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31" r:id="rId2"/>
    <p:sldId id="384" r:id="rId3"/>
    <p:sldId id="385" r:id="rId4"/>
    <p:sldId id="332" r:id="rId5"/>
    <p:sldId id="380" r:id="rId6"/>
    <p:sldId id="394" r:id="rId7"/>
    <p:sldId id="395" r:id="rId8"/>
    <p:sldId id="396" r:id="rId9"/>
    <p:sldId id="315" r:id="rId10"/>
    <p:sldId id="259" r:id="rId11"/>
    <p:sldId id="386" r:id="rId12"/>
    <p:sldId id="281" r:id="rId13"/>
    <p:sldId id="401" r:id="rId14"/>
    <p:sldId id="397" r:id="rId15"/>
    <p:sldId id="398" r:id="rId16"/>
    <p:sldId id="311" r:id="rId17"/>
    <p:sldId id="313" r:id="rId18"/>
    <p:sldId id="314" r:id="rId19"/>
    <p:sldId id="387" r:id="rId20"/>
    <p:sldId id="258" r:id="rId21"/>
    <p:sldId id="388" r:id="rId22"/>
    <p:sldId id="292" r:id="rId23"/>
    <p:sldId id="389" r:id="rId24"/>
    <p:sldId id="383" r:id="rId25"/>
    <p:sldId id="390" r:id="rId26"/>
    <p:sldId id="323" r:id="rId27"/>
    <p:sldId id="376" r:id="rId28"/>
    <p:sldId id="378" r:id="rId29"/>
    <p:sldId id="324" r:id="rId30"/>
    <p:sldId id="391" r:id="rId31"/>
    <p:sldId id="325" r:id="rId32"/>
    <p:sldId id="399" r:id="rId33"/>
    <p:sldId id="400" r:id="rId34"/>
    <p:sldId id="318" r:id="rId35"/>
    <p:sldId id="262" r:id="rId36"/>
    <p:sldId id="263" r:id="rId37"/>
    <p:sldId id="402" r:id="rId38"/>
    <p:sldId id="403" r:id="rId39"/>
    <p:sldId id="322" r:id="rId40"/>
    <p:sldId id="371" r:id="rId41"/>
    <p:sldId id="356" r:id="rId42"/>
    <p:sldId id="393" r:id="rId43"/>
    <p:sldId id="334" r:id="rId44"/>
    <p:sldId id="404" r:id="rId45"/>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66FF"/>
    <a:srgbClr val="000099"/>
    <a:srgbClr val="0033CC"/>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2017" autoAdjust="0"/>
  </p:normalViewPr>
  <p:slideViewPr>
    <p:cSldViewPr>
      <p:cViewPr>
        <p:scale>
          <a:sx n="66" d="100"/>
          <a:sy n="66" d="100"/>
        </p:scale>
        <p:origin x="-22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282"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Arial" panose="020B0604020202020204" pitchFamily="34" charset="0"/>
                <a:cs typeface="Arial" panose="020B0604020202020204" pitchFamily="34" charset="0"/>
              </a:rPr>
              <a:t>On appelle </a:t>
            </a:r>
            <a:r>
              <a:rPr lang="fr-FR" b="1" dirty="0">
                <a:latin typeface="Arial" panose="020B0604020202020204" pitchFamily="34" charset="0"/>
                <a:cs typeface="Arial" panose="020B0604020202020204" pitchFamily="34" charset="0"/>
              </a:rPr>
              <a:t>SCM (</a:t>
            </a:r>
            <a:r>
              <a:rPr lang="fr-FR" b="1" dirty="0" err="1">
                <a:latin typeface="Arial" panose="020B0604020202020204" pitchFamily="34" charset="0"/>
                <a:cs typeface="Arial" panose="020B0604020202020204" pitchFamily="34" charset="0"/>
              </a:rPr>
              <a:t>Supply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chain</a:t>
            </a:r>
            <a:r>
              <a:rPr lang="fr-FR" b="1" dirty="0">
                <a:latin typeface="Arial" panose="020B0604020202020204" pitchFamily="34" charset="0"/>
                <a:cs typeface="Arial" panose="020B0604020202020204" pitchFamily="34" charset="0"/>
              </a:rPr>
              <a:t> Management), </a:t>
            </a:r>
            <a:r>
              <a:rPr lang="fr-FR" dirty="0">
                <a:latin typeface="Arial" panose="020B0604020202020204" pitchFamily="34" charset="0"/>
                <a:cs typeface="Arial" panose="020B0604020202020204" pitchFamily="34" charset="0"/>
              </a:rPr>
              <a:t>en français gestion de la chaîne logistique la gestion de l’ensemble des opérations liées à la </a:t>
            </a:r>
            <a:r>
              <a:rPr lang="fr-FR" b="1" dirty="0" err="1">
                <a:latin typeface="Arial" panose="020B0604020202020204" pitchFamily="34" charset="0"/>
                <a:cs typeface="Arial" panose="020B0604020202020204" pitchFamily="34" charset="0"/>
              </a:rPr>
              <a:t>supply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chain</a:t>
            </a:r>
            <a:r>
              <a:rPr lang="fr-FR" dirty="0">
                <a:latin typeface="Arial" panose="020B0604020202020204" pitchFamily="34" charset="0"/>
                <a:cs typeface="Arial" panose="020B0604020202020204" pitchFamily="34" charset="0"/>
              </a:rPr>
              <a:t>, c’est-à-dire de la gestion des flux circulant dans l’entreprise et entre l’entreprise et son environnement (approvisionnement, livraison, stockage, information, transactions financières...).</a:t>
            </a:r>
          </a:p>
          <a:p>
            <a:r>
              <a:rPr lang="fr-FR" dirty="0">
                <a:latin typeface="Arial" panose="020B0604020202020204" pitchFamily="34" charset="0"/>
                <a:cs typeface="Arial" panose="020B0604020202020204" pitchFamily="34" charset="0"/>
              </a:rPr>
              <a:t>Autrement dit, c’est gérer l’ensemble des ressources, moyens, méthodes, outils et techniques destinés à piloter le plus efficacement possible la chaîne globale d’approvisionnement et de livraison d’un produit ou service jusqu’au consommateur final.</a:t>
            </a:r>
          </a:p>
          <a:p>
            <a:r>
              <a:rPr lang="fr-FR" dirty="0">
                <a:latin typeface="Arial" panose="020B0604020202020204" pitchFamily="34" charset="0"/>
                <a:cs typeface="Arial" panose="020B0604020202020204" pitchFamily="34" charset="0"/>
              </a:rPr>
              <a:t>La gestion de la chaîne logistique conduit à intégrer de nombreux outils (notamment informatiques) qui couvrent des domaines variés.</a:t>
            </a:r>
          </a:p>
          <a:p>
            <a:endParaRPr lang="fr-FR" dirty="0"/>
          </a:p>
        </p:txBody>
      </p:sp>
    </p:spTree>
    <p:extLst>
      <p:ext uri="{BB962C8B-B14F-4D97-AF65-F5344CB8AC3E}">
        <p14:creationId xmlns:p14="http://schemas.microsoft.com/office/powerpoint/2010/main" val="39930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L’environnement économique dans lequel évolue toute entreprise a connu des changements majeurs qui imposent une redéfinition de la stratégie industrielle.</a:t>
            </a:r>
          </a:p>
          <a:p>
            <a:r>
              <a:rPr lang="fr-FR" b="1" dirty="0"/>
              <a:t>Un marché de renouvellement</a:t>
            </a:r>
            <a:r>
              <a:rPr lang="fr-FR" dirty="0"/>
              <a:t>, les marchés sont dans une large mesure devenus des marchés de renouvellement. Les volumes à fournir ne sont plus en augmentation constante comme cela a été le cas et les exigences des consommateurs se sont élevées.</a:t>
            </a:r>
          </a:p>
          <a:p>
            <a:r>
              <a:rPr lang="fr-FR" b="1" dirty="0"/>
              <a:t>Mondialisation de l’offre</a:t>
            </a:r>
            <a:r>
              <a:rPr lang="fr-FR" dirty="0"/>
              <a:t>, les marchés se sont mondialisés. Une entreprise ne peut survivre en se cantonnant à son marché local, et ce pour plusieurs raisons : les économies d’échelle sont une réalité dans de nombreux processus de production, les dépenses de recherche et de développement doivent être amorties sur des quantités toujours plus grandes, enfin il faut suivre ses propres clients qui se déplacent ou s’implantent à l’étranger.</a:t>
            </a:r>
          </a:p>
          <a:p>
            <a:pPr algn="just"/>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752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Augmentation de la variété des produits</a:t>
            </a:r>
            <a:r>
              <a:rPr lang="fr-FR" dirty="0"/>
              <a:t>, le nombre de produits qu’il faut proposer croît sans cesse. Cela est dû au fait que la concurrence impose de satisfaire au mieux les besoins de chaque segment de clientèle et d’animer la vente par des promotions ou autres opérations spéciales. Sous la pression du marketing, le système de production et de distribution doit donc être capable de prendre en compte une variété de produits toujours plus grande, sans que les coûts de revient augmentent.</a:t>
            </a:r>
          </a:p>
          <a:p>
            <a:r>
              <a:rPr lang="fr-FR" b="1" dirty="0"/>
              <a:t>Diminution de la durée de vie des produits</a:t>
            </a:r>
            <a:r>
              <a:rPr lang="fr-FR" dirty="0"/>
              <a:t> : la durée de vie commerciale de nombreux produits diminue. Pour répondre aux attaques des concurrents, pour suivre l’évolution technologique ou les besoins de la clientèle, il faut offrir sans cesse de nouveaux produits ou des produits sur mesure et faire des promotions. Les produits anciens doivent être remplacés régulièrement faute de quoi l’entreprise perdra des parts de marché au bénéfice de produits plus récents. Ce sera par ailleurs la possibilité d’introduire rapidement sur le marché de nouvelles technologies. Du fait des évolutions rapides des technologies ou des modes, il faut que les nouveaux produits arrivent au bon moment sur le marché et non en retard par rapport aux offres de la concurrence sous peine de se trouver face à un marché déjà encombré. C’est la notion de </a:t>
            </a:r>
            <a:r>
              <a:rPr lang="fr-FR" b="1" dirty="0"/>
              <a:t>Time-to-</a:t>
            </a:r>
            <a:r>
              <a:rPr lang="fr-FR" b="1" dirty="0" err="1"/>
              <a:t>Market</a:t>
            </a:r>
            <a:r>
              <a:rPr lang="fr-FR" dirty="0"/>
              <a:t>.</a:t>
            </a:r>
          </a:p>
          <a:p>
            <a:endParaRPr lang="fr-FR" dirty="0"/>
          </a:p>
        </p:txBody>
      </p:sp>
    </p:spTree>
    <p:extLst>
      <p:ext uri="{BB962C8B-B14F-4D97-AF65-F5344CB8AC3E}">
        <p14:creationId xmlns:p14="http://schemas.microsoft.com/office/powerpoint/2010/main" val="12151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Recentrage sur le cœur de métier. </a:t>
            </a:r>
            <a:r>
              <a:rPr lang="fr-FR" dirty="0"/>
              <a:t>Depuis quelques années maintenant, l’externalisation de service est devenue un choix stratégique pour les entreprises, notamment pour réaliser des économies en termes de coûts opérationnels, pour améliorer la qualité des services, mais également pour gagner du temps important. En effet, certains processus d’entreprises comme la gestion de la relation client, le marketing, le secrétariat, le service hotline, les appels téléphoniques, la maintenance informatique, la comptabilité… ; peuvent être confiés à des prestataires externes experts en la matière, et le personnel de l’entreprise gagne du temps précieux, lui permettant de se recentrer sur le cœur de son métier. Par-delà la nécessité de réduction des coûts opérationnels, la délégation de fonction vers des prestataires externes en offshore garantit une plus grande disponibilité des collaborateurs internes des entreprises. En se concentrant davantage sur leur cœur de métier, ces derniers seront plus performants et plus productifs, conduisant logiquement sur l’amélioration du chiffre d’affaires de l’entreprise, sur le moyen terme. Par ailleurs, le choix de l’externalisation évite aux responsables des ressources humaines de perdre du temps précieux dans les différentes procédures d’embauche.</a:t>
            </a:r>
          </a:p>
        </p:txBody>
      </p:sp>
    </p:spTree>
    <p:extLst>
      <p:ext uri="{BB962C8B-B14F-4D97-AF65-F5344CB8AC3E}">
        <p14:creationId xmlns:p14="http://schemas.microsoft.com/office/powerpoint/2010/main" val="392187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Mondialisation de la production</a:t>
            </a:r>
            <a:r>
              <a:rPr lang="fr-FR" dirty="0"/>
              <a:t>. Les barrières douanières et réglementaires qui protégeaient les territoires de la concurrence extérieure sont en train de tomber. Tous les pays veulent adhérer à l’OMC (Organisation Mondiale du Commerce), ce qui conduit à une ouverture mondiale totale. Les concurrents de tous les pays peuvent donc pénétrer des marchés autrefois protégés. Des pans entiers de l’industrie des pays développés ont quasiment disparu. Les produits provenant des pays émergents entrent sans entrave et prennent la place des produits autrefois fabriquée localement.</a:t>
            </a:r>
          </a:p>
          <a:p>
            <a:r>
              <a:rPr lang="fr-FR" dirty="0"/>
              <a:t>Face à cette concurrence exacerbée, pour réduire leurs coûts de revient et dégager des marges bénéficiaires, les industriels ont réagi en achetant une part croissante du contenu de leurs produits et en délocalisant leurs fabrications dans les pays à faible coût de main-d’œuvre. Cela a été particulièrement vrai pour les activités où la part de main-d’œuvre est prépondérante. </a:t>
            </a:r>
          </a:p>
          <a:p>
            <a:r>
              <a:rPr lang="fr-FR" dirty="0"/>
              <a:t>À l’inverse, pour amortir des coûts de développement de plus en plus élevés, il faut élargir les marchés et donc aller vendre dans tous les pays du monde.</a:t>
            </a:r>
          </a:p>
          <a:p>
            <a:r>
              <a:rPr lang="fr-FR" dirty="0"/>
              <a:t>Les entreprises doivent donc maintenant raisonner en terme global et concevoir leur </a:t>
            </a:r>
            <a:r>
              <a:rPr lang="fr-FR" b="1" dirty="0" err="1"/>
              <a:t>supply</a:t>
            </a:r>
            <a:r>
              <a:rPr lang="fr-FR" b="1" dirty="0"/>
              <a:t> </a:t>
            </a:r>
            <a:r>
              <a:rPr lang="fr-FR" b="1" dirty="0" err="1"/>
              <a:t>chain</a:t>
            </a:r>
            <a:r>
              <a:rPr lang="fr-FR" b="1" dirty="0"/>
              <a:t> </a:t>
            </a:r>
            <a:r>
              <a:rPr lang="fr-FR" dirty="0"/>
              <a:t>dans une perspective mondiale.</a:t>
            </a:r>
          </a:p>
        </p:txBody>
      </p:sp>
    </p:spTree>
    <p:extLst>
      <p:ext uri="{BB962C8B-B14F-4D97-AF65-F5344CB8AC3E}">
        <p14:creationId xmlns:p14="http://schemas.microsoft.com/office/powerpoint/2010/main" val="392187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Développement des technologies de l’information</a:t>
            </a:r>
            <a:r>
              <a:rPr lang="fr-FR" dirty="0"/>
              <a:t>. Dans les entreprises, le développement des grands progiciels intégrés ERP (Enterprise Resource Planning) tels SAP ou Oracle et les logiciels d’optimisation APS (Advanced Planning </a:t>
            </a:r>
            <a:r>
              <a:rPr lang="fr-FR" dirty="0" err="1"/>
              <a:t>Systems</a:t>
            </a:r>
            <a:r>
              <a:rPr lang="fr-FR" dirty="0"/>
              <a:t>) permet la prise en compte immédiate de tout événement perturbateur dans l’ensemble du réseau logistique et propose la réponse la plus adaptée.</a:t>
            </a:r>
          </a:p>
          <a:p>
            <a:r>
              <a:rPr lang="fr-FR" dirty="0"/>
              <a:t>Les nouvelles technologies de l’information et de la communication fondées sur l’Internet accélèrent les transmissions entre des entités éloignées et autorisent la prise en compte des données dispersées en temps réel, ce qui permet de réduire les sécurités à tous les niveaux. On établit ainsi, grâce à Internet, des connexions directes, par exemple à travers les places de marché, entre les ordinateurs de fournisseurs et de clients situés à plusieurs milliers de kilomètres les uns des autres, permettant des transactions commerciales à distance par des moyens simples et à haut niveau de productivité.</a:t>
            </a:r>
          </a:p>
          <a:p>
            <a:r>
              <a:rPr lang="fr-FR" dirty="0"/>
              <a:t>Les clients entrent maintenant directement dans les processus à travers leur ordinateur personnel : ils peuvent saisir directement leur commandes et suivre étape par étape la progression des livraisons.</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08516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De nouvelles attentes sociales. </a:t>
            </a:r>
            <a:r>
              <a:rPr lang="fr-FR" dirty="0"/>
              <a:t>L’organisation traditionnelle du travail dans les usines a été conçue dans un contexte de pénurie de compétences. Les opérateurs au début du 20 </a:t>
            </a:r>
            <a:r>
              <a:rPr lang="fr-FR" dirty="0" err="1"/>
              <a:t>ème</a:t>
            </a:r>
            <a:r>
              <a:rPr lang="fr-FR" dirty="0"/>
              <a:t> </a:t>
            </a:r>
            <a:r>
              <a:rPr lang="fr-FR" dirty="0" err="1"/>
              <a:t>siécle</a:t>
            </a:r>
            <a:r>
              <a:rPr lang="fr-FR" dirty="0"/>
              <a:t> ne savaient, en général, ni lire ni écrire. Les conducteurs de machines automatiques ont aujourd’hui un brevet professionnel ou le baccalauréat technique. Rien d’étonnant à ce que, dans de telles conditions, l’organisation se décentralise et devienne plus souple, plus dynamique, plus performante. Les opérateurs, organisés en équipes autonomes, contrôlent ce qu’ils produisent, entretiennent leur machine, gèrent leur production, participent à des groupes de travail et font des suggestions.</a:t>
            </a:r>
          </a:p>
          <a:p>
            <a:r>
              <a:rPr lang="fr-FR" dirty="0"/>
              <a:t>L’augmentation des coûts de main-d’œuvre dans les pays développés, européens en particulier, oblige à faire preuve d’imagination dans l’organisation du travail pour rester compétitif face aux industries installées dans les pays à bas coûts salariaux.</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730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L’impératif de création de valeur pour l’actionnaire</a:t>
            </a:r>
            <a:r>
              <a:rPr lang="fr-FR" dirty="0"/>
              <a:t>. Résultat de la capacité de l’entreprise de réaliser un ou des investissements dont le taux de rentabilité s’avère être supérieur aux taux de rentabilité exigé (le coût moyen pondéré du capital) compte tenu du risque de l’investissement. La création de valeur est l’objectif rationnel de tout dirigeant de société. Cependant dans un monde concurrentiel, il est très difficile de trouver durablement des investissements qui rapportent plus que leur coût du capital compte tenu de leurs risques, car de telles opportunités attirent naturellement de nombreux candidats qui ont pour effet de faire baisser la rentabilité. Le travail de création de valeur est donc un travail sans fin, à recommencer en permanence.</a:t>
            </a:r>
          </a:p>
          <a:p>
            <a:r>
              <a:rPr lang="fr-FR" dirty="0"/>
              <a:t>Les sociétés sont tenues de rémunérer leurs actionnaires. Ceux-ci exigent des taux de retour sur les fonds investis souvent de l’ordre de 15 %. L’organisation doit donc générer des profits pour satisfaire cette contrainte et donc créer de la valeur.</a:t>
            </a:r>
          </a:p>
          <a:p>
            <a:r>
              <a:rPr lang="fr-FR" dirty="0"/>
              <a:t>La création de valeur apparaît lorsque le taux de retour sur investissement est supérieur au coût du capital employé.</a:t>
            </a:r>
          </a:p>
          <a:p>
            <a:endParaRPr lang="fr-FR" dirty="0"/>
          </a:p>
        </p:txBody>
      </p:sp>
    </p:spTree>
    <p:extLst>
      <p:ext uri="{BB962C8B-B14F-4D97-AF65-F5344CB8AC3E}">
        <p14:creationId xmlns:p14="http://schemas.microsoft.com/office/powerpoint/2010/main" val="318995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b="1" dirty="0"/>
              <a:t>valeur ajoutée économique,</a:t>
            </a:r>
            <a:r>
              <a:rPr lang="fr-FR" dirty="0"/>
              <a:t> EVA  (</a:t>
            </a:r>
            <a:r>
              <a:rPr lang="fr-FR" dirty="0" err="1"/>
              <a:t>Economic</a:t>
            </a:r>
            <a:r>
              <a:rPr lang="fr-FR" dirty="0"/>
              <a:t> Value </a:t>
            </a:r>
            <a:r>
              <a:rPr lang="fr-FR" dirty="0" err="1"/>
              <a:t>Added</a:t>
            </a:r>
            <a:r>
              <a:rPr lang="fr-FR" dirty="0"/>
              <a:t>) en anglais est égale au profit net après impôts moins le coût du financement de l’activité. Pour accroître l’EVA, il faut donc augmenter le profit et diminuer le coût du financement. </a:t>
            </a:r>
          </a:p>
          <a:p>
            <a:r>
              <a:rPr lang="fr-FR" dirty="0"/>
              <a:t>Le profit net après impôts est égal au chiffre d’affaires multiplié par la marge opérationnelle. L’entreprise doit donc tenter de développer son chiffre d’affaires par une bonne stratégie marketing mais aussi par une bonne qualité de service.</a:t>
            </a:r>
          </a:p>
          <a:p>
            <a:r>
              <a:rPr lang="fr-FR" dirty="0"/>
              <a:t>La marge opérationnelle dépend de la totalité des coûts engagés. Ceux-ci, quel que soit leur nature (coûts directs, coûts indirects, frais généraux), doivent être abaissé autant que faire se peut. Toutes les origines de coûts inutiles doivent être systématiquement éliminées.</a:t>
            </a:r>
          </a:p>
          <a:p>
            <a:r>
              <a:rPr lang="fr-FR" dirty="0"/>
              <a:t>Le capital immobilisé doit, lui aussi, être réduit le plus possible. Il comprend, d’une part, les capitaux circulants, c’est-à-dire le BFR (Besoin en Fonds de Roulement) dont font partie l’immobilisation en stock, les immobilisations corporelles (bâtiments, machines, moyens de transport…). Cela peut conduire à se séparer de moyens de production et à sous-traiter une partie de l’activité.</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5078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exemple d’analyse causes-effets propre à chaque entreprise qui permet de remonter aux facteurs déterminants de la création d’EVA. Cela permet en particulier de déterminer les axes de progrès prioritaires dans l’entreprise.</a:t>
            </a:r>
          </a:p>
          <a:p>
            <a:r>
              <a:rPr lang="fr-FR" dirty="0"/>
              <a:t>Par exemple parmi les coûts indirects on mentionne le loyer industriel qui correspond aux coûts des surfaces utilisés par l’activité, une partie de ces surfaces sert à héberger des stocks. Une réduction des stocks permettra de diminuer les surfaces nécessaires donc les coûts indirects qui leur sont liés. </a:t>
            </a:r>
          </a:p>
          <a:p>
            <a:endParaRPr lang="fr-FR" dirty="0"/>
          </a:p>
        </p:txBody>
      </p:sp>
    </p:spTree>
    <p:extLst>
      <p:ext uri="{BB962C8B-B14F-4D97-AF65-F5344CB8AC3E}">
        <p14:creationId xmlns:p14="http://schemas.microsoft.com/office/powerpoint/2010/main" val="224628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Adam Smith </a:t>
            </a:r>
            <a:r>
              <a:rPr lang="fr-FR" dirty="0"/>
              <a:t>démontrait les avantages de la division du </a:t>
            </a:r>
            <a:r>
              <a:rPr lang="fr-FR" dirty="0" smtClean="0"/>
              <a:t>travail.</a:t>
            </a:r>
            <a:endParaRPr lang="fr-FR" dirty="0"/>
          </a:p>
          <a:p>
            <a:r>
              <a:rPr lang="fr-FR" b="1" dirty="0"/>
              <a:t>Taylor</a:t>
            </a:r>
            <a:r>
              <a:rPr lang="fr-FR" dirty="0"/>
              <a:t> est le père de l’OST (Organisation Scientifique du Travail).</a:t>
            </a:r>
          </a:p>
          <a:p>
            <a:r>
              <a:rPr lang="fr-FR" b="1" dirty="0"/>
              <a:t>Ford,</a:t>
            </a:r>
            <a:r>
              <a:rPr lang="fr-FR" dirty="0"/>
              <a:t> accorde une large place à </a:t>
            </a:r>
            <a:r>
              <a:rPr lang="fr-FR" dirty="0" smtClean="0"/>
              <a:t>l’OST </a:t>
            </a:r>
            <a:r>
              <a:rPr lang="fr-FR" dirty="0"/>
              <a:t>en y ajoutant d’autres principes comme notamment le travail des ouvriers sur convoyeur.</a:t>
            </a:r>
          </a:p>
          <a:p>
            <a:r>
              <a:rPr lang="fr-FR" b="1" dirty="0"/>
              <a:t>Fayol</a:t>
            </a:r>
            <a:r>
              <a:rPr lang="fr-FR" dirty="0"/>
              <a:t> est un ingénieur </a:t>
            </a:r>
            <a:r>
              <a:rPr lang="fr-FR" dirty="0" smtClean="0"/>
              <a:t>des </a:t>
            </a:r>
            <a:r>
              <a:rPr lang="fr-FR" dirty="0"/>
              <a:t>mines français, il est </a:t>
            </a:r>
            <a:r>
              <a:rPr lang="fr-FR" dirty="0" smtClean="0"/>
              <a:t>l’un </a:t>
            </a:r>
            <a:r>
              <a:rPr lang="fr-FR" dirty="0"/>
              <a:t>des pionniers de la gestion d’entreprise et l’un des précurseurs du management.</a:t>
            </a:r>
            <a:r>
              <a:rPr lang="fr-FR" b="1" dirty="0"/>
              <a:t> </a:t>
            </a:r>
            <a:endParaRPr lang="fr-FR" dirty="0"/>
          </a:p>
          <a:p>
            <a:r>
              <a:rPr lang="fr-FR" b="1" dirty="0"/>
              <a:t>Wilson,</a:t>
            </a:r>
            <a:r>
              <a:rPr lang="fr-FR" dirty="0"/>
              <a:t> propose la quantité économique </a:t>
            </a:r>
            <a:r>
              <a:rPr lang="fr-FR" dirty="0" smtClean="0"/>
              <a:t>(introduite </a:t>
            </a:r>
            <a:r>
              <a:rPr lang="fr-FR" dirty="0"/>
              <a:t>dès 1913 par Ford W. Harris, mais a été attribuée à Wilson, car il en a fait l’analyse en profondeur).</a:t>
            </a:r>
          </a:p>
          <a:p>
            <a:r>
              <a:rPr lang="fr-FR" b="1" dirty="0" err="1"/>
              <a:t>Shewart</a:t>
            </a:r>
            <a:r>
              <a:rPr lang="fr-FR" dirty="0"/>
              <a:t> est un physicien et statisticien américain, il est à l’origine de la théorie des variations, une nouvelle branche de la </a:t>
            </a:r>
            <a:r>
              <a:rPr lang="fr-FR" dirty="0" smtClean="0"/>
              <a:t>statistique.</a:t>
            </a:r>
            <a:endParaRPr lang="fr-FR" dirty="0"/>
          </a:p>
          <a:p>
            <a:r>
              <a:rPr lang="fr-FR" b="1" dirty="0"/>
              <a:t>Blackett</a:t>
            </a:r>
            <a:r>
              <a:rPr lang="fr-FR" dirty="0"/>
              <a:t> est le père de la recherche </a:t>
            </a:r>
            <a:r>
              <a:rPr lang="fr-FR" dirty="0" smtClean="0"/>
              <a:t>opérationnelle.</a:t>
            </a:r>
            <a:endParaRPr lang="fr-FR" dirty="0"/>
          </a:p>
          <a:p>
            <a:r>
              <a:rPr lang="fr-FR" b="1" dirty="0"/>
              <a:t>IBM,</a:t>
            </a:r>
            <a:r>
              <a:rPr lang="fr-FR" dirty="0"/>
              <a:t> c’est le début du tout informatique cela a vraiment fonctionné qu’en 1995 il a fallu 20 </a:t>
            </a:r>
            <a:r>
              <a:rPr lang="fr-FR" dirty="0" smtClean="0"/>
              <a:t>ans.</a:t>
            </a:r>
            <a:endParaRPr lang="fr-FR" dirty="0"/>
          </a:p>
          <a:p>
            <a:r>
              <a:rPr lang="fr-FR" b="1" dirty="0" err="1"/>
              <a:t>Toyoda</a:t>
            </a:r>
            <a:r>
              <a:rPr lang="fr-FR" dirty="0"/>
              <a:t> est un ancien fabricant de métiers à tisser reconverti dans le moteur à explosion. </a:t>
            </a:r>
            <a:r>
              <a:rPr lang="fr-FR" dirty="0" err="1"/>
              <a:t>Toyoda</a:t>
            </a:r>
            <a:r>
              <a:rPr lang="fr-FR" dirty="0"/>
              <a:t> créa, en 1937, la Toyota </a:t>
            </a:r>
            <a:r>
              <a:rPr lang="fr-FR" dirty="0" err="1"/>
              <a:t>Motor</a:t>
            </a:r>
            <a:r>
              <a:rPr lang="fr-FR" dirty="0"/>
              <a:t> Corporation, c’est l’origine du zéro </a:t>
            </a:r>
            <a:r>
              <a:rPr lang="fr-FR" dirty="0" smtClean="0"/>
              <a:t>stock.</a:t>
            </a:r>
            <a:endParaRPr lang="fr-FR" dirty="0"/>
          </a:p>
          <a:p>
            <a:r>
              <a:rPr lang="fr-FR" b="1" dirty="0" err="1"/>
              <a:t>Womack</a:t>
            </a:r>
            <a:r>
              <a:rPr lang="fr-FR" b="1" dirty="0"/>
              <a:t>,</a:t>
            </a:r>
            <a:r>
              <a:rPr lang="fr-FR" dirty="0"/>
              <a:t> est à l’origine du Lean, ou la suppression des gaspillages</a:t>
            </a:r>
            <a:r>
              <a:rPr lang="fr-FR" dirty="0" smtClean="0"/>
              <a:t>..</a:t>
            </a:r>
            <a:endParaRPr lang="fr-FR" dirty="0"/>
          </a:p>
          <a:p>
            <a:r>
              <a:rPr lang="fr-FR" b="1" dirty="0"/>
              <a:t>Oliver,</a:t>
            </a:r>
            <a:r>
              <a:rPr lang="fr-FR" dirty="0"/>
              <a:t> st un logisticien et consultant britannique célèbre pour avoir inventé les termes « </a:t>
            </a:r>
            <a:r>
              <a:rPr lang="fr-FR" dirty="0" err="1"/>
              <a:t>supply</a:t>
            </a:r>
            <a:r>
              <a:rPr lang="fr-FR" dirty="0"/>
              <a:t> </a:t>
            </a:r>
            <a:r>
              <a:rPr lang="fr-FR" dirty="0" err="1"/>
              <a:t>chain</a:t>
            </a:r>
            <a:r>
              <a:rPr lang="fr-FR" dirty="0"/>
              <a:t> » et « </a:t>
            </a:r>
            <a:r>
              <a:rPr lang="fr-FR" dirty="0" err="1"/>
              <a:t>supply</a:t>
            </a:r>
            <a:r>
              <a:rPr lang="fr-FR" dirty="0"/>
              <a:t> </a:t>
            </a:r>
            <a:r>
              <a:rPr lang="fr-FR" dirty="0" err="1"/>
              <a:t>chain</a:t>
            </a:r>
            <a:r>
              <a:rPr lang="fr-FR" dirty="0"/>
              <a:t> management </a:t>
            </a:r>
            <a:r>
              <a:rPr lang="fr-FR" dirty="0" smtClean="0"/>
              <a:t>».</a:t>
            </a:r>
            <a:endParaRPr lang="fr-FR" dirty="0"/>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8473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Définition du concept de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Chain</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Rôle et importance du management de la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a:t>
            </a:r>
            <a:r>
              <a:rPr lang="fr-FR" sz="1200" b="1" kern="1200" dirty="0" err="1">
                <a:solidFill>
                  <a:schemeClr val="tx1"/>
                </a:solidFill>
                <a:effectLst/>
                <a:latin typeface="Arial" charset="0"/>
                <a:ea typeface="+mn-ea"/>
                <a:cs typeface="+mn-cs"/>
              </a:rPr>
              <a:t>chain</a:t>
            </a:r>
            <a:r>
              <a:rPr lang="fr-FR" sz="1200" b="1"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stratégie générale</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Présentation du modèle de référence </a:t>
            </a:r>
            <a:r>
              <a:rPr lang="fr-FR" sz="1200" kern="1200" dirty="0" smtClean="0">
                <a:solidFill>
                  <a:schemeClr val="tx1"/>
                </a:solidFill>
                <a:effectLst/>
                <a:latin typeface="Arial" charset="0"/>
                <a:ea typeface="+mn-ea"/>
                <a:cs typeface="+mn-cs"/>
              </a:rPr>
              <a:t>SCOR</a:t>
            </a:r>
          </a:p>
          <a:p>
            <a:pPr marL="171450" lvl="0" indent="-171450" algn="just">
              <a:buFont typeface="Arial" panose="020B0604020202020204" pitchFamily="34" charset="0"/>
              <a:buChar char="•"/>
            </a:pPr>
            <a:r>
              <a:rPr lang="fr-FR" sz="1200" b="1" kern="1200" dirty="0">
                <a:solidFill>
                  <a:schemeClr val="tx1"/>
                </a:solidFill>
                <a:effectLst/>
                <a:latin typeface="Arial" charset="0"/>
                <a:ea typeface="+mn-ea"/>
                <a:cs typeface="+mn-cs"/>
              </a:rPr>
              <a:t/>
            </a:r>
            <a:br>
              <a:rPr lang="fr-FR" sz="1200" b="1" kern="1200" dirty="0">
                <a:solidFill>
                  <a:schemeClr val="tx1"/>
                </a:solidFill>
                <a:effectLst/>
                <a:latin typeface="Arial" charset="0"/>
                <a:ea typeface="+mn-ea"/>
                <a:cs typeface="+mn-cs"/>
              </a:rPr>
            </a:br>
            <a:endParaRPr lang="fr-FR" sz="1200" kern="1200" dirty="0">
              <a:solidFill>
                <a:schemeClr val="tx1"/>
              </a:solidFill>
              <a:effectLst/>
              <a:latin typeface="Arial" charset="0"/>
              <a:ea typeface="+mn-ea"/>
              <a:cs typeface="+mn-cs"/>
            </a:endParaRPr>
          </a:p>
          <a:p>
            <a:pPr defTabSz="701589"/>
            <a:endParaRPr lang="fr-FR" sz="1700" dirty="0">
              <a:latin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Arial" charset="0"/>
                <a:ea typeface="+mn-ea"/>
                <a:cs typeface="+mn-cs"/>
              </a:rPr>
              <a:t>Le modèle qui a dominé les organisations industrielles pendant un siècle est le taylorisme. C’est grâce à ce modèle d’organisation du travail que l’on a connu les formidables progrès de productivité qui ont permis l’élévation du niveau de vie dans les pays industrialisés.</a:t>
            </a:r>
          </a:p>
          <a:p>
            <a:r>
              <a:rPr lang="fr-FR" sz="1200" kern="1200" dirty="0">
                <a:solidFill>
                  <a:schemeClr val="tx1"/>
                </a:solidFill>
                <a:effectLst/>
                <a:latin typeface="Arial" charset="0"/>
                <a:ea typeface="+mn-ea"/>
                <a:cs typeface="+mn-cs"/>
              </a:rPr>
              <a:t>Taylor a inventé cette organisation au début du XXe siècle aux États-Unis pour permettre un accroissement rapide de la production industrielle. À l’époque, le facteur de production prédominant était naturellement la main-d’œuvre. Pour augmenter rapidement les capacités de production, il fallait incorporer rapidement du personnel non qualifié (les immigrants et les paysans) et donc confier à ces nouveaux embauchés des tâches simples qui ne demandaient qu’une formation rapide.</a:t>
            </a:r>
            <a:endParaRPr lang="fr-FR" dirty="0"/>
          </a:p>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Henry Ford </a:t>
            </a:r>
            <a:r>
              <a:rPr lang="fr-FR" dirty="0"/>
              <a:t>voulait fabriquer en grande série une auto simple, robuste et peu chère. Grâce à l’introduction du travail à la chaîne, il a gagné son pari et révolutionné l’industrie mondiale.</a:t>
            </a:r>
          </a:p>
          <a:p>
            <a:r>
              <a:rPr lang="fr-FR" dirty="0"/>
              <a:t>Le client a le droit de choisir sa couleur, à condition que ce soit le noir. Cette formule peut faire sourire, mais Henry Ford n’avait aucun sens de l’humour : à partir de 1914, seules les laques de cette teinte séchaient assez vite pour ne pas ralentir la cadence de production de la Ford T. Et quelle cadence, puisque l’usine de Highland Park, près de Detroit, en construisait près de 4 000 exemplaires par jour, voiture pour tous. La Ford T est une légende que l’on peut résumer en chiffres : 16,5 millions d’exemplaires entre 1908 et 1927 (il faudra attendre la Coccinelle de Volkswagen pour faire mieux), une voiture sur deux en circulation sur la planète au début des années 1920 et des usines en Angleterre, en Allemagne, en France, au Danemark, en Afrique du Sud et au </a:t>
            </a:r>
            <a:r>
              <a:rPr lang="fr-FR" dirty="0" smtClean="0"/>
              <a:t>Japon.</a:t>
            </a:r>
            <a:endParaRPr lang="fr-FR" dirty="0"/>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41944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principe réside dans l’analyse du travail, le chronométrage, la recherche de bonnes méthodes de travail, l’élimination des gestes inutiles, la sélection des ouvriers, l’établissement des temps standards et le salaire au rendement, ce qui a donné naissance à l’OST.</a:t>
            </a:r>
          </a:p>
          <a:p>
            <a:r>
              <a:rPr lang="fr-FR" dirty="0"/>
              <a:t>Le second principe énonce une double division du travail :</a:t>
            </a:r>
          </a:p>
          <a:p>
            <a:pPr marL="171450" lvl="0" indent="-171450">
              <a:buFont typeface="Arial" panose="020B0604020202020204" pitchFamily="34" charset="0"/>
              <a:buChar char="•"/>
            </a:pPr>
            <a:r>
              <a:rPr lang="fr-FR" b="1" dirty="0"/>
              <a:t>horizontale</a:t>
            </a:r>
            <a:r>
              <a:rPr lang="fr-FR" dirty="0"/>
              <a:t> qui conduit à diviser une tâche complexe en une succession de tâches simples : chaque ouvrier n’effectue qu’une petite partie du travail pour élaborer un produit ; celui-ci passe alors aux postes suivants pour subir la suite des opérations de transformation ;</a:t>
            </a:r>
          </a:p>
          <a:p>
            <a:pPr marL="171450" lvl="0" indent="-171450">
              <a:buFont typeface="Arial" panose="020B0604020202020204" pitchFamily="34" charset="0"/>
              <a:buChar char="•"/>
            </a:pPr>
            <a:r>
              <a:rPr lang="fr-FR" b="1" dirty="0"/>
              <a:t>verticale</a:t>
            </a:r>
            <a:r>
              <a:rPr lang="fr-FR" dirty="0"/>
              <a:t> dans laquelle les tâches d’exécution et les tâches de gestion sont clairement séparées ; les opérateurs ne sont payés que pour exécuter et non pour gérer leur travail. De nouvelles fonctions ont donc été créées et confiées à des spécialistes : contrôle de qualité, maintenance des machines, méthodes de travail, planification de l’activité …. Les opérateurs sont donc dépossédés de tout contrôle sur leur travail.</a:t>
            </a:r>
          </a:p>
          <a:p>
            <a:endParaRPr lang="fr-FR" dirty="0"/>
          </a:p>
        </p:txBody>
      </p:sp>
    </p:spTree>
    <p:extLst>
      <p:ext uri="{BB962C8B-B14F-4D97-AF65-F5344CB8AC3E}">
        <p14:creationId xmlns:p14="http://schemas.microsoft.com/office/powerpoint/2010/main" val="822306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 modèle est encore extrêmement utilisé car il présente de nombreux avantages pour l’entreprise :</a:t>
            </a:r>
          </a:p>
          <a:p>
            <a:pPr marL="171450" lvl="0" indent="-171450">
              <a:buFont typeface="Arial" panose="020B0604020202020204" pitchFamily="34" charset="0"/>
              <a:buChar char="•"/>
            </a:pPr>
            <a:r>
              <a:rPr lang="fr-FR" dirty="0"/>
              <a:t>formation facile (les tâches à exécuter sont simples),</a:t>
            </a:r>
          </a:p>
          <a:p>
            <a:pPr marL="171450" lvl="0" indent="-171450">
              <a:buFont typeface="Arial" panose="020B0604020202020204" pitchFamily="34" charset="0"/>
              <a:buChar char="•"/>
            </a:pPr>
            <a:r>
              <a:rPr lang="fr-FR" dirty="0"/>
              <a:t>productivité élevée (l’opérateur est affecté en permanence à un poste de travail),</a:t>
            </a:r>
          </a:p>
          <a:p>
            <a:pPr marL="171450" lvl="0" indent="-171450">
              <a:buFont typeface="Arial" panose="020B0604020202020204" pitchFamily="34" charset="0"/>
              <a:buChar char="•"/>
            </a:pPr>
            <a:r>
              <a:rPr lang="fr-FR" dirty="0"/>
              <a:t>salaires faibles (du fait de la faible qualification requise).</a:t>
            </a:r>
          </a:p>
          <a:p>
            <a:r>
              <a:rPr lang="fr-FR" dirty="0"/>
              <a:t>Pour les opérateurs, il présente aussi des avantages : il permet d’employer des personnes non qualifiées ; il ne demande pas de prise de responsabilité et ne crée pas une forte charge mentale.</a:t>
            </a:r>
          </a:p>
          <a:p>
            <a:r>
              <a:rPr lang="fr-FR" dirty="0"/>
              <a:t>Il n’est cependant pas sans inconvénients : dans une organisation taylorienne, il est difficile de motiver à la qualité car l’opérateur ne voit jamais le résultat de son travail ; le travail est monotone ; il y a peu d’opportunités d’évolution possibles. Cela peut conduire à un climat social difficile.</a:t>
            </a:r>
          </a:p>
          <a:p>
            <a:r>
              <a:rPr lang="fr-FR" dirty="0"/>
              <a:t>Ce modèle a été combattu dans les années 1980 et certaines organisations ont fait évoluer leur organisation dans les deux directions dans le sens :</a:t>
            </a:r>
          </a:p>
          <a:p>
            <a:pPr marL="171450" lvl="0" indent="-171450">
              <a:buFont typeface="Arial" panose="020B0604020202020204" pitchFamily="34" charset="0"/>
              <a:buChar char="•"/>
            </a:pPr>
            <a:r>
              <a:rPr lang="fr-FR" dirty="0"/>
              <a:t>horizontal, les tâches ont été élargies : un opérateur réalise plusieurs opérations successives au lieu d’une seule ;</a:t>
            </a:r>
          </a:p>
          <a:p>
            <a:pPr marL="171450" lvl="0" indent="-171450">
              <a:buFont typeface="Arial" panose="020B0604020202020204" pitchFamily="34" charset="0"/>
              <a:buChar char="•"/>
            </a:pPr>
            <a:r>
              <a:rPr lang="fr-FR" dirty="0"/>
              <a:t>vertical, les tâches ont été enrichies : on a confié aux opérateurs chargés de l’exécution des tâches de contrôle de qualité (autocontrôle), de maintenance de premier niveau, de planification du travail, en particulier au sein d’équipes autonomes.</a:t>
            </a:r>
          </a:p>
          <a:p>
            <a:endParaRPr lang="fr-FR" sz="120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L’organisation traditionnelle des entreprises est fondée sur les principes du taylorisme : chaque fonction travaille de façon largement indépendante et poursuit ses propres objectifs. C’est ce que l’on appelle l’organisation en silos.</a:t>
            </a:r>
          </a:p>
          <a:p>
            <a:r>
              <a:rPr lang="fr-FR" dirty="0"/>
              <a:t>Face aux enjeux de l’environnement concurrentiel, les inconvénients de ce type d’organisation sont nombreux : la prise de décision est lente, car plusieurs directions doivent s’accorder alors qu’il faut réagir vite, les décisions peuvent être contradictoires. Par exemple, les achats chercheront à minimiser les coûts d’approvisionnements en commandant d’importantes quantités alors que la distribution cherche à minimiser les stocks et à satisfaire une demande peu prévisible.</a:t>
            </a:r>
          </a:p>
          <a:p>
            <a:endParaRPr lang="fr-FR" dirty="0"/>
          </a:p>
        </p:txBody>
      </p:sp>
    </p:spTree>
    <p:extLst>
      <p:ext uri="{BB962C8B-B14F-4D97-AF65-F5344CB8AC3E}">
        <p14:creationId xmlns:p14="http://schemas.microsoft.com/office/powerpoint/2010/main" val="1011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r>
              <a:rPr lang="fr-FR" dirty="0"/>
              <a:t>Dans l’organisation traditionnelle, on se protège classiquement par les stocks, chacun ne voit que le maillon immédiatement précédent dans la chaîne</a:t>
            </a:r>
          </a:p>
          <a:p>
            <a:endParaRPr lang="fr-FR" sz="120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première étape d’évolution de l’organisation vers une organisation de type </a:t>
            </a:r>
            <a:r>
              <a:rPr lang="fr-FR" b="1" dirty="0" err="1"/>
              <a:t>supply</a:t>
            </a:r>
            <a:r>
              <a:rPr lang="fr-FR" b="1" dirty="0"/>
              <a:t> </a:t>
            </a:r>
            <a:r>
              <a:rPr lang="fr-FR" b="1" dirty="0" err="1"/>
              <a:t>chain</a:t>
            </a:r>
            <a:r>
              <a:rPr lang="fr-FR" dirty="0"/>
              <a:t> consiste à établir des processus horizontaux, c’est-à-dire qui traversent les fonctions traditionnelles, pour remplir les missions globales assignées à la </a:t>
            </a:r>
            <a:r>
              <a:rPr lang="fr-FR" b="1" dirty="0" err="1"/>
              <a:t>supply</a:t>
            </a:r>
            <a:r>
              <a:rPr lang="fr-FR" b="1" dirty="0"/>
              <a:t> </a:t>
            </a:r>
            <a:r>
              <a:rPr lang="fr-FR" b="1" dirty="0" err="1"/>
              <a:t>chain</a:t>
            </a:r>
            <a:r>
              <a:rPr lang="fr-FR" dirty="0"/>
              <a:t>.</a:t>
            </a:r>
          </a:p>
        </p:txBody>
      </p:sp>
    </p:spTree>
    <p:extLst>
      <p:ext uri="{BB962C8B-B14F-4D97-AF65-F5344CB8AC3E}">
        <p14:creationId xmlns:p14="http://schemas.microsoft.com/office/powerpoint/2010/main" val="136897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Hier</a:t>
            </a:r>
            <a:r>
              <a:rPr lang="fr-FR" dirty="0"/>
              <a:t>, nous avions des entreprises cloisonnées par fonction.</a:t>
            </a:r>
          </a:p>
          <a:p>
            <a:r>
              <a:rPr lang="fr-FR" b="1" dirty="0"/>
              <a:t>Aujourd’hui</a:t>
            </a:r>
            <a:r>
              <a:rPr lang="fr-FR" dirty="0"/>
              <a:t>, on met en place des processus transversaux. (Cela s’est développé au travers des ERP), c’est l’approche processus.</a:t>
            </a:r>
          </a:p>
          <a:p>
            <a:r>
              <a:rPr lang="fr-FR" b="1" dirty="0"/>
              <a:t>Demain </a:t>
            </a:r>
            <a:r>
              <a:rPr lang="fr-FR" dirty="0"/>
              <a:t>tous les acteurs de la </a:t>
            </a:r>
            <a:r>
              <a:rPr lang="fr-FR" b="1" dirty="0" err="1"/>
              <a:t>supply</a:t>
            </a:r>
            <a:r>
              <a:rPr lang="fr-FR" b="1" dirty="0"/>
              <a:t> </a:t>
            </a:r>
            <a:r>
              <a:rPr lang="fr-FR" b="1" dirty="0" err="1"/>
              <a:t>chain</a:t>
            </a:r>
            <a:r>
              <a:rPr lang="fr-FR" dirty="0"/>
              <a:t> doivent être mobilisés pour :</a:t>
            </a:r>
          </a:p>
          <a:p>
            <a:pPr marL="171450" lvl="0" indent="-171450">
              <a:buFont typeface="Arial" panose="020B0604020202020204" pitchFamily="34" charset="0"/>
              <a:buChar char="•"/>
            </a:pPr>
            <a:r>
              <a:rPr lang="fr-FR" dirty="0"/>
              <a:t>améliorer le service du client, </a:t>
            </a:r>
          </a:p>
          <a:p>
            <a:pPr marL="171450" lvl="0" indent="-171450">
              <a:buFont typeface="Arial" panose="020B0604020202020204" pitchFamily="34" charset="0"/>
              <a:buChar char="•"/>
            </a:pPr>
            <a:r>
              <a:rPr lang="fr-FR" dirty="0"/>
              <a:t>réduire les capitaux mobilisés, </a:t>
            </a:r>
          </a:p>
          <a:p>
            <a:pPr marL="171450" lvl="0" indent="-171450">
              <a:buFont typeface="Arial" panose="020B0604020202020204" pitchFamily="34" charset="0"/>
              <a:buChar char="•"/>
            </a:pPr>
            <a:r>
              <a:rPr lang="fr-FR" dirty="0"/>
              <a:t>réduire les coûts, </a:t>
            </a:r>
          </a:p>
          <a:p>
            <a:pPr marL="171450" lvl="0" indent="-171450">
              <a:buFont typeface="Arial" panose="020B0604020202020204" pitchFamily="34" charset="0"/>
              <a:buChar char="•"/>
            </a:pPr>
            <a:r>
              <a:rPr lang="fr-FR" dirty="0"/>
              <a:t>respecter l’environnement. </a:t>
            </a:r>
          </a:p>
          <a:p>
            <a:endParaRPr lang="fr-FR" dirty="0"/>
          </a:p>
        </p:txBody>
      </p:sp>
    </p:spTree>
    <p:extLst>
      <p:ext uri="{BB962C8B-B14F-4D97-AF65-F5344CB8AC3E}">
        <p14:creationId xmlns:p14="http://schemas.microsoft.com/office/powerpoint/2010/main" val="382521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priorité n’est plus donnée aux arbitrages fonctionnels « locaux » (au sein de chaque fonction), à la recherche d’une optimisation d’ensemble, à tous les niveaux de la </a:t>
            </a:r>
            <a:r>
              <a:rPr lang="fr-FR" b="1" dirty="0" err="1"/>
              <a:t>supply</a:t>
            </a:r>
            <a:r>
              <a:rPr lang="fr-FR" b="1" dirty="0"/>
              <a:t> </a:t>
            </a:r>
            <a:r>
              <a:rPr lang="fr-FR" b="1" dirty="0" err="1"/>
              <a:t>chain</a:t>
            </a:r>
            <a:r>
              <a:rPr lang="fr-FR" dirty="0"/>
              <a:t> avec la vision transversale des critères de performances (coûts totaux, qualité, délais, flexibilité, réactivité). Rapidement, il apparaît que cela ne peut se faire qu’en comptant sur la spontanéité des directions opérationnelles : on confie alors cette responsabilité globale à une direction </a:t>
            </a:r>
            <a:r>
              <a:rPr lang="fr-FR" b="1" dirty="0" err="1"/>
              <a:t>supply</a:t>
            </a:r>
            <a:r>
              <a:rPr lang="fr-FR" b="1" dirty="0"/>
              <a:t> </a:t>
            </a:r>
            <a:r>
              <a:rPr lang="fr-FR" b="1" dirty="0" err="1"/>
              <a:t>chain</a:t>
            </a:r>
            <a:r>
              <a:rPr lang="fr-FR" dirty="0"/>
              <a:t>, rattachée à la direction générale, opérationnelle elle aussi et non plus simplement fonctionnelle.   </a:t>
            </a:r>
          </a:p>
          <a:p>
            <a:r>
              <a:rPr lang="fr-FR" dirty="0"/>
              <a:t>Exemple pour les achats approvisionnements : les approvisionnements sont dans la direction </a:t>
            </a:r>
            <a:r>
              <a:rPr lang="fr-FR" b="1" dirty="0" err="1"/>
              <a:t>supply</a:t>
            </a:r>
            <a:r>
              <a:rPr lang="fr-FR" b="1" dirty="0"/>
              <a:t> </a:t>
            </a:r>
            <a:r>
              <a:rPr lang="fr-FR" b="1" dirty="0" err="1"/>
              <a:t>chain</a:t>
            </a:r>
            <a:r>
              <a:rPr lang="fr-FR" dirty="0"/>
              <a:t>, les achats gèrent le </a:t>
            </a:r>
            <a:r>
              <a:rPr lang="fr-FR" dirty="0" err="1"/>
              <a:t>sourcing</a:t>
            </a:r>
            <a:r>
              <a:rPr lang="fr-FR" dirty="0"/>
              <a:t> (choix des fournisseurs).</a:t>
            </a:r>
          </a:p>
          <a:p>
            <a:r>
              <a:rPr lang="fr-FR" dirty="0"/>
              <a:t>Pour la production : la planification est du ressort de la </a:t>
            </a:r>
            <a:r>
              <a:rPr lang="fr-FR" b="1" dirty="0" err="1"/>
              <a:t>supply</a:t>
            </a:r>
            <a:r>
              <a:rPr lang="fr-FR" b="1" dirty="0"/>
              <a:t> </a:t>
            </a:r>
            <a:r>
              <a:rPr lang="fr-FR" b="1" dirty="0" err="1"/>
              <a:t>chain</a:t>
            </a:r>
            <a:r>
              <a:rPr lang="fr-FR" dirty="0"/>
              <a:t>, le respect du planning est du ressort de la production. </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3105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même raisonnement peut être étendu à l’extérieur de l’organisation. Plusieurs entreprises participent à la gestion des flux qui permettent d’acheminer les produits jusqu’au point de consommation : fournisseurs de matières et composants, producteurs des produits, distributeurs. Par exemple, si l’on s’intéresse à un produit tel que le shampoing, on trouvera des fournisseurs d’articles de conditionnement (les flacons), le producteur qui fabrique le mélange et le met dans les flacons et enfin les distributeurs qui gèrent des centaines de points de vente : GMS (Grandes et Moyennes Surfaces), magasins de proximité, vente à distance…</a:t>
            </a:r>
          </a:p>
          <a:p>
            <a:r>
              <a:rPr lang="fr-FR" dirty="0"/>
              <a:t>La performance de chaque maillon de cette chaîne dépend de celui qui le précède et de celui qui le suit. Le producteur ne pourra fabriquer ses produits que s’il dispose des composants nécessaires et le distributeur ne pourra satisfaire la demande que si le producteur le livre à temps.</a:t>
            </a:r>
          </a:p>
          <a:p>
            <a:r>
              <a:rPr lang="fr-FR" dirty="0"/>
              <a:t>Au-delà des relations commerciales traditionnelles (souvent conflictuelles) les entreprises intervenant sur la même chaîne logistique sont conduites à établir des collaborations pour améliorer la performance économique globale. Par exemple, au lieu de passer des commandes ponctuelles, le producteur communiquera à ses fournisseurs ses plans de production de telle sorte que ceux-ci puissent organiser leur propre activité et le distributeur communiquera au producteur ses plans de promotion pour que le producteur puisse anticiper les variations prévisibles de la demande.</a:t>
            </a:r>
          </a:p>
          <a:p>
            <a:r>
              <a:rPr lang="fr-FR" dirty="0"/>
              <a:t>Ces nouvelles formes de collaboration supposent de mettre en place des procédures et des instances de concertation entre tous les acteurs de la chaîne. </a:t>
            </a:r>
          </a:p>
          <a:p>
            <a:pPr algn="just"/>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0544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001713" y="776288"/>
            <a:ext cx="5094287" cy="3821112"/>
          </a:xfrm>
          <a:ln/>
          <a:extLst>
            <a:ext uri="{FAA26D3D-D897-4be2-8F04-BA451C77F1D7}">
              <ma14:placeholderFlag xmlns:ma14="http://schemas.microsoft.com/office/mac/drawingml/2011/main" xmlns="" val="1"/>
            </a:ext>
          </a:extLst>
        </p:spPr>
      </p:sp>
      <p:sp>
        <p:nvSpPr>
          <p:cNvPr id="737283" name="Rectangle 3"/>
          <p:cNvSpPr>
            <a:spLocks noGrp="1" noChangeArrowheads="1"/>
          </p:cNvSpPr>
          <p:nvPr>
            <p:ph type="body" idx="1"/>
          </p:nvPr>
        </p:nvSpPr>
        <p:spPr/>
        <p:txBody>
          <a:bodyPr/>
          <a:lstStyle/>
          <a:p>
            <a:r>
              <a:rPr lang="fr-FR" dirty="0"/>
              <a:t>Historiquement considérée comme interne à une entreprise, la logistique a connu de nombreuses évolutions au cours des dernières </a:t>
            </a:r>
            <a:r>
              <a:rPr lang="fr-FR" dirty="0" smtClean="0"/>
              <a:t>années.</a:t>
            </a:r>
          </a:p>
          <a:p>
            <a:r>
              <a:rPr lang="fr-FR" dirty="0" smtClean="0"/>
              <a:t>Désormais</a:t>
            </a:r>
            <a:r>
              <a:rPr lang="fr-FR" dirty="0"/>
              <a:t>, la </a:t>
            </a:r>
            <a:r>
              <a:rPr lang="fr-FR" b="1" dirty="0" err="1"/>
              <a:t>supply</a:t>
            </a:r>
            <a:r>
              <a:rPr lang="fr-FR" b="1" dirty="0"/>
              <a:t> </a:t>
            </a:r>
            <a:r>
              <a:rPr lang="fr-FR" b="1" dirty="0" err="1"/>
              <a:t>chain</a:t>
            </a:r>
            <a:r>
              <a:rPr lang="fr-FR" b="1" dirty="0"/>
              <a:t> </a:t>
            </a:r>
            <a:r>
              <a:rPr lang="fr-FR" dirty="0"/>
              <a:t>d’une société peut se prolonger jusque chez les fournisseurs et les clients à chaque extrémité, avec parfois de réels avantages.</a:t>
            </a:r>
          </a:p>
          <a:p>
            <a:r>
              <a:rPr lang="fr-FR" dirty="0"/>
              <a:t>Mise en œuvre depuis la fin des années 1990 par de grands groupes d’envergure internationale, cette logistique collaborative séduit aujourd’hui de nombreuses entreprises au point que les chaînes logistiques étendues tendent à remplacer les chaînes logistiques dites « classiques ».</a:t>
            </a:r>
          </a:p>
          <a:p>
            <a:r>
              <a:rPr lang="fr-FR" dirty="0"/>
              <a:t>L’idée derrière la </a:t>
            </a:r>
            <a:r>
              <a:rPr lang="fr-FR" b="1" dirty="0" err="1"/>
              <a:t>supply</a:t>
            </a:r>
            <a:r>
              <a:rPr lang="fr-FR" b="1" dirty="0"/>
              <a:t> </a:t>
            </a:r>
            <a:r>
              <a:rPr lang="fr-FR" b="1" dirty="0" err="1"/>
              <a:t>chain</a:t>
            </a:r>
            <a:r>
              <a:rPr lang="fr-FR" b="1" dirty="0"/>
              <a:t> </a:t>
            </a:r>
            <a:r>
              <a:rPr lang="fr-FR" dirty="0"/>
              <a:t>est qu’une entreprise partage avec ses fournisseurs, mais aussi avec ses clients toutes les informations de la chaîne logistique afin de créer une base de données commune qui doit éviter les prises de décision séquentielle. Elle doit aussi permettre d’opter pour les bonnes stratégies en matière d’achat de matières premières, de cadence de production, mais aussi de transport, chose quasi impossible sans une vision étendue de la chaîne logistique.</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 : si un maillon de la chaîne est non performant, l’ensemble de la chaîne est pénalisé</a:t>
            </a:r>
          </a:p>
          <a:p>
            <a:r>
              <a:rPr lang="fr-FR" dirty="0"/>
              <a:t>Corollaire : si un maillon gère mal ses interfaces (en optimisation purement locale), les dysfonctionnements induits sur les autres maillons le pénaliseront in fine.</a:t>
            </a:r>
          </a:p>
          <a:p>
            <a:endParaRPr lang="fr-FR" dirty="0"/>
          </a:p>
        </p:txBody>
      </p:sp>
    </p:spTree>
    <p:extLst>
      <p:ext uri="{BB962C8B-B14F-4D97-AF65-F5344CB8AC3E}">
        <p14:creationId xmlns:p14="http://schemas.microsoft.com/office/powerpoint/2010/main" val="103498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r>
              <a:rPr lang="fr-FR" b="1" dirty="0"/>
              <a:t>Niveau 1</a:t>
            </a:r>
            <a:r>
              <a:rPr lang="fr-FR" dirty="0"/>
              <a:t> : la principale préoccupation des sociétés au niveau 1 est le coût d’obtention et le niveau de qualité. Ainsi le but premier est de produire un produit fiable, reproductible, conforme aux spécifications et au coût le plus faible possible.</a:t>
            </a:r>
          </a:p>
          <a:p>
            <a:r>
              <a:rPr lang="fr-FR" dirty="0"/>
              <a:t>Chaque fonction de l’entreprise se focalise sur sa contribution à la qualité et au coût du produit. Les différentes entités, notamment marketing/ventes et fabrication, travaillent de manière isolée et peu coordonnée. La direction industrielle s’efforce de mettre en œuvre des processus de production qui garantissent un pourcentage élevé de produits conformes aux exigences. La direction des achats achète les composants en considérant à la fois le prix et le niveau de qualité du produit acheté. La Distribution recherche des transporteurs garantissant une livraison sans dommage. Les processus sont orientés avant tout vers l’exécution. Chaque fonction cherche à mettre en place des procédures opérationnelles (procédures standards) qui garantissent une exécution la plus fiable possible. Le but ultime est d’obtenir les coûts, les délais de livraison et les cadences de production prévues. Les efforts d’optimisation de la </a:t>
            </a:r>
            <a:r>
              <a:rPr lang="fr-FR" b="1" dirty="0" err="1"/>
              <a:t>supply</a:t>
            </a:r>
            <a:r>
              <a:rPr lang="fr-FR" b="1" dirty="0"/>
              <a:t> </a:t>
            </a:r>
            <a:r>
              <a:rPr lang="fr-FR" b="1" dirty="0" err="1"/>
              <a:t>chain</a:t>
            </a:r>
            <a:r>
              <a:rPr lang="fr-FR" b="1" dirty="0"/>
              <a:t> </a:t>
            </a:r>
            <a:r>
              <a:rPr lang="fr-FR" dirty="0"/>
              <a:t>se focalisent à ce stade sur la productivité et l’excellence technologique. </a:t>
            </a:r>
          </a:p>
          <a:p>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r>
              <a:rPr lang="fr-FR" b="1" dirty="0"/>
              <a:t>Niveau 2</a:t>
            </a:r>
            <a:r>
              <a:rPr lang="fr-FR" dirty="0"/>
              <a:t> : les entreprises commencent à construire une organisation « orientée client ». La focalisation à ce stade est le service au client, et non plus les optimisations fonctionnelles « locales ». Une culture prenant en compte les relations avec les clients et les fournisseurs internes se développe au sein de l’entreprise. L’ensemble des acteurs de l’entreprise commencent donc nécessairement à entrer dans une relation de collaboration.</a:t>
            </a:r>
          </a:p>
          <a:p>
            <a:r>
              <a:rPr lang="fr-FR" dirty="0"/>
              <a:t>La qualité des produits, la reproductibilité des processus de production et les coûts étant déjà des résultats souvent acquis partiellement, l’accent est mis sur le respect des engagements afin de satisfaire la demande du client final pour rester compétitif. </a:t>
            </a:r>
          </a:p>
          <a:p>
            <a:r>
              <a:rPr lang="fr-FR" dirty="0"/>
              <a:t>À ce niveau de maturité, l’organisation de l’entreprise est construite autour d’une meilleure intégration des métiers de planification et d’exécution. </a:t>
            </a:r>
          </a:p>
          <a:p>
            <a:r>
              <a:rPr lang="fr-FR" dirty="0"/>
              <a:t>Dans la pratique, les entreprises à ce stade sont toujours organisées autour des fonctions clés classiques, bien qu’il y ait des consolidations effectuées dans certains domaines, telles que le rapprochement des fonctions logistiques et distribution au sein d’une </a:t>
            </a:r>
            <a:r>
              <a:rPr lang="fr-FR" dirty="0" smtClean="0"/>
              <a:t>direction </a:t>
            </a:r>
            <a:r>
              <a:rPr lang="fr-FR" dirty="0"/>
              <a:t>de la logistique, l’intégration de la fabrication et des achats au sein d’une Direction des opérations. Néanmoins, elles mettent en place des équipes pluridisciplinaires constituées de personnels provenant de secteurs différents pour planifier et mettre en œuvre des initiatives visant à améliorer la communication entre départements, avec comme ultime objectif de mieux satisfaire la demande client.</a:t>
            </a:r>
          </a:p>
          <a:p>
            <a:endParaRPr lang="fr-FR" dirty="0"/>
          </a:p>
        </p:txBody>
      </p:sp>
    </p:spTree>
    <p:extLst>
      <p:ext uri="{BB962C8B-B14F-4D97-AF65-F5344CB8AC3E}">
        <p14:creationId xmlns:p14="http://schemas.microsoft.com/office/powerpoint/2010/main" val="1646207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r>
              <a:rPr lang="fr-FR" b="1" dirty="0"/>
              <a:t>Niveau 3 : </a:t>
            </a:r>
            <a:r>
              <a:rPr lang="fr-FR" dirty="0"/>
              <a:t>les entreprises commencent à identifier des potentialités d’améliorations au travers d’approches coopératives, non seulement avec l’ensemble des fonctions de l’entreprise, mais aussi avec les acteurs externes à l’entreprise. Les fournisseurs jouent progressivement un rôle important et de plus en plus large dans les activités de l’entreprise, généralement sous le contrôle de la fonction Achats, ainsi que les clients eux-mêmes.</a:t>
            </a:r>
          </a:p>
          <a:p>
            <a:r>
              <a:rPr lang="fr-FR" dirty="0"/>
              <a:t>Certaines de ces entreprises étendent leur collaboration à des partenaires extérieurs à leur réseau. Elles voient la collaboration comme une manière de ne pas limiter l’utilisation des actifs de la chaîne logistique aux seuls clients et fournisseurs existant pour y inclure d’autres entités. Celles-ci peuvent appartenir au même secteur d’activité ou peuvent être des partenaires d’une alliance. Par exemple, on rencontre aujourd’hui des initiatives logistiques surtout dans les domaines du transport, de l’entreposage : groupage de lignes de transport entre entreprises, consolidation d’expéditions dispersées pour remplir les camions, collaboration dans l’entreposage, ou collaboration dans le transport international de conteneurs.</a:t>
            </a:r>
          </a:p>
          <a:p>
            <a:r>
              <a:rPr lang="fr-FR" dirty="0"/>
              <a:t>L’approche processus peut dès lors être étendu au-delà du simple interfaçage de l’entreprise avec ses fournisseurs ou clients pour que l’échange d’informations devienne un vrai partage et permette un management collaboratif de la </a:t>
            </a:r>
            <a:r>
              <a:rPr lang="fr-FR" b="1" dirty="0" err="1"/>
              <a:t>supply</a:t>
            </a:r>
            <a:r>
              <a:rPr lang="fr-FR" b="1" dirty="0"/>
              <a:t> </a:t>
            </a:r>
            <a:r>
              <a:rPr lang="fr-FR" b="1" dirty="0" err="1"/>
              <a:t>chain</a:t>
            </a:r>
            <a:r>
              <a:rPr lang="fr-FR" dirty="0"/>
              <a:t>. C’est à partir de là que commence le domaine de la </a:t>
            </a:r>
            <a:r>
              <a:rPr lang="fr-FR" b="1" dirty="0" err="1"/>
              <a:t>supply</a:t>
            </a:r>
            <a:r>
              <a:rPr lang="fr-FR" b="1" dirty="0"/>
              <a:t> </a:t>
            </a:r>
            <a:r>
              <a:rPr lang="fr-FR" b="1" dirty="0" err="1"/>
              <a:t>chain</a:t>
            </a:r>
            <a:r>
              <a:rPr lang="fr-FR" b="1" dirty="0"/>
              <a:t> </a:t>
            </a:r>
            <a:r>
              <a:rPr lang="fr-FR" dirty="0"/>
              <a:t>étendue, dernier niveau de ce « modèle de maturité ».</a:t>
            </a:r>
          </a:p>
          <a:p>
            <a:pPr algn="just"/>
            <a:endParaRPr lang="fr-FR" dirty="0"/>
          </a:p>
        </p:txBody>
      </p:sp>
    </p:spTree>
    <p:extLst>
      <p:ext uri="{BB962C8B-B14F-4D97-AF65-F5344CB8AC3E}">
        <p14:creationId xmlns:p14="http://schemas.microsoft.com/office/powerpoint/2010/main" val="21173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L’intégration transversale s’est poursuivie en intégrant encore plus l’amont et l’aval de l’entreprise pour couvrir « l’ensemble des flux physiques (des produits), d’informations et financiers depuis les clients des clients jusqu’aux fournisseurs des fournisseurs », formant ainsi la chaîne logistique globale ou </a:t>
            </a:r>
            <a:r>
              <a:rPr lang="fr-FR" b="1" dirty="0" err="1"/>
              <a:t>supply</a:t>
            </a:r>
            <a:r>
              <a:rPr lang="fr-FR" b="1" dirty="0"/>
              <a:t> </a:t>
            </a:r>
            <a:r>
              <a:rPr lang="fr-FR" b="1" dirty="0" err="1"/>
              <a:t>chain</a:t>
            </a:r>
            <a:r>
              <a:rPr lang="fr-FR" dirty="0"/>
              <a:t>. Elle recouvre un champ d’activités très large allant de la conception (en partie), à l’achat (également en partie), à l’approvisionnement, à la production, et à la distribution jusqu’au soutien logistique après-vente et au recyclage éventuel des produits. Une caractéristique importante de cette chaîne logistique réside dans la part qui est souvent sous-traitée ou externalisée (plus de 50 %). La vague de l’externalisation a déferlé sur toutes les fonctions de l’entreprise. Elle repose sur le principe qu’il existe sur le marché des sociétés spécialisées dans un métier, donc plus performantes dans leur domaine que l’entreprise. Initié avec le nettoyage, le gardiennage, la restauration, l’imprimerie, le processus s’est étendu au transport, à l’entreposage, à la préparation de commandes, à l’ensemble de la distribution physique, mais aussi à l’informatique (Information </a:t>
            </a:r>
            <a:r>
              <a:rPr lang="fr-FR" dirty="0" err="1"/>
              <a:t>systems</a:t>
            </a:r>
            <a:r>
              <a:rPr lang="fr-FR" dirty="0"/>
              <a:t>), à la gestion et à l’entretien des équipements et installations (</a:t>
            </a:r>
            <a:r>
              <a:rPr lang="fr-FR" dirty="0" err="1"/>
              <a:t>Facilities</a:t>
            </a:r>
            <a:r>
              <a:rPr lang="fr-FR" dirty="0"/>
              <a:t> Management) et à certaines d’autres applications (comptabilité, réception et traitement des commandes...). </a:t>
            </a:r>
          </a:p>
          <a:p>
            <a:r>
              <a:rPr lang="fr-FR" dirty="0"/>
              <a:t>Certaines entreprises sous-traitent ainsi la totalité de leur distribution physique, considérant que leur métier « de base » ne consiste pas à investir dans des entrepôts, des engins de manutention ou encore des véhicules, mais plutôt dans leur outil de production.</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50737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10" name="Espace réservé des commentaires 9"/>
          <p:cNvSpPr>
            <a:spLocks noGrp="1"/>
          </p:cNvSpPr>
          <p:nvPr>
            <p:ph type="body" idx="1"/>
          </p:nvPr>
        </p:nvSpPr>
        <p:spPr>
          <a:xfrm>
            <a:off x="946150" y="4901282"/>
            <a:ext cx="5207000" cy="4630737"/>
          </a:xfrm>
        </p:spPr>
        <p:txBody>
          <a:bodyPr/>
          <a:lstStyle/>
          <a:p>
            <a:r>
              <a:rPr lang="fr-FR" dirty="0"/>
              <a:t>En quinze ans, la filière automobile est devenue l’une des plus concernées par l’accélération des échanges mondiaux. Les sites de</a:t>
            </a:r>
            <a:br>
              <a:rPr lang="fr-FR" dirty="0"/>
            </a:br>
            <a:r>
              <a:rPr lang="fr-FR" dirty="0"/>
              <a:t>production situés en Europe occidentale et aux États-Unis ont glissé vers l’Europe de l’Est et l’Asie. En cause, l’arrivée à maturité des marchés traditionnels. Pour la partie européenne, la croissance est à l’Est : en effet, l’Allemagne, la France ou la Grande-Bretagne n’affichent plus de perspectives de croissance équivalentes à celles de pays émergents. </a:t>
            </a:r>
          </a:p>
          <a:p>
            <a:r>
              <a:rPr lang="fr-FR" dirty="0"/>
              <a:t>La part amont est importante, car les constructeurs assemblent des sous-ensembles réalisés pour une large part par les équipementiers. La part achat se situe aux environs de 70 % du coût de revient et les coûts logistiques sur les approvisionnements sont importants du fait des distances d’un </a:t>
            </a:r>
            <a:r>
              <a:rPr lang="fr-FR" dirty="0" err="1"/>
              <a:t>sourcing</a:t>
            </a:r>
            <a:r>
              <a:rPr lang="fr-FR" dirty="0"/>
              <a:t> mondial.</a:t>
            </a:r>
          </a:p>
          <a:p>
            <a:r>
              <a:rPr lang="fr-FR" dirty="0"/>
              <a:t>Les équipementiers de rang 1 sont des multinationales qui jouent une fonction de management du réseau des fournisseurs pour les constructeurs. Ils leur livrent des modules et systèmes prêts à être assemblés. Les principaux en France sont : Delphi, Bosch, </a:t>
            </a:r>
            <a:r>
              <a:rPr lang="fr-FR" dirty="0" err="1"/>
              <a:t>Vistéon</a:t>
            </a:r>
            <a:r>
              <a:rPr lang="fr-FR" dirty="0"/>
              <a:t>, </a:t>
            </a:r>
            <a:r>
              <a:rPr lang="fr-FR" dirty="0" err="1"/>
              <a:t>Valéo</a:t>
            </a:r>
            <a:r>
              <a:rPr lang="fr-FR" dirty="0"/>
              <a:t>, </a:t>
            </a:r>
            <a:r>
              <a:rPr lang="fr-FR" dirty="0" err="1"/>
              <a:t>Faurecia</a:t>
            </a:r>
            <a:r>
              <a:rPr lang="fr-FR" dirty="0"/>
              <a:t>, </a:t>
            </a:r>
            <a:r>
              <a:rPr lang="fr-FR" dirty="0" err="1"/>
              <a:t>Autoliv</a:t>
            </a:r>
            <a:r>
              <a:rPr lang="fr-FR" dirty="0"/>
              <a:t>, Siemens, </a:t>
            </a:r>
            <a:r>
              <a:rPr lang="fr-FR" dirty="0" err="1"/>
              <a:t>Tenneco</a:t>
            </a:r>
            <a:r>
              <a:rPr lang="fr-FR" dirty="0"/>
              <a:t> Walker.</a:t>
            </a:r>
          </a:p>
          <a:p>
            <a:r>
              <a:rPr lang="fr-FR" dirty="0"/>
              <a:t>Le poids moyen des équipementiers dans le coût de revient industriel d’un véhicule est estimé à 75 % par la FIEV.</a:t>
            </a:r>
          </a:p>
          <a:p>
            <a:r>
              <a:rPr lang="fr-FR" dirty="0"/>
              <a:t>Le rôle des fournisseurs et équipementiers est donc majeur dans la production automobile et les processus logistiques sont au cœur du bon fonctionnement des chaînes de montage.</a:t>
            </a:r>
          </a:p>
          <a:p>
            <a:endParaRPr lang="fr-FR" dirty="0"/>
          </a:p>
        </p:txBody>
      </p:sp>
    </p:spTree>
    <p:extLst>
      <p:ext uri="{BB962C8B-B14F-4D97-AF65-F5344CB8AC3E}">
        <p14:creationId xmlns:p14="http://schemas.microsoft.com/office/powerpoint/2010/main" val="340347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dirty="0"/>
              <a:t>Le coût de revient se constitue tout au long de la chaîne et non seulement chez l’opérateur final. Celui-ci ne maîtrise qu’une faible part de la valeur ajoutée dans l’élaboration du produit : il achète souvent de 50 à 90 % du coût de revient des produits livrés. Donc, dans le coût du produit livré au client, la majorité des coûts proviennent des entreprises fournisseurs ; leurs performances en termes de coût conditionnent le coût du produit final. C’est pourquoi la recherche du meilleur coût tout au long de la chaîne est fondamentale.</a:t>
            </a:r>
          </a:p>
          <a:p>
            <a:pPr marL="0" marR="0" lvl="0" indent="0" defTabSz="914400" rtl="0" eaLnBrk="0" fontAlgn="base" latinLnBrk="0" hangingPunct="0">
              <a:lnSpc>
                <a:spcPct val="90000"/>
              </a:lnSpc>
              <a:spcBef>
                <a:spcPct val="40000"/>
              </a:spcBef>
              <a:spcAft>
                <a:spcPct val="0"/>
              </a:spcAft>
              <a:buClrTx/>
              <a:buSzTx/>
              <a:buFontTx/>
              <a:buNone/>
              <a:tabLst/>
              <a:defRPr/>
            </a:pPr>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08521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La nécessité de l’entrée dans une logique de coopération européenne a été mise en évidence pour faire suite à la coopération entre la France et la Grande-Bretagne lors de l’échec commercial de Concorde. Bien que l’origine d’Airbus ne remonte pas à cette époque, ce projet permit de montrer que la coopération entre différents constructeurs européens pouvait engendrer des avancées technologiques suffisamment importantes pour tenter de concurrencer le leader alors incontesté du secteur aéronautique : Boeing. En effet, aucun constructeur européen à lui tout seul n’avait alors les ressources suffisantes pour rivaliser avec ce constructeur américain.</a:t>
            </a:r>
          </a:p>
          <a:p>
            <a:endParaRPr lang="fr-FR" altLang="fr-FR"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0" indent="-228600">
              <a:buFont typeface="+mj-lt"/>
              <a:buAutoNum type="arabicPeriod"/>
            </a:pPr>
            <a:r>
              <a:rPr lang="fr-FR" dirty="0"/>
              <a:t>On définit tout d’abord une stratégie </a:t>
            </a:r>
            <a:r>
              <a:rPr lang="fr-FR" b="1" dirty="0" err="1"/>
              <a:t>supply</a:t>
            </a:r>
            <a:r>
              <a:rPr lang="fr-FR" b="1" dirty="0"/>
              <a:t> </a:t>
            </a:r>
            <a:r>
              <a:rPr lang="fr-FR" b="1" dirty="0" err="1"/>
              <a:t>chain</a:t>
            </a:r>
            <a:endParaRPr lang="fr-FR" dirty="0"/>
          </a:p>
          <a:p>
            <a:pPr marL="228600" lvl="0" indent="-228600">
              <a:buFont typeface="+mj-lt"/>
              <a:buAutoNum type="arabicPeriod"/>
            </a:pPr>
            <a:r>
              <a:rPr lang="fr-FR" dirty="0"/>
              <a:t>Puis on structure les processus de la </a:t>
            </a:r>
            <a:r>
              <a:rPr lang="fr-FR" b="1" dirty="0" err="1"/>
              <a:t>supply</a:t>
            </a:r>
            <a:r>
              <a:rPr lang="fr-FR" b="1" dirty="0"/>
              <a:t> </a:t>
            </a:r>
            <a:r>
              <a:rPr lang="fr-FR" b="1" dirty="0" err="1"/>
              <a:t>chain</a:t>
            </a:r>
            <a:r>
              <a:rPr lang="fr-FR" dirty="0"/>
              <a:t> en utilisant SCOR par exemple.</a:t>
            </a:r>
          </a:p>
          <a:p>
            <a:pPr marL="228600" lvl="0" indent="-228600">
              <a:buFont typeface="+mj-lt"/>
              <a:buAutoNum type="arabicPeriod"/>
            </a:pPr>
            <a:r>
              <a:rPr lang="fr-FR" dirty="0"/>
              <a:t>On met en place un système d’information capable de supporter les processus.</a:t>
            </a:r>
          </a:p>
          <a:p>
            <a:pPr marL="228600" lvl="0" indent="-228600">
              <a:buFont typeface="+mj-lt"/>
              <a:buAutoNum type="arabicPeriod"/>
            </a:pPr>
            <a:r>
              <a:rPr lang="fr-FR" dirty="0"/>
              <a:t>Et une organisation au service de la </a:t>
            </a:r>
            <a:r>
              <a:rPr lang="fr-FR" b="1" dirty="0" err="1"/>
              <a:t>supply</a:t>
            </a:r>
            <a:r>
              <a:rPr lang="fr-FR" b="1" dirty="0"/>
              <a:t> </a:t>
            </a:r>
            <a:r>
              <a:rPr lang="fr-FR" b="1" dirty="0" err="1"/>
              <a:t>chain</a:t>
            </a:r>
            <a:r>
              <a:rPr lang="fr-FR" b="1" dirty="0"/>
              <a:t> </a:t>
            </a:r>
            <a:r>
              <a:rPr lang="fr-FR" dirty="0"/>
              <a:t>(avec la fonction </a:t>
            </a:r>
            <a:r>
              <a:rPr lang="fr-FR" b="1" dirty="0" err="1"/>
              <a:t>supply</a:t>
            </a:r>
            <a:r>
              <a:rPr lang="fr-FR" b="1" dirty="0"/>
              <a:t> </a:t>
            </a:r>
            <a:r>
              <a:rPr lang="fr-FR" b="1" dirty="0" err="1"/>
              <a:t>chain</a:t>
            </a:r>
            <a:r>
              <a:rPr lang="fr-FR" dirty="0" smtClean="0"/>
              <a:t>).</a:t>
            </a:r>
            <a:endParaRPr lang="fr-FR" dirty="0"/>
          </a:p>
          <a:p>
            <a:pPr marL="228600" lvl="0" indent="-228600">
              <a:buFont typeface="+mj-lt"/>
              <a:buAutoNum type="arabicPeriod"/>
            </a:pPr>
            <a:r>
              <a:rPr lang="fr-FR" dirty="0"/>
              <a:t>Enfin on définit les indicateurs de performance de la </a:t>
            </a:r>
            <a:r>
              <a:rPr lang="fr-FR" b="1" dirty="0" err="1"/>
              <a:t>supply</a:t>
            </a:r>
            <a:r>
              <a:rPr lang="fr-FR" b="1" dirty="0"/>
              <a:t> </a:t>
            </a:r>
            <a:r>
              <a:rPr lang="fr-FR" b="1" dirty="0" err="1"/>
              <a:t>chain</a:t>
            </a:r>
            <a:r>
              <a:rPr lang="fr-FR" b="1" dirty="0"/>
              <a:t>.</a:t>
            </a:r>
            <a:endParaRPr lang="fr-FR" dirty="0"/>
          </a:p>
          <a:p>
            <a:pPr marL="228600" indent="-228600">
              <a:buFont typeface="+mj-lt"/>
              <a:buAutoNum type="arabicPeriod"/>
            </a:pPr>
            <a:endParaRPr lang="fr-FR" dirty="0"/>
          </a:p>
        </p:txBody>
      </p:sp>
    </p:spTree>
    <p:extLst>
      <p:ext uri="{BB962C8B-B14F-4D97-AF65-F5344CB8AC3E}">
        <p14:creationId xmlns:p14="http://schemas.microsoft.com/office/powerpoint/2010/main" val="98160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figure cartographie l’ensemble des techniques qui peuvent être mises en œuvre pour la planification de la </a:t>
            </a:r>
            <a:r>
              <a:rPr lang="fr-FR" b="1" dirty="0" err="1"/>
              <a:t>supply</a:t>
            </a:r>
            <a:r>
              <a:rPr lang="fr-FR" b="1" dirty="0"/>
              <a:t> </a:t>
            </a:r>
            <a:r>
              <a:rPr lang="fr-FR" b="1" dirty="0" err="1"/>
              <a:t>chain</a:t>
            </a:r>
            <a:r>
              <a:rPr lang="fr-FR" dirty="0"/>
              <a:t>. Les nombreux sigles en français et en anglais seront définis dans les différents modules.</a:t>
            </a:r>
          </a:p>
          <a:p>
            <a:endParaRPr lang="fr-FR" dirty="0"/>
          </a:p>
        </p:txBody>
      </p:sp>
    </p:spTree>
    <p:extLst>
      <p:ext uri="{BB962C8B-B14F-4D97-AF65-F5344CB8AC3E}">
        <p14:creationId xmlns:p14="http://schemas.microsoft.com/office/powerpoint/2010/main" val="282696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concept de base de </a:t>
            </a:r>
            <a:r>
              <a:rPr lang="fr-FR" b="1" dirty="0" err="1"/>
              <a:t>supply</a:t>
            </a:r>
            <a:r>
              <a:rPr lang="fr-FR" b="1" dirty="0"/>
              <a:t> </a:t>
            </a:r>
            <a:r>
              <a:rPr lang="fr-FR" b="1" dirty="0" err="1"/>
              <a:t>chain</a:t>
            </a:r>
            <a:r>
              <a:rPr lang="fr-FR" b="1" dirty="0"/>
              <a:t> </a:t>
            </a:r>
            <a:r>
              <a:rPr lang="fr-FR" dirty="0"/>
              <a:t>repose sur une vision opérationnelle globale et non plus partielle de l’entreprise, afin d’obtenir une optimisation de l’ensemble de la chaîne.</a:t>
            </a:r>
          </a:p>
          <a:p>
            <a:r>
              <a:rPr lang="fr-FR" dirty="0"/>
              <a:t>Initialement, le stock a permis à chaque boucle de la chaîne de fonctionner indépendamment. L’apparition du juste à temps et la réduction des stocks qui en a découlé ont rendu les différents maillons dépendants les uns des autres. Le développement des systèmes d’information intégrés a permis une connaissance plus fine des mouvements et des besoins et une véritable gestion de l’ensemble de la chaîne. Les limites amont et aval du processus de planification ne s’arrêtent pas aux frontières de l’entreprise : elles peuvent être repoussées jusque chez les fournisseurs de ses fournisseurs et les clients de ses clients pour aboutir à la notion d’entreprise élargie.</a:t>
            </a:r>
          </a:p>
          <a:p>
            <a:pPr algn="just"/>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dirty="0"/>
              <a:t>Le modèle SCOR a été développé en 1996 par le SCC (</a:t>
            </a:r>
            <a:r>
              <a:rPr lang="fr-FR" dirty="0" err="1"/>
              <a:t>Supply</a:t>
            </a:r>
            <a:r>
              <a:rPr lang="fr-FR" dirty="0"/>
              <a:t> Chain Council). Les membres de cette organisation ont mis en exergue qu’il n’existe pas de différence entre une entreprise industrielle et une entreprise délivrant des services : le point commun à tout modèle économique est le client. En effet, il n’existe pas de </a:t>
            </a:r>
            <a:r>
              <a:rPr lang="fr-FR" b="1" dirty="0" err="1"/>
              <a:t>supply</a:t>
            </a:r>
            <a:r>
              <a:rPr lang="fr-FR" b="1" dirty="0"/>
              <a:t> </a:t>
            </a:r>
            <a:r>
              <a:rPr lang="fr-FR" b="1" dirty="0" err="1"/>
              <a:t>chain</a:t>
            </a:r>
            <a:r>
              <a:rPr lang="fr-FR" b="1" dirty="0"/>
              <a:t> </a:t>
            </a:r>
            <a:r>
              <a:rPr lang="fr-FR" dirty="0"/>
              <a:t>sans client. Basé sur ce postulat, le modèle SCOR sert de référence à de multiples secteurs industriels et de services dans le monde (aéronautique, chimie, agroalimentaire, électronique, grande distribution, prestations logistiques…). En outre, de par sa structure complète, ce modèle est devenu un standard de fait sur le marché. </a:t>
            </a:r>
          </a:p>
          <a:p>
            <a:pPr marL="0" marR="0" lvl="0" indent="0" defTabSz="914400" rtl="0" eaLnBrk="0" fontAlgn="base" latinLnBrk="0" hangingPunct="0">
              <a:lnSpc>
                <a:spcPct val="90000"/>
              </a:lnSpc>
              <a:spcBef>
                <a:spcPct val="40000"/>
              </a:spcBef>
              <a:spcAft>
                <a:spcPct val="0"/>
              </a:spcAft>
              <a:buClrTx/>
              <a:buSzTx/>
              <a:buFontTx/>
              <a:buNone/>
              <a:tabLst/>
              <a:defRPr/>
            </a:pPr>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708043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9938"/>
            <a:ext cx="5116512" cy="3836987"/>
          </a:xfrm>
          <a:ln cap="flat"/>
        </p:spPr>
      </p:sp>
      <p:sp>
        <p:nvSpPr>
          <p:cNvPr id="53251" name="Rectangle 3"/>
          <p:cNvSpPr>
            <a:spLocks noGrp="1" noChangeArrowheads="1"/>
          </p:cNvSpPr>
          <p:nvPr>
            <p:ph type="body" idx="1"/>
          </p:nvPr>
        </p:nvSpPr>
        <p:spPr>
          <a:xfrm>
            <a:off x="946150" y="4884738"/>
            <a:ext cx="5207000" cy="4543425"/>
          </a:xfrm>
          <a:noFill/>
          <a:ln w="9525"/>
        </p:spPr>
        <p:txBody>
          <a:bodyPr lIns="93969" tIns="46160" rIns="93969" bIns="46160"/>
          <a:lstStyle/>
          <a:p>
            <a:r>
              <a:rPr lang="fr-FR" dirty="0"/>
              <a:t>Ce modèle de mesure de performances, unanimement reconnu, a été développé par des professionnels de la </a:t>
            </a:r>
            <a:r>
              <a:rPr lang="fr-FR" b="1" dirty="0" err="1"/>
              <a:t>supply</a:t>
            </a:r>
            <a:r>
              <a:rPr lang="fr-FR" b="1" dirty="0"/>
              <a:t> </a:t>
            </a:r>
            <a:r>
              <a:rPr lang="fr-FR" b="1" dirty="0" err="1"/>
              <a:t>chain</a:t>
            </a:r>
            <a:r>
              <a:rPr lang="fr-FR" dirty="0"/>
              <a:t>. Il est largement appliqué, et présente l’intérêt de constituer une sorte de « langage commun » parmi les professionnels. Il s’organise autour de 5 domaines de performances principaux : planification (</a:t>
            </a:r>
            <a:r>
              <a:rPr lang="fr-FR" b="1" dirty="0"/>
              <a:t>Plan</a:t>
            </a:r>
            <a:r>
              <a:rPr lang="fr-FR" dirty="0"/>
              <a:t>), approvisionnement (</a:t>
            </a:r>
            <a:r>
              <a:rPr lang="fr-FR" b="1" dirty="0"/>
              <a:t>Source</a:t>
            </a:r>
            <a:r>
              <a:rPr lang="fr-FR" dirty="0"/>
              <a:t>), fabrication (</a:t>
            </a:r>
            <a:r>
              <a:rPr lang="fr-FR" b="1" dirty="0" err="1"/>
              <a:t>Make</a:t>
            </a:r>
            <a:r>
              <a:rPr lang="fr-FR" dirty="0"/>
              <a:t>), livraison (</a:t>
            </a:r>
            <a:r>
              <a:rPr lang="fr-FR" b="1" dirty="0" err="1"/>
              <a:t>Deliver</a:t>
            </a:r>
            <a:r>
              <a:rPr lang="fr-FR" dirty="0"/>
              <a:t>) et gestion des retours (</a:t>
            </a:r>
            <a:r>
              <a:rPr lang="fr-FR" b="1" dirty="0"/>
              <a:t>Return</a:t>
            </a:r>
            <a:r>
              <a:rPr lang="fr-FR" dirty="0"/>
              <a:t>).</a:t>
            </a:r>
          </a:p>
          <a:p>
            <a:r>
              <a:rPr lang="fr-FR" dirty="0"/>
              <a:t>Ce modèle met l’accent sur les besoins de pilotage de la </a:t>
            </a:r>
            <a:r>
              <a:rPr lang="fr-FR" b="1" dirty="0" err="1"/>
              <a:t>supply</a:t>
            </a:r>
            <a:r>
              <a:rPr lang="fr-FR" b="1" dirty="0"/>
              <a:t> </a:t>
            </a:r>
            <a:r>
              <a:rPr lang="fr-FR" b="1" dirty="0" err="1"/>
              <a:t>chain</a:t>
            </a:r>
            <a:r>
              <a:rPr lang="fr-FR" dirty="0"/>
              <a:t>. Il fournit un certain nombre d’indicateurs de performance combinant effectivement des éléments de performances orientés vers les résultats, et des éléments d’efficience orientés vers les coûts et la rotation des capitaux engagés.</a:t>
            </a:r>
          </a:p>
          <a:p>
            <a:endParaRPr lang="fr-FR" sz="120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a:xfrm>
            <a:off x="381298" y="4757266"/>
            <a:ext cx="6408712" cy="4630737"/>
          </a:xfrm>
          <a:noFill/>
          <a:ln w="12700">
            <a:noFill/>
            <a:miter lim="800000"/>
            <a:headEnd/>
            <a:tailEnd/>
          </a:ln>
          <a:effectLst/>
        </p:spPr>
        <p:txBody>
          <a:bodyPr vert="horz" wrap="square" lIns="95491" tIns="46908" rIns="95491" bIns="46908" numCol="1" anchor="t" anchorCtr="0" compatLnSpc="1">
            <a:prstTxWarp prst="textNoShape">
              <a:avLst/>
            </a:prstTxWarp>
          </a:bodyPr>
          <a:lstStyle/>
          <a:p>
            <a:r>
              <a:rPr lang="fr-FR" dirty="0"/>
              <a:t>Le modèle SCOR présume que toute chaîne logistique peut être subdivisée en 5 types de processus : planification (Plan), approvisionnement (Source), fabrication (</a:t>
            </a:r>
            <a:r>
              <a:rPr lang="fr-FR" dirty="0" err="1"/>
              <a:t>Make</a:t>
            </a:r>
            <a:r>
              <a:rPr lang="fr-FR" dirty="0"/>
              <a:t>), livraison (</a:t>
            </a:r>
            <a:r>
              <a:rPr lang="fr-FR" dirty="0" err="1"/>
              <a:t>Deliver</a:t>
            </a:r>
            <a:r>
              <a:rPr lang="fr-FR" dirty="0"/>
              <a:t>) et gestion des retours (Return).</a:t>
            </a:r>
          </a:p>
          <a:p>
            <a:r>
              <a:rPr lang="fr-FR" dirty="0"/>
              <a:t>Ces macros processus sont spécialisées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catégories de processus.</a:t>
            </a:r>
          </a:p>
          <a:p>
            <a:r>
              <a:rPr lang="fr-FR" dirty="0"/>
              <a:t>La chaîne logistique visant à être intégrée, le même découpage sera appliqué aux processus des fournisseurs et des clients de l’entreprise. Mais cela ne suffit pas car la performance des fournisseurs peut dépendre de leurs propres fournisseurs ;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r>
              <a:rPr lang="fr-FR" dirty="0"/>
              <a:t>Le niveau 3 du référentiel est le niveau processus : par exemple, la catégorie P3 planifier production débute par le processus P3.1 qui consiste à « identifier, hiérarchiser et agréger les besoins de fabrication ».</a:t>
            </a:r>
          </a:p>
          <a:p>
            <a:r>
              <a:rPr lang="fr-FR" dirty="0"/>
              <a:t>Ce niveau met en évidence les interfaces entre processus, les indicateurs de performance, les meilleures pratiques et les capacités techniques requises pour les mettre en œuvre.</a:t>
            </a:r>
          </a:p>
          <a:p>
            <a:r>
              <a:rPr lang="fr-FR" dirty="0"/>
              <a:t>Enfin, le niveau 4 détaille les tâches de chaque processus : c’est à ce stade que l’entreprise met en pratique ses propres solutions pour obtenir un avantage concurrentiel.</a:t>
            </a:r>
          </a:p>
          <a:p>
            <a:endParaRPr lang="fr-F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3266" y="4613250"/>
            <a:ext cx="6912768" cy="4630737"/>
          </a:xfrm>
        </p:spPr>
        <p:txBody>
          <a:bodyPr/>
          <a:lstStyle/>
          <a:p>
            <a:r>
              <a:rPr lang="fr-FR" dirty="0"/>
              <a:t>Cette notion est apparue la première fois appliquée à la </a:t>
            </a:r>
            <a:r>
              <a:rPr lang="fr-FR" b="1" dirty="0" err="1"/>
              <a:t>supply</a:t>
            </a:r>
            <a:r>
              <a:rPr lang="fr-FR" b="1" dirty="0"/>
              <a:t> </a:t>
            </a:r>
            <a:r>
              <a:rPr lang="fr-FR" b="1" dirty="0" err="1"/>
              <a:t>chain</a:t>
            </a:r>
            <a:r>
              <a:rPr lang="fr-FR" dirty="0"/>
              <a:t> dans l’ouvrage de Charles Poirier. L’auteur constate que les entreprises évoluent dans l’organisation </a:t>
            </a:r>
            <a:r>
              <a:rPr lang="fr-FR" b="1" dirty="0" err="1"/>
              <a:t>supply</a:t>
            </a:r>
            <a:r>
              <a:rPr lang="fr-FR" b="1" dirty="0"/>
              <a:t> </a:t>
            </a:r>
            <a:r>
              <a:rPr lang="fr-FR" b="1" dirty="0" err="1"/>
              <a:t>chain</a:t>
            </a:r>
            <a:r>
              <a:rPr lang="fr-FR" dirty="0"/>
              <a:t> en suivant certaines étapes dans leur pratique opérationnelle et leur organisation. La figure fait ressortir principalement trois niveaux de maturité progressifs (au-delà d’une situation de départ qualifiée d’empirique ou traditionnelle) :</a:t>
            </a:r>
          </a:p>
          <a:p>
            <a:r>
              <a:rPr lang="fr-FR" dirty="0"/>
              <a:t>Le premier traduit une organisation fonctionnelle. L’entreprise 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client-fournisseur (stade de maturité 2).</a:t>
            </a:r>
          </a:p>
          <a:p>
            <a:r>
              <a:rPr lang="fr-FR" dirty="0"/>
              <a:t>Le deuxième stade est qualifié d’approche d’entreprise intégrée. Les processus transversaux sont privilégiés, et le plus souvent on voit alors émerger au niveau de l’organigramme une direction </a:t>
            </a:r>
            <a:r>
              <a:rPr lang="fr-FR" b="1" dirty="0" err="1"/>
              <a:t>supply</a:t>
            </a:r>
            <a:r>
              <a:rPr lang="fr-FR" b="1" dirty="0"/>
              <a:t> </a:t>
            </a:r>
            <a:r>
              <a:rPr lang="fr-FR" b="1" dirty="0" err="1"/>
              <a:t>chain</a:t>
            </a:r>
            <a:r>
              <a:rPr lang="fr-FR" dirty="0"/>
              <a:t> rattachée naturellement à la direction générale avec une stratégie propre. Les indicateurs privilégiés sont ceux qui mettent en lumière les performances transversales (stade de maturité 3).</a:t>
            </a:r>
          </a:p>
          <a:p>
            <a:r>
              <a:rPr lang="fr-FR" dirty="0"/>
              <a:t>Le dernier niveau qualifie l’entreprise « en réseau » ou étendue. Dans cette situation (stade de maturité 4), toujours aboutissement d’une évolution de l’entreprise ayant déjà bien maîtrisé le niveau 3, la direction </a:t>
            </a:r>
            <a:r>
              <a:rPr lang="fr-FR" b="1" dirty="0" err="1"/>
              <a:t>supply</a:t>
            </a:r>
            <a:r>
              <a:rPr lang="fr-FR" b="1" dirty="0"/>
              <a:t> </a:t>
            </a:r>
            <a:r>
              <a:rPr lang="fr-FR" b="1" dirty="0" err="1"/>
              <a:t>chain</a:t>
            </a:r>
            <a:r>
              <a:rPr lang="fr-FR" dirty="0"/>
              <a:t> pilote l’ensemble de la chaîne intégrant les fournisseurs en amont et tout le réseau de distribution en aval. Cette intégration se traduit notamment par un partage des risques et des bénéfices entre stades de la filière industrielle.</a:t>
            </a:r>
          </a:p>
          <a:p>
            <a:r>
              <a:rPr lang="fr-FR" dirty="0"/>
              <a:t>À ce niveau, les indicateurs devront traduire cette réalité en fournissant des informations intégrées et propres aux autres acteurs de la chaîne logistique (fournisseurs, distributeurs et prestataires logistiques). Prenant acte de cette nécessaire progression, on peut proposer un modèle de référence qui traduise ces différents stades de maturité en précisant quelles sont leurs caractéristiques : c’est l’objet des matrices de maturité.</a:t>
            </a:r>
          </a:p>
          <a:p>
            <a:pPr algn="just"/>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187304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Cette figure donne un exemple de la matrice de maturité. Cet exemple original de matrice de maturité </a:t>
            </a:r>
            <a:r>
              <a:rPr lang="fr-FR" dirty="0" err="1"/>
              <a:t>Supply</a:t>
            </a:r>
            <a:r>
              <a:rPr lang="fr-FR" dirty="0"/>
              <a:t> Chain est tiré d’une thèse professionnelle primée non publiée d’un dirigeant </a:t>
            </a:r>
            <a:r>
              <a:rPr lang="fr-FR" b="1" dirty="0" err="1" smtClean="0"/>
              <a:t>supply</a:t>
            </a:r>
            <a:r>
              <a:rPr lang="fr-FR" b="1" dirty="0" smtClean="0"/>
              <a:t> </a:t>
            </a:r>
            <a:r>
              <a:rPr lang="fr-FR" b="1" dirty="0" err="1" smtClean="0"/>
              <a:t>chain</a:t>
            </a:r>
            <a:r>
              <a:rPr lang="fr-FR" b="1" dirty="0" smtClean="0"/>
              <a:t> </a:t>
            </a:r>
            <a:r>
              <a:rPr lang="fr-FR" dirty="0"/>
              <a:t>diplômé du Mastère HEC Executive Global </a:t>
            </a:r>
            <a:r>
              <a:rPr lang="fr-FR" dirty="0" err="1"/>
              <a:t>Sourcing</a:t>
            </a:r>
            <a:r>
              <a:rPr lang="fr-FR" dirty="0"/>
              <a:t> &amp; </a:t>
            </a:r>
            <a:r>
              <a:rPr lang="fr-FR" dirty="0" err="1"/>
              <a:t>Supply</a:t>
            </a:r>
            <a:r>
              <a:rPr lang="fr-FR" dirty="0"/>
              <a:t> Chain, promotion 2004. Auteur : Stéphane </a:t>
            </a:r>
            <a:r>
              <a:rPr lang="fr-FR" dirty="0" err="1"/>
              <a:t>Chapiron</a:t>
            </a:r>
            <a:r>
              <a:rPr lang="fr-FR" dirty="0"/>
              <a:t>, « Définition et pilotage du développement de la </a:t>
            </a:r>
            <a:r>
              <a:rPr lang="fr-FR" b="1" dirty="0" err="1" smtClean="0"/>
              <a:t>supply</a:t>
            </a:r>
            <a:r>
              <a:rPr lang="fr-FR" b="1" dirty="0" smtClean="0"/>
              <a:t> </a:t>
            </a:r>
            <a:r>
              <a:rPr lang="fr-FR" b="1" dirty="0" err="1" smtClean="0"/>
              <a:t>chain</a:t>
            </a:r>
            <a:r>
              <a:rPr lang="fr-FR" b="1" dirty="0" smtClean="0"/>
              <a:t> </a:t>
            </a:r>
            <a:r>
              <a:rPr lang="fr-FR" dirty="0"/>
              <a:t> : une application des matrices de maturité », avril 2004.</a:t>
            </a:r>
          </a:p>
          <a:p>
            <a:endParaRPr lang="fr-FR" altLang="fr-FR"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dirty="0"/>
              <a:t>La première mission concerne bien évidemment la mise à disposition des produits sur leur point de consommation. Si un produit est indisponible, par exemple, absent d’un linéaire dans un supermarché, cela entraînera une perte immédiate de chiffre d’affaires et, indirectement, cela peut encourager les clients à changer de marque, donc perte de chiffre d’affaires à long terme.</a:t>
            </a:r>
          </a:p>
          <a:p>
            <a:r>
              <a:rPr lang="fr-FR" dirty="0"/>
              <a:t>La </a:t>
            </a:r>
            <a:r>
              <a:rPr lang="fr-FR" b="1" dirty="0" err="1"/>
              <a:t>supply</a:t>
            </a:r>
            <a:r>
              <a:rPr lang="fr-FR" b="1" dirty="0"/>
              <a:t> </a:t>
            </a:r>
            <a:r>
              <a:rPr lang="fr-FR" b="1" dirty="0" err="1"/>
              <a:t>chain</a:t>
            </a:r>
            <a:r>
              <a:rPr lang="fr-FR" b="1" dirty="0"/>
              <a:t> </a:t>
            </a:r>
            <a:r>
              <a:rPr lang="fr-FR" dirty="0"/>
              <a:t>doit également s’assurer de la qualité des produits jusqu’à leur point de consommation : au-delà du contrôle de conformité en usine, les produits doivent arriver en bon état à l’endroit où les clients les consomment.</a:t>
            </a:r>
          </a:p>
          <a:p>
            <a:r>
              <a:rPr lang="fr-FR" dirty="0"/>
              <a:t>Pour les produits non tenus en stock, un délai de livraison très court constitue un avantage compétitif certain. La </a:t>
            </a:r>
            <a:r>
              <a:rPr lang="fr-FR" b="1" dirty="0" err="1"/>
              <a:t>supply</a:t>
            </a:r>
            <a:r>
              <a:rPr lang="fr-FR" b="1" dirty="0"/>
              <a:t> </a:t>
            </a:r>
            <a:r>
              <a:rPr lang="fr-FR" b="1" dirty="0" err="1"/>
              <a:t>chain</a:t>
            </a:r>
            <a:r>
              <a:rPr lang="fr-FR" b="1" dirty="0"/>
              <a:t> </a:t>
            </a:r>
            <a:r>
              <a:rPr lang="fr-FR" dirty="0"/>
              <a:t>doit donc organiser les flux de matières et composants de telle sorte que le temps entre la commande du client et la livraison du produit soit le plus court possible.</a:t>
            </a:r>
          </a:p>
          <a:p>
            <a:r>
              <a:rPr lang="fr-FR" dirty="0"/>
              <a:t>Plus globalement, l’entreprise se doit d’assurer une bonne qualité de service dans toutes ses relations avec ses clients (facturation sans erreur, documentation claire, service après-vente…).</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defRPr/>
            </a:pPr>
            <a:r>
              <a:rPr lang="fr-FR" dirty="0"/>
              <a:t>La pression financière sur les entreprises et la nécessité de rémunérer correctement les investisseurs imposent de réduire autant que faire se peut les immobilisations de toutes natures. La fonction </a:t>
            </a:r>
            <a:r>
              <a:rPr lang="fr-FR" b="1" dirty="0" err="1"/>
              <a:t>supply</a:t>
            </a:r>
            <a:r>
              <a:rPr lang="fr-FR" b="1" dirty="0"/>
              <a:t> </a:t>
            </a:r>
            <a:r>
              <a:rPr lang="fr-FR" b="1" dirty="0" err="1"/>
              <a:t>chain</a:t>
            </a:r>
            <a:r>
              <a:rPr lang="fr-FR" b="1" dirty="0"/>
              <a:t> </a:t>
            </a:r>
            <a:r>
              <a:rPr lang="fr-FR" dirty="0"/>
              <a:t>est particulièrement concernée par le montant des stocks. Or la présence de stocks est souvent le moyen le plus simple pour éviter les ruptures de stock. Un arbitrage à ce niveau est donc nécessaire.</a:t>
            </a:r>
          </a:p>
          <a:p>
            <a:pPr marL="0" marR="0" lvl="0" indent="0" defTabSz="914400" rtl="0" eaLnBrk="0" fontAlgn="base" latinLnBrk="0" hangingPunct="0">
              <a:lnSpc>
                <a:spcPct val="90000"/>
              </a:lnSpc>
              <a:spcBef>
                <a:spcPct val="40000"/>
              </a:spcBef>
              <a:spcAft>
                <a:spcPct val="0"/>
              </a:spcAft>
              <a:buClrTx/>
              <a:buSzTx/>
              <a:buFontTx/>
              <a:buNone/>
              <a:tabLst/>
              <a:defRPr/>
            </a:pPr>
            <a:endParaRPr lang="fr-FR" dirty="0"/>
          </a:p>
        </p:txBody>
      </p:sp>
    </p:spTree>
    <p:extLst>
      <p:ext uri="{BB962C8B-B14F-4D97-AF65-F5344CB8AC3E}">
        <p14:creationId xmlns:p14="http://schemas.microsoft.com/office/powerpoint/2010/main" val="21201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dirty="0"/>
              <a:t>La réduction des coûts de production et de transport est un objectif majeur de la </a:t>
            </a:r>
            <a:r>
              <a:rPr lang="fr-FR" b="1" dirty="0" err="1"/>
              <a:t>supply</a:t>
            </a:r>
            <a:r>
              <a:rPr lang="fr-FR" b="1" dirty="0"/>
              <a:t> </a:t>
            </a:r>
            <a:r>
              <a:rPr lang="fr-FR" b="1" dirty="0" err="1"/>
              <a:t>chain</a:t>
            </a:r>
            <a:r>
              <a:rPr lang="fr-FR" b="1" dirty="0"/>
              <a:t> </a:t>
            </a:r>
            <a:r>
              <a:rPr lang="fr-FR" dirty="0"/>
              <a:t>pour assurer la rentabilité de l’activité de l’entreprise. Cette réduction des coûts commence par la maîtrise des coûts d’achat des matières et composants qui entrent dans la fabrication des produits. Ceux-ci représentent souvent la majeure partie du coût de revient des produits fabriqués (typiquement de 5 % à 80 %). Cette réduction passe par une politique fournisseur dynamique et, souvent, par des achats massifiés dans des pays à bas coût de main-d’œuvre. </a:t>
            </a:r>
          </a:p>
          <a:p>
            <a:r>
              <a:rPr lang="fr-FR" dirty="0"/>
              <a:t>Un deuxième facteur important dans la formation du coût de revient est la bonne utilisation des capacités de production et de transport. Comme les activités de transformation et de transport reposent souvent sur des équipements qui constituent des coûts fixes, la planification doit tenter de saturer l’utilisation de ces capacités (un camion à moitié plein coûte presque autant qu’un camion plein).</a:t>
            </a:r>
          </a:p>
          <a:p>
            <a:r>
              <a:rPr lang="fr-FR" dirty="0"/>
              <a:t>Le troisième facteur visant à la réduction des coûts sur toute la chaîne concerne d’une part la recherche d’une meilleure productivité des facteurs de production (qui est facilitée par les nouvelles technologies industrielles et de manutention) et, d’autre part, l’élimination des gaspillages et plus généralement des opérations qui n’apportent pas clairement de valeur à l’activité. C’est la démarche Lean, initiée il y a une quinzaine d’années et héritée du juste à temps, qui consiste à remettre en cause tous les processus de l’entreprise et à les redéfinir pour supprimer tous les coûts inutiles. </a:t>
            </a:r>
          </a:p>
          <a:p>
            <a:endParaRPr lang="fr-FR" dirty="0"/>
          </a:p>
        </p:txBody>
      </p:sp>
    </p:spTree>
    <p:extLst>
      <p:ext uri="{BB962C8B-B14F-4D97-AF65-F5344CB8AC3E}">
        <p14:creationId xmlns:p14="http://schemas.microsoft.com/office/powerpoint/2010/main" val="23457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dirty="0"/>
              <a:t>Ce sont naturellement les activités opérationnelles de transformation et de transport qui ont le plus fort impact écologique. Pour diminuer les émissions de carbone et de gaz à effet de serre, on s’attachera à trouver des solutions innovantes sur chaque segment de la chaîne logistique : </a:t>
            </a:r>
          </a:p>
          <a:p>
            <a:pPr marL="171450" lvl="0" indent="-171450">
              <a:buFont typeface="Arial" panose="020B0604020202020204" pitchFamily="34" charset="0"/>
              <a:buChar char="•"/>
            </a:pPr>
            <a:r>
              <a:rPr lang="fr-FR" dirty="0" smtClean="0"/>
              <a:t>Au </a:t>
            </a:r>
            <a:r>
              <a:rPr lang="fr-FR" dirty="0"/>
              <a:t>niveau de la conception des produits (</a:t>
            </a:r>
            <a:r>
              <a:rPr lang="fr-FR" b="1" dirty="0"/>
              <a:t>écoconception</a:t>
            </a:r>
            <a:r>
              <a:rPr lang="fr-FR" dirty="0"/>
              <a:t>), en prévoyant dès l’origine les modes de fabrication et de transport ainsi que les possibilités de </a:t>
            </a:r>
            <a:r>
              <a:rPr lang="fr-FR" dirty="0" smtClean="0"/>
              <a:t>recyclage.</a:t>
            </a:r>
            <a:endParaRPr lang="fr-FR" dirty="0"/>
          </a:p>
          <a:p>
            <a:pPr marL="171450" lvl="0" indent="-171450">
              <a:buFont typeface="Arial" panose="020B0604020202020204" pitchFamily="34" charset="0"/>
              <a:buChar char="•"/>
            </a:pPr>
            <a:r>
              <a:rPr lang="fr-FR" dirty="0" smtClean="0"/>
              <a:t>Au </a:t>
            </a:r>
            <a:r>
              <a:rPr lang="fr-FR" dirty="0"/>
              <a:t>niveau des achats (</a:t>
            </a:r>
            <a:r>
              <a:rPr lang="fr-FR" b="1" dirty="0" err="1"/>
              <a:t>écosourcing</a:t>
            </a:r>
            <a:r>
              <a:rPr lang="fr-FR" dirty="0"/>
              <a:t>), par la sélection de fournisseurs respectueux de l’environnement, par le choix de fournisseurs proches pour minimiser le </a:t>
            </a:r>
            <a:r>
              <a:rPr lang="fr-FR" dirty="0" smtClean="0"/>
              <a:t>transport. </a:t>
            </a:r>
            <a:endParaRPr lang="fr-FR" dirty="0"/>
          </a:p>
          <a:p>
            <a:pPr marL="171450" lvl="0" indent="-171450">
              <a:buFont typeface="Arial" panose="020B0604020202020204" pitchFamily="34" charset="0"/>
              <a:buChar char="•"/>
            </a:pPr>
            <a:r>
              <a:rPr lang="fr-FR" dirty="0"/>
              <a:t>au niveau de la fabrication (</a:t>
            </a:r>
            <a:r>
              <a:rPr lang="fr-FR" b="1" dirty="0" err="1"/>
              <a:t>écomanufacturing</a:t>
            </a:r>
            <a:r>
              <a:rPr lang="fr-FR" dirty="0"/>
              <a:t>), par la mise en œuvre de procédés de récupération d’énergie et de chaleur, de traitement des effluents et des </a:t>
            </a:r>
            <a:r>
              <a:rPr lang="fr-FR" dirty="0" smtClean="0"/>
              <a:t>déchets…</a:t>
            </a:r>
            <a:endParaRPr lang="fr-FR" dirty="0"/>
          </a:p>
          <a:p>
            <a:pPr marL="171450" lvl="0" indent="-171450">
              <a:buFont typeface="Arial" panose="020B0604020202020204" pitchFamily="34" charset="0"/>
              <a:buChar char="•"/>
            </a:pPr>
            <a:r>
              <a:rPr lang="fr-FR" dirty="0" smtClean="0"/>
              <a:t>Au </a:t>
            </a:r>
            <a:r>
              <a:rPr lang="fr-FR" dirty="0"/>
              <a:t>niveau de la distribution (</a:t>
            </a:r>
            <a:r>
              <a:rPr lang="fr-FR" b="1" dirty="0" err="1"/>
              <a:t>écologistique</a:t>
            </a:r>
            <a:r>
              <a:rPr lang="fr-FR" dirty="0"/>
              <a:t>) par le choix de modes de transport plus « propres » (bateaux, péniches, camions électriques…).</a:t>
            </a:r>
          </a:p>
          <a:p>
            <a:endParaRPr lang="fr-FR" dirty="0"/>
          </a:p>
        </p:txBody>
      </p:sp>
    </p:spTree>
    <p:extLst>
      <p:ext uri="{BB962C8B-B14F-4D97-AF65-F5344CB8AC3E}">
        <p14:creationId xmlns:p14="http://schemas.microsoft.com/office/powerpoint/2010/main" val="24159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capital immobilisé doit, lui aussi, être réduit le plus possible. Il comprend, d’une part les capitaux circulants, c’est-à-dire le BFR (Besoin en Fonds de Roulement) dont fait partie l’immobilisation en stock, et d’autre part, les immobilisations corporelles (bâtiments, machines, moyens de transport…). </a:t>
            </a:r>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3305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363538"/>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000" i="1" dirty="0">
                <a:latin typeface="Tahoma" pitchFamily="34" charset="0"/>
              </a:rPr>
              <a:t>Supply Chain Management : Introduction</a:t>
            </a: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286000"/>
            <a:ext cx="7772400" cy="1143000"/>
          </a:xfrm>
        </p:spPr>
        <p:txBody>
          <a:bodyPr/>
          <a:lstStyle/>
          <a:p>
            <a:pPr algn="ctr"/>
            <a:r>
              <a:rPr lang="fr-FR" sz="3200" dirty="0"/>
              <a:t>Supply Chain Management</a:t>
            </a:r>
            <a:br>
              <a:rPr lang="fr-FR" sz="3200" dirty="0"/>
            </a:br>
            <a:r>
              <a:rPr lang="fr-FR" dirty="0"/>
              <a:t>Définitions, enjeux, problématiques</a:t>
            </a:r>
          </a:p>
        </p:txBody>
      </p:sp>
      <p:sp>
        <p:nvSpPr>
          <p:cNvPr id="3077" name="Rectangle 3"/>
          <p:cNvSpPr>
            <a:spLocks noGrp="1" noChangeArrowheads="1"/>
          </p:cNvSpPr>
          <p:nvPr>
            <p:ph type="subTitle" idx="1"/>
          </p:nvPr>
        </p:nvSpPr>
        <p:spPr>
          <a:xfrm>
            <a:off x="1371600" y="4114800"/>
            <a:ext cx="6400800" cy="914400"/>
          </a:xfrm>
        </p:spPr>
        <p:txBody>
          <a:bodyPr/>
          <a:lstStyle/>
          <a:p>
            <a:endParaRPr lang="fr-FR" sz="1800" b="0" i="1" dirty="0"/>
          </a:p>
          <a:p>
            <a:r>
              <a:rPr lang="fr-FR" sz="1800" b="0" i="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76350" y="692150"/>
            <a:ext cx="7543800" cy="457200"/>
          </a:xfrm>
          <a:noFill/>
        </p:spPr>
        <p:txBody>
          <a:bodyPr/>
          <a:lstStyle/>
          <a:p>
            <a:r>
              <a:rPr lang="fr-FR" dirty="0"/>
              <a:t>Le nouvel environnement (1)</a:t>
            </a:r>
          </a:p>
        </p:txBody>
      </p:sp>
      <p:sp>
        <p:nvSpPr>
          <p:cNvPr id="6149" name="Rectangle 3"/>
          <p:cNvSpPr>
            <a:spLocks noGrp="1" noChangeArrowheads="1"/>
          </p:cNvSpPr>
          <p:nvPr>
            <p:ph type="body" idx="1"/>
          </p:nvPr>
        </p:nvSpPr>
        <p:spPr>
          <a:xfrm>
            <a:off x="533400" y="1341438"/>
            <a:ext cx="7999413" cy="5111750"/>
          </a:xfrm>
          <a:noFill/>
        </p:spPr>
        <p:txBody>
          <a:bodyPr/>
          <a:lstStyle/>
          <a:p>
            <a:r>
              <a:rPr lang="fr-FR" sz="2000">
                <a:solidFill>
                  <a:srgbClr val="008000"/>
                </a:solidFill>
              </a:rPr>
              <a:t>Marchés de renouvellement</a:t>
            </a:r>
          </a:p>
          <a:p>
            <a:pPr marL="876300" lvl="1" indent="-419100">
              <a:buFont typeface="Wingdings" pitchFamily="2" charset="2"/>
              <a:buChar char="ð"/>
            </a:pPr>
            <a:r>
              <a:rPr lang="fr-FR"/>
              <a:t>Fortes exigences des clients</a:t>
            </a:r>
            <a:endParaRPr lang="fr-FR" sz="1600"/>
          </a:p>
          <a:p>
            <a:r>
              <a:rPr lang="fr-FR" sz="2000">
                <a:solidFill>
                  <a:srgbClr val="008000"/>
                </a:solidFill>
              </a:rPr>
              <a:t>Concurrence accrue par la mondialisation de l'offre</a:t>
            </a:r>
            <a:endParaRPr lang="fr-FR" sz="1800">
              <a:solidFill>
                <a:srgbClr val="008000"/>
              </a:solidFill>
            </a:endParaRPr>
          </a:p>
          <a:p>
            <a:pPr marL="876300" lvl="1" indent="-419100">
              <a:buFont typeface="Wingdings" pitchFamily="2" charset="2"/>
              <a:buChar char="ð"/>
            </a:pPr>
            <a:r>
              <a:rPr lang="fr-FR"/>
              <a:t>Il n'y a plus de territoires protégés de la concurrence</a:t>
            </a:r>
            <a:endParaRPr lang="fr-FR" sz="1600"/>
          </a:p>
          <a:p>
            <a:r>
              <a:rPr lang="fr-FR" sz="2000">
                <a:solidFill>
                  <a:srgbClr val="008000"/>
                </a:solidFill>
              </a:rPr>
              <a:t>Mondialisation de la demande</a:t>
            </a:r>
            <a:endParaRPr lang="fr-FR" sz="2000">
              <a:solidFill>
                <a:srgbClr val="66FF33"/>
              </a:solidFill>
            </a:endParaRPr>
          </a:p>
          <a:p>
            <a:pPr marL="876300" lvl="1" indent="-419100">
              <a:buFont typeface="Wingdings" pitchFamily="2" charset="2"/>
              <a:buChar char="ð"/>
            </a:pPr>
            <a:r>
              <a:rPr lang="fr-FR"/>
              <a:t>Coûts de développement élevés</a:t>
            </a:r>
          </a:p>
          <a:p>
            <a:pPr marL="876300" lvl="1" indent="-419100">
              <a:buFont typeface="Wingdings" pitchFamily="2" charset="2"/>
              <a:buChar char="ð"/>
            </a:pPr>
            <a:r>
              <a:rPr lang="fr-FR"/>
              <a:t>Nécessité de se battre sur les marchés de ses concurrents</a:t>
            </a:r>
          </a:p>
          <a:p>
            <a:r>
              <a:rPr lang="fr-FR" sz="2000">
                <a:solidFill>
                  <a:srgbClr val="008000"/>
                </a:solidFill>
              </a:rPr>
              <a:t>Augmentation de la variété des produits offerts</a:t>
            </a:r>
            <a:endParaRPr lang="fr-FR" sz="1800">
              <a:solidFill>
                <a:srgbClr val="008000"/>
              </a:solidFill>
            </a:endParaRPr>
          </a:p>
          <a:p>
            <a:pPr marL="876300" lvl="1" indent="-419100">
              <a:buFont typeface="Wingdings" pitchFamily="2" charset="2"/>
              <a:buChar char="ð"/>
            </a:pPr>
            <a:r>
              <a:rPr lang="fr-FR"/>
              <a:t>La notion de grande série n'existe plus</a:t>
            </a:r>
          </a:p>
          <a:p>
            <a:pPr marL="876300" lvl="1" indent="-419100">
              <a:buFont typeface="Wingdings" pitchFamily="2" charset="2"/>
              <a:buChar char="ð"/>
            </a:pPr>
            <a:r>
              <a:rPr lang="fr-FR"/>
              <a:t>Personnalisation de masse, promotions</a:t>
            </a:r>
          </a:p>
          <a:p>
            <a:pPr marL="876300" lvl="1" indent="-419100">
              <a:buFont typeface="Wingdings" pitchFamily="2" charset="2"/>
              <a:buChar char="ð"/>
            </a:pPr>
            <a:r>
              <a:rPr lang="fr-FR"/>
              <a:t>Normes à l'exportation, segmentation des marchés</a:t>
            </a:r>
          </a:p>
          <a:p>
            <a:r>
              <a:rPr lang="fr-FR" sz="2000">
                <a:solidFill>
                  <a:srgbClr val="008000"/>
                </a:solidFill>
              </a:rPr>
              <a:t>Diminution de la durée de vie des produits</a:t>
            </a:r>
            <a:endParaRPr lang="fr-FR" sz="1800">
              <a:solidFill>
                <a:srgbClr val="008000"/>
              </a:solidFill>
            </a:endParaRPr>
          </a:p>
          <a:p>
            <a:pPr marL="876300" lvl="1" indent="-419100">
              <a:buFont typeface="Wingdings" pitchFamily="2" charset="2"/>
              <a:buChar char="ð"/>
            </a:pPr>
            <a:r>
              <a:rPr lang="fr-FR"/>
              <a:t>La notion de produit stable a disparu</a:t>
            </a:r>
          </a:p>
          <a:p>
            <a:pPr marL="876300" lvl="1" indent="-419100">
              <a:buFont typeface="Wingdings" pitchFamily="2" charset="2"/>
              <a:buChar char="ð"/>
            </a:pPr>
            <a:endParaRPr lang="fr-FR"/>
          </a:p>
          <a:p>
            <a:pPr marL="876300" lvl="1" indent="-419100">
              <a:buFont typeface="Wingdings" pitchFamily="2" charset="2"/>
              <a:buChar char="ð"/>
            </a:pPr>
            <a:r>
              <a:rPr lang="fr-FR">
                <a:solidFill>
                  <a:srgbClr val="CC0000"/>
                </a:solidFill>
              </a:rPr>
              <a:t>Augmentation de la complexité du système</a:t>
            </a:r>
            <a:endParaRPr lang="fr-FR" sz="2000">
              <a:solidFill>
                <a:srgbClr val="CC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fr-FR" sz="3200" dirty="0"/>
              <a:t>L'augmentation de la complexité</a:t>
            </a:r>
          </a:p>
        </p:txBody>
      </p:sp>
      <p:sp>
        <p:nvSpPr>
          <p:cNvPr id="44035" name="Line 3"/>
          <p:cNvSpPr>
            <a:spLocks noChangeShapeType="1"/>
          </p:cNvSpPr>
          <p:nvPr/>
        </p:nvSpPr>
        <p:spPr bwMode="auto">
          <a:xfrm flipV="1">
            <a:off x="1905000" y="2057400"/>
            <a:ext cx="1588" cy="2119313"/>
          </a:xfrm>
          <a:prstGeom prst="line">
            <a:avLst/>
          </a:prstGeom>
          <a:noFill/>
          <a:ln w="28575">
            <a:solidFill>
              <a:srgbClr val="000000"/>
            </a:solidFill>
            <a:round/>
            <a:headEnd/>
            <a:tailEnd type="triangle" w="med" len="med"/>
          </a:ln>
        </p:spPr>
        <p:txBody>
          <a:bodyPr/>
          <a:lstStyle/>
          <a:p>
            <a:endParaRPr lang="fr-FR"/>
          </a:p>
        </p:txBody>
      </p:sp>
      <p:sp>
        <p:nvSpPr>
          <p:cNvPr id="44036" name="Line 4"/>
          <p:cNvSpPr>
            <a:spLocks noChangeShapeType="1"/>
          </p:cNvSpPr>
          <p:nvPr/>
        </p:nvSpPr>
        <p:spPr bwMode="auto">
          <a:xfrm flipV="1">
            <a:off x="1905000" y="4191000"/>
            <a:ext cx="2286000" cy="0"/>
          </a:xfrm>
          <a:prstGeom prst="line">
            <a:avLst/>
          </a:prstGeom>
          <a:noFill/>
          <a:ln w="28575">
            <a:solidFill>
              <a:srgbClr val="000000"/>
            </a:solidFill>
            <a:round/>
            <a:headEnd/>
            <a:tailEnd type="triangle" w="med" len="med"/>
          </a:ln>
        </p:spPr>
        <p:txBody>
          <a:bodyPr/>
          <a:lstStyle/>
          <a:p>
            <a:endParaRPr lang="fr-FR"/>
          </a:p>
        </p:txBody>
      </p:sp>
      <p:sp>
        <p:nvSpPr>
          <p:cNvPr id="44037" name="Text Box 5"/>
          <p:cNvSpPr txBox="1">
            <a:spLocks noChangeArrowheads="1"/>
          </p:cNvSpPr>
          <p:nvPr/>
        </p:nvSpPr>
        <p:spPr bwMode="auto">
          <a:xfrm rot="-10800000">
            <a:off x="14986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38" name="Text Box 6"/>
          <p:cNvSpPr txBox="1">
            <a:spLocks noChangeArrowheads="1"/>
          </p:cNvSpPr>
          <p:nvPr/>
        </p:nvSpPr>
        <p:spPr bwMode="auto">
          <a:xfrm>
            <a:off x="2870200" y="4238625"/>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39" name="Text Box 7"/>
          <p:cNvSpPr txBox="1">
            <a:spLocks noChangeArrowheads="1"/>
          </p:cNvSpPr>
          <p:nvPr/>
        </p:nvSpPr>
        <p:spPr bwMode="auto">
          <a:xfrm>
            <a:off x="2514600" y="4572000"/>
            <a:ext cx="8191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Avant</a:t>
            </a:r>
          </a:p>
        </p:txBody>
      </p:sp>
      <p:sp>
        <p:nvSpPr>
          <p:cNvPr id="44040" name="Text Box 8"/>
          <p:cNvSpPr txBox="1">
            <a:spLocks noChangeArrowheads="1"/>
          </p:cNvSpPr>
          <p:nvPr/>
        </p:nvSpPr>
        <p:spPr bwMode="auto">
          <a:xfrm>
            <a:off x="1670050" y="5208588"/>
            <a:ext cx="2597150" cy="476250"/>
          </a:xfrm>
          <a:prstGeom prst="rect">
            <a:avLst/>
          </a:prstGeom>
          <a:noFill/>
          <a:ln w="12700">
            <a:noFill/>
            <a:miter lim="800000"/>
            <a:headEnd/>
            <a:tailEnd/>
          </a:ln>
          <a:effectLst/>
        </p:spPr>
        <p:txBody>
          <a:bodyPr wrap="none">
            <a:spAutoFit/>
          </a:bodyPr>
          <a:lstStyle/>
          <a:p>
            <a:pPr algn="ctr"/>
            <a:r>
              <a:rPr lang="fr-FR" sz="1400">
                <a:solidFill>
                  <a:srgbClr val="000000"/>
                </a:solidFill>
              </a:rPr>
              <a:t>Durée de vie longue</a:t>
            </a:r>
          </a:p>
          <a:p>
            <a:pPr algn="ctr"/>
            <a:r>
              <a:rPr lang="fr-FR" sz="1400">
                <a:solidFill>
                  <a:srgbClr val="000000"/>
                </a:solidFill>
              </a:rPr>
              <a:t>Faible nombre de références</a:t>
            </a:r>
          </a:p>
        </p:txBody>
      </p:sp>
      <p:sp>
        <p:nvSpPr>
          <p:cNvPr id="44041" name="Rectangle 9"/>
          <p:cNvSpPr>
            <a:spLocks noChangeArrowheads="1"/>
          </p:cNvSpPr>
          <p:nvPr/>
        </p:nvSpPr>
        <p:spPr bwMode="auto">
          <a:xfrm>
            <a:off x="1905000" y="3429000"/>
            <a:ext cx="990600" cy="762000"/>
          </a:xfrm>
          <a:prstGeom prst="rect">
            <a:avLst/>
          </a:prstGeom>
          <a:solidFill>
            <a:schemeClr val="accent2"/>
          </a:solidFill>
          <a:ln w="12700">
            <a:solidFill>
              <a:srgbClr val="000000"/>
            </a:solidFill>
            <a:miter lim="800000"/>
            <a:headEnd/>
            <a:tailEnd/>
          </a:ln>
          <a:effectLst/>
        </p:spPr>
        <p:txBody>
          <a:bodyPr wrap="none" anchor="ctr"/>
          <a:lstStyle/>
          <a:p>
            <a:endParaRPr lang="fr-FR"/>
          </a:p>
        </p:txBody>
      </p:sp>
      <p:sp>
        <p:nvSpPr>
          <p:cNvPr id="44042" name="Rectangle 10"/>
          <p:cNvSpPr>
            <a:spLocks noChangeArrowheads="1"/>
          </p:cNvSpPr>
          <p:nvPr/>
        </p:nvSpPr>
        <p:spPr bwMode="auto">
          <a:xfrm>
            <a:off x="2895600" y="3429000"/>
            <a:ext cx="990600" cy="762000"/>
          </a:xfrm>
          <a:prstGeom prst="rect">
            <a:avLst/>
          </a:prstGeom>
          <a:solidFill>
            <a:srgbClr val="00FF00"/>
          </a:solidFill>
          <a:ln w="12700">
            <a:solidFill>
              <a:srgbClr val="000000"/>
            </a:solidFill>
            <a:miter lim="800000"/>
            <a:headEnd/>
            <a:tailEnd/>
          </a:ln>
          <a:effectLst/>
        </p:spPr>
        <p:txBody>
          <a:bodyPr wrap="none" anchor="ctr"/>
          <a:lstStyle/>
          <a:p>
            <a:endParaRPr lang="fr-FR"/>
          </a:p>
        </p:txBody>
      </p:sp>
      <p:sp>
        <p:nvSpPr>
          <p:cNvPr id="44043" name="Rectangle 11"/>
          <p:cNvSpPr>
            <a:spLocks noChangeArrowheads="1"/>
          </p:cNvSpPr>
          <p:nvPr/>
        </p:nvSpPr>
        <p:spPr bwMode="auto">
          <a:xfrm>
            <a:off x="1905000" y="2667000"/>
            <a:ext cx="990600" cy="7620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44" name="Rectangle 12"/>
          <p:cNvSpPr>
            <a:spLocks noChangeArrowheads="1"/>
          </p:cNvSpPr>
          <p:nvPr/>
        </p:nvSpPr>
        <p:spPr bwMode="auto">
          <a:xfrm>
            <a:off x="2895600" y="2667000"/>
            <a:ext cx="990600" cy="762000"/>
          </a:xfrm>
          <a:prstGeom prst="rect">
            <a:avLst/>
          </a:prstGeom>
          <a:solidFill>
            <a:srgbClr val="60D1FE"/>
          </a:solidFill>
          <a:ln w="12700">
            <a:solidFill>
              <a:srgbClr val="000000"/>
            </a:solidFill>
            <a:miter lim="800000"/>
            <a:headEnd/>
            <a:tailEnd/>
          </a:ln>
          <a:effectLst/>
        </p:spPr>
        <p:txBody>
          <a:bodyPr wrap="none" anchor="ctr"/>
          <a:lstStyle/>
          <a:p>
            <a:endParaRPr lang="fr-FR"/>
          </a:p>
        </p:txBody>
      </p:sp>
      <p:sp>
        <p:nvSpPr>
          <p:cNvPr id="44045" name="Text Box 13"/>
          <p:cNvSpPr txBox="1">
            <a:spLocks noChangeArrowheads="1"/>
          </p:cNvSpPr>
          <p:nvPr/>
        </p:nvSpPr>
        <p:spPr bwMode="auto">
          <a:xfrm>
            <a:off x="5867400" y="4267200"/>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46" name="Text Box 14"/>
          <p:cNvSpPr txBox="1">
            <a:spLocks noChangeArrowheads="1"/>
          </p:cNvSpPr>
          <p:nvPr/>
        </p:nvSpPr>
        <p:spPr bwMode="auto">
          <a:xfrm>
            <a:off x="5029200" y="4572000"/>
            <a:ext cx="13906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Maintenant</a:t>
            </a:r>
          </a:p>
        </p:txBody>
      </p:sp>
      <p:sp>
        <p:nvSpPr>
          <p:cNvPr id="44047" name="Line 15"/>
          <p:cNvSpPr>
            <a:spLocks noChangeShapeType="1"/>
          </p:cNvSpPr>
          <p:nvPr/>
        </p:nvSpPr>
        <p:spPr bwMode="auto">
          <a:xfrm flipV="1">
            <a:off x="4876800" y="2093913"/>
            <a:ext cx="4763" cy="2097087"/>
          </a:xfrm>
          <a:prstGeom prst="line">
            <a:avLst/>
          </a:prstGeom>
          <a:noFill/>
          <a:ln w="28575">
            <a:solidFill>
              <a:srgbClr val="000000"/>
            </a:solidFill>
            <a:round/>
            <a:headEnd/>
            <a:tailEnd type="triangle" w="med" len="med"/>
          </a:ln>
        </p:spPr>
        <p:txBody>
          <a:bodyPr/>
          <a:lstStyle/>
          <a:p>
            <a:endParaRPr lang="fr-FR"/>
          </a:p>
        </p:txBody>
      </p:sp>
      <p:sp>
        <p:nvSpPr>
          <p:cNvPr id="44048" name="Line 16"/>
          <p:cNvSpPr>
            <a:spLocks noChangeShapeType="1"/>
          </p:cNvSpPr>
          <p:nvPr/>
        </p:nvSpPr>
        <p:spPr bwMode="auto">
          <a:xfrm>
            <a:off x="4879975" y="4191000"/>
            <a:ext cx="2159000" cy="1588"/>
          </a:xfrm>
          <a:prstGeom prst="line">
            <a:avLst/>
          </a:prstGeom>
          <a:noFill/>
          <a:ln w="28575">
            <a:solidFill>
              <a:srgbClr val="000000"/>
            </a:solidFill>
            <a:round/>
            <a:headEnd/>
            <a:tailEnd type="triangle" w="med" len="med"/>
          </a:ln>
        </p:spPr>
        <p:txBody>
          <a:bodyPr/>
          <a:lstStyle/>
          <a:p>
            <a:endParaRPr lang="fr-FR"/>
          </a:p>
        </p:txBody>
      </p:sp>
      <p:sp>
        <p:nvSpPr>
          <p:cNvPr id="44049" name="Text Box 17"/>
          <p:cNvSpPr txBox="1">
            <a:spLocks noChangeArrowheads="1"/>
          </p:cNvSpPr>
          <p:nvPr/>
        </p:nvSpPr>
        <p:spPr bwMode="auto">
          <a:xfrm rot="-10800000">
            <a:off x="44958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50" name="Text Box 18"/>
          <p:cNvSpPr txBox="1">
            <a:spLocks noChangeArrowheads="1"/>
          </p:cNvSpPr>
          <p:nvPr/>
        </p:nvSpPr>
        <p:spPr bwMode="auto">
          <a:xfrm>
            <a:off x="4464050" y="5208588"/>
            <a:ext cx="2665413" cy="476250"/>
          </a:xfrm>
          <a:prstGeom prst="rect">
            <a:avLst/>
          </a:prstGeom>
          <a:noFill/>
          <a:ln w="12700">
            <a:noFill/>
            <a:miter lim="800000"/>
            <a:headEnd/>
            <a:tailEnd/>
          </a:ln>
          <a:effectLst/>
        </p:spPr>
        <p:txBody>
          <a:bodyPr wrap="none">
            <a:spAutoFit/>
          </a:bodyPr>
          <a:lstStyle/>
          <a:p>
            <a:pPr algn="ctr"/>
            <a:r>
              <a:rPr lang="fr-FR" sz="1400">
                <a:solidFill>
                  <a:srgbClr val="000000"/>
                </a:solidFill>
              </a:rPr>
              <a:t>Renouvellement fréquent</a:t>
            </a:r>
          </a:p>
          <a:p>
            <a:pPr algn="ctr"/>
            <a:r>
              <a:rPr lang="fr-FR" sz="1400">
                <a:solidFill>
                  <a:srgbClr val="000000"/>
                </a:solidFill>
              </a:rPr>
              <a:t>Très grande variété proposée</a:t>
            </a:r>
          </a:p>
        </p:txBody>
      </p:sp>
      <p:sp>
        <p:nvSpPr>
          <p:cNvPr id="44051" name="Rectangle 19"/>
          <p:cNvSpPr>
            <a:spLocks noChangeArrowheads="1"/>
          </p:cNvSpPr>
          <p:nvPr/>
        </p:nvSpPr>
        <p:spPr bwMode="auto">
          <a:xfrm>
            <a:off x="4876800" y="3886200"/>
            <a:ext cx="304800" cy="304800"/>
          </a:xfrm>
          <a:prstGeom prst="rect">
            <a:avLst/>
          </a:prstGeom>
          <a:solidFill>
            <a:srgbClr val="A50021"/>
          </a:solidFill>
          <a:ln w="12700">
            <a:solidFill>
              <a:srgbClr val="000000"/>
            </a:solidFill>
            <a:miter lim="800000"/>
            <a:headEnd/>
            <a:tailEnd/>
          </a:ln>
          <a:effectLst/>
        </p:spPr>
        <p:txBody>
          <a:bodyPr wrap="none" anchor="ctr"/>
          <a:lstStyle/>
          <a:p>
            <a:endParaRPr lang="fr-FR"/>
          </a:p>
        </p:txBody>
      </p:sp>
      <p:sp>
        <p:nvSpPr>
          <p:cNvPr id="44052" name="Rectangle 20"/>
          <p:cNvSpPr>
            <a:spLocks noChangeArrowheads="1"/>
          </p:cNvSpPr>
          <p:nvPr/>
        </p:nvSpPr>
        <p:spPr bwMode="auto">
          <a:xfrm>
            <a:off x="5181600" y="3886200"/>
            <a:ext cx="304800" cy="304800"/>
          </a:xfrm>
          <a:prstGeom prst="rect">
            <a:avLst/>
          </a:prstGeom>
          <a:solidFill>
            <a:srgbClr val="CC0000"/>
          </a:solidFill>
          <a:ln w="12700">
            <a:solidFill>
              <a:srgbClr val="000000"/>
            </a:solidFill>
            <a:miter lim="800000"/>
            <a:headEnd/>
            <a:tailEnd/>
          </a:ln>
          <a:effectLst/>
        </p:spPr>
        <p:txBody>
          <a:bodyPr wrap="none" anchor="ctr"/>
          <a:lstStyle/>
          <a:p>
            <a:endParaRPr lang="fr-FR"/>
          </a:p>
        </p:txBody>
      </p:sp>
      <p:sp>
        <p:nvSpPr>
          <p:cNvPr id="44053" name="Rectangle 21"/>
          <p:cNvSpPr>
            <a:spLocks noChangeArrowheads="1"/>
          </p:cNvSpPr>
          <p:nvPr/>
        </p:nvSpPr>
        <p:spPr bwMode="auto">
          <a:xfrm>
            <a:off x="5486400" y="3886200"/>
            <a:ext cx="304800" cy="304800"/>
          </a:xfrm>
          <a:prstGeom prst="rect">
            <a:avLst/>
          </a:prstGeom>
          <a:solidFill>
            <a:schemeClr val="hlink"/>
          </a:solidFill>
          <a:ln w="12700">
            <a:solidFill>
              <a:srgbClr val="000000"/>
            </a:solidFill>
            <a:miter lim="800000"/>
            <a:headEnd/>
            <a:tailEnd/>
          </a:ln>
          <a:effectLst/>
        </p:spPr>
        <p:txBody>
          <a:bodyPr wrap="none" anchor="ctr"/>
          <a:lstStyle/>
          <a:p>
            <a:endParaRPr lang="fr-FR"/>
          </a:p>
        </p:txBody>
      </p:sp>
      <p:sp>
        <p:nvSpPr>
          <p:cNvPr id="44054" name="Rectangle 22"/>
          <p:cNvSpPr>
            <a:spLocks noChangeArrowheads="1"/>
          </p:cNvSpPr>
          <p:nvPr/>
        </p:nvSpPr>
        <p:spPr bwMode="auto">
          <a:xfrm>
            <a:off x="5791200" y="3886200"/>
            <a:ext cx="304800" cy="304800"/>
          </a:xfrm>
          <a:prstGeom prst="rect">
            <a:avLst/>
          </a:prstGeom>
          <a:solidFill>
            <a:srgbClr val="FF5050"/>
          </a:solidFill>
          <a:ln w="12700">
            <a:solidFill>
              <a:srgbClr val="000000"/>
            </a:solidFill>
            <a:miter lim="800000"/>
            <a:headEnd/>
            <a:tailEnd/>
          </a:ln>
          <a:effectLst/>
        </p:spPr>
        <p:txBody>
          <a:bodyPr wrap="none" anchor="ctr"/>
          <a:lstStyle/>
          <a:p>
            <a:endParaRPr lang="fr-FR"/>
          </a:p>
        </p:txBody>
      </p:sp>
      <p:sp>
        <p:nvSpPr>
          <p:cNvPr id="44055" name="Rectangle 23"/>
          <p:cNvSpPr>
            <a:spLocks noChangeArrowheads="1"/>
          </p:cNvSpPr>
          <p:nvPr/>
        </p:nvSpPr>
        <p:spPr bwMode="auto">
          <a:xfrm>
            <a:off x="6400800" y="3886200"/>
            <a:ext cx="304800" cy="304800"/>
          </a:xfrm>
          <a:prstGeom prst="rect">
            <a:avLst/>
          </a:prstGeom>
          <a:solidFill>
            <a:srgbClr val="FFCCCC"/>
          </a:solidFill>
          <a:ln w="12700">
            <a:solidFill>
              <a:srgbClr val="000000"/>
            </a:solidFill>
            <a:miter lim="800000"/>
            <a:headEnd/>
            <a:tailEnd/>
          </a:ln>
          <a:effectLst/>
        </p:spPr>
        <p:txBody>
          <a:bodyPr wrap="none" anchor="ctr"/>
          <a:lstStyle/>
          <a:p>
            <a:endParaRPr lang="fr-FR"/>
          </a:p>
        </p:txBody>
      </p:sp>
      <p:sp>
        <p:nvSpPr>
          <p:cNvPr id="44056" name="Rectangle 24"/>
          <p:cNvSpPr>
            <a:spLocks noChangeArrowheads="1"/>
          </p:cNvSpPr>
          <p:nvPr/>
        </p:nvSpPr>
        <p:spPr bwMode="auto">
          <a:xfrm>
            <a:off x="6096000" y="3886200"/>
            <a:ext cx="304800" cy="304800"/>
          </a:xfrm>
          <a:prstGeom prst="rect">
            <a:avLst/>
          </a:prstGeom>
          <a:solidFill>
            <a:srgbClr val="FF7C80"/>
          </a:solidFill>
          <a:ln w="12700">
            <a:solidFill>
              <a:srgbClr val="000000"/>
            </a:solidFill>
            <a:miter lim="800000"/>
            <a:headEnd/>
            <a:tailEnd/>
          </a:ln>
          <a:effectLst/>
        </p:spPr>
        <p:txBody>
          <a:bodyPr wrap="none" anchor="ctr"/>
          <a:lstStyle/>
          <a:p>
            <a:endParaRPr lang="fr-FR"/>
          </a:p>
        </p:txBody>
      </p:sp>
      <p:sp>
        <p:nvSpPr>
          <p:cNvPr id="44057" name="Rectangle 25"/>
          <p:cNvSpPr>
            <a:spLocks noChangeArrowheads="1"/>
          </p:cNvSpPr>
          <p:nvPr/>
        </p:nvSpPr>
        <p:spPr bwMode="auto">
          <a:xfrm>
            <a:off x="4876800" y="3581400"/>
            <a:ext cx="304800" cy="304800"/>
          </a:xfrm>
          <a:prstGeom prst="rect">
            <a:avLst/>
          </a:prstGeom>
          <a:solidFill>
            <a:srgbClr val="663300"/>
          </a:solidFill>
          <a:ln w="12700">
            <a:solidFill>
              <a:srgbClr val="000000"/>
            </a:solidFill>
            <a:miter lim="800000"/>
            <a:headEnd/>
            <a:tailEnd/>
          </a:ln>
          <a:effectLst/>
        </p:spPr>
        <p:txBody>
          <a:bodyPr wrap="none" anchor="ctr"/>
          <a:lstStyle/>
          <a:p>
            <a:endParaRPr lang="fr-FR"/>
          </a:p>
        </p:txBody>
      </p:sp>
      <p:sp>
        <p:nvSpPr>
          <p:cNvPr id="44058" name="Rectangle 26"/>
          <p:cNvSpPr>
            <a:spLocks noChangeArrowheads="1"/>
          </p:cNvSpPr>
          <p:nvPr/>
        </p:nvSpPr>
        <p:spPr bwMode="auto">
          <a:xfrm>
            <a:off x="5181600" y="3581400"/>
            <a:ext cx="304800" cy="304800"/>
          </a:xfrm>
          <a:prstGeom prst="rect">
            <a:avLst/>
          </a:prstGeom>
          <a:solidFill>
            <a:srgbClr val="996633"/>
          </a:solidFill>
          <a:ln w="12700">
            <a:solidFill>
              <a:srgbClr val="000000"/>
            </a:solidFill>
            <a:miter lim="800000"/>
            <a:headEnd/>
            <a:tailEnd/>
          </a:ln>
          <a:effectLst/>
        </p:spPr>
        <p:txBody>
          <a:bodyPr wrap="none" anchor="ctr"/>
          <a:lstStyle/>
          <a:p>
            <a:endParaRPr lang="fr-FR"/>
          </a:p>
        </p:txBody>
      </p:sp>
      <p:sp>
        <p:nvSpPr>
          <p:cNvPr id="44059" name="Rectangle 27"/>
          <p:cNvSpPr>
            <a:spLocks noChangeArrowheads="1"/>
          </p:cNvSpPr>
          <p:nvPr/>
        </p:nvSpPr>
        <p:spPr bwMode="auto">
          <a:xfrm>
            <a:off x="5486400" y="3581400"/>
            <a:ext cx="304800" cy="304800"/>
          </a:xfrm>
          <a:prstGeom prst="rect">
            <a:avLst/>
          </a:prstGeom>
          <a:solidFill>
            <a:srgbClr val="FF9900"/>
          </a:solidFill>
          <a:ln w="12700">
            <a:solidFill>
              <a:srgbClr val="000000"/>
            </a:solidFill>
            <a:miter lim="800000"/>
            <a:headEnd/>
            <a:tailEnd/>
          </a:ln>
          <a:effectLst/>
        </p:spPr>
        <p:txBody>
          <a:bodyPr wrap="none" anchor="ctr"/>
          <a:lstStyle/>
          <a:p>
            <a:endParaRPr lang="fr-FR"/>
          </a:p>
        </p:txBody>
      </p:sp>
      <p:sp>
        <p:nvSpPr>
          <p:cNvPr id="44060" name="Rectangle 28"/>
          <p:cNvSpPr>
            <a:spLocks noChangeArrowheads="1"/>
          </p:cNvSpPr>
          <p:nvPr/>
        </p:nvSpPr>
        <p:spPr bwMode="auto">
          <a:xfrm>
            <a:off x="5791200" y="3581400"/>
            <a:ext cx="304800" cy="304800"/>
          </a:xfrm>
          <a:prstGeom prst="rect">
            <a:avLst/>
          </a:prstGeom>
          <a:solidFill>
            <a:srgbClr val="FFCC00"/>
          </a:solidFill>
          <a:ln w="12700">
            <a:solidFill>
              <a:srgbClr val="000000"/>
            </a:solidFill>
            <a:miter lim="800000"/>
            <a:headEnd/>
            <a:tailEnd/>
          </a:ln>
          <a:effectLst/>
        </p:spPr>
        <p:txBody>
          <a:bodyPr wrap="none" anchor="ctr"/>
          <a:lstStyle/>
          <a:p>
            <a:endParaRPr lang="fr-FR"/>
          </a:p>
        </p:txBody>
      </p:sp>
      <p:sp>
        <p:nvSpPr>
          <p:cNvPr id="44061" name="Rectangle 29"/>
          <p:cNvSpPr>
            <a:spLocks noChangeArrowheads="1"/>
          </p:cNvSpPr>
          <p:nvPr/>
        </p:nvSpPr>
        <p:spPr bwMode="auto">
          <a:xfrm>
            <a:off x="6400800" y="3581400"/>
            <a:ext cx="304800" cy="304800"/>
          </a:xfrm>
          <a:prstGeom prst="rect">
            <a:avLst/>
          </a:prstGeom>
          <a:solidFill>
            <a:srgbClr val="FFCC99"/>
          </a:solidFill>
          <a:ln w="12700">
            <a:solidFill>
              <a:srgbClr val="000000"/>
            </a:solidFill>
            <a:miter lim="800000"/>
            <a:headEnd/>
            <a:tailEnd/>
          </a:ln>
          <a:effectLst/>
        </p:spPr>
        <p:txBody>
          <a:bodyPr wrap="none" anchor="ctr"/>
          <a:lstStyle/>
          <a:p>
            <a:endParaRPr lang="fr-FR"/>
          </a:p>
        </p:txBody>
      </p:sp>
      <p:sp>
        <p:nvSpPr>
          <p:cNvPr id="44062" name="Rectangle 30"/>
          <p:cNvSpPr>
            <a:spLocks noChangeArrowheads="1"/>
          </p:cNvSpPr>
          <p:nvPr/>
        </p:nvSpPr>
        <p:spPr bwMode="auto">
          <a:xfrm>
            <a:off x="6096000" y="3581400"/>
            <a:ext cx="304800" cy="304800"/>
          </a:xfrm>
          <a:prstGeom prst="rect">
            <a:avLst/>
          </a:prstGeom>
          <a:solidFill>
            <a:srgbClr val="FFCC66"/>
          </a:solidFill>
          <a:ln w="12700">
            <a:solidFill>
              <a:srgbClr val="000000"/>
            </a:solidFill>
            <a:miter lim="800000"/>
            <a:headEnd/>
            <a:tailEnd/>
          </a:ln>
          <a:effectLst/>
        </p:spPr>
        <p:txBody>
          <a:bodyPr wrap="none" anchor="ctr"/>
          <a:lstStyle/>
          <a:p>
            <a:endParaRPr lang="fr-FR"/>
          </a:p>
        </p:txBody>
      </p:sp>
      <p:sp>
        <p:nvSpPr>
          <p:cNvPr id="44063" name="Rectangle 31"/>
          <p:cNvSpPr>
            <a:spLocks noChangeArrowheads="1"/>
          </p:cNvSpPr>
          <p:nvPr/>
        </p:nvSpPr>
        <p:spPr bwMode="auto">
          <a:xfrm>
            <a:off x="4876800" y="3276600"/>
            <a:ext cx="304800" cy="304800"/>
          </a:xfrm>
          <a:prstGeom prst="rect">
            <a:avLst/>
          </a:prstGeom>
          <a:solidFill>
            <a:srgbClr val="003300"/>
          </a:solidFill>
          <a:ln w="12700">
            <a:solidFill>
              <a:srgbClr val="000000"/>
            </a:solidFill>
            <a:miter lim="800000"/>
            <a:headEnd/>
            <a:tailEnd/>
          </a:ln>
          <a:effectLst/>
        </p:spPr>
        <p:txBody>
          <a:bodyPr wrap="none" anchor="ctr"/>
          <a:lstStyle/>
          <a:p>
            <a:endParaRPr lang="fr-FR"/>
          </a:p>
        </p:txBody>
      </p:sp>
      <p:sp>
        <p:nvSpPr>
          <p:cNvPr id="44064" name="Rectangle 32"/>
          <p:cNvSpPr>
            <a:spLocks noChangeArrowheads="1"/>
          </p:cNvSpPr>
          <p:nvPr/>
        </p:nvSpPr>
        <p:spPr bwMode="auto">
          <a:xfrm>
            <a:off x="5181600" y="3276600"/>
            <a:ext cx="304800" cy="304800"/>
          </a:xfrm>
          <a:prstGeom prst="rect">
            <a:avLst/>
          </a:prstGeom>
          <a:solidFill>
            <a:srgbClr val="008000"/>
          </a:solidFill>
          <a:ln w="12700">
            <a:solidFill>
              <a:srgbClr val="000000"/>
            </a:solidFill>
            <a:miter lim="800000"/>
            <a:headEnd/>
            <a:tailEnd/>
          </a:ln>
          <a:effectLst/>
        </p:spPr>
        <p:txBody>
          <a:bodyPr wrap="none" anchor="ctr"/>
          <a:lstStyle/>
          <a:p>
            <a:endParaRPr lang="fr-FR"/>
          </a:p>
        </p:txBody>
      </p:sp>
      <p:sp>
        <p:nvSpPr>
          <p:cNvPr id="44065" name="Rectangle 33"/>
          <p:cNvSpPr>
            <a:spLocks noChangeArrowheads="1"/>
          </p:cNvSpPr>
          <p:nvPr/>
        </p:nvSpPr>
        <p:spPr bwMode="auto">
          <a:xfrm>
            <a:off x="5486400" y="3276600"/>
            <a:ext cx="304800" cy="304800"/>
          </a:xfrm>
          <a:prstGeom prst="rect">
            <a:avLst/>
          </a:prstGeom>
          <a:solidFill>
            <a:srgbClr val="339966"/>
          </a:solidFill>
          <a:ln w="12700">
            <a:solidFill>
              <a:srgbClr val="000000"/>
            </a:solidFill>
            <a:miter lim="800000"/>
            <a:headEnd/>
            <a:tailEnd/>
          </a:ln>
          <a:effectLst/>
        </p:spPr>
        <p:txBody>
          <a:bodyPr wrap="none" anchor="ctr"/>
          <a:lstStyle/>
          <a:p>
            <a:endParaRPr lang="fr-FR"/>
          </a:p>
        </p:txBody>
      </p:sp>
      <p:sp>
        <p:nvSpPr>
          <p:cNvPr id="44066" name="Rectangle 34"/>
          <p:cNvSpPr>
            <a:spLocks noChangeArrowheads="1"/>
          </p:cNvSpPr>
          <p:nvPr/>
        </p:nvSpPr>
        <p:spPr bwMode="auto">
          <a:xfrm>
            <a:off x="5791200" y="3276600"/>
            <a:ext cx="304800" cy="304800"/>
          </a:xfrm>
          <a:prstGeom prst="rect">
            <a:avLst/>
          </a:prstGeom>
          <a:solidFill>
            <a:srgbClr val="33CC33"/>
          </a:solidFill>
          <a:ln w="12700">
            <a:solidFill>
              <a:srgbClr val="000000"/>
            </a:solidFill>
            <a:miter lim="800000"/>
            <a:headEnd/>
            <a:tailEnd/>
          </a:ln>
          <a:effectLst/>
        </p:spPr>
        <p:txBody>
          <a:bodyPr wrap="none" anchor="ctr"/>
          <a:lstStyle/>
          <a:p>
            <a:endParaRPr lang="fr-FR"/>
          </a:p>
        </p:txBody>
      </p:sp>
      <p:sp>
        <p:nvSpPr>
          <p:cNvPr id="44067" name="Rectangle 35"/>
          <p:cNvSpPr>
            <a:spLocks noChangeArrowheads="1"/>
          </p:cNvSpPr>
          <p:nvPr/>
        </p:nvSpPr>
        <p:spPr bwMode="auto">
          <a:xfrm>
            <a:off x="6400800" y="3276600"/>
            <a:ext cx="304800" cy="304800"/>
          </a:xfrm>
          <a:prstGeom prst="rect">
            <a:avLst/>
          </a:prstGeom>
          <a:solidFill>
            <a:srgbClr val="99FF99"/>
          </a:solidFill>
          <a:ln w="12700">
            <a:solidFill>
              <a:srgbClr val="000000"/>
            </a:solidFill>
            <a:miter lim="800000"/>
            <a:headEnd/>
            <a:tailEnd/>
          </a:ln>
          <a:effectLst/>
        </p:spPr>
        <p:txBody>
          <a:bodyPr wrap="none" anchor="ctr"/>
          <a:lstStyle/>
          <a:p>
            <a:endParaRPr lang="fr-FR"/>
          </a:p>
        </p:txBody>
      </p:sp>
      <p:sp>
        <p:nvSpPr>
          <p:cNvPr id="44068" name="Rectangle 36"/>
          <p:cNvSpPr>
            <a:spLocks noChangeArrowheads="1"/>
          </p:cNvSpPr>
          <p:nvPr/>
        </p:nvSpPr>
        <p:spPr bwMode="auto">
          <a:xfrm>
            <a:off x="6096000" y="3276600"/>
            <a:ext cx="304800" cy="304800"/>
          </a:xfrm>
          <a:prstGeom prst="rect">
            <a:avLst/>
          </a:prstGeom>
          <a:solidFill>
            <a:srgbClr val="66FF33"/>
          </a:solidFill>
          <a:ln w="12700">
            <a:solidFill>
              <a:srgbClr val="000000"/>
            </a:solidFill>
            <a:miter lim="800000"/>
            <a:headEnd/>
            <a:tailEnd/>
          </a:ln>
          <a:effectLst/>
        </p:spPr>
        <p:txBody>
          <a:bodyPr wrap="none" anchor="ctr"/>
          <a:lstStyle/>
          <a:p>
            <a:endParaRPr lang="fr-FR"/>
          </a:p>
        </p:txBody>
      </p:sp>
      <p:sp>
        <p:nvSpPr>
          <p:cNvPr id="44069" name="Rectangle 37"/>
          <p:cNvSpPr>
            <a:spLocks noChangeArrowheads="1"/>
          </p:cNvSpPr>
          <p:nvPr/>
        </p:nvSpPr>
        <p:spPr bwMode="auto">
          <a:xfrm>
            <a:off x="4876800" y="2971800"/>
            <a:ext cx="304800" cy="304800"/>
          </a:xfrm>
          <a:prstGeom prst="rect">
            <a:avLst/>
          </a:prstGeom>
          <a:solidFill>
            <a:srgbClr val="3333CC"/>
          </a:solidFill>
          <a:ln w="12700">
            <a:solidFill>
              <a:srgbClr val="000000"/>
            </a:solidFill>
            <a:miter lim="800000"/>
            <a:headEnd/>
            <a:tailEnd/>
          </a:ln>
          <a:effectLst/>
        </p:spPr>
        <p:txBody>
          <a:bodyPr wrap="none" anchor="ctr"/>
          <a:lstStyle/>
          <a:p>
            <a:endParaRPr lang="fr-FR"/>
          </a:p>
        </p:txBody>
      </p:sp>
      <p:sp>
        <p:nvSpPr>
          <p:cNvPr id="44070" name="Rectangle 38"/>
          <p:cNvSpPr>
            <a:spLocks noChangeArrowheads="1"/>
          </p:cNvSpPr>
          <p:nvPr/>
        </p:nvSpPr>
        <p:spPr bwMode="auto">
          <a:xfrm>
            <a:off x="5181600" y="2971800"/>
            <a:ext cx="304800" cy="3048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71" name="Rectangle 39"/>
          <p:cNvSpPr>
            <a:spLocks noChangeArrowheads="1"/>
          </p:cNvSpPr>
          <p:nvPr/>
        </p:nvSpPr>
        <p:spPr bwMode="auto">
          <a:xfrm>
            <a:off x="5486400" y="2971800"/>
            <a:ext cx="304800" cy="304800"/>
          </a:xfrm>
          <a:prstGeom prst="rect">
            <a:avLst/>
          </a:prstGeom>
          <a:solidFill>
            <a:srgbClr val="0066FF"/>
          </a:solidFill>
          <a:ln w="12700">
            <a:solidFill>
              <a:srgbClr val="000000"/>
            </a:solidFill>
            <a:miter lim="800000"/>
            <a:headEnd/>
            <a:tailEnd/>
          </a:ln>
          <a:effectLst/>
        </p:spPr>
        <p:txBody>
          <a:bodyPr wrap="none" anchor="ctr"/>
          <a:lstStyle/>
          <a:p>
            <a:endParaRPr lang="fr-FR"/>
          </a:p>
        </p:txBody>
      </p:sp>
      <p:sp>
        <p:nvSpPr>
          <p:cNvPr id="44072" name="Rectangle 40"/>
          <p:cNvSpPr>
            <a:spLocks noChangeArrowheads="1"/>
          </p:cNvSpPr>
          <p:nvPr/>
        </p:nvSpPr>
        <p:spPr bwMode="auto">
          <a:xfrm>
            <a:off x="5791200" y="2971800"/>
            <a:ext cx="304800" cy="304800"/>
          </a:xfrm>
          <a:prstGeom prst="rect">
            <a:avLst/>
          </a:prstGeom>
          <a:solidFill>
            <a:srgbClr val="00CCFF"/>
          </a:solidFill>
          <a:ln w="12700">
            <a:solidFill>
              <a:srgbClr val="000000"/>
            </a:solidFill>
            <a:miter lim="800000"/>
            <a:headEnd/>
            <a:tailEnd/>
          </a:ln>
          <a:effectLst/>
        </p:spPr>
        <p:txBody>
          <a:bodyPr wrap="none" anchor="ctr"/>
          <a:lstStyle/>
          <a:p>
            <a:endParaRPr lang="fr-FR"/>
          </a:p>
        </p:txBody>
      </p:sp>
      <p:sp>
        <p:nvSpPr>
          <p:cNvPr id="44073" name="Rectangle 41"/>
          <p:cNvSpPr>
            <a:spLocks noChangeArrowheads="1"/>
          </p:cNvSpPr>
          <p:nvPr/>
        </p:nvSpPr>
        <p:spPr bwMode="auto">
          <a:xfrm>
            <a:off x="6400800" y="2971800"/>
            <a:ext cx="304800" cy="304800"/>
          </a:xfrm>
          <a:prstGeom prst="rect">
            <a:avLst/>
          </a:prstGeom>
          <a:solidFill>
            <a:srgbClr val="99CCFF"/>
          </a:solidFill>
          <a:ln w="12700">
            <a:solidFill>
              <a:srgbClr val="000000"/>
            </a:solidFill>
            <a:miter lim="800000"/>
            <a:headEnd/>
            <a:tailEnd/>
          </a:ln>
          <a:effectLst/>
        </p:spPr>
        <p:txBody>
          <a:bodyPr wrap="none" anchor="ctr"/>
          <a:lstStyle/>
          <a:p>
            <a:endParaRPr lang="fr-FR"/>
          </a:p>
        </p:txBody>
      </p:sp>
      <p:sp>
        <p:nvSpPr>
          <p:cNvPr id="44074" name="Rectangle 42"/>
          <p:cNvSpPr>
            <a:spLocks noChangeArrowheads="1"/>
          </p:cNvSpPr>
          <p:nvPr/>
        </p:nvSpPr>
        <p:spPr bwMode="auto">
          <a:xfrm>
            <a:off x="6096000" y="2971800"/>
            <a:ext cx="304800" cy="304800"/>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44075" name="Rectangle 43"/>
          <p:cNvSpPr>
            <a:spLocks noChangeArrowheads="1"/>
          </p:cNvSpPr>
          <p:nvPr/>
        </p:nvSpPr>
        <p:spPr bwMode="auto">
          <a:xfrm>
            <a:off x="4876800" y="2667000"/>
            <a:ext cx="304800" cy="304800"/>
          </a:xfrm>
          <a:prstGeom prst="rect">
            <a:avLst/>
          </a:prstGeom>
          <a:solidFill>
            <a:srgbClr val="800080"/>
          </a:solidFill>
          <a:ln w="12700">
            <a:solidFill>
              <a:srgbClr val="000000"/>
            </a:solidFill>
            <a:miter lim="800000"/>
            <a:headEnd/>
            <a:tailEnd/>
          </a:ln>
          <a:effectLst/>
        </p:spPr>
        <p:txBody>
          <a:bodyPr wrap="none" anchor="ctr"/>
          <a:lstStyle/>
          <a:p>
            <a:endParaRPr lang="fr-FR"/>
          </a:p>
        </p:txBody>
      </p:sp>
      <p:sp>
        <p:nvSpPr>
          <p:cNvPr id="44076" name="Rectangle 44"/>
          <p:cNvSpPr>
            <a:spLocks noChangeArrowheads="1"/>
          </p:cNvSpPr>
          <p:nvPr/>
        </p:nvSpPr>
        <p:spPr bwMode="auto">
          <a:xfrm>
            <a:off x="5181600" y="2667000"/>
            <a:ext cx="304800" cy="304800"/>
          </a:xfrm>
          <a:prstGeom prst="rect">
            <a:avLst/>
          </a:prstGeom>
          <a:solidFill>
            <a:srgbClr val="CC0099"/>
          </a:solidFill>
          <a:ln w="12700">
            <a:solidFill>
              <a:srgbClr val="000000"/>
            </a:solidFill>
            <a:miter lim="800000"/>
            <a:headEnd/>
            <a:tailEnd/>
          </a:ln>
          <a:effectLst/>
        </p:spPr>
        <p:txBody>
          <a:bodyPr wrap="none" anchor="ctr"/>
          <a:lstStyle/>
          <a:p>
            <a:endParaRPr lang="fr-FR"/>
          </a:p>
        </p:txBody>
      </p:sp>
      <p:sp>
        <p:nvSpPr>
          <p:cNvPr id="44077" name="Rectangle 45"/>
          <p:cNvSpPr>
            <a:spLocks noChangeArrowheads="1"/>
          </p:cNvSpPr>
          <p:nvPr/>
        </p:nvSpPr>
        <p:spPr bwMode="auto">
          <a:xfrm>
            <a:off x="5486400" y="2667000"/>
            <a:ext cx="304800" cy="304800"/>
          </a:xfrm>
          <a:prstGeom prst="rect">
            <a:avLst/>
          </a:prstGeom>
          <a:solidFill>
            <a:srgbClr val="CC3399"/>
          </a:solidFill>
          <a:ln w="12700">
            <a:solidFill>
              <a:srgbClr val="000000"/>
            </a:solidFill>
            <a:miter lim="800000"/>
            <a:headEnd/>
            <a:tailEnd/>
          </a:ln>
          <a:effectLst/>
        </p:spPr>
        <p:txBody>
          <a:bodyPr wrap="none" anchor="ctr"/>
          <a:lstStyle/>
          <a:p>
            <a:endParaRPr lang="fr-FR"/>
          </a:p>
        </p:txBody>
      </p:sp>
      <p:sp>
        <p:nvSpPr>
          <p:cNvPr id="44078" name="Rectangle 46"/>
          <p:cNvSpPr>
            <a:spLocks noChangeArrowheads="1"/>
          </p:cNvSpPr>
          <p:nvPr/>
        </p:nvSpPr>
        <p:spPr bwMode="auto">
          <a:xfrm>
            <a:off x="5791200" y="2667000"/>
            <a:ext cx="304800" cy="304800"/>
          </a:xfrm>
          <a:prstGeom prst="rect">
            <a:avLst/>
          </a:prstGeom>
          <a:solidFill>
            <a:srgbClr val="FF33CC"/>
          </a:solidFill>
          <a:ln w="12700">
            <a:solidFill>
              <a:srgbClr val="000000"/>
            </a:solidFill>
            <a:miter lim="800000"/>
            <a:headEnd/>
            <a:tailEnd/>
          </a:ln>
          <a:effectLst/>
        </p:spPr>
        <p:txBody>
          <a:bodyPr wrap="none" anchor="ctr"/>
          <a:lstStyle/>
          <a:p>
            <a:endParaRPr lang="fr-FR"/>
          </a:p>
        </p:txBody>
      </p:sp>
      <p:sp>
        <p:nvSpPr>
          <p:cNvPr id="44079" name="Rectangle 47"/>
          <p:cNvSpPr>
            <a:spLocks noChangeArrowheads="1"/>
          </p:cNvSpPr>
          <p:nvPr/>
        </p:nvSpPr>
        <p:spPr bwMode="auto">
          <a:xfrm>
            <a:off x="6400800" y="2667000"/>
            <a:ext cx="304800" cy="304800"/>
          </a:xfrm>
          <a:prstGeom prst="rect">
            <a:avLst/>
          </a:prstGeom>
          <a:solidFill>
            <a:srgbClr val="FFCCFF"/>
          </a:solidFill>
          <a:ln w="12700">
            <a:solidFill>
              <a:srgbClr val="000000"/>
            </a:solidFill>
            <a:miter lim="800000"/>
            <a:headEnd/>
            <a:tailEnd/>
          </a:ln>
          <a:effectLst/>
        </p:spPr>
        <p:txBody>
          <a:bodyPr wrap="none" anchor="ctr"/>
          <a:lstStyle/>
          <a:p>
            <a:endParaRPr lang="fr-FR"/>
          </a:p>
        </p:txBody>
      </p:sp>
      <p:sp>
        <p:nvSpPr>
          <p:cNvPr id="44080" name="Rectangle 48"/>
          <p:cNvSpPr>
            <a:spLocks noChangeArrowheads="1"/>
          </p:cNvSpPr>
          <p:nvPr/>
        </p:nvSpPr>
        <p:spPr bwMode="auto">
          <a:xfrm>
            <a:off x="6096000" y="2667000"/>
            <a:ext cx="304800" cy="304800"/>
          </a:xfrm>
          <a:prstGeom prst="rect">
            <a:avLst/>
          </a:prstGeom>
          <a:solidFill>
            <a:srgbClr val="FF66FF"/>
          </a:solidFill>
          <a:ln w="12700">
            <a:solidFill>
              <a:srgbClr val="000000"/>
            </a:solidFill>
            <a:miter lim="800000"/>
            <a:headEnd/>
            <a:tailEnd/>
          </a:ln>
          <a:effectLst/>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(2)</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rgbClr val="008000"/>
                </a:solidFill>
              </a:rPr>
              <a:t>Recentrage sur le cœur de métier</a:t>
            </a:r>
          </a:p>
          <a:p>
            <a:pPr lvl="1">
              <a:buFont typeface="Wingdings" pitchFamily="2" charset="2"/>
              <a:buChar char="ð"/>
            </a:pPr>
            <a:r>
              <a:rPr lang="fr-FR" sz="1600" dirty="0"/>
              <a:t>Externalisation, partenariats</a:t>
            </a:r>
          </a:p>
          <a:p>
            <a:r>
              <a:rPr lang="fr-FR" sz="1800" dirty="0">
                <a:solidFill>
                  <a:schemeClr val="accent4">
                    <a:lumMod val="50000"/>
                  </a:schemeClr>
                </a:solidFill>
              </a:rPr>
              <a:t>Mondialisation de la production</a:t>
            </a:r>
          </a:p>
          <a:p>
            <a:pPr lvl="1">
              <a:buFont typeface="Wingdings" pitchFamily="2" charset="2"/>
              <a:buChar char="ð"/>
            </a:pPr>
            <a:r>
              <a:rPr lang="fr-FR" dirty="0">
                <a:solidFill>
                  <a:schemeClr val="accent4">
                    <a:lumMod val="50000"/>
                  </a:schemeClr>
                </a:solidFill>
                <a:ea typeface="+mn-ea"/>
                <a:cs typeface="+mn-cs"/>
              </a:rPr>
              <a:t>Baisse des coûts de transports et des droits de douane</a:t>
            </a:r>
          </a:p>
          <a:p>
            <a:pPr lvl="1">
              <a:buFont typeface="Wingdings" pitchFamily="2" charset="2"/>
              <a:buChar char="ð"/>
            </a:pPr>
            <a:r>
              <a:rPr lang="fr-FR" dirty="0">
                <a:solidFill>
                  <a:schemeClr val="accent4">
                    <a:lumMod val="50000"/>
                  </a:schemeClr>
                </a:solidFill>
                <a:ea typeface="+mn-ea"/>
                <a:cs typeface="+mn-cs"/>
              </a:rPr>
              <a:t>Sous-traitance, délocalisation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(3)</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dirty="0">
                <a:solidFill>
                  <a:schemeClr val="accent4">
                    <a:lumMod val="50000"/>
                  </a:schemeClr>
                </a:solidFill>
                <a:ea typeface="+mn-ea"/>
                <a:cs typeface="+mn-cs"/>
              </a:rPr>
              <a:t>Externalisation, partenariats</a:t>
            </a:r>
          </a:p>
          <a:p>
            <a:r>
              <a:rPr lang="fr-FR" sz="1800" dirty="0">
                <a:solidFill>
                  <a:srgbClr val="008000"/>
                </a:solidFill>
              </a:rPr>
              <a:t>Mondialisation de la production</a:t>
            </a:r>
            <a:endParaRPr lang="fr-FR" sz="1600" dirty="0">
              <a:solidFill>
                <a:srgbClr val="008000"/>
              </a:solidFill>
            </a:endParaRPr>
          </a:p>
          <a:p>
            <a:pPr lvl="1">
              <a:buFont typeface="Wingdings" pitchFamily="2" charset="2"/>
              <a:buChar char="ð"/>
            </a:pPr>
            <a:r>
              <a:rPr lang="fr-FR" sz="1600" dirty="0"/>
              <a:t>Baisse des coûts de transports et des droits de douane</a:t>
            </a:r>
          </a:p>
          <a:p>
            <a:pPr lvl="1">
              <a:buFont typeface="Wingdings" pitchFamily="2" charset="2"/>
              <a:buChar char="ð"/>
            </a:pPr>
            <a:r>
              <a:rPr lang="fr-FR" sz="1600" dirty="0"/>
              <a:t>Sous-traitance, délocalisation</a:t>
            </a:r>
            <a:r>
              <a:rPr lang="fr-FR" sz="1400" dirty="0">
                <a:solidFill>
                  <a:srgbClr val="008000"/>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extLst>
      <p:ext uri="{BB962C8B-B14F-4D97-AF65-F5344CB8AC3E}">
        <p14:creationId xmlns:p14="http://schemas.microsoft.com/office/powerpoint/2010/main" val="1663924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(4)</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rgbClr val="008000"/>
                </a:solidFill>
              </a:rPr>
              <a:t>Développement des technologies de l’information</a:t>
            </a:r>
          </a:p>
          <a:p>
            <a:pPr lvl="1">
              <a:buFont typeface="Wingdings" pitchFamily="2" charset="2"/>
              <a:buChar char="ð"/>
            </a:pPr>
            <a:r>
              <a:rPr lang="fr-FR" sz="1600" dirty="0"/>
              <a:t>ERP, Internet</a:t>
            </a:r>
          </a:p>
          <a:p>
            <a:r>
              <a:rPr lang="fr-FR" sz="1800" dirty="0">
                <a:solidFill>
                  <a:schemeClr val="accent4">
                    <a:lumMod val="50000"/>
                  </a:schemeClr>
                </a:solidFill>
              </a:rPr>
              <a:t>De nouvelles attentes sociales</a:t>
            </a:r>
          </a:p>
          <a:p>
            <a:pPr lvl="1">
              <a:buFont typeface="Wingdings" pitchFamily="2" charset="2"/>
              <a:buChar char="ð"/>
            </a:pPr>
            <a:r>
              <a:rPr lang="fr-FR" dirty="0">
                <a:solidFill>
                  <a:schemeClr val="accent4">
                    <a:lumMod val="50000"/>
                  </a:schemeClr>
                </a:solidFill>
                <a:ea typeface="+mn-ea"/>
                <a:cs typeface="+mn-cs"/>
              </a:rPr>
              <a:t>Exigences salariales, volonté de participation</a:t>
            </a:r>
          </a:p>
          <a:p>
            <a:r>
              <a:rPr lang="fr-FR" sz="1800" dirty="0">
                <a:solidFill>
                  <a:schemeClr val="accent4">
                    <a:lumMod val="50000"/>
                  </a:schemeClr>
                </a:solidFill>
              </a:rPr>
              <a:t>L’impératif de création de valeur pour l’actionnaire</a:t>
            </a:r>
          </a:p>
          <a:p>
            <a:pPr lvl="1">
              <a:buFont typeface="Wingdings" pitchFamily="2" charset="2"/>
              <a:buChar char="ð"/>
            </a:pPr>
            <a:r>
              <a:rPr lang="fr-FR" dirty="0">
                <a:solidFill>
                  <a:schemeClr val="accent4">
                    <a:lumMod val="50000"/>
                  </a:schemeClr>
                </a:solidFill>
                <a:ea typeface="+mn-ea"/>
                <a:cs typeface="+mn-cs"/>
              </a:rPr>
              <a:t>Marge opérationnelle, capitaux utilisés</a:t>
            </a:r>
          </a:p>
          <a:p>
            <a:endParaRPr lang="fr-FR" sz="2000" dirty="0"/>
          </a:p>
        </p:txBody>
      </p:sp>
    </p:spTree>
    <p:extLst>
      <p:ext uri="{BB962C8B-B14F-4D97-AF65-F5344CB8AC3E}">
        <p14:creationId xmlns:p14="http://schemas.microsoft.com/office/powerpoint/2010/main" val="28356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(5)</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val="2116863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FR" dirty="0"/>
              <a:t>L’objectif : la création de valeur</a:t>
            </a:r>
          </a:p>
        </p:txBody>
      </p:sp>
      <p:sp>
        <p:nvSpPr>
          <p:cNvPr id="8197" name="Rectangle 3"/>
          <p:cNvSpPr>
            <a:spLocks noGrp="1" noChangeArrowheads="1"/>
          </p:cNvSpPr>
          <p:nvPr>
            <p:ph type="body" idx="1"/>
          </p:nvPr>
        </p:nvSpPr>
        <p:spPr>
          <a:xfrm>
            <a:off x="838200" y="2133600"/>
            <a:ext cx="7620000" cy="4038600"/>
          </a:xfrm>
          <a:ln>
            <a:solidFill>
              <a:srgbClr val="000000"/>
            </a:solidFill>
          </a:ln>
          <a:effectLst>
            <a:prstShdw prst="shdw17" dist="17961" dir="2700000">
              <a:srgbClr val="000000"/>
            </a:prstShdw>
          </a:effectLst>
        </p:spPr>
        <p:txBody>
          <a:bodyPr/>
          <a:lstStyle/>
          <a:p>
            <a:pPr algn="ctr">
              <a:buFontTx/>
              <a:buNone/>
            </a:pPr>
            <a:r>
              <a:rPr lang="fr-FR" sz="2800"/>
              <a:t/>
            </a:r>
            <a:br>
              <a:rPr lang="fr-FR" sz="2800"/>
            </a:br>
            <a:r>
              <a:rPr lang="fr-FR" sz="2800"/>
              <a:t>La </a:t>
            </a:r>
            <a:r>
              <a:rPr lang="fr-FR" sz="2800">
                <a:solidFill>
                  <a:srgbClr val="008000"/>
                </a:solidFill>
              </a:rPr>
              <a:t>création de valeur</a:t>
            </a:r>
            <a:r>
              <a:rPr lang="fr-FR" sz="2800"/>
              <a:t> apparaît lorsque le</a:t>
            </a:r>
          </a:p>
          <a:p>
            <a:pPr algn="ctr">
              <a:buFontTx/>
              <a:buNone/>
            </a:pPr>
            <a:r>
              <a:rPr lang="fr-FR" sz="2800"/>
              <a:t/>
            </a:r>
            <a:br>
              <a:rPr lang="fr-FR" sz="2800"/>
            </a:br>
            <a:r>
              <a:rPr lang="fr-FR" sz="2800">
                <a:solidFill>
                  <a:srgbClr val="008000"/>
                </a:solidFill>
              </a:rPr>
              <a:t>taux de retour sur investissement</a:t>
            </a:r>
          </a:p>
          <a:p>
            <a:pPr algn="ctr">
              <a:buFontTx/>
              <a:buNone/>
            </a:pPr>
            <a:r>
              <a:rPr lang="fr-FR" sz="2800"/>
              <a:t> </a:t>
            </a:r>
          </a:p>
          <a:p>
            <a:pPr algn="ctr">
              <a:buFontTx/>
              <a:buNone/>
            </a:pPr>
            <a:r>
              <a:rPr lang="fr-FR" sz="2800"/>
              <a:t>est supérieur au</a:t>
            </a:r>
          </a:p>
          <a:p>
            <a:pPr algn="ctr">
              <a:buFontTx/>
              <a:buNone/>
            </a:pPr>
            <a:endParaRPr lang="fr-FR" sz="2800"/>
          </a:p>
          <a:p>
            <a:pPr algn="ctr">
              <a:buFontTx/>
              <a:buNone/>
            </a:pPr>
            <a:r>
              <a:rPr lang="fr-FR" sz="2800">
                <a:solidFill>
                  <a:srgbClr val="008000"/>
                </a:solidFill>
              </a:rPr>
              <a:t>coût du capital employé</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6"/>
          <p:cNvSpPr>
            <a:spLocks noGrp="1" noChangeArrowheads="1"/>
          </p:cNvSpPr>
          <p:nvPr>
            <p:ph type="title"/>
          </p:nvPr>
        </p:nvSpPr>
        <p:spPr>
          <a:xfrm>
            <a:off x="1600200" y="990600"/>
            <a:ext cx="7239000" cy="457200"/>
          </a:xfrm>
        </p:spPr>
        <p:txBody>
          <a:bodyPr/>
          <a:lstStyle/>
          <a:p>
            <a:r>
              <a:rPr lang="fr-FR" dirty="0"/>
              <a:t>Les déterminants financiers</a:t>
            </a:r>
          </a:p>
        </p:txBody>
      </p:sp>
      <p:sp>
        <p:nvSpPr>
          <p:cNvPr id="9221" name="Rectangle 1027"/>
          <p:cNvSpPr>
            <a:spLocks noChangeArrowheads="1"/>
          </p:cNvSpPr>
          <p:nvPr/>
        </p:nvSpPr>
        <p:spPr bwMode="gray">
          <a:xfrm>
            <a:off x="7080250" y="2532063"/>
            <a:ext cx="1304925" cy="538162"/>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future</a:t>
            </a:r>
          </a:p>
        </p:txBody>
      </p:sp>
      <p:sp>
        <p:nvSpPr>
          <p:cNvPr id="9222" name="Line 1028"/>
          <p:cNvSpPr>
            <a:spLocks noChangeShapeType="1"/>
          </p:cNvSpPr>
          <p:nvPr/>
        </p:nvSpPr>
        <p:spPr bwMode="auto">
          <a:xfrm flipV="1">
            <a:off x="6842125" y="2530475"/>
            <a:ext cx="238125" cy="7889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3" name="Line 1029"/>
          <p:cNvSpPr>
            <a:spLocks noChangeShapeType="1"/>
          </p:cNvSpPr>
          <p:nvPr/>
        </p:nvSpPr>
        <p:spPr bwMode="auto">
          <a:xfrm flipH="1">
            <a:off x="6845300" y="3071813"/>
            <a:ext cx="234950" cy="792162"/>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4" name="Line 1030"/>
          <p:cNvSpPr>
            <a:spLocks noChangeShapeType="1"/>
          </p:cNvSpPr>
          <p:nvPr/>
        </p:nvSpPr>
        <p:spPr bwMode="auto">
          <a:xfrm flipV="1">
            <a:off x="8140700" y="2530475"/>
            <a:ext cx="180975" cy="8016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5" name="Line 1031"/>
          <p:cNvSpPr>
            <a:spLocks noChangeShapeType="1"/>
          </p:cNvSpPr>
          <p:nvPr/>
        </p:nvSpPr>
        <p:spPr bwMode="auto">
          <a:xfrm flipV="1">
            <a:off x="8140700" y="3076575"/>
            <a:ext cx="241300" cy="787400"/>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6" name="Rectangle 1032"/>
          <p:cNvSpPr>
            <a:spLocks noChangeArrowheads="1"/>
          </p:cNvSpPr>
          <p:nvPr/>
        </p:nvSpPr>
        <p:spPr bwMode="gray">
          <a:xfrm>
            <a:off x="4343400" y="2362200"/>
            <a:ext cx="1447800" cy="828675"/>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Profit net après impôts</a:t>
            </a:r>
          </a:p>
        </p:txBody>
      </p:sp>
      <p:sp>
        <p:nvSpPr>
          <p:cNvPr id="9227" name="Rectangle 1033"/>
          <p:cNvSpPr>
            <a:spLocks noChangeArrowheads="1"/>
          </p:cNvSpPr>
          <p:nvPr/>
        </p:nvSpPr>
        <p:spPr bwMode="gray">
          <a:xfrm>
            <a:off x="381000" y="2133600"/>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Chiffre d’affaires</a:t>
            </a:r>
          </a:p>
        </p:txBody>
      </p:sp>
      <p:sp>
        <p:nvSpPr>
          <p:cNvPr id="9228" name="Rectangle 1034"/>
          <p:cNvSpPr>
            <a:spLocks noChangeArrowheads="1"/>
          </p:cNvSpPr>
          <p:nvPr/>
        </p:nvSpPr>
        <p:spPr bwMode="gray">
          <a:xfrm>
            <a:off x="381000" y="2943225"/>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Marge opérationnelle</a:t>
            </a:r>
          </a:p>
          <a:p>
            <a:pPr algn="ctr" defTabSz="887413">
              <a:lnSpc>
                <a:spcPct val="100000"/>
              </a:lnSpc>
              <a:buClr>
                <a:schemeClr val="tx1"/>
              </a:buClr>
            </a:pPr>
            <a:r>
              <a:rPr lang="fr-FR" sz="1600">
                <a:solidFill>
                  <a:srgbClr val="000000"/>
                </a:solidFill>
              </a:rPr>
              <a:t>(après impôts)</a:t>
            </a:r>
          </a:p>
        </p:txBody>
      </p:sp>
      <p:sp>
        <p:nvSpPr>
          <p:cNvPr id="9229" name="Rectangle 1035"/>
          <p:cNvSpPr>
            <a:spLocks noChangeArrowheads="1"/>
          </p:cNvSpPr>
          <p:nvPr/>
        </p:nvSpPr>
        <p:spPr bwMode="gray">
          <a:xfrm>
            <a:off x="381000" y="3749675"/>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Capital immobilisé</a:t>
            </a:r>
          </a:p>
        </p:txBody>
      </p:sp>
      <p:sp>
        <p:nvSpPr>
          <p:cNvPr id="9230" name="Rectangle 1036"/>
          <p:cNvSpPr>
            <a:spLocks noChangeArrowheads="1"/>
          </p:cNvSpPr>
          <p:nvPr/>
        </p:nvSpPr>
        <p:spPr bwMode="gray">
          <a:xfrm>
            <a:off x="381000" y="4559300"/>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capital</a:t>
            </a:r>
          </a:p>
        </p:txBody>
      </p:sp>
      <p:sp>
        <p:nvSpPr>
          <p:cNvPr id="9231" name="Rectangle 1037"/>
          <p:cNvSpPr>
            <a:spLocks noChangeArrowheads="1"/>
          </p:cNvSpPr>
          <p:nvPr/>
        </p:nvSpPr>
        <p:spPr bwMode="gray">
          <a:xfrm>
            <a:off x="4330700" y="3995738"/>
            <a:ext cx="1447800" cy="827087"/>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financement</a:t>
            </a:r>
          </a:p>
        </p:txBody>
      </p:sp>
      <p:cxnSp>
        <p:nvCxnSpPr>
          <p:cNvPr id="9232" name="AutoShape 1038"/>
          <p:cNvCxnSpPr>
            <a:cxnSpLocks noChangeShapeType="1"/>
            <a:stCxn id="9227" idx="3"/>
            <a:endCxn id="9226" idx="1"/>
          </p:cNvCxnSpPr>
          <p:nvPr/>
        </p:nvCxnSpPr>
        <p:spPr bwMode="gray">
          <a:xfrm>
            <a:off x="3122613" y="2403475"/>
            <a:ext cx="1220787" cy="373063"/>
          </a:xfrm>
          <a:prstGeom prst="bentConnector3">
            <a:avLst>
              <a:gd name="adj1" fmla="val 49935"/>
            </a:avLst>
          </a:prstGeom>
          <a:noFill/>
          <a:ln w="12700">
            <a:solidFill>
              <a:srgbClr val="000000"/>
            </a:solidFill>
            <a:miter lim="800000"/>
            <a:headEnd/>
            <a:tailEnd/>
          </a:ln>
        </p:spPr>
      </p:cxnSp>
      <p:cxnSp>
        <p:nvCxnSpPr>
          <p:cNvPr id="9233" name="AutoShape 1039"/>
          <p:cNvCxnSpPr>
            <a:cxnSpLocks noChangeShapeType="1"/>
            <a:stCxn id="9228" idx="3"/>
            <a:endCxn id="9226" idx="1"/>
          </p:cNvCxnSpPr>
          <p:nvPr/>
        </p:nvCxnSpPr>
        <p:spPr bwMode="gray">
          <a:xfrm flipV="1">
            <a:off x="3122613" y="2776538"/>
            <a:ext cx="1220787" cy="436562"/>
          </a:xfrm>
          <a:prstGeom prst="bentConnector3">
            <a:avLst>
              <a:gd name="adj1" fmla="val 49935"/>
            </a:avLst>
          </a:prstGeom>
          <a:noFill/>
          <a:ln w="12700">
            <a:solidFill>
              <a:srgbClr val="000000"/>
            </a:solidFill>
            <a:miter lim="800000"/>
            <a:headEnd/>
            <a:tailEnd/>
          </a:ln>
        </p:spPr>
      </p:cxnSp>
      <p:cxnSp>
        <p:nvCxnSpPr>
          <p:cNvPr id="9234" name="AutoShape 1040"/>
          <p:cNvCxnSpPr>
            <a:cxnSpLocks noChangeShapeType="1"/>
            <a:stCxn id="9230" idx="3"/>
            <a:endCxn id="9231" idx="1"/>
          </p:cNvCxnSpPr>
          <p:nvPr/>
        </p:nvCxnSpPr>
        <p:spPr bwMode="gray">
          <a:xfrm flipV="1">
            <a:off x="3122613" y="4410075"/>
            <a:ext cx="1208087" cy="419100"/>
          </a:xfrm>
          <a:prstGeom prst="bentConnector3">
            <a:avLst>
              <a:gd name="adj1" fmla="val 49935"/>
            </a:avLst>
          </a:prstGeom>
          <a:noFill/>
          <a:ln w="12700">
            <a:solidFill>
              <a:srgbClr val="000000"/>
            </a:solidFill>
            <a:miter lim="800000"/>
            <a:headEnd/>
            <a:tailEnd/>
          </a:ln>
        </p:spPr>
      </p:cxnSp>
      <p:cxnSp>
        <p:nvCxnSpPr>
          <p:cNvPr id="9235" name="AutoShape 1041"/>
          <p:cNvCxnSpPr>
            <a:cxnSpLocks noChangeShapeType="1"/>
            <a:stCxn id="9229" idx="3"/>
            <a:endCxn id="9231" idx="1"/>
          </p:cNvCxnSpPr>
          <p:nvPr/>
        </p:nvCxnSpPr>
        <p:spPr bwMode="gray">
          <a:xfrm>
            <a:off x="3122613" y="4019550"/>
            <a:ext cx="1208087" cy="390525"/>
          </a:xfrm>
          <a:prstGeom prst="bentConnector3">
            <a:avLst>
              <a:gd name="adj1" fmla="val 49935"/>
            </a:avLst>
          </a:prstGeom>
          <a:noFill/>
          <a:ln w="12700">
            <a:solidFill>
              <a:srgbClr val="000000"/>
            </a:solidFill>
            <a:miter lim="800000"/>
            <a:headEnd/>
            <a:tailEnd/>
          </a:ln>
        </p:spPr>
      </p:cxnSp>
      <p:cxnSp>
        <p:nvCxnSpPr>
          <p:cNvPr id="9236" name="AutoShape 1042"/>
          <p:cNvCxnSpPr>
            <a:cxnSpLocks noChangeShapeType="1"/>
            <a:stCxn id="9226" idx="3"/>
            <a:endCxn id="9243" idx="1"/>
          </p:cNvCxnSpPr>
          <p:nvPr/>
        </p:nvCxnSpPr>
        <p:spPr bwMode="gray">
          <a:xfrm>
            <a:off x="5791200" y="2776538"/>
            <a:ext cx="1046163" cy="820737"/>
          </a:xfrm>
          <a:prstGeom prst="bentConnector3">
            <a:avLst>
              <a:gd name="adj1" fmla="val 49926"/>
            </a:avLst>
          </a:prstGeom>
          <a:noFill/>
          <a:ln w="12700">
            <a:solidFill>
              <a:srgbClr val="000000"/>
            </a:solidFill>
            <a:miter lim="800000"/>
            <a:headEnd/>
            <a:tailEnd/>
          </a:ln>
        </p:spPr>
      </p:cxnSp>
      <p:cxnSp>
        <p:nvCxnSpPr>
          <p:cNvPr id="9237" name="AutoShape 1043"/>
          <p:cNvCxnSpPr>
            <a:cxnSpLocks noChangeShapeType="1"/>
            <a:stCxn id="9231" idx="3"/>
            <a:endCxn id="9243" idx="1"/>
          </p:cNvCxnSpPr>
          <p:nvPr/>
        </p:nvCxnSpPr>
        <p:spPr bwMode="gray">
          <a:xfrm flipV="1">
            <a:off x="5778500" y="3597275"/>
            <a:ext cx="1058863" cy="812800"/>
          </a:xfrm>
          <a:prstGeom prst="bentConnector3">
            <a:avLst>
              <a:gd name="adj1" fmla="val 49926"/>
            </a:avLst>
          </a:prstGeom>
          <a:noFill/>
          <a:ln w="12700">
            <a:solidFill>
              <a:srgbClr val="000000"/>
            </a:solidFill>
            <a:miter lim="800000"/>
            <a:headEnd/>
            <a:tailEnd type="triangle" w="med" len="med"/>
          </a:ln>
        </p:spPr>
      </p:cxnSp>
      <p:cxnSp>
        <p:nvCxnSpPr>
          <p:cNvPr id="9238" name="AutoShape 1044"/>
          <p:cNvCxnSpPr>
            <a:cxnSpLocks noChangeShapeType="1"/>
            <a:stCxn id="9243" idx="2"/>
            <a:endCxn id="9239" idx="0"/>
          </p:cNvCxnSpPr>
          <p:nvPr/>
        </p:nvCxnSpPr>
        <p:spPr bwMode="gray">
          <a:xfrm>
            <a:off x="7534275" y="3865563"/>
            <a:ext cx="9525" cy="1550987"/>
          </a:xfrm>
          <a:prstGeom prst="straightConnector1">
            <a:avLst/>
          </a:prstGeom>
          <a:noFill/>
          <a:ln w="12700">
            <a:solidFill>
              <a:srgbClr val="000000"/>
            </a:solidFill>
            <a:round/>
            <a:headEnd/>
            <a:tailEnd type="triangle" w="med" len="med"/>
          </a:ln>
        </p:spPr>
      </p:cxnSp>
      <p:sp>
        <p:nvSpPr>
          <p:cNvPr id="9239" name="Rectangle 1045"/>
          <p:cNvSpPr>
            <a:spLocks noChangeArrowheads="1"/>
          </p:cNvSpPr>
          <p:nvPr/>
        </p:nvSpPr>
        <p:spPr bwMode="gray">
          <a:xfrm>
            <a:off x="6553200" y="5416550"/>
            <a:ext cx="1981200" cy="684213"/>
          </a:xfrm>
          <a:prstGeom prst="rect">
            <a:avLst/>
          </a:prstGeom>
          <a:solidFill>
            <a:schemeClr val="tx2"/>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Création de valeur</a:t>
            </a:r>
          </a:p>
        </p:txBody>
      </p:sp>
      <p:sp>
        <p:nvSpPr>
          <p:cNvPr id="9240" name="Oval 1046"/>
          <p:cNvSpPr>
            <a:spLocks noChangeArrowheads="1"/>
          </p:cNvSpPr>
          <p:nvPr/>
        </p:nvSpPr>
        <p:spPr bwMode="gray">
          <a:xfrm>
            <a:off x="6629400" y="4419600"/>
            <a:ext cx="1905000" cy="609600"/>
          </a:xfrm>
          <a:prstGeom prst="ellipse">
            <a:avLst/>
          </a:prstGeom>
          <a:solidFill>
            <a:srgbClr val="FF99FF"/>
          </a:solidFill>
          <a:ln w="12700">
            <a:solidFill>
              <a:srgbClr val="000000"/>
            </a:solidFill>
            <a:round/>
            <a:headEnd/>
            <a:tailEnd/>
          </a:ln>
        </p:spPr>
        <p:txBody>
          <a:bodyPr lIns="0" tIns="0" rIns="0" bIns="0" anchor="ctr"/>
          <a:lstStyle/>
          <a:p>
            <a:pPr algn="ctr">
              <a:lnSpc>
                <a:spcPct val="100000"/>
              </a:lnSpc>
              <a:buClr>
                <a:schemeClr val="tx1"/>
              </a:buClr>
            </a:pPr>
            <a:r>
              <a:rPr lang="fr-FR" sz="1600">
                <a:solidFill>
                  <a:srgbClr val="000000"/>
                </a:solidFill>
              </a:rPr>
              <a:t>Actualisation</a:t>
            </a:r>
          </a:p>
        </p:txBody>
      </p:sp>
      <p:sp>
        <p:nvSpPr>
          <p:cNvPr id="9241" name="Rectangle 1047"/>
          <p:cNvSpPr>
            <a:spLocks noChangeArrowheads="1"/>
          </p:cNvSpPr>
          <p:nvPr/>
        </p:nvSpPr>
        <p:spPr bwMode="gray">
          <a:xfrm>
            <a:off x="6867525" y="3132138"/>
            <a:ext cx="1438275" cy="538162"/>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200" b="0">
                <a:solidFill>
                  <a:srgbClr val="000000"/>
                </a:solidFill>
              </a:rPr>
              <a:t>Current EVA</a:t>
            </a:r>
          </a:p>
        </p:txBody>
      </p:sp>
      <p:sp>
        <p:nvSpPr>
          <p:cNvPr id="9242" name="Rectangle 1048"/>
          <p:cNvSpPr>
            <a:spLocks noChangeArrowheads="1"/>
          </p:cNvSpPr>
          <p:nvPr/>
        </p:nvSpPr>
        <p:spPr bwMode="gray">
          <a:xfrm>
            <a:off x="6959600" y="2936875"/>
            <a:ext cx="1270000" cy="538163"/>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endParaRPr lang="fr-FR" sz="1200" b="0">
              <a:solidFill>
                <a:srgbClr val="000000"/>
              </a:solidFill>
            </a:endParaRPr>
          </a:p>
        </p:txBody>
      </p:sp>
      <p:sp>
        <p:nvSpPr>
          <p:cNvPr id="9243" name="Rectangle 1049"/>
          <p:cNvSpPr>
            <a:spLocks noChangeArrowheads="1"/>
          </p:cNvSpPr>
          <p:nvPr/>
        </p:nvSpPr>
        <p:spPr bwMode="gray">
          <a:xfrm>
            <a:off x="6837363" y="3327400"/>
            <a:ext cx="1392237" cy="538163"/>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actuelle</a:t>
            </a:r>
          </a:p>
        </p:txBody>
      </p:sp>
      <p:sp>
        <p:nvSpPr>
          <p:cNvPr id="9244" name="Text Box 1050"/>
          <p:cNvSpPr txBox="1">
            <a:spLocks noChangeArrowheads="1"/>
          </p:cNvSpPr>
          <p:nvPr/>
        </p:nvSpPr>
        <p:spPr bwMode="auto">
          <a:xfrm>
            <a:off x="1508125" y="26320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5" name="Text Box 1051"/>
          <p:cNvSpPr txBox="1">
            <a:spLocks noChangeArrowheads="1"/>
          </p:cNvSpPr>
          <p:nvPr/>
        </p:nvSpPr>
        <p:spPr bwMode="auto">
          <a:xfrm>
            <a:off x="1517650" y="42322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6" name="Text Box 1052"/>
          <p:cNvSpPr txBox="1">
            <a:spLocks noChangeArrowheads="1"/>
          </p:cNvSpPr>
          <p:nvPr/>
        </p:nvSpPr>
        <p:spPr bwMode="auto">
          <a:xfrm>
            <a:off x="4921250" y="3429000"/>
            <a:ext cx="260350" cy="339725"/>
          </a:xfrm>
          <a:prstGeom prst="rect">
            <a:avLst/>
          </a:prstGeom>
          <a:noFill/>
          <a:ln w="12700">
            <a:noFill/>
            <a:miter lim="800000"/>
            <a:headEnd/>
            <a:tailEnd/>
          </a:ln>
        </p:spPr>
        <p:txBody>
          <a:bodyPr wrap="none">
            <a:spAutoFit/>
          </a:bodyPr>
          <a:lstStyle/>
          <a:p>
            <a:r>
              <a:rPr lang="fr-FR" sz="1800">
                <a:solidFill>
                  <a:srgbClr val="000000"/>
                </a:solidFill>
              </a:rPr>
              <a:t>-</a:t>
            </a:r>
          </a:p>
        </p:txBody>
      </p:sp>
      <p:sp>
        <p:nvSpPr>
          <p:cNvPr id="9247" name="Text Box 1053"/>
          <p:cNvSpPr txBox="1">
            <a:spLocks noChangeArrowheads="1"/>
          </p:cNvSpPr>
          <p:nvPr/>
        </p:nvSpPr>
        <p:spPr bwMode="auto">
          <a:xfrm>
            <a:off x="5029200" y="1752600"/>
            <a:ext cx="3756025" cy="366713"/>
          </a:xfrm>
          <a:prstGeom prst="rect">
            <a:avLst/>
          </a:prstGeom>
          <a:noFill/>
          <a:ln w="12700">
            <a:noFill/>
            <a:miter lim="800000"/>
            <a:headEnd/>
            <a:tailEnd/>
          </a:ln>
        </p:spPr>
        <p:txBody>
          <a:bodyPr wrap="none">
            <a:spAutoFit/>
          </a:bodyPr>
          <a:lstStyle/>
          <a:p>
            <a:r>
              <a:rPr lang="fr-FR" sz="2000"/>
              <a:t>EVA : Economic Value Added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050"/>
          <p:cNvSpPr>
            <a:spLocks noGrp="1" noChangeArrowheads="1"/>
          </p:cNvSpPr>
          <p:nvPr>
            <p:ph type="title"/>
          </p:nvPr>
        </p:nvSpPr>
        <p:spPr>
          <a:xfrm>
            <a:off x="1676400" y="685800"/>
            <a:ext cx="7239000" cy="457200"/>
          </a:xfrm>
        </p:spPr>
        <p:txBody>
          <a:bodyPr wrap="none"/>
          <a:lstStyle/>
          <a:p>
            <a:r>
              <a:rPr lang="fr-FR" dirty="0"/>
              <a:t>Relations de causalité</a:t>
            </a:r>
          </a:p>
        </p:txBody>
      </p:sp>
      <p:sp>
        <p:nvSpPr>
          <p:cNvPr id="12293" name="Rectangle 2051"/>
          <p:cNvSpPr>
            <a:spLocks noChangeArrowheads="1"/>
          </p:cNvSpPr>
          <p:nvPr/>
        </p:nvSpPr>
        <p:spPr bwMode="auto">
          <a:xfrm>
            <a:off x="7848600" y="3492500"/>
            <a:ext cx="990600" cy="457200"/>
          </a:xfrm>
          <a:prstGeom prst="rect">
            <a:avLst/>
          </a:prstGeom>
          <a:solidFill>
            <a:schemeClr val="tx2"/>
          </a:solidFill>
          <a:ln w="12700">
            <a:solidFill>
              <a:srgbClr val="000000"/>
            </a:solidFill>
            <a:miter lim="800000"/>
            <a:headEnd/>
            <a:tailEnd/>
          </a:ln>
        </p:spPr>
        <p:txBody>
          <a:bodyPr wrap="none" anchor="ctr" anchorCtr="1"/>
          <a:lstStyle/>
          <a:p>
            <a:pPr algn="ctr"/>
            <a:r>
              <a:rPr lang="fr-FR" sz="1800">
                <a:solidFill>
                  <a:srgbClr val="000000"/>
                </a:solidFill>
              </a:rPr>
              <a:t>EVA</a:t>
            </a:r>
          </a:p>
        </p:txBody>
      </p:sp>
      <p:grpSp>
        <p:nvGrpSpPr>
          <p:cNvPr id="2" name="Group 2052"/>
          <p:cNvGrpSpPr>
            <a:grpSpLocks/>
          </p:cNvGrpSpPr>
          <p:nvPr/>
        </p:nvGrpSpPr>
        <p:grpSpPr bwMode="auto">
          <a:xfrm>
            <a:off x="6324600" y="1663700"/>
            <a:ext cx="1524000" cy="4408488"/>
            <a:chOff x="3984" y="1104"/>
            <a:chExt cx="960" cy="2777"/>
          </a:xfrm>
        </p:grpSpPr>
        <p:sp>
          <p:nvSpPr>
            <p:cNvPr id="12381" name="Rectangle 2053"/>
            <p:cNvSpPr>
              <a:spLocks noChangeArrowheads="1"/>
            </p:cNvSpPr>
            <p:nvPr/>
          </p:nvSpPr>
          <p:spPr bwMode="gray">
            <a:xfrm>
              <a:off x="3984" y="1104"/>
              <a:ext cx="816" cy="522"/>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Profit net après impôts</a:t>
              </a:r>
            </a:p>
          </p:txBody>
        </p:sp>
        <p:sp>
          <p:nvSpPr>
            <p:cNvPr id="12382" name="Rectangle 2054"/>
            <p:cNvSpPr>
              <a:spLocks noChangeArrowheads="1"/>
            </p:cNvSpPr>
            <p:nvPr/>
          </p:nvSpPr>
          <p:spPr bwMode="gray">
            <a:xfrm>
              <a:off x="3984" y="3360"/>
              <a:ext cx="816" cy="521"/>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Coût du financement</a:t>
              </a:r>
            </a:p>
          </p:txBody>
        </p:sp>
        <p:cxnSp>
          <p:nvCxnSpPr>
            <p:cNvPr id="12383" name="AutoShape 2055"/>
            <p:cNvCxnSpPr>
              <a:cxnSpLocks noChangeShapeType="1"/>
              <a:stCxn id="12381" idx="3"/>
              <a:endCxn id="12293" idx="1"/>
            </p:cNvCxnSpPr>
            <p:nvPr/>
          </p:nvCxnSpPr>
          <p:spPr bwMode="auto">
            <a:xfrm>
              <a:off x="4800" y="1365"/>
              <a:ext cx="144" cy="1035"/>
            </a:xfrm>
            <a:prstGeom prst="bentConnector3">
              <a:avLst>
                <a:gd name="adj1" fmla="val 50000"/>
              </a:avLst>
            </a:prstGeom>
            <a:noFill/>
            <a:ln w="12700">
              <a:solidFill>
                <a:srgbClr val="000000"/>
              </a:solidFill>
              <a:miter lim="800000"/>
              <a:headEnd/>
              <a:tailEnd type="triangle" w="med" len="med"/>
            </a:ln>
          </p:spPr>
        </p:cxnSp>
        <p:cxnSp>
          <p:nvCxnSpPr>
            <p:cNvPr id="12384" name="AutoShape 2056"/>
            <p:cNvCxnSpPr>
              <a:cxnSpLocks noChangeShapeType="1"/>
              <a:stCxn id="12382" idx="3"/>
              <a:endCxn id="12293" idx="1"/>
            </p:cNvCxnSpPr>
            <p:nvPr/>
          </p:nvCxnSpPr>
          <p:spPr bwMode="auto">
            <a:xfrm flipV="1">
              <a:off x="4800" y="2400"/>
              <a:ext cx="144" cy="1221"/>
            </a:xfrm>
            <a:prstGeom prst="bentConnector3">
              <a:avLst>
                <a:gd name="adj1" fmla="val 50000"/>
              </a:avLst>
            </a:prstGeom>
            <a:noFill/>
            <a:ln w="12700">
              <a:solidFill>
                <a:srgbClr val="000000"/>
              </a:solidFill>
              <a:miter lim="800000"/>
              <a:headEnd/>
              <a:tailEnd type="triangle" w="med" len="med"/>
            </a:ln>
          </p:spPr>
        </p:cxnSp>
      </p:grpSp>
      <p:grpSp>
        <p:nvGrpSpPr>
          <p:cNvPr id="3" name="Group 2057"/>
          <p:cNvGrpSpPr>
            <a:grpSpLocks/>
          </p:cNvGrpSpPr>
          <p:nvPr/>
        </p:nvGrpSpPr>
        <p:grpSpPr bwMode="auto">
          <a:xfrm>
            <a:off x="5105400" y="1511300"/>
            <a:ext cx="1219200" cy="1524000"/>
            <a:chOff x="3216" y="1008"/>
            <a:chExt cx="768" cy="960"/>
          </a:xfrm>
        </p:grpSpPr>
        <p:sp>
          <p:nvSpPr>
            <p:cNvPr id="12377" name="Rectangle 2058"/>
            <p:cNvSpPr>
              <a:spLocks noChangeArrowheads="1"/>
            </p:cNvSpPr>
            <p:nvPr/>
          </p:nvSpPr>
          <p:spPr bwMode="auto">
            <a:xfrm>
              <a:off x="3216" y="100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CA net</a:t>
              </a:r>
            </a:p>
          </p:txBody>
        </p:sp>
        <p:sp>
          <p:nvSpPr>
            <p:cNvPr id="12378" name="Rectangle 2059"/>
            <p:cNvSpPr>
              <a:spLocks noChangeArrowheads="1"/>
            </p:cNvSpPr>
            <p:nvPr/>
          </p:nvSpPr>
          <p:spPr bwMode="auto">
            <a:xfrm>
              <a:off x="3216" y="172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Coûts</a:t>
              </a:r>
            </a:p>
          </p:txBody>
        </p:sp>
        <p:cxnSp>
          <p:nvCxnSpPr>
            <p:cNvPr id="12379" name="AutoShape 2060"/>
            <p:cNvCxnSpPr>
              <a:cxnSpLocks noChangeShapeType="1"/>
              <a:stCxn id="12377" idx="3"/>
              <a:endCxn id="12381" idx="1"/>
            </p:cNvCxnSpPr>
            <p:nvPr/>
          </p:nvCxnSpPr>
          <p:spPr bwMode="auto">
            <a:xfrm>
              <a:off x="3840" y="1128"/>
              <a:ext cx="144" cy="237"/>
            </a:xfrm>
            <a:prstGeom prst="bentConnector3">
              <a:avLst>
                <a:gd name="adj1" fmla="val 50000"/>
              </a:avLst>
            </a:prstGeom>
            <a:noFill/>
            <a:ln w="12700">
              <a:solidFill>
                <a:srgbClr val="000000"/>
              </a:solidFill>
              <a:miter lim="800000"/>
              <a:headEnd/>
              <a:tailEnd type="triangle" w="med" len="med"/>
            </a:ln>
          </p:spPr>
        </p:cxnSp>
        <p:cxnSp>
          <p:nvCxnSpPr>
            <p:cNvPr id="12380" name="AutoShape 2061"/>
            <p:cNvCxnSpPr>
              <a:cxnSpLocks noChangeShapeType="1"/>
              <a:stCxn id="12378" idx="3"/>
              <a:endCxn id="12381" idx="1"/>
            </p:cNvCxnSpPr>
            <p:nvPr/>
          </p:nvCxnSpPr>
          <p:spPr bwMode="auto">
            <a:xfrm flipV="1">
              <a:off x="3840" y="1365"/>
              <a:ext cx="144" cy="483"/>
            </a:xfrm>
            <a:prstGeom prst="bentConnector3">
              <a:avLst>
                <a:gd name="adj1" fmla="val 50000"/>
              </a:avLst>
            </a:prstGeom>
            <a:noFill/>
            <a:ln w="12700">
              <a:solidFill>
                <a:srgbClr val="000000"/>
              </a:solidFill>
              <a:miter lim="800000"/>
              <a:headEnd/>
              <a:tailEnd type="triangle" w="med" len="med"/>
            </a:ln>
          </p:spPr>
        </p:cxnSp>
      </p:grpSp>
      <p:grpSp>
        <p:nvGrpSpPr>
          <p:cNvPr id="4" name="Group 2062"/>
          <p:cNvGrpSpPr>
            <a:grpSpLocks/>
          </p:cNvGrpSpPr>
          <p:nvPr/>
        </p:nvGrpSpPr>
        <p:grpSpPr bwMode="auto">
          <a:xfrm>
            <a:off x="4267200" y="5245100"/>
            <a:ext cx="2057400" cy="1165225"/>
            <a:chOff x="2688" y="3360"/>
            <a:chExt cx="1296" cy="734"/>
          </a:xfrm>
        </p:grpSpPr>
        <p:sp>
          <p:nvSpPr>
            <p:cNvPr id="12371" name="Rectangle 2063"/>
            <p:cNvSpPr>
              <a:spLocks noChangeArrowheads="1"/>
            </p:cNvSpPr>
            <p:nvPr/>
          </p:nvSpPr>
          <p:spPr bwMode="auto">
            <a:xfrm>
              <a:off x="2688" y="3360"/>
              <a:ext cx="1152" cy="240"/>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Immobilisations corporelles</a:t>
              </a:r>
            </a:p>
          </p:txBody>
        </p:sp>
        <p:sp>
          <p:nvSpPr>
            <p:cNvPr id="12372" name="Rectangle 2064"/>
            <p:cNvSpPr>
              <a:spLocks noChangeArrowheads="1"/>
            </p:cNvSpPr>
            <p:nvPr/>
          </p:nvSpPr>
          <p:spPr bwMode="auto">
            <a:xfrm>
              <a:off x="2688" y="3634"/>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BFR</a:t>
              </a:r>
            </a:p>
          </p:txBody>
        </p:sp>
        <p:sp>
          <p:nvSpPr>
            <p:cNvPr id="12373" name="Rectangle 2065"/>
            <p:cNvSpPr>
              <a:spLocks noChangeArrowheads="1"/>
            </p:cNvSpPr>
            <p:nvPr/>
          </p:nvSpPr>
          <p:spPr bwMode="auto">
            <a:xfrm>
              <a:off x="2688" y="3888"/>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Autres immobilisations</a:t>
              </a:r>
            </a:p>
          </p:txBody>
        </p:sp>
        <p:cxnSp>
          <p:nvCxnSpPr>
            <p:cNvPr id="12374" name="AutoShape 2066"/>
            <p:cNvCxnSpPr>
              <a:cxnSpLocks noChangeShapeType="1"/>
              <a:stCxn id="12371" idx="3"/>
              <a:endCxn id="12382" idx="1"/>
            </p:cNvCxnSpPr>
            <p:nvPr/>
          </p:nvCxnSpPr>
          <p:spPr bwMode="auto">
            <a:xfrm>
              <a:off x="3840" y="3480"/>
              <a:ext cx="144" cy="141"/>
            </a:xfrm>
            <a:prstGeom prst="bentConnector3">
              <a:avLst>
                <a:gd name="adj1" fmla="val 50000"/>
              </a:avLst>
            </a:prstGeom>
            <a:noFill/>
            <a:ln w="12700">
              <a:solidFill>
                <a:srgbClr val="000000"/>
              </a:solidFill>
              <a:miter lim="800000"/>
              <a:headEnd/>
              <a:tailEnd type="triangle" w="med" len="med"/>
            </a:ln>
          </p:spPr>
        </p:cxnSp>
        <p:cxnSp>
          <p:nvCxnSpPr>
            <p:cNvPr id="12375" name="AutoShape 2067"/>
            <p:cNvCxnSpPr>
              <a:cxnSpLocks noChangeShapeType="1"/>
              <a:stCxn id="12372" idx="3"/>
              <a:endCxn id="12382" idx="1"/>
            </p:cNvCxnSpPr>
            <p:nvPr/>
          </p:nvCxnSpPr>
          <p:spPr bwMode="auto">
            <a:xfrm flipV="1">
              <a:off x="3840" y="3621"/>
              <a:ext cx="144" cy="116"/>
            </a:xfrm>
            <a:prstGeom prst="bentConnector3">
              <a:avLst>
                <a:gd name="adj1" fmla="val 50000"/>
              </a:avLst>
            </a:prstGeom>
            <a:noFill/>
            <a:ln w="12700">
              <a:solidFill>
                <a:srgbClr val="000000"/>
              </a:solidFill>
              <a:miter lim="800000"/>
              <a:headEnd/>
              <a:tailEnd type="triangle" w="med" len="med"/>
            </a:ln>
          </p:spPr>
        </p:cxnSp>
        <p:cxnSp>
          <p:nvCxnSpPr>
            <p:cNvPr id="12376" name="AutoShape 2068"/>
            <p:cNvCxnSpPr>
              <a:cxnSpLocks noChangeShapeType="1"/>
              <a:stCxn id="12373" idx="3"/>
              <a:endCxn id="12382" idx="1"/>
            </p:cNvCxnSpPr>
            <p:nvPr/>
          </p:nvCxnSpPr>
          <p:spPr bwMode="auto">
            <a:xfrm flipV="1">
              <a:off x="3840" y="3621"/>
              <a:ext cx="144" cy="370"/>
            </a:xfrm>
            <a:prstGeom prst="bentConnector3">
              <a:avLst>
                <a:gd name="adj1" fmla="val 50000"/>
              </a:avLst>
            </a:prstGeom>
            <a:noFill/>
            <a:ln w="12700">
              <a:solidFill>
                <a:srgbClr val="000000"/>
              </a:solidFill>
              <a:miter lim="800000"/>
              <a:headEnd/>
              <a:tailEnd type="triangle" w="med" len="med"/>
            </a:ln>
          </p:spPr>
        </p:cxnSp>
      </p:grpSp>
      <p:grpSp>
        <p:nvGrpSpPr>
          <p:cNvPr id="5" name="Group 2069"/>
          <p:cNvGrpSpPr>
            <a:grpSpLocks/>
          </p:cNvGrpSpPr>
          <p:nvPr/>
        </p:nvGrpSpPr>
        <p:grpSpPr bwMode="auto">
          <a:xfrm>
            <a:off x="2743200" y="1447800"/>
            <a:ext cx="2362200" cy="596900"/>
            <a:chOff x="1728" y="968"/>
            <a:chExt cx="1488" cy="376"/>
          </a:xfrm>
        </p:grpSpPr>
        <p:sp>
          <p:nvSpPr>
            <p:cNvPr id="12365" name="Rectangle 2070"/>
            <p:cNvSpPr>
              <a:spLocks noChangeArrowheads="1"/>
            </p:cNvSpPr>
            <p:nvPr/>
          </p:nvSpPr>
          <p:spPr bwMode="gray">
            <a:xfrm>
              <a:off x="1728" y="968"/>
              <a:ext cx="576" cy="111"/>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Qualité   </a:t>
              </a:r>
            </a:p>
          </p:txBody>
        </p:sp>
        <p:sp>
          <p:nvSpPr>
            <p:cNvPr id="12366" name="Rectangle 2071"/>
            <p:cNvSpPr>
              <a:spLocks noChangeArrowheads="1"/>
            </p:cNvSpPr>
            <p:nvPr/>
          </p:nvSpPr>
          <p:spPr bwMode="gray">
            <a:xfrm>
              <a:off x="1728" y="1108"/>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Délais    </a:t>
              </a:r>
            </a:p>
          </p:txBody>
        </p:sp>
        <p:sp>
          <p:nvSpPr>
            <p:cNvPr id="12367" name="Rectangle 2072"/>
            <p:cNvSpPr>
              <a:spLocks noChangeArrowheads="1"/>
            </p:cNvSpPr>
            <p:nvPr/>
          </p:nvSpPr>
          <p:spPr bwMode="gray">
            <a:xfrm>
              <a:off x="1728" y="1234"/>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Distribution</a:t>
              </a:r>
            </a:p>
          </p:txBody>
        </p:sp>
        <p:cxnSp>
          <p:nvCxnSpPr>
            <p:cNvPr id="12368" name="AutoShape 2073"/>
            <p:cNvCxnSpPr>
              <a:cxnSpLocks noChangeShapeType="1"/>
              <a:stCxn id="12365" idx="3"/>
              <a:endCxn id="12377" idx="1"/>
            </p:cNvCxnSpPr>
            <p:nvPr/>
          </p:nvCxnSpPr>
          <p:spPr bwMode="auto">
            <a:xfrm>
              <a:off x="2304" y="1024"/>
              <a:ext cx="912" cy="104"/>
            </a:xfrm>
            <a:prstGeom prst="bentConnector3">
              <a:avLst>
                <a:gd name="adj1" fmla="val 50000"/>
              </a:avLst>
            </a:prstGeom>
            <a:noFill/>
            <a:ln w="12700">
              <a:solidFill>
                <a:srgbClr val="000000"/>
              </a:solidFill>
              <a:miter lim="800000"/>
              <a:headEnd/>
              <a:tailEnd type="triangle" w="med" len="med"/>
            </a:ln>
          </p:spPr>
        </p:cxnSp>
        <p:cxnSp>
          <p:nvCxnSpPr>
            <p:cNvPr id="12369" name="AutoShape 2074"/>
            <p:cNvCxnSpPr>
              <a:cxnSpLocks noChangeShapeType="1"/>
              <a:stCxn id="12366" idx="3"/>
              <a:endCxn id="12377" idx="1"/>
            </p:cNvCxnSpPr>
            <p:nvPr/>
          </p:nvCxnSpPr>
          <p:spPr bwMode="auto">
            <a:xfrm flipV="1">
              <a:off x="2304" y="1128"/>
              <a:ext cx="912" cy="35"/>
            </a:xfrm>
            <a:prstGeom prst="bentConnector3">
              <a:avLst>
                <a:gd name="adj1" fmla="val 50000"/>
              </a:avLst>
            </a:prstGeom>
            <a:noFill/>
            <a:ln w="12700">
              <a:solidFill>
                <a:srgbClr val="000000"/>
              </a:solidFill>
              <a:miter lim="800000"/>
              <a:headEnd/>
              <a:tailEnd type="triangle" w="med" len="med"/>
            </a:ln>
          </p:spPr>
        </p:cxnSp>
        <p:cxnSp>
          <p:nvCxnSpPr>
            <p:cNvPr id="12370" name="AutoShape 2075"/>
            <p:cNvCxnSpPr>
              <a:cxnSpLocks noChangeShapeType="1"/>
              <a:stCxn id="12367" idx="3"/>
              <a:endCxn id="12377" idx="1"/>
            </p:cNvCxnSpPr>
            <p:nvPr/>
          </p:nvCxnSpPr>
          <p:spPr bwMode="auto">
            <a:xfrm flipV="1">
              <a:off x="2304" y="1128"/>
              <a:ext cx="912" cy="161"/>
            </a:xfrm>
            <a:prstGeom prst="bentConnector3">
              <a:avLst>
                <a:gd name="adj1" fmla="val 50000"/>
              </a:avLst>
            </a:prstGeom>
            <a:noFill/>
            <a:ln w="12700">
              <a:solidFill>
                <a:srgbClr val="000000"/>
              </a:solidFill>
              <a:miter lim="800000"/>
              <a:headEnd/>
              <a:tailEnd type="triangle" w="med" len="med"/>
            </a:ln>
          </p:spPr>
        </p:cxnSp>
      </p:grpSp>
      <p:grpSp>
        <p:nvGrpSpPr>
          <p:cNvPr id="6" name="Group 2076"/>
          <p:cNvGrpSpPr>
            <a:grpSpLocks/>
          </p:cNvGrpSpPr>
          <p:nvPr/>
        </p:nvGrpSpPr>
        <p:grpSpPr bwMode="auto">
          <a:xfrm>
            <a:off x="2209800" y="2281238"/>
            <a:ext cx="1676400" cy="1127125"/>
            <a:chOff x="1392" y="1437"/>
            <a:chExt cx="1056" cy="710"/>
          </a:xfrm>
        </p:grpSpPr>
        <p:sp>
          <p:nvSpPr>
            <p:cNvPr id="12361" name="Text Box 2077"/>
            <p:cNvSpPr txBox="1">
              <a:spLocks noChangeArrowheads="1"/>
            </p:cNvSpPr>
            <p:nvPr/>
          </p:nvSpPr>
          <p:spPr bwMode="auto">
            <a:xfrm>
              <a:off x="1392" y="1437"/>
              <a:ext cx="925" cy="187"/>
            </a:xfrm>
            <a:prstGeom prst="rect">
              <a:avLst/>
            </a:prstGeom>
            <a:solidFill>
              <a:srgbClr val="FFFF99"/>
            </a:solidFill>
            <a:ln w="12700">
              <a:solidFill>
                <a:srgbClr val="000000"/>
              </a:solidFill>
              <a:miter lim="800000"/>
              <a:headEnd/>
              <a:tailEnd/>
            </a:ln>
          </p:spPr>
          <p:txBody>
            <a:bodyPr anchor="ctr" anchorCtr="1"/>
            <a:lstStyle/>
            <a:p>
              <a:pPr algn="ctr"/>
              <a:r>
                <a:rPr lang="fr-FR" sz="1400">
                  <a:solidFill>
                    <a:srgbClr val="000000"/>
                  </a:solidFill>
                </a:rPr>
                <a:t>Main-d’œuvre</a:t>
              </a:r>
            </a:p>
          </p:txBody>
        </p:sp>
        <p:sp>
          <p:nvSpPr>
            <p:cNvPr id="12362" name="Text Box 2078"/>
            <p:cNvSpPr txBox="1">
              <a:spLocks noChangeArrowheads="1"/>
            </p:cNvSpPr>
            <p:nvPr/>
          </p:nvSpPr>
          <p:spPr bwMode="auto">
            <a:xfrm>
              <a:off x="1392" y="1960"/>
              <a:ext cx="925" cy="187"/>
            </a:xfrm>
            <a:prstGeom prst="rect">
              <a:avLst/>
            </a:prstGeom>
            <a:solidFill>
              <a:srgbClr val="FFFF99"/>
            </a:solidFill>
            <a:ln w="12700">
              <a:solidFill>
                <a:srgbClr val="000000"/>
              </a:solidFill>
              <a:miter lim="800000"/>
              <a:headEnd/>
              <a:tailEnd/>
            </a:ln>
          </p:spPr>
          <p:txBody>
            <a:bodyPr wrap="none" anchor="ctr" anchorCtr="1"/>
            <a:lstStyle/>
            <a:p>
              <a:r>
                <a:rPr lang="fr-FR" sz="1400">
                  <a:solidFill>
                    <a:srgbClr val="000000"/>
                  </a:solidFill>
                </a:rPr>
                <a:t>Matières</a:t>
              </a:r>
            </a:p>
          </p:txBody>
        </p:sp>
        <p:cxnSp>
          <p:nvCxnSpPr>
            <p:cNvPr id="12363" name="AutoShape 2079"/>
            <p:cNvCxnSpPr>
              <a:cxnSpLocks noChangeShapeType="1"/>
              <a:stCxn id="12362" idx="3"/>
              <a:endCxn id="12337" idx="1"/>
            </p:cNvCxnSpPr>
            <p:nvPr/>
          </p:nvCxnSpPr>
          <p:spPr bwMode="auto">
            <a:xfrm flipV="1">
              <a:off x="2317" y="1504"/>
              <a:ext cx="131" cy="550"/>
            </a:xfrm>
            <a:prstGeom prst="bentConnector3">
              <a:avLst>
                <a:gd name="adj1" fmla="val 49620"/>
              </a:avLst>
            </a:prstGeom>
            <a:noFill/>
            <a:ln w="12700">
              <a:solidFill>
                <a:srgbClr val="000000"/>
              </a:solidFill>
              <a:miter lim="800000"/>
              <a:headEnd/>
              <a:tailEnd type="triangle" w="med" len="med"/>
            </a:ln>
          </p:spPr>
        </p:cxnSp>
        <p:cxnSp>
          <p:nvCxnSpPr>
            <p:cNvPr id="12364" name="AutoShape 2080"/>
            <p:cNvCxnSpPr>
              <a:cxnSpLocks noChangeShapeType="1"/>
              <a:stCxn id="12361" idx="3"/>
              <a:endCxn id="12337" idx="1"/>
            </p:cNvCxnSpPr>
            <p:nvPr/>
          </p:nvCxnSpPr>
          <p:spPr bwMode="auto">
            <a:xfrm flipV="1">
              <a:off x="2317" y="1504"/>
              <a:ext cx="131" cy="27"/>
            </a:xfrm>
            <a:prstGeom prst="bentConnector3">
              <a:avLst>
                <a:gd name="adj1" fmla="val 49620"/>
              </a:avLst>
            </a:prstGeom>
            <a:noFill/>
            <a:ln w="12700">
              <a:solidFill>
                <a:srgbClr val="000000"/>
              </a:solidFill>
              <a:miter lim="800000"/>
              <a:headEnd/>
              <a:tailEnd type="triangle" w="med" len="med"/>
            </a:ln>
          </p:spPr>
        </p:cxnSp>
      </p:grpSp>
      <p:grpSp>
        <p:nvGrpSpPr>
          <p:cNvPr id="7" name="Group 2081"/>
          <p:cNvGrpSpPr>
            <a:grpSpLocks/>
          </p:cNvGrpSpPr>
          <p:nvPr/>
        </p:nvGrpSpPr>
        <p:grpSpPr bwMode="auto">
          <a:xfrm>
            <a:off x="228600" y="2044700"/>
            <a:ext cx="1981200" cy="860425"/>
            <a:chOff x="192" y="1344"/>
            <a:chExt cx="1248" cy="542"/>
          </a:xfrm>
        </p:grpSpPr>
        <p:sp>
          <p:nvSpPr>
            <p:cNvPr id="12353" name="Rectangle 2082"/>
            <p:cNvSpPr>
              <a:spLocks noChangeArrowheads="1"/>
            </p:cNvSpPr>
            <p:nvPr/>
          </p:nvSpPr>
          <p:spPr bwMode="gray">
            <a:xfrm>
              <a:off x="192" y="1344"/>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  </a:t>
              </a:r>
            </a:p>
          </p:txBody>
        </p:sp>
        <p:sp>
          <p:nvSpPr>
            <p:cNvPr id="12354" name="Rectangle 2083"/>
            <p:cNvSpPr>
              <a:spLocks noChangeArrowheads="1"/>
            </p:cNvSpPr>
            <p:nvPr/>
          </p:nvSpPr>
          <p:spPr bwMode="gray">
            <a:xfrm>
              <a:off x="192" y="1488"/>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Heures suppl.</a:t>
              </a:r>
            </a:p>
          </p:txBody>
        </p:sp>
        <p:sp>
          <p:nvSpPr>
            <p:cNvPr id="12355" name="Rectangle 2084"/>
            <p:cNvSpPr>
              <a:spLocks noChangeArrowheads="1"/>
            </p:cNvSpPr>
            <p:nvPr/>
          </p:nvSpPr>
          <p:spPr bwMode="gray">
            <a:xfrm>
              <a:off x="192" y="163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Absentéisme</a:t>
              </a:r>
            </a:p>
          </p:txBody>
        </p:sp>
        <p:sp>
          <p:nvSpPr>
            <p:cNvPr id="12356" name="Rectangle 2085"/>
            <p:cNvSpPr>
              <a:spLocks noChangeArrowheads="1"/>
            </p:cNvSpPr>
            <p:nvPr/>
          </p:nvSpPr>
          <p:spPr bwMode="gray">
            <a:xfrm>
              <a:off x="192" y="177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horaires </a:t>
              </a:r>
            </a:p>
          </p:txBody>
        </p:sp>
        <p:cxnSp>
          <p:nvCxnSpPr>
            <p:cNvPr id="12357" name="AutoShape 2086"/>
            <p:cNvCxnSpPr>
              <a:cxnSpLocks noChangeShapeType="1"/>
              <a:stCxn id="12353" idx="3"/>
              <a:endCxn id="12361" idx="1"/>
            </p:cNvCxnSpPr>
            <p:nvPr/>
          </p:nvCxnSpPr>
          <p:spPr bwMode="auto">
            <a:xfrm>
              <a:off x="1151" y="1399"/>
              <a:ext cx="289" cy="188"/>
            </a:xfrm>
            <a:prstGeom prst="bentConnector3">
              <a:avLst>
                <a:gd name="adj1" fmla="val 49829"/>
              </a:avLst>
            </a:prstGeom>
            <a:noFill/>
            <a:ln w="12700">
              <a:solidFill>
                <a:srgbClr val="000000"/>
              </a:solidFill>
              <a:miter lim="800000"/>
              <a:headEnd/>
              <a:tailEnd type="triangle" w="med" len="med"/>
            </a:ln>
          </p:spPr>
        </p:cxnSp>
        <p:cxnSp>
          <p:nvCxnSpPr>
            <p:cNvPr id="12358" name="AutoShape 2087"/>
            <p:cNvCxnSpPr>
              <a:cxnSpLocks noChangeShapeType="1"/>
              <a:stCxn id="12354" idx="3"/>
              <a:endCxn id="12361" idx="1"/>
            </p:cNvCxnSpPr>
            <p:nvPr/>
          </p:nvCxnSpPr>
          <p:spPr bwMode="auto">
            <a:xfrm>
              <a:off x="1151" y="1543"/>
              <a:ext cx="289" cy="44"/>
            </a:xfrm>
            <a:prstGeom prst="bentConnector3">
              <a:avLst>
                <a:gd name="adj1" fmla="val 49829"/>
              </a:avLst>
            </a:prstGeom>
            <a:noFill/>
            <a:ln w="12700">
              <a:solidFill>
                <a:srgbClr val="000000"/>
              </a:solidFill>
              <a:miter lim="800000"/>
              <a:headEnd/>
              <a:tailEnd type="triangle" w="med" len="med"/>
            </a:ln>
          </p:spPr>
        </p:cxnSp>
        <p:cxnSp>
          <p:nvCxnSpPr>
            <p:cNvPr id="12359" name="AutoShape 2088"/>
            <p:cNvCxnSpPr>
              <a:cxnSpLocks noChangeShapeType="1"/>
              <a:stCxn id="12355" idx="3"/>
              <a:endCxn id="12361" idx="1"/>
            </p:cNvCxnSpPr>
            <p:nvPr/>
          </p:nvCxnSpPr>
          <p:spPr bwMode="auto">
            <a:xfrm flipV="1">
              <a:off x="1151" y="1587"/>
              <a:ext cx="289" cy="100"/>
            </a:xfrm>
            <a:prstGeom prst="bentConnector3">
              <a:avLst>
                <a:gd name="adj1" fmla="val 49829"/>
              </a:avLst>
            </a:prstGeom>
            <a:noFill/>
            <a:ln w="12700">
              <a:solidFill>
                <a:srgbClr val="000000"/>
              </a:solidFill>
              <a:miter lim="800000"/>
              <a:headEnd/>
              <a:tailEnd type="triangle" w="med" len="med"/>
            </a:ln>
          </p:spPr>
        </p:cxnSp>
        <p:cxnSp>
          <p:nvCxnSpPr>
            <p:cNvPr id="12360" name="AutoShape 2089"/>
            <p:cNvCxnSpPr>
              <a:cxnSpLocks noChangeShapeType="1"/>
              <a:stCxn id="12356" idx="3"/>
              <a:endCxn id="12361" idx="1"/>
            </p:cNvCxnSpPr>
            <p:nvPr/>
          </p:nvCxnSpPr>
          <p:spPr bwMode="auto">
            <a:xfrm flipV="1">
              <a:off x="1151" y="1587"/>
              <a:ext cx="289" cy="244"/>
            </a:xfrm>
            <a:prstGeom prst="bentConnector3">
              <a:avLst>
                <a:gd name="adj1" fmla="val 49829"/>
              </a:avLst>
            </a:prstGeom>
            <a:noFill/>
            <a:ln w="12700">
              <a:solidFill>
                <a:srgbClr val="000000"/>
              </a:solidFill>
              <a:miter lim="800000"/>
              <a:headEnd/>
              <a:tailEnd type="triangle" w="med" len="med"/>
            </a:ln>
          </p:spPr>
        </p:cxnSp>
      </p:grpSp>
      <p:grpSp>
        <p:nvGrpSpPr>
          <p:cNvPr id="8" name="Group 2090"/>
          <p:cNvGrpSpPr>
            <a:grpSpLocks/>
          </p:cNvGrpSpPr>
          <p:nvPr/>
        </p:nvGrpSpPr>
        <p:grpSpPr bwMode="auto">
          <a:xfrm>
            <a:off x="228600" y="3035300"/>
            <a:ext cx="1981200" cy="547688"/>
            <a:chOff x="192" y="1968"/>
            <a:chExt cx="1248" cy="345"/>
          </a:xfrm>
        </p:grpSpPr>
        <p:sp>
          <p:nvSpPr>
            <p:cNvPr id="12347" name="Rectangle 2091"/>
            <p:cNvSpPr>
              <a:spLocks noChangeArrowheads="1"/>
            </p:cNvSpPr>
            <p:nvPr/>
          </p:nvSpPr>
          <p:spPr bwMode="gray">
            <a:xfrm>
              <a:off x="192" y="196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Conception Produit</a:t>
              </a:r>
            </a:p>
          </p:txBody>
        </p:sp>
        <p:sp>
          <p:nvSpPr>
            <p:cNvPr id="12348" name="Rectangle 2092"/>
            <p:cNvSpPr>
              <a:spLocks noChangeArrowheads="1"/>
            </p:cNvSpPr>
            <p:nvPr/>
          </p:nvSpPr>
          <p:spPr bwMode="gray">
            <a:xfrm>
              <a:off x="192" y="2092"/>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Rebuts</a:t>
              </a:r>
            </a:p>
          </p:txBody>
        </p:sp>
        <p:sp>
          <p:nvSpPr>
            <p:cNvPr id="12349" name="Rectangle 2093"/>
            <p:cNvSpPr>
              <a:spLocks noChangeArrowheads="1"/>
            </p:cNvSpPr>
            <p:nvPr/>
          </p:nvSpPr>
          <p:spPr bwMode="gray">
            <a:xfrm>
              <a:off x="192" y="2203"/>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Coût des achats</a:t>
              </a:r>
            </a:p>
          </p:txBody>
        </p:sp>
        <p:cxnSp>
          <p:nvCxnSpPr>
            <p:cNvPr id="12350" name="AutoShape 2094"/>
            <p:cNvCxnSpPr>
              <a:cxnSpLocks noChangeShapeType="1"/>
              <a:stCxn id="12347" idx="3"/>
              <a:endCxn id="12362" idx="1"/>
            </p:cNvCxnSpPr>
            <p:nvPr/>
          </p:nvCxnSpPr>
          <p:spPr bwMode="auto">
            <a:xfrm>
              <a:off x="1151" y="2023"/>
              <a:ext cx="289" cy="87"/>
            </a:xfrm>
            <a:prstGeom prst="bentConnector3">
              <a:avLst>
                <a:gd name="adj1" fmla="val 49829"/>
              </a:avLst>
            </a:prstGeom>
            <a:noFill/>
            <a:ln w="12700">
              <a:solidFill>
                <a:srgbClr val="000000"/>
              </a:solidFill>
              <a:miter lim="800000"/>
              <a:headEnd/>
              <a:tailEnd type="triangle" w="med" len="med"/>
            </a:ln>
          </p:spPr>
        </p:cxnSp>
        <p:cxnSp>
          <p:nvCxnSpPr>
            <p:cNvPr id="12351" name="AutoShape 2095"/>
            <p:cNvCxnSpPr>
              <a:cxnSpLocks noChangeShapeType="1"/>
              <a:stCxn id="12348" idx="3"/>
              <a:endCxn id="12362" idx="1"/>
            </p:cNvCxnSpPr>
            <p:nvPr/>
          </p:nvCxnSpPr>
          <p:spPr bwMode="auto">
            <a:xfrm flipV="1">
              <a:off x="1151" y="2110"/>
              <a:ext cx="289" cy="37"/>
            </a:xfrm>
            <a:prstGeom prst="bentConnector3">
              <a:avLst>
                <a:gd name="adj1" fmla="val 49829"/>
              </a:avLst>
            </a:prstGeom>
            <a:noFill/>
            <a:ln w="12700">
              <a:solidFill>
                <a:srgbClr val="000000"/>
              </a:solidFill>
              <a:miter lim="800000"/>
              <a:headEnd/>
              <a:tailEnd type="triangle" w="med" len="med"/>
            </a:ln>
          </p:spPr>
        </p:cxnSp>
        <p:cxnSp>
          <p:nvCxnSpPr>
            <p:cNvPr id="12352" name="AutoShape 2096"/>
            <p:cNvCxnSpPr>
              <a:cxnSpLocks noChangeShapeType="1"/>
              <a:stCxn id="12349" idx="3"/>
              <a:endCxn id="12362" idx="1"/>
            </p:cNvCxnSpPr>
            <p:nvPr/>
          </p:nvCxnSpPr>
          <p:spPr bwMode="auto">
            <a:xfrm flipV="1">
              <a:off x="1151" y="2110"/>
              <a:ext cx="289" cy="148"/>
            </a:xfrm>
            <a:prstGeom prst="bentConnector3">
              <a:avLst>
                <a:gd name="adj1" fmla="val 49829"/>
              </a:avLst>
            </a:prstGeom>
            <a:noFill/>
            <a:ln w="12700">
              <a:solidFill>
                <a:srgbClr val="000000"/>
              </a:solidFill>
              <a:miter lim="800000"/>
              <a:headEnd/>
              <a:tailEnd type="triangle" w="med" len="med"/>
            </a:ln>
          </p:spPr>
        </p:cxnSp>
      </p:grpSp>
      <p:grpSp>
        <p:nvGrpSpPr>
          <p:cNvPr id="9" name="Group 2097"/>
          <p:cNvGrpSpPr>
            <a:grpSpLocks/>
          </p:cNvGrpSpPr>
          <p:nvPr/>
        </p:nvGrpSpPr>
        <p:grpSpPr bwMode="auto">
          <a:xfrm>
            <a:off x="228600" y="3644900"/>
            <a:ext cx="1981200" cy="403225"/>
            <a:chOff x="192" y="2352"/>
            <a:chExt cx="1248" cy="254"/>
          </a:xfrm>
        </p:grpSpPr>
        <p:sp>
          <p:nvSpPr>
            <p:cNvPr id="12343" name="Rectangle 2098"/>
            <p:cNvSpPr>
              <a:spLocks noChangeArrowheads="1"/>
            </p:cNvSpPr>
            <p:nvPr/>
          </p:nvSpPr>
          <p:spPr bwMode="gray">
            <a:xfrm>
              <a:off x="192" y="235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44" name="AutoShape 2099"/>
            <p:cNvCxnSpPr>
              <a:cxnSpLocks noChangeShapeType="1"/>
              <a:stCxn id="12323" idx="1"/>
              <a:endCxn id="12343" idx="3"/>
            </p:cNvCxnSpPr>
            <p:nvPr/>
          </p:nvCxnSpPr>
          <p:spPr bwMode="gray">
            <a:xfrm rot="10800000">
              <a:off x="1151" y="2407"/>
              <a:ext cx="289" cy="89"/>
            </a:xfrm>
            <a:prstGeom prst="bentConnector3">
              <a:avLst>
                <a:gd name="adj1" fmla="val 49829"/>
              </a:avLst>
            </a:prstGeom>
            <a:noFill/>
            <a:ln w="9525">
              <a:solidFill>
                <a:srgbClr val="000000"/>
              </a:solidFill>
              <a:miter lim="800000"/>
              <a:headEnd type="triangle" w="med" len="med"/>
              <a:tailEnd/>
            </a:ln>
          </p:spPr>
        </p:cxnSp>
        <p:sp>
          <p:nvSpPr>
            <p:cNvPr id="12345" name="Rectangle 2100"/>
            <p:cNvSpPr>
              <a:spLocks noChangeArrowheads="1"/>
            </p:cNvSpPr>
            <p:nvPr/>
          </p:nvSpPr>
          <p:spPr bwMode="gray">
            <a:xfrm>
              <a:off x="192" y="249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Utilisation de l’espace</a:t>
              </a:r>
            </a:p>
          </p:txBody>
        </p:sp>
        <p:cxnSp>
          <p:nvCxnSpPr>
            <p:cNvPr id="12346" name="AutoShape 2101"/>
            <p:cNvCxnSpPr>
              <a:cxnSpLocks noChangeShapeType="1"/>
              <a:stCxn id="12345" idx="3"/>
              <a:endCxn id="12323" idx="1"/>
            </p:cNvCxnSpPr>
            <p:nvPr/>
          </p:nvCxnSpPr>
          <p:spPr bwMode="auto">
            <a:xfrm flipV="1">
              <a:off x="1151" y="2496"/>
              <a:ext cx="289" cy="55"/>
            </a:xfrm>
            <a:prstGeom prst="bentConnector3">
              <a:avLst>
                <a:gd name="adj1" fmla="val 49829"/>
              </a:avLst>
            </a:prstGeom>
            <a:noFill/>
            <a:ln w="12700">
              <a:solidFill>
                <a:srgbClr val="000000"/>
              </a:solidFill>
              <a:miter lim="800000"/>
              <a:headEnd/>
              <a:tailEnd type="triangle" w="med" len="med"/>
            </a:ln>
          </p:spPr>
        </p:cxnSp>
      </p:grpSp>
      <p:grpSp>
        <p:nvGrpSpPr>
          <p:cNvPr id="10" name="Group 2102"/>
          <p:cNvGrpSpPr>
            <a:grpSpLocks/>
          </p:cNvGrpSpPr>
          <p:nvPr/>
        </p:nvGrpSpPr>
        <p:grpSpPr bwMode="auto">
          <a:xfrm>
            <a:off x="3886200" y="2120900"/>
            <a:ext cx="1219200" cy="2819400"/>
            <a:chOff x="2448" y="1392"/>
            <a:chExt cx="768" cy="1776"/>
          </a:xfrm>
        </p:grpSpPr>
        <p:sp>
          <p:nvSpPr>
            <p:cNvPr id="12337" name="Rectangle 2103"/>
            <p:cNvSpPr>
              <a:spLocks noChangeArrowheads="1"/>
            </p:cNvSpPr>
            <p:nvPr/>
          </p:nvSpPr>
          <p:spPr bwMode="auto">
            <a:xfrm>
              <a:off x="2448" y="139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directs</a:t>
              </a:r>
            </a:p>
          </p:txBody>
        </p:sp>
        <p:sp>
          <p:nvSpPr>
            <p:cNvPr id="12338" name="Rectangle 2104"/>
            <p:cNvSpPr>
              <a:spLocks noChangeArrowheads="1"/>
            </p:cNvSpPr>
            <p:nvPr/>
          </p:nvSpPr>
          <p:spPr bwMode="auto">
            <a:xfrm>
              <a:off x="2448" y="2448"/>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indirects</a:t>
              </a:r>
            </a:p>
          </p:txBody>
        </p:sp>
        <p:sp>
          <p:nvSpPr>
            <p:cNvPr id="12339" name="Rectangle 2105"/>
            <p:cNvSpPr>
              <a:spLocks noChangeArrowheads="1"/>
            </p:cNvSpPr>
            <p:nvPr/>
          </p:nvSpPr>
          <p:spPr bwMode="auto">
            <a:xfrm>
              <a:off x="2448" y="283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Frais généraux</a:t>
              </a:r>
            </a:p>
          </p:txBody>
        </p:sp>
        <p:cxnSp>
          <p:nvCxnSpPr>
            <p:cNvPr id="12340" name="AutoShape 2106"/>
            <p:cNvCxnSpPr>
              <a:cxnSpLocks noChangeShapeType="1"/>
              <a:stCxn id="12337" idx="3"/>
              <a:endCxn id="12378" idx="1"/>
            </p:cNvCxnSpPr>
            <p:nvPr/>
          </p:nvCxnSpPr>
          <p:spPr bwMode="auto">
            <a:xfrm>
              <a:off x="3072" y="1560"/>
              <a:ext cx="144" cy="288"/>
            </a:xfrm>
            <a:prstGeom prst="bentConnector3">
              <a:avLst>
                <a:gd name="adj1" fmla="val 50000"/>
              </a:avLst>
            </a:prstGeom>
            <a:noFill/>
            <a:ln w="12700">
              <a:solidFill>
                <a:srgbClr val="000000"/>
              </a:solidFill>
              <a:miter lim="800000"/>
              <a:headEnd/>
              <a:tailEnd type="triangle" w="med" len="med"/>
            </a:ln>
          </p:spPr>
        </p:cxnSp>
        <p:cxnSp>
          <p:nvCxnSpPr>
            <p:cNvPr id="12341" name="AutoShape 2107"/>
            <p:cNvCxnSpPr>
              <a:cxnSpLocks noChangeShapeType="1"/>
              <a:stCxn id="12338" idx="3"/>
              <a:endCxn id="12378" idx="1"/>
            </p:cNvCxnSpPr>
            <p:nvPr/>
          </p:nvCxnSpPr>
          <p:spPr bwMode="auto">
            <a:xfrm flipV="1">
              <a:off x="3072" y="1848"/>
              <a:ext cx="144" cy="768"/>
            </a:xfrm>
            <a:prstGeom prst="bentConnector3">
              <a:avLst>
                <a:gd name="adj1" fmla="val 50000"/>
              </a:avLst>
            </a:prstGeom>
            <a:noFill/>
            <a:ln w="12700">
              <a:solidFill>
                <a:srgbClr val="000000"/>
              </a:solidFill>
              <a:miter lim="800000"/>
              <a:headEnd/>
              <a:tailEnd type="triangle" w="med" len="med"/>
            </a:ln>
          </p:spPr>
        </p:cxnSp>
        <p:cxnSp>
          <p:nvCxnSpPr>
            <p:cNvPr id="12342" name="AutoShape 2108"/>
            <p:cNvCxnSpPr>
              <a:cxnSpLocks noChangeShapeType="1"/>
              <a:stCxn id="12339" idx="3"/>
              <a:endCxn id="12378" idx="1"/>
            </p:cNvCxnSpPr>
            <p:nvPr/>
          </p:nvCxnSpPr>
          <p:spPr bwMode="auto">
            <a:xfrm flipV="1">
              <a:off x="3072" y="1848"/>
              <a:ext cx="144" cy="1152"/>
            </a:xfrm>
            <a:prstGeom prst="bentConnector3">
              <a:avLst>
                <a:gd name="adj1" fmla="val 50000"/>
              </a:avLst>
            </a:prstGeom>
            <a:noFill/>
            <a:ln w="12700">
              <a:solidFill>
                <a:srgbClr val="000000"/>
              </a:solidFill>
              <a:miter lim="800000"/>
              <a:headEnd/>
              <a:tailEnd type="triangle" w="med" len="med"/>
            </a:ln>
          </p:spPr>
        </p:cxnSp>
      </p:grpSp>
      <p:grpSp>
        <p:nvGrpSpPr>
          <p:cNvPr id="11" name="Group 2109"/>
          <p:cNvGrpSpPr>
            <a:grpSpLocks/>
          </p:cNvGrpSpPr>
          <p:nvPr/>
        </p:nvGrpSpPr>
        <p:grpSpPr bwMode="auto">
          <a:xfrm>
            <a:off x="2819400" y="5702300"/>
            <a:ext cx="1447800" cy="381000"/>
            <a:chOff x="1776" y="3648"/>
            <a:chExt cx="912" cy="240"/>
          </a:xfrm>
        </p:grpSpPr>
        <p:sp>
          <p:nvSpPr>
            <p:cNvPr id="12333" name="Rectangle 2110"/>
            <p:cNvSpPr>
              <a:spLocks noChangeArrowheads="1"/>
            </p:cNvSpPr>
            <p:nvPr/>
          </p:nvSpPr>
          <p:spPr bwMode="gray">
            <a:xfrm>
              <a:off x="1776" y="3648"/>
              <a:ext cx="528"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Stocks</a:t>
              </a:r>
            </a:p>
          </p:txBody>
        </p:sp>
        <p:sp>
          <p:nvSpPr>
            <p:cNvPr id="12334" name="Rectangle 2111"/>
            <p:cNvSpPr>
              <a:spLocks noChangeArrowheads="1"/>
            </p:cNvSpPr>
            <p:nvPr/>
          </p:nvSpPr>
          <p:spPr bwMode="gray">
            <a:xfrm>
              <a:off x="1776" y="3792"/>
              <a:ext cx="528" cy="96"/>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Délais</a:t>
              </a:r>
            </a:p>
          </p:txBody>
        </p:sp>
        <p:cxnSp>
          <p:nvCxnSpPr>
            <p:cNvPr id="12335" name="AutoShape 2112"/>
            <p:cNvCxnSpPr>
              <a:cxnSpLocks noChangeShapeType="1"/>
              <a:stCxn id="12333" idx="3"/>
              <a:endCxn id="12372" idx="1"/>
            </p:cNvCxnSpPr>
            <p:nvPr/>
          </p:nvCxnSpPr>
          <p:spPr bwMode="auto">
            <a:xfrm>
              <a:off x="2304" y="3703"/>
              <a:ext cx="384" cy="34"/>
            </a:xfrm>
            <a:prstGeom prst="bentConnector3">
              <a:avLst>
                <a:gd name="adj1" fmla="val 50000"/>
              </a:avLst>
            </a:prstGeom>
            <a:noFill/>
            <a:ln w="12700">
              <a:solidFill>
                <a:srgbClr val="000000"/>
              </a:solidFill>
              <a:miter lim="800000"/>
              <a:headEnd/>
              <a:tailEnd type="triangle" w="med" len="med"/>
            </a:ln>
          </p:spPr>
        </p:cxnSp>
        <p:cxnSp>
          <p:nvCxnSpPr>
            <p:cNvPr id="12336" name="AutoShape 2113"/>
            <p:cNvCxnSpPr>
              <a:cxnSpLocks noChangeShapeType="1"/>
              <a:stCxn id="12334" idx="3"/>
              <a:endCxn id="12372" idx="1"/>
            </p:cNvCxnSpPr>
            <p:nvPr/>
          </p:nvCxnSpPr>
          <p:spPr bwMode="auto">
            <a:xfrm flipV="1">
              <a:off x="2304" y="3737"/>
              <a:ext cx="384" cy="103"/>
            </a:xfrm>
            <a:prstGeom prst="bentConnector3">
              <a:avLst>
                <a:gd name="adj1" fmla="val 50000"/>
              </a:avLst>
            </a:prstGeom>
            <a:noFill/>
            <a:ln w="12700">
              <a:solidFill>
                <a:srgbClr val="000000"/>
              </a:solidFill>
              <a:miter lim="800000"/>
              <a:headEnd/>
              <a:tailEnd type="triangle" w="med" len="med"/>
            </a:ln>
          </p:spPr>
        </p:cxnSp>
      </p:grpSp>
      <p:grpSp>
        <p:nvGrpSpPr>
          <p:cNvPr id="12" name="Group 2114"/>
          <p:cNvGrpSpPr>
            <a:grpSpLocks/>
          </p:cNvGrpSpPr>
          <p:nvPr/>
        </p:nvGrpSpPr>
        <p:grpSpPr bwMode="auto">
          <a:xfrm>
            <a:off x="228600" y="4124325"/>
            <a:ext cx="1981200" cy="374650"/>
            <a:chOff x="192" y="2654"/>
            <a:chExt cx="1248" cy="236"/>
          </a:xfrm>
        </p:grpSpPr>
        <p:sp>
          <p:nvSpPr>
            <p:cNvPr id="12329" name="Rectangle 2115"/>
            <p:cNvSpPr>
              <a:spLocks noChangeArrowheads="1"/>
            </p:cNvSpPr>
            <p:nvPr/>
          </p:nvSpPr>
          <p:spPr bwMode="gray">
            <a:xfrm>
              <a:off x="192" y="2654"/>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Horaires</a:t>
              </a:r>
            </a:p>
          </p:txBody>
        </p:sp>
        <p:sp>
          <p:nvSpPr>
            <p:cNvPr id="12330" name="Rectangle 2116"/>
            <p:cNvSpPr>
              <a:spLocks noChangeArrowheads="1"/>
            </p:cNvSpPr>
            <p:nvPr/>
          </p:nvSpPr>
          <p:spPr bwMode="gray">
            <a:xfrm>
              <a:off x="192" y="2780"/>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a:t>
              </a:r>
            </a:p>
          </p:txBody>
        </p:sp>
        <p:cxnSp>
          <p:nvCxnSpPr>
            <p:cNvPr id="12331" name="AutoShape 2117"/>
            <p:cNvCxnSpPr>
              <a:cxnSpLocks noChangeShapeType="1"/>
              <a:stCxn id="12329" idx="3"/>
              <a:endCxn id="12324" idx="1"/>
            </p:cNvCxnSpPr>
            <p:nvPr/>
          </p:nvCxnSpPr>
          <p:spPr bwMode="auto">
            <a:xfrm>
              <a:off x="1151" y="2709"/>
              <a:ext cx="289" cy="51"/>
            </a:xfrm>
            <a:prstGeom prst="bentConnector3">
              <a:avLst>
                <a:gd name="adj1" fmla="val 49829"/>
              </a:avLst>
            </a:prstGeom>
            <a:noFill/>
            <a:ln w="12700">
              <a:solidFill>
                <a:srgbClr val="000000"/>
              </a:solidFill>
              <a:miter lim="800000"/>
              <a:headEnd/>
              <a:tailEnd type="triangle" w="med" len="med"/>
            </a:ln>
          </p:spPr>
        </p:cxnSp>
        <p:cxnSp>
          <p:nvCxnSpPr>
            <p:cNvPr id="12332" name="AutoShape 2118"/>
            <p:cNvCxnSpPr>
              <a:cxnSpLocks noChangeShapeType="1"/>
              <a:stCxn id="12330" idx="3"/>
              <a:endCxn id="12324" idx="1"/>
            </p:cNvCxnSpPr>
            <p:nvPr/>
          </p:nvCxnSpPr>
          <p:spPr bwMode="auto">
            <a:xfrm flipV="1">
              <a:off x="1151" y="2760"/>
              <a:ext cx="289" cy="75"/>
            </a:xfrm>
            <a:prstGeom prst="bentConnector3">
              <a:avLst>
                <a:gd name="adj1" fmla="val 49829"/>
              </a:avLst>
            </a:prstGeom>
            <a:noFill/>
            <a:ln w="12700">
              <a:solidFill>
                <a:srgbClr val="000000"/>
              </a:solidFill>
              <a:miter lim="800000"/>
              <a:headEnd/>
              <a:tailEnd type="triangle" w="med" len="med"/>
            </a:ln>
          </p:spPr>
        </p:cxnSp>
      </p:grpSp>
      <p:grpSp>
        <p:nvGrpSpPr>
          <p:cNvPr id="13" name="Group 2119"/>
          <p:cNvGrpSpPr>
            <a:grpSpLocks/>
          </p:cNvGrpSpPr>
          <p:nvPr/>
        </p:nvGrpSpPr>
        <p:grpSpPr bwMode="auto">
          <a:xfrm>
            <a:off x="2209800" y="3721100"/>
            <a:ext cx="1676400" cy="1295400"/>
            <a:chOff x="1392" y="2344"/>
            <a:chExt cx="1056" cy="816"/>
          </a:xfrm>
        </p:grpSpPr>
        <p:sp>
          <p:nvSpPr>
            <p:cNvPr id="12323" name="Rectangle 2120"/>
            <p:cNvSpPr>
              <a:spLocks noChangeArrowheads="1"/>
            </p:cNvSpPr>
            <p:nvPr/>
          </p:nvSpPr>
          <p:spPr bwMode="gray">
            <a:xfrm>
              <a:off x="1392" y="2344"/>
              <a:ext cx="925" cy="19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Loyer industriel</a:t>
              </a:r>
            </a:p>
          </p:txBody>
        </p:sp>
        <p:sp>
          <p:nvSpPr>
            <p:cNvPr id="12324" name="Rectangle 2121"/>
            <p:cNvSpPr>
              <a:spLocks noChangeArrowheads="1"/>
            </p:cNvSpPr>
            <p:nvPr/>
          </p:nvSpPr>
          <p:spPr bwMode="gray">
            <a:xfrm>
              <a:off x="1392" y="2632"/>
              <a:ext cx="925" cy="15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Energies</a:t>
              </a:r>
            </a:p>
          </p:txBody>
        </p:sp>
        <p:sp>
          <p:nvSpPr>
            <p:cNvPr id="12325" name="Rectangle 2122"/>
            <p:cNvSpPr>
              <a:spLocks noChangeArrowheads="1"/>
            </p:cNvSpPr>
            <p:nvPr/>
          </p:nvSpPr>
          <p:spPr bwMode="gray">
            <a:xfrm>
              <a:off x="1392" y="2920"/>
              <a:ext cx="925" cy="240"/>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Locations de matériels</a:t>
              </a:r>
            </a:p>
          </p:txBody>
        </p:sp>
        <p:cxnSp>
          <p:nvCxnSpPr>
            <p:cNvPr id="12326" name="AutoShape 2123"/>
            <p:cNvCxnSpPr>
              <a:cxnSpLocks noChangeShapeType="1"/>
              <a:stCxn id="12323" idx="3"/>
              <a:endCxn id="12338" idx="1"/>
            </p:cNvCxnSpPr>
            <p:nvPr/>
          </p:nvCxnSpPr>
          <p:spPr bwMode="gray">
            <a:xfrm>
              <a:off x="2317" y="2440"/>
              <a:ext cx="131" cy="120"/>
            </a:xfrm>
            <a:prstGeom prst="bentConnector3">
              <a:avLst>
                <a:gd name="adj1" fmla="val 49620"/>
              </a:avLst>
            </a:prstGeom>
            <a:noFill/>
            <a:ln w="9525">
              <a:solidFill>
                <a:srgbClr val="000000"/>
              </a:solidFill>
              <a:miter lim="800000"/>
              <a:headEnd/>
              <a:tailEnd type="triangle" w="med" len="med"/>
            </a:ln>
          </p:spPr>
        </p:cxnSp>
        <p:cxnSp>
          <p:nvCxnSpPr>
            <p:cNvPr id="12327" name="AutoShape 2124"/>
            <p:cNvCxnSpPr>
              <a:cxnSpLocks noChangeShapeType="1"/>
              <a:stCxn id="12324" idx="3"/>
              <a:endCxn id="12338" idx="1"/>
            </p:cNvCxnSpPr>
            <p:nvPr/>
          </p:nvCxnSpPr>
          <p:spPr bwMode="auto">
            <a:xfrm flipV="1">
              <a:off x="2317" y="2560"/>
              <a:ext cx="131" cy="148"/>
            </a:xfrm>
            <a:prstGeom prst="bentConnector3">
              <a:avLst>
                <a:gd name="adj1" fmla="val 49620"/>
              </a:avLst>
            </a:prstGeom>
            <a:noFill/>
            <a:ln w="12700">
              <a:solidFill>
                <a:srgbClr val="000000"/>
              </a:solidFill>
              <a:miter lim="800000"/>
              <a:headEnd/>
              <a:tailEnd type="triangle" w="med" len="med"/>
            </a:ln>
          </p:spPr>
        </p:cxnSp>
        <p:cxnSp>
          <p:nvCxnSpPr>
            <p:cNvPr id="12328" name="AutoShape 2125"/>
            <p:cNvCxnSpPr>
              <a:cxnSpLocks noChangeShapeType="1"/>
              <a:stCxn id="12325" idx="3"/>
              <a:endCxn id="12338" idx="1"/>
            </p:cNvCxnSpPr>
            <p:nvPr/>
          </p:nvCxnSpPr>
          <p:spPr bwMode="auto">
            <a:xfrm flipV="1">
              <a:off x="2317" y="2560"/>
              <a:ext cx="131" cy="480"/>
            </a:xfrm>
            <a:prstGeom prst="bentConnector3">
              <a:avLst>
                <a:gd name="adj1" fmla="val 49620"/>
              </a:avLst>
            </a:prstGeom>
            <a:noFill/>
            <a:ln w="12700">
              <a:solidFill>
                <a:srgbClr val="000000"/>
              </a:solidFill>
              <a:miter lim="800000"/>
              <a:headEnd/>
              <a:tailEnd type="triangle" w="med" len="med"/>
            </a:ln>
          </p:spPr>
        </p:cxnSp>
      </p:grpSp>
      <p:grpSp>
        <p:nvGrpSpPr>
          <p:cNvPr id="14" name="Group 2126"/>
          <p:cNvGrpSpPr>
            <a:grpSpLocks/>
          </p:cNvGrpSpPr>
          <p:nvPr/>
        </p:nvGrpSpPr>
        <p:grpSpPr bwMode="auto">
          <a:xfrm>
            <a:off x="228600" y="4589463"/>
            <a:ext cx="1981200" cy="579437"/>
            <a:chOff x="192" y="2947"/>
            <a:chExt cx="1248" cy="365"/>
          </a:xfrm>
        </p:grpSpPr>
        <p:sp>
          <p:nvSpPr>
            <p:cNvPr id="12317" name="Rectangle 2127"/>
            <p:cNvSpPr>
              <a:spLocks noChangeArrowheads="1"/>
            </p:cNvSpPr>
            <p:nvPr/>
          </p:nvSpPr>
          <p:spPr bwMode="gray">
            <a:xfrm>
              <a:off x="192" y="2947"/>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8" name="Rectangle 2128"/>
            <p:cNvSpPr>
              <a:spLocks noChangeArrowheads="1"/>
            </p:cNvSpPr>
            <p:nvPr/>
          </p:nvSpPr>
          <p:spPr bwMode="gray">
            <a:xfrm>
              <a:off x="192" y="3073"/>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Implantation</a:t>
              </a:r>
            </a:p>
          </p:txBody>
        </p:sp>
        <p:sp>
          <p:nvSpPr>
            <p:cNvPr id="12319" name="Rectangle 2129"/>
            <p:cNvSpPr>
              <a:spLocks noChangeArrowheads="1"/>
            </p:cNvSpPr>
            <p:nvPr/>
          </p:nvSpPr>
          <p:spPr bwMode="gray">
            <a:xfrm>
              <a:off x="192" y="320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20" name="AutoShape 2130"/>
            <p:cNvCxnSpPr>
              <a:cxnSpLocks noChangeShapeType="1"/>
              <a:stCxn id="12317" idx="3"/>
              <a:endCxn id="12325" idx="1"/>
            </p:cNvCxnSpPr>
            <p:nvPr/>
          </p:nvCxnSpPr>
          <p:spPr bwMode="auto">
            <a:xfrm>
              <a:off x="1151" y="3002"/>
              <a:ext cx="289" cy="94"/>
            </a:xfrm>
            <a:prstGeom prst="bentConnector3">
              <a:avLst>
                <a:gd name="adj1" fmla="val 49829"/>
              </a:avLst>
            </a:prstGeom>
            <a:noFill/>
            <a:ln w="12700">
              <a:solidFill>
                <a:srgbClr val="000000"/>
              </a:solidFill>
              <a:miter lim="800000"/>
              <a:headEnd/>
              <a:tailEnd type="triangle" w="med" len="med"/>
            </a:ln>
          </p:spPr>
        </p:cxnSp>
        <p:cxnSp>
          <p:nvCxnSpPr>
            <p:cNvPr id="12321" name="AutoShape 2131"/>
            <p:cNvCxnSpPr>
              <a:cxnSpLocks noChangeShapeType="1"/>
              <a:stCxn id="12318" idx="3"/>
              <a:endCxn id="12325" idx="1"/>
            </p:cNvCxnSpPr>
            <p:nvPr/>
          </p:nvCxnSpPr>
          <p:spPr bwMode="auto">
            <a:xfrm flipV="1">
              <a:off x="1151" y="3096"/>
              <a:ext cx="289" cy="32"/>
            </a:xfrm>
            <a:prstGeom prst="bentConnector3">
              <a:avLst>
                <a:gd name="adj1" fmla="val 49829"/>
              </a:avLst>
            </a:prstGeom>
            <a:noFill/>
            <a:ln w="12700">
              <a:solidFill>
                <a:srgbClr val="000000"/>
              </a:solidFill>
              <a:miter lim="800000"/>
              <a:headEnd/>
              <a:tailEnd type="triangle" w="med" len="med"/>
            </a:ln>
          </p:spPr>
        </p:cxnSp>
        <p:cxnSp>
          <p:nvCxnSpPr>
            <p:cNvPr id="12322" name="AutoShape 2132"/>
            <p:cNvCxnSpPr>
              <a:cxnSpLocks noChangeShapeType="1"/>
              <a:stCxn id="12319" idx="3"/>
              <a:endCxn id="12325" idx="1"/>
            </p:cNvCxnSpPr>
            <p:nvPr/>
          </p:nvCxnSpPr>
          <p:spPr bwMode="auto">
            <a:xfrm flipV="1">
              <a:off x="1151" y="3096"/>
              <a:ext cx="289" cy="161"/>
            </a:xfrm>
            <a:prstGeom prst="bentConnector3">
              <a:avLst>
                <a:gd name="adj1" fmla="val 49829"/>
              </a:avLst>
            </a:prstGeom>
            <a:noFill/>
            <a:ln w="12700">
              <a:solidFill>
                <a:srgbClr val="000000"/>
              </a:solidFill>
              <a:miter lim="800000"/>
              <a:headEnd/>
              <a:tailEnd type="triangle" w="med" len="med"/>
            </a:ln>
          </p:spPr>
        </p:cxnSp>
      </p:grpSp>
      <p:grpSp>
        <p:nvGrpSpPr>
          <p:cNvPr id="15" name="Group 2133"/>
          <p:cNvGrpSpPr>
            <a:grpSpLocks/>
          </p:cNvGrpSpPr>
          <p:nvPr/>
        </p:nvGrpSpPr>
        <p:grpSpPr bwMode="auto">
          <a:xfrm>
            <a:off x="2209800" y="5283200"/>
            <a:ext cx="2057400" cy="304800"/>
            <a:chOff x="1392" y="3328"/>
            <a:chExt cx="1296" cy="192"/>
          </a:xfrm>
        </p:grpSpPr>
        <p:sp>
          <p:nvSpPr>
            <p:cNvPr id="12315" name="Rectangle 2134"/>
            <p:cNvSpPr>
              <a:spLocks noChangeArrowheads="1"/>
            </p:cNvSpPr>
            <p:nvPr/>
          </p:nvSpPr>
          <p:spPr bwMode="gray">
            <a:xfrm>
              <a:off x="1392" y="3328"/>
              <a:ext cx="912" cy="192"/>
            </a:xfrm>
            <a:prstGeom prst="rect">
              <a:avLst/>
            </a:prstGeom>
            <a:solidFill>
              <a:srgbClr val="FFFF99"/>
            </a:solidFill>
            <a:ln w="9525">
              <a:solidFill>
                <a:srgbClr val="000000"/>
              </a:solidFill>
              <a:miter lim="800000"/>
              <a:headEnd/>
              <a:tailEnd/>
            </a:ln>
          </p:spPr>
          <p:txBody>
            <a:bodyPr lIns="46648" tIns="0" rIns="0" bIns="0" anchor="ctr" anchorCtr="1"/>
            <a:lstStyle/>
            <a:p>
              <a:pPr defTabSz="933450">
                <a:spcBef>
                  <a:spcPct val="30000"/>
                </a:spcBef>
                <a:buSzPct val="100000"/>
              </a:pPr>
              <a:r>
                <a:rPr lang="fr-FR" sz="1400">
                  <a:solidFill>
                    <a:srgbClr val="000000"/>
                  </a:solidFill>
                </a:rPr>
                <a:t>Amortissements </a:t>
              </a:r>
            </a:p>
          </p:txBody>
        </p:sp>
        <p:cxnSp>
          <p:nvCxnSpPr>
            <p:cNvPr id="12316" name="AutoShape 2135"/>
            <p:cNvCxnSpPr>
              <a:cxnSpLocks noChangeShapeType="1"/>
              <a:stCxn id="12315" idx="3"/>
              <a:endCxn id="12371" idx="1"/>
            </p:cNvCxnSpPr>
            <p:nvPr/>
          </p:nvCxnSpPr>
          <p:spPr bwMode="auto">
            <a:xfrm>
              <a:off x="2304" y="3424"/>
              <a:ext cx="384" cy="0"/>
            </a:xfrm>
            <a:prstGeom prst="straightConnector1">
              <a:avLst/>
            </a:prstGeom>
            <a:noFill/>
            <a:ln w="12700">
              <a:solidFill>
                <a:srgbClr val="000000"/>
              </a:solidFill>
              <a:round/>
              <a:headEnd/>
              <a:tailEnd type="triangle" w="med" len="med"/>
            </a:ln>
          </p:spPr>
        </p:cxnSp>
      </p:grpSp>
      <p:grpSp>
        <p:nvGrpSpPr>
          <p:cNvPr id="16" name="Group 2136"/>
          <p:cNvGrpSpPr>
            <a:grpSpLocks/>
          </p:cNvGrpSpPr>
          <p:nvPr/>
        </p:nvGrpSpPr>
        <p:grpSpPr bwMode="auto">
          <a:xfrm>
            <a:off x="228600" y="5321300"/>
            <a:ext cx="1958975" cy="631825"/>
            <a:chOff x="192" y="3408"/>
            <a:chExt cx="1234" cy="398"/>
          </a:xfrm>
        </p:grpSpPr>
        <p:sp>
          <p:nvSpPr>
            <p:cNvPr id="12309" name="Rectangle 2137"/>
            <p:cNvSpPr>
              <a:spLocks noChangeArrowheads="1"/>
            </p:cNvSpPr>
            <p:nvPr/>
          </p:nvSpPr>
          <p:spPr bwMode="gray">
            <a:xfrm>
              <a:off x="192" y="340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0" name="Rectangle 2138"/>
            <p:cNvSpPr>
              <a:spLocks noChangeArrowheads="1"/>
            </p:cNvSpPr>
            <p:nvPr/>
          </p:nvSpPr>
          <p:spPr bwMode="gray">
            <a:xfrm>
              <a:off x="192" y="3696"/>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Cycles</a:t>
              </a:r>
            </a:p>
          </p:txBody>
        </p:sp>
        <p:sp>
          <p:nvSpPr>
            <p:cNvPr id="12311" name="Text Box 2139"/>
            <p:cNvSpPr txBox="1">
              <a:spLocks noChangeArrowheads="1"/>
            </p:cNvSpPr>
            <p:nvPr/>
          </p:nvSpPr>
          <p:spPr bwMode="gray">
            <a:xfrm>
              <a:off x="192" y="3552"/>
              <a:ext cx="959" cy="121"/>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lnSpc>
                  <a:spcPct val="100000"/>
                </a:lnSpc>
                <a:spcBef>
                  <a:spcPct val="50000"/>
                </a:spcBef>
                <a:buClr>
                  <a:schemeClr val="tx2"/>
                </a:buClr>
                <a:buSzPct val="80000"/>
                <a:buFont typeface="Wingdings" pitchFamily="2" charset="2"/>
                <a:buNone/>
              </a:pPr>
              <a:r>
                <a:rPr lang="fr-FR" sz="1200" b="0">
                  <a:solidFill>
                    <a:srgbClr val="000000"/>
                  </a:solidFill>
                </a:rPr>
                <a:t>Rebuts</a:t>
              </a:r>
            </a:p>
          </p:txBody>
        </p:sp>
        <p:cxnSp>
          <p:nvCxnSpPr>
            <p:cNvPr id="12312" name="AutoShape 2140"/>
            <p:cNvCxnSpPr>
              <a:cxnSpLocks noChangeShapeType="1"/>
              <a:stCxn id="12309" idx="3"/>
              <a:endCxn id="12315" idx="1"/>
            </p:cNvCxnSpPr>
            <p:nvPr/>
          </p:nvCxnSpPr>
          <p:spPr bwMode="auto">
            <a:xfrm>
              <a:off x="1151" y="3463"/>
              <a:ext cx="275" cy="17"/>
            </a:xfrm>
            <a:prstGeom prst="bentConnector3">
              <a:avLst>
                <a:gd name="adj1" fmla="val 49819"/>
              </a:avLst>
            </a:prstGeom>
            <a:noFill/>
            <a:ln w="12700">
              <a:solidFill>
                <a:srgbClr val="000000"/>
              </a:solidFill>
              <a:miter lim="800000"/>
              <a:headEnd/>
              <a:tailEnd type="triangle" w="med" len="med"/>
            </a:ln>
          </p:spPr>
        </p:cxnSp>
        <p:cxnSp>
          <p:nvCxnSpPr>
            <p:cNvPr id="12313" name="AutoShape 2141"/>
            <p:cNvCxnSpPr>
              <a:cxnSpLocks noChangeShapeType="1"/>
              <a:stCxn id="12311" idx="3"/>
              <a:endCxn id="12315" idx="1"/>
            </p:cNvCxnSpPr>
            <p:nvPr/>
          </p:nvCxnSpPr>
          <p:spPr bwMode="auto">
            <a:xfrm flipV="1">
              <a:off x="1151" y="3480"/>
              <a:ext cx="275" cy="133"/>
            </a:xfrm>
            <a:prstGeom prst="bentConnector3">
              <a:avLst>
                <a:gd name="adj1" fmla="val 49819"/>
              </a:avLst>
            </a:prstGeom>
            <a:noFill/>
            <a:ln w="12700">
              <a:solidFill>
                <a:srgbClr val="000000"/>
              </a:solidFill>
              <a:miter lim="800000"/>
              <a:headEnd/>
              <a:tailEnd type="triangle" w="med" len="med"/>
            </a:ln>
          </p:spPr>
        </p:cxnSp>
        <p:cxnSp>
          <p:nvCxnSpPr>
            <p:cNvPr id="12314" name="AutoShape 2142"/>
            <p:cNvCxnSpPr>
              <a:cxnSpLocks noChangeShapeType="1"/>
              <a:stCxn id="12310" idx="3"/>
              <a:endCxn id="12315" idx="1"/>
            </p:cNvCxnSpPr>
            <p:nvPr/>
          </p:nvCxnSpPr>
          <p:spPr bwMode="auto">
            <a:xfrm flipV="1">
              <a:off x="1151" y="3480"/>
              <a:ext cx="275" cy="271"/>
            </a:xfrm>
            <a:prstGeom prst="bentConnector3">
              <a:avLst>
                <a:gd name="adj1" fmla="val 49819"/>
              </a:avLst>
            </a:prstGeom>
            <a:noFill/>
            <a:ln w="12700">
              <a:solidFill>
                <a:srgbClr val="00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8229600" cy="648072"/>
          </a:xfrm>
        </p:spPr>
        <p:txBody>
          <a:bodyPr/>
          <a:lstStyle/>
          <a:p>
            <a:pPr>
              <a:lnSpc>
                <a:spcPct val="90000"/>
              </a:lnSpc>
            </a:pPr>
            <a:r>
              <a:rPr lang="fr-FR" sz="2800" dirty="0">
                <a:solidFill>
                  <a:srgbClr val="008000"/>
                </a:solidFill>
                <a:effectLst/>
                <a:latin typeface="+mj-lt"/>
                <a:cs typeface="+mj-cs"/>
              </a:rPr>
              <a:t>Historique</a:t>
            </a:r>
          </a:p>
        </p:txBody>
      </p:sp>
      <p:grpSp>
        <p:nvGrpSpPr>
          <p:cNvPr id="3" name="Group 18"/>
          <p:cNvGrpSpPr/>
          <p:nvPr/>
        </p:nvGrpSpPr>
        <p:grpSpPr>
          <a:xfrm>
            <a:off x="241552" y="3579724"/>
            <a:ext cx="8506912" cy="287550"/>
            <a:chOff x="241552" y="3579724"/>
            <a:chExt cx="8506912" cy="287550"/>
          </a:xfrm>
        </p:grpSpPr>
        <p:cxnSp>
          <p:nvCxnSpPr>
            <p:cNvPr id="12" name="Straight Arrow Connector 11"/>
            <p:cNvCxnSpPr/>
            <p:nvPr/>
          </p:nvCxnSpPr>
          <p:spPr>
            <a:xfrm>
              <a:off x="241552" y="3733678"/>
              <a:ext cx="8506912" cy="0"/>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56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6693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029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366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61702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10039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42525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90861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9197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534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35870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2"/>
          <p:cNvGrpSpPr/>
          <p:nvPr/>
        </p:nvGrpSpPr>
        <p:grpSpPr>
          <a:xfrm>
            <a:off x="107504" y="1616539"/>
            <a:ext cx="1187999" cy="1874452"/>
            <a:chOff x="107504" y="1616539"/>
            <a:chExt cx="1187999" cy="1874452"/>
          </a:xfrm>
        </p:grpSpPr>
        <p:sp>
          <p:nvSpPr>
            <p:cNvPr id="16" name="Rectangle 15"/>
            <p:cNvSpPr/>
            <p:nvPr/>
          </p:nvSpPr>
          <p:spPr>
            <a:xfrm>
              <a:off x="107504" y="2721550"/>
              <a:ext cx="1187999" cy="769441"/>
            </a:xfrm>
            <a:prstGeom prst="rect">
              <a:avLst/>
            </a:prstGeom>
          </p:spPr>
          <p:txBody>
            <a:bodyPr>
              <a:spAutoFit/>
            </a:bodyPr>
            <a:lstStyle/>
            <a:p>
              <a:pPr algn="ctr"/>
              <a:r>
                <a:rPr lang="fr-FR" sz="1100" dirty="0">
                  <a:latin typeface="+mj-lt"/>
                  <a:sym typeface="Gill Sans Light" charset="0"/>
                </a:rPr>
                <a:t>1776</a:t>
              </a:r>
            </a:p>
            <a:p>
              <a:pPr algn="ctr"/>
              <a:r>
                <a:rPr lang="fr-FR" sz="1100" dirty="0">
                  <a:latin typeface="+mj-lt"/>
                  <a:sym typeface="Gill Sans Light" charset="0"/>
                </a:rPr>
                <a:t>Division du </a:t>
              </a:r>
            </a:p>
            <a:p>
              <a:pPr algn="ctr"/>
              <a:r>
                <a:rPr lang="fr-FR" sz="1100" dirty="0">
                  <a:latin typeface="+mj-lt"/>
                  <a:sym typeface="Gill Sans Light" charset="0"/>
                </a:rPr>
                <a:t>travail </a:t>
              </a:r>
            </a:p>
            <a:p>
              <a:pPr algn="ctr"/>
              <a:r>
                <a:rPr lang="fr-FR" sz="1100" dirty="0">
                  <a:latin typeface="+mj-lt"/>
                  <a:sym typeface="Gill Sans Light" charset="0"/>
                </a:rPr>
                <a:t>(Smith)</a:t>
              </a:r>
            </a:p>
          </p:txBody>
        </p:sp>
        <p:pic>
          <p:nvPicPr>
            <p:cNvPr id="60" name="Picture 59"/>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241552" y="1616539"/>
              <a:ext cx="884032" cy="1080000"/>
            </a:xfrm>
            <a:prstGeom prst="rect">
              <a:avLst/>
            </a:prstGeom>
            <a:ln>
              <a:solidFill>
                <a:schemeClr val="tx1"/>
              </a:solidFill>
            </a:ln>
          </p:spPr>
        </p:pic>
      </p:grpSp>
      <p:grpSp>
        <p:nvGrpSpPr>
          <p:cNvPr id="5" name="Group 4"/>
          <p:cNvGrpSpPr/>
          <p:nvPr/>
        </p:nvGrpSpPr>
        <p:grpSpPr>
          <a:xfrm>
            <a:off x="827584" y="3923196"/>
            <a:ext cx="1187999" cy="1969780"/>
            <a:chOff x="827584" y="3923196"/>
            <a:chExt cx="1187999" cy="1969780"/>
          </a:xfrm>
        </p:grpSpPr>
        <p:sp>
          <p:nvSpPr>
            <p:cNvPr id="18" name="Rectangle 17"/>
            <p:cNvSpPr/>
            <p:nvPr/>
          </p:nvSpPr>
          <p:spPr>
            <a:xfrm>
              <a:off x="827584" y="3923196"/>
              <a:ext cx="1187999" cy="769441"/>
            </a:xfrm>
            <a:prstGeom prst="rect">
              <a:avLst/>
            </a:prstGeom>
          </p:spPr>
          <p:txBody>
            <a:bodyPr wrap="square">
              <a:spAutoFit/>
            </a:bodyPr>
            <a:lstStyle/>
            <a:p>
              <a:pPr algn="ctr"/>
              <a:r>
                <a:rPr lang="fr-FR" sz="1100" dirty="0">
                  <a:latin typeface="+mj-lt"/>
                  <a:sym typeface="Gill Sans Light" charset="0"/>
                </a:rPr>
                <a:t>1911</a:t>
              </a:r>
            </a:p>
            <a:p>
              <a:pPr algn="ctr"/>
              <a:r>
                <a:rPr lang="fr-FR" sz="1100" dirty="0">
                  <a:latin typeface="+mj-lt"/>
                  <a:sym typeface="Gill Sans Light" charset="0"/>
                </a:rPr>
                <a:t>Organisation </a:t>
              </a:r>
            </a:p>
            <a:p>
              <a:pPr algn="ctr"/>
              <a:r>
                <a:rPr lang="fr-FR" sz="1100" dirty="0">
                  <a:latin typeface="+mj-lt"/>
                  <a:sym typeface="Gill Sans Light" charset="0"/>
                </a:rPr>
                <a:t>du travail </a:t>
              </a:r>
            </a:p>
            <a:p>
              <a:pPr algn="ctr"/>
              <a:r>
                <a:rPr lang="fr-FR" sz="1100" dirty="0">
                  <a:latin typeface="+mj-lt"/>
                  <a:sym typeface="Gill Sans Light" charset="0"/>
                </a:rPr>
                <a:t>(Taylor)</a:t>
              </a: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a:ext>
              </a:extLst>
            </a:blip>
            <a:srcRect l="-1"/>
            <a:stretch/>
          </p:blipFill>
          <p:spPr>
            <a:xfrm flipH="1">
              <a:off x="983234" y="4797152"/>
              <a:ext cx="884032" cy="1095824"/>
            </a:xfrm>
            <a:prstGeom prst="rect">
              <a:avLst/>
            </a:prstGeom>
            <a:ln>
              <a:solidFill>
                <a:schemeClr val="tx1"/>
              </a:solidFill>
            </a:ln>
          </p:spPr>
        </p:pic>
      </p:grpSp>
      <p:grpSp>
        <p:nvGrpSpPr>
          <p:cNvPr id="6" name="Group 5"/>
          <p:cNvGrpSpPr/>
          <p:nvPr/>
        </p:nvGrpSpPr>
        <p:grpSpPr>
          <a:xfrm>
            <a:off x="1586165" y="1616539"/>
            <a:ext cx="1187999" cy="1874452"/>
            <a:chOff x="1586165" y="1616539"/>
            <a:chExt cx="1187999" cy="1874452"/>
          </a:xfrm>
        </p:grpSpPr>
        <p:sp>
          <p:nvSpPr>
            <p:cNvPr id="20" name="Rectangle 19"/>
            <p:cNvSpPr/>
            <p:nvPr/>
          </p:nvSpPr>
          <p:spPr>
            <a:xfrm>
              <a:off x="1586165" y="2721550"/>
              <a:ext cx="1187999" cy="769441"/>
            </a:xfrm>
            <a:prstGeom prst="rect">
              <a:avLst/>
            </a:prstGeom>
          </p:spPr>
          <p:txBody>
            <a:bodyPr>
              <a:spAutoFit/>
            </a:bodyPr>
            <a:lstStyle/>
            <a:p>
              <a:pPr algn="ctr"/>
              <a:r>
                <a:rPr lang="fr-FR" sz="1100" dirty="0">
                  <a:latin typeface="+mj-lt"/>
                  <a:sym typeface="Gill Sans" charset="0"/>
                </a:rPr>
                <a:t>1913</a:t>
              </a:r>
            </a:p>
            <a:p>
              <a:pPr algn="ctr"/>
              <a:r>
                <a:rPr lang="fr-FR" sz="1100" dirty="0">
                  <a:latin typeface="+mj-lt"/>
                  <a:sym typeface="Gill Sans" charset="0"/>
                </a:rPr>
                <a:t>Travail à </a:t>
              </a:r>
            </a:p>
            <a:p>
              <a:pPr algn="ctr"/>
              <a:r>
                <a:rPr lang="fr-FR" sz="1100" dirty="0">
                  <a:latin typeface="+mj-lt"/>
                  <a:sym typeface="Gill Sans" charset="0"/>
                </a:rPr>
                <a:t>la chaîne </a:t>
              </a:r>
            </a:p>
            <a:p>
              <a:pPr algn="ctr"/>
              <a:r>
                <a:rPr lang="fr-FR" sz="1100" dirty="0">
                  <a:latin typeface="+mj-lt"/>
                  <a:sym typeface="Gill Sans" charset="0"/>
                </a:rPr>
                <a:t>(Ford)</a:t>
              </a:r>
            </a:p>
          </p:txBody>
        </p:sp>
        <p:pic>
          <p:nvPicPr>
            <p:cNvPr id="62" name="Picture 6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2891" y="1616539"/>
              <a:ext cx="886116" cy="1080000"/>
            </a:xfrm>
            <a:prstGeom prst="rect">
              <a:avLst/>
            </a:prstGeom>
            <a:ln>
              <a:solidFill>
                <a:schemeClr val="tx1"/>
              </a:solidFill>
            </a:ln>
          </p:spPr>
        </p:pic>
      </p:grpSp>
      <p:grpSp>
        <p:nvGrpSpPr>
          <p:cNvPr id="7" name="Group 6"/>
          <p:cNvGrpSpPr/>
          <p:nvPr/>
        </p:nvGrpSpPr>
        <p:grpSpPr>
          <a:xfrm>
            <a:off x="2312782" y="3923196"/>
            <a:ext cx="1187999" cy="1961868"/>
            <a:chOff x="2312782" y="3923196"/>
            <a:chExt cx="1187999" cy="1961868"/>
          </a:xfrm>
        </p:grpSpPr>
        <p:sp>
          <p:nvSpPr>
            <p:cNvPr id="21" name="Rectangle 20"/>
            <p:cNvSpPr/>
            <p:nvPr/>
          </p:nvSpPr>
          <p:spPr>
            <a:xfrm>
              <a:off x="2312782" y="3923196"/>
              <a:ext cx="1187999" cy="769441"/>
            </a:xfrm>
            <a:prstGeom prst="rect">
              <a:avLst/>
            </a:prstGeom>
          </p:spPr>
          <p:txBody>
            <a:bodyPr>
              <a:spAutoFit/>
            </a:bodyPr>
            <a:lstStyle/>
            <a:p>
              <a:pPr algn="ctr"/>
              <a:r>
                <a:rPr lang="fr-FR" sz="1100" dirty="0">
                  <a:latin typeface="+mj-lt"/>
                  <a:sym typeface="Gill Sans Light" charset="0"/>
                </a:rPr>
                <a:t>1916 </a:t>
              </a:r>
            </a:p>
            <a:p>
              <a:pPr algn="ctr"/>
              <a:r>
                <a:rPr lang="fr-FR" sz="1100" dirty="0">
                  <a:latin typeface="+mj-lt"/>
                  <a:sym typeface="Gill Sans Light" charset="0"/>
                </a:rPr>
                <a:t>Principes</a:t>
              </a:r>
            </a:p>
            <a:p>
              <a:pPr algn="ctr"/>
              <a:r>
                <a:rPr lang="fr-FR" sz="1100" dirty="0">
                  <a:latin typeface="+mj-lt"/>
                  <a:sym typeface="Gill Sans Light" charset="0"/>
                </a:rPr>
                <a:t> de gestion </a:t>
              </a:r>
            </a:p>
            <a:p>
              <a:pPr algn="ctr"/>
              <a:r>
                <a:rPr lang="fr-FR" sz="1100" dirty="0">
                  <a:latin typeface="+mj-lt"/>
                  <a:sym typeface="Gill Sans Light" charset="0"/>
                </a:rPr>
                <a:t>(Fayol)</a:t>
              </a:r>
            </a:p>
          </p:txBody>
        </p:sp>
        <p:pic>
          <p:nvPicPr>
            <p:cNvPr id="63" name="Picture 6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65426" y="4805064"/>
              <a:ext cx="884032" cy="1080000"/>
            </a:xfrm>
            <a:prstGeom prst="rect">
              <a:avLst/>
            </a:prstGeom>
            <a:ln>
              <a:solidFill>
                <a:schemeClr val="tx1"/>
              </a:solidFill>
            </a:ln>
          </p:spPr>
        </p:pic>
      </p:grpSp>
      <p:grpSp>
        <p:nvGrpSpPr>
          <p:cNvPr id="8" name="Group 7"/>
          <p:cNvGrpSpPr/>
          <p:nvPr/>
        </p:nvGrpSpPr>
        <p:grpSpPr>
          <a:xfrm>
            <a:off x="3064826" y="1616539"/>
            <a:ext cx="1187999" cy="1897011"/>
            <a:chOff x="3064826" y="1616539"/>
            <a:chExt cx="1187999" cy="1897011"/>
          </a:xfrm>
        </p:grpSpPr>
        <p:sp>
          <p:nvSpPr>
            <p:cNvPr id="24" name="Rectangle 23"/>
            <p:cNvSpPr/>
            <p:nvPr/>
          </p:nvSpPr>
          <p:spPr>
            <a:xfrm>
              <a:off x="3064826" y="2721550"/>
              <a:ext cx="1187999" cy="792000"/>
            </a:xfrm>
            <a:prstGeom prst="rect">
              <a:avLst/>
            </a:prstGeom>
          </p:spPr>
          <p:txBody>
            <a:bodyPr>
              <a:spAutoFit/>
            </a:bodyPr>
            <a:lstStyle/>
            <a:p>
              <a:pPr algn="ctr"/>
              <a:r>
                <a:rPr lang="fr-FR" sz="1100" dirty="0">
                  <a:latin typeface="+mj-lt"/>
                  <a:sym typeface="Gill Sans Light" charset="0"/>
                </a:rPr>
                <a:t>1917</a:t>
              </a:r>
            </a:p>
            <a:p>
              <a:pPr algn="ctr"/>
              <a:r>
                <a:rPr lang="fr-FR" sz="1100" dirty="0">
                  <a:latin typeface="+mj-lt"/>
                  <a:sym typeface="Gill Sans Light" charset="0"/>
                </a:rPr>
                <a:t>Qantité économique (Harris)</a:t>
              </a:r>
            </a:p>
          </p:txBody>
        </p:sp>
        <p:pic>
          <p:nvPicPr>
            <p:cNvPr id="64" name="Picture 6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06314" y="1616539"/>
              <a:ext cx="886116" cy="1080000"/>
            </a:xfrm>
            <a:prstGeom prst="rect">
              <a:avLst/>
            </a:prstGeom>
            <a:ln>
              <a:solidFill>
                <a:schemeClr val="tx1"/>
              </a:solidFill>
            </a:ln>
          </p:spPr>
        </p:pic>
      </p:grpSp>
      <p:grpSp>
        <p:nvGrpSpPr>
          <p:cNvPr id="9" name="Group 8"/>
          <p:cNvGrpSpPr/>
          <p:nvPr/>
        </p:nvGrpSpPr>
        <p:grpSpPr>
          <a:xfrm>
            <a:off x="3797980" y="3923196"/>
            <a:ext cx="1187999" cy="1961868"/>
            <a:chOff x="3797980" y="3923196"/>
            <a:chExt cx="1187999" cy="1961868"/>
          </a:xfrm>
        </p:grpSpPr>
        <p:sp>
          <p:nvSpPr>
            <p:cNvPr id="53" name="Rectangle 52"/>
            <p:cNvSpPr/>
            <p:nvPr/>
          </p:nvSpPr>
          <p:spPr>
            <a:xfrm>
              <a:off x="3797980" y="3923196"/>
              <a:ext cx="1187999" cy="769441"/>
            </a:xfrm>
            <a:prstGeom prst="rect">
              <a:avLst/>
            </a:prstGeom>
          </p:spPr>
          <p:txBody>
            <a:bodyPr>
              <a:spAutoFit/>
            </a:bodyPr>
            <a:lstStyle/>
            <a:p>
              <a:pPr algn="ctr"/>
              <a:r>
                <a:rPr lang="fr-FR" sz="1100" dirty="0">
                  <a:latin typeface="+mj-lt"/>
                  <a:sym typeface="Gill Sans Light" charset="0"/>
                </a:rPr>
                <a:t>1930 </a:t>
              </a:r>
            </a:p>
            <a:p>
              <a:pPr algn="ctr"/>
              <a:r>
                <a:rPr lang="fr-FR" sz="1100" dirty="0">
                  <a:latin typeface="+mj-lt"/>
                  <a:sym typeface="Gill Sans Light" charset="0"/>
                </a:rPr>
                <a:t>Contrôle </a:t>
              </a:r>
            </a:p>
            <a:p>
              <a:pPr algn="ctr"/>
              <a:r>
                <a:rPr lang="fr-FR" sz="1100" dirty="0">
                  <a:latin typeface="+mj-lt"/>
                  <a:sym typeface="Gill Sans Light" charset="0"/>
                </a:rPr>
                <a:t>de qualité</a:t>
              </a:r>
            </a:p>
            <a:p>
              <a:pPr algn="ctr"/>
              <a:r>
                <a:rPr lang="fr-FR" sz="1100" dirty="0">
                  <a:latin typeface="+mj-lt"/>
                  <a:sym typeface="Gill Sans Light" charset="0"/>
                </a:rPr>
                <a:t>(Shewart)</a:t>
              </a:r>
            </a:p>
          </p:txBody>
        </p:sp>
        <p:pic>
          <p:nvPicPr>
            <p:cNvPr id="65" name="Picture 6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47618" y="4805064"/>
              <a:ext cx="886116" cy="1080000"/>
            </a:xfrm>
            <a:prstGeom prst="rect">
              <a:avLst/>
            </a:prstGeom>
            <a:ln>
              <a:solidFill>
                <a:schemeClr val="tx1"/>
              </a:solidFill>
            </a:ln>
          </p:spPr>
        </p:pic>
      </p:grpSp>
      <p:grpSp>
        <p:nvGrpSpPr>
          <p:cNvPr id="10" name="Group 12"/>
          <p:cNvGrpSpPr/>
          <p:nvPr/>
        </p:nvGrpSpPr>
        <p:grpSpPr>
          <a:xfrm>
            <a:off x="6022148" y="1616539"/>
            <a:ext cx="1187999" cy="2043730"/>
            <a:chOff x="6022148" y="1616539"/>
            <a:chExt cx="1187999" cy="2043730"/>
          </a:xfrm>
        </p:grpSpPr>
        <p:sp>
          <p:nvSpPr>
            <p:cNvPr id="55" name="Rectangle 54"/>
            <p:cNvSpPr/>
            <p:nvPr/>
          </p:nvSpPr>
          <p:spPr>
            <a:xfrm>
              <a:off x="6022148" y="2721550"/>
              <a:ext cx="1187999" cy="938719"/>
            </a:xfrm>
            <a:prstGeom prst="rect">
              <a:avLst/>
            </a:prstGeom>
          </p:spPr>
          <p:txBody>
            <a:bodyPr>
              <a:spAutoFit/>
            </a:bodyPr>
            <a:lstStyle/>
            <a:p>
              <a:pPr algn="ctr"/>
              <a:r>
                <a:rPr lang="fr-FR" sz="1100" dirty="0">
                  <a:latin typeface="+mj-lt"/>
                  <a:sym typeface="Gill Sans" charset="0"/>
                </a:rPr>
                <a:t>1980</a:t>
              </a:r>
            </a:p>
            <a:p>
              <a:pPr algn="ctr"/>
              <a:r>
                <a:rPr lang="fr-FR" sz="1100" dirty="0">
                  <a:latin typeface="+mj-lt"/>
                  <a:sym typeface="Gill Sans" charset="0"/>
                </a:rPr>
                <a:t>Juste à</a:t>
              </a:r>
            </a:p>
            <a:p>
              <a:pPr algn="ctr"/>
              <a:r>
                <a:rPr lang="fr-FR" sz="1100" dirty="0">
                  <a:latin typeface="+mj-lt"/>
                  <a:sym typeface="Gill Sans" charset="0"/>
                </a:rPr>
                <a:t>Temps</a:t>
              </a:r>
            </a:p>
            <a:p>
              <a:pPr algn="ctr"/>
              <a:r>
                <a:rPr lang="fr-FR" sz="1100" dirty="0">
                  <a:latin typeface="+mj-lt"/>
                  <a:sym typeface="Gill Sans" charset="0"/>
                </a:rPr>
                <a:t>(Toyoda)</a:t>
              </a:r>
            </a:p>
            <a:p>
              <a:pPr algn="ctr"/>
              <a:endParaRPr lang="fr-FR" sz="1100" dirty="0">
                <a:latin typeface="+mj-lt"/>
                <a:sym typeface="Gill Sans" charset="0"/>
              </a:endParaRPr>
            </a:p>
          </p:txBody>
        </p:sp>
        <p:pic>
          <p:nvPicPr>
            <p:cNvPr id="66" name="Picture 65"/>
            <p:cNvPicPr>
              <a:picLocks noChangeAspect="1"/>
            </p:cNvPicPr>
            <p:nvPr/>
          </p:nvPicPr>
          <p:blipFill rotWithShape="1">
            <a:blip r:embed="rId9" cstate="print">
              <a:grayscl/>
              <a:extLst>
                <a:ext uri="{28A0092B-C50C-407E-A947-70E740481C1C}">
                  <a14:useLocalDpi xmlns:a14="http://schemas.microsoft.com/office/drawing/2010/main"/>
                </a:ext>
              </a:extLst>
            </a:blip>
            <a:srcRect/>
            <a:stretch/>
          </p:blipFill>
          <p:spPr>
            <a:xfrm>
              <a:off x="6172118" y="1616539"/>
              <a:ext cx="885074" cy="1080000"/>
            </a:xfrm>
            <a:prstGeom prst="rect">
              <a:avLst/>
            </a:prstGeom>
            <a:ln>
              <a:solidFill>
                <a:schemeClr val="tx1"/>
              </a:solidFill>
            </a:ln>
          </p:spPr>
        </p:pic>
      </p:grpSp>
      <p:grpSp>
        <p:nvGrpSpPr>
          <p:cNvPr id="11" name="Group 9"/>
          <p:cNvGrpSpPr/>
          <p:nvPr/>
        </p:nvGrpSpPr>
        <p:grpSpPr>
          <a:xfrm>
            <a:off x="4543487" y="1616539"/>
            <a:ext cx="1187999" cy="1897011"/>
            <a:chOff x="4543487" y="1616539"/>
            <a:chExt cx="1187999" cy="1897011"/>
          </a:xfrm>
        </p:grpSpPr>
        <p:sp>
          <p:nvSpPr>
            <p:cNvPr id="54" name="Rectangle 53"/>
            <p:cNvSpPr/>
            <p:nvPr/>
          </p:nvSpPr>
          <p:spPr>
            <a:xfrm>
              <a:off x="4543487" y="2721550"/>
              <a:ext cx="1187999" cy="792000"/>
            </a:xfrm>
            <a:prstGeom prst="rect">
              <a:avLst/>
            </a:prstGeom>
          </p:spPr>
          <p:txBody>
            <a:bodyPr>
              <a:spAutoFit/>
            </a:bodyPr>
            <a:lstStyle/>
            <a:p>
              <a:pPr algn="ctr"/>
              <a:r>
                <a:rPr lang="fr-FR" sz="1100" dirty="0">
                  <a:latin typeface="+mj-lt"/>
                  <a:sym typeface="Gill Sans Light" charset="0"/>
                </a:rPr>
                <a:t>1940</a:t>
              </a:r>
            </a:p>
            <a:p>
              <a:pPr algn="ctr"/>
              <a:r>
                <a:rPr lang="fr-FR" sz="1100" dirty="0">
                  <a:latin typeface="+mj-lt"/>
                  <a:sym typeface="Gill Sans Light" charset="0"/>
                </a:rPr>
                <a:t>Recherche opérationnelle (</a:t>
              </a:r>
              <a:r>
                <a:rPr lang="en-US" sz="1100" dirty="0">
                  <a:latin typeface="+mj-lt"/>
                </a:rPr>
                <a:t>Blackett)</a:t>
              </a:r>
              <a:endParaRPr lang="fr-FR" sz="1100" dirty="0">
                <a:latin typeface="+mj-lt"/>
                <a:sym typeface="Gill Sans Light" charset="0"/>
              </a:endParaRPr>
            </a:p>
          </p:txBody>
        </p:sp>
        <p:pic>
          <p:nvPicPr>
            <p:cNvPr id="67" name="Picture 66"/>
            <p:cNvPicPr>
              <a:picLocks noChangeAspect="1"/>
            </p:cNvPicPr>
            <p:nvPr/>
          </p:nvPicPr>
          <p:blipFill rotWithShape="1">
            <a:blip r:embed="rId10" cstate="print">
              <a:extLst>
                <a:ext uri="{28A0092B-C50C-407E-A947-70E740481C1C}">
                  <a14:useLocalDpi xmlns:a14="http://schemas.microsoft.com/office/drawing/2010/main"/>
                </a:ext>
              </a:extLst>
            </a:blip>
            <a:srcRect l="-1" r="-1"/>
            <a:stretch/>
          </p:blipFill>
          <p:spPr>
            <a:xfrm>
              <a:off x="4689737" y="1616539"/>
              <a:ext cx="885074" cy="1080000"/>
            </a:xfrm>
            <a:prstGeom prst="rect">
              <a:avLst/>
            </a:prstGeom>
            <a:ln>
              <a:solidFill>
                <a:schemeClr val="tx1"/>
              </a:solidFill>
            </a:ln>
          </p:spPr>
        </p:pic>
      </p:grpSp>
      <p:grpSp>
        <p:nvGrpSpPr>
          <p:cNvPr id="13" name="Group 16"/>
          <p:cNvGrpSpPr/>
          <p:nvPr/>
        </p:nvGrpSpPr>
        <p:grpSpPr>
          <a:xfrm>
            <a:off x="7500810" y="1616539"/>
            <a:ext cx="1187999" cy="1874452"/>
            <a:chOff x="7500810" y="1616539"/>
            <a:chExt cx="1187999" cy="1874452"/>
          </a:xfrm>
        </p:grpSpPr>
        <p:sp>
          <p:nvSpPr>
            <p:cNvPr id="56" name="Rectangle 55"/>
            <p:cNvSpPr/>
            <p:nvPr/>
          </p:nvSpPr>
          <p:spPr>
            <a:xfrm>
              <a:off x="7500810" y="2721550"/>
              <a:ext cx="1187999" cy="769441"/>
            </a:xfrm>
            <a:prstGeom prst="rect">
              <a:avLst/>
            </a:prstGeom>
          </p:spPr>
          <p:txBody>
            <a:bodyPr>
              <a:spAutoFit/>
            </a:bodyPr>
            <a:lstStyle/>
            <a:p>
              <a:pPr algn="ctr"/>
              <a:r>
                <a:rPr lang="fr-FR" sz="1100" dirty="0">
                  <a:latin typeface="+mj-lt"/>
                  <a:sym typeface="Gill Sans Light" charset="0"/>
                </a:rPr>
                <a:t>2000</a:t>
              </a:r>
            </a:p>
            <a:p>
              <a:pPr algn="ctr"/>
              <a:r>
                <a:rPr lang="fr-FR" sz="1100" dirty="0">
                  <a:latin typeface="+mj-lt"/>
                  <a:sym typeface="Gill Sans Light" charset="0"/>
                </a:rPr>
                <a:t>Supply Chain Management</a:t>
              </a:r>
            </a:p>
            <a:p>
              <a:pPr algn="ctr"/>
              <a:r>
                <a:rPr lang="fr-FR" sz="1100" dirty="0">
                  <a:latin typeface="+mj-lt"/>
                  <a:sym typeface="Gill Sans Light" charset="0"/>
                </a:rPr>
                <a:t>(Oliver)</a:t>
              </a:r>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54497" y="1616539"/>
              <a:ext cx="891790" cy="1080000"/>
            </a:xfrm>
            <a:prstGeom prst="rect">
              <a:avLst/>
            </a:prstGeom>
            <a:ln>
              <a:solidFill>
                <a:schemeClr val="tx1"/>
              </a:solidFill>
            </a:ln>
          </p:spPr>
        </p:pic>
      </p:grpSp>
      <p:grpSp>
        <p:nvGrpSpPr>
          <p:cNvPr id="14" name="Group 13"/>
          <p:cNvGrpSpPr/>
          <p:nvPr/>
        </p:nvGrpSpPr>
        <p:grpSpPr>
          <a:xfrm>
            <a:off x="6768377" y="3923196"/>
            <a:ext cx="1187999" cy="1961868"/>
            <a:chOff x="6768377" y="3923196"/>
            <a:chExt cx="1187999" cy="1961868"/>
          </a:xfrm>
        </p:grpSpPr>
        <p:sp>
          <p:nvSpPr>
            <p:cNvPr id="58" name="Rectangle 57"/>
            <p:cNvSpPr/>
            <p:nvPr/>
          </p:nvSpPr>
          <p:spPr>
            <a:xfrm>
              <a:off x="6768377" y="3923196"/>
              <a:ext cx="1187999" cy="769441"/>
            </a:xfrm>
            <a:prstGeom prst="rect">
              <a:avLst/>
            </a:prstGeom>
          </p:spPr>
          <p:txBody>
            <a:bodyPr>
              <a:spAutoFit/>
            </a:bodyPr>
            <a:lstStyle/>
            <a:p>
              <a:pPr algn="ctr"/>
              <a:r>
                <a:rPr lang="fr-FR" sz="1100" dirty="0">
                  <a:latin typeface="+mj-lt"/>
                  <a:sym typeface="Gill Sans" charset="0"/>
                </a:rPr>
                <a:t>1990</a:t>
              </a:r>
            </a:p>
            <a:p>
              <a:pPr algn="ctr"/>
              <a:r>
                <a:rPr lang="fr-FR" sz="1100" dirty="0">
                  <a:latin typeface="+mj-lt"/>
                  <a:sym typeface="Gill Sans" charset="0"/>
                </a:rPr>
                <a:t>Lean </a:t>
              </a:r>
            </a:p>
            <a:p>
              <a:pPr algn="ctr"/>
              <a:r>
                <a:rPr lang="fr-FR" sz="1100" dirty="0">
                  <a:latin typeface="+mj-lt"/>
                  <a:sym typeface="Gill Sans" charset="0"/>
                </a:rPr>
                <a:t>Production</a:t>
              </a:r>
            </a:p>
            <a:p>
              <a:pPr algn="ctr"/>
              <a:r>
                <a:rPr lang="fr-FR" sz="1100" dirty="0">
                  <a:latin typeface="+mj-lt"/>
                  <a:sym typeface="Gill Sans" charset="0"/>
                </a:rPr>
                <a:t>(Womack)</a:t>
              </a:r>
            </a:p>
          </p:txBody>
        </p:sp>
        <p:pic>
          <p:nvPicPr>
            <p:cNvPr id="29" name="Picture 28"/>
            <p:cNvPicPr>
              <a:picLocks noChangeAspect="1"/>
            </p:cNvPicPr>
            <p:nvPr/>
          </p:nvPicPr>
          <p:blipFill rotWithShape="1">
            <a:blip r:embed="rId12" cstate="print">
              <a:grayscl/>
              <a:extLst>
                <a:ext uri="{28A0092B-C50C-407E-A947-70E740481C1C}">
                  <a14:useLocalDpi xmlns:a14="http://schemas.microsoft.com/office/drawing/2010/main"/>
                </a:ext>
              </a:extLst>
            </a:blip>
            <a:srcRect/>
            <a:stretch/>
          </p:blipFill>
          <p:spPr>
            <a:xfrm>
              <a:off x="6916169" y="4805064"/>
              <a:ext cx="885074" cy="1080000"/>
            </a:xfrm>
            <a:prstGeom prst="rect">
              <a:avLst/>
            </a:prstGeom>
            <a:ln>
              <a:solidFill>
                <a:schemeClr val="tx1"/>
              </a:solidFill>
            </a:ln>
          </p:spPr>
        </p:pic>
      </p:grpSp>
      <p:grpSp>
        <p:nvGrpSpPr>
          <p:cNvPr id="17" name="Group 10"/>
          <p:cNvGrpSpPr/>
          <p:nvPr/>
        </p:nvGrpSpPr>
        <p:grpSpPr>
          <a:xfrm>
            <a:off x="5283178" y="3923196"/>
            <a:ext cx="1187999" cy="1961868"/>
            <a:chOff x="5283178" y="3923196"/>
            <a:chExt cx="1187999" cy="1961868"/>
          </a:xfrm>
        </p:grpSpPr>
        <p:sp>
          <p:nvSpPr>
            <p:cNvPr id="57" name="Rectangle 56"/>
            <p:cNvSpPr/>
            <p:nvPr/>
          </p:nvSpPr>
          <p:spPr>
            <a:xfrm>
              <a:off x="5283178" y="3923196"/>
              <a:ext cx="1187999" cy="1006429"/>
            </a:xfrm>
            <a:prstGeom prst="rect">
              <a:avLst/>
            </a:prstGeom>
          </p:spPr>
          <p:txBody>
            <a:bodyPr>
              <a:spAutoFit/>
            </a:bodyPr>
            <a:lstStyle/>
            <a:p>
              <a:pPr algn="ctr"/>
              <a:r>
                <a:rPr lang="fr-FR" sz="1100" dirty="0">
                  <a:latin typeface="+mj-lt"/>
                  <a:sym typeface="Gill Sans Light" charset="0"/>
                </a:rPr>
                <a:t>1975</a:t>
              </a:r>
            </a:p>
            <a:p>
              <a:pPr algn="ctr"/>
              <a:r>
                <a:rPr lang="fr-FR" sz="1100" dirty="0">
                  <a:latin typeface="+mj-lt"/>
                  <a:sym typeface="Gill Sans Light" charset="0"/>
                </a:rPr>
                <a:t>Gestion </a:t>
              </a:r>
            </a:p>
            <a:p>
              <a:pPr algn="ctr"/>
              <a:r>
                <a:rPr lang="fr-FR" sz="1100" dirty="0">
                  <a:latin typeface="+mj-lt"/>
                  <a:sym typeface="Gill Sans Light" charset="0"/>
                </a:rPr>
                <a:t>Intégrée de la </a:t>
              </a:r>
              <a:r>
                <a:rPr lang="fr-FR" sz="1100" dirty="0" smtClean="0">
                  <a:latin typeface="+mj-lt"/>
                  <a:sym typeface="Gill Sans Light" charset="0"/>
                </a:rPr>
                <a:t>production</a:t>
              </a:r>
            </a:p>
            <a:p>
              <a:pPr algn="ctr"/>
              <a:r>
                <a:rPr lang="fr-FR" sz="1100" dirty="0" smtClean="0">
                  <a:latin typeface="+mj-lt"/>
                  <a:sym typeface="Gill Sans Light" charset="0"/>
                </a:rPr>
                <a:t>(IBM)</a:t>
              </a:r>
              <a:endParaRPr lang="fr-FR" sz="1100" dirty="0">
                <a:latin typeface="+mj-lt"/>
                <a:sym typeface="Gill Sans Light" charset="0"/>
              </a:endParaRPr>
            </a:p>
            <a:p>
              <a:pPr algn="ctr"/>
              <a:endParaRPr lang="fr-FR" sz="1100" dirty="0">
                <a:latin typeface="+mj-lt"/>
                <a:sym typeface="Gill Sans Light" charset="0"/>
              </a:endParaRPr>
            </a:p>
          </p:txBody>
        </p:sp>
        <p:pic>
          <p:nvPicPr>
            <p:cNvPr id="68" name="Picture 67"/>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5431894" y="4805064"/>
              <a:ext cx="886116" cy="1080000"/>
            </a:xfrm>
            <a:prstGeom prst="rect">
              <a:avLst/>
            </a:prstGeom>
            <a:ln>
              <a:solidFill>
                <a:schemeClr val="tx1"/>
              </a:solidFill>
            </a:ln>
          </p:spPr>
        </p:pic>
      </p:grpSp>
      <p:sp>
        <p:nvSpPr>
          <p:cNvPr id="23" name="Slide Number Placeholder 22"/>
          <p:cNvSpPr>
            <a:spLocks noGrp="1"/>
          </p:cNvSpPr>
          <p:nvPr>
            <p:ph type="sldNum" sz="quarter" idx="4"/>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17263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pPr marL="342900" indent="-342900">
              <a:buFont typeface="Arial" panose="020B0604020202020204" pitchFamily="34" charset="0"/>
              <a:buChar char="•"/>
            </a:pPr>
            <a:r>
              <a:rPr lang="fr-FR" sz="2000" dirty="0">
                <a:sym typeface="Gill Sans Light" charset="0"/>
              </a:rPr>
              <a:t>Définition et missions de la supply chain</a:t>
            </a:r>
          </a:p>
          <a:p>
            <a:pPr marL="342900" indent="-342900">
              <a:buFont typeface="Arial" panose="020B0604020202020204" pitchFamily="34" charset="0"/>
              <a:buChar char="•"/>
            </a:pPr>
            <a:r>
              <a:rPr lang="fr-FR" sz="2000" dirty="0">
                <a:sym typeface="Gill Sans Light" charset="0"/>
              </a:rPr>
              <a:t>Enjeux et complexité du nouvel environnement</a:t>
            </a:r>
          </a:p>
          <a:p>
            <a:pPr marL="342900" indent="-342900">
              <a:buFont typeface="Arial" panose="020B0604020202020204" pitchFamily="34" charset="0"/>
              <a:buChar char="•"/>
            </a:pPr>
            <a:r>
              <a:rPr lang="fr-FR" sz="2000" dirty="0">
                <a:sym typeface="Gill Sans Light" charset="0"/>
              </a:rPr>
              <a:t>Valeur ajoutée économique</a:t>
            </a:r>
          </a:p>
          <a:p>
            <a:pPr marL="342900" indent="-342900">
              <a:buFont typeface="Arial" panose="020B0604020202020204" pitchFamily="34" charset="0"/>
              <a:buChar char="•"/>
            </a:pPr>
            <a:r>
              <a:rPr lang="fr-FR" sz="2000" dirty="0">
                <a:sym typeface="Gill Sans Light" charset="0"/>
              </a:rPr>
              <a:t>Repères historiques</a:t>
            </a:r>
          </a:p>
          <a:p>
            <a:pPr marL="342900" indent="-342900">
              <a:buFont typeface="Arial" panose="020B0604020202020204" pitchFamily="34" charset="0"/>
              <a:buChar char="•"/>
            </a:pPr>
            <a:r>
              <a:rPr lang="fr-FR" sz="2000" dirty="0">
                <a:sym typeface="Gill Sans Light" charset="0"/>
              </a:rPr>
              <a:t>Supply chain interne et externe </a:t>
            </a:r>
          </a:p>
          <a:p>
            <a:pPr marL="342900" indent="-342900">
              <a:buFont typeface="Arial" panose="020B0604020202020204" pitchFamily="34" charset="0"/>
              <a:buChar char="•"/>
            </a:pPr>
            <a:r>
              <a:rPr lang="fr-FR" sz="2000" dirty="0">
                <a:sym typeface="Gill Sans Light" charset="0"/>
              </a:rPr>
              <a:t>Rôle et place de la Supply Chain dans l</a:t>
            </a:r>
            <a:r>
              <a:rPr lang="fr-FR" altLang="ja-JP" sz="2000" dirty="0">
                <a:sym typeface="Gill Sans Light" charset="0"/>
              </a:rPr>
              <a:t>'</a:t>
            </a:r>
            <a:r>
              <a:rPr lang="fr-FR" sz="2000" dirty="0">
                <a:sym typeface="Gill Sans Light" charset="0"/>
              </a:rPr>
              <a:t>entreprise</a:t>
            </a:r>
          </a:p>
          <a:p>
            <a:pPr marL="342900" indent="-342900">
              <a:buFont typeface="Arial" panose="020B0604020202020204" pitchFamily="34" charset="0"/>
              <a:buChar char="•"/>
            </a:pPr>
            <a:r>
              <a:rPr lang="fr-FR" sz="2000" dirty="0"/>
              <a:t>Hiérarchie des décisions </a:t>
            </a:r>
          </a:p>
          <a:p>
            <a:pPr marL="342900" indent="-342900">
              <a:buFont typeface="Arial" panose="020B0604020202020204" pitchFamily="34" charset="0"/>
              <a:buChar char="•"/>
            </a:pPr>
            <a:r>
              <a:rPr lang="fr-FR" sz="2000" dirty="0">
                <a:sym typeface="Gill Sans Light" charset="0"/>
              </a:rPr>
              <a:t>Modèle SCOR</a:t>
            </a: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spTree>
    <p:extLst>
      <p:ext uri="{BB962C8B-B14F-4D97-AF65-F5344CB8AC3E}">
        <p14:creationId xmlns:p14="http://schemas.microsoft.com/office/powerpoint/2010/main" val="1596780090"/>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58888" y="908050"/>
            <a:ext cx="7239000" cy="457200"/>
          </a:xfrm>
          <a:noFill/>
        </p:spPr>
        <p:txBody>
          <a:bodyPr/>
          <a:lstStyle/>
          <a:p>
            <a:r>
              <a:rPr lang="fr-FR" dirty="0"/>
              <a:t>L'approche traditionnelle :</a:t>
            </a:r>
            <a:br>
              <a:rPr lang="fr-FR" dirty="0"/>
            </a:br>
            <a:r>
              <a:rPr lang="fr-FR" dirty="0"/>
              <a:t>le taylorisme</a:t>
            </a:r>
          </a:p>
        </p:txBody>
      </p:sp>
      <p:sp>
        <p:nvSpPr>
          <p:cNvPr id="14341" name="Rectangle 3"/>
          <p:cNvSpPr>
            <a:spLocks noGrp="1" noChangeArrowheads="1"/>
          </p:cNvSpPr>
          <p:nvPr>
            <p:ph type="body" idx="1"/>
          </p:nvPr>
        </p:nvSpPr>
        <p:spPr>
          <a:xfrm>
            <a:off x="990600" y="1676400"/>
            <a:ext cx="7162800" cy="4114800"/>
          </a:xfrm>
          <a:noFill/>
        </p:spPr>
        <p:txBody>
          <a:bodyPr/>
          <a:lstStyle/>
          <a:p>
            <a:pPr>
              <a:lnSpc>
                <a:spcPct val="100000"/>
              </a:lnSpc>
              <a:spcBef>
                <a:spcPct val="40000"/>
              </a:spcBef>
            </a:pPr>
            <a:r>
              <a:rPr lang="fr-FR">
                <a:solidFill>
                  <a:srgbClr val="008000"/>
                </a:solidFill>
              </a:rPr>
              <a:t>Environnement</a:t>
            </a:r>
          </a:p>
          <a:p>
            <a:pPr lvl="1">
              <a:lnSpc>
                <a:spcPct val="100000"/>
              </a:lnSpc>
              <a:spcBef>
                <a:spcPct val="40000"/>
              </a:spcBef>
            </a:pPr>
            <a:r>
              <a:rPr lang="fr-FR"/>
              <a:t>Demande et croissance fortes</a:t>
            </a:r>
          </a:p>
          <a:p>
            <a:pPr lvl="1">
              <a:lnSpc>
                <a:spcPct val="100000"/>
              </a:lnSpc>
              <a:spcBef>
                <a:spcPct val="40000"/>
              </a:spcBef>
            </a:pPr>
            <a:r>
              <a:rPr lang="fr-FR"/>
              <a:t>Priorité au prix</a:t>
            </a:r>
          </a:p>
          <a:p>
            <a:pPr lvl="1">
              <a:lnSpc>
                <a:spcPct val="100000"/>
              </a:lnSpc>
              <a:spcBef>
                <a:spcPct val="40000"/>
              </a:spcBef>
            </a:pPr>
            <a:r>
              <a:rPr lang="fr-FR"/>
              <a:t>Compétition sur les coûts de production</a:t>
            </a:r>
          </a:p>
          <a:p>
            <a:pPr lvl="1">
              <a:lnSpc>
                <a:spcPct val="100000"/>
              </a:lnSpc>
              <a:spcBef>
                <a:spcPct val="40000"/>
              </a:spcBef>
            </a:pPr>
            <a:r>
              <a:rPr lang="fr-FR"/>
              <a:t>Main-d’œuvre de faible qualification</a:t>
            </a:r>
          </a:p>
          <a:p>
            <a:pPr>
              <a:lnSpc>
                <a:spcPct val="100000"/>
              </a:lnSpc>
              <a:spcBef>
                <a:spcPct val="40000"/>
              </a:spcBef>
            </a:pPr>
            <a:r>
              <a:rPr lang="fr-FR">
                <a:solidFill>
                  <a:srgbClr val="008000"/>
                </a:solidFill>
              </a:rPr>
              <a:t>Choix</a:t>
            </a:r>
          </a:p>
          <a:p>
            <a:pPr lvl="1">
              <a:lnSpc>
                <a:spcPct val="100000"/>
              </a:lnSpc>
              <a:spcBef>
                <a:spcPct val="40000"/>
              </a:spcBef>
            </a:pPr>
            <a:r>
              <a:rPr lang="fr-FR"/>
              <a:t>Spécialisation des tâches</a:t>
            </a:r>
          </a:p>
          <a:p>
            <a:pPr lvl="1">
              <a:lnSpc>
                <a:spcPct val="100000"/>
              </a:lnSpc>
              <a:spcBef>
                <a:spcPct val="40000"/>
              </a:spcBef>
            </a:pPr>
            <a:r>
              <a:rPr lang="fr-FR"/>
              <a:t>Séparation conception, exécution et contrôle</a:t>
            </a:r>
          </a:p>
          <a:p>
            <a:pPr lvl="1">
              <a:lnSpc>
                <a:spcPct val="100000"/>
              </a:lnSpc>
              <a:spcBef>
                <a:spcPct val="40000"/>
              </a:spcBef>
            </a:pPr>
            <a:r>
              <a:rPr lang="fr-FR"/>
              <a:t>Cloisonnement</a:t>
            </a:r>
          </a:p>
          <a:p>
            <a:pPr lvl="1">
              <a:lnSpc>
                <a:spcPct val="100000"/>
              </a:lnSpc>
              <a:spcBef>
                <a:spcPct val="40000"/>
              </a:spcBef>
            </a:pPr>
            <a:r>
              <a:rPr lang="fr-FR"/>
              <a:t>Stocks importants et délais longs</a:t>
            </a:r>
          </a:p>
          <a:p>
            <a:pPr>
              <a:lnSpc>
                <a:spcPct val="100000"/>
              </a:lnSpc>
              <a:spcBef>
                <a:spcPct val="40000"/>
              </a:spcBef>
            </a:pPr>
            <a:r>
              <a:rPr lang="fr-FR">
                <a:solidFill>
                  <a:srgbClr val="008000"/>
                </a:solidFill>
              </a:rPr>
              <a:t>Stratégie Coût/Volume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864096"/>
          </a:xfrm>
        </p:spPr>
        <p:txBody>
          <a:bodyPr/>
          <a:lstStyle/>
          <a:p>
            <a:pPr>
              <a:lnSpc>
                <a:spcPct val="90000"/>
              </a:lnSpc>
            </a:pPr>
            <a:r>
              <a:rPr lang="en-US" sz="2800" dirty="0">
                <a:solidFill>
                  <a:srgbClr val="008000"/>
                </a:solidFill>
                <a:effectLst/>
                <a:latin typeface="+mj-lt"/>
                <a:cs typeface="+mj-cs"/>
              </a:rPr>
              <a:t>La </a:t>
            </a:r>
            <a:r>
              <a:rPr lang="en-US" sz="2800" dirty="0" smtClean="0">
                <a:solidFill>
                  <a:srgbClr val="008000"/>
                </a:solidFill>
                <a:effectLst/>
                <a:latin typeface="+mj-lt"/>
                <a:cs typeface="+mj-cs"/>
              </a:rPr>
              <a:t>Ford </a:t>
            </a:r>
            <a:r>
              <a:rPr lang="en-US" sz="2800" dirty="0">
                <a:solidFill>
                  <a:srgbClr val="008000"/>
                </a:solidFill>
                <a:effectLst/>
                <a:latin typeface="+mj-lt"/>
                <a:cs typeface="+mj-cs"/>
              </a:rPr>
              <a:t>T</a:t>
            </a:r>
          </a:p>
        </p:txBody>
      </p:sp>
      <p:sp>
        <p:nvSpPr>
          <p:cNvPr id="7" name="Slide Number Placeholder 6"/>
          <p:cNvSpPr>
            <a:spLocks noGrp="1"/>
          </p:cNvSpPr>
          <p:nvPr>
            <p:ph type="sldNum" sz="quarter" idx="4"/>
          </p:nvPr>
        </p:nvSpPr>
        <p:spPr/>
        <p:txBody>
          <a:bodyPr/>
          <a:lstStyle/>
          <a:p>
            <a:fld id="{F0591563-C936-C24A-B817-5B070095CD79}" type="slidenum">
              <a:rPr lang="fr-FR" smtClean="0"/>
              <a:pPr/>
              <a:t>21</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8" y="2132856"/>
            <a:ext cx="8800184" cy="419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2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noFill/>
        </p:spPr>
        <p:txBody>
          <a:bodyPr/>
          <a:lstStyle/>
          <a:p>
            <a:r>
              <a:rPr lang="fr-FR" dirty="0"/>
              <a:t>Les principes du taylorisme</a:t>
            </a:r>
          </a:p>
        </p:txBody>
      </p:sp>
      <p:sp>
        <p:nvSpPr>
          <p:cNvPr id="15365" name="Line 1027"/>
          <p:cNvSpPr>
            <a:spLocks noChangeShapeType="1"/>
          </p:cNvSpPr>
          <p:nvPr/>
        </p:nvSpPr>
        <p:spPr bwMode="auto">
          <a:xfrm>
            <a:off x="5029200" y="1835150"/>
            <a:ext cx="0" cy="3263900"/>
          </a:xfrm>
          <a:prstGeom prst="line">
            <a:avLst/>
          </a:prstGeom>
          <a:noFill/>
          <a:ln w="12700">
            <a:solidFill>
              <a:srgbClr val="000000"/>
            </a:solidFill>
            <a:round/>
            <a:headEnd type="triangle" w="med" len="med"/>
            <a:tailEnd/>
          </a:ln>
        </p:spPr>
        <p:txBody>
          <a:bodyPr wrap="none" anchor="ctr"/>
          <a:lstStyle/>
          <a:p>
            <a:endParaRPr lang="fr-FR"/>
          </a:p>
        </p:txBody>
      </p:sp>
      <p:sp>
        <p:nvSpPr>
          <p:cNvPr id="15366" name="Line 1028"/>
          <p:cNvSpPr>
            <a:spLocks noChangeShapeType="1"/>
          </p:cNvSpPr>
          <p:nvPr/>
        </p:nvSpPr>
        <p:spPr bwMode="auto">
          <a:xfrm>
            <a:off x="1835150" y="5105400"/>
            <a:ext cx="6159500" cy="0"/>
          </a:xfrm>
          <a:prstGeom prst="line">
            <a:avLst/>
          </a:prstGeom>
          <a:noFill/>
          <a:ln w="12700">
            <a:solidFill>
              <a:srgbClr val="000000"/>
            </a:solidFill>
            <a:round/>
            <a:headEnd/>
            <a:tailEnd type="triangle" w="med" len="med"/>
          </a:ln>
        </p:spPr>
        <p:txBody>
          <a:bodyPr wrap="none" anchor="ctr"/>
          <a:lstStyle/>
          <a:p>
            <a:endParaRPr lang="fr-FR"/>
          </a:p>
        </p:txBody>
      </p:sp>
      <p:sp>
        <p:nvSpPr>
          <p:cNvPr id="15367" name="Line 1029"/>
          <p:cNvSpPr>
            <a:spLocks noChangeShapeType="1"/>
          </p:cNvSpPr>
          <p:nvPr/>
        </p:nvSpPr>
        <p:spPr bwMode="auto">
          <a:xfrm>
            <a:off x="2286000" y="4959350"/>
            <a:ext cx="0" cy="292100"/>
          </a:xfrm>
          <a:prstGeom prst="line">
            <a:avLst/>
          </a:prstGeom>
          <a:noFill/>
          <a:ln w="12700">
            <a:solidFill>
              <a:srgbClr val="000000"/>
            </a:solidFill>
            <a:round/>
            <a:headEnd/>
            <a:tailEnd/>
          </a:ln>
        </p:spPr>
        <p:txBody>
          <a:bodyPr wrap="none" anchor="ctr"/>
          <a:lstStyle/>
          <a:p>
            <a:endParaRPr lang="fr-FR"/>
          </a:p>
        </p:txBody>
      </p:sp>
      <p:sp>
        <p:nvSpPr>
          <p:cNvPr id="15368" name="Line 1030"/>
          <p:cNvSpPr>
            <a:spLocks noChangeShapeType="1"/>
          </p:cNvSpPr>
          <p:nvPr/>
        </p:nvSpPr>
        <p:spPr bwMode="auto">
          <a:xfrm>
            <a:off x="2895600" y="4959350"/>
            <a:ext cx="0" cy="292100"/>
          </a:xfrm>
          <a:prstGeom prst="line">
            <a:avLst/>
          </a:prstGeom>
          <a:noFill/>
          <a:ln w="12700">
            <a:solidFill>
              <a:srgbClr val="000000"/>
            </a:solidFill>
            <a:round/>
            <a:headEnd/>
            <a:tailEnd/>
          </a:ln>
        </p:spPr>
        <p:txBody>
          <a:bodyPr wrap="none" anchor="ctr"/>
          <a:lstStyle/>
          <a:p>
            <a:endParaRPr lang="fr-FR"/>
          </a:p>
        </p:txBody>
      </p:sp>
      <p:sp>
        <p:nvSpPr>
          <p:cNvPr id="15369" name="Line 1031"/>
          <p:cNvSpPr>
            <a:spLocks noChangeShapeType="1"/>
          </p:cNvSpPr>
          <p:nvPr/>
        </p:nvSpPr>
        <p:spPr bwMode="auto">
          <a:xfrm>
            <a:off x="3505200" y="4959350"/>
            <a:ext cx="0" cy="292100"/>
          </a:xfrm>
          <a:prstGeom prst="line">
            <a:avLst/>
          </a:prstGeom>
          <a:noFill/>
          <a:ln w="12700">
            <a:solidFill>
              <a:srgbClr val="000000"/>
            </a:solidFill>
            <a:round/>
            <a:headEnd/>
            <a:tailEnd/>
          </a:ln>
        </p:spPr>
        <p:txBody>
          <a:bodyPr wrap="none" anchor="ctr"/>
          <a:lstStyle/>
          <a:p>
            <a:endParaRPr lang="fr-FR"/>
          </a:p>
        </p:txBody>
      </p:sp>
      <p:sp>
        <p:nvSpPr>
          <p:cNvPr id="15370" name="Line 1032"/>
          <p:cNvSpPr>
            <a:spLocks noChangeShapeType="1"/>
          </p:cNvSpPr>
          <p:nvPr/>
        </p:nvSpPr>
        <p:spPr bwMode="auto">
          <a:xfrm>
            <a:off x="4114800" y="4959350"/>
            <a:ext cx="0" cy="292100"/>
          </a:xfrm>
          <a:prstGeom prst="line">
            <a:avLst/>
          </a:prstGeom>
          <a:noFill/>
          <a:ln w="12700">
            <a:solidFill>
              <a:srgbClr val="000000"/>
            </a:solidFill>
            <a:round/>
            <a:headEnd/>
            <a:tailEnd/>
          </a:ln>
        </p:spPr>
        <p:txBody>
          <a:bodyPr wrap="none" anchor="ctr"/>
          <a:lstStyle/>
          <a:p>
            <a:endParaRPr lang="fr-FR"/>
          </a:p>
        </p:txBody>
      </p:sp>
      <p:sp>
        <p:nvSpPr>
          <p:cNvPr id="15371" name="Line 1033"/>
          <p:cNvSpPr>
            <a:spLocks noChangeShapeType="1"/>
          </p:cNvSpPr>
          <p:nvPr/>
        </p:nvSpPr>
        <p:spPr bwMode="auto">
          <a:xfrm>
            <a:off x="4724400" y="4959350"/>
            <a:ext cx="0" cy="292100"/>
          </a:xfrm>
          <a:prstGeom prst="line">
            <a:avLst/>
          </a:prstGeom>
          <a:noFill/>
          <a:ln w="12700">
            <a:solidFill>
              <a:srgbClr val="000000"/>
            </a:solidFill>
            <a:round/>
            <a:headEnd/>
            <a:tailEnd/>
          </a:ln>
        </p:spPr>
        <p:txBody>
          <a:bodyPr wrap="none" anchor="ctr"/>
          <a:lstStyle/>
          <a:p>
            <a:endParaRPr lang="fr-FR"/>
          </a:p>
        </p:txBody>
      </p:sp>
      <p:sp>
        <p:nvSpPr>
          <p:cNvPr id="15372" name="Line 1034"/>
          <p:cNvSpPr>
            <a:spLocks noChangeShapeType="1"/>
          </p:cNvSpPr>
          <p:nvPr/>
        </p:nvSpPr>
        <p:spPr bwMode="auto">
          <a:xfrm>
            <a:off x="5334000" y="4959350"/>
            <a:ext cx="0" cy="292100"/>
          </a:xfrm>
          <a:prstGeom prst="line">
            <a:avLst/>
          </a:prstGeom>
          <a:noFill/>
          <a:ln w="12700">
            <a:solidFill>
              <a:srgbClr val="000000"/>
            </a:solidFill>
            <a:round/>
            <a:headEnd/>
            <a:tailEnd/>
          </a:ln>
        </p:spPr>
        <p:txBody>
          <a:bodyPr wrap="none" anchor="ctr"/>
          <a:lstStyle/>
          <a:p>
            <a:endParaRPr lang="fr-FR"/>
          </a:p>
        </p:txBody>
      </p:sp>
      <p:sp>
        <p:nvSpPr>
          <p:cNvPr id="15373" name="Line 1035"/>
          <p:cNvSpPr>
            <a:spLocks noChangeShapeType="1"/>
          </p:cNvSpPr>
          <p:nvPr/>
        </p:nvSpPr>
        <p:spPr bwMode="auto">
          <a:xfrm>
            <a:off x="5943600" y="4959350"/>
            <a:ext cx="0" cy="292100"/>
          </a:xfrm>
          <a:prstGeom prst="line">
            <a:avLst/>
          </a:prstGeom>
          <a:noFill/>
          <a:ln w="12700">
            <a:solidFill>
              <a:srgbClr val="000000"/>
            </a:solidFill>
            <a:round/>
            <a:headEnd/>
            <a:tailEnd/>
          </a:ln>
        </p:spPr>
        <p:txBody>
          <a:bodyPr wrap="none" anchor="ctr"/>
          <a:lstStyle/>
          <a:p>
            <a:endParaRPr lang="fr-FR"/>
          </a:p>
        </p:txBody>
      </p:sp>
      <p:sp>
        <p:nvSpPr>
          <p:cNvPr id="15374" name="Line 1036"/>
          <p:cNvSpPr>
            <a:spLocks noChangeShapeType="1"/>
          </p:cNvSpPr>
          <p:nvPr/>
        </p:nvSpPr>
        <p:spPr bwMode="auto">
          <a:xfrm>
            <a:off x="6553200" y="4959350"/>
            <a:ext cx="0" cy="292100"/>
          </a:xfrm>
          <a:prstGeom prst="line">
            <a:avLst/>
          </a:prstGeom>
          <a:noFill/>
          <a:ln w="12700">
            <a:solidFill>
              <a:srgbClr val="000000"/>
            </a:solidFill>
            <a:round/>
            <a:headEnd/>
            <a:tailEnd/>
          </a:ln>
        </p:spPr>
        <p:txBody>
          <a:bodyPr wrap="none" anchor="ctr"/>
          <a:lstStyle/>
          <a:p>
            <a:endParaRPr lang="fr-FR"/>
          </a:p>
        </p:txBody>
      </p:sp>
      <p:sp>
        <p:nvSpPr>
          <p:cNvPr id="15375" name="Line 1037"/>
          <p:cNvSpPr>
            <a:spLocks noChangeShapeType="1"/>
          </p:cNvSpPr>
          <p:nvPr/>
        </p:nvSpPr>
        <p:spPr bwMode="auto">
          <a:xfrm>
            <a:off x="7162800" y="4959350"/>
            <a:ext cx="0" cy="292100"/>
          </a:xfrm>
          <a:prstGeom prst="line">
            <a:avLst/>
          </a:prstGeom>
          <a:noFill/>
          <a:ln w="12700">
            <a:solidFill>
              <a:srgbClr val="000000"/>
            </a:solidFill>
            <a:round/>
            <a:headEnd/>
            <a:tailEnd/>
          </a:ln>
        </p:spPr>
        <p:txBody>
          <a:bodyPr wrap="none" anchor="ctr"/>
          <a:lstStyle/>
          <a:p>
            <a:endParaRPr lang="fr-FR"/>
          </a:p>
        </p:txBody>
      </p:sp>
      <p:sp>
        <p:nvSpPr>
          <p:cNvPr id="15376" name="Line 1038"/>
          <p:cNvSpPr>
            <a:spLocks noChangeShapeType="1"/>
          </p:cNvSpPr>
          <p:nvPr/>
        </p:nvSpPr>
        <p:spPr bwMode="auto">
          <a:xfrm>
            <a:off x="7772400" y="4959350"/>
            <a:ext cx="0" cy="292100"/>
          </a:xfrm>
          <a:prstGeom prst="line">
            <a:avLst/>
          </a:prstGeom>
          <a:noFill/>
          <a:ln w="12700">
            <a:solidFill>
              <a:srgbClr val="000000"/>
            </a:solidFill>
            <a:round/>
            <a:headEnd/>
            <a:tailEnd/>
          </a:ln>
        </p:spPr>
        <p:txBody>
          <a:bodyPr wrap="none" anchor="ctr"/>
          <a:lstStyle/>
          <a:p>
            <a:endParaRPr lang="fr-FR"/>
          </a:p>
        </p:txBody>
      </p:sp>
      <p:sp>
        <p:nvSpPr>
          <p:cNvPr id="15377" name="Rectangle 1039"/>
          <p:cNvSpPr>
            <a:spLocks noChangeArrowheads="1"/>
          </p:cNvSpPr>
          <p:nvPr/>
        </p:nvSpPr>
        <p:spPr bwMode="auto">
          <a:xfrm>
            <a:off x="2774950" y="5332413"/>
            <a:ext cx="4511675" cy="417512"/>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 horizontale du travail</a:t>
            </a:r>
          </a:p>
        </p:txBody>
      </p:sp>
      <p:sp>
        <p:nvSpPr>
          <p:cNvPr id="15378" name="Rectangle 1040"/>
          <p:cNvSpPr>
            <a:spLocks noChangeArrowheads="1"/>
          </p:cNvSpPr>
          <p:nvPr/>
        </p:nvSpPr>
        <p:spPr bwMode="auto">
          <a:xfrm>
            <a:off x="3414713" y="4570413"/>
            <a:ext cx="1395412" cy="363537"/>
          </a:xfrm>
          <a:prstGeom prst="rect">
            <a:avLst/>
          </a:prstGeom>
          <a:noFill/>
          <a:ln w="12700">
            <a:noFill/>
            <a:miter lim="800000"/>
            <a:headEnd/>
            <a:tailEnd/>
          </a:ln>
        </p:spPr>
        <p:txBody>
          <a:bodyPr wrap="none" lIns="90488" tIns="44450" rIns="90488" bIns="44450">
            <a:spAutoFit/>
          </a:bodyPr>
          <a:lstStyle/>
          <a:p>
            <a:r>
              <a:rPr lang="fr-FR" sz="2000"/>
              <a:t>Exécution</a:t>
            </a:r>
          </a:p>
        </p:txBody>
      </p:sp>
      <p:sp>
        <p:nvSpPr>
          <p:cNvPr id="15379" name="Rectangle 1041"/>
          <p:cNvSpPr>
            <a:spLocks noChangeArrowheads="1"/>
          </p:cNvSpPr>
          <p:nvPr/>
        </p:nvSpPr>
        <p:spPr bwMode="auto">
          <a:xfrm>
            <a:off x="5776913" y="3732213"/>
            <a:ext cx="1225550" cy="363537"/>
          </a:xfrm>
          <a:prstGeom prst="rect">
            <a:avLst/>
          </a:prstGeom>
          <a:noFill/>
          <a:ln w="12700">
            <a:noFill/>
            <a:miter lim="800000"/>
            <a:headEnd/>
            <a:tailEnd/>
          </a:ln>
        </p:spPr>
        <p:txBody>
          <a:bodyPr wrap="none" lIns="90488" tIns="44450" rIns="90488" bIns="44450">
            <a:spAutoFit/>
          </a:bodyPr>
          <a:lstStyle/>
          <a:p>
            <a:r>
              <a:rPr lang="fr-FR" sz="2000"/>
              <a:t>Contrôle</a:t>
            </a:r>
          </a:p>
        </p:txBody>
      </p:sp>
      <p:sp>
        <p:nvSpPr>
          <p:cNvPr id="15380" name="Rectangle 1042"/>
          <p:cNvSpPr>
            <a:spLocks noChangeArrowheads="1"/>
          </p:cNvSpPr>
          <p:nvPr/>
        </p:nvSpPr>
        <p:spPr bwMode="auto">
          <a:xfrm>
            <a:off x="2881313" y="3808413"/>
            <a:ext cx="1719262" cy="363537"/>
          </a:xfrm>
          <a:prstGeom prst="rect">
            <a:avLst/>
          </a:prstGeom>
          <a:noFill/>
          <a:ln w="12700">
            <a:noFill/>
            <a:miter lim="800000"/>
            <a:headEnd/>
            <a:tailEnd/>
          </a:ln>
        </p:spPr>
        <p:txBody>
          <a:bodyPr wrap="none" lIns="90488" tIns="44450" rIns="90488" bIns="44450">
            <a:spAutoFit/>
          </a:bodyPr>
          <a:lstStyle/>
          <a:p>
            <a:r>
              <a:rPr lang="fr-FR" sz="2000"/>
              <a:t>Maintenance</a:t>
            </a:r>
          </a:p>
        </p:txBody>
      </p:sp>
      <p:sp>
        <p:nvSpPr>
          <p:cNvPr id="15381" name="Rectangle 1043"/>
          <p:cNvSpPr>
            <a:spLocks noChangeArrowheads="1"/>
          </p:cNvSpPr>
          <p:nvPr/>
        </p:nvSpPr>
        <p:spPr bwMode="auto">
          <a:xfrm>
            <a:off x="5257800" y="2438400"/>
            <a:ext cx="1689100" cy="363538"/>
          </a:xfrm>
          <a:prstGeom prst="rect">
            <a:avLst/>
          </a:prstGeom>
          <a:noFill/>
          <a:ln w="12700">
            <a:noFill/>
            <a:miter lim="800000"/>
            <a:headEnd/>
            <a:tailEnd/>
          </a:ln>
        </p:spPr>
        <p:txBody>
          <a:bodyPr wrap="none" lIns="90488" tIns="44450" rIns="90488" bIns="44450">
            <a:spAutoFit/>
          </a:bodyPr>
          <a:lstStyle/>
          <a:p>
            <a:r>
              <a:rPr lang="fr-FR" sz="2000"/>
              <a:t>Planification</a:t>
            </a:r>
          </a:p>
        </p:txBody>
      </p:sp>
      <p:sp>
        <p:nvSpPr>
          <p:cNvPr id="15382" name="Rectangle 1044"/>
          <p:cNvSpPr>
            <a:spLocks noChangeArrowheads="1"/>
          </p:cNvSpPr>
          <p:nvPr/>
        </p:nvSpPr>
        <p:spPr bwMode="auto">
          <a:xfrm>
            <a:off x="974725" y="3352800"/>
            <a:ext cx="1535113" cy="1074738"/>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a:t>
            </a:r>
          </a:p>
          <a:p>
            <a:pPr algn="ctr"/>
            <a:r>
              <a:rPr lang="fr-FR">
                <a:solidFill>
                  <a:srgbClr val="008000"/>
                </a:solidFill>
              </a:rPr>
              <a:t>verticale</a:t>
            </a:r>
          </a:p>
          <a:p>
            <a:pPr algn="ctr"/>
            <a:r>
              <a:rPr lang="fr-FR">
                <a:solidFill>
                  <a:srgbClr val="008000"/>
                </a:solidFill>
              </a:rPr>
              <a:t>du travail</a:t>
            </a:r>
          </a:p>
        </p:txBody>
      </p:sp>
      <p:sp>
        <p:nvSpPr>
          <p:cNvPr id="15383" name="Rectangle 1045"/>
          <p:cNvSpPr>
            <a:spLocks noChangeArrowheads="1"/>
          </p:cNvSpPr>
          <p:nvPr/>
        </p:nvSpPr>
        <p:spPr bwMode="auto">
          <a:xfrm>
            <a:off x="3584575" y="3122613"/>
            <a:ext cx="1366838" cy="363537"/>
          </a:xfrm>
          <a:prstGeom prst="rect">
            <a:avLst/>
          </a:prstGeom>
          <a:noFill/>
          <a:ln w="12700">
            <a:noFill/>
            <a:miter lim="800000"/>
            <a:headEnd/>
            <a:tailEnd/>
          </a:ln>
        </p:spPr>
        <p:txBody>
          <a:bodyPr wrap="none" lIns="90488" tIns="44450" rIns="90488" bIns="44450">
            <a:spAutoFit/>
          </a:bodyPr>
          <a:lstStyle/>
          <a:p>
            <a:pPr algn="ctr"/>
            <a:r>
              <a:rPr lang="fr-FR" sz="2000"/>
              <a:t>Méthodes</a:t>
            </a:r>
          </a:p>
        </p:txBody>
      </p:sp>
      <p:sp>
        <p:nvSpPr>
          <p:cNvPr id="15384" name="Line 1046"/>
          <p:cNvSpPr>
            <a:spLocks noChangeShapeType="1"/>
          </p:cNvSpPr>
          <p:nvPr/>
        </p:nvSpPr>
        <p:spPr bwMode="auto">
          <a:xfrm>
            <a:off x="4724400" y="4343400"/>
            <a:ext cx="609600" cy="0"/>
          </a:xfrm>
          <a:prstGeom prst="line">
            <a:avLst/>
          </a:prstGeom>
          <a:noFill/>
          <a:ln w="12700">
            <a:solidFill>
              <a:srgbClr val="000000"/>
            </a:solidFill>
            <a:round/>
            <a:headEnd/>
            <a:tailEnd/>
          </a:ln>
        </p:spPr>
        <p:txBody>
          <a:bodyPr wrap="none" anchor="ctr"/>
          <a:lstStyle/>
          <a:p>
            <a:endParaRPr lang="fr-FR"/>
          </a:p>
        </p:txBody>
      </p:sp>
      <p:sp>
        <p:nvSpPr>
          <p:cNvPr id="15385" name="Line 1047"/>
          <p:cNvSpPr>
            <a:spLocks noChangeShapeType="1"/>
          </p:cNvSpPr>
          <p:nvPr/>
        </p:nvSpPr>
        <p:spPr bwMode="auto">
          <a:xfrm>
            <a:off x="4724400" y="3657600"/>
            <a:ext cx="609600" cy="0"/>
          </a:xfrm>
          <a:prstGeom prst="line">
            <a:avLst/>
          </a:prstGeom>
          <a:noFill/>
          <a:ln w="12700">
            <a:solidFill>
              <a:srgbClr val="000000"/>
            </a:solidFill>
            <a:round/>
            <a:headEnd/>
            <a:tailEnd/>
          </a:ln>
        </p:spPr>
        <p:txBody>
          <a:bodyPr wrap="none" anchor="ctr"/>
          <a:lstStyle/>
          <a:p>
            <a:endParaRPr lang="fr-FR"/>
          </a:p>
        </p:txBody>
      </p:sp>
      <p:sp>
        <p:nvSpPr>
          <p:cNvPr id="15386" name="Line 1048"/>
          <p:cNvSpPr>
            <a:spLocks noChangeShapeType="1"/>
          </p:cNvSpPr>
          <p:nvPr/>
        </p:nvSpPr>
        <p:spPr bwMode="auto">
          <a:xfrm>
            <a:off x="4724400" y="2971800"/>
            <a:ext cx="609600" cy="0"/>
          </a:xfrm>
          <a:prstGeom prst="line">
            <a:avLst/>
          </a:prstGeom>
          <a:noFill/>
          <a:ln w="12700">
            <a:solidFill>
              <a:srgbClr val="000000"/>
            </a:solidFill>
            <a:round/>
            <a:headEnd/>
            <a:tailEnd/>
          </a:ln>
        </p:spPr>
        <p:txBody>
          <a:bodyPr wrap="none" anchor="ctr"/>
          <a:lstStyle/>
          <a:p>
            <a:endParaRPr lang="fr-FR"/>
          </a:p>
        </p:txBody>
      </p:sp>
      <p:sp>
        <p:nvSpPr>
          <p:cNvPr id="15387" name="Line 1049"/>
          <p:cNvSpPr>
            <a:spLocks noChangeShapeType="1"/>
          </p:cNvSpPr>
          <p:nvPr/>
        </p:nvSpPr>
        <p:spPr bwMode="auto">
          <a:xfrm>
            <a:off x="4724400" y="2286000"/>
            <a:ext cx="609600" cy="0"/>
          </a:xfrm>
          <a:prstGeom prst="line">
            <a:avLst/>
          </a:prstGeom>
          <a:noFill/>
          <a:ln w="12700">
            <a:solidFill>
              <a:srgbClr val="000000"/>
            </a:solidFill>
            <a:round/>
            <a:headEnd/>
            <a:tailEnd/>
          </a:ln>
        </p:spPr>
        <p:txBody>
          <a:bodyPr wrap="none" anchor="ctr"/>
          <a:lstStyle/>
          <a:p>
            <a:endParaRPr lang="fr-F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143000"/>
            <a:ext cx="7239000" cy="457200"/>
          </a:xfrm>
          <a:noFill/>
          <a:ln/>
        </p:spPr>
        <p:txBody>
          <a:bodyPr/>
          <a:lstStyle/>
          <a:p>
            <a:r>
              <a:rPr lang="fr-FR" dirty="0"/>
              <a:t>Avantages et inconvénients de la division du travail</a:t>
            </a:r>
          </a:p>
        </p:txBody>
      </p:sp>
      <p:sp>
        <p:nvSpPr>
          <p:cNvPr id="65539" name="Rectangle 3"/>
          <p:cNvSpPr>
            <a:spLocks noGrp="1" noChangeArrowheads="1"/>
          </p:cNvSpPr>
          <p:nvPr>
            <p:ph type="body" sz="half" idx="1"/>
          </p:nvPr>
        </p:nvSpPr>
        <p:spPr>
          <a:xfrm>
            <a:off x="533400" y="2057400"/>
            <a:ext cx="3505200" cy="3733800"/>
          </a:xfrm>
          <a:noFill/>
          <a:ln/>
        </p:spPr>
        <p:txBody>
          <a:bodyPr/>
          <a:lstStyle/>
          <a:p>
            <a:pPr>
              <a:buFontTx/>
              <a:buNone/>
            </a:pPr>
            <a:r>
              <a:rPr lang="fr-FR" sz="2400">
                <a:solidFill>
                  <a:srgbClr val="008000"/>
                </a:solidFill>
              </a:rPr>
              <a:t>Pour le management</a:t>
            </a:r>
          </a:p>
          <a:p>
            <a:r>
              <a:rPr lang="fr-FR" sz="2000">
                <a:solidFill>
                  <a:schemeClr val="accent1"/>
                </a:solidFill>
              </a:rPr>
              <a:t>Avantages</a:t>
            </a:r>
          </a:p>
          <a:p>
            <a:pPr lvl="1"/>
            <a:r>
              <a:rPr lang="fr-FR" sz="1800"/>
              <a:t>Formation facile</a:t>
            </a:r>
          </a:p>
          <a:p>
            <a:pPr lvl="1"/>
            <a:r>
              <a:rPr lang="fr-FR" sz="1800"/>
              <a:t>Productivité élevée</a:t>
            </a:r>
          </a:p>
          <a:p>
            <a:pPr lvl="1"/>
            <a:r>
              <a:rPr lang="fr-FR" sz="1800"/>
              <a:t>Salaires faibles</a:t>
            </a:r>
          </a:p>
          <a:p>
            <a:r>
              <a:rPr lang="fr-FR" sz="2000">
                <a:solidFill>
                  <a:srgbClr val="FF66FF"/>
                </a:solidFill>
              </a:rPr>
              <a:t>Inconvénients</a:t>
            </a:r>
            <a:endParaRPr lang="fr-FR" sz="2000">
              <a:solidFill>
                <a:schemeClr val="hlink"/>
              </a:solidFill>
            </a:endParaRPr>
          </a:p>
          <a:p>
            <a:pPr lvl="1"/>
            <a:r>
              <a:rPr lang="fr-FR" sz="1800"/>
              <a:t>Difficile de motiver à la qualité</a:t>
            </a:r>
          </a:p>
          <a:p>
            <a:pPr lvl="1"/>
            <a:r>
              <a:rPr lang="fr-FR" sz="1800"/>
              <a:t>Climat social difficile (absentéisme ...)</a:t>
            </a:r>
          </a:p>
        </p:txBody>
      </p:sp>
      <p:sp>
        <p:nvSpPr>
          <p:cNvPr id="65540" name="Rectangle 4"/>
          <p:cNvSpPr>
            <a:spLocks noGrp="1" noChangeArrowheads="1"/>
          </p:cNvSpPr>
          <p:nvPr>
            <p:ph type="body" sz="half" idx="2"/>
          </p:nvPr>
        </p:nvSpPr>
        <p:spPr>
          <a:xfrm>
            <a:off x="4495800" y="2057400"/>
            <a:ext cx="4267200" cy="3733800"/>
          </a:xfrm>
          <a:noFill/>
          <a:ln/>
        </p:spPr>
        <p:txBody>
          <a:bodyPr/>
          <a:lstStyle/>
          <a:p>
            <a:pPr>
              <a:buFontTx/>
              <a:buNone/>
            </a:pPr>
            <a:r>
              <a:rPr lang="fr-FR" sz="2400">
                <a:solidFill>
                  <a:srgbClr val="008000"/>
                </a:solidFill>
              </a:rPr>
              <a:t>Pour le personnel</a:t>
            </a:r>
          </a:p>
          <a:p>
            <a:r>
              <a:rPr lang="fr-FR" sz="2000">
                <a:solidFill>
                  <a:schemeClr val="accent1"/>
                </a:solidFill>
              </a:rPr>
              <a:t>Avantages</a:t>
            </a:r>
          </a:p>
          <a:p>
            <a:pPr lvl="1"/>
            <a:r>
              <a:rPr lang="fr-FR" sz="1800"/>
              <a:t>Faibles compétences requises</a:t>
            </a:r>
          </a:p>
          <a:p>
            <a:pPr lvl="1"/>
            <a:r>
              <a:rPr lang="fr-FR" sz="1800"/>
              <a:t>Peu de responsabilités</a:t>
            </a:r>
          </a:p>
          <a:p>
            <a:pPr lvl="1"/>
            <a:r>
              <a:rPr lang="fr-FR" sz="1800"/>
              <a:t>Faible charge mentale</a:t>
            </a:r>
          </a:p>
          <a:p>
            <a:r>
              <a:rPr lang="fr-FR" sz="2000">
                <a:solidFill>
                  <a:srgbClr val="FF66FF"/>
                </a:solidFill>
              </a:rPr>
              <a:t>Inconvénients</a:t>
            </a:r>
            <a:endParaRPr lang="fr-FR" sz="2000">
              <a:solidFill>
                <a:schemeClr val="hlink"/>
              </a:solidFill>
            </a:endParaRPr>
          </a:p>
          <a:p>
            <a:pPr lvl="1"/>
            <a:r>
              <a:rPr lang="fr-FR" sz="1800"/>
              <a:t>Travail monotone</a:t>
            </a:r>
          </a:p>
          <a:p>
            <a:pPr lvl="1"/>
            <a:r>
              <a:rPr lang="fr-FR" sz="1800"/>
              <a:t>Peu d'évolutions possibles</a:t>
            </a:r>
          </a:p>
          <a:p>
            <a:pPr lvl="1"/>
            <a:r>
              <a:rPr lang="fr-FR" sz="1800"/>
              <a:t>Pas de maîtrise de son travail</a:t>
            </a:r>
          </a:p>
          <a:p>
            <a:pPr lvl="1"/>
            <a:r>
              <a:rPr lang="fr-FR" sz="1800"/>
              <a:t>Peu de chance de se réaliser dans son travail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L’organisation traditionnelle</a:t>
            </a:r>
            <a:br>
              <a:rPr lang="fr-FR" dirty="0"/>
            </a:br>
            <a:r>
              <a:rPr lang="fr-FR" dirty="0"/>
              <a:t>en « silos »</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71868" y="571480"/>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sp>
        <p:nvSpPr>
          <p:cNvPr id="107542" name="Rectangle 22"/>
          <p:cNvSpPr>
            <a:spLocks noChangeArrowheads="1"/>
          </p:cNvSpPr>
          <p:nvPr/>
        </p:nvSpPr>
        <p:spPr bwMode="auto">
          <a:xfrm>
            <a:off x="6727855" y="3976688"/>
            <a:ext cx="2130425" cy="81915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 &amp;</a:t>
            </a:r>
          </a:p>
          <a:p>
            <a:pPr algn="ctr">
              <a:lnSpc>
                <a:spcPct val="100000"/>
              </a:lnSpc>
              <a:defRPr/>
            </a:pPr>
            <a:r>
              <a:rPr lang="fr-FR" dirty="0">
                <a:solidFill>
                  <a:srgbClr val="000000"/>
                </a:solidFill>
                <a:effectLst>
                  <a:outerShdw blurRad="38100" dist="38100" dir="2700000" algn="tl">
                    <a:srgbClr val="C0C0C0"/>
                  </a:outerShdw>
                </a:effectLst>
              </a:rPr>
              <a:t>Marketing</a:t>
            </a:r>
          </a:p>
        </p:txBody>
      </p:sp>
      <p:sp>
        <p:nvSpPr>
          <p:cNvPr id="107543" name="Rectangle 23"/>
          <p:cNvSpPr>
            <a:spLocks noChangeArrowheads="1"/>
          </p:cNvSpPr>
          <p:nvPr/>
        </p:nvSpPr>
        <p:spPr bwMode="auto">
          <a:xfrm>
            <a:off x="2500298" y="4214818"/>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000100" y="421481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606924"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grpSp>
        <p:nvGrpSpPr>
          <p:cNvPr id="6" name="Group 28"/>
          <p:cNvGrpSpPr>
            <a:grpSpLocks/>
          </p:cNvGrpSpPr>
          <p:nvPr/>
        </p:nvGrpSpPr>
        <p:grpSpPr bwMode="auto">
          <a:xfrm>
            <a:off x="857224" y="2428868"/>
            <a:ext cx="1368425" cy="1547819"/>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5" name="Group 28"/>
          <p:cNvGrpSpPr>
            <a:grpSpLocks/>
          </p:cNvGrpSpPr>
          <p:nvPr/>
        </p:nvGrpSpPr>
        <p:grpSpPr bwMode="auto">
          <a:xfrm>
            <a:off x="2917823" y="2428868"/>
            <a:ext cx="1368425" cy="1547819"/>
            <a:chOff x="1224" y="1770"/>
            <a:chExt cx="862" cy="615"/>
          </a:xfrm>
        </p:grpSpPr>
        <p:sp>
          <p:nvSpPr>
            <p:cNvPr id="46"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47"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48"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9" name="Group 28"/>
          <p:cNvGrpSpPr>
            <a:grpSpLocks/>
          </p:cNvGrpSpPr>
          <p:nvPr/>
        </p:nvGrpSpPr>
        <p:grpSpPr bwMode="auto">
          <a:xfrm>
            <a:off x="4978422" y="2428868"/>
            <a:ext cx="1368425" cy="1547819"/>
            <a:chOff x="1224" y="1770"/>
            <a:chExt cx="862" cy="615"/>
          </a:xfrm>
        </p:grpSpPr>
        <p:sp>
          <p:nvSpPr>
            <p:cNvPr id="50"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1"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2"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53" name="Group 28"/>
          <p:cNvGrpSpPr>
            <a:grpSpLocks/>
          </p:cNvGrpSpPr>
          <p:nvPr/>
        </p:nvGrpSpPr>
        <p:grpSpPr bwMode="auto">
          <a:xfrm>
            <a:off x="7039021" y="2428868"/>
            <a:ext cx="1368425" cy="1547819"/>
            <a:chOff x="1224" y="1770"/>
            <a:chExt cx="862" cy="615"/>
          </a:xfrm>
        </p:grpSpPr>
        <p:sp>
          <p:nvSpPr>
            <p:cNvPr id="54"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5"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6"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cxnSp>
        <p:nvCxnSpPr>
          <p:cNvPr id="58" name="Connecteur droit 57"/>
          <p:cNvCxnSpPr/>
          <p:nvPr/>
        </p:nvCxnSpPr>
        <p:spPr bwMode="auto">
          <a:xfrm rot="5400000">
            <a:off x="1678761"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59" name="Connecteur droit 58"/>
          <p:cNvCxnSpPr/>
          <p:nvPr/>
        </p:nvCxnSpPr>
        <p:spPr bwMode="auto">
          <a:xfrm rot="5400000">
            <a:off x="3750463"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0" name="Connecteur droit 59"/>
          <p:cNvCxnSpPr/>
          <p:nvPr/>
        </p:nvCxnSpPr>
        <p:spPr bwMode="auto">
          <a:xfrm rot="5400000">
            <a:off x="5822165"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1" name="Connecteur droit 60"/>
          <p:cNvCxnSpPr/>
          <p:nvPr/>
        </p:nvCxnSpPr>
        <p:spPr bwMode="auto">
          <a:xfrm rot="5400000">
            <a:off x="7822429"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2" name="Connecteur droit 61"/>
          <p:cNvCxnSpPr/>
          <p:nvPr/>
        </p:nvCxnSpPr>
        <p:spPr bwMode="auto">
          <a:xfrm rot="5400000">
            <a:off x="-392941" y="3178967"/>
            <a:ext cx="1785950" cy="0"/>
          </a:xfrm>
          <a:prstGeom prst="line">
            <a:avLst/>
          </a:prstGeom>
          <a:noFill/>
          <a:ln w="76200" cap="flat" cmpd="sng" algn="ctr">
            <a:solidFill>
              <a:srgbClr val="FF0000"/>
            </a:solidFill>
            <a:prstDash val="dash"/>
            <a:round/>
            <a:headEnd type="none" w="med" len="med"/>
            <a:tailEnd type="none" w="med" len="med"/>
          </a:ln>
          <a:effec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AutoShape 1"/>
          <p:cNvSpPr>
            <a:spLocks/>
          </p:cNvSpPr>
          <p:nvPr/>
        </p:nvSpPr>
        <p:spPr bwMode="auto">
          <a:xfrm>
            <a:off x="899592"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Achats</a:t>
            </a:r>
            <a:endParaRPr lang="fr-FR" dirty="0">
              <a:solidFill>
                <a:srgbClr val="000000"/>
              </a:solidFill>
              <a:latin typeface="+mj-lt"/>
            </a:endParaRPr>
          </a:p>
        </p:txBody>
      </p:sp>
      <p:sp>
        <p:nvSpPr>
          <p:cNvPr id="37890" name="AutoShape 2"/>
          <p:cNvSpPr>
            <a:spLocks/>
          </p:cNvSpPr>
          <p:nvPr/>
        </p:nvSpPr>
        <p:spPr bwMode="auto">
          <a:xfrm>
            <a:off x="2448378" y="1412776"/>
            <a:ext cx="140222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Approvis.</a:t>
            </a:r>
            <a:endParaRPr lang="fr-FR" dirty="0">
              <a:solidFill>
                <a:srgbClr val="000000"/>
              </a:solidFill>
              <a:latin typeface="+mj-lt"/>
            </a:endParaRPr>
          </a:p>
        </p:txBody>
      </p:sp>
      <p:sp>
        <p:nvSpPr>
          <p:cNvPr id="37891" name="AutoShape 3"/>
          <p:cNvSpPr>
            <a:spLocks/>
          </p:cNvSpPr>
          <p:nvPr/>
        </p:nvSpPr>
        <p:spPr bwMode="auto">
          <a:xfrm>
            <a:off x="3996048"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Production</a:t>
            </a:r>
            <a:endParaRPr lang="fr-FR" dirty="0">
              <a:solidFill>
                <a:srgbClr val="000000"/>
              </a:solidFill>
              <a:latin typeface="+mj-lt"/>
            </a:endParaRPr>
          </a:p>
        </p:txBody>
      </p:sp>
      <p:sp>
        <p:nvSpPr>
          <p:cNvPr id="37892" name="AutoShape 4"/>
          <p:cNvSpPr>
            <a:spLocks/>
          </p:cNvSpPr>
          <p:nvPr/>
        </p:nvSpPr>
        <p:spPr bwMode="auto">
          <a:xfrm>
            <a:off x="5544834"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Distribution</a:t>
            </a:r>
            <a:endParaRPr lang="fr-FR" dirty="0">
              <a:solidFill>
                <a:srgbClr val="000000"/>
              </a:solidFill>
              <a:latin typeface="+mj-lt"/>
            </a:endParaRPr>
          </a:p>
        </p:txBody>
      </p:sp>
      <p:sp>
        <p:nvSpPr>
          <p:cNvPr id="37893" name="AutoShape 5"/>
          <p:cNvSpPr>
            <a:spLocks/>
          </p:cNvSpPr>
          <p:nvPr/>
        </p:nvSpPr>
        <p:spPr bwMode="auto">
          <a:xfrm>
            <a:off x="7093619"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Ventes</a:t>
            </a:r>
            <a:endParaRPr lang="fr-FR" dirty="0">
              <a:solidFill>
                <a:srgbClr val="000000"/>
              </a:solidFill>
              <a:latin typeface="+mj-lt"/>
            </a:endParaRPr>
          </a:p>
        </p:txBody>
      </p:sp>
      <p:sp>
        <p:nvSpPr>
          <p:cNvPr id="37894" name="Rectangle 6"/>
          <p:cNvSpPr>
            <a:spLocks noGrp="1" noChangeArrowheads="1"/>
          </p:cNvSpPr>
          <p:nvPr>
            <p:ph type="title"/>
          </p:nvPr>
        </p:nvSpPr>
        <p:spPr>
          <a:xfrm>
            <a:off x="683568" y="692696"/>
            <a:ext cx="8229600" cy="864096"/>
          </a:xfrm>
        </p:spPr>
        <p:txBody>
          <a:bodyPr/>
          <a:lstStyle/>
          <a:p>
            <a:pPr>
              <a:lnSpc>
                <a:spcPct val="90000"/>
              </a:lnSpc>
            </a:pPr>
            <a:r>
              <a:rPr lang="fr-FR" sz="2800" dirty="0">
                <a:solidFill>
                  <a:srgbClr val="008000"/>
                </a:solidFill>
                <a:effectLst/>
                <a:latin typeface="+mj-lt"/>
                <a:cs typeface="+mj-cs"/>
              </a:rPr>
              <a:t>L’organisation traditionnelle</a:t>
            </a:r>
          </a:p>
        </p:txBody>
      </p:sp>
      <p:sp>
        <p:nvSpPr>
          <p:cNvPr id="68" name="Rectangle 9"/>
          <p:cNvSpPr>
            <a:spLocks noChangeArrowheads="1"/>
          </p:cNvSpPr>
          <p:nvPr/>
        </p:nvSpPr>
        <p:spPr bwMode="auto">
          <a:xfrm>
            <a:off x="323528" y="3502351"/>
            <a:ext cx="1260000" cy="719999"/>
          </a:xfrm>
          <a:prstGeom prst="rect">
            <a:avLst/>
          </a:prstGeom>
          <a:gradFill rotWithShape="0">
            <a:gsLst>
              <a:gs pos="0">
                <a:srgbClr val="C68000"/>
              </a:gs>
              <a:gs pos="100000">
                <a:srgbClr val="E30202"/>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MP Fournisseur</a:t>
            </a:r>
          </a:p>
        </p:txBody>
      </p:sp>
      <p:sp>
        <p:nvSpPr>
          <p:cNvPr id="69" name="Rectangle 9"/>
          <p:cNvSpPr>
            <a:spLocks noChangeArrowheads="1"/>
          </p:cNvSpPr>
          <p:nvPr/>
        </p:nvSpPr>
        <p:spPr bwMode="auto">
          <a:xfrm>
            <a:off x="1785318" y="3502351"/>
            <a:ext cx="1260000" cy="719999"/>
          </a:xfrm>
          <a:prstGeom prst="rect">
            <a:avLst/>
          </a:prstGeom>
          <a:gradFill rotWithShape="0">
            <a:gsLst>
              <a:gs pos="0">
                <a:srgbClr val="6C7472"/>
              </a:gs>
              <a:gs pos="100000">
                <a:srgbClr val="464658"/>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PF Fournisseur</a:t>
            </a:r>
          </a:p>
        </p:txBody>
      </p:sp>
      <p:sp>
        <p:nvSpPr>
          <p:cNvPr id="70" name="Rectangle 9"/>
          <p:cNvSpPr>
            <a:spLocks noChangeArrowheads="1"/>
          </p:cNvSpPr>
          <p:nvPr/>
        </p:nvSpPr>
        <p:spPr bwMode="auto">
          <a:xfrm>
            <a:off x="3247108" y="3502351"/>
            <a:ext cx="1260000" cy="719999"/>
          </a:xfrm>
          <a:prstGeom prst="rect">
            <a:avLst/>
          </a:prstGeom>
          <a:gradFill rotWithShape="0">
            <a:gsLst>
              <a:gs pos="0">
                <a:srgbClr val="005A7C"/>
              </a:gs>
              <a:gs pos="100000">
                <a:srgbClr val="330066"/>
              </a:gs>
            </a:gsLst>
            <a:lin ang="5400000" scaled="1"/>
          </a:gradFill>
          <a:ln w="19050" cap="flat" cmpd="sng">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a:t>
            </a:r>
          </a:p>
          <a:p>
            <a:pPr algn="ctr"/>
            <a:r>
              <a:rPr lang="en-US" sz="1400" dirty="0">
                <a:solidFill>
                  <a:srgbClr val="FFFFFF"/>
                </a:solidFill>
                <a:latin typeface="Arial Narrow"/>
                <a:ea typeface="ＭＳ Ｐゴシック" charset="0"/>
                <a:cs typeface="Arial Narrow"/>
              </a:rPr>
              <a:t>Composants</a:t>
            </a:r>
          </a:p>
        </p:txBody>
      </p:sp>
      <p:sp>
        <p:nvSpPr>
          <p:cNvPr id="71" name="Rectangle 9"/>
          <p:cNvSpPr>
            <a:spLocks noChangeArrowheads="1"/>
          </p:cNvSpPr>
          <p:nvPr/>
        </p:nvSpPr>
        <p:spPr bwMode="auto">
          <a:xfrm>
            <a:off x="470889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Produits</a:t>
            </a:r>
          </a:p>
          <a:p>
            <a:pPr algn="ctr"/>
            <a:r>
              <a:rPr lang="en-US" sz="1400" dirty="0">
                <a:solidFill>
                  <a:srgbClr val="FFFFFF"/>
                </a:solidFill>
                <a:latin typeface="Arial Narrow"/>
                <a:ea typeface="ＭＳ Ｐゴシック" charset="0"/>
                <a:cs typeface="Arial Narrow"/>
              </a:rPr>
              <a:t>Finis</a:t>
            </a:r>
          </a:p>
        </p:txBody>
      </p:sp>
      <p:sp>
        <p:nvSpPr>
          <p:cNvPr id="72" name="Rectangle 9"/>
          <p:cNvSpPr>
            <a:spLocks noChangeArrowheads="1"/>
          </p:cNvSpPr>
          <p:nvPr/>
        </p:nvSpPr>
        <p:spPr bwMode="auto">
          <a:xfrm>
            <a:off x="7632480" y="3502351"/>
            <a:ext cx="1260000" cy="719999"/>
          </a:xfrm>
          <a:prstGeom prst="rect">
            <a:avLst/>
          </a:prstGeom>
          <a:gradFill rotWithShape="0">
            <a:gsLst>
              <a:gs pos="0">
                <a:srgbClr val="66B132"/>
              </a:gs>
              <a:gs pos="100000">
                <a:srgbClr val="006633"/>
              </a:gs>
            </a:gsLst>
            <a:lin ang="5400000" scaled="1"/>
          </a:gradFill>
          <a:ln w="12700" cap="flat">
            <a:solidFill>
              <a:srgbClr val="002060"/>
            </a:solidFill>
            <a:miter lim="800000"/>
            <a:headEnd type="none" w="med" len="med"/>
            <a:tailEnd type="none" w="med" len="med"/>
          </a:ln>
        </p:spPr>
        <p:txBody>
          <a:bodyPr wrap="none" anchor="ctr"/>
          <a:lstStyle/>
          <a:p>
            <a:pPr algn="ctr"/>
            <a:r>
              <a:rPr lang="en-US" sz="1400" dirty="0">
                <a:solidFill>
                  <a:schemeClr val="bg1"/>
                </a:solidFill>
                <a:latin typeface="Arial Narrow"/>
                <a:cs typeface="Arial Narrow"/>
              </a:rPr>
              <a:t>Stocks </a:t>
            </a:r>
          </a:p>
          <a:p>
            <a:pPr algn="ctr"/>
            <a:r>
              <a:rPr lang="en-US" sz="1400" dirty="0">
                <a:solidFill>
                  <a:schemeClr val="bg1"/>
                </a:solidFill>
                <a:latin typeface="Arial Narrow"/>
                <a:cs typeface="Arial Narrow"/>
              </a:rPr>
              <a:t>Points de</a:t>
            </a:r>
          </a:p>
          <a:p>
            <a:pPr algn="ctr"/>
            <a:r>
              <a:rPr lang="en-US" sz="1400" dirty="0">
                <a:solidFill>
                  <a:schemeClr val="bg1"/>
                </a:solidFill>
                <a:latin typeface="Arial Narrow"/>
                <a:cs typeface="Arial Narrow"/>
              </a:rPr>
              <a:t>Vente</a:t>
            </a:r>
          </a:p>
        </p:txBody>
      </p:sp>
      <p:sp>
        <p:nvSpPr>
          <p:cNvPr id="74" name="Rectangle 9"/>
          <p:cNvSpPr>
            <a:spLocks noChangeArrowheads="1"/>
          </p:cNvSpPr>
          <p:nvPr/>
        </p:nvSpPr>
        <p:spPr bwMode="auto">
          <a:xfrm>
            <a:off x="617068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Centres de</a:t>
            </a:r>
          </a:p>
          <a:p>
            <a:pPr algn="ctr"/>
            <a:r>
              <a:rPr lang="en-US" sz="1400" dirty="0">
                <a:solidFill>
                  <a:srgbClr val="FFFFFF"/>
                </a:solidFill>
                <a:latin typeface="Arial Narrow"/>
                <a:ea typeface="ＭＳ Ｐゴシック" charset="0"/>
                <a:cs typeface="Arial Narrow"/>
              </a:rPr>
              <a:t>Distribution</a:t>
            </a:r>
          </a:p>
        </p:txBody>
      </p:sp>
      <p:sp>
        <p:nvSpPr>
          <p:cNvPr id="37937" name="AutoShape 49"/>
          <p:cNvSpPr>
            <a:spLocks/>
          </p:cNvSpPr>
          <p:nvPr/>
        </p:nvSpPr>
        <p:spPr bwMode="auto">
          <a:xfrm>
            <a:off x="1907704" y="5301208"/>
            <a:ext cx="5075799" cy="964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buClr>
                <a:srgbClr val="000000"/>
              </a:buClr>
              <a:buFont typeface="Arial" charset="0"/>
              <a:buNone/>
            </a:pPr>
            <a:r>
              <a:rPr lang="fr-FR" sz="2100" dirty="0">
                <a:solidFill>
                  <a:srgbClr val="000000"/>
                </a:solidFill>
                <a:latin typeface="+mj-lt"/>
              </a:rPr>
              <a:t>Gestion indépendante de chaque stock</a:t>
            </a:r>
          </a:p>
          <a:p>
            <a:pPr algn="ctr">
              <a:buClr>
                <a:srgbClr val="000000"/>
              </a:buClr>
              <a:buFont typeface="Arial" charset="0"/>
              <a:buNone/>
            </a:pPr>
            <a:r>
              <a:rPr lang="fr-FR" sz="2100" dirty="0">
                <a:solidFill>
                  <a:srgbClr val="000000"/>
                </a:solidFill>
                <a:latin typeface="+mj-lt"/>
              </a:rPr>
              <a:t>Processus fragmenté</a:t>
            </a:r>
            <a:endParaRPr lang="fr-FR" dirty="0">
              <a:latin typeface="+mj-lt"/>
            </a:endParaRPr>
          </a:p>
        </p:txBody>
      </p:sp>
      <p:grpSp>
        <p:nvGrpSpPr>
          <p:cNvPr id="2" name="Group 16"/>
          <p:cNvGrpSpPr/>
          <p:nvPr/>
        </p:nvGrpSpPr>
        <p:grpSpPr>
          <a:xfrm>
            <a:off x="1043608" y="4365104"/>
            <a:ext cx="7200800" cy="12701"/>
            <a:chOff x="1043608" y="4169010"/>
            <a:chExt cx="7200800" cy="12701"/>
          </a:xfrm>
        </p:grpSpPr>
        <p:cxnSp>
          <p:nvCxnSpPr>
            <p:cNvPr id="8" name="Elbow Connector 7"/>
            <p:cNvCxnSpPr/>
            <p:nvPr/>
          </p:nvCxnSpPr>
          <p:spPr>
            <a:xfrm rot="5400000">
              <a:off x="7688335"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5400000">
              <a:off x="6162998"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5400000">
              <a:off x="4637659"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a:off x="3112320" y="3625638"/>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5400000">
              <a:off x="1586981"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p:nvPr/>
        </p:nvGrpSpPr>
        <p:grpSpPr>
          <a:xfrm rot="10800000">
            <a:off x="1043608" y="2852936"/>
            <a:ext cx="7200800" cy="12701"/>
            <a:chOff x="1043608" y="4169010"/>
            <a:chExt cx="7200800" cy="12701"/>
          </a:xfrm>
        </p:grpSpPr>
        <p:cxnSp>
          <p:nvCxnSpPr>
            <p:cNvPr id="91" name="Elbow Connector 90"/>
            <p:cNvCxnSpPr/>
            <p:nvPr/>
          </p:nvCxnSpPr>
          <p:spPr>
            <a:xfrm rot="5400000">
              <a:off x="7688335"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162998"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5400000">
              <a:off x="4637659"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112320" y="3625638"/>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5400000">
              <a:off x="1586981"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pic>
        <p:nvPicPr>
          <p:cNvPr id="73" name="Picture 72"/>
          <p:cNvPicPr>
            <a:picLocks noChangeAspect="1"/>
          </p:cNvPicPr>
          <p:nvPr/>
        </p:nvPicPr>
        <p:blipFill>
          <a:blip r:embed="rId3" cstate="print"/>
          <a:stretch>
            <a:fillRect/>
          </a:stretch>
        </p:blipFill>
        <p:spPr>
          <a:xfrm>
            <a:off x="539552" y="2843950"/>
            <a:ext cx="612000" cy="612000"/>
          </a:xfrm>
          <a:prstGeom prst="rect">
            <a:avLst/>
          </a:prstGeom>
          <a:ln>
            <a:solidFill>
              <a:srgbClr val="002060"/>
            </a:solidFill>
          </a:ln>
        </p:spPr>
      </p:pic>
      <p:pic>
        <p:nvPicPr>
          <p:cNvPr id="75" name="Picture 74"/>
          <p:cNvPicPr>
            <a:picLocks noChangeAspect="1"/>
          </p:cNvPicPr>
          <p:nvPr/>
        </p:nvPicPr>
        <p:blipFill>
          <a:blip r:embed="rId3" cstate="print"/>
          <a:stretch>
            <a:fillRect/>
          </a:stretch>
        </p:blipFill>
        <p:spPr>
          <a:xfrm>
            <a:off x="2058934" y="2843950"/>
            <a:ext cx="612000" cy="612000"/>
          </a:xfrm>
          <a:prstGeom prst="rect">
            <a:avLst/>
          </a:prstGeom>
          <a:ln>
            <a:solidFill>
              <a:srgbClr val="002060"/>
            </a:solidFill>
          </a:ln>
        </p:spPr>
      </p:pic>
      <p:pic>
        <p:nvPicPr>
          <p:cNvPr id="76" name="Picture 75"/>
          <p:cNvPicPr>
            <a:picLocks noChangeAspect="1"/>
          </p:cNvPicPr>
          <p:nvPr/>
        </p:nvPicPr>
        <p:blipFill>
          <a:blip r:embed="rId3" cstate="print"/>
          <a:stretch>
            <a:fillRect/>
          </a:stretch>
        </p:blipFill>
        <p:spPr>
          <a:xfrm>
            <a:off x="3578316" y="2843950"/>
            <a:ext cx="612000" cy="612000"/>
          </a:xfrm>
          <a:prstGeom prst="rect">
            <a:avLst/>
          </a:prstGeom>
          <a:ln>
            <a:solidFill>
              <a:srgbClr val="002060"/>
            </a:solidFill>
          </a:ln>
        </p:spPr>
      </p:pic>
      <p:pic>
        <p:nvPicPr>
          <p:cNvPr id="77" name="Picture 76"/>
          <p:cNvPicPr>
            <a:picLocks noChangeAspect="1"/>
          </p:cNvPicPr>
          <p:nvPr/>
        </p:nvPicPr>
        <p:blipFill>
          <a:blip r:embed="rId3" cstate="print"/>
          <a:stretch>
            <a:fillRect/>
          </a:stretch>
        </p:blipFill>
        <p:spPr>
          <a:xfrm>
            <a:off x="5097698" y="2843950"/>
            <a:ext cx="612000" cy="612000"/>
          </a:xfrm>
          <a:prstGeom prst="rect">
            <a:avLst/>
          </a:prstGeom>
          <a:ln>
            <a:solidFill>
              <a:srgbClr val="002060"/>
            </a:solidFill>
          </a:ln>
        </p:spPr>
      </p:pic>
      <p:pic>
        <p:nvPicPr>
          <p:cNvPr id="78" name="Picture 77"/>
          <p:cNvPicPr>
            <a:picLocks noChangeAspect="1"/>
          </p:cNvPicPr>
          <p:nvPr/>
        </p:nvPicPr>
        <p:blipFill>
          <a:blip r:embed="rId3" cstate="print"/>
          <a:stretch>
            <a:fillRect/>
          </a:stretch>
        </p:blipFill>
        <p:spPr>
          <a:xfrm>
            <a:off x="6617080" y="2843950"/>
            <a:ext cx="612000" cy="612000"/>
          </a:xfrm>
          <a:prstGeom prst="rect">
            <a:avLst/>
          </a:prstGeom>
          <a:ln>
            <a:solidFill>
              <a:srgbClr val="002060"/>
            </a:solidFill>
          </a:ln>
        </p:spPr>
      </p:pic>
      <p:pic>
        <p:nvPicPr>
          <p:cNvPr id="79" name="Picture 78"/>
          <p:cNvPicPr>
            <a:picLocks noChangeAspect="1"/>
          </p:cNvPicPr>
          <p:nvPr/>
        </p:nvPicPr>
        <p:blipFill>
          <a:blip r:embed="rId3" cstate="print"/>
          <a:stretch>
            <a:fillRect/>
          </a:stretch>
        </p:blipFill>
        <p:spPr>
          <a:xfrm>
            <a:off x="8136464" y="2843950"/>
            <a:ext cx="612000" cy="612000"/>
          </a:xfrm>
          <a:prstGeom prst="rect">
            <a:avLst/>
          </a:prstGeom>
          <a:ln>
            <a:solidFill>
              <a:srgbClr val="002060"/>
            </a:solidFill>
          </a:ln>
        </p:spPr>
      </p:pic>
      <p:sp>
        <p:nvSpPr>
          <p:cNvPr id="3" name="Slide Number Placeholder 2"/>
          <p:cNvSpPr>
            <a:spLocks noGrp="1"/>
          </p:cNvSpPr>
          <p:nvPr>
            <p:ph type="sldNum" sz="quarter" idx="4"/>
          </p:nvPr>
        </p:nvSpPr>
        <p:spPr/>
        <p:txBody>
          <a:bodyPr/>
          <a:lstStyle/>
          <a:p>
            <a:fld id="{F0591563-C936-C24A-B817-5B070095CD79}" type="slidenum">
              <a:rPr lang="fr-FR" smtClean="0"/>
              <a:pPr/>
              <a:t>25</a:t>
            </a:fld>
            <a:endParaRPr lang="fr-FR" dirty="0"/>
          </a:p>
        </p:txBody>
      </p:sp>
    </p:spTree>
    <p:extLst>
      <p:ext uri="{BB962C8B-B14F-4D97-AF65-F5344CB8AC3E}">
        <p14:creationId xmlns:p14="http://schemas.microsoft.com/office/powerpoint/2010/main" val="4080899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7889"/>
                                        </p:tgtEl>
                                        <p:attrNameLst>
                                          <p:attrName>style.visibility</p:attrName>
                                        </p:attrNameLst>
                                      </p:cBhvr>
                                      <p:to>
                                        <p:strVal val="visible"/>
                                      </p:to>
                                    </p:set>
                                    <p:anim calcmode="lin" valueType="num">
                                      <p:cBhvr>
                                        <p:cTn id="11" dur="500" fill="hold"/>
                                        <p:tgtEl>
                                          <p:spTgt spid="37889"/>
                                        </p:tgtEl>
                                        <p:attrNameLst>
                                          <p:attrName>ppt_w</p:attrName>
                                        </p:attrNameLst>
                                      </p:cBhvr>
                                      <p:tavLst>
                                        <p:tav tm="0">
                                          <p:val>
                                            <p:fltVal val="0"/>
                                          </p:val>
                                        </p:tav>
                                        <p:tav tm="100000">
                                          <p:val>
                                            <p:strVal val="#ppt_w"/>
                                          </p:val>
                                        </p:tav>
                                      </p:tavLst>
                                    </p:anim>
                                    <p:anim calcmode="lin" valueType="num">
                                      <p:cBhvr>
                                        <p:cTn id="12" dur="500" fill="hold"/>
                                        <p:tgtEl>
                                          <p:spTgt spid="3788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p:cTn id="23" dur="500" fill="hold"/>
                                        <p:tgtEl>
                                          <p:spTgt spid="37891"/>
                                        </p:tgtEl>
                                        <p:attrNameLst>
                                          <p:attrName>ppt_w</p:attrName>
                                        </p:attrNameLst>
                                      </p:cBhvr>
                                      <p:tavLst>
                                        <p:tav tm="0">
                                          <p:val>
                                            <p:fltVal val="0"/>
                                          </p:val>
                                        </p:tav>
                                        <p:tav tm="100000">
                                          <p:val>
                                            <p:strVal val="#ppt_w"/>
                                          </p:val>
                                        </p:tav>
                                      </p:tavLst>
                                    </p:anim>
                                    <p:anim calcmode="lin" valueType="num">
                                      <p:cBhvr>
                                        <p:cTn id="24"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7892"/>
                                        </p:tgtEl>
                                        <p:attrNameLst>
                                          <p:attrName>style.visibility</p:attrName>
                                        </p:attrNameLst>
                                      </p:cBhvr>
                                      <p:to>
                                        <p:strVal val="visible"/>
                                      </p:to>
                                    </p:set>
                                    <p:anim calcmode="lin" valueType="num">
                                      <p:cBhvr>
                                        <p:cTn id="29" dur="500" fill="hold"/>
                                        <p:tgtEl>
                                          <p:spTgt spid="37892"/>
                                        </p:tgtEl>
                                        <p:attrNameLst>
                                          <p:attrName>ppt_w</p:attrName>
                                        </p:attrNameLst>
                                      </p:cBhvr>
                                      <p:tavLst>
                                        <p:tav tm="0">
                                          <p:val>
                                            <p:fltVal val="0"/>
                                          </p:val>
                                        </p:tav>
                                        <p:tav tm="100000">
                                          <p:val>
                                            <p:strVal val="#ppt_w"/>
                                          </p:val>
                                        </p:tav>
                                      </p:tavLst>
                                    </p:anim>
                                    <p:anim calcmode="lin" valueType="num">
                                      <p:cBhvr>
                                        <p:cTn id="30"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ppt_w</p:attrName>
                                        </p:attrNameLst>
                                      </p:cBhvr>
                                      <p:tavLst>
                                        <p:tav tm="0">
                                          <p:val>
                                            <p:fltVal val="0"/>
                                          </p:val>
                                        </p:tav>
                                        <p:tav tm="100000">
                                          <p:val>
                                            <p:strVal val="#ppt_w"/>
                                          </p:val>
                                        </p:tav>
                                      </p:tavLst>
                                    </p:anim>
                                    <p:anim calcmode="lin" valueType="num">
                                      <p:cBhvr>
                                        <p:cTn id="36"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37893" grpId="0"/>
      <p:bldP spid="378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La </a:t>
            </a:r>
            <a:r>
              <a:rPr lang="fr-FR" dirty="0" err="1"/>
              <a:t>supply</a:t>
            </a:r>
            <a:r>
              <a:rPr lang="fr-FR" dirty="0"/>
              <a:t> </a:t>
            </a:r>
            <a:r>
              <a:rPr lang="fr-FR" dirty="0" err="1"/>
              <a:t>chain</a:t>
            </a:r>
            <a:r>
              <a:rPr lang="fr-FR" dirty="0"/>
              <a:t> interne :</a:t>
            </a:r>
            <a:br>
              <a:rPr lang="fr-FR" dirty="0"/>
            </a:br>
            <a:r>
              <a:rPr lang="fr-FR" dirty="0"/>
              <a:t>l’intégration à travers les barrières fonctionnelles</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90925" y="646113"/>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grpSp>
        <p:nvGrpSpPr>
          <p:cNvPr id="18440" name="Group 6"/>
          <p:cNvGrpSpPr>
            <a:grpSpLocks/>
          </p:cNvGrpSpPr>
          <p:nvPr/>
        </p:nvGrpSpPr>
        <p:grpSpPr bwMode="auto">
          <a:xfrm>
            <a:off x="6538913" y="3159125"/>
            <a:ext cx="1220787" cy="850900"/>
            <a:chOff x="4119" y="1990"/>
            <a:chExt cx="769" cy="536"/>
          </a:xfrm>
        </p:grpSpPr>
        <p:sp>
          <p:nvSpPr>
            <p:cNvPr id="18474" name="Oval 7"/>
            <p:cNvSpPr>
              <a:spLocks noChangeArrowheads="1"/>
            </p:cNvSpPr>
            <p:nvPr/>
          </p:nvSpPr>
          <p:spPr bwMode="auto">
            <a:xfrm>
              <a:off x="4119" y="2372"/>
              <a:ext cx="769" cy="15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5" name="Rectangle 8"/>
            <p:cNvSpPr>
              <a:spLocks noChangeArrowheads="1"/>
            </p:cNvSpPr>
            <p:nvPr/>
          </p:nvSpPr>
          <p:spPr bwMode="auto">
            <a:xfrm>
              <a:off x="4119" y="2066"/>
              <a:ext cx="769" cy="39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6" name="Oval 9"/>
            <p:cNvSpPr>
              <a:spLocks noChangeArrowheads="1"/>
            </p:cNvSpPr>
            <p:nvPr/>
          </p:nvSpPr>
          <p:spPr bwMode="auto">
            <a:xfrm>
              <a:off x="4119" y="1990"/>
              <a:ext cx="769" cy="15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1" name="Group 10"/>
          <p:cNvGrpSpPr>
            <a:grpSpLocks/>
          </p:cNvGrpSpPr>
          <p:nvPr/>
        </p:nvGrpSpPr>
        <p:grpSpPr bwMode="auto">
          <a:xfrm>
            <a:off x="5060950" y="3289300"/>
            <a:ext cx="1273175" cy="909638"/>
            <a:chOff x="3188" y="2072"/>
            <a:chExt cx="802" cy="573"/>
          </a:xfrm>
        </p:grpSpPr>
        <p:sp>
          <p:nvSpPr>
            <p:cNvPr id="18471" name="Oval 11"/>
            <p:cNvSpPr>
              <a:spLocks noChangeArrowheads="1"/>
            </p:cNvSpPr>
            <p:nvPr/>
          </p:nvSpPr>
          <p:spPr bwMode="auto">
            <a:xfrm>
              <a:off x="3188" y="2481"/>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2" name="Rectangle 12"/>
            <p:cNvSpPr>
              <a:spLocks noChangeArrowheads="1"/>
            </p:cNvSpPr>
            <p:nvPr/>
          </p:nvSpPr>
          <p:spPr bwMode="auto">
            <a:xfrm>
              <a:off x="3188" y="2153"/>
              <a:ext cx="802" cy="41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3" name="Oval 13"/>
            <p:cNvSpPr>
              <a:spLocks noChangeArrowheads="1"/>
            </p:cNvSpPr>
            <p:nvPr/>
          </p:nvSpPr>
          <p:spPr bwMode="auto">
            <a:xfrm>
              <a:off x="3188" y="2072"/>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2" name="Group 14"/>
          <p:cNvGrpSpPr>
            <a:grpSpLocks/>
          </p:cNvGrpSpPr>
          <p:nvPr/>
        </p:nvGrpSpPr>
        <p:grpSpPr bwMode="auto">
          <a:xfrm>
            <a:off x="3514725" y="3417888"/>
            <a:ext cx="1312863" cy="936625"/>
            <a:chOff x="2214" y="2153"/>
            <a:chExt cx="827" cy="590"/>
          </a:xfrm>
        </p:grpSpPr>
        <p:sp>
          <p:nvSpPr>
            <p:cNvPr id="18468" name="Oval 15"/>
            <p:cNvSpPr>
              <a:spLocks noChangeArrowheads="1"/>
            </p:cNvSpPr>
            <p:nvPr/>
          </p:nvSpPr>
          <p:spPr bwMode="auto">
            <a:xfrm>
              <a:off x="2214" y="2574"/>
              <a:ext cx="827"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9" name="Rectangle 16"/>
            <p:cNvSpPr>
              <a:spLocks noChangeArrowheads="1"/>
            </p:cNvSpPr>
            <p:nvPr/>
          </p:nvSpPr>
          <p:spPr bwMode="auto">
            <a:xfrm>
              <a:off x="2214" y="2236"/>
              <a:ext cx="827" cy="43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0" name="Oval 17"/>
            <p:cNvSpPr>
              <a:spLocks noChangeArrowheads="1"/>
            </p:cNvSpPr>
            <p:nvPr/>
          </p:nvSpPr>
          <p:spPr bwMode="auto">
            <a:xfrm>
              <a:off x="2214" y="2153"/>
              <a:ext cx="827"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3" name="Group 18"/>
          <p:cNvGrpSpPr>
            <a:grpSpLocks/>
          </p:cNvGrpSpPr>
          <p:nvPr/>
        </p:nvGrpSpPr>
        <p:grpSpPr bwMode="auto">
          <a:xfrm>
            <a:off x="1928813" y="3551238"/>
            <a:ext cx="1368425" cy="977900"/>
            <a:chOff x="1215" y="2237"/>
            <a:chExt cx="862" cy="616"/>
          </a:xfrm>
        </p:grpSpPr>
        <p:sp>
          <p:nvSpPr>
            <p:cNvPr id="18465" name="Oval 19"/>
            <p:cNvSpPr>
              <a:spLocks noChangeArrowheads="1"/>
            </p:cNvSpPr>
            <p:nvPr/>
          </p:nvSpPr>
          <p:spPr bwMode="auto">
            <a:xfrm>
              <a:off x="1215" y="2676"/>
              <a:ext cx="862" cy="17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6" name="Rectangle 20"/>
            <p:cNvSpPr>
              <a:spLocks noChangeArrowheads="1"/>
            </p:cNvSpPr>
            <p:nvPr/>
          </p:nvSpPr>
          <p:spPr bwMode="auto">
            <a:xfrm>
              <a:off x="1215" y="2325"/>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7" name="Oval 21"/>
            <p:cNvSpPr>
              <a:spLocks noChangeArrowheads="1"/>
            </p:cNvSpPr>
            <p:nvPr/>
          </p:nvSpPr>
          <p:spPr bwMode="auto">
            <a:xfrm>
              <a:off x="1215" y="2237"/>
              <a:ext cx="862" cy="17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7542" name="Rectangle 22"/>
          <p:cNvSpPr>
            <a:spLocks noChangeArrowheads="1"/>
          </p:cNvSpPr>
          <p:nvPr/>
        </p:nvSpPr>
        <p:spPr bwMode="auto">
          <a:xfrm>
            <a:off x="6521450" y="3976688"/>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a:t>
            </a:r>
          </a:p>
        </p:txBody>
      </p:sp>
      <p:sp>
        <p:nvSpPr>
          <p:cNvPr id="107543" name="Rectangle 23"/>
          <p:cNvSpPr>
            <a:spLocks noChangeArrowheads="1"/>
          </p:cNvSpPr>
          <p:nvPr/>
        </p:nvSpPr>
        <p:spPr bwMode="auto">
          <a:xfrm>
            <a:off x="2960688" y="4487863"/>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919288" y="469423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821238"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sp>
        <p:nvSpPr>
          <p:cNvPr id="18448" name="Freeform 27"/>
          <p:cNvSpPr>
            <a:spLocks/>
          </p:cNvSpPr>
          <p:nvPr/>
        </p:nvSpPr>
        <p:spPr bwMode="auto">
          <a:xfrm>
            <a:off x="1531938" y="2963863"/>
            <a:ext cx="7004050" cy="1000125"/>
          </a:xfrm>
          <a:custGeom>
            <a:avLst/>
            <a:gdLst>
              <a:gd name="T0" fmla="*/ 0 w 4412"/>
              <a:gd name="T1" fmla="*/ 2147483647 h 630"/>
              <a:gd name="T2" fmla="*/ 2147483647 w 4412"/>
              <a:gd name="T3" fmla="*/ 0 h 630"/>
              <a:gd name="T4" fmla="*/ 2147483647 w 4412"/>
              <a:gd name="T5" fmla="*/ 2147483647 h 630"/>
              <a:gd name="T6" fmla="*/ 2147483647 w 4412"/>
              <a:gd name="T7" fmla="*/ 2147483647 h 630"/>
              <a:gd name="T8" fmla="*/ 0 w 4412"/>
              <a:gd name="T9" fmla="*/ 2147483647 h 630"/>
              <a:gd name="T10" fmla="*/ 0 60000 65536"/>
              <a:gd name="T11" fmla="*/ 0 60000 65536"/>
              <a:gd name="T12" fmla="*/ 0 60000 65536"/>
              <a:gd name="T13" fmla="*/ 0 60000 65536"/>
              <a:gd name="T14" fmla="*/ 0 60000 65536"/>
              <a:gd name="T15" fmla="*/ 0 w 4412"/>
              <a:gd name="T16" fmla="*/ 0 h 630"/>
              <a:gd name="T17" fmla="*/ 4412 w 4412"/>
              <a:gd name="T18" fmla="*/ 630 h 630"/>
            </a:gdLst>
            <a:ahLst/>
            <a:cxnLst>
              <a:cxn ang="T10">
                <a:pos x="T0" y="T1"/>
              </a:cxn>
              <a:cxn ang="T11">
                <a:pos x="T2" y="T3"/>
              </a:cxn>
              <a:cxn ang="T12">
                <a:pos x="T4" y="T5"/>
              </a:cxn>
              <a:cxn ang="T13">
                <a:pos x="T6" y="T7"/>
              </a:cxn>
              <a:cxn ang="T14">
                <a:pos x="T8" y="T9"/>
              </a:cxn>
            </a:cxnLst>
            <a:rect l="T15" t="T16" r="T17" b="T18"/>
            <a:pathLst>
              <a:path w="4412" h="630">
                <a:moveTo>
                  <a:pt x="0" y="275"/>
                </a:moveTo>
                <a:lnTo>
                  <a:pt x="3869" y="0"/>
                </a:lnTo>
                <a:lnTo>
                  <a:pt x="4411" y="216"/>
                </a:lnTo>
                <a:lnTo>
                  <a:pt x="398" y="629"/>
                </a:lnTo>
                <a:lnTo>
                  <a:pt x="0" y="275"/>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18449" name="Group 28"/>
          <p:cNvGrpSpPr>
            <a:grpSpLocks/>
          </p:cNvGrpSpPr>
          <p:nvPr/>
        </p:nvGrpSpPr>
        <p:grpSpPr bwMode="auto">
          <a:xfrm>
            <a:off x="1943100" y="2809875"/>
            <a:ext cx="1368425" cy="976313"/>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0" name="Group 33"/>
          <p:cNvGrpSpPr>
            <a:grpSpLocks/>
          </p:cNvGrpSpPr>
          <p:nvPr/>
        </p:nvGrpSpPr>
        <p:grpSpPr bwMode="auto">
          <a:xfrm>
            <a:off x="3530600" y="2705100"/>
            <a:ext cx="1311275" cy="938213"/>
            <a:chOff x="2224" y="1704"/>
            <a:chExt cx="826" cy="591"/>
          </a:xfrm>
        </p:grpSpPr>
        <p:sp>
          <p:nvSpPr>
            <p:cNvPr id="18459" name="Oval 34"/>
            <p:cNvSpPr>
              <a:spLocks noChangeArrowheads="1"/>
            </p:cNvSpPr>
            <p:nvPr/>
          </p:nvSpPr>
          <p:spPr bwMode="auto">
            <a:xfrm>
              <a:off x="2224" y="2126"/>
              <a:ext cx="826"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0" name="Rectangle 35"/>
            <p:cNvSpPr>
              <a:spLocks noChangeArrowheads="1"/>
            </p:cNvSpPr>
            <p:nvPr/>
          </p:nvSpPr>
          <p:spPr bwMode="auto">
            <a:xfrm>
              <a:off x="2224" y="1789"/>
              <a:ext cx="826" cy="430"/>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1" name="Oval 36"/>
            <p:cNvSpPr>
              <a:spLocks noChangeArrowheads="1"/>
            </p:cNvSpPr>
            <p:nvPr/>
          </p:nvSpPr>
          <p:spPr bwMode="auto">
            <a:xfrm>
              <a:off x="2224" y="1704"/>
              <a:ext cx="826"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1" name="Group 37"/>
          <p:cNvGrpSpPr>
            <a:grpSpLocks/>
          </p:cNvGrpSpPr>
          <p:nvPr/>
        </p:nvGrpSpPr>
        <p:grpSpPr bwMode="auto">
          <a:xfrm>
            <a:off x="5075238" y="2597150"/>
            <a:ext cx="1273175" cy="909638"/>
            <a:chOff x="3197" y="1636"/>
            <a:chExt cx="802" cy="573"/>
          </a:xfrm>
        </p:grpSpPr>
        <p:sp>
          <p:nvSpPr>
            <p:cNvPr id="18456" name="Oval 38"/>
            <p:cNvSpPr>
              <a:spLocks noChangeArrowheads="1"/>
            </p:cNvSpPr>
            <p:nvPr/>
          </p:nvSpPr>
          <p:spPr bwMode="auto">
            <a:xfrm>
              <a:off x="3197" y="2045"/>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7" name="Rectangle 39"/>
            <p:cNvSpPr>
              <a:spLocks noChangeArrowheads="1"/>
            </p:cNvSpPr>
            <p:nvPr/>
          </p:nvSpPr>
          <p:spPr bwMode="auto">
            <a:xfrm>
              <a:off x="3197" y="1718"/>
              <a:ext cx="802" cy="41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8" name="Oval 40"/>
            <p:cNvSpPr>
              <a:spLocks noChangeArrowheads="1"/>
            </p:cNvSpPr>
            <p:nvPr/>
          </p:nvSpPr>
          <p:spPr bwMode="auto">
            <a:xfrm>
              <a:off x="3197" y="1636"/>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2" name="Group 41"/>
          <p:cNvGrpSpPr>
            <a:grpSpLocks/>
          </p:cNvGrpSpPr>
          <p:nvPr/>
        </p:nvGrpSpPr>
        <p:grpSpPr bwMode="auto">
          <a:xfrm>
            <a:off x="6554788" y="2514600"/>
            <a:ext cx="1219200" cy="849313"/>
            <a:chOff x="4129" y="1584"/>
            <a:chExt cx="768" cy="535"/>
          </a:xfrm>
        </p:grpSpPr>
        <p:sp>
          <p:nvSpPr>
            <p:cNvPr id="18453" name="Oval 42"/>
            <p:cNvSpPr>
              <a:spLocks noChangeArrowheads="1"/>
            </p:cNvSpPr>
            <p:nvPr/>
          </p:nvSpPr>
          <p:spPr bwMode="auto">
            <a:xfrm>
              <a:off x="4129" y="1966"/>
              <a:ext cx="768" cy="153"/>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4" name="Rectangle 43"/>
            <p:cNvSpPr>
              <a:spLocks noChangeArrowheads="1"/>
            </p:cNvSpPr>
            <p:nvPr/>
          </p:nvSpPr>
          <p:spPr bwMode="auto">
            <a:xfrm>
              <a:off x="4129" y="1660"/>
              <a:ext cx="768" cy="39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5" name="Oval 44"/>
            <p:cNvSpPr>
              <a:spLocks noChangeArrowheads="1"/>
            </p:cNvSpPr>
            <p:nvPr/>
          </p:nvSpPr>
          <p:spPr bwMode="auto">
            <a:xfrm>
              <a:off x="4129" y="1584"/>
              <a:ext cx="768" cy="152"/>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5" name="Left-Right Arrow 5"/>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ea typeface="ＭＳ Ｐゴシック" pitchFamily="-123" charset="-128"/>
                <a:cs typeface="Arial Narrow"/>
              </a:rPr>
              <a:t>Surmonter les silos fonctionnels avec des objectifs contradictoires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7"/>
          <p:cNvSpPr txBox="1">
            <a:spLocks noChangeArrowheads="1"/>
          </p:cNvSpPr>
          <p:nvPr/>
        </p:nvSpPr>
        <p:spPr bwMode="auto">
          <a:xfrm flipV="1">
            <a:off x="64722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1" name="Text Box 28"/>
          <p:cNvSpPr txBox="1">
            <a:spLocks noChangeArrowheads="1"/>
          </p:cNvSpPr>
          <p:nvPr/>
        </p:nvSpPr>
        <p:spPr bwMode="auto">
          <a:xfrm flipV="1">
            <a:off x="69278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2" name="Text Box 29"/>
          <p:cNvSpPr txBox="1">
            <a:spLocks noChangeArrowheads="1"/>
          </p:cNvSpPr>
          <p:nvPr/>
        </p:nvSpPr>
        <p:spPr bwMode="auto">
          <a:xfrm flipV="1">
            <a:off x="73580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3" name="Text Box 30"/>
          <p:cNvSpPr txBox="1">
            <a:spLocks noChangeArrowheads="1"/>
          </p:cNvSpPr>
          <p:nvPr/>
        </p:nvSpPr>
        <p:spPr bwMode="auto">
          <a:xfrm flipV="1">
            <a:off x="77898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4" name="Text Box 31"/>
          <p:cNvSpPr txBox="1">
            <a:spLocks noChangeArrowheads="1"/>
          </p:cNvSpPr>
          <p:nvPr/>
        </p:nvSpPr>
        <p:spPr bwMode="auto">
          <a:xfrm flipV="1">
            <a:off x="8223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5" name="Rectangle 19"/>
          <p:cNvSpPr>
            <a:spLocks noChangeArrowheads="1"/>
          </p:cNvSpPr>
          <p:nvPr/>
        </p:nvSpPr>
        <p:spPr bwMode="auto">
          <a:xfrm>
            <a:off x="3348038" y="3068638"/>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6" name="Rectangle 20"/>
          <p:cNvSpPr>
            <a:spLocks noChangeArrowheads="1"/>
          </p:cNvSpPr>
          <p:nvPr/>
        </p:nvSpPr>
        <p:spPr bwMode="auto">
          <a:xfrm>
            <a:off x="3348038" y="3571875"/>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7" name="Rectangle 21"/>
          <p:cNvSpPr>
            <a:spLocks noChangeArrowheads="1"/>
          </p:cNvSpPr>
          <p:nvPr/>
        </p:nvSpPr>
        <p:spPr bwMode="auto">
          <a:xfrm>
            <a:off x="3348038" y="4075113"/>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8" name="Rectangle 22"/>
          <p:cNvSpPr>
            <a:spLocks noChangeArrowheads="1"/>
          </p:cNvSpPr>
          <p:nvPr/>
        </p:nvSpPr>
        <p:spPr bwMode="auto">
          <a:xfrm>
            <a:off x="3348038" y="4578350"/>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9" name="Rectangle 4"/>
          <p:cNvSpPr>
            <a:spLocks noGrp="1" noChangeArrowheads="1"/>
          </p:cNvSpPr>
          <p:nvPr>
            <p:ph type="title"/>
          </p:nvPr>
        </p:nvSpPr>
        <p:spPr>
          <a:xfrm>
            <a:off x="1066800" y="836613"/>
            <a:ext cx="7608888" cy="863600"/>
          </a:xfrm>
        </p:spPr>
        <p:txBody>
          <a:bodyPr/>
          <a:lstStyle/>
          <a:p>
            <a:r>
              <a:rPr lang="fr-FR" dirty="0"/>
              <a:t>De l’entreprise verticale (silos) </a:t>
            </a:r>
            <a:br>
              <a:rPr lang="fr-FR" dirty="0"/>
            </a:br>
            <a:r>
              <a:rPr lang="fr-FR" dirty="0"/>
              <a:t>à l’entreprise horizontale</a:t>
            </a:r>
          </a:p>
        </p:txBody>
      </p:sp>
      <p:sp>
        <p:nvSpPr>
          <p:cNvPr id="19470" name="Rectangle 6"/>
          <p:cNvSpPr>
            <a:spLocks noChangeArrowheads="1"/>
          </p:cNvSpPr>
          <p:nvPr/>
        </p:nvSpPr>
        <p:spPr bwMode="auto">
          <a:xfrm>
            <a:off x="68421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Hier</a:t>
            </a:r>
          </a:p>
        </p:txBody>
      </p:sp>
      <p:sp>
        <p:nvSpPr>
          <p:cNvPr id="19471" name="Rectangle 7"/>
          <p:cNvSpPr>
            <a:spLocks noChangeArrowheads="1"/>
          </p:cNvSpPr>
          <p:nvPr/>
        </p:nvSpPr>
        <p:spPr bwMode="auto">
          <a:xfrm>
            <a:off x="3563938"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Aujourd’hui</a:t>
            </a:r>
          </a:p>
        </p:txBody>
      </p:sp>
      <p:sp>
        <p:nvSpPr>
          <p:cNvPr id="19472" name="Rectangle 8"/>
          <p:cNvSpPr>
            <a:spLocks noChangeArrowheads="1"/>
          </p:cNvSpPr>
          <p:nvPr/>
        </p:nvSpPr>
        <p:spPr bwMode="auto">
          <a:xfrm>
            <a:off x="644366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Demain</a:t>
            </a:r>
          </a:p>
        </p:txBody>
      </p:sp>
      <p:sp>
        <p:nvSpPr>
          <p:cNvPr id="19473" name="Text Box 9"/>
          <p:cNvSpPr txBox="1">
            <a:spLocks noChangeArrowheads="1"/>
          </p:cNvSpPr>
          <p:nvPr/>
        </p:nvSpPr>
        <p:spPr bwMode="auto">
          <a:xfrm flipV="1">
            <a:off x="7334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4" name="Text Box 10"/>
          <p:cNvSpPr txBox="1">
            <a:spLocks noChangeArrowheads="1"/>
          </p:cNvSpPr>
          <p:nvPr/>
        </p:nvSpPr>
        <p:spPr bwMode="auto">
          <a:xfrm flipV="1">
            <a:off x="11668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75" name="Text Box 11"/>
          <p:cNvSpPr txBox="1">
            <a:spLocks noChangeArrowheads="1"/>
          </p:cNvSpPr>
          <p:nvPr/>
        </p:nvSpPr>
        <p:spPr bwMode="auto">
          <a:xfrm flipV="1">
            <a:off x="1619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76" name="Text Box 12"/>
          <p:cNvSpPr txBox="1">
            <a:spLocks noChangeArrowheads="1"/>
          </p:cNvSpPr>
          <p:nvPr/>
        </p:nvSpPr>
        <p:spPr bwMode="auto">
          <a:xfrm flipV="1">
            <a:off x="20510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77" name="Text Box 13"/>
          <p:cNvSpPr txBox="1">
            <a:spLocks noChangeArrowheads="1"/>
          </p:cNvSpPr>
          <p:nvPr/>
        </p:nvSpPr>
        <p:spPr bwMode="auto">
          <a:xfrm flipV="1">
            <a:off x="24844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78" name="Text Box 14"/>
          <p:cNvSpPr txBox="1">
            <a:spLocks noChangeArrowheads="1"/>
          </p:cNvSpPr>
          <p:nvPr/>
        </p:nvSpPr>
        <p:spPr bwMode="auto">
          <a:xfrm flipV="1">
            <a:off x="35925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9" name="Text Box 15"/>
          <p:cNvSpPr txBox="1">
            <a:spLocks noChangeArrowheads="1"/>
          </p:cNvSpPr>
          <p:nvPr/>
        </p:nvSpPr>
        <p:spPr bwMode="auto">
          <a:xfrm flipV="1">
            <a:off x="402590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80" name="Text Box 16"/>
          <p:cNvSpPr txBox="1">
            <a:spLocks noChangeArrowheads="1"/>
          </p:cNvSpPr>
          <p:nvPr/>
        </p:nvSpPr>
        <p:spPr bwMode="auto">
          <a:xfrm flipV="1">
            <a:off x="44783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81" name="Text Box 17"/>
          <p:cNvSpPr txBox="1">
            <a:spLocks noChangeArrowheads="1"/>
          </p:cNvSpPr>
          <p:nvPr/>
        </p:nvSpPr>
        <p:spPr bwMode="auto">
          <a:xfrm flipV="1">
            <a:off x="49101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82" name="Text Box 18"/>
          <p:cNvSpPr txBox="1">
            <a:spLocks noChangeArrowheads="1"/>
          </p:cNvSpPr>
          <p:nvPr/>
        </p:nvSpPr>
        <p:spPr bwMode="auto">
          <a:xfrm flipV="1">
            <a:off x="53435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83" name="Rectangle 23"/>
          <p:cNvSpPr>
            <a:spLocks noChangeArrowheads="1"/>
          </p:cNvSpPr>
          <p:nvPr/>
        </p:nvSpPr>
        <p:spPr bwMode="auto">
          <a:xfrm>
            <a:off x="6227763" y="3068638"/>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Service au client</a:t>
            </a:r>
          </a:p>
        </p:txBody>
      </p:sp>
      <p:sp>
        <p:nvSpPr>
          <p:cNvPr id="19484" name="Rectangle 24"/>
          <p:cNvSpPr>
            <a:spLocks noChangeArrowheads="1"/>
          </p:cNvSpPr>
          <p:nvPr/>
        </p:nvSpPr>
        <p:spPr bwMode="auto">
          <a:xfrm>
            <a:off x="6227763" y="3571875"/>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Capitaux immobilisés</a:t>
            </a:r>
          </a:p>
        </p:txBody>
      </p:sp>
      <p:sp>
        <p:nvSpPr>
          <p:cNvPr id="19485" name="Rectangle 25"/>
          <p:cNvSpPr>
            <a:spLocks noChangeArrowheads="1"/>
          </p:cNvSpPr>
          <p:nvPr/>
        </p:nvSpPr>
        <p:spPr bwMode="auto">
          <a:xfrm>
            <a:off x="6227763" y="4075113"/>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Réduction des coûts</a:t>
            </a:r>
          </a:p>
        </p:txBody>
      </p:sp>
      <p:sp>
        <p:nvSpPr>
          <p:cNvPr id="19486" name="Rectangle 26"/>
          <p:cNvSpPr>
            <a:spLocks noChangeArrowheads="1"/>
          </p:cNvSpPr>
          <p:nvPr/>
        </p:nvSpPr>
        <p:spPr bwMode="auto">
          <a:xfrm>
            <a:off x="6227763" y="4578350"/>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400"/>
              <a:t>Respect de l’environnement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200400" y="1268413"/>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Direction générale</a:t>
            </a:r>
          </a:p>
        </p:txBody>
      </p:sp>
      <p:sp>
        <p:nvSpPr>
          <p:cNvPr id="121859" name="Rectangle 3"/>
          <p:cNvSpPr>
            <a:spLocks noChangeArrowheads="1"/>
          </p:cNvSpPr>
          <p:nvPr/>
        </p:nvSpPr>
        <p:spPr bwMode="auto">
          <a:xfrm>
            <a:off x="3200400" y="2924175"/>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Supply Chain</a:t>
            </a:r>
          </a:p>
        </p:txBody>
      </p:sp>
      <p:sp>
        <p:nvSpPr>
          <p:cNvPr id="121860" name="Rectangle 4"/>
          <p:cNvSpPr>
            <a:spLocks noChangeArrowheads="1"/>
          </p:cNvSpPr>
          <p:nvPr/>
        </p:nvSpPr>
        <p:spPr bwMode="auto">
          <a:xfrm>
            <a:off x="457200" y="2924175"/>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Production</a:t>
            </a:r>
          </a:p>
        </p:txBody>
      </p:sp>
      <p:sp>
        <p:nvSpPr>
          <p:cNvPr id="121861" name="Rectangle 5"/>
          <p:cNvSpPr>
            <a:spLocks noChangeArrowheads="1"/>
          </p:cNvSpPr>
          <p:nvPr/>
        </p:nvSpPr>
        <p:spPr bwMode="auto">
          <a:xfrm>
            <a:off x="6096000" y="2924175"/>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Achats</a:t>
            </a:r>
          </a:p>
        </p:txBody>
      </p:sp>
      <p:cxnSp>
        <p:nvCxnSpPr>
          <p:cNvPr id="20488" name="AutoShape 6"/>
          <p:cNvCxnSpPr>
            <a:cxnSpLocks noChangeShapeType="1"/>
            <a:stCxn id="121858" idx="2"/>
            <a:endCxn id="121860" idx="0"/>
          </p:cNvCxnSpPr>
          <p:nvPr/>
        </p:nvCxnSpPr>
        <p:spPr bwMode="auto">
          <a:xfrm rot="5400000">
            <a:off x="2512219" y="978694"/>
            <a:ext cx="1147762" cy="2743200"/>
          </a:xfrm>
          <a:prstGeom prst="bentConnector3">
            <a:avLst>
              <a:gd name="adj1" fmla="val 77315"/>
            </a:avLst>
          </a:prstGeom>
          <a:noFill/>
          <a:ln w="9525">
            <a:solidFill>
              <a:srgbClr val="000000"/>
            </a:solidFill>
            <a:miter lim="800000"/>
            <a:headEnd/>
            <a:tailEnd/>
          </a:ln>
        </p:spPr>
      </p:cxnSp>
      <p:cxnSp>
        <p:nvCxnSpPr>
          <p:cNvPr id="20489" name="AutoShape 7"/>
          <p:cNvCxnSpPr>
            <a:cxnSpLocks noChangeShapeType="1"/>
            <a:stCxn id="121858" idx="2"/>
            <a:endCxn id="121859" idx="0"/>
          </p:cNvCxnSpPr>
          <p:nvPr/>
        </p:nvCxnSpPr>
        <p:spPr bwMode="auto">
          <a:xfrm rot="5400000">
            <a:off x="3883819" y="2350294"/>
            <a:ext cx="1147762" cy="0"/>
          </a:xfrm>
          <a:prstGeom prst="straightConnector1">
            <a:avLst/>
          </a:prstGeom>
          <a:noFill/>
          <a:ln w="9525">
            <a:solidFill>
              <a:srgbClr val="000000"/>
            </a:solidFill>
            <a:round/>
            <a:headEnd/>
            <a:tailEnd/>
          </a:ln>
        </p:spPr>
      </p:cxnSp>
      <p:cxnSp>
        <p:nvCxnSpPr>
          <p:cNvPr id="20490" name="AutoShape 8"/>
          <p:cNvCxnSpPr>
            <a:cxnSpLocks noChangeShapeType="1"/>
            <a:stCxn id="121858" idx="2"/>
            <a:endCxn id="121861" idx="0"/>
          </p:cNvCxnSpPr>
          <p:nvPr/>
        </p:nvCxnSpPr>
        <p:spPr bwMode="auto">
          <a:xfrm rot="16200000" flipH="1">
            <a:off x="5331619" y="902494"/>
            <a:ext cx="1147762" cy="2895600"/>
          </a:xfrm>
          <a:prstGeom prst="bentConnector3">
            <a:avLst>
              <a:gd name="adj1" fmla="val 77731"/>
            </a:avLst>
          </a:prstGeom>
          <a:noFill/>
          <a:ln w="9525">
            <a:solidFill>
              <a:srgbClr val="000000"/>
            </a:solidFill>
            <a:miter lim="800000"/>
            <a:headEnd/>
            <a:tailEnd/>
          </a:ln>
        </p:spPr>
      </p:cxnSp>
      <p:sp>
        <p:nvSpPr>
          <p:cNvPr id="121865" name="Rectangle 9"/>
          <p:cNvSpPr>
            <a:spLocks noChangeArrowheads="1"/>
          </p:cNvSpPr>
          <p:nvPr/>
        </p:nvSpPr>
        <p:spPr bwMode="auto">
          <a:xfrm>
            <a:off x="21336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Stocks</a:t>
            </a:r>
          </a:p>
        </p:txBody>
      </p:sp>
      <p:sp>
        <p:nvSpPr>
          <p:cNvPr id="121866" name="Rectangle 10"/>
          <p:cNvSpPr>
            <a:spLocks noChangeArrowheads="1"/>
          </p:cNvSpPr>
          <p:nvPr/>
        </p:nvSpPr>
        <p:spPr bwMode="auto">
          <a:xfrm>
            <a:off x="21336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Transports</a:t>
            </a:r>
          </a:p>
        </p:txBody>
      </p:sp>
      <p:sp>
        <p:nvSpPr>
          <p:cNvPr id="121867" name="Rectangle 11"/>
          <p:cNvSpPr>
            <a:spLocks noChangeArrowheads="1"/>
          </p:cNvSpPr>
          <p:nvPr/>
        </p:nvSpPr>
        <p:spPr bwMode="auto">
          <a:xfrm>
            <a:off x="21336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Approvision-</a:t>
            </a:r>
            <a:br>
              <a:rPr lang="fr-FR" sz="1400">
                <a:solidFill>
                  <a:srgbClr val="000000"/>
                </a:solidFill>
              </a:rPr>
            </a:br>
            <a:r>
              <a:rPr lang="fr-FR" sz="1400">
                <a:solidFill>
                  <a:srgbClr val="000000"/>
                </a:solidFill>
              </a:rPr>
              <a:t>nements</a:t>
            </a:r>
          </a:p>
        </p:txBody>
      </p:sp>
      <p:sp>
        <p:nvSpPr>
          <p:cNvPr id="121868" name="Rectangle 12"/>
          <p:cNvSpPr>
            <a:spLocks noChangeArrowheads="1"/>
          </p:cNvSpPr>
          <p:nvPr/>
        </p:nvSpPr>
        <p:spPr bwMode="auto">
          <a:xfrm>
            <a:off x="21336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Planification</a:t>
            </a:r>
          </a:p>
          <a:p>
            <a:pPr algn="ctr" eaLnBrk="1" hangingPunct="1">
              <a:lnSpc>
                <a:spcPct val="100000"/>
              </a:lnSpc>
              <a:defRPr/>
            </a:pPr>
            <a:r>
              <a:rPr lang="fr-FR" sz="1400">
                <a:solidFill>
                  <a:srgbClr val="000000"/>
                </a:solidFill>
              </a:rPr>
              <a:t>Production</a:t>
            </a:r>
          </a:p>
        </p:txBody>
      </p:sp>
      <p:sp>
        <p:nvSpPr>
          <p:cNvPr id="121869" name="Rectangle 13"/>
          <p:cNvSpPr>
            <a:spLocks noChangeArrowheads="1"/>
          </p:cNvSpPr>
          <p:nvPr/>
        </p:nvSpPr>
        <p:spPr bwMode="auto">
          <a:xfrm>
            <a:off x="51054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Entreposage</a:t>
            </a:r>
          </a:p>
        </p:txBody>
      </p:sp>
      <p:sp>
        <p:nvSpPr>
          <p:cNvPr id="121870" name="Rectangle 14"/>
          <p:cNvSpPr>
            <a:spLocks noChangeArrowheads="1"/>
          </p:cNvSpPr>
          <p:nvPr/>
        </p:nvSpPr>
        <p:spPr bwMode="auto">
          <a:xfrm>
            <a:off x="51054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Traitement</a:t>
            </a:r>
          </a:p>
          <a:p>
            <a:pPr algn="ctr" eaLnBrk="1" hangingPunct="1">
              <a:lnSpc>
                <a:spcPct val="100000"/>
              </a:lnSpc>
              <a:defRPr/>
            </a:pPr>
            <a:r>
              <a:rPr lang="fr-FR" sz="1400">
                <a:solidFill>
                  <a:srgbClr val="000000"/>
                </a:solidFill>
              </a:rPr>
              <a:t>Commandes</a:t>
            </a:r>
          </a:p>
        </p:txBody>
      </p:sp>
      <p:sp>
        <p:nvSpPr>
          <p:cNvPr id="121871" name="Rectangle 15"/>
          <p:cNvSpPr>
            <a:spLocks noChangeArrowheads="1"/>
          </p:cNvSpPr>
          <p:nvPr/>
        </p:nvSpPr>
        <p:spPr bwMode="auto">
          <a:xfrm>
            <a:off x="51054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Emballage</a:t>
            </a:r>
          </a:p>
        </p:txBody>
      </p:sp>
      <p:sp>
        <p:nvSpPr>
          <p:cNvPr id="121872" name="Rectangle 16"/>
          <p:cNvSpPr>
            <a:spLocks noChangeArrowheads="1"/>
          </p:cNvSpPr>
          <p:nvPr/>
        </p:nvSpPr>
        <p:spPr bwMode="auto">
          <a:xfrm>
            <a:off x="51054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SAV</a:t>
            </a:r>
          </a:p>
        </p:txBody>
      </p:sp>
      <p:cxnSp>
        <p:nvCxnSpPr>
          <p:cNvPr id="20499" name="AutoShape 17"/>
          <p:cNvCxnSpPr>
            <a:cxnSpLocks noChangeShapeType="1"/>
            <a:stCxn id="121859" idx="2"/>
            <a:endCxn id="121865" idx="3"/>
          </p:cNvCxnSpPr>
          <p:nvPr/>
        </p:nvCxnSpPr>
        <p:spPr bwMode="auto">
          <a:xfrm rot="5400000">
            <a:off x="3872706" y="3369469"/>
            <a:ext cx="522288" cy="647700"/>
          </a:xfrm>
          <a:prstGeom prst="bentConnector2">
            <a:avLst/>
          </a:prstGeom>
          <a:noFill/>
          <a:ln w="9525">
            <a:solidFill>
              <a:srgbClr val="000000"/>
            </a:solidFill>
            <a:miter lim="800000"/>
            <a:headEnd/>
            <a:tailEnd/>
          </a:ln>
        </p:spPr>
      </p:cxnSp>
      <p:cxnSp>
        <p:nvCxnSpPr>
          <p:cNvPr id="20500" name="AutoShape 18"/>
          <p:cNvCxnSpPr>
            <a:cxnSpLocks noChangeShapeType="1"/>
            <a:stCxn id="121859" idx="2"/>
            <a:endCxn id="121866" idx="3"/>
          </p:cNvCxnSpPr>
          <p:nvPr/>
        </p:nvCxnSpPr>
        <p:spPr bwMode="auto">
          <a:xfrm rot="5400000">
            <a:off x="3533775" y="3708400"/>
            <a:ext cx="1200150" cy="647700"/>
          </a:xfrm>
          <a:prstGeom prst="bentConnector2">
            <a:avLst/>
          </a:prstGeom>
          <a:noFill/>
          <a:ln w="9525">
            <a:solidFill>
              <a:srgbClr val="000000"/>
            </a:solidFill>
            <a:miter lim="800000"/>
            <a:headEnd/>
            <a:tailEnd/>
          </a:ln>
        </p:spPr>
      </p:cxnSp>
      <p:cxnSp>
        <p:nvCxnSpPr>
          <p:cNvPr id="20501" name="AutoShape 19"/>
          <p:cNvCxnSpPr>
            <a:cxnSpLocks noChangeShapeType="1"/>
            <a:stCxn id="121859" idx="2"/>
            <a:endCxn id="121867" idx="3"/>
          </p:cNvCxnSpPr>
          <p:nvPr/>
        </p:nvCxnSpPr>
        <p:spPr bwMode="auto">
          <a:xfrm rot="5400000">
            <a:off x="3188493" y="4053682"/>
            <a:ext cx="1890713" cy="647700"/>
          </a:xfrm>
          <a:prstGeom prst="bentConnector2">
            <a:avLst/>
          </a:prstGeom>
          <a:noFill/>
          <a:ln w="9525">
            <a:solidFill>
              <a:srgbClr val="000000"/>
            </a:solidFill>
            <a:miter lim="800000"/>
            <a:headEnd/>
            <a:tailEnd/>
          </a:ln>
        </p:spPr>
      </p:cxnSp>
      <p:cxnSp>
        <p:nvCxnSpPr>
          <p:cNvPr id="20502" name="AutoShape 20"/>
          <p:cNvCxnSpPr>
            <a:cxnSpLocks noChangeShapeType="1"/>
            <a:stCxn id="121859" idx="2"/>
            <a:endCxn id="121868" idx="3"/>
          </p:cNvCxnSpPr>
          <p:nvPr/>
        </p:nvCxnSpPr>
        <p:spPr bwMode="auto">
          <a:xfrm rot="5400000">
            <a:off x="2828925" y="4413250"/>
            <a:ext cx="2609850" cy="647700"/>
          </a:xfrm>
          <a:prstGeom prst="bentConnector2">
            <a:avLst/>
          </a:prstGeom>
          <a:noFill/>
          <a:ln w="9525">
            <a:solidFill>
              <a:srgbClr val="000000"/>
            </a:solidFill>
            <a:miter lim="800000"/>
            <a:headEnd/>
            <a:tailEnd/>
          </a:ln>
        </p:spPr>
      </p:cxnSp>
      <p:cxnSp>
        <p:nvCxnSpPr>
          <p:cNvPr id="20503" name="AutoShape 21"/>
          <p:cNvCxnSpPr>
            <a:cxnSpLocks noChangeShapeType="1"/>
            <a:stCxn id="121859" idx="2"/>
            <a:endCxn id="121869" idx="1"/>
          </p:cNvCxnSpPr>
          <p:nvPr/>
        </p:nvCxnSpPr>
        <p:spPr bwMode="auto">
          <a:xfrm rot="16200000" flipH="1">
            <a:off x="4520406" y="3369469"/>
            <a:ext cx="522288" cy="647700"/>
          </a:xfrm>
          <a:prstGeom prst="bentConnector2">
            <a:avLst/>
          </a:prstGeom>
          <a:noFill/>
          <a:ln w="9525">
            <a:solidFill>
              <a:srgbClr val="000000"/>
            </a:solidFill>
            <a:miter lim="800000"/>
            <a:headEnd/>
            <a:tailEnd/>
          </a:ln>
        </p:spPr>
      </p:cxnSp>
      <p:cxnSp>
        <p:nvCxnSpPr>
          <p:cNvPr id="20504" name="AutoShape 22"/>
          <p:cNvCxnSpPr>
            <a:cxnSpLocks noChangeShapeType="1"/>
            <a:stCxn id="121859" idx="2"/>
            <a:endCxn id="121870" idx="1"/>
          </p:cNvCxnSpPr>
          <p:nvPr/>
        </p:nvCxnSpPr>
        <p:spPr bwMode="auto">
          <a:xfrm rot="16200000" flipH="1">
            <a:off x="4181475" y="3708400"/>
            <a:ext cx="1200150" cy="647700"/>
          </a:xfrm>
          <a:prstGeom prst="bentConnector2">
            <a:avLst/>
          </a:prstGeom>
          <a:noFill/>
          <a:ln w="9525">
            <a:solidFill>
              <a:srgbClr val="000000"/>
            </a:solidFill>
            <a:miter lim="800000"/>
            <a:headEnd/>
            <a:tailEnd/>
          </a:ln>
        </p:spPr>
      </p:cxnSp>
      <p:cxnSp>
        <p:nvCxnSpPr>
          <p:cNvPr id="20505" name="AutoShape 23"/>
          <p:cNvCxnSpPr>
            <a:cxnSpLocks noChangeShapeType="1"/>
            <a:stCxn id="121859" idx="2"/>
            <a:endCxn id="121871" idx="1"/>
          </p:cNvCxnSpPr>
          <p:nvPr/>
        </p:nvCxnSpPr>
        <p:spPr bwMode="auto">
          <a:xfrm rot="16200000" flipH="1">
            <a:off x="3836193" y="4053682"/>
            <a:ext cx="1890713" cy="647700"/>
          </a:xfrm>
          <a:prstGeom prst="bentConnector2">
            <a:avLst/>
          </a:prstGeom>
          <a:noFill/>
          <a:ln w="9525">
            <a:solidFill>
              <a:srgbClr val="000000"/>
            </a:solidFill>
            <a:miter lim="800000"/>
            <a:headEnd/>
            <a:tailEnd/>
          </a:ln>
        </p:spPr>
      </p:cxnSp>
      <p:cxnSp>
        <p:nvCxnSpPr>
          <p:cNvPr id="20506" name="AutoShape 24"/>
          <p:cNvCxnSpPr>
            <a:cxnSpLocks noChangeShapeType="1"/>
            <a:stCxn id="121859" idx="2"/>
            <a:endCxn id="121872" idx="1"/>
          </p:cNvCxnSpPr>
          <p:nvPr/>
        </p:nvCxnSpPr>
        <p:spPr bwMode="auto">
          <a:xfrm rot="16200000" flipH="1">
            <a:off x="3476625" y="4413250"/>
            <a:ext cx="2609850" cy="647700"/>
          </a:xfrm>
          <a:prstGeom prst="bentConnector2">
            <a:avLst/>
          </a:prstGeom>
          <a:noFill/>
          <a:ln w="9525">
            <a:solidFill>
              <a:srgbClr val="000000"/>
            </a:solidFill>
            <a:miter lim="800000"/>
            <a:headEnd/>
            <a:tailEnd/>
          </a:ln>
        </p:spPr>
      </p:cxnSp>
      <p:sp>
        <p:nvSpPr>
          <p:cNvPr id="20507" name="Rectangle 25"/>
          <p:cNvSpPr>
            <a:spLocks noGrp="1" noChangeArrowheads="1"/>
          </p:cNvSpPr>
          <p:nvPr>
            <p:ph type="title"/>
          </p:nvPr>
        </p:nvSpPr>
        <p:spPr>
          <a:xfrm>
            <a:off x="1436688" y="765175"/>
            <a:ext cx="7239000" cy="457200"/>
          </a:xfrm>
        </p:spPr>
        <p:txBody>
          <a:bodyPr/>
          <a:lstStyle/>
          <a:p>
            <a:r>
              <a:rPr lang="fr-FR" sz="2400" dirty="0"/>
              <a:t>Direction </a:t>
            </a:r>
            <a:r>
              <a:rPr lang="fr-FR" sz="2400" dirty="0" err="1"/>
              <a:t>Supply</a:t>
            </a:r>
            <a:r>
              <a:rPr lang="fr-FR" sz="2400" dirty="0"/>
              <a:t> </a:t>
            </a:r>
            <a:r>
              <a:rPr lang="fr-FR" sz="2400" dirty="0" smtClean="0"/>
              <a:t>Chain :</a:t>
            </a:r>
            <a:r>
              <a:rPr lang="fr-FR" sz="2400" dirty="0"/>
              <a:t/>
            </a:r>
            <a:br>
              <a:rPr lang="fr-FR" sz="2400" dirty="0"/>
            </a:br>
            <a:r>
              <a:rPr lang="fr-FR" sz="2400" dirty="0"/>
              <a:t>Exemple</a:t>
            </a:r>
          </a:p>
        </p:txBody>
      </p:sp>
      <p:sp>
        <p:nvSpPr>
          <p:cNvPr id="121882" name="Rectangle 26"/>
          <p:cNvSpPr>
            <a:spLocks noChangeArrowheads="1"/>
          </p:cNvSpPr>
          <p:nvPr/>
        </p:nvSpPr>
        <p:spPr bwMode="auto">
          <a:xfrm>
            <a:off x="6089650" y="1912938"/>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R&amp;D</a:t>
            </a:r>
          </a:p>
        </p:txBody>
      </p:sp>
      <p:cxnSp>
        <p:nvCxnSpPr>
          <p:cNvPr id="20509" name="AutoShape 27"/>
          <p:cNvCxnSpPr>
            <a:cxnSpLocks noChangeShapeType="1"/>
            <a:endCxn id="121884" idx="3"/>
          </p:cNvCxnSpPr>
          <p:nvPr/>
        </p:nvCxnSpPr>
        <p:spPr bwMode="auto">
          <a:xfrm rot="10800000" flipV="1">
            <a:off x="2987675" y="1771650"/>
            <a:ext cx="1439863" cy="398463"/>
          </a:xfrm>
          <a:prstGeom prst="bentConnector3">
            <a:avLst>
              <a:gd name="adj1" fmla="val -2648"/>
            </a:avLst>
          </a:prstGeom>
          <a:noFill/>
          <a:ln w="9525">
            <a:solidFill>
              <a:srgbClr val="000000"/>
            </a:solidFill>
            <a:miter lim="800000"/>
            <a:headEnd/>
            <a:tailEnd/>
          </a:ln>
        </p:spPr>
      </p:cxnSp>
      <p:sp>
        <p:nvSpPr>
          <p:cNvPr id="121884" name="Rectangle 28"/>
          <p:cNvSpPr>
            <a:spLocks noChangeArrowheads="1"/>
          </p:cNvSpPr>
          <p:nvPr/>
        </p:nvSpPr>
        <p:spPr bwMode="auto">
          <a:xfrm>
            <a:off x="473075" y="1916113"/>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Commercial</a:t>
            </a:r>
          </a:p>
        </p:txBody>
      </p:sp>
      <p:cxnSp>
        <p:nvCxnSpPr>
          <p:cNvPr id="20511" name="AutoShape 29"/>
          <p:cNvCxnSpPr>
            <a:cxnSpLocks noChangeShapeType="1"/>
            <a:stCxn id="121858" idx="2"/>
            <a:endCxn id="121882" idx="1"/>
          </p:cNvCxnSpPr>
          <p:nvPr/>
        </p:nvCxnSpPr>
        <p:spPr bwMode="auto">
          <a:xfrm rot="16200000" flipH="1">
            <a:off x="5078412" y="1155701"/>
            <a:ext cx="390525" cy="1631950"/>
          </a:xfrm>
          <a:prstGeom prst="bentConnector2">
            <a:avLst/>
          </a:prstGeom>
          <a:noFill/>
          <a:ln w="12700">
            <a:solidFill>
              <a:srgbClr val="000000"/>
            </a:solidFill>
            <a:miter lim="800000"/>
            <a:headEnd/>
            <a:tailEnd/>
          </a:ln>
        </p:spPr>
      </p:cxn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a:lstStyle/>
          <a:p>
            <a:r>
              <a:rPr lang="fr-FR" dirty="0"/>
              <a:t>La </a:t>
            </a:r>
            <a:r>
              <a:rPr lang="fr-FR" dirty="0" err="1"/>
              <a:t>supply</a:t>
            </a:r>
            <a:r>
              <a:rPr lang="fr-FR" dirty="0"/>
              <a:t> </a:t>
            </a:r>
            <a:r>
              <a:rPr lang="fr-FR" dirty="0" err="1"/>
              <a:t>chain</a:t>
            </a:r>
            <a:r>
              <a:rPr lang="fr-FR" dirty="0"/>
              <a:t> externe :</a:t>
            </a:r>
            <a:br>
              <a:rPr lang="fr-FR" dirty="0"/>
            </a:br>
            <a:r>
              <a:rPr lang="fr-FR" dirty="0"/>
              <a:t>l’intégration inter- entreprises</a:t>
            </a:r>
            <a:br>
              <a:rPr lang="fr-FR" dirty="0"/>
            </a:br>
            <a:endParaRPr lang="fr-FR" dirty="0"/>
          </a:p>
        </p:txBody>
      </p:sp>
      <p:sp>
        <p:nvSpPr>
          <p:cNvPr id="21509" name="Rectangle 3"/>
          <p:cNvSpPr>
            <a:spLocks noChangeArrowheads="1"/>
          </p:cNvSpPr>
          <p:nvPr/>
        </p:nvSpPr>
        <p:spPr bwMode="auto">
          <a:xfrm>
            <a:off x="457200" y="5029200"/>
            <a:ext cx="1905000" cy="457200"/>
          </a:xfrm>
          <a:prstGeom prst="rect">
            <a:avLst/>
          </a:prstGeom>
          <a:noFill/>
          <a:ln w="12700">
            <a:noFill/>
            <a:miter lim="800000"/>
            <a:headEnd/>
            <a:tailEnd/>
          </a:ln>
        </p:spPr>
        <p:txBody>
          <a:bodyPr wrap="none" anchor="ctr"/>
          <a:lstStyle/>
          <a:p>
            <a:endParaRPr lang="fr-FR"/>
          </a:p>
        </p:txBody>
      </p:sp>
      <p:grpSp>
        <p:nvGrpSpPr>
          <p:cNvPr id="21511" name="Group 5"/>
          <p:cNvGrpSpPr>
            <a:grpSpLocks/>
          </p:cNvGrpSpPr>
          <p:nvPr/>
        </p:nvGrpSpPr>
        <p:grpSpPr bwMode="auto">
          <a:xfrm>
            <a:off x="6521450" y="3001963"/>
            <a:ext cx="1323975" cy="1036637"/>
            <a:chOff x="4108" y="1891"/>
            <a:chExt cx="834" cy="653"/>
          </a:xfrm>
        </p:grpSpPr>
        <p:sp>
          <p:nvSpPr>
            <p:cNvPr id="21545" name="Oval 6"/>
            <p:cNvSpPr>
              <a:spLocks noChangeArrowheads="1"/>
            </p:cNvSpPr>
            <p:nvPr/>
          </p:nvSpPr>
          <p:spPr bwMode="auto">
            <a:xfrm>
              <a:off x="4108" y="2357"/>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6" name="Rectangle 7"/>
            <p:cNvSpPr>
              <a:spLocks noChangeArrowheads="1"/>
            </p:cNvSpPr>
            <p:nvPr/>
          </p:nvSpPr>
          <p:spPr bwMode="auto">
            <a:xfrm>
              <a:off x="4108" y="1983"/>
              <a:ext cx="834" cy="47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7" name="Oval 8"/>
            <p:cNvSpPr>
              <a:spLocks noChangeArrowheads="1"/>
            </p:cNvSpPr>
            <p:nvPr/>
          </p:nvSpPr>
          <p:spPr bwMode="auto">
            <a:xfrm>
              <a:off x="4108" y="1891"/>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2" name="Group 9"/>
          <p:cNvGrpSpPr>
            <a:grpSpLocks/>
          </p:cNvGrpSpPr>
          <p:nvPr/>
        </p:nvGrpSpPr>
        <p:grpSpPr bwMode="auto">
          <a:xfrm>
            <a:off x="4916488" y="3159125"/>
            <a:ext cx="1381125" cy="1111250"/>
            <a:chOff x="3097" y="1990"/>
            <a:chExt cx="870" cy="700"/>
          </a:xfrm>
        </p:grpSpPr>
        <p:sp>
          <p:nvSpPr>
            <p:cNvPr id="21542" name="Oval 10"/>
            <p:cNvSpPr>
              <a:spLocks noChangeArrowheads="1"/>
            </p:cNvSpPr>
            <p:nvPr/>
          </p:nvSpPr>
          <p:spPr bwMode="auto">
            <a:xfrm>
              <a:off x="3097" y="2490"/>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3" name="Rectangle 11"/>
            <p:cNvSpPr>
              <a:spLocks noChangeArrowheads="1"/>
            </p:cNvSpPr>
            <p:nvPr/>
          </p:nvSpPr>
          <p:spPr bwMode="auto">
            <a:xfrm>
              <a:off x="3097" y="2089"/>
              <a:ext cx="870" cy="51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4" name="Oval 12"/>
            <p:cNvSpPr>
              <a:spLocks noChangeArrowheads="1"/>
            </p:cNvSpPr>
            <p:nvPr/>
          </p:nvSpPr>
          <p:spPr bwMode="auto">
            <a:xfrm>
              <a:off x="3097" y="1990"/>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3" name="Group 13"/>
          <p:cNvGrpSpPr>
            <a:grpSpLocks/>
          </p:cNvGrpSpPr>
          <p:nvPr/>
        </p:nvGrpSpPr>
        <p:grpSpPr bwMode="auto">
          <a:xfrm>
            <a:off x="3238500" y="3316288"/>
            <a:ext cx="1423988" cy="1143000"/>
            <a:chOff x="2040" y="2089"/>
            <a:chExt cx="897" cy="720"/>
          </a:xfrm>
        </p:grpSpPr>
        <p:sp>
          <p:nvSpPr>
            <p:cNvPr id="21539" name="Oval 14"/>
            <p:cNvSpPr>
              <a:spLocks noChangeArrowheads="1"/>
            </p:cNvSpPr>
            <p:nvPr/>
          </p:nvSpPr>
          <p:spPr bwMode="auto">
            <a:xfrm>
              <a:off x="2040" y="2603"/>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0" name="Rectangle 15"/>
            <p:cNvSpPr>
              <a:spLocks noChangeArrowheads="1"/>
            </p:cNvSpPr>
            <p:nvPr/>
          </p:nvSpPr>
          <p:spPr bwMode="auto">
            <a:xfrm>
              <a:off x="2040" y="2191"/>
              <a:ext cx="897" cy="526"/>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1" name="Oval 16"/>
            <p:cNvSpPr>
              <a:spLocks noChangeArrowheads="1"/>
            </p:cNvSpPr>
            <p:nvPr/>
          </p:nvSpPr>
          <p:spPr bwMode="auto">
            <a:xfrm>
              <a:off x="2040" y="2089"/>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4" name="Group 17"/>
          <p:cNvGrpSpPr>
            <a:grpSpLocks/>
          </p:cNvGrpSpPr>
          <p:nvPr/>
        </p:nvGrpSpPr>
        <p:grpSpPr bwMode="auto">
          <a:xfrm>
            <a:off x="1516063" y="3479800"/>
            <a:ext cx="1485900" cy="1192213"/>
            <a:chOff x="955" y="2192"/>
            <a:chExt cx="936" cy="751"/>
          </a:xfrm>
        </p:grpSpPr>
        <p:sp>
          <p:nvSpPr>
            <p:cNvPr id="21536" name="Oval 18"/>
            <p:cNvSpPr>
              <a:spLocks noChangeArrowheads="1"/>
            </p:cNvSpPr>
            <p:nvPr/>
          </p:nvSpPr>
          <p:spPr bwMode="auto">
            <a:xfrm>
              <a:off x="955" y="272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7" name="Rectangle 19"/>
            <p:cNvSpPr>
              <a:spLocks noChangeArrowheads="1"/>
            </p:cNvSpPr>
            <p:nvPr/>
          </p:nvSpPr>
          <p:spPr bwMode="auto">
            <a:xfrm>
              <a:off x="955" y="229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8" name="Oval 20"/>
            <p:cNvSpPr>
              <a:spLocks noChangeArrowheads="1"/>
            </p:cNvSpPr>
            <p:nvPr/>
          </p:nvSpPr>
          <p:spPr bwMode="auto">
            <a:xfrm>
              <a:off x="955" y="219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8565" name="Rectangle 21"/>
          <p:cNvSpPr>
            <a:spLocks noChangeArrowheads="1"/>
          </p:cNvSpPr>
          <p:nvPr/>
        </p:nvSpPr>
        <p:spPr bwMode="auto">
          <a:xfrm>
            <a:off x="6383338" y="3967163"/>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rPr>
              <a:t>Détaillants</a:t>
            </a:r>
          </a:p>
        </p:txBody>
      </p:sp>
      <p:sp>
        <p:nvSpPr>
          <p:cNvPr id="108566" name="Rectangle 22"/>
          <p:cNvSpPr>
            <a:spLocks noChangeArrowheads="1"/>
          </p:cNvSpPr>
          <p:nvPr/>
        </p:nvSpPr>
        <p:spPr bwMode="auto">
          <a:xfrm>
            <a:off x="2898775" y="4725988"/>
            <a:ext cx="2281238"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rPr>
              <a:t>Producteurs</a:t>
            </a:r>
          </a:p>
        </p:txBody>
      </p:sp>
      <p:sp>
        <p:nvSpPr>
          <p:cNvPr id="108567" name="Rectangle 23"/>
          <p:cNvSpPr>
            <a:spLocks noChangeArrowheads="1"/>
          </p:cNvSpPr>
          <p:nvPr/>
        </p:nvSpPr>
        <p:spPr bwMode="auto">
          <a:xfrm>
            <a:off x="1127928" y="4999038"/>
            <a:ext cx="2131995"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rPr>
              <a:t>Fournisseurs</a:t>
            </a:r>
          </a:p>
        </p:txBody>
      </p:sp>
      <p:sp>
        <p:nvSpPr>
          <p:cNvPr id="108568" name="Rectangle 24"/>
          <p:cNvSpPr>
            <a:spLocks noChangeArrowheads="1"/>
          </p:cNvSpPr>
          <p:nvPr/>
        </p:nvSpPr>
        <p:spPr bwMode="auto">
          <a:xfrm>
            <a:off x="4715841" y="4389438"/>
            <a:ext cx="2098332"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rPr>
              <a:t>Distributeurs</a:t>
            </a:r>
          </a:p>
        </p:txBody>
      </p:sp>
      <p:sp>
        <p:nvSpPr>
          <p:cNvPr id="21519" name="Freeform 25"/>
          <p:cNvSpPr>
            <a:spLocks/>
          </p:cNvSpPr>
          <p:nvPr/>
        </p:nvSpPr>
        <p:spPr bwMode="auto">
          <a:xfrm>
            <a:off x="1085850" y="2762250"/>
            <a:ext cx="7602538" cy="1220788"/>
          </a:xfrm>
          <a:custGeom>
            <a:avLst/>
            <a:gdLst>
              <a:gd name="T0" fmla="*/ 0 w 4789"/>
              <a:gd name="T1" fmla="*/ 2147483647 h 769"/>
              <a:gd name="T2" fmla="*/ 2147483647 w 4789"/>
              <a:gd name="T3" fmla="*/ 0 h 769"/>
              <a:gd name="T4" fmla="*/ 2147483647 w 4789"/>
              <a:gd name="T5" fmla="*/ 2147483647 h 769"/>
              <a:gd name="T6" fmla="*/ 2147483647 w 4789"/>
              <a:gd name="T7" fmla="*/ 2147483647 h 769"/>
              <a:gd name="T8" fmla="*/ 0 w 4789"/>
              <a:gd name="T9" fmla="*/ 2147483647 h 769"/>
              <a:gd name="T10" fmla="*/ 0 60000 65536"/>
              <a:gd name="T11" fmla="*/ 0 60000 65536"/>
              <a:gd name="T12" fmla="*/ 0 60000 65536"/>
              <a:gd name="T13" fmla="*/ 0 60000 65536"/>
              <a:gd name="T14" fmla="*/ 0 60000 65536"/>
              <a:gd name="T15" fmla="*/ 0 w 4789"/>
              <a:gd name="T16" fmla="*/ 0 h 769"/>
              <a:gd name="T17" fmla="*/ 4789 w 4789"/>
              <a:gd name="T18" fmla="*/ 769 h 769"/>
            </a:gdLst>
            <a:ahLst/>
            <a:cxnLst>
              <a:cxn ang="T10">
                <a:pos x="T0" y="T1"/>
              </a:cxn>
              <a:cxn ang="T11">
                <a:pos x="T2" y="T3"/>
              </a:cxn>
              <a:cxn ang="T12">
                <a:pos x="T4" y="T5"/>
              </a:cxn>
              <a:cxn ang="T13">
                <a:pos x="T6" y="T7"/>
              </a:cxn>
              <a:cxn ang="T14">
                <a:pos x="T8" y="T9"/>
              </a:cxn>
            </a:cxnLst>
            <a:rect l="T15" t="T16" r="T17" b="T18"/>
            <a:pathLst>
              <a:path w="4789" h="769">
                <a:moveTo>
                  <a:pt x="0" y="336"/>
                </a:moveTo>
                <a:lnTo>
                  <a:pt x="4200" y="0"/>
                </a:lnTo>
                <a:lnTo>
                  <a:pt x="4788" y="264"/>
                </a:lnTo>
                <a:lnTo>
                  <a:pt x="432" y="768"/>
                </a:lnTo>
                <a:lnTo>
                  <a:pt x="0" y="336"/>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21520" name="Group 26"/>
          <p:cNvGrpSpPr>
            <a:grpSpLocks/>
          </p:cNvGrpSpPr>
          <p:nvPr/>
        </p:nvGrpSpPr>
        <p:grpSpPr bwMode="auto">
          <a:xfrm>
            <a:off x="1531938" y="2574925"/>
            <a:ext cx="1485900" cy="1192213"/>
            <a:chOff x="965" y="1622"/>
            <a:chExt cx="936" cy="751"/>
          </a:xfrm>
        </p:grpSpPr>
        <p:sp>
          <p:nvSpPr>
            <p:cNvPr id="21533" name="Oval 27"/>
            <p:cNvSpPr>
              <a:spLocks noChangeArrowheads="1"/>
            </p:cNvSpPr>
            <p:nvPr/>
          </p:nvSpPr>
          <p:spPr bwMode="auto">
            <a:xfrm>
              <a:off x="965" y="215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4" name="Rectangle 28"/>
            <p:cNvSpPr>
              <a:spLocks noChangeArrowheads="1"/>
            </p:cNvSpPr>
            <p:nvPr/>
          </p:nvSpPr>
          <p:spPr bwMode="auto">
            <a:xfrm>
              <a:off x="965" y="172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5" name="Oval 29"/>
            <p:cNvSpPr>
              <a:spLocks noChangeArrowheads="1"/>
            </p:cNvSpPr>
            <p:nvPr/>
          </p:nvSpPr>
          <p:spPr bwMode="auto">
            <a:xfrm>
              <a:off x="965" y="162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1" name="Group 30"/>
          <p:cNvGrpSpPr>
            <a:grpSpLocks/>
          </p:cNvGrpSpPr>
          <p:nvPr/>
        </p:nvGrpSpPr>
        <p:grpSpPr bwMode="auto">
          <a:xfrm>
            <a:off x="3254375" y="2447925"/>
            <a:ext cx="1423988" cy="1143000"/>
            <a:chOff x="2050" y="1542"/>
            <a:chExt cx="897" cy="720"/>
          </a:xfrm>
        </p:grpSpPr>
        <p:sp>
          <p:nvSpPr>
            <p:cNvPr id="21530" name="Oval 31"/>
            <p:cNvSpPr>
              <a:spLocks noChangeArrowheads="1"/>
            </p:cNvSpPr>
            <p:nvPr/>
          </p:nvSpPr>
          <p:spPr bwMode="auto">
            <a:xfrm>
              <a:off x="2050" y="2056"/>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1" name="Rectangle 32"/>
            <p:cNvSpPr>
              <a:spLocks noChangeArrowheads="1"/>
            </p:cNvSpPr>
            <p:nvPr/>
          </p:nvSpPr>
          <p:spPr bwMode="auto">
            <a:xfrm>
              <a:off x="2050" y="1645"/>
              <a:ext cx="897" cy="525"/>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2" name="Oval 33"/>
            <p:cNvSpPr>
              <a:spLocks noChangeArrowheads="1"/>
            </p:cNvSpPr>
            <p:nvPr/>
          </p:nvSpPr>
          <p:spPr bwMode="auto">
            <a:xfrm>
              <a:off x="2050" y="1542"/>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2" name="Group 34"/>
          <p:cNvGrpSpPr>
            <a:grpSpLocks/>
          </p:cNvGrpSpPr>
          <p:nvPr/>
        </p:nvGrpSpPr>
        <p:grpSpPr bwMode="auto">
          <a:xfrm>
            <a:off x="4932363" y="2314575"/>
            <a:ext cx="1381125" cy="1111250"/>
            <a:chOff x="3107" y="1458"/>
            <a:chExt cx="870" cy="700"/>
          </a:xfrm>
        </p:grpSpPr>
        <p:sp>
          <p:nvSpPr>
            <p:cNvPr id="21527" name="Oval 35"/>
            <p:cNvSpPr>
              <a:spLocks noChangeArrowheads="1"/>
            </p:cNvSpPr>
            <p:nvPr/>
          </p:nvSpPr>
          <p:spPr bwMode="auto">
            <a:xfrm>
              <a:off x="3107" y="1958"/>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8" name="Rectangle 36"/>
            <p:cNvSpPr>
              <a:spLocks noChangeArrowheads="1"/>
            </p:cNvSpPr>
            <p:nvPr/>
          </p:nvSpPr>
          <p:spPr bwMode="auto">
            <a:xfrm>
              <a:off x="3107" y="1558"/>
              <a:ext cx="870" cy="51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9" name="Oval 37"/>
            <p:cNvSpPr>
              <a:spLocks noChangeArrowheads="1"/>
            </p:cNvSpPr>
            <p:nvPr/>
          </p:nvSpPr>
          <p:spPr bwMode="auto">
            <a:xfrm>
              <a:off x="3107" y="1458"/>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3" name="Group 38"/>
          <p:cNvGrpSpPr>
            <a:grpSpLocks/>
          </p:cNvGrpSpPr>
          <p:nvPr/>
        </p:nvGrpSpPr>
        <p:grpSpPr bwMode="auto">
          <a:xfrm>
            <a:off x="6537325" y="2214563"/>
            <a:ext cx="1323975" cy="1036637"/>
            <a:chOff x="4118" y="1395"/>
            <a:chExt cx="834" cy="653"/>
          </a:xfrm>
        </p:grpSpPr>
        <p:sp>
          <p:nvSpPr>
            <p:cNvPr id="21524" name="Oval 39"/>
            <p:cNvSpPr>
              <a:spLocks noChangeArrowheads="1"/>
            </p:cNvSpPr>
            <p:nvPr/>
          </p:nvSpPr>
          <p:spPr bwMode="auto">
            <a:xfrm>
              <a:off x="4118" y="1861"/>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5" name="Rectangle 40"/>
            <p:cNvSpPr>
              <a:spLocks noChangeArrowheads="1"/>
            </p:cNvSpPr>
            <p:nvPr/>
          </p:nvSpPr>
          <p:spPr bwMode="auto">
            <a:xfrm>
              <a:off x="4118" y="1488"/>
              <a:ext cx="834" cy="477"/>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6" name="Oval 41"/>
            <p:cNvSpPr>
              <a:spLocks noChangeArrowheads="1"/>
            </p:cNvSpPr>
            <p:nvPr/>
          </p:nvSpPr>
          <p:spPr bwMode="auto">
            <a:xfrm>
              <a:off x="4118" y="1395"/>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4" name="Left-Right Arrow 24"/>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cs typeface="Arial Narrow"/>
              </a:rPr>
              <a:t>Avoir une vision globale de la supply chain</a:t>
            </a:r>
            <a:endParaRPr lang="fr-FR" dirty="0">
              <a:solidFill>
                <a:schemeClr val="tx1"/>
              </a:solidFill>
              <a:latin typeface="Arial Narrow"/>
              <a:ea typeface="ＭＳ Ｐゴシック" pitchFamily="-123" charset="-128"/>
              <a:cs typeface="Arial Narrow"/>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611560" y="548680"/>
            <a:ext cx="8229600" cy="648072"/>
          </a:xfrm>
        </p:spPr>
        <p:txBody>
          <a:bodyPr/>
          <a:lstStyle/>
          <a:p>
            <a:pPr>
              <a:lnSpc>
                <a:spcPct val="90000"/>
              </a:lnSpc>
            </a:pPr>
            <a:r>
              <a:rPr lang="fr-FR" sz="2800" dirty="0">
                <a:solidFill>
                  <a:srgbClr val="008000"/>
                </a:solidFill>
                <a:effectLst/>
                <a:latin typeface="+mj-lt"/>
                <a:cs typeface="+mj-cs"/>
              </a:rPr>
              <a:t>Supply Chain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820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620688"/>
            <a:ext cx="8229600" cy="864096"/>
          </a:xfrm>
        </p:spPr>
        <p:txBody>
          <a:bodyPr/>
          <a:lstStyle/>
          <a:p>
            <a:r>
              <a:rPr lang="fr-FR" sz="2800" dirty="0" smtClean="0">
                <a:solidFill>
                  <a:srgbClr val="008000"/>
                </a:solidFill>
                <a:effectLst/>
                <a:latin typeface="+mj-lt"/>
                <a:cs typeface="+mj-cs"/>
              </a:rPr>
              <a:t>Le maillon faible</a:t>
            </a:r>
            <a:endParaRPr lang="fr-FR" sz="2800" dirty="0">
              <a:solidFill>
                <a:srgbClr val="008000"/>
              </a:solidFill>
              <a:effectLst/>
              <a:latin typeface="+mj-lt"/>
              <a:cs typeface="+mj-cs"/>
            </a:endParaRPr>
          </a:p>
        </p:txBody>
      </p:sp>
      <p:sp>
        <p:nvSpPr>
          <p:cNvPr id="4" name="Slide Number Placeholder 3"/>
          <p:cNvSpPr>
            <a:spLocks noGrp="1"/>
          </p:cNvSpPr>
          <p:nvPr>
            <p:ph type="sldNum" sz="quarter" idx="4"/>
          </p:nvPr>
        </p:nvSpPr>
        <p:spPr/>
        <p:txBody>
          <a:bodyPr/>
          <a:lstStyle/>
          <a:p>
            <a:fld id="{F0591563-C936-C24A-B817-5B070095CD79}" type="slidenum">
              <a:rPr lang="fr-FR" smtClean="0"/>
              <a:pPr/>
              <a:t>30</a:t>
            </a:fld>
            <a:endParaRPr lang="fr-FR" dirty="0"/>
          </a:p>
        </p:txBody>
      </p:sp>
      <p:pic>
        <p:nvPicPr>
          <p:cNvPr id="18" name="Picture 2" descr="Le service - (Force d'une chaî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732" y="1261808"/>
            <a:ext cx="4824536" cy="54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613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Supply Chain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a:t>
            </a:r>
            <a:r>
              <a:rPr lang="fr-FR" dirty="0" err="1"/>
              <a:t>Supply</a:t>
            </a:r>
            <a:r>
              <a:rPr lang="fr-FR" dirty="0"/>
              <a:t> Chain</a:t>
            </a:r>
          </a:p>
        </p:txBody>
      </p:sp>
    </p:spTree>
    <p:extLst>
      <p:ext uri="{BB962C8B-B14F-4D97-AF65-F5344CB8AC3E}">
        <p14:creationId xmlns:p14="http://schemas.microsoft.com/office/powerpoint/2010/main" val="27906408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4" name="Text Box 30"/>
          <p:cNvSpPr txBox="1">
            <a:spLocks noChangeArrowheads="1"/>
          </p:cNvSpPr>
          <p:nvPr/>
        </p:nvSpPr>
        <p:spPr bwMode="auto">
          <a:xfrm>
            <a:off x="4211638" y="5895975"/>
            <a:ext cx="2024062" cy="304800"/>
          </a:xfrm>
          <a:prstGeom prst="rect">
            <a:avLst/>
          </a:prstGeom>
          <a:noFill/>
          <a:ln w="12700">
            <a:noFill/>
            <a:miter lim="800000"/>
            <a:headEnd/>
            <a:tailEnd/>
          </a:ln>
        </p:spPr>
        <p:txBody>
          <a:bodyPr wrap="none">
            <a:spAutoFit/>
          </a:bodyPr>
          <a:lstStyle/>
          <a:p>
            <a:pPr defTabSz="762000">
              <a:lnSpc>
                <a:spcPct val="100000"/>
              </a:lnSpc>
            </a:pPr>
            <a:r>
              <a:rPr lang="fr-FR" sz="1400">
                <a:solidFill>
                  <a:srgbClr val="000000"/>
                </a:solidFill>
              </a:rPr>
              <a:t>Supply chain intégrée</a:t>
            </a:r>
          </a:p>
        </p:txBody>
      </p:sp>
      <p:sp>
        <p:nvSpPr>
          <p:cNvPr id="22555" name="Text Box 34"/>
          <p:cNvSpPr txBox="1">
            <a:spLocks noChangeArrowheads="1"/>
          </p:cNvSpPr>
          <p:nvPr/>
        </p:nvSpPr>
        <p:spPr bwMode="auto">
          <a:xfrm>
            <a:off x="762000" y="4891088"/>
            <a:ext cx="1450975"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3:</a:t>
            </a:r>
          </a:p>
          <a:p>
            <a:pPr defTabSz="762000">
              <a:lnSpc>
                <a:spcPct val="100000"/>
              </a:lnSpc>
            </a:pPr>
            <a:r>
              <a:rPr lang="fr-FR" sz="1400">
                <a:solidFill>
                  <a:srgbClr val="000000"/>
                </a:solidFill>
              </a:rPr>
              <a:t>Supply-chain intégrée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
        <p:nvSpPr>
          <p:cNvPr id="22557" name="Oval 40"/>
          <p:cNvSpPr>
            <a:spLocks noChangeArrowheads="1"/>
          </p:cNvSpPr>
          <p:nvPr/>
        </p:nvSpPr>
        <p:spPr bwMode="auto">
          <a:xfrm>
            <a:off x="39179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8" name="Oval 41"/>
          <p:cNvSpPr>
            <a:spLocks noChangeArrowheads="1"/>
          </p:cNvSpPr>
          <p:nvPr/>
        </p:nvSpPr>
        <p:spPr bwMode="auto">
          <a:xfrm>
            <a:off x="48196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9" name="Oval 42"/>
          <p:cNvSpPr>
            <a:spLocks noChangeArrowheads="1"/>
          </p:cNvSpPr>
          <p:nvPr/>
        </p:nvSpPr>
        <p:spPr bwMode="auto">
          <a:xfrm>
            <a:off x="5675313"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60" name="Group 43"/>
          <p:cNvGrpSpPr>
            <a:grpSpLocks/>
          </p:cNvGrpSpPr>
          <p:nvPr/>
        </p:nvGrpSpPr>
        <p:grpSpPr bwMode="auto">
          <a:xfrm>
            <a:off x="2411413" y="4714875"/>
            <a:ext cx="1306512" cy="766763"/>
            <a:chOff x="1515" y="1987"/>
            <a:chExt cx="823" cy="483"/>
          </a:xfrm>
        </p:grpSpPr>
        <p:sp>
          <p:nvSpPr>
            <p:cNvPr id="22570" name="Oval 44"/>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1" name="Text Box 45"/>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61" name="Group 46"/>
          <p:cNvGrpSpPr>
            <a:grpSpLocks/>
          </p:cNvGrpSpPr>
          <p:nvPr/>
        </p:nvGrpSpPr>
        <p:grpSpPr bwMode="auto">
          <a:xfrm>
            <a:off x="7081838" y="4713288"/>
            <a:ext cx="1041400" cy="766762"/>
            <a:chOff x="4457" y="1986"/>
            <a:chExt cx="656" cy="483"/>
          </a:xfrm>
        </p:grpSpPr>
        <p:sp>
          <p:nvSpPr>
            <p:cNvPr id="22568" name="Oval 4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69" name="Text Box 48"/>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62" name="Text Box 49"/>
          <p:cNvSpPr txBox="1">
            <a:spLocks noChangeArrowheads="1"/>
          </p:cNvSpPr>
          <p:nvPr/>
        </p:nvSpPr>
        <p:spPr bwMode="auto">
          <a:xfrm>
            <a:off x="4379913" y="5537200"/>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63" name="Rectangle 50"/>
          <p:cNvSpPr>
            <a:spLocks noChangeArrowheads="1"/>
          </p:cNvSpPr>
          <p:nvPr/>
        </p:nvSpPr>
        <p:spPr bwMode="auto">
          <a:xfrm>
            <a:off x="3765550" y="4527550"/>
            <a:ext cx="3149600" cy="1368425"/>
          </a:xfrm>
          <a:prstGeom prst="rect">
            <a:avLst/>
          </a:prstGeom>
          <a:noFill/>
          <a:ln w="28575">
            <a:solidFill>
              <a:srgbClr val="000000"/>
            </a:solidFill>
            <a:prstDash val="sysDot"/>
            <a:miter lim="800000"/>
            <a:headEnd/>
            <a:tailEnd/>
          </a:ln>
        </p:spPr>
        <p:txBody>
          <a:bodyPr wrap="none" anchor="ctr"/>
          <a:lstStyle/>
          <a:p>
            <a:endParaRPr lang="fr-FR"/>
          </a:p>
        </p:txBody>
      </p:sp>
      <p:sp>
        <p:nvSpPr>
          <p:cNvPr id="22564" name="Text Box 51"/>
          <p:cNvSpPr txBox="1">
            <a:spLocks noChangeArrowheads="1"/>
          </p:cNvSpPr>
          <p:nvPr/>
        </p:nvSpPr>
        <p:spPr bwMode="auto">
          <a:xfrm>
            <a:off x="4818063" y="4959350"/>
            <a:ext cx="992187" cy="274638"/>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65" name="Text Box 52"/>
          <p:cNvSpPr txBox="1">
            <a:spLocks noChangeArrowheads="1"/>
          </p:cNvSpPr>
          <p:nvPr/>
        </p:nvSpPr>
        <p:spPr bwMode="auto">
          <a:xfrm>
            <a:off x="4046538" y="4937125"/>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66" name="Text Box 53"/>
          <p:cNvSpPr txBox="1">
            <a:spLocks noChangeArrowheads="1"/>
          </p:cNvSpPr>
          <p:nvPr/>
        </p:nvSpPr>
        <p:spPr bwMode="auto">
          <a:xfrm>
            <a:off x="5618163" y="4937125"/>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67" name="Rectangle 54"/>
          <p:cNvSpPr>
            <a:spLocks noChangeArrowheads="1"/>
          </p:cNvSpPr>
          <p:nvPr/>
        </p:nvSpPr>
        <p:spPr bwMode="auto">
          <a:xfrm>
            <a:off x="2339975" y="4425950"/>
            <a:ext cx="5903913" cy="1830388"/>
          </a:xfrm>
          <a:prstGeom prst="rect">
            <a:avLst/>
          </a:prstGeom>
          <a:noFill/>
          <a:ln w="57150">
            <a:solidFill>
              <a:srgbClr val="000000"/>
            </a:solidFill>
            <a:prstDash val="sysDot"/>
            <a:miter lim="800000"/>
            <a:headEnd/>
            <a:tailEnd/>
          </a:ln>
        </p:spPr>
        <p:txBody>
          <a:bodyPr wrap="none" anchor="ctr"/>
          <a:lstStyle/>
          <a:p>
            <a:endParaRPr lang="fr-FR"/>
          </a:p>
        </p:txBody>
      </p:sp>
    </p:spTree>
    <p:extLst>
      <p:ext uri="{BB962C8B-B14F-4D97-AF65-F5344CB8AC3E}">
        <p14:creationId xmlns:p14="http://schemas.microsoft.com/office/powerpoint/2010/main" val="21566334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66800" y="692150"/>
            <a:ext cx="7753350" cy="755650"/>
          </a:xfrm>
        </p:spPr>
        <p:txBody>
          <a:bodyPr/>
          <a:lstStyle/>
          <a:p>
            <a:r>
              <a:rPr lang="fr-FR" dirty="0"/>
              <a:t>Niveau 4 :</a:t>
            </a:r>
            <a:br>
              <a:rPr lang="fr-FR" dirty="0"/>
            </a:br>
            <a:r>
              <a:rPr lang="fr-FR" dirty="0"/>
              <a:t>la Supply Chain étendue</a:t>
            </a:r>
          </a:p>
        </p:txBody>
      </p:sp>
      <p:sp>
        <p:nvSpPr>
          <p:cNvPr id="23557" name="Oval 4"/>
          <p:cNvSpPr>
            <a:spLocks noChangeArrowheads="1"/>
          </p:cNvSpPr>
          <p:nvPr/>
        </p:nvSpPr>
        <p:spPr bwMode="auto">
          <a:xfrm>
            <a:off x="7356475" y="5221288"/>
            <a:ext cx="1635125" cy="569912"/>
          </a:xfrm>
          <a:prstGeom prst="ellipse">
            <a:avLst/>
          </a:prstGeom>
          <a:solidFill>
            <a:schemeClr val="tx2"/>
          </a:solidFill>
          <a:ln w="12700">
            <a:solidFill>
              <a:srgbClr val="000000"/>
            </a:solidFill>
            <a:round/>
            <a:headEnd/>
            <a:tailEnd/>
          </a:ln>
        </p:spPr>
        <p:txBody>
          <a:bodyPr wrap="none" anchor="ctr">
            <a:spAutoFit/>
          </a:bodyPr>
          <a:lstStyle/>
          <a:p>
            <a:pPr algn="ctr"/>
            <a:r>
              <a:rPr lang="fr-FR"/>
              <a:t>Clients</a:t>
            </a:r>
          </a:p>
        </p:txBody>
      </p:sp>
      <p:sp>
        <p:nvSpPr>
          <p:cNvPr id="23558" name="Rectangle 5"/>
          <p:cNvSpPr>
            <a:spLocks noChangeArrowheads="1"/>
          </p:cNvSpPr>
          <p:nvPr/>
        </p:nvSpPr>
        <p:spPr bwMode="auto">
          <a:xfrm>
            <a:off x="6203950" y="46720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Détaillant</a:t>
            </a:r>
          </a:p>
        </p:txBody>
      </p:sp>
      <p:sp>
        <p:nvSpPr>
          <p:cNvPr id="23559" name="Rectangle 6"/>
          <p:cNvSpPr>
            <a:spLocks noChangeArrowheads="1"/>
          </p:cNvSpPr>
          <p:nvPr/>
        </p:nvSpPr>
        <p:spPr bwMode="auto">
          <a:xfrm>
            <a:off x="5102225" y="3986213"/>
            <a:ext cx="1603375"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Grossiste</a:t>
            </a:r>
          </a:p>
        </p:txBody>
      </p:sp>
      <p:sp>
        <p:nvSpPr>
          <p:cNvPr id="23560" name="Rectangle 7"/>
          <p:cNvSpPr>
            <a:spLocks noChangeArrowheads="1"/>
          </p:cNvSpPr>
          <p:nvPr/>
        </p:nvSpPr>
        <p:spPr bwMode="auto">
          <a:xfrm>
            <a:off x="4038600" y="33766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Fabricant</a:t>
            </a:r>
          </a:p>
        </p:txBody>
      </p:sp>
      <p:sp>
        <p:nvSpPr>
          <p:cNvPr id="23561" name="Rectangle 8"/>
          <p:cNvSpPr>
            <a:spLocks noChangeArrowheads="1"/>
          </p:cNvSpPr>
          <p:nvPr/>
        </p:nvSpPr>
        <p:spPr bwMode="auto">
          <a:xfrm>
            <a:off x="2667000" y="27670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1</a:t>
            </a:r>
          </a:p>
        </p:txBody>
      </p:sp>
      <p:sp>
        <p:nvSpPr>
          <p:cNvPr id="23562" name="Rectangle 9"/>
          <p:cNvSpPr>
            <a:spLocks noChangeArrowheads="1"/>
          </p:cNvSpPr>
          <p:nvPr/>
        </p:nvSpPr>
        <p:spPr bwMode="auto">
          <a:xfrm>
            <a:off x="1295400" y="21574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2</a:t>
            </a:r>
          </a:p>
        </p:txBody>
      </p:sp>
      <p:cxnSp>
        <p:nvCxnSpPr>
          <p:cNvPr id="23563" name="AutoShape 10"/>
          <p:cNvCxnSpPr>
            <a:cxnSpLocks noChangeShapeType="1"/>
            <a:stCxn id="23558" idx="2"/>
            <a:endCxn id="23557" idx="2"/>
          </p:cNvCxnSpPr>
          <p:nvPr/>
        </p:nvCxnSpPr>
        <p:spPr bwMode="auto">
          <a:xfrm rot="16200000" flipH="1">
            <a:off x="6971506" y="5122069"/>
            <a:ext cx="401638" cy="368300"/>
          </a:xfrm>
          <a:prstGeom prst="bentConnector2">
            <a:avLst/>
          </a:prstGeom>
          <a:noFill/>
          <a:ln w="38100">
            <a:solidFill>
              <a:srgbClr val="000000"/>
            </a:solidFill>
            <a:miter lim="800000"/>
            <a:headEnd/>
            <a:tailEnd type="triangle" w="med" len="med"/>
          </a:ln>
        </p:spPr>
      </p:cxnSp>
      <p:cxnSp>
        <p:nvCxnSpPr>
          <p:cNvPr id="23564" name="AutoShape 11"/>
          <p:cNvCxnSpPr>
            <a:cxnSpLocks noChangeShapeType="1"/>
            <a:stCxn id="23559" idx="2"/>
            <a:endCxn id="23558" idx="1"/>
          </p:cNvCxnSpPr>
          <p:nvPr/>
        </p:nvCxnSpPr>
        <p:spPr bwMode="auto">
          <a:xfrm rot="16200000" flipH="1">
            <a:off x="5818982" y="4504531"/>
            <a:ext cx="469900" cy="300037"/>
          </a:xfrm>
          <a:prstGeom prst="bentConnector2">
            <a:avLst/>
          </a:prstGeom>
          <a:noFill/>
          <a:ln w="38100">
            <a:solidFill>
              <a:srgbClr val="000000"/>
            </a:solidFill>
            <a:miter lim="800000"/>
            <a:headEnd/>
            <a:tailEnd type="triangle" w="med" len="med"/>
          </a:ln>
        </p:spPr>
      </p:cxnSp>
      <p:cxnSp>
        <p:nvCxnSpPr>
          <p:cNvPr id="23565" name="AutoShape 12"/>
          <p:cNvCxnSpPr>
            <a:cxnSpLocks noChangeShapeType="1"/>
            <a:stCxn id="23560" idx="2"/>
            <a:endCxn id="23559" idx="1"/>
          </p:cNvCxnSpPr>
          <p:nvPr/>
        </p:nvCxnSpPr>
        <p:spPr bwMode="auto">
          <a:xfrm rot="16200000" flipH="1">
            <a:off x="4765675" y="3867150"/>
            <a:ext cx="393700" cy="279400"/>
          </a:xfrm>
          <a:prstGeom prst="bentConnector2">
            <a:avLst/>
          </a:prstGeom>
          <a:noFill/>
          <a:ln w="38100">
            <a:solidFill>
              <a:srgbClr val="000000"/>
            </a:solidFill>
            <a:miter lim="800000"/>
            <a:headEnd/>
            <a:tailEnd type="triangle" w="med" len="med"/>
          </a:ln>
        </p:spPr>
      </p:cxnSp>
      <p:cxnSp>
        <p:nvCxnSpPr>
          <p:cNvPr id="23566" name="AutoShape 13"/>
          <p:cNvCxnSpPr>
            <a:cxnSpLocks noChangeShapeType="1"/>
            <a:stCxn id="23561" idx="2"/>
            <a:endCxn id="23560" idx="1"/>
          </p:cNvCxnSpPr>
          <p:nvPr/>
        </p:nvCxnSpPr>
        <p:spPr bwMode="auto">
          <a:xfrm rot="16200000" flipH="1">
            <a:off x="3709194" y="3264694"/>
            <a:ext cx="393700" cy="265112"/>
          </a:xfrm>
          <a:prstGeom prst="bentConnector2">
            <a:avLst/>
          </a:prstGeom>
          <a:noFill/>
          <a:ln w="38100">
            <a:solidFill>
              <a:srgbClr val="000000"/>
            </a:solidFill>
            <a:miter lim="800000"/>
            <a:headEnd/>
            <a:tailEnd type="triangle" w="med" len="med"/>
          </a:ln>
        </p:spPr>
      </p:cxnSp>
      <p:cxnSp>
        <p:nvCxnSpPr>
          <p:cNvPr id="23567" name="AutoShape 14"/>
          <p:cNvCxnSpPr>
            <a:cxnSpLocks noChangeShapeType="1"/>
            <a:stCxn id="23562" idx="2"/>
            <a:endCxn id="23561" idx="1"/>
          </p:cNvCxnSpPr>
          <p:nvPr/>
        </p:nvCxnSpPr>
        <p:spPr bwMode="auto">
          <a:xfrm rot="16200000" flipH="1">
            <a:off x="2337594" y="2655094"/>
            <a:ext cx="393700" cy="265112"/>
          </a:xfrm>
          <a:prstGeom prst="bentConnector2">
            <a:avLst/>
          </a:prstGeom>
          <a:noFill/>
          <a:ln w="38100">
            <a:solidFill>
              <a:srgbClr val="000000"/>
            </a:solidFill>
            <a:miter lim="800000"/>
            <a:headEnd/>
            <a:tailEnd type="triangle" w="med" len="med"/>
          </a:ln>
        </p:spPr>
      </p:cxnSp>
      <p:sp>
        <p:nvSpPr>
          <p:cNvPr id="23568" name="Rectangle 15"/>
          <p:cNvSpPr>
            <a:spLocks noChangeArrowheads="1"/>
          </p:cNvSpPr>
          <p:nvPr/>
        </p:nvSpPr>
        <p:spPr bwMode="auto">
          <a:xfrm>
            <a:off x="152400" y="1219200"/>
            <a:ext cx="1655763" cy="762000"/>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Matières</a:t>
            </a:r>
          </a:p>
          <a:p>
            <a:pPr algn="ctr"/>
            <a:r>
              <a:rPr lang="fr-FR"/>
              <a:t>premières</a:t>
            </a:r>
          </a:p>
        </p:txBody>
      </p:sp>
      <p:cxnSp>
        <p:nvCxnSpPr>
          <p:cNvPr id="23569" name="AutoShape 17"/>
          <p:cNvCxnSpPr>
            <a:cxnSpLocks noChangeShapeType="1"/>
            <a:stCxn id="23568" idx="2"/>
            <a:endCxn id="23562" idx="1"/>
          </p:cNvCxnSpPr>
          <p:nvPr/>
        </p:nvCxnSpPr>
        <p:spPr bwMode="auto">
          <a:xfrm rot="16200000" flipH="1">
            <a:off x="941388" y="2020887"/>
            <a:ext cx="393700" cy="314325"/>
          </a:xfrm>
          <a:prstGeom prst="bentConnector2">
            <a:avLst/>
          </a:prstGeom>
          <a:noFill/>
          <a:ln w="38100">
            <a:solidFill>
              <a:srgbClr val="000000"/>
            </a:solidFill>
            <a:miter lim="800000"/>
            <a:headEnd/>
            <a:tailEnd type="triangle" w="med" len="med"/>
          </a:ln>
        </p:spPr>
      </p:cxnSp>
      <p:sp>
        <p:nvSpPr>
          <p:cNvPr id="23570" name="Oval 18"/>
          <p:cNvSpPr>
            <a:spLocks noChangeArrowheads="1"/>
          </p:cNvSpPr>
          <p:nvPr/>
        </p:nvSpPr>
        <p:spPr bwMode="auto">
          <a:xfrm rot="1659965">
            <a:off x="-512763" y="2220913"/>
            <a:ext cx="10175876" cy="2863850"/>
          </a:xfrm>
          <a:prstGeom prst="ellipse">
            <a:avLst/>
          </a:prstGeom>
          <a:noFill/>
          <a:ln w="57150">
            <a:solidFill>
              <a:srgbClr val="000099"/>
            </a:solidFill>
            <a:round/>
            <a:headEnd/>
            <a:tailEnd/>
          </a:ln>
        </p:spPr>
        <p:txBody>
          <a:bodyPr anchor="ctr">
            <a:spAutoFit/>
          </a:bodyPr>
          <a:lstStyle/>
          <a:p>
            <a:endParaRPr lang="fr-F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619672" y="908720"/>
            <a:ext cx="7239000" cy="457200"/>
          </a:xfrm>
          <a:noFill/>
        </p:spPr>
        <p:txBody>
          <a:bodyPr/>
          <a:lstStyle/>
          <a:p>
            <a:r>
              <a:rPr lang="fr-FR" dirty="0"/>
              <a:t>Exemple de </a:t>
            </a:r>
            <a:r>
              <a:rPr lang="fr-FR" dirty="0" err="1"/>
              <a:t>supply</a:t>
            </a:r>
            <a:r>
              <a:rPr lang="fr-FR" dirty="0"/>
              <a:t> </a:t>
            </a:r>
            <a:r>
              <a:rPr lang="fr-FR" dirty="0" err="1"/>
              <a:t>chain</a:t>
            </a:r>
            <a:r>
              <a:rPr lang="fr-FR" dirty="0"/>
              <a:t> automobile</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844824"/>
            <a:ext cx="82867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447800" y="838200"/>
            <a:ext cx="7239000" cy="457200"/>
          </a:xfrm>
          <a:noFill/>
        </p:spPr>
        <p:txBody>
          <a:bodyPr/>
          <a:lstStyle/>
          <a:p>
            <a:r>
              <a:rPr lang="fr-FR" dirty="0"/>
              <a:t>La chaîne de valeur</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082" y="1772816"/>
            <a:ext cx="7372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642938"/>
            <a:ext cx="7239000" cy="457200"/>
          </a:xfrm>
        </p:spPr>
        <p:txBody>
          <a:bodyPr/>
          <a:lstStyle/>
          <a:p>
            <a:r>
              <a:rPr lang="fr-FR" altLang="fr-FR" dirty="0" smtClean="0"/>
              <a:t>Airbus</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125538"/>
            <a:ext cx="792003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65638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4544" y="620688"/>
            <a:ext cx="9468544" cy="457200"/>
          </a:xfrm>
        </p:spPr>
        <p:txBody>
          <a:bodyPr/>
          <a:lstStyle/>
          <a:p>
            <a:pPr>
              <a:lnSpc>
                <a:spcPct val="90000"/>
              </a:lnSpc>
            </a:pPr>
            <a:r>
              <a:rPr lang="fr-FR" sz="2000" dirty="0">
                <a:solidFill>
                  <a:srgbClr val="008000"/>
                </a:solidFill>
                <a:effectLst/>
                <a:latin typeface="+mj-lt"/>
                <a:cs typeface="+mj-cs"/>
              </a:rPr>
              <a:t>Les principaux constituants de la SC </a:t>
            </a:r>
            <a:r>
              <a:rPr lang="fr-FR" sz="2000" dirty="0" smtClean="0">
                <a:solidFill>
                  <a:srgbClr val="008000"/>
                </a:solidFill>
                <a:effectLst/>
                <a:latin typeface="+mj-lt"/>
                <a:cs typeface="+mj-cs"/>
              </a:rPr>
              <a:t>: 5 </a:t>
            </a:r>
            <a:r>
              <a:rPr lang="fr-FR" sz="2000" dirty="0">
                <a:solidFill>
                  <a:srgbClr val="008000"/>
                </a:solidFill>
                <a:effectLst/>
                <a:latin typeface="+mj-lt"/>
                <a:cs typeface="+mj-cs"/>
              </a:rPr>
              <a:t>briques </a:t>
            </a:r>
            <a:r>
              <a:rPr lang="fr-FR" sz="2000" dirty="0" smtClean="0">
                <a:solidFill>
                  <a:srgbClr val="008000"/>
                </a:solidFill>
                <a:effectLst/>
                <a:latin typeface="+mj-lt"/>
                <a:cs typeface="+mj-cs"/>
              </a:rPr>
              <a:t>indispensables</a:t>
            </a:r>
            <a:endParaRPr lang="fr-FR" sz="2000" dirty="0">
              <a:solidFill>
                <a:srgbClr val="008000"/>
              </a:solidFill>
              <a:effectLst/>
              <a:latin typeface="+mj-lt"/>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218009"/>
            <a:ext cx="76866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77097"/>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0"/>
          <p:cNvSpPr>
            <a:spLocks noChangeArrowheads="1"/>
          </p:cNvSpPr>
          <p:nvPr/>
        </p:nvSpPr>
        <p:spPr bwMode="auto">
          <a:xfrm>
            <a:off x="5003800" y="4059238"/>
            <a:ext cx="2016125"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DRP</a:t>
            </a:r>
            <a:br>
              <a:rPr lang="fr-FR" sz="1800">
                <a:solidFill>
                  <a:srgbClr val="008000"/>
                </a:solidFill>
              </a:rPr>
            </a:br>
            <a:r>
              <a:rPr lang="fr-FR" sz="1400"/>
              <a:t>Stocks</a:t>
            </a:r>
            <a:endParaRPr lang="fr-FR" sz="1000"/>
          </a:p>
        </p:txBody>
      </p:sp>
      <p:sp>
        <p:nvSpPr>
          <p:cNvPr id="44037" name="Rectangle 2"/>
          <p:cNvSpPr>
            <a:spLocks noGrp="1" noChangeArrowheads="1"/>
          </p:cNvSpPr>
          <p:nvPr>
            <p:ph type="title"/>
          </p:nvPr>
        </p:nvSpPr>
        <p:spPr>
          <a:xfrm>
            <a:off x="900113" y="692150"/>
            <a:ext cx="7775575" cy="457200"/>
          </a:xfrm>
        </p:spPr>
        <p:txBody>
          <a:bodyPr/>
          <a:lstStyle/>
          <a:p>
            <a:r>
              <a:rPr lang="fr-FR" sz="2400" dirty="0"/>
              <a:t>La hiérarchie des décisions dans la Supply Chain</a:t>
            </a:r>
          </a:p>
        </p:txBody>
      </p:sp>
      <p:sp>
        <p:nvSpPr>
          <p:cNvPr id="106500" name="AutoShape 4"/>
          <p:cNvSpPr>
            <a:spLocks noChangeArrowheads="1"/>
          </p:cNvSpPr>
          <p:nvPr/>
        </p:nvSpPr>
        <p:spPr bwMode="auto">
          <a:xfrm>
            <a:off x="1246188"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Approvisionnement</a:t>
            </a:r>
          </a:p>
        </p:txBody>
      </p:sp>
      <p:sp>
        <p:nvSpPr>
          <p:cNvPr id="106501" name="AutoShape 5"/>
          <p:cNvSpPr>
            <a:spLocks noChangeArrowheads="1"/>
          </p:cNvSpPr>
          <p:nvPr/>
        </p:nvSpPr>
        <p:spPr bwMode="auto">
          <a:xfrm>
            <a:off x="3155950"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Production</a:t>
            </a:r>
          </a:p>
        </p:txBody>
      </p:sp>
      <p:sp>
        <p:nvSpPr>
          <p:cNvPr id="106502" name="AutoShape 6"/>
          <p:cNvSpPr>
            <a:spLocks noChangeArrowheads="1"/>
          </p:cNvSpPr>
          <p:nvPr/>
        </p:nvSpPr>
        <p:spPr bwMode="auto">
          <a:xfrm>
            <a:off x="506571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Distribution</a:t>
            </a:r>
          </a:p>
        </p:txBody>
      </p:sp>
      <p:sp>
        <p:nvSpPr>
          <p:cNvPr id="106503" name="AutoShape 7"/>
          <p:cNvSpPr>
            <a:spLocks noChangeArrowheads="1"/>
          </p:cNvSpPr>
          <p:nvPr/>
        </p:nvSpPr>
        <p:spPr bwMode="auto">
          <a:xfrm>
            <a:off x="705326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Ventes</a:t>
            </a:r>
          </a:p>
        </p:txBody>
      </p:sp>
      <p:sp>
        <p:nvSpPr>
          <p:cNvPr id="44042" name="AutoShape 8"/>
          <p:cNvSpPr>
            <a:spLocks noChangeArrowheads="1"/>
          </p:cNvSpPr>
          <p:nvPr/>
        </p:nvSpPr>
        <p:spPr bwMode="auto">
          <a:xfrm>
            <a:off x="1258888" y="2473325"/>
            <a:ext cx="5761037" cy="576263"/>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Structure du système, conception produits / process</a:t>
            </a:r>
          </a:p>
        </p:txBody>
      </p:sp>
      <p:sp>
        <p:nvSpPr>
          <p:cNvPr id="44043" name="Text Box 9"/>
          <p:cNvSpPr txBox="1">
            <a:spLocks noChangeArrowheads="1"/>
          </p:cNvSpPr>
          <p:nvPr/>
        </p:nvSpPr>
        <p:spPr bwMode="auto">
          <a:xfrm>
            <a:off x="1308100" y="2806700"/>
            <a:ext cx="1779588" cy="284163"/>
          </a:xfrm>
          <a:prstGeom prst="rect">
            <a:avLst/>
          </a:prstGeom>
          <a:noFill/>
          <a:ln w="12700">
            <a:noFill/>
            <a:miter lim="800000"/>
            <a:headEnd/>
            <a:tailEnd/>
          </a:ln>
        </p:spPr>
        <p:txBody>
          <a:bodyPr wrap="none">
            <a:spAutoFit/>
          </a:bodyPr>
          <a:lstStyle/>
          <a:p>
            <a:r>
              <a:rPr lang="fr-FR" sz="1400"/>
              <a:t>Panel fournisseurs</a:t>
            </a:r>
          </a:p>
        </p:txBody>
      </p:sp>
      <p:sp>
        <p:nvSpPr>
          <p:cNvPr id="44044" name="Text Box 10"/>
          <p:cNvSpPr txBox="1">
            <a:spLocks noChangeArrowheads="1"/>
          </p:cNvSpPr>
          <p:nvPr/>
        </p:nvSpPr>
        <p:spPr bwMode="auto">
          <a:xfrm>
            <a:off x="3525838" y="2806700"/>
            <a:ext cx="765175" cy="284163"/>
          </a:xfrm>
          <a:prstGeom prst="rect">
            <a:avLst/>
          </a:prstGeom>
          <a:noFill/>
          <a:ln w="12700">
            <a:noFill/>
            <a:miter lim="800000"/>
            <a:headEnd/>
            <a:tailEnd/>
          </a:ln>
        </p:spPr>
        <p:txBody>
          <a:bodyPr wrap="none">
            <a:spAutoFit/>
          </a:bodyPr>
          <a:lstStyle/>
          <a:p>
            <a:r>
              <a:rPr lang="fr-FR" sz="1400"/>
              <a:t>Usines</a:t>
            </a:r>
          </a:p>
        </p:txBody>
      </p:sp>
      <p:sp>
        <p:nvSpPr>
          <p:cNvPr id="44045" name="Text Box 11"/>
          <p:cNvSpPr txBox="1">
            <a:spLocks noChangeArrowheads="1"/>
          </p:cNvSpPr>
          <p:nvPr/>
        </p:nvSpPr>
        <p:spPr bwMode="auto">
          <a:xfrm>
            <a:off x="4819650" y="2806700"/>
            <a:ext cx="2092325" cy="284163"/>
          </a:xfrm>
          <a:prstGeom prst="rect">
            <a:avLst/>
          </a:prstGeom>
          <a:noFill/>
          <a:ln w="12700">
            <a:noFill/>
            <a:miter lim="800000"/>
            <a:headEnd/>
            <a:tailEnd/>
          </a:ln>
        </p:spPr>
        <p:txBody>
          <a:bodyPr wrap="none">
            <a:spAutoFit/>
          </a:bodyPr>
          <a:lstStyle/>
          <a:p>
            <a:r>
              <a:rPr lang="fr-FR" sz="1400"/>
              <a:t>Réseau de distribution</a:t>
            </a:r>
          </a:p>
        </p:txBody>
      </p:sp>
      <p:sp>
        <p:nvSpPr>
          <p:cNvPr id="44046" name="Text Box 13"/>
          <p:cNvSpPr txBox="1">
            <a:spLocks noChangeArrowheads="1"/>
          </p:cNvSpPr>
          <p:nvPr/>
        </p:nvSpPr>
        <p:spPr bwMode="auto">
          <a:xfrm>
            <a:off x="193675" y="2360613"/>
            <a:ext cx="911225" cy="668337"/>
          </a:xfrm>
          <a:prstGeom prst="rect">
            <a:avLst/>
          </a:prstGeom>
          <a:solidFill>
            <a:schemeClr val="tx1"/>
          </a:solidFill>
          <a:ln w="12700">
            <a:noFill/>
            <a:miter lim="800000"/>
            <a:headEnd/>
            <a:tailEnd/>
          </a:ln>
        </p:spPr>
        <p:txBody>
          <a:bodyPr wrap="none">
            <a:spAutoFit/>
          </a:bodyPr>
          <a:lstStyle/>
          <a:p>
            <a:pPr algn="ctr"/>
            <a:r>
              <a:rPr lang="fr-FR" sz="1400"/>
              <a:t>Long</a:t>
            </a:r>
          </a:p>
          <a:p>
            <a:pPr algn="ctr"/>
            <a:r>
              <a:rPr lang="fr-FR" sz="1400"/>
              <a:t>Terme</a:t>
            </a:r>
          </a:p>
          <a:p>
            <a:pPr algn="ctr"/>
            <a:r>
              <a:rPr lang="fr-FR" sz="1400">
                <a:solidFill>
                  <a:srgbClr val="008000"/>
                </a:solidFill>
              </a:rPr>
              <a:t>(années)</a:t>
            </a:r>
          </a:p>
        </p:txBody>
      </p:sp>
      <p:sp>
        <p:nvSpPr>
          <p:cNvPr id="44047" name="AutoShape 15"/>
          <p:cNvSpPr>
            <a:spLocks noChangeArrowheads="1"/>
          </p:cNvSpPr>
          <p:nvPr/>
        </p:nvSpPr>
        <p:spPr bwMode="auto">
          <a:xfrm>
            <a:off x="1258888" y="3265488"/>
            <a:ext cx="5761037" cy="576262"/>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Plan industriel et commercial</a:t>
            </a:r>
          </a:p>
        </p:txBody>
      </p:sp>
      <p:sp>
        <p:nvSpPr>
          <p:cNvPr id="44048" name="Text Box 16"/>
          <p:cNvSpPr txBox="1">
            <a:spLocks noChangeArrowheads="1"/>
          </p:cNvSpPr>
          <p:nvPr/>
        </p:nvSpPr>
        <p:spPr bwMode="auto">
          <a:xfrm>
            <a:off x="290513" y="3213100"/>
            <a:ext cx="744537" cy="668338"/>
          </a:xfrm>
          <a:prstGeom prst="rect">
            <a:avLst/>
          </a:prstGeom>
          <a:solidFill>
            <a:schemeClr val="tx1"/>
          </a:solidFill>
          <a:ln w="12700">
            <a:noFill/>
            <a:miter lim="800000"/>
            <a:headEnd/>
            <a:tailEnd/>
          </a:ln>
        </p:spPr>
        <p:txBody>
          <a:bodyPr wrap="none">
            <a:spAutoFit/>
          </a:bodyPr>
          <a:lstStyle/>
          <a:p>
            <a:pPr algn="ctr"/>
            <a:r>
              <a:rPr lang="fr-FR" sz="1400"/>
              <a:t>Moyen</a:t>
            </a:r>
          </a:p>
          <a:p>
            <a:pPr algn="ctr"/>
            <a:r>
              <a:rPr lang="fr-FR" sz="1400"/>
              <a:t>Terme</a:t>
            </a:r>
          </a:p>
          <a:p>
            <a:pPr algn="ctr"/>
            <a:r>
              <a:rPr lang="fr-FR" sz="1400">
                <a:solidFill>
                  <a:srgbClr val="008000"/>
                </a:solidFill>
              </a:rPr>
              <a:t>(mois)</a:t>
            </a:r>
          </a:p>
        </p:txBody>
      </p:sp>
      <p:sp>
        <p:nvSpPr>
          <p:cNvPr id="44049" name="AutoShape 17"/>
          <p:cNvSpPr>
            <a:spLocks noChangeArrowheads="1"/>
          </p:cNvSpPr>
          <p:nvPr/>
        </p:nvSpPr>
        <p:spPr bwMode="auto">
          <a:xfrm>
            <a:off x="3190875" y="4059238"/>
            <a:ext cx="172878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PDP – MRP</a:t>
            </a:r>
            <a:br>
              <a:rPr lang="fr-FR" sz="1800">
                <a:solidFill>
                  <a:srgbClr val="008000"/>
                </a:solidFill>
              </a:rPr>
            </a:br>
            <a:r>
              <a:rPr lang="fr-FR" sz="1400"/>
              <a:t>Stocks</a:t>
            </a:r>
            <a:endParaRPr lang="fr-FR" sz="1000"/>
          </a:p>
        </p:txBody>
      </p:sp>
      <p:sp>
        <p:nvSpPr>
          <p:cNvPr id="44050" name="AutoShape 18"/>
          <p:cNvSpPr>
            <a:spLocks noChangeArrowheads="1"/>
          </p:cNvSpPr>
          <p:nvPr/>
        </p:nvSpPr>
        <p:spPr bwMode="auto">
          <a:xfrm>
            <a:off x="1246188" y="4059238"/>
            <a:ext cx="1873250"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MRP</a:t>
            </a:r>
          </a:p>
        </p:txBody>
      </p:sp>
      <p:sp>
        <p:nvSpPr>
          <p:cNvPr id="44051" name="AutoShape 19"/>
          <p:cNvSpPr>
            <a:spLocks noChangeArrowheads="1"/>
          </p:cNvSpPr>
          <p:nvPr/>
        </p:nvSpPr>
        <p:spPr bwMode="auto">
          <a:xfrm>
            <a:off x="7127875" y="3265488"/>
            <a:ext cx="182403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MT</a:t>
            </a:r>
            <a:r>
              <a:rPr lang="fr-FR" sz="1600"/>
              <a:t/>
            </a:r>
            <a:br>
              <a:rPr lang="fr-FR" sz="1600"/>
            </a:br>
            <a:r>
              <a:rPr lang="fr-FR" sz="1400"/>
              <a:t>par famille</a:t>
            </a:r>
          </a:p>
        </p:txBody>
      </p:sp>
      <p:sp>
        <p:nvSpPr>
          <p:cNvPr id="44052" name="AutoShape 20"/>
          <p:cNvSpPr>
            <a:spLocks noChangeArrowheads="1"/>
          </p:cNvSpPr>
          <p:nvPr/>
        </p:nvSpPr>
        <p:spPr bwMode="auto">
          <a:xfrm>
            <a:off x="7127875" y="4059238"/>
            <a:ext cx="182403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CT</a:t>
            </a:r>
            <a:br>
              <a:rPr lang="fr-FR" sz="1600">
                <a:solidFill>
                  <a:srgbClr val="008000"/>
                </a:solidFill>
              </a:rPr>
            </a:br>
            <a:r>
              <a:rPr lang="fr-FR" sz="1400"/>
              <a:t>Cdes clients - ATP</a:t>
            </a:r>
          </a:p>
        </p:txBody>
      </p:sp>
      <p:sp>
        <p:nvSpPr>
          <p:cNvPr id="44053" name="AutoShape 21"/>
          <p:cNvSpPr>
            <a:spLocks noChangeArrowheads="1"/>
          </p:cNvSpPr>
          <p:nvPr/>
        </p:nvSpPr>
        <p:spPr bwMode="auto">
          <a:xfrm>
            <a:off x="7127875" y="4849813"/>
            <a:ext cx="1824038" cy="595312"/>
          </a:xfrm>
          <a:prstGeom prst="roundRect">
            <a:avLst>
              <a:gd name="adj" fmla="val 16667"/>
            </a:avLst>
          </a:prstGeom>
          <a:solidFill>
            <a:srgbClr val="FFFF99"/>
          </a:solidFill>
          <a:ln w="12700">
            <a:solidFill>
              <a:srgbClr val="000000"/>
            </a:solidFill>
            <a:round/>
            <a:headEnd/>
            <a:tailEnd/>
          </a:ln>
        </p:spPr>
        <p:txBody>
          <a:bodyPr/>
          <a:lstStyle/>
          <a:p>
            <a:pPr algn="ctr"/>
            <a:r>
              <a:rPr lang="fr-FR" sz="1600"/>
              <a:t>Facturation</a:t>
            </a:r>
          </a:p>
          <a:p>
            <a:pPr algn="ctr"/>
            <a:r>
              <a:rPr lang="fr-FR" sz="1600"/>
              <a:t>Services</a:t>
            </a:r>
          </a:p>
        </p:txBody>
      </p:sp>
      <p:sp>
        <p:nvSpPr>
          <p:cNvPr id="44054" name="Text Box 22"/>
          <p:cNvSpPr txBox="1">
            <a:spLocks noChangeArrowheads="1"/>
          </p:cNvSpPr>
          <p:nvPr/>
        </p:nvSpPr>
        <p:spPr bwMode="auto">
          <a:xfrm>
            <a:off x="107950" y="4005263"/>
            <a:ext cx="1109663" cy="668337"/>
          </a:xfrm>
          <a:prstGeom prst="rect">
            <a:avLst/>
          </a:prstGeom>
          <a:solidFill>
            <a:schemeClr val="tx1"/>
          </a:solidFill>
          <a:ln w="12700">
            <a:noFill/>
            <a:miter lim="800000"/>
            <a:headEnd/>
            <a:tailEnd/>
          </a:ln>
        </p:spPr>
        <p:txBody>
          <a:bodyPr wrap="none">
            <a:spAutoFit/>
          </a:bodyPr>
          <a:lstStyle/>
          <a:p>
            <a:pPr algn="ctr"/>
            <a:r>
              <a:rPr lang="fr-FR" sz="1400"/>
              <a:t>Court</a:t>
            </a:r>
          </a:p>
          <a:p>
            <a:pPr algn="ctr"/>
            <a:r>
              <a:rPr lang="fr-FR" sz="1400"/>
              <a:t>Terme</a:t>
            </a:r>
          </a:p>
          <a:p>
            <a:pPr algn="ctr"/>
            <a:r>
              <a:rPr lang="fr-FR" sz="1400">
                <a:solidFill>
                  <a:srgbClr val="008000"/>
                </a:solidFill>
              </a:rPr>
              <a:t>(semaines)</a:t>
            </a:r>
          </a:p>
        </p:txBody>
      </p:sp>
      <p:sp>
        <p:nvSpPr>
          <p:cNvPr id="44055" name="Text Box 23"/>
          <p:cNvSpPr txBox="1">
            <a:spLocks noChangeArrowheads="1"/>
          </p:cNvSpPr>
          <p:nvPr/>
        </p:nvSpPr>
        <p:spPr bwMode="auto">
          <a:xfrm>
            <a:off x="138113" y="4868863"/>
            <a:ext cx="1030287" cy="476250"/>
          </a:xfrm>
          <a:prstGeom prst="rect">
            <a:avLst/>
          </a:prstGeom>
          <a:solidFill>
            <a:schemeClr val="tx1"/>
          </a:solidFill>
          <a:ln w="12700">
            <a:noFill/>
            <a:miter lim="800000"/>
            <a:headEnd/>
            <a:tailEnd/>
          </a:ln>
        </p:spPr>
        <p:txBody>
          <a:bodyPr wrap="none">
            <a:spAutoFit/>
          </a:bodyPr>
          <a:lstStyle/>
          <a:p>
            <a:pPr algn="ctr"/>
            <a:r>
              <a:rPr lang="fr-FR" sz="1400"/>
              <a:t>Exécution</a:t>
            </a:r>
          </a:p>
          <a:p>
            <a:pPr algn="ctr"/>
            <a:r>
              <a:rPr lang="fr-FR" sz="1400">
                <a:solidFill>
                  <a:srgbClr val="008000"/>
                </a:solidFill>
              </a:rPr>
              <a:t>(jours)</a:t>
            </a:r>
          </a:p>
        </p:txBody>
      </p:sp>
      <p:sp>
        <p:nvSpPr>
          <p:cNvPr id="44056" name="Text Box 24"/>
          <p:cNvSpPr txBox="1">
            <a:spLocks noChangeArrowheads="1"/>
          </p:cNvSpPr>
          <p:nvPr/>
        </p:nvSpPr>
        <p:spPr bwMode="auto">
          <a:xfrm>
            <a:off x="1701800" y="3557588"/>
            <a:ext cx="912813" cy="284162"/>
          </a:xfrm>
          <a:prstGeom prst="rect">
            <a:avLst/>
          </a:prstGeom>
          <a:noFill/>
          <a:ln w="12700">
            <a:noFill/>
            <a:miter lim="800000"/>
            <a:headEnd/>
            <a:tailEnd/>
          </a:ln>
        </p:spPr>
        <p:txBody>
          <a:bodyPr wrap="none">
            <a:spAutoFit/>
          </a:bodyPr>
          <a:lstStyle/>
          <a:p>
            <a:r>
              <a:rPr lang="fr-FR" sz="1400"/>
              <a:t>Contrats</a:t>
            </a:r>
          </a:p>
        </p:txBody>
      </p:sp>
      <p:sp>
        <p:nvSpPr>
          <p:cNvPr id="44057" name="Text Box 25"/>
          <p:cNvSpPr txBox="1">
            <a:spLocks noChangeArrowheads="1"/>
          </p:cNvSpPr>
          <p:nvPr/>
        </p:nvSpPr>
        <p:spPr bwMode="auto">
          <a:xfrm>
            <a:off x="2901950" y="3554413"/>
            <a:ext cx="2359025" cy="284162"/>
          </a:xfrm>
          <a:prstGeom prst="rect">
            <a:avLst/>
          </a:prstGeom>
          <a:noFill/>
          <a:ln w="12700">
            <a:noFill/>
            <a:miter lim="800000"/>
            <a:headEnd/>
            <a:tailEnd/>
          </a:ln>
        </p:spPr>
        <p:txBody>
          <a:bodyPr wrap="none">
            <a:spAutoFit/>
          </a:bodyPr>
          <a:lstStyle/>
          <a:p>
            <a:r>
              <a:rPr lang="fr-FR" sz="1400"/>
              <a:t>Ajustement des capacités</a:t>
            </a:r>
          </a:p>
        </p:txBody>
      </p:sp>
      <p:sp>
        <p:nvSpPr>
          <p:cNvPr id="44058" name="Text Box 26"/>
          <p:cNvSpPr txBox="1">
            <a:spLocks noChangeArrowheads="1"/>
          </p:cNvSpPr>
          <p:nvPr/>
        </p:nvSpPr>
        <p:spPr bwMode="auto">
          <a:xfrm>
            <a:off x="5638800" y="3554413"/>
            <a:ext cx="765175" cy="284162"/>
          </a:xfrm>
          <a:prstGeom prst="rect">
            <a:avLst/>
          </a:prstGeom>
          <a:noFill/>
          <a:ln w="12700">
            <a:noFill/>
            <a:miter lim="800000"/>
            <a:headEnd/>
            <a:tailEnd/>
          </a:ln>
        </p:spPr>
        <p:txBody>
          <a:bodyPr wrap="none">
            <a:spAutoFit/>
          </a:bodyPr>
          <a:lstStyle/>
          <a:p>
            <a:r>
              <a:rPr lang="fr-FR" sz="1400"/>
              <a:t>Stocks</a:t>
            </a:r>
          </a:p>
        </p:txBody>
      </p:sp>
      <p:sp>
        <p:nvSpPr>
          <p:cNvPr id="44059" name="AutoShape 27"/>
          <p:cNvSpPr>
            <a:spLocks noChangeArrowheads="1"/>
          </p:cNvSpPr>
          <p:nvPr/>
        </p:nvSpPr>
        <p:spPr bwMode="auto">
          <a:xfrm>
            <a:off x="1247775" y="4849813"/>
            <a:ext cx="1871663"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Appels de livraison</a:t>
            </a:r>
            <a:br>
              <a:rPr lang="fr-FR" sz="1400"/>
            </a:br>
            <a:r>
              <a:rPr lang="fr-FR" sz="1400"/>
              <a:t>Transports/Récept.</a:t>
            </a:r>
          </a:p>
        </p:txBody>
      </p:sp>
      <p:sp>
        <p:nvSpPr>
          <p:cNvPr id="44060" name="AutoShape 28"/>
          <p:cNvSpPr>
            <a:spLocks noChangeArrowheads="1"/>
          </p:cNvSpPr>
          <p:nvPr/>
        </p:nvSpPr>
        <p:spPr bwMode="auto">
          <a:xfrm>
            <a:off x="3190875" y="4849813"/>
            <a:ext cx="172878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Ordonnancement</a:t>
            </a:r>
            <a:br>
              <a:rPr lang="fr-FR" sz="1400"/>
            </a:br>
            <a:r>
              <a:rPr lang="fr-FR" sz="1400"/>
              <a:t>Suivi</a:t>
            </a:r>
          </a:p>
        </p:txBody>
      </p:sp>
      <p:sp>
        <p:nvSpPr>
          <p:cNvPr id="44061" name="AutoShape 29"/>
          <p:cNvSpPr>
            <a:spLocks noChangeArrowheads="1"/>
          </p:cNvSpPr>
          <p:nvPr/>
        </p:nvSpPr>
        <p:spPr bwMode="auto">
          <a:xfrm>
            <a:off x="5003800" y="4849813"/>
            <a:ext cx="2016125"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Préparation de cmde</a:t>
            </a:r>
            <a:br>
              <a:rPr lang="fr-FR" sz="1400"/>
            </a:br>
            <a:r>
              <a:rPr lang="fr-FR" sz="1400"/>
              <a:t>Expéditions/Transp.</a:t>
            </a:r>
          </a:p>
        </p:txBody>
      </p:sp>
      <p:sp>
        <p:nvSpPr>
          <p:cNvPr id="44062" name="Text Box 30"/>
          <p:cNvSpPr txBox="1">
            <a:spLocks noChangeArrowheads="1"/>
          </p:cNvSpPr>
          <p:nvPr/>
        </p:nvSpPr>
        <p:spPr bwMode="auto">
          <a:xfrm>
            <a:off x="1390650" y="4349750"/>
            <a:ext cx="1535113" cy="284163"/>
          </a:xfrm>
          <a:prstGeom prst="rect">
            <a:avLst/>
          </a:prstGeom>
          <a:noFill/>
          <a:ln w="12700">
            <a:noFill/>
            <a:miter lim="800000"/>
            <a:headEnd/>
            <a:tailEnd/>
          </a:ln>
        </p:spPr>
        <p:txBody>
          <a:bodyPr wrap="none">
            <a:spAutoFit/>
          </a:bodyPr>
          <a:lstStyle/>
          <a:p>
            <a:r>
              <a:rPr lang="fr-FR" sz="1400"/>
              <a:t>Commandes frn</a:t>
            </a:r>
          </a:p>
        </p:txBody>
      </p:sp>
      <p:sp>
        <p:nvSpPr>
          <p:cNvPr id="44063" name="AutoShape 31"/>
          <p:cNvSpPr>
            <a:spLocks noChangeArrowheads="1"/>
          </p:cNvSpPr>
          <p:nvPr/>
        </p:nvSpPr>
        <p:spPr bwMode="auto">
          <a:xfrm rot="-5400000">
            <a:off x="6977856" y="5029994"/>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4" name="AutoShape 32"/>
          <p:cNvSpPr>
            <a:spLocks noChangeArrowheads="1"/>
          </p:cNvSpPr>
          <p:nvPr/>
        </p:nvSpPr>
        <p:spPr bwMode="auto">
          <a:xfrm>
            <a:off x="3910013" y="3049588"/>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5" name="AutoShape 33"/>
          <p:cNvSpPr>
            <a:spLocks noChangeArrowheads="1"/>
          </p:cNvSpPr>
          <p:nvPr/>
        </p:nvSpPr>
        <p:spPr bwMode="auto">
          <a:xfrm rot="5400000">
            <a:off x="6904831" y="344566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6" name="AutoShape 34"/>
          <p:cNvSpPr>
            <a:spLocks noChangeArrowheads="1"/>
          </p:cNvSpPr>
          <p:nvPr/>
        </p:nvSpPr>
        <p:spPr bwMode="auto">
          <a:xfrm rot="5400000">
            <a:off x="6904831"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7" name="AutoShape 35"/>
          <p:cNvSpPr>
            <a:spLocks noChangeArrowheads="1"/>
          </p:cNvSpPr>
          <p:nvPr/>
        </p:nvSpPr>
        <p:spPr bwMode="auto">
          <a:xfrm rot="5400000">
            <a:off x="2939256"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8" name="AutoShape 36"/>
          <p:cNvSpPr>
            <a:spLocks noChangeArrowheads="1"/>
          </p:cNvSpPr>
          <p:nvPr/>
        </p:nvSpPr>
        <p:spPr bwMode="auto">
          <a:xfrm>
            <a:off x="3910013"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9" name="AutoShape 37"/>
          <p:cNvSpPr>
            <a:spLocks noChangeArrowheads="1"/>
          </p:cNvSpPr>
          <p:nvPr/>
        </p:nvSpPr>
        <p:spPr bwMode="auto">
          <a:xfrm>
            <a:off x="201453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0" name="AutoShape 38"/>
          <p:cNvSpPr>
            <a:spLocks noChangeArrowheads="1"/>
          </p:cNvSpPr>
          <p:nvPr/>
        </p:nvSpPr>
        <p:spPr bwMode="auto">
          <a:xfrm>
            <a:off x="3910013"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1" name="AutoShape 39"/>
          <p:cNvSpPr>
            <a:spLocks noChangeArrowheads="1"/>
          </p:cNvSpPr>
          <p:nvPr/>
        </p:nvSpPr>
        <p:spPr bwMode="auto">
          <a:xfrm>
            <a:off x="585628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2" name="AutoShape 41"/>
          <p:cNvSpPr>
            <a:spLocks noChangeArrowheads="1"/>
          </p:cNvSpPr>
          <p:nvPr/>
        </p:nvSpPr>
        <p:spPr bwMode="auto">
          <a:xfrm rot="5400000">
            <a:off x="4739481" y="423941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3" name="AutoShape 43"/>
          <p:cNvSpPr>
            <a:spLocks noChangeArrowheads="1"/>
          </p:cNvSpPr>
          <p:nvPr/>
        </p:nvSpPr>
        <p:spPr bwMode="auto">
          <a:xfrm>
            <a:off x="5856288"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4" name="AutoShape 44"/>
          <p:cNvSpPr>
            <a:spLocks noChangeArrowheads="1"/>
          </p:cNvSpPr>
          <p:nvPr/>
        </p:nvSpPr>
        <p:spPr bwMode="auto">
          <a:xfrm>
            <a:off x="2038350" y="3841750"/>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5" name="AutoShape 45"/>
          <p:cNvSpPr>
            <a:spLocks noChangeArrowheads="1"/>
          </p:cNvSpPr>
          <p:nvPr/>
        </p:nvSpPr>
        <p:spPr bwMode="auto">
          <a:xfrm>
            <a:off x="7135813" y="2492375"/>
            <a:ext cx="1824037" cy="576263"/>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LT</a:t>
            </a:r>
            <a:endParaRPr lang="fr-FR" sz="1400"/>
          </a:p>
        </p:txBody>
      </p:sp>
      <p:sp>
        <p:nvSpPr>
          <p:cNvPr id="44076" name="AutoShape 46"/>
          <p:cNvSpPr>
            <a:spLocks noChangeArrowheads="1"/>
          </p:cNvSpPr>
          <p:nvPr/>
        </p:nvSpPr>
        <p:spPr bwMode="auto">
          <a:xfrm rot="5400000">
            <a:off x="6912769" y="274558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7" name="Text Box 12"/>
          <p:cNvSpPr txBox="1">
            <a:spLocks noChangeArrowheads="1"/>
          </p:cNvSpPr>
          <p:nvPr/>
        </p:nvSpPr>
        <p:spPr bwMode="auto">
          <a:xfrm>
            <a:off x="7235825" y="2781300"/>
            <a:ext cx="1590675" cy="284163"/>
          </a:xfrm>
          <a:prstGeom prst="rect">
            <a:avLst/>
          </a:prstGeom>
          <a:noFill/>
          <a:ln w="12700">
            <a:noFill/>
            <a:miter lim="800000"/>
            <a:headEnd/>
            <a:tailEnd/>
          </a:ln>
        </p:spPr>
        <p:txBody>
          <a:bodyPr wrap="none">
            <a:spAutoFit/>
          </a:bodyPr>
          <a:lstStyle/>
          <a:p>
            <a:pPr algn="ctr"/>
            <a:r>
              <a:rPr lang="fr-FR" sz="1400"/>
              <a:t>Canaux de vente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66800" y="838200"/>
            <a:ext cx="7315200" cy="457200"/>
          </a:xfrm>
          <a:noFill/>
        </p:spPr>
        <p:txBody>
          <a:bodyPr/>
          <a:lstStyle/>
          <a:p>
            <a:r>
              <a:rPr lang="fr-FR" dirty="0"/>
              <a:t>Supply Chain Management</a:t>
            </a:r>
          </a:p>
        </p:txBody>
      </p:sp>
      <p:sp>
        <p:nvSpPr>
          <p:cNvPr id="4101" name="Rectangle 3"/>
          <p:cNvSpPr>
            <a:spLocks noGrp="1" noChangeArrowheads="1"/>
          </p:cNvSpPr>
          <p:nvPr>
            <p:ph type="body" idx="1"/>
          </p:nvPr>
        </p:nvSpPr>
        <p:spPr>
          <a:xfrm>
            <a:off x="611188" y="2003425"/>
            <a:ext cx="7481887" cy="3787775"/>
          </a:xfrm>
          <a:noFill/>
        </p:spPr>
        <p:txBody>
          <a:bodyPr/>
          <a:lstStyle/>
          <a:p>
            <a:pPr>
              <a:lnSpc>
                <a:spcPct val="80000"/>
              </a:lnSpc>
            </a:pPr>
            <a:r>
              <a:rPr lang="fr-FR">
                <a:solidFill>
                  <a:srgbClr val="008000"/>
                </a:solidFill>
              </a:rPr>
              <a:t>Vision globale de la chaîne logistique</a:t>
            </a:r>
          </a:p>
          <a:p>
            <a:pPr marL="490538" lvl="1" indent="-14288">
              <a:lnSpc>
                <a:spcPct val="80000"/>
              </a:lnSpc>
              <a:buFontTx/>
              <a:buNone/>
            </a:pPr>
            <a:r>
              <a:rPr lang="fr-FR"/>
              <a:t>(au lieu de fragmenter les responsabilités dans les divers domaines fonctionnels : achats, production, distribution, ventes)</a:t>
            </a:r>
          </a:p>
          <a:p>
            <a:pPr>
              <a:lnSpc>
                <a:spcPct val="80000"/>
              </a:lnSpc>
            </a:pPr>
            <a:r>
              <a:rPr lang="fr-FR">
                <a:solidFill>
                  <a:srgbClr val="008000"/>
                </a:solidFill>
              </a:rPr>
              <a:t>Sa conception est une décision stratégique</a:t>
            </a:r>
          </a:p>
          <a:p>
            <a:pPr marL="490538" lvl="1" indent="-14288">
              <a:lnSpc>
                <a:spcPct val="80000"/>
              </a:lnSpc>
              <a:buFontTx/>
              <a:buNone/>
            </a:pPr>
            <a:r>
              <a:rPr lang="fr-FR"/>
              <a:t>Toutes les fonctions sont concernées du fait de son influence sur les coûts et sur la compétitivité commerciale</a:t>
            </a:r>
          </a:p>
          <a:p>
            <a:pPr>
              <a:lnSpc>
                <a:spcPct val="80000"/>
              </a:lnSpc>
            </a:pPr>
            <a:r>
              <a:rPr lang="fr-FR">
                <a:solidFill>
                  <a:srgbClr val="008000"/>
                </a:solidFill>
              </a:rPr>
              <a:t>Les stocks sont considérés dans une autre perspective</a:t>
            </a:r>
          </a:p>
          <a:p>
            <a:pPr marL="490538" lvl="1" indent="-14288">
              <a:lnSpc>
                <a:spcPct val="80000"/>
              </a:lnSpc>
              <a:buFontTx/>
              <a:buNone/>
            </a:pPr>
            <a:r>
              <a:rPr lang="fr-FR"/>
              <a:t>Ils constituent le dernier moyen d'équilibrage et non le premier</a:t>
            </a:r>
          </a:p>
          <a:p>
            <a:pPr>
              <a:lnSpc>
                <a:spcPct val="80000"/>
              </a:lnSpc>
            </a:pPr>
            <a:r>
              <a:rPr lang="fr-FR">
                <a:solidFill>
                  <a:srgbClr val="008000"/>
                </a:solidFill>
              </a:rPr>
              <a:t>Les systèmes logistiques et les systèmes d'information doivent être intégrés</a:t>
            </a:r>
          </a:p>
          <a:p>
            <a:pPr marL="490538" lvl="1" indent="-14288">
              <a:lnSpc>
                <a:spcPct val="80000"/>
              </a:lnSpc>
              <a:buFontTx/>
              <a:buNone/>
            </a:pPr>
            <a:r>
              <a:rPr lang="fr-FR"/>
              <a:t>On ne peut plus se contenter d'interfaces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476375" y="620713"/>
            <a:ext cx="7239000" cy="457200"/>
          </a:xfrm>
        </p:spPr>
        <p:txBody>
          <a:bodyPr/>
          <a:lstStyle/>
          <a:p>
            <a:r>
              <a:rPr lang="fr-FR" dirty="0"/>
              <a:t>Le modèle SCOR</a:t>
            </a:r>
          </a:p>
        </p:txBody>
      </p:sp>
      <p:sp>
        <p:nvSpPr>
          <p:cNvPr id="37893" name="Rectangle 3"/>
          <p:cNvSpPr>
            <a:spLocks noGrp="1" noChangeArrowheads="1"/>
          </p:cNvSpPr>
          <p:nvPr>
            <p:ph type="body" idx="1"/>
          </p:nvPr>
        </p:nvSpPr>
        <p:spPr>
          <a:xfrm>
            <a:off x="539750" y="1125538"/>
            <a:ext cx="8353425" cy="5183187"/>
          </a:xfrm>
        </p:spPr>
        <p:txBody>
          <a:bodyPr/>
          <a:lstStyle/>
          <a:p>
            <a:r>
              <a:rPr lang="fr-FR" altLang="zh-CN" sz="2000">
                <a:ea typeface="SimSun" pitchFamily="2" charset="-122"/>
              </a:rPr>
              <a:t>Le modèle SCOR est développé par le Supply Chain Council (SCC) depuis 1996</a:t>
            </a:r>
          </a:p>
          <a:p>
            <a:endParaRPr lang="fr-FR" altLang="zh-CN" sz="2000">
              <a:ea typeface="SimSun" pitchFamily="2" charset="-122"/>
            </a:endParaRPr>
          </a:p>
          <a:p>
            <a:r>
              <a:rPr lang="fr-FR" altLang="zh-CN" sz="2000">
                <a:ea typeface="SimSun" pitchFamily="2" charset="-122"/>
              </a:rPr>
              <a:t>Le SCC est une association mondiale regroupant près de 1000 membres, industriels, distributeurs, éditeurs de logiciels, acteurs du transporteur et de la logistique, universités, souhaitant confronter, développer et partager leurs expériences du supply chain management</a:t>
            </a:r>
          </a:p>
          <a:p>
            <a:endParaRPr lang="fr-FR" altLang="zh-CN" sz="2000">
              <a:ea typeface="SimSun" pitchFamily="2" charset="-122"/>
            </a:endParaRPr>
          </a:p>
          <a:p>
            <a:r>
              <a:rPr lang="fr-FR" altLang="zh-CN" sz="2000">
                <a:ea typeface="SimSun" pitchFamily="2" charset="-122"/>
              </a:rPr>
              <a:t>Définit une démarche, des modèles et des indicateurs pour représenter, diagnostiquer et évaluer sa supply chain</a:t>
            </a:r>
          </a:p>
          <a:p>
            <a:endParaRPr lang="fr-FR" altLang="zh-CN" sz="2000">
              <a:ea typeface="SimSun" pitchFamily="2" charset="-122"/>
            </a:endParaRPr>
          </a:p>
          <a:p>
            <a:r>
              <a:rPr lang="fr-FR" altLang="zh-CN" sz="2000">
                <a:ea typeface="SimSun" pitchFamily="2" charset="-122"/>
              </a:rPr>
              <a:t>S’inscrit dans une démarche de progrès en sélectionnant puis en suggérant aux membres du SCC des </a:t>
            </a:r>
            <a:r>
              <a:rPr lang="fr-FR" altLang="zh-CN" sz="2000">
                <a:solidFill>
                  <a:srgbClr val="008000"/>
                </a:solidFill>
                <a:ea typeface="SimSun" pitchFamily="2" charset="-122"/>
              </a:rPr>
              <a:t>best-pratices</a:t>
            </a:r>
            <a:r>
              <a:rPr lang="fr-FR" altLang="zh-CN" sz="2000">
                <a:ea typeface="SimSun" pitchFamily="2" charset="-122"/>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042988" y="549275"/>
            <a:ext cx="7696200" cy="457200"/>
          </a:xfrm>
        </p:spPr>
        <p:txBody>
          <a:bodyPr/>
          <a:lstStyle/>
          <a:p>
            <a:r>
              <a:rPr lang="fr-FR" dirty="0"/>
              <a:t>Le modèle SCOR</a:t>
            </a:r>
          </a:p>
        </p:txBody>
      </p:sp>
      <p:sp>
        <p:nvSpPr>
          <p:cNvPr id="39941" name="Rectangle 3"/>
          <p:cNvSpPr>
            <a:spLocks noChangeArrowheads="1"/>
          </p:cNvSpPr>
          <p:nvPr/>
        </p:nvSpPr>
        <p:spPr bwMode="auto">
          <a:xfrm>
            <a:off x="7988300" y="1349375"/>
            <a:ext cx="558800"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2" name="Rectangle 4"/>
          <p:cNvSpPr>
            <a:spLocks noChangeArrowheads="1"/>
          </p:cNvSpPr>
          <p:nvPr/>
        </p:nvSpPr>
        <p:spPr bwMode="auto">
          <a:xfrm>
            <a:off x="471488" y="1349375"/>
            <a:ext cx="560387"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3" name="AutoShape 5"/>
          <p:cNvSpPr>
            <a:spLocks noChangeArrowheads="1"/>
          </p:cNvSpPr>
          <p:nvPr/>
        </p:nvSpPr>
        <p:spPr bwMode="auto">
          <a:xfrm>
            <a:off x="5611813" y="2771775"/>
            <a:ext cx="2349500" cy="3400425"/>
          </a:xfrm>
          <a:prstGeom prst="rightArrow">
            <a:avLst>
              <a:gd name="adj1" fmla="val 75009"/>
              <a:gd name="adj2" fmla="val 27940"/>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4" name="Freeform 6"/>
          <p:cNvSpPr>
            <a:spLocks/>
          </p:cNvSpPr>
          <p:nvPr/>
        </p:nvSpPr>
        <p:spPr bwMode="auto">
          <a:xfrm>
            <a:off x="5740400" y="4802188"/>
            <a:ext cx="1679575" cy="381000"/>
          </a:xfrm>
          <a:custGeom>
            <a:avLst/>
            <a:gdLst>
              <a:gd name="T0" fmla="*/ 2147483647 w 1146"/>
              <a:gd name="T1" fmla="*/ 2147483647 h 261"/>
              <a:gd name="T2" fmla="*/ 2147483647 w 1146"/>
              <a:gd name="T3" fmla="*/ 2147483647 h 261"/>
              <a:gd name="T4" fmla="*/ 2147483647 w 1146"/>
              <a:gd name="T5" fmla="*/ 2147483647 h 261"/>
              <a:gd name="T6" fmla="*/ 2147483647 w 1146"/>
              <a:gd name="T7" fmla="*/ 2147483647 h 261"/>
              <a:gd name="T8" fmla="*/ 2147483647 w 1146"/>
              <a:gd name="T9" fmla="*/ 2147483647 h 261"/>
              <a:gd name="T10" fmla="*/ 2147483647 w 1146"/>
              <a:gd name="T11" fmla="*/ 2147483647 h 261"/>
              <a:gd name="T12" fmla="*/ 2147483647 w 1146"/>
              <a:gd name="T13" fmla="*/ 2147483647 h 261"/>
              <a:gd name="T14" fmla="*/ 2147483647 w 1146"/>
              <a:gd name="T15" fmla="*/ 2147483647 h 261"/>
              <a:gd name="T16" fmla="*/ 2147483647 w 1146"/>
              <a:gd name="T17" fmla="*/ 2147483647 h 261"/>
              <a:gd name="T18" fmla="*/ 2147483647 w 1146"/>
              <a:gd name="T19" fmla="*/ 2147483647 h 261"/>
              <a:gd name="T20" fmla="*/ 2147483647 w 1146"/>
              <a:gd name="T21" fmla="*/ 2147483647 h 261"/>
              <a:gd name="T22" fmla="*/ 2147483647 w 1146"/>
              <a:gd name="T23" fmla="*/ 2147483647 h 261"/>
              <a:gd name="T24" fmla="*/ 2147483647 w 1146"/>
              <a:gd name="T25" fmla="*/ 2147483647 h 261"/>
              <a:gd name="T26" fmla="*/ 2147483647 w 1146"/>
              <a:gd name="T27" fmla="*/ 2147483647 h 261"/>
              <a:gd name="T28" fmla="*/ 2147483647 w 1146"/>
              <a:gd name="T29" fmla="*/ 2147483647 h 261"/>
              <a:gd name="T30" fmla="*/ 2147483647 w 1146"/>
              <a:gd name="T31" fmla="*/ 2147483647 h 261"/>
              <a:gd name="T32" fmla="*/ 2147483647 w 1146"/>
              <a:gd name="T33" fmla="*/ 2147483647 h 261"/>
              <a:gd name="T34" fmla="*/ 2147483647 w 1146"/>
              <a:gd name="T35" fmla="*/ 2147483647 h 261"/>
              <a:gd name="T36" fmla="*/ 2147483647 w 1146"/>
              <a:gd name="T37" fmla="*/ 2147483647 h 261"/>
              <a:gd name="T38" fmla="*/ 2147483647 w 1146"/>
              <a:gd name="T39" fmla="*/ 2147483647 h 261"/>
              <a:gd name="T40" fmla="*/ 2147483647 w 1146"/>
              <a:gd name="T41" fmla="*/ 2147483647 h 261"/>
              <a:gd name="T42" fmla="*/ 2147483647 w 1146"/>
              <a:gd name="T43" fmla="*/ 2147483647 h 261"/>
              <a:gd name="T44" fmla="*/ 2147483647 w 1146"/>
              <a:gd name="T45" fmla="*/ 2147483647 h 261"/>
              <a:gd name="T46" fmla="*/ 2147483647 w 1146"/>
              <a:gd name="T47" fmla="*/ 2147483647 h 261"/>
              <a:gd name="T48" fmla="*/ 2147483647 w 1146"/>
              <a:gd name="T49" fmla="*/ 2147483647 h 261"/>
              <a:gd name="T50" fmla="*/ 2147483647 w 1146"/>
              <a:gd name="T51" fmla="*/ 2147483647 h 261"/>
              <a:gd name="T52" fmla="*/ 2147483647 w 1146"/>
              <a:gd name="T53" fmla="*/ 2147483647 h 261"/>
              <a:gd name="T54" fmla="*/ 2147483647 w 1146"/>
              <a:gd name="T55" fmla="*/ 2147483647 h 261"/>
              <a:gd name="T56" fmla="*/ 2147483647 w 1146"/>
              <a:gd name="T57" fmla="*/ 2147483647 h 261"/>
              <a:gd name="T58" fmla="*/ 2147483647 w 1146"/>
              <a:gd name="T59" fmla="*/ 2147483647 h 261"/>
              <a:gd name="T60" fmla="*/ 2147483647 w 1146"/>
              <a:gd name="T61" fmla="*/ 2147483647 h 261"/>
              <a:gd name="T62" fmla="*/ 2147483647 w 1146"/>
              <a:gd name="T63" fmla="*/ 2147483647 h 261"/>
              <a:gd name="T64" fmla="*/ 2147483647 w 1146"/>
              <a:gd name="T65" fmla="*/ 2147483647 h 261"/>
              <a:gd name="T66" fmla="*/ 2147483647 w 1146"/>
              <a:gd name="T67" fmla="*/ 2147483647 h 261"/>
              <a:gd name="T68" fmla="*/ 2147483647 w 1146"/>
              <a:gd name="T69" fmla="*/ 2147483647 h 261"/>
              <a:gd name="T70" fmla="*/ 2147483647 w 1146"/>
              <a:gd name="T71" fmla="*/ 2147483647 h 261"/>
              <a:gd name="T72" fmla="*/ 2147483647 w 1146"/>
              <a:gd name="T73" fmla="*/ 2147483647 h 261"/>
              <a:gd name="T74" fmla="*/ 2147483647 w 1146"/>
              <a:gd name="T75" fmla="*/ 2147483647 h 261"/>
              <a:gd name="T76" fmla="*/ 2147483647 w 1146"/>
              <a:gd name="T77" fmla="*/ 2147483647 h 261"/>
              <a:gd name="T78" fmla="*/ 2147483647 w 1146"/>
              <a:gd name="T79" fmla="*/ 2147483647 h 261"/>
              <a:gd name="T80" fmla="*/ 2147483647 w 1146"/>
              <a:gd name="T81" fmla="*/ 0 h 261"/>
              <a:gd name="T82" fmla="*/ 2147483647 w 1146"/>
              <a:gd name="T83" fmla="*/ 2147483647 h 261"/>
              <a:gd name="T84" fmla="*/ 2147483647 w 1146"/>
              <a:gd name="T85" fmla="*/ 2147483647 h 261"/>
              <a:gd name="T86" fmla="*/ 2147483647 w 1146"/>
              <a:gd name="T87" fmla="*/ 2147483647 h 261"/>
              <a:gd name="T88" fmla="*/ 2147483647 w 1146"/>
              <a:gd name="T89" fmla="*/ 2147483647 h 261"/>
              <a:gd name="T90" fmla="*/ 2147483647 w 1146"/>
              <a:gd name="T91" fmla="*/ 2147483647 h 261"/>
              <a:gd name="T92" fmla="*/ 2147483647 w 1146"/>
              <a:gd name="T93" fmla="*/ 2147483647 h 261"/>
              <a:gd name="T94" fmla="*/ 2147483647 w 1146"/>
              <a:gd name="T95" fmla="*/ 2147483647 h 261"/>
              <a:gd name="T96" fmla="*/ 2147483647 w 1146"/>
              <a:gd name="T97" fmla="*/ 2147483647 h 261"/>
              <a:gd name="T98" fmla="*/ 2147483647 w 1146"/>
              <a:gd name="T99" fmla="*/ 2147483647 h 261"/>
              <a:gd name="T100" fmla="*/ 2147483647 w 1146"/>
              <a:gd name="T101" fmla="*/ 2147483647 h 261"/>
              <a:gd name="T102" fmla="*/ 0 w 1146"/>
              <a:gd name="T103" fmla="*/ 2147483647 h 261"/>
              <a:gd name="T104" fmla="*/ 0 w 1146"/>
              <a:gd name="T105" fmla="*/ 2147483647 h 261"/>
              <a:gd name="T106" fmla="*/ 2147483647 w 1146"/>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6"/>
              <a:gd name="T163" fmla="*/ 0 h 261"/>
              <a:gd name="T164" fmla="*/ 1146 w 1146"/>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5" name="AutoShape 7"/>
          <p:cNvSpPr>
            <a:spLocks noChangeArrowheads="1"/>
          </p:cNvSpPr>
          <p:nvPr/>
        </p:nvSpPr>
        <p:spPr bwMode="auto">
          <a:xfrm>
            <a:off x="3303588" y="2771775"/>
            <a:ext cx="2308225" cy="3400425"/>
          </a:xfrm>
          <a:prstGeom prst="rightArrow">
            <a:avLst>
              <a:gd name="adj1" fmla="val 75009"/>
              <a:gd name="adj2" fmla="val 27940"/>
            </a:avLst>
          </a:prstGeom>
          <a:gradFill rotWithShape="0">
            <a:gsLst>
              <a:gs pos="0">
                <a:srgbClr val="002287"/>
              </a:gs>
              <a:gs pos="50000">
                <a:srgbClr val="0033CC"/>
              </a:gs>
              <a:gs pos="100000">
                <a:srgbClr val="002287"/>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6" name="Freeform 8"/>
          <p:cNvSpPr>
            <a:spLocks/>
          </p:cNvSpPr>
          <p:nvPr/>
        </p:nvSpPr>
        <p:spPr bwMode="auto">
          <a:xfrm>
            <a:off x="3387725" y="4813300"/>
            <a:ext cx="1679575" cy="382588"/>
          </a:xfrm>
          <a:custGeom>
            <a:avLst/>
            <a:gdLst>
              <a:gd name="T0" fmla="*/ 2147483647 w 1148"/>
              <a:gd name="T1" fmla="*/ 2147483647 h 261"/>
              <a:gd name="T2" fmla="*/ 2147483647 w 1148"/>
              <a:gd name="T3" fmla="*/ 2147483647 h 261"/>
              <a:gd name="T4" fmla="*/ 2147483647 w 1148"/>
              <a:gd name="T5" fmla="*/ 2147483647 h 261"/>
              <a:gd name="T6" fmla="*/ 2147483647 w 1148"/>
              <a:gd name="T7" fmla="*/ 2147483647 h 261"/>
              <a:gd name="T8" fmla="*/ 2147483647 w 1148"/>
              <a:gd name="T9" fmla="*/ 2147483647 h 261"/>
              <a:gd name="T10" fmla="*/ 2147483647 w 1148"/>
              <a:gd name="T11" fmla="*/ 2147483647 h 261"/>
              <a:gd name="T12" fmla="*/ 2147483647 w 1148"/>
              <a:gd name="T13" fmla="*/ 2147483647 h 261"/>
              <a:gd name="T14" fmla="*/ 2147483647 w 1148"/>
              <a:gd name="T15" fmla="*/ 2147483647 h 261"/>
              <a:gd name="T16" fmla="*/ 2147483647 w 1148"/>
              <a:gd name="T17" fmla="*/ 2147483647 h 261"/>
              <a:gd name="T18" fmla="*/ 2147483647 w 1148"/>
              <a:gd name="T19" fmla="*/ 2147483647 h 261"/>
              <a:gd name="T20" fmla="*/ 2147483647 w 1148"/>
              <a:gd name="T21" fmla="*/ 2147483647 h 261"/>
              <a:gd name="T22" fmla="*/ 2147483647 w 1148"/>
              <a:gd name="T23" fmla="*/ 2147483647 h 261"/>
              <a:gd name="T24" fmla="*/ 2147483647 w 1148"/>
              <a:gd name="T25" fmla="*/ 2147483647 h 261"/>
              <a:gd name="T26" fmla="*/ 2147483647 w 1148"/>
              <a:gd name="T27" fmla="*/ 2147483647 h 261"/>
              <a:gd name="T28" fmla="*/ 2147483647 w 1148"/>
              <a:gd name="T29" fmla="*/ 2147483647 h 261"/>
              <a:gd name="T30" fmla="*/ 2147483647 w 1148"/>
              <a:gd name="T31" fmla="*/ 2147483647 h 261"/>
              <a:gd name="T32" fmla="*/ 2147483647 w 1148"/>
              <a:gd name="T33" fmla="*/ 2147483647 h 261"/>
              <a:gd name="T34" fmla="*/ 2147483647 w 1148"/>
              <a:gd name="T35" fmla="*/ 2147483647 h 261"/>
              <a:gd name="T36" fmla="*/ 2147483647 w 1148"/>
              <a:gd name="T37" fmla="*/ 2147483647 h 261"/>
              <a:gd name="T38" fmla="*/ 2147483647 w 1148"/>
              <a:gd name="T39" fmla="*/ 2147483647 h 261"/>
              <a:gd name="T40" fmla="*/ 2147483647 w 1148"/>
              <a:gd name="T41" fmla="*/ 2147483647 h 261"/>
              <a:gd name="T42" fmla="*/ 2147483647 w 1148"/>
              <a:gd name="T43" fmla="*/ 2147483647 h 261"/>
              <a:gd name="T44" fmla="*/ 2147483647 w 1148"/>
              <a:gd name="T45" fmla="*/ 2147483647 h 261"/>
              <a:gd name="T46" fmla="*/ 2147483647 w 1148"/>
              <a:gd name="T47" fmla="*/ 2147483647 h 261"/>
              <a:gd name="T48" fmla="*/ 2147483647 w 1148"/>
              <a:gd name="T49" fmla="*/ 2147483647 h 261"/>
              <a:gd name="T50" fmla="*/ 2147483647 w 1148"/>
              <a:gd name="T51" fmla="*/ 2147483647 h 261"/>
              <a:gd name="T52" fmla="*/ 2147483647 w 1148"/>
              <a:gd name="T53" fmla="*/ 2147483647 h 261"/>
              <a:gd name="T54" fmla="*/ 2147483647 w 1148"/>
              <a:gd name="T55" fmla="*/ 2147483647 h 261"/>
              <a:gd name="T56" fmla="*/ 2147483647 w 1148"/>
              <a:gd name="T57" fmla="*/ 2147483647 h 261"/>
              <a:gd name="T58" fmla="*/ 2147483647 w 1148"/>
              <a:gd name="T59" fmla="*/ 2147483647 h 261"/>
              <a:gd name="T60" fmla="*/ 2147483647 w 1148"/>
              <a:gd name="T61" fmla="*/ 2147483647 h 261"/>
              <a:gd name="T62" fmla="*/ 2147483647 w 1148"/>
              <a:gd name="T63" fmla="*/ 2147483647 h 261"/>
              <a:gd name="T64" fmla="*/ 2147483647 w 1148"/>
              <a:gd name="T65" fmla="*/ 2147483647 h 261"/>
              <a:gd name="T66" fmla="*/ 2147483647 w 1148"/>
              <a:gd name="T67" fmla="*/ 2147483647 h 261"/>
              <a:gd name="T68" fmla="*/ 2147483647 w 1148"/>
              <a:gd name="T69" fmla="*/ 2147483647 h 261"/>
              <a:gd name="T70" fmla="*/ 2147483647 w 1148"/>
              <a:gd name="T71" fmla="*/ 2147483647 h 261"/>
              <a:gd name="T72" fmla="*/ 2147483647 w 1148"/>
              <a:gd name="T73" fmla="*/ 2147483647 h 261"/>
              <a:gd name="T74" fmla="*/ 2147483647 w 1148"/>
              <a:gd name="T75" fmla="*/ 2147483647 h 261"/>
              <a:gd name="T76" fmla="*/ 2147483647 w 1148"/>
              <a:gd name="T77" fmla="*/ 2147483647 h 261"/>
              <a:gd name="T78" fmla="*/ 2147483647 w 1148"/>
              <a:gd name="T79" fmla="*/ 2147483647 h 261"/>
              <a:gd name="T80" fmla="*/ 2147483647 w 1148"/>
              <a:gd name="T81" fmla="*/ 0 h 261"/>
              <a:gd name="T82" fmla="*/ 2147483647 w 1148"/>
              <a:gd name="T83" fmla="*/ 2147483647 h 261"/>
              <a:gd name="T84" fmla="*/ 2147483647 w 1148"/>
              <a:gd name="T85" fmla="*/ 2147483647 h 261"/>
              <a:gd name="T86" fmla="*/ 2147483647 w 1148"/>
              <a:gd name="T87" fmla="*/ 2147483647 h 261"/>
              <a:gd name="T88" fmla="*/ 2147483647 w 1148"/>
              <a:gd name="T89" fmla="*/ 2147483647 h 261"/>
              <a:gd name="T90" fmla="*/ 2147483647 w 1148"/>
              <a:gd name="T91" fmla="*/ 2147483647 h 261"/>
              <a:gd name="T92" fmla="*/ 2147483647 w 1148"/>
              <a:gd name="T93" fmla="*/ 2147483647 h 261"/>
              <a:gd name="T94" fmla="*/ 2147483647 w 1148"/>
              <a:gd name="T95" fmla="*/ 2147483647 h 261"/>
              <a:gd name="T96" fmla="*/ 2147483647 w 1148"/>
              <a:gd name="T97" fmla="*/ 2147483647 h 261"/>
              <a:gd name="T98" fmla="*/ 2147483647 w 1148"/>
              <a:gd name="T99" fmla="*/ 2147483647 h 261"/>
              <a:gd name="T100" fmla="*/ 2147483647 w 1148"/>
              <a:gd name="T101" fmla="*/ 2147483647 h 261"/>
              <a:gd name="T102" fmla="*/ 0 w 1148"/>
              <a:gd name="T103" fmla="*/ 2147483647 h 261"/>
              <a:gd name="T104" fmla="*/ 0 w 1148"/>
              <a:gd name="T105" fmla="*/ 2147483647 h 261"/>
              <a:gd name="T106" fmla="*/ 2147483647 w 114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8"/>
              <a:gd name="T163" fmla="*/ 0 h 261"/>
              <a:gd name="T164" fmla="*/ 1148 w 114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7" name="AutoShape 9"/>
          <p:cNvSpPr>
            <a:spLocks noChangeArrowheads="1"/>
          </p:cNvSpPr>
          <p:nvPr/>
        </p:nvSpPr>
        <p:spPr bwMode="auto">
          <a:xfrm>
            <a:off x="1052513" y="2803525"/>
            <a:ext cx="2236787" cy="3368675"/>
          </a:xfrm>
          <a:prstGeom prst="rightArrow">
            <a:avLst>
              <a:gd name="adj1" fmla="val 75009"/>
              <a:gd name="adj2" fmla="val 2794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8" name="Freeform 10"/>
          <p:cNvSpPr>
            <a:spLocks/>
          </p:cNvSpPr>
          <p:nvPr/>
        </p:nvSpPr>
        <p:spPr bwMode="auto">
          <a:xfrm>
            <a:off x="1130300" y="4813300"/>
            <a:ext cx="1679575" cy="382588"/>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9" name="Rectangle 11"/>
          <p:cNvSpPr>
            <a:spLocks noChangeArrowheads="1"/>
          </p:cNvSpPr>
          <p:nvPr/>
        </p:nvSpPr>
        <p:spPr bwMode="auto">
          <a:xfrm rot="-5400000">
            <a:off x="6246813" y="3097213"/>
            <a:ext cx="4083050" cy="457200"/>
          </a:xfrm>
          <a:prstGeom prst="rect">
            <a:avLst/>
          </a:prstGeom>
          <a:noFill/>
          <a:ln w="9525">
            <a:noFill/>
            <a:miter lim="800000"/>
            <a:headEnd/>
            <a:tailEnd/>
          </a:ln>
        </p:spPr>
        <p:txBody>
          <a:bodyPr>
            <a:spAutoFit/>
          </a:bodyPr>
          <a:lstStyle/>
          <a:p>
            <a:pPr algn="ctr">
              <a:lnSpc>
                <a:spcPct val="100000"/>
              </a:lnSpc>
            </a:pPr>
            <a:r>
              <a:rPr lang="fr-FR">
                <a:solidFill>
                  <a:schemeClr val="tx1"/>
                </a:solidFill>
              </a:rPr>
              <a:t>Customers</a:t>
            </a:r>
            <a:endParaRPr lang="fr-FR">
              <a:solidFill>
                <a:schemeClr val="accent1"/>
              </a:solidFill>
            </a:endParaRPr>
          </a:p>
        </p:txBody>
      </p:sp>
      <p:sp>
        <p:nvSpPr>
          <p:cNvPr id="39950" name="Rectangle 12"/>
          <p:cNvSpPr>
            <a:spLocks noChangeArrowheads="1"/>
          </p:cNvSpPr>
          <p:nvPr/>
        </p:nvSpPr>
        <p:spPr bwMode="auto">
          <a:xfrm rot="-5400000">
            <a:off x="-1281906" y="3105944"/>
            <a:ext cx="4148137" cy="4540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a:solidFill>
                  <a:schemeClr val="tx1"/>
                </a:solidFill>
              </a:rPr>
              <a:t>Suppliers</a:t>
            </a:r>
          </a:p>
        </p:txBody>
      </p:sp>
      <p:sp>
        <p:nvSpPr>
          <p:cNvPr id="155661" name="AutoShape 13"/>
          <p:cNvSpPr>
            <a:spLocks noChangeArrowheads="1"/>
          </p:cNvSpPr>
          <p:nvPr/>
        </p:nvSpPr>
        <p:spPr bwMode="auto">
          <a:xfrm>
            <a:off x="1052513" y="1196975"/>
            <a:ext cx="7138987" cy="1624013"/>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39952" name="AutoShape 14"/>
          <p:cNvSpPr>
            <a:spLocks noChangeArrowheads="1"/>
          </p:cNvSpPr>
          <p:nvPr/>
        </p:nvSpPr>
        <p:spPr bwMode="auto">
          <a:xfrm>
            <a:off x="2247900" y="1436688"/>
            <a:ext cx="4010025" cy="409575"/>
          </a:xfrm>
          <a:prstGeom prst="rightArrow">
            <a:avLst>
              <a:gd name="adj1" fmla="val 75009"/>
              <a:gd name="adj2" fmla="val 173060"/>
            </a:avLst>
          </a:prstGeom>
          <a:solidFill>
            <a:srgbClr val="CECECE"/>
          </a:solidFill>
          <a:ln w="12700">
            <a:solidFill>
              <a:schemeClr val="tx2"/>
            </a:solidFill>
            <a:miter lim="800000"/>
            <a:headEnd/>
            <a:tailEnd/>
          </a:ln>
        </p:spPr>
        <p:txBody>
          <a:bodyPr wrap="none" anchor="ctr"/>
          <a:lstStyle/>
          <a:p>
            <a:endParaRPr lang="fr-FR"/>
          </a:p>
        </p:txBody>
      </p:sp>
      <p:sp>
        <p:nvSpPr>
          <p:cNvPr id="39953" name="Rectangle 15"/>
          <p:cNvSpPr>
            <a:spLocks noChangeArrowheads="1"/>
          </p:cNvSpPr>
          <p:nvPr/>
        </p:nvSpPr>
        <p:spPr bwMode="auto">
          <a:xfrm>
            <a:off x="3216275" y="1511300"/>
            <a:ext cx="19446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P1  Plan Supply Chain</a:t>
            </a:r>
          </a:p>
        </p:txBody>
      </p:sp>
      <p:sp>
        <p:nvSpPr>
          <p:cNvPr id="39954" name="Rectangle 16"/>
          <p:cNvSpPr>
            <a:spLocks noChangeArrowheads="1"/>
          </p:cNvSpPr>
          <p:nvPr/>
        </p:nvSpPr>
        <p:spPr bwMode="auto">
          <a:xfrm>
            <a:off x="1031875" y="1490663"/>
            <a:ext cx="650875" cy="363537"/>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800">
                <a:solidFill>
                  <a:srgbClr val="000000"/>
                </a:solidFill>
              </a:rPr>
              <a:t>Plan</a:t>
            </a:r>
            <a:endParaRPr lang="fr-FR" sz="1900">
              <a:solidFill>
                <a:schemeClr val="bg2"/>
              </a:solidFill>
            </a:endParaRPr>
          </a:p>
        </p:txBody>
      </p:sp>
      <p:sp>
        <p:nvSpPr>
          <p:cNvPr id="39955" name="AutoShape 17"/>
          <p:cNvSpPr>
            <a:spLocks noChangeArrowheads="1"/>
          </p:cNvSpPr>
          <p:nvPr/>
        </p:nvSpPr>
        <p:spPr bwMode="auto">
          <a:xfrm>
            <a:off x="1193800" y="1897063"/>
            <a:ext cx="1792288" cy="307975"/>
          </a:xfrm>
          <a:prstGeom prst="rightArrow">
            <a:avLst>
              <a:gd name="adj1" fmla="val 75009"/>
              <a:gd name="adj2" fmla="val 201988"/>
            </a:avLst>
          </a:prstGeom>
          <a:solidFill>
            <a:srgbClr val="CECECE"/>
          </a:solidFill>
          <a:ln w="12700">
            <a:solidFill>
              <a:schemeClr val="tx2"/>
            </a:solidFill>
            <a:miter lim="800000"/>
            <a:headEnd/>
            <a:tailEnd/>
          </a:ln>
        </p:spPr>
        <p:txBody>
          <a:bodyPr wrap="none" anchor="ctr"/>
          <a:lstStyle/>
          <a:p>
            <a:endParaRPr lang="fr-FR"/>
          </a:p>
        </p:txBody>
      </p:sp>
      <p:sp>
        <p:nvSpPr>
          <p:cNvPr id="39956" name="Rectangle 18"/>
          <p:cNvSpPr>
            <a:spLocks noChangeArrowheads="1"/>
          </p:cNvSpPr>
          <p:nvPr/>
        </p:nvSpPr>
        <p:spPr bwMode="auto">
          <a:xfrm>
            <a:off x="1179513" y="1911350"/>
            <a:ext cx="1450975"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P2  Plan Source</a:t>
            </a:r>
          </a:p>
        </p:txBody>
      </p:sp>
      <p:sp>
        <p:nvSpPr>
          <p:cNvPr id="39957" name="AutoShape 19"/>
          <p:cNvSpPr>
            <a:spLocks noChangeArrowheads="1"/>
          </p:cNvSpPr>
          <p:nvPr/>
        </p:nvSpPr>
        <p:spPr bwMode="auto">
          <a:xfrm>
            <a:off x="32702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58" name="Rectangle 20"/>
          <p:cNvSpPr>
            <a:spLocks noChangeArrowheads="1"/>
          </p:cNvSpPr>
          <p:nvPr/>
        </p:nvSpPr>
        <p:spPr bwMode="auto">
          <a:xfrm>
            <a:off x="3252788" y="1911350"/>
            <a:ext cx="1322387"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P3  Plan Make</a:t>
            </a:r>
          </a:p>
        </p:txBody>
      </p:sp>
      <p:sp>
        <p:nvSpPr>
          <p:cNvPr id="39959" name="AutoShape 21"/>
          <p:cNvSpPr>
            <a:spLocks noChangeArrowheads="1"/>
          </p:cNvSpPr>
          <p:nvPr/>
        </p:nvSpPr>
        <p:spPr bwMode="auto">
          <a:xfrm>
            <a:off x="53911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60" name="Rectangle 22"/>
          <p:cNvSpPr>
            <a:spLocks noChangeArrowheads="1"/>
          </p:cNvSpPr>
          <p:nvPr/>
        </p:nvSpPr>
        <p:spPr bwMode="auto">
          <a:xfrm>
            <a:off x="5370513" y="1911350"/>
            <a:ext cx="1441450"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P4  Plan Deliver</a:t>
            </a:r>
          </a:p>
        </p:txBody>
      </p:sp>
      <p:sp>
        <p:nvSpPr>
          <p:cNvPr id="39961" name="Rectangle 23"/>
          <p:cNvSpPr>
            <a:spLocks noChangeArrowheads="1"/>
          </p:cNvSpPr>
          <p:nvPr/>
        </p:nvSpPr>
        <p:spPr bwMode="auto">
          <a:xfrm>
            <a:off x="1090613" y="2847975"/>
            <a:ext cx="1574800" cy="327025"/>
          </a:xfrm>
          <a:prstGeom prst="rect">
            <a:avLst/>
          </a:prstGeom>
          <a:noFill/>
          <a:ln w="9525">
            <a:noFill/>
            <a:miter lim="800000"/>
            <a:headEnd/>
            <a:tailEnd/>
          </a:ln>
        </p:spPr>
        <p:txBody>
          <a:bodyPr lIns="84551" tIns="43841" rIns="84551" bIns="43841">
            <a:spAutoFit/>
          </a:bodyPr>
          <a:lstStyle/>
          <a:p>
            <a:pPr algn="ctr" defTabSz="806450">
              <a:lnSpc>
                <a:spcPts val="1875"/>
              </a:lnSpc>
            </a:pPr>
            <a:r>
              <a:rPr lang="fr-FR" sz="1600">
                <a:solidFill>
                  <a:srgbClr val="000000"/>
                </a:solidFill>
              </a:rPr>
              <a:t>Source</a:t>
            </a:r>
          </a:p>
        </p:txBody>
      </p:sp>
      <p:sp>
        <p:nvSpPr>
          <p:cNvPr id="39962" name="Rectangle 24"/>
          <p:cNvSpPr>
            <a:spLocks noChangeArrowheads="1"/>
          </p:cNvSpPr>
          <p:nvPr/>
        </p:nvSpPr>
        <p:spPr bwMode="auto">
          <a:xfrm>
            <a:off x="3860800" y="2847975"/>
            <a:ext cx="676275"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Make</a:t>
            </a:r>
          </a:p>
        </p:txBody>
      </p:sp>
      <p:sp>
        <p:nvSpPr>
          <p:cNvPr id="39963" name="Rectangle 25"/>
          <p:cNvSpPr>
            <a:spLocks noChangeArrowheads="1"/>
          </p:cNvSpPr>
          <p:nvPr/>
        </p:nvSpPr>
        <p:spPr bwMode="auto">
          <a:xfrm>
            <a:off x="6127750" y="2847975"/>
            <a:ext cx="846138"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Deliver</a:t>
            </a:r>
          </a:p>
        </p:txBody>
      </p:sp>
      <p:sp>
        <p:nvSpPr>
          <p:cNvPr id="39964" name="AutoShape 26"/>
          <p:cNvSpPr>
            <a:spLocks noChangeArrowheads="1"/>
          </p:cNvSpPr>
          <p:nvPr/>
        </p:nvSpPr>
        <p:spPr bwMode="auto">
          <a:xfrm>
            <a:off x="1100138" y="320357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S1  Source Stocked Products</a:t>
            </a:r>
          </a:p>
        </p:txBody>
      </p:sp>
      <p:sp>
        <p:nvSpPr>
          <p:cNvPr id="39965" name="AutoShape 27"/>
          <p:cNvSpPr>
            <a:spLocks noChangeArrowheads="1"/>
          </p:cNvSpPr>
          <p:nvPr/>
        </p:nvSpPr>
        <p:spPr bwMode="auto">
          <a:xfrm>
            <a:off x="3370263" y="3186113"/>
            <a:ext cx="1860550" cy="279400"/>
          </a:xfrm>
          <a:prstGeom prst="rightArrow">
            <a:avLst>
              <a:gd name="adj1" fmla="val 75009"/>
              <a:gd name="adj2" fmla="val 131116"/>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M1  Make-to-Stock</a:t>
            </a:r>
          </a:p>
        </p:txBody>
      </p:sp>
      <p:sp>
        <p:nvSpPr>
          <p:cNvPr id="39966" name="AutoShape 28"/>
          <p:cNvSpPr>
            <a:spLocks noChangeArrowheads="1"/>
          </p:cNvSpPr>
          <p:nvPr/>
        </p:nvSpPr>
        <p:spPr bwMode="auto">
          <a:xfrm>
            <a:off x="3370263" y="3705225"/>
            <a:ext cx="1862137" cy="282575"/>
          </a:xfrm>
          <a:prstGeom prst="rightArrow">
            <a:avLst>
              <a:gd name="adj1" fmla="val 75009"/>
              <a:gd name="adj2" fmla="val 129754"/>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M2  Make-to-Order</a:t>
            </a:r>
          </a:p>
        </p:txBody>
      </p:sp>
      <p:sp>
        <p:nvSpPr>
          <p:cNvPr id="39967" name="AutoShape 29"/>
          <p:cNvSpPr>
            <a:spLocks noChangeArrowheads="1"/>
          </p:cNvSpPr>
          <p:nvPr/>
        </p:nvSpPr>
        <p:spPr bwMode="auto">
          <a:xfrm>
            <a:off x="3370263" y="4175125"/>
            <a:ext cx="1860550" cy="282575"/>
          </a:xfrm>
          <a:prstGeom prst="rightArrow">
            <a:avLst>
              <a:gd name="adj1" fmla="val 75009"/>
              <a:gd name="adj2" fmla="val 129643"/>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M3  Engineer-to-Order</a:t>
            </a:r>
          </a:p>
        </p:txBody>
      </p:sp>
      <p:sp>
        <p:nvSpPr>
          <p:cNvPr id="39968" name="Rectangle 30"/>
          <p:cNvSpPr>
            <a:spLocks noChangeArrowheads="1"/>
          </p:cNvSpPr>
          <p:nvPr/>
        </p:nvSpPr>
        <p:spPr bwMode="auto">
          <a:xfrm>
            <a:off x="2833688" y="1317625"/>
            <a:ext cx="1771650" cy="265113"/>
          </a:xfrm>
          <a:prstGeom prst="rect">
            <a:avLst/>
          </a:prstGeom>
          <a:noFill/>
          <a:ln w="9525">
            <a:noFill/>
            <a:miter lim="800000"/>
            <a:headEnd/>
            <a:tailEnd/>
          </a:ln>
        </p:spPr>
        <p:txBody>
          <a:bodyPr wrap="none" anchor="ctr"/>
          <a:lstStyle/>
          <a:p>
            <a:endParaRPr lang="fr-FR"/>
          </a:p>
        </p:txBody>
      </p:sp>
      <p:sp>
        <p:nvSpPr>
          <p:cNvPr id="39969" name="Rectangle 31"/>
          <p:cNvSpPr>
            <a:spLocks noChangeArrowheads="1"/>
          </p:cNvSpPr>
          <p:nvPr/>
        </p:nvSpPr>
        <p:spPr bwMode="auto">
          <a:xfrm>
            <a:off x="1150938" y="4978400"/>
            <a:ext cx="16287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S0  Source Infrastructure</a:t>
            </a:r>
          </a:p>
        </p:txBody>
      </p:sp>
      <p:sp>
        <p:nvSpPr>
          <p:cNvPr id="39970" name="Rectangle 32"/>
          <p:cNvSpPr>
            <a:spLocks noChangeArrowheads="1"/>
          </p:cNvSpPr>
          <p:nvPr/>
        </p:nvSpPr>
        <p:spPr bwMode="auto">
          <a:xfrm>
            <a:off x="3406775" y="4970463"/>
            <a:ext cx="1620838"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M0  Make Infrastructure</a:t>
            </a:r>
          </a:p>
        </p:txBody>
      </p:sp>
      <p:sp>
        <p:nvSpPr>
          <p:cNvPr id="39971" name="Rectangle 33"/>
          <p:cNvSpPr>
            <a:spLocks noChangeArrowheads="1"/>
          </p:cNvSpPr>
          <p:nvPr/>
        </p:nvSpPr>
        <p:spPr bwMode="auto">
          <a:xfrm>
            <a:off x="5726113" y="4981575"/>
            <a:ext cx="16541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D0  Deliver Infrastructure</a:t>
            </a:r>
          </a:p>
        </p:txBody>
      </p:sp>
      <p:sp>
        <p:nvSpPr>
          <p:cNvPr id="39972" name="Freeform 34"/>
          <p:cNvSpPr>
            <a:spLocks/>
          </p:cNvSpPr>
          <p:nvPr/>
        </p:nvSpPr>
        <p:spPr bwMode="auto">
          <a:xfrm>
            <a:off x="3216275" y="2205038"/>
            <a:ext cx="2032000" cy="382587"/>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p:spPr>
        <p:txBody>
          <a:bodyPr wrap="none" anchor="ctr"/>
          <a:lstStyle/>
          <a:p>
            <a:endParaRPr lang="fr-FR"/>
          </a:p>
        </p:txBody>
      </p:sp>
      <p:sp>
        <p:nvSpPr>
          <p:cNvPr id="39973" name="Rectangle 35"/>
          <p:cNvSpPr>
            <a:spLocks noChangeArrowheads="1"/>
          </p:cNvSpPr>
          <p:nvPr/>
        </p:nvSpPr>
        <p:spPr bwMode="auto">
          <a:xfrm>
            <a:off x="3365500" y="2357438"/>
            <a:ext cx="19319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P0  Plan Infrastructure</a:t>
            </a:r>
          </a:p>
        </p:txBody>
      </p:sp>
      <p:sp>
        <p:nvSpPr>
          <p:cNvPr id="39974" name="AutoShape 36"/>
          <p:cNvSpPr>
            <a:spLocks noChangeArrowheads="1"/>
          </p:cNvSpPr>
          <p:nvPr/>
        </p:nvSpPr>
        <p:spPr bwMode="auto">
          <a:xfrm>
            <a:off x="1100138" y="37052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S2  Source MTO Products</a:t>
            </a:r>
          </a:p>
        </p:txBody>
      </p:sp>
      <p:sp>
        <p:nvSpPr>
          <p:cNvPr id="39975" name="AutoShape 37"/>
          <p:cNvSpPr>
            <a:spLocks noChangeArrowheads="1"/>
          </p:cNvSpPr>
          <p:nvPr/>
        </p:nvSpPr>
        <p:spPr bwMode="auto">
          <a:xfrm>
            <a:off x="1100138" y="41751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S3  Source ETO Products</a:t>
            </a:r>
          </a:p>
        </p:txBody>
      </p:sp>
      <p:sp>
        <p:nvSpPr>
          <p:cNvPr id="39976" name="AutoShape 38"/>
          <p:cNvSpPr>
            <a:spLocks noChangeArrowheads="1"/>
          </p:cNvSpPr>
          <p:nvPr/>
        </p:nvSpPr>
        <p:spPr bwMode="auto">
          <a:xfrm>
            <a:off x="5665788" y="369728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D2 Deliver MTO Products</a:t>
            </a:r>
          </a:p>
        </p:txBody>
      </p:sp>
      <p:sp>
        <p:nvSpPr>
          <p:cNvPr id="39977" name="AutoShape 39"/>
          <p:cNvSpPr>
            <a:spLocks noChangeArrowheads="1"/>
          </p:cNvSpPr>
          <p:nvPr/>
        </p:nvSpPr>
        <p:spPr bwMode="auto">
          <a:xfrm>
            <a:off x="5665788" y="417353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D3 Deliver ETO Products</a:t>
            </a:r>
          </a:p>
        </p:txBody>
      </p:sp>
      <p:sp>
        <p:nvSpPr>
          <p:cNvPr id="39978" name="AutoShape 40"/>
          <p:cNvSpPr>
            <a:spLocks noChangeArrowheads="1"/>
          </p:cNvSpPr>
          <p:nvPr/>
        </p:nvSpPr>
        <p:spPr bwMode="auto">
          <a:xfrm>
            <a:off x="5665788" y="3205163"/>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D1Deliver Stocked Products</a:t>
            </a:r>
          </a:p>
        </p:txBody>
      </p:sp>
      <p:sp>
        <p:nvSpPr>
          <p:cNvPr id="39979" name="Rectangle 41"/>
          <p:cNvSpPr>
            <a:spLocks noChangeArrowheads="1"/>
          </p:cNvSpPr>
          <p:nvPr/>
        </p:nvSpPr>
        <p:spPr bwMode="auto">
          <a:xfrm>
            <a:off x="731838" y="6003925"/>
            <a:ext cx="7505700" cy="396875"/>
          </a:xfrm>
          <a:prstGeom prst="rect">
            <a:avLst/>
          </a:prstGeom>
          <a:noFill/>
          <a:ln w="9525">
            <a:noFill/>
            <a:miter lim="800000"/>
            <a:headEnd/>
            <a:tailEnd/>
          </a:ln>
        </p:spPr>
        <p:txBody>
          <a:bodyPr lIns="92093" tIns="46047" rIns="92093" bIns="46047">
            <a:spAutoFit/>
          </a:bodyPr>
          <a:lstStyle/>
          <a:p>
            <a:pPr marL="342900" indent="-342900">
              <a:lnSpc>
                <a:spcPct val="100000"/>
              </a:lnSpc>
            </a:pPr>
            <a:r>
              <a:rPr lang="fr-FR" sz="1000" b="0" i="1">
                <a:solidFill>
                  <a:srgbClr val="00279F"/>
                </a:solidFill>
              </a:rPr>
              <a:t>Note: 	The Supply Chain Operations Reference-model is the standard process reference-model endorsed and published by the Supply-Chain Council and leading software vendors.  To learn more about SCOR visit </a:t>
            </a:r>
            <a:r>
              <a:rPr lang="fr-FR" sz="1000" i="1">
                <a:solidFill>
                  <a:srgbClr val="00279F"/>
                </a:solidFill>
              </a:rPr>
              <a:t>www.Supply-Chain.org</a:t>
            </a:r>
            <a:endParaRPr lang="fr-FR" sz="1000" b="0" i="1">
              <a:solidFill>
                <a:srgbClr val="00279F"/>
              </a:solidFill>
            </a:endParaRPr>
          </a:p>
        </p:txBody>
      </p:sp>
      <p:sp>
        <p:nvSpPr>
          <p:cNvPr id="39980" name="AutoShape 42"/>
          <p:cNvSpPr>
            <a:spLocks noChangeArrowheads="1"/>
          </p:cNvSpPr>
          <p:nvPr/>
        </p:nvSpPr>
        <p:spPr bwMode="auto">
          <a:xfrm flipH="1">
            <a:off x="6011863" y="5259388"/>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39981" name="AutoShape 43"/>
          <p:cNvSpPr>
            <a:spLocks noChangeArrowheads="1"/>
          </p:cNvSpPr>
          <p:nvPr/>
        </p:nvSpPr>
        <p:spPr bwMode="auto">
          <a:xfrm flipH="1">
            <a:off x="827088" y="5300663"/>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560" y="620688"/>
            <a:ext cx="8229600" cy="864096"/>
          </a:xfrm>
        </p:spPr>
        <p:txBody>
          <a:bodyPr/>
          <a:lstStyle/>
          <a:p>
            <a:pPr>
              <a:lnSpc>
                <a:spcPct val="90000"/>
              </a:lnSpc>
            </a:pPr>
            <a:r>
              <a:rPr lang="fr-FR" sz="2400" dirty="0">
                <a:solidFill>
                  <a:srgbClr val="008000"/>
                </a:solidFill>
                <a:effectLst/>
                <a:latin typeface="+mj-lt"/>
                <a:cs typeface="+mj-cs"/>
              </a:rPr>
              <a:t>Le modèle SCOR</a:t>
            </a:r>
          </a:p>
        </p:txBody>
      </p:sp>
      <p:sp>
        <p:nvSpPr>
          <p:cNvPr id="52225" name="Rectangle 1"/>
          <p:cNvSpPr>
            <a:spLocks noGrp="1" noChangeArrowheads="1"/>
          </p:cNvSpPr>
          <p:nvPr>
            <p:ph idx="1"/>
          </p:nvPr>
        </p:nvSpPr>
        <p:spPr>
          <a:xfrm>
            <a:off x="395536" y="1412777"/>
            <a:ext cx="4536504" cy="4608512"/>
          </a:xfrm>
        </p:spPr>
        <p:txBody>
          <a:bodyPr/>
          <a:lstStyle/>
          <a:p>
            <a:r>
              <a:rPr lang="fr-FR" sz="1800" dirty="0">
                <a:latin typeface="+mj-lt"/>
                <a:sym typeface="Gill Sans Light" charset="0"/>
              </a:rPr>
              <a:t>SCOR : Supply Chain Operations Reference model</a:t>
            </a:r>
          </a:p>
          <a:p>
            <a:r>
              <a:rPr lang="fr-FR" sz="1800" dirty="0">
                <a:latin typeface="+mj-lt"/>
                <a:sym typeface="Gill Sans Light" charset="0"/>
              </a:rPr>
              <a:t>Développé et endossé par le SCC (Supply Chain Council)</a:t>
            </a:r>
          </a:p>
          <a:p>
            <a:endParaRPr lang="fr-FR" sz="1800" dirty="0">
              <a:latin typeface="+mj-lt"/>
            </a:endParaRPr>
          </a:p>
          <a:p>
            <a:r>
              <a:rPr lang="fr-FR" sz="1800" dirty="0">
                <a:latin typeface="+mj-lt"/>
              </a:rPr>
              <a:t>Le modèle SCOR présume que toute chaîne logistique peut être subdivisée en 5 types de processus : </a:t>
            </a:r>
          </a:p>
          <a:p>
            <a:pPr marL="285750" indent="-285750">
              <a:buFont typeface="Arial"/>
              <a:buChar char="•"/>
            </a:pPr>
            <a:r>
              <a:rPr lang="fr-FR" sz="1800" dirty="0">
                <a:solidFill>
                  <a:srgbClr val="000000"/>
                </a:solidFill>
                <a:latin typeface="+mj-lt"/>
              </a:rPr>
              <a:t>Planification (Plan)</a:t>
            </a:r>
          </a:p>
          <a:p>
            <a:pPr marL="285750" indent="-285750">
              <a:buFont typeface="Arial"/>
              <a:buChar char="•"/>
            </a:pPr>
            <a:r>
              <a:rPr lang="fr-FR" sz="1800" dirty="0">
                <a:solidFill>
                  <a:srgbClr val="000000"/>
                </a:solidFill>
                <a:latin typeface="+mj-lt"/>
              </a:rPr>
              <a:t>Approvisionnement (Source)</a:t>
            </a:r>
          </a:p>
          <a:p>
            <a:pPr marL="285750" indent="-285750">
              <a:buFont typeface="Arial"/>
              <a:buChar char="•"/>
            </a:pPr>
            <a:r>
              <a:rPr lang="fr-FR" sz="1800" dirty="0">
                <a:solidFill>
                  <a:srgbClr val="000000"/>
                </a:solidFill>
                <a:latin typeface="+mj-lt"/>
              </a:rPr>
              <a:t>Fabrication (Make)</a:t>
            </a:r>
          </a:p>
          <a:p>
            <a:pPr marL="285750" indent="-285750">
              <a:buFont typeface="Arial"/>
              <a:buChar char="•"/>
            </a:pPr>
            <a:r>
              <a:rPr lang="fr-FR" sz="1800" dirty="0">
                <a:solidFill>
                  <a:srgbClr val="000000"/>
                </a:solidFill>
                <a:latin typeface="+mj-lt"/>
              </a:rPr>
              <a:t>Livraison (Deliver)</a:t>
            </a:r>
          </a:p>
          <a:p>
            <a:pPr marL="285750" indent="-285750">
              <a:buFont typeface="Arial"/>
              <a:buChar char="•"/>
            </a:pPr>
            <a:r>
              <a:rPr lang="fr-FR" sz="1800" dirty="0">
                <a:solidFill>
                  <a:srgbClr val="000000"/>
                </a:solidFill>
                <a:latin typeface="+mj-lt"/>
              </a:rPr>
              <a:t>Gestion des retours (Return)</a:t>
            </a:r>
          </a:p>
        </p:txBody>
      </p:sp>
      <p:pic>
        <p:nvPicPr>
          <p:cNvPr id="52227" name="Picture 3" descr="droppedImage.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5340" y="3212976"/>
            <a:ext cx="2399264" cy="275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AutoShape 4"/>
          <p:cNvSpPr>
            <a:spLocks/>
          </p:cNvSpPr>
          <p:nvPr/>
        </p:nvSpPr>
        <p:spPr bwMode="auto">
          <a:xfrm>
            <a:off x="5138602" y="2657973"/>
            <a:ext cx="3516759" cy="771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600" dirty="0">
                <a:solidFill>
                  <a:srgbClr val="11053B"/>
                </a:solidFill>
                <a:latin typeface="+mj-lt"/>
              </a:rPr>
              <a:t>Décomposition hiérarchique des processus</a:t>
            </a:r>
          </a:p>
        </p:txBody>
      </p:sp>
      <p:pic>
        <p:nvPicPr>
          <p:cNvPr id="7" name="Picture 6"/>
          <p:cNvPicPr>
            <a:picLocks noChangeAspect="1"/>
          </p:cNvPicPr>
          <p:nvPr/>
        </p:nvPicPr>
        <p:blipFill>
          <a:blip r:embed="rId4" cstate="print"/>
          <a:stretch>
            <a:fillRect/>
          </a:stretch>
        </p:blipFill>
        <p:spPr>
          <a:xfrm>
            <a:off x="5724128" y="1659649"/>
            <a:ext cx="2087788" cy="977263"/>
          </a:xfrm>
          <a:prstGeom prst="rect">
            <a:avLst/>
          </a:prstGeom>
        </p:spPr>
      </p:pic>
      <p:sp>
        <p:nvSpPr>
          <p:cNvPr id="3" name="Slide Number Placeholder 2"/>
          <p:cNvSpPr>
            <a:spLocks noGrp="1"/>
          </p:cNvSpPr>
          <p:nvPr>
            <p:ph type="sldNum" sz="quarter" idx="4"/>
          </p:nvPr>
        </p:nvSpPr>
        <p:spPr/>
        <p:txBody>
          <a:bodyPr/>
          <a:lstStyle/>
          <a:p>
            <a:fld id="{F0591563-C936-C24A-B817-5B070095CD79}" type="slidenum">
              <a:rPr lang="fr-FR" smtClean="0"/>
              <a:pPr/>
              <a:t>42</a:t>
            </a:fld>
            <a:endParaRPr lang="fr-FR" dirty="0"/>
          </a:p>
        </p:txBody>
      </p:sp>
    </p:spTree>
    <p:extLst>
      <p:ext uri="{BB962C8B-B14F-4D97-AF65-F5344CB8AC3E}">
        <p14:creationId xmlns:p14="http://schemas.microsoft.com/office/powerpoint/2010/main" val="987875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2226"/>
                                        </p:tgtEl>
                                        <p:attrNameLst>
                                          <p:attrName>style.visibility</p:attrName>
                                        </p:attrNameLst>
                                      </p:cBhvr>
                                      <p:to>
                                        <p:strVal val="visible"/>
                                      </p:to>
                                    </p:set>
                                  </p:childTnLst>
                                </p:cTn>
                              </p:par>
                            </p:childTnLst>
                          </p:cTn>
                        </p:par>
                        <p:par>
                          <p:cTn id="7" fill="hold" nodeType="afterGroup">
                            <p:stCondLst>
                              <p:cond delay="900"/>
                            </p:stCondLst>
                            <p:childTnLst>
                              <p:par>
                                <p:cTn id="8" presetID="2" presetClass="entr" presetSubtype="8" fill="hold" grpId="0" nodeType="afterEffect">
                                  <p:stCondLst>
                                    <p:cond delay="0"/>
                                  </p:stCondLst>
                                  <p:childTnLst>
                                    <p:set>
                                      <p:cBhvr>
                                        <p:cTn id="9" dur="1" fill="hold">
                                          <p:stCondLst>
                                            <p:cond delay="0"/>
                                          </p:stCondLst>
                                        </p:cTn>
                                        <p:tgtEl>
                                          <p:spTgt spid="52225"/>
                                        </p:tgtEl>
                                        <p:attrNameLst>
                                          <p:attrName>style.visibility</p:attrName>
                                        </p:attrNameLst>
                                      </p:cBhvr>
                                      <p:to>
                                        <p:strVal val="visible"/>
                                      </p:to>
                                    </p:set>
                                    <p:anim calcmode="lin" valueType="num">
                                      <p:cBhvr additive="base">
                                        <p:cTn id="10" dur="500" fill="hold"/>
                                        <p:tgtEl>
                                          <p:spTgt spid="52225"/>
                                        </p:tgtEl>
                                        <p:attrNameLst>
                                          <p:attrName>ppt_x</p:attrName>
                                        </p:attrNameLst>
                                      </p:cBhvr>
                                      <p:tavLst>
                                        <p:tav tm="0">
                                          <p:val>
                                            <p:strVal val="0-#ppt_w/2"/>
                                          </p:val>
                                        </p:tav>
                                        <p:tav tm="100000">
                                          <p:val>
                                            <p:strVal val="#ppt_x"/>
                                          </p:val>
                                        </p:tav>
                                      </p:tavLst>
                                    </p:anim>
                                    <p:anim calcmode="lin" valueType="num">
                                      <p:cBhvr additive="base">
                                        <p:cTn id="11" dur="500" fill="hold"/>
                                        <p:tgtEl>
                                          <p:spTgt spid="5222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400"/>
                            </p:stCondLst>
                            <p:childTnLst>
                              <p:par>
                                <p:cTn id="13" presetID="23" presetClass="entr" presetSubtype="16"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ppt_w</p:attrName>
                                        </p:attrNameLst>
                                      </p:cBhvr>
                                      <p:tavLst>
                                        <p:tav tm="0">
                                          <p:val>
                                            <p:fltVal val="0"/>
                                          </p:val>
                                        </p:tav>
                                        <p:tav tm="100000">
                                          <p:val>
                                            <p:strVal val="#ppt_w"/>
                                          </p:val>
                                        </p:tav>
                                      </p:tavLst>
                                    </p:anim>
                                    <p:anim calcmode="lin" valueType="num">
                                      <p:cBhvr>
                                        <p:cTn id="16" dur="500" fill="hold"/>
                                        <p:tgtEl>
                                          <p:spTgt spid="5222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900"/>
                            </p:stCondLst>
                            <p:childTnLst>
                              <p:par>
                                <p:cTn id="18" presetID="23" presetClass="entr" presetSubtype="16" fill="hold" grpId="0" nodeType="after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p:cTn id="20" dur="500" fill="hold"/>
                                        <p:tgtEl>
                                          <p:spTgt spid="52228"/>
                                        </p:tgtEl>
                                        <p:attrNameLst>
                                          <p:attrName>ppt_w</p:attrName>
                                        </p:attrNameLst>
                                      </p:cBhvr>
                                      <p:tavLst>
                                        <p:tav tm="0">
                                          <p:val>
                                            <p:fltVal val="0"/>
                                          </p:val>
                                        </p:tav>
                                        <p:tav tm="100000">
                                          <p:val>
                                            <p:strVal val="#ppt_w"/>
                                          </p:val>
                                        </p:tav>
                                      </p:tavLst>
                                    </p:anim>
                                    <p:anim calcmode="lin" valueType="num">
                                      <p:cBhvr>
                                        <p:cTn id="21"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5" grpId="0" autoUpdateAnimBg="0"/>
      <p:bldP spid="522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219200" y="668338"/>
            <a:ext cx="7543800" cy="457200"/>
          </a:xfrm>
          <a:prstGeom prst="rect">
            <a:avLst/>
          </a:prstGeom>
          <a:noFill/>
          <a:ln w="12700">
            <a:noFill/>
            <a:miter lim="800000"/>
            <a:headEnd/>
            <a:tailEnd/>
          </a:ln>
        </p:spPr>
        <p:txBody>
          <a:bodyPr lIns="90488" tIns="44450" rIns="90488" bIns="44450" anchor="ctr"/>
          <a:lstStyle/>
          <a:p>
            <a:pPr algn="r"/>
            <a:r>
              <a:rPr lang="fr-FR" sz="2800" dirty="0">
                <a:solidFill>
                  <a:srgbClr val="008000"/>
                </a:solidFill>
              </a:rPr>
              <a:t>Les niveaux de maturité</a:t>
            </a:r>
          </a:p>
        </p:txBody>
      </p:sp>
      <p:sp>
        <p:nvSpPr>
          <p:cNvPr id="121859" name="Rectangle 3"/>
          <p:cNvSpPr>
            <a:spLocks noChangeArrowheads="1"/>
          </p:cNvSpPr>
          <p:nvPr/>
        </p:nvSpPr>
        <p:spPr bwMode="auto">
          <a:xfrm>
            <a:off x="1752600" y="4529138"/>
            <a:ext cx="1371600" cy="1295400"/>
          </a:xfrm>
          <a:prstGeom prst="rect">
            <a:avLst/>
          </a:prstGeom>
          <a:solidFill>
            <a:srgbClr val="FF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 </a:t>
            </a:r>
            <a:br>
              <a:rPr lang="fr-FR" sz="1400">
                <a:solidFill>
                  <a:srgbClr val="000000"/>
                </a:solidFill>
              </a:rPr>
            </a:br>
            <a:r>
              <a:rPr lang="fr-FR" sz="1400">
                <a:solidFill>
                  <a:srgbClr val="000000"/>
                </a:solidFill>
              </a:rPr>
              <a:t>mesurée par </a:t>
            </a:r>
            <a:br>
              <a:rPr lang="fr-FR" sz="1400">
                <a:solidFill>
                  <a:srgbClr val="000000"/>
                </a:solidFill>
              </a:rPr>
            </a:br>
            <a:r>
              <a:rPr lang="fr-FR" sz="1400">
                <a:solidFill>
                  <a:srgbClr val="000000"/>
                </a:solidFill>
              </a:rPr>
              <a:t>fonction</a:t>
            </a:r>
          </a:p>
        </p:txBody>
      </p:sp>
      <p:sp>
        <p:nvSpPr>
          <p:cNvPr id="121860" name="Rectangle 4"/>
          <p:cNvSpPr>
            <a:spLocks noChangeArrowheads="1"/>
          </p:cNvSpPr>
          <p:nvPr/>
        </p:nvSpPr>
        <p:spPr bwMode="auto">
          <a:xfrm>
            <a:off x="3352800" y="4071938"/>
            <a:ext cx="1371600" cy="1752600"/>
          </a:xfrm>
          <a:prstGeom prst="rect">
            <a:avLst/>
          </a:prstGeom>
          <a:solidFill>
            <a:srgbClr val="99FF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 et</a:t>
            </a:r>
            <a:br>
              <a:rPr lang="fr-FR" sz="1400">
                <a:solidFill>
                  <a:srgbClr val="000000"/>
                </a:solidFill>
              </a:rPr>
            </a:br>
            <a:r>
              <a:rPr lang="fr-FR" sz="1400">
                <a:solidFill>
                  <a:srgbClr val="000000"/>
                </a:solidFill>
              </a:rPr>
              <a:t>par processus</a:t>
            </a:r>
            <a:br>
              <a:rPr lang="fr-FR" sz="1400">
                <a:solidFill>
                  <a:srgbClr val="000000"/>
                </a:solidFill>
              </a:rPr>
            </a:br>
            <a:r>
              <a:rPr lang="fr-FR" sz="1400">
                <a:solidFill>
                  <a:srgbClr val="000000"/>
                </a:solidFill>
              </a:rPr>
              <a:t>transversal</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a:t>
            </a:r>
            <a:br>
              <a:rPr lang="fr-FR" sz="1400">
                <a:solidFill>
                  <a:srgbClr val="000000"/>
                </a:solidFill>
              </a:rPr>
            </a:br>
            <a:r>
              <a:rPr lang="fr-FR" sz="1400">
                <a:solidFill>
                  <a:srgbClr val="000000"/>
                </a:solidFill>
              </a:rPr>
              <a:t>transversale</a:t>
            </a:r>
            <a:br>
              <a:rPr lang="fr-FR" sz="1400">
                <a:solidFill>
                  <a:srgbClr val="000000"/>
                </a:solidFill>
              </a:rPr>
            </a:br>
            <a:r>
              <a:rPr lang="fr-FR" sz="1400">
                <a:solidFill>
                  <a:srgbClr val="000000"/>
                </a:solidFill>
              </a:rPr>
              <a:t>dominante</a:t>
            </a:r>
          </a:p>
        </p:txBody>
      </p:sp>
      <p:sp>
        <p:nvSpPr>
          <p:cNvPr id="121861" name="Rectangle 5"/>
          <p:cNvSpPr>
            <a:spLocks noChangeArrowheads="1"/>
          </p:cNvSpPr>
          <p:nvPr/>
        </p:nvSpPr>
        <p:spPr bwMode="auto">
          <a:xfrm>
            <a:off x="4953000" y="3538538"/>
            <a:ext cx="1371600" cy="2286000"/>
          </a:xfrm>
          <a:prstGeom prst="rect">
            <a:avLst/>
          </a:prstGeom>
          <a:solidFill>
            <a:srgbClr val="99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70000"/>
              </a:lnSpc>
            </a:pPr>
            <a:r>
              <a:rPr lang="fr-FR" sz="1400">
                <a:solidFill>
                  <a:srgbClr val="000000"/>
                </a:solidFill>
              </a:rPr>
              <a:t>Coopération </a:t>
            </a:r>
            <a:br>
              <a:rPr lang="fr-FR" sz="1400">
                <a:solidFill>
                  <a:srgbClr val="000000"/>
                </a:solidFill>
              </a:rPr>
            </a:br>
            <a:r>
              <a:rPr lang="fr-FR" sz="1400">
                <a:solidFill>
                  <a:srgbClr val="000000"/>
                </a:solidFill>
              </a:rPr>
              <a:t>avec les</a:t>
            </a:r>
            <a:br>
              <a:rPr lang="fr-FR" sz="1400">
                <a:solidFill>
                  <a:srgbClr val="000000"/>
                </a:solidFill>
              </a:rPr>
            </a:br>
            <a:r>
              <a:rPr lang="fr-FR" sz="1400">
                <a:solidFill>
                  <a:srgbClr val="000000"/>
                </a:solidFill>
              </a:rPr>
              <a:t>fournisseurs et</a:t>
            </a:r>
            <a:br>
              <a:rPr lang="fr-FR" sz="1400">
                <a:solidFill>
                  <a:srgbClr val="000000"/>
                </a:solidFill>
              </a:rPr>
            </a:br>
            <a:r>
              <a:rPr lang="fr-FR" sz="1400">
                <a:solidFill>
                  <a:srgbClr val="000000"/>
                </a:solidFill>
              </a:rPr>
              <a:t>distributeurs</a:t>
            </a:r>
          </a:p>
          <a:p>
            <a:pPr algn="ctr" eaLnBrk="1" hangingPunct="1">
              <a:lnSpc>
                <a:spcPct val="100000"/>
              </a:lnSpc>
            </a:pPr>
            <a:endParaRPr lang="fr-FR" sz="1400">
              <a:solidFill>
                <a:srgbClr val="000000"/>
              </a:solidFill>
            </a:endParaRPr>
          </a:p>
          <a:p>
            <a:pPr algn="ctr" eaLnBrk="1" hangingPunct="1">
              <a:lnSpc>
                <a:spcPct val="80000"/>
              </a:lnSpc>
            </a:pPr>
            <a:r>
              <a:rPr lang="fr-FR" sz="1400">
                <a:solidFill>
                  <a:srgbClr val="000000"/>
                </a:solidFill>
              </a:rPr>
              <a:t>Systèmes de</a:t>
            </a:r>
            <a:br>
              <a:rPr lang="fr-FR" sz="1400">
                <a:solidFill>
                  <a:srgbClr val="000000"/>
                </a:solidFill>
              </a:rPr>
            </a:br>
            <a:r>
              <a:rPr lang="fr-FR" sz="1400">
                <a:solidFill>
                  <a:srgbClr val="000000"/>
                </a:solidFill>
              </a:rPr>
              <a:t>pilotage et</a:t>
            </a:r>
            <a:br>
              <a:rPr lang="fr-FR" sz="1400">
                <a:solidFill>
                  <a:srgbClr val="000000"/>
                </a:solidFill>
              </a:rPr>
            </a:br>
            <a:r>
              <a:rPr lang="fr-FR" sz="1400">
                <a:solidFill>
                  <a:srgbClr val="000000"/>
                </a:solidFill>
              </a:rPr>
              <a:t>d’information</a:t>
            </a:r>
            <a:br>
              <a:rPr lang="fr-FR" sz="1400">
                <a:solidFill>
                  <a:srgbClr val="000000"/>
                </a:solidFill>
              </a:rPr>
            </a:br>
            <a:r>
              <a:rPr lang="fr-FR" sz="1400">
                <a:solidFill>
                  <a:srgbClr val="000000"/>
                </a:solidFill>
              </a:rPr>
              <a:t>interfacés ou</a:t>
            </a:r>
            <a:br>
              <a:rPr lang="fr-FR" sz="1400">
                <a:solidFill>
                  <a:srgbClr val="000000"/>
                </a:solidFill>
              </a:rPr>
            </a:br>
            <a:r>
              <a:rPr lang="fr-FR" sz="1400">
                <a:solidFill>
                  <a:srgbClr val="000000"/>
                </a:solidFill>
              </a:rPr>
              <a:t>partagés</a:t>
            </a:r>
          </a:p>
        </p:txBody>
      </p:sp>
      <p:sp>
        <p:nvSpPr>
          <p:cNvPr id="121862" name="Rectangle 6"/>
          <p:cNvSpPr>
            <a:spLocks noChangeArrowheads="1"/>
          </p:cNvSpPr>
          <p:nvPr/>
        </p:nvSpPr>
        <p:spPr bwMode="auto">
          <a:xfrm>
            <a:off x="6572250" y="2941638"/>
            <a:ext cx="1371600" cy="2882900"/>
          </a:xfrm>
          <a:prstGeom prst="rect">
            <a:avLst/>
          </a:prstGeom>
          <a:solidFill>
            <a:srgbClr val="FFCC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pPr>
            <a:r>
              <a:rPr lang="fr-FR" sz="1400">
                <a:solidFill>
                  <a:srgbClr val="000000"/>
                </a:solidFill>
              </a:rPr>
              <a:t>Ensemble de la</a:t>
            </a:r>
            <a:br>
              <a:rPr lang="fr-FR" sz="1400">
                <a:solidFill>
                  <a:srgbClr val="000000"/>
                </a:solidFill>
              </a:rPr>
            </a:br>
            <a:r>
              <a:rPr lang="fr-FR" sz="1400">
                <a:solidFill>
                  <a:srgbClr val="000000"/>
                </a:solidFill>
              </a:rPr>
              <a:t>filière</a:t>
            </a:r>
            <a:br>
              <a:rPr lang="fr-FR" sz="1400">
                <a:solidFill>
                  <a:srgbClr val="000000"/>
                </a:solidFill>
              </a:rPr>
            </a:br>
            <a:r>
              <a:rPr lang="fr-FR" sz="1400">
                <a:solidFill>
                  <a:srgbClr val="000000"/>
                </a:solidFill>
              </a:rPr>
              <a:t>industrielle</a:t>
            </a:r>
          </a:p>
          <a:p>
            <a:pPr algn="ctr" eaLnBrk="1" hangingPunct="1">
              <a:lnSpc>
                <a:spcPct val="80000"/>
              </a:lnSpc>
            </a:pPr>
            <a:r>
              <a:rPr lang="fr-FR" sz="1400">
                <a:solidFill>
                  <a:srgbClr val="000000"/>
                </a:solidFill>
              </a:rPr>
              <a:t>orientée vers</a:t>
            </a:r>
            <a:br>
              <a:rPr lang="fr-FR" sz="1400">
                <a:solidFill>
                  <a:srgbClr val="000000"/>
                </a:solidFill>
              </a:rPr>
            </a:br>
            <a:r>
              <a:rPr lang="fr-FR" sz="1400">
                <a:solidFill>
                  <a:srgbClr val="000000"/>
                </a:solidFill>
              </a:rPr>
              <a:t>le client final</a:t>
            </a:r>
          </a:p>
          <a:p>
            <a:pPr algn="ctr" eaLnBrk="1" hangingPunct="1">
              <a:lnSpc>
                <a:spcPct val="100000"/>
              </a:lnSpc>
            </a:pPr>
            <a:r>
              <a:rPr lang="fr-FR" sz="1400">
                <a:solidFill>
                  <a:srgbClr val="000000"/>
                </a:solidFill>
              </a:rPr>
              <a:t/>
            </a:r>
            <a:br>
              <a:rPr lang="fr-FR" sz="1400">
                <a:solidFill>
                  <a:srgbClr val="000000"/>
                </a:solidFill>
              </a:rPr>
            </a:br>
            <a:endParaRPr lang="fr-FR" sz="1400">
              <a:solidFill>
                <a:srgbClr val="000000"/>
              </a:solidFill>
            </a:endParaRPr>
          </a:p>
          <a:p>
            <a:pPr algn="ctr" eaLnBrk="1" hangingPunct="1">
              <a:lnSpc>
                <a:spcPct val="80000"/>
              </a:lnSpc>
            </a:pPr>
            <a:r>
              <a:rPr lang="fr-FR" sz="1400">
                <a:solidFill>
                  <a:srgbClr val="000000"/>
                </a:solidFill>
              </a:rPr>
              <a:t>Indicateurs</a:t>
            </a:r>
            <a:br>
              <a:rPr lang="fr-FR" sz="1400">
                <a:solidFill>
                  <a:srgbClr val="000000"/>
                </a:solidFill>
              </a:rPr>
            </a:br>
            <a:r>
              <a:rPr lang="fr-FR" sz="1400">
                <a:solidFill>
                  <a:srgbClr val="000000"/>
                </a:solidFill>
              </a:rPr>
              <a:t>totalement</a:t>
            </a:r>
            <a:br>
              <a:rPr lang="fr-FR" sz="1400">
                <a:solidFill>
                  <a:srgbClr val="000000"/>
                </a:solidFill>
              </a:rPr>
            </a:br>
            <a:r>
              <a:rPr lang="fr-FR" sz="1400">
                <a:solidFill>
                  <a:srgbClr val="000000"/>
                </a:solidFill>
              </a:rPr>
              <a:t>intégrés (KPI)</a:t>
            </a:r>
          </a:p>
        </p:txBody>
      </p:sp>
      <p:sp>
        <p:nvSpPr>
          <p:cNvPr id="46089" name="Line 7"/>
          <p:cNvSpPr>
            <a:spLocks noChangeShapeType="1"/>
          </p:cNvSpPr>
          <p:nvPr/>
        </p:nvSpPr>
        <p:spPr bwMode="auto">
          <a:xfrm>
            <a:off x="1447800" y="5837238"/>
            <a:ext cx="6705600" cy="0"/>
          </a:xfrm>
          <a:prstGeom prst="line">
            <a:avLst/>
          </a:prstGeom>
          <a:noFill/>
          <a:ln w="28575">
            <a:solidFill>
              <a:srgbClr val="000000"/>
            </a:solidFill>
            <a:round/>
            <a:headEnd/>
            <a:tailEnd type="triangle" w="med" len="med"/>
          </a:ln>
        </p:spPr>
        <p:txBody>
          <a:bodyPr/>
          <a:lstStyle/>
          <a:p>
            <a:endParaRPr lang="fr-FR"/>
          </a:p>
        </p:txBody>
      </p:sp>
      <p:sp>
        <p:nvSpPr>
          <p:cNvPr id="46090" name="Line 8"/>
          <p:cNvSpPr>
            <a:spLocks noChangeShapeType="1"/>
          </p:cNvSpPr>
          <p:nvPr/>
        </p:nvSpPr>
        <p:spPr bwMode="auto">
          <a:xfrm flipV="1">
            <a:off x="1447800" y="1798638"/>
            <a:ext cx="0" cy="4038600"/>
          </a:xfrm>
          <a:prstGeom prst="line">
            <a:avLst/>
          </a:prstGeom>
          <a:noFill/>
          <a:ln w="28575">
            <a:solidFill>
              <a:srgbClr val="000000"/>
            </a:solidFill>
            <a:round/>
            <a:headEnd/>
            <a:tailEnd type="triangle" w="med" len="med"/>
          </a:ln>
        </p:spPr>
        <p:txBody>
          <a:bodyPr/>
          <a:lstStyle/>
          <a:p>
            <a:endParaRPr lang="fr-FR"/>
          </a:p>
        </p:txBody>
      </p:sp>
      <p:sp>
        <p:nvSpPr>
          <p:cNvPr id="46091" name="Text Box 9"/>
          <p:cNvSpPr txBox="1">
            <a:spLocks noChangeArrowheads="1"/>
          </p:cNvSpPr>
          <p:nvPr/>
        </p:nvSpPr>
        <p:spPr bwMode="auto">
          <a:xfrm>
            <a:off x="1768475" y="3779838"/>
            <a:ext cx="1279525"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1</a:t>
            </a:r>
            <a:r>
              <a:rPr lang="fr-FR" sz="1600">
                <a:solidFill>
                  <a:srgbClr val="000000"/>
                </a:solidFill>
              </a:rPr>
              <a:t/>
            </a:r>
            <a:br>
              <a:rPr lang="fr-FR" sz="1600">
                <a:solidFill>
                  <a:srgbClr val="000000"/>
                </a:solidFill>
              </a:rPr>
            </a:br>
            <a:r>
              <a:rPr lang="fr-FR" sz="1600">
                <a:solidFill>
                  <a:srgbClr val="000000"/>
                </a:solidFill>
              </a:rPr>
              <a:t>Focus</a:t>
            </a:r>
          </a:p>
          <a:p>
            <a:pPr algn="ctr" eaLnBrk="1" hangingPunct="1">
              <a:lnSpc>
                <a:spcPct val="80000"/>
              </a:lnSpc>
            </a:pPr>
            <a:r>
              <a:rPr lang="fr-FR" sz="1600">
                <a:solidFill>
                  <a:srgbClr val="000000"/>
                </a:solidFill>
              </a:rPr>
              <a:t>fonctionnel</a:t>
            </a:r>
          </a:p>
        </p:txBody>
      </p:sp>
      <p:sp>
        <p:nvSpPr>
          <p:cNvPr id="46092" name="Text Box 10"/>
          <p:cNvSpPr txBox="1">
            <a:spLocks noChangeArrowheads="1"/>
          </p:cNvSpPr>
          <p:nvPr/>
        </p:nvSpPr>
        <p:spPr bwMode="auto">
          <a:xfrm>
            <a:off x="3398838" y="3328988"/>
            <a:ext cx="1189037"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2</a:t>
            </a:r>
            <a:br>
              <a:rPr lang="fr-FR" sz="1600" i="1">
                <a:solidFill>
                  <a:srgbClr val="000000"/>
                </a:solidFill>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intégrée</a:t>
            </a:r>
          </a:p>
        </p:txBody>
      </p:sp>
      <p:sp>
        <p:nvSpPr>
          <p:cNvPr id="121867" name="Text Box 11"/>
          <p:cNvSpPr txBox="1">
            <a:spLocks noChangeArrowheads="1"/>
          </p:cNvSpPr>
          <p:nvPr/>
        </p:nvSpPr>
        <p:spPr bwMode="auto">
          <a:xfrm>
            <a:off x="4984750" y="2789238"/>
            <a:ext cx="1189038"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3</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étendue</a:t>
            </a:r>
          </a:p>
        </p:txBody>
      </p:sp>
      <p:sp>
        <p:nvSpPr>
          <p:cNvPr id="121868" name="Text Box 12"/>
          <p:cNvSpPr txBox="1">
            <a:spLocks noChangeArrowheads="1"/>
          </p:cNvSpPr>
          <p:nvPr/>
        </p:nvSpPr>
        <p:spPr bwMode="auto">
          <a:xfrm>
            <a:off x="6475413" y="2185988"/>
            <a:ext cx="1485900"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4</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Réseau</a:t>
            </a:r>
            <a:endParaRPr lang="fr-FR" sz="1600">
              <a:solidFill>
                <a:srgbClr val="000000"/>
              </a:solidFill>
            </a:endParaRPr>
          </a:p>
          <a:p>
            <a:pPr algn="ctr" eaLnBrk="1" hangingPunct="1">
              <a:lnSpc>
                <a:spcPct val="80000"/>
              </a:lnSpc>
            </a:pPr>
            <a:r>
              <a:rPr lang="fr-FR" sz="1600">
                <a:solidFill>
                  <a:srgbClr val="000000"/>
                </a:solidFill>
              </a:rPr>
              <a:t>Orienté client</a:t>
            </a:r>
          </a:p>
        </p:txBody>
      </p:sp>
      <p:sp>
        <p:nvSpPr>
          <p:cNvPr id="46095" name="AutoShape 13"/>
          <p:cNvSpPr>
            <a:spLocks/>
          </p:cNvSpPr>
          <p:nvPr/>
        </p:nvSpPr>
        <p:spPr bwMode="auto">
          <a:xfrm rot="5400000">
            <a:off x="2705100" y="998538"/>
            <a:ext cx="304800" cy="2362200"/>
          </a:xfrm>
          <a:prstGeom prst="leftBrace">
            <a:avLst>
              <a:gd name="adj1" fmla="val 64583"/>
              <a:gd name="adj2" fmla="val 50000"/>
            </a:avLst>
          </a:prstGeom>
          <a:noFill/>
          <a:ln w="9525">
            <a:solidFill>
              <a:srgbClr val="000000"/>
            </a:solidFill>
            <a:round/>
            <a:headEnd/>
            <a:tailEnd/>
          </a:ln>
        </p:spPr>
        <p:txBody>
          <a:bodyPr wrap="none" anchor="ctr"/>
          <a:lstStyle/>
          <a:p>
            <a:endParaRPr lang="fr-FR"/>
          </a:p>
        </p:txBody>
      </p:sp>
      <p:sp>
        <p:nvSpPr>
          <p:cNvPr id="46096" name="AutoShape 14"/>
          <p:cNvSpPr>
            <a:spLocks/>
          </p:cNvSpPr>
          <p:nvPr/>
        </p:nvSpPr>
        <p:spPr bwMode="auto">
          <a:xfrm rot="5400000">
            <a:off x="5905500" y="312738"/>
            <a:ext cx="304800" cy="3733800"/>
          </a:xfrm>
          <a:prstGeom prst="leftBrace">
            <a:avLst>
              <a:gd name="adj1" fmla="val 102083"/>
              <a:gd name="adj2" fmla="val 50000"/>
            </a:avLst>
          </a:prstGeom>
          <a:noFill/>
          <a:ln w="9525">
            <a:solidFill>
              <a:srgbClr val="000000"/>
            </a:solidFill>
            <a:round/>
            <a:headEnd/>
            <a:tailEnd/>
          </a:ln>
        </p:spPr>
        <p:txBody>
          <a:bodyPr wrap="none" anchor="ctr"/>
          <a:lstStyle/>
          <a:p>
            <a:endParaRPr lang="fr-FR"/>
          </a:p>
        </p:txBody>
      </p:sp>
      <p:sp>
        <p:nvSpPr>
          <p:cNvPr id="46097" name="Text Box 15"/>
          <p:cNvSpPr txBox="1">
            <a:spLocks noChangeArrowheads="1"/>
          </p:cNvSpPr>
          <p:nvPr/>
        </p:nvSpPr>
        <p:spPr bwMode="auto">
          <a:xfrm>
            <a:off x="1371600" y="5867400"/>
            <a:ext cx="3657600" cy="274638"/>
          </a:xfrm>
          <a:prstGeom prst="rect">
            <a:avLst/>
          </a:prstGeom>
          <a:noFill/>
          <a:ln w="9525">
            <a:noFill/>
            <a:miter lim="800000"/>
            <a:headEnd/>
            <a:tailEnd/>
          </a:ln>
        </p:spPr>
        <p:txBody>
          <a:bodyPr>
            <a:spAutoFit/>
          </a:bodyPr>
          <a:lstStyle/>
          <a:p>
            <a:pPr>
              <a:lnSpc>
                <a:spcPct val="100000"/>
              </a:lnSpc>
            </a:pPr>
            <a:r>
              <a:rPr lang="fr-FR" sz="1000" b="0" i="1">
                <a:solidFill>
                  <a:srgbClr val="000000"/>
                </a:solidFill>
              </a:rPr>
              <a:t>Source : C. Poirier : “Advanced Supply Chain Management</a:t>
            </a:r>
            <a:r>
              <a:rPr lang="fr-FR" sz="1200" b="0" i="1">
                <a:solidFill>
                  <a:srgbClr val="000000"/>
                </a:solidFill>
              </a:rPr>
              <a:t> »</a:t>
            </a:r>
          </a:p>
        </p:txBody>
      </p:sp>
      <p:sp>
        <p:nvSpPr>
          <p:cNvPr id="46098" name="Line 16"/>
          <p:cNvSpPr>
            <a:spLocks noChangeShapeType="1"/>
          </p:cNvSpPr>
          <p:nvPr/>
        </p:nvSpPr>
        <p:spPr bwMode="auto">
          <a:xfrm>
            <a:off x="4114800" y="1874838"/>
            <a:ext cx="0" cy="1295400"/>
          </a:xfrm>
          <a:prstGeom prst="line">
            <a:avLst/>
          </a:prstGeom>
          <a:noFill/>
          <a:ln w="38100">
            <a:solidFill>
              <a:srgbClr val="000000"/>
            </a:solidFill>
            <a:prstDash val="dash"/>
            <a:round/>
            <a:headEnd/>
            <a:tailEnd/>
          </a:ln>
        </p:spPr>
        <p:txBody>
          <a:bodyPr/>
          <a:lstStyle/>
          <a:p>
            <a:endParaRPr lang="fr-FR"/>
          </a:p>
        </p:txBody>
      </p:sp>
      <p:sp>
        <p:nvSpPr>
          <p:cNvPr id="46099" name="Text Box 17"/>
          <p:cNvSpPr txBox="1">
            <a:spLocks noChangeArrowheads="1"/>
          </p:cNvSpPr>
          <p:nvPr/>
        </p:nvSpPr>
        <p:spPr bwMode="auto">
          <a:xfrm>
            <a:off x="1676400" y="1658938"/>
            <a:ext cx="24066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classiques</a:t>
            </a:r>
          </a:p>
        </p:txBody>
      </p:sp>
      <p:sp>
        <p:nvSpPr>
          <p:cNvPr id="46100" name="Text Box 18"/>
          <p:cNvSpPr txBox="1">
            <a:spLocks noChangeArrowheads="1"/>
          </p:cNvSpPr>
          <p:nvPr/>
        </p:nvSpPr>
        <p:spPr bwMode="auto">
          <a:xfrm>
            <a:off x="4953000" y="1658938"/>
            <a:ext cx="23177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avancées</a:t>
            </a:r>
          </a:p>
        </p:txBody>
      </p:sp>
      <p:sp>
        <p:nvSpPr>
          <p:cNvPr id="46101" name="Text Box 19"/>
          <p:cNvSpPr txBox="1">
            <a:spLocks noChangeArrowheads="1"/>
          </p:cNvSpPr>
          <p:nvPr/>
        </p:nvSpPr>
        <p:spPr bwMode="auto">
          <a:xfrm>
            <a:off x="5534025" y="5835650"/>
            <a:ext cx="2871788"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Performance opérationnelle</a:t>
            </a:r>
          </a:p>
        </p:txBody>
      </p:sp>
      <p:sp>
        <p:nvSpPr>
          <p:cNvPr id="46102" name="Text Box 20"/>
          <p:cNvSpPr txBox="1">
            <a:spLocks noChangeArrowheads="1"/>
          </p:cNvSpPr>
          <p:nvPr/>
        </p:nvSpPr>
        <p:spPr bwMode="auto">
          <a:xfrm rot="-5400000">
            <a:off x="102394" y="2512219"/>
            <a:ext cx="2341562"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Stades de maturité SC</a:t>
            </a:r>
          </a:p>
        </p:txBody>
      </p:sp>
      <p:sp>
        <p:nvSpPr>
          <p:cNvPr id="46103" name="Line 21"/>
          <p:cNvSpPr>
            <a:spLocks noChangeShapeType="1"/>
          </p:cNvSpPr>
          <p:nvPr/>
        </p:nvSpPr>
        <p:spPr bwMode="auto">
          <a:xfrm flipV="1">
            <a:off x="1524000" y="1874838"/>
            <a:ext cx="6400800" cy="1752600"/>
          </a:xfrm>
          <a:prstGeom prst="line">
            <a:avLst/>
          </a:prstGeom>
          <a:noFill/>
          <a:ln w="57150">
            <a:solidFill>
              <a:schemeClr val="bg1"/>
            </a:solidFill>
            <a:round/>
            <a:headEnd/>
            <a:tailEnd type="triangle" w="med" len="med"/>
          </a:ln>
        </p:spPr>
        <p:txBody>
          <a:bodyPr/>
          <a:lstStyle/>
          <a:p>
            <a:endParaRPr lang="fr-F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9388" y="1296813"/>
            <a:ext cx="8686800" cy="5516563"/>
            <a:chOff x="146" y="672"/>
            <a:chExt cx="5472" cy="3475"/>
          </a:xfrm>
        </p:grpSpPr>
        <p:sp>
          <p:nvSpPr>
            <p:cNvPr id="39943" name="Rectangle 3"/>
            <p:cNvSpPr>
              <a:spLocks noChangeArrowheads="1"/>
            </p:cNvSpPr>
            <p:nvPr/>
          </p:nvSpPr>
          <p:spPr bwMode="auto">
            <a:xfrm>
              <a:off x="146" y="1125"/>
              <a:ext cx="1069" cy="406"/>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Vision / Stratégie</a:t>
              </a:r>
              <a:endParaRPr lang="en-US" altLang="fr-FR" sz="1200">
                <a:solidFill>
                  <a:srgbClr val="000000"/>
                </a:solidFill>
              </a:endParaRPr>
            </a:p>
          </p:txBody>
        </p:sp>
        <p:sp>
          <p:nvSpPr>
            <p:cNvPr id="39944" name="Rectangle 4"/>
            <p:cNvSpPr>
              <a:spLocks noChangeArrowheads="1"/>
            </p:cNvSpPr>
            <p:nvPr/>
          </p:nvSpPr>
          <p:spPr bwMode="auto">
            <a:xfrm>
              <a:off x="146" y="2103"/>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Organisation</a:t>
              </a:r>
              <a:endParaRPr lang="en-US" altLang="fr-FR" sz="1000">
                <a:solidFill>
                  <a:srgbClr val="000000"/>
                </a:solidFill>
              </a:endParaRPr>
            </a:p>
          </p:txBody>
        </p:sp>
        <p:sp>
          <p:nvSpPr>
            <p:cNvPr id="39945" name="Rectangle 5"/>
            <p:cNvSpPr>
              <a:spLocks noChangeArrowheads="1"/>
            </p:cNvSpPr>
            <p:nvPr/>
          </p:nvSpPr>
          <p:spPr bwMode="auto">
            <a:xfrm>
              <a:off x="146" y="1609"/>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Culture</a:t>
              </a:r>
              <a:endParaRPr lang="en-US" altLang="fr-FR" sz="1200">
                <a:solidFill>
                  <a:srgbClr val="000000"/>
                </a:solidFill>
              </a:endParaRPr>
            </a:p>
          </p:txBody>
        </p:sp>
        <p:sp>
          <p:nvSpPr>
            <p:cNvPr id="39946" name="Rectangle 6"/>
            <p:cNvSpPr>
              <a:spLocks noChangeArrowheads="1"/>
            </p:cNvSpPr>
            <p:nvPr/>
          </p:nvSpPr>
          <p:spPr bwMode="auto">
            <a:xfrm>
              <a:off x="146" y="2588"/>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Performance</a:t>
              </a:r>
              <a:endParaRPr lang="en-US" altLang="fr-FR" sz="1200">
                <a:solidFill>
                  <a:srgbClr val="000000"/>
                </a:solidFill>
              </a:endParaRPr>
            </a:p>
          </p:txBody>
        </p:sp>
        <p:sp>
          <p:nvSpPr>
            <p:cNvPr id="39947" name="Rectangle 7"/>
            <p:cNvSpPr>
              <a:spLocks noChangeArrowheads="1"/>
            </p:cNvSpPr>
            <p:nvPr/>
          </p:nvSpPr>
          <p:spPr bwMode="auto">
            <a:xfrm>
              <a:off x="146" y="3565"/>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Systèmes</a:t>
              </a:r>
              <a:endParaRPr lang="en-US" altLang="fr-FR" sz="1200">
                <a:solidFill>
                  <a:srgbClr val="000000"/>
                </a:solidFill>
              </a:endParaRPr>
            </a:p>
          </p:txBody>
        </p:sp>
        <p:sp>
          <p:nvSpPr>
            <p:cNvPr id="39948" name="Rectangle 8"/>
            <p:cNvSpPr>
              <a:spLocks noChangeArrowheads="1"/>
            </p:cNvSpPr>
            <p:nvPr/>
          </p:nvSpPr>
          <p:spPr bwMode="auto">
            <a:xfrm>
              <a:off x="146" y="3076"/>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Processus</a:t>
              </a:r>
              <a:endParaRPr lang="en-US" altLang="fr-FR" sz="1000">
                <a:solidFill>
                  <a:srgbClr val="000000"/>
                </a:solidFill>
              </a:endParaRPr>
            </a:p>
          </p:txBody>
        </p:sp>
        <p:sp>
          <p:nvSpPr>
            <p:cNvPr id="39949" name="Rectangle 9"/>
            <p:cNvSpPr>
              <a:spLocks noChangeArrowheads="1"/>
            </p:cNvSpPr>
            <p:nvPr/>
          </p:nvSpPr>
          <p:spPr bwMode="auto">
            <a:xfrm>
              <a:off x="3504"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d’outils globaux (ERP, APS, SCM)</a:t>
              </a:r>
              <a:endParaRPr lang="en-US" altLang="fr-FR" sz="1000">
                <a:solidFill>
                  <a:srgbClr val="000000"/>
                </a:solidFill>
              </a:endParaRPr>
            </a:p>
          </p:txBody>
        </p:sp>
        <p:sp>
          <p:nvSpPr>
            <p:cNvPr id="39950" name="Rectangle 10"/>
            <p:cNvSpPr>
              <a:spLocks noChangeArrowheads="1"/>
            </p:cNvSpPr>
            <p:nvPr/>
          </p:nvSpPr>
          <p:spPr bwMode="auto">
            <a:xfrm>
              <a:off x="3504"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Formalisation d’une stratégie Supply Chain globale en interne</a:t>
              </a:r>
              <a:endParaRPr lang="en-US" altLang="fr-FR" sz="1000">
                <a:solidFill>
                  <a:srgbClr val="000000"/>
                </a:solidFill>
              </a:endParaRPr>
            </a:p>
          </p:txBody>
        </p:sp>
        <p:sp>
          <p:nvSpPr>
            <p:cNvPr id="39951" name="Text Box 11"/>
            <p:cNvSpPr txBox="1">
              <a:spLocks noChangeArrowheads="1"/>
            </p:cNvSpPr>
            <p:nvPr/>
          </p:nvSpPr>
          <p:spPr bwMode="auto">
            <a:xfrm>
              <a:off x="3504"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3. Supply Chain</a:t>
              </a:r>
            </a:p>
            <a:p>
              <a:pPr algn="ctr">
                <a:lnSpc>
                  <a:spcPct val="100000"/>
                </a:lnSpc>
              </a:pPr>
              <a:r>
                <a:rPr lang="fr-FR" altLang="fr-FR" sz="1200">
                  <a:solidFill>
                    <a:srgbClr val="000000"/>
                  </a:solidFill>
                </a:rPr>
                <a:t>intégrée</a:t>
              </a:r>
              <a:endParaRPr lang="fr-FR" altLang="fr-FR" sz="1000">
                <a:solidFill>
                  <a:srgbClr val="000000"/>
                </a:solidFill>
              </a:endParaRPr>
            </a:p>
          </p:txBody>
        </p:sp>
        <p:sp>
          <p:nvSpPr>
            <p:cNvPr id="39952" name="Rectangle 12"/>
            <p:cNvSpPr>
              <a:spLocks noChangeArrowheads="1"/>
            </p:cNvSpPr>
            <p:nvPr/>
          </p:nvSpPr>
          <p:spPr bwMode="auto">
            <a:xfrm>
              <a:off x="3504"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d’une Direction Supply Chain avec des responsabilités globales </a:t>
              </a:r>
              <a:endParaRPr lang="en-US" altLang="fr-FR" sz="1000">
                <a:solidFill>
                  <a:srgbClr val="000000"/>
                </a:solidFill>
              </a:endParaRPr>
            </a:p>
          </p:txBody>
        </p:sp>
        <p:sp>
          <p:nvSpPr>
            <p:cNvPr id="39953" name="Rectangle 13"/>
            <p:cNvSpPr>
              <a:spLocks noChangeArrowheads="1"/>
            </p:cNvSpPr>
            <p:nvPr/>
          </p:nvSpPr>
          <p:spPr bwMode="auto">
            <a:xfrm>
              <a:off x="3504"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 de collaboration transversale avec partage d’objectifs orientés vers client final</a:t>
              </a:r>
              <a:endParaRPr lang="en-US" altLang="fr-FR" sz="1000">
                <a:solidFill>
                  <a:srgbClr val="000000"/>
                </a:solidFill>
              </a:endParaRPr>
            </a:p>
          </p:txBody>
        </p:sp>
        <p:sp>
          <p:nvSpPr>
            <p:cNvPr id="39954" name="Rectangle 14"/>
            <p:cNvSpPr>
              <a:spLocks noChangeArrowheads="1"/>
            </p:cNvSpPr>
            <p:nvPr/>
          </p:nvSpPr>
          <p:spPr bwMode="auto">
            <a:xfrm>
              <a:off x="3504"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d’un scorecard avec des indicateurs partagés et équilibrés («balanced»)</a:t>
              </a:r>
              <a:endParaRPr lang="en-US" altLang="fr-FR" sz="1000">
                <a:solidFill>
                  <a:srgbClr val="000000"/>
                </a:solidFill>
              </a:endParaRPr>
            </a:p>
          </p:txBody>
        </p:sp>
        <p:sp>
          <p:nvSpPr>
            <p:cNvPr id="39955" name="Rectangle 15"/>
            <p:cNvSpPr>
              <a:spLocks noChangeArrowheads="1"/>
            </p:cNvSpPr>
            <p:nvPr/>
          </p:nvSpPr>
          <p:spPr bwMode="auto">
            <a:xfrm>
              <a:off x="3504"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transversaux (planification, exécution)</a:t>
              </a:r>
              <a:endParaRPr lang="en-US" altLang="fr-FR" sz="1000">
                <a:solidFill>
                  <a:srgbClr val="000000"/>
                </a:solidFill>
              </a:endParaRPr>
            </a:p>
          </p:txBody>
        </p:sp>
        <p:sp>
          <p:nvSpPr>
            <p:cNvPr id="39956" name="Rectangle 16"/>
            <p:cNvSpPr>
              <a:spLocks noChangeArrowheads="1"/>
            </p:cNvSpPr>
            <p:nvPr/>
          </p:nvSpPr>
          <p:spPr bwMode="auto">
            <a:xfrm>
              <a:off x="1367"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Absence de stratégie Supply Chain formalisée</a:t>
              </a:r>
              <a:endParaRPr lang="en-US" altLang="fr-FR" sz="1000">
                <a:solidFill>
                  <a:srgbClr val="000000"/>
                </a:solidFill>
              </a:endParaRPr>
            </a:p>
          </p:txBody>
        </p:sp>
        <p:sp>
          <p:nvSpPr>
            <p:cNvPr id="39957" name="Text Box 17"/>
            <p:cNvSpPr txBox="1">
              <a:spLocks noChangeArrowheads="1"/>
            </p:cNvSpPr>
            <p:nvPr/>
          </p:nvSpPr>
          <p:spPr bwMode="auto">
            <a:xfrm>
              <a:off x="1367"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1. Logistique</a:t>
              </a:r>
              <a:br>
                <a:rPr lang="fr-FR" altLang="fr-FR" sz="1200">
                  <a:solidFill>
                    <a:srgbClr val="000000"/>
                  </a:solidFill>
                </a:rPr>
              </a:br>
              <a:r>
                <a:rPr lang="fr-FR" altLang="fr-FR" sz="1200">
                  <a:solidFill>
                    <a:srgbClr val="000000"/>
                  </a:solidFill>
                </a:rPr>
                <a:t>traditionnelle</a:t>
              </a:r>
              <a:endParaRPr lang="fr-FR" altLang="fr-FR" sz="1000">
                <a:solidFill>
                  <a:srgbClr val="000000"/>
                </a:solidFill>
              </a:endParaRPr>
            </a:p>
          </p:txBody>
        </p:sp>
        <p:sp>
          <p:nvSpPr>
            <p:cNvPr id="39958" name="Rectangle 18"/>
            <p:cNvSpPr>
              <a:spLocks noChangeArrowheads="1"/>
            </p:cNvSpPr>
            <p:nvPr/>
          </p:nvSpPr>
          <p:spPr bwMode="auto">
            <a:xfrm>
              <a:off x="1367"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Juxtaposition de départements indépendants, en « silos »</a:t>
              </a:r>
              <a:endParaRPr lang="en-US" altLang="fr-FR" sz="1000">
                <a:solidFill>
                  <a:srgbClr val="000000"/>
                </a:solidFill>
              </a:endParaRPr>
            </a:p>
          </p:txBody>
        </p:sp>
        <p:sp>
          <p:nvSpPr>
            <p:cNvPr id="39959" name="Rectangle 19"/>
            <p:cNvSpPr>
              <a:spLocks noChangeArrowheads="1"/>
            </p:cNvSpPr>
            <p:nvPr/>
          </p:nvSpPr>
          <p:spPr bwMode="auto">
            <a:xfrm>
              <a:off x="1367" y="1609"/>
              <a:ext cx="103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Cultures locales focalisées sur la productivité et l’excellence technolog.</a:t>
              </a:r>
              <a:endParaRPr lang="en-US" altLang="fr-FR" sz="1000">
                <a:solidFill>
                  <a:srgbClr val="000000"/>
                </a:solidFill>
              </a:endParaRPr>
            </a:p>
          </p:txBody>
        </p:sp>
        <p:sp>
          <p:nvSpPr>
            <p:cNvPr id="39960" name="Rectangle 20"/>
            <p:cNvSpPr>
              <a:spLocks noChangeArrowheads="1"/>
            </p:cNvSpPr>
            <p:nvPr/>
          </p:nvSpPr>
          <p:spPr bwMode="auto">
            <a:xfrm>
              <a:off x="1367"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Indicateurs locaux sur la qualité, les coûts et les marges</a:t>
              </a:r>
              <a:endParaRPr lang="en-US" altLang="fr-FR" sz="1000">
                <a:solidFill>
                  <a:srgbClr val="000000"/>
                </a:solidFill>
              </a:endParaRPr>
            </a:p>
          </p:txBody>
        </p:sp>
        <p:sp>
          <p:nvSpPr>
            <p:cNvPr id="39961" name="Rectangle 21"/>
            <p:cNvSpPr>
              <a:spLocks noChangeArrowheads="1"/>
            </p:cNvSpPr>
            <p:nvPr/>
          </p:nvSpPr>
          <p:spPr bwMode="auto">
            <a:xfrm>
              <a:off x="1367"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Processus très orientés sur l’exécution (procédures standard)</a:t>
              </a:r>
              <a:endParaRPr lang="en-US" altLang="fr-FR" sz="1000">
                <a:solidFill>
                  <a:srgbClr val="000000"/>
                </a:solidFill>
              </a:endParaRPr>
            </a:p>
          </p:txBody>
        </p:sp>
        <p:sp>
          <p:nvSpPr>
            <p:cNvPr id="39962" name="Rectangle 22"/>
            <p:cNvSpPr>
              <a:spLocks noChangeArrowheads="1"/>
            </p:cNvSpPr>
            <p:nvPr/>
          </p:nvSpPr>
          <p:spPr bwMode="auto">
            <a:xfrm>
              <a:off x="1367" y="3577"/>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Applications spécifiques locales, beaucoup de traitements manuels</a:t>
              </a:r>
              <a:endParaRPr lang="en-US" altLang="fr-FR" sz="1000">
                <a:solidFill>
                  <a:srgbClr val="000000"/>
                </a:solidFill>
              </a:endParaRPr>
            </a:p>
          </p:txBody>
        </p:sp>
        <p:sp>
          <p:nvSpPr>
            <p:cNvPr id="39963" name="Rectangle 23"/>
            <p:cNvSpPr>
              <a:spLocks noChangeArrowheads="1"/>
            </p:cNvSpPr>
            <p:nvPr/>
          </p:nvSpPr>
          <p:spPr bwMode="auto">
            <a:xfrm>
              <a:off x="2436"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Meilleure intégration des métiers de planification / exécution au sein d’une division des Opérations</a:t>
              </a:r>
              <a:endParaRPr lang="en-US" altLang="fr-FR" sz="1000">
                <a:solidFill>
                  <a:srgbClr val="000000"/>
                </a:solidFill>
              </a:endParaRPr>
            </a:p>
          </p:txBody>
        </p:sp>
        <p:sp>
          <p:nvSpPr>
            <p:cNvPr id="39964" name="Rectangle 24"/>
            <p:cNvSpPr>
              <a:spLocks noChangeArrowheads="1"/>
            </p:cNvSpPr>
            <p:nvPr/>
          </p:nvSpPr>
          <p:spPr bwMode="auto">
            <a:xfrm>
              <a:off x="2436"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Stratégies définies « en silos » au sein de chaque Division</a:t>
              </a:r>
              <a:endParaRPr lang="en-US" altLang="fr-FR" sz="1000">
                <a:solidFill>
                  <a:srgbClr val="000000"/>
                </a:solidFill>
              </a:endParaRPr>
            </a:p>
          </p:txBody>
        </p:sp>
        <p:sp>
          <p:nvSpPr>
            <p:cNvPr id="39965" name="Text Box 25"/>
            <p:cNvSpPr txBox="1">
              <a:spLocks noChangeArrowheads="1"/>
            </p:cNvSpPr>
            <p:nvPr/>
          </p:nvSpPr>
          <p:spPr bwMode="auto">
            <a:xfrm>
              <a:off x="2436"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2. Supply Chain</a:t>
              </a:r>
            </a:p>
            <a:p>
              <a:pPr algn="ctr">
                <a:lnSpc>
                  <a:spcPct val="100000"/>
                </a:lnSpc>
              </a:pPr>
              <a:r>
                <a:rPr lang="fr-FR" altLang="fr-FR" sz="1200">
                  <a:solidFill>
                    <a:srgbClr val="000000"/>
                  </a:solidFill>
                </a:rPr>
                <a:t>fonctionnelle</a:t>
              </a:r>
            </a:p>
          </p:txBody>
        </p:sp>
        <p:sp>
          <p:nvSpPr>
            <p:cNvPr id="39966" name="Rectangle 26"/>
            <p:cNvSpPr>
              <a:spLocks noChangeArrowheads="1"/>
            </p:cNvSpPr>
            <p:nvPr/>
          </p:nvSpPr>
          <p:spPr bwMode="auto">
            <a:xfrm>
              <a:off x="2436"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Prise en compte de relations clients / fournisseurs internes</a:t>
              </a:r>
              <a:endParaRPr lang="en-US" altLang="fr-FR" sz="1000">
                <a:solidFill>
                  <a:srgbClr val="000000"/>
                </a:solidFill>
              </a:endParaRPr>
            </a:p>
          </p:txBody>
        </p:sp>
        <p:sp>
          <p:nvSpPr>
            <p:cNvPr id="39967" name="Rectangle 27"/>
            <p:cNvSpPr>
              <a:spLocks noChangeArrowheads="1"/>
            </p:cNvSpPr>
            <p:nvPr/>
          </p:nvSpPr>
          <p:spPr bwMode="auto">
            <a:xfrm>
              <a:off x="2436"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d’indicateurs supportant la stratégie des Divisions</a:t>
              </a:r>
              <a:endParaRPr lang="en-US" altLang="fr-FR" sz="1000">
                <a:solidFill>
                  <a:srgbClr val="000000"/>
                </a:solidFill>
              </a:endParaRPr>
            </a:p>
          </p:txBody>
        </p:sp>
        <p:sp>
          <p:nvSpPr>
            <p:cNvPr id="39968" name="Rectangle 28"/>
            <p:cNvSpPr>
              <a:spLocks noChangeArrowheads="1"/>
            </p:cNvSpPr>
            <p:nvPr/>
          </p:nvSpPr>
          <p:spPr bwMode="auto">
            <a:xfrm>
              <a:off x="2436"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de planifications au niveau des différentes fonctions</a:t>
              </a:r>
              <a:endParaRPr lang="en-US" altLang="fr-FR" sz="1000">
                <a:solidFill>
                  <a:srgbClr val="000000"/>
                </a:solidFill>
              </a:endParaRPr>
            </a:p>
          </p:txBody>
        </p:sp>
        <p:sp>
          <p:nvSpPr>
            <p:cNvPr id="39969" name="Rectangle 29"/>
            <p:cNvSpPr>
              <a:spLocks noChangeArrowheads="1"/>
            </p:cNvSpPr>
            <p:nvPr/>
          </p:nvSpPr>
          <p:spPr bwMode="auto">
            <a:xfrm>
              <a:off x="2436"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progressive de progiciels métiers (MRPII, DRP …)</a:t>
              </a:r>
              <a:endParaRPr lang="en-US" altLang="fr-FR" sz="1000">
                <a:solidFill>
                  <a:srgbClr val="000000"/>
                </a:solidFill>
              </a:endParaRPr>
            </a:p>
          </p:txBody>
        </p:sp>
        <p:sp>
          <p:nvSpPr>
            <p:cNvPr id="39970" name="Rectangle 30"/>
            <p:cNvSpPr>
              <a:spLocks noChangeArrowheads="1"/>
            </p:cNvSpPr>
            <p:nvPr/>
          </p:nvSpPr>
          <p:spPr bwMode="auto">
            <a:xfrm>
              <a:off x="4573"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La stratégie porte sur le partage des risques et des bénéfices au sein de la chaîne de valeur</a:t>
              </a:r>
              <a:endParaRPr lang="en-US" altLang="fr-FR" sz="1000">
                <a:solidFill>
                  <a:srgbClr val="000000"/>
                </a:solidFill>
              </a:endParaRPr>
            </a:p>
          </p:txBody>
        </p:sp>
        <p:sp>
          <p:nvSpPr>
            <p:cNvPr id="39971" name="Text Box 31"/>
            <p:cNvSpPr txBox="1">
              <a:spLocks noChangeArrowheads="1"/>
            </p:cNvSpPr>
            <p:nvPr/>
          </p:nvSpPr>
          <p:spPr bwMode="auto">
            <a:xfrm>
              <a:off x="4573"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4. Supply Chain</a:t>
              </a:r>
            </a:p>
            <a:p>
              <a:pPr algn="ctr">
                <a:lnSpc>
                  <a:spcPct val="100000"/>
                </a:lnSpc>
              </a:pPr>
              <a:r>
                <a:rPr lang="fr-FR" altLang="fr-FR" sz="1200">
                  <a:solidFill>
                    <a:srgbClr val="000000"/>
                  </a:solidFill>
                </a:rPr>
                <a:t>étendue</a:t>
              </a:r>
              <a:endParaRPr lang="fr-FR" altLang="fr-FR" sz="1000">
                <a:solidFill>
                  <a:srgbClr val="000000"/>
                </a:solidFill>
              </a:endParaRPr>
            </a:p>
          </p:txBody>
        </p:sp>
        <p:sp>
          <p:nvSpPr>
            <p:cNvPr id="39972" name="Rectangle 32"/>
            <p:cNvSpPr>
              <a:spLocks noChangeArrowheads="1"/>
            </p:cNvSpPr>
            <p:nvPr/>
          </p:nvSpPr>
          <p:spPr bwMode="auto">
            <a:xfrm>
              <a:off x="4573"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Imbrications fortes avec les acteurs clés de la chaîne étendue</a:t>
              </a:r>
              <a:endParaRPr lang="en-US" altLang="fr-FR" sz="1000">
                <a:solidFill>
                  <a:srgbClr val="000000"/>
                </a:solidFill>
              </a:endParaRPr>
            </a:p>
          </p:txBody>
        </p:sp>
        <p:sp>
          <p:nvSpPr>
            <p:cNvPr id="39973" name="Rectangle 33"/>
            <p:cNvSpPr>
              <a:spLocks noChangeArrowheads="1"/>
            </p:cNvSpPr>
            <p:nvPr/>
          </p:nvSpPr>
          <p:spPr bwMode="auto">
            <a:xfrm>
              <a:off x="4573"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 de collaboration externe au sein d’un réseau d’acteurs de la chaîne de valeur</a:t>
              </a:r>
              <a:endParaRPr lang="en-US" altLang="fr-FR" sz="1000">
                <a:solidFill>
                  <a:srgbClr val="000000"/>
                </a:solidFill>
              </a:endParaRPr>
            </a:p>
          </p:txBody>
        </p:sp>
        <p:sp>
          <p:nvSpPr>
            <p:cNvPr id="39974" name="Rectangle 34"/>
            <p:cNvSpPr>
              <a:spLocks noChangeArrowheads="1"/>
            </p:cNvSpPr>
            <p:nvPr/>
          </p:nvSpPr>
          <p:spPr bwMode="auto">
            <a:xfrm>
              <a:off x="4573"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d’indicateurs partagés avec les acteurs clés de la chaîne étendue</a:t>
              </a:r>
              <a:endParaRPr lang="en-US" altLang="fr-FR" sz="1000">
                <a:solidFill>
                  <a:srgbClr val="000000"/>
                </a:solidFill>
              </a:endParaRPr>
            </a:p>
          </p:txBody>
        </p:sp>
        <p:sp>
          <p:nvSpPr>
            <p:cNvPr id="39975" name="Rectangle 35"/>
            <p:cNvSpPr>
              <a:spLocks noChangeArrowheads="1"/>
            </p:cNvSpPr>
            <p:nvPr/>
          </p:nvSpPr>
          <p:spPr bwMode="auto">
            <a:xfrm>
              <a:off x="4573"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collaboratifs avec les clients &amp; les fournisseurs</a:t>
              </a:r>
              <a:endParaRPr lang="en-US" altLang="fr-FR" sz="1000">
                <a:solidFill>
                  <a:srgbClr val="000000"/>
                </a:solidFill>
              </a:endParaRPr>
            </a:p>
          </p:txBody>
        </p:sp>
        <p:sp>
          <p:nvSpPr>
            <p:cNvPr id="39976" name="Rectangle 36"/>
            <p:cNvSpPr>
              <a:spLocks noChangeArrowheads="1"/>
            </p:cNvSpPr>
            <p:nvPr/>
          </p:nvSpPr>
          <p:spPr bwMode="auto">
            <a:xfrm>
              <a:off x="4573"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d’outils permettant d’optimiser la collaboration</a:t>
              </a:r>
              <a:endParaRPr lang="en-US" altLang="fr-FR" sz="1000">
                <a:solidFill>
                  <a:srgbClr val="000000"/>
                </a:solidFill>
              </a:endParaRPr>
            </a:p>
          </p:txBody>
        </p:sp>
        <p:sp>
          <p:nvSpPr>
            <p:cNvPr id="39977" name="Text Box 37"/>
            <p:cNvSpPr txBox="1">
              <a:spLocks noChangeArrowheads="1"/>
            </p:cNvSpPr>
            <p:nvPr/>
          </p:nvSpPr>
          <p:spPr bwMode="auto">
            <a:xfrm>
              <a:off x="3024" y="3984"/>
              <a:ext cx="109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r>
                <a:rPr lang="fr-FR" altLang="fr-FR" sz="1200" b="0" i="1" dirty="0">
                  <a:solidFill>
                    <a:srgbClr val="000000"/>
                  </a:solidFill>
                </a:rPr>
                <a:t>Copyright : </a:t>
              </a:r>
              <a:r>
                <a:rPr lang="fr-FR" altLang="fr-FR" sz="1200" b="0" i="1" dirty="0" err="1" smtClean="0">
                  <a:solidFill>
                    <a:srgbClr val="000000"/>
                  </a:solidFill>
                </a:rPr>
                <a:t>S.Chapiron</a:t>
              </a:r>
              <a:endParaRPr lang="fr-FR" altLang="fr-FR" sz="1200" b="0" i="1" dirty="0">
                <a:solidFill>
                  <a:srgbClr val="000000"/>
                </a:solidFill>
              </a:endParaRPr>
            </a:p>
          </p:txBody>
        </p:sp>
      </p:grpSp>
      <p:sp>
        <p:nvSpPr>
          <p:cNvPr id="39939" name="Rectangle 38"/>
          <p:cNvSpPr>
            <a:spLocks noGrp="1" noChangeArrowheads="1"/>
          </p:cNvSpPr>
          <p:nvPr>
            <p:ph type="title"/>
          </p:nvPr>
        </p:nvSpPr>
        <p:spPr>
          <a:xfrm>
            <a:off x="1653480" y="764704"/>
            <a:ext cx="7239000" cy="457200"/>
          </a:xfrm>
        </p:spPr>
        <p:txBody>
          <a:bodyPr/>
          <a:lstStyle/>
          <a:p>
            <a:r>
              <a:rPr lang="fr-FR" altLang="fr-FR" sz="2400" dirty="0" smtClean="0"/>
              <a:t>La matrice de maturité </a:t>
            </a:r>
            <a:r>
              <a:rPr lang="fr-FR" altLang="fr-FR" sz="2400" dirty="0" err="1" smtClean="0"/>
              <a:t>supply</a:t>
            </a:r>
            <a:r>
              <a:rPr lang="fr-FR" altLang="fr-FR" sz="2400" dirty="0" smtClean="0"/>
              <a:t> </a:t>
            </a:r>
            <a:r>
              <a:rPr lang="fr-FR" altLang="fr-FR" sz="2400" dirty="0" err="1" smtClean="0"/>
              <a:t>chain</a:t>
            </a:r>
            <a:endParaRPr lang="fr-FR" altLang="fr-FR" sz="2400" dirty="0" smtClean="0"/>
          </a:p>
        </p:txBody>
      </p:sp>
    </p:spTree>
    <p:extLst>
      <p:ext uri="{BB962C8B-B14F-4D97-AF65-F5344CB8AC3E}">
        <p14:creationId xmlns:p14="http://schemas.microsoft.com/office/powerpoint/2010/main" val="25575998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(1)</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473300" cy="523218"/>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Matières premières</a:t>
              </a:r>
            </a:p>
            <a:p>
              <a:pPr>
                <a:lnSpc>
                  <a:spcPct val="100000"/>
                </a:lnSpc>
                <a:buFontTx/>
                <a:buChar char="•"/>
              </a:pPr>
              <a:r>
                <a:rPr lang="fr-FR" sz="2000" b="0" i="1">
                  <a:solidFill>
                    <a:schemeClr val="accent4">
                      <a:lumMod val="50000"/>
                    </a:schemeClr>
                  </a:solidFill>
                </a:rPr>
                <a:t>En cours</a:t>
              </a:r>
            </a:p>
            <a:p>
              <a:pPr>
                <a:lnSpc>
                  <a:spcPct val="100000"/>
                </a:lnSpc>
                <a:buFontTx/>
                <a:buChar char="•"/>
              </a:pPr>
              <a:r>
                <a:rPr lang="fr-FR" sz="2000" b="0" i="1">
                  <a:solidFill>
                    <a:schemeClr val="accent4">
                      <a:lumMod val="50000"/>
                    </a:schemeClr>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(2)</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3230037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(3)</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236830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(4)</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897313" cy="2219325"/>
            <a:chOff x="0" y="4357688"/>
            <a:chExt cx="4040188" cy="2219325"/>
          </a:xfrm>
        </p:grpSpPr>
        <p:sp>
          <p:nvSpPr>
            <p:cNvPr id="5134" name="Text Box 6"/>
            <p:cNvSpPr txBox="1">
              <a:spLocks noChangeArrowheads="1"/>
            </p:cNvSpPr>
            <p:nvPr/>
          </p:nvSpPr>
          <p:spPr bwMode="auto">
            <a:xfrm>
              <a:off x="0" y="4357688"/>
              <a:ext cx="4040188" cy="523875"/>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rgbClr val="008000"/>
                  </a:solidFill>
                </a:rPr>
                <a:t>Ecoconception</a:t>
              </a:r>
              <a:endParaRPr lang="fr-FR" sz="2000" b="0" i="1" dirty="0">
                <a:solidFill>
                  <a:srgbClr val="008000"/>
                </a:solidFill>
              </a:endParaRPr>
            </a:p>
            <a:p>
              <a:pPr>
                <a:lnSpc>
                  <a:spcPct val="100000"/>
                </a:lnSpc>
                <a:buFontTx/>
                <a:buChar char="•"/>
              </a:pPr>
              <a:r>
                <a:rPr lang="fr-FR" sz="2000" b="0" i="1" dirty="0" err="1" smtClean="0">
                  <a:solidFill>
                    <a:srgbClr val="008000"/>
                  </a:solidFill>
                </a:rPr>
                <a:t>Ecosourcing</a:t>
              </a:r>
              <a:endParaRPr lang="fr-FR" sz="2000" b="0" i="1" dirty="0">
                <a:solidFill>
                  <a:srgbClr val="008000"/>
                </a:solidFill>
              </a:endParaRPr>
            </a:p>
            <a:p>
              <a:pPr>
                <a:lnSpc>
                  <a:spcPct val="100000"/>
                </a:lnSpc>
                <a:buFontTx/>
                <a:buChar char="•"/>
              </a:pPr>
              <a:r>
                <a:rPr lang="fr-FR" sz="2000" b="0" i="1" dirty="0" err="1" smtClean="0">
                  <a:solidFill>
                    <a:srgbClr val="008000"/>
                  </a:solidFill>
                </a:rPr>
                <a:t>Ecomanufacturing</a:t>
              </a:r>
              <a:endParaRPr lang="fr-FR" sz="2000" b="0" i="1" dirty="0">
                <a:solidFill>
                  <a:srgbClr val="008000"/>
                </a:solidFill>
              </a:endParaRPr>
            </a:p>
            <a:p>
              <a:pPr>
                <a:lnSpc>
                  <a:spcPct val="100000"/>
                </a:lnSpc>
                <a:buFontTx/>
                <a:buChar char="•"/>
              </a:pPr>
              <a:r>
                <a:rPr lang="fr-FR" sz="2000" b="0" i="1" dirty="0" err="1" smtClean="0">
                  <a:solidFill>
                    <a:srgbClr val="008000"/>
                  </a:solidFill>
                </a:rPr>
                <a:t>Ecologistique</a:t>
              </a:r>
              <a:endParaRPr lang="fr-FR" sz="2000" b="0" i="1" dirty="0">
                <a:solidFill>
                  <a:srgbClr val="008000"/>
                </a:solidFill>
              </a:endParaRPr>
            </a:p>
            <a:p>
              <a:pPr>
                <a:lnSpc>
                  <a:spcPct val="100000"/>
                </a:lnSpc>
                <a:buFontTx/>
                <a:buChar char="•"/>
              </a:pPr>
              <a:r>
                <a:rPr lang="fr-FR" sz="2000" b="0" i="1" dirty="0" err="1" smtClean="0">
                  <a:solidFill>
                    <a:srgbClr val="008000"/>
                  </a:solidFill>
                </a:rPr>
                <a:t>Ecoretours</a:t>
              </a:r>
              <a:endParaRPr lang="fr-FR" sz="2000" b="0" i="1" dirty="0">
                <a:solidFill>
                  <a:srgbClr val="008000"/>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rgbClr val="FF0000"/>
                </a:solidFill>
              </a:rPr>
              <a:t>Impact sur l’environnement</a:t>
            </a:r>
          </a:p>
        </p:txBody>
      </p:sp>
    </p:spTree>
    <p:extLst>
      <p:ext uri="{BB962C8B-B14F-4D97-AF65-F5344CB8AC3E}">
        <p14:creationId xmlns:p14="http://schemas.microsoft.com/office/powerpoint/2010/main" val="1260078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FR" dirty="0"/>
              <a:t>Diminuer le capital immobilisé</a:t>
            </a:r>
          </a:p>
        </p:txBody>
      </p:sp>
      <p:sp>
        <p:nvSpPr>
          <p:cNvPr id="11269" name="Rectangle 3"/>
          <p:cNvSpPr>
            <a:spLocks noGrp="1" noChangeArrowheads="1"/>
          </p:cNvSpPr>
          <p:nvPr>
            <p:ph type="body" idx="1"/>
          </p:nvPr>
        </p:nvSpPr>
        <p:spPr>
          <a:xfrm>
            <a:off x="1066800" y="1676400"/>
            <a:ext cx="7620000" cy="4114800"/>
          </a:xfrm>
        </p:spPr>
        <p:txBody>
          <a:bodyPr/>
          <a:lstStyle/>
          <a:p>
            <a:r>
              <a:rPr lang="fr-FR"/>
              <a:t>Capital circulant (besoin en fonds de roulement)</a:t>
            </a:r>
          </a:p>
          <a:p>
            <a:pPr lvl="1"/>
            <a:r>
              <a:rPr lang="fr-FR"/>
              <a:t>Stocks</a:t>
            </a:r>
          </a:p>
          <a:p>
            <a:pPr lvl="1"/>
            <a:r>
              <a:rPr lang="fr-FR"/>
              <a:t>Crédit client – crédit fournisseur</a:t>
            </a:r>
          </a:p>
          <a:p>
            <a:r>
              <a:rPr lang="fr-FR"/>
              <a:t>Immobilisations corporelles</a:t>
            </a:r>
          </a:p>
          <a:p>
            <a:pPr lvl="1"/>
            <a:r>
              <a:rPr lang="fr-FR"/>
              <a:t>Bâtiments (usines, entrepôts, …)</a:t>
            </a:r>
          </a:p>
          <a:p>
            <a:pPr lvl="1"/>
            <a:r>
              <a:rPr lang="fr-FR"/>
              <a:t>Machines</a:t>
            </a:r>
          </a:p>
          <a:p>
            <a:pPr lvl="1"/>
            <a:r>
              <a:rPr lang="fr-FR"/>
              <a:t>Moyens de transport</a:t>
            </a:r>
          </a:p>
          <a:p>
            <a:r>
              <a:rPr lang="fr-FR"/>
              <a:t>Autres immobilisations</a:t>
            </a:r>
          </a:p>
        </p:txBody>
      </p:sp>
    </p:spTree>
  </p:cSld>
  <p:clrMapOvr>
    <a:masterClrMapping/>
  </p:clrMapOvr>
  <p:transition spd="med"/>
</p:sld>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763</TotalTime>
  <Pages>24</Pages>
  <Words>5011</Words>
  <Application>Microsoft Office PowerPoint</Application>
  <PresentationFormat>Format US (216 x 279 mm)</PresentationFormat>
  <Paragraphs>780</Paragraphs>
  <Slides>44</Slides>
  <Notes>44</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Introduction3-fr</vt:lpstr>
      <vt:lpstr>Supply Chain Management Définitions, enjeux, problématiques</vt:lpstr>
      <vt:lpstr>Contenu</vt:lpstr>
      <vt:lpstr>Supply Chain</vt:lpstr>
      <vt:lpstr>Supply Chain Management</vt:lpstr>
      <vt:lpstr>Les missions de la supply chain (1)</vt:lpstr>
      <vt:lpstr>Les missions de la supply chain (2)</vt:lpstr>
      <vt:lpstr>Les missions de la supply chain (3)</vt:lpstr>
      <vt:lpstr>Les missions de la supply chain (4)</vt:lpstr>
      <vt:lpstr>Diminuer le capital immobilisé</vt:lpstr>
      <vt:lpstr>Le nouvel environnement (1)</vt:lpstr>
      <vt:lpstr>L'augmentation de la complexité</vt:lpstr>
      <vt:lpstr>Le nouvel environnement (2)</vt:lpstr>
      <vt:lpstr>Le nouvel environnement (3)</vt:lpstr>
      <vt:lpstr>Le nouvel environnement (4)</vt:lpstr>
      <vt:lpstr>Le nouvel environnement (5)</vt:lpstr>
      <vt:lpstr>L’objectif : la création de valeur</vt:lpstr>
      <vt:lpstr>Les déterminants financiers</vt:lpstr>
      <vt:lpstr>Relations de causalité</vt:lpstr>
      <vt:lpstr>Historique</vt:lpstr>
      <vt:lpstr>L'approche traditionnelle : le taylorisme</vt:lpstr>
      <vt:lpstr>La Ford T</vt:lpstr>
      <vt:lpstr>Les principes du taylorisme</vt:lpstr>
      <vt:lpstr>Avantages et inconvénients de la division du travail</vt:lpstr>
      <vt:lpstr>L’organisation traditionnelle en « silos »</vt:lpstr>
      <vt:lpstr>L’organisation traditionnelle</vt:lpstr>
      <vt:lpstr>La supply chain interne : l’intégration à travers les barrières fonctionnelles</vt:lpstr>
      <vt:lpstr>De l’entreprise verticale (silos)  à l’entreprise horizontale</vt:lpstr>
      <vt:lpstr>Direction Supply Chain : Exemple</vt:lpstr>
      <vt:lpstr>La supply chain externe : l’intégration inter- entreprises </vt:lpstr>
      <vt:lpstr>Le maillon faible</vt:lpstr>
      <vt:lpstr>Le degré d’intégration de la Supply Chain</vt:lpstr>
      <vt:lpstr>Le degré d’intégration de la Supply Chain</vt:lpstr>
      <vt:lpstr>Le degré d’intégration de la Supply Chain</vt:lpstr>
      <vt:lpstr>Niveau 4 : la Supply Chain étendue</vt:lpstr>
      <vt:lpstr>Exemple de supply chain automobile</vt:lpstr>
      <vt:lpstr>La chaîne de valeur</vt:lpstr>
      <vt:lpstr>Airbus</vt:lpstr>
      <vt:lpstr>Les principaux constituants de la SC : 5 briques indispensables</vt:lpstr>
      <vt:lpstr>La hiérarchie des décisions dans la Supply Chain</vt:lpstr>
      <vt:lpstr>Le modèle SCOR</vt:lpstr>
      <vt:lpstr>Le modèle SCOR</vt:lpstr>
      <vt:lpstr>Le modèle SCOR</vt:lpstr>
      <vt:lpstr>Présentation PowerPoint</vt:lpstr>
      <vt:lpstr>La matrice de maturité supply chain</vt:lpstr>
    </vt:vector>
  </TitlesOfParts>
  <Company>Groupe HEC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samir</cp:lastModifiedBy>
  <cp:revision>127</cp:revision>
  <cp:lastPrinted>2003-09-03T14:55:16Z</cp:lastPrinted>
  <dcterms:created xsi:type="dcterms:W3CDTF">2007-04-29T07:20:38Z</dcterms:created>
  <dcterms:modified xsi:type="dcterms:W3CDTF">2018-04-01T14:37:43Z</dcterms:modified>
</cp:coreProperties>
</file>