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278" r:id="rId2"/>
    <p:sldId id="315" r:id="rId3"/>
    <p:sldId id="305" r:id="rId4"/>
    <p:sldId id="280" r:id="rId5"/>
    <p:sldId id="279" r:id="rId6"/>
    <p:sldId id="301" r:id="rId7"/>
    <p:sldId id="302" r:id="rId8"/>
    <p:sldId id="303" r:id="rId9"/>
    <p:sldId id="304" r:id="rId10"/>
    <p:sldId id="306" r:id="rId11"/>
    <p:sldId id="292" r:id="rId12"/>
    <p:sldId id="291" r:id="rId13"/>
    <p:sldId id="281" r:id="rId14"/>
    <p:sldId id="282" r:id="rId15"/>
    <p:sldId id="283" r:id="rId16"/>
    <p:sldId id="284" r:id="rId17"/>
    <p:sldId id="294" r:id="rId18"/>
    <p:sldId id="285" r:id="rId19"/>
    <p:sldId id="293" r:id="rId20"/>
    <p:sldId id="290" r:id="rId21"/>
    <p:sldId id="286" r:id="rId22"/>
    <p:sldId id="295" r:id="rId23"/>
    <p:sldId id="296" r:id="rId24"/>
    <p:sldId id="307" r:id="rId25"/>
    <p:sldId id="311" r:id="rId26"/>
    <p:sldId id="308" r:id="rId27"/>
    <p:sldId id="312" r:id="rId28"/>
    <p:sldId id="309" r:id="rId29"/>
    <p:sldId id="313" r:id="rId30"/>
    <p:sldId id="324" r:id="rId31"/>
    <p:sldId id="325" r:id="rId32"/>
    <p:sldId id="323" r:id="rId33"/>
    <p:sldId id="314" r:id="rId34"/>
    <p:sldId id="287" r:id="rId35"/>
    <p:sldId id="316" r:id="rId36"/>
    <p:sldId id="317" r:id="rId37"/>
    <p:sldId id="318" r:id="rId38"/>
    <p:sldId id="320" r:id="rId39"/>
    <p:sldId id="321" r:id="rId40"/>
    <p:sldId id="322" r:id="rId41"/>
  </p:sldIdLst>
  <p:sldSz cx="9144000" cy="6858000" type="letter"/>
  <p:notesSz cx="7099300" cy="102346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rgbClr val="000000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rgbClr val="000000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rgbClr val="000000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rgbClr val="000000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rgbClr val="000000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99"/>
    <a:srgbClr val="33CC33"/>
    <a:srgbClr val="8AABFE"/>
    <a:srgbClr val="CCFFCC"/>
    <a:srgbClr val="003366"/>
    <a:srgbClr val="00FF00"/>
    <a:srgbClr val="000000"/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113" d="100"/>
          <a:sy n="113" d="100"/>
        </p:scale>
        <p:origin x="-15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2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76800"/>
            <a:ext cx="5207000" cy="462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494" tIns="46909" rIns="95494" bIns="469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Corps du texte</a:t>
            </a:r>
          </a:p>
          <a:p>
            <a:pPr lvl="0"/>
            <a:r>
              <a:rPr lang="fr-FR" noProof="0" smtClean="0"/>
              <a:t>Deuxième niveau</a:t>
            </a:r>
          </a:p>
          <a:p>
            <a:pPr lvl="0"/>
            <a:r>
              <a:rPr lang="fr-FR" noProof="0" smtClean="0"/>
              <a:t>Troisième niveau</a:t>
            </a:r>
          </a:p>
          <a:p>
            <a:pPr lvl="0"/>
            <a:r>
              <a:rPr lang="fr-FR" noProof="0" smtClean="0"/>
              <a:t>Quatrième niveau</a:t>
            </a:r>
          </a:p>
          <a:p>
            <a:pPr lvl="0"/>
            <a:r>
              <a:rPr lang="fr-FR" noProof="0" smtClean="0"/>
              <a:t>Cinquième niveau</a:t>
            </a:r>
          </a:p>
        </p:txBody>
      </p:sp>
      <p:sp>
        <p:nvSpPr>
          <p:cNvPr id="4301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63638" y="893763"/>
            <a:ext cx="4772025" cy="3578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742950" indent="-28575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143000" indent="-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600200" indent="-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057400" indent="-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3638" y="896938"/>
            <a:ext cx="4772025" cy="3578225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6678613"/>
            <a:ext cx="6127750" cy="2640012"/>
          </a:xfrm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3638" y="896938"/>
            <a:ext cx="4772025" cy="3578225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6678613"/>
            <a:ext cx="6127750" cy="2640012"/>
          </a:xfrm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20700" y="7602538"/>
            <a:ext cx="6078538" cy="1808162"/>
          </a:xfrm>
          <a:noFill/>
          <a:ln w="9525"/>
        </p:spPr>
        <p:txBody>
          <a:bodyPr lIns="0" tIns="0" rIns="0" bIns="0"/>
          <a:lstStyle/>
          <a:p>
            <a:endParaRPr lang="fr-FR" smtClean="0"/>
          </a:p>
        </p:txBody>
      </p:sp>
      <p:sp>
        <p:nvSpPr>
          <p:cNvPr id="5427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797050" y="1363663"/>
            <a:ext cx="3563938" cy="2673350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7363" y="6678613"/>
            <a:ext cx="6127750" cy="2640012"/>
          </a:xfrm>
          <a:noFill/>
          <a:ln w="9525"/>
        </p:spPr>
        <p:txBody>
          <a:bodyPr lIns="0" tIns="0" rIns="0" bIns="0"/>
          <a:lstStyle/>
          <a:p>
            <a:r>
              <a:rPr lang="en-US" smtClean="0"/>
              <a:t>The PP Production Planning module includes several integrated components.</a:t>
            </a:r>
          </a:p>
          <a:p>
            <a:r>
              <a:rPr lang="en-US" smtClean="0"/>
              <a:t>The PP-PI subcomponent was developed to provide an integrated PPC system for process industries.</a:t>
            </a:r>
          </a:p>
        </p:txBody>
      </p:sp>
      <p:sp>
        <p:nvSpPr>
          <p:cNvPr id="5529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65225" y="896938"/>
            <a:ext cx="4760913" cy="3570287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7363" y="6678613"/>
            <a:ext cx="6127750" cy="2640012"/>
          </a:xfrm>
          <a:noFill/>
          <a:ln w="9525"/>
        </p:spPr>
        <p:txBody>
          <a:bodyPr lIns="0" tIns="0" rIns="0" bIns="0"/>
          <a:lstStyle/>
          <a:p>
            <a:r>
              <a:rPr lang="en-US" sz="1600" smtClean="0"/>
              <a:t>Our aim is to cover the requirements of the most most diverse branches of industry with the PPC system. 	</a:t>
            </a:r>
          </a:p>
          <a:p>
            <a:r>
              <a:rPr lang="en-US" sz="1600" smtClean="0"/>
              <a:t>Therefore, our system is suitable for make-to-order/project production as well as for process industries. We support the classical production according to lots, but we also offer solutions for the repetitive manufacturer or the mass producer. 	</a:t>
            </a:r>
            <a:endParaRPr lang="fr-FR" sz="1600" smtClean="0"/>
          </a:p>
        </p:txBody>
      </p:sp>
      <p:sp>
        <p:nvSpPr>
          <p:cNvPr id="5632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63638" y="896938"/>
            <a:ext cx="4772025" cy="3578225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20700" y="7602538"/>
            <a:ext cx="6078538" cy="1808162"/>
          </a:xfrm>
          <a:noFill/>
          <a:ln w="9525"/>
        </p:spPr>
        <p:txBody>
          <a:bodyPr lIns="0" tIns="0" rIns="0" bIns="0"/>
          <a:lstStyle/>
          <a:p>
            <a:r>
              <a:rPr lang="fr-FR" smtClean="0"/>
              <a:t>liste des fonctions </a:t>
            </a:r>
          </a:p>
        </p:txBody>
      </p:sp>
      <p:sp>
        <p:nvSpPr>
          <p:cNvPr id="5734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797050" y="1363663"/>
            <a:ext cx="3563938" cy="2673350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78388"/>
            <a:ext cx="5207000" cy="4625975"/>
          </a:xfrm>
          <a:noFill/>
          <a:ln w="9525"/>
        </p:spPr>
        <p:txBody>
          <a:bodyPr lIns="95456" tIns="46890" rIns="95456" bIns="46890"/>
          <a:lstStyle/>
          <a:p>
            <a:pPr defTabSz="965200">
              <a:lnSpc>
                <a:spcPct val="100000"/>
              </a:lnSpc>
              <a:spcBef>
                <a:spcPct val="0"/>
              </a:spcBef>
            </a:pPr>
            <a:r>
              <a:rPr lang="fr-FR" sz="2500" smtClean="0">
                <a:latin typeface="Times New Roman" pitchFamily="18" charset="0"/>
              </a:rPr>
              <a:t>A gauche en jaune, le bloc de gestion des données techniques</a:t>
            </a:r>
          </a:p>
          <a:p>
            <a:pPr defTabSz="965200">
              <a:lnSpc>
                <a:spcPct val="100000"/>
              </a:lnSpc>
              <a:spcBef>
                <a:spcPct val="0"/>
              </a:spcBef>
            </a:pPr>
            <a:r>
              <a:rPr lang="fr-FR" sz="2500" smtClean="0">
                <a:latin typeface="Times New Roman" pitchFamily="18" charset="0"/>
              </a:rPr>
              <a:t>Cliquer sur un pavé pour accéder directement à la diapo détaillée</a:t>
            </a:r>
          </a:p>
          <a:p>
            <a:pPr defTabSz="965200">
              <a:lnSpc>
                <a:spcPct val="100000"/>
              </a:lnSpc>
              <a:spcBef>
                <a:spcPct val="0"/>
              </a:spcBef>
            </a:pPr>
            <a:r>
              <a:rPr lang="fr-FR" sz="2500" smtClean="0">
                <a:latin typeface="Times New Roman" pitchFamily="18" charset="0"/>
              </a:rPr>
              <a:t>Des boutons RETOUR figurent sur ces diapo pour revenir ici.</a:t>
            </a:r>
          </a:p>
        </p:txBody>
      </p:sp>
      <p:sp>
        <p:nvSpPr>
          <p:cNvPr id="5837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63638" y="893763"/>
            <a:ext cx="4773612" cy="3579812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7363" y="6678613"/>
            <a:ext cx="6127750" cy="2640012"/>
          </a:xfrm>
          <a:noFill/>
          <a:ln w="9525"/>
        </p:spPr>
        <p:txBody>
          <a:bodyPr lIns="0" tIns="0" rIns="0" bIns="0"/>
          <a:lstStyle/>
          <a:p>
            <a:r>
              <a:rPr lang="en-US" smtClean="0"/>
              <a:t>This is an example of an SAP business process making use of EDI technology in addition to the integration provided by the SAP application modules.</a:t>
            </a:r>
          </a:p>
        </p:txBody>
      </p:sp>
      <p:sp>
        <p:nvSpPr>
          <p:cNvPr id="5939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63638" y="896938"/>
            <a:ext cx="4772025" cy="3578225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3638" y="896938"/>
            <a:ext cx="4772025" cy="3578225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6678613"/>
            <a:ext cx="6127750" cy="2640012"/>
          </a:xfrm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852" tIns="0" rIns="19852" bIns="0" anchor="b"/>
          <a:lstStyle/>
          <a:p>
            <a:pPr algn="r" defTabSz="793750">
              <a:lnSpc>
                <a:spcPct val="100000"/>
              </a:lnSpc>
            </a:pPr>
            <a:r>
              <a:rPr lang="fr-FR" sz="1000" b="0" i="1">
                <a:solidFill>
                  <a:schemeClr val="tx1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4022725" y="7938"/>
            <a:ext cx="3076575" cy="4810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4022725" y="9744075"/>
            <a:ext cx="3076575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852" tIns="0" rIns="19852" bIns="0" anchor="b"/>
          <a:lstStyle/>
          <a:p>
            <a:pPr algn="r" defTabSz="793750">
              <a:lnSpc>
                <a:spcPct val="100000"/>
              </a:lnSpc>
            </a:pPr>
            <a:r>
              <a:rPr lang="fr-FR" sz="1000" b="0" i="1">
                <a:solidFill>
                  <a:schemeClr val="tx1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0" y="9744075"/>
            <a:ext cx="3076575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0" y="7938"/>
            <a:ext cx="3076575" cy="4810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6090" name="Rectangle 10"/>
          <p:cNvSpPr>
            <a:spLocks noChangeArrowheads="1" noTextEdit="1"/>
          </p:cNvSpPr>
          <p:nvPr>
            <p:ph type="sldImg"/>
          </p:nvPr>
        </p:nvSpPr>
        <p:spPr>
          <a:xfrm>
            <a:off x="1163638" y="896938"/>
            <a:ext cx="4772025" cy="3578225"/>
          </a:xfrm>
          <a:ln cap="flat"/>
        </p:spPr>
      </p:sp>
      <p:sp>
        <p:nvSpPr>
          <p:cNvPr id="4609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87363" y="6678613"/>
            <a:ext cx="6127750" cy="2638425"/>
          </a:xfrm>
          <a:noFill/>
          <a:ln w="9525"/>
        </p:spPr>
        <p:txBody>
          <a:bodyPr lIns="0" tIns="0" rIns="0" bIns="0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4022725" y="7938"/>
            <a:ext cx="3076575" cy="4810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022725" y="9744075"/>
            <a:ext cx="3076575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852" tIns="0" rIns="19852" bIns="0" anchor="b"/>
          <a:lstStyle/>
          <a:p>
            <a:pPr algn="r" defTabSz="793750">
              <a:lnSpc>
                <a:spcPct val="100000"/>
              </a:lnSpc>
            </a:pPr>
            <a:r>
              <a:rPr lang="fr-FR" sz="1000" b="0" i="1">
                <a:solidFill>
                  <a:schemeClr val="tx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9744075"/>
            <a:ext cx="3076575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7938"/>
            <a:ext cx="3076575" cy="4810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8134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63638" y="896938"/>
            <a:ext cx="4772025" cy="3578225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7363" y="6678613"/>
            <a:ext cx="6127750" cy="2640012"/>
          </a:xfrm>
          <a:noFill/>
          <a:ln w="9525"/>
        </p:spPr>
        <p:txBody>
          <a:bodyPr lIns="0" tIns="0" rIns="0" bIns="0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7363" y="6678613"/>
            <a:ext cx="6127750" cy="2640012"/>
          </a:xfrm>
          <a:noFill/>
          <a:ln w="9525"/>
        </p:spPr>
        <p:txBody>
          <a:bodyPr lIns="0" tIns="0" rIns="0" bIns="0"/>
          <a:lstStyle/>
          <a:p>
            <a:endParaRPr lang="fr-FR" smtClean="0"/>
          </a:p>
        </p:txBody>
      </p:sp>
      <p:sp>
        <p:nvSpPr>
          <p:cNvPr id="4915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63638" y="896938"/>
            <a:ext cx="4772025" cy="3578225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7363" y="6678613"/>
            <a:ext cx="6127750" cy="2640012"/>
          </a:xfrm>
          <a:noFill/>
          <a:ln w="9525"/>
        </p:spPr>
        <p:txBody>
          <a:bodyPr lIns="0" tIns="0" rIns="0" bIns="0"/>
          <a:lstStyle/>
          <a:p>
            <a:endParaRPr lang="fr-FR" smtClean="0"/>
          </a:p>
        </p:txBody>
      </p:sp>
      <p:sp>
        <p:nvSpPr>
          <p:cNvPr id="5017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63638" y="896938"/>
            <a:ext cx="4772025" cy="3578225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3638" y="896938"/>
            <a:ext cx="4772025" cy="3578225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6678613"/>
            <a:ext cx="6127750" cy="2640012"/>
          </a:xfrm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798638" y="1362075"/>
            <a:ext cx="3562350" cy="2671763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6680200"/>
            <a:ext cx="6127750" cy="2820988"/>
          </a:xfrm>
          <a:noFill/>
          <a:ln w="9525"/>
        </p:spPr>
        <p:txBody>
          <a:bodyPr lIns="95347" tIns="47673" rIns="95347" bIns="47673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5759C-8D36-43FF-ABAE-8B619E2AC702}" type="datetime1">
              <a:rPr lang="fr-FR"/>
              <a:pPr>
                <a:defRPr/>
              </a:pPr>
              <a:t>23/01/2016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Gérard Baglin - 2005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0FA91-DD89-4240-957E-7FFBD71814E3}" type="datetime1">
              <a:rPr lang="fr-FR"/>
              <a:pPr>
                <a:defRPr/>
              </a:pPr>
              <a:t>23/01/2016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Gérard Baglin - 2005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67500" y="762000"/>
            <a:ext cx="1866900" cy="5029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66800" y="762000"/>
            <a:ext cx="5448300" cy="5029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4C4A1-C35C-4A9C-B936-078D34E7E2C7}" type="datetime1">
              <a:rPr lang="fr-FR"/>
              <a:pPr>
                <a:defRPr/>
              </a:pPr>
              <a:t>23/01/2016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Gérard Baglin - 2005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5BB1A-36BD-468F-BFD6-88E369F08388}" type="datetime1">
              <a:rPr lang="fr-FR"/>
              <a:pPr>
                <a:defRPr/>
              </a:pPr>
              <a:t>23/01/2016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Gérard Baglin - 2005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C8860-6DE7-4FB3-B8EF-A6F25047CBBC}" type="datetime1">
              <a:rPr lang="fr-FR"/>
              <a:pPr>
                <a:defRPr/>
              </a:pPr>
              <a:t>23/01/2016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Gérard Baglin - 2005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10AF4-18B8-4414-BDF3-549863DCF266}" type="datetime1">
              <a:rPr lang="fr-FR"/>
              <a:pPr>
                <a:defRPr/>
              </a:pPr>
              <a:t>23/01/2016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Gérard Baglin - 2005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BF497-525F-47D6-AC03-742698B9E74C}" type="datetime1">
              <a:rPr lang="fr-FR"/>
              <a:pPr>
                <a:defRPr/>
              </a:pPr>
              <a:t>23/01/2016</a:t>
            </a:fld>
            <a:endParaRPr lang="fr-F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Gérard Baglin - 2005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AB2E9-2D1C-4FF5-8CF9-FC82CBE83FD2}" type="datetime1">
              <a:rPr lang="fr-FR"/>
              <a:pPr>
                <a:defRPr/>
              </a:pPr>
              <a:t>23/01/2016</a:t>
            </a:fld>
            <a:endParaRPr lang="fr-F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Gérard Baglin - 2005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4F986-585F-4A29-B8F7-90F5BAAEE468}" type="datetime1">
              <a:rPr lang="fr-FR"/>
              <a:pPr>
                <a:defRPr/>
              </a:pPr>
              <a:t>23/01/2016</a:t>
            </a:fld>
            <a:endParaRPr lang="fr-F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Gérard Baglin - 2005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B0E7E-2EA8-470D-A459-04D9F9101E67}" type="datetime1">
              <a:rPr lang="fr-FR"/>
              <a:pPr>
                <a:defRPr/>
              </a:pPr>
              <a:t>23/01/2016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Gérard Baglin - 2005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F3BA9-5388-49A3-8F12-898C68612FAA}" type="datetime1">
              <a:rPr lang="fr-FR"/>
              <a:pPr>
                <a:defRPr/>
              </a:pPr>
              <a:t>23/01/2016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Gérard Baglin - 2005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04800" y="228600"/>
            <a:ext cx="7391400" cy="417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fr-FR" sz="2400" i="1">
                <a:solidFill>
                  <a:srgbClr val="00279F"/>
                </a:solidFill>
                <a:latin typeface="Tahoma" pitchFamily="34" charset="0"/>
              </a:rPr>
              <a:t>Les ERP</a:t>
            </a:r>
            <a:endParaRPr lang="fr-FR" sz="2400" i="1">
              <a:solidFill>
                <a:srgbClr val="00279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8308975" y="0"/>
            <a:ext cx="8350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r-FR" sz="1800"/>
              <a:t> - </a:t>
            </a:r>
            <a:fld id="{50AC6527-B72C-4E9E-92DF-085409D9E7A9}" type="slidenum">
              <a:rPr lang="fr-FR" sz="1800"/>
              <a:pPr algn="r">
                <a:spcBef>
                  <a:spcPct val="50000"/>
                </a:spcBef>
                <a:defRPr/>
              </a:pPr>
              <a:t>‹N°›</a:t>
            </a:fld>
            <a:r>
              <a:rPr lang="fr-FR" sz="1800"/>
              <a:t> -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762000"/>
            <a:ext cx="7239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Titre de la diapositive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Corps du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smtClean="0"/>
            </a:lvl1pPr>
          </a:lstStyle>
          <a:p>
            <a:pPr>
              <a:defRPr/>
            </a:pPr>
            <a:fld id="{BA293870-8D66-4F0D-BD76-7D89A9155366}" type="datetime1">
              <a:rPr lang="fr-FR"/>
              <a:pPr>
                <a:defRPr/>
              </a:pPr>
              <a:t>23/01/2016</a:t>
            </a:fld>
            <a:endParaRPr lang="fr-FR"/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553200"/>
            <a:ext cx="472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 smtClean="0"/>
            </a:lvl1pPr>
          </a:lstStyle>
          <a:p>
            <a:pPr>
              <a:defRPr/>
            </a:pPr>
            <a:r>
              <a:rPr lang="fr-FR"/>
              <a:t>© Gérard Baglin - 2005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sldNum="0" hdr="0"/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itchFamily="34" charset="0"/>
        </a:defRPr>
      </a:lvl5pPr>
      <a:lvl6pPr marL="4572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itchFamily="34" charset="0"/>
        </a:defRPr>
      </a:lvl6pPr>
      <a:lvl7pPr marL="9144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itchFamily="34" charset="0"/>
        </a:defRPr>
      </a:lvl7pPr>
      <a:lvl8pPr marL="13716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itchFamily="34" charset="0"/>
        </a:defRPr>
      </a:lvl8pPr>
      <a:lvl9pPr marL="18288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accent2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rgbClr val="00279F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rgbClr val="00279F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rgbClr val="00279F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rgbClr val="00279F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.bin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4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17.xml"/><Relationship Id="rId3" Type="http://schemas.openxmlformats.org/officeDocument/2006/relationships/slide" Target="slide9.xml"/><Relationship Id="rId7" Type="http://schemas.openxmlformats.org/officeDocument/2006/relationships/slide" Target="slide7.xml"/><Relationship Id="rId12" Type="http://schemas.openxmlformats.org/officeDocument/2006/relationships/slide" Target="slide2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11.xml"/><Relationship Id="rId5" Type="http://schemas.openxmlformats.org/officeDocument/2006/relationships/slide" Target="slide8.xml"/><Relationship Id="rId10" Type="http://schemas.openxmlformats.org/officeDocument/2006/relationships/slide" Target="slide16.xml"/><Relationship Id="rId4" Type="http://schemas.openxmlformats.org/officeDocument/2006/relationships/slide" Target="slide1.xml"/><Relationship Id="rId9" Type="http://schemas.openxmlformats.org/officeDocument/2006/relationships/slide" Target="slide21.xml"/><Relationship Id="rId14" Type="http://schemas.openxmlformats.org/officeDocument/2006/relationships/slide" Target="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fr-FR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e-Prélude.com</a:t>
            </a:r>
            <a:br>
              <a:rPr lang="fr-FR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Les ERP</a:t>
            </a:r>
            <a:br>
              <a:rPr lang="fr-FR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(Enterprise Resource Planning)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886200"/>
            <a:ext cx="7620000" cy="1752600"/>
          </a:xfrm>
        </p:spPr>
        <p:txBody>
          <a:bodyPr/>
          <a:lstStyle/>
          <a:p>
            <a:pPr>
              <a:defRPr/>
            </a:pPr>
            <a:r>
              <a:rPr lang="fr-FR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Les Progiciels de Gestion Intégrée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609600"/>
            <a:ext cx="7239000" cy="457200"/>
          </a:xfrm>
        </p:spPr>
        <p:txBody>
          <a:bodyPr/>
          <a:lstStyle/>
          <a:p>
            <a:r>
              <a:rPr lang="fr-FR" smtClean="0"/>
              <a:t>Fonctions et processus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11188" y="5257800"/>
            <a:ext cx="7847012" cy="1082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r-FR" sz="1800"/>
              <a:t>L'ERP permet d'avoir une entreprise basée sur une structure horizontale. Les activités sont organisées en interne pour les besoins de l'entreprise et en externe pour les besoins des clients : il faut donc créer les processus qui traverseront les activités de l'entreprise.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09800" y="1371600"/>
            <a:ext cx="609600" cy="251460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r>
              <a:rPr lang="fr-FR"/>
              <a:t>A</a:t>
            </a:r>
          </a:p>
          <a:p>
            <a:r>
              <a:rPr lang="fr-FR"/>
              <a:t>C</a:t>
            </a:r>
          </a:p>
          <a:p>
            <a:r>
              <a:rPr lang="fr-FR"/>
              <a:t>H</a:t>
            </a:r>
          </a:p>
          <a:p>
            <a:r>
              <a:rPr lang="fr-FR"/>
              <a:t>A</a:t>
            </a:r>
          </a:p>
          <a:p>
            <a:r>
              <a:rPr lang="fr-FR"/>
              <a:t>T</a:t>
            </a:r>
          </a:p>
          <a:p>
            <a:r>
              <a:rPr lang="fr-FR"/>
              <a:t>S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124200" y="1371600"/>
            <a:ext cx="609600" cy="251460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r>
              <a:rPr lang="fr-FR"/>
              <a:t>E</a:t>
            </a:r>
          </a:p>
          <a:p>
            <a:r>
              <a:rPr lang="fr-FR"/>
              <a:t>T</a:t>
            </a:r>
          </a:p>
          <a:p>
            <a:r>
              <a:rPr lang="fr-FR"/>
              <a:t>U</a:t>
            </a:r>
          </a:p>
          <a:p>
            <a:r>
              <a:rPr lang="fr-FR"/>
              <a:t>D</a:t>
            </a:r>
          </a:p>
          <a:p>
            <a:r>
              <a:rPr lang="fr-FR"/>
              <a:t>E</a:t>
            </a:r>
          </a:p>
          <a:p>
            <a:r>
              <a:rPr lang="fr-FR"/>
              <a:t>S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038600" y="1371600"/>
            <a:ext cx="609600" cy="251460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P</a:t>
            </a:r>
          </a:p>
          <a:p>
            <a:r>
              <a:rPr lang="fr-FR"/>
              <a:t>R</a:t>
            </a:r>
          </a:p>
          <a:p>
            <a:r>
              <a:rPr lang="fr-FR"/>
              <a:t>O</a:t>
            </a:r>
          </a:p>
          <a:p>
            <a:r>
              <a:rPr lang="fr-FR"/>
              <a:t>D</a:t>
            </a:r>
          </a:p>
          <a:p>
            <a:r>
              <a:rPr lang="fr-FR"/>
              <a:t>U</a:t>
            </a:r>
          </a:p>
          <a:p>
            <a:r>
              <a:rPr lang="fr-FR"/>
              <a:t>C</a:t>
            </a:r>
          </a:p>
          <a:p>
            <a:r>
              <a:rPr lang="fr-FR"/>
              <a:t>T</a:t>
            </a:r>
          </a:p>
          <a:p>
            <a:r>
              <a:rPr lang="fr-FR"/>
              <a:t>I</a:t>
            </a:r>
          </a:p>
          <a:p>
            <a:r>
              <a:rPr lang="fr-FR"/>
              <a:t>O</a:t>
            </a:r>
          </a:p>
          <a:p>
            <a:r>
              <a:rPr lang="fr-FR"/>
              <a:t>N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953000" y="1371600"/>
            <a:ext cx="609600" cy="251460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D</a:t>
            </a:r>
          </a:p>
          <a:p>
            <a:r>
              <a:rPr lang="fr-FR"/>
              <a:t>I</a:t>
            </a:r>
          </a:p>
          <a:p>
            <a:r>
              <a:rPr lang="fr-FR"/>
              <a:t>S</a:t>
            </a:r>
          </a:p>
          <a:p>
            <a:r>
              <a:rPr lang="fr-FR"/>
              <a:t>T</a:t>
            </a:r>
          </a:p>
          <a:p>
            <a:r>
              <a:rPr lang="fr-FR"/>
              <a:t>R</a:t>
            </a:r>
          </a:p>
          <a:p>
            <a:r>
              <a:rPr lang="fr-FR"/>
              <a:t>I</a:t>
            </a:r>
          </a:p>
          <a:p>
            <a:r>
              <a:rPr lang="fr-FR"/>
              <a:t>B</a:t>
            </a:r>
          </a:p>
          <a:p>
            <a:r>
              <a:rPr lang="fr-FR"/>
              <a:t>U</a:t>
            </a:r>
          </a:p>
          <a:p>
            <a:r>
              <a:rPr lang="fr-FR"/>
              <a:t>T</a:t>
            </a:r>
          </a:p>
          <a:p>
            <a:r>
              <a:rPr lang="fr-FR"/>
              <a:t>I</a:t>
            </a:r>
          </a:p>
          <a:p>
            <a:r>
              <a:rPr lang="fr-FR"/>
              <a:t>O</a:t>
            </a:r>
          </a:p>
          <a:p>
            <a:r>
              <a:rPr lang="fr-FR"/>
              <a:t>N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867400" y="1371600"/>
            <a:ext cx="609600" cy="251460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V</a:t>
            </a:r>
          </a:p>
          <a:p>
            <a:r>
              <a:rPr lang="fr-FR"/>
              <a:t>E</a:t>
            </a:r>
          </a:p>
          <a:p>
            <a:r>
              <a:rPr lang="fr-FR"/>
              <a:t>N</a:t>
            </a:r>
          </a:p>
          <a:p>
            <a:r>
              <a:rPr lang="fr-FR"/>
              <a:t>T</a:t>
            </a:r>
          </a:p>
          <a:p>
            <a:r>
              <a:rPr lang="fr-FR"/>
              <a:t>E</a:t>
            </a:r>
          </a:p>
          <a:p>
            <a:r>
              <a:rPr lang="fr-FR"/>
              <a:t>S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781800" y="1371600"/>
            <a:ext cx="609600" cy="251460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C</a:t>
            </a:r>
          </a:p>
          <a:p>
            <a:r>
              <a:rPr lang="fr-FR"/>
              <a:t>O</a:t>
            </a:r>
          </a:p>
          <a:p>
            <a:r>
              <a:rPr lang="fr-FR"/>
              <a:t>M</a:t>
            </a:r>
          </a:p>
          <a:p>
            <a:r>
              <a:rPr lang="fr-FR"/>
              <a:t>P</a:t>
            </a:r>
          </a:p>
          <a:p>
            <a:r>
              <a:rPr lang="fr-FR"/>
              <a:t>T</a:t>
            </a:r>
          </a:p>
          <a:p>
            <a:r>
              <a:rPr lang="fr-FR"/>
              <a:t>A</a:t>
            </a:r>
          </a:p>
          <a:p>
            <a:r>
              <a:rPr lang="fr-FR"/>
              <a:t>B</a:t>
            </a:r>
          </a:p>
          <a:p>
            <a:r>
              <a:rPr lang="fr-FR"/>
              <a:t>I</a:t>
            </a:r>
          </a:p>
          <a:p>
            <a:r>
              <a:rPr lang="fr-FR"/>
              <a:t>L</a:t>
            </a:r>
          </a:p>
          <a:p>
            <a:r>
              <a:rPr lang="fr-FR"/>
              <a:t>I</a:t>
            </a:r>
          </a:p>
          <a:p>
            <a:r>
              <a:rPr lang="fr-FR"/>
              <a:t>T</a:t>
            </a:r>
          </a:p>
          <a:p>
            <a:r>
              <a:rPr lang="fr-FR"/>
              <a:t>E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04800" y="2011363"/>
            <a:ext cx="1746250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/>
              <a:t>Fonctions</a:t>
            </a:r>
          </a:p>
          <a:p>
            <a:r>
              <a:rPr lang="fr-FR" sz="1800"/>
              <a:t>de l’entreprise</a:t>
            </a:r>
          </a:p>
        </p:txBody>
      </p:sp>
      <p:sp>
        <p:nvSpPr>
          <p:cNvPr id="13323" name="AutoShape 11"/>
          <p:cNvSpPr>
            <a:spLocks noChangeArrowheads="1"/>
          </p:cNvSpPr>
          <p:nvPr/>
        </p:nvSpPr>
        <p:spPr bwMode="auto">
          <a:xfrm>
            <a:off x="1295400" y="4572000"/>
            <a:ext cx="7162800" cy="685800"/>
          </a:xfrm>
          <a:prstGeom prst="rightArrow">
            <a:avLst>
              <a:gd name="adj1" fmla="val 50000"/>
              <a:gd name="adj2" fmla="val 261111"/>
            </a:avLst>
          </a:prstGeom>
          <a:solidFill>
            <a:srgbClr val="00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800"/>
              <a:t>Processus</a:t>
            </a:r>
          </a:p>
        </p:txBody>
      </p:sp>
      <p:sp>
        <p:nvSpPr>
          <p:cNvPr id="13324" name="AutoShape 12"/>
          <p:cNvSpPr>
            <a:spLocks noChangeArrowheads="1"/>
          </p:cNvSpPr>
          <p:nvPr/>
        </p:nvSpPr>
        <p:spPr bwMode="auto">
          <a:xfrm>
            <a:off x="1295400" y="3962400"/>
            <a:ext cx="7162800" cy="685800"/>
          </a:xfrm>
          <a:prstGeom prst="rightArrow">
            <a:avLst>
              <a:gd name="adj1" fmla="val 50000"/>
              <a:gd name="adj2" fmla="val 261111"/>
            </a:avLst>
          </a:prstGeom>
          <a:solidFill>
            <a:srgbClr val="00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800"/>
              <a:t>Processus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42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Système international </a:t>
            </a:r>
            <a:br>
              <a:rPr lang="fr-FR" smtClean="0"/>
            </a:br>
            <a:r>
              <a:rPr lang="fr-FR" smtClean="0"/>
              <a:t>avec toutes les spécificités nationales </a:t>
            </a:r>
          </a:p>
        </p:txBody>
      </p:sp>
      <p:sp>
        <p:nvSpPr>
          <p:cNvPr id="14343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7162800" cy="3733800"/>
          </a:xfrm>
        </p:spPr>
        <p:txBody>
          <a:bodyPr/>
          <a:lstStyle/>
          <a:p>
            <a:r>
              <a:rPr lang="fr-FR" smtClean="0"/>
              <a:t>Multi-langues</a:t>
            </a:r>
          </a:p>
          <a:p>
            <a:r>
              <a:rPr lang="fr-FR" smtClean="0"/>
              <a:t>Adaptation aux pratiques nationales (monnaie, fiscalité, législation, …)</a:t>
            </a:r>
          </a:p>
          <a:p>
            <a:r>
              <a:rPr lang="fr-FR" smtClean="0"/>
              <a:t>Possibilité de consolidation des comptes des entreprises d’un groupe international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1143000"/>
          </a:xfrm>
        </p:spPr>
        <p:txBody>
          <a:bodyPr/>
          <a:lstStyle/>
          <a:p>
            <a:r>
              <a:rPr lang="fr-FR" smtClean="0"/>
              <a:t>Les modules des ERP</a:t>
            </a:r>
          </a:p>
        </p:txBody>
      </p:sp>
      <p:sp>
        <p:nvSpPr>
          <p:cNvPr id="79875" name="Oval 3"/>
          <p:cNvSpPr>
            <a:spLocks noChangeArrowheads="1"/>
          </p:cNvSpPr>
          <p:nvPr/>
        </p:nvSpPr>
        <p:spPr bwMode="auto">
          <a:xfrm>
            <a:off x="3262313" y="2641600"/>
            <a:ext cx="2492375" cy="1965325"/>
          </a:xfrm>
          <a:prstGeom prst="ellipse">
            <a:avLst/>
          </a:prstGeom>
          <a:solidFill>
            <a:srgbClr val="0099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 sz="2400">
                <a:latin typeface="Tahoma" pitchFamily="34" charset="0"/>
              </a:rPr>
              <a:t>Base </a:t>
            </a:r>
            <a:br>
              <a:rPr lang="fr-FR" sz="2400">
                <a:latin typeface="Tahoma" pitchFamily="34" charset="0"/>
              </a:rPr>
            </a:br>
            <a:r>
              <a:rPr lang="fr-FR" sz="2400">
                <a:latin typeface="Tahoma" pitchFamily="34" charset="0"/>
              </a:rPr>
              <a:t>de données</a:t>
            </a:r>
          </a:p>
          <a:p>
            <a:pPr defTabSz="762000">
              <a:lnSpc>
                <a:spcPct val="100000"/>
              </a:lnSpc>
              <a:defRPr/>
            </a:pPr>
            <a:r>
              <a:rPr lang="fr-FR" sz="2400">
                <a:latin typeface="Tahoma" pitchFamily="34" charset="0"/>
              </a:rPr>
              <a:t>unique</a:t>
            </a:r>
          </a:p>
        </p:txBody>
      </p:sp>
      <p:sp>
        <p:nvSpPr>
          <p:cNvPr id="79876" name="Oval 4"/>
          <p:cNvSpPr>
            <a:spLocks noChangeArrowheads="1"/>
          </p:cNvSpPr>
          <p:nvPr/>
        </p:nvSpPr>
        <p:spPr bwMode="auto">
          <a:xfrm>
            <a:off x="7356475" y="2438400"/>
            <a:ext cx="1482725" cy="1168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 sz="1600">
                <a:latin typeface="Tahoma" pitchFamily="34" charset="0"/>
              </a:rPr>
              <a:t>Gestion</a:t>
            </a:r>
          </a:p>
          <a:p>
            <a:pPr defTabSz="762000">
              <a:lnSpc>
                <a:spcPct val="100000"/>
              </a:lnSpc>
              <a:defRPr/>
            </a:pPr>
            <a:r>
              <a:rPr lang="fr-FR" sz="1600">
                <a:latin typeface="Tahoma" pitchFamily="34" charset="0"/>
              </a:rPr>
              <a:t>des achats</a:t>
            </a:r>
            <a:endParaRPr lang="fr-FR">
              <a:latin typeface="Tahoma" pitchFamily="34" charset="0"/>
            </a:endParaRPr>
          </a:p>
        </p:txBody>
      </p:sp>
      <p:sp>
        <p:nvSpPr>
          <p:cNvPr id="79877" name="Oval 5"/>
          <p:cNvSpPr>
            <a:spLocks noChangeArrowheads="1"/>
          </p:cNvSpPr>
          <p:nvPr/>
        </p:nvSpPr>
        <p:spPr bwMode="auto">
          <a:xfrm>
            <a:off x="762000" y="1295400"/>
            <a:ext cx="1482725" cy="1168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>
                <a:latin typeface="Tahoma" pitchFamily="34" charset="0"/>
              </a:rPr>
              <a:t>Gestion des</a:t>
            </a:r>
          </a:p>
          <a:p>
            <a:pPr defTabSz="762000">
              <a:lnSpc>
                <a:spcPct val="100000"/>
              </a:lnSpc>
              <a:defRPr/>
            </a:pPr>
            <a:r>
              <a:rPr lang="fr-FR">
                <a:latin typeface="Tahoma" pitchFamily="34" charset="0"/>
              </a:rPr>
              <a:t>données</a:t>
            </a:r>
          </a:p>
          <a:p>
            <a:pPr defTabSz="762000">
              <a:lnSpc>
                <a:spcPct val="100000"/>
              </a:lnSpc>
              <a:defRPr/>
            </a:pPr>
            <a:r>
              <a:rPr lang="fr-FR">
                <a:latin typeface="Tahoma" pitchFamily="34" charset="0"/>
              </a:rPr>
              <a:t>techniques</a:t>
            </a:r>
            <a:endParaRPr lang="fr-FR" sz="1200">
              <a:latin typeface="Tahoma" pitchFamily="34" charset="0"/>
            </a:endParaRPr>
          </a:p>
        </p:txBody>
      </p:sp>
      <p:sp>
        <p:nvSpPr>
          <p:cNvPr id="79878" name="Oval 6"/>
          <p:cNvSpPr>
            <a:spLocks noChangeArrowheads="1"/>
          </p:cNvSpPr>
          <p:nvPr/>
        </p:nvSpPr>
        <p:spPr bwMode="auto">
          <a:xfrm>
            <a:off x="7356475" y="3632200"/>
            <a:ext cx="1482725" cy="1168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 sz="1600">
                <a:latin typeface="Tahoma" pitchFamily="34" charset="0"/>
              </a:rPr>
              <a:t>Gestion </a:t>
            </a:r>
            <a:br>
              <a:rPr lang="fr-FR" sz="1600">
                <a:latin typeface="Tahoma" pitchFamily="34" charset="0"/>
              </a:rPr>
            </a:br>
            <a:r>
              <a:rPr lang="fr-FR" sz="1600">
                <a:latin typeface="Tahoma" pitchFamily="34" charset="0"/>
              </a:rPr>
              <a:t>des </a:t>
            </a:r>
          </a:p>
          <a:p>
            <a:pPr defTabSz="762000">
              <a:lnSpc>
                <a:spcPct val="100000"/>
              </a:lnSpc>
              <a:defRPr/>
            </a:pPr>
            <a:r>
              <a:rPr lang="fr-FR" sz="1600">
                <a:latin typeface="Tahoma" pitchFamily="34" charset="0"/>
              </a:rPr>
              <a:t>stocks</a:t>
            </a:r>
          </a:p>
        </p:txBody>
      </p:sp>
      <p:sp>
        <p:nvSpPr>
          <p:cNvPr id="79879" name="Oval 7"/>
          <p:cNvSpPr>
            <a:spLocks noChangeArrowheads="1"/>
          </p:cNvSpPr>
          <p:nvPr/>
        </p:nvSpPr>
        <p:spPr bwMode="auto">
          <a:xfrm>
            <a:off x="2438400" y="5307013"/>
            <a:ext cx="1482725" cy="1169987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 sz="1600">
                <a:latin typeface="Tahoma" pitchFamily="34" charset="0"/>
              </a:rPr>
              <a:t>Suivi de</a:t>
            </a:r>
          </a:p>
          <a:p>
            <a:pPr defTabSz="762000">
              <a:lnSpc>
                <a:spcPct val="100000"/>
              </a:lnSpc>
              <a:defRPr/>
            </a:pPr>
            <a:r>
              <a:rPr lang="fr-FR" sz="1600">
                <a:latin typeface="Tahoma" pitchFamily="34" charset="0"/>
              </a:rPr>
              <a:t>fabrication</a:t>
            </a:r>
          </a:p>
        </p:txBody>
      </p:sp>
      <p:sp>
        <p:nvSpPr>
          <p:cNvPr id="79880" name="Oval 8"/>
          <p:cNvSpPr>
            <a:spLocks noChangeArrowheads="1"/>
          </p:cNvSpPr>
          <p:nvPr/>
        </p:nvSpPr>
        <p:spPr bwMode="auto">
          <a:xfrm>
            <a:off x="6596063" y="1371600"/>
            <a:ext cx="1481137" cy="1168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>
                <a:latin typeface="Tahoma" pitchFamily="34" charset="0"/>
              </a:rPr>
              <a:t>Planification</a:t>
            </a:r>
            <a:br>
              <a:rPr lang="fr-FR">
                <a:latin typeface="Tahoma" pitchFamily="34" charset="0"/>
              </a:rPr>
            </a:br>
            <a:r>
              <a:rPr lang="fr-FR">
                <a:latin typeface="Tahoma" pitchFamily="34" charset="0"/>
              </a:rPr>
              <a:t>de la</a:t>
            </a:r>
            <a:br>
              <a:rPr lang="fr-FR">
                <a:latin typeface="Tahoma" pitchFamily="34" charset="0"/>
              </a:rPr>
            </a:br>
            <a:r>
              <a:rPr lang="fr-FR">
                <a:latin typeface="Tahoma" pitchFamily="34" charset="0"/>
              </a:rPr>
              <a:t>production</a:t>
            </a:r>
            <a:endParaRPr lang="fr-FR" sz="1200">
              <a:latin typeface="Tahoma" pitchFamily="34" charset="0"/>
            </a:endParaRPr>
          </a:p>
        </p:txBody>
      </p:sp>
      <p:sp>
        <p:nvSpPr>
          <p:cNvPr id="79881" name="Oval 9"/>
          <p:cNvSpPr>
            <a:spLocks noChangeArrowheads="1"/>
          </p:cNvSpPr>
          <p:nvPr/>
        </p:nvSpPr>
        <p:spPr bwMode="auto">
          <a:xfrm>
            <a:off x="304800" y="2438400"/>
            <a:ext cx="1482725" cy="1168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>
                <a:latin typeface="Tahoma" pitchFamily="34" charset="0"/>
              </a:rPr>
              <a:t>Comptabilité</a:t>
            </a:r>
            <a:br>
              <a:rPr lang="fr-FR">
                <a:latin typeface="Tahoma" pitchFamily="34" charset="0"/>
              </a:rPr>
            </a:br>
            <a:r>
              <a:rPr lang="fr-FR">
                <a:latin typeface="Tahoma" pitchFamily="34" charset="0"/>
              </a:rPr>
              <a:t>de gestion</a:t>
            </a:r>
          </a:p>
        </p:txBody>
      </p:sp>
      <p:sp>
        <p:nvSpPr>
          <p:cNvPr id="79882" name="Oval 10"/>
          <p:cNvSpPr>
            <a:spLocks noChangeArrowheads="1"/>
          </p:cNvSpPr>
          <p:nvPr/>
        </p:nvSpPr>
        <p:spPr bwMode="auto">
          <a:xfrm>
            <a:off x="3678238" y="762000"/>
            <a:ext cx="1482725" cy="1169988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 sz="1600">
                <a:latin typeface="Tahoma" pitchFamily="34" charset="0"/>
              </a:rPr>
              <a:t>Gestion</a:t>
            </a:r>
          </a:p>
          <a:p>
            <a:pPr defTabSz="762000">
              <a:lnSpc>
                <a:spcPct val="100000"/>
              </a:lnSpc>
              <a:defRPr/>
            </a:pPr>
            <a:r>
              <a:rPr lang="fr-FR" sz="1600">
                <a:latin typeface="Tahoma" pitchFamily="34" charset="0"/>
              </a:rPr>
              <a:t>des</a:t>
            </a:r>
            <a:br>
              <a:rPr lang="fr-FR" sz="1600">
                <a:latin typeface="Tahoma" pitchFamily="34" charset="0"/>
              </a:rPr>
            </a:br>
            <a:r>
              <a:rPr lang="fr-FR" sz="1600">
                <a:latin typeface="Tahoma" pitchFamily="34" charset="0"/>
              </a:rPr>
              <a:t>ventes</a:t>
            </a:r>
            <a:endParaRPr lang="fr-FR">
              <a:latin typeface="Tahoma" pitchFamily="34" charset="0"/>
            </a:endParaRPr>
          </a:p>
        </p:txBody>
      </p:sp>
      <p:sp>
        <p:nvSpPr>
          <p:cNvPr id="79883" name="Oval 11"/>
          <p:cNvSpPr>
            <a:spLocks noChangeArrowheads="1"/>
          </p:cNvSpPr>
          <p:nvPr/>
        </p:nvSpPr>
        <p:spPr bwMode="auto">
          <a:xfrm>
            <a:off x="5181600" y="889000"/>
            <a:ext cx="1481138" cy="1168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 sz="1600">
                <a:latin typeface="Tahoma" pitchFamily="34" charset="0"/>
              </a:rPr>
              <a:t>Distribution</a:t>
            </a:r>
          </a:p>
        </p:txBody>
      </p:sp>
      <p:sp>
        <p:nvSpPr>
          <p:cNvPr id="79884" name="Oval 12"/>
          <p:cNvSpPr>
            <a:spLocks noChangeArrowheads="1"/>
          </p:cNvSpPr>
          <p:nvPr/>
        </p:nvSpPr>
        <p:spPr bwMode="auto">
          <a:xfrm>
            <a:off x="2209800" y="990600"/>
            <a:ext cx="1482725" cy="1168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 sz="1600">
                <a:latin typeface="Tahoma" pitchFamily="34" charset="0"/>
              </a:rPr>
              <a:t>Plans</a:t>
            </a:r>
            <a:br>
              <a:rPr lang="fr-FR" sz="1600">
                <a:latin typeface="Tahoma" pitchFamily="34" charset="0"/>
              </a:rPr>
            </a:br>
            <a:r>
              <a:rPr lang="fr-FR" sz="1600">
                <a:latin typeface="Tahoma" pitchFamily="34" charset="0"/>
              </a:rPr>
              <a:t>à long terme</a:t>
            </a:r>
            <a:endParaRPr lang="fr-FR">
              <a:latin typeface="Tahoma" pitchFamily="34" charset="0"/>
            </a:endParaRPr>
          </a:p>
        </p:txBody>
      </p:sp>
      <p:sp>
        <p:nvSpPr>
          <p:cNvPr id="79885" name="Oval 13"/>
          <p:cNvSpPr>
            <a:spLocks noChangeArrowheads="1"/>
          </p:cNvSpPr>
          <p:nvPr/>
        </p:nvSpPr>
        <p:spPr bwMode="auto">
          <a:xfrm>
            <a:off x="304800" y="3657600"/>
            <a:ext cx="1482725" cy="1168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>
                <a:latin typeface="Tahoma" pitchFamily="34" charset="0"/>
              </a:rPr>
              <a:t>Comptabilité</a:t>
            </a:r>
            <a:br>
              <a:rPr lang="fr-FR">
                <a:latin typeface="Tahoma" pitchFamily="34" charset="0"/>
              </a:rPr>
            </a:br>
            <a:r>
              <a:rPr lang="fr-FR">
                <a:latin typeface="Tahoma" pitchFamily="34" charset="0"/>
              </a:rPr>
              <a:t>générale</a:t>
            </a:r>
          </a:p>
        </p:txBody>
      </p:sp>
      <p:sp>
        <p:nvSpPr>
          <p:cNvPr id="79887" name="Oval 15"/>
          <p:cNvSpPr>
            <a:spLocks noChangeArrowheads="1"/>
          </p:cNvSpPr>
          <p:nvPr/>
        </p:nvSpPr>
        <p:spPr bwMode="auto">
          <a:xfrm>
            <a:off x="3962400" y="5459413"/>
            <a:ext cx="1482725" cy="1169987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 sz="1600">
                <a:latin typeface="Tahoma" pitchFamily="34" charset="0"/>
              </a:rPr>
              <a:t>Gestion de</a:t>
            </a:r>
            <a:br>
              <a:rPr lang="fr-FR" sz="1600">
                <a:latin typeface="Tahoma" pitchFamily="34" charset="0"/>
              </a:rPr>
            </a:br>
            <a:r>
              <a:rPr lang="fr-FR" sz="1600">
                <a:latin typeface="Tahoma" pitchFamily="34" charset="0"/>
              </a:rPr>
              <a:t>projets</a:t>
            </a:r>
          </a:p>
        </p:txBody>
      </p:sp>
      <p:sp>
        <p:nvSpPr>
          <p:cNvPr id="79888" name="Oval 16"/>
          <p:cNvSpPr>
            <a:spLocks noChangeArrowheads="1"/>
          </p:cNvSpPr>
          <p:nvPr/>
        </p:nvSpPr>
        <p:spPr bwMode="auto">
          <a:xfrm>
            <a:off x="5451475" y="5334000"/>
            <a:ext cx="1482725" cy="1169988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>
                <a:latin typeface="Tahoma" pitchFamily="34" charset="0"/>
              </a:rPr>
              <a:t>Gestion de la </a:t>
            </a:r>
            <a:br>
              <a:rPr lang="fr-FR">
                <a:latin typeface="Tahoma" pitchFamily="34" charset="0"/>
              </a:rPr>
            </a:br>
            <a:r>
              <a:rPr lang="fr-FR">
                <a:latin typeface="Tahoma" pitchFamily="34" charset="0"/>
              </a:rPr>
              <a:t>maintenance</a:t>
            </a:r>
          </a:p>
        </p:txBody>
      </p:sp>
      <p:sp>
        <p:nvSpPr>
          <p:cNvPr id="79889" name="Oval 17"/>
          <p:cNvSpPr>
            <a:spLocks noChangeArrowheads="1"/>
          </p:cNvSpPr>
          <p:nvPr/>
        </p:nvSpPr>
        <p:spPr bwMode="auto">
          <a:xfrm>
            <a:off x="6746875" y="4724400"/>
            <a:ext cx="1482725" cy="1169988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>
                <a:latin typeface="Tahoma" pitchFamily="34" charset="0"/>
              </a:rPr>
              <a:t>Gestion de la </a:t>
            </a:r>
            <a:br>
              <a:rPr lang="fr-FR">
                <a:latin typeface="Tahoma" pitchFamily="34" charset="0"/>
              </a:rPr>
            </a:br>
            <a:r>
              <a:rPr lang="fr-FR">
                <a:latin typeface="Tahoma" pitchFamily="34" charset="0"/>
              </a:rPr>
              <a:t>qualité</a:t>
            </a:r>
          </a:p>
        </p:txBody>
      </p:sp>
      <p:sp>
        <p:nvSpPr>
          <p:cNvPr id="79890" name="Oval 18"/>
          <p:cNvSpPr>
            <a:spLocks noChangeArrowheads="1"/>
          </p:cNvSpPr>
          <p:nvPr/>
        </p:nvSpPr>
        <p:spPr bwMode="auto">
          <a:xfrm>
            <a:off x="1066800" y="4699000"/>
            <a:ext cx="1482725" cy="1168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defTabSz="762000">
              <a:lnSpc>
                <a:spcPct val="100000"/>
              </a:lnSpc>
              <a:defRPr/>
            </a:pPr>
            <a:r>
              <a:rPr lang="fr-FR">
                <a:latin typeface="Tahoma" pitchFamily="34" charset="0"/>
              </a:rPr>
              <a:t>Gestion des</a:t>
            </a:r>
            <a:br>
              <a:rPr lang="fr-FR">
                <a:latin typeface="Tahoma" pitchFamily="34" charset="0"/>
              </a:rPr>
            </a:br>
            <a:r>
              <a:rPr lang="fr-FR">
                <a:latin typeface="Tahoma" pitchFamily="34" charset="0"/>
              </a:rPr>
              <a:t>immobilisations</a:t>
            </a:r>
          </a:p>
        </p:txBody>
      </p:sp>
      <p:cxnSp>
        <p:nvCxnSpPr>
          <p:cNvPr id="15378" name="AutoShape 19"/>
          <p:cNvCxnSpPr>
            <a:cxnSpLocks noChangeShapeType="1"/>
            <a:stCxn id="79877" idx="5"/>
            <a:endCxn id="79875" idx="1"/>
          </p:cNvCxnSpPr>
          <p:nvPr/>
        </p:nvCxnSpPr>
        <p:spPr bwMode="auto">
          <a:xfrm>
            <a:off x="2027238" y="2292350"/>
            <a:ext cx="1600200" cy="636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79" name="AutoShape 20"/>
          <p:cNvCxnSpPr>
            <a:cxnSpLocks noChangeShapeType="1"/>
            <a:stCxn id="79884" idx="5"/>
            <a:endCxn id="79875" idx="1"/>
          </p:cNvCxnSpPr>
          <p:nvPr/>
        </p:nvCxnSpPr>
        <p:spPr bwMode="auto">
          <a:xfrm>
            <a:off x="3475038" y="1987550"/>
            <a:ext cx="152400" cy="94138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80" name="AutoShape 21"/>
          <p:cNvCxnSpPr>
            <a:cxnSpLocks noChangeShapeType="1"/>
            <a:stCxn id="79882" idx="4"/>
            <a:endCxn id="79875" idx="0"/>
          </p:cNvCxnSpPr>
          <p:nvPr/>
        </p:nvCxnSpPr>
        <p:spPr bwMode="auto">
          <a:xfrm>
            <a:off x="4419600" y="1931988"/>
            <a:ext cx="88900" cy="70961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81" name="AutoShape 22"/>
          <p:cNvCxnSpPr>
            <a:cxnSpLocks noChangeShapeType="1"/>
            <a:stCxn id="79883" idx="3"/>
            <a:endCxn id="79875" idx="7"/>
          </p:cNvCxnSpPr>
          <p:nvPr/>
        </p:nvCxnSpPr>
        <p:spPr bwMode="auto">
          <a:xfrm flipH="1">
            <a:off x="5389563" y="1885950"/>
            <a:ext cx="9525" cy="104298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82" name="AutoShape 23"/>
          <p:cNvCxnSpPr>
            <a:cxnSpLocks noChangeShapeType="1"/>
            <a:stCxn id="79880" idx="3"/>
            <a:endCxn id="79875" idx="7"/>
          </p:cNvCxnSpPr>
          <p:nvPr/>
        </p:nvCxnSpPr>
        <p:spPr bwMode="auto">
          <a:xfrm flipH="1">
            <a:off x="5389563" y="2368550"/>
            <a:ext cx="1423987" cy="56038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83" name="AutoShape 24"/>
          <p:cNvCxnSpPr>
            <a:cxnSpLocks noChangeShapeType="1"/>
            <a:stCxn id="79876" idx="2"/>
            <a:endCxn id="79875" idx="6"/>
          </p:cNvCxnSpPr>
          <p:nvPr/>
        </p:nvCxnSpPr>
        <p:spPr bwMode="auto">
          <a:xfrm flipH="1">
            <a:off x="5754688" y="3022600"/>
            <a:ext cx="1601787" cy="60166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84" name="AutoShape 25"/>
          <p:cNvCxnSpPr>
            <a:cxnSpLocks noChangeShapeType="1"/>
            <a:stCxn id="79878" idx="2"/>
            <a:endCxn id="79875" idx="6"/>
          </p:cNvCxnSpPr>
          <p:nvPr/>
        </p:nvCxnSpPr>
        <p:spPr bwMode="auto">
          <a:xfrm flipH="1" flipV="1">
            <a:off x="5754688" y="3624263"/>
            <a:ext cx="1601787" cy="59213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85" name="AutoShape 26"/>
          <p:cNvCxnSpPr>
            <a:cxnSpLocks noChangeShapeType="1"/>
            <a:stCxn id="79889" idx="1"/>
            <a:endCxn id="79875" idx="5"/>
          </p:cNvCxnSpPr>
          <p:nvPr/>
        </p:nvCxnSpPr>
        <p:spPr bwMode="auto">
          <a:xfrm flipH="1" flipV="1">
            <a:off x="5389563" y="4319588"/>
            <a:ext cx="1574800" cy="57626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86" name="AutoShape 27"/>
          <p:cNvCxnSpPr>
            <a:cxnSpLocks noChangeShapeType="1"/>
            <a:stCxn id="79888" idx="1"/>
            <a:endCxn id="79875" idx="5"/>
          </p:cNvCxnSpPr>
          <p:nvPr/>
        </p:nvCxnSpPr>
        <p:spPr bwMode="auto">
          <a:xfrm flipH="1" flipV="1">
            <a:off x="5389563" y="4319588"/>
            <a:ext cx="279400" cy="118586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87" name="AutoShape 28"/>
          <p:cNvCxnSpPr>
            <a:cxnSpLocks noChangeShapeType="1"/>
            <a:stCxn id="79887" idx="0"/>
            <a:endCxn id="79875" idx="4"/>
          </p:cNvCxnSpPr>
          <p:nvPr/>
        </p:nvCxnSpPr>
        <p:spPr bwMode="auto">
          <a:xfrm flipH="1" flipV="1">
            <a:off x="4508500" y="4606925"/>
            <a:ext cx="195263" cy="85248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88" name="AutoShape 29"/>
          <p:cNvCxnSpPr>
            <a:cxnSpLocks noChangeShapeType="1"/>
            <a:stCxn id="79879" idx="7"/>
            <a:endCxn id="79875" idx="4"/>
          </p:cNvCxnSpPr>
          <p:nvPr/>
        </p:nvCxnSpPr>
        <p:spPr bwMode="auto">
          <a:xfrm flipV="1">
            <a:off x="3703638" y="4606925"/>
            <a:ext cx="804862" cy="8715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89" name="AutoShape 30"/>
          <p:cNvCxnSpPr>
            <a:cxnSpLocks noChangeShapeType="1"/>
            <a:stCxn id="79890" idx="7"/>
            <a:endCxn id="79875" idx="3"/>
          </p:cNvCxnSpPr>
          <p:nvPr/>
        </p:nvCxnSpPr>
        <p:spPr bwMode="auto">
          <a:xfrm flipV="1">
            <a:off x="2332038" y="4319588"/>
            <a:ext cx="1295400" cy="55086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90" name="AutoShape 31"/>
          <p:cNvCxnSpPr>
            <a:cxnSpLocks noChangeShapeType="1"/>
            <a:stCxn id="79885" idx="6"/>
            <a:endCxn id="79875" idx="2"/>
          </p:cNvCxnSpPr>
          <p:nvPr/>
        </p:nvCxnSpPr>
        <p:spPr bwMode="auto">
          <a:xfrm flipV="1">
            <a:off x="1787525" y="3624263"/>
            <a:ext cx="1474788" cy="61753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91" name="AutoShape 32"/>
          <p:cNvCxnSpPr>
            <a:cxnSpLocks noChangeShapeType="1"/>
            <a:stCxn id="79881" idx="6"/>
            <a:endCxn id="79875" idx="2"/>
          </p:cNvCxnSpPr>
          <p:nvPr/>
        </p:nvCxnSpPr>
        <p:spPr bwMode="auto">
          <a:xfrm>
            <a:off x="1787525" y="3022600"/>
            <a:ext cx="1474788" cy="60166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animBg="1" autoUpdateAnimBg="0"/>
      <p:bldP spid="79876" grpId="0" animBg="1" autoUpdateAnimBg="0"/>
      <p:bldP spid="79877" grpId="0" animBg="1" autoUpdateAnimBg="0"/>
      <p:bldP spid="79878" grpId="0" animBg="1" autoUpdateAnimBg="0"/>
      <p:bldP spid="79879" grpId="0" animBg="1" autoUpdateAnimBg="0"/>
      <p:bldP spid="79880" grpId="0" animBg="1" autoUpdateAnimBg="0"/>
      <p:bldP spid="79881" grpId="0" animBg="1" autoUpdateAnimBg="0"/>
      <p:bldP spid="79882" grpId="0" animBg="1" autoUpdateAnimBg="0"/>
      <p:bldP spid="79883" grpId="0" animBg="1" autoUpdateAnimBg="0"/>
      <p:bldP spid="79884" grpId="0" animBg="1" autoUpdateAnimBg="0"/>
      <p:bldP spid="79885" grpId="0" animBg="1" autoUpdateAnimBg="0"/>
      <p:bldP spid="79887" grpId="0" animBg="1" autoUpdateAnimBg="0"/>
      <p:bldP spid="79888" grpId="0" animBg="1" autoUpdateAnimBg="0"/>
      <p:bldP spid="79889" grpId="0" animBg="1" autoUpdateAnimBg="0"/>
      <p:bldP spid="7989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625850" y="5389563"/>
            <a:ext cx="1828800" cy="244475"/>
          </a:xfrm>
          <a:prstGeom prst="rect">
            <a:avLst/>
          </a:prstGeom>
          <a:solidFill>
            <a:srgbClr val="5596EA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6389" name="Group 5"/>
          <p:cNvGrpSpPr>
            <a:grpSpLocks/>
          </p:cNvGrpSpPr>
          <p:nvPr/>
        </p:nvGrpSpPr>
        <p:grpSpPr bwMode="auto">
          <a:xfrm>
            <a:off x="1765300" y="1666875"/>
            <a:ext cx="5534025" cy="4810125"/>
            <a:chOff x="1112" y="630"/>
            <a:chExt cx="3486" cy="3030"/>
          </a:xfrm>
        </p:grpSpPr>
        <p:grpSp>
          <p:nvGrpSpPr>
            <p:cNvPr id="16443" name="Group 6"/>
            <p:cNvGrpSpPr>
              <a:grpSpLocks/>
            </p:cNvGrpSpPr>
            <p:nvPr/>
          </p:nvGrpSpPr>
          <p:grpSpPr bwMode="auto">
            <a:xfrm>
              <a:off x="3431" y="630"/>
              <a:ext cx="586" cy="699"/>
              <a:chOff x="3431" y="630"/>
              <a:chExt cx="586" cy="699"/>
            </a:xfrm>
          </p:grpSpPr>
          <p:sp>
            <p:nvSpPr>
              <p:cNvPr id="16544" name="AutoShape 7"/>
              <p:cNvSpPr>
                <a:spLocks noChangeArrowheads="1"/>
              </p:cNvSpPr>
              <p:nvPr/>
            </p:nvSpPr>
            <p:spPr bwMode="auto">
              <a:xfrm>
                <a:off x="3431" y="632"/>
                <a:ext cx="586" cy="583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545" name="Freeform 8"/>
              <p:cNvSpPr>
                <a:spLocks/>
              </p:cNvSpPr>
              <p:nvPr/>
            </p:nvSpPr>
            <p:spPr bwMode="auto">
              <a:xfrm>
                <a:off x="3724" y="630"/>
                <a:ext cx="290" cy="399"/>
              </a:xfrm>
              <a:custGeom>
                <a:avLst/>
                <a:gdLst>
                  <a:gd name="T0" fmla="*/ 289 w 290"/>
                  <a:gd name="T1" fmla="*/ 398 h 399"/>
                  <a:gd name="T2" fmla="*/ 289 w 290"/>
                  <a:gd name="T3" fmla="*/ 287 h 399"/>
                  <a:gd name="T4" fmla="*/ 0 w 290"/>
                  <a:gd name="T5" fmla="*/ 0 h 399"/>
                  <a:gd name="T6" fmla="*/ 0 w 290"/>
                  <a:gd name="T7" fmla="*/ 111 h 399"/>
                  <a:gd name="T8" fmla="*/ 289 w 290"/>
                  <a:gd name="T9" fmla="*/ 398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399"/>
                  <a:gd name="T17" fmla="*/ 290 w 290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399">
                    <a:moveTo>
                      <a:pt x="289" y="398"/>
                    </a:moveTo>
                    <a:lnTo>
                      <a:pt x="289" y="287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89" y="398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46" name="Freeform 9"/>
              <p:cNvSpPr>
                <a:spLocks/>
              </p:cNvSpPr>
              <p:nvPr/>
            </p:nvSpPr>
            <p:spPr bwMode="auto">
              <a:xfrm>
                <a:off x="3432" y="632"/>
                <a:ext cx="290" cy="400"/>
              </a:xfrm>
              <a:custGeom>
                <a:avLst/>
                <a:gdLst>
                  <a:gd name="T0" fmla="*/ 0 w 290"/>
                  <a:gd name="T1" fmla="*/ 399 h 400"/>
                  <a:gd name="T2" fmla="*/ 0 w 290"/>
                  <a:gd name="T3" fmla="*/ 288 h 400"/>
                  <a:gd name="T4" fmla="*/ 289 w 290"/>
                  <a:gd name="T5" fmla="*/ 0 h 400"/>
                  <a:gd name="T6" fmla="*/ 289 w 290"/>
                  <a:gd name="T7" fmla="*/ 111 h 400"/>
                  <a:gd name="T8" fmla="*/ 0 w 290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0" y="399"/>
                    </a:moveTo>
                    <a:lnTo>
                      <a:pt x="0" y="288"/>
                    </a:lnTo>
                    <a:lnTo>
                      <a:pt x="289" y="0"/>
                    </a:lnTo>
                    <a:lnTo>
                      <a:pt x="289" y="111"/>
                    </a:lnTo>
                    <a:lnTo>
                      <a:pt x="0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47" name="Freeform 10"/>
              <p:cNvSpPr>
                <a:spLocks/>
              </p:cNvSpPr>
              <p:nvPr/>
            </p:nvSpPr>
            <p:spPr bwMode="auto">
              <a:xfrm>
                <a:off x="3724" y="928"/>
                <a:ext cx="290" cy="400"/>
              </a:xfrm>
              <a:custGeom>
                <a:avLst/>
                <a:gdLst>
                  <a:gd name="T0" fmla="*/ 289 w 290"/>
                  <a:gd name="T1" fmla="*/ 0 h 400"/>
                  <a:gd name="T2" fmla="*/ 289 w 290"/>
                  <a:gd name="T3" fmla="*/ 111 h 400"/>
                  <a:gd name="T4" fmla="*/ 0 w 290"/>
                  <a:gd name="T5" fmla="*/ 399 h 400"/>
                  <a:gd name="T6" fmla="*/ 0 w 290"/>
                  <a:gd name="T7" fmla="*/ 288 h 400"/>
                  <a:gd name="T8" fmla="*/ 289 w 290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289" y="0"/>
                    </a:moveTo>
                    <a:lnTo>
                      <a:pt x="289" y="111"/>
                    </a:lnTo>
                    <a:lnTo>
                      <a:pt x="0" y="399"/>
                    </a:lnTo>
                    <a:lnTo>
                      <a:pt x="0" y="288"/>
                    </a:lnTo>
                    <a:lnTo>
                      <a:pt x="289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48" name="Freeform 11"/>
              <p:cNvSpPr>
                <a:spLocks/>
              </p:cNvSpPr>
              <p:nvPr/>
            </p:nvSpPr>
            <p:spPr bwMode="auto">
              <a:xfrm>
                <a:off x="3432" y="929"/>
                <a:ext cx="290" cy="400"/>
              </a:xfrm>
              <a:custGeom>
                <a:avLst/>
                <a:gdLst>
                  <a:gd name="T0" fmla="*/ 0 w 290"/>
                  <a:gd name="T1" fmla="*/ 0 h 400"/>
                  <a:gd name="T2" fmla="*/ 0 w 290"/>
                  <a:gd name="T3" fmla="*/ 111 h 400"/>
                  <a:gd name="T4" fmla="*/ 289 w 290"/>
                  <a:gd name="T5" fmla="*/ 399 h 400"/>
                  <a:gd name="T6" fmla="*/ 289 w 290"/>
                  <a:gd name="T7" fmla="*/ 288 h 400"/>
                  <a:gd name="T8" fmla="*/ 0 w 290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0" y="0"/>
                    </a:moveTo>
                    <a:lnTo>
                      <a:pt x="0" y="111"/>
                    </a:lnTo>
                    <a:lnTo>
                      <a:pt x="289" y="399"/>
                    </a:lnTo>
                    <a:lnTo>
                      <a:pt x="289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44" name="Group 12"/>
            <p:cNvGrpSpPr>
              <a:grpSpLocks/>
            </p:cNvGrpSpPr>
            <p:nvPr/>
          </p:nvGrpSpPr>
          <p:grpSpPr bwMode="auto">
            <a:xfrm>
              <a:off x="3721" y="922"/>
              <a:ext cx="584" cy="698"/>
              <a:chOff x="3721" y="922"/>
              <a:chExt cx="584" cy="698"/>
            </a:xfrm>
          </p:grpSpPr>
          <p:sp>
            <p:nvSpPr>
              <p:cNvPr id="16539" name="AutoShape 13"/>
              <p:cNvSpPr>
                <a:spLocks noChangeArrowheads="1"/>
              </p:cNvSpPr>
              <p:nvPr/>
            </p:nvSpPr>
            <p:spPr bwMode="auto">
              <a:xfrm>
                <a:off x="3722" y="924"/>
                <a:ext cx="583" cy="582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540" name="Freeform 14"/>
              <p:cNvSpPr>
                <a:spLocks/>
              </p:cNvSpPr>
              <p:nvPr/>
            </p:nvSpPr>
            <p:spPr bwMode="auto">
              <a:xfrm>
                <a:off x="4013" y="922"/>
                <a:ext cx="291" cy="399"/>
              </a:xfrm>
              <a:custGeom>
                <a:avLst/>
                <a:gdLst>
                  <a:gd name="T0" fmla="*/ 290 w 291"/>
                  <a:gd name="T1" fmla="*/ 398 h 399"/>
                  <a:gd name="T2" fmla="*/ 290 w 291"/>
                  <a:gd name="T3" fmla="*/ 287 h 399"/>
                  <a:gd name="T4" fmla="*/ 0 w 291"/>
                  <a:gd name="T5" fmla="*/ 0 h 399"/>
                  <a:gd name="T6" fmla="*/ 0 w 291"/>
                  <a:gd name="T7" fmla="*/ 111 h 399"/>
                  <a:gd name="T8" fmla="*/ 290 w 291"/>
                  <a:gd name="T9" fmla="*/ 398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399"/>
                  <a:gd name="T17" fmla="*/ 291 w 291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399">
                    <a:moveTo>
                      <a:pt x="290" y="398"/>
                    </a:moveTo>
                    <a:lnTo>
                      <a:pt x="290" y="287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90" y="398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41" name="Freeform 15"/>
              <p:cNvSpPr>
                <a:spLocks/>
              </p:cNvSpPr>
              <p:nvPr/>
            </p:nvSpPr>
            <p:spPr bwMode="auto">
              <a:xfrm>
                <a:off x="3721" y="924"/>
                <a:ext cx="293" cy="398"/>
              </a:xfrm>
              <a:custGeom>
                <a:avLst/>
                <a:gdLst>
                  <a:gd name="T0" fmla="*/ 0 w 293"/>
                  <a:gd name="T1" fmla="*/ 397 h 398"/>
                  <a:gd name="T2" fmla="*/ 0 w 293"/>
                  <a:gd name="T3" fmla="*/ 287 h 398"/>
                  <a:gd name="T4" fmla="*/ 292 w 293"/>
                  <a:gd name="T5" fmla="*/ 0 h 398"/>
                  <a:gd name="T6" fmla="*/ 292 w 293"/>
                  <a:gd name="T7" fmla="*/ 110 h 398"/>
                  <a:gd name="T8" fmla="*/ 0 w 293"/>
                  <a:gd name="T9" fmla="*/ 397 h 3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3"/>
                  <a:gd name="T16" fmla="*/ 0 h 398"/>
                  <a:gd name="T17" fmla="*/ 293 w 293"/>
                  <a:gd name="T18" fmla="*/ 398 h 3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3" h="398">
                    <a:moveTo>
                      <a:pt x="0" y="397"/>
                    </a:moveTo>
                    <a:lnTo>
                      <a:pt x="0" y="287"/>
                    </a:lnTo>
                    <a:lnTo>
                      <a:pt x="292" y="0"/>
                    </a:lnTo>
                    <a:lnTo>
                      <a:pt x="292" y="110"/>
                    </a:lnTo>
                    <a:lnTo>
                      <a:pt x="0" y="39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42" name="Freeform 16"/>
              <p:cNvSpPr>
                <a:spLocks/>
              </p:cNvSpPr>
              <p:nvPr/>
            </p:nvSpPr>
            <p:spPr bwMode="auto">
              <a:xfrm>
                <a:off x="4013" y="1219"/>
                <a:ext cx="291" cy="401"/>
              </a:xfrm>
              <a:custGeom>
                <a:avLst/>
                <a:gdLst>
                  <a:gd name="T0" fmla="*/ 290 w 291"/>
                  <a:gd name="T1" fmla="*/ 0 h 401"/>
                  <a:gd name="T2" fmla="*/ 290 w 291"/>
                  <a:gd name="T3" fmla="*/ 111 h 401"/>
                  <a:gd name="T4" fmla="*/ 0 w 291"/>
                  <a:gd name="T5" fmla="*/ 400 h 401"/>
                  <a:gd name="T6" fmla="*/ 0 w 291"/>
                  <a:gd name="T7" fmla="*/ 289 h 401"/>
                  <a:gd name="T8" fmla="*/ 290 w 291"/>
                  <a:gd name="T9" fmla="*/ 0 h 4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401"/>
                  <a:gd name="T17" fmla="*/ 291 w 291"/>
                  <a:gd name="T18" fmla="*/ 401 h 4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401">
                    <a:moveTo>
                      <a:pt x="290" y="0"/>
                    </a:moveTo>
                    <a:lnTo>
                      <a:pt x="290" y="111"/>
                    </a:lnTo>
                    <a:lnTo>
                      <a:pt x="0" y="400"/>
                    </a:lnTo>
                    <a:lnTo>
                      <a:pt x="0" y="289"/>
                    </a:lnTo>
                    <a:lnTo>
                      <a:pt x="29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43" name="Freeform 17"/>
              <p:cNvSpPr>
                <a:spLocks/>
              </p:cNvSpPr>
              <p:nvPr/>
            </p:nvSpPr>
            <p:spPr bwMode="auto">
              <a:xfrm>
                <a:off x="3721" y="1221"/>
                <a:ext cx="293" cy="399"/>
              </a:xfrm>
              <a:custGeom>
                <a:avLst/>
                <a:gdLst>
                  <a:gd name="T0" fmla="*/ 0 w 293"/>
                  <a:gd name="T1" fmla="*/ 0 h 399"/>
                  <a:gd name="T2" fmla="*/ 0 w 293"/>
                  <a:gd name="T3" fmla="*/ 111 h 399"/>
                  <a:gd name="T4" fmla="*/ 292 w 293"/>
                  <a:gd name="T5" fmla="*/ 398 h 399"/>
                  <a:gd name="T6" fmla="*/ 292 w 293"/>
                  <a:gd name="T7" fmla="*/ 287 h 399"/>
                  <a:gd name="T8" fmla="*/ 0 w 293"/>
                  <a:gd name="T9" fmla="*/ 0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3"/>
                  <a:gd name="T16" fmla="*/ 0 h 399"/>
                  <a:gd name="T17" fmla="*/ 293 w 293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3" h="399">
                    <a:moveTo>
                      <a:pt x="0" y="0"/>
                    </a:moveTo>
                    <a:lnTo>
                      <a:pt x="0" y="111"/>
                    </a:lnTo>
                    <a:lnTo>
                      <a:pt x="292" y="398"/>
                    </a:lnTo>
                    <a:lnTo>
                      <a:pt x="292" y="287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45" name="Group 18"/>
            <p:cNvGrpSpPr>
              <a:grpSpLocks/>
            </p:cNvGrpSpPr>
            <p:nvPr/>
          </p:nvGrpSpPr>
          <p:grpSpPr bwMode="auto">
            <a:xfrm>
              <a:off x="4012" y="1211"/>
              <a:ext cx="583" cy="700"/>
              <a:chOff x="4012" y="1211"/>
              <a:chExt cx="583" cy="700"/>
            </a:xfrm>
          </p:grpSpPr>
          <p:sp>
            <p:nvSpPr>
              <p:cNvPr id="16534" name="AutoShape 19"/>
              <p:cNvSpPr>
                <a:spLocks noChangeArrowheads="1"/>
              </p:cNvSpPr>
              <p:nvPr/>
            </p:nvSpPr>
            <p:spPr bwMode="auto">
              <a:xfrm>
                <a:off x="4012" y="1213"/>
                <a:ext cx="583" cy="582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535" name="Freeform 20"/>
              <p:cNvSpPr>
                <a:spLocks/>
              </p:cNvSpPr>
              <p:nvPr/>
            </p:nvSpPr>
            <p:spPr bwMode="auto">
              <a:xfrm>
                <a:off x="4303" y="1211"/>
                <a:ext cx="292" cy="400"/>
              </a:xfrm>
              <a:custGeom>
                <a:avLst/>
                <a:gdLst>
                  <a:gd name="T0" fmla="*/ 291 w 292"/>
                  <a:gd name="T1" fmla="*/ 399 h 400"/>
                  <a:gd name="T2" fmla="*/ 291 w 292"/>
                  <a:gd name="T3" fmla="*/ 288 h 400"/>
                  <a:gd name="T4" fmla="*/ 0 w 292"/>
                  <a:gd name="T5" fmla="*/ 0 h 400"/>
                  <a:gd name="T6" fmla="*/ 0 w 292"/>
                  <a:gd name="T7" fmla="*/ 111 h 400"/>
                  <a:gd name="T8" fmla="*/ 291 w 292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2"/>
                  <a:gd name="T16" fmla="*/ 0 h 400"/>
                  <a:gd name="T17" fmla="*/ 292 w 292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2" h="400">
                    <a:moveTo>
                      <a:pt x="291" y="399"/>
                    </a:moveTo>
                    <a:lnTo>
                      <a:pt x="291" y="288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91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36" name="Freeform 21"/>
              <p:cNvSpPr>
                <a:spLocks/>
              </p:cNvSpPr>
              <p:nvPr/>
            </p:nvSpPr>
            <p:spPr bwMode="auto">
              <a:xfrm>
                <a:off x="4013" y="1214"/>
                <a:ext cx="289" cy="400"/>
              </a:xfrm>
              <a:custGeom>
                <a:avLst/>
                <a:gdLst>
                  <a:gd name="T0" fmla="*/ 0 w 289"/>
                  <a:gd name="T1" fmla="*/ 399 h 400"/>
                  <a:gd name="T2" fmla="*/ 0 w 289"/>
                  <a:gd name="T3" fmla="*/ 288 h 400"/>
                  <a:gd name="T4" fmla="*/ 288 w 289"/>
                  <a:gd name="T5" fmla="*/ 0 h 400"/>
                  <a:gd name="T6" fmla="*/ 288 w 289"/>
                  <a:gd name="T7" fmla="*/ 111 h 400"/>
                  <a:gd name="T8" fmla="*/ 0 w 289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400"/>
                  <a:gd name="T17" fmla="*/ 289 w 289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400">
                    <a:moveTo>
                      <a:pt x="0" y="399"/>
                    </a:moveTo>
                    <a:lnTo>
                      <a:pt x="0" y="288"/>
                    </a:lnTo>
                    <a:lnTo>
                      <a:pt x="288" y="0"/>
                    </a:lnTo>
                    <a:lnTo>
                      <a:pt x="288" y="111"/>
                    </a:lnTo>
                    <a:lnTo>
                      <a:pt x="0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37" name="Freeform 22"/>
              <p:cNvSpPr>
                <a:spLocks/>
              </p:cNvSpPr>
              <p:nvPr/>
            </p:nvSpPr>
            <p:spPr bwMode="auto">
              <a:xfrm>
                <a:off x="4303" y="1508"/>
                <a:ext cx="292" cy="401"/>
              </a:xfrm>
              <a:custGeom>
                <a:avLst/>
                <a:gdLst>
                  <a:gd name="T0" fmla="*/ 291 w 292"/>
                  <a:gd name="T1" fmla="*/ 0 h 401"/>
                  <a:gd name="T2" fmla="*/ 291 w 292"/>
                  <a:gd name="T3" fmla="*/ 111 h 401"/>
                  <a:gd name="T4" fmla="*/ 0 w 292"/>
                  <a:gd name="T5" fmla="*/ 400 h 401"/>
                  <a:gd name="T6" fmla="*/ 0 w 292"/>
                  <a:gd name="T7" fmla="*/ 289 h 401"/>
                  <a:gd name="T8" fmla="*/ 291 w 292"/>
                  <a:gd name="T9" fmla="*/ 0 h 4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2"/>
                  <a:gd name="T16" fmla="*/ 0 h 401"/>
                  <a:gd name="T17" fmla="*/ 292 w 292"/>
                  <a:gd name="T18" fmla="*/ 401 h 4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2" h="401">
                    <a:moveTo>
                      <a:pt x="291" y="0"/>
                    </a:moveTo>
                    <a:lnTo>
                      <a:pt x="291" y="111"/>
                    </a:lnTo>
                    <a:lnTo>
                      <a:pt x="0" y="400"/>
                    </a:lnTo>
                    <a:lnTo>
                      <a:pt x="0" y="289"/>
                    </a:lnTo>
                    <a:lnTo>
                      <a:pt x="291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38" name="Freeform 23"/>
              <p:cNvSpPr>
                <a:spLocks/>
              </p:cNvSpPr>
              <p:nvPr/>
            </p:nvSpPr>
            <p:spPr bwMode="auto">
              <a:xfrm>
                <a:off x="4013" y="1510"/>
                <a:ext cx="289" cy="401"/>
              </a:xfrm>
              <a:custGeom>
                <a:avLst/>
                <a:gdLst>
                  <a:gd name="T0" fmla="*/ 0 w 289"/>
                  <a:gd name="T1" fmla="*/ 0 h 401"/>
                  <a:gd name="T2" fmla="*/ 0 w 289"/>
                  <a:gd name="T3" fmla="*/ 111 h 401"/>
                  <a:gd name="T4" fmla="*/ 288 w 289"/>
                  <a:gd name="T5" fmla="*/ 400 h 401"/>
                  <a:gd name="T6" fmla="*/ 288 w 289"/>
                  <a:gd name="T7" fmla="*/ 289 h 401"/>
                  <a:gd name="T8" fmla="*/ 0 w 289"/>
                  <a:gd name="T9" fmla="*/ 0 h 4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401"/>
                  <a:gd name="T17" fmla="*/ 289 w 289"/>
                  <a:gd name="T18" fmla="*/ 401 h 4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401">
                    <a:moveTo>
                      <a:pt x="0" y="0"/>
                    </a:moveTo>
                    <a:lnTo>
                      <a:pt x="0" y="111"/>
                    </a:lnTo>
                    <a:lnTo>
                      <a:pt x="288" y="400"/>
                    </a:lnTo>
                    <a:lnTo>
                      <a:pt x="288" y="28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46" name="Group 24"/>
            <p:cNvGrpSpPr>
              <a:grpSpLocks/>
            </p:cNvGrpSpPr>
            <p:nvPr/>
          </p:nvGrpSpPr>
          <p:grpSpPr bwMode="auto">
            <a:xfrm>
              <a:off x="4012" y="1797"/>
              <a:ext cx="583" cy="699"/>
              <a:chOff x="4012" y="1797"/>
              <a:chExt cx="583" cy="699"/>
            </a:xfrm>
          </p:grpSpPr>
          <p:sp>
            <p:nvSpPr>
              <p:cNvPr id="16529" name="AutoShape 25"/>
              <p:cNvSpPr>
                <a:spLocks noChangeArrowheads="1"/>
              </p:cNvSpPr>
              <p:nvPr/>
            </p:nvSpPr>
            <p:spPr bwMode="auto">
              <a:xfrm>
                <a:off x="4012" y="1799"/>
                <a:ext cx="583" cy="582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530" name="Freeform 26"/>
              <p:cNvSpPr>
                <a:spLocks/>
              </p:cNvSpPr>
              <p:nvPr/>
            </p:nvSpPr>
            <p:spPr bwMode="auto">
              <a:xfrm>
                <a:off x="4303" y="1797"/>
                <a:ext cx="292" cy="400"/>
              </a:xfrm>
              <a:custGeom>
                <a:avLst/>
                <a:gdLst>
                  <a:gd name="T0" fmla="*/ 291 w 292"/>
                  <a:gd name="T1" fmla="*/ 399 h 400"/>
                  <a:gd name="T2" fmla="*/ 291 w 292"/>
                  <a:gd name="T3" fmla="*/ 288 h 400"/>
                  <a:gd name="T4" fmla="*/ 0 w 292"/>
                  <a:gd name="T5" fmla="*/ 0 h 400"/>
                  <a:gd name="T6" fmla="*/ 0 w 292"/>
                  <a:gd name="T7" fmla="*/ 111 h 400"/>
                  <a:gd name="T8" fmla="*/ 291 w 292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2"/>
                  <a:gd name="T16" fmla="*/ 0 h 400"/>
                  <a:gd name="T17" fmla="*/ 292 w 292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2" h="400">
                    <a:moveTo>
                      <a:pt x="291" y="399"/>
                    </a:moveTo>
                    <a:lnTo>
                      <a:pt x="291" y="288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91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31" name="Freeform 27"/>
              <p:cNvSpPr>
                <a:spLocks/>
              </p:cNvSpPr>
              <p:nvPr/>
            </p:nvSpPr>
            <p:spPr bwMode="auto">
              <a:xfrm>
                <a:off x="4013" y="1798"/>
                <a:ext cx="289" cy="400"/>
              </a:xfrm>
              <a:custGeom>
                <a:avLst/>
                <a:gdLst>
                  <a:gd name="T0" fmla="*/ 0 w 289"/>
                  <a:gd name="T1" fmla="*/ 399 h 400"/>
                  <a:gd name="T2" fmla="*/ 0 w 289"/>
                  <a:gd name="T3" fmla="*/ 288 h 400"/>
                  <a:gd name="T4" fmla="*/ 288 w 289"/>
                  <a:gd name="T5" fmla="*/ 0 h 400"/>
                  <a:gd name="T6" fmla="*/ 288 w 289"/>
                  <a:gd name="T7" fmla="*/ 111 h 400"/>
                  <a:gd name="T8" fmla="*/ 0 w 289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400"/>
                  <a:gd name="T17" fmla="*/ 289 w 289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400">
                    <a:moveTo>
                      <a:pt x="0" y="399"/>
                    </a:moveTo>
                    <a:lnTo>
                      <a:pt x="0" y="288"/>
                    </a:lnTo>
                    <a:lnTo>
                      <a:pt x="288" y="0"/>
                    </a:lnTo>
                    <a:lnTo>
                      <a:pt x="288" y="111"/>
                    </a:lnTo>
                    <a:lnTo>
                      <a:pt x="0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32" name="Freeform 28"/>
              <p:cNvSpPr>
                <a:spLocks/>
              </p:cNvSpPr>
              <p:nvPr/>
            </p:nvSpPr>
            <p:spPr bwMode="auto">
              <a:xfrm>
                <a:off x="4303" y="2093"/>
                <a:ext cx="292" cy="400"/>
              </a:xfrm>
              <a:custGeom>
                <a:avLst/>
                <a:gdLst>
                  <a:gd name="T0" fmla="*/ 291 w 292"/>
                  <a:gd name="T1" fmla="*/ 0 h 400"/>
                  <a:gd name="T2" fmla="*/ 291 w 292"/>
                  <a:gd name="T3" fmla="*/ 111 h 400"/>
                  <a:gd name="T4" fmla="*/ 0 w 292"/>
                  <a:gd name="T5" fmla="*/ 399 h 400"/>
                  <a:gd name="T6" fmla="*/ 0 w 292"/>
                  <a:gd name="T7" fmla="*/ 288 h 400"/>
                  <a:gd name="T8" fmla="*/ 291 w 292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2"/>
                  <a:gd name="T16" fmla="*/ 0 h 400"/>
                  <a:gd name="T17" fmla="*/ 292 w 292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2" h="400">
                    <a:moveTo>
                      <a:pt x="291" y="0"/>
                    </a:moveTo>
                    <a:lnTo>
                      <a:pt x="291" y="111"/>
                    </a:lnTo>
                    <a:lnTo>
                      <a:pt x="0" y="399"/>
                    </a:lnTo>
                    <a:lnTo>
                      <a:pt x="0" y="288"/>
                    </a:lnTo>
                    <a:lnTo>
                      <a:pt x="291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33" name="Freeform 29"/>
              <p:cNvSpPr>
                <a:spLocks/>
              </p:cNvSpPr>
              <p:nvPr/>
            </p:nvSpPr>
            <p:spPr bwMode="auto">
              <a:xfrm>
                <a:off x="4013" y="2096"/>
                <a:ext cx="289" cy="400"/>
              </a:xfrm>
              <a:custGeom>
                <a:avLst/>
                <a:gdLst>
                  <a:gd name="T0" fmla="*/ 0 w 289"/>
                  <a:gd name="T1" fmla="*/ 0 h 400"/>
                  <a:gd name="T2" fmla="*/ 0 w 289"/>
                  <a:gd name="T3" fmla="*/ 111 h 400"/>
                  <a:gd name="T4" fmla="*/ 288 w 289"/>
                  <a:gd name="T5" fmla="*/ 399 h 400"/>
                  <a:gd name="T6" fmla="*/ 288 w 289"/>
                  <a:gd name="T7" fmla="*/ 288 h 400"/>
                  <a:gd name="T8" fmla="*/ 0 w 289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400"/>
                  <a:gd name="T17" fmla="*/ 289 w 289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400">
                    <a:moveTo>
                      <a:pt x="0" y="0"/>
                    </a:moveTo>
                    <a:lnTo>
                      <a:pt x="0" y="111"/>
                    </a:lnTo>
                    <a:lnTo>
                      <a:pt x="288" y="399"/>
                    </a:lnTo>
                    <a:lnTo>
                      <a:pt x="288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47" name="Group 30"/>
            <p:cNvGrpSpPr>
              <a:grpSpLocks/>
            </p:cNvGrpSpPr>
            <p:nvPr/>
          </p:nvGrpSpPr>
          <p:grpSpPr bwMode="auto">
            <a:xfrm>
              <a:off x="4013" y="2382"/>
              <a:ext cx="585" cy="698"/>
              <a:chOff x="4013" y="2382"/>
              <a:chExt cx="585" cy="698"/>
            </a:xfrm>
          </p:grpSpPr>
          <p:sp>
            <p:nvSpPr>
              <p:cNvPr id="16524" name="AutoShape 31"/>
              <p:cNvSpPr>
                <a:spLocks noChangeArrowheads="1"/>
              </p:cNvSpPr>
              <p:nvPr/>
            </p:nvSpPr>
            <p:spPr bwMode="auto">
              <a:xfrm>
                <a:off x="4013" y="2383"/>
                <a:ext cx="585" cy="584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525" name="Freeform 32"/>
              <p:cNvSpPr>
                <a:spLocks/>
              </p:cNvSpPr>
              <p:nvPr/>
            </p:nvSpPr>
            <p:spPr bwMode="auto">
              <a:xfrm>
                <a:off x="4306" y="2382"/>
                <a:ext cx="290" cy="398"/>
              </a:xfrm>
              <a:custGeom>
                <a:avLst/>
                <a:gdLst>
                  <a:gd name="T0" fmla="*/ 289 w 290"/>
                  <a:gd name="T1" fmla="*/ 397 h 398"/>
                  <a:gd name="T2" fmla="*/ 289 w 290"/>
                  <a:gd name="T3" fmla="*/ 287 h 398"/>
                  <a:gd name="T4" fmla="*/ 0 w 290"/>
                  <a:gd name="T5" fmla="*/ 0 h 398"/>
                  <a:gd name="T6" fmla="*/ 0 w 290"/>
                  <a:gd name="T7" fmla="*/ 110 h 398"/>
                  <a:gd name="T8" fmla="*/ 289 w 290"/>
                  <a:gd name="T9" fmla="*/ 397 h 3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398"/>
                  <a:gd name="T17" fmla="*/ 290 w 290"/>
                  <a:gd name="T18" fmla="*/ 398 h 3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398">
                    <a:moveTo>
                      <a:pt x="289" y="397"/>
                    </a:moveTo>
                    <a:lnTo>
                      <a:pt x="289" y="287"/>
                    </a:lnTo>
                    <a:lnTo>
                      <a:pt x="0" y="0"/>
                    </a:lnTo>
                    <a:lnTo>
                      <a:pt x="0" y="110"/>
                    </a:lnTo>
                    <a:lnTo>
                      <a:pt x="289" y="39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26" name="Freeform 33"/>
              <p:cNvSpPr>
                <a:spLocks/>
              </p:cNvSpPr>
              <p:nvPr/>
            </p:nvSpPr>
            <p:spPr bwMode="auto">
              <a:xfrm>
                <a:off x="4013" y="2384"/>
                <a:ext cx="291" cy="399"/>
              </a:xfrm>
              <a:custGeom>
                <a:avLst/>
                <a:gdLst>
                  <a:gd name="T0" fmla="*/ 0 w 291"/>
                  <a:gd name="T1" fmla="*/ 398 h 399"/>
                  <a:gd name="T2" fmla="*/ 0 w 291"/>
                  <a:gd name="T3" fmla="*/ 287 h 399"/>
                  <a:gd name="T4" fmla="*/ 290 w 291"/>
                  <a:gd name="T5" fmla="*/ 0 h 399"/>
                  <a:gd name="T6" fmla="*/ 290 w 291"/>
                  <a:gd name="T7" fmla="*/ 111 h 399"/>
                  <a:gd name="T8" fmla="*/ 0 w 291"/>
                  <a:gd name="T9" fmla="*/ 398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399"/>
                  <a:gd name="T17" fmla="*/ 291 w 291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399">
                    <a:moveTo>
                      <a:pt x="0" y="398"/>
                    </a:moveTo>
                    <a:lnTo>
                      <a:pt x="0" y="287"/>
                    </a:lnTo>
                    <a:lnTo>
                      <a:pt x="290" y="0"/>
                    </a:lnTo>
                    <a:lnTo>
                      <a:pt x="290" y="111"/>
                    </a:lnTo>
                    <a:lnTo>
                      <a:pt x="0" y="398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27" name="Freeform 34"/>
              <p:cNvSpPr>
                <a:spLocks/>
              </p:cNvSpPr>
              <p:nvPr/>
            </p:nvSpPr>
            <p:spPr bwMode="auto">
              <a:xfrm>
                <a:off x="4306" y="2679"/>
                <a:ext cx="290" cy="400"/>
              </a:xfrm>
              <a:custGeom>
                <a:avLst/>
                <a:gdLst>
                  <a:gd name="T0" fmla="*/ 289 w 290"/>
                  <a:gd name="T1" fmla="*/ 0 h 400"/>
                  <a:gd name="T2" fmla="*/ 289 w 290"/>
                  <a:gd name="T3" fmla="*/ 111 h 400"/>
                  <a:gd name="T4" fmla="*/ 0 w 290"/>
                  <a:gd name="T5" fmla="*/ 399 h 400"/>
                  <a:gd name="T6" fmla="*/ 0 w 290"/>
                  <a:gd name="T7" fmla="*/ 288 h 400"/>
                  <a:gd name="T8" fmla="*/ 289 w 290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289" y="0"/>
                    </a:moveTo>
                    <a:lnTo>
                      <a:pt x="289" y="111"/>
                    </a:lnTo>
                    <a:lnTo>
                      <a:pt x="0" y="399"/>
                    </a:lnTo>
                    <a:lnTo>
                      <a:pt x="0" y="288"/>
                    </a:lnTo>
                    <a:lnTo>
                      <a:pt x="289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28" name="Freeform 35"/>
              <p:cNvSpPr>
                <a:spLocks/>
              </p:cNvSpPr>
              <p:nvPr/>
            </p:nvSpPr>
            <p:spPr bwMode="auto">
              <a:xfrm>
                <a:off x="4013" y="2682"/>
                <a:ext cx="291" cy="398"/>
              </a:xfrm>
              <a:custGeom>
                <a:avLst/>
                <a:gdLst>
                  <a:gd name="T0" fmla="*/ 0 w 291"/>
                  <a:gd name="T1" fmla="*/ 0 h 398"/>
                  <a:gd name="T2" fmla="*/ 0 w 291"/>
                  <a:gd name="T3" fmla="*/ 110 h 398"/>
                  <a:gd name="T4" fmla="*/ 290 w 291"/>
                  <a:gd name="T5" fmla="*/ 397 h 398"/>
                  <a:gd name="T6" fmla="*/ 290 w 291"/>
                  <a:gd name="T7" fmla="*/ 287 h 398"/>
                  <a:gd name="T8" fmla="*/ 0 w 291"/>
                  <a:gd name="T9" fmla="*/ 0 h 3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398"/>
                  <a:gd name="T17" fmla="*/ 291 w 291"/>
                  <a:gd name="T18" fmla="*/ 398 h 3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398">
                    <a:moveTo>
                      <a:pt x="0" y="0"/>
                    </a:moveTo>
                    <a:lnTo>
                      <a:pt x="0" y="110"/>
                    </a:lnTo>
                    <a:lnTo>
                      <a:pt x="290" y="397"/>
                    </a:lnTo>
                    <a:lnTo>
                      <a:pt x="290" y="287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48" name="Group 36"/>
            <p:cNvGrpSpPr>
              <a:grpSpLocks/>
            </p:cNvGrpSpPr>
            <p:nvPr/>
          </p:nvGrpSpPr>
          <p:grpSpPr bwMode="auto">
            <a:xfrm>
              <a:off x="3718" y="2674"/>
              <a:ext cx="584" cy="700"/>
              <a:chOff x="3718" y="2674"/>
              <a:chExt cx="584" cy="700"/>
            </a:xfrm>
          </p:grpSpPr>
          <p:sp>
            <p:nvSpPr>
              <p:cNvPr id="16519" name="AutoShape 37"/>
              <p:cNvSpPr>
                <a:spLocks noChangeArrowheads="1"/>
              </p:cNvSpPr>
              <p:nvPr/>
            </p:nvSpPr>
            <p:spPr bwMode="auto">
              <a:xfrm>
                <a:off x="3720" y="2677"/>
                <a:ext cx="582" cy="585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520" name="Freeform 38"/>
              <p:cNvSpPr>
                <a:spLocks/>
              </p:cNvSpPr>
              <p:nvPr/>
            </p:nvSpPr>
            <p:spPr bwMode="auto">
              <a:xfrm>
                <a:off x="4009" y="2674"/>
                <a:ext cx="291" cy="400"/>
              </a:xfrm>
              <a:custGeom>
                <a:avLst/>
                <a:gdLst>
                  <a:gd name="T0" fmla="*/ 290 w 291"/>
                  <a:gd name="T1" fmla="*/ 399 h 400"/>
                  <a:gd name="T2" fmla="*/ 290 w 291"/>
                  <a:gd name="T3" fmla="*/ 288 h 400"/>
                  <a:gd name="T4" fmla="*/ 0 w 291"/>
                  <a:gd name="T5" fmla="*/ 0 h 400"/>
                  <a:gd name="T6" fmla="*/ 0 w 291"/>
                  <a:gd name="T7" fmla="*/ 111 h 400"/>
                  <a:gd name="T8" fmla="*/ 290 w 291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400"/>
                  <a:gd name="T17" fmla="*/ 291 w 291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400">
                    <a:moveTo>
                      <a:pt x="290" y="399"/>
                    </a:moveTo>
                    <a:lnTo>
                      <a:pt x="290" y="288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90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21" name="Freeform 39"/>
              <p:cNvSpPr>
                <a:spLocks/>
              </p:cNvSpPr>
              <p:nvPr/>
            </p:nvSpPr>
            <p:spPr bwMode="auto">
              <a:xfrm>
                <a:off x="3718" y="2677"/>
                <a:ext cx="291" cy="400"/>
              </a:xfrm>
              <a:custGeom>
                <a:avLst/>
                <a:gdLst>
                  <a:gd name="T0" fmla="*/ 0 w 291"/>
                  <a:gd name="T1" fmla="*/ 399 h 400"/>
                  <a:gd name="T2" fmla="*/ 0 w 291"/>
                  <a:gd name="T3" fmla="*/ 288 h 400"/>
                  <a:gd name="T4" fmla="*/ 290 w 291"/>
                  <a:gd name="T5" fmla="*/ 0 h 400"/>
                  <a:gd name="T6" fmla="*/ 290 w 291"/>
                  <a:gd name="T7" fmla="*/ 111 h 400"/>
                  <a:gd name="T8" fmla="*/ 0 w 291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400"/>
                  <a:gd name="T17" fmla="*/ 291 w 291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400">
                    <a:moveTo>
                      <a:pt x="0" y="399"/>
                    </a:moveTo>
                    <a:lnTo>
                      <a:pt x="0" y="288"/>
                    </a:lnTo>
                    <a:lnTo>
                      <a:pt x="290" y="0"/>
                    </a:lnTo>
                    <a:lnTo>
                      <a:pt x="290" y="111"/>
                    </a:lnTo>
                    <a:lnTo>
                      <a:pt x="0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22" name="Freeform 40"/>
              <p:cNvSpPr>
                <a:spLocks/>
              </p:cNvSpPr>
              <p:nvPr/>
            </p:nvSpPr>
            <p:spPr bwMode="auto">
              <a:xfrm>
                <a:off x="4009" y="2973"/>
                <a:ext cx="291" cy="399"/>
              </a:xfrm>
              <a:custGeom>
                <a:avLst/>
                <a:gdLst>
                  <a:gd name="T0" fmla="*/ 290 w 291"/>
                  <a:gd name="T1" fmla="*/ 0 h 399"/>
                  <a:gd name="T2" fmla="*/ 290 w 291"/>
                  <a:gd name="T3" fmla="*/ 111 h 399"/>
                  <a:gd name="T4" fmla="*/ 0 w 291"/>
                  <a:gd name="T5" fmla="*/ 398 h 399"/>
                  <a:gd name="T6" fmla="*/ 0 w 291"/>
                  <a:gd name="T7" fmla="*/ 287 h 399"/>
                  <a:gd name="T8" fmla="*/ 290 w 291"/>
                  <a:gd name="T9" fmla="*/ 0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399"/>
                  <a:gd name="T17" fmla="*/ 291 w 291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399">
                    <a:moveTo>
                      <a:pt x="290" y="0"/>
                    </a:moveTo>
                    <a:lnTo>
                      <a:pt x="290" y="111"/>
                    </a:lnTo>
                    <a:lnTo>
                      <a:pt x="0" y="398"/>
                    </a:lnTo>
                    <a:lnTo>
                      <a:pt x="0" y="287"/>
                    </a:lnTo>
                    <a:lnTo>
                      <a:pt x="29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23" name="Freeform 41"/>
              <p:cNvSpPr>
                <a:spLocks/>
              </p:cNvSpPr>
              <p:nvPr/>
            </p:nvSpPr>
            <p:spPr bwMode="auto">
              <a:xfrm>
                <a:off x="3718" y="2974"/>
                <a:ext cx="291" cy="400"/>
              </a:xfrm>
              <a:custGeom>
                <a:avLst/>
                <a:gdLst>
                  <a:gd name="T0" fmla="*/ 0 w 291"/>
                  <a:gd name="T1" fmla="*/ 0 h 400"/>
                  <a:gd name="T2" fmla="*/ 0 w 291"/>
                  <a:gd name="T3" fmla="*/ 111 h 400"/>
                  <a:gd name="T4" fmla="*/ 290 w 291"/>
                  <a:gd name="T5" fmla="*/ 399 h 400"/>
                  <a:gd name="T6" fmla="*/ 290 w 291"/>
                  <a:gd name="T7" fmla="*/ 288 h 400"/>
                  <a:gd name="T8" fmla="*/ 0 w 291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400"/>
                  <a:gd name="T17" fmla="*/ 291 w 291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400">
                    <a:moveTo>
                      <a:pt x="0" y="0"/>
                    </a:moveTo>
                    <a:lnTo>
                      <a:pt x="0" y="111"/>
                    </a:lnTo>
                    <a:lnTo>
                      <a:pt x="290" y="399"/>
                    </a:lnTo>
                    <a:lnTo>
                      <a:pt x="290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49" name="Group 42"/>
            <p:cNvGrpSpPr>
              <a:grpSpLocks/>
            </p:cNvGrpSpPr>
            <p:nvPr/>
          </p:nvGrpSpPr>
          <p:grpSpPr bwMode="auto">
            <a:xfrm>
              <a:off x="3438" y="2955"/>
              <a:ext cx="584" cy="699"/>
              <a:chOff x="3438" y="2955"/>
              <a:chExt cx="584" cy="699"/>
            </a:xfrm>
          </p:grpSpPr>
          <p:sp>
            <p:nvSpPr>
              <p:cNvPr id="16514" name="AutoShape 43"/>
              <p:cNvSpPr>
                <a:spLocks noChangeArrowheads="1"/>
              </p:cNvSpPr>
              <p:nvPr/>
            </p:nvSpPr>
            <p:spPr bwMode="auto">
              <a:xfrm>
                <a:off x="3438" y="2957"/>
                <a:ext cx="584" cy="582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515" name="Freeform 44"/>
              <p:cNvSpPr>
                <a:spLocks/>
              </p:cNvSpPr>
              <p:nvPr/>
            </p:nvSpPr>
            <p:spPr bwMode="auto">
              <a:xfrm>
                <a:off x="3730" y="2955"/>
                <a:ext cx="292" cy="400"/>
              </a:xfrm>
              <a:custGeom>
                <a:avLst/>
                <a:gdLst>
                  <a:gd name="T0" fmla="*/ 291 w 292"/>
                  <a:gd name="T1" fmla="*/ 399 h 400"/>
                  <a:gd name="T2" fmla="*/ 291 w 292"/>
                  <a:gd name="T3" fmla="*/ 288 h 400"/>
                  <a:gd name="T4" fmla="*/ 0 w 292"/>
                  <a:gd name="T5" fmla="*/ 0 h 400"/>
                  <a:gd name="T6" fmla="*/ 0 w 292"/>
                  <a:gd name="T7" fmla="*/ 111 h 400"/>
                  <a:gd name="T8" fmla="*/ 291 w 292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2"/>
                  <a:gd name="T16" fmla="*/ 0 h 400"/>
                  <a:gd name="T17" fmla="*/ 292 w 292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2" h="400">
                    <a:moveTo>
                      <a:pt x="291" y="399"/>
                    </a:moveTo>
                    <a:lnTo>
                      <a:pt x="291" y="288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91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16" name="Freeform 45"/>
              <p:cNvSpPr>
                <a:spLocks/>
              </p:cNvSpPr>
              <p:nvPr/>
            </p:nvSpPr>
            <p:spPr bwMode="auto">
              <a:xfrm>
                <a:off x="3438" y="2957"/>
                <a:ext cx="292" cy="401"/>
              </a:xfrm>
              <a:custGeom>
                <a:avLst/>
                <a:gdLst>
                  <a:gd name="T0" fmla="*/ 0 w 292"/>
                  <a:gd name="T1" fmla="*/ 400 h 401"/>
                  <a:gd name="T2" fmla="*/ 0 w 292"/>
                  <a:gd name="T3" fmla="*/ 289 h 401"/>
                  <a:gd name="T4" fmla="*/ 291 w 292"/>
                  <a:gd name="T5" fmla="*/ 0 h 401"/>
                  <a:gd name="T6" fmla="*/ 291 w 292"/>
                  <a:gd name="T7" fmla="*/ 111 h 401"/>
                  <a:gd name="T8" fmla="*/ 0 w 292"/>
                  <a:gd name="T9" fmla="*/ 400 h 4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2"/>
                  <a:gd name="T16" fmla="*/ 0 h 401"/>
                  <a:gd name="T17" fmla="*/ 292 w 292"/>
                  <a:gd name="T18" fmla="*/ 401 h 4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2" h="401">
                    <a:moveTo>
                      <a:pt x="0" y="400"/>
                    </a:moveTo>
                    <a:lnTo>
                      <a:pt x="0" y="289"/>
                    </a:lnTo>
                    <a:lnTo>
                      <a:pt x="291" y="0"/>
                    </a:lnTo>
                    <a:lnTo>
                      <a:pt x="291" y="111"/>
                    </a:lnTo>
                    <a:lnTo>
                      <a:pt x="0" y="40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17" name="Freeform 46"/>
              <p:cNvSpPr>
                <a:spLocks/>
              </p:cNvSpPr>
              <p:nvPr/>
            </p:nvSpPr>
            <p:spPr bwMode="auto">
              <a:xfrm>
                <a:off x="3730" y="3252"/>
                <a:ext cx="292" cy="400"/>
              </a:xfrm>
              <a:custGeom>
                <a:avLst/>
                <a:gdLst>
                  <a:gd name="T0" fmla="*/ 291 w 292"/>
                  <a:gd name="T1" fmla="*/ 0 h 400"/>
                  <a:gd name="T2" fmla="*/ 291 w 292"/>
                  <a:gd name="T3" fmla="*/ 111 h 400"/>
                  <a:gd name="T4" fmla="*/ 0 w 292"/>
                  <a:gd name="T5" fmla="*/ 399 h 400"/>
                  <a:gd name="T6" fmla="*/ 0 w 292"/>
                  <a:gd name="T7" fmla="*/ 288 h 400"/>
                  <a:gd name="T8" fmla="*/ 291 w 292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2"/>
                  <a:gd name="T16" fmla="*/ 0 h 400"/>
                  <a:gd name="T17" fmla="*/ 292 w 292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2" h="400">
                    <a:moveTo>
                      <a:pt x="291" y="0"/>
                    </a:moveTo>
                    <a:lnTo>
                      <a:pt x="291" y="111"/>
                    </a:lnTo>
                    <a:lnTo>
                      <a:pt x="0" y="399"/>
                    </a:lnTo>
                    <a:lnTo>
                      <a:pt x="0" y="288"/>
                    </a:lnTo>
                    <a:lnTo>
                      <a:pt x="291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18" name="Freeform 47"/>
              <p:cNvSpPr>
                <a:spLocks/>
              </p:cNvSpPr>
              <p:nvPr/>
            </p:nvSpPr>
            <p:spPr bwMode="auto">
              <a:xfrm>
                <a:off x="3438" y="3254"/>
                <a:ext cx="292" cy="400"/>
              </a:xfrm>
              <a:custGeom>
                <a:avLst/>
                <a:gdLst>
                  <a:gd name="T0" fmla="*/ 0 w 292"/>
                  <a:gd name="T1" fmla="*/ 0 h 400"/>
                  <a:gd name="T2" fmla="*/ 0 w 292"/>
                  <a:gd name="T3" fmla="*/ 111 h 400"/>
                  <a:gd name="T4" fmla="*/ 291 w 292"/>
                  <a:gd name="T5" fmla="*/ 399 h 400"/>
                  <a:gd name="T6" fmla="*/ 291 w 292"/>
                  <a:gd name="T7" fmla="*/ 288 h 400"/>
                  <a:gd name="T8" fmla="*/ 0 w 292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2"/>
                  <a:gd name="T16" fmla="*/ 0 h 400"/>
                  <a:gd name="T17" fmla="*/ 292 w 292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2" h="400">
                    <a:moveTo>
                      <a:pt x="0" y="0"/>
                    </a:moveTo>
                    <a:lnTo>
                      <a:pt x="0" y="111"/>
                    </a:lnTo>
                    <a:lnTo>
                      <a:pt x="291" y="399"/>
                    </a:lnTo>
                    <a:lnTo>
                      <a:pt x="291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50" name="Group 48"/>
            <p:cNvGrpSpPr>
              <a:grpSpLocks/>
            </p:cNvGrpSpPr>
            <p:nvPr/>
          </p:nvGrpSpPr>
          <p:grpSpPr bwMode="auto">
            <a:xfrm>
              <a:off x="1693" y="630"/>
              <a:ext cx="584" cy="699"/>
              <a:chOff x="1693" y="630"/>
              <a:chExt cx="584" cy="699"/>
            </a:xfrm>
          </p:grpSpPr>
          <p:sp>
            <p:nvSpPr>
              <p:cNvPr id="16509" name="AutoShape 49"/>
              <p:cNvSpPr>
                <a:spLocks noChangeArrowheads="1"/>
              </p:cNvSpPr>
              <p:nvPr/>
            </p:nvSpPr>
            <p:spPr bwMode="auto">
              <a:xfrm>
                <a:off x="1693" y="632"/>
                <a:ext cx="583" cy="583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510" name="Freeform 50"/>
              <p:cNvSpPr>
                <a:spLocks/>
              </p:cNvSpPr>
              <p:nvPr/>
            </p:nvSpPr>
            <p:spPr bwMode="auto">
              <a:xfrm>
                <a:off x="1695" y="630"/>
                <a:ext cx="290" cy="399"/>
              </a:xfrm>
              <a:custGeom>
                <a:avLst/>
                <a:gdLst>
                  <a:gd name="T0" fmla="*/ 0 w 290"/>
                  <a:gd name="T1" fmla="*/ 398 h 399"/>
                  <a:gd name="T2" fmla="*/ 0 w 290"/>
                  <a:gd name="T3" fmla="*/ 287 h 399"/>
                  <a:gd name="T4" fmla="*/ 289 w 290"/>
                  <a:gd name="T5" fmla="*/ 0 h 399"/>
                  <a:gd name="T6" fmla="*/ 289 w 290"/>
                  <a:gd name="T7" fmla="*/ 111 h 399"/>
                  <a:gd name="T8" fmla="*/ 0 w 290"/>
                  <a:gd name="T9" fmla="*/ 398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399"/>
                  <a:gd name="T17" fmla="*/ 290 w 290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399">
                    <a:moveTo>
                      <a:pt x="0" y="398"/>
                    </a:moveTo>
                    <a:lnTo>
                      <a:pt x="0" y="287"/>
                    </a:lnTo>
                    <a:lnTo>
                      <a:pt x="289" y="0"/>
                    </a:lnTo>
                    <a:lnTo>
                      <a:pt x="289" y="111"/>
                    </a:lnTo>
                    <a:lnTo>
                      <a:pt x="0" y="398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11" name="Freeform 51"/>
              <p:cNvSpPr>
                <a:spLocks/>
              </p:cNvSpPr>
              <p:nvPr/>
            </p:nvSpPr>
            <p:spPr bwMode="auto">
              <a:xfrm>
                <a:off x="1987" y="632"/>
                <a:ext cx="290" cy="400"/>
              </a:xfrm>
              <a:custGeom>
                <a:avLst/>
                <a:gdLst>
                  <a:gd name="T0" fmla="*/ 289 w 290"/>
                  <a:gd name="T1" fmla="*/ 399 h 400"/>
                  <a:gd name="T2" fmla="*/ 289 w 290"/>
                  <a:gd name="T3" fmla="*/ 288 h 400"/>
                  <a:gd name="T4" fmla="*/ 0 w 290"/>
                  <a:gd name="T5" fmla="*/ 0 h 400"/>
                  <a:gd name="T6" fmla="*/ 0 w 290"/>
                  <a:gd name="T7" fmla="*/ 111 h 400"/>
                  <a:gd name="T8" fmla="*/ 289 w 290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289" y="399"/>
                    </a:moveTo>
                    <a:lnTo>
                      <a:pt x="289" y="288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89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12" name="Freeform 52"/>
              <p:cNvSpPr>
                <a:spLocks/>
              </p:cNvSpPr>
              <p:nvPr/>
            </p:nvSpPr>
            <p:spPr bwMode="auto">
              <a:xfrm>
                <a:off x="1695" y="928"/>
                <a:ext cx="290" cy="400"/>
              </a:xfrm>
              <a:custGeom>
                <a:avLst/>
                <a:gdLst>
                  <a:gd name="T0" fmla="*/ 0 w 290"/>
                  <a:gd name="T1" fmla="*/ 0 h 400"/>
                  <a:gd name="T2" fmla="*/ 0 w 290"/>
                  <a:gd name="T3" fmla="*/ 111 h 400"/>
                  <a:gd name="T4" fmla="*/ 289 w 290"/>
                  <a:gd name="T5" fmla="*/ 399 h 400"/>
                  <a:gd name="T6" fmla="*/ 289 w 290"/>
                  <a:gd name="T7" fmla="*/ 288 h 400"/>
                  <a:gd name="T8" fmla="*/ 0 w 290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0" y="0"/>
                    </a:moveTo>
                    <a:lnTo>
                      <a:pt x="0" y="111"/>
                    </a:lnTo>
                    <a:lnTo>
                      <a:pt x="289" y="399"/>
                    </a:lnTo>
                    <a:lnTo>
                      <a:pt x="289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13" name="Freeform 53"/>
              <p:cNvSpPr>
                <a:spLocks/>
              </p:cNvSpPr>
              <p:nvPr/>
            </p:nvSpPr>
            <p:spPr bwMode="auto">
              <a:xfrm>
                <a:off x="1987" y="929"/>
                <a:ext cx="290" cy="400"/>
              </a:xfrm>
              <a:custGeom>
                <a:avLst/>
                <a:gdLst>
                  <a:gd name="T0" fmla="*/ 289 w 290"/>
                  <a:gd name="T1" fmla="*/ 0 h 400"/>
                  <a:gd name="T2" fmla="*/ 289 w 290"/>
                  <a:gd name="T3" fmla="*/ 111 h 400"/>
                  <a:gd name="T4" fmla="*/ 0 w 290"/>
                  <a:gd name="T5" fmla="*/ 399 h 400"/>
                  <a:gd name="T6" fmla="*/ 0 w 290"/>
                  <a:gd name="T7" fmla="*/ 288 h 400"/>
                  <a:gd name="T8" fmla="*/ 289 w 290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289" y="0"/>
                    </a:moveTo>
                    <a:lnTo>
                      <a:pt x="289" y="111"/>
                    </a:lnTo>
                    <a:lnTo>
                      <a:pt x="0" y="399"/>
                    </a:lnTo>
                    <a:lnTo>
                      <a:pt x="0" y="288"/>
                    </a:lnTo>
                    <a:lnTo>
                      <a:pt x="289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51" name="Group 54"/>
            <p:cNvGrpSpPr>
              <a:grpSpLocks/>
            </p:cNvGrpSpPr>
            <p:nvPr/>
          </p:nvGrpSpPr>
          <p:grpSpPr bwMode="auto">
            <a:xfrm>
              <a:off x="1402" y="922"/>
              <a:ext cx="586" cy="698"/>
              <a:chOff x="1402" y="922"/>
              <a:chExt cx="586" cy="698"/>
            </a:xfrm>
          </p:grpSpPr>
          <p:sp>
            <p:nvSpPr>
              <p:cNvPr id="16504" name="AutoShape 55"/>
              <p:cNvSpPr>
                <a:spLocks noChangeArrowheads="1"/>
              </p:cNvSpPr>
              <p:nvPr/>
            </p:nvSpPr>
            <p:spPr bwMode="auto">
              <a:xfrm>
                <a:off x="1402" y="924"/>
                <a:ext cx="584" cy="582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505" name="Freeform 56"/>
              <p:cNvSpPr>
                <a:spLocks/>
              </p:cNvSpPr>
              <p:nvPr/>
            </p:nvSpPr>
            <p:spPr bwMode="auto">
              <a:xfrm>
                <a:off x="1405" y="922"/>
                <a:ext cx="291" cy="399"/>
              </a:xfrm>
              <a:custGeom>
                <a:avLst/>
                <a:gdLst>
                  <a:gd name="T0" fmla="*/ 0 w 291"/>
                  <a:gd name="T1" fmla="*/ 398 h 399"/>
                  <a:gd name="T2" fmla="*/ 0 w 291"/>
                  <a:gd name="T3" fmla="*/ 287 h 399"/>
                  <a:gd name="T4" fmla="*/ 290 w 291"/>
                  <a:gd name="T5" fmla="*/ 0 h 399"/>
                  <a:gd name="T6" fmla="*/ 290 w 291"/>
                  <a:gd name="T7" fmla="*/ 111 h 399"/>
                  <a:gd name="T8" fmla="*/ 0 w 291"/>
                  <a:gd name="T9" fmla="*/ 398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399"/>
                  <a:gd name="T17" fmla="*/ 291 w 291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399">
                    <a:moveTo>
                      <a:pt x="0" y="398"/>
                    </a:moveTo>
                    <a:lnTo>
                      <a:pt x="0" y="287"/>
                    </a:lnTo>
                    <a:lnTo>
                      <a:pt x="290" y="0"/>
                    </a:lnTo>
                    <a:lnTo>
                      <a:pt x="290" y="111"/>
                    </a:lnTo>
                    <a:lnTo>
                      <a:pt x="0" y="398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06" name="Freeform 57"/>
              <p:cNvSpPr>
                <a:spLocks/>
              </p:cNvSpPr>
              <p:nvPr/>
            </p:nvSpPr>
            <p:spPr bwMode="auto">
              <a:xfrm>
                <a:off x="1697" y="924"/>
                <a:ext cx="291" cy="398"/>
              </a:xfrm>
              <a:custGeom>
                <a:avLst/>
                <a:gdLst>
                  <a:gd name="T0" fmla="*/ 290 w 291"/>
                  <a:gd name="T1" fmla="*/ 397 h 398"/>
                  <a:gd name="T2" fmla="*/ 290 w 291"/>
                  <a:gd name="T3" fmla="*/ 287 h 398"/>
                  <a:gd name="T4" fmla="*/ 0 w 291"/>
                  <a:gd name="T5" fmla="*/ 0 h 398"/>
                  <a:gd name="T6" fmla="*/ 0 w 291"/>
                  <a:gd name="T7" fmla="*/ 110 h 398"/>
                  <a:gd name="T8" fmla="*/ 290 w 291"/>
                  <a:gd name="T9" fmla="*/ 397 h 3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398"/>
                  <a:gd name="T17" fmla="*/ 291 w 291"/>
                  <a:gd name="T18" fmla="*/ 398 h 3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398">
                    <a:moveTo>
                      <a:pt x="290" y="397"/>
                    </a:moveTo>
                    <a:lnTo>
                      <a:pt x="290" y="287"/>
                    </a:lnTo>
                    <a:lnTo>
                      <a:pt x="0" y="0"/>
                    </a:lnTo>
                    <a:lnTo>
                      <a:pt x="0" y="110"/>
                    </a:lnTo>
                    <a:lnTo>
                      <a:pt x="290" y="39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07" name="Freeform 58"/>
              <p:cNvSpPr>
                <a:spLocks/>
              </p:cNvSpPr>
              <p:nvPr/>
            </p:nvSpPr>
            <p:spPr bwMode="auto">
              <a:xfrm>
                <a:off x="1405" y="1219"/>
                <a:ext cx="291" cy="401"/>
              </a:xfrm>
              <a:custGeom>
                <a:avLst/>
                <a:gdLst>
                  <a:gd name="T0" fmla="*/ 0 w 291"/>
                  <a:gd name="T1" fmla="*/ 0 h 401"/>
                  <a:gd name="T2" fmla="*/ 0 w 291"/>
                  <a:gd name="T3" fmla="*/ 111 h 401"/>
                  <a:gd name="T4" fmla="*/ 290 w 291"/>
                  <a:gd name="T5" fmla="*/ 400 h 401"/>
                  <a:gd name="T6" fmla="*/ 290 w 291"/>
                  <a:gd name="T7" fmla="*/ 289 h 401"/>
                  <a:gd name="T8" fmla="*/ 0 w 291"/>
                  <a:gd name="T9" fmla="*/ 0 h 4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401"/>
                  <a:gd name="T17" fmla="*/ 291 w 291"/>
                  <a:gd name="T18" fmla="*/ 401 h 4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401">
                    <a:moveTo>
                      <a:pt x="0" y="0"/>
                    </a:moveTo>
                    <a:lnTo>
                      <a:pt x="0" y="111"/>
                    </a:lnTo>
                    <a:lnTo>
                      <a:pt x="290" y="400"/>
                    </a:lnTo>
                    <a:lnTo>
                      <a:pt x="290" y="28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08" name="Freeform 59"/>
              <p:cNvSpPr>
                <a:spLocks/>
              </p:cNvSpPr>
              <p:nvPr/>
            </p:nvSpPr>
            <p:spPr bwMode="auto">
              <a:xfrm>
                <a:off x="1697" y="1221"/>
                <a:ext cx="291" cy="399"/>
              </a:xfrm>
              <a:custGeom>
                <a:avLst/>
                <a:gdLst>
                  <a:gd name="T0" fmla="*/ 290 w 291"/>
                  <a:gd name="T1" fmla="*/ 0 h 399"/>
                  <a:gd name="T2" fmla="*/ 290 w 291"/>
                  <a:gd name="T3" fmla="*/ 111 h 399"/>
                  <a:gd name="T4" fmla="*/ 0 w 291"/>
                  <a:gd name="T5" fmla="*/ 398 h 399"/>
                  <a:gd name="T6" fmla="*/ 0 w 291"/>
                  <a:gd name="T7" fmla="*/ 287 h 399"/>
                  <a:gd name="T8" fmla="*/ 290 w 291"/>
                  <a:gd name="T9" fmla="*/ 0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399"/>
                  <a:gd name="T17" fmla="*/ 291 w 291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399">
                    <a:moveTo>
                      <a:pt x="290" y="0"/>
                    </a:moveTo>
                    <a:lnTo>
                      <a:pt x="290" y="111"/>
                    </a:lnTo>
                    <a:lnTo>
                      <a:pt x="0" y="398"/>
                    </a:lnTo>
                    <a:lnTo>
                      <a:pt x="0" y="287"/>
                    </a:lnTo>
                    <a:lnTo>
                      <a:pt x="29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52" name="Group 60"/>
            <p:cNvGrpSpPr>
              <a:grpSpLocks/>
            </p:cNvGrpSpPr>
            <p:nvPr/>
          </p:nvGrpSpPr>
          <p:grpSpPr bwMode="auto">
            <a:xfrm>
              <a:off x="1113" y="1211"/>
              <a:ext cx="585" cy="700"/>
              <a:chOff x="1113" y="1211"/>
              <a:chExt cx="585" cy="700"/>
            </a:xfrm>
          </p:grpSpPr>
          <p:sp>
            <p:nvSpPr>
              <p:cNvPr id="16499" name="AutoShape 61"/>
              <p:cNvSpPr>
                <a:spLocks noChangeArrowheads="1"/>
              </p:cNvSpPr>
              <p:nvPr/>
            </p:nvSpPr>
            <p:spPr bwMode="auto">
              <a:xfrm>
                <a:off x="1113" y="1213"/>
                <a:ext cx="585" cy="582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500" name="Freeform 62"/>
              <p:cNvSpPr>
                <a:spLocks/>
              </p:cNvSpPr>
              <p:nvPr/>
            </p:nvSpPr>
            <p:spPr bwMode="auto">
              <a:xfrm>
                <a:off x="1116" y="1211"/>
                <a:ext cx="290" cy="400"/>
              </a:xfrm>
              <a:custGeom>
                <a:avLst/>
                <a:gdLst>
                  <a:gd name="T0" fmla="*/ 0 w 290"/>
                  <a:gd name="T1" fmla="*/ 399 h 400"/>
                  <a:gd name="T2" fmla="*/ 0 w 290"/>
                  <a:gd name="T3" fmla="*/ 288 h 400"/>
                  <a:gd name="T4" fmla="*/ 289 w 290"/>
                  <a:gd name="T5" fmla="*/ 0 h 400"/>
                  <a:gd name="T6" fmla="*/ 289 w 290"/>
                  <a:gd name="T7" fmla="*/ 111 h 400"/>
                  <a:gd name="T8" fmla="*/ 0 w 290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0" y="399"/>
                    </a:moveTo>
                    <a:lnTo>
                      <a:pt x="0" y="288"/>
                    </a:lnTo>
                    <a:lnTo>
                      <a:pt x="289" y="0"/>
                    </a:lnTo>
                    <a:lnTo>
                      <a:pt x="289" y="111"/>
                    </a:lnTo>
                    <a:lnTo>
                      <a:pt x="0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01" name="Freeform 63"/>
              <p:cNvSpPr>
                <a:spLocks/>
              </p:cNvSpPr>
              <p:nvPr/>
            </p:nvSpPr>
            <p:spPr bwMode="auto">
              <a:xfrm>
                <a:off x="1407" y="1214"/>
                <a:ext cx="291" cy="400"/>
              </a:xfrm>
              <a:custGeom>
                <a:avLst/>
                <a:gdLst>
                  <a:gd name="T0" fmla="*/ 290 w 291"/>
                  <a:gd name="T1" fmla="*/ 399 h 400"/>
                  <a:gd name="T2" fmla="*/ 290 w 291"/>
                  <a:gd name="T3" fmla="*/ 288 h 400"/>
                  <a:gd name="T4" fmla="*/ 0 w 291"/>
                  <a:gd name="T5" fmla="*/ 0 h 400"/>
                  <a:gd name="T6" fmla="*/ 0 w 291"/>
                  <a:gd name="T7" fmla="*/ 111 h 400"/>
                  <a:gd name="T8" fmla="*/ 290 w 291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400"/>
                  <a:gd name="T17" fmla="*/ 291 w 291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400">
                    <a:moveTo>
                      <a:pt x="290" y="399"/>
                    </a:moveTo>
                    <a:lnTo>
                      <a:pt x="290" y="288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90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02" name="Freeform 64"/>
              <p:cNvSpPr>
                <a:spLocks/>
              </p:cNvSpPr>
              <p:nvPr/>
            </p:nvSpPr>
            <p:spPr bwMode="auto">
              <a:xfrm>
                <a:off x="1116" y="1508"/>
                <a:ext cx="290" cy="401"/>
              </a:xfrm>
              <a:custGeom>
                <a:avLst/>
                <a:gdLst>
                  <a:gd name="T0" fmla="*/ 0 w 290"/>
                  <a:gd name="T1" fmla="*/ 0 h 401"/>
                  <a:gd name="T2" fmla="*/ 0 w 290"/>
                  <a:gd name="T3" fmla="*/ 111 h 401"/>
                  <a:gd name="T4" fmla="*/ 289 w 290"/>
                  <a:gd name="T5" fmla="*/ 400 h 401"/>
                  <a:gd name="T6" fmla="*/ 289 w 290"/>
                  <a:gd name="T7" fmla="*/ 289 h 401"/>
                  <a:gd name="T8" fmla="*/ 0 w 290"/>
                  <a:gd name="T9" fmla="*/ 0 h 4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1"/>
                  <a:gd name="T17" fmla="*/ 290 w 290"/>
                  <a:gd name="T18" fmla="*/ 401 h 4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1">
                    <a:moveTo>
                      <a:pt x="0" y="0"/>
                    </a:moveTo>
                    <a:lnTo>
                      <a:pt x="0" y="111"/>
                    </a:lnTo>
                    <a:lnTo>
                      <a:pt x="289" y="400"/>
                    </a:lnTo>
                    <a:lnTo>
                      <a:pt x="289" y="28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503" name="Freeform 65"/>
              <p:cNvSpPr>
                <a:spLocks/>
              </p:cNvSpPr>
              <p:nvPr/>
            </p:nvSpPr>
            <p:spPr bwMode="auto">
              <a:xfrm>
                <a:off x="1407" y="1510"/>
                <a:ext cx="291" cy="401"/>
              </a:xfrm>
              <a:custGeom>
                <a:avLst/>
                <a:gdLst>
                  <a:gd name="T0" fmla="*/ 290 w 291"/>
                  <a:gd name="T1" fmla="*/ 0 h 401"/>
                  <a:gd name="T2" fmla="*/ 290 w 291"/>
                  <a:gd name="T3" fmla="*/ 111 h 401"/>
                  <a:gd name="T4" fmla="*/ 0 w 291"/>
                  <a:gd name="T5" fmla="*/ 400 h 401"/>
                  <a:gd name="T6" fmla="*/ 0 w 291"/>
                  <a:gd name="T7" fmla="*/ 289 h 401"/>
                  <a:gd name="T8" fmla="*/ 290 w 291"/>
                  <a:gd name="T9" fmla="*/ 0 h 4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401"/>
                  <a:gd name="T17" fmla="*/ 291 w 291"/>
                  <a:gd name="T18" fmla="*/ 401 h 4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401">
                    <a:moveTo>
                      <a:pt x="290" y="0"/>
                    </a:moveTo>
                    <a:lnTo>
                      <a:pt x="290" y="111"/>
                    </a:lnTo>
                    <a:lnTo>
                      <a:pt x="0" y="400"/>
                    </a:lnTo>
                    <a:lnTo>
                      <a:pt x="0" y="289"/>
                    </a:lnTo>
                    <a:lnTo>
                      <a:pt x="29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53" name="Group 66"/>
            <p:cNvGrpSpPr>
              <a:grpSpLocks/>
            </p:cNvGrpSpPr>
            <p:nvPr/>
          </p:nvGrpSpPr>
          <p:grpSpPr bwMode="auto">
            <a:xfrm>
              <a:off x="1113" y="1797"/>
              <a:ext cx="585" cy="699"/>
              <a:chOff x="1113" y="1797"/>
              <a:chExt cx="585" cy="699"/>
            </a:xfrm>
          </p:grpSpPr>
          <p:sp>
            <p:nvSpPr>
              <p:cNvPr id="16494" name="AutoShape 67"/>
              <p:cNvSpPr>
                <a:spLocks noChangeArrowheads="1"/>
              </p:cNvSpPr>
              <p:nvPr/>
            </p:nvSpPr>
            <p:spPr bwMode="auto">
              <a:xfrm>
                <a:off x="1113" y="1799"/>
                <a:ext cx="585" cy="582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495" name="Freeform 68"/>
              <p:cNvSpPr>
                <a:spLocks/>
              </p:cNvSpPr>
              <p:nvPr/>
            </p:nvSpPr>
            <p:spPr bwMode="auto">
              <a:xfrm>
                <a:off x="1116" y="1797"/>
                <a:ext cx="290" cy="400"/>
              </a:xfrm>
              <a:custGeom>
                <a:avLst/>
                <a:gdLst>
                  <a:gd name="T0" fmla="*/ 0 w 290"/>
                  <a:gd name="T1" fmla="*/ 399 h 400"/>
                  <a:gd name="T2" fmla="*/ 0 w 290"/>
                  <a:gd name="T3" fmla="*/ 288 h 400"/>
                  <a:gd name="T4" fmla="*/ 289 w 290"/>
                  <a:gd name="T5" fmla="*/ 0 h 400"/>
                  <a:gd name="T6" fmla="*/ 289 w 290"/>
                  <a:gd name="T7" fmla="*/ 111 h 400"/>
                  <a:gd name="T8" fmla="*/ 0 w 290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0" y="399"/>
                    </a:moveTo>
                    <a:lnTo>
                      <a:pt x="0" y="288"/>
                    </a:lnTo>
                    <a:lnTo>
                      <a:pt x="289" y="0"/>
                    </a:lnTo>
                    <a:lnTo>
                      <a:pt x="289" y="111"/>
                    </a:lnTo>
                    <a:lnTo>
                      <a:pt x="0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96" name="Freeform 69"/>
              <p:cNvSpPr>
                <a:spLocks/>
              </p:cNvSpPr>
              <p:nvPr/>
            </p:nvSpPr>
            <p:spPr bwMode="auto">
              <a:xfrm>
                <a:off x="1407" y="1798"/>
                <a:ext cx="291" cy="400"/>
              </a:xfrm>
              <a:custGeom>
                <a:avLst/>
                <a:gdLst>
                  <a:gd name="T0" fmla="*/ 290 w 291"/>
                  <a:gd name="T1" fmla="*/ 399 h 400"/>
                  <a:gd name="T2" fmla="*/ 290 w 291"/>
                  <a:gd name="T3" fmla="*/ 288 h 400"/>
                  <a:gd name="T4" fmla="*/ 0 w 291"/>
                  <a:gd name="T5" fmla="*/ 0 h 400"/>
                  <a:gd name="T6" fmla="*/ 0 w 291"/>
                  <a:gd name="T7" fmla="*/ 111 h 400"/>
                  <a:gd name="T8" fmla="*/ 290 w 291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400"/>
                  <a:gd name="T17" fmla="*/ 291 w 291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400">
                    <a:moveTo>
                      <a:pt x="290" y="399"/>
                    </a:moveTo>
                    <a:lnTo>
                      <a:pt x="290" y="288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90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97" name="Freeform 70"/>
              <p:cNvSpPr>
                <a:spLocks/>
              </p:cNvSpPr>
              <p:nvPr/>
            </p:nvSpPr>
            <p:spPr bwMode="auto">
              <a:xfrm>
                <a:off x="1116" y="2093"/>
                <a:ext cx="290" cy="400"/>
              </a:xfrm>
              <a:custGeom>
                <a:avLst/>
                <a:gdLst>
                  <a:gd name="T0" fmla="*/ 0 w 290"/>
                  <a:gd name="T1" fmla="*/ 0 h 400"/>
                  <a:gd name="T2" fmla="*/ 0 w 290"/>
                  <a:gd name="T3" fmla="*/ 111 h 400"/>
                  <a:gd name="T4" fmla="*/ 289 w 290"/>
                  <a:gd name="T5" fmla="*/ 399 h 400"/>
                  <a:gd name="T6" fmla="*/ 289 w 290"/>
                  <a:gd name="T7" fmla="*/ 288 h 400"/>
                  <a:gd name="T8" fmla="*/ 0 w 290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0" y="0"/>
                    </a:moveTo>
                    <a:lnTo>
                      <a:pt x="0" y="111"/>
                    </a:lnTo>
                    <a:lnTo>
                      <a:pt x="289" y="399"/>
                    </a:lnTo>
                    <a:lnTo>
                      <a:pt x="289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98" name="Freeform 71"/>
              <p:cNvSpPr>
                <a:spLocks/>
              </p:cNvSpPr>
              <p:nvPr/>
            </p:nvSpPr>
            <p:spPr bwMode="auto">
              <a:xfrm>
                <a:off x="1407" y="2096"/>
                <a:ext cx="291" cy="400"/>
              </a:xfrm>
              <a:custGeom>
                <a:avLst/>
                <a:gdLst>
                  <a:gd name="T0" fmla="*/ 290 w 291"/>
                  <a:gd name="T1" fmla="*/ 0 h 400"/>
                  <a:gd name="T2" fmla="*/ 290 w 291"/>
                  <a:gd name="T3" fmla="*/ 111 h 400"/>
                  <a:gd name="T4" fmla="*/ 0 w 291"/>
                  <a:gd name="T5" fmla="*/ 399 h 400"/>
                  <a:gd name="T6" fmla="*/ 0 w 291"/>
                  <a:gd name="T7" fmla="*/ 288 h 400"/>
                  <a:gd name="T8" fmla="*/ 290 w 291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400"/>
                  <a:gd name="T17" fmla="*/ 291 w 291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400">
                    <a:moveTo>
                      <a:pt x="290" y="0"/>
                    </a:moveTo>
                    <a:lnTo>
                      <a:pt x="290" y="111"/>
                    </a:lnTo>
                    <a:lnTo>
                      <a:pt x="0" y="399"/>
                    </a:lnTo>
                    <a:lnTo>
                      <a:pt x="0" y="288"/>
                    </a:lnTo>
                    <a:lnTo>
                      <a:pt x="29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54" name="Group 72"/>
            <p:cNvGrpSpPr>
              <a:grpSpLocks/>
            </p:cNvGrpSpPr>
            <p:nvPr/>
          </p:nvGrpSpPr>
          <p:grpSpPr bwMode="auto">
            <a:xfrm>
              <a:off x="1112" y="2382"/>
              <a:ext cx="584" cy="698"/>
              <a:chOff x="1112" y="2382"/>
              <a:chExt cx="584" cy="698"/>
            </a:xfrm>
          </p:grpSpPr>
          <p:sp>
            <p:nvSpPr>
              <p:cNvPr id="16489" name="AutoShape 73"/>
              <p:cNvSpPr>
                <a:spLocks noChangeArrowheads="1"/>
              </p:cNvSpPr>
              <p:nvPr/>
            </p:nvSpPr>
            <p:spPr bwMode="auto">
              <a:xfrm>
                <a:off x="1112" y="2383"/>
                <a:ext cx="582" cy="584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490" name="Freeform 74"/>
              <p:cNvSpPr>
                <a:spLocks/>
              </p:cNvSpPr>
              <p:nvPr/>
            </p:nvSpPr>
            <p:spPr bwMode="auto">
              <a:xfrm>
                <a:off x="1113" y="2382"/>
                <a:ext cx="290" cy="398"/>
              </a:xfrm>
              <a:custGeom>
                <a:avLst/>
                <a:gdLst>
                  <a:gd name="T0" fmla="*/ 0 w 290"/>
                  <a:gd name="T1" fmla="*/ 397 h 398"/>
                  <a:gd name="T2" fmla="*/ 0 w 290"/>
                  <a:gd name="T3" fmla="*/ 287 h 398"/>
                  <a:gd name="T4" fmla="*/ 289 w 290"/>
                  <a:gd name="T5" fmla="*/ 0 h 398"/>
                  <a:gd name="T6" fmla="*/ 289 w 290"/>
                  <a:gd name="T7" fmla="*/ 110 h 398"/>
                  <a:gd name="T8" fmla="*/ 0 w 290"/>
                  <a:gd name="T9" fmla="*/ 397 h 3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398"/>
                  <a:gd name="T17" fmla="*/ 290 w 290"/>
                  <a:gd name="T18" fmla="*/ 398 h 3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398">
                    <a:moveTo>
                      <a:pt x="0" y="397"/>
                    </a:moveTo>
                    <a:lnTo>
                      <a:pt x="0" y="287"/>
                    </a:lnTo>
                    <a:lnTo>
                      <a:pt x="289" y="0"/>
                    </a:lnTo>
                    <a:lnTo>
                      <a:pt x="289" y="110"/>
                    </a:lnTo>
                    <a:lnTo>
                      <a:pt x="0" y="39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91" name="Freeform 75"/>
              <p:cNvSpPr>
                <a:spLocks/>
              </p:cNvSpPr>
              <p:nvPr/>
            </p:nvSpPr>
            <p:spPr bwMode="auto">
              <a:xfrm>
                <a:off x="1405" y="2384"/>
                <a:ext cx="291" cy="399"/>
              </a:xfrm>
              <a:custGeom>
                <a:avLst/>
                <a:gdLst>
                  <a:gd name="T0" fmla="*/ 290 w 291"/>
                  <a:gd name="T1" fmla="*/ 398 h 399"/>
                  <a:gd name="T2" fmla="*/ 290 w 291"/>
                  <a:gd name="T3" fmla="*/ 287 h 399"/>
                  <a:gd name="T4" fmla="*/ 0 w 291"/>
                  <a:gd name="T5" fmla="*/ 0 h 399"/>
                  <a:gd name="T6" fmla="*/ 0 w 291"/>
                  <a:gd name="T7" fmla="*/ 111 h 399"/>
                  <a:gd name="T8" fmla="*/ 290 w 291"/>
                  <a:gd name="T9" fmla="*/ 398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399"/>
                  <a:gd name="T17" fmla="*/ 291 w 291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399">
                    <a:moveTo>
                      <a:pt x="290" y="398"/>
                    </a:moveTo>
                    <a:lnTo>
                      <a:pt x="290" y="287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90" y="398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92" name="Freeform 76"/>
              <p:cNvSpPr>
                <a:spLocks/>
              </p:cNvSpPr>
              <p:nvPr/>
            </p:nvSpPr>
            <p:spPr bwMode="auto">
              <a:xfrm>
                <a:off x="1113" y="2679"/>
                <a:ext cx="290" cy="400"/>
              </a:xfrm>
              <a:custGeom>
                <a:avLst/>
                <a:gdLst>
                  <a:gd name="T0" fmla="*/ 0 w 290"/>
                  <a:gd name="T1" fmla="*/ 0 h 400"/>
                  <a:gd name="T2" fmla="*/ 0 w 290"/>
                  <a:gd name="T3" fmla="*/ 111 h 400"/>
                  <a:gd name="T4" fmla="*/ 289 w 290"/>
                  <a:gd name="T5" fmla="*/ 399 h 400"/>
                  <a:gd name="T6" fmla="*/ 289 w 290"/>
                  <a:gd name="T7" fmla="*/ 288 h 400"/>
                  <a:gd name="T8" fmla="*/ 0 w 290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0" y="0"/>
                    </a:moveTo>
                    <a:lnTo>
                      <a:pt x="0" y="111"/>
                    </a:lnTo>
                    <a:lnTo>
                      <a:pt x="289" y="399"/>
                    </a:lnTo>
                    <a:lnTo>
                      <a:pt x="289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93" name="Freeform 77"/>
              <p:cNvSpPr>
                <a:spLocks/>
              </p:cNvSpPr>
              <p:nvPr/>
            </p:nvSpPr>
            <p:spPr bwMode="auto">
              <a:xfrm>
                <a:off x="1405" y="2682"/>
                <a:ext cx="291" cy="398"/>
              </a:xfrm>
              <a:custGeom>
                <a:avLst/>
                <a:gdLst>
                  <a:gd name="T0" fmla="*/ 290 w 291"/>
                  <a:gd name="T1" fmla="*/ 0 h 398"/>
                  <a:gd name="T2" fmla="*/ 290 w 291"/>
                  <a:gd name="T3" fmla="*/ 110 h 398"/>
                  <a:gd name="T4" fmla="*/ 0 w 291"/>
                  <a:gd name="T5" fmla="*/ 397 h 398"/>
                  <a:gd name="T6" fmla="*/ 0 w 291"/>
                  <a:gd name="T7" fmla="*/ 287 h 398"/>
                  <a:gd name="T8" fmla="*/ 290 w 291"/>
                  <a:gd name="T9" fmla="*/ 0 h 3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398"/>
                  <a:gd name="T17" fmla="*/ 291 w 291"/>
                  <a:gd name="T18" fmla="*/ 398 h 39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398">
                    <a:moveTo>
                      <a:pt x="290" y="0"/>
                    </a:moveTo>
                    <a:lnTo>
                      <a:pt x="290" y="110"/>
                    </a:lnTo>
                    <a:lnTo>
                      <a:pt x="0" y="397"/>
                    </a:lnTo>
                    <a:lnTo>
                      <a:pt x="0" y="287"/>
                    </a:lnTo>
                    <a:lnTo>
                      <a:pt x="29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55" name="Group 78"/>
            <p:cNvGrpSpPr>
              <a:grpSpLocks/>
            </p:cNvGrpSpPr>
            <p:nvPr/>
          </p:nvGrpSpPr>
          <p:grpSpPr bwMode="auto">
            <a:xfrm>
              <a:off x="1406" y="2674"/>
              <a:ext cx="585" cy="700"/>
              <a:chOff x="1406" y="2674"/>
              <a:chExt cx="585" cy="700"/>
            </a:xfrm>
          </p:grpSpPr>
          <p:sp>
            <p:nvSpPr>
              <p:cNvPr id="16484" name="AutoShape 79"/>
              <p:cNvSpPr>
                <a:spLocks noChangeArrowheads="1"/>
              </p:cNvSpPr>
              <p:nvPr/>
            </p:nvSpPr>
            <p:spPr bwMode="auto">
              <a:xfrm>
                <a:off x="1406" y="2677"/>
                <a:ext cx="584" cy="585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485" name="Freeform 80"/>
              <p:cNvSpPr>
                <a:spLocks/>
              </p:cNvSpPr>
              <p:nvPr/>
            </p:nvSpPr>
            <p:spPr bwMode="auto">
              <a:xfrm>
                <a:off x="1409" y="2674"/>
                <a:ext cx="290" cy="400"/>
              </a:xfrm>
              <a:custGeom>
                <a:avLst/>
                <a:gdLst>
                  <a:gd name="T0" fmla="*/ 0 w 290"/>
                  <a:gd name="T1" fmla="*/ 399 h 400"/>
                  <a:gd name="T2" fmla="*/ 0 w 290"/>
                  <a:gd name="T3" fmla="*/ 288 h 400"/>
                  <a:gd name="T4" fmla="*/ 289 w 290"/>
                  <a:gd name="T5" fmla="*/ 0 h 400"/>
                  <a:gd name="T6" fmla="*/ 289 w 290"/>
                  <a:gd name="T7" fmla="*/ 111 h 400"/>
                  <a:gd name="T8" fmla="*/ 0 w 290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0" y="399"/>
                    </a:moveTo>
                    <a:lnTo>
                      <a:pt x="0" y="288"/>
                    </a:lnTo>
                    <a:lnTo>
                      <a:pt x="289" y="0"/>
                    </a:lnTo>
                    <a:lnTo>
                      <a:pt x="289" y="111"/>
                    </a:lnTo>
                    <a:lnTo>
                      <a:pt x="0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86" name="Freeform 81"/>
              <p:cNvSpPr>
                <a:spLocks/>
              </p:cNvSpPr>
              <p:nvPr/>
            </p:nvSpPr>
            <p:spPr bwMode="auto">
              <a:xfrm>
                <a:off x="1702" y="2677"/>
                <a:ext cx="289" cy="400"/>
              </a:xfrm>
              <a:custGeom>
                <a:avLst/>
                <a:gdLst>
                  <a:gd name="T0" fmla="*/ 288 w 289"/>
                  <a:gd name="T1" fmla="*/ 399 h 400"/>
                  <a:gd name="T2" fmla="*/ 288 w 289"/>
                  <a:gd name="T3" fmla="*/ 288 h 400"/>
                  <a:gd name="T4" fmla="*/ 0 w 289"/>
                  <a:gd name="T5" fmla="*/ 0 h 400"/>
                  <a:gd name="T6" fmla="*/ 0 w 289"/>
                  <a:gd name="T7" fmla="*/ 111 h 400"/>
                  <a:gd name="T8" fmla="*/ 288 w 289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400"/>
                  <a:gd name="T17" fmla="*/ 289 w 289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400">
                    <a:moveTo>
                      <a:pt x="288" y="399"/>
                    </a:moveTo>
                    <a:lnTo>
                      <a:pt x="288" y="288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88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87" name="Freeform 82"/>
              <p:cNvSpPr>
                <a:spLocks/>
              </p:cNvSpPr>
              <p:nvPr/>
            </p:nvSpPr>
            <p:spPr bwMode="auto">
              <a:xfrm>
                <a:off x="1409" y="2973"/>
                <a:ext cx="290" cy="399"/>
              </a:xfrm>
              <a:custGeom>
                <a:avLst/>
                <a:gdLst>
                  <a:gd name="T0" fmla="*/ 0 w 290"/>
                  <a:gd name="T1" fmla="*/ 0 h 399"/>
                  <a:gd name="T2" fmla="*/ 0 w 290"/>
                  <a:gd name="T3" fmla="*/ 111 h 399"/>
                  <a:gd name="T4" fmla="*/ 289 w 290"/>
                  <a:gd name="T5" fmla="*/ 398 h 399"/>
                  <a:gd name="T6" fmla="*/ 289 w 290"/>
                  <a:gd name="T7" fmla="*/ 287 h 399"/>
                  <a:gd name="T8" fmla="*/ 0 w 290"/>
                  <a:gd name="T9" fmla="*/ 0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399"/>
                  <a:gd name="T17" fmla="*/ 290 w 290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399">
                    <a:moveTo>
                      <a:pt x="0" y="0"/>
                    </a:moveTo>
                    <a:lnTo>
                      <a:pt x="0" y="111"/>
                    </a:lnTo>
                    <a:lnTo>
                      <a:pt x="289" y="398"/>
                    </a:lnTo>
                    <a:lnTo>
                      <a:pt x="289" y="287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88" name="Freeform 83"/>
              <p:cNvSpPr>
                <a:spLocks/>
              </p:cNvSpPr>
              <p:nvPr/>
            </p:nvSpPr>
            <p:spPr bwMode="auto">
              <a:xfrm>
                <a:off x="1702" y="2974"/>
                <a:ext cx="289" cy="400"/>
              </a:xfrm>
              <a:custGeom>
                <a:avLst/>
                <a:gdLst>
                  <a:gd name="T0" fmla="*/ 288 w 289"/>
                  <a:gd name="T1" fmla="*/ 0 h 400"/>
                  <a:gd name="T2" fmla="*/ 288 w 289"/>
                  <a:gd name="T3" fmla="*/ 111 h 400"/>
                  <a:gd name="T4" fmla="*/ 0 w 289"/>
                  <a:gd name="T5" fmla="*/ 399 h 400"/>
                  <a:gd name="T6" fmla="*/ 0 w 289"/>
                  <a:gd name="T7" fmla="*/ 288 h 400"/>
                  <a:gd name="T8" fmla="*/ 288 w 289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400"/>
                  <a:gd name="T17" fmla="*/ 289 w 289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400">
                    <a:moveTo>
                      <a:pt x="288" y="0"/>
                    </a:moveTo>
                    <a:lnTo>
                      <a:pt x="288" y="111"/>
                    </a:lnTo>
                    <a:lnTo>
                      <a:pt x="0" y="399"/>
                    </a:lnTo>
                    <a:lnTo>
                      <a:pt x="0" y="288"/>
                    </a:lnTo>
                    <a:lnTo>
                      <a:pt x="288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56" name="Group 84"/>
            <p:cNvGrpSpPr>
              <a:grpSpLocks/>
            </p:cNvGrpSpPr>
            <p:nvPr/>
          </p:nvGrpSpPr>
          <p:grpSpPr bwMode="auto">
            <a:xfrm>
              <a:off x="1685" y="2955"/>
              <a:ext cx="586" cy="699"/>
              <a:chOff x="1685" y="2955"/>
              <a:chExt cx="586" cy="699"/>
            </a:xfrm>
          </p:grpSpPr>
          <p:sp>
            <p:nvSpPr>
              <p:cNvPr id="16479" name="AutoShape 85"/>
              <p:cNvSpPr>
                <a:spLocks noChangeArrowheads="1"/>
              </p:cNvSpPr>
              <p:nvPr/>
            </p:nvSpPr>
            <p:spPr bwMode="auto">
              <a:xfrm>
                <a:off x="1685" y="2957"/>
                <a:ext cx="585" cy="582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480" name="Freeform 86"/>
              <p:cNvSpPr>
                <a:spLocks/>
              </p:cNvSpPr>
              <p:nvPr/>
            </p:nvSpPr>
            <p:spPr bwMode="auto">
              <a:xfrm>
                <a:off x="1689" y="2955"/>
                <a:ext cx="290" cy="400"/>
              </a:xfrm>
              <a:custGeom>
                <a:avLst/>
                <a:gdLst>
                  <a:gd name="T0" fmla="*/ 0 w 290"/>
                  <a:gd name="T1" fmla="*/ 399 h 400"/>
                  <a:gd name="T2" fmla="*/ 0 w 290"/>
                  <a:gd name="T3" fmla="*/ 288 h 400"/>
                  <a:gd name="T4" fmla="*/ 289 w 290"/>
                  <a:gd name="T5" fmla="*/ 0 h 400"/>
                  <a:gd name="T6" fmla="*/ 289 w 290"/>
                  <a:gd name="T7" fmla="*/ 111 h 400"/>
                  <a:gd name="T8" fmla="*/ 0 w 290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0" y="399"/>
                    </a:moveTo>
                    <a:lnTo>
                      <a:pt x="0" y="288"/>
                    </a:lnTo>
                    <a:lnTo>
                      <a:pt x="289" y="0"/>
                    </a:lnTo>
                    <a:lnTo>
                      <a:pt x="289" y="111"/>
                    </a:lnTo>
                    <a:lnTo>
                      <a:pt x="0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81" name="Freeform 87"/>
              <p:cNvSpPr>
                <a:spLocks/>
              </p:cNvSpPr>
              <p:nvPr/>
            </p:nvSpPr>
            <p:spPr bwMode="auto">
              <a:xfrm>
                <a:off x="1982" y="2957"/>
                <a:ext cx="289" cy="401"/>
              </a:xfrm>
              <a:custGeom>
                <a:avLst/>
                <a:gdLst>
                  <a:gd name="T0" fmla="*/ 288 w 289"/>
                  <a:gd name="T1" fmla="*/ 400 h 401"/>
                  <a:gd name="T2" fmla="*/ 288 w 289"/>
                  <a:gd name="T3" fmla="*/ 289 h 401"/>
                  <a:gd name="T4" fmla="*/ 0 w 289"/>
                  <a:gd name="T5" fmla="*/ 0 h 401"/>
                  <a:gd name="T6" fmla="*/ 0 w 289"/>
                  <a:gd name="T7" fmla="*/ 111 h 401"/>
                  <a:gd name="T8" fmla="*/ 288 w 289"/>
                  <a:gd name="T9" fmla="*/ 400 h 4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401"/>
                  <a:gd name="T17" fmla="*/ 289 w 289"/>
                  <a:gd name="T18" fmla="*/ 401 h 4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401">
                    <a:moveTo>
                      <a:pt x="288" y="400"/>
                    </a:moveTo>
                    <a:lnTo>
                      <a:pt x="288" y="289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88" y="40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82" name="Freeform 88"/>
              <p:cNvSpPr>
                <a:spLocks/>
              </p:cNvSpPr>
              <p:nvPr/>
            </p:nvSpPr>
            <p:spPr bwMode="auto">
              <a:xfrm>
                <a:off x="1689" y="3252"/>
                <a:ext cx="290" cy="400"/>
              </a:xfrm>
              <a:custGeom>
                <a:avLst/>
                <a:gdLst>
                  <a:gd name="T0" fmla="*/ 0 w 290"/>
                  <a:gd name="T1" fmla="*/ 0 h 400"/>
                  <a:gd name="T2" fmla="*/ 0 w 290"/>
                  <a:gd name="T3" fmla="*/ 111 h 400"/>
                  <a:gd name="T4" fmla="*/ 289 w 290"/>
                  <a:gd name="T5" fmla="*/ 399 h 400"/>
                  <a:gd name="T6" fmla="*/ 289 w 290"/>
                  <a:gd name="T7" fmla="*/ 288 h 400"/>
                  <a:gd name="T8" fmla="*/ 0 w 290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0" y="0"/>
                    </a:moveTo>
                    <a:lnTo>
                      <a:pt x="0" y="111"/>
                    </a:lnTo>
                    <a:lnTo>
                      <a:pt x="289" y="399"/>
                    </a:lnTo>
                    <a:lnTo>
                      <a:pt x="289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83" name="Freeform 89"/>
              <p:cNvSpPr>
                <a:spLocks/>
              </p:cNvSpPr>
              <p:nvPr/>
            </p:nvSpPr>
            <p:spPr bwMode="auto">
              <a:xfrm>
                <a:off x="1982" y="3254"/>
                <a:ext cx="289" cy="400"/>
              </a:xfrm>
              <a:custGeom>
                <a:avLst/>
                <a:gdLst>
                  <a:gd name="T0" fmla="*/ 288 w 289"/>
                  <a:gd name="T1" fmla="*/ 0 h 400"/>
                  <a:gd name="T2" fmla="*/ 288 w 289"/>
                  <a:gd name="T3" fmla="*/ 111 h 400"/>
                  <a:gd name="T4" fmla="*/ 0 w 289"/>
                  <a:gd name="T5" fmla="*/ 399 h 400"/>
                  <a:gd name="T6" fmla="*/ 0 w 289"/>
                  <a:gd name="T7" fmla="*/ 288 h 400"/>
                  <a:gd name="T8" fmla="*/ 288 w 289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400"/>
                  <a:gd name="T17" fmla="*/ 289 w 289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400">
                    <a:moveTo>
                      <a:pt x="288" y="0"/>
                    </a:moveTo>
                    <a:lnTo>
                      <a:pt x="288" y="111"/>
                    </a:lnTo>
                    <a:lnTo>
                      <a:pt x="0" y="399"/>
                    </a:lnTo>
                    <a:lnTo>
                      <a:pt x="0" y="288"/>
                    </a:lnTo>
                    <a:lnTo>
                      <a:pt x="288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57" name="Group 90"/>
            <p:cNvGrpSpPr>
              <a:grpSpLocks/>
            </p:cNvGrpSpPr>
            <p:nvPr/>
          </p:nvGrpSpPr>
          <p:grpSpPr bwMode="auto">
            <a:xfrm>
              <a:off x="2851" y="630"/>
              <a:ext cx="584" cy="698"/>
              <a:chOff x="2851" y="630"/>
              <a:chExt cx="584" cy="698"/>
            </a:xfrm>
          </p:grpSpPr>
          <p:sp>
            <p:nvSpPr>
              <p:cNvPr id="16475" name="AutoShape 91"/>
              <p:cNvSpPr>
                <a:spLocks noChangeArrowheads="1"/>
              </p:cNvSpPr>
              <p:nvPr/>
            </p:nvSpPr>
            <p:spPr bwMode="auto">
              <a:xfrm>
                <a:off x="2851" y="632"/>
                <a:ext cx="583" cy="583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476" name="Freeform 92"/>
              <p:cNvSpPr>
                <a:spLocks/>
              </p:cNvSpPr>
              <p:nvPr/>
            </p:nvSpPr>
            <p:spPr bwMode="auto">
              <a:xfrm>
                <a:off x="2853" y="630"/>
                <a:ext cx="291" cy="399"/>
              </a:xfrm>
              <a:custGeom>
                <a:avLst/>
                <a:gdLst>
                  <a:gd name="T0" fmla="*/ 0 w 291"/>
                  <a:gd name="T1" fmla="*/ 398 h 399"/>
                  <a:gd name="T2" fmla="*/ 0 w 291"/>
                  <a:gd name="T3" fmla="*/ 287 h 399"/>
                  <a:gd name="T4" fmla="*/ 290 w 291"/>
                  <a:gd name="T5" fmla="*/ 0 h 399"/>
                  <a:gd name="T6" fmla="*/ 290 w 291"/>
                  <a:gd name="T7" fmla="*/ 111 h 399"/>
                  <a:gd name="T8" fmla="*/ 0 w 291"/>
                  <a:gd name="T9" fmla="*/ 398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399"/>
                  <a:gd name="T17" fmla="*/ 291 w 291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399">
                    <a:moveTo>
                      <a:pt x="0" y="398"/>
                    </a:moveTo>
                    <a:lnTo>
                      <a:pt x="0" y="287"/>
                    </a:lnTo>
                    <a:lnTo>
                      <a:pt x="290" y="0"/>
                    </a:lnTo>
                    <a:lnTo>
                      <a:pt x="290" y="111"/>
                    </a:lnTo>
                    <a:lnTo>
                      <a:pt x="0" y="398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77" name="Freeform 93"/>
              <p:cNvSpPr>
                <a:spLocks/>
              </p:cNvSpPr>
              <p:nvPr/>
            </p:nvSpPr>
            <p:spPr bwMode="auto">
              <a:xfrm>
                <a:off x="3145" y="632"/>
                <a:ext cx="290" cy="400"/>
              </a:xfrm>
              <a:custGeom>
                <a:avLst/>
                <a:gdLst>
                  <a:gd name="T0" fmla="*/ 289 w 290"/>
                  <a:gd name="T1" fmla="*/ 399 h 400"/>
                  <a:gd name="T2" fmla="*/ 289 w 290"/>
                  <a:gd name="T3" fmla="*/ 288 h 400"/>
                  <a:gd name="T4" fmla="*/ 0 w 290"/>
                  <a:gd name="T5" fmla="*/ 0 h 400"/>
                  <a:gd name="T6" fmla="*/ 0 w 290"/>
                  <a:gd name="T7" fmla="*/ 111 h 400"/>
                  <a:gd name="T8" fmla="*/ 289 w 290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289" y="399"/>
                    </a:moveTo>
                    <a:lnTo>
                      <a:pt x="289" y="288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89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78" name="Freeform 94"/>
              <p:cNvSpPr>
                <a:spLocks/>
              </p:cNvSpPr>
              <p:nvPr/>
            </p:nvSpPr>
            <p:spPr bwMode="auto">
              <a:xfrm>
                <a:off x="2853" y="928"/>
                <a:ext cx="291" cy="400"/>
              </a:xfrm>
              <a:custGeom>
                <a:avLst/>
                <a:gdLst>
                  <a:gd name="T0" fmla="*/ 0 w 291"/>
                  <a:gd name="T1" fmla="*/ 0 h 400"/>
                  <a:gd name="T2" fmla="*/ 0 w 291"/>
                  <a:gd name="T3" fmla="*/ 111 h 400"/>
                  <a:gd name="T4" fmla="*/ 290 w 291"/>
                  <a:gd name="T5" fmla="*/ 399 h 400"/>
                  <a:gd name="T6" fmla="*/ 290 w 291"/>
                  <a:gd name="T7" fmla="*/ 288 h 400"/>
                  <a:gd name="T8" fmla="*/ 0 w 291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400"/>
                  <a:gd name="T17" fmla="*/ 291 w 291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400">
                    <a:moveTo>
                      <a:pt x="0" y="0"/>
                    </a:moveTo>
                    <a:lnTo>
                      <a:pt x="0" y="111"/>
                    </a:lnTo>
                    <a:lnTo>
                      <a:pt x="290" y="399"/>
                    </a:lnTo>
                    <a:lnTo>
                      <a:pt x="290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58" name="Group 95"/>
            <p:cNvGrpSpPr>
              <a:grpSpLocks/>
            </p:cNvGrpSpPr>
            <p:nvPr/>
          </p:nvGrpSpPr>
          <p:grpSpPr bwMode="auto">
            <a:xfrm>
              <a:off x="2270" y="630"/>
              <a:ext cx="584" cy="699"/>
              <a:chOff x="2270" y="630"/>
              <a:chExt cx="584" cy="699"/>
            </a:xfrm>
          </p:grpSpPr>
          <p:sp>
            <p:nvSpPr>
              <p:cNvPr id="16471" name="AutoShape 96"/>
              <p:cNvSpPr>
                <a:spLocks noChangeArrowheads="1"/>
              </p:cNvSpPr>
              <p:nvPr/>
            </p:nvSpPr>
            <p:spPr bwMode="auto">
              <a:xfrm>
                <a:off x="2270" y="632"/>
                <a:ext cx="583" cy="583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472" name="Freeform 97"/>
              <p:cNvSpPr>
                <a:spLocks/>
              </p:cNvSpPr>
              <p:nvPr/>
            </p:nvSpPr>
            <p:spPr bwMode="auto">
              <a:xfrm>
                <a:off x="2271" y="630"/>
                <a:ext cx="292" cy="399"/>
              </a:xfrm>
              <a:custGeom>
                <a:avLst/>
                <a:gdLst>
                  <a:gd name="T0" fmla="*/ 0 w 292"/>
                  <a:gd name="T1" fmla="*/ 398 h 399"/>
                  <a:gd name="T2" fmla="*/ 0 w 292"/>
                  <a:gd name="T3" fmla="*/ 287 h 399"/>
                  <a:gd name="T4" fmla="*/ 291 w 292"/>
                  <a:gd name="T5" fmla="*/ 0 h 399"/>
                  <a:gd name="T6" fmla="*/ 291 w 292"/>
                  <a:gd name="T7" fmla="*/ 111 h 399"/>
                  <a:gd name="T8" fmla="*/ 0 w 292"/>
                  <a:gd name="T9" fmla="*/ 398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2"/>
                  <a:gd name="T16" fmla="*/ 0 h 399"/>
                  <a:gd name="T17" fmla="*/ 292 w 292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2" h="399">
                    <a:moveTo>
                      <a:pt x="0" y="398"/>
                    </a:moveTo>
                    <a:lnTo>
                      <a:pt x="0" y="287"/>
                    </a:lnTo>
                    <a:lnTo>
                      <a:pt x="291" y="0"/>
                    </a:lnTo>
                    <a:lnTo>
                      <a:pt x="291" y="111"/>
                    </a:lnTo>
                    <a:lnTo>
                      <a:pt x="0" y="398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73" name="Freeform 98"/>
              <p:cNvSpPr>
                <a:spLocks/>
              </p:cNvSpPr>
              <p:nvPr/>
            </p:nvSpPr>
            <p:spPr bwMode="auto">
              <a:xfrm>
                <a:off x="2562" y="632"/>
                <a:ext cx="292" cy="400"/>
              </a:xfrm>
              <a:custGeom>
                <a:avLst/>
                <a:gdLst>
                  <a:gd name="T0" fmla="*/ 291 w 292"/>
                  <a:gd name="T1" fmla="*/ 399 h 400"/>
                  <a:gd name="T2" fmla="*/ 291 w 292"/>
                  <a:gd name="T3" fmla="*/ 288 h 400"/>
                  <a:gd name="T4" fmla="*/ 0 w 292"/>
                  <a:gd name="T5" fmla="*/ 0 h 400"/>
                  <a:gd name="T6" fmla="*/ 0 w 292"/>
                  <a:gd name="T7" fmla="*/ 111 h 400"/>
                  <a:gd name="T8" fmla="*/ 291 w 292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2"/>
                  <a:gd name="T16" fmla="*/ 0 h 400"/>
                  <a:gd name="T17" fmla="*/ 292 w 292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2" h="400">
                    <a:moveTo>
                      <a:pt x="291" y="399"/>
                    </a:moveTo>
                    <a:lnTo>
                      <a:pt x="291" y="288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91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74" name="Freeform 99"/>
              <p:cNvSpPr>
                <a:spLocks/>
              </p:cNvSpPr>
              <p:nvPr/>
            </p:nvSpPr>
            <p:spPr bwMode="auto">
              <a:xfrm>
                <a:off x="2562" y="929"/>
                <a:ext cx="292" cy="400"/>
              </a:xfrm>
              <a:custGeom>
                <a:avLst/>
                <a:gdLst>
                  <a:gd name="T0" fmla="*/ 291 w 292"/>
                  <a:gd name="T1" fmla="*/ 0 h 400"/>
                  <a:gd name="T2" fmla="*/ 291 w 292"/>
                  <a:gd name="T3" fmla="*/ 111 h 400"/>
                  <a:gd name="T4" fmla="*/ 0 w 292"/>
                  <a:gd name="T5" fmla="*/ 399 h 400"/>
                  <a:gd name="T6" fmla="*/ 0 w 292"/>
                  <a:gd name="T7" fmla="*/ 288 h 400"/>
                  <a:gd name="T8" fmla="*/ 291 w 292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2"/>
                  <a:gd name="T16" fmla="*/ 0 h 400"/>
                  <a:gd name="T17" fmla="*/ 292 w 292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2" h="400">
                    <a:moveTo>
                      <a:pt x="291" y="0"/>
                    </a:moveTo>
                    <a:lnTo>
                      <a:pt x="291" y="111"/>
                    </a:lnTo>
                    <a:lnTo>
                      <a:pt x="0" y="399"/>
                    </a:lnTo>
                    <a:lnTo>
                      <a:pt x="0" y="288"/>
                    </a:lnTo>
                    <a:lnTo>
                      <a:pt x="291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59" name="Group 100"/>
            <p:cNvGrpSpPr>
              <a:grpSpLocks/>
            </p:cNvGrpSpPr>
            <p:nvPr/>
          </p:nvGrpSpPr>
          <p:grpSpPr bwMode="auto">
            <a:xfrm>
              <a:off x="2267" y="2960"/>
              <a:ext cx="585" cy="700"/>
              <a:chOff x="2267" y="2960"/>
              <a:chExt cx="585" cy="700"/>
            </a:xfrm>
          </p:grpSpPr>
          <p:sp>
            <p:nvSpPr>
              <p:cNvPr id="16466" name="AutoShape 101"/>
              <p:cNvSpPr>
                <a:spLocks noChangeArrowheads="1"/>
              </p:cNvSpPr>
              <p:nvPr/>
            </p:nvSpPr>
            <p:spPr bwMode="auto">
              <a:xfrm>
                <a:off x="2267" y="2963"/>
                <a:ext cx="584" cy="584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467" name="Freeform 102"/>
              <p:cNvSpPr>
                <a:spLocks/>
              </p:cNvSpPr>
              <p:nvPr/>
            </p:nvSpPr>
            <p:spPr bwMode="auto">
              <a:xfrm>
                <a:off x="2270" y="2960"/>
                <a:ext cx="290" cy="400"/>
              </a:xfrm>
              <a:custGeom>
                <a:avLst/>
                <a:gdLst>
                  <a:gd name="T0" fmla="*/ 0 w 290"/>
                  <a:gd name="T1" fmla="*/ 399 h 400"/>
                  <a:gd name="T2" fmla="*/ 0 w 290"/>
                  <a:gd name="T3" fmla="*/ 288 h 400"/>
                  <a:gd name="T4" fmla="*/ 289 w 290"/>
                  <a:gd name="T5" fmla="*/ 0 h 400"/>
                  <a:gd name="T6" fmla="*/ 289 w 290"/>
                  <a:gd name="T7" fmla="*/ 111 h 400"/>
                  <a:gd name="T8" fmla="*/ 0 w 290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0" y="399"/>
                    </a:moveTo>
                    <a:lnTo>
                      <a:pt x="0" y="288"/>
                    </a:lnTo>
                    <a:lnTo>
                      <a:pt x="289" y="0"/>
                    </a:lnTo>
                    <a:lnTo>
                      <a:pt x="289" y="111"/>
                    </a:lnTo>
                    <a:lnTo>
                      <a:pt x="0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68" name="Freeform 103"/>
              <p:cNvSpPr>
                <a:spLocks/>
              </p:cNvSpPr>
              <p:nvPr/>
            </p:nvSpPr>
            <p:spPr bwMode="auto">
              <a:xfrm>
                <a:off x="2562" y="2962"/>
                <a:ext cx="290" cy="400"/>
              </a:xfrm>
              <a:custGeom>
                <a:avLst/>
                <a:gdLst>
                  <a:gd name="T0" fmla="*/ 289 w 290"/>
                  <a:gd name="T1" fmla="*/ 399 h 400"/>
                  <a:gd name="T2" fmla="*/ 289 w 290"/>
                  <a:gd name="T3" fmla="*/ 288 h 400"/>
                  <a:gd name="T4" fmla="*/ 0 w 290"/>
                  <a:gd name="T5" fmla="*/ 0 h 400"/>
                  <a:gd name="T6" fmla="*/ 0 w 290"/>
                  <a:gd name="T7" fmla="*/ 111 h 400"/>
                  <a:gd name="T8" fmla="*/ 289 w 290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289" y="399"/>
                    </a:moveTo>
                    <a:lnTo>
                      <a:pt x="289" y="288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89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69" name="Freeform 104"/>
              <p:cNvSpPr>
                <a:spLocks/>
              </p:cNvSpPr>
              <p:nvPr/>
            </p:nvSpPr>
            <p:spPr bwMode="auto">
              <a:xfrm>
                <a:off x="2270" y="3259"/>
                <a:ext cx="290" cy="399"/>
              </a:xfrm>
              <a:custGeom>
                <a:avLst/>
                <a:gdLst>
                  <a:gd name="T0" fmla="*/ 0 w 290"/>
                  <a:gd name="T1" fmla="*/ 0 h 399"/>
                  <a:gd name="T2" fmla="*/ 0 w 290"/>
                  <a:gd name="T3" fmla="*/ 111 h 399"/>
                  <a:gd name="T4" fmla="*/ 289 w 290"/>
                  <a:gd name="T5" fmla="*/ 398 h 399"/>
                  <a:gd name="T6" fmla="*/ 289 w 290"/>
                  <a:gd name="T7" fmla="*/ 287 h 399"/>
                  <a:gd name="T8" fmla="*/ 0 w 290"/>
                  <a:gd name="T9" fmla="*/ 0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399"/>
                  <a:gd name="T17" fmla="*/ 290 w 290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399">
                    <a:moveTo>
                      <a:pt x="0" y="0"/>
                    </a:moveTo>
                    <a:lnTo>
                      <a:pt x="0" y="111"/>
                    </a:lnTo>
                    <a:lnTo>
                      <a:pt x="289" y="398"/>
                    </a:lnTo>
                    <a:lnTo>
                      <a:pt x="289" y="287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70" name="Freeform 105"/>
              <p:cNvSpPr>
                <a:spLocks/>
              </p:cNvSpPr>
              <p:nvPr/>
            </p:nvSpPr>
            <p:spPr bwMode="auto">
              <a:xfrm>
                <a:off x="2562" y="3260"/>
                <a:ext cx="290" cy="400"/>
              </a:xfrm>
              <a:custGeom>
                <a:avLst/>
                <a:gdLst>
                  <a:gd name="T0" fmla="*/ 289 w 290"/>
                  <a:gd name="T1" fmla="*/ 0 h 400"/>
                  <a:gd name="T2" fmla="*/ 289 w 290"/>
                  <a:gd name="T3" fmla="*/ 111 h 400"/>
                  <a:gd name="T4" fmla="*/ 0 w 290"/>
                  <a:gd name="T5" fmla="*/ 399 h 400"/>
                  <a:gd name="T6" fmla="*/ 0 w 290"/>
                  <a:gd name="T7" fmla="*/ 288 h 400"/>
                  <a:gd name="T8" fmla="*/ 289 w 290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400"/>
                  <a:gd name="T17" fmla="*/ 290 w 290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400">
                    <a:moveTo>
                      <a:pt x="289" y="0"/>
                    </a:moveTo>
                    <a:lnTo>
                      <a:pt x="289" y="111"/>
                    </a:lnTo>
                    <a:lnTo>
                      <a:pt x="0" y="399"/>
                    </a:lnTo>
                    <a:lnTo>
                      <a:pt x="0" y="288"/>
                    </a:lnTo>
                    <a:lnTo>
                      <a:pt x="289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6460" name="Group 106"/>
            <p:cNvGrpSpPr>
              <a:grpSpLocks/>
            </p:cNvGrpSpPr>
            <p:nvPr/>
          </p:nvGrpSpPr>
          <p:grpSpPr bwMode="auto">
            <a:xfrm>
              <a:off x="2857" y="2960"/>
              <a:ext cx="584" cy="700"/>
              <a:chOff x="2857" y="2960"/>
              <a:chExt cx="584" cy="700"/>
            </a:xfrm>
          </p:grpSpPr>
          <p:sp>
            <p:nvSpPr>
              <p:cNvPr id="16461" name="AutoShape 107"/>
              <p:cNvSpPr>
                <a:spLocks noChangeArrowheads="1"/>
              </p:cNvSpPr>
              <p:nvPr/>
            </p:nvSpPr>
            <p:spPr bwMode="auto">
              <a:xfrm>
                <a:off x="2857" y="2963"/>
                <a:ext cx="583" cy="584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6462" name="Freeform 108"/>
              <p:cNvSpPr>
                <a:spLocks/>
              </p:cNvSpPr>
              <p:nvPr/>
            </p:nvSpPr>
            <p:spPr bwMode="auto">
              <a:xfrm>
                <a:off x="2859" y="2960"/>
                <a:ext cx="291" cy="400"/>
              </a:xfrm>
              <a:custGeom>
                <a:avLst/>
                <a:gdLst>
                  <a:gd name="T0" fmla="*/ 0 w 291"/>
                  <a:gd name="T1" fmla="*/ 399 h 400"/>
                  <a:gd name="T2" fmla="*/ 0 w 291"/>
                  <a:gd name="T3" fmla="*/ 288 h 400"/>
                  <a:gd name="T4" fmla="*/ 290 w 291"/>
                  <a:gd name="T5" fmla="*/ 0 h 400"/>
                  <a:gd name="T6" fmla="*/ 290 w 291"/>
                  <a:gd name="T7" fmla="*/ 111 h 400"/>
                  <a:gd name="T8" fmla="*/ 0 w 291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400"/>
                  <a:gd name="T17" fmla="*/ 291 w 291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400">
                    <a:moveTo>
                      <a:pt x="0" y="399"/>
                    </a:moveTo>
                    <a:lnTo>
                      <a:pt x="0" y="288"/>
                    </a:lnTo>
                    <a:lnTo>
                      <a:pt x="290" y="0"/>
                    </a:lnTo>
                    <a:lnTo>
                      <a:pt x="290" y="111"/>
                    </a:lnTo>
                    <a:lnTo>
                      <a:pt x="0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63" name="Freeform 109"/>
              <p:cNvSpPr>
                <a:spLocks/>
              </p:cNvSpPr>
              <p:nvPr/>
            </p:nvSpPr>
            <p:spPr bwMode="auto">
              <a:xfrm>
                <a:off x="3152" y="2962"/>
                <a:ext cx="289" cy="400"/>
              </a:xfrm>
              <a:custGeom>
                <a:avLst/>
                <a:gdLst>
                  <a:gd name="T0" fmla="*/ 288 w 289"/>
                  <a:gd name="T1" fmla="*/ 399 h 400"/>
                  <a:gd name="T2" fmla="*/ 288 w 289"/>
                  <a:gd name="T3" fmla="*/ 288 h 400"/>
                  <a:gd name="T4" fmla="*/ 0 w 289"/>
                  <a:gd name="T5" fmla="*/ 0 h 400"/>
                  <a:gd name="T6" fmla="*/ 0 w 289"/>
                  <a:gd name="T7" fmla="*/ 111 h 400"/>
                  <a:gd name="T8" fmla="*/ 288 w 289"/>
                  <a:gd name="T9" fmla="*/ 399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400"/>
                  <a:gd name="T17" fmla="*/ 289 w 289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400">
                    <a:moveTo>
                      <a:pt x="288" y="399"/>
                    </a:moveTo>
                    <a:lnTo>
                      <a:pt x="288" y="288"/>
                    </a:lnTo>
                    <a:lnTo>
                      <a:pt x="0" y="0"/>
                    </a:lnTo>
                    <a:lnTo>
                      <a:pt x="0" y="111"/>
                    </a:lnTo>
                    <a:lnTo>
                      <a:pt x="288" y="399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64" name="Freeform 110"/>
              <p:cNvSpPr>
                <a:spLocks/>
              </p:cNvSpPr>
              <p:nvPr/>
            </p:nvSpPr>
            <p:spPr bwMode="auto">
              <a:xfrm>
                <a:off x="2859" y="3259"/>
                <a:ext cx="291" cy="399"/>
              </a:xfrm>
              <a:custGeom>
                <a:avLst/>
                <a:gdLst>
                  <a:gd name="T0" fmla="*/ 0 w 291"/>
                  <a:gd name="T1" fmla="*/ 0 h 399"/>
                  <a:gd name="T2" fmla="*/ 0 w 291"/>
                  <a:gd name="T3" fmla="*/ 111 h 399"/>
                  <a:gd name="T4" fmla="*/ 290 w 291"/>
                  <a:gd name="T5" fmla="*/ 398 h 399"/>
                  <a:gd name="T6" fmla="*/ 290 w 291"/>
                  <a:gd name="T7" fmla="*/ 287 h 399"/>
                  <a:gd name="T8" fmla="*/ 0 w 291"/>
                  <a:gd name="T9" fmla="*/ 0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399"/>
                  <a:gd name="T17" fmla="*/ 291 w 291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399">
                    <a:moveTo>
                      <a:pt x="0" y="0"/>
                    </a:moveTo>
                    <a:lnTo>
                      <a:pt x="0" y="111"/>
                    </a:lnTo>
                    <a:lnTo>
                      <a:pt x="290" y="398"/>
                    </a:lnTo>
                    <a:lnTo>
                      <a:pt x="290" y="287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65" name="Freeform 111"/>
              <p:cNvSpPr>
                <a:spLocks/>
              </p:cNvSpPr>
              <p:nvPr/>
            </p:nvSpPr>
            <p:spPr bwMode="auto">
              <a:xfrm>
                <a:off x="3152" y="3260"/>
                <a:ext cx="289" cy="400"/>
              </a:xfrm>
              <a:custGeom>
                <a:avLst/>
                <a:gdLst>
                  <a:gd name="T0" fmla="*/ 288 w 289"/>
                  <a:gd name="T1" fmla="*/ 0 h 400"/>
                  <a:gd name="T2" fmla="*/ 288 w 289"/>
                  <a:gd name="T3" fmla="*/ 111 h 400"/>
                  <a:gd name="T4" fmla="*/ 0 w 289"/>
                  <a:gd name="T5" fmla="*/ 399 h 400"/>
                  <a:gd name="T6" fmla="*/ 0 w 289"/>
                  <a:gd name="T7" fmla="*/ 288 h 400"/>
                  <a:gd name="T8" fmla="*/ 288 w 289"/>
                  <a:gd name="T9" fmla="*/ 0 h 4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400"/>
                  <a:gd name="T17" fmla="*/ 289 w 289"/>
                  <a:gd name="T18" fmla="*/ 400 h 4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400">
                    <a:moveTo>
                      <a:pt x="288" y="0"/>
                    </a:moveTo>
                    <a:lnTo>
                      <a:pt x="288" y="111"/>
                    </a:lnTo>
                    <a:lnTo>
                      <a:pt x="0" y="399"/>
                    </a:lnTo>
                    <a:lnTo>
                      <a:pt x="0" y="288"/>
                    </a:lnTo>
                    <a:lnTo>
                      <a:pt x="288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16390" name="Freeform 112"/>
          <p:cNvSpPr>
            <a:spLocks/>
          </p:cNvSpPr>
          <p:nvPr/>
        </p:nvSpPr>
        <p:spPr bwMode="auto">
          <a:xfrm>
            <a:off x="2682875" y="2597150"/>
            <a:ext cx="3644900" cy="2795588"/>
          </a:xfrm>
          <a:custGeom>
            <a:avLst/>
            <a:gdLst>
              <a:gd name="T0" fmla="*/ 886 w 2296"/>
              <a:gd name="T1" fmla="*/ 0 h 1761"/>
              <a:gd name="T2" fmla="*/ 1454 w 2296"/>
              <a:gd name="T3" fmla="*/ 0 h 1761"/>
              <a:gd name="T4" fmla="*/ 2295 w 2296"/>
              <a:gd name="T5" fmla="*/ 775 h 1761"/>
              <a:gd name="T6" fmla="*/ 1750 w 2296"/>
              <a:gd name="T7" fmla="*/ 1744 h 1761"/>
              <a:gd name="T8" fmla="*/ 582 w 2296"/>
              <a:gd name="T9" fmla="*/ 1760 h 1761"/>
              <a:gd name="T10" fmla="*/ 0 w 2296"/>
              <a:gd name="T11" fmla="*/ 771 h 1761"/>
              <a:gd name="T12" fmla="*/ 446 w 2296"/>
              <a:gd name="T13" fmla="*/ 416 h 1761"/>
              <a:gd name="T14" fmla="*/ 886 w 2296"/>
              <a:gd name="T15" fmla="*/ 0 h 176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296"/>
              <a:gd name="T25" fmla="*/ 0 h 1761"/>
              <a:gd name="T26" fmla="*/ 2296 w 2296"/>
              <a:gd name="T27" fmla="*/ 1761 h 176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296" h="1761">
                <a:moveTo>
                  <a:pt x="886" y="0"/>
                </a:moveTo>
                <a:lnTo>
                  <a:pt x="1454" y="0"/>
                </a:lnTo>
                <a:lnTo>
                  <a:pt x="2295" y="775"/>
                </a:lnTo>
                <a:lnTo>
                  <a:pt x="1750" y="1744"/>
                </a:lnTo>
                <a:lnTo>
                  <a:pt x="582" y="1760"/>
                </a:lnTo>
                <a:lnTo>
                  <a:pt x="0" y="771"/>
                </a:lnTo>
                <a:lnTo>
                  <a:pt x="446" y="416"/>
                </a:lnTo>
                <a:lnTo>
                  <a:pt x="886" y="0"/>
                </a:lnTo>
              </a:path>
            </a:pathLst>
          </a:custGeom>
          <a:solidFill>
            <a:srgbClr val="0A8AE8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391" name="Rectangle 114"/>
          <p:cNvSpPr>
            <a:spLocks noChangeArrowheads="1"/>
          </p:cNvSpPr>
          <p:nvPr/>
        </p:nvSpPr>
        <p:spPr bwMode="auto">
          <a:xfrm>
            <a:off x="254000" y="2014538"/>
            <a:ext cx="133985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</a:rPr>
              <a:t>Solutions intégrées</a:t>
            </a:r>
          </a:p>
        </p:txBody>
      </p:sp>
      <p:sp>
        <p:nvSpPr>
          <p:cNvPr id="16392" name="Rectangle 115"/>
          <p:cNvSpPr>
            <a:spLocks noChangeArrowheads="1"/>
          </p:cNvSpPr>
          <p:nvPr/>
        </p:nvSpPr>
        <p:spPr bwMode="auto">
          <a:xfrm>
            <a:off x="7337425" y="4484688"/>
            <a:ext cx="12985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</a:rPr>
              <a:t>Systèmes</a:t>
            </a:r>
            <a:br>
              <a:rPr lang="fr-FR" sz="1600">
                <a:solidFill>
                  <a:srgbClr val="00279F"/>
                </a:solidFill>
              </a:rPr>
            </a:br>
            <a:r>
              <a:rPr lang="fr-FR" sz="1600">
                <a:solidFill>
                  <a:srgbClr val="00279F"/>
                </a:solidFill>
              </a:rPr>
              <a:t>Ouverts</a:t>
            </a:r>
          </a:p>
        </p:txBody>
      </p:sp>
      <p:sp>
        <p:nvSpPr>
          <p:cNvPr id="16393" name="Rectangle 116"/>
          <p:cNvSpPr>
            <a:spLocks noChangeArrowheads="1"/>
          </p:cNvSpPr>
          <p:nvPr/>
        </p:nvSpPr>
        <p:spPr bwMode="auto">
          <a:xfrm>
            <a:off x="7161213" y="3278188"/>
            <a:ext cx="16510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</a:rPr>
              <a:t>Architecture</a:t>
            </a:r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</a:rPr>
              <a:t>Client / serveur</a:t>
            </a:r>
          </a:p>
        </p:txBody>
      </p:sp>
      <p:sp>
        <p:nvSpPr>
          <p:cNvPr id="16394" name="Rectangle 117"/>
          <p:cNvSpPr>
            <a:spLocks noChangeArrowheads="1"/>
          </p:cNvSpPr>
          <p:nvPr/>
        </p:nvSpPr>
        <p:spPr bwMode="auto">
          <a:xfrm>
            <a:off x="7213600" y="2006600"/>
            <a:ext cx="1547813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lnSpc>
                <a:spcPct val="100000"/>
              </a:lnSpc>
              <a:spcAft>
                <a:spcPct val="30000"/>
              </a:spcAft>
            </a:pPr>
            <a:r>
              <a:rPr lang="fr-FR" sz="1600">
                <a:solidFill>
                  <a:srgbClr val="00279F"/>
                </a:solidFill>
              </a:rPr>
              <a:t>Modèles de  données d'entreprise</a:t>
            </a:r>
          </a:p>
        </p:txBody>
      </p:sp>
      <p:sp>
        <p:nvSpPr>
          <p:cNvPr id="16395" name="Rectangle 118"/>
          <p:cNvSpPr>
            <a:spLocks noChangeArrowheads="1"/>
          </p:cNvSpPr>
          <p:nvPr/>
        </p:nvSpPr>
        <p:spPr bwMode="auto">
          <a:xfrm>
            <a:off x="49213" y="4248150"/>
            <a:ext cx="1754187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</a:rPr>
              <a:t>Destinés à</a:t>
            </a:r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</a:rPr>
              <a:t>tous les</a:t>
            </a:r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</a:rPr>
              <a:t>types d'activités</a:t>
            </a:r>
          </a:p>
        </p:txBody>
      </p:sp>
      <p:sp>
        <p:nvSpPr>
          <p:cNvPr id="16396" name="Rectangle 119"/>
          <p:cNvSpPr>
            <a:spLocks noChangeArrowheads="1"/>
          </p:cNvSpPr>
          <p:nvPr/>
        </p:nvSpPr>
        <p:spPr bwMode="auto">
          <a:xfrm>
            <a:off x="207963" y="5643563"/>
            <a:ext cx="1436687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fr-FR" sz="1600">
                <a:solidFill>
                  <a:srgbClr val="00279F"/>
                </a:solidFill>
              </a:rPr>
              <a:t>Multinational</a:t>
            </a:r>
          </a:p>
        </p:txBody>
      </p:sp>
      <p:sp>
        <p:nvSpPr>
          <p:cNvPr id="16397" name="Rectangle 120"/>
          <p:cNvSpPr>
            <a:spLocks noChangeArrowheads="1"/>
          </p:cNvSpPr>
          <p:nvPr/>
        </p:nvSpPr>
        <p:spPr bwMode="auto">
          <a:xfrm>
            <a:off x="203200" y="3163888"/>
            <a:ext cx="1446213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</a:rPr>
              <a:t>Richesse</a:t>
            </a:r>
          </a:p>
          <a:p>
            <a:pPr>
              <a:lnSpc>
                <a:spcPct val="100000"/>
              </a:lnSpc>
            </a:pPr>
            <a:r>
              <a:rPr lang="fr-FR" sz="1600">
                <a:solidFill>
                  <a:srgbClr val="00279F"/>
                </a:solidFill>
              </a:rPr>
              <a:t>fonctionnelle</a:t>
            </a:r>
          </a:p>
        </p:txBody>
      </p:sp>
      <p:sp>
        <p:nvSpPr>
          <p:cNvPr id="16398" name="Rectangle 121"/>
          <p:cNvSpPr>
            <a:spLocks noChangeArrowheads="1"/>
          </p:cNvSpPr>
          <p:nvPr/>
        </p:nvSpPr>
        <p:spPr bwMode="auto">
          <a:xfrm>
            <a:off x="6837363" y="5276850"/>
            <a:ext cx="2298700" cy="674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fr-FR" sz="1600">
                <a:solidFill>
                  <a:srgbClr val="00279F"/>
                </a:solidFill>
              </a:rPr>
              <a:t>Plus de 10 000 installations dans</a:t>
            </a:r>
          </a:p>
          <a:p>
            <a:pPr>
              <a:lnSpc>
                <a:spcPct val="80000"/>
              </a:lnSpc>
            </a:pPr>
            <a:r>
              <a:rPr lang="fr-FR" sz="1600">
                <a:solidFill>
                  <a:srgbClr val="00279F"/>
                </a:solidFill>
              </a:rPr>
              <a:t>le monde entier</a:t>
            </a:r>
          </a:p>
        </p:txBody>
      </p:sp>
      <p:sp>
        <p:nvSpPr>
          <p:cNvPr id="16399" name="AutoShape 122"/>
          <p:cNvSpPr>
            <a:spLocks noChangeArrowheads="1"/>
          </p:cNvSpPr>
          <p:nvPr/>
        </p:nvSpPr>
        <p:spPr bwMode="auto">
          <a:xfrm>
            <a:off x="3146425" y="1955800"/>
            <a:ext cx="928688" cy="928688"/>
          </a:xfrm>
          <a:prstGeom prst="diamond">
            <a:avLst/>
          </a:prstGeom>
          <a:solidFill>
            <a:srgbClr val="037C03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400" name="AutoShape 123"/>
          <p:cNvSpPr>
            <a:spLocks noChangeArrowheads="1"/>
          </p:cNvSpPr>
          <p:nvPr/>
        </p:nvSpPr>
        <p:spPr bwMode="auto">
          <a:xfrm>
            <a:off x="2684463" y="2420938"/>
            <a:ext cx="925512" cy="922337"/>
          </a:xfrm>
          <a:prstGeom prst="diamond">
            <a:avLst/>
          </a:prstGeom>
          <a:solidFill>
            <a:srgbClr val="037C03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401" name="AutoShape 124"/>
          <p:cNvSpPr>
            <a:spLocks noChangeArrowheads="1"/>
          </p:cNvSpPr>
          <p:nvPr/>
        </p:nvSpPr>
        <p:spPr bwMode="auto">
          <a:xfrm>
            <a:off x="2222500" y="2881313"/>
            <a:ext cx="925513" cy="927100"/>
          </a:xfrm>
          <a:prstGeom prst="diamond">
            <a:avLst/>
          </a:prstGeom>
          <a:solidFill>
            <a:srgbClr val="037C03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402" name="AutoShape 125"/>
          <p:cNvSpPr>
            <a:spLocks noChangeArrowheads="1"/>
          </p:cNvSpPr>
          <p:nvPr/>
        </p:nvSpPr>
        <p:spPr bwMode="auto">
          <a:xfrm>
            <a:off x="2681288" y="4273550"/>
            <a:ext cx="925512" cy="923925"/>
          </a:xfrm>
          <a:prstGeom prst="diamond">
            <a:avLst/>
          </a:prstGeom>
          <a:solidFill>
            <a:srgbClr val="037C03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403" name="Freeform 126"/>
          <p:cNvSpPr>
            <a:spLocks/>
          </p:cNvSpPr>
          <p:nvPr/>
        </p:nvSpPr>
        <p:spPr bwMode="auto">
          <a:xfrm>
            <a:off x="3616325" y="2420938"/>
            <a:ext cx="461963" cy="633412"/>
          </a:xfrm>
          <a:custGeom>
            <a:avLst/>
            <a:gdLst>
              <a:gd name="T0" fmla="*/ 290 w 291"/>
              <a:gd name="T1" fmla="*/ 0 h 399"/>
              <a:gd name="T2" fmla="*/ 290 w 291"/>
              <a:gd name="T3" fmla="*/ 111 h 399"/>
              <a:gd name="T4" fmla="*/ 0 w 291"/>
              <a:gd name="T5" fmla="*/ 398 h 399"/>
              <a:gd name="T6" fmla="*/ 0 w 291"/>
              <a:gd name="T7" fmla="*/ 287 h 399"/>
              <a:gd name="T8" fmla="*/ 290 w 291"/>
              <a:gd name="T9" fmla="*/ 0 h 3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399"/>
              <a:gd name="T17" fmla="*/ 291 w 291"/>
              <a:gd name="T18" fmla="*/ 399 h 3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399">
                <a:moveTo>
                  <a:pt x="290" y="0"/>
                </a:moveTo>
                <a:lnTo>
                  <a:pt x="290" y="111"/>
                </a:lnTo>
                <a:lnTo>
                  <a:pt x="0" y="398"/>
                </a:lnTo>
                <a:lnTo>
                  <a:pt x="0" y="287"/>
                </a:lnTo>
                <a:lnTo>
                  <a:pt x="290" y="0"/>
                </a:lnTo>
              </a:path>
            </a:pathLst>
          </a:custGeom>
          <a:solidFill>
            <a:srgbClr val="00AE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04" name="Freeform 127"/>
          <p:cNvSpPr>
            <a:spLocks/>
          </p:cNvSpPr>
          <p:nvPr/>
        </p:nvSpPr>
        <p:spPr bwMode="auto">
          <a:xfrm>
            <a:off x="3154363" y="2882900"/>
            <a:ext cx="460375" cy="635000"/>
          </a:xfrm>
          <a:custGeom>
            <a:avLst/>
            <a:gdLst>
              <a:gd name="T0" fmla="*/ 289 w 290"/>
              <a:gd name="T1" fmla="*/ 0 h 400"/>
              <a:gd name="T2" fmla="*/ 289 w 290"/>
              <a:gd name="T3" fmla="*/ 111 h 400"/>
              <a:gd name="T4" fmla="*/ 0 w 290"/>
              <a:gd name="T5" fmla="*/ 399 h 400"/>
              <a:gd name="T6" fmla="*/ 0 w 290"/>
              <a:gd name="T7" fmla="*/ 288 h 400"/>
              <a:gd name="T8" fmla="*/ 289 w 290"/>
              <a:gd name="T9" fmla="*/ 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"/>
              <a:gd name="T16" fmla="*/ 0 h 400"/>
              <a:gd name="T17" fmla="*/ 290 w 290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" h="400">
                <a:moveTo>
                  <a:pt x="289" y="0"/>
                </a:moveTo>
                <a:lnTo>
                  <a:pt x="289" y="111"/>
                </a:lnTo>
                <a:lnTo>
                  <a:pt x="0" y="399"/>
                </a:lnTo>
                <a:lnTo>
                  <a:pt x="0" y="288"/>
                </a:lnTo>
                <a:lnTo>
                  <a:pt x="289" y="0"/>
                </a:lnTo>
              </a:path>
            </a:pathLst>
          </a:custGeom>
          <a:solidFill>
            <a:srgbClr val="00AE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05" name="Freeform 128"/>
          <p:cNvSpPr>
            <a:spLocks/>
          </p:cNvSpPr>
          <p:nvPr/>
        </p:nvSpPr>
        <p:spPr bwMode="auto">
          <a:xfrm>
            <a:off x="2690813" y="3348038"/>
            <a:ext cx="460375" cy="635000"/>
          </a:xfrm>
          <a:custGeom>
            <a:avLst/>
            <a:gdLst>
              <a:gd name="T0" fmla="*/ 289 w 290"/>
              <a:gd name="T1" fmla="*/ 0 h 400"/>
              <a:gd name="T2" fmla="*/ 289 w 290"/>
              <a:gd name="T3" fmla="*/ 111 h 400"/>
              <a:gd name="T4" fmla="*/ 0 w 290"/>
              <a:gd name="T5" fmla="*/ 399 h 400"/>
              <a:gd name="T6" fmla="*/ 0 w 290"/>
              <a:gd name="T7" fmla="*/ 288 h 400"/>
              <a:gd name="T8" fmla="*/ 289 w 290"/>
              <a:gd name="T9" fmla="*/ 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"/>
              <a:gd name="T16" fmla="*/ 0 h 400"/>
              <a:gd name="T17" fmla="*/ 290 w 290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" h="400">
                <a:moveTo>
                  <a:pt x="289" y="0"/>
                </a:moveTo>
                <a:lnTo>
                  <a:pt x="289" y="111"/>
                </a:lnTo>
                <a:lnTo>
                  <a:pt x="0" y="399"/>
                </a:lnTo>
                <a:lnTo>
                  <a:pt x="0" y="288"/>
                </a:lnTo>
                <a:lnTo>
                  <a:pt x="289" y="0"/>
                </a:lnTo>
              </a:path>
            </a:pathLst>
          </a:custGeom>
          <a:solidFill>
            <a:srgbClr val="00AE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06" name="Freeform 129"/>
          <p:cNvSpPr>
            <a:spLocks/>
          </p:cNvSpPr>
          <p:nvPr/>
        </p:nvSpPr>
        <p:spPr bwMode="auto">
          <a:xfrm>
            <a:off x="2225675" y="3348038"/>
            <a:ext cx="463550" cy="635000"/>
          </a:xfrm>
          <a:custGeom>
            <a:avLst/>
            <a:gdLst>
              <a:gd name="T0" fmla="*/ 0 w 292"/>
              <a:gd name="T1" fmla="*/ 0 h 400"/>
              <a:gd name="T2" fmla="*/ 0 w 292"/>
              <a:gd name="T3" fmla="*/ 111 h 400"/>
              <a:gd name="T4" fmla="*/ 291 w 292"/>
              <a:gd name="T5" fmla="*/ 399 h 400"/>
              <a:gd name="T6" fmla="*/ 291 w 292"/>
              <a:gd name="T7" fmla="*/ 288 h 400"/>
              <a:gd name="T8" fmla="*/ 0 w 292"/>
              <a:gd name="T9" fmla="*/ 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2"/>
              <a:gd name="T16" fmla="*/ 0 h 400"/>
              <a:gd name="T17" fmla="*/ 292 w 292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2" h="400">
                <a:moveTo>
                  <a:pt x="0" y="0"/>
                </a:moveTo>
                <a:lnTo>
                  <a:pt x="0" y="111"/>
                </a:lnTo>
                <a:lnTo>
                  <a:pt x="291" y="399"/>
                </a:lnTo>
                <a:lnTo>
                  <a:pt x="291" y="288"/>
                </a:lnTo>
                <a:lnTo>
                  <a:pt x="0" y="0"/>
                </a:lnTo>
              </a:path>
            </a:pathLst>
          </a:custGeom>
          <a:solidFill>
            <a:srgbClr val="0054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07" name="Freeform 130"/>
          <p:cNvSpPr>
            <a:spLocks/>
          </p:cNvSpPr>
          <p:nvPr/>
        </p:nvSpPr>
        <p:spPr bwMode="auto">
          <a:xfrm>
            <a:off x="2225675" y="4275138"/>
            <a:ext cx="463550" cy="635000"/>
          </a:xfrm>
          <a:custGeom>
            <a:avLst/>
            <a:gdLst>
              <a:gd name="T0" fmla="*/ 0 w 292"/>
              <a:gd name="T1" fmla="*/ 0 h 400"/>
              <a:gd name="T2" fmla="*/ 0 w 292"/>
              <a:gd name="T3" fmla="*/ 111 h 400"/>
              <a:gd name="T4" fmla="*/ 291 w 292"/>
              <a:gd name="T5" fmla="*/ 399 h 400"/>
              <a:gd name="T6" fmla="*/ 291 w 292"/>
              <a:gd name="T7" fmla="*/ 288 h 400"/>
              <a:gd name="T8" fmla="*/ 0 w 292"/>
              <a:gd name="T9" fmla="*/ 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2"/>
              <a:gd name="T16" fmla="*/ 0 h 400"/>
              <a:gd name="T17" fmla="*/ 292 w 292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2" h="400">
                <a:moveTo>
                  <a:pt x="0" y="0"/>
                </a:moveTo>
                <a:lnTo>
                  <a:pt x="0" y="111"/>
                </a:lnTo>
                <a:lnTo>
                  <a:pt x="291" y="399"/>
                </a:lnTo>
                <a:lnTo>
                  <a:pt x="291" y="288"/>
                </a:lnTo>
                <a:lnTo>
                  <a:pt x="0" y="0"/>
                </a:lnTo>
              </a:path>
            </a:pathLst>
          </a:custGeom>
          <a:solidFill>
            <a:srgbClr val="0054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08" name="Freeform 131"/>
          <p:cNvSpPr>
            <a:spLocks/>
          </p:cNvSpPr>
          <p:nvPr/>
        </p:nvSpPr>
        <p:spPr bwMode="auto">
          <a:xfrm>
            <a:off x="2687638" y="4732338"/>
            <a:ext cx="460375" cy="636587"/>
          </a:xfrm>
          <a:custGeom>
            <a:avLst/>
            <a:gdLst>
              <a:gd name="T0" fmla="*/ 0 w 290"/>
              <a:gd name="T1" fmla="*/ 0 h 401"/>
              <a:gd name="T2" fmla="*/ 0 w 290"/>
              <a:gd name="T3" fmla="*/ 111 h 401"/>
              <a:gd name="T4" fmla="*/ 289 w 290"/>
              <a:gd name="T5" fmla="*/ 400 h 401"/>
              <a:gd name="T6" fmla="*/ 289 w 290"/>
              <a:gd name="T7" fmla="*/ 289 h 401"/>
              <a:gd name="T8" fmla="*/ 0 w 290"/>
              <a:gd name="T9" fmla="*/ 0 h 4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"/>
              <a:gd name="T16" fmla="*/ 0 h 401"/>
              <a:gd name="T17" fmla="*/ 290 w 290"/>
              <a:gd name="T18" fmla="*/ 401 h 4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" h="401">
                <a:moveTo>
                  <a:pt x="0" y="0"/>
                </a:moveTo>
                <a:lnTo>
                  <a:pt x="0" y="111"/>
                </a:lnTo>
                <a:lnTo>
                  <a:pt x="289" y="400"/>
                </a:lnTo>
                <a:lnTo>
                  <a:pt x="289" y="289"/>
                </a:lnTo>
                <a:lnTo>
                  <a:pt x="0" y="0"/>
                </a:lnTo>
              </a:path>
            </a:pathLst>
          </a:custGeom>
          <a:solidFill>
            <a:srgbClr val="0054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09" name="AutoShape 132"/>
          <p:cNvSpPr>
            <a:spLocks noChangeArrowheads="1"/>
          </p:cNvSpPr>
          <p:nvPr/>
        </p:nvSpPr>
        <p:spPr bwMode="auto">
          <a:xfrm>
            <a:off x="3140075" y="4732338"/>
            <a:ext cx="925513" cy="925512"/>
          </a:xfrm>
          <a:prstGeom prst="diamond">
            <a:avLst/>
          </a:prstGeom>
          <a:solidFill>
            <a:srgbClr val="B3B9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410" name="Freeform 133"/>
          <p:cNvSpPr>
            <a:spLocks/>
          </p:cNvSpPr>
          <p:nvPr/>
        </p:nvSpPr>
        <p:spPr bwMode="auto">
          <a:xfrm>
            <a:off x="3146425" y="5194300"/>
            <a:ext cx="458788" cy="635000"/>
          </a:xfrm>
          <a:custGeom>
            <a:avLst/>
            <a:gdLst>
              <a:gd name="T0" fmla="*/ 0 w 289"/>
              <a:gd name="T1" fmla="*/ 0 h 400"/>
              <a:gd name="T2" fmla="*/ 0 w 289"/>
              <a:gd name="T3" fmla="*/ 111 h 400"/>
              <a:gd name="T4" fmla="*/ 288 w 289"/>
              <a:gd name="T5" fmla="*/ 399 h 400"/>
              <a:gd name="T6" fmla="*/ 288 w 289"/>
              <a:gd name="T7" fmla="*/ 288 h 400"/>
              <a:gd name="T8" fmla="*/ 0 w 289"/>
              <a:gd name="T9" fmla="*/ 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"/>
              <a:gd name="T16" fmla="*/ 0 h 400"/>
              <a:gd name="T17" fmla="*/ 289 w 289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" h="400">
                <a:moveTo>
                  <a:pt x="0" y="0"/>
                </a:moveTo>
                <a:lnTo>
                  <a:pt x="0" y="111"/>
                </a:lnTo>
                <a:lnTo>
                  <a:pt x="288" y="399"/>
                </a:lnTo>
                <a:lnTo>
                  <a:pt x="288" y="288"/>
                </a:lnTo>
                <a:lnTo>
                  <a:pt x="0" y="0"/>
                </a:lnTo>
              </a:path>
            </a:pathLst>
          </a:custGeom>
          <a:solidFill>
            <a:srgbClr val="AD69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11" name="Freeform 134"/>
          <p:cNvSpPr>
            <a:spLocks/>
          </p:cNvSpPr>
          <p:nvPr/>
        </p:nvSpPr>
        <p:spPr bwMode="auto">
          <a:xfrm>
            <a:off x="3605213" y="5197475"/>
            <a:ext cx="463550" cy="635000"/>
          </a:xfrm>
          <a:custGeom>
            <a:avLst/>
            <a:gdLst>
              <a:gd name="T0" fmla="*/ 291 w 292"/>
              <a:gd name="T1" fmla="*/ 0 h 400"/>
              <a:gd name="T2" fmla="*/ 291 w 292"/>
              <a:gd name="T3" fmla="*/ 111 h 400"/>
              <a:gd name="T4" fmla="*/ 0 w 292"/>
              <a:gd name="T5" fmla="*/ 399 h 400"/>
              <a:gd name="T6" fmla="*/ 0 w 292"/>
              <a:gd name="T7" fmla="*/ 288 h 400"/>
              <a:gd name="T8" fmla="*/ 291 w 292"/>
              <a:gd name="T9" fmla="*/ 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2"/>
              <a:gd name="T16" fmla="*/ 0 h 400"/>
              <a:gd name="T17" fmla="*/ 292 w 292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2" h="400">
                <a:moveTo>
                  <a:pt x="291" y="0"/>
                </a:moveTo>
                <a:lnTo>
                  <a:pt x="291" y="111"/>
                </a:lnTo>
                <a:lnTo>
                  <a:pt x="0" y="399"/>
                </a:lnTo>
                <a:lnTo>
                  <a:pt x="0" y="288"/>
                </a:lnTo>
                <a:lnTo>
                  <a:pt x="291" y="0"/>
                </a:lnTo>
              </a:path>
            </a:pathLst>
          </a:custGeom>
          <a:solidFill>
            <a:srgbClr val="EAEC5E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12" name="AutoShape 135"/>
          <p:cNvSpPr>
            <a:spLocks noChangeArrowheads="1"/>
          </p:cNvSpPr>
          <p:nvPr/>
        </p:nvSpPr>
        <p:spPr bwMode="auto">
          <a:xfrm>
            <a:off x="2222500" y="3811588"/>
            <a:ext cx="925513" cy="925512"/>
          </a:xfrm>
          <a:prstGeom prst="diamond">
            <a:avLst/>
          </a:prstGeom>
          <a:solidFill>
            <a:srgbClr val="037C03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413" name="AutoShape 136"/>
          <p:cNvSpPr>
            <a:spLocks noChangeArrowheads="1"/>
          </p:cNvSpPr>
          <p:nvPr/>
        </p:nvSpPr>
        <p:spPr bwMode="auto">
          <a:xfrm>
            <a:off x="5454650" y="2420938"/>
            <a:ext cx="928688" cy="922337"/>
          </a:xfrm>
          <a:prstGeom prst="diamond">
            <a:avLst/>
          </a:prstGeom>
          <a:solidFill>
            <a:srgbClr val="CF0E3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414" name="AutoShape 137"/>
          <p:cNvSpPr>
            <a:spLocks noChangeArrowheads="1"/>
          </p:cNvSpPr>
          <p:nvPr/>
        </p:nvSpPr>
        <p:spPr bwMode="auto">
          <a:xfrm>
            <a:off x="5918200" y="2881313"/>
            <a:ext cx="925513" cy="927100"/>
          </a:xfrm>
          <a:prstGeom prst="diamond">
            <a:avLst/>
          </a:prstGeom>
          <a:solidFill>
            <a:srgbClr val="CF0E3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415" name="AutoShape 138"/>
          <p:cNvSpPr>
            <a:spLocks noChangeArrowheads="1"/>
          </p:cNvSpPr>
          <p:nvPr/>
        </p:nvSpPr>
        <p:spPr bwMode="auto">
          <a:xfrm>
            <a:off x="5457825" y="4273550"/>
            <a:ext cx="927100" cy="923925"/>
          </a:xfrm>
          <a:prstGeom prst="diamond">
            <a:avLst/>
          </a:prstGeom>
          <a:solidFill>
            <a:srgbClr val="7B00E4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416" name="AutoShape 139"/>
          <p:cNvSpPr>
            <a:spLocks noChangeArrowheads="1"/>
          </p:cNvSpPr>
          <p:nvPr/>
        </p:nvSpPr>
        <p:spPr bwMode="auto">
          <a:xfrm>
            <a:off x="4999038" y="4732338"/>
            <a:ext cx="927100" cy="925512"/>
          </a:xfrm>
          <a:prstGeom prst="diamond">
            <a:avLst/>
          </a:prstGeom>
          <a:solidFill>
            <a:srgbClr val="7B00E4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417" name="Freeform 140"/>
          <p:cNvSpPr>
            <a:spLocks/>
          </p:cNvSpPr>
          <p:nvPr/>
        </p:nvSpPr>
        <p:spPr bwMode="auto">
          <a:xfrm>
            <a:off x="5451475" y="2882900"/>
            <a:ext cx="461963" cy="635000"/>
          </a:xfrm>
          <a:custGeom>
            <a:avLst/>
            <a:gdLst>
              <a:gd name="T0" fmla="*/ 0 w 291"/>
              <a:gd name="T1" fmla="*/ 0 h 400"/>
              <a:gd name="T2" fmla="*/ 0 w 291"/>
              <a:gd name="T3" fmla="*/ 111 h 400"/>
              <a:gd name="T4" fmla="*/ 290 w 291"/>
              <a:gd name="T5" fmla="*/ 399 h 400"/>
              <a:gd name="T6" fmla="*/ 290 w 291"/>
              <a:gd name="T7" fmla="*/ 288 h 400"/>
              <a:gd name="T8" fmla="*/ 0 w 291"/>
              <a:gd name="T9" fmla="*/ 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400"/>
              <a:gd name="T17" fmla="*/ 291 w 291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400">
                <a:moveTo>
                  <a:pt x="0" y="0"/>
                </a:moveTo>
                <a:lnTo>
                  <a:pt x="0" y="111"/>
                </a:lnTo>
                <a:lnTo>
                  <a:pt x="290" y="399"/>
                </a:lnTo>
                <a:lnTo>
                  <a:pt x="290" y="288"/>
                </a:lnTo>
                <a:lnTo>
                  <a:pt x="0" y="0"/>
                </a:lnTo>
              </a:path>
            </a:pathLst>
          </a:custGeom>
          <a:solidFill>
            <a:srgbClr val="790015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18" name="Freeform 141"/>
          <p:cNvSpPr>
            <a:spLocks/>
          </p:cNvSpPr>
          <p:nvPr/>
        </p:nvSpPr>
        <p:spPr bwMode="auto">
          <a:xfrm>
            <a:off x="5915025" y="3348038"/>
            <a:ext cx="460375" cy="635000"/>
          </a:xfrm>
          <a:custGeom>
            <a:avLst/>
            <a:gdLst>
              <a:gd name="T0" fmla="*/ 0 w 290"/>
              <a:gd name="T1" fmla="*/ 0 h 400"/>
              <a:gd name="T2" fmla="*/ 0 w 290"/>
              <a:gd name="T3" fmla="*/ 111 h 400"/>
              <a:gd name="T4" fmla="*/ 289 w 290"/>
              <a:gd name="T5" fmla="*/ 399 h 400"/>
              <a:gd name="T6" fmla="*/ 289 w 290"/>
              <a:gd name="T7" fmla="*/ 288 h 400"/>
              <a:gd name="T8" fmla="*/ 0 w 290"/>
              <a:gd name="T9" fmla="*/ 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"/>
              <a:gd name="T16" fmla="*/ 0 h 400"/>
              <a:gd name="T17" fmla="*/ 290 w 290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" h="400">
                <a:moveTo>
                  <a:pt x="0" y="0"/>
                </a:moveTo>
                <a:lnTo>
                  <a:pt x="0" y="111"/>
                </a:lnTo>
                <a:lnTo>
                  <a:pt x="289" y="399"/>
                </a:lnTo>
                <a:lnTo>
                  <a:pt x="289" y="288"/>
                </a:lnTo>
                <a:lnTo>
                  <a:pt x="0" y="0"/>
                </a:lnTo>
              </a:path>
            </a:pathLst>
          </a:custGeom>
          <a:solidFill>
            <a:srgbClr val="790015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19" name="Freeform 142"/>
          <p:cNvSpPr>
            <a:spLocks/>
          </p:cNvSpPr>
          <p:nvPr/>
        </p:nvSpPr>
        <p:spPr bwMode="auto">
          <a:xfrm>
            <a:off x="6378575" y="3348038"/>
            <a:ext cx="460375" cy="635000"/>
          </a:xfrm>
          <a:custGeom>
            <a:avLst/>
            <a:gdLst>
              <a:gd name="T0" fmla="*/ 289 w 290"/>
              <a:gd name="T1" fmla="*/ 0 h 400"/>
              <a:gd name="T2" fmla="*/ 289 w 290"/>
              <a:gd name="T3" fmla="*/ 111 h 400"/>
              <a:gd name="T4" fmla="*/ 0 w 290"/>
              <a:gd name="T5" fmla="*/ 399 h 400"/>
              <a:gd name="T6" fmla="*/ 0 w 290"/>
              <a:gd name="T7" fmla="*/ 288 h 400"/>
              <a:gd name="T8" fmla="*/ 289 w 290"/>
              <a:gd name="T9" fmla="*/ 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"/>
              <a:gd name="T16" fmla="*/ 0 h 400"/>
              <a:gd name="T17" fmla="*/ 290 w 290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" h="400">
                <a:moveTo>
                  <a:pt x="289" y="0"/>
                </a:moveTo>
                <a:lnTo>
                  <a:pt x="289" y="111"/>
                </a:lnTo>
                <a:lnTo>
                  <a:pt x="0" y="399"/>
                </a:lnTo>
                <a:lnTo>
                  <a:pt x="0" y="288"/>
                </a:lnTo>
                <a:lnTo>
                  <a:pt x="289" y="0"/>
                </a:lnTo>
              </a:path>
            </a:pathLst>
          </a:custGeom>
          <a:solidFill>
            <a:srgbClr val="E5405D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20" name="Freeform 143"/>
          <p:cNvSpPr>
            <a:spLocks/>
          </p:cNvSpPr>
          <p:nvPr/>
        </p:nvSpPr>
        <p:spPr bwMode="auto">
          <a:xfrm>
            <a:off x="6378575" y="4275138"/>
            <a:ext cx="460375" cy="635000"/>
          </a:xfrm>
          <a:custGeom>
            <a:avLst/>
            <a:gdLst>
              <a:gd name="T0" fmla="*/ 289 w 290"/>
              <a:gd name="T1" fmla="*/ 0 h 400"/>
              <a:gd name="T2" fmla="*/ 289 w 290"/>
              <a:gd name="T3" fmla="*/ 111 h 400"/>
              <a:gd name="T4" fmla="*/ 0 w 290"/>
              <a:gd name="T5" fmla="*/ 399 h 400"/>
              <a:gd name="T6" fmla="*/ 0 w 290"/>
              <a:gd name="T7" fmla="*/ 288 h 400"/>
              <a:gd name="T8" fmla="*/ 289 w 290"/>
              <a:gd name="T9" fmla="*/ 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"/>
              <a:gd name="T16" fmla="*/ 0 h 400"/>
              <a:gd name="T17" fmla="*/ 290 w 290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" h="400">
                <a:moveTo>
                  <a:pt x="289" y="0"/>
                </a:moveTo>
                <a:lnTo>
                  <a:pt x="289" y="111"/>
                </a:lnTo>
                <a:lnTo>
                  <a:pt x="0" y="399"/>
                </a:lnTo>
                <a:lnTo>
                  <a:pt x="0" y="288"/>
                </a:lnTo>
                <a:lnTo>
                  <a:pt x="289" y="0"/>
                </a:lnTo>
              </a:path>
            </a:pathLst>
          </a:custGeom>
          <a:solidFill>
            <a:srgbClr val="E5405D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21" name="Freeform 144"/>
          <p:cNvSpPr>
            <a:spLocks/>
          </p:cNvSpPr>
          <p:nvPr/>
        </p:nvSpPr>
        <p:spPr bwMode="auto">
          <a:xfrm>
            <a:off x="5919788" y="4732338"/>
            <a:ext cx="460375" cy="636587"/>
          </a:xfrm>
          <a:custGeom>
            <a:avLst/>
            <a:gdLst>
              <a:gd name="T0" fmla="*/ 289 w 290"/>
              <a:gd name="T1" fmla="*/ 0 h 401"/>
              <a:gd name="T2" fmla="*/ 289 w 290"/>
              <a:gd name="T3" fmla="*/ 111 h 401"/>
              <a:gd name="T4" fmla="*/ 0 w 290"/>
              <a:gd name="T5" fmla="*/ 400 h 401"/>
              <a:gd name="T6" fmla="*/ 0 w 290"/>
              <a:gd name="T7" fmla="*/ 289 h 401"/>
              <a:gd name="T8" fmla="*/ 289 w 290"/>
              <a:gd name="T9" fmla="*/ 0 h 4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"/>
              <a:gd name="T16" fmla="*/ 0 h 401"/>
              <a:gd name="T17" fmla="*/ 290 w 290"/>
              <a:gd name="T18" fmla="*/ 401 h 4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" h="401">
                <a:moveTo>
                  <a:pt x="289" y="0"/>
                </a:moveTo>
                <a:lnTo>
                  <a:pt x="289" y="111"/>
                </a:lnTo>
                <a:lnTo>
                  <a:pt x="0" y="400"/>
                </a:lnTo>
                <a:lnTo>
                  <a:pt x="0" y="289"/>
                </a:lnTo>
                <a:lnTo>
                  <a:pt x="289" y="0"/>
                </a:lnTo>
              </a:path>
            </a:pathLst>
          </a:custGeom>
          <a:solidFill>
            <a:srgbClr val="B760F9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22" name="Freeform 145"/>
          <p:cNvSpPr>
            <a:spLocks/>
          </p:cNvSpPr>
          <p:nvPr/>
        </p:nvSpPr>
        <p:spPr bwMode="auto">
          <a:xfrm>
            <a:off x="5461000" y="5194300"/>
            <a:ext cx="461963" cy="635000"/>
          </a:xfrm>
          <a:custGeom>
            <a:avLst/>
            <a:gdLst>
              <a:gd name="T0" fmla="*/ 290 w 291"/>
              <a:gd name="T1" fmla="*/ 0 h 400"/>
              <a:gd name="T2" fmla="*/ 290 w 291"/>
              <a:gd name="T3" fmla="*/ 111 h 400"/>
              <a:gd name="T4" fmla="*/ 0 w 291"/>
              <a:gd name="T5" fmla="*/ 399 h 400"/>
              <a:gd name="T6" fmla="*/ 0 w 291"/>
              <a:gd name="T7" fmla="*/ 288 h 400"/>
              <a:gd name="T8" fmla="*/ 290 w 291"/>
              <a:gd name="T9" fmla="*/ 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400"/>
              <a:gd name="T17" fmla="*/ 291 w 291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400">
                <a:moveTo>
                  <a:pt x="290" y="0"/>
                </a:moveTo>
                <a:lnTo>
                  <a:pt x="290" y="111"/>
                </a:lnTo>
                <a:lnTo>
                  <a:pt x="0" y="399"/>
                </a:lnTo>
                <a:lnTo>
                  <a:pt x="0" y="288"/>
                </a:lnTo>
                <a:lnTo>
                  <a:pt x="290" y="0"/>
                </a:lnTo>
              </a:path>
            </a:pathLst>
          </a:custGeom>
          <a:solidFill>
            <a:srgbClr val="B760F9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23" name="Freeform 146"/>
          <p:cNvSpPr>
            <a:spLocks/>
          </p:cNvSpPr>
          <p:nvPr/>
        </p:nvSpPr>
        <p:spPr bwMode="auto">
          <a:xfrm>
            <a:off x="4999038" y="5197475"/>
            <a:ext cx="460375" cy="635000"/>
          </a:xfrm>
          <a:custGeom>
            <a:avLst/>
            <a:gdLst>
              <a:gd name="T0" fmla="*/ 0 w 290"/>
              <a:gd name="T1" fmla="*/ 0 h 400"/>
              <a:gd name="T2" fmla="*/ 0 w 290"/>
              <a:gd name="T3" fmla="*/ 111 h 400"/>
              <a:gd name="T4" fmla="*/ 289 w 290"/>
              <a:gd name="T5" fmla="*/ 399 h 400"/>
              <a:gd name="T6" fmla="*/ 289 w 290"/>
              <a:gd name="T7" fmla="*/ 288 h 400"/>
              <a:gd name="T8" fmla="*/ 0 w 290"/>
              <a:gd name="T9" fmla="*/ 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"/>
              <a:gd name="T16" fmla="*/ 0 h 400"/>
              <a:gd name="T17" fmla="*/ 290 w 290"/>
              <a:gd name="T18" fmla="*/ 400 h 4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" h="400">
                <a:moveTo>
                  <a:pt x="0" y="0"/>
                </a:moveTo>
                <a:lnTo>
                  <a:pt x="0" y="111"/>
                </a:lnTo>
                <a:lnTo>
                  <a:pt x="289" y="399"/>
                </a:lnTo>
                <a:lnTo>
                  <a:pt x="289" y="288"/>
                </a:lnTo>
                <a:lnTo>
                  <a:pt x="0" y="0"/>
                </a:lnTo>
              </a:path>
            </a:pathLst>
          </a:custGeom>
          <a:solidFill>
            <a:srgbClr val="500093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24" name="AutoShape 147"/>
          <p:cNvSpPr>
            <a:spLocks noChangeArrowheads="1"/>
          </p:cNvSpPr>
          <p:nvPr/>
        </p:nvSpPr>
        <p:spPr bwMode="auto">
          <a:xfrm>
            <a:off x="5918200" y="3811588"/>
            <a:ext cx="925513" cy="925512"/>
          </a:xfrm>
          <a:prstGeom prst="diamond">
            <a:avLst/>
          </a:prstGeom>
          <a:solidFill>
            <a:srgbClr val="CF0E3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425" name="Freeform 148"/>
          <p:cNvSpPr>
            <a:spLocks/>
          </p:cNvSpPr>
          <p:nvPr/>
        </p:nvSpPr>
        <p:spPr bwMode="auto">
          <a:xfrm>
            <a:off x="4989513" y="2420938"/>
            <a:ext cx="460375" cy="633412"/>
          </a:xfrm>
          <a:custGeom>
            <a:avLst/>
            <a:gdLst>
              <a:gd name="T0" fmla="*/ 0 w 290"/>
              <a:gd name="T1" fmla="*/ 0 h 399"/>
              <a:gd name="T2" fmla="*/ 0 w 290"/>
              <a:gd name="T3" fmla="*/ 111 h 399"/>
              <a:gd name="T4" fmla="*/ 289 w 290"/>
              <a:gd name="T5" fmla="*/ 398 h 399"/>
              <a:gd name="T6" fmla="*/ 289 w 290"/>
              <a:gd name="T7" fmla="*/ 287 h 399"/>
              <a:gd name="T8" fmla="*/ 0 w 290"/>
              <a:gd name="T9" fmla="*/ 0 h 3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"/>
              <a:gd name="T16" fmla="*/ 0 h 399"/>
              <a:gd name="T17" fmla="*/ 290 w 290"/>
              <a:gd name="T18" fmla="*/ 399 h 3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" h="399">
                <a:moveTo>
                  <a:pt x="0" y="0"/>
                </a:moveTo>
                <a:lnTo>
                  <a:pt x="0" y="111"/>
                </a:lnTo>
                <a:lnTo>
                  <a:pt x="289" y="398"/>
                </a:lnTo>
                <a:lnTo>
                  <a:pt x="289" y="287"/>
                </a:lnTo>
                <a:lnTo>
                  <a:pt x="0" y="0"/>
                </a:lnTo>
              </a:path>
            </a:pathLst>
          </a:custGeom>
          <a:solidFill>
            <a:srgbClr val="790015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6426" name="AutoShape 149"/>
          <p:cNvSpPr>
            <a:spLocks noChangeArrowheads="1"/>
          </p:cNvSpPr>
          <p:nvPr/>
        </p:nvSpPr>
        <p:spPr bwMode="auto">
          <a:xfrm>
            <a:off x="4991100" y="1955800"/>
            <a:ext cx="928688" cy="928688"/>
          </a:xfrm>
          <a:prstGeom prst="diamond">
            <a:avLst/>
          </a:prstGeom>
          <a:solidFill>
            <a:srgbClr val="CF0E3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9542" name="Rectangle 150"/>
          <p:cNvSpPr>
            <a:spLocks noChangeArrowheads="1"/>
          </p:cNvSpPr>
          <p:nvPr/>
        </p:nvSpPr>
        <p:spPr bwMode="auto">
          <a:xfrm>
            <a:off x="4013200" y="3108325"/>
            <a:ext cx="990600" cy="714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33425">
              <a:lnSpc>
                <a:spcPct val="100000"/>
              </a:lnSpc>
              <a:defRPr/>
            </a:pPr>
            <a:r>
              <a:rPr lang="fr-FR" sz="4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R/3</a:t>
            </a:r>
          </a:p>
        </p:txBody>
      </p:sp>
      <p:sp>
        <p:nvSpPr>
          <p:cNvPr id="59543" name="Rectangle 151"/>
          <p:cNvSpPr>
            <a:spLocks noChangeArrowheads="1"/>
          </p:cNvSpPr>
          <p:nvPr/>
        </p:nvSpPr>
        <p:spPr bwMode="auto">
          <a:xfrm>
            <a:off x="3244850" y="3825875"/>
            <a:ext cx="241617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33425">
              <a:lnSpc>
                <a:spcPct val="100000"/>
              </a:lnSpc>
              <a:defRPr/>
            </a:pPr>
            <a:r>
              <a:rPr lang="fr-FR" sz="24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Client / Serveur</a:t>
            </a:r>
          </a:p>
          <a:p>
            <a:pPr defTabSz="733425">
              <a:lnSpc>
                <a:spcPct val="100000"/>
              </a:lnSpc>
              <a:defRPr/>
            </a:pPr>
            <a:r>
              <a:rPr lang="fr-FR" sz="24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ABAP/4</a:t>
            </a:r>
          </a:p>
        </p:txBody>
      </p:sp>
      <p:sp>
        <p:nvSpPr>
          <p:cNvPr id="59544" name="Rectangle 152"/>
          <p:cNvSpPr>
            <a:spLocks noChangeArrowheads="1"/>
          </p:cNvSpPr>
          <p:nvPr/>
        </p:nvSpPr>
        <p:spPr bwMode="auto">
          <a:xfrm>
            <a:off x="5035550" y="2065338"/>
            <a:ext cx="882650" cy="541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</a:t>
            </a:r>
            <a:endParaRPr lang="fr-FR" sz="11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Comptabilité</a:t>
            </a: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Financière</a:t>
            </a:r>
          </a:p>
        </p:txBody>
      </p:sp>
      <p:sp>
        <p:nvSpPr>
          <p:cNvPr id="59545" name="Rectangle 153"/>
          <p:cNvSpPr>
            <a:spLocks noChangeArrowheads="1"/>
          </p:cNvSpPr>
          <p:nvPr/>
        </p:nvSpPr>
        <p:spPr bwMode="auto">
          <a:xfrm>
            <a:off x="5526088" y="2640013"/>
            <a:ext cx="814387" cy="541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</a:t>
            </a:r>
            <a:endParaRPr lang="fr-FR" sz="11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Contrôle de</a:t>
            </a: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Gestion</a:t>
            </a:r>
          </a:p>
        </p:txBody>
      </p:sp>
      <p:sp>
        <p:nvSpPr>
          <p:cNvPr id="59546" name="Rectangle 154"/>
          <p:cNvSpPr>
            <a:spLocks noChangeArrowheads="1"/>
          </p:cNvSpPr>
          <p:nvPr/>
        </p:nvSpPr>
        <p:spPr bwMode="auto">
          <a:xfrm>
            <a:off x="6072188" y="3044825"/>
            <a:ext cx="655637" cy="541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fr-FR" sz="11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Immobili-</a:t>
            </a: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-sations.</a:t>
            </a:r>
          </a:p>
        </p:txBody>
      </p:sp>
      <p:sp>
        <p:nvSpPr>
          <p:cNvPr id="59547" name="Rectangle 155"/>
          <p:cNvSpPr>
            <a:spLocks noChangeArrowheads="1"/>
          </p:cNvSpPr>
          <p:nvPr/>
        </p:nvSpPr>
        <p:spPr bwMode="auto">
          <a:xfrm>
            <a:off x="6002338" y="3959225"/>
            <a:ext cx="758825" cy="541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PS</a:t>
            </a:r>
            <a:endParaRPr lang="fr-FR" sz="11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Gestion de</a:t>
            </a: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Projets</a:t>
            </a:r>
          </a:p>
        </p:txBody>
      </p:sp>
      <p:sp>
        <p:nvSpPr>
          <p:cNvPr id="59548" name="Rectangle 156"/>
          <p:cNvSpPr>
            <a:spLocks noChangeArrowheads="1"/>
          </p:cNvSpPr>
          <p:nvPr/>
        </p:nvSpPr>
        <p:spPr bwMode="auto">
          <a:xfrm>
            <a:off x="5580063" y="4479925"/>
            <a:ext cx="665162" cy="39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WF</a:t>
            </a:r>
            <a:endParaRPr lang="fr-FR" sz="11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Workflow</a:t>
            </a:r>
          </a:p>
        </p:txBody>
      </p:sp>
      <p:sp>
        <p:nvSpPr>
          <p:cNvPr id="59549" name="Rectangle 157"/>
          <p:cNvSpPr>
            <a:spLocks noChangeArrowheads="1"/>
          </p:cNvSpPr>
          <p:nvPr/>
        </p:nvSpPr>
        <p:spPr bwMode="auto">
          <a:xfrm>
            <a:off x="5145088" y="4846638"/>
            <a:ext cx="674687" cy="541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</a:t>
            </a:r>
            <a:endParaRPr lang="fr-FR" sz="11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Solutions</a:t>
            </a: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Métiers</a:t>
            </a:r>
          </a:p>
        </p:txBody>
      </p:sp>
      <p:sp>
        <p:nvSpPr>
          <p:cNvPr id="59550" name="Rectangle 158"/>
          <p:cNvSpPr>
            <a:spLocks noChangeArrowheads="1"/>
          </p:cNvSpPr>
          <p:nvPr/>
        </p:nvSpPr>
        <p:spPr bwMode="auto">
          <a:xfrm>
            <a:off x="2719388" y="2555875"/>
            <a:ext cx="819150" cy="527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MM</a:t>
            </a:r>
          </a:p>
          <a:p>
            <a:pPr defTabSz="206375">
              <a:defRPr/>
            </a:pPr>
            <a:r>
              <a:rPr lang="fr-FR" sz="1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Gestion</a:t>
            </a:r>
            <a:endParaRPr lang="fr-FR" sz="11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206375">
              <a:defRPr/>
            </a:pPr>
            <a:r>
              <a:rPr lang="fr-FR" sz="1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</a:t>
            </a: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articles.</a:t>
            </a:r>
          </a:p>
        </p:txBody>
      </p:sp>
      <p:sp>
        <p:nvSpPr>
          <p:cNvPr id="59551" name="Rectangle 159"/>
          <p:cNvSpPr>
            <a:spLocks noChangeArrowheads="1"/>
          </p:cNvSpPr>
          <p:nvPr/>
        </p:nvSpPr>
        <p:spPr bwMode="auto">
          <a:xfrm>
            <a:off x="3192463" y="4840288"/>
            <a:ext cx="831850" cy="541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HR</a:t>
            </a:r>
            <a:endParaRPr lang="fr-FR" sz="11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Ressources</a:t>
            </a: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Humaines</a:t>
            </a:r>
          </a:p>
        </p:txBody>
      </p:sp>
      <p:sp>
        <p:nvSpPr>
          <p:cNvPr id="59552" name="Rectangle 160"/>
          <p:cNvSpPr>
            <a:spLocks noChangeArrowheads="1"/>
          </p:cNvSpPr>
          <p:nvPr/>
        </p:nvSpPr>
        <p:spPr bwMode="auto">
          <a:xfrm>
            <a:off x="3351213" y="2119313"/>
            <a:ext cx="496887" cy="39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SD</a:t>
            </a:r>
            <a:endParaRPr lang="fr-FR" sz="11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Ventes</a:t>
            </a:r>
          </a:p>
        </p:txBody>
      </p:sp>
      <p:sp>
        <p:nvSpPr>
          <p:cNvPr id="59553" name="Rectangle 161"/>
          <p:cNvSpPr>
            <a:spLocks noChangeArrowheads="1"/>
          </p:cNvSpPr>
          <p:nvPr/>
        </p:nvSpPr>
        <p:spPr bwMode="auto">
          <a:xfrm>
            <a:off x="2311400" y="3086100"/>
            <a:ext cx="776288" cy="39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PP</a:t>
            </a: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Production</a:t>
            </a:r>
          </a:p>
        </p:txBody>
      </p:sp>
      <p:sp>
        <p:nvSpPr>
          <p:cNvPr id="59554" name="Rectangle 162"/>
          <p:cNvSpPr>
            <a:spLocks noChangeArrowheads="1"/>
          </p:cNvSpPr>
          <p:nvPr/>
        </p:nvSpPr>
        <p:spPr bwMode="auto">
          <a:xfrm>
            <a:off x="2274888" y="3941763"/>
            <a:ext cx="820737" cy="541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QM</a:t>
            </a:r>
            <a:endParaRPr lang="fr-FR" sz="11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Assurance</a:t>
            </a:r>
          </a:p>
          <a:p>
            <a:pPr defTabSz="206375">
              <a:defRPr/>
            </a:pPr>
            <a:r>
              <a:rPr lang="fr-FR" sz="1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Qualité</a:t>
            </a:r>
          </a:p>
        </p:txBody>
      </p:sp>
      <p:sp>
        <p:nvSpPr>
          <p:cNvPr id="59555" name="Rectangle 163"/>
          <p:cNvSpPr>
            <a:spLocks noChangeArrowheads="1"/>
          </p:cNvSpPr>
          <p:nvPr/>
        </p:nvSpPr>
        <p:spPr bwMode="auto">
          <a:xfrm>
            <a:off x="2597150" y="4427538"/>
            <a:ext cx="1122363" cy="376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16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PM</a:t>
            </a:r>
            <a:endParaRPr lang="fr-FR" sz="11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206375">
              <a:defRPr/>
            </a:pPr>
            <a:r>
              <a:rPr lang="fr-FR" sz="1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Maintenance</a:t>
            </a:r>
          </a:p>
        </p:txBody>
      </p:sp>
      <p:sp>
        <p:nvSpPr>
          <p:cNvPr id="16441" name="Rectangle 164"/>
          <p:cNvSpPr>
            <a:spLocks noGrp="1" noChangeArrowheads="1"/>
          </p:cNvSpPr>
          <p:nvPr>
            <p:ph type="title"/>
          </p:nvPr>
        </p:nvSpPr>
        <p:spPr>
          <a:xfrm>
            <a:off x="1600200" y="457200"/>
            <a:ext cx="7239000" cy="457200"/>
          </a:xfrm>
        </p:spPr>
        <p:txBody>
          <a:bodyPr/>
          <a:lstStyle/>
          <a:p>
            <a:r>
              <a:rPr lang="fr-FR" smtClean="0"/>
              <a:t>Présentation de SAP R/3</a:t>
            </a:r>
          </a:p>
        </p:txBody>
      </p:sp>
      <p:sp>
        <p:nvSpPr>
          <p:cNvPr id="16442" name="Text Box 165"/>
          <p:cNvSpPr txBox="1">
            <a:spLocks noChangeArrowheads="1"/>
          </p:cNvSpPr>
          <p:nvPr/>
        </p:nvSpPr>
        <p:spPr bwMode="auto">
          <a:xfrm>
            <a:off x="2362200" y="1074738"/>
            <a:ext cx="47275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>
                <a:solidFill>
                  <a:srgbClr val="000099"/>
                </a:solidFill>
              </a:rPr>
              <a:t>L’ERP le plus répandu dans le monde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85"/>
          <p:cNvSpPr>
            <a:spLocks noGrp="1" noChangeArrowheads="1"/>
          </p:cNvSpPr>
          <p:nvPr>
            <p:ph type="title"/>
          </p:nvPr>
        </p:nvSpPr>
        <p:spPr>
          <a:xfrm>
            <a:off x="1447800" y="457200"/>
            <a:ext cx="7239000" cy="457200"/>
          </a:xfrm>
        </p:spPr>
        <p:txBody>
          <a:bodyPr/>
          <a:lstStyle/>
          <a:p>
            <a:r>
              <a:rPr lang="fr-FR" smtClean="0">
                <a:solidFill>
                  <a:srgbClr val="009900"/>
                </a:solidFill>
              </a:rPr>
              <a:t>La Chaîne Logistique Intégrée</a:t>
            </a:r>
          </a:p>
        </p:txBody>
      </p:sp>
      <p:sp>
        <p:nvSpPr>
          <p:cNvPr id="1032" name="Rectangle 8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1033" name="Freeform 4"/>
          <p:cNvSpPr>
            <a:spLocks/>
          </p:cNvSpPr>
          <p:nvPr/>
        </p:nvSpPr>
        <p:spPr bwMode="auto">
          <a:xfrm>
            <a:off x="328613" y="3962400"/>
            <a:ext cx="8429625" cy="2173288"/>
          </a:xfrm>
          <a:custGeom>
            <a:avLst/>
            <a:gdLst>
              <a:gd name="T0" fmla="*/ 0 w 5310"/>
              <a:gd name="T1" fmla="*/ 1368 h 1369"/>
              <a:gd name="T2" fmla="*/ 118 w 5310"/>
              <a:gd name="T3" fmla="*/ 0 h 1369"/>
              <a:gd name="T4" fmla="*/ 5309 w 5310"/>
              <a:gd name="T5" fmla="*/ 0 h 1369"/>
              <a:gd name="T6" fmla="*/ 5177 w 5310"/>
              <a:gd name="T7" fmla="*/ 1368 h 1369"/>
              <a:gd name="T8" fmla="*/ 0 w 5310"/>
              <a:gd name="T9" fmla="*/ 1368 h 13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10"/>
              <a:gd name="T16" fmla="*/ 0 h 1369"/>
              <a:gd name="T17" fmla="*/ 5310 w 5310"/>
              <a:gd name="T18" fmla="*/ 1369 h 13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10" h="1369">
                <a:moveTo>
                  <a:pt x="0" y="1368"/>
                </a:moveTo>
                <a:lnTo>
                  <a:pt x="118" y="0"/>
                </a:lnTo>
                <a:lnTo>
                  <a:pt x="5309" y="0"/>
                </a:lnTo>
                <a:lnTo>
                  <a:pt x="5177" y="1368"/>
                </a:lnTo>
                <a:lnTo>
                  <a:pt x="0" y="1368"/>
                </a:lnTo>
              </a:path>
            </a:pathLst>
          </a:custGeom>
          <a:solidFill>
            <a:srgbClr val="009688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034" name="Freeform 5"/>
          <p:cNvSpPr>
            <a:spLocks/>
          </p:cNvSpPr>
          <p:nvPr/>
        </p:nvSpPr>
        <p:spPr bwMode="auto">
          <a:xfrm>
            <a:off x="304800" y="1498600"/>
            <a:ext cx="8431213" cy="2478088"/>
          </a:xfrm>
          <a:custGeom>
            <a:avLst/>
            <a:gdLst>
              <a:gd name="T0" fmla="*/ 133 w 5311"/>
              <a:gd name="T1" fmla="*/ 1552 h 1561"/>
              <a:gd name="T2" fmla="*/ 0 w 5311"/>
              <a:gd name="T3" fmla="*/ 0 h 1561"/>
              <a:gd name="T4" fmla="*/ 5162 w 5311"/>
              <a:gd name="T5" fmla="*/ 0 h 1561"/>
              <a:gd name="T6" fmla="*/ 5310 w 5311"/>
              <a:gd name="T7" fmla="*/ 1560 h 1561"/>
              <a:gd name="T8" fmla="*/ 133 w 5311"/>
              <a:gd name="T9" fmla="*/ 1552 h 15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11"/>
              <a:gd name="T16" fmla="*/ 0 h 1561"/>
              <a:gd name="T17" fmla="*/ 5311 w 5311"/>
              <a:gd name="T18" fmla="*/ 1561 h 15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11" h="1561">
                <a:moveTo>
                  <a:pt x="133" y="1552"/>
                </a:moveTo>
                <a:lnTo>
                  <a:pt x="0" y="0"/>
                </a:lnTo>
                <a:lnTo>
                  <a:pt x="5162" y="0"/>
                </a:lnTo>
                <a:lnTo>
                  <a:pt x="5310" y="1560"/>
                </a:lnTo>
                <a:lnTo>
                  <a:pt x="133" y="1552"/>
                </a:lnTo>
              </a:path>
            </a:pathLst>
          </a:custGeom>
          <a:solidFill>
            <a:srgbClr val="FF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094038" y="1681163"/>
            <a:ext cx="3054350" cy="496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71842" dir="2700000" algn="ctr" rotWithShape="0">
              <a:srgbClr val="6E0043"/>
            </a:outerShdw>
          </a:effectLst>
        </p:spPr>
        <p:txBody>
          <a:bodyPr wrap="none" lIns="85725" tIns="42862" rIns="85725" bIns="42862">
            <a:spAutoFit/>
          </a:bodyPr>
          <a:lstStyle/>
          <a:p>
            <a:pPr defTabSz="652463">
              <a:defRPr/>
            </a:pPr>
            <a:r>
              <a:rPr lang="fr-FR" sz="30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O N T R O L E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1196975" y="2157413"/>
            <a:ext cx="11620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5725" tIns="42862" rIns="85725" bIns="42862">
            <a:spAutoFit/>
          </a:bodyPr>
          <a:lstStyle/>
          <a:p>
            <a:pPr defTabSz="652463">
              <a:defRPr/>
            </a:pPr>
            <a:r>
              <a:rPr lang="fr-FR" sz="18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Finances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2989263" y="2173288"/>
            <a:ext cx="1174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5725" tIns="42862" rIns="85725" bIns="42862">
            <a:spAutoFit/>
          </a:bodyPr>
          <a:lstStyle/>
          <a:p>
            <a:pPr algn="l" defTabSz="652463">
              <a:defRPr/>
            </a:pPr>
            <a:r>
              <a:rPr lang="fr-FR" sz="18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Balances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5103813" y="2157413"/>
            <a:ext cx="933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5725" tIns="42862" rIns="85725" bIns="42862">
            <a:spAutoFit/>
          </a:bodyPr>
          <a:lstStyle/>
          <a:p>
            <a:pPr defTabSz="652463">
              <a:defRPr/>
            </a:pPr>
            <a:r>
              <a:rPr lang="fr-FR" sz="18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Capital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6919913" y="2157413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5725" tIns="42862" rIns="85725" bIns="42862">
            <a:spAutoFit/>
          </a:bodyPr>
          <a:lstStyle/>
          <a:p>
            <a:pPr defTabSz="652463">
              <a:defRPr/>
            </a:pPr>
            <a:r>
              <a:rPr lang="fr-FR" sz="18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Coûts</a:t>
            </a: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2751138" y="5605463"/>
            <a:ext cx="3794125" cy="496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71842" dir="2700000" algn="ctr" rotWithShape="0">
              <a:srgbClr val="037C03"/>
            </a:outerShdw>
          </a:effectLst>
        </p:spPr>
        <p:txBody>
          <a:bodyPr wrap="none" lIns="85725" tIns="42862" rIns="85725" bIns="42862">
            <a:spAutoFit/>
          </a:bodyPr>
          <a:lstStyle/>
          <a:p>
            <a:pPr defTabSz="652463">
              <a:defRPr/>
            </a:pPr>
            <a:r>
              <a:rPr lang="fr-FR" sz="30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 E S SO U R C E S </a:t>
            </a: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1684338" y="5205413"/>
            <a:ext cx="12128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5725" tIns="42862" rIns="85725" bIns="42862">
            <a:spAutoFit/>
          </a:bodyPr>
          <a:lstStyle/>
          <a:p>
            <a:pPr defTabSz="652463">
              <a:defRPr/>
            </a:pPr>
            <a:r>
              <a:rPr lang="fr-FR" sz="18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Machines</a:t>
            </a:r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3333750" y="5205413"/>
            <a:ext cx="2571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5725" tIns="42862" rIns="85725" bIns="42862">
            <a:spAutoFit/>
          </a:bodyPr>
          <a:lstStyle/>
          <a:p>
            <a:pPr defTabSz="652463">
              <a:defRPr/>
            </a:pPr>
            <a:r>
              <a:rPr lang="fr-FR" sz="18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Ress. Opérationnelles</a:t>
            </a:r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6264275" y="5205413"/>
            <a:ext cx="1936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5725" tIns="42862" rIns="85725" bIns="42862">
            <a:spAutoFit/>
          </a:bodyPr>
          <a:lstStyle/>
          <a:p>
            <a:pPr defTabSz="652463">
              <a:defRPr/>
            </a:pPr>
            <a:r>
              <a:rPr lang="fr-FR" sz="18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Ress. Humaines</a:t>
            </a:r>
          </a:p>
        </p:txBody>
      </p:sp>
      <p:sp>
        <p:nvSpPr>
          <p:cNvPr id="1044" name="Freeform 15"/>
          <p:cNvSpPr>
            <a:spLocks/>
          </p:cNvSpPr>
          <p:nvPr/>
        </p:nvSpPr>
        <p:spPr bwMode="auto">
          <a:xfrm>
            <a:off x="7194550" y="2759075"/>
            <a:ext cx="1939925" cy="2168525"/>
          </a:xfrm>
          <a:custGeom>
            <a:avLst/>
            <a:gdLst>
              <a:gd name="T0" fmla="*/ 0 w 1222"/>
              <a:gd name="T1" fmla="*/ 0 h 1366"/>
              <a:gd name="T2" fmla="*/ 253 w 1222"/>
              <a:gd name="T3" fmla="*/ 655 h 1366"/>
              <a:gd name="T4" fmla="*/ 0 w 1222"/>
              <a:gd name="T5" fmla="*/ 1365 h 1366"/>
              <a:gd name="T6" fmla="*/ 968 w 1222"/>
              <a:gd name="T7" fmla="*/ 1365 h 1366"/>
              <a:gd name="T8" fmla="*/ 1221 w 1222"/>
              <a:gd name="T9" fmla="*/ 655 h 1366"/>
              <a:gd name="T10" fmla="*/ 968 w 1222"/>
              <a:gd name="T11" fmla="*/ 0 h 1366"/>
              <a:gd name="T12" fmla="*/ 0 w 1222"/>
              <a:gd name="T13" fmla="*/ 0 h 13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22"/>
              <a:gd name="T22" fmla="*/ 0 h 1366"/>
              <a:gd name="T23" fmla="*/ 1222 w 1222"/>
              <a:gd name="T24" fmla="*/ 1366 h 136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22" h="1366">
                <a:moveTo>
                  <a:pt x="0" y="0"/>
                </a:moveTo>
                <a:lnTo>
                  <a:pt x="253" y="655"/>
                </a:lnTo>
                <a:lnTo>
                  <a:pt x="0" y="1365"/>
                </a:lnTo>
                <a:lnTo>
                  <a:pt x="968" y="1365"/>
                </a:lnTo>
                <a:lnTo>
                  <a:pt x="1221" y="655"/>
                </a:lnTo>
                <a:lnTo>
                  <a:pt x="968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CE3954"/>
              </a:gs>
              <a:gs pos="100000">
                <a:srgbClr val="E5405D"/>
              </a:gs>
            </a:gsLst>
            <a:lin ang="0" scaled="1"/>
          </a:gradFill>
          <a:ln w="12700" cap="rnd" cmpd="sng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045" name="Freeform 16"/>
          <p:cNvSpPr>
            <a:spLocks/>
          </p:cNvSpPr>
          <p:nvPr/>
        </p:nvSpPr>
        <p:spPr bwMode="auto">
          <a:xfrm>
            <a:off x="1704975" y="2773363"/>
            <a:ext cx="2103438" cy="2168525"/>
          </a:xfrm>
          <a:custGeom>
            <a:avLst/>
            <a:gdLst>
              <a:gd name="T0" fmla="*/ 0 w 1325"/>
              <a:gd name="T1" fmla="*/ 0 h 1366"/>
              <a:gd name="T2" fmla="*/ 274 w 1325"/>
              <a:gd name="T3" fmla="*/ 655 h 1366"/>
              <a:gd name="T4" fmla="*/ 0 w 1325"/>
              <a:gd name="T5" fmla="*/ 1365 h 1366"/>
              <a:gd name="T6" fmla="*/ 1050 w 1325"/>
              <a:gd name="T7" fmla="*/ 1365 h 1366"/>
              <a:gd name="T8" fmla="*/ 1324 w 1325"/>
              <a:gd name="T9" fmla="*/ 655 h 1366"/>
              <a:gd name="T10" fmla="*/ 1050 w 1325"/>
              <a:gd name="T11" fmla="*/ 0 h 1366"/>
              <a:gd name="T12" fmla="*/ 0 w 1325"/>
              <a:gd name="T13" fmla="*/ 0 h 13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25"/>
              <a:gd name="T22" fmla="*/ 0 h 1366"/>
              <a:gd name="T23" fmla="*/ 1325 w 1325"/>
              <a:gd name="T24" fmla="*/ 1366 h 136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25" h="1366">
                <a:moveTo>
                  <a:pt x="0" y="0"/>
                </a:moveTo>
                <a:lnTo>
                  <a:pt x="274" y="655"/>
                </a:lnTo>
                <a:lnTo>
                  <a:pt x="0" y="1365"/>
                </a:lnTo>
                <a:lnTo>
                  <a:pt x="1050" y="1365"/>
                </a:lnTo>
                <a:lnTo>
                  <a:pt x="1324" y="655"/>
                </a:lnTo>
                <a:lnTo>
                  <a:pt x="1050" y="0"/>
                </a:lnTo>
                <a:lnTo>
                  <a:pt x="0" y="0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790015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046" name="Freeform 17"/>
          <p:cNvSpPr>
            <a:spLocks/>
          </p:cNvSpPr>
          <p:nvPr/>
        </p:nvSpPr>
        <p:spPr bwMode="auto">
          <a:xfrm>
            <a:off x="3541713" y="2773363"/>
            <a:ext cx="2103437" cy="2168525"/>
          </a:xfrm>
          <a:custGeom>
            <a:avLst/>
            <a:gdLst>
              <a:gd name="T0" fmla="*/ 0 w 1325"/>
              <a:gd name="T1" fmla="*/ 0 h 1366"/>
              <a:gd name="T2" fmla="*/ 273 w 1325"/>
              <a:gd name="T3" fmla="*/ 655 h 1366"/>
              <a:gd name="T4" fmla="*/ 0 w 1325"/>
              <a:gd name="T5" fmla="*/ 1365 h 1366"/>
              <a:gd name="T6" fmla="*/ 1051 w 1325"/>
              <a:gd name="T7" fmla="*/ 1365 h 1366"/>
              <a:gd name="T8" fmla="*/ 1324 w 1325"/>
              <a:gd name="T9" fmla="*/ 655 h 1366"/>
              <a:gd name="T10" fmla="*/ 1051 w 1325"/>
              <a:gd name="T11" fmla="*/ 0 h 1366"/>
              <a:gd name="T12" fmla="*/ 0 w 1325"/>
              <a:gd name="T13" fmla="*/ 0 h 13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25"/>
              <a:gd name="T22" fmla="*/ 0 h 1366"/>
              <a:gd name="T23" fmla="*/ 1325 w 1325"/>
              <a:gd name="T24" fmla="*/ 1366 h 136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25" h="1366">
                <a:moveTo>
                  <a:pt x="0" y="0"/>
                </a:moveTo>
                <a:lnTo>
                  <a:pt x="273" y="655"/>
                </a:lnTo>
                <a:lnTo>
                  <a:pt x="0" y="1365"/>
                </a:lnTo>
                <a:lnTo>
                  <a:pt x="1051" y="1365"/>
                </a:lnTo>
                <a:lnTo>
                  <a:pt x="1324" y="655"/>
                </a:lnTo>
                <a:lnTo>
                  <a:pt x="1051" y="0"/>
                </a:lnTo>
                <a:lnTo>
                  <a:pt x="0" y="0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790015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047" name="Freeform 18"/>
          <p:cNvSpPr>
            <a:spLocks/>
          </p:cNvSpPr>
          <p:nvPr/>
        </p:nvSpPr>
        <p:spPr bwMode="auto">
          <a:xfrm>
            <a:off x="5380038" y="2773363"/>
            <a:ext cx="2103437" cy="2168525"/>
          </a:xfrm>
          <a:custGeom>
            <a:avLst/>
            <a:gdLst>
              <a:gd name="T0" fmla="*/ 0 w 1325"/>
              <a:gd name="T1" fmla="*/ 0 h 1366"/>
              <a:gd name="T2" fmla="*/ 273 w 1325"/>
              <a:gd name="T3" fmla="*/ 655 h 1366"/>
              <a:gd name="T4" fmla="*/ 0 w 1325"/>
              <a:gd name="T5" fmla="*/ 1365 h 1366"/>
              <a:gd name="T6" fmla="*/ 1051 w 1325"/>
              <a:gd name="T7" fmla="*/ 1365 h 1366"/>
              <a:gd name="T8" fmla="*/ 1324 w 1325"/>
              <a:gd name="T9" fmla="*/ 655 h 1366"/>
              <a:gd name="T10" fmla="*/ 1051 w 1325"/>
              <a:gd name="T11" fmla="*/ 0 h 1366"/>
              <a:gd name="T12" fmla="*/ 0 w 1325"/>
              <a:gd name="T13" fmla="*/ 0 h 13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25"/>
              <a:gd name="T22" fmla="*/ 0 h 1366"/>
              <a:gd name="T23" fmla="*/ 1325 w 1325"/>
              <a:gd name="T24" fmla="*/ 1366 h 136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25" h="1366">
                <a:moveTo>
                  <a:pt x="0" y="0"/>
                </a:moveTo>
                <a:lnTo>
                  <a:pt x="273" y="655"/>
                </a:lnTo>
                <a:lnTo>
                  <a:pt x="0" y="1365"/>
                </a:lnTo>
                <a:lnTo>
                  <a:pt x="1051" y="1365"/>
                </a:lnTo>
                <a:lnTo>
                  <a:pt x="1324" y="655"/>
                </a:lnTo>
                <a:lnTo>
                  <a:pt x="1051" y="0"/>
                </a:lnTo>
                <a:lnTo>
                  <a:pt x="0" y="0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790015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grpSp>
        <p:nvGrpSpPr>
          <p:cNvPr id="1048" name="Group 19"/>
          <p:cNvGrpSpPr>
            <a:grpSpLocks/>
          </p:cNvGrpSpPr>
          <p:nvPr/>
        </p:nvGrpSpPr>
        <p:grpSpPr bwMode="auto">
          <a:xfrm>
            <a:off x="3919538" y="3213100"/>
            <a:ext cx="1539875" cy="1235075"/>
            <a:chOff x="2469" y="2024"/>
            <a:chExt cx="970" cy="778"/>
          </a:xfrm>
        </p:grpSpPr>
        <p:sp>
          <p:nvSpPr>
            <p:cNvPr id="1108" name="Freeform 20"/>
            <p:cNvSpPr>
              <a:spLocks/>
            </p:cNvSpPr>
            <p:nvPr/>
          </p:nvSpPr>
          <p:spPr bwMode="auto">
            <a:xfrm>
              <a:off x="2469" y="2024"/>
              <a:ext cx="970" cy="778"/>
            </a:xfrm>
            <a:custGeom>
              <a:avLst/>
              <a:gdLst>
                <a:gd name="T0" fmla="*/ 802 w 970"/>
                <a:gd name="T1" fmla="*/ 0 h 778"/>
                <a:gd name="T2" fmla="*/ 969 w 970"/>
                <a:gd name="T3" fmla="*/ 389 h 778"/>
                <a:gd name="T4" fmla="*/ 802 w 970"/>
                <a:gd name="T5" fmla="*/ 777 h 778"/>
                <a:gd name="T6" fmla="*/ 0 w 970"/>
                <a:gd name="T7" fmla="*/ 777 h 7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0"/>
                <a:gd name="T13" fmla="*/ 0 h 778"/>
                <a:gd name="T14" fmla="*/ 970 w 970"/>
                <a:gd name="T15" fmla="*/ 778 h 7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0" h="778">
                  <a:moveTo>
                    <a:pt x="802" y="0"/>
                  </a:moveTo>
                  <a:lnTo>
                    <a:pt x="969" y="389"/>
                  </a:lnTo>
                  <a:lnTo>
                    <a:pt x="802" y="777"/>
                  </a:lnTo>
                  <a:lnTo>
                    <a:pt x="0" y="777"/>
                  </a:lnTo>
                </a:path>
              </a:pathLst>
            </a:custGeom>
            <a:solidFill>
              <a:srgbClr val="F49400"/>
            </a:solidFill>
            <a:ln w="12700" cap="rnd" cmpd="sng">
              <a:solidFill>
                <a:srgbClr val="79001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09" name="Freeform 21"/>
            <p:cNvSpPr>
              <a:spLocks/>
            </p:cNvSpPr>
            <p:nvPr/>
          </p:nvSpPr>
          <p:spPr bwMode="auto">
            <a:xfrm>
              <a:off x="2469" y="2024"/>
              <a:ext cx="803" cy="778"/>
            </a:xfrm>
            <a:custGeom>
              <a:avLst/>
              <a:gdLst>
                <a:gd name="T0" fmla="*/ 0 w 803"/>
                <a:gd name="T1" fmla="*/ 777 h 778"/>
                <a:gd name="T2" fmla="*/ 135 w 803"/>
                <a:gd name="T3" fmla="*/ 389 h 778"/>
                <a:gd name="T4" fmla="*/ 0 w 803"/>
                <a:gd name="T5" fmla="*/ 0 h 778"/>
                <a:gd name="T6" fmla="*/ 802 w 803"/>
                <a:gd name="T7" fmla="*/ 0 h 7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3"/>
                <a:gd name="T13" fmla="*/ 0 h 778"/>
                <a:gd name="T14" fmla="*/ 803 w 803"/>
                <a:gd name="T15" fmla="*/ 778 h 7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3" h="778">
                  <a:moveTo>
                    <a:pt x="0" y="777"/>
                  </a:moveTo>
                  <a:lnTo>
                    <a:pt x="135" y="389"/>
                  </a:lnTo>
                  <a:lnTo>
                    <a:pt x="0" y="0"/>
                  </a:lnTo>
                  <a:lnTo>
                    <a:pt x="802" y="0"/>
                  </a:lnTo>
                </a:path>
              </a:pathLst>
            </a:custGeom>
            <a:solidFill>
              <a:srgbClr val="F49400"/>
            </a:solidFill>
            <a:ln w="12700" cap="rnd" cmpd="sng">
              <a:solidFill>
                <a:srgbClr val="79001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aphicFrame>
        <p:nvGraphicFramePr>
          <p:cNvPr id="1026" name="Object 2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133850" y="3317875"/>
          <a:ext cx="1077913" cy="914400"/>
        </p:xfrm>
        <a:graphic>
          <a:graphicData uri="http://schemas.openxmlformats.org/presentationml/2006/ole">
            <p:oleObj spid="_x0000_s1026" name="CorelDRAW!" r:id="rId5" imgW="1249200" imgH="1066680" progId="CDraw5">
              <p:embed/>
            </p:oleObj>
          </a:graphicData>
        </a:graphic>
      </p:graphicFrame>
      <p:grpSp>
        <p:nvGrpSpPr>
          <p:cNvPr id="1049" name="Group 23"/>
          <p:cNvGrpSpPr>
            <a:grpSpLocks/>
          </p:cNvGrpSpPr>
          <p:nvPr/>
        </p:nvGrpSpPr>
        <p:grpSpPr bwMode="auto">
          <a:xfrm>
            <a:off x="5751513" y="3213100"/>
            <a:ext cx="1539875" cy="1235075"/>
            <a:chOff x="3623" y="2024"/>
            <a:chExt cx="970" cy="778"/>
          </a:xfrm>
        </p:grpSpPr>
        <p:sp>
          <p:nvSpPr>
            <p:cNvPr id="1106" name="Freeform 24"/>
            <p:cNvSpPr>
              <a:spLocks/>
            </p:cNvSpPr>
            <p:nvPr/>
          </p:nvSpPr>
          <p:spPr bwMode="auto">
            <a:xfrm>
              <a:off x="3623" y="2024"/>
              <a:ext cx="970" cy="778"/>
            </a:xfrm>
            <a:custGeom>
              <a:avLst/>
              <a:gdLst>
                <a:gd name="T0" fmla="*/ 802 w 970"/>
                <a:gd name="T1" fmla="*/ 0 h 778"/>
                <a:gd name="T2" fmla="*/ 969 w 970"/>
                <a:gd name="T3" fmla="*/ 389 h 778"/>
                <a:gd name="T4" fmla="*/ 802 w 970"/>
                <a:gd name="T5" fmla="*/ 777 h 778"/>
                <a:gd name="T6" fmla="*/ 0 w 970"/>
                <a:gd name="T7" fmla="*/ 777 h 7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0"/>
                <a:gd name="T13" fmla="*/ 0 h 778"/>
                <a:gd name="T14" fmla="*/ 970 w 970"/>
                <a:gd name="T15" fmla="*/ 778 h 7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0" h="778">
                  <a:moveTo>
                    <a:pt x="802" y="0"/>
                  </a:moveTo>
                  <a:lnTo>
                    <a:pt x="969" y="389"/>
                  </a:lnTo>
                  <a:lnTo>
                    <a:pt x="802" y="777"/>
                  </a:lnTo>
                  <a:lnTo>
                    <a:pt x="0" y="777"/>
                  </a:lnTo>
                </a:path>
              </a:pathLst>
            </a:custGeom>
            <a:solidFill>
              <a:srgbClr val="F49400"/>
            </a:solidFill>
            <a:ln w="12700" cap="rnd" cmpd="sng">
              <a:solidFill>
                <a:srgbClr val="79001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07" name="Freeform 25"/>
            <p:cNvSpPr>
              <a:spLocks/>
            </p:cNvSpPr>
            <p:nvPr/>
          </p:nvSpPr>
          <p:spPr bwMode="auto">
            <a:xfrm>
              <a:off x="3623" y="2024"/>
              <a:ext cx="803" cy="778"/>
            </a:xfrm>
            <a:custGeom>
              <a:avLst/>
              <a:gdLst>
                <a:gd name="T0" fmla="*/ 0 w 803"/>
                <a:gd name="T1" fmla="*/ 777 h 778"/>
                <a:gd name="T2" fmla="*/ 135 w 803"/>
                <a:gd name="T3" fmla="*/ 389 h 778"/>
                <a:gd name="T4" fmla="*/ 0 w 803"/>
                <a:gd name="T5" fmla="*/ 0 h 778"/>
                <a:gd name="T6" fmla="*/ 802 w 803"/>
                <a:gd name="T7" fmla="*/ 0 h 7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3"/>
                <a:gd name="T13" fmla="*/ 0 h 778"/>
                <a:gd name="T14" fmla="*/ 803 w 803"/>
                <a:gd name="T15" fmla="*/ 778 h 7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3" h="778">
                  <a:moveTo>
                    <a:pt x="0" y="777"/>
                  </a:moveTo>
                  <a:lnTo>
                    <a:pt x="135" y="389"/>
                  </a:lnTo>
                  <a:lnTo>
                    <a:pt x="0" y="0"/>
                  </a:lnTo>
                  <a:lnTo>
                    <a:pt x="802" y="0"/>
                  </a:lnTo>
                </a:path>
              </a:pathLst>
            </a:custGeom>
            <a:solidFill>
              <a:srgbClr val="F49400"/>
            </a:solidFill>
            <a:ln w="12700" cap="rnd" cmpd="sng">
              <a:solidFill>
                <a:srgbClr val="79001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050" name="Group 26"/>
          <p:cNvGrpSpPr>
            <a:grpSpLocks/>
          </p:cNvGrpSpPr>
          <p:nvPr/>
        </p:nvGrpSpPr>
        <p:grpSpPr bwMode="auto">
          <a:xfrm>
            <a:off x="2062163" y="3213100"/>
            <a:ext cx="1538287" cy="1235075"/>
            <a:chOff x="1299" y="2024"/>
            <a:chExt cx="969" cy="778"/>
          </a:xfrm>
        </p:grpSpPr>
        <p:sp>
          <p:nvSpPr>
            <p:cNvPr id="1104" name="Freeform 27"/>
            <p:cNvSpPr>
              <a:spLocks/>
            </p:cNvSpPr>
            <p:nvPr/>
          </p:nvSpPr>
          <p:spPr bwMode="auto">
            <a:xfrm>
              <a:off x="1299" y="2024"/>
              <a:ext cx="969" cy="778"/>
            </a:xfrm>
            <a:custGeom>
              <a:avLst/>
              <a:gdLst>
                <a:gd name="T0" fmla="*/ 801 w 969"/>
                <a:gd name="T1" fmla="*/ 0 h 778"/>
                <a:gd name="T2" fmla="*/ 968 w 969"/>
                <a:gd name="T3" fmla="*/ 389 h 778"/>
                <a:gd name="T4" fmla="*/ 801 w 969"/>
                <a:gd name="T5" fmla="*/ 777 h 778"/>
                <a:gd name="T6" fmla="*/ 0 w 969"/>
                <a:gd name="T7" fmla="*/ 777 h 7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9"/>
                <a:gd name="T13" fmla="*/ 0 h 778"/>
                <a:gd name="T14" fmla="*/ 969 w 969"/>
                <a:gd name="T15" fmla="*/ 778 h 7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9" h="778">
                  <a:moveTo>
                    <a:pt x="801" y="0"/>
                  </a:moveTo>
                  <a:lnTo>
                    <a:pt x="968" y="389"/>
                  </a:lnTo>
                  <a:lnTo>
                    <a:pt x="801" y="777"/>
                  </a:lnTo>
                  <a:lnTo>
                    <a:pt x="0" y="777"/>
                  </a:lnTo>
                </a:path>
              </a:pathLst>
            </a:custGeom>
            <a:solidFill>
              <a:srgbClr val="F49400"/>
            </a:solidFill>
            <a:ln w="12700" cap="rnd" cmpd="sng">
              <a:solidFill>
                <a:srgbClr val="79001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05" name="Freeform 28"/>
            <p:cNvSpPr>
              <a:spLocks/>
            </p:cNvSpPr>
            <p:nvPr/>
          </p:nvSpPr>
          <p:spPr bwMode="auto">
            <a:xfrm>
              <a:off x="1299" y="2024"/>
              <a:ext cx="803" cy="778"/>
            </a:xfrm>
            <a:custGeom>
              <a:avLst/>
              <a:gdLst>
                <a:gd name="T0" fmla="*/ 0 w 803"/>
                <a:gd name="T1" fmla="*/ 777 h 778"/>
                <a:gd name="T2" fmla="*/ 135 w 803"/>
                <a:gd name="T3" fmla="*/ 389 h 778"/>
                <a:gd name="T4" fmla="*/ 0 w 803"/>
                <a:gd name="T5" fmla="*/ 0 h 778"/>
                <a:gd name="T6" fmla="*/ 802 w 803"/>
                <a:gd name="T7" fmla="*/ 0 h 7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3"/>
                <a:gd name="T13" fmla="*/ 0 h 778"/>
                <a:gd name="T14" fmla="*/ 803 w 803"/>
                <a:gd name="T15" fmla="*/ 778 h 7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3" h="778">
                  <a:moveTo>
                    <a:pt x="0" y="777"/>
                  </a:moveTo>
                  <a:lnTo>
                    <a:pt x="135" y="389"/>
                  </a:lnTo>
                  <a:lnTo>
                    <a:pt x="0" y="0"/>
                  </a:lnTo>
                  <a:lnTo>
                    <a:pt x="802" y="0"/>
                  </a:lnTo>
                </a:path>
              </a:pathLst>
            </a:custGeom>
            <a:solidFill>
              <a:srgbClr val="F49400"/>
            </a:solidFill>
            <a:ln w="12700" cap="rnd" cmpd="sng">
              <a:solidFill>
                <a:srgbClr val="79001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aphicFrame>
        <p:nvGraphicFramePr>
          <p:cNvPr id="1027" name="Object 29">
            <a:hlinkClick r:id="" action="ppaction://ole?verb=0"/>
          </p:cNvPr>
          <p:cNvGraphicFramePr>
            <a:graphicFrameLocks/>
          </p:cNvGraphicFramePr>
          <p:nvPr/>
        </p:nvGraphicFramePr>
        <p:xfrm>
          <a:off x="2287588" y="3317875"/>
          <a:ext cx="938212" cy="952500"/>
        </p:xfrm>
        <a:graphic>
          <a:graphicData uri="http://schemas.openxmlformats.org/presentationml/2006/ole">
            <p:oleObj spid="_x0000_s1027" name="CorelDRAW!" r:id="rId6" imgW="1145880" imgH="1160280" progId="CDraw5">
              <p:embed/>
            </p:oleObj>
          </a:graphicData>
        </a:graphic>
      </p:graphicFrame>
      <p:graphicFrame>
        <p:nvGraphicFramePr>
          <p:cNvPr id="1028" name="Object 30">
            <a:hlinkClick r:id="" action="ppaction://ole?verb=0"/>
          </p:cNvPr>
          <p:cNvGraphicFramePr>
            <a:graphicFrameLocks/>
          </p:cNvGraphicFramePr>
          <p:nvPr/>
        </p:nvGraphicFramePr>
        <p:xfrm>
          <a:off x="5973763" y="3887788"/>
          <a:ext cx="1055687" cy="333375"/>
        </p:xfrm>
        <a:graphic>
          <a:graphicData uri="http://schemas.openxmlformats.org/presentationml/2006/ole">
            <p:oleObj spid="_x0000_s1028" name="CorelDRAW!" r:id="rId7" imgW="1163520" imgH="388800" progId="CDraw5">
              <p:embed/>
            </p:oleObj>
          </a:graphicData>
        </a:graphic>
      </p:graphicFrame>
      <p:sp>
        <p:nvSpPr>
          <p:cNvPr id="1051" name="Rectangle 31"/>
          <p:cNvSpPr>
            <a:spLocks noChangeArrowheads="1"/>
          </p:cNvSpPr>
          <p:nvPr/>
        </p:nvSpPr>
        <p:spPr bwMode="auto">
          <a:xfrm>
            <a:off x="2152650" y="2819400"/>
            <a:ext cx="933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5725" tIns="42862" rIns="85725" bIns="42862">
            <a:spAutoFit/>
          </a:bodyPr>
          <a:lstStyle/>
          <a:p>
            <a:pPr defTabSz="652463"/>
            <a:r>
              <a:rPr lang="fr-FR" sz="1800" i="1">
                <a:solidFill>
                  <a:srgbClr val="712000"/>
                </a:solidFill>
              </a:rPr>
              <a:t>Achats</a:t>
            </a:r>
          </a:p>
        </p:txBody>
      </p:sp>
      <p:sp>
        <p:nvSpPr>
          <p:cNvPr id="1052" name="Rectangle 32"/>
          <p:cNvSpPr>
            <a:spLocks noChangeArrowheads="1"/>
          </p:cNvSpPr>
          <p:nvPr/>
        </p:nvSpPr>
        <p:spPr bwMode="auto">
          <a:xfrm>
            <a:off x="3752850" y="2816225"/>
            <a:ext cx="13779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5725" tIns="42862" rIns="85725" bIns="42862">
            <a:spAutoFit/>
          </a:bodyPr>
          <a:lstStyle/>
          <a:p>
            <a:pPr algn="l" defTabSz="652463"/>
            <a:r>
              <a:rPr lang="fr-FR" sz="1800" i="1">
                <a:solidFill>
                  <a:srgbClr val="712000"/>
                </a:solidFill>
              </a:rPr>
              <a:t>Production</a:t>
            </a:r>
          </a:p>
        </p:txBody>
      </p:sp>
      <p:sp>
        <p:nvSpPr>
          <p:cNvPr id="1053" name="Rectangle 33"/>
          <p:cNvSpPr>
            <a:spLocks noChangeArrowheads="1"/>
          </p:cNvSpPr>
          <p:nvPr/>
        </p:nvSpPr>
        <p:spPr bwMode="auto">
          <a:xfrm>
            <a:off x="5470525" y="2806700"/>
            <a:ext cx="183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5725" tIns="42862" rIns="85725" bIns="42862">
            <a:spAutoFit/>
          </a:bodyPr>
          <a:lstStyle/>
          <a:p>
            <a:pPr algn="l" defTabSz="652463"/>
            <a:r>
              <a:rPr lang="fr-FR" sz="1800" i="1">
                <a:solidFill>
                  <a:srgbClr val="712000"/>
                </a:solidFill>
              </a:rPr>
              <a:t>Ventes/Distrib..</a:t>
            </a:r>
          </a:p>
        </p:txBody>
      </p:sp>
      <p:graphicFrame>
        <p:nvGraphicFramePr>
          <p:cNvPr id="1029" name="Object 34">
            <a:hlinkClick r:id="" action="ppaction://ole?verb=0"/>
          </p:cNvPr>
          <p:cNvGraphicFramePr>
            <a:graphicFrameLocks/>
          </p:cNvGraphicFramePr>
          <p:nvPr/>
        </p:nvGraphicFramePr>
        <p:xfrm>
          <a:off x="6278563" y="3257550"/>
          <a:ext cx="665162" cy="508000"/>
        </p:xfrm>
        <a:graphic>
          <a:graphicData uri="http://schemas.openxmlformats.org/presentationml/2006/ole">
            <p:oleObj spid="_x0000_s1029" name="Microsoft ClipArt Gallery" r:id="rId8" imgW="4518000" imgH="3465360" progId="MS_ClipArt_Gallery">
              <p:embed/>
            </p:oleObj>
          </a:graphicData>
        </a:graphic>
      </p:graphicFrame>
      <p:sp>
        <p:nvSpPr>
          <p:cNvPr id="1054" name="Freeform 35"/>
          <p:cNvSpPr>
            <a:spLocks/>
          </p:cNvSpPr>
          <p:nvPr/>
        </p:nvSpPr>
        <p:spPr bwMode="auto">
          <a:xfrm>
            <a:off x="4763" y="2759075"/>
            <a:ext cx="2003425" cy="2171700"/>
          </a:xfrm>
          <a:custGeom>
            <a:avLst/>
            <a:gdLst>
              <a:gd name="T0" fmla="*/ 0 w 1262"/>
              <a:gd name="T1" fmla="*/ 0 h 1368"/>
              <a:gd name="T2" fmla="*/ 261 w 1262"/>
              <a:gd name="T3" fmla="*/ 656 h 1368"/>
              <a:gd name="T4" fmla="*/ 0 w 1262"/>
              <a:gd name="T5" fmla="*/ 1367 h 1368"/>
              <a:gd name="T6" fmla="*/ 1000 w 1262"/>
              <a:gd name="T7" fmla="*/ 1367 h 1368"/>
              <a:gd name="T8" fmla="*/ 1261 w 1262"/>
              <a:gd name="T9" fmla="*/ 656 h 1368"/>
              <a:gd name="T10" fmla="*/ 1000 w 1262"/>
              <a:gd name="T11" fmla="*/ 0 h 1368"/>
              <a:gd name="T12" fmla="*/ 0 w 1262"/>
              <a:gd name="T13" fmla="*/ 0 h 13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62"/>
              <a:gd name="T22" fmla="*/ 0 h 1368"/>
              <a:gd name="T23" fmla="*/ 1262 w 1262"/>
              <a:gd name="T24" fmla="*/ 1368 h 136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62" h="1368">
                <a:moveTo>
                  <a:pt x="0" y="0"/>
                </a:moveTo>
                <a:lnTo>
                  <a:pt x="261" y="656"/>
                </a:lnTo>
                <a:lnTo>
                  <a:pt x="0" y="1367"/>
                </a:lnTo>
                <a:lnTo>
                  <a:pt x="1000" y="1367"/>
                </a:lnTo>
                <a:lnTo>
                  <a:pt x="1261" y="656"/>
                </a:lnTo>
                <a:lnTo>
                  <a:pt x="1000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618FFD"/>
              </a:gs>
              <a:gs pos="100000">
                <a:srgbClr val="4464B1"/>
              </a:gs>
            </a:gsLst>
            <a:lin ang="0" scaled="1"/>
          </a:gradFill>
          <a:ln w="127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1476" name="Rectangle 36"/>
          <p:cNvSpPr>
            <a:spLocks noChangeArrowheads="1"/>
          </p:cNvSpPr>
          <p:nvPr/>
        </p:nvSpPr>
        <p:spPr bwMode="auto">
          <a:xfrm>
            <a:off x="303213" y="3305175"/>
            <a:ext cx="161925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5725" tIns="42862" rIns="85725" bIns="42862">
            <a:spAutoFit/>
          </a:bodyPr>
          <a:lstStyle/>
          <a:p>
            <a:pPr defTabSz="652463">
              <a:lnSpc>
                <a:spcPct val="110000"/>
              </a:lnSpc>
              <a:defRPr/>
            </a:pPr>
            <a:r>
              <a:rPr lang="fr-FR" sz="1800" i="1">
                <a:solidFill>
                  <a:srgbClr val="FCFE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Marché </a:t>
            </a:r>
          </a:p>
          <a:p>
            <a:pPr defTabSz="652463">
              <a:lnSpc>
                <a:spcPct val="110000"/>
              </a:lnSpc>
              <a:defRPr/>
            </a:pPr>
            <a:r>
              <a:rPr lang="fr-FR" sz="1800" i="1">
                <a:solidFill>
                  <a:srgbClr val="FCFE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</a:t>
            </a:r>
          </a:p>
          <a:p>
            <a:pPr defTabSz="652463">
              <a:lnSpc>
                <a:spcPct val="110000"/>
              </a:lnSpc>
              <a:defRPr/>
            </a:pPr>
            <a:r>
              <a:rPr lang="fr-FR" sz="1800" i="1">
                <a:solidFill>
                  <a:srgbClr val="FCFE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Fournisseurs</a:t>
            </a:r>
          </a:p>
        </p:txBody>
      </p:sp>
      <p:sp>
        <p:nvSpPr>
          <p:cNvPr id="61477" name="Rectangle 37"/>
          <p:cNvSpPr>
            <a:spLocks noChangeArrowheads="1"/>
          </p:cNvSpPr>
          <p:nvPr/>
        </p:nvSpPr>
        <p:spPr bwMode="auto">
          <a:xfrm>
            <a:off x="7551738" y="3494088"/>
            <a:ext cx="139065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5725" tIns="42862" rIns="85725" bIns="42862">
            <a:spAutoFit/>
          </a:bodyPr>
          <a:lstStyle/>
          <a:p>
            <a:pPr defTabSz="652463">
              <a:lnSpc>
                <a:spcPct val="110000"/>
              </a:lnSpc>
              <a:defRPr/>
            </a:pPr>
            <a:r>
              <a:rPr lang="fr-FR" sz="1800" i="1">
                <a:solidFill>
                  <a:srgbClr val="FCFE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Marché</a:t>
            </a:r>
          </a:p>
          <a:p>
            <a:pPr defTabSz="652463">
              <a:lnSpc>
                <a:spcPct val="110000"/>
              </a:lnSpc>
              <a:defRPr/>
            </a:pPr>
            <a:r>
              <a:rPr lang="fr-FR" sz="1800" i="1">
                <a:solidFill>
                  <a:srgbClr val="FCFE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 Clients</a:t>
            </a:r>
          </a:p>
          <a:p>
            <a:pPr defTabSz="652463" latinLnBrk="1">
              <a:lnSpc>
                <a:spcPct val="110000"/>
              </a:lnSpc>
              <a:defRPr/>
            </a:pPr>
            <a:endParaRPr lang="fr-FR" sz="1800" i="1">
              <a:solidFill>
                <a:srgbClr val="FCFEB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057" name="Group 38"/>
          <p:cNvGrpSpPr>
            <a:grpSpLocks/>
          </p:cNvGrpSpPr>
          <p:nvPr/>
        </p:nvGrpSpPr>
        <p:grpSpPr bwMode="auto">
          <a:xfrm>
            <a:off x="7189788" y="2763838"/>
            <a:ext cx="1933575" cy="2168525"/>
            <a:chOff x="4529" y="1741"/>
            <a:chExt cx="1218" cy="1366"/>
          </a:xfrm>
        </p:grpSpPr>
        <p:sp>
          <p:nvSpPr>
            <p:cNvPr id="1100" name="Line 39"/>
            <p:cNvSpPr>
              <a:spLocks noChangeShapeType="1"/>
            </p:cNvSpPr>
            <p:nvPr/>
          </p:nvSpPr>
          <p:spPr bwMode="auto">
            <a:xfrm>
              <a:off x="4537" y="1741"/>
              <a:ext cx="244" cy="646"/>
            </a:xfrm>
            <a:prstGeom prst="line">
              <a:avLst/>
            </a:prstGeom>
            <a:noFill/>
            <a:ln w="12700">
              <a:solidFill>
                <a:srgbClr val="0027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01" name="Line 40"/>
            <p:cNvSpPr>
              <a:spLocks noChangeShapeType="1"/>
            </p:cNvSpPr>
            <p:nvPr/>
          </p:nvSpPr>
          <p:spPr bwMode="auto">
            <a:xfrm flipH="1">
              <a:off x="4529" y="2395"/>
              <a:ext cx="260" cy="704"/>
            </a:xfrm>
            <a:prstGeom prst="line">
              <a:avLst/>
            </a:prstGeom>
            <a:noFill/>
            <a:ln w="12700">
              <a:solidFill>
                <a:srgbClr val="0027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02" name="Line 41"/>
            <p:cNvSpPr>
              <a:spLocks noChangeShapeType="1"/>
            </p:cNvSpPr>
            <p:nvPr/>
          </p:nvSpPr>
          <p:spPr bwMode="auto">
            <a:xfrm>
              <a:off x="4537" y="3103"/>
              <a:ext cx="956" cy="0"/>
            </a:xfrm>
            <a:prstGeom prst="line">
              <a:avLst/>
            </a:prstGeom>
            <a:noFill/>
            <a:ln w="12700">
              <a:solidFill>
                <a:srgbClr val="0027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03" name="Line 42"/>
            <p:cNvSpPr>
              <a:spLocks noChangeShapeType="1"/>
            </p:cNvSpPr>
            <p:nvPr/>
          </p:nvSpPr>
          <p:spPr bwMode="auto">
            <a:xfrm flipV="1">
              <a:off x="5503" y="2387"/>
              <a:ext cx="244" cy="720"/>
            </a:xfrm>
            <a:prstGeom prst="line">
              <a:avLst/>
            </a:prstGeom>
            <a:noFill/>
            <a:ln w="12700">
              <a:solidFill>
                <a:srgbClr val="0027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058" name="Group 43"/>
          <p:cNvGrpSpPr>
            <a:grpSpLocks/>
          </p:cNvGrpSpPr>
          <p:nvPr/>
        </p:nvGrpSpPr>
        <p:grpSpPr bwMode="auto">
          <a:xfrm>
            <a:off x="5387975" y="2773363"/>
            <a:ext cx="2087563" cy="1030287"/>
            <a:chOff x="3394" y="1747"/>
            <a:chExt cx="1315" cy="649"/>
          </a:xfrm>
        </p:grpSpPr>
        <p:sp>
          <p:nvSpPr>
            <p:cNvPr id="1098" name="Line 44"/>
            <p:cNvSpPr>
              <a:spLocks noChangeShapeType="1"/>
            </p:cNvSpPr>
            <p:nvPr/>
          </p:nvSpPr>
          <p:spPr bwMode="auto">
            <a:xfrm>
              <a:off x="3394" y="1747"/>
              <a:ext cx="1039" cy="0"/>
            </a:xfrm>
            <a:prstGeom prst="line">
              <a:avLst/>
            </a:prstGeom>
            <a:noFill/>
            <a:ln w="12700">
              <a:solidFill>
                <a:srgbClr val="FDE3B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99" name="Line 45"/>
            <p:cNvSpPr>
              <a:spLocks noChangeShapeType="1"/>
            </p:cNvSpPr>
            <p:nvPr/>
          </p:nvSpPr>
          <p:spPr bwMode="auto">
            <a:xfrm>
              <a:off x="4441" y="1751"/>
              <a:ext cx="268" cy="645"/>
            </a:xfrm>
            <a:prstGeom prst="line">
              <a:avLst/>
            </a:prstGeom>
            <a:noFill/>
            <a:ln w="12700">
              <a:solidFill>
                <a:srgbClr val="FDE3B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059" name="Group 46"/>
          <p:cNvGrpSpPr>
            <a:grpSpLocks/>
          </p:cNvGrpSpPr>
          <p:nvPr/>
        </p:nvGrpSpPr>
        <p:grpSpPr bwMode="auto">
          <a:xfrm>
            <a:off x="3551238" y="2773363"/>
            <a:ext cx="2085975" cy="1030287"/>
            <a:chOff x="2237" y="1747"/>
            <a:chExt cx="1314" cy="649"/>
          </a:xfrm>
        </p:grpSpPr>
        <p:sp>
          <p:nvSpPr>
            <p:cNvPr id="1096" name="Line 47"/>
            <p:cNvSpPr>
              <a:spLocks noChangeShapeType="1"/>
            </p:cNvSpPr>
            <p:nvPr/>
          </p:nvSpPr>
          <p:spPr bwMode="auto">
            <a:xfrm>
              <a:off x="2237" y="1747"/>
              <a:ext cx="1038" cy="0"/>
            </a:xfrm>
            <a:prstGeom prst="line">
              <a:avLst/>
            </a:prstGeom>
            <a:noFill/>
            <a:ln w="12700">
              <a:solidFill>
                <a:srgbClr val="FDE3B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97" name="Line 48"/>
            <p:cNvSpPr>
              <a:spLocks noChangeShapeType="1"/>
            </p:cNvSpPr>
            <p:nvPr/>
          </p:nvSpPr>
          <p:spPr bwMode="auto">
            <a:xfrm>
              <a:off x="3283" y="1751"/>
              <a:ext cx="268" cy="645"/>
            </a:xfrm>
            <a:prstGeom prst="line">
              <a:avLst/>
            </a:prstGeom>
            <a:noFill/>
            <a:ln w="12700">
              <a:solidFill>
                <a:srgbClr val="FDE3B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060" name="Group 49"/>
          <p:cNvGrpSpPr>
            <a:grpSpLocks/>
          </p:cNvGrpSpPr>
          <p:nvPr/>
        </p:nvGrpSpPr>
        <p:grpSpPr bwMode="auto">
          <a:xfrm>
            <a:off x="1711325" y="2773363"/>
            <a:ext cx="2087563" cy="1030287"/>
            <a:chOff x="1078" y="1747"/>
            <a:chExt cx="1315" cy="649"/>
          </a:xfrm>
        </p:grpSpPr>
        <p:sp>
          <p:nvSpPr>
            <p:cNvPr id="1094" name="Line 50"/>
            <p:cNvSpPr>
              <a:spLocks noChangeShapeType="1"/>
            </p:cNvSpPr>
            <p:nvPr/>
          </p:nvSpPr>
          <p:spPr bwMode="auto">
            <a:xfrm>
              <a:off x="1078" y="1747"/>
              <a:ext cx="1039" cy="0"/>
            </a:xfrm>
            <a:prstGeom prst="line">
              <a:avLst/>
            </a:prstGeom>
            <a:noFill/>
            <a:ln w="12700">
              <a:solidFill>
                <a:srgbClr val="FDE3B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95" name="Line 51"/>
            <p:cNvSpPr>
              <a:spLocks noChangeShapeType="1"/>
            </p:cNvSpPr>
            <p:nvPr/>
          </p:nvSpPr>
          <p:spPr bwMode="auto">
            <a:xfrm>
              <a:off x="2125" y="1751"/>
              <a:ext cx="268" cy="645"/>
            </a:xfrm>
            <a:prstGeom prst="line">
              <a:avLst/>
            </a:prstGeom>
            <a:noFill/>
            <a:ln w="12700">
              <a:solidFill>
                <a:srgbClr val="FDE3B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061" name="Group 52"/>
          <p:cNvGrpSpPr>
            <a:grpSpLocks/>
          </p:cNvGrpSpPr>
          <p:nvPr/>
        </p:nvGrpSpPr>
        <p:grpSpPr bwMode="auto">
          <a:xfrm>
            <a:off x="3327400" y="3221038"/>
            <a:ext cx="279400" cy="1225550"/>
            <a:chOff x="2096" y="2029"/>
            <a:chExt cx="176" cy="772"/>
          </a:xfrm>
        </p:grpSpPr>
        <p:sp>
          <p:nvSpPr>
            <p:cNvPr id="1092" name="Line 53"/>
            <p:cNvSpPr>
              <a:spLocks noChangeShapeType="1"/>
            </p:cNvSpPr>
            <p:nvPr/>
          </p:nvSpPr>
          <p:spPr bwMode="auto">
            <a:xfrm>
              <a:off x="2104" y="2029"/>
              <a:ext cx="160" cy="382"/>
            </a:xfrm>
            <a:prstGeom prst="line">
              <a:avLst/>
            </a:prstGeom>
            <a:noFill/>
            <a:ln w="12700">
              <a:solidFill>
                <a:srgbClr val="FDE3B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93" name="Line 54"/>
            <p:cNvSpPr>
              <a:spLocks noChangeShapeType="1"/>
            </p:cNvSpPr>
            <p:nvPr/>
          </p:nvSpPr>
          <p:spPr bwMode="auto">
            <a:xfrm flipH="1">
              <a:off x="2096" y="2419"/>
              <a:ext cx="176" cy="382"/>
            </a:xfrm>
            <a:prstGeom prst="line">
              <a:avLst/>
            </a:prstGeom>
            <a:noFill/>
            <a:ln w="12700">
              <a:solidFill>
                <a:srgbClr val="FDE3B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062" name="Group 55"/>
          <p:cNvGrpSpPr>
            <a:grpSpLocks/>
          </p:cNvGrpSpPr>
          <p:nvPr/>
        </p:nvGrpSpPr>
        <p:grpSpPr bwMode="auto">
          <a:xfrm>
            <a:off x="5184775" y="3221038"/>
            <a:ext cx="279400" cy="1225550"/>
            <a:chOff x="3266" y="2029"/>
            <a:chExt cx="176" cy="772"/>
          </a:xfrm>
        </p:grpSpPr>
        <p:sp>
          <p:nvSpPr>
            <p:cNvPr id="1090" name="Line 56"/>
            <p:cNvSpPr>
              <a:spLocks noChangeShapeType="1"/>
            </p:cNvSpPr>
            <p:nvPr/>
          </p:nvSpPr>
          <p:spPr bwMode="auto">
            <a:xfrm>
              <a:off x="3274" y="2029"/>
              <a:ext cx="160" cy="382"/>
            </a:xfrm>
            <a:prstGeom prst="line">
              <a:avLst/>
            </a:prstGeom>
            <a:noFill/>
            <a:ln w="12700">
              <a:solidFill>
                <a:srgbClr val="FDE3B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91" name="Line 57"/>
            <p:cNvSpPr>
              <a:spLocks noChangeShapeType="1"/>
            </p:cNvSpPr>
            <p:nvPr/>
          </p:nvSpPr>
          <p:spPr bwMode="auto">
            <a:xfrm flipH="1">
              <a:off x="3266" y="2419"/>
              <a:ext cx="176" cy="382"/>
            </a:xfrm>
            <a:prstGeom prst="line">
              <a:avLst/>
            </a:prstGeom>
            <a:noFill/>
            <a:ln w="12700">
              <a:solidFill>
                <a:srgbClr val="FDE3B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063" name="Group 58"/>
          <p:cNvGrpSpPr>
            <a:grpSpLocks/>
          </p:cNvGrpSpPr>
          <p:nvPr/>
        </p:nvGrpSpPr>
        <p:grpSpPr bwMode="auto">
          <a:xfrm>
            <a:off x="7043738" y="3221038"/>
            <a:ext cx="277812" cy="1225550"/>
            <a:chOff x="4437" y="2029"/>
            <a:chExt cx="175" cy="772"/>
          </a:xfrm>
        </p:grpSpPr>
        <p:sp>
          <p:nvSpPr>
            <p:cNvPr id="1088" name="Line 59"/>
            <p:cNvSpPr>
              <a:spLocks noChangeShapeType="1"/>
            </p:cNvSpPr>
            <p:nvPr/>
          </p:nvSpPr>
          <p:spPr bwMode="auto">
            <a:xfrm>
              <a:off x="4445" y="2029"/>
              <a:ext cx="159" cy="382"/>
            </a:xfrm>
            <a:prstGeom prst="line">
              <a:avLst/>
            </a:prstGeom>
            <a:noFill/>
            <a:ln w="12700">
              <a:solidFill>
                <a:srgbClr val="FDE3B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89" name="Line 60"/>
            <p:cNvSpPr>
              <a:spLocks noChangeShapeType="1"/>
            </p:cNvSpPr>
            <p:nvPr/>
          </p:nvSpPr>
          <p:spPr bwMode="auto">
            <a:xfrm flipH="1">
              <a:off x="4437" y="2419"/>
              <a:ext cx="175" cy="382"/>
            </a:xfrm>
            <a:prstGeom prst="line">
              <a:avLst/>
            </a:prstGeom>
            <a:noFill/>
            <a:ln w="12700">
              <a:solidFill>
                <a:srgbClr val="FDE3B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064" name="Group 61"/>
          <p:cNvGrpSpPr>
            <a:grpSpLocks/>
          </p:cNvGrpSpPr>
          <p:nvPr/>
        </p:nvGrpSpPr>
        <p:grpSpPr bwMode="auto">
          <a:xfrm>
            <a:off x="990600" y="2144713"/>
            <a:ext cx="1525588" cy="363537"/>
            <a:chOff x="624" y="1351"/>
            <a:chExt cx="961" cy="229"/>
          </a:xfrm>
        </p:grpSpPr>
        <p:sp>
          <p:nvSpPr>
            <p:cNvPr id="1086" name="Freeform 62"/>
            <p:cNvSpPr>
              <a:spLocks/>
            </p:cNvSpPr>
            <p:nvPr/>
          </p:nvSpPr>
          <p:spPr bwMode="auto">
            <a:xfrm>
              <a:off x="624" y="1351"/>
              <a:ext cx="961" cy="229"/>
            </a:xfrm>
            <a:custGeom>
              <a:avLst/>
              <a:gdLst>
                <a:gd name="T0" fmla="*/ 0 w 961"/>
                <a:gd name="T1" fmla="*/ 228 h 229"/>
                <a:gd name="T2" fmla="*/ 0 w 961"/>
                <a:gd name="T3" fmla="*/ 0 h 229"/>
                <a:gd name="T4" fmla="*/ 960 w 961"/>
                <a:gd name="T5" fmla="*/ 0 h 229"/>
                <a:gd name="T6" fmla="*/ 960 w 961"/>
                <a:gd name="T7" fmla="*/ 0 h 2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1"/>
                <a:gd name="T13" fmla="*/ 0 h 229"/>
                <a:gd name="T14" fmla="*/ 961 w 961"/>
                <a:gd name="T15" fmla="*/ 229 h 2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1" h="229">
                  <a:moveTo>
                    <a:pt x="0" y="228"/>
                  </a:moveTo>
                  <a:lnTo>
                    <a:pt x="0" y="0"/>
                  </a:lnTo>
                  <a:lnTo>
                    <a:pt x="960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auto">
            <a:xfrm>
              <a:off x="624" y="1351"/>
              <a:ext cx="961" cy="229"/>
            </a:xfrm>
            <a:custGeom>
              <a:avLst/>
              <a:gdLst>
                <a:gd name="T0" fmla="*/ 960 w 961"/>
                <a:gd name="T1" fmla="*/ 0 h 229"/>
                <a:gd name="T2" fmla="*/ 960 w 961"/>
                <a:gd name="T3" fmla="*/ 228 h 229"/>
                <a:gd name="T4" fmla="*/ 0 w 961"/>
                <a:gd name="T5" fmla="*/ 228 h 229"/>
                <a:gd name="T6" fmla="*/ 0 w 961"/>
                <a:gd name="T7" fmla="*/ 228 h 2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1"/>
                <a:gd name="T13" fmla="*/ 0 h 229"/>
                <a:gd name="T14" fmla="*/ 961 w 961"/>
                <a:gd name="T15" fmla="*/ 229 h 2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1" h="229">
                  <a:moveTo>
                    <a:pt x="960" y="0"/>
                  </a:moveTo>
                  <a:lnTo>
                    <a:pt x="960" y="228"/>
                  </a:lnTo>
                  <a:lnTo>
                    <a:pt x="0" y="22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065" name="Group 64"/>
          <p:cNvGrpSpPr>
            <a:grpSpLocks/>
          </p:cNvGrpSpPr>
          <p:nvPr/>
        </p:nvGrpSpPr>
        <p:grpSpPr bwMode="auto">
          <a:xfrm>
            <a:off x="2805113" y="2144713"/>
            <a:ext cx="1677987" cy="363537"/>
            <a:chOff x="1767" y="1351"/>
            <a:chExt cx="1057" cy="229"/>
          </a:xfrm>
        </p:grpSpPr>
        <p:sp>
          <p:nvSpPr>
            <p:cNvPr id="1084" name="Freeform 65"/>
            <p:cNvSpPr>
              <a:spLocks/>
            </p:cNvSpPr>
            <p:nvPr/>
          </p:nvSpPr>
          <p:spPr bwMode="auto">
            <a:xfrm>
              <a:off x="1767" y="1351"/>
              <a:ext cx="1057" cy="229"/>
            </a:xfrm>
            <a:custGeom>
              <a:avLst/>
              <a:gdLst>
                <a:gd name="T0" fmla="*/ 0 w 1057"/>
                <a:gd name="T1" fmla="*/ 228 h 229"/>
                <a:gd name="T2" fmla="*/ 0 w 1057"/>
                <a:gd name="T3" fmla="*/ 0 h 229"/>
                <a:gd name="T4" fmla="*/ 1056 w 1057"/>
                <a:gd name="T5" fmla="*/ 0 h 229"/>
                <a:gd name="T6" fmla="*/ 1056 w 1057"/>
                <a:gd name="T7" fmla="*/ 0 h 2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7"/>
                <a:gd name="T13" fmla="*/ 0 h 229"/>
                <a:gd name="T14" fmla="*/ 1057 w 1057"/>
                <a:gd name="T15" fmla="*/ 229 h 2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7" h="229">
                  <a:moveTo>
                    <a:pt x="0" y="228"/>
                  </a:moveTo>
                  <a:lnTo>
                    <a:pt x="0" y="0"/>
                  </a:lnTo>
                  <a:lnTo>
                    <a:pt x="1056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85" name="Freeform 66"/>
            <p:cNvSpPr>
              <a:spLocks/>
            </p:cNvSpPr>
            <p:nvPr/>
          </p:nvSpPr>
          <p:spPr bwMode="auto">
            <a:xfrm>
              <a:off x="1767" y="1351"/>
              <a:ext cx="1057" cy="229"/>
            </a:xfrm>
            <a:custGeom>
              <a:avLst/>
              <a:gdLst>
                <a:gd name="T0" fmla="*/ 1056 w 1057"/>
                <a:gd name="T1" fmla="*/ 0 h 229"/>
                <a:gd name="T2" fmla="*/ 1056 w 1057"/>
                <a:gd name="T3" fmla="*/ 228 h 229"/>
                <a:gd name="T4" fmla="*/ 0 w 1057"/>
                <a:gd name="T5" fmla="*/ 228 h 229"/>
                <a:gd name="T6" fmla="*/ 0 w 1057"/>
                <a:gd name="T7" fmla="*/ 228 h 2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7"/>
                <a:gd name="T13" fmla="*/ 0 h 229"/>
                <a:gd name="T14" fmla="*/ 1057 w 1057"/>
                <a:gd name="T15" fmla="*/ 229 h 2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7" h="229">
                  <a:moveTo>
                    <a:pt x="1056" y="0"/>
                  </a:moveTo>
                  <a:lnTo>
                    <a:pt x="1056" y="228"/>
                  </a:lnTo>
                  <a:lnTo>
                    <a:pt x="0" y="22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066" name="Group 67"/>
          <p:cNvGrpSpPr>
            <a:grpSpLocks/>
          </p:cNvGrpSpPr>
          <p:nvPr/>
        </p:nvGrpSpPr>
        <p:grpSpPr bwMode="auto">
          <a:xfrm>
            <a:off x="4933950" y="2144713"/>
            <a:ext cx="1296988" cy="363537"/>
            <a:chOff x="3108" y="1351"/>
            <a:chExt cx="817" cy="229"/>
          </a:xfrm>
        </p:grpSpPr>
        <p:sp>
          <p:nvSpPr>
            <p:cNvPr id="1082" name="Freeform 68"/>
            <p:cNvSpPr>
              <a:spLocks/>
            </p:cNvSpPr>
            <p:nvPr/>
          </p:nvSpPr>
          <p:spPr bwMode="auto">
            <a:xfrm>
              <a:off x="3108" y="1351"/>
              <a:ext cx="817" cy="229"/>
            </a:xfrm>
            <a:custGeom>
              <a:avLst/>
              <a:gdLst>
                <a:gd name="T0" fmla="*/ 0 w 817"/>
                <a:gd name="T1" fmla="*/ 228 h 229"/>
                <a:gd name="T2" fmla="*/ 0 w 817"/>
                <a:gd name="T3" fmla="*/ 0 h 229"/>
                <a:gd name="T4" fmla="*/ 816 w 817"/>
                <a:gd name="T5" fmla="*/ 0 h 229"/>
                <a:gd name="T6" fmla="*/ 816 w 817"/>
                <a:gd name="T7" fmla="*/ 0 h 2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7"/>
                <a:gd name="T13" fmla="*/ 0 h 229"/>
                <a:gd name="T14" fmla="*/ 817 w 817"/>
                <a:gd name="T15" fmla="*/ 229 h 2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7" h="229">
                  <a:moveTo>
                    <a:pt x="0" y="228"/>
                  </a:moveTo>
                  <a:lnTo>
                    <a:pt x="0" y="0"/>
                  </a:ln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83" name="Freeform 69"/>
            <p:cNvSpPr>
              <a:spLocks/>
            </p:cNvSpPr>
            <p:nvPr/>
          </p:nvSpPr>
          <p:spPr bwMode="auto">
            <a:xfrm>
              <a:off x="3108" y="1351"/>
              <a:ext cx="817" cy="229"/>
            </a:xfrm>
            <a:custGeom>
              <a:avLst/>
              <a:gdLst>
                <a:gd name="T0" fmla="*/ 816 w 817"/>
                <a:gd name="T1" fmla="*/ 0 h 229"/>
                <a:gd name="T2" fmla="*/ 816 w 817"/>
                <a:gd name="T3" fmla="*/ 228 h 229"/>
                <a:gd name="T4" fmla="*/ 0 w 817"/>
                <a:gd name="T5" fmla="*/ 228 h 229"/>
                <a:gd name="T6" fmla="*/ 0 w 817"/>
                <a:gd name="T7" fmla="*/ 228 h 2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7"/>
                <a:gd name="T13" fmla="*/ 0 h 229"/>
                <a:gd name="T14" fmla="*/ 817 w 817"/>
                <a:gd name="T15" fmla="*/ 229 h 2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7" h="229">
                  <a:moveTo>
                    <a:pt x="816" y="0"/>
                  </a:moveTo>
                  <a:lnTo>
                    <a:pt x="816" y="228"/>
                  </a:lnTo>
                  <a:lnTo>
                    <a:pt x="0" y="22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067" name="Group 70"/>
          <p:cNvGrpSpPr>
            <a:grpSpLocks/>
          </p:cNvGrpSpPr>
          <p:nvPr/>
        </p:nvGrpSpPr>
        <p:grpSpPr bwMode="auto">
          <a:xfrm>
            <a:off x="6705600" y="2144713"/>
            <a:ext cx="1296988" cy="363537"/>
            <a:chOff x="4224" y="1351"/>
            <a:chExt cx="817" cy="229"/>
          </a:xfrm>
        </p:grpSpPr>
        <p:sp>
          <p:nvSpPr>
            <p:cNvPr id="1080" name="Freeform 71"/>
            <p:cNvSpPr>
              <a:spLocks/>
            </p:cNvSpPr>
            <p:nvPr/>
          </p:nvSpPr>
          <p:spPr bwMode="auto">
            <a:xfrm>
              <a:off x="4224" y="1351"/>
              <a:ext cx="817" cy="229"/>
            </a:xfrm>
            <a:custGeom>
              <a:avLst/>
              <a:gdLst>
                <a:gd name="T0" fmla="*/ 0 w 817"/>
                <a:gd name="T1" fmla="*/ 228 h 229"/>
                <a:gd name="T2" fmla="*/ 0 w 817"/>
                <a:gd name="T3" fmla="*/ 0 h 229"/>
                <a:gd name="T4" fmla="*/ 816 w 817"/>
                <a:gd name="T5" fmla="*/ 0 h 229"/>
                <a:gd name="T6" fmla="*/ 816 w 817"/>
                <a:gd name="T7" fmla="*/ 0 h 2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7"/>
                <a:gd name="T13" fmla="*/ 0 h 229"/>
                <a:gd name="T14" fmla="*/ 817 w 817"/>
                <a:gd name="T15" fmla="*/ 229 h 2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7" h="229">
                  <a:moveTo>
                    <a:pt x="0" y="228"/>
                  </a:moveTo>
                  <a:lnTo>
                    <a:pt x="0" y="0"/>
                  </a:ln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81" name="Freeform 72"/>
            <p:cNvSpPr>
              <a:spLocks/>
            </p:cNvSpPr>
            <p:nvPr/>
          </p:nvSpPr>
          <p:spPr bwMode="auto">
            <a:xfrm>
              <a:off x="4224" y="1351"/>
              <a:ext cx="817" cy="229"/>
            </a:xfrm>
            <a:custGeom>
              <a:avLst/>
              <a:gdLst>
                <a:gd name="T0" fmla="*/ 816 w 817"/>
                <a:gd name="T1" fmla="*/ 0 h 229"/>
                <a:gd name="T2" fmla="*/ 816 w 817"/>
                <a:gd name="T3" fmla="*/ 228 h 229"/>
                <a:gd name="T4" fmla="*/ 0 w 817"/>
                <a:gd name="T5" fmla="*/ 228 h 229"/>
                <a:gd name="T6" fmla="*/ 0 w 817"/>
                <a:gd name="T7" fmla="*/ 228 h 2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7"/>
                <a:gd name="T13" fmla="*/ 0 h 229"/>
                <a:gd name="T14" fmla="*/ 817 w 817"/>
                <a:gd name="T15" fmla="*/ 229 h 2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7" h="229">
                  <a:moveTo>
                    <a:pt x="816" y="0"/>
                  </a:moveTo>
                  <a:lnTo>
                    <a:pt x="816" y="228"/>
                  </a:lnTo>
                  <a:lnTo>
                    <a:pt x="0" y="22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068" name="Group 73"/>
          <p:cNvGrpSpPr>
            <a:grpSpLocks/>
          </p:cNvGrpSpPr>
          <p:nvPr/>
        </p:nvGrpSpPr>
        <p:grpSpPr bwMode="auto">
          <a:xfrm>
            <a:off x="1600200" y="5181600"/>
            <a:ext cx="1398588" cy="382588"/>
            <a:chOff x="1008" y="3264"/>
            <a:chExt cx="881" cy="241"/>
          </a:xfrm>
        </p:grpSpPr>
        <p:sp>
          <p:nvSpPr>
            <p:cNvPr id="1078" name="Freeform 74"/>
            <p:cNvSpPr>
              <a:spLocks/>
            </p:cNvSpPr>
            <p:nvPr/>
          </p:nvSpPr>
          <p:spPr bwMode="auto">
            <a:xfrm>
              <a:off x="1008" y="3264"/>
              <a:ext cx="881" cy="241"/>
            </a:xfrm>
            <a:custGeom>
              <a:avLst/>
              <a:gdLst>
                <a:gd name="T0" fmla="*/ 0 w 881"/>
                <a:gd name="T1" fmla="*/ 240 h 241"/>
                <a:gd name="T2" fmla="*/ 0 w 881"/>
                <a:gd name="T3" fmla="*/ 0 h 241"/>
                <a:gd name="T4" fmla="*/ 880 w 881"/>
                <a:gd name="T5" fmla="*/ 0 h 241"/>
                <a:gd name="T6" fmla="*/ 880 w 881"/>
                <a:gd name="T7" fmla="*/ 0 h 2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1"/>
                <a:gd name="T13" fmla="*/ 0 h 241"/>
                <a:gd name="T14" fmla="*/ 881 w 881"/>
                <a:gd name="T15" fmla="*/ 241 h 2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1" h="241">
                  <a:moveTo>
                    <a:pt x="0" y="240"/>
                  </a:moveTo>
                  <a:lnTo>
                    <a:pt x="0" y="0"/>
                  </a:lnTo>
                  <a:lnTo>
                    <a:pt x="880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79" name="Freeform 75"/>
            <p:cNvSpPr>
              <a:spLocks/>
            </p:cNvSpPr>
            <p:nvPr/>
          </p:nvSpPr>
          <p:spPr bwMode="auto">
            <a:xfrm>
              <a:off x="1008" y="3264"/>
              <a:ext cx="881" cy="241"/>
            </a:xfrm>
            <a:custGeom>
              <a:avLst/>
              <a:gdLst>
                <a:gd name="T0" fmla="*/ 880 w 881"/>
                <a:gd name="T1" fmla="*/ 0 h 241"/>
                <a:gd name="T2" fmla="*/ 880 w 881"/>
                <a:gd name="T3" fmla="*/ 240 h 241"/>
                <a:gd name="T4" fmla="*/ 0 w 881"/>
                <a:gd name="T5" fmla="*/ 240 h 241"/>
                <a:gd name="T6" fmla="*/ 0 w 881"/>
                <a:gd name="T7" fmla="*/ 240 h 2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1"/>
                <a:gd name="T13" fmla="*/ 0 h 241"/>
                <a:gd name="T14" fmla="*/ 881 w 881"/>
                <a:gd name="T15" fmla="*/ 241 h 2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1" h="241">
                  <a:moveTo>
                    <a:pt x="880" y="0"/>
                  </a:moveTo>
                  <a:lnTo>
                    <a:pt x="880" y="240"/>
                  </a:lnTo>
                  <a:lnTo>
                    <a:pt x="0" y="24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069" name="Group 76"/>
          <p:cNvGrpSpPr>
            <a:grpSpLocks/>
          </p:cNvGrpSpPr>
          <p:nvPr/>
        </p:nvGrpSpPr>
        <p:grpSpPr bwMode="auto">
          <a:xfrm>
            <a:off x="3403600" y="5181600"/>
            <a:ext cx="2465388" cy="382588"/>
            <a:chOff x="2144" y="3264"/>
            <a:chExt cx="1553" cy="241"/>
          </a:xfrm>
        </p:grpSpPr>
        <p:sp>
          <p:nvSpPr>
            <p:cNvPr id="1076" name="Freeform 77"/>
            <p:cNvSpPr>
              <a:spLocks/>
            </p:cNvSpPr>
            <p:nvPr/>
          </p:nvSpPr>
          <p:spPr bwMode="auto">
            <a:xfrm>
              <a:off x="2144" y="3264"/>
              <a:ext cx="1553" cy="241"/>
            </a:xfrm>
            <a:custGeom>
              <a:avLst/>
              <a:gdLst>
                <a:gd name="T0" fmla="*/ 0 w 1553"/>
                <a:gd name="T1" fmla="*/ 240 h 241"/>
                <a:gd name="T2" fmla="*/ 0 w 1553"/>
                <a:gd name="T3" fmla="*/ 0 h 241"/>
                <a:gd name="T4" fmla="*/ 1552 w 1553"/>
                <a:gd name="T5" fmla="*/ 0 h 241"/>
                <a:gd name="T6" fmla="*/ 1552 w 1553"/>
                <a:gd name="T7" fmla="*/ 0 h 2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53"/>
                <a:gd name="T13" fmla="*/ 0 h 241"/>
                <a:gd name="T14" fmla="*/ 1553 w 1553"/>
                <a:gd name="T15" fmla="*/ 241 h 2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53" h="241">
                  <a:moveTo>
                    <a:pt x="0" y="240"/>
                  </a:moveTo>
                  <a:lnTo>
                    <a:pt x="0" y="0"/>
                  </a:lnTo>
                  <a:lnTo>
                    <a:pt x="1552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77" name="Freeform 78"/>
            <p:cNvSpPr>
              <a:spLocks/>
            </p:cNvSpPr>
            <p:nvPr/>
          </p:nvSpPr>
          <p:spPr bwMode="auto">
            <a:xfrm>
              <a:off x="2144" y="3264"/>
              <a:ext cx="1553" cy="241"/>
            </a:xfrm>
            <a:custGeom>
              <a:avLst/>
              <a:gdLst>
                <a:gd name="T0" fmla="*/ 1552 w 1553"/>
                <a:gd name="T1" fmla="*/ 0 h 241"/>
                <a:gd name="T2" fmla="*/ 1552 w 1553"/>
                <a:gd name="T3" fmla="*/ 240 h 241"/>
                <a:gd name="T4" fmla="*/ 0 w 1553"/>
                <a:gd name="T5" fmla="*/ 240 h 241"/>
                <a:gd name="T6" fmla="*/ 0 w 1553"/>
                <a:gd name="T7" fmla="*/ 240 h 2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53"/>
                <a:gd name="T13" fmla="*/ 0 h 241"/>
                <a:gd name="T14" fmla="*/ 1553 w 1553"/>
                <a:gd name="T15" fmla="*/ 241 h 2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53" h="241">
                  <a:moveTo>
                    <a:pt x="1552" y="0"/>
                  </a:moveTo>
                  <a:lnTo>
                    <a:pt x="1552" y="240"/>
                  </a:lnTo>
                  <a:lnTo>
                    <a:pt x="0" y="24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070" name="Group 79"/>
          <p:cNvGrpSpPr>
            <a:grpSpLocks/>
          </p:cNvGrpSpPr>
          <p:nvPr/>
        </p:nvGrpSpPr>
        <p:grpSpPr bwMode="auto">
          <a:xfrm>
            <a:off x="6186488" y="5181600"/>
            <a:ext cx="2130425" cy="382588"/>
            <a:chOff x="3897" y="3264"/>
            <a:chExt cx="1342" cy="241"/>
          </a:xfrm>
        </p:grpSpPr>
        <p:sp>
          <p:nvSpPr>
            <p:cNvPr id="1074" name="Freeform 80"/>
            <p:cNvSpPr>
              <a:spLocks/>
            </p:cNvSpPr>
            <p:nvPr/>
          </p:nvSpPr>
          <p:spPr bwMode="auto">
            <a:xfrm>
              <a:off x="3897" y="3264"/>
              <a:ext cx="1342" cy="241"/>
            </a:xfrm>
            <a:custGeom>
              <a:avLst/>
              <a:gdLst>
                <a:gd name="T0" fmla="*/ 0 w 1342"/>
                <a:gd name="T1" fmla="*/ 240 h 241"/>
                <a:gd name="T2" fmla="*/ 0 w 1342"/>
                <a:gd name="T3" fmla="*/ 0 h 241"/>
                <a:gd name="T4" fmla="*/ 1341 w 1342"/>
                <a:gd name="T5" fmla="*/ 0 h 241"/>
                <a:gd name="T6" fmla="*/ 1341 w 1342"/>
                <a:gd name="T7" fmla="*/ 0 h 2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42"/>
                <a:gd name="T13" fmla="*/ 0 h 241"/>
                <a:gd name="T14" fmla="*/ 1342 w 1342"/>
                <a:gd name="T15" fmla="*/ 241 h 2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42" h="241">
                  <a:moveTo>
                    <a:pt x="0" y="240"/>
                  </a:moveTo>
                  <a:lnTo>
                    <a:pt x="0" y="0"/>
                  </a:lnTo>
                  <a:lnTo>
                    <a:pt x="1341" y="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75" name="Freeform 81"/>
            <p:cNvSpPr>
              <a:spLocks/>
            </p:cNvSpPr>
            <p:nvPr/>
          </p:nvSpPr>
          <p:spPr bwMode="auto">
            <a:xfrm>
              <a:off x="3897" y="3264"/>
              <a:ext cx="1342" cy="241"/>
            </a:xfrm>
            <a:custGeom>
              <a:avLst/>
              <a:gdLst>
                <a:gd name="T0" fmla="*/ 1341 w 1342"/>
                <a:gd name="T1" fmla="*/ 0 h 241"/>
                <a:gd name="T2" fmla="*/ 1341 w 1342"/>
                <a:gd name="T3" fmla="*/ 240 h 241"/>
                <a:gd name="T4" fmla="*/ 0 w 1342"/>
                <a:gd name="T5" fmla="*/ 240 h 241"/>
                <a:gd name="T6" fmla="*/ 0 w 1342"/>
                <a:gd name="T7" fmla="*/ 240 h 2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42"/>
                <a:gd name="T13" fmla="*/ 0 h 241"/>
                <a:gd name="T14" fmla="*/ 1342 w 1342"/>
                <a:gd name="T15" fmla="*/ 241 h 2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42" h="241">
                  <a:moveTo>
                    <a:pt x="1341" y="0"/>
                  </a:moveTo>
                  <a:lnTo>
                    <a:pt x="1341" y="240"/>
                  </a:lnTo>
                  <a:lnTo>
                    <a:pt x="0" y="24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071" name="Group 82"/>
          <p:cNvGrpSpPr>
            <a:grpSpLocks/>
          </p:cNvGrpSpPr>
          <p:nvPr/>
        </p:nvGrpSpPr>
        <p:grpSpPr bwMode="auto">
          <a:xfrm>
            <a:off x="6350" y="2757488"/>
            <a:ext cx="1992313" cy="1031875"/>
            <a:chOff x="4" y="1737"/>
            <a:chExt cx="1255" cy="650"/>
          </a:xfrm>
        </p:grpSpPr>
        <p:sp>
          <p:nvSpPr>
            <p:cNvPr id="1072" name="Line 83"/>
            <p:cNvSpPr>
              <a:spLocks noChangeShapeType="1"/>
            </p:cNvSpPr>
            <p:nvPr/>
          </p:nvSpPr>
          <p:spPr bwMode="auto">
            <a:xfrm>
              <a:off x="4" y="1737"/>
              <a:ext cx="993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73" name="Line 84"/>
            <p:cNvSpPr>
              <a:spLocks noChangeShapeType="1"/>
            </p:cNvSpPr>
            <p:nvPr/>
          </p:nvSpPr>
          <p:spPr bwMode="auto">
            <a:xfrm>
              <a:off x="1005" y="1741"/>
              <a:ext cx="254" cy="64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solidFill>
                  <a:srgbClr val="009900"/>
                </a:solidFill>
              </a:rPr>
              <a:t>Challenges des systèmes logistiques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>
                <a:solidFill>
                  <a:srgbClr val="000099"/>
                </a:solidFill>
              </a:rPr>
              <a:t>Production à la commande de produits en quantités arbitraires et spécifiés par le client</a:t>
            </a:r>
          </a:p>
          <a:p>
            <a:r>
              <a:rPr lang="fr-FR" smtClean="0">
                <a:solidFill>
                  <a:srgbClr val="000099"/>
                </a:solidFill>
              </a:rPr>
              <a:t>Capacité informationnelle à traiter les clients individuellement</a:t>
            </a:r>
          </a:p>
          <a:p>
            <a:r>
              <a:rPr lang="fr-FR" smtClean="0">
                <a:solidFill>
                  <a:srgbClr val="000099"/>
                </a:solidFill>
              </a:rPr>
              <a:t>Réduction du cycle de fabrication et des délais</a:t>
            </a:r>
          </a:p>
          <a:p>
            <a:r>
              <a:rPr lang="fr-FR" smtClean="0">
                <a:solidFill>
                  <a:srgbClr val="000099"/>
                </a:solidFill>
              </a:rPr>
              <a:t>Convergence des produits et des services</a:t>
            </a:r>
          </a:p>
          <a:p>
            <a:r>
              <a:rPr lang="fr-FR" smtClean="0">
                <a:solidFill>
                  <a:srgbClr val="000099"/>
                </a:solidFill>
              </a:rPr>
              <a:t>Réseaux globaux de production et coopération inter-entreprises dans tous les domaines de la chaîne logistique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153150" y="5715000"/>
            <a:ext cx="2076450" cy="91440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65539" name="Freeform 3"/>
          <p:cNvSpPr>
            <a:spLocks/>
          </p:cNvSpPr>
          <p:nvPr/>
        </p:nvSpPr>
        <p:spPr bwMode="auto">
          <a:xfrm>
            <a:off x="261938" y="1077913"/>
            <a:ext cx="1262062" cy="5449887"/>
          </a:xfrm>
          <a:custGeom>
            <a:avLst/>
            <a:gdLst/>
            <a:ahLst/>
            <a:cxnLst>
              <a:cxn ang="0">
                <a:pos x="0" y="3105"/>
              </a:cxn>
              <a:cxn ang="0">
                <a:pos x="0" y="0"/>
              </a:cxn>
              <a:cxn ang="0">
                <a:pos x="794" y="0"/>
              </a:cxn>
              <a:cxn ang="0">
                <a:pos x="794" y="3105"/>
              </a:cxn>
              <a:cxn ang="0">
                <a:pos x="400" y="3432"/>
              </a:cxn>
              <a:cxn ang="0">
                <a:pos x="0" y="3105"/>
              </a:cxn>
            </a:cxnLst>
            <a:rect l="0" t="0" r="r" b="b"/>
            <a:pathLst>
              <a:path w="795" h="3433">
                <a:moveTo>
                  <a:pt x="0" y="3105"/>
                </a:moveTo>
                <a:lnTo>
                  <a:pt x="0" y="0"/>
                </a:lnTo>
                <a:lnTo>
                  <a:pt x="794" y="0"/>
                </a:lnTo>
                <a:lnTo>
                  <a:pt x="794" y="3105"/>
                </a:lnTo>
                <a:lnTo>
                  <a:pt x="400" y="3432"/>
                </a:lnTo>
                <a:lnTo>
                  <a:pt x="0" y="3105"/>
                </a:lnTo>
              </a:path>
            </a:pathLst>
          </a:custGeom>
          <a:solidFill>
            <a:srgbClr val="114FFB"/>
          </a:solidFill>
          <a:ln w="25400" cap="rnd" cmpd="sng">
            <a:solidFill>
              <a:srgbClr val="60C900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5540" name="Freeform 4"/>
          <p:cNvSpPr>
            <a:spLocks/>
          </p:cNvSpPr>
          <p:nvPr/>
        </p:nvSpPr>
        <p:spPr bwMode="auto">
          <a:xfrm>
            <a:off x="1681163" y="1077913"/>
            <a:ext cx="1262062" cy="5449887"/>
          </a:xfrm>
          <a:custGeom>
            <a:avLst/>
            <a:gdLst/>
            <a:ahLst/>
            <a:cxnLst>
              <a:cxn ang="0">
                <a:pos x="0" y="3105"/>
              </a:cxn>
              <a:cxn ang="0">
                <a:pos x="0" y="0"/>
              </a:cxn>
              <a:cxn ang="0">
                <a:pos x="794" y="0"/>
              </a:cxn>
              <a:cxn ang="0">
                <a:pos x="794" y="3105"/>
              </a:cxn>
              <a:cxn ang="0">
                <a:pos x="400" y="3432"/>
              </a:cxn>
              <a:cxn ang="0">
                <a:pos x="0" y="3105"/>
              </a:cxn>
            </a:cxnLst>
            <a:rect l="0" t="0" r="r" b="b"/>
            <a:pathLst>
              <a:path w="795" h="3433">
                <a:moveTo>
                  <a:pt x="0" y="3105"/>
                </a:moveTo>
                <a:lnTo>
                  <a:pt x="0" y="0"/>
                </a:lnTo>
                <a:lnTo>
                  <a:pt x="794" y="0"/>
                </a:lnTo>
                <a:lnTo>
                  <a:pt x="794" y="3105"/>
                </a:lnTo>
                <a:lnTo>
                  <a:pt x="400" y="3432"/>
                </a:lnTo>
                <a:lnTo>
                  <a:pt x="0" y="3105"/>
                </a:lnTo>
              </a:path>
            </a:pathLst>
          </a:custGeom>
          <a:solidFill>
            <a:srgbClr val="114FFB"/>
          </a:solidFill>
          <a:ln w="25400" cap="rnd" cmpd="sng">
            <a:solidFill>
              <a:srgbClr val="60C900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5541" name="Freeform 5"/>
          <p:cNvSpPr>
            <a:spLocks/>
          </p:cNvSpPr>
          <p:nvPr/>
        </p:nvSpPr>
        <p:spPr bwMode="auto">
          <a:xfrm>
            <a:off x="3100388" y="1077913"/>
            <a:ext cx="1535112" cy="5449887"/>
          </a:xfrm>
          <a:custGeom>
            <a:avLst/>
            <a:gdLst/>
            <a:ahLst/>
            <a:cxnLst>
              <a:cxn ang="0">
                <a:pos x="0" y="3105"/>
              </a:cxn>
              <a:cxn ang="0">
                <a:pos x="0" y="0"/>
              </a:cxn>
              <a:cxn ang="0">
                <a:pos x="966" y="0"/>
              </a:cxn>
              <a:cxn ang="0">
                <a:pos x="966" y="3105"/>
              </a:cxn>
              <a:cxn ang="0">
                <a:pos x="487" y="3432"/>
              </a:cxn>
              <a:cxn ang="0">
                <a:pos x="0" y="3105"/>
              </a:cxn>
            </a:cxnLst>
            <a:rect l="0" t="0" r="r" b="b"/>
            <a:pathLst>
              <a:path w="967" h="3433">
                <a:moveTo>
                  <a:pt x="0" y="3105"/>
                </a:moveTo>
                <a:lnTo>
                  <a:pt x="0" y="0"/>
                </a:lnTo>
                <a:lnTo>
                  <a:pt x="966" y="0"/>
                </a:lnTo>
                <a:lnTo>
                  <a:pt x="966" y="3105"/>
                </a:lnTo>
                <a:lnTo>
                  <a:pt x="487" y="3432"/>
                </a:lnTo>
                <a:lnTo>
                  <a:pt x="0" y="3105"/>
                </a:lnTo>
              </a:path>
            </a:pathLst>
          </a:custGeom>
          <a:solidFill>
            <a:srgbClr val="438E00"/>
          </a:solidFill>
          <a:ln w="25400" cap="rnd" cmpd="sng">
            <a:solidFill>
              <a:srgbClr val="60C900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5542" name="Freeform 6"/>
          <p:cNvSpPr>
            <a:spLocks/>
          </p:cNvSpPr>
          <p:nvPr/>
        </p:nvSpPr>
        <p:spPr bwMode="auto">
          <a:xfrm>
            <a:off x="4783138" y="1077913"/>
            <a:ext cx="1262062" cy="5449887"/>
          </a:xfrm>
          <a:custGeom>
            <a:avLst/>
            <a:gdLst/>
            <a:ahLst/>
            <a:cxnLst>
              <a:cxn ang="0">
                <a:pos x="0" y="3105"/>
              </a:cxn>
              <a:cxn ang="0">
                <a:pos x="0" y="0"/>
              </a:cxn>
              <a:cxn ang="0">
                <a:pos x="794" y="0"/>
              </a:cxn>
              <a:cxn ang="0">
                <a:pos x="794" y="3105"/>
              </a:cxn>
              <a:cxn ang="0">
                <a:pos x="400" y="3432"/>
              </a:cxn>
              <a:cxn ang="0">
                <a:pos x="0" y="3105"/>
              </a:cxn>
            </a:cxnLst>
            <a:rect l="0" t="0" r="r" b="b"/>
            <a:pathLst>
              <a:path w="795" h="3433">
                <a:moveTo>
                  <a:pt x="0" y="3105"/>
                </a:moveTo>
                <a:lnTo>
                  <a:pt x="0" y="0"/>
                </a:lnTo>
                <a:lnTo>
                  <a:pt x="794" y="0"/>
                </a:lnTo>
                <a:lnTo>
                  <a:pt x="794" y="3105"/>
                </a:lnTo>
                <a:lnTo>
                  <a:pt x="400" y="3432"/>
                </a:lnTo>
                <a:lnTo>
                  <a:pt x="0" y="3105"/>
                </a:lnTo>
              </a:path>
            </a:pathLst>
          </a:custGeom>
          <a:solidFill>
            <a:srgbClr val="114FFB"/>
          </a:solidFill>
          <a:ln w="25400" cap="rnd" cmpd="sng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5543" name="Freeform 7"/>
          <p:cNvSpPr>
            <a:spLocks/>
          </p:cNvSpPr>
          <p:nvPr/>
        </p:nvSpPr>
        <p:spPr bwMode="auto">
          <a:xfrm>
            <a:off x="6200775" y="1077913"/>
            <a:ext cx="1262063" cy="5449887"/>
          </a:xfrm>
          <a:custGeom>
            <a:avLst/>
            <a:gdLst/>
            <a:ahLst/>
            <a:cxnLst>
              <a:cxn ang="0">
                <a:pos x="0" y="3105"/>
              </a:cxn>
              <a:cxn ang="0">
                <a:pos x="0" y="0"/>
              </a:cxn>
              <a:cxn ang="0">
                <a:pos x="794" y="0"/>
              </a:cxn>
              <a:cxn ang="0">
                <a:pos x="794" y="3105"/>
              </a:cxn>
              <a:cxn ang="0">
                <a:pos x="400" y="3432"/>
              </a:cxn>
              <a:cxn ang="0">
                <a:pos x="0" y="3105"/>
              </a:cxn>
            </a:cxnLst>
            <a:rect l="0" t="0" r="r" b="b"/>
            <a:pathLst>
              <a:path w="795" h="3433">
                <a:moveTo>
                  <a:pt x="0" y="3105"/>
                </a:moveTo>
                <a:lnTo>
                  <a:pt x="0" y="0"/>
                </a:lnTo>
                <a:lnTo>
                  <a:pt x="794" y="0"/>
                </a:lnTo>
                <a:lnTo>
                  <a:pt x="794" y="3105"/>
                </a:lnTo>
                <a:lnTo>
                  <a:pt x="400" y="3432"/>
                </a:lnTo>
                <a:lnTo>
                  <a:pt x="0" y="3105"/>
                </a:lnTo>
              </a:path>
            </a:pathLst>
          </a:custGeom>
          <a:solidFill>
            <a:srgbClr val="114FFB"/>
          </a:solidFill>
          <a:ln w="25400" cap="rnd" cmpd="sng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5544" name="Freeform 8"/>
          <p:cNvSpPr>
            <a:spLocks/>
          </p:cNvSpPr>
          <p:nvPr/>
        </p:nvSpPr>
        <p:spPr bwMode="auto">
          <a:xfrm>
            <a:off x="7618413" y="1077913"/>
            <a:ext cx="1262062" cy="5449887"/>
          </a:xfrm>
          <a:custGeom>
            <a:avLst/>
            <a:gdLst/>
            <a:ahLst/>
            <a:cxnLst>
              <a:cxn ang="0">
                <a:pos x="0" y="3105"/>
              </a:cxn>
              <a:cxn ang="0">
                <a:pos x="0" y="0"/>
              </a:cxn>
              <a:cxn ang="0">
                <a:pos x="794" y="0"/>
              </a:cxn>
              <a:cxn ang="0">
                <a:pos x="794" y="3105"/>
              </a:cxn>
              <a:cxn ang="0">
                <a:pos x="400" y="3432"/>
              </a:cxn>
              <a:cxn ang="0">
                <a:pos x="0" y="3105"/>
              </a:cxn>
            </a:cxnLst>
            <a:rect l="0" t="0" r="r" b="b"/>
            <a:pathLst>
              <a:path w="795" h="3433">
                <a:moveTo>
                  <a:pt x="0" y="3105"/>
                </a:moveTo>
                <a:lnTo>
                  <a:pt x="0" y="0"/>
                </a:lnTo>
                <a:lnTo>
                  <a:pt x="794" y="0"/>
                </a:lnTo>
                <a:lnTo>
                  <a:pt x="794" y="3105"/>
                </a:lnTo>
                <a:lnTo>
                  <a:pt x="400" y="3432"/>
                </a:lnTo>
                <a:lnTo>
                  <a:pt x="0" y="3105"/>
                </a:lnTo>
              </a:path>
            </a:pathLst>
          </a:custGeom>
          <a:solidFill>
            <a:srgbClr val="114FFB"/>
          </a:solidFill>
          <a:ln w="254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05725" cy="674688"/>
          </a:xfrm>
          <a:noFill/>
        </p:spPr>
        <p:txBody>
          <a:bodyPr lIns="0" tIns="0" rIns="0" bIns="0"/>
          <a:lstStyle/>
          <a:p>
            <a:pPr defTabSz="917575"/>
            <a:r>
              <a:rPr lang="fr-FR" smtClean="0">
                <a:solidFill>
                  <a:srgbClr val="009900"/>
                </a:solidFill>
              </a:rPr>
              <a:t>Intégration verticale de processus</a:t>
            </a:r>
          </a:p>
        </p:txBody>
      </p:sp>
      <p:grpSp>
        <p:nvGrpSpPr>
          <p:cNvPr id="18442" name="Group 10"/>
          <p:cNvGrpSpPr>
            <a:grpSpLocks/>
          </p:cNvGrpSpPr>
          <p:nvPr/>
        </p:nvGrpSpPr>
        <p:grpSpPr bwMode="auto">
          <a:xfrm>
            <a:off x="608013" y="1371600"/>
            <a:ext cx="7808912" cy="4725988"/>
            <a:chOff x="383" y="855"/>
            <a:chExt cx="4919" cy="2977"/>
          </a:xfrm>
        </p:grpSpPr>
        <p:sp>
          <p:nvSpPr>
            <p:cNvPr id="19161" name="Line 11"/>
            <p:cNvSpPr>
              <a:spLocks noChangeShapeType="1"/>
            </p:cNvSpPr>
            <p:nvPr/>
          </p:nvSpPr>
          <p:spPr bwMode="auto">
            <a:xfrm>
              <a:off x="1470" y="3177"/>
              <a:ext cx="1134" cy="0"/>
            </a:xfrm>
            <a:prstGeom prst="line">
              <a:avLst/>
            </a:prstGeom>
            <a:noFill/>
            <a:ln w="25400">
              <a:solidFill>
                <a:srgbClr val="005DAF"/>
              </a:solidFill>
              <a:round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62" name="Line 12"/>
            <p:cNvSpPr>
              <a:spLocks noChangeShapeType="1"/>
            </p:cNvSpPr>
            <p:nvPr/>
          </p:nvSpPr>
          <p:spPr bwMode="auto">
            <a:xfrm>
              <a:off x="4946" y="2052"/>
              <a:ext cx="0" cy="1629"/>
            </a:xfrm>
            <a:prstGeom prst="line">
              <a:avLst/>
            </a:prstGeom>
            <a:noFill/>
            <a:ln w="25400">
              <a:solidFill>
                <a:srgbClr val="005DAF"/>
              </a:solidFill>
              <a:round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63" name="Line 13"/>
            <p:cNvSpPr>
              <a:spLocks noChangeShapeType="1"/>
            </p:cNvSpPr>
            <p:nvPr/>
          </p:nvSpPr>
          <p:spPr bwMode="auto">
            <a:xfrm>
              <a:off x="3968" y="1547"/>
              <a:ext cx="0" cy="1629"/>
            </a:xfrm>
            <a:prstGeom prst="line">
              <a:avLst/>
            </a:prstGeom>
            <a:noFill/>
            <a:ln w="25400">
              <a:solidFill>
                <a:srgbClr val="005DAF"/>
              </a:solidFill>
              <a:round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64" name="Line 14"/>
            <p:cNvSpPr>
              <a:spLocks noChangeShapeType="1"/>
            </p:cNvSpPr>
            <p:nvPr/>
          </p:nvSpPr>
          <p:spPr bwMode="auto">
            <a:xfrm>
              <a:off x="1220" y="2065"/>
              <a:ext cx="3615" cy="0"/>
            </a:xfrm>
            <a:prstGeom prst="line">
              <a:avLst/>
            </a:prstGeom>
            <a:noFill/>
            <a:ln w="25400">
              <a:solidFill>
                <a:srgbClr val="005DAF"/>
              </a:solidFill>
              <a:round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65" name="Line 15"/>
            <p:cNvSpPr>
              <a:spLocks noChangeShapeType="1"/>
            </p:cNvSpPr>
            <p:nvPr/>
          </p:nvSpPr>
          <p:spPr bwMode="auto">
            <a:xfrm>
              <a:off x="383" y="1519"/>
              <a:ext cx="1586" cy="0"/>
            </a:xfrm>
            <a:prstGeom prst="line">
              <a:avLst/>
            </a:prstGeom>
            <a:noFill/>
            <a:ln w="25400">
              <a:solidFill>
                <a:srgbClr val="005DAF"/>
              </a:solidFill>
              <a:round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66" name="Line 16"/>
            <p:cNvSpPr>
              <a:spLocks noChangeShapeType="1"/>
            </p:cNvSpPr>
            <p:nvPr/>
          </p:nvSpPr>
          <p:spPr bwMode="auto">
            <a:xfrm>
              <a:off x="2038" y="1537"/>
              <a:ext cx="0" cy="2076"/>
            </a:xfrm>
            <a:prstGeom prst="line">
              <a:avLst/>
            </a:prstGeom>
            <a:noFill/>
            <a:ln w="25400">
              <a:solidFill>
                <a:srgbClr val="005DAF"/>
              </a:solidFill>
              <a:round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67" name="Line 17"/>
            <p:cNvSpPr>
              <a:spLocks noChangeShapeType="1"/>
            </p:cNvSpPr>
            <p:nvPr/>
          </p:nvSpPr>
          <p:spPr bwMode="auto">
            <a:xfrm>
              <a:off x="1017" y="1017"/>
              <a:ext cx="0" cy="1574"/>
            </a:xfrm>
            <a:prstGeom prst="line">
              <a:avLst/>
            </a:prstGeom>
            <a:noFill/>
            <a:ln w="25400">
              <a:solidFill>
                <a:srgbClr val="005DAF"/>
              </a:solidFill>
              <a:round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68" name="AutoShape 18"/>
            <p:cNvSpPr>
              <a:spLocks noChangeArrowheads="1"/>
            </p:cNvSpPr>
            <p:nvPr/>
          </p:nvSpPr>
          <p:spPr bwMode="auto">
            <a:xfrm>
              <a:off x="683" y="855"/>
              <a:ext cx="654" cy="210"/>
            </a:xfrm>
            <a:prstGeom prst="roundRect">
              <a:avLst>
                <a:gd name="adj" fmla="val 12495"/>
              </a:avLst>
            </a:prstGeom>
            <a:solidFill>
              <a:srgbClr val="A2C1FE"/>
            </a:solidFill>
            <a:ln w="25400">
              <a:solidFill>
                <a:srgbClr val="005DAF"/>
              </a:solidFill>
              <a:round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69" name="AutoShape 19"/>
            <p:cNvSpPr>
              <a:spLocks noChangeArrowheads="1"/>
            </p:cNvSpPr>
            <p:nvPr/>
          </p:nvSpPr>
          <p:spPr bwMode="auto">
            <a:xfrm>
              <a:off x="810" y="1321"/>
              <a:ext cx="400" cy="400"/>
            </a:xfrm>
            <a:prstGeom prst="diamond">
              <a:avLst/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70" name="AutoShape 20"/>
            <p:cNvSpPr>
              <a:spLocks noChangeArrowheads="1"/>
            </p:cNvSpPr>
            <p:nvPr/>
          </p:nvSpPr>
          <p:spPr bwMode="auto">
            <a:xfrm>
              <a:off x="651" y="1979"/>
              <a:ext cx="718" cy="160"/>
            </a:xfrm>
            <a:prstGeom prst="parallelogram">
              <a:avLst>
                <a:gd name="adj" fmla="val 112167"/>
              </a:avLst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71" name="Rectangle 21"/>
            <p:cNvSpPr>
              <a:spLocks noChangeArrowheads="1"/>
            </p:cNvSpPr>
            <p:nvPr/>
          </p:nvSpPr>
          <p:spPr bwMode="auto">
            <a:xfrm>
              <a:off x="729" y="2487"/>
              <a:ext cx="563" cy="231"/>
            </a:xfrm>
            <a:prstGeom prst="rect">
              <a:avLst/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72" name="Rectangle 22"/>
            <p:cNvSpPr>
              <a:spLocks noChangeArrowheads="1"/>
            </p:cNvSpPr>
            <p:nvPr/>
          </p:nvSpPr>
          <p:spPr bwMode="auto">
            <a:xfrm>
              <a:off x="1768" y="1407"/>
              <a:ext cx="563" cy="230"/>
            </a:xfrm>
            <a:prstGeom prst="rect">
              <a:avLst/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73" name="Rectangle 23"/>
            <p:cNvSpPr>
              <a:spLocks noChangeArrowheads="1"/>
            </p:cNvSpPr>
            <p:nvPr/>
          </p:nvSpPr>
          <p:spPr bwMode="auto">
            <a:xfrm>
              <a:off x="1768" y="2487"/>
              <a:ext cx="563" cy="231"/>
            </a:xfrm>
            <a:prstGeom prst="rect">
              <a:avLst/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74" name="AutoShape 24"/>
            <p:cNvSpPr>
              <a:spLocks noChangeArrowheads="1"/>
            </p:cNvSpPr>
            <p:nvPr/>
          </p:nvSpPr>
          <p:spPr bwMode="auto">
            <a:xfrm>
              <a:off x="1849" y="2984"/>
              <a:ext cx="400" cy="400"/>
            </a:xfrm>
            <a:prstGeom prst="diamond">
              <a:avLst/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75" name="AutoShape 25"/>
            <p:cNvSpPr>
              <a:spLocks noChangeArrowheads="1"/>
            </p:cNvSpPr>
            <p:nvPr/>
          </p:nvSpPr>
          <p:spPr bwMode="auto">
            <a:xfrm>
              <a:off x="2667" y="1979"/>
              <a:ext cx="718" cy="160"/>
            </a:xfrm>
            <a:prstGeom prst="parallelogram">
              <a:avLst>
                <a:gd name="adj" fmla="val 112167"/>
              </a:avLst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76" name="AutoShape 26"/>
            <p:cNvSpPr>
              <a:spLocks noChangeArrowheads="1"/>
            </p:cNvSpPr>
            <p:nvPr/>
          </p:nvSpPr>
          <p:spPr bwMode="auto">
            <a:xfrm>
              <a:off x="3770" y="1859"/>
              <a:ext cx="400" cy="400"/>
            </a:xfrm>
            <a:prstGeom prst="diamond">
              <a:avLst/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77" name="Rectangle 27"/>
            <p:cNvSpPr>
              <a:spLocks noChangeArrowheads="1"/>
            </p:cNvSpPr>
            <p:nvPr/>
          </p:nvSpPr>
          <p:spPr bwMode="auto">
            <a:xfrm>
              <a:off x="3689" y="1407"/>
              <a:ext cx="563" cy="230"/>
            </a:xfrm>
            <a:prstGeom prst="rect">
              <a:avLst/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78" name="Rectangle 28"/>
            <p:cNvSpPr>
              <a:spLocks noChangeArrowheads="1"/>
            </p:cNvSpPr>
            <p:nvPr/>
          </p:nvSpPr>
          <p:spPr bwMode="auto">
            <a:xfrm>
              <a:off x="3689" y="2487"/>
              <a:ext cx="563" cy="231"/>
            </a:xfrm>
            <a:prstGeom prst="rect">
              <a:avLst/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79" name="Rectangle 29"/>
            <p:cNvSpPr>
              <a:spLocks noChangeArrowheads="1"/>
            </p:cNvSpPr>
            <p:nvPr/>
          </p:nvSpPr>
          <p:spPr bwMode="auto">
            <a:xfrm>
              <a:off x="3689" y="3069"/>
              <a:ext cx="563" cy="231"/>
            </a:xfrm>
            <a:prstGeom prst="rect">
              <a:avLst/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80" name="Oval 30"/>
            <p:cNvSpPr>
              <a:spLocks noChangeArrowheads="1"/>
            </p:cNvSpPr>
            <p:nvPr/>
          </p:nvSpPr>
          <p:spPr bwMode="auto">
            <a:xfrm>
              <a:off x="4771" y="3488"/>
              <a:ext cx="344" cy="344"/>
            </a:xfrm>
            <a:prstGeom prst="ellipse">
              <a:avLst/>
            </a:prstGeom>
            <a:solidFill>
              <a:srgbClr val="A2C1FE"/>
            </a:solidFill>
            <a:ln w="25400">
              <a:solidFill>
                <a:srgbClr val="005DAF"/>
              </a:solidFill>
              <a:round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81" name="Rectangle 31"/>
            <p:cNvSpPr>
              <a:spLocks noChangeArrowheads="1"/>
            </p:cNvSpPr>
            <p:nvPr/>
          </p:nvSpPr>
          <p:spPr bwMode="auto">
            <a:xfrm>
              <a:off x="4662" y="1944"/>
              <a:ext cx="563" cy="231"/>
            </a:xfrm>
            <a:prstGeom prst="rect">
              <a:avLst/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82" name="AutoShape 32"/>
            <p:cNvSpPr>
              <a:spLocks noChangeArrowheads="1"/>
            </p:cNvSpPr>
            <p:nvPr/>
          </p:nvSpPr>
          <p:spPr bwMode="auto">
            <a:xfrm>
              <a:off x="4584" y="2523"/>
              <a:ext cx="718" cy="159"/>
            </a:xfrm>
            <a:prstGeom prst="parallelogram">
              <a:avLst>
                <a:gd name="adj" fmla="val 112872"/>
              </a:avLst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83" name="AutoShape 33"/>
            <p:cNvSpPr>
              <a:spLocks noChangeArrowheads="1"/>
            </p:cNvSpPr>
            <p:nvPr/>
          </p:nvSpPr>
          <p:spPr bwMode="auto">
            <a:xfrm>
              <a:off x="4616" y="3079"/>
              <a:ext cx="654" cy="210"/>
            </a:xfrm>
            <a:prstGeom prst="roundRect">
              <a:avLst>
                <a:gd name="adj" fmla="val 12495"/>
              </a:avLst>
            </a:prstGeom>
            <a:solidFill>
              <a:srgbClr val="A2C1FE"/>
            </a:solidFill>
            <a:ln w="25400">
              <a:solidFill>
                <a:srgbClr val="005DAF"/>
              </a:solidFill>
              <a:round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84" name="AutoShape 34"/>
            <p:cNvSpPr>
              <a:spLocks noChangeArrowheads="1"/>
            </p:cNvSpPr>
            <p:nvPr/>
          </p:nvSpPr>
          <p:spPr bwMode="auto">
            <a:xfrm>
              <a:off x="1832" y="1859"/>
              <a:ext cx="400" cy="400"/>
            </a:xfrm>
            <a:prstGeom prst="diamond">
              <a:avLst/>
            </a:prstGeom>
            <a:solidFill>
              <a:srgbClr val="A2C1FE"/>
            </a:solidFill>
            <a:ln w="25400">
              <a:solidFill>
                <a:srgbClr val="005DAF"/>
              </a:solidFill>
              <a:miter lim="800000"/>
              <a:headEnd/>
              <a:tailEnd/>
            </a:ln>
            <a:effectLst>
              <a:prstShdw prst="shdw17" dist="17961" dir="2700000">
                <a:srgbClr val="003869"/>
              </a:prstShdw>
            </a:effec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8443" name="Freeform 35"/>
          <p:cNvSpPr>
            <a:spLocks/>
          </p:cNvSpPr>
          <p:nvPr/>
        </p:nvSpPr>
        <p:spPr bwMode="auto">
          <a:xfrm>
            <a:off x="400050" y="4043363"/>
            <a:ext cx="496888" cy="334962"/>
          </a:xfrm>
          <a:custGeom>
            <a:avLst/>
            <a:gdLst>
              <a:gd name="T0" fmla="*/ 0 w 313"/>
              <a:gd name="T1" fmla="*/ 0 h 211"/>
              <a:gd name="T2" fmla="*/ 312 w 313"/>
              <a:gd name="T3" fmla="*/ 181 h 211"/>
              <a:gd name="T4" fmla="*/ 312 w 313"/>
              <a:gd name="T5" fmla="*/ 210 h 211"/>
              <a:gd name="T6" fmla="*/ 27 w 313"/>
              <a:gd name="T7" fmla="*/ 46 h 211"/>
              <a:gd name="T8" fmla="*/ 0 w 313"/>
              <a:gd name="T9" fmla="*/ 0 h 2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3"/>
              <a:gd name="T16" fmla="*/ 0 h 211"/>
              <a:gd name="T17" fmla="*/ 313 w 313"/>
              <a:gd name="T18" fmla="*/ 211 h 2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3" h="211">
                <a:moveTo>
                  <a:pt x="0" y="0"/>
                </a:moveTo>
                <a:lnTo>
                  <a:pt x="312" y="181"/>
                </a:lnTo>
                <a:lnTo>
                  <a:pt x="312" y="210"/>
                </a:lnTo>
                <a:lnTo>
                  <a:pt x="27" y="46"/>
                </a:lnTo>
                <a:lnTo>
                  <a:pt x="0" y="0"/>
                </a:lnTo>
              </a:path>
            </a:pathLst>
          </a:custGeom>
          <a:solidFill>
            <a:srgbClr val="D9319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44" name="Freeform 36"/>
          <p:cNvSpPr>
            <a:spLocks/>
          </p:cNvSpPr>
          <p:nvPr/>
        </p:nvSpPr>
        <p:spPr bwMode="auto">
          <a:xfrm>
            <a:off x="895350" y="4043363"/>
            <a:ext cx="498475" cy="334962"/>
          </a:xfrm>
          <a:custGeom>
            <a:avLst/>
            <a:gdLst>
              <a:gd name="T0" fmla="*/ 313 w 314"/>
              <a:gd name="T1" fmla="*/ 0 h 211"/>
              <a:gd name="T2" fmla="*/ 0 w 314"/>
              <a:gd name="T3" fmla="*/ 181 h 211"/>
              <a:gd name="T4" fmla="*/ 0 w 314"/>
              <a:gd name="T5" fmla="*/ 210 h 211"/>
              <a:gd name="T6" fmla="*/ 286 w 314"/>
              <a:gd name="T7" fmla="*/ 43 h 211"/>
              <a:gd name="T8" fmla="*/ 313 w 314"/>
              <a:gd name="T9" fmla="*/ 0 h 2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4"/>
              <a:gd name="T16" fmla="*/ 0 h 211"/>
              <a:gd name="T17" fmla="*/ 314 w 314"/>
              <a:gd name="T18" fmla="*/ 211 h 2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4" h="211">
                <a:moveTo>
                  <a:pt x="313" y="0"/>
                </a:moveTo>
                <a:lnTo>
                  <a:pt x="0" y="181"/>
                </a:lnTo>
                <a:lnTo>
                  <a:pt x="0" y="210"/>
                </a:lnTo>
                <a:lnTo>
                  <a:pt x="286" y="43"/>
                </a:lnTo>
                <a:lnTo>
                  <a:pt x="313" y="0"/>
                </a:lnTo>
              </a:path>
            </a:pathLst>
          </a:custGeom>
          <a:solidFill>
            <a:srgbClr val="FDC0E5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45" name="Freeform 37"/>
          <p:cNvSpPr>
            <a:spLocks/>
          </p:cNvSpPr>
          <p:nvPr/>
        </p:nvSpPr>
        <p:spPr bwMode="auto">
          <a:xfrm>
            <a:off x="439738" y="4103688"/>
            <a:ext cx="917575" cy="842962"/>
          </a:xfrm>
          <a:custGeom>
            <a:avLst/>
            <a:gdLst>
              <a:gd name="T0" fmla="*/ 0 w 578"/>
              <a:gd name="T1" fmla="*/ 0 h 531"/>
              <a:gd name="T2" fmla="*/ 288 w 578"/>
              <a:gd name="T3" fmla="*/ 166 h 531"/>
              <a:gd name="T4" fmla="*/ 577 w 578"/>
              <a:gd name="T5" fmla="*/ 0 h 531"/>
              <a:gd name="T6" fmla="*/ 577 w 578"/>
              <a:gd name="T7" fmla="*/ 359 h 531"/>
              <a:gd name="T8" fmla="*/ 288 w 578"/>
              <a:gd name="T9" fmla="*/ 530 h 531"/>
              <a:gd name="T10" fmla="*/ 0 w 578"/>
              <a:gd name="T11" fmla="*/ 353 h 531"/>
              <a:gd name="T12" fmla="*/ 0 w 578"/>
              <a:gd name="T13" fmla="*/ 0 h 53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8"/>
              <a:gd name="T22" fmla="*/ 0 h 531"/>
              <a:gd name="T23" fmla="*/ 578 w 578"/>
              <a:gd name="T24" fmla="*/ 531 h 53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8" h="531">
                <a:moveTo>
                  <a:pt x="0" y="0"/>
                </a:moveTo>
                <a:lnTo>
                  <a:pt x="288" y="166"/>
                </a:lnTo>
                <a:lnTo>
                  <a:pt x="577" y="0"/>
                </a:lnTo>
                <a:lnTo>
                  <a:pt x="577" y="359"/>
                </a:lnTo>
                <a:lnTo>
                  <a:pt x="288" y="530"/>
                </a:lnTo>
                <a:lnTo>
                  <a:pt x="0" y="353"/>
                </a:lnTo>
                <a:lnTo>
                  <a:pt x="0" y="0"/>
                </a:lnTo>
              </a:path>
            </a:pathLst>
          </a:custGeom>
          <a:solidFill>
            <a:srgbClr val="F95AB7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5574" name="Rectangle 38"/>
          <p:cNvSpPr>
            <a:spLocks noChangeArrowheads="1"/>
          </p:cNvSpPr>
          <p:nvPr/>
        </p:nvSpPr>
        <p:spPr bwMode="auto">
          <a:xfrm>
            <a:off x="271463" y="1117600"/>
            <a:ext cx="1252537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6038" rIns="90488" bIns="46038">
            <a:spAutoFit/>
          </a:bodyPr>
          <a:lstStyle/>
          <a:p>
            <a:pPr defTabSz="900113">
              <a:defRPr/>
            </a:pPr>
            <a:r>
              <a:rPr lang="fr-FR" sz="1600">
                <a:solidFill>
                  <a:srgbClr val="FCFE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Production</a:t>
            </a:r>
            <a:br>
              <a:rPr lang="fr-FR" sz="1600">
                <a:solidFill>
                  <a:srgbClr val="FCFE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1600">
                <a:solidFill>
                  <a:srgbClr val="FCFE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Approvis.</a:t>
            </a:r>
          </a:p>
        </p:txBody>
      </p:sp>
      <p:sp>
        <p:nvSpPr>
          <p:cNvPr id="65575" name="Rectangle 39"/>
          <p:cNvSpPr>
            <a:spLocks noChangeArrowheads="1"/>
          </p:cNvSpPr>
          <p:nvPr/>
        </p:nvSpPr>
        <p:spPr bwMode="auto">
          <a:xfrm>
            <a:off x="1633538" y="1117600"/>
            <a:ext cx="1322387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6038" rIns="90488" bIns="46038">
            <a:spAutoFit/>
          </a:bodyPr>
          <a:lstStyle/>
          <a:p>
            <a:pPr defTabSz="900113">
              <a:defRPr/>
            </a:pPr>
            <a:r>
              <a:rPr lang="fr-FR" sz="1600">
                <a:solidFill>
                  <a:srgbClr val="FCFE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Distribution</a:t>
            </a:r>
          </a:p>
        </p:txBody>
      </p:sp>
      <p:sp>
        <p:nvSpPr>
          <p:cNvPr id="65576" name="Rectangle 40"/>
          <p:cNvSpPr>
            <a:spLocks noChangeArrowheads="1"/>
          </p:cNvSpPr>
          <p:nvPr/>
        </p:nvSpPr>
        <p:spPr bwMode="auto">
          <a:xfrm>
            <a:off x="3352800" y="1087438"/>
            <a:ext cx="974725" cy="352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6038" rIns="90488" bIns="46038">
            <a:spAutoFit/>
          </a:bodyPr>
          <a:lstStyle/>
          <a:p>
            <a:pPr defTabSz="900113">
              <a:defRPr/>
            </a:pPr>
            <a:r>
              <a:rPr lang="fr-FR" sz="1900">
                <a:solidFill>
                  <a:srgbClr val="FCFE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Ventes</a:t>
            </a:r>
          </a:p>
        </p:txBody>
      </p:sp>
      <p:sp>
        <p:nvSpPr>
          <p:cNvPr id="65577" name="Rectangle 41"/>
          <p:cNvSpPr>
            <a:spLocks noChangeArrowheads="1"/>
          </p:cNvSpPr>
          <p:nvPr/>
        </p:nvSpPr>
        <p:spPr bwMode="auto">
          <a:xfrm>
            <a:off x="4675188" y="1117600"/>
            <a:ext cx="151447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6038" rIns="90488" bIns="46038">
            <a:spAutoFit/>
          </a:bodyPr>
          <a:lstStyle/>
          <a:p>
            <a:pPr defTabSz="900113">
              <a:defRPr/>
            </a:pPr>
            <a:r>
              <a:rPr lang="fr-FR" sz="1600">
                <a:solidFill>
                  <a:srgbClr val="FCFE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Cont. Gestion</a:t>
            </a:r>
          </a:p>
        </p:txBody>
      </p:sp>
      <p:sp>
        <p:nvSpPr>
          <p:cNvPr id="65578" name="Rectangle 42"/>
          <p:cNvSpPr>
            <a:spLocks noChangeArrowheads="1"/>
          </p:cNvSpPr>
          <p:nvPr/>
        </p:nvSpPr>
        <p:spPr bwMode="auto">
          <a:xfrm>
            <a:off x="6378575" y="1117600"/>
            <a:ext cx="936625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6038" rIns="90488" bIns="46038">
            <a:spAutoFit/>
          </a:bodyPr>
          <a:lstStyle/>
          <a:p>
            <a:pPr defTabSz="900113">
              <a:defRPr/>
            </a:pPr>
            <a:r>
              <a:rPr lang="fr-FR" sz="1600">
                <a:solidFill>
                  <a:srgbClr val="FCFE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Compta</a:t>
            </a:r>
          </a:p>
        </p:txBody>
      </p:sp>
      <p:sp>
        <p:nvSpPr>
          <p:cNvPr id="65579" name="Rectangle 43"/>
          <p:cNvSpPr>
            <a:spLocks noChangeArrowheads="1"/>
          </p:cNvSpPr>
          <p:nvPr/>
        </p:nvSpPr>
        <p:spPr bwMode="auto">
          <a:xfrm>
            <a:off x="7643813" y="1117600"/>
            <a:ext cx="1174750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6038" rIns="90488" bIns="46038">
            <a:spAutoFit/>
          </a:bodyPr>
          <a:lstStyle/>
          <a:p>
            <a:pPr defTabSz="900113">
              <a:defRPr/>
            </a:pPr>
            <a:r>
              <a:rPr lang="fr-FR" sz="1600">
                <a:solidFill>
                  <a:srgbClr val="FCFE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Trésorerie</a:t>
            </a:r>
          </a:p>
        </p:txBody>
      </p:sp>
      <p:grpSp>
        <p:nvGrpSpPr>
          <p:cNvPr id="18452" name="Group 44"/>
          <p:cNvGrpSpPr>
            <a:grpSpLocks/>
          </p:cNvGrpSpPr>
          <p:nvPr/>
        </p:nvGrpSpPr>
        <p:grpSpPr bwMode="auto">
          <a:xfrm>
            <a:off x="8020050" y="1414463"/>
            <a:ext cx="463550" cy="561975"/>
            <a:chOff x="5052" y="891"/>
            <a:chExt cx="292" cy="354"/>
          </a:xfrm>
        </p:grpSpPr>
        <p:sp>
          <p:nvSpPr>
            <p:cNvPr id="19142" name="Freeform 45"/>
            <p:cNvSpPr>
              <a:spLocks/>
            </p:cNvSpPr>
            <p:nvPr/>
          </p:nvSpPr>
          <p:spPr bwMode="auto">
            <a:xfrm>
              <a:off x="5052" y="891"/>
              <a:ext cx="292" cy="336"/>
            </a:xfrm>
            <a:custGeom>
              <a:avLst/>
              <a:gdLst>
                <a:gd name="T0" fmla="*/ 73 w 292"/>
                <a:gd name="T1" fmla="*/ 326 h 336"/>
                <a:gd name="T2" fmla="*/ 71 w 292"/>
                <a:gd name="T3" fmla="*/ 307 h 336"/>
                <a:gd name="T4" fmla="*/ 66 w 292"/>
                <a:gd name="T5" fmla="*/ 307 h 336"/>
                <a:gd name="T6" fmla="*/ 33 w 292"/>
                <a:gd name="T7" fmla="*/ 277 h 336"/>
                <a:gd name="T8" fmla="*/ 23 w 292"/>
                <a:gd name="T9" fmla="*/ 278 h 336"/>
                <a:gd name="T10" fmla="*/ 17 w 292"/>
                <a:gd name="T11" fmla="*/ 272 h 336"/>
                <a:gd name="T12" fmla="*/ 17 w 292"/>
                <a:gd name="T13" fmla="*/ 261 h 336"/>
                <a:gd name="T14" fmla="*/ 0 w 292"/>
                <a:gd name="T15" fmla="*/ 245 h 336"/>
                <a:gd name="T16" fmla="*/ 0 w 292"/>
                <a:gd name="T17" fmla="*/ 5 h 336"/>
                <a:gd name="T18" fmla="*/ 198 w 292"/>
                <a:gd name="T19" fmla="*/ 0 h 336"/>
                <a:gd name="T20" fmla="*/ 291 w 292"/>
                <a:gd name="T21" fmla="*/ 14 h 336"/>
                <a:gd name="T22" fmla="*/ 291 w 292"/>
                <a:gd name="T23" fmla="*/ 271 h 336"/>
                <a:gd name="T24" fmla="*/ 273 w 292"/>
                <a:gd name="T25" fmla="*/ 273 h 336"/>
                <a:gd name="T26" fmla="*/ 273 w 292"/>
                <a:gd name="T27" fmla="*/ 302 h 336"/>
                <a:gd name="T28" fmla="*/ 259 w 292"/>
                <a:gd name="T29" fmla="*/ 304 h 336"/>
                <a:gd name="T30" fmla="*/ 249 w 292"/>
                <a:gd name="T31" fmla="*/ 298 h 336"/>
                <a:gd name="T32" fmla="*/ 241 w 292"/>
                <a:gd name="T33" fmla="*/ 278 h 336"/>
                <a:gd name="T34" fmla="*/ 107 w 292"/>
                <a:gd name="T35" fmla="*/ 299 h 336"/>
                <a:gd name="T36" fmla="*/ 98 w 292"/>
                <a:gd name="T37" fmla="*/ 333 h 336"/>
                <a:gd name="T38" fmla="*/ 83 w 292"/>
                <a:gd name="T39" fmla="*/ 335 h 336"/>
                <a:gd name="T40" fmla="*/ 73 w 292"/>
                <a:gd name="T41" fmla="*/ 326 h 3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92"/>
                <a:gd name="T64" fmla="*/ 0 h 336"/>
                <a:gd name="T65" fmla="*/ 292 w 292"/>
                <a:gd name="T66" fmla="*/ 336 h 3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92" h="336">
                  <a:moveTo>
                    <a:pt x="73" y="326"/>
                  </a:moveTo>
                  <a:lnTo>
                    <a:pt x="71" y="307"/>
                  </a:lnTo>
                  <a:lnTo>
                    <a:pt x="66" y="307"/>
                  </a:lnTo>
                  <a:lnTo>
                    <a:pt x="33" y="277"/>
                  </a:lnTo>
                  <a:lnTo>
                    <a:pt x="23" y="278"/>
                  </a:lnTo>
                  <a:lnTo>
                    <a:pt x="17" y="272"/>
                  </a:lnTo>
                  <a:lnTo>
                    <a:pt x="17" y="261"/>
                  </a:lnTo>
                  <a:lnTo>
                    <a:pt x="0" y="245"/>
                  </a:lnTo>
                  <a:lnTo>
                    <a:pt x="0" y="5"/>
                  </a:lnTo>
                  <a:lnTo>
                    <a:pt x="198" y="0"/>
                  </a:lnTo>
                  <a:lnTo>
                    <a:pt x="291" y="14"/>
                  </a:lnTo>
                  <a:lnTo>
                    <a:pt x="291" y="271"/>
                  </a:lnTo>
                  <a:lnTo>
                    <a:pt x="273" y="273"/>
                  </a:lnTo>
                  <a:lnTo>
                    <a:pt x="273" y="302"/>
                  </a:lnTo>
                  <a:lnTo>
                    <a:pt x="259" y="304"/>
                  </a:lnTo>
                  <a:lnTo>
                    <a:pt x="249" y="298"/>
                  </a:lnTo>
                  <a:lnTo>
                    <a:pt x="241" y="278"/>
                  </a:lnTo>
                  <a:lnTo>
                    <a:pt x="107" y="299"/>
                  </a:lnTo>
                  <a:lnTo>
                    <a:pt x="98" y="333"/>
                  </a:lnTo>
                  <a:lnTo>
                    <a:pt x="83" y="335"/>
                  </a:lnTo>
                  <a:lnTo>
                    <a:pt x="73" y="326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43" name="Freeform 46"/>
            <p:cNvSpPr>
              <a:spLocks/>
            </p:cNvSpPr>
            <p:nvPr/>
          </p:nvSpPr>
          <p:spPr bwMode="auto">
            <a:xfrm>
              <a:off x="5053" y="896"/>
              <a:ext cx="61" cy="302"/>
            </a:xfrm>
            <a:custGeom>
              <a:avLst/>
              <a:gdLst>
                <a:gd name="T0" fmla="*/ 0 w 61"/>
                <a:gd name="T1" fmla="*/ 0 h 302"/>
                <a:gd name="T2" fmla="*/ 60 w 61"/>
                <a:gd name="T3" fmla="*/ 17 h 302"/>
                <a:gd name="T4" fmla="*/ 60 w 61"/>
                <a:gd name="T5" fmla="*/ 301 h 302"/>
                <a:gd name="T6" fmla="*/ 0 w 61"/>
                <a:gd name="T7" fmla="*/ 238 h 302"/>
                <a:gd name="T8" fmla="*/ 0 w 61"/>
                <a:gd name="T9" fmla="*/ 0 h 3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"/>
                <a:gd name="T16" fmla="*/ 0 h 302"/>
                <a:gd name="T17" fmla="*/ 61 w 61"/>
                <a:gd name="T18" fmla="*/ 302 h 3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" h="302">
                  <a:moveTo>
                    <a:pt x="0" y="0"/>
                  </a:moveTo>
                  <a:lnTo>
                    <a:pt x="60" y="17"/>
                  </a:lnTo>
                  <a:lnTo>
                    <a:pt x="60" y="301"/>
                  </a:lnTo>
                  <a:lnTo>
                    <a:pt x="0" y="238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44" name="Freeform 47"/>
            <p:cNvSpPr>
              <a:spLocks/>
            </p:cNvSpPr>
            <p:nvPr/>
          </p:nvSpPr>
          <p:spPr bwMode="auto">
            <a:xfrm>
              <a:off x="5139" y="920"/>
              <a:ext cx="194" cy="258"/>
            </a:xfrm>
            <a:custGeom>
              <a:avLst/>
              <a:gdLst>
                <a:gd name="T0" fmla="*/ 0 w 194"/>
                <a:gd name="T1" fmla="*/ 257 h 258"/>
                <a:gd name="T2" fmla="*/ 0 w 194"/>
                <a:gd name="T3" fmla="*/ 7 h 258"/>
                <a:gd name="T4" fmla="*/ 193 w 194"/>
                <a:gd name="T5" fmla="*/ 0 h 258"/>
                <a:gd name="T6" fmla="*/ 193 w 194"/>
                <a:gd name="T7" fmla="*/ 226 h 258"/>
                <a:gd name="T8" fmla="*/ 0 w 194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4"/>
                <a:gd name="T16" fmla="*/ 0 h 258"/>
                <a:gd name="T17" fmla="*/ 194 w 194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4" h="258">
                  <a:moveTo>
                    <a:pt x="0" y="257"/>
                  </a:moveTo>
                  <a:lnTo>
                    <a:pt x="0" y="7"/>
                  </a:lnTo>
                  <a:lnTo>
                    <a:pt x="193" y="0"/>
                  </a:lnTo>
                  <a:lnTo>
                    <a:pt x="193" y="226"/>
                  </a:lnTo>
                  <a:lnTo>
                    <a:pt x="0" y="257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45" name="Freeform 48"/>
            <p:cNvSpPr>
              <a:spLocks/>
            </p:cNvSpPr>
            <p:nvPr/>
          </p:nvSpPr>
          <p:spPr bwMode="auto">
            <a:xfrm>
              <a:off x="5071" y="1156"/>
              <a:ext cx="239" cy="69"/>
            </a:xfrm>
            <a:custGeom>
              <a:avLst/>
              <a:gdLst>
                <a:gd name="T0" fmla="*/ 0 w 239"/>
                <a:gd name="T1" fmla="*/ 0 h 69"/>
                <a:gd name="T2" fmla="*/ 0 w 239"/>
                <a:gd name="T3" fmla="*/ 9 h 69"/>
                <a:gd name="T4" fmla="*/ 5 w 239"/>
                <a:gd name="T5" fmla="*/ 16 h 69"/>
                <a:gd name="T6" fmla="*/ 5 w 239"/>
                <a:gd name="T7" fmla="*/ 6 h 69"/>
                <a:gd name="T8" fmla="*/ 48 w 239"/>
                <a:gd name="T9" fmla="*/ 42 h 69"/>
                <a:gd name="T10" fmla="*/ 53 w 239"/>
                <a:gd name="T11" fmla="*/ 41 h 69"/>
                <a:gd name="T12" fmla="*/ 55 w 239"/>
                <a:gd name="T13" fmla="*/ 60 h 69"/>
                <a:gd name="T14" fmla="*/ 64 w 239"/>
                <a:gd name="T15" fmla="*/ 68 h 69"/>
                <a:gd name="T16" fmla="*/ 64 w 239"/>
                <a:gd name="T17" fmla="*/ 40 h 69"/>
                <a:gd name="T18" fmla="*/ 220 w 239"/>
                <a:gd name="T19" fmla="*/ 16 h 69"/>
                <a:gd name="T20" fmla="*/ 228 w 239"/>
                <a:gd name="T21" fmla="*/ 33 h 69"/>
                <a:gd name="T22" fmla="*/ 238 w 239"/>
                <a:gd name="T23" fmla="*/ 40 h 69"/>
                <a:gd name="T24" fmla="*/ 229 w 239"/>
                <a:gd name="T25" fmla="*/ 15 h 69"/>
                <a:gd name="T26" fmla="*/ 48 w 239"/>
                <a:gd name="T27" fmla="*/ 42 h 69"/>
                <a:gd name="T28" fmla="*/ 0 w 239"/>
                <a:gd name="T29" fmla="*/ 0 h 6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39"/>
                <a:gd name="T46" fmla="*/ 0 h 69"/>
                <a:gd name="T47" fmla="*/ 239 w 239"/>
                <a:gd name="T48" fmla="*/ 69 h 6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39" h="69">
                  <a:moveTo>
                    <a:pt x="0" y="0"/>
                  </a:moveTo>
                  <a:lnTo>
                    <a:pt x="0" y="9"/>
                  </a:lnTo>
                  <a:lnTo>
                    <a:pt x="5" y="16"/>
                  </a:lnTo>
                  <a:lnTo>
                    <a:pt x="5" y="6"/>
                  </a:lnTo>
                  <a:lnTo>
                    <a:pt x="48" y="42"/>
                  </a:lnTo>
                  <a:lnTo>
                    <a:pt x="53" y="41"/>
                  </a:lnTo>
                  <a:lnTo>
                    <a:pt x="55" y="60"/>
                  </a:lnTo>
                  <a:lnTo>
                    <a:pt x="64" y="68"/>
                  </a:lnTo>
                  <a:lnTo>
                    <a:pt x="64" y="40"/>
                  </a:lnTo>
                  <a:lnTo>
                    <a:pt x="220" y="16"/>
                  </a:lnTo>
                  <a:lnTo>
                    <a:pt x="228" y="33"/>
                  </a:lnTo>
                  <a:lnTo>
                    <a:pt x="238" y="40"/>
                  </a:lnTo>
                  <a:lnTo>
                    <a:pt x="229" y="15"/>
                  </a:lnTo>
                  <a:lnTo>
                    <a:pt x="48" y="42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46" name="Freeform 49"/>
            <p:cNvSpPr>
              <a:spLocks/>
            </p:cNvSpPr>
            <p:nvPr/>
          </p:nvSpPr>
          <p:spPr bwMode="auto">
            <a:xfrm>
              <a:off x="5267" y="920"/>
              <a:ext cx="66" cy="226"/>
            </a:xfrm>
            <a:custGeom>
              <a:avLst/>
              <a:gdLst>
                <a:gd name="T0" fmla="*/ 65 w 66"/>
                <a:gd name="T1" fmla="*/ 225 h 226"/>
                <a:gd name="T2" fmla="*/ 0 w 66"/>
                <a:gd name="T3" fmla="*/ 189 h 226"/>
                <a:gd name="T4" fmla="*/ 0 w 66"/>
                <a:gd name="T5" fmla="*/ 2 h 226"/>
                <a:gd name="T6" fmla="*/ 65 w 66"/>
                <a:gd name="T7" fmla="*/ 0 h 226"/>
                <a:gd name="T8" fmla="*/ 65 w 66"/>
                <a:gd name="T9" fmla="*/ 225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"/>
                <a:gd name="T16" fmla="*/ 0 h 226"/>
                <a:gd name="T17" fmla="*/ 66 w 66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" h="226">
                  <a:moveTo>
                    <a:pt x="65" y="225"/>
                  </a:moveTo>
                  <a:lnTo>
                    <a:pt x="0" y="189"/>
                  </a:lnTo>
                  <a:lnTo>
                    <a:pt x="0" y="2"/>
                  </a:lnTo>
                  <a:lnTo>
                    <a:pt x="65" y="0"/>
                  </a:lnTo>
                  <a:lnTo>
                    <a:pt x="65" y="225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47" name="Freeform 50"/>
            <p:cNvSpPr>
              <a:spLocks/>
            </p:cNvSpPr>
            <p:nvPr/>
          </p:nvSpPr>
          <p:spPr bwMode="auto">
            <a:xfrm>
              <a:off x="5137" y="1115"/>
              <a:ext cx="196" cy="63"/>
            </a:xfrm>
            <a:custGeom>
              <a:avLst/>
              <a:gdLst>
                <a:gd name="T0" fmla="*/ 195 w 196"/>
                <a:gd name="T1" fmla="*/ 34 h 63"/>
                <a:gd name="T2" fmla="*/ 125 w 196"/>
                <a:gd name="T3" fmla="*/ 0 h 63"/>
                <a:gd name="T4" fmla="*/ 0 w 196"/>
                <a:gd name="T5" fmla="*/ 14 h 63"/>
                <a:gd name="T6" fmla="*/ 0 w 196"/>
                <a:gd name="T7" fmla="*/ 62 h 63"/>
                <a:gd name="T8" fmla="*/ 195 w 196"/>
                <a:gd name="T9" fmla="*/ 34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6"/>
                <a:gd name="T16" fmla="*/ 0 h 63"/>
                <a:gd name="T17" fmla="*/ 196 w 196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6" h="63">
                  <a:moveTo>
                    <a:pt x="195" y="34"/>
                  </a:moveTo>
                  <a:lnTo>
                    <a:pt x="125" y="0"/>
                  </a:lnTo>
                  <a:lnTo>
                    <a:pt x="0" y="14"/>
                  </a:lnTo>
                  <a:lnTo>
                    <a:pt x="0" y="62"/>
                  </a:lnTo>
                  <a:lnTo>
                    <a:pt x="195" y="34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48" name="Freeform 51"/>
            <p:cNvSpPr>
              <a:spLocks/>
            </p:cNvSpPr>
            <p:nvPr/>
          </p:nvSpPr>
          <p:spPr bwMode="auto">
            <a:xfrm>
              <a:off x="5253" y="1069"/>
              <a:ext cx="34" cy="58"/>
            </a:xfrm>
            <a:custGeom>
              <a:avLst/>
              <a:gdLst>
                <a:gd name="T0" fmla="*/ 19 w 34"/>
                <a:gd name="T1" fmla="*/ 57 h 58"/>
                <a:gd name="T2" fmla="*/ 16 w 34"/>
                <a:gd name="T3" fmla="*/ 57 h 58"/>
                <a:gd name="T4" fmla="*/ 14 w 34"/>
                <a:gd name="T5" fmla="*/ 57 h 58"/>
                <a:gd name="T6" fmla="*/ 11 w 34"/>
                <a:gd name="T7" fmla="*/ 57 h 58"/>
                <a:gd name="T8" fmla="*/ 7 w 34"/>
                <a:gd name="T9" fmla="*/ 56 h 58"/>
                <a:gd name="T10" fmla="*/ 4 w 34"/>
                <a:gd name="T11" fmla="*/ 54 h 58"/>
                <a:gd name="T12" fmla="*/ 3 w 34"/>
                <a:gd name="T13" fmla="*/ 51 h 58"/>
                <a:gd name="T14" fmla="*/ 2 w 34"/>
                <a:gd name="T15" fmla="*/ 50 h 58"/>
                <a:gd name="T16" fmla="*/ 0 w 34"/>
                <a:gd name="T17" fmla="*/ 48 h 58"/>
                <a:gd name="T18" fmla="*/ 0 w 34"/>
                <a:gd name="T19" fmla="*/ 45 h 58"/>
                <a:gd name="T20" fmla="*/ 0 w 34"/>
                <a:gd name="T21" fmla="*/ 42 h 58"/>
                <a:gd name="T22" fmla="*/ 1 w 34"/>
                <a:gd name="T23" fmla="*/ 40 h 58"/>
                <a:gd name="T24" fmla="*/ 2 w 34"/>
                <a:gd name="T25" fmla="*/ 38 h 58"/>
                <a:gd name="T26" fmla="*/ 4 w 34"/>
                <a:gd name="T27" fmla="*/ 36 h 58"/>
                <a:gd name="T28" fmla="*/ 6 w 34"/>
                <a:gd name="T29" fmla="*/ 34 h 58"/>
                <a:gd name="T30" fmla="*/ 11 w 34"/>
                <a:gd name="T31" fmla="*/ 30 h 58"/>
                <a:gd name="T32" fmla="*/ 14 w 34"/>
                <a:gd name="T33" fmla="*/ 27 h 58"/>
                <a:gd name="T34" fmla="*/ 15 w 34"/>
                <a:gd name="T35" fmla="*/ 22 h 58"/>
                <a:gd name="T36" fmla="*/ 16 w 34"/>
                <a:gd name="T37" fmla="*/ 18 h 58"/>
                <a:gd name="T38" fmla="*/ 15 w 34"/>
                <a:gd name="T39" fmla="*/ 17 h 58"/>
                <a:gd name="T40" fmla="*/ 15 w 34"/>
                <a:gd name="T41" fmla="*/ 15 h 58"/>
                <a:gd name="T42" fmla="*/ 16 w 34"/>
                <a:gd name="T43" fmla="*/ 13 h 58"/>
                <a:gd name="T44" fmla="*/ 14 w 34"/>
                <a:gd name="T45" fmla="*/ 13 h 58"/>
                <a:gd name="T46" fmla="*/ 11 w 34"/>
                <a:gd name="T47" fmla="*/ 12 h 58"/>
                <a:gd name="T48" fmla="*/ 6 w 34"/>
                <a:gd name="T49" fmla="*/ 10 h 58"/>
                <a:gd name="T50" fmla="*/ 4 w 34"/>
                <a:gd name="T51" fmla="*/ 10 h 58"/>
                <a:gd name="T52" fmla="*/ 3 w 34"/>
                <a:gd name="T53" fmla="*/ 9 h 58"/>
                <a:gd name="T54" fmla="*/ 4 w 34"/>
                <a:gd name="T55" fmla="*/ 8 h 58"/>
                <a:gd name="T56" fmla="*/ 6 w 34"/>
                <a:gd name="T57" fmla="*/ 8 h 58"/>
                <a:gd name="T58" fmla="*/ 7 w 34"/>
                <a:gd name="T59" fmla="*/ 7 h 58"/>
                <a:gd name="T60" fmla="*/ 11 w 34"/>
                <a:gd name="T61" fmla="*/ 6 h 58"/>
                <a:gd name="T62" fmla="*/ 12 w 34"/>
                <a:gd name="T63" fmla="*/ 4 h 58"/>
                <a:gd name="T64" fmla="*/ 14 w 34"/>
                <a:gd name="T65" fmla="*/ 1 h 58"/>
                <a:gd name="T66" fmla="*/ 16 w 34"/>
                <a:gd name="T67" fmla="*/ 0 h 58"/>
                <a:gd name="T68" fmla="*/ 19 w 34"/>
                <a:gd name="T69" fmla="*/ 0 h 58"/>
                <a:gd name="T70" fmla="*/ 21 w 34"/>
                <a:gd name="T71" fmla="*/ 0 h 58"/>
                <a:gd name="T72" fmla="*/ 23 w 34"/>
                <a:gd name="T73" fmla="*/ 0 h 58"/>
                <a:gd name="T74" fmla="*/ 27 w 34"/>
                <a:gd name="T75" fmla="*/ 1 h 58"/>
                <a:gd name="T76" fmla="*/ 31 w 34"/>
                <a:gd name="T77" fmla="*/ 1 h 58"/>
                <a:gd name="T78" fmla="*/ 33 w 34"/>
                <a:gd name="T79" fmla="*/ 1 h 58"/>
                <a:gd name="T80" fmla="*/ 32 w 34"/>
                <a:gd name="T81" fmla="*/ 3 h 58"/>
                <a:gd name="T82" fmla="*/ 30 w 34"/>
                <a:gd name="T83" fmla="*/ 6 h 58"/>
                <a:gd name="T84" fmla="*/ 28 w 34"/>
                <a:gd name="T85" fmla="*/ 8 h 58"/>
                <a:gd name="T86" fmla="*/ 24 w 34"/>
                <a:gd name="T87" fmla="*/ 10 h 58"/>
                <a:gd name="T88" fmla="*/ 24 w 34"/>
                <a:gd name="T89" fmla="*/ 11 h 58"/>
                <a:gd name="T90" fmla="*/ 27 w 34"/>
                <a:gd name="T91" fmla="*/ 12 h 58"/>
                <a:gd name="T92" fmla="*/ 27 w 34"/>
                <a:gd name="T93" fmla="*/ 15 h 5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4"/>
                <a:gd name="T142" fmla="*/ 0 h 58"/>
                <a:gd name="T143" fmla="*/ 34 w 34"/>
                <a:gd name="T144" fmla="*/ 58 h 5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4" h="58">
                  <a:moveTo>
                    <a:pt x="20" y="57"/>
                  </a:moveTo>
                  <a:lnTo>
                    <a:pt x="19" y="57"/>
                  </a:lnTo>
                  <a:lnTo>
                    <a:pt x="18" y="57"/>
                  </a:lnTo>
                  <a:lnTo>
                    <a:pt x="16" y="57"/>
                  </a:lnTo>
                  <a:lnTo>
                    <a:pt x="15" y="57"/>
                  </a:lnTo>
                  <a:lnTo>
                    <a:pt x="14" y="57"/>
                  </a:lnTo>
                  <a:lnTo>
                    <a:pt x="12" y="57"/>
                  </a:lnTo>
                  <a:lnTo>
                    <a:pt x="11" y="57"/>
                  </a:lnTo>
                  <a:lnTo>
                    <a:pt x="9" y="56"/>
                  </a:lnTo>
                  <a:lnTo>
                    <a:pt x="7" y="56"/>
                  </a:lnTo>
                  <a:lnTo>
                    <a:pt x="6" y="55"/>
                  </a:lnTo>
                  <a:lnTo>
                    <a:pt x="4" y="54"/>
                  </a:lnTo>
                  <a:lnTo>
                    <a:pt x="4" y="53"/>
                  </a:lnTo>
                  <a:lnTo>
                    <a:pt x="3" y="51"/>
                  </a:lnTo>
                  <a:lnTo>
                    <a:pt x="2" y="51"/>
                  </a:lnTo>
                  <a:lnTo>
                    <a:pt x="2" y="50"/>
                  </a:lnTo>
                  <a:lnTo>
                    <a:pt x="1" y="49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41"/>
                  </a:lnTo>
                  <a:lnTo>
                    <a:pt x="1" y="40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3" y="37"/>
                  </a:lnTo>
                  <a:lnTo>
                    <a:pt x="4" y="36"/>
                  </a:lnTo>
                  <a:lnTo>
                    <a:pt x="5" y="35"/>
                  </a:lnTo>
                  <a:lnTo>
                    <a:pt x="6" y="34"/>
                  </a:lnTo>
                  <a:lnTo>
                    <a:pt x="9" y="32"/>
                  </a:lnTo>
                  <a:lnTo>
                    <a:pt x="11" y="30"/>
                  </a:lnTo>
                  <a:lnTo>
                    <a:pt x="12" y="29"/>
                  </a:lnTo>
                  <a:lnTo>
                    <a:pt x="14" y="27"/>
                  </a:lnTo>
                  <a:lnTo>
                    <a:pt x="14" y="25"/>
                  </a:lnTo>
                  <a:lnTo>
                    <a:pt x="15" y="22"/>
                  </a:lnTo>
                  <a:lnTo>
                    <a:pt x="16" y="20"/>
                  </a:lnTo>
                  <a:lnTo>
                    <a:pt x="16" y="18"/>
                  </a:lnTo>
                  <a:lnTo>
                    <a:pt x="15" y="18"/>
                  </a:lnTo>
                  <a:lnTo>
                    <a:pt x="15" y="17"/>
                  </a:lnTo>
                  <a:lnTo>
                    <a:pt x="15" y="16"/>
                  </a:lnTo>
                  <a:lnTo>
                    <a:pt x="15" y="15"/>
                  </a:lnTo>
                  <a:lnTo>
                    <a:pt x="15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2" y="12"/>
                  </a:lnTo>
                  <a:lnTo>
                    <a:pt x="11" y="12"/>
                  </a:lnTo>
                  <a:lnTo>
                    <a:pt x="7" y="11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3" y="9"/>
                  </a:lnTo>
                  <a:lnTo>
                    <a:pt x="3" y="8"/>
                  </a:lnTo>
                  <a:lnTo>
                    <a:pt x="4" y="8"/>
                  </a:lnTo>
                  <a:lnTo>
                    <a:pt x="5" y="8"/>
                  </a:lnTo>
                  <a:lnTo>
                    <a:pt x="6" y="8"/>
                  </a:lnTo>
                  <a:lnTo>
                    <a:pt x="6" y="7"/>
                  </a:lnTo>
                  <a:lnTo>
                    <a:pt x="7" y="7"/>
                  </a:lnTo>
                  <a:lnTo>
                    <a:pt x="9" y="6"/>
                  </a:lnTo>
                  <a:lnTo>
                    <a:pt x="11" y="6"/>
                  </a:lnTo>
                  <a:lnTo>
                    <a:pt x="11" y="4"/>
                  </a:lnTo>
                  <a:lnTo>
                    <a:pt x="12" y="4"/>
                  </a:lnTo>
                  <a:lnTo>
                    <a:pt x="14" y="2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1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4" y="0"/>
                  </a:lnTo>
                  <a:lnTo>
                    <a:pt x="27" y="1"/>
                  </a:lnTo>
                  <a:lnTo>
                    <a:pt x="29" y="1"/>
                  </a:lnTo>
                  <a:lnTo>
                    <a:pt x="31" y="1"/>
                  </a:lnTo>
                  <a:lnTo>
                    <a:pt x="32" y="1"/>
                  </a:lnTo>
                  <a:lnTo>
                    <a:pt x="33" y="1"/>
                  </a:lnTo>
                  <a:lnTo>
                    <a:pt x="33" y="2"/>
                  </a:lnTo>
                  <a:lnTo>
                    <a:pt x="32" y="3"/>
                  </a:lnTo>
                  <a:lnTo>
                    <a:pt x="31" y="4"/>
                  </a:lnTo>
                  <a:lnTo>
                    <a:pt x="30" y="6"/>
                  </a:lnTo>
                  <a:lnTo>
                    <a:pt x="29" y="6"/>
                  </a:lnTo>
                  <a:lnTo>
                    <a:pt x="28" y="8"/>
                  </a:lnTo>
                  <a:lnTo>
                    <a:pt x="27" y="10"/>
                  </a:lnTo>
                  <a:lnTo>
                    <a:pt x="24" y="10"/>
                  </a:lnTo>
                  <a:lnTo>
                    <a:pt x="24" y="12"/>
                  </a:lnTo>
                  <a:lnTo>
                    <a:pt x="24" y="11"/>
                  </a:lnTo>
                  <a:lnTo>
                    <a:pt x="24" y="12"/>
                  </a:lnTo>
                  <a:lnTo>
                    <a:pt x="27" y="12"/>
                  </a:lnTo>
                  <a:lnTo>
                    <a:pt x="27" y="13"/>
                  </a:lnTo>
                  <a:lnTo>
                    <a:pt x="27" y="15"/>
                  </a:lnTo>
                  <a:lnTo>
                    <a:pt x="20" y="57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49" name="Freeform 52"/>
            <p:cNvSpPr>
              <a:spLocks/>
            </p:cNvSpPr>
            <p:nvPr/>
          </p:nvSpPr>
          <p:spPr bwMode="auto">
            <a:xfrm>
              <a:off x="5253" y="1069"/>
              <a:ext cx="41" cy="65"/>
            </a:xfrm>
            <a:custGeom>
              <a:avLst/>
              <a:gdLst>
                <a:gd name="T0" fmla="*/ 23 w 41"/>
                <a:gd name="T1" fmla="*/ 64 h 65"/>
                <a:gd name="T2" fmla="*/ 19 w 41"/>
                <a:gd name="T3" fmla="*/ 64 h 65"/>
                <a:gd name="T4" fmla="*/ 17 w 41"/>
                <a:gd name="T5" fmla="*/ 64 h 65"/>
                <a:gd name="T6" fmla="*/ 13 w 41"/>
                <a:gd name="T7" fmla="*/ 64 h 65"/>
                <a:gd name="T8" fmla="*/ 9 w 41"/>
                <a:gd name="T9" fmla="*/ 63 h 65"/>
                <a:gd name="T10" fmla="*/ 5 w 41"/>
                <a:gd name="T11" fmla="*/ 60 h 65"/>
                <a:gd name="T12" fmla="*/ 4 w 41"/>
                <a:gd name="T13" fmla="*/ 58 h 65"/>
                <a:gd name="T14" fmla="*/ 3 w 41"/>
                <a:gd name="T15" fmla="*/ 56 h 65"/>
                <a:gd name="T16" fmla="*/ 0 w 41"/>
                <a:gd name="T17" fmla="*/ 54 h 65"/>
                <a:gd name="T18" fmla="*/ 0 w 41"/>
                <a:gd name="T19" fmla="*/ 50 h 65"/>
                <a:gd name="T20" fmla="*/ 0 w 41"/>
                <a:gd name="T21" fmla="*/ 48 h 65"/>
                <a:gd name="T22" fmla="*/ 1 w 41"/>
                <a:gd name="T23" fmla="*/ 45 h 65"/>
                <a:gd name="T24" fmla="*/ 3 w 41"/>
                <a:gd name="T25" fmla="*/ 43 h 65"/>
                <a:gd name="T26" fmla="*/ 5 w 41"/>
                <a:gd name="T27" fmla="*/ 40 h 65"/>
                <a:gd name="T28" fmla="*/ 8 w 41"/>
                <a:gd name="T29" fmla="*/ 38 h 65"/>
                <a:gd name="T30" fmla="*/ 13 w 41"/>
                <a:gd name="T31" fmla="*/ 34 h 65"/>
                <a:gd name="T32" fmla="*/ 17 w 41"/>
                <a:gd name="T33" fmla="*/ 30 h 65"/>
                <a:gd name="T34" fmla="*/ 18 w 41"/>
                <a:gd name="T35" fmla="*/ 25 h 65"/>
                <a:gd name="T36" fmla="*/ 19 w 41"/>
                <a:gd name="T37" fmla="*/ 20 h 65"/>
                <a:gd name="T38" fmla="*/ 18 w 41"/>
                <a:gd name="T39" fmla="*/ 19 h 65"/>
                <a:gd name="T40" fmla="*/ 18 w 41"/>
                <a:gd name="T41" fmla="*/ 16 h 65"/>
                <a:gd name="T42" fmla="*/ 19 w 41"/>
                <a:gd name="T43" fmla="*/ 15 h 65"/>
                <a:gd name="T44" fmla="*/ 17 w 41"/>
                <a:gd name="T45" fmla="*/ 15 h 65"/>
                <a:gd name="T46" fmla="*/ 13 w 41"/>
                <a:gd name="T47" fmla="*/ 14 h 65"/>
                <a:gd name="T48" fmla="*/ 8 w 41"/>
                <a:gd name="T49" fmla="*/ 11 h 65"/>
                <a:gd name="T50" fmla="*/ 5 w 41"/>
                <a:gd name="T51" fmla="*/ 11 h 65"/>
                <a:gd name="T52" fmla="*/ 4 w 41"/>
                <a:gd name="T53" fmla="*/ 10 h 65"/>
                <a:gd name="T54" fmla="*/ 5 w 41"/>
                <a:gd name="T55" fmla="*/ 9 h 65"/>
                <a:gd name="T56" fmla="*/ 8 w 41"/>
                <a:gd name="T57" fmla="*/ 9 h 65"/>
                <a:gd name="T58" fmla="*/ 9 w 41"/>
                <a:gd name="T59" fmla="*/ 8 h 65"/>
                <a:gd name="T60" fmla="*/ 13 w 41"/>
                <a:gd name="T61" fmla="*/ 6 h 65"/>
                <a:gd name="T62" fmla="*/ 14 w 41"/>
                <a:gd name="T63" fmla="*/ 5 h 65"/>
                <a:gd name="T64" fmla="*/ 17 w 41"/>
                <a:gd name="T65" fmla="*/ 1 h 65"/>
                <a:gd name="T66" fmla="*/ 19 w 41"/>
                <a:gd name="T67" fmla="*/ 0 h 65"/>
                <a:gd name="T68" fmla="*/ 23 w 41"/>
                <a:gd name="T69" fmla="*/ 0 h 65"/>
                <a:gd name="T70" fmla="*/ 26 w 41"/>
                <a:gd name="T71" fmla="*/ 0 h 65"/>
                <a:gd name="T72" fmla="*/ 28 w 41"/>
                <a:gd name="T73" fmla="*/ 0 h 65"/>
                <a:gd name="T74" fmla="*/ 32 w 41"/>
                <a:gd name="T75" fmla="*/ 1 h 65"/>
                <a:gd name="T76" fmla="*/ 37 w 41"/>
                <a:gd name="T77" fmla="*/ 1 h 65"/>
                <a:gd name="T78" fmla="*/ 40 w 41"/>
                <a:gd name="T79" fmla="*/ 1 h 65"/>
                <a:gd name="T80" fmla="*/ 39 w 41"/>
                <a:gd name="T81" fmla="*/ 4 h 65"/>
                <a:gd name="T82" fmla="*/ 36 w 41"/>
                <a:gd name="T83" fmla="*/ 6 h 65"/>
                <a:gd name="T84" fmla="*/ 34 w 41"/>
                <a:gd name="T85" fmla="*/ 9 h 65"/>
                <a:gd name="T86" fmla="*/ 30 w 41"/>
                <a:gd name="T87" fmla="*/ 11 h 65"/>
                <a:gd name="T88" fmla="*/ 30 w 41"/>
                <a:gd name="T89" fmla="*/ 13 h 65"/>
                <a:gd name="T90" fmla="*/ 32 w 41"/>
                <a:gd name="T91" fmla="*/ 14 h 65"/>
                <a:gd name="T92" fmla="*/ 32 w 41"/>
                <a:gd name="T93" fmla="*/ 16 h 6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1"/>
                <a:gd name="T142" fmla="*/ 0 h 65"/>
                <a:gd name="T143" fmla="*/ 41 w 41"/>
                <a:gd name="T144" fmla="*/ 65 h 6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1" h="65">
                  <a:moveTo>
                    <a:pt x="25" y="64"/>
                  </a:moveTo>
                  <a:lnTo>
                    <a:pt x="23" y="64"/>
                  </a:lnTo>
                  <a:lnTo>
                    <a:pt x="22" y="64"/>
                  </a:lnTo>
                  <a:lnTo>
                    <a:pt x="19" y="64"/>
                  </a:lnTo>
                  <a:lnTo>
                    <a:pt x="18" y="64"/>
                  </a:lnTo>
                  <a:lnTo>
                    <a:pt x="17" y="64"/>
                  </a:lnTo>
                  <a:lnTo>
                    <a:pt x="14" y="64"/>
                  </a:lnTo>
                  <a:lnTo>
                    <a:pt x="13" y="64"/>
                  </a:lnTo>
                  <a:lnTo>
                    <a:pt x="10" y="63"/>
                  </a:lnTo>
                  <a:lnTo>
                    <a:pt x="9" y="63"/>
                  </a:lnTo>
                  <a:lnTo>
                    <a:pt x="8" y="61"/>
                  </a:lnTo>
                  <a:lnTo>
                    <a:pt x="5" y="60"/>
                  </a:lnTo>
                  <a:lnTo>
                    <a:pt x="5" y="59"/>
                  </a:lnTo>
                  <a:lnTo>
                    <a:pt x="4" y="58"/>
                  </a:lnTo>
                  <a:lnTo>
                    <a:pt x="3" y="58"/>
                  </a:lnTo>
                  <a:lnTo>
                    <a:pt x="3" y="56"/>
                  </a:lnTo>
                  <a:lnTo>
                    <a:pt x="1" y="55"/>
                  </a:lnTo>
                  <a:lnTo>
                    <a:pt x="0" y="54"/>
                  </a:lnTo>
                  <a:lnTo>
                    <a:pt x="0" y="53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1" y="45"/>
                  </a:lnTo>
                  <a:lnTo>
                    <a:pt x="3" y="44"/>
                  </a:lnTo>
                  <a:lnTo>
                    <a:pt x="3" y="43"/>
                  </a:lnTo>
                  <a:lnTo>
                    <a:pt x="4" y="41"/>
                  </a:lnTo>
                  <a:lnTo>
                    <a:pt x="5" y="40"/>
                  </a:lnTo>
                  <a:lnTo>
                    <a:pt x="6" y="39"/>
                  </a:lnTo>
                  <a:lnTo>
                    <a:pt x="8" y="38"/>
                  </a:lnTo>
                  <a:lnTo>
                    <a:pt x="10" y="36"/>
                  </a:lnTo>
                  <a:lnTo>
                    <a:pt x="13" y="34"/>
                  </a:lnTo>
                  <a:lnTo>
                    <a:pt x="14" y="33"/>
                  </a:lnTo>
                  <a:lnTo>
                    <a:pt x="17" y="30"/>
                  </a:lnTo>
                  <a:lnTo>
                    <a:pt x="17" y="28"/>
                  </a:lnTo>
                  <a:lnTo>
                    <a:pt x="18" y="25"/>
                  </a:lnTo>
                  <a:lnTo>
                    <a:pt x="19" y="23"/>
                  </a:lnTo>
                  <a:lnTo>
                    <a:pt x="19" y="20"/>
                  </a:lnTo>
                  <a:lnTo>
                    <a:pt x="18" y="20"/>
                  </a:lnTo>
                  <a:lnTo>
                    <a:pt x="18" y="19"/>
                  </a:lnTo>
                  <a:lnTo>
                    <a:pt x="18" y="18"/>
                  </a:lnTo>
                  <a:lnTo>
                    <a:pt x="18" y="16"/>
                  </a:lnTo>
                  <a:lnTo>
                    <a:pt x="18" y="15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7" y="15"/>
                  </a:lnTo>
                  <a:lnTo>
                    <a:pt x="14" y="14"/>
                  </a:lnTo>
                  <a:lnTo>
                    <a:pt x="13" y="14"/>
                  </a:lnTo>
                  <a:lnTo>
                    <a:pt x="9" y="13"/>
                  </a:lnTo>
                  <a:lnTo>
                    <a:pt x="8" y="11"/>
                  </a:lnTo>
                  <a:lnTo>
                    <a:pt x="6" y="11"/>
                  </a:lnTo>
                  <a:lnTo>
                    <a:pt x="5" y="11"/>
                  </a:lnTo>
                  <a:lnTo>
                    <a:pt x="4" y="11"/>
                  </a:lnTo>
                  <a:lnTo>
                    <a:pt x="4" y="10"/>
                  </a:lnTo>
                  <a:lnTo>
                    <a:pt x="4" y="9"/>
                  </a:lnTo>
                  <a:lnTo>
                    <a:pt x="5" y="9"/>
                  </a:lnTo>
                  <a:lnTo>
                    <a:pt x="6" y="9"/>
                  </a:lnTo>
                  <a:lnTo>
                    <a:pt x="8" y="9"/>
                  </a:lnTo>
                  <a:lnTo>
                    <a:pt x="8" y="8"/>
                  </a:lnTo>
                  <a:lnTo>
                    <a:pt x="9" y="8"/>
                  </a:lnTo>
                  <a:lnTo>
                    <a:pt x="10" y="6"/>
                  </a:lnTo>
                  <a:lnTo>
                    <a:pt x="13" y="6"/>
                  </a:lnTo>
                  <a:lnTo>
                    <a:pt x="13" y="5"/>
                  </a:lnTo>
                  <a:lnTo>
                    <a:pt x="14" y="5"/>
                  </a:lnTo>
                  <a:lnTo>
                    <a:pt x="17" y="3"/>
                  </a:lnTo>
                  <a:lnTo>
                    <a:pt x="17" y="1"/>
                  </a:lnTo>
                  <a:lnTo>
                    <a:pt x="18" y="1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2" y="1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9" y="1"/>
                  </a:lnTo>
                  <a:lnTo>
                    <a:pt x="40" y="1"/>
                  </a:lnTo>
                  <a:lnTo>
                    <a:pt x="40" y="3"/>
                  </a:lnTo>
                  <a:lnTo>
                    <a:pt x="39" y="4"/>
                  </a:lnTo>
                  <a:lnTo>
                    <a:pt x="37" y="5"/>
                  </a:lnTo>
                  <a:lnTo>
                    <a:pt x="36" y="6"/>
                  </a:lnTo>
                  <a:lnTo>
                    <a:pt x="35" y="6"/>
                  </a:lnTo>
                  <a:lnTo>
                    <a:pt x="34" y="9"/>
                  </a:lnTo>
                  <a:lnTo>
                    <a:pt x="32" y="11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30" y="13"/>
                  </a:lnTo>
                  <a:lnTo>
                    <a:pt x="30" y="14"/>
                  </a:lnTo>
                  <a:lnTo>
                    <a:pt x="32" y="14"/>
                  </a:lnTo>
                  <a:lnTo>
                    <a:pt x="32" y="15"/>
                  </a:lnTo>
                  <a:lnTo>
                    <a:pt x="32" y="16"/>
                  </a:lnTo>
                </a:path>
              </a:pathLst>
            </a:custGeom>
            <a:noFill/>
            <a:ln w="12700" cap="rnd" cmpd="sng">
              <a:solidFill>
                <a:srgbClr val="7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50" name="Freeform 53"/>
            <p:cNvSpPr>
              <a:spLocks/>
            </p:cNvSpPr>
            <p:nvPr/>
          </p:nvSpPr>
          <p:spPr bwMode="auto">
            <a:xfrm>
              <a:off x="5280" y="1088"/>
              <a:ext cx="45" cy="42"/>
            </a:xfrm>
            <a:custGeom>
              <a:avLst/>
              <a:gdLst>
                <a:gd name="T0" fmla="*/ 5 w 45"/>
                <a:gd name="T1" fmla="*/ 0 h 42"/>
                <a:gd name="T2" fmla="*/ 6 w 45"/>
                <a:gd name="T3" fmla="*/ 1 h 42"/>
                <a:gd name="T4" fmla="*/ 7 w 45"/>
                <a:gd name="T5" fmla="*/ 2 h 42"/>
                <a:gd name="T6" fmla="*/ 9 w 45"/>
                <a:gd name="T7" fmla="*/ 2 h 42"/>
                <a:gd name="T8" fmla="*/ 10 w 45"/>
                <a:gd name="T9" fmla="*/ 4 h 42"/>
                <a:gd name="T10" fmla="*/ 14 w 45"/>
                <a:gd name="T11" fmla="*/ 4 h 42"/>
                <a:gd name="T12" fmla="*/ 17 w 45"/>
                <a:gd name="T13" fmla="*/ 6 h 42"/>
                <a:gd name="T14" fmla="*/ 23 w 45"/>
                <a:gd name="T15" fmla="*/ 8 h 42"/>
                <a:gd name="T16" fmla="*/ 26 w 45"/>
                <a:gd name="T17" fmla="*/ 9 h 42"/>
                <a:gd name="T18" fmla="*/ 27 w 45"/>
                <a:gd name="T19" fmla="*/ 9 h 42"/>
                <a:gd name="T20" fmla="*/ 28 w 45"/>
                <a:gd name="T21" fmla="*/ 11 h 42"/>
                <a:gd name="T22" fmla="*/ 30 w 45"/>
                <a:gd name="T23" fmla="*/ 12 h 42"/>
                <a:gd name="T24" fmla="*/ 32 w 45"/>
                <a:gd name="T25" fmla="*/ 13 h 42"/>
                <a:gd name="T26" fmla="*/ 34 w 45"/>
                <a:gd name="T27" fmla="*/ 14 h 42"/>
                <a:gd name="T28" fmla="*/ 35 w 45"/>
                <a:gd name="T29" fmla="*/ 15 h 42"/>
                <a:gd name="T30" fmla="*/ 37 w 45"/>
                <a:gd name="T31" fmla="*/ 17 h 42"/>
                <a:gd name="T32" fmla="*/ 38 w 45"/>
                <a:gd name="T33" fmla="*/ 18 h 42"/>
                <a:gd name="T34" fmla="*/ 39 w 45"/>
                <a:gd name="T35" fmla="*/ 19 h 42"/>
                <a:gd name="T36" fmla="*/ 41 w 45"/>
                <a:gd name="T37" fmla="*/ 20 h 42"/>
                <a:gd name="T38" fmla="*/ 41 w 45"/>
                <a:gd name="T39" fmla="*/ 21 h 42"/>
                <a:gd name="T40" fmla="*/ 42 w 45"/>
                <a:gd name="T41" fmla="*/ 22 h 42"/>
                <a:gd name="T42" fmla="*/ 42 w 45"/>
                <a:gd name="T43" fmla="*/ 23 h 42"/>
                <a:gd name="T44" fmla="*/ 43 w 45"/>
                <a:gd name="T45" fmla="*/ 25 h 42"/>
                <a:gd name="T46" fmla="*/ 43 w 45"/>
                <a:gd name="T47" fmla="*/ 26 h 42"/>
                <a:gd name="T48" fmla="*/ 43 w 45"/>
                <a:gd name="T49" fmla="*/ 27 h 42"/>
                <a:gd name="T50" fmla="*/ 44 w 45"/>
                <a:gd name="T51" fmla="*/ 27 h 42"/>
                <a:gd name="T52" fmla="*/ 44 w 45"/>
                <a:gd name="T53" fmla="*/ 29 h 42"/>
                <a:gd name="T54" fmla="*/ 43 w 45"/>
                <a:gd name="T55" fmla="*/ 30 h 42"/>
                <a:gd name="T56" fmla="*/ 43 w 45"/>
                <a:gd name="T57" fmla="*/ 32 h 42"/>
                <a:gd name="T58" fmla="*/ 43 w 45"/>
                <a:gd name="T59" fmla="*/ 33 h 42"/>
                <a:gd name="T60" fmla="*/ 42 w 45"/>
                <a:gd name="T61" fmla="*/ 34 h 42"/>
                <a:gd name="T62" fmla="*/ 42 w 45"/>
                <a:gd name="T63" fmla="*/ 35 h 42"/>
                <a:gd name="T64" fmla="*/ 41 w 45"/>
                <a:gd name="T65" fmla="*/ 36 h 42"/>
                <a:gd name="T66" fmla="*/ 41 w 45"/>
                <a:gd name="T67" fmla="*/ 37 h 42"/>
                <a:gd name="T68" fmla="*/ 39 w 45"/>
                <a:gd name="T69" fmla="*/ 38 h 42"/>
                <a:gd name="T70" fmla="*/ 38 w 45"/>
                <a:gd name="T71" fmla="*/ 38 h 42"/>
                <a:gd name="T72" fmla="*/ 37 w 45"/>
                <a:gd name="T73" fmla="*/ 39 h 42"/>
                <a:gd name="T74" fmla="*/ 36 w 45"/>
                <a:gd name="T75" fmla="*/ 39 h 42"/>
                <a:gd name="T76" fmla="*/ 35 w 45"/>
                <a:gd name="T77" fmla="*/ 39 h 42"/>
                <a:gd name="T78" fmla="*/ 34 w 45"/>
                <a:gd name="T79" fmla="*/ 40 h 42"/>
                <a:gd name="T80" fmla="*/ 33 w 45"/>
                <a:gd name="T81" fmla="*/ 40 h 42"/>
                <a:gd name="T82" fmla="*/ 32 w 45"/>
                <a:gd name="T83" fmla="*/ 41 h 42"/>
                <a:gd name="T84" fmla="*/ 30 w 45"/>
                <a:gd name="T85" fmla="*/ 41 h 42"/>
                <a:gd name="T86" fmla="*/ 0 w 45"/>
                <a:gd name="T87" fmla="*/ 41 h 42"/>
                <a:gd name="T88" fmla="*/ 5 w 45"/>
                <a:gd name="T89" fmla="*/ 0 h 4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5"/>
                <a:gd name="T136" fmla="*/ 0 h 42"/>
                <a:gd name="T137" fmla="*/ 45 w 45"/>
                <a:gd name="T138" fmla="*/ 42 h 4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5" h="42">
                  <a:moveTo>
                    <a:pt x="5" y="0"/>
                  </a:moveTo>
                  <a:lnTo>
                    <a:pt x="6" y="1"/>
                  </a:lnTo>
                  <a:lnTo>
                    <a:pt x="7" y="2"/>
                  </a:lnTo>
                  <a:lnTo>
                    <a:pt x="9" y="2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7" y="6"/>
                  </a:lnTo>
                  <a:lnTo>
                    <a:pt x="23" y="8"/>
                  </a:lnTo>
                  <a:lnTo>
                    <a:pt x="26" y="9"/>
                  </a:lnTo>
                  <a:lnTo>
                    <a:pt x="27" y="9"/>
                  </a:lnTo>
                  <a:lnTo>
                    <a:pt x="28" y="11"/>
                  </a:lnTo>
                  <a:lnTo>
                    <a:pt x="30" y="12"/>
                  </a:lnTo>
                  <a:lnTo>
                    <a:pt x="32" y="13"/>
                  </a:lnTo>
                  <a:lnTo>
                    <a:pt x="34" y="14"/>
                  </a:lnTo>
                  <a:lnTo>
                    <a:pt x="35" y="15"/>
                  </a:lnTo>
                  <a:lnTo>
                    <a:pt x="37" y="17"/>
                  </a:lnTo>
                  <a:lnTo>
                    <a:pt x="38" y="18"/>
                  </a:lnTo>
                  <a:lnTo>
                    <a:pt x="39" y="19"/>
                  </a:lnTo>
                  <a:lnTo>
                    <a:pt x="41" y="20"/>
                  </a:lnTo>
                  <a:lnTo>
                    <a:pt x="41" y="21"/>
                  </a:lnTo>
                  <a:lnTo>
                    <a:pt x="42" y="22"/>
                  </a:lnTo>
                  <a:lnTo>
                    <a:pt x="42" y="23"/>
                  </a:lnTo>
                  <a:lnTo>
                    <a:pt x="43" y="25"/>
                  </a:lnTo>
                  <a:lnTo>
                    <a:pt x="43" y="26"/>
                  </a:lnTo>
                  <a:lnTo>
                    <a:pt x="43" y="27"/>
                  </a:lnTo>
                  <a:lnTo>
                    <a:pt x="44" y="27"/>
                  </a:lnTo>
                  <a:lnTo>
                    <a:pt x="44" y="29"/>
                  </a:lnTo>
                  <a:lnTo>
                    <a:pt x="43" y="30"/>
                  </a:lnTo>
                  <a:lnTo>
                    <a:pt x="43" y="32"/>
                  </a:lnTo>
                  <a:lnTo>
                    <a:pt x="43" y="33"/>
                  </a:lnTo>
                  <a:lnTo>
                    <a:pt x="42" y="34"/>
                  </a:lnTo>
                  <a:lnTo>
                    <a:pt x="42" y="35"/>
                  </a:lnTo>
                  <a:lnTo>
                    <a:pt x="41" y="36"/>
                  </a:lnTo>
                  <a:lnTo>
                    <a:pt x="41" y="37"/>
                  </a:lnTo>
                  <a:lnTo>
                    <a:pt x="39" y="38"/>
                  </a:lnTo>
                  <a:lnTo>
                    <a:pt x="38" y="38"/>
                  </a:lnTo>
                  <a:lnTo>
                    <a:pt x="37" y="39"/>
                  </a:lnTo>
                  <a:lnTo>
                    <a:pt x="36" y="39"/>
                  </a:lnTo>
                  <a:lnTo>
                    <a:pt x="35" y="39"/>
                  </a:lnTo>
                  <a:lnTo>
                    <a:pt x="34" y="40"/>
                  </a:lnTo>
                  <a:lnTo>
                    <a:pt x="33" y="40"/>
                  </a:lnTo>
                  <a:lnTo>
                    <a:pt x="32" y="41"/>
                  </a:lnTo>
                  <a:lnTo>
                    <a:pt x="30" y="41"/>
                  </a:lnTo>
                  <a:lnTo>
                    <a:pt x="0" y="41"/>
                  </a:lnTo>
                  <a:lnTo>
                    <a:pt x="5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51" name="Freeform 54"/>
            <p:cNvSpPr>
              <a:spLocks/>
            </p:cNvSpPr>
            <p:nvPr/>
          </p:nvSpPr>
          <p:spPr bwMode="auto">
            <a:xfrm>
              <a:off x="5280" y="1088"/>
              <a:ext cx="53" cy="49"/>
            </a:xfrm>
            <a:custGeom>
              <a:avLst/>
              <a:gdLst>
                <a:gd name="T0" fmla="*/ 5 w 53"/>
                <a:gd name="T1" fmla="*/ 0 h 49"/>
                <a:gd name="T2" fmla="*/ 7 w 53"/>
                <a:gd name="T3" fmla="*/ 1 h 49"/>
                <a:gd name="T4" fmla="*/ 8 w 53"/>
                <a:gd name="T5" fmla="*/ 2 h 49"/>
                <a:gd name="T6" fmla="*/ 11 w 53"/>
                <a:gd name="T7" fmla="*/ 2 h 49"/>
                <a:gd name="T8" fmla="*/ 12 w 53"/>
                <a:gd name="T9" fmla="*/ 5 h 49"/>
                <a:gd name="T10" fmla="*/ 16 w 53"/>
                <a:gd name="T11" fmla="*/ 5 h 49"/>
                <a:gd name="T12" fmla="*/ 20 w 53"/>
                <a:gd name="T13" fmla="*/ 7 h 49"/>
                <a:gd name="T14" fmla="*/ 27 w 53"/>
                <a:gd name="T15" fmla="*/ 10 h 49"/>
                <a:gd name="T16" fmla="*/ 31 w 53"/>
                <a:gd name="T17" fmla="*/ 11 h 49"/>
                <a:gd name="T18" fmla="*/ 32 w 53"/>
                <a:gd name="T19" fmla="*/ 11 h 49"/>
                <a:gd name="T20" fmla="*/ 33 w 53"/>
                <a:gd name="T21" fmla="*/ 12 h 49"/>
                <a:gd name="T22" fmla="*/ 36 w 53"/>
                <a:gd name="T23" fmla="*/ 14 h 49"/>
                <a:gd name="T24" fmla="*/ 37 w 53"/>
                <a:gd name="T25" fmla="*/ 15 h 49"/>
                <a:gd name="T26" fmla="*/ 40 w 53"/>
                <a:gd name="T27" fmla="*/ 16 h 49"/>
                <a:gd name="T28" fmla="*/ 41 w 53"/>
                <a:gd name="T29" fmla="*/ 17 h 49"/>
                <a:gd name="T30" fmla="*/ 44 w 53"/>
                <a:gd name="T31" fmla="*/ 20 h 49"/>
                <a:gd name="T32" fmla="*/ 45 w 53"/>
                <a:gd name="T33" fmla="*/ 21 h 49"/>
                <a:gd name="T34" fmla="*/ 47 w 53"/>
                <a:gd name="T35" fmla="*/ 22 h 49"/>
                <a:gd name="T36" fmla="*/ 48 w 53"/>
                <a:gd name="T37" fmla="*/ 23 h 49"/>
                <a:gd name="T38" fmla="*/ 48 w 53"/>
                <a:gd name="T39" fmla="*/ 25 h 49"/>
                <a:gd name="T40" fmla="*/ 49 w 53"/>
                <a:gd name="T41" fmla="*/ 26 h 49"/>
                <a:gd name="T42" fmla="*/ 49 w 53"/>
                <a:gd name="T43" fmla="*/ 27 h 49"/>
                <a:gd name="T44" fmla="*/ 51 w 53"/>
                <a:gd name="T45" fmla="*/ 30 h 49"/>
                <a:gd name="T46" fmla="*/ 51 w 53"/>
                <a:gd name="T47" fmla="*/ 31 h 49"/>
                <a:gd name="T48" fmla="*/ 51 w 53"/>
                <a:gd name="T49" fmla="*/ 32 h 49"/>
                <a:gd name="T50" fmla="*/ 52 w 53"/>
                <a:gd name="T51" fmla="*/ 32 h 49"/>
                <a:gd name="T52" fmla="*/ 52 w 53"/>
                <a:gd name="T53" fmla="*/ 34 h 49"/>
                <a:gd name="T54" fmla="*/ 51 w 53"/>
                <a:gd name="T55" fmla="*/ 36 h 49"/>
                <a:gd name="T56" fmla="*/ 51 w 53"/>
                <a:gd name="T57" fmla="*/ 37 h 49"/>
                <a:gd name="T58" fmla="*/ 51 w 53"/>
                <a:gd name="T59" fmla="*/ 38 h 49"/>
                <a:gd name="T60" fmla="*/ 49 w 53"/>
                <a:gd name="T61" fmla="*/ 39 h 49"/>
                <a:gd name="T62" fmla="*/ 49 w 53"/>
                <a:gd name="T63" fmla="*/ 41 h 49"/>
                <a:gd name="T64" fmla="*/ 48 w 53"/>
                <a:gd name="T65" fmla="*/ 42 h 49"/>
                <a:gd name="T66" fmla="*/ 48 w 53"/>
                <a:gd name="T67" fmla="*/ 43 h 49"/>
                <a:gd name="T68" fmla="*/ 47 w 53"/>
                <a:gd name="T69" fmla="*/ 44 h 49"/>
                <a:gd name="T70" fmla="*/ 45 w 53"/>
                <a:gd name="T71" fmla="*/ 44 h 49"/>
                <a:gd name="T72" fmla="*/ 44 w 53"/>
                <a:gd name="T73" fmla="*/ 46 h 49"/>
                <a:gd name="T74" fmla="*/ 43 w 53"/>
                <a:gd name="T75" fmla="*/ 46 h 49"/>
                <a:gd name="T76" fmla="*/ 41 w 53"/>
                <a:gd name="T77" fmla="*/ 46 h 49"/>
                <a:gd name="T78" fmla="*/ 40 w 53"/>
                <a:gd name="T79" fmla="*/ 47 h 49"/>
                <a:gd name="T80" fmla="*/ 39 w 53"/>
                <a:gd name="T81" fmla="*/ 47 h 49"/>
                <a:gd name="T82" fmla="*/ 37 w 53"/>
                <a:gd name="T83" fmla="*/ 48 h 49"/>
                <a:gd name="T84" fmla="*/ 36 w 53"/>
                <a:gd name="T85" fmla="*/ 48 h 49"/>
                <a:gd name="T86" fmla="*/ 0 w 53"/>
                <a:gd name="T87" fmla="*/ 48 h 4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53"/>
                <a:gd name="T133" fmla="*/ 0 h 49"/>
                <a:gd name="T134" fmla="*/ 53 w 53"/>
                <a:gd name="T135" fmla="*/ 49 h 4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53" h="49">
                  <a:moveTo>
                    <a:pt x="5" y="0"/>
                  </a:moveTo>
                  <a:lnTo>
                    <a:pt x="7" y="1"/>
                  </a:lnTo>
                  <a:lnTo>
                    <a:pt x="8" y="2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6" y="5"/>
                  </a:lnTo>
                  <a:lnTo>
                    <a:pt x="20" y="7"/>
                  </a:lnTo>
                  <a:lnTo>
                    <a:pt x="27" y="10"/>
                  </a:lnTo>
                  <a:lnTo>
                    <a:pt x="31" y="11"/>
                  </a:lnTo>
                  <a:lnTo>
                    <a:pt x="32" y="11"/>
                  </a:lnTo>
                  <a:lnTo>
                    <a:pt x="33" y="12"/>
                  </a:lnTo>
                  <a:lnTo>
                    <a:pt x="36" y="14"/>
                  </a:lnTo>
                  <a:lnTo>
                    <a:pt x="37" y="15"/>
                  </a:lnTo>
                  <a:lnTo>
                    <a:pt x="40" y="16"/>
                  </a:lnTo>
                  <a:lnTo>
                    <a:pt x="41" y="17"/>
                  </a:lnTo>
                  <a:lnTo>
                    <a:pt x="44" y="20"/>
                  </a:lnTo>
                  <a:lnTo>
                    <a:pt x="45" y="21"/>
                  </a:lnTo>
                  <a:lnTo>
                    <a:pt x="47" y="22"/>
                  </a:lnTo>
                  <a:lnTo>
                    <a:pt x="48" y="23"/>
                  </a:lnTo>
                  <a:lnTo>
                    <a:pt x="48" y="25"/>
                  </a:lnTo>
                  <a:lnTo>
                    <a:pt x="49" y="26"/>
                  </a:lnTo>
                  <a:lnTo>
                    <a:pt x="49" y="27"/>
                  </a:lnTo>
                  <a:lnTo>
                    <a:pt x="51" y="30"/>
                  </a:lnTo>
                  <a:lnTo>
                    <a:pt x="51" y="31"/>
                  </a:lnTo>
                  <a:lnTo>
                    <a:pt x="51" y="32"/>
                  </a:lnTo>
                  <a:lnTo>
                    <a:pt x="52" y="32"/>
                  </a:lnTo>
                  <a:lnTo>
                    <a:pt x="52" y="34"/>
                  </a:lnTo>
                  <a:lnTo>
                    <a:pt x="51" y="36"/>
                  </a:lnTo>
                  <a:lnTo>
                    <a:pt x="51" y="37"/>
                  </a:lnTo>
                  <a:lnTo>
                    <a:pt x="51" y="38"/>
                  </a:lnTo>
                  <a:lnTo>
                    <a:pt x="49" y="39"/>
                  </a:lnTo>
                  <a:lnTo>
                    <a:pt x="49" y="41"/>
                  </a:lnTo>
                  <a:lnTo>
                    <a:pt x="48" y="42"/>
                  </a:lnTo>
                  <a:lnTo>
                    <a:pt x="48" y="43"/>
                  </a:lnTo>
                  <a:lnTo>
                    <a:pt x="47" y="44"/>
                  </a:lnTo>
                  <a:lnTo>
                    <a:pt x="45" y="44"/>
                  </a:lnTo>
                  <a:lnTo>
                    <a:pt x="44" y="46"/>
                  </a:lnTo>
                  <a:lnTo>
                    <a:pt x="43" y="46"/>
                  </a:lnTo>
                  <a:lnTo>
                    <a:pt x="41" y="46"/>
                  </a:lnTo>
                  <a:lnTo>
                    <a:pt x="40" y="47"/>
                  </a:lnTo>
                  <a:lnTo>
                    <a:pt x="39" y="47"/>
                  </a:lnTo>
                  <a:lnTo>
                    <a:pt x="37" y="48"/>
                  </a:lnTo>
                  <a:lnTo>
                    <a:pt x="36" y="48"/>
                  </a:lnTo>
                  <a:lnTo>
                    <a:pt x="0" y="48"/>
                  </a:lnTo>
                </a:path>
              </a:pathLst>
            </a:custGeom>
            <a:noFill/>
            <a:ln w="12700" cap="rnd" cmpd="sng">
              <a:solidFill>
                <a:srgbClr val="7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52" name="Freeform 55"/>
            <p:cNvSpPr>
              <a:spLocks/>
            </p:cNvSpPr>
            <p:nvPr/>
          </p:nvSpPr>
          <p:spPr bwMode="auto">
            <a:xfrm>
              <a:off x="5225" y="1085"/>
              <a:ext cx="46" cy="46"/>
            </a:xfrm>
            <a:custGeom>
              <a:avLst/>
              <a:gdLst>
                <a:gd name="T0" fmla="*/ 20 w 46"/>
                <a:gd name="T1" fmla="*/ 0 h 46"/>
                <a:gd name="T2" fmla="*/ 19 w 46"/>
                <a:gd name="T3" fmla="*/ 0 h 46"/>
                <a:gd name="T4" fmla="*/ 21 w 46"/>
                <a:gd name="T5" fmla="*/ 3 h 46"/>
                <a:gd name="T6" fmla="*/ 24 w 46"/>
                <a:gd name="T7" fmla="*/ 5 h 46"/>
                <a:gd name="T8" fmla="*/ 26 w 46"/>
                <a:gd name="T9" fmla="*/ 8 h 46"/>
                <a:gd name="T10" fmla="*/ 28 w 46"/>
                <a:gd name="T11" fmla="*/ 10 h 46"/>
                <a:gd name="T12" fmla="*/ 30 w 46"/>
                <a:gd name="T13" fmla="*/ 12 h 46"/>
                <a:gd name="T14" fmla="*/ 33 w 46"/>
                <a:gd name="T15" fmla="*/ 15 h 46"/>
                <a:gd name="T16" fmla="*/ 38 w 46"/>
                <a:gd name="T17" fmla="*/ 18 h 46"/>
                <a:gd name="T18" fmla="*/ 39 w 46"/>
                <a:gd name="T19" fmla="*/ 19 h 46"/>
                <a:gd name="T20" fmla="*/ 41 w 46"/>
                <a:gd name="T21" fmla="*/ 20 h 46"/>
                <a:gd name="T22" fmla="*/ 43 w 46"/>
                <a:gd name="T23" fmla="*/ 21 h 46"/>
                <a:gd name="T24" fmla="*/ 43 w 46"/>
                <a:gd name="T25" fmla="*/ 23 h 46"/>
                <a:gd name="T26" fmla="*/ 44 w 46"/>
                <a:gd name="T27" fmla="*/ 24 h 46"/>
                <a:gd name="T28" fmla="*/ 45 w 46"/>
                <a:gd name="T29" fmla="*/ 25 h 46"/>
                <a:gd name="T30" fmla="*/ 45 w 46"/>
                <a:gd name="T31" fmla="*/ 26 h 46"/>
                <a:gd name="T32" fmla="*/ 45 w 46"/>
                <a:gd name="T33" fmla="*/ 28 h 46"/>
                <a:gd name="T34" fmla="*/ 45 w 46"/>
                <a:gd name="T35" fmla="*/ 29 h 46"/>
                <a:gd name="T36" fmla="*/ 45 w 46"/>
                <a:gd name="T37" fmla="*/ 30 h 46"/>
                <a:gd name="T38" fmla="*/ 45 w 46"/>
                <a:gd name="T39" fmla="*/ 32 h 46"/>
                <a:gd name="T40" fmla="*/ 45 w 46"/>
                <a:gd name="T41" fmla="*/ 33 h 46"/>
                <a:gd name="T42" fmla="*/ 45 w 46"/>
                <a:gd name="T43" fmla="*/ 34 h 46"/>
                <a:gd name="T44" fmla="*/ 45 w 46"/>
                <a:gd name="T45" fmla="*/ 36 h 46"/>
                <a:gd name="T46" fmla="*/ 44 w 46"/>
                <a:gd name="T47" fmla="*/ 36 h 46"/>
                <a:gd name="T48" fmla="*/ 44 w 46"/>
                <a:gd name="T49" fmla="*/ 38 h 46"/>
                <a:gd name="T50" fmla="*/ 43 w 46"/>
                <a:gd name="T51" fmla="*/ 40 h 46"/>
                <a:gd name="T52" fmla="*/ 42 w 46"/>
                <a:gd name="T53" fmla="*/ 40 h 46"/>
                <a:gd name="T54" fmla="*/ 41 w 46"/>
                <a:gd name="T55" fmla="*/ 41 h 46"/>
                <a:gd name="T56" fmla="*/ 39 w 46"/>
                <a:gd name="T57" fmla="*/ 41 h 46"/>
                <a:gd name="T58" fmla="*/ 39 w 46"/>
                <a:gd name="T59" fmla="*/ 42 h 46"/>
                <a:gd name="T60" fmla="*/ 38 w 46"/>
                <a:gd name="T61" fmla="*/ 42 h 46"/>
                <a:gd name="T62" fmla="*/ 37 w 46"/>
                <a:gd name="T63" fmla="*/ 42 h 46"/>
                <a:gd name="T64" fmla="*/ 36 w 46"/>
                <a:gd name="T65" fmla="*/ 44 h 46"/>
                <a:gd name="T66" fmla="*/ 35 w 46"/>
                <a:gd name="T67" fmla="*/ 44 h 46"/>
                <a:gd name="T68" fmla="*/ 33 w 46"/>
                <a:gd name="T69" fmla="*/ 44 h 46"/>
                <a:gd name="T70" fmla="*/ 32 w 46"/>
                <a:gd name="T71" fmla="*/ 44 h 46"/>
                <a:gd name="T72" fmla="*/ 30 w 46"/>
                <a:gd name="T73" fmla="*/ 44 h 46"/>
                <a:gd name="T74" fmla="*/ 30 w 46"/>
                <a:gd name="T75" fmla="*/ 45 h 46"/>
                <a:gd name="T76" fmla="*/ 0 w 46"/>
                <a:gd name="T77" fmla="*/ 45 h 46"/>
                <a:gd name="T78" fmla="*/ 20 w 46"/>
                <a:gd name="T79" fmla="*/ 0 h 4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6"/>
                <a:gd name="T121" fmla="*/ 0 h 46"/>
                <a:gd name="T122" fmla="*/ 46 w 46"/>
                <a:gd name="T123" fmla="*/ 46 h 4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6" h="46">
                  <a:moveTo>
                    <a:pt x="20" y="0"/>
                  </a:moveTo>
                  <a:lnTo>
                    <a:pt x="19" y="0"/>
                  </a:lnTo>
                  <a:lnTo>
                    <a:pt x="21" y="3"/>
                  </a:lnTo>
                  <a:lnTo>
                    <a:pt x="24" y="5"/>
                  </a:lnTo>
                  <a:lnTo>
                    <a:pt x="26" y="8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3" y="15"/>
                  </a:lnTo>
                  <a:lnTo>
                    <a:pt x="38" y="18"/>
                  </a:lnTo>
                  <a:lnTo>
                    <a:pt x="39" y="19"/>
                  </a:lnTo>
                  <a:lnTo>
                    <a:pt x="41" y="20"/>
                  </a:lnTo>
                  <a:lnTo>
                    <a:pt x="43" y="21"/>
                  </a:lnTo>
                  <a:lnTo>
                    <a:pt x="43" y="23"/>
                  </a:lnTo>
                  <a:lnTo>
                    <a:pt x="44" y="24"/>
                  </a:lnTo>
                  <a:lnTo>
                    <a:pt x="45" y="25"/>
                  </a:lnTo>
                  <a:lnTo>
                    <a:pt x="45" y="26"/>
                  </a:lnTo>
                  <a:lnTo>
                    <a:pt x="45" y="28"/>
                  </a:lnTo>
                  <a:lnTo>
                    <a:pt x="45" y="29"/>
                  </a:lnTo>
                  <a:lnTo>
                    <a:pt x="45" y="30"/>
                  </a:lnTo>
                  <a:lnTo>
                    <a:pt x="45" y="32"/>
                  </a:lnTo>
                  <a:lnTo>
                    <a:pt x="45" y="33"/>
                  </a:lnTo>
                  <a:lnTo>
                    <a:pt x="45" y="34"/>
                  </a:lnTo>
                  <a:lnTo>
                    <a:pt x="45" y="36"/>
                  </a:lnTo>
                  <a:lnTo>
                    <a:pt x="44" y="36"/>
                  </a:lnTo>
                  <a:lnTo>
                    <a:pt x="44" y="38"/>
                  </a:lnTo>
                  <a:lnTo>
                    <a:pt x="43" y="40"/>
                  </a:lnTo>
                  <a:lnTo>
                    <a:pt x="42" y="40"/>
                  </a:lnTo>
                  <a:lnTo>
                    <a:pt x="41" y="41"/>
                  </a:lnTo>
                  <a:lnTo>
                    <a:pt x="39" y="41"/>
                  </a:lnTo>
                  <a:lnTo>
                    <a:pt x="39" y="42"/>
                  </a:lnTo>
                  <a:lnTo>
                    <a:pt x="38" y="42"/>
                  </a:lnTo>
                  <a:lnTo>
                    <a:pt x="37" y="42"/>
                  </a:lnTo>
                  <a:lnTo>
                    <a:pt x="36" y="44"/>
                  </a:lnTo>
                  <a:lnTo>
                    <a:pt x="35" y="44"/>
                  </a:lnTo>
                  <a:lnTo>
                    <a:pt x="33" y="44"/>
                  </a:lnTo>
                  <a:lnTo>
                    <a:pt x="32" y="44"/>
                  </a:lnTo>
                  <a:lnTo>
                    <a:pt x="30" y="44"/>
                  </a:lnTo>
                  <a:lnTo>
                    <a:pt x="30" y="45"/>
                  </a:lnTo>
                  <a:lnTo>
                    <a:pt x="0" y="45"/>
                  </a:lnTo>
                  <a:lnTo>
                    <a:pt x="2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53" name="Freeform 56"/>
            <p:cNvSpPr>
              <a:spLocks/>
            </p:cNvSpPr>
            <p:nvPr/>
          </p:nvSpPr>
          <p:spPr bwMode="auto">
            <a:xfrm>
              <a:off x="5225" y="1085"/>
              <a:ext cx="54" cy="53"/>
            </a:xfrm>
            <a:custGeom>
              <a:avLst/>
              <a:gdLst>
                <a:gd name="T0" fmla="*/ 24 w 54"/>
                <a:gd name="T1" fmla="*/ 0 h 53"/>
                <a:gd name="T2" fmla="*/ 23 w 54"/>
                <a:gd name="T3" fmla="*/ 0 h 53"/>
                <a:gd name="T4" fmla="*/ 25 w 54"/>
                <a:gd name="T5" fmla="*/ 4 h 53"/>
                <a:gd name="T6" fmla="*/ 28 w 54"/>
                <a:gd name="T7" fmla="*/ 6 h 53"/>
                <a:gd name="T8" fmla="*/ 30 w 54"/>
                <a:gd name="T9" fmla="*/ 9 h 53"/>
                <a:gd name="T10" fmla="*/ 33 w 54"/>
                <a:gd name="T11" fmla="*/ 11 h 53"/>
                <a:gd name="T12" fmla="*/ 36 w 54"/>
                <a:gd name="T13" fmla="*/ 14 h 53"/>
                <a:gd name="T14" fmla="*/ 38 w 54"/>
                <a:gd name="T15" fmla="*/ 17 h 53"/>
                <a:gd name="T16" fmla="*/ 45 w 54"/>
                <a:gd name="T17" fmla="*/ 21 h 53"/>
                <a:gd name="T18" fmla="*/ 46 w 54"/>
                <a:gd name="T19" fmla="*/ 22 h 53"/>
                <a:gd name="T20" fmla="*/ 48 w 54"/>
                <a:gd name="T21" fmla="*/ 24 h 53"/>
                <a:gd name="T22" fmla="*/ 50 w 54"/>
                <a:gd name="T23" fmla="*/ 25 h 53"/>
                <a:gd name="T24" fmla="*/ 50 w 54"/>
                <a:gd name="T25" fmla="*/ 26 h 53"/>
                <a:gd name="T26" fmla="*/ 52 w 54"/>
                <a:gd name="T27" fmla="*/ 27 h 53"/>
                <a:gd name="T28" fmla="*/ 53 w 54"/>
                <a:gd name="T29" fmla="*/ 28 h 53"/>
                <a:gd name="T30" fmla="*/ 53 w 54"/>
                <a:gd name="T31" fmla="*/ 30 h 53"/>
                <a:gd name="T32" fmla="*/ 53 w 54"/>
                <a:gd name="T33" fmla="*/ 32 h 53"/>
                <a:gd name="T34" fmla="*/ 53 w 54"/>
                <a:gd name="T35" fmla="*/ 33 h 53"/>
                <a:gd name="T36" fmla="*/ 53 w 54"/>
                <a:gd name="T37" fmla="*/ 35 h 53"/>
                <a:gd name="T38" fmla="*/ 53 w 54"/>
                <a:gd name="T39" fmla="*/ 37 h 53"/>
                <a:gd name="T40" fmla="*/ 53 w 54"/>
                <a:gd name="T41" fmla="*/ 38 h 53"/>
                <a:gd name="T42" fmla="*/ 53 w 54"/>
                <a:gd name="T43" fmla="*/ 40 h 53"/>
                <a:gd name="T44" fmla="*/ 53 w 54"/>
                <a:gd name="T45" fmla="*/ 42 h 53"/>
                <a:gd name="T46" fmla="*/ 52 w 54"/>
                <a:gd name="T47" fmla="*/ 42 h 53"/>
                <a:gd name="T48" fmla="*/ 52 w 54"/>
                <a:gd name="T49" fmla="*/ 43 h 53"/>
                <a:gd name="T50" fmla="*/ 50 w 54"/>
                <a:gd name="T51" fmla="*/ 46 h 53"/>
                <a:gd name="T52" fmla="*/ 49 w 54"/>
                <a:gd name="T53" fmla="*/ 46 h 53"/>
                <a:gd name="T54" fmla="*/ 48 w 54"/>
                <a:gd name="T55" fmla="*/ 47 h 53"/>
                <a:gd name="T56" fmla="*/ 46 w 54"/>
                <a:gd name="T57" fmla="*/ 47 h 53"/>
                <a:gd name="T58" fmla="*/ 46 w 54"/>
                <a:gd name="T59" fmla="*/ 48 h 53"/>
                <a:gd name="T60" fmla="*/ 45 w 54"/>
                <a:gd name="T61" fmla="*/ 48 h 53"/>
                <a:gd name="T62" fmla="*/ 44 w 54"/>
                <a:gd name="T63" fmla="*/ 48 h 53"/>
                <a:gd name="T64" fmla="*/ 42 w 54"/>
                <a:gd name="T65" fmla="*/ 51 h 53"/>
                <a:gd name="T66" fmla="*/ 41 w 54"/>
                <a:gd name="T67" fmla="*/ 51 h 53"/>
                <a:gd name="T68" fmla="*/ 38 w 54"/>
                <a:gd name="T69" fmla="*/ 51 h 53"/>
                <a:gd name="T70" fmla="*/ 37 w 54"/>
                <a:gd name="T71" fmla="*/ 51 h 53"/>
                <a:gd name="T72" fmla="*/ 36 w 54"/>
                <a:gd name="T73" fmla="*/ 51 h 53"/>
                <a:gd name="T74" fmla="*/ 36 w 54"/>
                <a:gd name="T75" fmla="*/ 52 h 53"/>
                <a:gd name="T76" fmla="*/ 0 w 54"/>
                <a:gd name="T77" fmla="*/ 52 h 5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4"/>
                <a:gd name="T118" fmla="*/ 0 h 53"/>
                <a:gd name="T119" fmla="*/ 54 w 54"/>
                <a:gd name="T120" fmla="*/ 53 h 5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4" h="53">
                  <a:moveTo>
                    <a:pt x="24" y="0"/>
                  </a:moveTo>
                  <a:lnTo>
                    <a:pt x="23" y="0"/>
                  </a:lnTo>
                  <a:lnTo>
                    <a:pt x="25" y="4"/>
                  </a:lnTo>
                  <a:lnTo>
                    <a:pt x="28" y="6"/>
                  </a:lnTo>
                  <a:lnTo>
                    <a:pt x="30" y="9"/>
                  </a:lnTo>
                  <a:lnTo>
                    <a:pt x="33" y="11"/>
                  </a:lnTo>
                  <a:lnTo>
                    <a:pt x="36" y="14"/>
                  </a:lnTo>
                  <a:lnTo>
                    <a:pt x="38" y="17"/>
                  </a:lnTo>
                  <a:lnTo>
                    <a:pt x="45" y="21"/>
                  </a:lnTo>
                  <a:lnTo>
                    <a:pt x="46" y="22"/>
                  </a:lnTo>
                  <a:lnTo>
                    <a:pt x="48" y="24"/>
                  </a:lnTo>
                  <a:lnTo>
                    <a:pt x="50" y="25"/>
                  </a:lnTo>
                  <a:lnTo>
                    <a:pt x="50" y="26"/>
                  </a:lnTo>
                  <a:lnTo>
                    <a:pt x="52" y="27"/>
                  </a:lnTo>
                  <a:lnTo>
                    <a:pt x="53" y="28"/>
                  </a:lnTo>
                  <a:lnTo>
                    <a:pt x="53" y="30"/>
                  </a:lnTo>
                  <a:lnTo>
                    <a:pt x="53" y="32"/>
                  </a:lnTo>
                  <a:lnTo>
                    <a:pt x="53" y="33"/>
                  </a:lnTo>
                  <a:lnTo>
                    <a:pt x="53" y="35"/>
                  </a:lnTo>
                  <a:lnTo>
                    <a:pt x="53" y="37"/>
                  </a:lnTo>
                  <a:lnTo>
                    <a:pt x="53" y="38"/>
                  </a:lnTo>
                  <a:lnTo>
                    <a:pt x="53" y="40"/>
                  </a:lnTo>
                  <a:lnTo>
                    <a:pt x="53" y="42"/>
                  </a:lnTo>
                  <a:lnTo>
                    <a:pt x="52" y="42"/>
                  </a:lnTo>
                  <a:lnTo>
                    <a:pt x="52" y="43"/>
                  </a:lnTo>
                  <a:lnTo>
                    <a:pt x="50" y="46"/>
                  </a:lnTo>
                  <a:lnTo>
                    <a:pt x="49" y="46"/>
                  </a:lnTo>
                  <a:lnTo>
                    <a:pt x="48" y="47"/>
                  </a:lnTo>
                  <a:lnTo>
                    <a:pt x="46" y="47"/>
                  </a:lnTo>
                  <a:lnTo>
                    <a:pt x="46" y="48"/>
                  </a:lnTo>
                  <a:lnTo>
                    <a:pt x="45" y="48"/>
                  </a:lnTo>
                  <a:lnTo>
                    <a:pt x="44" y="48"/>
                  </a:lnTo>
                  <a:lnTo>
                    <a:pt x="42" y="51"/>
                  </a:lnTo>
                  <a:lnTo>
                    <a:pt x="41" y="51"/>
                  </a:lnTo>
                  <a:lnTo>
                    <a:pt x="38" y="51"/>
                  </a:lnTo>
                  <a:lnTo>
                    <a:pt x="37" y="51"/>
                  </a:lnTo>
                  <a:lnTo>
                    <a:pt x="36" y="51"/>
                  </a:lnTo>
                  <a:lnTo>
                    <a:pt x="36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7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54" name="Freeform 57"/>
            <p:cNvSpPr>
              <a:spLocks/>
            </p:cNvSpPr>
            <p:nvPr/>
          </p:nvSpPr>
          <p:spPr bwMode="auto">
            <a:xfrm>
              <a:off x="5236" y="1093"/>
              <a:ext cx="61" cy="61"/>
            </a:xfrm>
            <a:custGeom>
              <a:avLst/>
              <a:gdLst>
                <a:gd name="T0" fmla="*/ 13 w 61"/>
                <a:gd name="T1" fmla="*/ 60 h 61"/>
                <a:gd name="T2" fmla="*/ 9 w 61"/>
                <a:gd name="T3" fmla="*/ 60 h 61"/>
                <a:gd name="T4" fmla="*/ 7 w 61"/>
                <a:gd name="T5" fmla="*/ 58 h 61"/>
                <a:gd name="T6" fmla="*/ 5 w 61"/>
                <a:gd name="T7" fmla="*/ 57 h 61"/>
                <a:gd name="T8" fmla="*/ 4 w 61"/>
                <a:gd name="T9" fmla="*/ 55 h 61"/>
                <a:gd name="T10" fmla="*/ 1 w 61"/>
                <a:gd name="T11" fmla="*/ 52 h 61"/>
                <a:gd name="T12" fmla="*/ 0 w 61"/>
                <a:gd name="T13" fmla="*/ 50 h 61"/>
                <a:gd name="T14" fmla="*/ 0 w 61"/>
                <a:gd name="T15" fmla="*/ 48 h 61"/>
                <a:gd name="T16" fmla="*/ 0 w 61"/>
                <a:gd name="T17" fmla="*/ 45 h 61"/>
                <a:gd name="T18" fmla="*/ 0 w 61"/>
                <a:gd name="T19" fmla="*/ 43 h 61"/>
                <a:gd name="T20" fmla="*/ 1 w 61"/>
                <a:gd name="T21" fmla="*/ 40 h 61"/>
                <a:gd name="T22" fmla="*/ 4 w 61"/>
                <a:gd name="T23" fmla="*/ 36 h 61"/>
                <a:gd name="T24" fmla="*/ 5 w 61"/>
                <a:gd name="T25" fmla="*/ 34 h 61"/>
                <a:gd name="T26" fmla="*/ 8 w 61"/>
                <a:gd name="T27" fmla="*/ 32 h 61"/>
                <a:gd name="T28" fmla="*/ 12 w 61"/>
                <a:gd name="T29" fmla="*/ 31 h 61"/>
                <a:gd name="T30" fmla="*/ 15 w 61"/>
                <a:gd name="T31" fmla="*/ 28 h 61"/>
                <a:gd name="T32" fmla="*/ 21 w 61"/>
                <a:gd name="T33" fmla="*/ 27 h 61"/>
                <a:gd name="T34" fmla="*/ 26 w 61"/>
                <a:gd name="T35" fmla="*/ 24 h 61"/>
                <a:gd name="T36" fmla="*/ 31 w 61"/>
                <a:gd name="T37" fmla="*/ 22 h 61"/>
                <a:gd name="T38" fmla="*/ 35 w 61"/>
                <a:gd name="T39" fmla="*/ 17 h 61"/>
                <a:gd name="T40" fmla="*/ 34 w 61"/>
                <a:gd name="T41" fmla="*/ 16 h 61"/>
                <a:gd name="T42" fmla="*/ 34 w 61"/>
                <a:gd name="T43" fmla="*/ 14 h 61"/>
                <a:gd name="T44" fmla="*/ 35 w 61"/>
                <a:gd name="T45" fmla="*/ 13 h 61"/>
                <a:gd name="T46" fmla="*/ 35 w 61"/>
                <a:gd name="T47" fmla="*/ 13 h 61"/>
                <a:gd name="T48" fmla="*/ 33 w 61"/>
                <a:gd name="T49" fmla="*/ 11 h 61"/>
                <a:gd name="T50" fmla="*/ 31 w 61"/>
                <a:gd name="T51" fmla="*/ 9 h 61"/>
                <a:gd name="T52" fmla="*/ 29 w 61"/>
                <a:gd name="T53" fmla="*/ 7 h 61"/>
                <a:gd name="T54" fmla="*/ 27 w 61"/>
                <a:gd name="T55" fmla="*/ 4 h 61"/>
                <a:gd name="T56" fmla="*/ 26 w 61"/>
                <a:gd name="T57" fmla="*/ 3 h 61"/>
                <a:gd name="T58" fmla="*/ 28 w 61"/>
                <a:gd name="T59" fmla="*/ 2 h 61"/>
                <a:gd name="T60" fmla="*/ 31 w 61"/>
                <a:gd name="T61" fmla="*/ 2 h 61"/>
                <a:gd name="T62" fmla="*/ 34 w 61"/>
                <a:gd name="T63" fmla="*/ 2 h 61"/>
                <a:gd name="T64" fmla="*/ 36 w 61"/>
                <a:gd name="T65" fmla="*/ 2 h 61"/>
                <a:gd name="T66" fmla="*/ 40 w 61"/>
                <a:gd name="T67" fmla="*/ 0 h 61"/>
                <a:gd name="T68" fmla="*/ 44 w 61"/>
                <a:gd name="T69" fmla="*/ 0 h 61"/>
                <a:gd name="T70" fmla="*/ 46 w 61"/>
                <a:gd name="T71" fmla="*/ 0 h 61"/>
                <a:gd name="T72" fmla="*/ 49 w 61"/>
                <a:gd name="T73" fmla="*/ 1 h 61"/>
                <a:gd name="T74" fmla="*/ 51 w 61"/>
                <a:gd name="T75" fmla="*/ 3 h 61"/>
                <a:gd name="T76" fmla="*/ 54 w 61"/>
                <a:gd name="T77" fmla="*/ 4 h 61"/>
                <a:gd name="T78" fmla="*/ 56 w 61"/>
                <a:gd name="T79" fmla="*/ 5 h 61"/>
                <a:gd name="T80" fmla="*/ 60 w 61"/>
                <a:gd name="T81" fmla="*/ 7 h 61"/>
                <a:gd name="T82" fmla="*/ 60 w 61"/>
                <a:gd name="T83" fmla="*/ 9 h 61"/>
                <a:gd name="T84" fmla="*/ 56 w 61"/>
                <a:gd name="T85" fmla="*/ 10 h 61"/>
                <a:gd name="T86" fmla="*/ 54 w 61"/>
                <a:gd name="T87" fmla="*/ 11 h 61"/>
                <a:gd name="T88" fmla="*/ 48 w 61"/>
                <a:gd name="T89" fmla="*/ 14 h 61"/>
                <a:gd name="T90" fmla="*/ 46 w 61"/>
                <a:gd name="T91" fmla="*/ 15 h 61"/>
                <a:gd name="T92" fmla="*/ 46 w 61"/>
                <a:gd name="T93" fmla="*/ 17 h 61"/>
                <a:gd name="T94" fmla="*/ 45 w 61"/>
                <a:gd name="T95" fmla="*/ 19 h 6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1"/>
                <a:gd name="T145" fmla="*/ 0 h 61"/>
                <a:gd name="T146" fmla="*/ 61 w 61"/>
                <a:gd name="T147" fmla="*/ 61 h 6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1" h="61">
                  <a:moveTo>
                    <a:pt x="14" y="60"/>
                  </a:moveTo>
                  <a:lnTo>
                    <a:pt x="13" y="60"/>
                  </a:lnTo>
                  <a:lnTo>
                    <a:pt x="12" y="60"/>
                  </a:lnTo>
                  <a:lnTo>
                    <a:pt x="9" y="60"/>
                  </a:lnTo>
                  <a:lnTo>
                    <a:pt x="8" y="59"/>
                  </a:lnTo>
                  <a:lnTo>
                    <a:pt x="7" y="58"/>
                  </a:lnTo>
                  <a:lnTo>
                    <a:pt x="6" y="58"/>
                  </a:lnTo>
                  <a:lnTo>
                    <a:pt x="5" y="57"/>
                  </a:lnTo>
                  <a:lnTo>
                    <a:pt x="4" y="56"/>
                  </a:lnTo>
                  <a:lnTo>
                    <a:pt x="4" y="55"/>
                  </a:lnTo>
                  <a:lnTo>
                    <a:pt x="2" y="53"/>
                  </a:lnTo>
                  <a:lnTo>
                    <a:pt x="1" y="52"/>
                  </a:lnTo>
                  <a:lnTo>
                    <a:pt x="1" y="51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0" y="43"/>
                  </a:lnTo>
                  <a:lnTo>
                    <a:pt x="0" y="41"/>
                  </a:lnTo>
                  <a:lnTo>
                    <a:pt x="1" y="40"/>
                  </a:lnTo>
                  <a:lnTo>
                    <a:pt x="2" y="38"/>
                  </a:lnTo>
                  <a:lnTo>
                    <a:pt x="4" y="36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7" y="34"/>
                  </a:lnTo>
                  <a:lnTo>
                    <a:pt x="8" y="32"/>
                  </a:lnTo>
                  <a:lnTo>
                    <a:pt x="9" y="31"/>
                  </a:lnTo>
                  <a:lnTo>
                    <a:pt x="12" y="31"/>
                  </a:lnTo>
                  <a:lnTo>
                    <a:pt x="13" y="29"/>
                  </a:lnTo>
                  <a:lnTo>
                    <a:pt x="15" y="28"/>
                  </a:lnTo>
                  <a:lnTo>
                    <a:pt x="18" y="28"/>
                  </a:lnTo>
                  <a:lnTo>
                    <a:pt x="21" y="27"/>
                  </a:lnTo>
                  <a:lnTo>
                    <a:pt x="22" y="26"/>
                  </a:lnTo>
                  <a:lnTo>
                    <a:pt x="26" y="24"/>
                  </a:lnTo>
                  <a:lnTo>
                    <a:pt x="28" y="23"/>
                  </a:lnTo>
                  <a:lnTo>
                    <a:pt x="31" y="22"/>
                  </a:lnTo>
                  <a:lnTo>
                    <a:pt x="32" y="20"/>
                  </a:lnTo>
                  <a:lnTo>
                    <a:pt x="35" y="17"/>
                  </a:lnTo>
                  <a:lnTo>
                    <a:pt x="34" y="17"/>
                  </a:lnTo>
                  <a:lnTo>
                    <a:pt x="34" y="16"/>
                  </a:lnTo>
                  <a:lnTo>
                    <a:pt x="34" y="15"/>
                  </a:lnTo>
                  <a:lnTo>
                    <a:pt x="34" y="14"/>
                  </a:lnTo>
                  <a:lnTo>
                    <a:pt x="35" y="14"/>
                  </a:lnTo>
                  <a:lnTo>
                    <a:pt x="35" y="13"/>
                  </a:lnTo>
                  <a:lnTo>
                    <a:pt x="36" y="13"/>
                  </a:lnTo>
                  <a:lnTo>
                    <a:pt x="35" y="13"/>
                  </a:lnTo>
                  <a:lnTo>
                    <a:pt x="34" y="11"/>
                  </a:lnTo>
                  <a:lnTo>
                    <a:pt x="33" y="11"/>
                  </a:lnTo>
                  <a:lnTo>
                    <a:pt x="32" y="10"/>
                  </a:lnTo>
                  <a:lnTo>
                    <a:pt x="31" y="9"/>
                  </a:lnTo>
                  <a:lnTo>
                    <a:pt x="31" y="7"/>
                  </a:lnTo>
                  <a:lnTo>
                    <a:pt x="29" y="7"/>
                  </a:lnTo>
                  <a:lnTo>
                    <a:pt x="27" y="5"/>
                  </a:lnTo>
                  <a:lnTo>
                    <a:pt x="27" y="4"/>
                  </a:lnTo>
                  <a:lnTo>
                    <a:pt x="26" y="4"/>
                  </a:lnTo>
                  <a:lnTo>
                    <a:pt x="26" y="3"/>
                  </a:lnTo>
                  <a:lnTo>
                    <a:pt x="27" y="2"/>
                  </a:lnTo>
                  <a:lnTo>
                    <a:pt x="28" y="2"/>
                  </a:lnTo>
                  <a:lnTo>
                    <a:pt x="29" y="2"/>
                  </a:lnTo>
                  <a:lnTo>
                    <a:pt x="31" y="2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5" y="2"/>
                  </a:lnTo>
                  <a:lnTo>
                    <a:pt x="36" y="2"/>
                  </a:lnTo>
                  <a:lnTo>
                    <a:pt x="38" y="1"/>
                  </a:lnTo>
                  <a:lnTo>
                    <a:pt x="40" y="0"/>
                  </a:lnTo>
                  <a:lnTo>
                    <a:pt x="41" y="0"/>
                  </a:lnTo>
                  <a:lnTo>
                    <a:pt x="44" y="0"/>
                  </a:lnTo>
                  <a:lnTo>
                    <a:pt x="45" y="0"/>
                  </a:lnTo>
                  <a:lnTo>
                    <a:pt x="46" y="0"/>
                  </a:lnTo>
                  <a:lnTo>
                    <a:pt x="48" y="1"/>
                  </a:lnTo>
                  <a:lnTo>
                    <a:pt x="49" y="1"/>
                  </a:lnTo>
                  <a:lnTo>
                    <a:pt x="51" y="2"/>
                  </a:lnTo>
                  <a:lnTo>
                    <a:pt x="51" y="3"/>
                  </a:lnTo>
                  <a:lnTo>
                    <a:pt x="53" y="3"/>
                  </a:lnTo>
                  <a:lnTo>
                    <a:pt x="54" y="4"/>
                  </a:lnTo>
                  <a:lnTo>
                    <a:pt x="54" y="5"/>
                  </a:lnTo>
                  <a:lnTo>
                    <a:pt x="56" y="5"/>
                  </a:lnTo>
                  <a:lnTo>
                    <a:pt x="59" y="7"/>
                  </a:lnTo>
                  <a:lnTo>
                    <a:pt x="60" y="7"/>
                  </a:lnTo>
                  <a:lnTo>
                    <a:pt x="60" y="8"/>
                  </a:lnTo>
                  <a:lnTo>
                    <a:pt x="60" y="9"/>
                  </a:lnTo>
                  <a:lnTo>
                    <a:pt x="59" y="10"/>
                  </a:lnTo>
                  <a:lnTo>
                    <a:pt x="56" y="10"/>
                  </a:lnTo>
                  <a:lnTo>
                    <a:pt x="55" y="11"/>
                  </a:lnTo>
                  <a:lnTo>
                    <a:pt x="54" y="11"/>
                  </a:lnTo>
                  <a:lnTo>
                    <a:pt x="51" y="13"/>
                  </a:lnTo>
                  <a:lnTo>
                    <a:pt x="48" y="14"/>
                  </a:lnTo>
                  <a:lnTo>
                    <a:pt x="46" y="14"/>
                  </a:lnTo>
                  <a:lnTo>
                    <a:pt x="46" y="15"/>
                  </a:lnTo>
                  <a:lnTo>
                    <a:pt x="46" y="16"/>
                  </a:lnTo>
                  <a:lnTo>
                    <a:pt x="46" y="17"/>
                  </a:lnTo>
                  <a:lnTo>
                    <a:pt x="46" y="19"/>
                  </a:lnTo>
                  <a:lnTo>
                    <a:pt x="45" y="19"/>
                  </a:lnTo>
                  <a:lnTo>
                    <a:pt x="14" y="6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55" name="Freeform 58"/>
            <p:cNvSpPr>
              <a:spLocks/>
            </p:cNvSpPr>
            <p:nvPr/>
          </p:nvSpPr>
          <p:spPr bwMode="auto">
            <a:xfrm>
              <a:off x="5236" y="1093"/>
              <a:ext cx="70" cy="69"/>
            </a:xfrm>
            <a:custGeom>
              <a:avLst/>
              <a:gdLst>
                <a:gd name="T0" fmla="*/ 15 w 70"/>
                <a:gd name="T1" fmla="*/ 68 h 69"/>
                <a:gd name="T2" fmla="*/ 11 w 70"/>
                <a:gd name="T3" fmla="*/ 68 h 69"/>
                <a:gd name="T4" fmla="*/ 8 w 70"/>
                <a:gd name="T5" fmla="*/ 66 h 69"/>
                <a:gd name="T6" fmla="*/ 5 w 70"/>
                <a:gd name="T7" fmla="*/ 64 h 69"/>
                <a:gd name="T8" fmla="*/ 4 w 70"/>
                <a:gd name="T9" fmla="*/ 62 h 69"/>
                <a:gd name="T10" fmla="*/ 1 w 70"/>
                <a:gd name="T11" fmla="*/ 59 h 69"/>
                <a:gd name="T12" fmla="*/ 0 w 70"/>
                <a:gd name="T13" fmla="*/ 57 h 69"/>
                <a:gd name="T14" fmla="*/ 0 w 70"/>
                <a:gd name="T15" fmla="*/ 54 h 69"/>
                <a:gd name="T16" fmla="*/ 0 w 70"/>
                <a:gd name="T17" fmla="*/ 51 h 69"/>
                <a:gd name="T18" fmla="*/ 0 w 70"/>
                <a:gd name="T19" fmla="*/ 48 h 69"/>
                <a:gd name="T20" fmla="*/ 1 w 70"/>
                <a:gd name="T21" fmla="*/ 46 h 69"/>
                <a:gd name="T22" fmla="*/ 4 w 70"/>
                <a:gd name="T23" fmla="*/ 41 h 69"/>
                <a:gd name="T24" fmla="*/ 5 w 70"/>
                <a:gd name="T25" fmla="*/ 38 h 69"/>
                <a:gd name="T26" fmla="*/ 9 w 70"/>
                <a:gd name="T27" fmla="*/ 36 h 69"/>
                <a:gd name="T28" fmla="*/ 14 w 70"/>
                <a:gd name="T29" fmla="*/ 35 h 69"/>
                <a:gd name="T30" fmla="*/ 18 w 70"/>
                <a:gd name="T31" fmla="*/ 32 h 69"/>
                <a:gd name="T32" fmla="*/ 24 w 70"/>
                <a:gd name="T33" fmla="*/ 31 h 69"/>
                <a:gd name="T34" fmla="*/ 30 w 70"/>
                <a:gd name="T35" fmla="*/ 27 h 69"/>
                <a:gd name="T36" fmla="*/ 35 w 70"/>
                <a:gd name="T37" fmla="*/ 25 h 69"/>
                <a:gd name="T38" fmla="*/ 41 w 70"/>
                <a:gd name="T39" fmla="*/ 20 h 69"/>
                <a:gd name="T40" fmla="*/ 39 w 70"/>
                <a:gd name="T41" fmla="*/ 19 h 69"/>
                <a:gd name="T42" fmla="*/ 39 w 70"/>
                <a:gd name="T43" fmla="*/ 16 h 69"/>
                <a:gd name="T44" fmla="*/ 41 w 70"/>
                <a:gd name="T45" fmla="*/ 15 h 69"/>
                <a:gd name="T46" fmla="*/ 41 w 70"/>
                <a:gd name="T47" fmla="*/ 15 h 69"/>
                <a:gd name="T48" fmla="*/ 38 w 70"/>
                <a:gd name="T49" fmla="*/ 12 h 69"/>
                <a:gd name="T50" fmla="*/ 35 w 70"/>
                <a:gd name="T51" fmla="*/ 10 h 69"/>
                <a:gd name="T52" fmla="*/ 34 w 70"/>
                <a:gd name="T53" fmla="*/ 7 h 69"/>
                <a:gd name="T54" fmla="*/ 31 w 70"/>
                <a:gd name="T55" fmla="*/ 5 h 69"/>
                <a:gd name="T56" fmla="*/ 30 w 70"/>
                <a:gd name="T57" fmla="*/ 4 h 69"/>
                <a:gd name="T58" fmla="*/ 32 w 70"/>
                <a:gd name="T59" fmla="*/ 2 h 69"/>
                <a:gd name="T60" fmla="*/ 35 w 70"/>
                <a:gd name="T61" fmla="*/ 2 h 69"/>
                <a:gd name="T62" fmla="*/ 39 w 70"/>
                <a:gd name="T63" fmla="*/ 2 h 69"/>
                <a:gd name="T64" fmla="*/ 42 w 70"/>
                <a:gd name="T65" fmla="*/ 2 h 69"/>
                <a:gd name="T66" fmla="*/ 46 w 70"/>
                <a:gd name="T67" fmla="*/ 0 h 69"/>
                <a:gd name="T68" fmla="*/ 50 w 70"/>
                <a:gd name="T69" fmla="*/ 0 h 69"/>
                <a:gd name="T70" fmla="*/ 53 w 70"/>
                <a:gd name="T71" fmla="*/ 0 h 69"/>
                <a:gd name="T72" fmla="*/ 57 w 70"/>
                <a:gd name="T73" fmla="*/ 1 h 69"/>
                <a:gd name="T74" fmla="*/ 58 w 70"/>
                <a:gd name="T75" fmla="*/ 4 h 69"/>
                <a:gd name="T76" fmla="*/ 62 w 70"/>
                <a:gd name="T77" fmla="*/ 5 h 69"/>
                <a:gd name="T78" fmla="*/ 65 w 70"/>
                <a:gd name="T79" fmla="*/ 6 h 69"/>
                <a:gd name="T80" fmla="*/ 69 w 70"/>
                <a:gd name="T81" fmla="*/ 7 h 69"/>
                <a:gd name="T82" fmla="*/ 69 w 70"/>
                <a:gd name="T83" fmla="*/ 10 h 69"/>
                <a:gd name="T84" fmla="*/ 65 w 70"/>
                <a:gd name="T85" fmla="*/ 11 h 69"/>
                <a:gd name="T86" fmla="*/ 62 w 70"/>
                <a:gd name="T87" fmla="*/ 12 h 69"/>
                <a:gd name="T88" fmla="*/ 55 w 70"/>
                <a:gd name="T89" fmla="*/ 16 h 69"/>
                <a:gd name="T90" fmla="*/ 53 w 70"/>
                <a:gd name="T91" fmla="*/ 17 h 69"/>
                <a:gd name="T92" fmla="*/ 53 w 70"/>
                <a:gd name="T93" fmla="*/ 20 h 69"/>
                <a:gd name="T94" fmla="*/ 51 w 70"/>
                <a:gd name="T95" fmla="*/ 21 h 6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0"/>
                <a:gd name="T145" fmla="*/ 0 h 69"/>
                <a:gd name="T146" fmla="*/ 70 w 70"/>
                <a:gd name="T147" fmla="*/ 69 h 69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0" h="69">
                  <a:moveTo>
                    <a:pt x="16" y="68"/>
                  </a:moveTo>
                  <a:lnTo>
                    <a:pt x="15" y="68"/>
                  </a:lnTo>
                  <a:lnTo>
                    <a:pt x="14" y="68"/>
                  </a:lnTo>
                  <a:lnTo>
                    <a:pt x="11" y="68"/>
                  </a:lnTo>
                  <a:lnTo>
                    <a:pt x="9" y="67"/>
                  </a:lnTo>
                  <a:lnTo>
                    <a:pt x="8" y="66"/>
                  </a:lnTo>
                  <a:lnTo>
                    <a:pt x="7" y="66"/>
                  </a:lnTo>
                  <a:lnTo>
                    <a:pt x="5" y="64"/>
                  </a:lnTo>
                  <a:lnTo>
                    <a:pt x="4" y="63"/>
                  </a:lnTo>
                  <a:lnTo>
                    <a:pt x="4" y="62"/>
                  </a:lnTo>
                  <a:lnTo>
                    <a:pt x="3" y="61"/>
                  </a:lnTo>
                  <a:lnTo>
                    <a:pt x="1" y="59"/>
                  </a:lnTo>
                  <a:lnTo>
                    <a:pt x="1" y="58"/>
                  </a:lnTo>
                  <a:lnTo>
                    <a:pt x="0" y="57"/>
                  </a:lnTo>
                  <a:lnTo>
                    <a:pt x="0" y="56"/>
                  </a:lnTo>
                  <a:lnTo>
                    <a:pt x="0" y="54"/>
                  </a:lnTo>
                  <a:lnTo>
                    <a:pt x="0" y="53"/>
                  </a:lnTo>
                  <a:lnTo>
                    <a:pt x="0" y="51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1" y="46"/>
                  </a:lnTo>
                  <a:lnTo>
                    <a:pt x="3" y="43"/>
                  </a:lnTo>
                  <a:lnTo>
                    <a:pt x="4" y="41"/>
                  </a:lnTo>
                  <a:lnTo>
                    <a:pt x="5" y="40"/>
                  </a:lnTo>
                  <a:lnTo>
                    <a:pt x="5" y="38"/>
                  </a:lnTo>
                  <a:lnTo>
                    <a:pt x="8" y="38"/>
                  </a:lnTo>
                  <a:lnTo>
                    <a:pt x="9" y="36"/>
                  </a:lnTo>
                  <a:lnTo>
                    <a:pt x="11" y="35"/>
                  </a:lnTo>
                  <a:lnTo>
                    <a:pt x="14" y="35"/>
                  </a:lnTo>
                  <a:lnTo>
                    <a:pt x="15" y="33"/>
                  </a:lnTo>
                  <a:lnTo>
                    <a:pt x="18" y="32"/>
                  </a:lnTo>
                  <a:lnTo>
                    <a:pt x="20" y="32"/>
                  </a:lnTo>
                  <a:lnTo>
                    <a:pt x="24" y="31"/>
                  </a:lnTo>
                  <a:lnTo>
                    <a:pt x="26" y="30"/>
                  </a:lnTo>
                  <a:lnTo>
                    <a:pt x="30" y="27"/>
                  </a:lnTo>
                  <a:lnTo>
                    <a:pt x="32" y="26"/>
                  </a:lnTo>
                  <a:lnTo>
                    <a:pt x="35" y="25"/>
                  </a:lnTo>
                  <a:lnTo>
                    <a:pt x="37" y="22"/>
                  </a:lnTo>
                  <a:lnTo>
                    <a:pt x="41" y="20"/>
                  </a:lnTo>
                  <a:lnTo>
                    <a:pt x="39" y="20"/>
                  </a:lnTo>
                  <a:lnTo>
                    <a:pt x="39" y="19"/>
                  </a:lnTo>
                  <a:lnTo>
                    <a:pt x="39" y="17"/>
                  </a:lnTo>
                  <a:lnTo>
                    <a:pt x="39" y="16"/>
                  </a:lnTo>
                  <a:lnTo>
                    <a:pt x="41" y="16"/>
                  </a:lnTo>
                  <a:lnTo>
                    <a:pt x="41" y="15"/>
                  </a:lnTo>
                  <a:lnTo>
                    <a:pt x="42" y="15"/>
                  </a:lnTo>
                  <a:lnTo>
                    <a:pt x="41" y="15"/>
                  </a:lnTo>
                  <a:lnTo>
                    <a:pt x="39" y="12"/>
                  </a:lnTo>
                  <a:lnTo>
                    <a:pt x="38" y="12"/>
                  </a:lnTo>
                  <a:lnTo>
                    <a:pt x="37" y="11"/>
                  </a:lnTo>
                  <a:lnTo>
                    <a:pt x="35" y="10"/>
                  </a:lnTo>
                  <a:lnTo>
                    <a:pt x="35" y="7"/>
                  </a:lnTo>
                  <a:lnTo>
                    <a:pt x="34" y="7"/>
                  </a:lnTo>
                  <a:lnTo>
                    <a:pt x="31" y="6"/>
                  </a:lnTo>
                  <a:lnTo>
                    <a:pt x="31" y="5"/>
                  </a:lnTo>
                  <a:lnTo>
                    <a:pt x="30" y="5"/>
                  </a:lnTo>
                  <a:lnTo>
                    <a:pt x="30" y="4"/>
                  </a:lnTo>
                  <a:lnTo>
                    <a:pt x="31" y="2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5" y="2"/>
                  </a:lnTo>
                  <a:lnTo>
                    <a:pt x="37" y="2"/>
                  </a:lnTo>
                  <a:lnTo>
                    <a:pt x="39" y="2"/>
                  </a:lnTo>
                  <a:lnTo>
                    <a:pt x="41" y="2"/>
                  </a:lnTo>
                  <a:lnTo>
                    <a:pt x="42" y="2"/>
                  </a:lnTo>
                  <a:lnTo>
                    <a:pt x="43" y="1"/>
                  </a:lnTo>
                  <a:lnTo>
                    <a:pt x="46" y="0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51" y="0"/>
                  </a:lnTo>
                  <a:lnTo>
                    <a:pt x="53" y="0"/>
                  </a:lnTo>
                  <a:lnTo>
                    <a:pt x="55" y="1"/>
                  </a:lnTo>
                  <a:lnTo>
                    <a:pt x="57" y="1"/>
                  </a:lnTo>
                  <a:lnTo>
                    <a:pt x="58" y="2"/>
                  </a:lnTo>
                  <a:lnTo>
                    <a:pt x="58" y="4"/>
                  </a:lnTo>
                  <a:lnTo>
                    <a:pt x="61" y="4"/>
                  </a:lnTo>
                  <a:lnTo>
                    <a:pt x="62" y="5"/>
                  </a:lnTo>
                  <a:lnTo>
                    <a:pt x="62" y="6"/>
                  </a:lnTo>
                  <a:lnTo>
                    <a:pt x="65" y="6"/>
                  </a:lnTo>
                  <a:lnTo>
                    <a:pt x="68" y="7"/>
                  </a:lnTo>
                  <a:lnTo>
                    <a:pt x="69" y="7"/>
                  </a:lnTo>
                  <a:lnTo>
                    <a:pt x="69" y="9"/>
                  </a:lnTo>
                  <a:lnTo>
                    <a:pt x="69" y="10"/>
                  </a:lnTo>
                  <a:lnTo>
                    <a:pt x="68" y="11"/>
                  </a:lnTo>
                  <a:lnTo>
                    <a:pt x="65" y="11"/>
                  </a:lnTo>
                  <a:lnTo>
                    <a:pt x="64" y="12"/>
                  </a:lnTo>
                  <a:lnTo>
                    <a:pt x="62" y="12"/>
                  </a:lnTo>
                  <a:lnTo>
                    <a:pt x="58" y="15"/>
                  </a:lnTo>
                  <a:lnTo>
                    <a:pt x="55" y="16"/>
                  </a:lnTo>
                  <a:lnTo>
                    <a:pt x="53" y="16"/>
                  </a:lnTo>
                  <a:lnTo>
                    <a:pt x="53" y="17"/>
                  </a:lnTo>
                  <a:lnTo>
                    <a:pt x="53" y="19"/>
                  </a:lnTo>
                  <a:lnTo>
                    <a:pt x="53" y="20"/>
                  </a:lnTo>
                  <a:lnTo>
                    <a:pt x="53" y="21"/>
                  </a:lnTo>
                  <a:lnTo>
                    <a:pt x="51" y="21"/>
                  </a:lnTo>
                </a:path>
              </a:pathLst>
            </a:custGeom>
            <a:noFill/>
            <a:ln w="12700" cap="rnd" cmpd="sng">
              <a:solidFill>
                <a:srgbClr val="7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56" name="Freeform 59"/>
            <p:cNvSpPr>
              <a:spLocks/>
            </p:cNvSpPr>
            <p:nvPr/>
          </p:nvSpPr>
          <p:spPr bwMode="auto">
            <a:xfrm>
              <a:off x="5253" y="1113"/>
              <a:ext cx="51" cy="41"/>
            </a:xfrm>
            <a:custGeom>
              <a:avLst/>
              <a:gdLst>
                <a:gd name="T0" fmla="*/ 30 w 51"/>
                <a:gd name="T1" fmla="*/ 0 h 41"/>
                <a:gd name="T2" fmla="*/ 31 w 51"/>
                <a:gd name="T3" fmla="*/ 3 h 41"/>
                <a:gd name="T4" fmla="*/ 33 w 51"/>
                <a:gd name="T5" fmla="*/ 5 h 41"/>
                <a:gd name="T6" fmla="*/ 34 w 51"/>
                <a:gd name="T7" fmla="*/ 8 h 41"/>
                <a:gd name="T8" fmla="*/ 35 w 51"/>
                <a:gd name="T9" fmla="*/ 11 h 41"/>
                <a:gd name="T10" fmla="*/ 38 w 51"/>
                <a:gd name="T11" fmla="*/ 14 h 41"/>
                <a:gd name="T12" fmla="*/ 40 w 51"/>
                <a:gd name="T13" fmla="*/ 16 h 41"/>
                <a:gd name="T14" fmla="*/ 42 w 51"/>
                <a:gd name="T15" fmla="*/ 18 h 41"/>
                <a:gd name="T16" fmla="*/ 44 w 51"/>
                <a:gd name="T17" fmla="*/ 20 h 41"/>
                <a:gd name="T18" fmla="*/ 45 w 51"/>
                <a:gd name="T19" fmla="*/ 21 h 41"/>
                <a:gd name="T20" fmla="*/ 47 w 51"/>
                <a:gd name="T21" fmla="*/ 23 h 41"/>
                <a:gd name="T22" fmla="*/ 48 w 51"/>
                <a:gd name="T23" fmla="*/ 24 h 41"/>
                <a:gd name="T24" fmla="*/ 49 w 51"/>
                <a:gd name="T25" fmla="*/ 25 h 41"/>
                <a:gd name="T26" fmla="*/ 49 w 51"/>
                <a:gd name="T27" fmla="*/ 27 h 41"/>
                <a:gd name="T28" fmla="*/ 50 w 51"/>
                <a:gd name="T29" fmla="*/ 28 h 41"/>
                <a:gd name="T30" fmla="*/ 50 w 51"/>
                <a:gd name="T31" fmla="*/ 29 h 41"/>
                <a:gd name="T32" fmla="*/ 50 w 51"/>
                <a:gd name="T33" fmla="*/ 31 h 41"/>
                <a:gd name="T34" fmla="*/ 50 w 51"/>
                <a:gd name="T35" fmla="*/ 32 h 41"/>
                <a:gd name="T36" fmla="*/ 50 w 51"/>
                <a:gd name="T37" fmla="*/ 33 h 41"/>
                <a:gd name="T38" fmla="*/ 50 w 51"/>
                <a:gd name="T39" fmla="*/ 34 h 41"/>
                <a:gd name="T40" fmla="*/ 49 w 51"/>
                <a:gd name="T41" fmla="*/ 34 h 41"/>
                <a:gd name="T42" fmla="*/ 49 w 51"/>
                <a:gd name="T43" fmla="*/ 35 h 41"/>
                <a:gd name="T44" fmla="*/ 48 w 51"/>
                <a:gd name="T45" fmla="*/ 36 h 41"/>
                <a:gd name="T46" fmla="*/ 47 w 51"/>
                <a:gd name="T47" fmla="*/ 37 h 41"/>
                <a:gd name="T48" fmla="*/ 45 w 51"/>
                <a:gd name="T49" fmla="*/ 38 h 41"/>
                <a:gd name="T50" fmla="*/ 44 w 51"/>
                <a:gd name="T51" fmla="*/ 38 h 41"/>
                <a:gd name="T52" fmla="*/ 42 w 51"/>
                <a:gd name="T53" fmla="*/ 38 h 41"/>
                <a:gd name="T54" fmla="*/ 41 w 51"/>
                <a:gd name="T55" fmla="*/ 40 h 41"/>
                <a:gd name="T56" fmla="*/ 39 w 51"/>
                <a:gd name="T57" fmla="*/ 40 h 41"/>
                <a:gd name="T58" fmla="*/ 35 w 51"/>
                <a:gd name="T59" fmla="*/ 40 h 41"/>
                <a:gd name="T60" fmla="*/ 33 w 51"/>
                <a:gd name="T61" fmla="*/ 40 h 41"/>
                <a:gd name="T62" fmla="*/ 0 w 51"/>
                <a:gd name="T63" fmla="*/ 40 h 41"/>
                <a:gd name="T64" fmla="*/ 30 w 51"/>
                <a:gd name="T65" fmla="*/ 0 h 4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1"/>
                <a:gd name="T100" fmla="*/ 0 h 41"/>
                <a:gd name="T101" fmla="*/ 51 w 51"/>
                <a:gd name="T102" fmla="*/ 41 h 4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1" h="41">
                  <a:moveTo>
                    <a:pt x="30" y="0"/>
                  </a:moveTo>
                  <a:lnTo>
                    <a:pt x="31" y="3"/>
                  </a:lnTo>
                  <a:lnTo>
                    <a:pt x="33" y="5"/>
                  </a:lnTo>
                  <a:lnTo>
                    <a:pt x="34" y="8"/>
                  </a:lnTo>
                  <a:lnTo>
                    <a:pt x="35" y="11"/>
                  </a:lnTo>
                  <a:lnTo>
                    <a:pt x="38" y="14"/>
                  </a:lnTo>
                  <a:lnTo>
                    <a:pt x="40" y="16"/>
                  </a:lnTo>
                  <a:lnTo>
                    <a:pt x="42" y="18"/>
                  </a:lnTo>
                  <a:lnTo>
                    <a:pt x="44" y="20"/>
                  </a:lnTo>
                  <a:lnTo>
                    <a:pt x="45" y="21"/>
                  </a:lnTo>
                  <a:lnTo>
                    <a:pt x="47" y="23"/>
                  </a:lnTo>
                  <a:lnTo>
                    <a:pt x="48" y="24"/>
                  </a:lnTo>
                  <a:lnTo>
                    <a:pt x="49" y="25"/>
                  </a:lnTo>
                  <a:lnTo>
                    <a:pt x="49" y="27"/>
                  </a:lnTo>
                  <a:lnTo>
                    <a:pt x="50" y="28"/>
                  </a:lnTo>
                  <a:lnTo>
                    <a:pt x="50" y="29"/>
                  </a:lnTo>
                  <a:lnTo>
                    <a:pt x="50" y="31"/>
                  </a:lnTo>
                  <a:lnTo>
                    <a:pt x="50" y="32"/>
                  </a:lnTo>
                  <a:lnTo>
                    <a:pt x="50" y="33"/>
                  </a:lnTo>
                  <a:lnTo>
                    <a:pt x="50" y="34"/>
                  </a:lnTo>
                  <a:lnTo>
                    <a:pt x="49" y="34"/>
                  </a:lnTo>
                  <a:lnTo>
                    <a:pt x="49" y="35"/>
                  </a:lnTo>
                  <a:lnTo>
                    <a:pt x="48" y="36"/>
                  </a:lnTo>
                  <a:lnTo>
                    <a:pt x="47" y="37"/>
                  </a:lnTo>
                  <a:lnTo>
                    <a:pt x="45" y="38"/>
                  </a:lnTo>
                  <a:lnTo>
                    <a:pt x="44" y="38"/>
                  </a:lnTo>
                  <a:lnTo>
                    <a:pt x="42" y="38"/>
                  </a:lnTo>
                  <a:lnTo>
                    <a:pt x="41" y="40"/>
                  </a:lnTo>
                  <a:lnTo>
                    <a:pt x="39" y="40"/>
                  </a:lnTo>
                  <a:lnTo>
                    <a:pt x="35" y="40"/>
                  </a:lnTo>
                  <a:lnTo>
                    <a:pt x="33" y="40"/>
                  </a:lnTo>
                  <a:lnTo>
                    <a:pt x="0" y="40"/>
                  </a:lnTo>
                  <a:lnTo>
                    <a:pt x="3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57" name="Freeform 60"/>
            <p:cNvSpPr>
              <a:spLocks/>
            </p:cNvSpPr>
            <p:nvPr/>
          </p:nvSpPr>
          <p:spPr bwMode="auto">
            <a:xfrm>
              <a:off x="5253" y="1113"/>
              <a:ext cx="57" cy="49"/>
            </a:xfrm>
            <a:custGeom>
              <a:avLst/>
              <a:gdLst>
                <a:gd name="T0" fmla="*/ 33 w 57"/>
                <a:gd name="T1" fmla="*/ 0 h 49"/>
                <a:gd name="T2" fmla="*/ 34 w 57"/>
                <a:gd name="T3" fmla="*/ 4 h 49"/>
                <a:gd name="T4" fmla="*/ 37 w 57"/>
                <a:gd name="T5" fmla="*/ 6 h 49"/>
                <a:gd name="T6" fmla="*/ 38 w 57"/>
                <a:gd name="T7" fmla="*/ 10 h 49"/>
                <a:gd name="T8" fmla="*/ 39 w 57"/>
                <a:gd name="T9" fmla="*/ 13 h 49"/>
                <a:gd name="T10" fmla="*/ 42 w 57"/>
                <a:gd name="T11" fmla="*/ 16 h 49"/>
                <a:gd name="T12" fmla="*/ 45 w 57"/>
                <a:gd name="T13" fmla="*/ 19 h 49"/>
                <a:gd name="T14" fmla="*/ 47 w 57"/>
                <a:gd name="T15" fmla="*/ 21 h 49"/>
                <a:gd name="T16" fmla="*/ 50 w 57"/>
                <a:gd name="T17" fmla="*/ 24 h 49"/>
                <a:gd name="T18" fmla="*/ 51 w 57"/>
                <a:gd name="T19" fmla="*/ 25 h 49"/>
                <a:gd name="T20" fmla="*/ 52 w 57"/>
                <a:gd name="T21" fmla="*/ 28 h 49"/>
                <a:gd name="T22" fmla="*/ 53 w 57"/>
                <a:gd name="T23" fmla="*/ 29 h 49"/>
                <a:gd name="T24" fmla="*/ 55 w 57"/>
                <a:gd name="T25" fmla="*/ 30 h 49"/>
                <a:gd name="T26" fmla="*/ 55 w 57"/>
                <a:gd name="T27" fmla="*/ 33 h 49"/>
                <a:gd name="T28" fmla="*/ 56 w 57"/>
                <a:gd name="T29" fmla="*/ 34 h 49"/>
                <a:gd name="T30" fmla="*/ 56 w 57"/>
                <a:gd name="T31" fmla="*/ 35 h 49"/>
                <a:gd name="T32" fmla="*/ 56 w 57"/>
                <a:gd name="T33" fmla="*/ 37 h 49"/>
                <a:gd name="T34" fmla="*/ 56 w 57"/>
                <a:gd name="T35" fmla="*/ 38 h 49"/>
                <a:gd name="T36" fmla="*/ 56 w 57"/>
                <a:gd name="T37" fmla="*/ 39 h 49"/>
                <a:gd name="T38" fmla="*/ 56 w 57"/>
                <a:gd name="T39" fmla="*/ 40 h 49"/>
                <a:gd name="T40" fmla="*/ 55 w 57"/>
                <a:gd name="T41" fmla="*/ 40 h 49"/>
                <a:gd name="T42" fmla="*/ 55 w 57"/>
                <a:gd name="T43" fmla="*/ 42 h 49"/>
                <a:gd name="T44" fmla="*/ 53 w 57"/>
                <a:gd name="T45" fmla="*/ 43 h 49"/>
                <a:gd name="T46" fmla="*/ 52 w 57"/>
                <a:gd name="T47" fmla="*/ 44 h 49"/>
                <a:gd name="T48" fmla="*/ 51 w 57"/>
                <a:gd name="T49" fmla="*/ 45 h 49"/>
                <a:gd name="T50" fmla="*/ 50 w 57"/>
                <a:gd name="T51" fmla="*/ 45 h 49"/>
                <a:gd name="T52" fmla="*/ 47 w 57"/>
                <a:gd name="T53" fmla="*/ 45 h 49"/>
                <a:gd name="T54" fmla="*/ 46 w 57"/>
                <a:gd name="T55" fmla="*/ 48 h 49"/>
                <a:gd name="T56" fmla="*/ 43 w 57"/>
                <a:gd name="T57" fmla="*/ 48 h 49"/>
                <a:gd name="T58" fmla="*/ 39 w 57"/>
                <a:gd name="T59" fmla="*/ 48 h 49"/>
                <a:gd name="T60" fmla="*/ 37 w 57"/>
                <a:gd name="T61" fmla="*/ 48 h 49"/>
                <a:gd name="T62" fmla="*/ 0 w 57"/>
                <a:gd name="T63" fmla="*/ 48 h 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7"/>
                <a:gd name="T97" fmla="*/ 0 h 49"/>
                <a:gd name="T98" fmla="*/ 57 w 57"/>
                <a:gd name="T99" fmla="*/ 49 h 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7" h="49">
                  <a:moveTo>
                    <a:pt x="33" y="0"/>
                  </a:moveTo>
                  <a:lnTo>
                    <a:pt x="34" y="4"/>
                  </a:lnTo>
                  <a:lnTo>
                    <a:pt x="37" y="6"/>
                  </a:lnTo>
                  <a:lnTo>
                    <a:pt x="38" y="10"/>
                  </a:lnTo>
                  <a:lnTo>
                    <a:pt x="39" y="13"/>
                  </a:lnTo>
                  <a:lnTo>
                    <a:pt x="42" y="16"/>
                  </a:lnTo>
                  <a:lnTo>
                    <a:pt x="45" y="19"/>
                  </a:lnTo>
                  <a:lnTo>
                    <a:pt x="47" y="21"/>
                  </a:lnTo>
                  <a:lnTo>
                    <a:pt x="50" y="24"/>
                  </a:lnTo>
                  <a:lnTo>
                    <a:pt x="51" y="25"/>
                  </a:lnTo>
                  <a:lnTo>
                    <a:pt x="52" y="28"/>
                  </a:lnTo>
                  <a:lnTo>
                    <a:pt x="53" y="29"/>
                  </a:lnTo>
                  <a:lnTo>
                    <a:pt x="55" y="30"/>
                  </a:lnTo>
                  <a:lnTo>
                    <a:pt x="55" y="33"/>
                  </a:lnTo>
                  <a:lnTo>
                    <a:pt x="56" y="34"/>
                  </a:lnTo>
                  <a:lnTo>
                    <a:pt x="56" y="35"/>
                  </a:lnTo>
                  <a:lnTo>
                    <a:pt x="56" y="37"/>
                  </a:lnTo>
                  <a:lnTo>
                    <a:pt x="56" y="38"/>
                  </a:lnTo>
                  <a:lnTo>
                    <a:pt x="56" y="39"/>
                  </a:lnTo>
                  <a:lnTo>
                    <a:pt x="56" y="40"/>
                  </a:lnTo>
                  <a:lnTo>
                    <a:pt x="55" y="40"/>
                  </a:lnTo>
                  <a:lnTo>
                    <a:pt x="55" y="42"/>
                  </a:lnTo>
                  <a:lnTo>
                    <a:pt x="53" y="43"/>
                  </a:lnTo>
                  <a:lnTo>
                    <a:pt x="52" y="44"/>
                  </a:lnTo>
                  <a:lnTo>
                    <a:pt x="51" y="45"/>
                  </a:lnTo>
                  <a:lnTo>
                    <a:pt x="50" y="45"/>
                  </a:lnTo>
                  <a:lnTo>
                    <a:pt x="47" y="45"/>
                  </a:lnTo>
                  <a:lnTo>
                    <a:pt x="46" y="48"/>
                  </a:lnTo>
                  <a:lnTo>
                    <a:pt x="43" y="48"/>
                  </a:lnTo>
                  <a:lnTo>
                    <a:pt x="39" y="48"/>
                  </a:lnTo>
                  <a:lnTo>
                    <a:pt x="37" y="48"/>
                  </a:lnTo>
                  <a:lnTo>
                    <a:pt x="0" y="48"/>
                  </a:lnTo>
                </a:path>
              </a:pathLst>
            </a:custGeom>
            <a:noFill/>
            <a:ln w="12700" cap="rnd" cmpd="sng">
              <a:solidFill>
                <a:srgbClr val="7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58" name="Freeform 61"/>
            <p:cNvSpPr>
              <a:spLocks/>
            </p:cNvSpPr>
            <p:nvPr/>
          </p:nvSpPr>
          <p:spPr bwMode="auto">
            <a:xfrm>
              <a:off x="5139" y="929"/>
              <a:ext cx="103" cy="316"/>
            </a:xfrm>
            <a:custGeom>
              <a:avLst/>
              <a:gdLst>
                <a:gd name="T0" fmla="*/ 0 w 103"/>
                <a:gd name="T1" fmla="*/ 0 h 316"/>
                <a:gd name="T2" fmla="*/ 27 w 103"/>
                <a:gd name="T3" fmla="*/ 0 h 316"/>
                <a:gd name="T4" fmla="*/ 102 w 103"/>
                <a:gd name="T5" fmla="*/ 12 h 316"/>
                <a:gd name="T6" fmla="*/ 102 w 103"/>
                <a:gd name="T7" fmla="*/ 309 h 316"/>
                <a:gd name="T8" fmla="*/ 72 w 103"/>
                <a:gd name="T9" fmla="*/ 315 h 316"/>
                <a:gd name="T10" fmla="*/ 72 w 103"/>
                <a:gd name="T11" fmla="*/ 14 h 316"/>
                <a:gd name="T12" fmla="*/ 0 w 103"/>
                <a:gd name="T13" fmla="*/ 0 h 3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3"/>
                <a:gd name="T22" fmla="*/ 0 h 316"/>
                <a:gd name="T23" fmla="*/ 103 w 103"/>
                <a:gd name="T24" fmla="*/ 316 h 3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3" h="316">
                  <a:moveTo>
                    <a:pt x="0" y="0"/>
                  </a:moveTo>
                  <a:lnTo>
                    <a:pt x="27" y="0"/>
                  </a:lnTo>
                  <a:lnTo>
                    <a:pt x="102" y="12"/>
                  </a:lnTo>
                  <a:lnTo>
                    <a:pt x="102" y="309"/>
                  </a:lnTo>
                  <a:lnTo>
                    <a:pt x="72" y="315"/>
                  </a:lnTo>
                  <a:lnTo>
                    <a:pt x="72" y="1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59" name="Freeform 62"/>
            <p:cNvSpPr>
              <a:spLocks/>
            </p:cNvSpPr>
            <p:nvPr/>
          </p:nvSpPr>
          <p:spPr bwMode="auto">
            <a:xfrm>
              <a:off x="5139" y="929"/>
              <a:ext cx="71" cy="316"/>
            </a:xfrm>
            <a:custGeom>
              <a:avLst/>
              <a:gdLst>
                <a:gd name="T0" fmla="*/ 0 w 71"/>
                <a:gd name="T1" fmla="*/ 0 h 316"/>
                <a:gd name="T2" fmla="*/ 70 w 71"/>
                <a:gd name="T3" fmla="*/ 14 h 316"/>
                <a:gd name="T4" fmla="*/ 70 w 71"/>
                <a:gd name="T5" fmla="*/ 315 h 316"/>
                <a:gd name="T6" fmla="*/ 0 w 71"/>
                <a:gd name="T7" fmla="*/ 250 h 316"/>
                <a:gd name="T8" fmla="*/ 0 w 71"/>
                <a:gd name="T9" fmla="*/ 0 h 3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1"/>
                <a:gd name="T16" fmla="*/ 0 h 316"/>
                <a:gd name="T17" fmla="*/ 71 w 71"/>
                <a:gd name="T18" fmla="*/ 316 h 3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1" h="316">
                  <a:moveTo>
                    <a:pt x="0" y="0"/>
                  </a:moveTo>
                  <a:lnTo>
                    <a:pt x="70" y="14"/>
                  </a:lnTo>
                  <a:lnTo>
                    <a:pt x="70" y="315"/>
                  </a:lnTo>
                  <a:lnTo>
                    <a:pt x="0" y="25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60" name="Freeform 63"/>
            <p:cNvSpPr>
              <a:spLocks/>
            </p:cNvSpPr>
            <p:nvPr/>
          </p:nvSpPr>
          <p:spPr bwMode="auto">
            <a:xfrm>
              <a:off x="5162" y="1043"/>
              <a:ext cx="41" cy="66"/>
            </a:xfrm>
            <a:custGeom>
              <a:avLst/>
              <a:gdLst>
                <a:gd name="T0" fmla="*/ 0 w 41"/>
                <a:gd name="T1" fmla="*/ 0 h 66"/>
                <a:gd name="T2" fmla="*/ 40 w 41"/>
                <a:gd name="T3" fmla="*/ 9 h 66"/>
                <a:gd name="T4" fmla="*/ 40 w 41"/>
                <a:gd name="T5" fmla="*/ 65 h 66"/>
                <a:gd name="T6" fmla="*/ 0 w 41"/>
                <a:gd name="T7" fmla="*/ 46 h 66"/>
                <a:gd name="T8" fmla="*/ 0 w 41"/>
                <a:gd name="T9" fmla="*/ 0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66"/>
                <a:gd name="T17" fmla="*/ 41 w 41"/>
                <a:gd name="T18" fmla="*/ 66 h 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66">
                  <a:moveTo>
                    <a:pt x="0" y="0"/>
                  </a:moveTo>
                  <a:lnTo>
                    <a:pt x="40" y="9"/>
                  </a:lnTo>
                  <a:lnTo>
                    <a:pt x="40" y="65"/>
                  </a:lnTo>
                  <a:lnTo>
                    <a:pt x="0" y="46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5600" name="Line 64"/>
          <p:cNvSpPr>
            <a:spLocks noChangeShapeType="1"/>
          </p:cNvSpPr>
          <p:nvPr/>
        </p:nvSpPr>
        <p:spPr bwMode="auto">
          <a:xfrm>
            <a:off x="296863" y="2039938"/>
            <a:ext cx="85693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grpSp>
        <p:nvGrpSpPr>
          <p:cNvPr id="18454" name="Group 65"/>
          <p:cNvGrpSpPr>
            <a:grpSpLocks/>
          </p:cNvGrpSpPr>
          <p:nvPr/>
        </p:nvGrpSpPr>
        <p:grpSpPr bwMode="auto">
          <a:xfrm>
            <a:off x="6618288" y="1466850"/>
            <a:ext cx="400050" cy="508000"/>
            <a:chOff x="4169" y="924"/>
            <a:chExt cx="252" cy="320"/>
          </a:xfrm>
        </p:grpSpPr>
        <p:sp>
          <p:nvSpPr>
            <p:cNvPr id="19135" name="Freeform 66"/>
            <p:cNvSpPr>
              <a:spLocks/>
            </p:cNvSpPr>
            <p:nvPr/>
          </p:nvSpPr>
          <p:spPr bwMode="auto">
            <a:xfrm>
              <a:off x="4169" y="924"/>
              <a:ext cx="213" cy="320"/>
            </a:xfrm>
            <a:custGeom>
              <a:avLst/>
              <a:gdLst>
                <a:gd name="T0" fmla="*/ 119 w 213"/>
                <a:gd name="T1" fmla="*/ 67 h 320"/>
                <a:gd name="T2" fmla="*/ 212 w 213"/>
                <a:gd name="T3" fmla="*/ 32 h 320"/>
                <a:gd name="T4" fmla="*/ 212 w 213"/>
                <a:gd name="T5" fmla="*/ 10 h 320"/>
                <a:gd name="T6" fmla="*/ 212 w 213"/>
                <a:gd name="T7" fmla="*/ 5 h 320"/>
                <a:gd name="T8" fmla="*/ 210 w 213"/>
                <a:gd name="T9" fmla="*/ 1 h 320"/>
                <a:gd name="T10" fmla="*/ 207 w 213"/>
                <a:gd name="T11" fmla="*/ 0 h 320"/>
                <a:gd name="T12" fmla="*/ 0 w 213"/>
                <a:gd name="T13" fmla="*/ 30 h 320"/>
                <a:gd name="T14" fmla="*/ 0 w 213"/>
                <a:gd name="T15" fmla="*/ 283 h 320"/>
                <a:gd name="T16" fmla="*/ 13 w 213"/>
                <a:gd name="T17" fmla="*/ 289 h 320"/>
                <a:gd name="T18" fmla="*/ 26 w 213"/>
                <a:gd name="T19" fmla="*/ 297 h 320"/>
                <a:gd name="T20" fmla="*/ 38 w 213"/>
                <a:gd name="T21" fmla="*/ 302 h 320"/>
                <a:gd name="T22" fmla="*/ 54 w 213"/>
                <a:gd name="T23" fmla="*/ 306 h 320"/>
                <a:gd name="T24" fmla="*/ 70 w 213"/>
                <a:gd name="T25" fmla="*/ 310 h 320"/>
                <a:gd name="T26" fmla="*/ 84 w 213"/>
                <a:gd name="T27" fmla="*/ 314 h 320"/>
                <a:gd name="T28" fmla="*/ 100 w 213"/>
                <a:gd name="T29" fmla="*/ 316 h 320"/>
                <a:gd name="T30" fmla="*/ 119 w 213"/>
                <a:gd name="T31" fmla="*/ 319 h 320"/>
                <a:gd name="T32" fmla="*/ 119 w 213"/>
                <a:gd name="T33" fmla="*/ 67 h 3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3"/>
                <a:gd name="T52" fmla="*/ 0 h 320"/>
                <a:gd name="T53" fmla="*/ 213 w 213"/>
                <a:gd name="T54" fmla="*/ 320 h 3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3" h="320">
                  <a:moveTo>
                    <a:pt x="119" y="67"/>
                  </a:moveTo>
                  <a:lnTo>
                    <a:pt x="212" y="32"/>
                  </a:lnTo>
                  <a:lnTo>
                    <a:pt x="212" y="10"/>
                  </a:lnTo>
                  <a:lnTo>
                    <a:pt x="212" y="5"/>
                  </a:lnTo>
                  <a:lnTo>
                    <a:pt x="210" y="1"/>
                  </a:lnTo>
                  <a:lnTo>
                    <a:pt x="207" y="0"/>
                  </a:lnTo>
                  <a:lnTo>
                    <a:pt x="0" y="30"/>
                  </a:lnTo>
                  <a:lnTo>
                    <a:pt x="0" y="283"/>
                  </a:lnTo>
                  <a:lnTo>
                    <a:pt x="13" y="289"/>
                  </a:lnTo>
                  <a:lnTo>
                    <a:pt x="26" y="297"/>
                  </a:lnTo>
                  <a:lnTo>
                    <a:pt x="38" y="302"/>
                  </a:lnTo>
                  <a:lnTo>
                    <a:pt x="54" y="306"/>
                  </a:lnTo>
                  <a:lnTo>
                    <a:pt x="70" y="310"/>
                  </a:lnTo>
                  <a:lnTo>
                    <a:pt x="84" y="314"/>
                  </a:lnTo>
                  <a:lnTo>
                    <a:pt x="100" y="316"/>
                  </a:lnTo>
                  <a:lnTo>
                    <a:pt x="119" y="319"/>
                  </a:lnTo>
                  <a:lnTo>
                    <a:pt x="119" y="67"/>
                  </a:lnTo>
                </a:path>
              </a:pathLst>
            </a:custGeom>
            <a:solidFill>
              <a:srgbClr val="CF0E3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36" name="Freeform 67"/>
            <p:cNvSpPr>
              <a:spLocks/>
            </p:cNvSpPr>
            <p:nvPr/>
          </p:nvSpPr>
          <p:spPr bwMode="auto">
            <a:xfrm>
              <a:off x="4181" y="929"/>
              <a:ext cx="226" cy="57"/>
            </a:xfrm>
            <a:custGeom>
              <a:avLst/>
              <a:gdLst>
                <a:gd name="T0" fmla="*/ 0 w 226"/>
                <a:gd name="T1" fmla="*/ 29 h 57"/>
                <a:gd name="T2" fmla="*/ 196 w 226"/>
                <a:gd name="T3" fmla="*/ 0 h 57"/>
                <a:gd name="T4" fmla="*/ 196 w 226"/>
                <a:gd name="T5" fmla="*/ 4 h 57"/>
                <a:gd name="T6" fmla="*/ 14 w 226"/>
                <a:gd name="T7" fmla="*/ 34 h 57"/>
                <a:gd name="T8" fmla="*/ 203 w 226"/>
                <a:gd name="T9" fmla="*/ 3 h 57"/>
                <a:gd name="T10" fmla="*/ 203 w 226"/>
                <a:gd name="T11" fmla="*/ 8 h 57"/>
                <a:gd name="T12" fmla="*/ 31 w 226"/>
                <a:gd name="T13" fmla="*/ 40 h 57"/>
                <a:gd name="T14" fmla="*/ 209 w 226"/>
                <a:gd name="T15" fmla="*/ 6 h 57"/>
                <a:gd name="T16" fmla="*/ 209 w 226"/>
                <a:gd name="T17" fmla="*/ 9 h 57"/>
                <a:gd name="T18" fmla="*/ 49 w 226"/>
                <a:gd name="T19" fmla="*/ 45 h 57"/>
                <a:gd name="T20" fmla="*/ 212 w 226"/>
                <a:gd name="T21" fmla="*/ 8 h 57"/>
                <a:gd name="T22" fmla="*/ 212 w 226"/>
                <a:gd name="T23" fmla="*/ 10 h 57"/>
                <a:gd name="T24" fmla="*/ 68 w 226"/>
                <a:gd name="T25" fmla="*/ 50 h 57"/>
                <a:gd name="T26" fmla="*/ 220 w 226"/>
                <a:gd name="T27" fmla="*/ 9 h 57"/>
                <a:gd name="T28" fmla="*/ 220 w 226"/>
                <a:gd name="T29" fmla="*/ 13 h 57"/>
                <a:gd name="T30" fmla="*/ 88 w 226"/>
                <a:gd name="T31" fmla="*/ 53 h 57"/>
                <a:gd name="T32" fmla="*/ 225 w 226"/>
                <a:gd name="T33" fmla="*/ 13 h 57"/>
                <a:gd name="T34" fmla="*/ 225 w 226"/>
                <a:gd name="T35" fmla="*/ 18 h 57"/>
                <a:gd name="T36" fmla="*/ 107 w 226"/>
                <a:gd name="T37" fmla="*/ 56 h 57"/>
                <a:gd name="T38" fmla="*/ 88 w 226"/>
                <a:gd name="T39" fmla="*/ 53 h 57"/>
                <a:gd name="T40" fmla="*/ 73 w 226"/>
                <a:gd name="T41" fmla="*/ 51 h 57"/>
                <a:gd name="T42" fmla="*/ 43 w 226"/>
                <a:gd name="T43" fmla="*/ 44 h 57"/>
                <a:gd name="T44" fmla="*/ 27 w 226"/>
                <a:gd name="T45" fmla="*/ 39 h 57"/>
                <a:gd name="T46" fmla="*/ 14 w 226"/>
                <a:gd name="T47" fmla="*/ 34 h 57"/>
                <a:gd name="T48" fmla="*/ 0 w 226"/>
                <a:gd name="T49" fmla="*/ 29 h 5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26"/>
                <a:gd name="T76" fmla="*/ 0 h 57"/>
                <a:gd name="T77" fmla="*/ 226 w 226"/>
                <a:gd name="T78" fmla="*/ 57 h 5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26" h="57">
                  <a:moveTo>
                    <a:pt x="0" y="29"/>
                  </a:moveTo>
                  <a:lnTo>
                    <a:pt x="196" y="0"/>
                  </a:lnTo>
                  <a:lnTo>
                    <a:pt x="196" y="4"/>
                  </a:lnTo>
                  <a:lnTo>
                    <a:pt x="14" y="34"/>
                  </a:lnTo>
                  <a:lnTo>
                    <a:pt x="203" y="3"/>
                  </a:lnTo>
                  <a:lnTo>
                    <a:pt x="203" y="8"/>
                  </a:lnTo>
                  <a:lnTo>
                    <a:pt x="31" y="40"/>
                  </a:lnTo>
                  <a:lnTo>
                    <a:pt x="209" y="6"/>
                  </a:lnTo>
                  <a:lnTo>
                    <a:pt x="209" y="9"/>
                  </a:lnTo>
                  <a:lnTo>
                    <a:pt x="49" y="45"/>
                  </a:lnTo>
                  <a:lnTo>
                    <a:pt x="212" y="8"/>
                  </a:lnTo>
                  <a:lnTo>
                    <a:pt x="212" y="10"/>
                  </a:lnTo>
                  <a:lnTo>
                    <a:pt x="68" y="50"/>
                  </a:lnTo>
                  <a:lnTo>
                    <a:pt x="220" y="9"/>
                  </a:lnTo>
                  <a:lnTo>
                    <a:pt x="220" y="13"/>
                  </a:lnTo>
                  <a:lnTo>
                    <a:pt x="88" y="53"/>
                  </a:lnTo>
                  <a:lnTo>
                    <a:pt x="225" y="13"/>
                  </a:lnTo>
                  <a:lnTo>
                    <a:pt x="225" y="18"/>
                  </a:lnTo>
                  <a:lnTo>
                    <a:pt x="107" y="56"/>
                  </a:lnTo>
                  <a:lnTo>
                    <a:pt x="88" y="53"/>
                  </a:lnTo>
                  <a:lnTo>
                    <a:pt x="73" y="51"/>
                  </a:lnTo>
                  <a:lnTo>
                    <a:pt x="43" y="44"/>
                  </a:lnTo>
                  <a:lnTo>
                    <a:pt x="27" y="39"/>
                  </a:lnTo>
                  <a:lnTo>
                    <a:pt x="14" y="34"/>
                  </a:lnTo>
                  <a:lnTo>
                    <a:pt x="0" y="29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37" name="Freeform 68"/>
            <p:cNvSpPr>
              <a:spLocks/>
            </p:cNvSpPr>
            <p:nvPr/>
          </p:nvSpPr>
          <p:spPr bwMode="auto">
            <a:xfrm>
              <a:off x="4181" y="929"/>
              <a:ext cx="232" cy="63"/>
            </a:xfrm>
            <a:custGeom>
              <a:avLst/>
              <a:gdLst>
                <a:gd name="T0" fmla="*/ 0 w 232"/>
                <a:gd name="T1" fmla="*/ 32 h 63"/>
                <a:gd name="T2" fmla="*/ 201 w 232"/>
                <a:gd name="T3" fmla="*/ 0 h 63"/>
                <a:gd name="T4" fmla="*/ 201 w 232"/>
                <a:gd name="T5" fmla="*/ 5 h 63"/>
                <a:gd name="T6" fmla="*/ 14 w 232"/>
                <a:gd name="T7" fmla="*/ 38 h 63"/>
                <a:gd name="T8" fmla="*/ 209 w 232"/>
                <a:gd name="T9" fmla="*/ 4 h 63"/>
                <a:gd name="T10" fmla="*/ 209 w 232"/>
                <a:gd name="T11" fmla="*/ 9 h 63"/>
                <a:gd name="T12" fmla="*/ 32 w 232"/>
                <a:gd name="T13" fmla="*/ 45 h 63"/>
                <a:gd name="T14" fmla="*/ 215 w 232"/>
                <a:gd name="T15" fmla="*/ 7 h 63"/>
                <a:gd name="T16" fmla="*/ 215 w 232"/>
                <a:gd name="T17" fmla="*/ 10 h 63"/>
                <a:gd name="T18" fmla="*/ 50 w 232"/>
                <a:gd name="T19" fmla="*/ 50 h 63"/>
                <a:gd name="T20" fmla="*/ 218 w 232"/>
                <a:gd name="T21" fmla="*/ 9 h 63"/>
                <a:gd name="T22" fmla="*/ 218 w 232"/>
                <a:gd name="T23" fmla="*/ 11 h 63"/>
                <a:gd name="T24" fmla="*/ 70 w 232"/>
                <a:gd name="T25" fmla="*/ 55 h 63"/>
                <a:gd name="T26" fmla="*/ 226 w 232"/>
                <a:gd name="T27" fmla="*/ 10 h 63"/>
                <a:gd name="T28" fmla="*/ 226 w 232"/>
                <a:gd name="T29" fmla="*/ 14 h 63"/>
                <a:gd name="T30" fmla="*/ 91 w 232"/>
                <a:gd name="T31" fmla="*/ 59 h 63"/>
                <a:gd name="T32" fmla="*/ 231 w 232"/>
                <a:gd name="T33" fmla="*/ 14 h 63"/>
                <a:gd name="T34" fmla="*/ 231 w 232"/>
                <a:gd name="T35" fmla="*/ 20 h 63"/>
                <a:gd name="T36" fmla="*/ 110 w 232"/>
                <a:gd name="T37" fmla="*/ 62 h 63"/>
                <a:gd name="T38" fmla="*/ 91 w 232"/>
                <a:gd name="T39" fmla="*/ 59 h 63"/>
                <a:gd name="T40" fmla="*/ 75 w 232"/>
                <a:gd name="T41" fmla="*/ 56 h 63"/>
                <a:gd name="T42" fmla="*/ 44 w 232"/>
                <a:gd name="T43" fmla="*/ 49 h 63"/>
                <a:gd name="T44" fmla="*/ 27 w 232"/>
                <a:gd name="T45" fmla="*/ 43 h 63"/>
                <a:gd name="T46" fmla="*/ 14 w 232"/>
                <a:gd name="T47" fmla="*/ 38 h 63"/>
                <a:gd name="T48" fmla="*/ 0 w 232"/>
                <a:gd name="T49" fmla="*/ 32 h 6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32"/>
                <a:gd name="T76" fmla="*/ 0 h 63"/>
                <a:gd name="T77" fmla="*/ 232 w 232"/>
                <a:gd name="T78" fmla="*/ 63 h 6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32" h="63">
                  <a:moveTo>
                    <a:pt x="0" y="32"/>
                  </a:moveTo>
                  <a:lnTo>
                    <a:pt x="201" y="0"/>
                  </a:lnTo>
                  <a:lnTo>
                    <a:pt x="201" y="5"/>
                  </a:lnTo>
                  <a:lnTo>
                    <a:pt x="14" y="38"/>
                  </a:lnTo>
                  <a:lnTo>
                    <a:pt x="209" y="4"/>
                  </a:lnTo>
                  <a:lnTo>
                    <a:pt x="209" y="9"/>
                  </a:lnTo>
                  <a:lnTo>
                    <a:pt x="32" y="45"/>
                  </a:lnTo>
                  <a:lnTo>
                    <a:pt x="215" y="7"/>
                  </a:lnTo>
                  <a:lnTo>
                    <a:pt x="215" y="10"/>
                  </a:lnTo>
                  <a:lnTo>
                    <a:pt x="50" y="50"/>
                  </a:lnTo>
                  <a:lnTo>
                    <a:pt x="218" y="9"/>
                  </a:lnTo>
                  <a:lnTo>
                    <a:pt x="218" y="11"/>
                  </a:lnTo>
                  <a:lnTo>
                    <a:pt x="70" y="55"/>
                  </a:lnTo>
                  <a:lnTo>
                    <a:pt x="226" y="10"/>
                  </a:lnTo>
                  <a:lnTo>
                    <a:pt x="226" y="14"/>
                  </a:lnTo>
                  <a:lnTo>
                    <a:pt x="91" y="59"/>
                  </a:lnTo>
                  <a:lnTo>
                    <a:pt x="231" y="14"/>
                  </a:lnTo>
                  <a:lnTo>
                    <a:pt x="231" y="20"/>
                  </a:lnTo>
                  <a:lnTo>
                    <a:pt x="110" y="62"/>
                  </a:lnTo>
                  <a:lnTo>
                    <a:pt x="91" y="59"/>
                  </a:lnTo>
                  <a:lnTo>
                    <a:pt x="75" y="56"/>
                  </a:lnTo>
                  <a:lnTo>
                    <a:pt x="44" y="49"/>
                  </a:lnTo>
                  <a:lnTo>
                    <a:pt x="27" y="43"/>
                  </a:lnTo>
                  <a:lnTo>
                    <a:pt x="14" y="38"/>
                  </a:lnTo>
                  <a:lnTo>
                    <a:pt x="0" y="3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38" name="Freeform 69"/>
            <p:cNvSpPr>
              <a:spLocks/>
            </p:cNvSpPr>
            <p:nvPr/>
          </p:nvSpPr>
          <p:spPr bwMode="auto">
            <a:xfrm>
              <a:off x="4291" y="945"/>
              <a:ext cx="130" cy="299"/>
            </a:xfrm>
            <a:custGeom>
              <a:avLst/>
              <a:gdLst>
                <a:gd name="T0" fmla="*/ 0 w 130"/>
                <a:gd name="T1" fmla="*/ 298 h 299"/>
                <a:gd name="T2" fmla="*/ 125 w 130"/>
                <a:gd name="T3" fmla="*/ 221 h 299"/>
                <a:gd name="T4" fmla="*/ 126 w 130"/>
                <a:gd name="T5" fmla="*/ 220 h 299"/>
                <a:gd name="T6" fmla="*/ 128 w 130"/>
                <a:gd name="T7" fmla="*/ 217 h 299"/>
                <a:gd name="T8" fmla="*/ 129 w 130"/>
                <a:gd name="T9" fmla="*/ 216 h 299"/>
                <a:gd name="T10" fmla="*/ 129 w 130"/>
                <a:gd name="T11" fmla="*/ 213 h 299"/>
                <a:gd name="T12" fmla="*/ 129 w 130"/>
                <a:gd name="T13" fmla="*/ 209 h 299"/>
                <a:gd name="T14" fmla="*/ 129 w 130"/>
                <a:gd name="T15" fmla="*/ 206 h 299"/>
                <a:gd name="T16" fmla="*/ 129 w 130"/>
                <a:gd name="T17" fmla="*/ 4 h 299"/>
                <a:gd name="T18" fmla="*/ 128 w 130"/>
                <a:gd name="T19" fmla="*/ 1 h 299"/>
                <a:gd name="T20" fmla="*/ 125 w 130"/>
                <a:gd name="T21" fmla="*/ 0 h 299"/>
                <a:gd name="T22" fmla="*/ 0 w 130"/>
                <a:gd name="T23" fmla="*/ 46 h 299"/>
                <a:gd name="T24" fmla="*/ 0 w 130"/>
                <a:gd name="T25" fmla="*/ 298 h 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"/>
                <a:gd name="T40" fmla="*/ 0 h 299"/>
                <a:gd name="T41" fmla="*/ 130 w 130"/>
                <a:gd name="T42" fmla="*/ 299 h 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" h="299">
                  <a:moveTo>
                    <a:pt x="0" y="298"/>
                  </a:moveTo>
                  <a:lnTo>
                    <a:pt x="125" y="221"/>
                  </a:lnTo>
                  <a:lnTo>
                    <a:pt x="126" y="220"/>
                  </a:lnTo>
                  <a:lnTo>
                    <a:pt x="128" y="217"/>
                  </a:lnTo>
                  <a:lnTo>
                    <a:pt x="129" y="216"/>
                  </a:lnTo>
                  <a:lnTo>
                    <a:pt x="129" y="213"/>
                  </a:lnTo>
                  <a:lnTo>
                    <a:pt x="129" y="209"/>
                  </a:lnTo>
                  <a:lnTo>
                    <a:pt x="129" y="206"/>
                  </a:lnTo>
                  <a:lnTo>
                    <a:pt x="129" y="4"/>
                  </a:lnTo>
                  <a:lnTo>
                    <a:pt x="128" y="1"/>
                  </a:lnTo>
                  <a:lnTo>
                    <a:pt x="125" y="0"/>
                  </a:lnTo>
                  <a:lnTo>
                    <a:pt x="0" y="46"/>
                  </a:lnTo>
                  <a:lnTo>
                    <a:pt x="0" y="298"/>
                  </a:lnTo>
                </a:path>
              </a:pathLst>
            </a:custGeom>
            <a:solidFill>
              <a:srgbClr val="FC0128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39" name="Freeform 70"/>
            <p:cNvSpPr>
              <a:spLocks/>
            </p:cNvSpPr>
            <p:nvPr/>
          </p:nvSpPr>
          <p:spPr bwMode="auto">
            <a:xfrm>
              <a:off x="4291" y="1091"/>
              <a:ext cx="130" cy="62"/>
            </a:xfrm>
            <a:custGeom>
              <a:avLst/>
              <a:gdLst>
                <a:gd name="T0" fmla="*/ 0 w 130"/>
                <a:gd name="T1" fmla="*/ 61 h 62"/>
                <a:gd name="T2" fmla="*/ 0 w 130"/>
                <a:gd name="T3" fmla="*/ 54 h 62"/>
                <a:gd name="T4" fmla="*/ 129 w 130"/>
                <a:gd name="T5" fmla="*/ 0 h 62"/>
                <a:gd name="T6" fmla="*/ 129 w 130"/>
                <a:gd name="T7" fmla="*/ 9 h 62"/>
                <a:gd name="T8" fmla="*/ 0 w 130"/>
                <a:gd name="T9" fmla="*/ 61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0"/>
                <a:gd name="T16" fmla="*/ 0 h 62"/>
                <a:gd name="T17" fmla="*/ 130 w 130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0" h="62">
                  <a:moveTo>
                    <a:pt x="0" y="61"/>
                  </a:moveTo>
                  <a:lnTo>
                    <a:pt x="0" y="54"/>
                  </a:lnTo>
                  <a:lnTo>
                    <a:pt x="129" y="0"/>
                  </a:lnTo>
                  <a:lnTo>
                    <a:pt x="129" y="9"/>
                  </a:lnTo>
                  <a:lnTo>
                    <a:pt x="0" y="61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40" name="Freeform 71"/>
            <p:cNvSpPr>
              <a:spLocks/>
            </p:cNvSpPr>
            <p:nvPr/>
          </p:nvSpPr>
          <p:spPr bwMode="auto">
            <a:xfrm>
              <a:off x="4204" y="1145"/>
              <a:ext cx="43" cy="52"/>
            </a:xfrm>
            <a:custGeom>
              <a:avLst/>
              <a:gdLst>
                <a:gd name="T0" fmla="*/ 42 w 43"/>
                <a:gd name="T1" fmla="*/ 26 h 52"/>
                <a:gd name="T2" fmla="*/ 41 w 43"/>
                <a:gd name="T3" fmla="*/ 21 h 52"/>
                <a:gd name="T4" fmla="*/ 40 w 43"/>
                <a:gd name="T5" fmla="*/ 16 h 52"/>
                <a:gd name="T6" fmla="*/ 39 w 43"/>
                <a:gd name="T7" fmla="*/ 11 h 52"/>
                <a:gd name="T8" fmla="*/ 36 w 43"/>
                <a:gd name="T9" fmla="*/ 7 h 52"/>
                <a:gd name="T10" fmla="*/ 32 w 43"/>
                <a:gd name="T11" fmla="*/ 4 h 52"/>
                <a:gd name="T12" fmla="*/ 30 w 43"/>
                <a:gd name="T13" fmla="*/ 2 h 52"/>
                <a:gd name="T14" fmla="*/ 25 w 43"/>
                <a:gd name="T15" fmla="*/ 0 h 52"/>
                <a:gd name="T16" fmla="*/ 21 w 43"/>
                <a:gd name="T17" fmla="*/ 0 h 52"/>
                <a:gd name="T18" fmla="*/ 18 w 43"/>
                <a:gd name="T19" fmla="*/ 0 h 52"/>
                <a:gd name="T20" fmla="*/ 14 w 43"/>
                <a:gd name="T21" fmla="*/ 2 h 52"/>
                <a:gd name="T22" fmla="*/ 10 w 43"/>
                <a:gd name="T23" fmla="*/ 4 h 52"/>
                <a:gd name="T24" fmla="*/ 7 w 43"/>
                <a:gd name="T25" fmla="*/ 7 h 52"/>
                <a:gd name="T26" fmla="*/ 4 w 43"/>
                <a:gd name="T27" fmla="*/ 11 h 52"/>
                <a:gd name="T28" fmla="*/ 3 w 43"/>
                <a:gd name="T29" fmla="*/ 16 h 52"/>
                <a:gd name="T30" fmla="*/ 1 w 43"/>
                <a:gd name="T31" fmla="*/ 21 h 52"/>
                <a:gd name="T32" fmla="*/ 0 w 43"/>
                <a:gd name="T33" fmla="*/ 26 h 52"/>
                <a:gd name="T34" fmla="*/ 1 w 43"/>
                <a:gd name="T35" fmla="*/ 31 h 52"/>
                <a:gd name="T36" fmla="*/ 3 w 43"/>
                <a:gd name="T37" fmla="*/ 35 h 52"/>
                <a:gd name="T38" fmla="*/ 4 w 43"/>
                <a:gd name="T39" fmla="*/ 40 h 52"/>
                <a:gd name="T40" fmla="*/ 7 w 43"/>
                <a:gd name="T41" fmla="*/ 44 h 52"/>
                <a:gd name="T42" fmla="*/ 10 w 43"/>
                <a:gd name="T43" fmla="*/ 47 h 52"/>
                <a:gd name="T44" fmla="*/ 14 w 43"/>
                <a:gd name="T45" fmla="*/ 49 h 52"/>
                <a:gd name="T46" fmla="*/ 18 w 43"/>
                <a:gd name="T47" fmla="*/ 51 h 52"/>
                <a:gd name="T48" fmla="*/ 21 w 43"/>
                <a:gd name="T49" fmla="*/ 51 h 52"/>
                <a:gd name="T50" fmla="*/ 25 w 43"/>
                <a:gd name="T51" fmla="*/ 51 h 52"/>
                <a:gd name="T52" fmla="*/ 30 w 43"/>
                <a:gd name="T53" fmla="*/ 49 h 52"/>
                <a:gd name="T54" fmla="*/ 32 w 43"/>
                <a:gd name="T55" fmla="*/ 47 h 52"/>
                <a:gd name="T56" fmla="*/ 36 w 43"/>
                <a:gd name="T57" fmla="*/ 44 h 52"/>
                <a:gd name="T58" fmla="*/ 39 w 43"/>
                <a:gd name="T59" fmla="*/ 40 h 52"/>
                <a:gd name="T60" fmla="*/ 40 w 43"/>
                <a:gd name="T61" fmla="*/ 35 h 52"/>
                <a:gd name="T62" fmla="*/ 41 w 43"/>
                <a:gd name="T63" fmla="*/ 31 h 52"/>
                <a:gd name="T64" fmla="*/ 42 w 43"/>
                <a:gd name="T65" fmla="*/ 26 h 5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"/>
                <a:gd name="T100" fmla="*/ 0 h 52"/>
                <a:gd name="T101" fmla="*/ 43 w 43"/>
                <a:gd name="T102" fmla="*/ 52 h 5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" h="52">
                  <a:moveTo>
                    <a:pt x="42" y="26"/>
                  </a:moveTo>
                  <a:lnTo>
                    <a:pt x="41" y="21"/>
                  </a:lnTo>
                  <a:lnTo>
                    <a:pt x="40" y="16"/>
                  </a:lnTo>
                  <a:lnTo>
                    <a:pt x="39" y="11"/>
                  </a:lnTo>
                  <a:lnTo>
                    <a:pt x="36" y="7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10" y="4"/>
                  </a:lnTo>
                  <a:lnTo>
                    <a:pt x="7" y="7"/>
                  </a:lnTo>
                  <a:lnTo>
                    <a:pt x="4" y="11"/>
                  </a:lnTo>
                  <a:lnTo>
                    <a:pt x="3" y="16"/>
                  </a:lnTo>
                  <a:lnTo>
                    <a:pt x="1" y="21"/>
                  </a:lnTo>
                  <a:lnTo>
                    <a:pt x="0" y="26"/>
                  </a:lnTo>
                  <a:lnTo>
                    <a:pt x="1" y="31"/>
                  </a:lnTo>
                  <a:lnTo>
                    <a:pt x="3" y="35"/>
                  </a:lnTo>
                  <a:lnTo>
                    <a:pt x="4" y="40"/>
                  </a:lnTo>
                  <a:lnTo>
                    <a:pt x="7" y="44"/>
                  </a:lnTo>
                  <a:lnTo>
                    <a:pt x="10" y="47"/>
                  </a:lnTo>
                  <a:lnTo>
                    <a:pt x="14" y="49"/>
                  </a:lnTo>
                  <a:lnTo>
                    <a:pt x="18" y="51"/>
                  </a:lnTo>
                  <a:lnTo>
                    <a:pt x="21" y="51"/>
                  </a:lnTo>
                  <a:lnTo>
                    <a:pt x="25" y="51"/>
                  </a:lnTo>
                  <a:lnTo>
                    <a:pt x="30" y="49"/>
                  </a:lnTo>
                  <a:lnTo>
                    <a:pt x="32" y="47"/>
                  </a:lnTo>
                  <a:lnTo>
                    <a:pt x="36" y="44"/>
                  </a:lnTo>
                  <a:lnTo>
                    <a:pt x="39" y="40"/>
                  </a:lnTo>
                  <a:lnTo>
                    <a:pt x="40" y="35"/>
                  </a:lnTo>
                  <a:lnTo>
                    <a:pt x="41" y="31"/>
                  </a:lnTo>
                  <a:lnTo>
                    <a:pt x="42" y="2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41" name="Freeform 72"/>
            <p:cNvSpPr>
              <a:spLocks/>
            </p:cNvSpPr>
            <p:nvPr/>
          </p:nvSpPr>
          <p:spPr bwMode="auto">
            <a:xfrm>
              <a:off x="4210" y="1145"/>
              <a:ext cx="36" cy="46"/>
            </a:xfrm>
            <a:custGeom>
              <a:avLst/>
              <a:gdLst>
                <a:gd name="T0" fmla="*/ 35 w 36"/>
                <a:gd name="T1" fmla="*/ 23 h 46"/>
                <a:gd name="T2" fmla="*/ 34 w 36"/>
                <a:gd name="T3" fmla="*/ 14 h 46"/>
                <a:gd name="T4" fmla="*/ 30 w 36"/>
                <a:gd name="T5" fmla="*/ 7 h 46"/>
                <a:gd name="T6" fmla="*/ 25 w 36"/>
                <a:gd name="T7" fmla="*/ 2 h 46"/>
                <a:gd name="T8" fmla="*/ 18 w 36"/>
                <a:gd name="T9" fmla="*/ 0 h 46"/>
                <a:gd name="T10" fmla="*/ 11 w 36"/>
                <a:gd name="T11" fmla="*/ 2 h 46"/>
                <a:gd name="T12" fmla="*/ 6 w 36"/>
                <a:gd name="T13" fmla="*/ 7 h 46"/>
                <a:gd name="T14" fmla="*/ 2 w 36"/>
                <a:gd name="T15" fmla="*/ 14 h 46"/>
                <a:gd name="T16" fmla="*/ 0 w 36"/>
                <a:gd name="T17" fmla="*/ 23 h 46"/>
                <a:gd name="T18" fmla="*/ 2 w 36"/>
                <a:gd name="T19" fmla="*/ 31 h 46"/>
                <a:gd name="T20" fmla="*/ 6 w 36"/>
                <a:gd name="T21" fmla="*/ 38 h 46"/>
                <a:gd name="T22" fmla="*/ 11 w 36"/>
                <a:gd name="T23" fmla="*/ 43 h 46"/>
                <a:gd name="T24" fmla="*/ 18 w 36"/>
                <a:gd name="T25" fmla="*/ 45 h 46"/>
                <a:gd name="T26" fmla="*/ 25 w 36"/>
                <a:gd name="T27" fmla="*/ 43 h 46"/>
                <a:gd name="T28" fmla="*/ 30 w 36"/>
                <a:gd name="T29" fmla="*/ 38 h 46"/>
                <a:gd name="T30" fmla="*/ 34 w 36"/>
                <a:gd name="T31" fmla="*/ 31 h 46"/>
                <a:gd name="T32" fmla="*/ 35 w 36"/>
                <a:gd name="T33" fmla="*/ 23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6"/>
                <a:gd name="T53" fmla="*/ 36 w 36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6">
                  <a:moveTo>
                    <a:pt x="35" y="23"/>
                  </a:moveTo>
                  <a:lnTo>
                    <a:pt x="34" y="14"/>
                  </a:lnTo>
                  <a:lnTo>
                    <a:pt x="30" y="7"/>
                  </a:lnTo>
                  <a:lnTo>
                    <a:pt x="25" y="2"/>
                  </a:lnTo>
                  <a:lnTo>
                    <a:pt x="18" y="0"/>
                  </a:lnTo>
                  <a:lnTo>
                    <a:pt x="11" y="2"/>
                  </a:lnTo>
                  <a:lnTo>
                    <a:pt x="6" y="7"/>
                  </a:lnTo>
                  <a:lnTo>
                    <a:pt x="2" y="14"/>
                  </a:lnTo>
                  <a:lnTo>
                    <a:pt x="0" y="23"/>
                  </a:lnTo>
                  <a:lnTo>
                    <a:pt x="2" y="31"/>
                  </a:lnTo>
                  <a:lnTo>
                    <a:pt x="6" y="38"/>
                  </a:lnTo>
                  <a:lnTo>
                    <a:pt x="11" y="43"/>
                  </a:lnTo>
                  <a:lnTo>
                    <a:pt x="18" y="45"/>
                  </a:lnTo>
                  <a:lnTo>
                    <a:pt x="25" y="43"/>
                  </a:lnTo>
                  <a:lnTo>
                    <a:pt x="30" y="38"/>
                  </a:lnTo>
                  <a:lnTo>
                    <a:pt x="34" y="31"/>
                  </a:lnTo>
                  <a:lnTo>
                    <a:pt x="35" y="2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8455" name="Group 73"/>
          <p:cNvGrpSpPr>
            <a:grpSpLocks/>
          </p:cNvGrpSpPr>
          <p:nvPr/>
        </p:nvGrpSpPr>
        <p:grpSpPr bwMode="auto">
          <a:xfrm>
            <a:off x="1955800" y="1524000"/>
            <a:ext cx="803275" cy="401638"/>
            <a:chOff x="1232" y="960"/>
            <a:chExt cx="506" cy="253"/>
          </a:xfrm>
        </p:grpSpPr>
        <p:sp>
          <p:nvSpPr>
            <p:cNvPr id="18893" name="Freeform 74"/>
            <p:cNvSpPr>
              <a:spLocks/>
            </p:cNvSpPr>
            <p:nvPr/>
          </p:nvSpPr>
          <p:spPr bwMode="auto">
            <a:xfrm>
              <a:off x="1322" y="1130"/>
              <a:ext cx="18" cy="28"/>
            </a:xfrm>
            <a:custGeom>
              <a:avLst/>
              <a:gdLst>
                <a:gd name="T0" fmla="*/ 9 w 18"/>
                <a:gd name="T1" fmla="*/ 0 h 28"/>
                <a:gd name="T2" fmla="*/ 7 w 18"/>
                <a:gd name="T3" fmla="*/ 0 h 28"/>
                <a:gd name="T4" fmla="*/ 5 w 18"/>
                <a:gd name="T5" fmla="*/ 1 h 28"/>
                <a:gd name="T6" fmla="*/ 4 w 18"/>
                <a:gd name="T7" fmla="*/ 2 h 28"/>
                <a:gd name="T8" fmla="*/ 2 w 18"/>
                <a:gd name="T9" fmla="*/ 4 h 28"/>
                <a:gd name="T10" fmla="*/ 1 w 18"/>
                <a:gd name="T11" fmla="*/ 6 h 28"/>
                <a:gd name="T12" fmla="*/ 1 w 18"/>
                <a:gd name="T13" fmla="*/ 8 h 28"/>
                <a:gd name="T14" fmla="*/ 0 w 18"/>
                <a:gd name="T15" fmla="*/ 11 h 28"/>
                <a:gd name="T16" fmla="*/ 0 w 18"/>
                <a:gd name="T17" fmla="*/ 13 h 28"/>
                <a:gd name="T18" fmla="*/ 0 w 18"/>
                <a:gd name="T19" fmla="*/ 16 h 28"/>
                <a:gd name="T20" fmla="*/ 1 w 18"/>
                <a:gd name="T21" fmla="*/ 19 h 28"/>
                <a:gd name="T22" fmla="*/ 1 w 18"/>
                <a:gd name="T23" fmla="*/ 21 h 28"/>
                <a:gd name="T24" fmla="*/ 2 w 18"/>
                <a:gd name="T25" fmla="*/ 23 h 28"/>
                <a:gd name="T26" fmla="*/ 4 w 18"/>
                <a:gd name="T27" fmla="*/ 25 h 28"/>
                <a:gd name="T28" fmla="*/ 5 w 18"/>
                <a:gd name="T29" fmla="*/ 26 h 28"/>
                <a:gd name="T30" fmla="*/ 7 w 18"/>
                <a:gd name="T31" fmla="*/ 27 h 28"/>
                <a:gd name="T32" fmla="*/ 9 w 18"/>
                <a:gd name="T33" fmla="*/ 27 h 28"/>
                <a:gd name="T34" fmla="*/ 10 w 18"/>
                <a:gd name="T35" fmla="*/ 27 h 28"/>
                <a:gd name="T36" fmla="*/ 12 w 18"/>
                <a:gd name="T37" fmla="*/ 26 h 28"/>
                <a:gd name="T38" fmla="*/ 13 w 18"/>
                <a:gd name="T39" fmla="*/ 25 h 28"/>
                <a:gd name="T40" fmla="*/ 15 w 18"/>
                <a:gd name="T41" fmla="*/ 23 h 28"/>
                <a:gd name="T42" fmla="*/ 16 w 18"/>
                <a:gd name="T43" fmla="*/ 21 h 28"/>
                <a:gd name="T44" fmla="*/ 16 w 18"/>
                <a:gd name="T45" fmla="*/ 19 h 28"/>
                <a:gd name="T46" fmla="*/ 17 w 18"/>
                <a:gd name="T47" fmla="*/ 16 h 28"/>
                <a:gd name="T48" fmla="*/ 17 w 18"/>
                <a:gd name="T49" fmla="*/ 13 h 28"/>
                <a:gd name="T50" fmla="*/ 17 w 18"/>
                <a:gd name="T51" fmla="*/ 11 h 28"/>
                <a:gd name="T52" fmla="*/ 16 w 18"/>
                <a:gd name="T53" fmla="*/ 8 h 28"/>
                <a:gd name="T54" fmla="*/ 16 w 18"/>
                <a:gd name="T55" fmla="*/ 6 h 28"/>
                <a:gd name="T56" fmla="*/ 15 w 18"/>
                <a:gd name="T57" fmla="*/ 4 h 28"/>
                <a:gd name="T58" fmla="*/ 13 w 18"/>
                <a:gd name="T59" fmla="*/ 2 h 28"/>
                <a:gd name="T60" fmla="*/ 12 w 18"/>
                <a:gd name="T61" fmla="*/ 1 h 28"/>
                <a:gd name="T62" fmla="*/ 10 w 18"/>
                <a:gd name="T63" fmla="*/ 0 h 28"/>
                <a:gd name="T64" fmla="*/ 9 w 18"/>
                <a:gd name="T65" fmla="*/ 0 h 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"/>
                <a:gd name="T100" fmla="*/ 0 h 28"/>
                <a:gd name="T101" fmla="*/ 18 w 18"/>
                <a:gd name="T102" fmla="*/ 28 h 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" h="28">
                  <a:moveTo>
                    <a:pt x="9" y="0"/>
                  </a:moveTo>
                  <a:lnTo>
                    <a:pt x="7" y="0"/>
                  </a:lnTo>
                  <a:lnTo>
                    <a:pt x="5" y="1"/>
                  </a:lnTo>
                  <a:lnTo>
                    <a:pt x="4" y="2"/>
                  </a:lnTo>
                  <a:lnTo>
                    <a:pt x="2" y="4"/>
                  </a:lnTo>
                  <a:lnTo>
                    <a:pt x="1" y="6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1" y="19"/>
                  </a:lnTo>
                  <a:lnTo>
                    <a:pt x="1" y="21"/>
                  </a:lnTo>
                  <a:lnTo>
                    <a:pt x="2" y="23"/>
                  </a:lnTo>
                  <a:lnTo>
                    <a:pt x="4" y="25"/>
                  </a:lnTo>
                  <a:lnTo>
                    <a:pt x="5" y="26"/>
                  </a:lnTo>
                  <a:lnTo>
                    <a:pt x="7" y="27"/>
                  </a:lnTo>
                  <a:lnTo>
                    <a:pt x="9" y="27"/>
                  </a:lnTo>
                  <a:lnTo>
                    <a:pt x="10" y="27"/>
                  </a:lnTo>
                  <a:lnTo>
                    <a:pt x="12" y="26"/>
                  </a:lnTo>
                  <a:lnTo>
                    <a:pt x="13" y="25"/>
                  </a:lnTo>
                  <a:lnTo>
                    <a:pt x="15" y="23"/>
                  </a:lnTo>
                  <a:lnTo>
                    <a:pt x="16" y="21"/>
                  </a:lnTo>
                  <a:lnTo>
                    <a:pt x="16" y="19"/>
                  </a:lnTo>
                  <a:lnTo>
                    <a:pt x="17" y="16"/>
                  </a:lnTo>
                  <a:lnTo>
                    <a:pt x="17" y="13"/>
                  </a:lnTo>
                  <a:lnTo>
                    <a:pt x="17" y="11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13" y="2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94" name="Freeform 75"/>
            <p:cNvSpPr>
              <a:spLocks/>
            </p:cNvSpPr>
            <p:nvPr/>
          </p:nvSpPr>
          <p:spPr bwMode="auto">
            <a:xfrm>
              <a:off x="1321" y="1130"/>
              <a:ext cx="19" cy="30"/>
            </a:xfrm>
            <a:custGeom>
              <a:avLst/>
              <a:gdLst>
                <a:gd name="T0" fmla="*/ 9 w 19"/>
                <a:gd name="T1" fmla="*/ 0 h 30"/>
                <a:gd name="T2" fmla="*/ 9 w 19"/>
                <a:gd name="T3" fmla="*/ 0 h 30"/>
                <a:gd name="T4" fmla="*/ 7 w 19"/>
                <a:gd name="T5" fmla="*/ 0 h 30"/>
                <a:gd name="T6" fmla="*/ 6 w 19"/>
                <a:gd name="T7" fmla="*/ 1 h 30"/>
                <a:gd name="T8" fmla="*/ 4 w 19"/>
                <a:gd name="T9" fmla="*/ 2 h 30"/>
                <a:gd name="T10" fmla="*/ 3 w 19"/>
                <a:gd name="T11" fmla="*/ 4 h 30"/>
                <a:gd name="T12" fmla="*/ 2 w 19"/>
                <a:gd name="T13" fmla="*/ 6 h 30"/>
                <a:gd name="T14" fmla="*/ 1 w 19"/>
                <a:gd name="T15" fmla="*/ 9 h 30"/>
                <a:gd name="T16" fmla="*/ 0 w 19"/>
                <a:gd name="T17" fmla="*/ 11 h 30"/>
                <a:gd name="T18" fmla="*/ 0 w 19"/>
                <a:gd name="T19" fmla="*/ 14 h 30"/>
                <a:gd name="T20" fmla="*/ 0 w 19"/>
                <a:gd name="T21" fmla="*/ 17 h 30"/>
                <a:gd name="T22" fmla="*/ 1 w 19"/>
                <a:gd name="T23" fmla="*/ 20 h 30"/>
                <a:gd name="T24" fmla="*/ 2 w 19"/>
                <a:gd name="T25" fmla="*/ 22 h 30"/>
                <a:gd name="T26" fmla="*/ 3 w 19"/>
                <a:gd name="T27" fmla="*/ 25 h 30"/>
                <a:gd name="T28" fmla="*/ 4 w 19"/>
                <a:gd name="T29" fmla="*/ 26 h 30"/>
                <a:gd name="T30" fmla="*/ 6 w 19"/>
                <a:gd name="T31" fmla="*/ 28 h 30"/>
                <a:gd name="T32" fmla="*/ 7 w 19"/>
                <a:gd name="T33" fmla="*/ 29 h 30"/>
                <a:gd name="T34" fmla="*/ 9 w 19"/>
                <a:gd name="T35" fmla="*/ 29 h 30"/>
                <a:gd name="T36" fmla="*/ 11 w 19"/>
                <a:gd name="T37" fmla="*/ 29 h 30"/>
                <a:gd name="T38" fmla="*/ 12 w 19"/>
                <a:gd name="T39" fmla="*/ 28 h 30"/>
                <a:gd name="T40" fmla="*/ 14 w 19"/>
                <a:gd name="T41" fmla="*/ 26 h 30"/>
                <a:gd name="T42" fmla="*/ 15 w 19"/>
                <a:gd name="T43" fmla="*/ 25 h 30"/>
                <a:gd name="T44" fmla="*/ 16 w 19"/>
                <a:gd name="T45" fmla="*/ 22 h 30"/>
                <a:gd name="T46" fmla="*/ 17 w 19"/>
                <a:gd name="T47" fmla="*/ 20 h 30"/>
                <a:gd name="T48" fmla="*/ 18 w 19"/>
                <a:gd name="T49" fmla="*/ 17 h 30"/>
                <a:gd name="T50" fmla="*/ 18 w 19"/>
                <a:gd name="T51" fmla="*/ 14 h 30"/>
                <a:gd name="T52" fmla="*/ 18 w 19"/>
                <a:gd name="T53" fmla="*/ 11 h 30"/>
                <a:gd name="T54" fmla="*/ 17 w 19"/>
                <a:gd name="T55" fmla="*/ 9 h 30"/>
                <a:gd name="T56" fmla="*/ 16 w 19"/>
                <a:gd name="T57" fmla="*/ 6 h 30"/>
                <a:gd name="T58" fmla="*/ 15 w 19"/>
                <a:gd name="T59" fmla="*/ 4 h 30"/>
                <a:gd name="T60" fmla="*/ 14 w 19"/>
                <a:gd name="T61" fmla="*/ 2 h 30"/>
                <a:gd name="T62" fmla="*/ 12 w 19"/>
                <a:gd name="T63" fmla="*/ 1 h 30"/>
                <a:gd name="T64" fmla="*/ 11 w 19"/>
                <a:gd name="T65" fmla="*/ 0 h 30"/>
                <a:gd name="T66" fmla="*/ 9 w 19"/>
                <a:gd name="T67" fmla="*/ 0 h 3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30"/>
                <a:gd name="T104" fmla="*/ 19 w 19"/>
                <a:gd name="T105" fmla="*/ 30 h 3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30">
                  <a:moveTo>
                    <a:pt x="9" y="0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6" y="1"/>
                  </a:lnTo>
                  <a:lnTo>
                    <a:pt x="4" y="2"/>
                  </a:lnTo>
                  <a:lnTo>
                    <a:pt x="3" y="4"/>
                  </a:lnTo>
                  <a:lnTo>
                    <a:pt x="2" y="6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3" y="25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7" y="29"/>
                  </a:lnTo>
                  <a:lnTo>
                    <a:pt x="9" y="29"/>
                  </a:lnTo>
                  <a:lnTo>
                    <a:pt x="11" y="29"/>
                  </a:lnTo>
                  <a:lnTo>
                    <a:pt x="12" y="28"/>
                  </a:lnTo>
                  <a:lnTo>
                    <a:pt x="14" y="26"/>
                  </a:lnTo>
                  <a:lnTo>
                    <a:pt x="15" y="25"/>
                  </a:lnTo>
                  <a:lnTo>
                    <a:pt x="16" y="22"/>
                  </a:lnTo>
                  <a:lnTo>
                    <a:pt x="17" y="20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8" y="11"/>
                  </a:lnTo>
                  <a:lnTo>
                    <a:pt x="17" y="9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95" name="Freeform 76"/>
            <p:cNvSpPr>
              <a:spLocks/>
            </p:cNvSpPr>
            <p:nvPr/>
          </p:nvSpPr>
          <p:spPr bwMode="auto">
            <a:xfrm>
              <a:off x="1324" y="1130"/>
              <a:ext cx="7" cy="28"/>
            </a:xfrm>
            <a:custGeom>
              <a:avLst/>
              <a:gdLst>
                <a:gd name="T0" fmla="*/ 6 w 7"/>
                <a:gd name="T1" fmla="*/ 0 h 28"/>
                <a:gd name="T2" fmla="*/ 0 w 7"/>
                <a:gd name="T3" fmla="*/ 0 h 28"/>
                <a:gd name="T4" fmla="*/ 3 w 7"/>
                <a:gd name="T5" fmla="*/ 1 h 28"/>
                <a:gd name="T6" fmla="*/ 6 w 7"/>
                <a:gd name="T7" fmla="*/ 0 h 28"/>
                <a:gd name="T8" fmla="*/ 6 w 7"/>
                <a:gd name="T9" fmla="*/ 27 h 28"/>
                <a:gd name="T10" fmla="*/ 0 w 7"/>
                <a:gd name="T11" fmla="*/ 27 h 28"/>
                <a:gd name="T12" fmla="*/ 3 w 7"/>
                <a:gd name="T13" fmla="*/ 26 h 28"/>
                <a:gd name="T14" fmla="*/ 6 w 7"/>
                <a:gd name="T15" fmla="*/ 27 h 28"/>
                <a:gd name="T16" fmla="*/ 6 w 7"/>
                <a:gd name="T17" fmla="*/ 0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28"/>
                <a:gd name="T29" fmla="*/ 7 w 7"/>
                <a:gd name="T30" fmla="*/ 28 h 2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28">
                  <a:moveTo>
                    <a:pt x="6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6" y="0"/>
                  </a:lnTo>
                  <a:lnTo>
                    <a:pt x="6" y="27"/>
                  </a:lnTo>
                  <a:lnTo>
                    <a:pt x="0" y="27"/>
                  </a:lnTo>
                  <a:lnTo>
                    <a:pt x="3" y="26"/>
                  </a:lnTo>
                  <a:lnTo>
                    <a:pt x="6" y="27"/>
                  </a:lnTo>
                  <a:lnTo>
                    <a:pt x="6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96" name="Freeform 77"/>
            <p:cNvSpPr>
              <a:spLocks/>
            </p:cNvSpPr>
            <p:nvPr/>
          </p:nvSpPr>
          <p:spPr bwMode="auto">
            <a:xfrm>
              <a:off x="1324" y="1130"/>
              <a:ext cx="7" cy="2"/>
            </a:xfrm>
            <a:custGeom>
              <a:avLst/>
              <a:gdLst>
                <a:gd name="T0" fmla="*/ 6 w 7"/>
                <a:gd name="T1" fmla="*/ 0 h 2"/>
                <a:gd name="T2" fmla="*/ 0 w 7"/>
                <a:gd name="T3" fmla="*/ 0 h 2"/>
                <a:gd name="T4" fmla="*/ 3 w 7"/>
                <a:gd name="T5" fmla="*/ 1 h 2"/>
                <a:gd name="T6" fmla="*/ 6 w 7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2"/>
                <a:gd name="T14" fmla="*/ 7 w 7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2">
                  <a:moveTo>
                    <a:pt x="6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97" name="Freeform 78"/>
            <p:cNvSpPr>
              <a:spLocks/>
            </p:cNvSpPr>
            <p:nvPr/>
          </p:nvSpPr>
          <p:spPr bwMode="auto">
            <a:xfrm>
              <a:off x="1316" y="1130"/>
              <a:ext cx="18" cy="28"/>
            </a:xfrm>
            <a:custGeom>
              <a:avLst/>
              <a:gdLst>
                <a:gd name="T0" fmla="*/ 9 w 18"/>
                <a:gd name="T1" fmla="*/ 0 h 28"/>
                <a:gd name="T2" fmla="*/ 7 w 18"/>
                <a:gd name="T3" fmla="*/ 0 h 28"/>
                <a:gd name="T4" fmla="*/ 5 w 18"/>
                <a:gd name="T5" fmla="*/ 1 h 28"/>
                <a:gd name="T6" fmla="*/ 4 w 18"/>
                <a:gd name="T7" fmla="*/ 2 h 28"/>
                <a:gd name="T8" fmla="*/ 2 w 18"/>
                <a:gd name="T9" fmla="*/ 4 h 28"/>
                <a:gd name="T10" fmla="*/ 1 w 18"/>
                <a:gd name="T11" fmla="*/ 6 h 28"/>
                <a:gd name="T12" fmla="*/ 1 w 18"/>
                <a:gd name="T13" fmla="*/ 8 h 28"/>
                <a:gd name="T14" fmla="*/ 0 w 18"/>
                <a:gd name="T15" fmla="*/ 11 h 28"/>
                <a:gd name="T16" fmla="*/ 0 w 18"/>
                <a:gd name="T17" fmla="*/ 13 h 28"/>
                <a:gd name="T18" fmla="*/ 0 w 18"/>
                <a:gd name="T19" fmla="*/ 16 h 28"/>
                <a:gd name="T20" fmla="*/ 1 w 18"/>
                <a:gd name="T21" fmla="*/ 19 h 28"/>
                <a:gd name="T22" fmla="*/ 1 w 18"/>
                <a:gd name="T23" fmla="*/ 21 h 28"/>
                <a:gd name="T24" fmla="*/ 2 w 18"/>
                <a:gd name="T25" fmla="*/ 23 h 28"/>
                <a:gd name="T26" fmla="*/ 4 w 18"/>
                <a:gd name="T27" fmla="*/ 25 h 28"/>
                <a:gd name="T28" fmla="*/ 5 w 18"/>
                <a:gd name="T29" fmla="*/ 26 h 28"/>
                <a:gd name="T30" fmla="*/ 7 w 18"/>
                <a:gd name="T31" fmla="*/ 27 h 28"/>
                <a:gd name="T32" fmla="*/ 9 w 18"/>
                <a:gd name="T33" fmla="*/ 27 h 28"/>
                <a:gd name="T34" fmla="*/ 10 w 18"/>
                <a:gd name="T35" fmla="*/ 27 h 28"/>
                <a:gd name="T36" fmla="*/ 12 w 18"/>
                <a:gd name="T37" fmla="*/ 26 h 28"/>
                <a:gd name="T38" fmla="*/ 13 w 18"/>
                <a:gd name="T39" fmla="*/ 25 h 28"/>
                <a:gd name="T40" fmla="*/ 15 w 18"/>
                <a:gd name="T41" fmla="*/ 23 h 28"/>
                <a:gd name="T42" fmla="*/ 16 w 18"/>
                <a:gd name="T43" fmla="*/ 21 h 28"/>
                <a:gd name="T44" fmla="*/ 16 w 18"/>
                <a:gd name="T45" fmla="*/ 19 h 28"/>
                <a:gd name="T46" fmla="*/ 17 w 18"/>
                <a:gd name="T47" fmla="*/ 16 h 28"/>
                <a:gd name="T48" fmla="*/ 17 w 18"/>
                <a:gd name="T49" fmla="*/ 13 h 28"/>
                <a:gd name="T50" fmla="*/ 17 w 18"/>
                <a:gd name="T51" fmla="*/ 11 h 28"/>
                <a:gd name="T52" fmla="*/ 16 w 18"/>
                <a:gd name="T53" fmla="*/ 8 h 28"/>
                <a:gd name="T54" fmla="*/ 16 w 18"/>
                <a:gd name="T55" fmla="*/ 6 h 28"/>
                <a:gd name="T56" fmla="*/ 15 w 18"/>
                <a:gd name="T57" fmla="*/ 4 h 28"/>
                <a:gd name="T58" fmla="*/ 13 w 18"/>
                <a:gd name="T59" fmla="*/ 2 h 28"/>
                <a:gd name="T60" fmla="*/ 12 w 18"/>
                <a:gd name="T61" fmla="*/ 1 h 28"/>
                <a:gd name="T62" fmla="*/ 10 w 18"/>
                <a:gd name="T63" fmla="*/ 0 h 28"/>
                <a:gd name="T64" fmla="*/ 9 w 18"/>
                <a:gd name="T65" fmla="*/ 0 h 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"/>
                <a:gd name="T100" fmla="*/ 0 h 28"/>
                <a:gd name="T101" fmla="*/ 18 w 18"/>
                <a:gd name="T102" fmla="*/ 28 h 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" h="28">
                  <a:moveTo>
                    <a:pt x="9" y="0"/>
                  </a:moveTo>
                  <a:lnTo>
                    <a:pt x="7" y="0"/>
                  </a:lnTo>
                  <a:lnTo>
                    <a:pt x="5" y="1"/>
                  </a:lnTo>
                  <a:lnTo>
                    <a:pt x="4" y="2"/>
                  </a:lnTo>
                  <a:lnTo>
                    <a:pt x="2" y="4"/>
                  </a:lnTo>
                  <a:lnTo>
                    <a:pt x="1" y="6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1" y="19"/>
                  </a:lnTo>
                  <a:lnTo>
                    <a:pt x="1" y="21"/>
                  </a:lnTo>
                  <a:lnTo>
                    <a:pt x="2" y="23"/>
                  </a:lnTo>
                  <a:lnTo>
                    <a:pt x="4" y="25"/>
                  </a:lnTo>
                  <a:lnTo>
                    <a:pt x="5" y="26"/>
                  </a:lnTo>
                  <a:lnTo>
                    <a:pt x="7" y="27"/>
                  </a:lnTo>
                  <a:lnTo>
                    <a:pt x="9" y="27"/>
                  </a:lnTo>
                  <a:lnTo>
                    <a:pt x="10" y="27"/>
                  </a:lnTo>
                  <a:lnTo>
                    <a:pt x="12" y="26"/>
                  </a:lnTo>
                  <a:lnTo>
                    <a:pt x="13" y="25"/>
                  </a:lnTo>
                  <a:lnTo>
                    <a:pt x="15" y="23"/>
                  </a:lnTo>
                  <a:lnTo>
                    <a:pt x="16" y="21"/>
                  </a:lnTo>
                  <a:lnTo>
                    <a:pt x="16" y="19"/>
                  </a:lnTo>
                  <a:lnTo>
                    <a:pt x="17" y="16"/>
                  </a:lnTo>
                  <a:lnTo>
                    <a:pt x="17" y="13"/>
                  </a:lnTo>
                  <a:lnTo>
                    <a:pt x="17" y="11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13" y="2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98" name="Freeform 79"/>
            <p:cNvSpPr>
              <a:spLocks/>
            </p:cNvSpPr>
            <p:nvPr/>
          </p:nvSpPr>
          <p:spPr bwMode="auto">
            <a:xfrm>
              <a:off x="1315" y="1130"/>
              <a:ext cx="19" cy="30"/>
            </a:xfrm>
            <a:custGeom>
              <a:avLst/>
              <a:gdLst>
                <a:gd name="T0" fmla="*/ 9 w 19"/>
                <a:gd name="T1" fmla="*/ 0 h 30"/>
                <a:gd name="T2" fmla="*/ 9 w 19"/>
                <a:gd name="T3" fmla="*/ 0 h 30"/>
                <a:gd name="T4" fmla="*/ 7 w 19"/>
                <a:gd name="T5" fmla="*/ 0 h 30"/>
                <a:gd name="T6" fmla="*/ 6 w 19"/>
                <a:gd name="T7" fmla="*/ 1 h 30"/>
                <a:gd name="T8" fmla="*/ 4 w 19"/>
                <a:gd name="T9" fmla="*/ 2 h 30"/>
                <a:gd name="T10" fmla="*/ 3 w 19"/>
                <a:gd name="T11" fmla="*/ 4 h 30"/>
                <a:gd name="T12" fmla="*/ 2 w 19"/>
                <a:gd name="T13" fmla="*/ 6 h 30"/>
                <a:gd name="T14" fmla="*/ 1 w 19"/>
                <a:gd name="T15" fmla="*/ 9 h 30"/>
                <a:gd name="T16" fmla="*/ 0 w 19"/>
                <a:gd name="T17" fmla="*/ 11 h 30"/>
                <a:gd name="T18" fmla="*/ 0 w 19"/>
                <a:gd name="T19" fmla="*/ 14 h 30"/>
                <a:gd name="T20" fmla="*/ 0 w 19"/>
                <a:gd name="T21" fmla="*/ 17 h 30"/>
                <a:gd name="T22" fmla="*/ 1 w 19"/>
                <a:gd name="T23" fmla="*/ 20 h 30"/>
                <a:gd name="T24" fmla="*/ 2 w 19"/>
                <a:gd name="T25" fmla="*/ 22 h 30"/>
                <a:gd name="T26" fmla="*/ 3 w 19"/>
                <a:gd name="T27" fmla="*/ 25 h 30"/>
                <a:gd name="T28" fmla="*/ 4 w 19"/>
                <a:gd name="T29" fmla="*/ 26 h 30"/>
                <a:gd name="T30" fmla="*/ 6 w 19"/>
                <a:gd name="T31" fmla="*/ 28 h 30"/>
                <a:gd name="T32" fmla="*/ 7 w 19"/>
                <a:gd name="T33" fmla="*/ 29 h 30"/>
                <a:gd name="T34" fmla="*/ 9 w 19"/>
                <a:gd name="T35" fmla="*/ 29 h 30"/>
                <a:gd name="T36" fmla="*/ 11 w 19"/>
                <a:gd name="T37" fmla="*/ 29 h 30"/>
                <a:gd name="T38" fmla="*/ 12 w 19"/>
                <a:gd name="T39" fmla="*/ 28 h 30"/>
                <a:gd name="T40" fmla="*/ 14 w 19"/>
                <a:gd name="T41" fmla="*/ 26 h 30"/>
                <a:gd name="T42" fmla="*/ 15 w 19"/>
                <a:gd name="T43" fmla="*/ 25 h 30"/>
                <a:gd name="T44" fmla="*/ 16 w 19"/>
                <a:gd name="T45" fmla="*/ 22 h 30"/>
                <a:gd name="T46" fmla="*/ 17 w 19"/>
                <a:gd name="T47" fmla="*/ 20 h 30"/>
                <a:gd name="T48" fmla="*/ 18 w 19"/>
                <a:gd name="T49" fmla="*/ 17 h 30"/>
                <a:gd name="T50" fmla="*/ 18 w 19"/>
                <a:gd name="T51" fmla="*/ 14 h 30"/>
                <a:gd name="T52" fmla="*/ 18 w 19"/>
                <a:gd name="T53" fmla="*/ 11 h 30"/>
                <a:gd name="T54" fmla="*/ 17 w 19"/>
                <a:gd name="T55" fmla="*/ 9 h 30"/>
                <a:gd name="T56" fmla="*/ 16 w 19"/>
                <a:gd name="T57" fmla="*/ 6 h 30"/>
                <a:gd name="T58" fmla="*/ 15 w 19"/>
                <a:gd name="T59" fmla="*/ 4 h 30"/>
                <a:gd name="T60" fmla="*/ 14 w 19"/>
                <a:gd name="T61" fmla="*/ 2 h 30"/>
                <a:gd name="T62" fmla="*/ 12 w 19"/>
                <a:gd name="T63" fmla="*/ 1 h 30"/>
                <a:gd name="T64" fmla="*/ 11 w 19"/>
                <a:gd name="T65" fmla="*/ 0 h 30"/>
                <a:gd name="T66" fmla="*/ 9 w 19"/>
                <a:gd name="T67" fmla="*/ 0 h 3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30"/>
                <a:gd name="T104" fmla="*/ 19 w 19"/>
                <a:gd name="T105" fmla="*/ 30 h 3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30">
                  <a:moveTo>
                    <a:pt x="9" y="0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6" y="1"/>
                  </a:lnTo>
                  <a:lnTo>
                    <a:pt x="4" y="2"/>
                  </a:lnTo>
                  <a:lnTo>
                    <a:pt x="3" y="4"/>
                  </a:lnTo>
                  <a:lnTo>
                    <a:pt x="2" y="6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3" y="25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7" y="29"/>
                  </a:lnTo>
                  <a:lnTo>
                    <a:pt x="9" y="29"/>
                  </a:lnTo>
                  <a:lnTo>
                    <a:pt x="11" y="29"/>
                  </a:lnTo>
                  <a:lnTo>
                    <a:pt x="12" y="28"/>
                  </a:lnTo>
                  <a:lnTo>
                    <a:pt x="14" y="26"/>
                  </a:lnTo>
                  <a:lnTo>
                    <a:pt x="15" y="25"/>
                  </a:lnTo>
                  <a:lnTo>
                    <a:pt x="16" y="22"/>
                  </a:lnTo>
                  <a:lnTo>
                    <a:pt x="17" y="20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8" y="11"/>
                  </a:lnTo>
                  <a:lnTo>
                    <a:pt x="17" y="9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99" name="Freeform 80"/>
            <p:cNvSpPr>
              <a:spLocks/>
            </p:cNvSpPr>
            <p:nvPr/>
          </p:nvSpPr>
          <p:spPr bwMode="auto">
            <a:xfrm>
              <a:off x="1314" y="1130"/>
              <a:ext cx="19" cy="28"/>
            </a:xfrm>
            <a:custGeom>
              <a:avLst/>
              <a:gdLst>
                <a:gd name="T0" fmla="*/ 9 w 19"/>
                <a:gd name="T1" fmla="*/ 0 h 28"/>
                <a:gd name="T2" fmla="*/ 7 w 19"/>
                <a:gd name="T3" fmla="*/ 0 h 28"/>
                <a:gd name="T4" fmla="*/ 5 w 19"/>
                <a:gd name="T5" fmla="*/ 1 h 28"/>
                <a:gd name="T6" fmla="*/ 4 w 19"/>
                <a:gd name="T7" fmla="*/ 2 h 28"/>
                <a:gd name="T8" fmla="*/ 3 w 19"/>
                <a:gd name="T9" fmla="*/ 4 h 28"/>
                <a:gd name="T10" fmla="*/ 1 w 19"/>
                <a:gd name="T11" fmla="*/ 6 h 28"/>
                <a:gd name="T12" fmla="*/ 1 w 19"/>
                <a:gd name="T13" fmla="*/ 8 h 28"/>
                <a:gd name="T14" fmla="*/ 0 w 19"/>
                <a:gd name="T15" fmla="*/ 11 h 28"/>
                <a:gd name="T16" fmla="*/ 0 w 19"/>
                <a:gd name="T17" fmla="*/ 13 h 28"/>
                <a:gd name="T18" fmla="*/ 0 w 19"/>
                <a:gd name="T19" fmla="*/ 16 h 28"/>
                <a:gd name="T20" fmla="*/ 1 w 19"/>
                <a:gd name="T21" fmla="*/ 19 h 28"/>
                <a:gd name="T22" fmla="*/ 1 w 19"/>
                <a:gd name="T23" fmla="*/ 21 h 28"/>
                <a:gd name="T24" fmla="*/ 3 w 19"/>
                <a:gd name="T25" fmla="*/ 23 h 28"/>
                <a:gd name="T26" fmla="*/ 4 w 19"/>
                <a:gd name="T27" fmla="*/ 25 h 28"/>
                <a:gd name="T28" fmla="*/ 5 w 19"/>
                <a:gd name="T29" fmla="*/ 26 h 28"/>
                <a:gd name="T30" fmla="*/ 7 w 19"/>
                <a:gd name="T31" fmla="*/ 27 h 28"/>
                <a:gd name="T32" fmla="*/ 9 w 19"/>
                <a:gd name="T33" fmla="*/ 27 h 28"/>
                <a:gd name="T34" fmla="*/ 11 w 19"/>
                <a:gd name="T35" fmla="*/ 27 h 28"/>
                <a:gd name="T36" fmla="*/ 12 w 19"/>
                <a:gd name="T37" fmla="*/ 26 h 28"/>
                <a:gd name="T38" fmla="*/ 14 w 19"/>
                <a:gd name="T39" fmla="*/ 25 h 28"/>
                <a:gd name="T40" fmla="*/ 15 w 19"/>
                <a:gd name="T41" fmla="*/ 23 h 28"/>
                <a:gd name="T42" fmla="*/ 16 w 19"/>
                <a:gd name="T43" fmla="*/ 21 h 28"/>
                <a:gd name="T44" fmla="*/ 17 w 19"/>
                <a:gd name="T45" fmla="*/ 19 h 28"/>
                <a:gd name="T46" fmla="*/ 18 w 19"/>
                <a:gd name="T47" fmla="*/ 16 h 28"/>
                <a:gd name="T48" fmla="*/ 18 w 19"/>
                <a:gd name="T49" fmla="*/ 13 h 28"/>
                <a:gd name="T50" fmla="*/ 18 w 19"/>
                <a:gd name="T51" fmla="*/ 11 h 28"/>
                <a:gd name="T52" fmla="*/ 17 w 19"/>
                <a:gd name="T53" fmla="*/ 8 h 28"/>
                <a:gd name="T54" fmla="*/ 16 w 19"/>
                <a:gd name="T55" fmla="*/ 6 h 28"/>
                <a:gd name="T56" fmla="*/ 15 w 19"/>
                <a:gd name="T57" fmla="*/ 4 h 28"/>
                <a:gd name="T58" fmla="*/ 14 w 19"/>
                <a:gd name="T59" fmla="*/ 2 h 28"/>
                <a:gd name="T60" fmla="*/ 12 w 19"/>
                <a:gd name="T61" fmla="*/ 1 h 28"/>
                <a:gd name="T62" fmla="*/ 11 w 19"/>
                <a:gd name="T63" fmla="*/ 0 h 28"/>
                <a:gd name="T64" fmla="*/ 9 w 19"/>
                <a:gd name="T65" fmla="*/ 0 h 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28"/>
                <a:gd name="T101" fmla="*/ 19 w 19"/>
                <a:gd name="T102" fmla="*/ 28 h 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28">
                  <a:moveTo>
                    <a:pt x="9" y="0"/>
                  </a:moveTo>
                  <a:lnTo>
                    <a:pt x="7" y="0"/>
                  </a:lnTo>
                  <a:lnTo>
                    <a:pt x="5" y="1"/>
                  </a:lnTo>
                  <a:lnTo>
                    <a:pt x="4" y="2"/>
                  </a:lnTo>
                  <a:lnTo>
                    <a:pt x="3" y="4"/>
                  </a:lnTo>
                  <a:lnTo>
                    <a:pt x="1" y="6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1" y="19"/>
                  </a:lnTo>
                  <a:lnTo>
                    <a:pt x="1" y="21"/>
                  </a:lnTo>
                  <a:lnTo>
                    <a:pt x="3" y="23"/>
                  </a:lnTo>
                  <a:lnTo>
                    <a:pt x="4" y="25"/>
                  </a:lnTo>
                  <a:lnTo>
                    <a:pt x="5" y="26"/>
                  </a:lnTo>
                  <a:lnTo>
                    <a:pt x="7" y="27"/>
                  </a:lnTo>
                  <a:lnTo>
                    <a:pt x="9" y="27"/>
                  </a:lnTo>
                  <a:lnTo>
                    <a:pt x="11" y="27"/>
                  </a:lnTo>
                  <a:lnTo>
                    <a:pt x="12" y="26"/>
                  </a:lnTo>
                  <a:lnTo>
                    <a:pt x="14" y="25"/>
                  </a:lnTo>
                  <a:lnTo>
                    <a:pt x="15" y="23"/>
                  </a:lnTo>
                  <a:lnTo>
                    <a:pt x="16" y="21"/>
                  </a:lnTo>
                  <a:lnTo>
                    <a:pt x="17" y="19"/>
                  </a:lnTo>
                  <a:lnTo>
                    <a:pt x="18" y="16"/>
                  </a:lnTo>
                  <a:lnTo>
                    <a:pt x="18" y="13"/>
                  </a:lnTo>
                  <a:lnTo>
                    <a:pt x="18" y="11"/>
                  </a:lnTo>
                  <a:lnTo>
                    <a:pt x="17" y="8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00" name="Freeform 81"/>
            <p:cNvSpPr>
              <a:spLocks/>
            </p:cNvSpPr>
            <p:nvPr/>
          </p:nvSpPr>
          <p:spPr bwMode="auto">
            <a:xfrm>
              <a:off x="1314" y="1130"/>
              <a:ext cx="19" cy="30"/>
            </a:xfrm>
            <a:custGeom>
              <a:avLst/>
              <a:gdLst>
                <a:gd name="T0" fmla="*/ 9 w 19"/>
                <a:gd name="T1" fmla="*/ 0 h 30"/>
                <a:gd name="T2" fmla="*/ 9 w 19"/>
                <a:gd name="T3" fmla="*/ 0 h 30"/>
                <a:gd name="T4" fmla="*/ 7 w 19"/>
                <a:gd name="T5" fmla="*/ 0 h 30"/>
                <a:gd name="T6" fmla="*/ 5 w 19"/>
                <a:gd name="T7" fmla="*/ 1 h 30"/>
                <a:gd name="T8" fmla="*/ 4 w 19"/>
                <a:gd name="T9" fmla="*/ 3 h 30"/>
                <a:gd name="T10" fmla="*/ 3 w 19"/>
                <a:gd name="T11" fmla="*/ 4 h 30"/>
                <a:gd name="T12" fmla="*/ 1 w 19"/>
                <a:gd name="T13" fmla="*/ 6 h 30"/>
                <a:gd name="T14" fmla="*/ 1 w 19"/>
                <a:gd name="T15" fmla="*/ 9 h 30"/>
                <a:gd name="T16" fmla="*/ 0 w 19"/>
                <a:gd name="T17" fmla="*/ 12 h 30"/>
                <a:gd name="T18" fmla="*/ 0 w 19"/>
                <a:gd name="T19" fmla="*/ 14 h 30"/>
                <a:gd name="T20" fmla="*/ 0 w 19"/>
                <a:gd name="T21" fmla="*/ 17 h 30"/>
                <a:gd name="T22" fmla="*/ 1 w 19"/>
                <a:gd name="T23" fmla="*/ 20 h 30"/>
                <a:gd name="T24" fmla="*/ 1 w 19"/>
                <a:gd name="T25" fmla="*/ 23 h 30"/>
                <a:gd name="T26" fmla="*/ 3 w 19"/>
                <a:gd name="T27" fmla="*/ 25 h 30"/>
                <a:gd name="T28" fmla="*/ 4 w 19"/>
                <a:gd name="T29" fmla="*/ 27 h 30"/>
                <a:gd name="T30" fmla="*/ 5 w 19"/>
                <a:gd name="T31" fmla="*/ 28 h 30"/>
                <a:gd name="T32" fmla="*/ 7 w 19"/>
                <a:gd name="T33" fmla="*/ 29 h 30"/>
                <a:gd name="T34" fmla="*/ 9 w 19"/>
                <a:gd name="T35" fmla="*/ 29 h 30"/>
                <a:gd name="T36" fmla="*/ 11 w 19"/>
                <a:gd name="T37" fmla="*/ 29 h 30"/>
                <a:gd name="T38" fmla="*/ 12 w 19"/>
                <a:gd name="T39" fmla="*/ 28 h 30"/>
                <a:gd name="T40" fmla="*/ 14 w 19"/>
                <a:gd name="T41" fmla="*/ 27 h 30"/>
                <a:gd name="T42" fmla="*/ 15 w 19"/>
                <a:gd name="T43" fmla="*/ 25 h 30"/>
                <a:gd name="T44" fmla="*/ 16 w 19"/>
                <a:gd name="T45" fmla="*/ 23 h 30"/>
                <a:gd name="T46" fmla="*/ 17 w 19"/>
                <a:gd name="T47" fmla="*/ 20 h 30"/>
                <a:gd name="T48" fmla="*/ 18 w 19"/>
                <a:gd name="T49" fmla="*/ 17 h 30"/>
                <a:gd name="T50" fmla="*/ 18 w 19"/>
                <a:gd name="T51" fmla="*/ 14 h 30"/>
                <a:gd name="T52" fmla="*/ 18 w 19"/>
                <a:gd name="T53" fmla="*/ 12 h 30"/>
                <a:gd name="T54" fmla="*/ 17 w 19"/>
                <a:gd name="T55" fmla="*/ 9 h 30"/>
                <a:gd name="T56" fmla="*/ 16 w 19"/>
                <a:gd name="T57" fmla="*/ 6 h 30"/>
                <a:gd name="T58" fmla="*/ 15 w 19"/>
                <a:gd name="T59" fmla="*/ 4 h 30"/>
                <a:gd name="T60" fmla="*/ 14 w 19"/>
                <a:gd name="T61" fmla="*/ 3 h 30"/>
                <a:gd name="T62" fmla="*/ 12 w 19"/>
                <a:gd name="T63" fmla="*/ 1 h 30"/>
                <a:gd name="T64" fmla="*/ 11 w 19"/>
                <a:gd name="T65" fmla="*/ 0 h 30"/>
                <a:gd name="T66" fmla="*/ 9 w 19"/>
                <a:gd name="T67" fmla="*/ 0 h 3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30"/>
                <a:gd name="T104" fmla="*/ 19 w 19"/>
                <a:gd name="T105" fmla="*/ 30 h 3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30">
                  <a:moveTo>
                    <a:pt x="9" y="0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1" y="6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4" y="27"/>
                  </a:lnTo>
                  <a:lnTo>
                    <a:pt x="5" y="28"/>
                  </a:lnTo>
                  <a:lnTo>
                    <a:pt x="7" y="29"/>
                  </a:lnTo>
                  <a:lnTo>
                    <a:pt x="9" y="29"/>
                  </a:lnTo>
                  <a:lnTo>
                    <a:pt x="11" y="29"/>
                  </a:lnTo>
                  <a:lnTo>
                    <a:pt x="12" y="28"/>
                  </a:lnTo>
                  <a:lnTo>
                    <a:pt x="14" y="27"/>
                  </a:lnTo>
                  <a:lnTo>
                    <a:pt x="15" y="25"/>
                  </a:lnTo>
                  <a:lnTo>
                    <a:pt x="16" y="23"/>
                  </a:lnTo>
                  <a:lnTo>
                    <a:pt x="17" y="20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8" y="12"/>
                  </a:lnTo>
                  <a:lnTo>
                    <a:pt x="17" y="9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01" name="Freeform 82"/>
            <p:cNvSpPr>
              <a:spLocks/>
            </p:cNvSpPr>
            <p:nvPr/>
          </p:nvSpPr>
          <p:spPr bwMode="auto">
            <a:xfrm>
              <a:off x="1317" y="1130"/>
              <a:ext cx="6" cy="28"/>
            </a:xfrm>
            <a:custGeom>
              <a:avLst/>
              <a:gdLst>
                <a:gd name="T0" fmla="*/ 5 w 6"/>
                <a:gd name="T1" fmla="*/ 0 h 28"/>
                <a:gd name="T2" fmla="*/ 0 w 6"/>
                <a:gd name="T3" fmla="*/ 0 h 28"/>
                <a:gd name="T4" fmla="*/ 3 w 6"/>
                <a:gd name="T5" fmla="*/ 1 h 28"/>
                <a:gd name="T6" fmla="*/ 5 w 6"/>
                <a:gd name="T7" fmla="*/ 0 h 28"/>
                <a:gd name="T8" fmla="*/ 5 w 6"/>
                <a:gd name="T9" fmla="*/ 27 h 28"/>
                <a:gd name="T10" fmla="*/ 0 w 6"/>
                <a:gd name="T11" fmla="*/ 27 h 28"/>
                <a:gd name="T12" fmla="*/ 3 w 6"/>
                <a:gd name="T13" fmla="*/ 26 h 28"/>
                <a:gd name="T14" fmla="*/ 5 w 6"/>
                <a:gd name="T15" fmla="*/ 27 h 28"/>
                <a:gd name="T16" fmla="*/ 5 w 6"/>
                <a:gd name="T17" fmla="*/ 0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8"/>
                <a:gd name="T29" fmla="*/ 6 w 6"/>
                <a:gd name="T30" fmla="*/ 28 h 2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8">
                  <a:moveTo>
                    <a:pt x="5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5" y="0"/>
                  </a:lnTo>
                  <a:lnTo>
                    <a:pt x="5" y="27"/>
                  </a:lnTo>
                  <a:lnTo>
                    <a:pt x="0" y="27"/>
                  </a:lnTo>
                  <a:lnTo>
                    <a:pt x="3" y="26"/>
                  </a:lnTo>
                  <a:lnTo>
                    <a:pt x="5" y="27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02" name="Freeform 83"/>
            <p:cNvSpPr>
              <a:spLocks/>
            </p:cNvSpPr>
            <p:nvPr/>
          </p:nvSpPr>
          <p:spPr bwMode="auto">
            <a:xfrm>
              <a:off x="1317" y="1130"/>
              <a:ext cx="6" cy="2"/>
            </a:xfrm>
            <a:custGeom>
              <a:avLst/>
              <a:gdLst>
                <a:gd name="T0" fmla="*/ 5 w 6"/>
                <a:gd name="T1" fmla="*/ 0 h 2"/>
                <a:gd name="T2" fmla="*/ 0 w 6"/>
                <a:gd name="T3" fmla="*/ 0 h 2"/>
                <a:gd name="T4" fmla="*/ 2 w 6"/>
                <a:gd name="T5" fmla="*/ 1 h 2"/>
                <a:gd name="T6" fmla="*/ 5 w 6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2"/>
                <a:gd name="T14" fmla="*/ 6 w 6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2">
                  <a:moveTo>
                    <a:pt x="5" y="0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03" name="Freeform 84"/>
            <p:cNvSpPr>
              <a:spLocks/>
            </p:cNvSpPr>
            <p:nvPr/>
          </p:nvSpPr>
          <p:spPr bwMode="auto">
            <a:xfrm>
              <a:off x="1308" y="1130"/>
              <a:ext cx="19" cy="28"/>
            </a:xfrm>
            <a:custGeom>
              <a:avLst/>
              <a:gdLst>
                <a:gd name="T0" fmla="*/ 9 w 19"/>
                <a:gd name="T1" fmla="*/ 0 h 28"/>
                <a:gd name="T2" fmla="*/ 7 w 19"/>
                <a:gd name="T3" fmla="*/ 0 h 28"/>
                <a:gd name="T4" fmla="*/ 5 w 19"/>
                <a:gd name="T5" fmla="*/ 1 h 28"/>
                <a:gd name="T6" fmla="*/ 4 w 19"/>
                <a:gd name="T7" fmla="*/ 2 h 28"/>
                <a:gd name="T8" fmla="*/ 3 w 19"/>
                <a:gd name="T9" fmla="*/ 4 h 28"/>
                <a:gd name="T10" fmla="*/ 1 w 19"/>
                <a:gd name="T11" fmla="*/ 6 h 28"/>
                <a:gd name="T12" fmla="*/ 1 w 19"/>
                <a:gd name="T13" fmla="*/ 8 h 28"/>
                <a:gd name="T14" fmla="*/ 0 w 19"/>
                <a:gd name="T15" fmla="*/ 11 h 28"/>
                <a:gd name="T16" fmla="*/ 0 w 19"/>
                <a:gd name="T17" fmla="*/ 13 h 28"/>
                <a:gd name="T18" fmla="*/ 0 w 19"/>
                <a:gd name="T19" fmla="*/ 16 h 28"/>
                <a:gd name="T20" fmla="*/ 1 w 19"/>
                <a:gd name="T21" fmla="*/ 19 h 28"/>
                <a:gd name="T22" fmla="*/ 1 w 19"/>
                <a:gd name="T23" fmla="*/ 21 h 28"/>
                <a:gd name="T24" fmla="*/ 3 w 19"/>
                <a:gd name="T25" fmla="*/ 23 h 28"/>
                <a:gd name="T26" fmla="*/ 4 w 19"/>
                <a:gd name="T27" fmla="*/ 25 h 28"/>
                <a:gd name="T28" fmla="*/ 5 w 19"/>
                <a:gd name="T29" fmla="*/ 26 h 28"/>
                <a:gd name="T30" fmla="*/ 7 w 19"/>
                <a:gd name="T31" fmla="*/ 27 h 28"/>
                <a:gd name="T32" fmla="*/ 9 w 19"/>
                <a:gd name="T33" fmla="*/ 27 h 28"/>
                <a:gd name="T34" fmla="*/ 11 w 19"/>
                <a:gd name="T35" fmla="*/ 27 h 28"/>
                <a:gd name="T36" fmla="*/ 12 w 19"/>
                <a:gd name="T37" fmla="*/ 26 h 28"/>
                <a:gd name="T38" fmla="*/ 14 w 19"/>
                <a:gd name="T39" fmla="*/ 25 h 28"/>
                <a:gd name="T40" fmla="*/ 15 w 19"/>
                <a:gd name="T41" fmla="*/ 23 h 28"/>
                <a:gd name="T42" fmla="*/ 16 w 19"/>
                <a:gd name="T43" fmla="*/ 21 h 28"/>
                <a:gd name="T44" fmla="*/ 17 w 19"/>
                <a:gd name="T45" fmla="*/ 19 h 28"/>
                <a:gd name="T46" fmla="*/ 18 w 19"/>
                <a:gd name="T47" fmla="*/ 16 h 28"/>
                <a:gd name="T48" fmla="*/ 18 w 19"/>
                <a:gd name="T49" fmla="*/ 13 h 28"/>
                <a:gd name="T50" fmla="*/ 18 w 19"/>
                <a:gd name="T51" fmla="*/ 11 h 28"/>
                <a:gd name="T52" fmla="*/ 17 w 19"/>
                <a:gd name="T53" fmla="*/ 8 h 28"/>
                <a:gd name="T54" fmla="*/ 16 w 19"/>
                <a:gd name="T55" fmla="*/ 6 h 28"/>
                <a:gd name="T56" fmla="*/ 15 w 19"/>
                <a:gd name="T57" fmla="*/ 4 h 28"/>
                <a:gd name="T58" fmla="*/ 14 w 19"/>
                <a:gd name="T59" fmla="*/ 2 h 28"/>
                <a:gd name="T60" fmla="*/ 12 w 19"/>
                <a:gd name="T61" fmla="*/ 1 h 28"/>
                <a:gd name="T62" fmla="*/ 11 w 19"/>
                <a:gd name="T63" fmla="*/ 0 h 28"/>
                <a:gd name="T64" fmla="*/ 9 w 19"/>
                <a:gd name="T65" fmla="*/ 0 h 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28"/>
                <a:gd name="T101" fmla="*/ 19 w 19"/>
                <a:gd name="T102" fmla="*/ 28 h 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28">
                  <a:moveTo>
                    <a:pt x="9" y="0"/>
                  </a:moveTo>
                  <a:lnTo>
                    <a:pt x="7" y="0"/>
                  </a:lnTo>
                  <a:lnTo>
                    <a:pt x="5" y="1"/>
                  </a:lnTo>
                  <a:lnTo>
                    <a:pt x="4" y="2"/>
                  </a:lnTo>
                  <a:lnTo>
                    <a:pt x="3" y="4"/>
                  </a:lnTo>
                  <a:lnTo>
                    <a:pt x="1" y="6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1" y="19"/>
                  </a:lnTo>
                  <a:lnTo>
                    <a:pt x="1" y="21"/>
                  </a:lnTo>
                  <a:lnTo>
                    <a:pt x="3" y="23"/>
                  </a:lnTo>
                  <a:lnTo>
                    <a:pt x="4" y="25"/>
                  </a:lnTo>
                  <a:lnTo>
                    <a:pt x="5" y="26"/>
                  </a:lnTo>
                  <a:lnTo>
                    <a:pt x="7" y="27"/>
                  </a:lnTo>
                  <a:lnTo>
                    <a:pt x="9" y="27"/>
                  </a:lnTo>
                  <a:lnTo>
                    <a:pt x="11" y="27"/>
                  </a:lnTo>
                  <a:lnTo>
                    <a:pt x="12" y="26"/>
                  </a:lnTo>
                  <a:lnTo>
                    <a:pt x="14" y="25"/>
                  </a:lnTo>
                  <a:lnTo>
                    <a:pt x="15" y="23"/>
                  </a:lnTo>
                  <a:lnTo>
                    <a:pt x="16" y="21"/>
                  </a:lnTo>
                  <a:lnTo>
                    <a:pt x="17" y="19"/>
                  </a:lnTo>
                  <a:lnTo>
                    <a:pt x="18" y="16"/>
                  </a:lnTo>
                  <a:lnTo>
                    <a:pt x="18" y="13"/>
                  </a:lnTo>
                  <a:lnTo>
                    <a:pt x="18" y="11"/>
                  </a:lnTo>
                  <a:lnTo>
                    <a:pt x="17" y="8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04" name="Freeform 85"/>
            <p:cNvSpPr>
              <a:spLocks/>
            </p:cNvSpPr>
            <p:nvPr/>
          </p:nvSpPr>
          <p:spPr bwMode="auto">
            <a:xfrm>
              <a:off x="1308" y="1130"/>
              <a:ext cx="19" cy="30"/>
            </a:xfrm>
            <a:custGeom>
              <a:avLst/>
              <a:gdLst>
                <a:gd name="T0" fmla="*/ 9 w 19"/>
                <a:gd name="T1" fmla="*/ 0 h 30"/>
                <a:gd name="T2" fmla="*/ 9 w 19"/>
                <a:gd name="T3" fmla="*/ 0 h 30"/>
                <a:gd name="T4" fmla="*/ 7 w 19"/>
                <a:gd name="T5" fmla="*/ 0 h 30"/>
                <a:gd name="T6" fmla="*/ 5 w 19"/>
                <a:gd name="T7" fmla="*/ 1 h 30"/>
                <a:gd name="T8" fmla="*/ 4 w 19"/>
                <a:gd name="T9" fmla="*/ 3 h 30"/>
                <a:gd name="T10" fmla="*/ 3 w 19"/>
                <a:gd name="T11" fmla="*/ 4 h 30"/>
                <a:gd name="T12" fmla="*/ 1 w 19"/>
                <a:gd name="T13" fmla="*/ 6 h 30"/>
                <a:gd name="T14" fmla="*/ 1 w 19"/>
                <a:gd name="T15" fmla="*/ 9 h 30"/>
                <a:gd name="T16" fmla="*/ 0 w 19"/>
                <a:gd name="T17" fmla="*/ 12 h 30"/>
                <a:gd name="T18" fmla="*/ 0 w 19"/>
                <a:gd name="T19" fmla="*/ 14 h 30"/>
                <a:gd name="T20" fmla="*/ 0 w 19"/>
                <a:gd name="T21" fmla="*/ 17 h 30"/>
                <a:gd name="T22" fmla="*/ 1 w 19"/>
                <a:gd name="T23" fmla="*/ 20 h 30"/>
                <a:gd name="T24" fmla="*/ 1 w 19"/>
                <a:gd name="T25" fmla="*/ 23 h 30"/>
                <a:gd name="T26" fmla="*/ 3 w 19"/>
                <a:gd name="T27" fmla="*/ 25 h 30"/>
                <a:gd name="T28" fmla="*/ 4 w 19"/>
                <a:gd name="T29" fmla="*/ 27 h 30"/>
                <a:gd name="T30" fmla="*/ 5 w 19"/>
                <a:gd name="T31" fmla="*/ 28 h 30"/>
                <a:gd name="T32" fmla="*/ 7 w 19"/>
                <a:gd name="T33" fmla="*/ 29 h 30"/>
                <a:gd name="T34" fmla="*/ 9 w 19"/>
                <a:gd name="T35" fmla="*/ 29 h 30"/>
                <a:gd name="T36" fmla="*/ 11 w 19"/>
                <a:gd name="T37" fmla="*/ 29 h 30"/>
                <a:gd name="T38" fmla="*/ 12 w 19"/>
                <a:gd name="T39" fmla="*/ 28 h 30"/>
                <a:gd name="T40" fmla="*/ 14 w 19"/>
                <a:gd name="T41" fmla="*/ 27 h 30"/>
                <a:gd name="T42" fmla="*/ 15 w 19"/>
                <a:gd name="T43" fmla="*/ 25 h 30"/>
                <a:gd name="T44" fmla="*/ 16 w 19"/>
                <a:gd name="T45" fmla="*/ 23 h 30"/>
                <a:gd name="T46" fmla="*/ 17 w 19"/>
                <a:gd name="T47" fmla="*/ 20 h 30"/>
                <a:gd name="T48" fmla="*/ 18 w 19"/>
                <a:gd name="T49" fmla="*/ 17 h 30"/>
                <a:gd name="T50" fmla="*/ 18 w 19"/>
                <a:gd name="T51" fmla="*/ 14 h 30"/>
                <a:gd name="T52" fmla="*/ 18 w 19"/>
                <a:gd name="T53" fmla="*/ 12 h 30"/>
                <a:gd name="T54" fmla="*/ 17 w 19"/>
                <a:gd name="T55" fmla="*/ 9 h 30"/>
                <a:gd name="T56" fmla="*/ 16 w 19"/>
                <a:gd name="T57" fmla="*/ 6 h 30"/>
                <a:gd name="T58" fmla="*/ 15 w 19"/>
                <a:gd name="T59" fmla="*/ 4 h 30"/>
                <a:gd name="T60" fmla="*/ 14 w 19"/>
                <a:gd name="T61" fmla="*/ 3 h 30"/>
                <a:gd name="T62" fmla="*/ 12 w 19"/>
                <a:gd name="T63" fmla="*/ 1 h 30"/>
                <a:gd name="T64" fmla="*/ 11 w 19"/>
                <a:gd name="T65" fmla="*/ 0 h 30"/>
                <a:gd name="T66" fmla="*/ 9 w 19"/>
                <a:gd name="T67" fmla="*/ 0 h 3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30"/>
                <a:gd name="T104" fmla="*/ 19 w 19"/>
                <a:gd name="T105" fmla="*/ 30 h 3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30">
                  <a:moveTo>
                    <a:pt x="9" y="0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1" y="6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4" y="27"/>
                  </a:lnTo>
                  <a:lnTo>
                    <a:pt x="5" y="28"/>
                  </a:lnTo>
                  <a:lnTo>
                    <a:pt x="7" y="29"/>
                  </a:lnTo>
                  <a:lnTo>
                    <a:pt x="9" y="29"/>
                  </a:lnTo>
                  <a:lnTo>
                    <a:pt x="11" y="29"/>
                  </a:lnTo>
                  <a:lnTo>
                    <a:pt x="12" y="28"/>
                  </a:lnTo>
                  <a:lnTo>
                    <a:pt x="14" y="27"/>
                  </a:lnTo>
                  <a:lnTo>
                    <a:pt x="15" y="25"/>
                  </a:lnTo>
                  <a:lnTo>
                    <a:pt x="16" y="23"/>
                  </a:lnTo>
                  <a:lnTo>
                    <a:pt x="17" y="20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8" y="12"/>
                  </a:lnTo>
                  <a:lnTo>
                    <a:pt x="17" y="9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05" name="Freeform 86"/>
            <p:cNvSpPr>
              <a:spLocks/>
            </p:cNvSpPr>
            <p:nvPr/>
          </p:nvSpPr>
          <p:spPr bwMode="auto">
            <a:xfrm>
              <a:off x="1342" y="1129"/>
              <a:ext cx="20" cy="31"/>
            </a:xfrm>
            <a:custGeom>
              <a:avLst/>
              <a:gdLst>
                <a:gd name="T0" fmla="*/ 9 w 20"/>
                <a:gd name="T1" fmla="*/ 0 h 31"/>
                <a:gd name="T2" fmla="*/ 7 w 20"/>
                <a:gd name="T3" fmla="*/ 0 h 31"/>
                <a:gd name="T4" fmla="*/ 6 w 20"/>
                <a:gd name="T5" fmla="*/ 1 h 31"/>
                <a:gd name="T6" fmla="*/ 4 w 20"/>
                <a:gd name="T7" fmla="*/ 3 h 31"/>
                <a:gd name="T8" fmla="*/ 3 w 20"/>
                <a:gd name="T9" fmla="*/ 4 h 31"/>
                <a:gd name="T10" fmla="*/ 2 w 20"/>
                <a:gd name="T11" fmla="*/ 7 h 31"/>
                <a:gd name="T12" fmla="*/ 1 w 20"/>
                <a:gd name="T13" fmla="*/ 9 h 31"/>
                <a:gd name="T14" fmla="*/ 0 w 20"/>
                <a:gd name="T15" fmla="*/ 12 h 31"/>
                <a:gd name="T16" fmla="*/ 0 w 20"/>
                <a:gd name="T17" fmla="*/ 15 h 31"/>
                <a:gd name="T18" fmla="*/ 0 w 20"/>
                <a:gd name="T19" fmla="*/ 18 h 31"/>
                <a:gd name="T20" fmla="*/ 1 w 20"/>
                <a:gd name="T21" fmla="*/ 21 h 31"/>
                <a:gd name="T22" fmla="*/ 2 w 20"/>
                <a:gd name="T23" fmla="*/ 23 h 31"/>
                <a:gd name="T24" fmla="*/ 3 w 20"/>
                <a:gd name="T25" fmla="*/ 26 h 31"/>
                <a:gd name="T26" fmla="*/ 4 w 20"/>
                <a:gd name="T27" fmla="*/ 28 h 31"/>
                <a:gd name="T28" fmla="*/ 6 w 20"/>
                <a:gd name="T29" fmla="*/ 29 h 31"/>
                <a:gd name="T30" fmla="*/ 7 w 20"/>
                <a:gd name="T31" fmla="*/ 30 h 31"/>
                <a:gd name="T32" fmla="*/ 9 w 20"/>
                <a:gd name="T33" fmla="*/ 30 h 31"/>
                <a:gd name="T34" fmla="*/ 11 w 20"/>
                <a:gd name="T35" fmla="*/ 30 h 31"/>
                <a:gd name="T36" fmla="*/ 13 w 20"/>
                <a:gd name="T37" fmla="*/ 29 h 31"/>
                <a:gd name="T38" fmla="*/ 15 w 20"/>
                <a:gd name="T39" fmla="*/ 28 h 31"/>
                <a:gd name="T40" fmla="*/ 16 w 20"/>
                <a:gd name="T41" fmla="*/ 26 h 31"/>
                <a:gd name="T42" fmla="*/ 17 w 20"/>
                <a:gd name="T43" fmla="*/ 23 h 31"/>
                <a:gd name="T44" fmla="*/ 18 w 20"/>
                <a:gd name="T45" fmla="*/ 21 h 31"/>
                <a:gd name="T46" fmla="*/ 19 w 20"/>
                <a:gd name="T47" fmla="*/ 18 h 31"/>
                <a:gd name="T48" fmla="*/ 19 w 20"/>
                <a:gd name="T49" fmla="*/ 15 h 31"/>
                <a:gd name="T50" fmla="*/ 19 w 20"/>
                <a:gd name="T51" fmla="*/ 12 h 31"/>
                <a:gd name="T52" fmla="*/ 18 w 20"/>
                <a:gd name="T53" fmla="*/ 9 h 31"/>
                <a:gd name="T54" fmla="*/ 17 w 20"/>
                <a:gd name="T55" fmla="*/ 7 h 31"/>
                <a:gd name="T56" fmla="*/ 16 w 20"/>
                <a:gd name="T57" fmla="*/ 4 h 31"/>
                <a:gd name="T58" fmla="*/ 15 w 20"/>
                <a:gd name="T59" fmla="*/ 3 h 31"/>
                <a:gd name="T60" fmla="*/ 13 w 20"/>
                <a:gd name="T61" fmla="*/ 1 h 31"/>
                <a:gd name="T62" fmla="*/ 11 w 20"/>
                <a:gd name="T63" fmla="*/ 0 h 31"/>
                <a:gd name="T64" fmla="*/ 9 w 20"/>
                <a:gd name="T65" fmla="*/ 0 h 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"/>
                <a:gd name="T100" fmla="*/ 0 h 31"/>
                <a:gd name="T101" fmla="*/ 20 w 20"/>
                <a:gd name="T102" fmla="*/ 31 h 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" h="31">
                  <a:moveTo>
                    <a:pt x="9" y="0"/>
                  </a:moveTo>
                  <a:lnTo>
                    <a:pt x="7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3"/>
                  </a:lnTo>
                  <a:lnTo>
                    <a:pt x="3" y="26"/>
                  </a:lnTo>
                  <a:lnTo>
                    <a:pt x="4" y="28"/>
                  </a:lnTo>
                  <a:lnTo>
                    <a:pt x="6" y="29"/>
                  </a:lnTo>
                  <a:lnTo>
                    <a:pt x="7" y="30"/>
                  </a:lnTo>
                  <a:lnTo>
                    <a:pt x="9" y="30"/>
                  </a:lnTo>
                  <a:lnTo>
                    <a:pt x="11" y="30"/>
                  </a:lnTo>
                  <a:lnTo>
                    <a:pt x="13" y="29"/>
                  </a:lnTo>
                  <a:lnTo>
                    <a:pt x="15" y="28"/>
                  </a:lnTo>
                  <a:lnTo>
                    <a:pt x="16" y="26"/>
                  </a:lnTo>
                  <a:lnTo>
                    <a:pt x="17" y="23"/>
                  </a:lnTo>
                  <a:lnTo>
                    <a:pt x="18" y="21"/>
                  </a:lnTo>
                  <a:lnTo>
                    <a:pt x="19" y="18"/>
                  </a:lnTo>
                  <a:lnTo>
                    <a:pt x="19" y="15"/>
                  </a:lnTo>
                  <a:lnTo>
                    <a:pt x="19" y="12"/>
                  </a:lnTo>
                  <a:lnTo>
                    <a:pt x="18" y="9"/>
                  </a:lnTo>
                  <a:lnTo>
                    <a:pt x="17" y="7"/>
                  </a:lnTo>
                  <a:lnTo>
                    <a:pt x="16" y="4"/>
                  </a:lnTo>
                  <a:lnTo>
                    <a:pt x="15" y="3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06" name="Freeform 87"/>
            <p:cNvSpPr>
              <a:spLocks/>
            </p:cNvSpPr>
            <p:nvPr/>
          </p:nvSpPr>
          <p:spPr bwMode="auto">
            <a:xfrm>
              <a:off x="1341" y="1129"/>
              <a:ext cx="21" cy="31"/>
            </a:xfrm>
            <a:custGeom>
              <a:avLst/>
              <a:gdLst>
                <a:gd name="T0" fmla="*/ 10 w 21"/>
                <a:gd name="T1" fmla="*/ 0 h 31"/>
                <a:gd name="T2" fmla="*/ 10 w 21"/>
                <a:gd name="T3" fmla="*/ 0 h 31"/>
                <a:gd name="T4" fmla="*/ 8 w 21"/>
                <a:gd name="T5" fmla="*/ 0 h 31"/>
                <a:gd name="T6" fmla="*/ 6 w 21"/>
                <a:gd name="T7" fmla="*/ 1 h 31"/>
                <a:gd name="T8" fmla="*/ 4 w 21"/>
                <a:gd name="T9" fmla="*/ 3 h 31"/>
                <a:gd name="T10" fmla="*/ 3 w 21"/>
                <a:gd name="T11" fmla="*/ 4 h 31"/>
                <a:gd name="T12" fmla="*/ 2 w 21"/>
                <a:gd name="T13" fmla="*/ 7 h 31"/>
                <a:gd name="T14" fmla="*/ 1 w 21"/>
                <a:gd name="T15" fmla="*/ 9 h 31"/>
                <a:gd name="T16" fmla="*/ 0 w 21"/>
                <a:gd name="T17" fmla="*/ 12 h 31"/>
                <a:gd name="T18" fmla="*/ 0 w 21"/>
                <a:gd name="T19" fmla="*/ 15 h 31"/>
                <a:gd name="T20" fmla="*/ 0 w 21"/>
                <a:gd name="T21" fmla="*/ 18 h 31"/>
                <a:gd name="T22" fmla="*/ 1 w 21"/>
                <a:gd name="T23" fmla="*/ 21 h 31"/>
                <a:gd name="T24" fmla="*/ 2 w 21"/>
                <a:gd name="T25" fmla="*/ 23 h 31"/>
                <a:gd name="T26" fmla="*/ 3 w 21"/>
                <a:gd name="T27" fmla="*/ 26 h 31"/>
                <a:gd name="T28" fmla="*/ 4 w 21"/>
                <a:gd name="T29" fmla="*/ 28 h 31"/>
                <a:gd name="T30" fmla="*/ 6 w 21"/>
                <a:gd name="T31" fmla="*/ 29 h 31"/>
                <a:gd name="T32" fmla="*/ 8 w 21"/>
                <a:gd name="T33" fmla="*/ 30 h 31"/>
                <a:gd name="T34" fmla="*/ 10 w 21"/>
                <a:gd name="T35" fmla="*/ 30 h 31"/>
                <a:gd name="T36" fmla="*/ 12 w 21"/>
                <a:gd name="T37" fmla="*/ 30 h 31"/>
                <a:gd name="T38" fmla="*/ 14 w 21"/>
                <a:gd name="T39" fmla="*/ 29 h 31"/>
                <a:gd name="T40" fmla="*/ 15 w 21"/>
                <a:gd name="T41" fmla="*/ 28 h 31"/>
                <a:gd name="T42" fmla="*/ 17 w 21"/>
                <a:gd name="T43" fmla="*/ 26 h 31"/>
                <a:gd name="T44" fmla="*/ 18 w 21"/>
                <a:gd name="T45" fmla="*/ 23 h 31"/>
                <a:gd name="T46" fmla="*/ 19 w 21"/>
                <a:gd name="T47" fmla="*/ 21 h 31"/>
                <a:gd name="T48" fmla="*/ 20 w 21"/>
                <a:gd name="T49" fmla="*/ 18 h 31"/>
                <a:gd name="T50" fmla="*/ 20 w 21"/>
                <a:gd name="T51" fmla="*/ 15 h 31"/>
                <a:gd name="T52" fmla="*/ 20 w 21"/>
                <a:gd name="T53" fmla="*/ 12 h 31"/>
                <a:gd name="T54" fmla="*/ 19 w 21"/>
                <a:gd name="T55" fmla="*/ 9 h 31"/>
                <a:gd name="T56" fmla="*/ 18 w 21"/>
                <a:gd name="T57" fmla="*/ 7 h 31"/>
                <a:gd name="T58" fmla="*/ 17 w 21"/>
                <a:gd name="T59" fmla="*/ 4 h 31"/>
                <a:gd name="T60" fmla="*/ 15 w 21"/>
                <a:gd name="T61" fmla="*/ 3 h 31"/>
                <a:gd name="T62" fmla="*/ 14 w 21"/>
                <a:gd name="T63" fmla="*/ 1 h 31"/>
                <a:gd name="T64" fmla="*/ 12 w 21"/>
                <a:gd name="T65" fmla="*/ 0 h 31"/>
                <a:gd name="T66" fmla="*/ 10 w 21"/>
                <a:gd name="T67" fmla="*/ 0 h 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1"/>
                <a:gd name="T103" fmla="*/ 0 h 31"/>
                <a:gd name="T104" fmla="*/ 21 w 21"/>
                <a:gd name="T105" fmla="*/ 31 h 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1" h="31">
                  <a:moveTo>
                    <a:pt x="10" y="0"/>
                  </a:moveTo>
                  <a:lnTo>
                    <a:pt x="10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3"/>
                  </a:lnTo>
                  <a:lnTo>
                    <a:pt x="3" y="26"/>
                  </a:lnTo>
                  <a:lnTo>
                    <a:pt x="4" y="28"/>
                  </a:lnTo>
                  <a:lnTo>
                    <a:pt x="6" y="29"/>
                  </a:lnTo>
                  <a:lnTo>
                    <a:pt x="8" y="30"/>
                  </a:lnTo>
                  <a:lnTo>
                    <a:pt x="10" y="30"/>
                  </a:lnTo>
                  <a:lnTo>
                    <a:pt x="12" y="30"/>
                  </a:lnTo>
                  <a:lnTo>
                    <a:pt x="14" y="29"/>
                  </a:lnTo>
                  <a:lnTo>
                    <a:pt x="15" y="28"/>
                  </a:lnTo>
                  <a:lnTo>
                    <a:pt x="17" y="26"/>
                  </a:lnTo>
                  <a:lnTo>
                    <a:pt x="18" y="23"/>
                  </a:lnTo>
                  <a:lnTo>
                    <a:pt x="19" y="21"/>
                  </a:lnTo>
                  <a:lnTo>
                    <a:pt x="20" y="18"/>
                  </a:lnTo>
                  <a:lnTo>
                    <a:pt x="20" y="15"/>
                  </a:lnTo>
                  <a:lnTo>
                    <a:pt x="20" y="12"/>
                  </a:lnTo>
                  <a:lnTo>
                    <a:pt x="19" y="9"/>
                  </a:lnTo>
                  <a:lnTo>
                    <a:pt x="18" y="7"/>
                  </a:lnTo>
                  <a:lnTo>
                    <a:pt x="17" y="4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07" name="Freeform 88"/>
            <p:cNvSpPr>
              <a:spLocks/>
            </p:cNvSpPr>
            <p:nvPr/>
          </p:nvSpPr>
          <p:spPr bwMode="auto">
            <a:xfrm>
              <a:off x="1345" y="1129"/>
              <a:ext cx="7" cy="31"/>
            </a:xfrm>
            <a:custGeom>
              <a:avLst/>
              <a:gdLst>
                <a:gd name="T0" fmla="*/ 6 w 7"/>
                <a:gd name="T1" fmla="*/ 0 h 31"/>
                <a:gd name="T2" fmla="*/ 0 w 7"/>
                <a:gd name="T3" fmla="*/ 0 h 31"/>
                <a:gd name="T4" fmla="*/ 3 w 7"/>
                <a:gd name="T5" fmla="*/ 1 h 31"/>
                <a:gd name="T6" fmla="*/ 6 w 7"/>
                <a:gd name="T7" fmla="*/ 0 h 31"/>
                <a:gd name="T8" fmla="*/ 6 w 7"/>
                <a:gd name="T9" fmla="*/ 30 h 31"/>
                <a:gd name="T10" fmla="*/ 0 w 7"/>
                <a:gd name="T11" fmla="*/ 30 h 31"/>
                <a:gd name="T12" fmla="*/ 3 w 7"/>
                <a:gd name="T13" fmla="*/ 29 h 31"/>
                <a:gd name="T14" fmla="*/ 6 w 7"/>
                <a:gd name="T15" fmla="*/ 30 h 31"/>
                <a:gd name="T16" fmla="*/ 6 w 7"/>
                <a:gd name="T17" fmla="*/ 0 h 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31"/>
                <a:gd name="T29" fmla="*/ 7 w 7"/>
                <a:gd name="T30" fmla="*/ 31 h 3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31">
                  <a:moveTo>
                    <a:pt x="6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6" y="0"/>
                  </a:lnTo>
                  <a:lnTo>
                    <a:pt x="6" y="30"/>
                  </a:lnTo>
                  <a:lnTo>
                    <a:pt x="0" y="30"/>
                  </a:lnTo>
                  <a:lnTo>
                    <a:pt x="3" y="29"/>
                  </a:lnTo>
                  <a:lnTo>
                    <a:pt x="6" y="30"/>
                  </a:lnTo>
                  <a:lnTo>
                    <a:pt x="6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08" name="Freeform 89"/>
            <p:cNvSpPr>
              <a:spLocks/>
            </p:cNvSpPr>
            <p:nvPr/>
          </p:nvSpPr>
          <p:spPr bwMode="auto">
            <a:xfrm>
              <a:off x="1345" y="1129"/>
              <a:ext cx="7" cy="3"/>
            </a:xfrm>
            <a:custGeom>
              <a:avLst/>
              <a:gdLst>
                <a:gd name="T0" fmla="*/ 6 w 7"/>
                <a:gd name="T1" fmla="*/ 0 h 3"/>
                <a:gd name="T2" fmla="*/ 0 w 7"/>
                <a:gd name="T3" fmla="*/ 0 h 3"/>
                <a:gd name="T4" fmla="*/ 3 w 7"/>
                <a:gd name="T5" fmla="*/ 2 h 3"/>
                <a:gd name="T6" fmla="*/ 6 w 7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3"/>
                <a:gd name="T14" fmla="*/ 7 w 7"/>
                <a:gd name="T15" fmla="*/ 3 h 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3">
                  <a:moveTo>
                    <a:pt x="6" y="0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09" name="Freeform 90"/>
            <p:cNvSpPr>
              <a:spLocks/>
            </p:cNvSpPr>
            <p:nvPr/>
          </p:nvSpPr>
          <p:spPr bwMode="auto">
            <a:xfrm>
              <a:off x="1337" y="1129"/>
              <a:ext cx="18" cy="31"/>
            </a:xfrm>
            <a:custGeom>
              <a:avLst/>
              <a:gdLst>
                <a:gd name="T0" fmla="*/ 9 w 18"/>
                <a:gd name="T1" fmla="*/ 0 h 31"/>
                <a:gd name="T2" fmla="*/ 7 w 18"/>
                <a:gd name="T3" fmla="*/ 0 h 31"/>
                <a:gd name="T4" fmla="*/ 5 w 18"/>
                <a:gd name="T5" fmla="*/ 1 h 31"/>
                <a:gd name="T6" fmla="*/ 4 w 18"/>
                <a:gd name="T7" fmla="*/ 3 h 31"/>
                <a:gd name="T8" fmla="*/ 3 w 18"/>
                <a:gd name="T9" fmla="*/ 4 h 31"/>
                <a:gd name="T10" fmla="*/ 2 w 18"/>
                <a:gd name="T11" fmla="*/ 7 h 31"/>
                <a:gd name="T12" fmla="*/ 1 w 18"/>
                <a:gd name="T13" fmla="*/ 9 h 31"/>
                <a:gd name="T14" fmla="*/ 0 w 18"/>
                <a:gd name="T15" fmla="*/ 12 h 31"/>
                <a:gd name="T16" fmla="*/ 0 w 18"/>
                <a:gd name="T17" fmla="*/ 15 h 31"/>
                <a:gd name="T18" fmla="*/ 0 w 18"/>
                <a:gd name="T19" fmla="*/ 18 h 31"/>
                <a:gd name="T20" fmla="*/ 1 w 18"/>
                <a:gd name="T21" fmla="*/ 21 h 31"/>
                <a:gd name="T22" fmla="*/ 2 w 18"/>
                <a:gd name="T23" fmla="*/ 23 h 31"/>
                <a:gd name="T24" fmla="*/ 3 w 18"/>
                <a:gd name="T25" fmla="*/ 26 h 31"/>
                <a:gd name="T26" fmla="*/ 4 w 18"/>
                <a:gd name="T27" fmla="*/ 28 h 31"/>
                <a:gd name="T28" fmla="*/ 5 w 18"/>
                <a:gd name="T29" fmla="*/ 29 h 31"/>
                <a:gd name="T30" fmla="*/ 7 w 18"/>
                <a:gd name="T31" fmla="*/ 30 h 31"/>
                <a:gd name="T32" fmla="*/ 9 w 18"/>
                <a:gd name="T33" fmla="*/ 30 h 31"/>
                <a:gd name="T34" fmla="*/ 10 w 18"/>
                <a:gd name="T35" fmla="*/ 30 h 31"/>
                <a:gd name="T36" fmla="*/ 12 w 18"/>
                <a:gd name="T37" fmla="*/ 29 h 31"/>
                <a:gd name="T38" fmla="*/ 13 w 18"/>
                <a:gd name="T39" fmla="*/ 28 h 31"/>
                <a:gd name="T40" fmla="*/ 15 w 18"/>
                <a:gd name="T41" fmla="*/ 26 h 31"/>
                <a:gd name="T42" fmla="*/ 16 w 18"/>
                <a:gd name="T43" fmla="*/ 23 h 31"/>
                <a:gd name="T44" fmla="*/ 16 w 18"/>
                <a:gd name="T45" fmla="*/ 21 h 31"/>
                <a:gd name="T46" fmla="*/ 17 w 18"/>
                <a:gd name="T47" fmla="*/ 18 h 31"/>
                <a:gd name="T48" fmla="*/ 17 w 18"/>
                <a:gd name="T49" fmla="*/ 15 h 31"/>
                <a:gd name="T50" fmla="*/ 17 w 18"/>
                <a:gd name="T51" fmla="*/ 12 h 31"/>
                <a:gd name="T52" fmla="*/ 16 w 18"/>
                <a:gd name="T53" fmla="*/ 9 h 31"/>
                <a:gd name="T54" fmla="*/ 16 w 18"/>
                <a:gd name="T55" fmla="*/ 7 h 31"/>
                <a:gd name="T56" fmla="*/ 15 w 18"/>
                <a:gd name="T57" fmla="*/ 4 h 31"/>
                <a:gd name="T58" fmla="*/ 13 w 18"/>
                <a:gd name="T59" fmla="*/ 3 h 31"/>
                <a:gd name="T60" fmla="*/ 12 w 18"/>
                <a:gd name="T61" fmla="*/ 1 h 31"/>
                <a:gd name="T62" fmla="*/ 10 w 18"/>
                <a:gd name="T63" fmla="*/ 0 h 31"/>
                <a:gd name="T64" fmla="*/ 9 w 18"/>
                <a:gd name="T65" fmla="*/ 0 h 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"/>
                <a:gd name="T100" fmla="*/ 0 h 31"/>
                <a:gd name="T101" fmla="*/ 18 w 18"/>
                <a:gd name="T102" fmla="*/ 31 h 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" h="31">
                  <a:moveTo>
                    <a:pt x="9" y="0"/>
                  </a:moveTo>
                  <a:lnTo>
                    <a:pt x="7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3"/>
                  </a:lnTo>
                  <a:lnTo>
                    <a:pt x="3" y="26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7" y="30"/>
                  </a:lnTo>
                  <a:lnTo>
                    <a:pt x="9" y="30"/>
                  </a:lnTo>
                  <a:lnTo>
                    <a:pt x="10" y="30"/>
                  </a:lnTo>
                  <a:lnTo>
                    <a:pt x="12" y="29"/>
                  </a:lnTo>
                  <a:lnTo>
                    <a:pt x="13" y="28"/>
                  </a:lnTo>
                  <a:lnTo>
                    <a:pt x="15" y="26"/>
                  </a:lnTo>
                  <a:lnTo>
                    <a:pt x="16" y="23"/>
                  </a:lnTo>
                  <a:lnTo>
                    <a:pt x="16" y="21"/>
                  </a:lnTo>
                  <a:lnTo>
                    <a:pt x="17" y="18"/>
                  </a:lnTo>
                  <a:lnTo>
                    <a:pt x="17" y="15"/>
                  </a:lnTo>
                  <a:lnTo>
                    <a:pt x="17" y="12"/>
                  </a:lnTo>
                  <a:lnTo>
                    <a:pt x="16" y="9"/>
                  </a:lnTo>
                  <a:lnTo>
                    <a:pt x="16" y="7"/>
                  </a:lnTo>
                  <a:lnTo>
                    <a:pt x="15" y="4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10" name="Freeform 91"/>
            <p:cNvSpPr>
              <a:spLocks/>
            </p:cNvSpPr>
            <p:nvPr/>
          </p:nvSpPr>
          <p:spPr bwMode="auto">
            <a:xfrm>
              <a:off x="1335" y="1129"/>
              <a:ext cx="20" cy="31"/>
            </a:xfrm>
            <a:custGeom>
              <a:avLst/>
              <a:gdLst>
                <a:gd name="T0" fmla="*/ 10 w 20"/>
                <a:gd name="T1" fmla="*/ 0 h 31"/>
                <a:gd name="T2" fmla="*/ 10 w 20"/>
                <a:gd name="T3" fmla="*/ 0 h 31"/>
                <a:gd name="T4" fmla="*/ 8 w 20"/>
                <a:gd name="T5" fmla="*/ 0 h 31"/>
                <a:gd name="T6" fmla="*/ 6 w 20"/>
                <a:gd name="T7" fmla="*/ 1 h 31"/>
                <a:gd name="T8" fmla="*/ 4 w 20"/>
                <a:gd name="T9" fmla="*/ 3 h 31"/>
                <a:gd name="T10" fmla="*/ 3 w 20"/>
                <a:gd name="T11" fmla="*/ 4 h 31"/>
                <a:gd name="T12" fmla="*/ 2 w 20"/>
                <a:gd name="T13" fmla="*/ 7 h 31"/>
                <a:gd name="T14" fmla="*/ 1 w 20"/>
                <a:gd name="T15" fmla="*/ 9 h 31"/>
                <a:gd name="T16" fmla="*/ 0 w 20"/>
                <a:gd name="T17" fmla="*/ 12 h 31"/>
                <a:gd name="T18" fmla="*/ 0 w 20"/>
                <a:gd name="T19" fmla="*/ 15 h 31"/>
                <a:gd name="T20" fmla="*/ 0 w 20"/>
                <a:gd name="T21" fmla="*/ 18 h 31"/>
                <a:gd name="T22" fmla="*/ 1 w 20"/>
                <a:gd name="T23" fmla="*/ 21 h 31"/>
                <a:gd name="T24" fmla="*/ 2 w 20"/>
                <a:gd name="T25" fmla="*/ 23 h 31"/>
                <a:gd name="T26" fmla="*/ 3 w 20"/>
                <a:gd name="T27" fmla="*/ 26 h 31"/>
                <a:gd name="T28" fmla="*/ 4 w 20"/>
                <a:gd name="T29" fmla="*/ 28 h 31"/>
                <a:gd name="T30" fmla="*/ 6 w 20"/>
                <a:gd name="T31" fmla="*/ 29 h 31"/>
                <a:gd name="T32" fmla="*/ 8 w 20"/>
                <a:gd name="T33" fmla="*/ 30 h 31"/>
                <a:gd name="T34" fmla="*/ 10 w 20"/>
                <a:gd name="T35" fmla="*/ 30 h 31"/>
                <a:gd name="T36" fmla="*/ 12 w 20"/>
                <a:gd name="T37" fmla="*/ 30 h 31"/>
                <a:gd name="T38" fmla="*/ 13 w 20"/>
                <a:gd name="T39" fmla="*/ 29 h 31"/>
                <a:gd name="T40" fmla="*/ 15 w 20"/>
                <a:gd name="T41" fmla="*/ 28 h 31"/>
                <a:gd name="T42" fmla="*/ 16 w 20"/>
                <a:gd name="T43" fmla="*/ 26 h 31"/>
                <a:gd name="T44" fmla="*/ 17 w 20"/>
                <a:gd name="T45" fmla="*/ 23 h 31"/>
                <a:gd name="T46" fmla="*/ 18 w 20"/>
                <a:gd name="T47" fmla="*/ 21 h 31"/>
                <a:gd name="T48" fmla="*/ 19 w 20"/>
                <a:gd name="T49" fmla="*/ 18 h 31"/>
                <a:gd name="T50" fmla="*/ 19 w 20"/>
                <a:gd name="T51" fmla="*/ 15 h 31"/>
                <a:gd name="T52" fmla="*/ 19 w 20"/>
                <a:gd name="T53" fmla="*/ 12 h 31"/>
                <a:gd name="T54" fmla="*/ 18 w 20"/>
                <a:gd name="T55" fmla="*/ 9 h 31"/>
                <a:gd name="T56" fmla="*/ 17 w 20"/>
                <a:gd name="T57" fmla="*/ 7 h 31"/>
                <a:gd name="T58" fmla="*/ 16 w 20"/>
                <a:gd name="T59" fmla="*/ 4 h 31"/>
                <a:gd name="T60" fmla="*/ 15 w 20"/>
                <a:gd name="T61" fmla="*/ 3 h 31"/>
                <a:gd name="T62" fmla="*/ 13 w 20"/>
                <a:gd name="T63" fmla="*/ 1 h 31"/>
                <a:gd name="T64" fmla="*/ 12 w 20"/>
                <a:gd name="T65" fmla="*/ 0 h 31"/>
                <a:gd name="T66" fmla="*/ 10 w 20"/>
                <a:gd name="T67" fmla="*/ 0 h 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"/>
                <a:gd name="T103" fmla="*/ 0 h 31"/>
                <a:gd name="T104" fmla="*/ 20 w 20"/>
                <a:gd name="T105" fmla="*/ 31 h 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" h="31">
                  <a:moveTo>
                    <a:pt x="10" y="0"/>
                  </a:moveTo>
                  <a:lnTo>
                    <a:pt x="10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3"/>
                  </a:lnTo>
                  <a:lnTo>
                    <a:pt x="3" y="26"/>
                  </a:lnTo>
                  <a:lnTo>
                    <a:pt x="4" y="28"/>
                  </a:lnTo>
                  <a:lnTo>
                    <a:pt x="6" y="29"/>
                  </a:lnTo>
                  <a:lnTo>
                    <a:pt x="8" y="30"/>
                  </a:lnTo>
                  <a:lnTo>
                    <a:pt x="10" y="30"/>
                  </a:lnTo>
                  <a:lnTo>
                    <a:pt x="12" y="30"/>
                  </a:lnTo>
                  <a:lnTo>
                    <a:pt x="13" y="29"/>
                  </a:lnTo>
                  <a:lnTo>
                    <a:pt x="15" y="28"/>
                  </a:lnTo>
                  <a:lnTo>
                    <a:pt x="16" y="26"/>
                  </a:lnTo>
                  <a:lnTo>
                    <a:pt x="17" y="23"/>
                  </a:lnTo>
                  <a:lnTo>
                    <a:pt x="18" y="21"/>
                  </a:lnTo>
                  <a:lnTo>
                    <a:pt x="19" y="18"/>
                  </a:lnTo>
                  <a:lnTo>
                    <a:pt x="19" y="15"/>
                  </a:lnTo>
                  <a:lnTo>
                    <a:pt x="19" y="12"/>
                  </a:lnTo>
                  <a:lnTo>
                    <a:pt x="18" y="9"/>
                  </a:lnTo>
                  <a:lnTo>
                    <a:pt x="17" y="7"/>
                  </a:lnTo>
                  <a:lnTo>
                    <a:pt x="16" y="4"/>
                  </a:lnTo>
                  <a:lnTo>
                    <a:pt x="15" y="3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11" name="Freeform 92"/>
            <p:cNvSpPr>
              <a:spLocks/>
            </p:cNvSpPr>
            <p:nvPr/>
          </p:nvSpPr>
          <p:spPr bwMode="auto">
            <a:xfrm>
              <a:off x="1334" y="1130"/>
              <a:ext cx="20" cy="30"/>
            </a:xfrm>
            <a:custGeom>
              <a:avLst/>
              <a:gdLst>
                <a:gd name="T0" fmla="*/ 9 w 20"/>
                <a:gd name="T1" fmla="*/ 0 h 30"/>
                <a:gd name="T2" fmla="*/ 7 w 20"/>
                <a:gd name="T3" fmla="*/ 0 h 30"/>
                <a:gd name="T4" fmla="*/ 6 w 20"/>
                <a:gd name="T5" fmla="*/ 1 h 30"/>
                <a:gd name="T6" fmla="*/ 4 w 20"/>
                <a:gd name="T7" fmla="*/ 2 h 30"/>
                <a:gd name="T8" fmla="*/ 3 w 20"/>
                <a:gd name="T9" fmla="*/ 4 h 30"/>
                <a:gd name="T10" fmla="*/ 2 w 20"/>
                <a:gd name="T11" fmla="*/ 6 h 30"/>
                <a:gd name="T12" fmla="*/ 1 w 20"/>
                <a:gd name="T13" fmla="*/ 9 h 30"/>
                <a:gd name="T14" fmla="*/ 0 w 20"/>
                <a:gd name="T15" fmla="*/ 11 h 30"/>
                <a:gd name="T16" fmla="*/ 0 w 20"/>
                <a:gd name="T17" fmla="*/ 14 h 30"/>
                <a:gd name="T18" fmla="*/ 0 w 20"/>
                <a:gd name="T19" fmla="*/ 17 h 30"/>
                <a:gd name="T20" fmla="*/ 1 w 20"/>
                <a:gd name="T21" fmla="*/ 20 h 30"/>
                <a:gd name="T22" fmla="*/ 2 w 20"/>
                <a:gd name="T23" fmla="*/ 22 h 30"/>
                <a:gd name="T24" fmla="*/ 3 w 20"/>
                <a:gd name="T25" fmla="*/ 25 h 30"/>
                <a:gd name="T26" fmla="*/ 4 w 20"/>
                <a:gd name="T27" fmla="*/ 26 h 30"/>
                <a:gd name="T28" fmla="*/ 6 w 20"/>
                <a:gd name="T29" fmla="*/ 28 h 30"/>
                <a:gd name="T30" fmla="*/ 7 w 20"/>
                <a:gd name="T31" fmla="*/ 29 h 30"/>
                <a:gd name="T32" fmla="*/ 9 w 20"/>
                <a:gd name="T33" fmla="*/ 29 h 30"/>
                <a:gd name="T34" fmla="*/ 11 w 20"/>
                <a:gd name="T35" fmla="*/ 29 h 30"/>
                <a:gd name="T36" fmla="*/ 13 w 20"/>
                <a:gd name="T37" fmla="*/ 28 h 30"/>
                <a:gd name="T38" fmla="*/ 15 w 20"/>
                <a:gd name="T39" fmla="*/ 26 h 30"/>
                <a:gd name="T40" fmla="*/ 16 w 20"/>
                <a:gd name="T41" fmla="*/ 25 h 30"/>
                <a:gd name="T42" fmla="*/ 17 w 20"/>
                <a:gd name="T43" fmla="*/ 22 h 30"/>
                <a:gd name="T44" fmla="*/ 18 w 20"/>
                <a:gd name="T45" fmla="*/ 20 h 30"/>
                <a:gd name="T46" fmla="*/ 19 w 20"/>
                <a:gd name="T47" fmla="*/ 17 h 30"/>
                <a:gd name="T48" fmla="*/ 19 w 20"/>
                <a:gd name="T49" fmla="*/ 14 h 30"/>
                <a:gd name="T50" fmla="*/ 19 w 20"/>
                <a:gd name="T51" fmla="*/ 11 h 30"/>
                <a:gd name="T52" fmla="*/ 18 w 20"/>
                <a:gd name="T53" fmla="*/ 9 h 30"/>
                <a:gd name="T54" fmla="*/ 17 w 20"/>
                <a:gd name="T55" fmla="*/ 6 h 30"/>
                <a:gd name="T56" fmla="*/ 16 w 20"/>
                <a:gd name="T57" fmla="*/ 4 h 30"/>
                <a:gd name="T58" fmla="*/ 15 w 20"/>
                <a:gd name="T59" fmla="*/ 2 h 30"/>
                <a:gd name="T60" fmla="*/ 13 w 20"/>
                <a:gd name="T61" fmla="*/ 1 h 30"/>
                <a:gd name="T62" fmla="*/ 11 w 20"/>
                <a:gd name="T63" fmla="*/ 0 h 30"/>
                <a:gd name="T64" fmla="*/ 9 w 20"/>
                <a:gd name="T65" fmla="*/ 0 h 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"/>
                <a:gd name="T100" fmla="*/ 0 h 30"/>
                <a:gd name="T101" fmla="*/ 20 w 20"/>
                <a:gd name="T102" fmla="*/ 30 h 3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" h="30">
                  <a:moveTo>
                    <a:pt x="9" y="0"/>
                  </a:moveTo>
                  <a:lnTo>
                    <a:pt x="7" y="0"/>
                  </a:lnTo>
                  <a:lnTo>
                    <a:pt x="6" y="1"/>
                  </a:lnTo>
                  <a:lnTo>
                    <a:pt x="4" y="2"/>
                  </a:lnTo>
                  <a:lnTo>
                    <a:pt x="3" y="4"/>
                  </a:lnTo>
                  <a:lnTo>
                    <a:pt x="2" y="6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3" y="25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7" y="29"/>
                  </a:lnTo>
                  <a:lnTo>
                    <a:pt x="9" y="29"/>
                  </a:lnTo>
                  <a:lnTo>
                    <a:pt x="11" y="29"/>
                  </a:lnTo>
                  <a:lnTo>
                    <a:pt x="13" y="28"/>
                  </a:lnTo>
                  <a:lnTo>
                    <a:pt x="15" y="26"/>
                  </a:lnTo>
                  <a:lnTo>
                    <a:pt x="16" y="25"/>
                  </a:lnTo>
                  <a:lnTo>
                    <a:pt x="17" y="22"/>
                  </a:lnTo>
                  <a:lnTo>
                    <a:pt x="18" y="20"/>
                  </a:lnTo>
                  <a:lnTo>
                    <a:pt x="19" y="17"/>
                  </a:lnTo>
                  <a:lnTo>
                    <a:pt x="19" y="14"/>
                  </a:lnTo>
                  <a:lnTo>
                    <a:pt x="19" y="11"/>
                  </a:lnTo>
                  <a:lnTo>
                    <a:pt x="18" y="9"/>
                  </a:lnTo>
                  <a:lnTo>
                    <a:pt x="17" y="6"/>
                  </a:lnTo>
                  <a:lnTo>
                    <a:pt x="16" y="4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12" name="Freeform 93"/>
            <p:cNvSpPr>
              <a:spLocks/>
            </p:cNvSpPr>
            <p:nvPr/>
          </p:nvSpPr>
          <p:spPr bwMode="auto">
            <a:xfrm>
              <a:off x="1334" y="1130"/>
              <a:ext cx="20" cy="30"/>
            </a:xfrm>
            <a:custGeom>
              <a:avLst/>
              <a:gdLst>
                <a:gd name="T0" fmla="*/ 9 w 20"/>
                <a:gd name="T1" fmla="*/ 0 h 30"/>
                <a:gd name="T2" fmla="*/ 9 w 20"/>
                <a:gd name="T3" fmla="*/ 0 h 30"/>
                <a:gd name="T4" fmla="*/ 7 w 20"/>
                <a:gd name="T5" fmla="*/ 0 h 30"/>
                <a:gd name="T6" fmla="*/ 6 w 20"/>
                <a:gd name="T7" fmla="*/ 1 h 30"/>
                <a:gd name="T8" fmla="*/ 4 w 20"/>
                <a:gd name="T9" fmla="*/ 2 h 30"/>
                <a:gd name="T10" fmla="*/ 3 w 20"/>
                <a:gd name="T11" fmla="*/ 4 h 30"/>
                <a:gd name="T12" fmla="*/ 2 w 20"/>
                <a:gd name="T13" fmla="*/ 6 h 30"/>
                <a:gd name="T14" fmla="*/ 1 w 20"/>
                <a:gd name="T15" fmla="*/ 9 h 30"/>
                <a:gd name="T16" fmla="*/ 0 w 20"/>
                <a:gd name="T17" fmla="*/ 11 h 30"/>
                <a:gd name="T18" fmla="*/ 0 w 20"/>
                <a:gd name="T19" fmla="*/ 14 h 30"/>
                <a:gd name="T20" fmla="*/ 0 w 20"/>
                <a:gd name="T21" fmla="*/ 17 h 30"/>
                <a:gd name="T22" fmla="*/ 1 w 20"/>
                <a:gd name="T23" fmla="*/ 20 h 30"/>
                <a:gd name="T24" fmla="*/ 2 w 20"/>
                <a:gd name="T25" fmla="*/ 22 h 30"/>
                <a:gd name="T26" fmla="*/ 3 w 20"/>
                <a:gd name="T27" fmla="*/ 25 h 30"/>
                <a:gd name="T28" fmla="*/ 4 w 20"/>
                <a:gd name="T29" fmla="*/ 26 h 30"/>
                <a:gd name="T30" fmla="*/ 6 w 20"/>
                <a:gd name="T31" fmla="*/ 28 h 30"/>
                <a:gd name="T32" fmla="*/ 7 w 20"/>
                <a:gd name="T33" fmla="*/ 29 h 30"/>
                <a:gd name="T34" fmla="*/ 9 w 20"/>
                <a:gd name="T35" fmla="*/ 29 h 30"/>
                <a:gd name="T36" fmla="*/ 11 w 20"/>
                <a:gd name="T37" fmla="*/ 29 h 30"/>
                <a:gd name="T38" fmla="*/ 13 w 20"/>
                <a:gd name="T39" fmla="*/ 28 h 30"/>
                <a:gd name="T40" fmla="*/ 15 w 20"/>
                <a:gd name="T41" fmla="*/ 26 h 30"/>
                <a:gd name="T42" fmla="*/ 16 w 20"/>
                <a:gd name="T43" fmla="*/ 25 h 30"/>
                <a:gd name="T44" fmla="*/ 17 w 20"/>
                <a:gd name="T45" fmla="*/ 22 h 30"/>
                <a:gd name="T46" fmla="*/ 18 w 20"/>
                <a:gd name="T47" fmla="*/ 20 h 30"/>
                <a:gd name="T48" fmla="*/ 19 w 20"/>
                <a:gd name="T49" fmla="*/ 17 h 30"/>
                <a:gd name="T50" fmla="*/ 19 w 20"/>
                <a:gd name="T51" fmla="*/ 14 h 30"/>
                <a:gd name="T52" fmla="*/ 19 w 20"/>
                <a:gd name="T53" fmla="*/ 11 h 30"/>
                <a:gd name="T54" fmla="*/ 18 w 20"/>
                <a:gd name="T55" fmla="*/ 9 h 30"/>
                <a:gd name="T56" fmla="*/ 17 w 20"/>
                <a:gd name="T57" fmla="*/ 6 h 30"/>
                <a:gd name="T58" fmla="*/ 16 w 20"/>
                <a:gd name="T59" fmla="*/ 4 h 30"/>
                <a:gd name="T60" fmla="*/ 15 w 20"/>
                <a:gd name="T61" fmla="*/ 2 h 30"/>
                <a:gd name="T62" fmla="*/ 13 w 20"/>
                <a:gd name="T63" fmla="*/ 1 h 30"/>
                <a:gd name="T64" fmla="*/ 11 w 20"/>
                <a:gd name="T65" fmla="*/ 0 h 30"/>
                <a:gd name="T66" fmla="*/ 9 w 20"/>
                <a:gd name="T67" fmla="*/ 0 h 3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"/>
                <a:gd name="T103" fmla="*/ 0 h 30"/>
                <a:gd name="T104" fmla="*/ 20 w 20"/>
                <a:gd name="T105" fmla="*/ 30 h 3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" h="30">
                  <a:moveTo>
                    <a:pt x="9" y="0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6" y="1"/>
                  </a:lnTo>
                  <a:lnTo>
                    <a:pt x="4" y="2"/>
                  </a:lnTo>
                  <a:lnTo>
                    <a:pt x="3" y="4"/>
                  </a:lnTo>
                  <a:lnTo>
                    <a:pt x="2" y="6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3" y="25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7" y="29"/>
                  </a:lnTo>
                  <a:lnTo>
                    <a:pt x="9" y="29"/>
                  </a:lnTo>
                  <a:lnTo>
                    <a:pt x="11" y="29"/>
                  </a:lnTo>
                  <a:lnTo>
                    <a:pt x="13" y="28"/>
                  </a:lnTo>
                  <a:lnTo>
                    <a:pt x="15" y="26"/>
                  </a:lnTo>
                  <a:lnTo>
                    <a:pt x="16" y="25"/>
                  </a:lnTo>
                  <a:lnTo>
                    <a:pt x="17" y="22"/>
                  </a:lnTo>
                  <a:lnTo>
                    <a:pt x="18" y="20"/>
                  </a:lnTo>
                  <a:lnTo>
                    <a:pt x="19" y="17"/>
                  </a:lnTo>
                  <a:lnTo>
                    <a:pt x="19" y="14"/>
                  </a:lnTo>
                  <a:lnTo>
                    <a:pt x="19" y="11"/>
                  </a:lnTo>
                  <a:lnTo>
                    <a:pt x="18" y="9"/>
                  </a:lnTo>
                  <a:lnTo>
                    <a:pt x="17" y="6"/>
                  </a:lnTo>
                  <a:lnTo>
                    <a:pt x="16" y="4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13" name="Freeform 94"/>
            <p:cNvSpPr>
              <a:spLocks/>
            </p:cNvSpPr>
            <p:nvPr/>
          </p:nvSpPr>
          <p:spPr bwMode="auto">
            <a:xfrm>
              <a:off x="1337" y="1130"/>
              <a:ext cx="7" cy="30"/>
            </a:xfrm>
            <a:custGeom>
              <a:avLst/>
              <a:gdLst>
                <a:gd name="T0" fmla="*/ 6 w 7"/>
                <a:gd name="T1" fmla="*/ 0 h 30"/>
                <a:gd name="T2" fmla="*/ 0 w 7"/>
                <a:gd name="T3" fmla="*/ 0 h 30"/>
                <a:gd name="T4" fmla="*/ 3 w 7"/>
                <a:gd name="T5" fmla="*/ 1 h 30"/>
                <a:gd name="T6" fmla="*/ 6 w 7"/>
                <a:gd name="T7" fmla="*/ 0 h 30"/>
                <a:gd name="T8" fmla="*/ 6 w 7"/>
                <a:gd name="T9" fmla="*/ 29 h 30"/>
                <a:gd name="T10" fmla="*/ 0 w 7"/>
                <a:gd name="T11" fmla="*/ 29 h 30"/>
                <a:gd name="T12" fmla="*/ 3 w 7"/>
                <a:gd name="T13" fmla="*/ 28 h 30"/>
                <a:gd name="T14" fmla="*/ 6 w 7"/>
                <a:gd name="T15" fmla="*/ 29 h 30"/>
                <a:gd name="T16" fmla="*/ 6 w 7"/>
                <a:gd name="T17" fmla="*/ 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30"/>
                <a:gd name="T29" fmla="*/ 7 w 7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30">
                  <a:moveTo>
                    <a:pt x="6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6" y="0"/>
                  </a:lnTo>
                  <a:lnTo>
                    <a:pt x="6" y="29"/>
                  </a:lnTo>
                  <a:lnTo>
                    <a:pt x="0" y="29"/>
                  </a:lnTo>
                  <a:lnTo>
                    <a:pt x="3" y="28"/>
                  </a:lnTo>
                  <a:lnTo>
                    <a:pt x="6" y="29"/>
                  </a:lnTo>
                  <a:lnTo>
                    <a:pt x="6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14" name="Freeform 95"/>
            <p:cNvSpPr>
              <a:spLocks/>
            </p:cNvSpPr>
            <p:nvPr/>
          </p:nvSpPr>
          <p:spPr bwMode="auto">
            <a:xfrm>
              <a:off x="1337" y="1130"/>
              <a:ext cx="7" cy="2"/>
            </a:xfrm>
            <a:custGeom>
              <a:avLst/>
              <a:gdLst>
                <a:gd name="T0" fmla="*/ 6 w 7"/>
                <a:gd name="T1" fmla="*/ 0 h 2"/>
                <a:gd name="T2" fmla="*/ 0 w 7"/>
                <a:gd name="T3" fmla="*/ 0 h 2"/>
                <a:gd name="T4" fmla="*/ 3 w 7"/>
                <a:gd name="T5" fmla="*/ 1 h 2"/>
                <a:gd name="T6" fmla="*/ 6 w 7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2"/>
                <a:gd name="T14" fmla="*/ 7 w 7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2">
                  <a:moveTo>
                    <a:pt x="6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15" name="Freeform 96"/>
            <p:cNvSpPr>
              <a:spLocks/>
            </p:cNvSpPr>
            <p:nvPr/>
          </p:nvSpPr>
          <p:spPr bwMode="auto">
            <a:xfrm>
              <a:off x="1328" y="1130"/>
              <a:ext cx="20" cy="30"/>
            </a:xfrm>
            <a:custGeom>
              <a:avLst/>
              <a:gdLst>
                <a:gd name="T0" fmla="*/ 10 w 20"/>
                <a:gd name="T1" fmla="*/ 0 h 30"/>
                <a:gd name="T2" fmla="*/ 8 w 20"/>
                <a:gd name="T3" fmla="*/ 0 h 30"/>
                <a:gd name="T4" fmla="*/ 6 w 20"/>
                <a:gd name="T5" fmla="*/ 1 h 30"/>
                <a:gd name="T6" fmla="*/ 4 w 20"/>
                <a:gd name="T7" fmla="*/ 2 h 30"/>
                <a:gd name="T8" fmla="*/ 3 w 20"/>
                <a:gd name="T9" fmla="*/ 4 h 30"/>
                <a:gd name="T10" fmla="*/ 2 w 20"/>
                <a:gd name="T11" fmla="*/ 6 h 30"/>
                <a:gd name="T12" fmla="*/ 1 w 20"/>
                <a:gd name="T13" fmla="*/ 9 h 30"/>
                <a:gd name="T14" fmla="*/ 0 w 20"/>
                <a:gd name="T15" fmla="*/ 11 h 30"/>
                <a:gd name="T16" fmla="*/ 0 w 20"/>
                <a:gd name="T17" fmla="*/ 14 h 30"/>
                <a:gd name="T18" fmla="*/ 0 w 20"/>
                <a:gd name="T19" fmla="*/ 17 h 30"/>
                <a:gd name="T20" fmla="*/ 1 w 20"/>
                <a:gd name="T21" fmla="*/ 20 h 30"/>
                <a:gd name="T22" fmla="*/ 2 w 20"/>
                <a:gd name="T23" fmla="*/ 22 h 30"/>
                <a:gd name="T24" fmla="*/ 3 w 20"/>
                <a:gd name="T25" fmla="*/ 25 h 30"/>
                <a:gd name="T26" fmla="*/ 4 w 20"/>
                <a:gd name="T27" fmla="*/ 26 h 30"/>
                <a:gd name="T28" fmla="*/ 6 w 20"/>
                <a:gd name="T29" fmla="*/ 28 h 30"/>
                <a:gd name="T30" fmla="*/ 8 w 20"/>
                <a:gd name="T31" fmla="*/ 29 h 30"/>
                <a:gd name="T32" fmla="*/ 10 w 20"/>
                <a:gd name="T33" fmla="*/ 29 h 30"/>
                <a:gd name="T34" fmla="*/ 12 w 20"/>
                <a:gd name="T35" fmla="*/ 29 h 30"/>
                <a:gd name="T36" fmla="*/ 13 w 20"/>
                <a:gd name="T37" fmla="*/ 28 h 30"/>
                <a:gd name="T38" fmla="*/ 15 w 20"/>
                <a:gd name="T39" fmla="*/ 26 h 30"/>
                <a:gd name="T40" fmla="*/ 16 w 20"/>
                <a:gd name="T41" fmla="*/ 25 h 30"/>
                <a:gd name="T42" fmla="*/ 17 w 20"/>
                <a:gd name="T43" fmla="*/ 22 h 30"/>
                <a:gd name="T44" fmla="*/ 18 w 20"/>
                <a:gd name="T45" fmla="*/ 20 h 30"/>
                <a:gd name="T46" fmla="*/ 19 w 20"/>
                <a:gd name="T47" fmla="*/ 17 h 30"/>
                <a:gd name="T48" fmla="*/ 19 w 20"/>
                <a:gd name="T49" fmla="*/ 14 h 30"/>
                <a:gd name="T50" fmla="*/ 19 w 20"/>
                <a:gd name="T51" fmla="*/ 11 h 30"/>
                <a:gd name="T52" fmla="*/ 18 w 20"/>
                <a:gd name="T53" fmla="*/ 9 h 30"/>
                <a:gd name="T54" fmla="*/ 17 w 20"/>
                <a:gd name="T55" fmla="*/ 6 h 30"/>
                <a:gd name="T56" fmla="*/ 16 w 20"/>
                <a:gd name="T57" fmla="*/ 4 h 30"/>
                <a:gd name="T58" fmla="*/ 15 w 20"/>
                <a:gd name="T59" fmla="*/ 2 h 30"/>
                <a:gd name="T60" fmla="*/ 13 w 20"/>
                <a:gd name="T61" fmla="*/ 1 h 30"/>
                <a:gd name="T62" fmla="*/ 12 w 20"/>
                <a:gd name="T63" fmla="*/ 0 h 30"/>
                <a:gd name="T64" fmla="*/ 10 w 20"/>
                <a:gd name="T65" fmla="*/ 0 h 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"/>
                <a:gd name="T100" fmla="*/ 0 h 30"/>
                <a:gd name="T101" fmla="*/ 20 w 20"/>
                <a:gd name="T102" fmla="*/ 30 h 3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" h="30">
                  <a:moveTo>
                    <a:pt x="10" y="0"/>
                  </a:moveTo>
                  <a:lnTo>
                    <a:pt x="8" y="0"/>
                  </a:lnTo>
                  <a:lnTo>
                    <a:pt x="6" y="1"/>
                  </a:lnTo>
                  <a:lnTo>
                    <a:pt x="4" y="2"/>
                  </a:lnTo>
                  <a:lnTo>
                    <a:pt x="3" y="4"/>
                  </a:lnTo>
                  <a:lnTo>
                    <a:pt x="2" y="6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3" y="25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8" y="29"/>
                  </a:lnTo>
                  <a:lnTo>
                    <a:pt x="10" y="29"/>
                  </a:lnTo>
                  <a:lnTo>
                    <a:pt x="12" y="29"/>
                  </a:lnTo>
                  <a:lnTo>
                    <a:pt x="13" y="28"/>
                  </a:lnTo>
                  <a:lnTo>
                    <a:pt x="15" y="26"/>
                  </a:lnTo>
                  <a:lnTo>
                    <a:pt x="16" y="25"/>
                  </a:lnTo>
                  <a:lnTo>
                    <a:pt x="17" y="22"/>
                  </a:lnTo>
                  <a:lnTo>
                    <a:pt x="18" y="20"/>
                  </a:lnTo>
                  <a:lnTo>
                    <a:pt x="19" y="17"/>
                  </a:lnTo>
                  <a:lnTo>
                    <a:pt x="19" y="14"/>
                  </a:lnTo>
                  <a:lnTo>
                    <a:pt x="19" y="11"/>
                  </a:lnTo>
                  <a:lnTo>
                    <a:pt x="18" y="9"/>
                  </a:lnTo>
                  <a:lnTo>
                    <a:pt x="17" y="6"/>
                  </a:lnTo>
                  <a:lnTo>
                    <a:pt x="16" y="4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16" name="Freeform 97"/>
            <p:cNvSpPr>
              <a:spLocks/>
            </p:cNvSpPr>
            <p:nvPr/>
          </p:nvSpPr>
          <p:spPr bwMode="auto">
            <a:xfrm>
              <a:off x="1328" y="1130"/>
              <a:ext cx="20" cy="30"/>
            </a:xfrm>
            <a:custGeom>
              <a:avLst/>
              <a:gdLst>
                <a:gd name="T0" fmla="*/ 10 w 20"/>
                <a:gd name="T1" fmla="*/ 0 h 30"/>
                <a:gd name="T2" fmla="*/ 10 w 20"/>
                <a:gd name="T3" fmla="*/ 0 h 30"/>
                <a:gd name="T4" fmla="*/ 8 w 20"/>
                <a:gd name="T5" fmla="*/ 0 h 30"/>
                <a:gd name="T6" fmla="*/ 6 w 20"/>
                <a:gd name="T7" fmla="*/ 1 h 30"/>
                <a:gd name="T8" fmla="*/ 4 w 20"/>
                <a:gd name="T9" fmla="*/ 2 h 30"/>
                <a:gd name="T10" fmla="*/ 3 w 20"/>
                <a:gd name="T11" fmla="*/ 4 h 30"/>
                <a:gd name="T12" fmla="*/ 2 w 20"/>
                <a:gd name="T13" fmla="*/ 6 h 30"/>
                <a:gd name="T14" fmla="*/ 1 w 20"/>
                <a:gd name="T15" fmla="*/ 9 h 30"/>
                <a:gd name="T16" fmla="*/ 0 w 20"/>
                <a:gd name="T17" fmla="*/ 11 h 30"/>
                <a:gd name="T18" fmla="*/ 0 w 20"/>
                <a:gd name="T19" fmla="*/ 14 h 30"/>
                <a:gd name="T20" fmla="*/ 0 w 20"/>
                <a:gd name="T21" fmla="*/ 17 h 30"/>
                <a:gd name="T22" fmla="*/ 1 w 20"/>
                <a:gd name="T23" fmla="*/ 20 h 30"/>
                <a:gd name="T24" fmla="*/ 2 w 20"/>
                <a:gd name="T25" fmla="*/ 22 h 30"/>
                <a:gd name="T26" fmla="*/ 3 w 20"/>
                <a:gd name="T27" fmla="*/ 25 h 30"/>
                <a:gd name="T28" fmla="*/ 4 w 20"/>
                <a:gd name="T29" fmla="*/ 26 h 30"/>
                <a:gd name="T30" fmla="*/ 6 w 20"/>
                <a:gd name="T31" fmla="*/ 28 h 30"/>
                <a:gd name="T32" fmla="*/ 8 w 20"/>
                <a:gd name="T33" fmla="*/ 29 h 30"/>
                <a:gd name="T34" fmla="*/ 10 w 20"/>
                <a:gd name="T35" fmla="*/ 29 h 30"/>
                <a:gd name="T36" fmla="*/ 12 w 20"/>
                <a:gd name="T37" fmla="*/ 29 h 30"/>
                <a:gd name="T38" fmla="*/ 13 w 20"/>
                <a:gd name="T39" fmla="*/ 28 h 30"/>
                <a:gd name="T40" fmla="*/ 15 w 20"/>
                <a:gd name="T41" fmla="*/ 26 h 30"/>
                <a:gd name="T42" fmla="*/ 16 w 20"/>
                <a:gd name="T43" fmla="*/ 25 h 30"/>
                <a:gd name="T44" fmla="*/ 17 w 20"/>
                <a:gd name="T45" fmla="*/ 22 h 30"/>
                <a:gd name="T46" fmla="*/ 18 w 20"/>
                <a:gd name="T47" fmla="*/ 20 h 30"/>
                <a:gd name="T48" fmla="*/ 19 w 20"/>
                <a:gd name="T49" fmla="*/ 17 h 30"/>
                <a:gd name="T50" fmla="*/ 19 w 20"/>
                <a:gd name="T51" fmla="*/ 14 h 30"/>
                <a:gd name="T52" fmla="*/ 19 w 20"/>
                <a:gd name="T53" fmla="*/ 11 h 30"/>
                <a:gd name="T54" fmla="*/ 18 w 20"/>
                <a:gd name="T55" fmla="*/ 9 h 30"/>
                <a:gd name="T56" fmla="*/ 17 w 20"/>
                <a:gd name="T57" fmla="*/ 6 h 30"/>
                <a:gd name="T58" fmla="*/ 16 w 20"/>
                <a:gd name="T59" fmla="*/ 4 h 30"/>
                <a:gd name="T60" fmla="*/ 15 w 20"/>
                <a:gd name="T61" fmla="*/ 2 h 30"/>
                <a:gd name="T62" fmla="*/ 13 w 20"/>
                <a:gd name="T63" fmla="*/ 1 h 30"/>
                <a:gd name="T64" fmla="*/ 12 w 20"/>
                <a:gd name="T65" fmla="*/ 0 h 30"/>
                <a:gd name="T66" fmla="*/ 10 w 20"/>
                <a:gd name="T67" fmla="*/ 0 h 3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"/>
                <a:gd name="T103" fmla="*/ 0 h 30"/>
                <a:gd name="T104" fmla="*/ 20 w 20"/>
                <a:gd name="T105" fmla="*/ 30 h 3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" h="30">
                  <a:moveTo>
                    <a:pt x="10" y="0"/>
                  </a:moveTo>
                  <a:lnTo>
                    <a:pt x="10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4" y="2"/>
                  </a:lnTo>
                  <a:lnTo>
                    <a:pt x="3" y="4"/>
                  </a:lnTo>
                  <a:lnTo>
                    <a:pt x="2" y="6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3" y="25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8" y="29"/>
                  </a:lnTo>
                  <a:lnTo>
                    <a:pt x="10" y="29"/>
                  </a:lnTo>
                  <a:lnTo>
                    <a:pt x="12" y="29"/>
                  </a:lnTo>
                  <a:lnTo>
                    <a:pt x="13" y="28"/>
                  </a:lnTo>
                  <a:lnTo>
                    <a:pt x="15" y="26"/>
                  </a:lnTo>
                  <a:lnTo>
                    <a:pt x="16" y="25"/>
                  </a:lnTo>
                  <a:lnTo>
                    <a:pt x="17" y="22"/>
                  </a:lnTo>
                  <a:lnTo>
                    <a:pt x="18" y="20"/>
                  </a:lnTo>
                  <a:lnTo>
                    <a:pt x="19" y="17"/>
                  </a:lnTo>
                  <a:lnTo>
                    <a:pt x="19" y="14"/>
                  </a:lnTo>
                  <a:lnTo>
                    <a:pt x="19" y="11"/>
                  </a:lnTo>
                  <a:lnTo>
                    <a:pt x="18" y="9"/>
                  </a:lnTo>
                  <a:lnTo>
                    <a:pt x="17" y="6"/>
                  </a:lnTo>
                  <a:lnTo>
                    <a:pt x="16" y="4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17" name="Freeform 98"/>
            <p:cNvSpPr>
              <a:spLocks/>
            </p:cNvSpPr>
            <p:nvPr/>
          </p:nvSpPr>
          <p:spPr bwMode="auto">
            <a:xfrm>
              <a:off x="1239" y="1117"/>
              <a:ext cx="332" cy="38"/>
            </a:xfrm>
            <a:custGeom>
              <a:avLst/>
              <a:gdLst>
                <a:gd name="T0" fmla="*/ 331 w 332"/>
                <a:gd name="T1" fmla="*/ 0 h 38"/>
                <a:gd name="T2" fmla="*/ 331 w 332"/>
                <a:gd name="T3" fmla="*/ 27 h 38"/>
                <a:gd name="T4" fmla="*/ 185 w 332"/>
                <a:gd name="T5" fmla="*/ 27 h 38"/>
                <a:gd name="T6" fmla="*/ 178 w 332"/>
                <a:gd name="T7" fmla="*/ 37 h 38"/>
                <a:gd name="T8" fmla="*/ 89 w 332"/>
                <a:gd name="T9" fmla="*/ 31 h 38"/>
                <a:gd name="T10" fmla="*/ 89 w 332"/>
                <a:gd name="T11" fmla="*/ 24 h 38"/>
                <a:gd name="T12" fmla="*/ 44 w 332"/>
                <a:gd name="T13" fmla="*/ 24 h 38"/>
                <a:gd name="T14" fmla="*/ 44 w 332"/>
                <a:gd name="T15" fmla="*/ 29 h 38"/>
                <a:gd name="T16" fmla="*/ 0 w 332"/>
                <a:gd name="T17" fmla="*/ 26 h 38"/>
                <a:gd name="T18" fmla="*/ 0 w 332"/>
                <a:gd name="T19" fmla="*/ 12 h 38"/>
                <a:gd name="T20" fmla="*/ 32 w 332"/>
                <a:gd name="T21" fmla="*/ 13 h 38"/>
                <a:gd name="T22" fmla="*/ 39 w 332"/>
                <a:gd name="T23" fmla="*/ 19 h 38"/>
                <a:gd name="T24" fmla="*/ 139 w 332"/>
                <a:gd name="T25" fmla="*/ 25 h 38"/>
                <a:gd name="T26" fmla="*/ 149 w 332"/>
                <a:gd name="T27" fmla="*/ 16 h 38"/>
                <a:gd name="T28" fmla="*/ 149 w 332"/>
                <a:gd name="T29" fmla="*/ 0 h 38"/>
                <a:gd name="T30" fmla="*/ 331 w 332"/>
                <a:gd name="T31" fmla="*/ 0 h 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32"/>
                <a:gd name="T49" fmla="*/ 0 h 38"/>
                <a:gd name="T50" fmla="*/ 332 w 332"/>
                <a:gd name="T51" fmla="*/ 38 h 3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32" h="38">
                  <a:moveTo>
                    <a:pt x="331" y="0"/>
                  </a:moveTo>
                  <a:lnTo>
                    <a:pt x="331" y="27"/>
                  </a:lnTo>
                  <a:lnTo>
                    <a:pt x="185" y="27"/>
                  </a:lnTo>
                  <a:lnTo>
                    <a:pt x="178" y="37"/>
                  </a:lnTo>
                  <a:lnTo>
                    <a:pt x="89" y="31"/>
                  </a:lnTo>
                  <a:lnTo>
                    <a:pt x="89" y="24"/>
                  </a:lnTo>
                  <a:lnTo>
                    <a:pt x="44" y="24"/>
                  </a:lnTo>
                  <a:lnTo>
                    <a:pt x="44" y="29"/>
                  </a:lnTo>
                  <a:lnTo>
                    <a:pt x="0" y="26"/>
                  </a:lnTo>
                  <a:lnTo>
                    <a:pt x="0" y="12"/>
                  </a:lnTo>
                  <a:lnTo>
                    <a:pt x="32" y="13"/>
                  </a:lnTo>
                  <a:lnTo>
                    <a:pt x="39" y="19"/>
                  </a:lnTo>
                  <a:lnTo>
                    <a:pt x="139" y="25"/>
                  </a:lnTo>
                  <a:lnTo>
                    <a:pt x="149" y="16"/>
                  </a:lnTo>
                  <a:lnTo>
                    <a:pt x="149" y="0"/>
                  </a:lnTo>
                  <a:lnTo>
                    <a:pt x="331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18" name="Freeform 99"/>
            <p:cNvSpPr>
              <a:spLocks/>
            </p:cNvSpPr>
            <p:nvPr/>
          </p:nvSpPr>
          <p:spPr bwMode="auto">
            <a:xfrm>
              <a:off x="1238" y="1117"/>
              <a:ext cx="333" cy="39"/>
            </a:xfrm>
            <a:custGeom>
              <a:avLst/>
              <a:gdLst>
                <a:gd name="T0" fmla="*/ 332 w 333"/>
                <a:gd name="T1" fmla="*/ 0 h 39"/>
                <a:gd name="T2" fmla="*/ 332 w 333"/>
                <a:gd name="T3" fmla="*/ 27 h 39"/>
                <a:gd name="T4" fmla="*/ 185 w 333"/>
                <a:gd name="T5" fmla="*/ 27 h 39"/>
                <a:gd name="T6" fmla="*/ 179 w 333"/>
                <a:gd name="T7" fmla="*/ 38 h 39"/>
                <a:gd name="T8" fmla="*/ 89 w 333"/>
                <a:gd name="T9" fmla="*/ 32 h 39"/>
                <a:gd name="T10" fmla="*/ 89 w 333"/>
                <a:gd name="T11" fmla="*/ 24 h 39"/>
                <a:gd name="T12" fmla="*/ 45 w 333"/>
                <a:gd name="T13" fmla="*/ 24 h 39"/>
                <a:gd name="T14" fmla="*/ 45 w 333"/>
                <a:gd name="T15" fmla="*/ 29 h 39"/>
                <a:gd name="T16" fmla="*/ 0 w 333"/>
                <a:gd name="T17" fmla="*/ 26 h 39"/>
                <a:gd name="T18" fmla="*/ 0 w 333"/>
                <a:gd name="T19" fmla="*/ 12 h 39"/>
                <a:gd name="T20" fmla="*/ 32 w 333"/>
                <a:gd name="T21" fmla="*/ 13 h 39"/>
                <a:gd name="T22" fmla="*/ 39 w 333"/>
                <a:gd name="T23" fmla="*/ 20 h 39"/>
                <a:gd name="T24" fmla="*/ 139 w 333"/>
                <a:gd name="T25" fmla="*/ 26 h 39"/>
                <a:gd name="T26" fmla="*/ 149 w 333"/>
                <a:gd name="T27" fmla="*/ 17 h 39"/>
                <a:gd name="T28" fmla="*/ 149 w 333"/>
                <a:gd name="T29" fmla="*/ 0 h 39"/>
                <a:gd name="T30" fmla="*/ 332 w 333"/>
                <a:gd name="T31" fmla="*/ 0 h 3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33"/>
                <a:gd name="T49" fmla="*/ 0 h 39"/>
                <a:gd name="T50" fmla="*/ 333 w 333"/>
                <a:gd name="T51" fmla="*/ 39 h 3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33" h="39">
                  <a:moveTo>
                    <a:pt x="332" y="0"/>
                  </a:moveTo>
                  <a:lnTo>
                    <a:pt x="332" y="27"/>
                  </a:lnTo>
                  <a:lnTo>
                    <a:pt x="185" y="27"/>
                  </a:lnTo>
                  <a:lnTo>
                    <a:pt x="179" y="38"/>
                  </a:lnTo>
                  <a:lnTo>
                    <a:pt x="89" y="32"/>
                  </a:lnTo>
                  <a:lnTo>
                    <a:pt x="89" y="24"/>
                  </a:lnTo>
                  <a:lnTo>
                    <a:pt x="45" y="24"/>
                  </a:lnTo>
                  <a:lnTo>
                    <a:pt x="45" y="29"/>
                  </a:lnTo>
                  <a:lnTo>
                    <a:pt x="0" y="26"/>
                  </a:lnTo>
                  <a:lnTo>
                    <a:pt x="0" y="12"/>
                  </a:lnTo>
                  <a:lnTo>
                    <a:pt x="32" y="13"/>
                  </a:lnTo>
                  <a:lnTo>
                    <a:pt x="39" y="20"/>
                  </a:lnTo>
                  <a:lnTo>
                    <a:pt x="139" y="26"/>
                  </a:lnTo>
                  <a:lnTo>
                    <a:pt x="149" y="17"/>
                  </a:lnTo>
                  <a:lnTo>
                    <a:pt x="149" y="0"/>
                  </a:lnTo>
                  <a:lnTo>
                    <a:pt x="33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19" name="Freeform 100"/>
            <p:cNvSpPr>
              <a:spLocks/>
            </p:cNvSpPr>
            <p:nvPr/>
          </p:nvSpPr>
          <p:spPr bwMode="auto">
            <a:xfrm>
              <a:off x="1286" y="1137"/>
              <a:ext cx="28" cy="8"/>
            </a:xfrm>
            <a:custGeom>
              <a:avLst/>
              <a:gdLst>
                <a:gd name="T0" fmla="*/ 12 w 28"/>
                <a:gd name="T1" fmla="*/ 0 h 8"/>
                <a:gd name="T2" fmla="*/ 10 w 28"/>
                <a:gd name="T3" fmla="*/ 0 h 8"/>
                <a:gd name="T4" fmla="*/ 7 w 28"/>
                <a:gd name="T5" fmla="*/ 0 h 8"/>
                <a:gd name="T6" fmla="*/ 5 w 28"/>
                <a:gd name="T7" fmla="*/ 1 h 8"/>
                <a:gd name="T8" fmla="*/ 3 w 28"/>
                <a:gd name="T9" fmla="*/ 1 h 8"/>
                <a:gd name="T10" fmla="*/ 2 w 28"/>
                <a:gd name="T11" fmla="*/ 2 h 8"/>
                <a:gd name="T12" fmla="*/ 1 w 28"/>
                <a:gd name="T13" fmla="*/ 2 h 8"/>
                <a:gd name="T14" fmla="*/ 0 w 28"/>
                <a:gd name="T15" fmla="*/ 3 h 8"/>
                <a:gd name="T16" fmla="*/ 0 w 28"/>
                <a:gd name="T17" fmla="*/ 4 h 8"/>
                <a:gd name="T18" fmla="*/ 1 w 28"/>
                <a:gd name="T19" fmla="*/ 4 h 8"/>
                <a:gd name="T20" fmla="*/ 2 w 28"/>
                <a:gd name="T21" fmla="*/ 5 h 8"/>
                <a:gd name="T22" fmla="*/ 3 w 28"/>
                <a:gd name="T23" fmla="*/ 6 h 8"/>
                <a:gd name="T24" fmla="*/ 5 w 28"/>
                <a:gd name="T25" fmla="*/ 6 h 8"/>
                <a:gd name="T26" fmla="*/ 7 w 28"/>
                <a:gd name="T27" fmla="*/ 7 h 8"/>
                <a:gd name="T28" fmla="*/ 10 w 28"/>
                <a:gd name="T29" fmla="*/ 7 h 8"/>
                <a:gd name="T30" fmla="*/ 12 w 28"/>
                <a:gd name="T31" fmla="*/ 7 h 8"/>
                <a:gd name="T32" fmla="*/ 15 w 28"/>
                <a:gd name="T33" fmla="*/ 7 h 8"/>
                <a:gd name="T34" fmla="*/ 18 w 28"/>
                <a:gd name="T35" fmla="*/ 7 h 8"/>
                <a:gd name="T36" fmla="*/ 20 w 28"/>
                <a:gd name="T37" fmla="*/ 7 h 8"/>
                <a:gd name="T38" fmla="*/ 22 w 28"/>
                <a:gd name="T39" fmla="*/ 6 h 8"/>
                <a:gd name="T40" fmla="*/ 24 w 28"/>
                <a:gd name="T41" fmla="*/ 6 h 8"/>
                <a:gd name="T42" fmla="*/ 25 w 28"/>
                <a:gd name="T43" fmla="*/ 5 h 8"/>
                <a:gd name="T44" fmla="*/ 26 w 28"/>
                <a:gd name="T45" fmla="*/ 4 h 8"/>
                <a:gd name="T46" fmla="*/ 27 w 28"/>
                <a:gd name="T47" fmla="*/ 4 h 8"/>
                <a:gd name="T48" fmla="*/ 27 w 28"/>
                <a:gd name="T49" fmla="*/ 3 h 8"/>
                <a:gd name="T50" fmla="*/ 26 w 28"/>
                <a:gd name="T51" fmla="*/ 2 h 8"/>
                <a:gd name="T52" fmla="*/ 25 w 28"/>
                <a:gd name="T53" fmla="*/ 2 h 8"/>
                <a:gd name="T54" fmla="*/ 24 w 28"/>
                <a:gd name="T55" fmla="*/ 1 h 8"/>
                <a:gd name="T56" fmla="*/ 22 w 28"/>
                <a:gd name="T57" fmla="*/ 1 h 8"/>
                <a:gd name="T58" fmla="*/ 20 w 28"/>
                <a:gd name="T59" fmla="*/ 0 h 8"/>
                <a:gd name="T60" fmla="*/ 18 w 28"/>
                <a:gd name="T61" fmla="*/ 0 h 8"/>
                <a:gd name="T62" fmla="*/ 15 w 28"/>
                <a:gd name="T63" fmla="*/ 0 h 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8"/>
                <a:gd name="T97" fmla="*/ 0 h 8"/>
                <a:gd name="T98" fmla="*/ 28 w 28"/>
                <a:gd name="T99" fmla="*/ 8 h 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8" h="8">
                  <a:moveTo>
                    <a:pt x="14" y="0"/>
                  </a:move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7" y="7"/>
                  </a:lnTo>
                  <a:lnTo>
                    <a:pt x="8" y="7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2" y="7"/>
                  </a:lnTo>
                  <a:lnTo>
                    <a:pt x="14" y="7"/>
                  </a:lnTo>
                  <a:lnTo>
                    <a:pt x="15" y="7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19" y="7"/>
                  </a:lnTo>
                  <a:lnTo>
                    <a:pt x="20" y="7"/>
                  </a:lnTo>
                  <a:lnTo>
                    <a:pt x="21" y="6"/>
                  </a:lnTo>
                  <a:lnTo>
                    <a:pt x="22" y="6"/>
                  </a:lnTo>
                  <a:lnTo>
                    <a:pt x="23" y="6"/>
                  </a:lnTo>
                  <a:lnTo>
                    <a:pt x="24" y="6"/>
                  </a:lnTo>
                  <a:lnTo>
                    <a:pt x="25" y="5"/>
                  </a:lnTo>
                  <a:lnTo>
                    <a:pt x="26" y="5"/>
                  </a:lnTo>
                  <a:lnTo>
                    <a:pt x="26" y="4"/>
                  </a:lnTo>
                  <a:lnTo>
                    <a:pt x="27" y="4"/>
                  </a:lnTo>
                  <a:lnTo>
                    <a:pt x="27" y="3"/>
                  </a:lnTo>
                  <a:lnTo>
                    <a:pt x="26" y="2"/>
                  </a:lnTo>
                  <a:lnTo>
                    <a:pt x="25" y="2"/>
                  </a:lnTo>
                  <a:lnTo>
                    <a:pt x="25" y="1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20" name="Freeform 101"/>
            <p:cNvSpPr>
              <a:spLocks/>
            </p:cNvSpPr>
            <p:nvPr/>
          </p:nvSpPr>
          <p:spPr bwMode="auto">
            <a:xfrm>
              <a:off x="1286" y="1137"/>
              <a:ext cx="28" cy="8"/>
            </a:xfrm>
            <a:custGeom>
              <a:avLst/>
              <a:gdLst>
                <a:gd name="T0" fmla="*/ 14 w 28"/>
                <a:gd name="T1" fmla="*/ 0 h 8"/>
                <a:gd name="T2" fmla="*/ 11 w 28"/>
                <a:gd name="T3" fmla="*/ 0 h 8"/>
                <a:gd name="T4" fmla="*/ 8 w 28"/>
                <a:gd name="T5" fmla="*/ 0 h 8"/>
                <a:gd name="T6" fmla="*/ 6 w 28"/>
                <a:gd name="T7" fmla="*/ 1 h 8"/>
                <a:gd name="T8" fmla="*/ 4 w 28"/>
                <a:gd name="T9" fmla="*/ 1 h 8"/>
                <a:gd name="T10" fmla="*/ 2 w 28"/>
                <a:gd name="T11" fmla="*/ 1 h 8"/>
                <a:gd name="T12" fmla="*/ 1 w 28"/>
                <a:gd name="T13" fmla="*/ 2 h 8"/>
                <a:gd name="T14" fmla="*/ 0 w 28"/>
                <a:gd name="T15" fmla="*/ 3 h 8"/>
                <a:gd name="T16" fmla="*/ 0 w 28"/>
                <a:gd name="T17" fmla="*/ 3 h 8"/>
                <a:gd name="T18" fmla="*/ 0 w 28"/>
                <a:gd name="T19" fmla="*/ 4 h 8"/>
                <a:gd name="T20" fmla="*/ 1 w 28"/>
                <a:gd name="T21" fmla="*/ 5 h 8"/>
                <a:gd name="T22" fmla="*/ 2 w 28"/>
                <a:gd name="T23" fmla="*/ 5 h 8"/>
                <a:gd name="T24" fmla="*/ 4 w 28"/>
                <a:gd name="T25" fmla="*/ 6 h 8"/>
                <a:gd name="T26" fmla="*/ 6 w 28"/>
                <a:gd name="T27" fmla="*/ 6 h 8"/>
                <a:gd name="T28" fmla="*/ 8 w 28"/>
                <a:gd name="T29" fmla="*/ 7 h 8"/>
                <a:gd name="T30" fmla="*/ 11 w 28"/>
                <a:gd name="T31" fmla="*/ 7 h 8"/>
                <a:gd name="T32" fmla="*/ 14 w 28"/>
                <a:gd name="T33" fmla="*/ 7 h 8"/>
                <a:gd name="T34" fmla="*/ 16 w 28"/>
                <a:gd name="T35" fmla="*/ 7 h 8"/>
                <a:gd name="T36" fmla="*/ 19 w 28"/>
                <a:gd name="T37" fmla="*/ 7 h 8"/>
                <a:gd name="T38" fmla="*/ 21 w 28"/>
                <a:gd name="T39" fmla="*/ 6 h 8"/>
                <a:gd name="T40" fmla="*/ 23 w 28"/>
                <a:gd name="T41" fmla="*/ 6 h 8"/>
                <a:gd name="T42" fmla="*/ 25 w 28"/>
                <a:gd name="T43" fmla="*/ 5 h 8"/>
                <a:gd name="T44" fmla="*/ 26 w 28"/>
                <a:gd name="T45" fmla="*/ 5 h 8"/>
                <a:gd name="T46" fmla="*/ 27 w 28"/>
                <a:gd name="T47" fmla="*/ 4 h 8"/>
                <a:gd name="T48" fmla="*/ 27 w 28"/>
                <a:gd name="T49" fmla="*/ 3 h 8"/>
                <a:gd name="T50" fmla="*/ 27 w 28"/>
                <a:gd name="T51" fmla="*/ 3 h 8"/>
                <a:gd name="T52" fmla="*/ 26 w 28"/>
                <a:gd name="T53" fmla="*/ 2 h 8"/>
                <a:gd name="T54" fmla="*/ 25 w 28"/>
                <a:gd name="T55" fmla="*/ 1 h 8"/>
                <a:gd name="T56" fmla="*/ 23 w 28"/>
                <a:gd name="T57" fmla="*/ 1 h 8"/>
                <a:gd name="T58" fmla="*/ 21 w 28"/>
                <a:gd name="T59" fmla="*/ 1 h 8"/>
                <a:gd name="T60" fmla="*/ 19 w 28"/>
                <a:gd name="T61" fmla="*/ 0 h 8"/>
                <a:gd name="T62" fmla="*/ 16 w 28"/>
                <a:gd name="T63" fmla="*/ 0 h 8"/>
                <a:gd name="T64" fmla="*/ 14 w 28"/>
                <a:gd name="T65" fmla="*/ 0 h 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8"/>
                <a:gd name="T100" fmla="*/ 0 h 8"/>
                <a:gd name="T101" fmla="*/ 28 w 28"/>
                <a:gd name="T102" fmla="*/ 8 h 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8" h="8">
                  <a:moveTo>
                    <a:pt x="14" y="0"/>
                  </a:moveTo>
                  <a:lnTo>
                    <a:pt x="14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1"/>
                  </a:lnTo>
                  <a:lnTo>
                    <a:pt x="5" y="1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7" y="7"/>
                  </a:lnTo>
                  <a:lnTo>
                    <a:pt x="8" y="7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2" y="7"/>
                  </a:lnTo>
                  <a:lnTo>
                    <a:pt x="14" y="7"/>
                  </a:lnTo>
                  <a:lnTo>
                    <a:pt x="15" y="7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19" y="7"/>
                  </a:lnTo>
                  <a:lnTo>
                    <a:pt x="20" y="7"/>
                  </a:lnTo>
                  <a:lnTo>
                    <a:pt x="21" y="6"/>
                  </a:lnTo>
                  <a:lnTo>
                    <a:pt x="22" y="6"/>
                  </a:lnTo>
                  <a:lnTo>
                    <a:pt x="23" y="6"/>
                  </a:lnTo>
                  <a:lnTo>
                    <a:pt x="24" y="6"/>
                  </a:lnTo>
                  <a:lnTo>
                    <a:pt x="25" y="5"/>
                  </a:lnTo>
                  <a:lnTo>
                    <a:pt x="26" y="5"/>
                  </a:lnTo>
                  <a:lnTo>
                    <a:pt x="26" y="4"/>
                  </a:lnTo>
                  <a:lnTo>
                    <a:pt x="27" y="4"/>
                  </a:lnTo>
                  <a:lnTo>
                    <a:pt x="27" y="3"/>
                  </a:lnTo>
                  <a:lnTo>
                    <a:pt x="26" y="2"/>
                  </a:lnTo>
                  <a:lnTo>
                    <a:pt x="25" y="2"/>
                  </a:lnTo>
                  <a:lnTo>
                    <a:pt x="25" y="1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21" name="Freeform 102"/>
            <p:cNvSpPr>
              <a:spLocks/>
            </p:cNvSpPr>
            <p:nvPr/>
          </p:nvSpPr>
          <p:spPr bwMode="auto">
            <a:xfrm>
              <a:off x="1250" y="1132"/>
              <a:ext cx="18" cy="30"/>
            </a:xfrm>
            <a:custGeom>
              <a:avLst/>
              <a:gdLst>
                <a:gd name="T0" fmla="*/ 9 w 18"/>
                <a:gd name="T1" fmla="*/ 0 h 30"/>
                <a:gd name="T2" fmla="*/ 7 w 18"/>
                <a:gd name="T3" fmla="*/ 0 h 30"/>
                <a:gd name="T4" fmla="*/ 5 w 18"/>
                <a:gd name="T5" fmla="*/ 1 h 30"/>
                <a:gd name="T6" fmla="*/ 4 w 18"/>
                <a:gd name="T7" fmla="*/ 3 h 30"/>
                <a:gd name="T8" fmla="*/ 2 w 18"/>
                <a:gd name="T9" fmla="*/ 4 h 30"/>
                <a:gd name="T10" fmla="*/ 1 w 18"/>
                <a:gd name="T11" fmla="*/ 6 h 30"/>
                <a:gd name="T12" fmla="*/ 1 w 18"/>
                <a:gd name="T13" fmla="*/ 9 h 30"/>
                <a:gd name="T14" fmla="*/ 0 w 18"/>
                <a:gd name="T15" fmla="*/ 12 h 30"/>
                <a:gd name="T16" fmla="*/ 0 w 18"/>
                <a:gd name="T17" fmla="*/ 14 h 30"/>
                <a:gd name="T18" fmla="*/ 0 w 18"/>
                <a:gd name="T19" fmla="*/ 17 h 30"/>
                <a:gd name="T20" fmla="*/ 1 w 18"/>
                <a:gd name="T21" fmla="*/ 20 h 30"/>
                <a:gd name="T22" fmla="*/ 1 w 18"/>
                <a:gd name="T23" fmla="*/ 23 h 30"/>
                <a:gd name="T24" fmla="*/ 2 w 18"/>
                <a:gd name="T25" fmla="*/ 25 h 30"/>
                <a:gd name="T26" fmla="*/ 4 w 18"/>
                <a:gd name="T27" fmla="*/ 26 h 30"/>
                <a:gd name="T28" fmla="*/ 5 w 18"/>
                <a:gd name="T29" fmla="*/ 28 h 30"/>
                <a:gd name="T30" fmla="*/ 7 w 18"/>
                <a:gd name="T31" fmla="*/ 29 h 30"/>
                <a:gd name="T32" fmla="*/ 9 w 18"/>
                <a:gd name="T33" fmla="*/ 29 h 30"/>
                <a:gd name="T34" fmla="*/ 10 w 18"/>
                <a:gd name="T35" fmla="*/ 29 h 30"/>
                <a:gd name="T36" fmla="*/ 12 w 18"/>
                <a:gd name="T37" fmla="*/ 28 h 30"/>
                <a:gd name="T38" fmla="*/ 13 w 18"/>
                <a:gd name="T39" fmla="*/ 26 h 30"/>
                <a:gd name="T40" fmla="*/ 15 w 18"/>
                <a:gd name="T41" fmla="*/ 25 h 30"/>
                <a:gd name="T42" fmla="*/ 16 w 18"/>
                <a:gd name="T43" fmla="*/ 23 h 30"/>
                <a:gd name="T44" fmla="*/ 16 w 18"/>
                <a:gd name="T45" fmla="*/ 20 h 30"/>
                <a:gd name="T46" fmla="*/ 17 w 18"/>
                <a:gd name="T47" fmla="*/ 17 h 30"/>
                <a:gd name="T48" fmla="*/ 17 w 18"/>
                <a:gd name="T49" fmla="*/ 14 h 30"/>
                <a:gd name="T50" fmla="*/ 17 w 18"/>
                <a:gd name="T51" fmla="*/ 12 h 30"/>
                <a:gd name="T52" fmla="*/ 16 w 18"/>
                <a:gd name="T53" fmla="*/ 9 h 30"/>
                <a:gd name="T54" fmla="*/ 16 w 18"/>
                <a:gd name="T55" fmla="*/ 6 h 30"/>
                <a:gd name="T56" fmla="*/ 15 w 18"/>
                <a:gd name="T57" fmla="*/ 4 h 30"/>
                <a:gd name="T58" fmla="*/ 13 w 18"/>
                <a:gd name="T59" fmla="*/ 3 h 30"/>
                <a:gd name="T60" fmla="*/ 12 w 18"/>
                <a:gd name="T61" fmla="*/ 1 h 30"/>
                <a:gd name="T62" fmla="*/ 10 w 18"/>
                <a:gd name="T63" fmla="*/ 0 h 30"/>
                <a:gd name="T64" fmla="*/ 9 w 18"/>
                <a:gd name="T65" fmla="*/ 0 h 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"/>
                <a:gd name="T100" fmla="*/ 0 h 30"/>
                <a:gd name="T101" fmla="*/ 18 w 18"/>
                <a:gd name="T102" fmla="*/ 30 h 3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" h="30">
                  <a:moveTo>
                    <a:pt x="9" y="0"/>
                  </a:moveTo>
                  <a:lnTo>
                    <a:pt x="7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2" y="4"/>
                  </a:lnTo>
                  <a:lnTo>
                    <a:pt x="1" y="6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1" y="23"/>
                  </a:lnTo>
                  <a:lnTo>
                    <a:pt x="2" y="25"/>
                  </a:lnTo>
                  <a:lnTo>
                    <a:pt x="4" y="26"/>
                  </a:lnTo>
                  <a:lnTo>
                    <a:pt x="5" y="28"/>
                  </a:lnTo>
                  <a:lnTo>
                    <a:pt x="7" y="29"/>
                  </a:lnTo>
                  <a:lnTo>
                    <a:pt x="9" y="29"/>
                  </a:lnTo>
                  <a:lnTo>
                    <a:pt x="10" y="29"/>
                  </a:lnTo>
                  <a:lnTo>
                    <a:pt x="12" y="28"/>
                  </a:lnTo>
                  <a:lnTo>
                    <a:pt x="13" y="26"/>
                  </a:lnTo>
                  <a:lnTo>
                    <a:pt x="15" y="25"/>
                  </a:lnTo>
                  <a:lnTo>
                    <a:pt x="16" y="23"/>
                  </a:lnTo>
                  <a:lnTo>
                    <a:pt x="16" y="20"/>
                  </a:lnTo>
                  <a:lnTo>
                    <a:pt x="17" y="17"/>
                  </a:lnTo>
                  <a:lnTo>
                    <a:pt x="17" y="14"/>
                  </a:lnTo>
                  <a:lnTo>
                    <a:pt x="17" y="12"/>
                  </a:lnTo>
                  <a:lnTo>
                    <a:pt x="16" y="9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22" name="Freeform 103"/>
            <p:cNvSpPr>
              <a:spLocks/>
            </p:cNvSpPr>
            <p:nvPr/>
          </p:nvSpPr>
          <p:spPr bwMode="auto">
            <a:xfrm>
              <a:off x="1249" y="1132"/>
              <a:ext cx="19" cy="31"/>
            </a:xfrm>
            <a:custGeom>
              <a:avLst/>
              <a:gdLst>
                <a:gd name="T0" fmla="*/ 9 w 19"/>
                <a:gd name="T1" fmla="*/ 0 h 31"/>
                <a:gd name="T2" fmla="*/ 9 w 19"/>
                <a:gd name="T3" fmla="*/ 0 h 31"/>
                <a:gd name="T4" fmla="*/ 7 w 19"/>
                <a:gd name="T5" fmla="*/ 0 h 31"/>
                <a:gd name="T6" fmla="*/ 6 w 19"/>
                <a:gd name="T7" fmla="*/ 1 h 31"/>
                <a:gd name="T8" fmla="*/ 4 w 19"/>
                <a:gd name="T9" fmla="*/ 3 h 31"/>
                <a:gd name="T10" fmla="*/ 3 w 19"/>
                <a:gd name="T11" fmla="*/ 4 h 31"/>
                <a:gd name="T12" fmla="*/ 2 w 19"/>
                <a:gd name="T13" fmla="*/ 7 h 31"/>
                <a:gd name="T14" fmla="*/ 1 w 19"/>
                <a:gd name="T15" fmla="*/ 9 h 31"/>
                <a:gd name="T16" fmla="*/ 0 w 19"/>
                <a:gd name="T17" fmla="*/ 12 h 31"/>
                <a:gd name="T18" fmla="*/ 0 w 19"/>
                <a:gd name="T19" fmla="*/ 15 h 31"/>
                <a:gd name="T20" fmla="*/ 0 w 19"/>
                <a:gd name="T21" fmla="*/ 18 h 31"/>
                <a:gd name="T22" fmla="*/ 1 w 19"/>
                <a:gd name="T23" fmla="*/ 21 h 31"/>
                <a:gd name="T24" fmla="*/ 2 w 19"/>
                <a:gd name="T25" fmla="*/ 23 h 31"/>
                <a:gd name="T26" fmla="*/ 3 w 19"/>
                <a:gd name="T27" fmla="*/ 26 h 31"/>
                <a:gd name="T28" fmla="*/ 4 w 19"/>
                <a:gd name="T29" fmla="*/ 27 h 31"/>
                <a:gd name="T30" fmla="*/ 6 w 19"/>
                <a:gd name="T31" fmla="*/ 29 h 31"/>
                <a:gd name="T32" fmla="*/ 7 w 19"/>
                <a:gd name="T33" fmla="*/ 30 h 31"/>
                <a:gd name="T34" fmla="*/ 9 w 19"/>
                <a:gd name="T35" fmla="*/ 30 h 31"/>
                <a:gd name="T36" fmla="*/ 11 w 19"/>
                <a:gd name="T37" fmla="*/ 30 h 31"/>
                <a:gd name="T38" fmla="*/ 13 w 19"/>
                <a:gd name="T39" fmla="*/ 29 h 31"/>
                <a:gd name="T40" fmla="*/ 14 w 19"/>
                <a:gd name="T41" fmla="*/ 27 h 31"/>
                <a:gd name="T42" fmla="*/ 15 w 19"/>
                <a:gd name="T43" fmla="*/ 26 h 31"/>
                <a:gd name="T44" fmla="*/ 17 w 19"/>
                <a:gd name="T45" fmla="*/ 23 h 31"/>
                <a:gd name="T46" fmla="*/ 17 w 19"/>
                <a:gd name="T47" fmla="*/ 21 h 31"/>
                <a:gd name="T48" fmla="*/ 18 w 19"/>
                <a:gd name="T49" fmla="*/ 18 h 31"/>
                <a:gd name="T50" fmla="*/ 18 w 19"/>
                <a:gd name="T51" fmla="*/ 15 h 31"/>
                <a:gd name="T52" fmla="*/ 18 w 19"/>
                <a:gd name="T53" fmla="*/ 12 h 31"/>
                <a:gd name="T54" fmla="*/ 17 w 19"/>
                <a:gd name="T55" fmla="*/ 9 h 31"/>
                <a:gd name="T56" fmla="*/ 17 w 19"/>
                <a:gd name="T57" fmla="*/ 7 h 31"/>
                <a:gd name="T58" fmla="*/ 15 w 19"/>
                <a:gd name="T59" fmla="*/ 4 h 31"/>
                <a:gd name="T60" fmla="*/ 14 w 19"/>
                <a:gd name="T61" fmla="*/ 3 h 31"/>
                <a:gd name="T62" fmla="*/ 13 w 19"/>
                <a:gd name="T63" fmla="*/ 1 h 31"/>
                <a:gd name="T64" fmla="*/ 11 w 19"/>
                <a:gd name="T65" fmla="*/ 0 h 31"/>
                <a:gd name="T66" fmla="*/ 9 w 19"/>
                <a:gd name="T67" fmla="*/ 0 h 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31"/>
                <a:gd name="T104" fmla="*/ 19 w 19"/>
                <a:gd name="T105" fmla="*/ 31 h 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31">
                  <a:moveTo>
                    <a:pt x="9" y="0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3"/>
                  </a:lnTo>
                  <a:lnTo>
                    <a:pt x="3" y="26"/>
                  </a:lnTo>
                  <a:lnTo>
                    <a:pt x="4" y="27"/>
                  </a:lnTo>
                  <a:lnTo>
                    <a:pt x="6" y="29"/>
                  </a:lnTo>
                  <a:lnTo>
                    <a:pt x="7" y="30"/>
                  </a:lnTo>
                  <a:lnTo>
                    <a:pt x="9" y="30"/>
                  </a:lnTo>
                  <a:lnTo>
                    <a:pt x="11" y="30"/>
                  </a:lnTo>
                  <a:lnTo>
                    <a:pt x="13" y="29"/>
                  </a:lnTo>
                  <a:lnTo>
                    <a:pt x="14" y="27"/>
                  </a:lnTo>
                  <a:lnTo>
                    <a:pt x="15" y="26"/>
                  </a:lnTo>
                  <a:lnTo>
                    <a:pt x="17" y="23"/>
                  </a:lnTo>
                  <a:lnTo>
                    <a:pt x="17" y="21"/>
                  </a:lnTo>
                  <a:lnTo>
                    <a:pt x="18" y="18"/>
                  </a:lnTo>
                  <a:lnTo>
                    <a:pt x="18" y="15"/>
                  </a:lnTo>
                  <a:lnTo>
                    <a:pt x="18" y="12"/>
                  </a:lnTo>
                  <a:lnTo>
                    <a:pt x="17" y="9"/>
                  </a:lnTo>
                  <a:lnTo>
                    <a:pt x="17" y="7"/>
                  </a:lnTo>
                  <a:lnTo>
                    <a:pt x="15" y="4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23" name="Freeform 104"/>
            <p:cNvSpPr>
              <a:spLocks/>
            </p:cNvSpPr>
            <p:nvPr/>
          </p:nvSpPr>
          <p:spPr bwMode="auto">
            <a:xfrm>
              <a:off x="1252" y="1132"/>
              <a:ext cx="7" cy="30"/>
            </a:xfrm>
            <a:custGeom>
              <a:avLst/>
              <a:gdLst>
                <a:gd name="T0" fmla="*/ 6 w 7"/>
                <a:gd name="T1" fmla="*/ 0 h 30"/>
                <a:gd name="T2" fmla="*/ 0 w 7"/>
                <a:gd name="T3" fmla="*/ 0 h 30"/>
                <a:gd name="T4" fmla="*/ 3 w 7"/>
                <a:gd name="T5" fmla="*/ 1 h 30"/>
                <a:gd name="T6" fmla="*/ 6 w 7"/>
                <a:gd name="T7" fmla="*/ 0 h 30"/>
                <a:gd name="T8" fmla="*/ 6 w 7"/>
                <a:gd name="T9" fmla="*/ 29 h 30"/>
                <a:gd name="T10" fmla="*/ 0 w 7"/>
                <a:gd name="T11" fmla="*/ 29 h 30"/>
                <a:gd name="T12" fmla="*/ 3 w 7"/>
                <a:gd name="T13" fmla="*/ 28 h 30"/>
                <a:gd name="T14" fmla="*/ 6 w 7"/>
                <a:gd name="T15" fmla="*/ 29 h 30"/>
                <a:gd name="T16" fmla="*/ 6 w 7"/>
                <a:gd name="T17" fmla="*/ 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30"/>
                <a:gd name="T29" fmla="*/ 7 w 7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30">
                  <a:moveTo>
                    <a:pt x="6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6" y="0"/>
                  </a:lnTo>
                  <a:lnTo>
                    <a:pt x="6" y="29"/>
                  </a:lnTo>
                  <a:lnTo>
                    <a:pt x="0" y="29"/>
                  </a:lnTo>
                  <a:lnTo>
                    <a:pt x="3" y="28"/>
                  </a:lnTo>
                  <a:lnTo>
                    <a:pt x="6" y="29"/>
                  </a:lnTo>
                  <a:lnTo>
                    <a:pt x="6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24" name="Freeform 105"/>
            <p:cNvSpPr>
              <a:spLocks/>
            </p:cNvSpPr>
            <p:nvPr/>
          </p:nvSpPr>
          <p:spPr bwMode="auto">
            <a:xfrm>
              <a:off x="1252" y="1132"/>
              <a:ext cx="7" cy="2"/>
            </a:xfrm>
            <a:custGeom>
              <a:avLst/>
              <a:gdLst>
                <a:gd name="T0" fmla="*/ 6 w 7"/>
                <a:gd name="T1" fmla="*/ 0 h 2"/>
                <a:gd name="T2" fmla="*/ 0 w 7"/>
                <a:gd name="T3" fmla="*/ 0 h 2"/>
                <a:gd name="T4" fmla="*/ 3 w 7"/>
                <a:gd name="T5" fmla="*/ 1 h 2"/>
                <a:gd name="T6" fmla="*/ 6 w 7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2"/>
                <a:gd name="T14" fmla="*/ 7 w 7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2">
                  <a:moveTo>
                    <a:pt x="6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25" name="Freeform 106"/>
            <p:cNvSpPr>
              <a:spLocks/>
            </p:cNvSpPr>
            <p:nvPr/>
          </p:nvSpPr>
          <p:spPr bwMode="auto">
            <a:xfrm>
              <a:off x="1244" y="1132"/>
              <a:ext cx="19" cy="30"/>
            </a:xfrm>
            <a:custGeom>
              <a:avLst/>
              <a:gdLst>
                <a:gd name="T0" fmla="*/ 9 w 19"/>
                <a:gd name="T1" fmla="*/ 0 h 30"/>
                <a:gd name="T2" fmla="*/ 7 w 19"/>
                <a:gd name="T3" fmla="*/ 0 h 30"/>
                <a:gd name="T4" fmla="*/ 5 w 19"/>
                <a:gd name="T5" fmla="*/ 1 h 30"/>
                <a:gd name="T6" fmla="*/ 4 w 19"/>
                <a:gd name="T7" fmla="*/ 3 h 30"/>
                <a:gd name="T8" fmla="*/ 3 w 19"/>
                <a:gd name="T9" fmla="*/ 4 h 30"/>
                <a:gd name="T10" fmla="*/ 2 w 19"/>
                <a:gd name="T11" fmla="*/ 6 h 30"/>
                <a:gd name="T12" fmla="*/ 1 w 19"/>
                <a:gd name="T13" fmla="*/ 9 h 30"/>
                <a:gd name="T14" fmla="*/ 0 w 19"/>
                <a:gd name="T15" fmla="*/ 12 h 30"/>
                <a:gd name="T16" fmla="*/ 0 w 19"/>
                <a:gd name="T17" fmla="*/ 14 h 30"/>
                <a:gd name="T18" fmla="*/ 0 w 19"/>
                <a:gd name="T19" fmla="*/ 17 h 30"/>
                <a:gd name="T20" fmla="*/ 1 w 19"/>
                <a:gd name="T21" fmla="*/ 20 h 30"/>
                <a:gd name="T22" fmla="*/ 2 w 19"/>
                <a:gd name="T23" fmla="*/ 23 h 30"/>
                <a:gd name="T24" fmla="*/ 3 w 19"/>
                <a:gd name="T25" fmla="*/ 25 h 30"/>
                <a:gd name="T26" fmla="*/ 4 w 19"/>
                <a:gd name="T27" fmla="*/ 26 h 30"/>
                <a:gd name="T28" fmla="*/ 5 w 19"/>
                <a:gd name="T29" fmla="*/ 28 h 30"/>
                <a:gd name="T30" fmla="*/ 7 w 19"/>
                <a:gd name="T31" fmla="*/ 29 h 30"/>
                <a:gd name="T32" fmla="*/ 9 w 19"/>
                <a:gd name="T33" fmla="*/ 29 h 30"/>
                <a:gd name="T34" fmla="*/ 11 w 19"/>
                <a:gd name="T35" fmla="*/ 29 h 30"/>
                <a:gd name="T36" fmla="*/ 12 w 19"/>
                <a:gd name="T37" fmla="*/ 28 h 30"/>
                <a:gd name="T38" fmla="*/ 14 w 19"/>
                <a:gd name="T39" fmla="*/ 26 h 30"/>
                <a:gd name="T40" fmla="*/ 15 w 19"/>
                <a:gd name="T41" fmla="*/ 25 h 30"/>
                <a:gd name="T42" fmla="*/ 16 w 19"/>
                <a:gd name="T43" fmla="*/ 23 h 30"/>
                <a:gd name="T44" fmla="*/ 17 w 19"/>
                <a:gd name="T45" fmla="*/ 20 h 30"/>
                <a:gd name="T46" fmla="*/ 18 w 19"/>
                <a:gd name="T47" fmla="*/ 17 h 30"/>
                <a:gd name="T48" fmla="*/ 18 w 19"/>
                <a:gd name="T49" fmla="*/ 14 h 30"/>
                <a:gd name="T50" fmla="*/ 18 w 19"/>
                <a:gd name="T51" fmla="*/ 12 h 30"/>
                <a:gd name="T52" fmla="*/ 17 w 19"/>
                <a:gd name="T53" fmla="*/ 9 h 30"/>
                <a:gd name="T54" fmla="*/ 16 w 19"/>
                <a:gd name="T55" fmla="*/ 6 h 30"/>
                <a:gd name="T56" fmla="*/ 15 w 19"/>
                <a:gd name="T57" fmla="*/ 4 h 30"/>
                <a:gd name="T58" fmla="*/ 14 w 19"/>
                <a:gd name="T59" fmla="*/ 3 h 30"/>
                <a:gd name="T60" fmla="*/ 12 w 19"/>
                <a:gd name="T61" fmla="*/ 1 h 30"/>
                <a:gd name="T62" fmla="*/ 11 w 19"/>
                <a:gd name="T63" fmla="*/ 0 h 30"/>
                <a:gd name="T64" fmla="*/ 9 w 19"/>
                <a:gd name="T65" fmla="*/ 0 h 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30"/>
                <a:gd name="T101" fmla="*/ 19 w 19"/>
                <a:gd name="T102" fmla="*/ 30 h 3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30">
                  <a:moveTo>
                    <a:pt x="9" y="0"/>
                  </a:moveTo>
                  <a:lnTo>
                    <a:pt x="7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6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2" y="23"/>
                  </a:lnTo>
                  <a:lnTo>
                    <a:pt x="3" y="25"/>
                  </a:lnTo>
                  <a:lnTo>
                    <a:pt x="4" y="26"/>
                  </a:lnTo>
                  <a:lnTo>
                    <a:pt x="5" y="28"/>
                  </a:lnTo>
                  <a:lnTo>
                    <a:pt x="7" y="29"/>
                  </a:lnTo>
                  <a:lnTo>
                    <a:pt x="9" y="29"/>
                  </a:lnTo>
                  <a:lnTo>
                    <a:pt x="11" y="29"/>
                  </a:lnTo>
                  <a:lnTo>
                    <a:pt x="12" y="28"/>
                  </a:lnTo>
                  <a:lnTo>
                    <a:pt x="14" y="26"/>
                  </a:lnTo>
                  <a:lnTo>
                    <a:pt x="15" y="25"/>
                  </a:lnTo>
                  <a:lnTo>
                    <a:pt x="16" y="23"/>
                  </a:lnTo>
                  <a:lnTo>
                    <a:pt x="17" y="20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8" y="12"/>
                  </a:lnTo>
                  <a:lnTo>
                    <a:pt x="17" y="9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26" name="Freeform 107"/>
            <p:cNvSpPr>
              <a:spLocks/>
            </p:cNvSpPr>
            <p:nvPr/>
          </p:nvSpPr>
          <p:spPr bwMode="auto">
            <a:xfrm>
              <a:off x="1243" y="1132"/>
              <a:ext cx="20" cy="31"/>
            </a:xfrm>
            <a:custGeom>
              <a:avLst/>
              <a:gdLst>
                <a:gd name="T0" fmla="*/ 9 w 20"/>
                <a:gd name="T1" fmla="*/ 0 h 31"/>
                <a:gd name="T2" fmla="*/ 9 w 20"/>
                <a:gd name="T3" fmla="*/ 0 h 31"/>
                <a:gd name="T4" fmla="*/ 7 w 20"/>
                <a:gd name="T5" fmla="*/ 0 h 31"/>
                <a:gd name="T6" fmla="*/ 6 w 20"/>
                <a:gd name="T7" fmla="*/ 1 h 31"/>
                <a:gd name="T8" fmla="*/ 4 w 20"/>
                <a:gd name="T9" fmla="*/ 3 h 31"/>
                <a:gd name="T10" fmla="*/ 3 w 20"/>
                <a:gd name="T11" fmla="*/ 4 h 31"/>
                <a:gd name="T12" fmla="*/ 2 w 20"/>
                <a:gd name="T13" fmla="*/ 7 h 31"/>
                <a:gd name="T14" fmla="*/ 1 w 20"/>
                <a:gd name="T15" fmla="*/ 9 h 31"/>
                <a:gd name="T16" fmla="*/ 0 w 20"/>
                <a:gd name="T17" fmla="*/ 12 h 31"/>
                <a:gd name="T18" fmla="*/ 0 w 20"/>
                <a:gd name="T19" fmla="*/ 15 h 31"/>
                <a:gd name="T20" fmla="*/ 0 w 20"/>
                <a:gd name="T21" fmla="*/ 18 h 31"/>
                <a:gd name="T22" fmla="*/ 1 w 20"/>
                <a:gd name="T23" fmla="*/ 21 h 31"/>
                <a:gd name="T24" fmla="*/ 2 w 20"/>
                <a:gd name="T25" fmla="*/ 23 h 31"/>
                <a:gd name="T26" fmla="*/ 3 w 20"/>
                <a:gd name="T27" fmla="*/ 26 h 31"/>
                <a:gd name="T28" fmla="*/ 4 w 20"/>
                <a:gd name="T29" fmla="*/ 27 h 31"/>
                <a:gd name="T30" fmla="*/ 6 w 20"/>
                <a:gd name="T31" fmla="*/ 29 h 31"/>
                <a:gd name="T32" fmla="*/ 7 w 20"/>
                <a:gd name="T33" fmla="*/ 30 h 31"/>
                <a:gd name="T34" fmla="*/ 9 w 20"/>
                <a:gd name="T35" fmla="*/ 30 h 31"/>
                <a:gd name="T36" fmla="*/ 11 w 20"/>
                <a:gd name="T37" fmla="*/ 30 h 31"/>
                <a:gd name="T38" fmla="*/ 13 w 20"/>
                <a:gd name="T39" fmla="*/ 29 h 31"/>
                <a:gd name="T40" fmla="*/ 15 w 20"/>
                <a:gd name="T41" fmla="*/ 27 h 31"/>
                <a:gd name="T42" fmla="*/ 16 w 20"/>
                <a:gd name="T43" fmla="*/ 26 h 31"/>
                <a:gd name="T44" fmla="*/ 17 w 20"/>
                <a:gd name="T45" fmla="*/ 23 h 31"/>
                <a:gd name="T46" fmla="*/ 18 w 20"/>
                <a:gd name="T47" fmla="*/ 21 h 31"/>
                <a:gd name="T48" fmla="*/ 19 w 20"/>
                <a:gd name="T49" fmla="*/ 18 h 31"/>
                <a:gd name="T50" fmla="*/ 19 w 20"/>
                <a:gd name="T51" fmla="*/ 15 h 31"/>
                <a:gd name="T52" fmla="*/ 19 w 20"/>
                <a:gd name="T53" fmla="*/ 12 h 31"/>
                <a:gd name="T54" fmla="*/ 18 w 20"/>
                <a:gd name="T55" fmla="*/ 9 h 31"/>
                <a:gd name="T56" fmla="*/ 17 w 20"/>
                <a:gd name="T57" fmla="*/ 7 h 31"/>
                <a:gd name="T58" fmla="*/ 16 w 20"/>
                <a:gd name="T59" fmla="*/ 4 h 31"/>
                <a:gd name="T60" fmla="*/ 15 w 20"/>
                <a:gd name="T61" fmla="*/ 3 h 31"/>
                <a:gd name="T62" fmla="*/ 13 w 20"/>
                <a:gd name="T63" fmla="*/ 1 h 31"/>
                <a:gd name="T64" fmla="*/ 11 w 20"/>
                <a:gd name="T65" fmla="*/ 0 h 31"/>
                <a:gd name="T66" fmla="*/ 9 w 20"/>
                <a:gd name="T67" fmla="*/ 0 h 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"/>
                <a:gd name="T103" fmla="*/ 0 h 31"/>
                <a:gd name="T104" fmla="*/ 20 w 20"/>
                <a:gd name="T105" fmla="*/ 31 h 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" h="31">
                  <a:moveTo>
                    <a:pt x="9" y="0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3"/>
                  </a:lnTo>
                  <a:lnTo>
                    <a:pt x="3" y="26"/>
                  </a:lnTo>
                  <a:lnTo>
                    <a:pt x="4" y="27"/>
                  </a:lnTo>
                  <a:lnTo>
                    <a:pt x="6" y="29"/>
                  </a:lnTo>
                  <a:lnTo>
                    <a:pt x="7" y="30"/>
                  </a:lnTo>
                  <a:lnTo>
                    <a:pt x="9" y="30"/>
                  </a:lnTo>
                  <a:lnTo>
                    <a:pt x="11" y="30"/>
                  </a:lnTo>
                  <a:lnTo>
                    <a:pt x="13" y="29"/>
                  </a:lnTo>
                  <a:lnTo>
                    <a:pt x="15" y="27"/>
                  </a:lnTo>
                  <a:lnTo>
                    <a:pt x="16" y="26"/>
                  </a:lnTo>
                  <a:lnTo>
                    <a:pt x="17" y="23"/>
                  </a:lnTo>
                  <a:lnTo>
                    <a:pt x="18" y="21"/>
                  </a:lnTo>
                  <a:lnTo>
                    <a:pt x="19" y="18"/>
                  </a:lnTo>
                  <a:lnTo>
                    <a:pt x="19" y="15"/>
                  </a:lnTo>
                  <a:lnTo>
                    <a:pt x="19" y="12"/>
                  </a:lnTo>
                  <a:lnTo>
                    <a:pt x="18" y="9"/>
                  </a:lnTo>
                  <a:lnTo>
                    <a:pt x="17" y="7"/>
                  </a:lnTo>
                  <a:lnTo>
                    <a:pt x="16" y="4"/>
                  </a:lnTo>
                  <a:lnTo>
                    <a:pt x="15" y="3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27" name="Freeform 108"/>
            <p:cNvSpPr>
              <a:spLocks/>
            </p:cNvSpPr>
            <p:nvPr/>
          </p:nvSpPr>
          <p:spPr bwMode="auto">
            <a:xfrm>
              <a:off x="1243" y="1132"/>
              <a:ext cx="18" cy="31"/>
            </a:xfrm>
            <a:custGeom>
              <a:avLst/>
              <a:gdLst>
                <a:gd name="T0" fmla="*/ 9 w 18"/>
                <a:gd name="T1" fmla="*/ 0 h 31"/>
                <a:gd name="T2" fmla="*/ 7 w 18"/>
                <a:gd name="T3" fmla="*/ 0 h 31"/>
                <a:gd name="T4" fmla="*/ 5 w 18"/>
                <a:gd name="T5" fmla="*/ 1 h 31"/>
                <a:gd name="T6" fmla="*/ 4 w 18"/>
                <a:gd name="T7" fmla="*/ 3 h 31"/>
                <a:gd name="T8" fmla="*/ 2 w 18"/>
                <a:gd name="T9" fmla="*/ 4 h 31"/>
                <a:gd name="T10" fmla="*/ 1 w 18"/>
                <a:gd name="T11" fmla="*/ 7 h 31"/>
                <a:gd name="T12" fmla="*/ 1 w 18"/>
                <a:gd name="T13" fmla="*/ 9 h 31"/>
                <a:gd name="T14" fmla="*/ 0 w 18"/>
                <a:gd name="T15" fmla="*/ 12 h 31"/>
                <a:gd name="T16" fmla="*/ 0 w 18"/>
                <a:gd name="T17" fmla="*/ 15 h 31"/>
                <a:gd name="T18" fmla="*/ 0 w 18"/>
                <a:gd name="T19" fmla="*/ 18 h 31"/>
                <a:gd name="T20" fmla="*/ 1 w 18"/>
                <a:gd name="T21" fmla="*/ 21 h 31"/>
                <a:gd name="T22" fmla="*/ 1 w 18"/>
                <a:gd name="T23" fmla="*/ 23 h 31"/>
                <a:gd name="T24" fmla="*/ 2 w 18"/>
                <a:gd name="T25" fmla="*/ 25 h 31"/>
                <a:gd name="T26" fmla="*/ 4 w 18"/>
                <a:gd name="T27" fmla="*/ 27 h 31"/>
                <a:gd name="T28" fmla="*/ 5 w 18"/>
                <a:gd name="T29" fmla="*/ 29 h 31"/>
                <a:gd name="T30" fmla="*/ 7 w 18"/>
                <a:gd name="T31" fmla="*/ 30 h 31"/>
                <a:gd name="T32" fmla="*/ 9 w 18"/>
                <a:gd name="T33" fmla="*/ 30 h 31"/>
                <a:gd name="T34" fmla="*/ 10 w 18"/>
                <a:gd name="T35" fmla="*/ 30 h 31"/>
                <a:gd name="T36" fmla="*/ 12 w 18"/>
                <a:gd name="T37" fmla="*/ 29 h 31"/>
                <a:gd name="T38" fmla="*/ 13 w 18"/>
                <a:gd name="T39" fmla="*/ 27 h 31"/>
                <a:gd name="T40" fmla="*/ 14 w 18"/>
                <a:gd name="T41" fmla="*/ 25 h 31"/>
                <a:gd name="T42" fmla="*/ 16 w 18"/>
                <a:gd name="T43" fmla="*/ 23 h 31"/>
                <a:gd name="T44" fmla="*/ 16 w 18"/>
                <a:gd name="T45" fmla="*/ 21 h 31"/>
                <a:gd name="T46" fmla="*/ 17 w 18"/>
                <a:gd name="T47" fmla="*/ 18 h 31"/>
                <a:gd name="T48" fmla="*/ 17 w 18"/>
                <a:gd name="T49" fmla="*/ 15 h 31"/>
                <a:gd name="T50" fmla="*/ 17 w 18"/>
                <a:gd name="T51" fmla="*/ 12 h 31"/>
                <a:gd name="T52" fmla="*/ 16 w 18"/>
                <a:gd name="T53" fmla="*/ 9 h 31"/>
                <a:gd name="T54" fmla="*/ 16 w 18"/>
                <a:gd name="T55" fmla="*/ 7 h 31"/>
                <a:gd name="T56" fmla="*/ 14 w 18"/>
                <a:gd name="T57" fmla="*/ 4 h 31"/>
                <a:gd name="T58" fmla="*/ 13 w 18"/>
                <a:gd name="T59" fmla="*/ 3 h 31"/>
                <a:gd name="T60" fmla="*/ 12 w 18"/>
                <a:gd name="T61" fmla="*/ 1 h 31"/>
                <a:gd name="T62" fmla="*/ 10 w 18"/>
                <a:gd name="T63" fmla="*/ 0 h 31"/>
                <a:gd name="T64" fmla="*/ 9 w 18"/>
                <a:gd name="T65" fmla="*/ 0 h 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"/>
                <a:gd name="T100" fmla="*/ 0 h 31"/>
                <a:gd name="T101" fmla="*/ 18 w 18"/>
                <a:gd name="T102" fmla="*/ 31 h 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" h="31">
                  <a:moveTo>
                    <a:pt x="9" y="0"/>
                  </a:moveTo>
                  <a:lnTo>
                    <a:pt x="7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2" y="4"/>
                  </a:lnTo>
                  <a:lnTo>
                    <a:pt x="1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2" y="25"/>
                  </a:lnTo>
                  <a:lnTo>
                    <a:pt x="4" y="27"/>
                  </a:lnTo>
                  <a:lnTo>
                    <a:pt x="5" y="29"/>
                  </a:lnTo>
                  <a:lnTo>
                    <a:pt x="7" y="30"/>
                  </a:lnTo>
                  <a:lnTo>
                    <a:pt x="9" y="30"/>
                  </a:lnTo>
                  <a:lnTo>
                    <a:pt x="10" y="30"/>
                  </a:lnTo>
                  <a:lnTo>
                    <a:pt x="12" y="29"/>
                  </a:lnTo>
                  <a:lnTo>
                    <a:pt x="13" y="27"/>
                  </a:lnTo>
                  <a:lnTo>
                    <a:pt x="14" y="25"/>
                  </a:lnTo>
                  <a:lnTo>
                    <a:pt x="16" y="23"/>
                  </a:lnTo>
                  <a:lnTo>
                    <a:pt x="16" y="21"/>
                  </a:lnTo>
                  <a:lnTo>
                    <a:pt x="17" y="18"/>
                  </a:lnTo>
                  <a:lnTo>
                    <a:pt x="17" y="15"/>
                  </a:lnTo>
                  <a:lnTo>
                    <a:pt x="17" y="12"/>
                  </a:lnTo>
                  <a:lnTo>
                    <a:pt x="16" y="9"/>
                  </a:lnTo>
                  <a:lnTo>
                    <a:pt x="16" y="7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28" name="Freeform 109"/>
            <p:cNvSpPr>
              <a:spLocks/>
            </p:cNvSpPr>
            <p:nvPr/>
          </p:nvSpPr>
          <p:spPr bwMode="auto">
            <a:xfrm>
              <a:off x="1242" y="1132"/>
              <a:ext cx="19" cy="31"/>
            </a:xfrm>
            <a:custGeom>
              <a:avLst/>
              <a:gdLst>
                <a:gd name="T0" fmla="*/ 9 w 19"/>
                <a:gd name="T1" fmla="*/ 0 h 31"/>
                <a:gd name="T2" fmla="*/ 9 w 19"/>
                <a:gd name="T3" fmla="*/ 0 h 31"/>
                <a:gd name="T4" fmla="*/ 7 w 19"/>
                <a:gd name="T5" fmla="*/ 0 h 31"/>
                <a:gd name="T6" fmla="*/ 5 w 19"/>
                <a:gd name="T7" fmla="*/ 1 h 31"/>
                <a:gd name="T8" fmla="*/ 4 w 19"/>
                <a:gd name="T9" fmla="*/ 3 h 31"/>
                <a:gd name="T10" fmla="*/ 3 w 19"/>
                <a:gd name="T11" fmla="*/ 4 h 31"/>
                <a:gd name="T12" fmla="*/ 1 w 19"/>
                <a:gd name="T13" fmla="*/ 7 h 31"/>
                <a:gd name="T14" fmla="*/ 1 w 19"/>
                <a:gd name="T15" fmla="*/ 9 h 31"/>
                <a:gd name="T16" fmla="*/ 0 w 19"/>
                <a:gd name="T17" fmla="*/ 12 h 31"/>
                <a:gd name="T18" fmla="*/ 0 w 19"/>
                <a:gd name="T19" fmla="*/ 15 h 31"/>
                <a:gd name="T20" fmla="*/ 0 w 19"/>
                <a:gd name="T21" fmla="*/ 18 h 31"/>
                <a:gd name="T22" fmla="*/ 1 w 19"/>
                <a:gd name="T23" fmla="*/ 21 h 31"/>
                <a:gd name="T24" fmla="*/ 1 w 19"/>
                <a:gd name="T25" fmla="*/ 23 h 31"/>
                <a:gd name="T26" fmla="*/ 3 w 19"/>
                <a:gd name="T27" fmla="*/ 25 h 31"/>
                <a:gd name="T28" fmla="*/ 4 w 19"/>
                <a:gd name="T29" fmla="*/ 27 h 31"/>
                <a:gd name="T30" fmla="*/ 5 w 19"/>
                <a:gd name="T31" fmla="*/ 29 h 31"/>
                <a:gd name="T32" fmla="*/ 7 w 19"/>
                <a:gd name="T33" fmla="*/ 30 h 31"/>
                <a:gd name="T34" fmla="*/ 9 w 19"/>
                <a:gd name="T35" fmla="*/ 30 h 31"/>
                <a:gd name="T36" fmla="*/ 11 w 19"/>
                <a:gd name="T37" fmla="*/ 30 h 31"/>
                <a:gd name="T38" fmla="*/ 12 w 19"/>
                <a:gd name="T39" fmla="*/ 29 h 31"/>
                <a:gd name="T40" fmla="*/ 14 w 19"/>
                <a:gd name="T41" fmla="*/ 27 h 31"/>
                <a:gd name="T42" fmla="*/ 15 w 19"/>
                <a:gd name="T43" fmla="*/ 25 h 31"/>
                <a:gd name="T44" fmla="*/ 16 w 19"/>
                <a:gd name="T45" fmla="*/ 23 h 31"/>
                <a:gd name="T46" fmla="*/ 17 w 19"/>
                <a:gd name="T47" fmla="*/ 21 h 31"/>
                <a:gd name="T48" fmla="*/ 18 w 19"/>
                <a:gd name="T49" fmla="*/ 18 h 31"/>
                <a:gd name="T50" fmla="*/ 18 w 19"/>
                <a:gd name="T51" fmla="*/ 15 h 31"/>
                <a:gd name="T52" fmla="*/ 18 w 19"/>
                <a:gd name="T53" fmla="*/ 12 h 31"/>
                <a:gd name="T54" fmla="*/ 17 w 19"/>
                <a:gd name="T55" fmla="*/ 9 h 31"/>
                <a:gd name="T56" fmla="*/ 16 w 19"/>
                <a:gd name="T57" fmla="*/ 7 h 31"/>
                <a:gd name="T58" fmla="*/ 15 w 19"/>
                <a:gd name="T59" fmla="*/ 4 h 31"/>
                <a:gd name="T60" fmla="*/ 14 w 19"/>
                <a:gd name="T61" fmla="*/ 3 h 31"/>
                <a:gd name="T62" fmla="*/ 12 w 19"/>
                <a:gd name="T63" fmla="*/ 1 h 31"/>
                <a:gd name="T64" fmla="*/ 11 w 19"/>
                <a:gd name="T65" fmla="*/ 0 h 31"/>
                <a:gd name="T66" fmla="*/ 9 w 19"/>
                <a:gd name="T67" fmla="*/ 0 h 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31"/>
                <a:gd name="T104" fmla="*/ 19 w 19"/>
                <a:gd name="T105" fmla="*/ 31 h 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31">
                  <a:moveTo>
                    <a:pt x="9" y="0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1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4" y="27"/>
                  </a:lnTo>
                  <a:lnTo>
                    <a:pt x="5" y="29"/>
                  </a:lnTo>
                  <a:lnTo>
                    <a:pt x="7" y="30"/>
                  </a:lnTo>
                  <a:lnTo>
                    <a:pt x="9" y="30"/>
                  </a:lnTo>
                  <a:lnTo>
                    <a:pt x="11" y="30"/>
                  </a:lnTo>
                  <a:lnTo>
                    <a:pt x="12" y="29"/>
                  </a:lnTo>
                  <a:lnTo>
                    <a:pt x="14" y="27"/>
                  </a:lnTo>
                  <a:lnTo>
                    <a:pt x="15" y="25"/>
                  </a:lnTo>
                  <a:lnTo>
                    <a:pt x="16" y="23"/>
                  </a:lnTo>
                  <a:lnTo>
                    <a:pt x="17" y="21"/>
                  </a:lnTo>
                  <a:lnTo>
                    <a:pt x="18" y="18"/>
                  </a:lnTo>
                  <a:lnTo>
                    <a:pt x="18" y="15"/>
                  </a:lnTo>
                  <a:lnTo>
                    <a:pt x="18" y="12"/>
                  </a:lnTo>
                  <a:lnTo>
                    <a:pt x="17" y="9"/>
                  </a:lnTo>
                  <a:lnTo>
                    <a:pt x="16" y="7"/>
                  </a:lnTo>
                  <a:lnTo>
                    <a:pt x="15" y="4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29" name="Freeform 110"/>
            <p:cNvSpPr>
              <a:spLocks/>
            </p:cNvSpPr>
            <p:nvPr/>
          </p:nvSpPr>
          <p:spPr bwMode="auto">
            <a:xfrm>
              <a:off x="1245" y="1132"/>
              <a:ext cx="7" cy="30"/>
            </a:xfrm>
            <a:custGeom>
              <a:avLst/>
              <a:gdLst>
                <a:gd name="T0" fmla="*/ 6 w 7"/>
                <a:gd name="T1" fmla="*/ 0 h 30"/>
                <a:gd name="T2" fmla="*/ 0 w 7"/>
                <a:gd name="T3" fmla="*/ 0 h 30"/>
                <a:gd name="T4" fmla="*/ 3 w 7"/>
                <a:gd name="T5" fmla="*/ 1 h 30"/>
                <a:gd name="T6" fmla="*/ 6 w 7"/>
                <a:gd name="T7" fmla="*/ 0 h 30"/>
                <a:gd name="T8" fmla="*/ 6 w 7"/>
                <a:gd name="T9" fmla="*/ 29 h 30"/>
                <a:gd name="T10" fmla="*/ 0 w 7"/>
                <a:gd name="T11" fmla="*/ 29 h 30"/>
                <a:gd name="T12" fmla="*/ 3 w 7"/>
                <a:gd name="T13" fmla="*/ 28 h 30"/>
                <a:gd name="T14" fmla="*/ 6 w 7"/>
                <a:gd name="T15" fmla="*/ 29 h 30"/>
                <a:gd name="T16" fmla="*/ 6 w 7"/>
                <a:gd name="T17" fmla="*/ 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30"/>
                <a:gd name="T29" fmla="*/ 7 w 7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30">
                  <a:moveTo>
                    <a:pt x="6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6" y="0"/>
                  </a:lnTo>
                  <a:lnTo>
                    <a:pt x="6" y="29"/>
                  </a:lnTo>
                  <a:lnTo>
                    <a:pt x="0" y="29"/>
                  </a:lnTo>
                  <a:lnTo>
                    <a:pt x="3" y="28"/>
                  </a:lnTo>
                  <a:lnTo>
                    <a:pt x="6" y="29"/>
                  </a:lnTo>
                  <a:lnTo>
                    <a:pt x="6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30" name="Freeform 111"/>
            <p:cNvSpPr>
              <a:spLocks/>
            </p:cNvSpPr>
            <p:nvPr/>
          </p:nvSpPr>
          <p:spPr bwMode="auto">
            <a:xfrm>
              <a:off x="1245" y="1132"/>
              <a:ext cx="7" cy="2"/>
            </a:xfrm>
            <a:custGeom>
              <a:avLst/>
              <a:gdLst>
                <a:gd name="T0" fmla="*/ 6 w 7"/>
                <a:gd name="T1" fmla="*/ 0 h 2"/>
                <a:gd name="T2" fmla="*/ 0 w 7"/>
                <a:gd name="T3" fmla="*/ 0 h 2"/>
                <a:gd name="T4" fmla="*/ 3 w 7"/>
                <a:gd name="T5" fmla="*/ 1 h 2"/>
                <a:gd name="T6" fmla="*/ 6 w 7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2"/>
                <a:gd name="T14" fmla="*/ 7 w 7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2">
                  <a:moveTo>
                    <a:pt x="6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31" name="Freeform 112"/>
            <p:cNvSpPr>
              <a:spLocks/>
            </p:cNvSpPr>
            <p:nvPr/>
          </p:nvSpPr>
          <p:spPr bwMode="auto">
            <a:xfrm>
              <a:off x="1237" y="1132"/>
              <a:ext cx="18" cy="31"/>
            </a:xfrm>
            <a:custGeom>
              <a:avLst/>
              <a:gdLst>
                <a:gd name="T0" fmla="*/ 9 w 18"/>
                <a:gd name="T1" fmla="*/ 0 h 31"/>
                <a:gd name="T2" fmla="*/ 7 w 18"/>
                <a:gd name="T3" fmla="*/ 0 h 31"/>
                <a:gd name="T4" fmla="*/ 5 w 18"/>
                <a:gd name="T5" fmla="*/ 1 h 31"/>
                <a:gd name="T6" fmla="*/ 4 w 18"/>
                <a:gd name="T7" fmla="*/ 3 h 31"/>
                <a:gd name="T8" fmla="*/ 3 w 18"/>
                <a:gd name="T9" fmla="*/ 4 h 31"/>
                <a:gd name="T10" fmla="*/ 2 w 18"/>
                <a:gd name="T11" fmla="*/ 7 h 31"/>
                <a:gd name="T12" fmla="*/ 1 w 18"/>
                <a:gd name="T13" fmla="*/ 9 h 31"/>
                <a:gd name="T14" fmla="*/ 0 w 18"/>
                <a:gd name="T15" fmla="*/ 12 h 31"/>
                <a:gd name="T16" fmla="*/ 0 w 18"/>
                <a:gd name="T17" fmla="*/ 15 h 31"/>
                <a:gd name="T18" fmla="*/ 0 w 18"/>
                <a:gd name="T19" fmla="*/ 18 h 31"/>
                <a:gd name="T20" fmla="*/ 1 w 18"/>
                <a:gd name="T21" fmla="*/ 21 h 31"/>
                <a:gd name="T22" fmla="*/ 2 w 18"/>
                <a:gd name="T23" fmla="*/ 23 h 31"/>
                <a:gd name="T24" fmla="*/ 3 w 18"/>
                <a:gd name="T25" fmla="*/ 25 h 31"/>
                <a:gd name="T26" fmla="*/ 4 w 18"/>
                <a:gd name="T27" fmla="*/ 27 h 31"/>
                <a:gd name="T28" fmla="*/ 5 w 18"/>
                <a:gd name="T29" fmla="*/ 29 h 31"/>
                <a:gd name="T30" fmla="*/ 7 w 18"/>
                <a:gd name="T31" fmla="*/ 30 h 31"/>
                <a:gd name="T32" fmla="*/ 9 w 18"/>
                <a:gd name="T33" fmla="*/ 30 h 31"/>
                <a:gd name="T34" fmla="*/ 10 w 18"/>
                <a:gd name="T35" fmla="*/ 30 h 31"/>
                <a:gd name="T36" fmla="*/ 12 w 18"/>
                <a:gd name="T37" fmla="*/ 29 h 31"/>
                <a:gd name="T38" fmla="*/ 13 w 18"/>
                <a:gd name="T39" fmla="*/ 27 h 31"/>
                <a:gd name="T40" fmla="*/ 14 w 18"/>
                <a:gd name="T41" fmla="*/ 25 h 31"/>
                <a:gd name="T42" fmla="*/ 15 w 18"/>
                <a:gd name="T43" fmla="*/ 23 h 31"/>
                <a:gd name="T44" fmla="*/ 16 w 18"/>
                <a:gd name="T45" fmla="*/ 21 h 31"/>
                <a:gd name="T46" fmla="*/ 17 w 18"/>
                <a:gd name="T47" fmla="*/ 18 h 31"/>
                <a:gd name="T48" fmla="*/ 17 w 18"/>
                <a:gd name="T49" fmla="*/ 15 h 31"/>
                <a:gd name="T50" fmla="*/ 17 w 18"/>
                <a:gd name="T51" fmla="*/ 12 h 31"/>
                <a:gd name="T52" fmla="*/ 16 w 18"/>
                <a:gd name="T53" fmla="*/ 9 h 31"/>
                <a:gd name="T54" fmla="*/ 15 w 18"/>
                <a:gd name="T55" fmla="*/ 7 h 31"/>
                <a:gd name="T56" fmla="*/ 14 w 18"/>
                <a:gd name="T57" fmla="*/ 4 h 31"/>
                <a:gd name="T58" fmla="*/ 13 w 18"/>
                <a:gd name="T59" fmla="*/ 3 h 31"/>
                <a:gd name="T60" fmla="*/ 12 w 18"/>
                <a:gd name="T61" fmla="*/ 1 h 31"/>
                <a:gd name="T62" fmla="*/ 10 w 18"/>
                <a:gd name="T63" fmla="*/ 0 h 31"/>
                <a:gd name="T64" fmla="*/ 9 w 18"/>
                <a:gd name="T65" fmla="*/ 0 h 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"/>
                <a:gd name="T100" fmla="*/ 0 h 31"/>
                <a:gd name="T101" fmla="*/ 18 w 18"/>
                <a:gd name="T102" fmla="*/ 31 h 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" h="31">
                  <a:moveTo>
                    <a:pt x="9" y="0"/>
                  </a:moveTo>
                  <a:lnTo>
                    <a:pt x="7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3"/>
                  </a:lnTo>
                  <a:lnTo>
                    <a:pt x="3" y="25"/>
                  </a:lnTo>
                  <a:lnTo>
                    <a:pt x="4" y="27"/>
                  </a:lnTo>
                  <a:lnTo>
                    <a:pt x="5" y="29"/>
                  </a:lnTo>
                  <a:lnTo>
                    <a:pt x="7" y="30"/>
                  </a:lnTo>
                  <a:lnTo>
                    <a:pt x="9" y="30"/>
                  </a:lnTo>
                  <a:lnTo>
                    <a:pt x="10" y="30"/>
                  </a:lnTo>
                  <a:lnTo>
                    <a:pt x="12" y="29"/>
                  </a:lnTo>
                  <a:lnTo>
                    <a:pt x="13" y="27"/>
                  </a:lnTo>
                  <a:lnTo>
                    <a:pt x="14" y="25"/>
                  </a:lnTo>
                  <a:lnTo>
                    <a:pt x="15" y="23"/>
                  </a:lnTo>
                  <a:lnTo>
                    <a:pt x="16" y="21"/>
                  </a:lnTo>
                  <a:lnTo>
                    <a:pt x="17" y="18"/>
                  </a:lnTo>
                  <a:lnTo>
                    <a:pt x="17" y="15"/>
                  </a:lnTo>
                  <a:lnTo>
                    <a:pt x="17" y="12"/>
                  </a:lnTo>
                  <a:lnTo>
                    <a:pt x="16" y="9"/>
                  </a:lnTo>
                  <a:lnTo>
                    <a:pt x="15" y="7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32" name="Freeform 113"/>
            <p:cNvSpPr>
              <a:spLocks/>
            </p:cNvSpPr>
            <p:nvPr/>
          </p:nvSpPr>
          <p:spPr bwMode="auto">
            <a:xfrm>
              <a:off x="1236" y="1132"/>
              <a:ext cx="19" cy="31"/>
            </a:xfrm>
            <a:custGeom>
              <a:avLst/>
              <a:gdLst>
                <a:gd name="T0" fmla="*/ 9 w 19"/>
                <a:gd name="T1" fmla="*/ 0 h 31"/>
                <a:gd name="T2" fmla="*/ 9 w 19"/>
                <a:gd name="T3" fmla="*/ 0 h 31"/>
                <a:gd name="T4" fmla="*/ 7 w 19"/>
                <a:gd name="T5" fmla="*/ 0 h 31"/>
                <a:gd name="T6" fmla="*/ 6 w 19"/>
                <a:gd name="T7" fmla="*/ 1 h 31"/>
                <a:gd name="T8" fmla="*/ 4 w 19"/>
                <a:gd name="T9" fmla="*/ 3 h 31"/>
                <a:gd name="T10" fmla="*/ 3 w 19"/>
                <a:gd name="T11" fmla="*/ 4 h 31"/>
                <a:gd name="T12" fmla="*/ 2 w 19"/>
                <a:gd name="T13" fmla="*/ 7 h 31"/>
                <a:gd name="T14" fmla="*/ 1 w 19"/>
                <a:gd name="T15" fmla="*/ 9 h 31"/>
                <a:gd name="T16" fmla="*/ 0 w 19"/>
                <a:gd name="T17" fmla="*/ 12 h 31"/>
                <a:gd name="T18" fmla="*/ 0 w 19"/>
                <a:gd name="T19" fmla="*/ 15 h 31"/>
                <a:gd name="T20" fmla="*/ 0 w 19"/>
                <a:gd name="T21" fmla="*/ 18 h 31"/>
                <a:gd name="T22" fmla="*/ 1 w 19"/>
                <a:gd name="T23" fmla="*/ 21 h 31"/>
                <a:gd name="T24" fmla="*/ 2 w 19"/>
                <a:gd name="T25" fmla="*/ 23 h 31"/>
                <a:gd name="T26" fmla="*/ 3 w 19"/>
                <a:gd name="T27" fmla="*/ 25 h 31"/>
                <a:gd name="T28" fmla="*/ 4 w 19"/>
                <a:gd name="T29" fmla="*/ 27 h 31"/>
                <a:gd name="T30" fmla="*/ 6 w 19"/>
                <a:gd name="T31" fmla="*/ 29 h 31"/>
                <a:gd name="T32" fmla="*/ 7 w 19"/>
                <a:gd name="T33" fmla="*/ 30 h 31"/>
                <a:gd name="T34" fmla="*/ 9 w 19"/>
                <a:gd name="T35" fmla="*/ 30 h 31"/>
                <a:gd name="T36" fmla="*/ 11 w 19"/>
                <a:gd name="T37" fmla="*/ 30 h 31"/>
                <a:gd name="T38" fmla="*/ 13 w 19"/>
                <a:gd name="T39" fmla="*/ 29 h 31"/>
                <a:gd name="T40" fmla="*/ 14 w 19"/>
                <a:gd name="T41" fmla="*/ 27 h 31"/>
                <a:gd name="T42" fmla="*/ 15 w 19"/>
                <a:gd name="T43" fmla="*/ 25 h 31"/>
                <a:gd name="T44" fmla="*/ 16 w 19"/>
                <a:gd name="T45" fmla="*/ 23 h 31"/>
                <a:gd name="T46" fmla="*/ 17 w 19"/>
                <a:gd name="T47" fmla="*/ 21 h 31"/>
                <a:gd name="T48" fmla="*/ 18 w 19"/>
                <a:gd name="T49" fmla="*/ 18 h 31"/>
                <a:gd name="T50" fmla="*/ 18 w 19"/>
                <a:gd name="T51" fmla="*/ 15 h 31"/>
                <a:gd name="T52" fmla="*/ 18 w 19"/>
                <a:gd name="T53" fmla="*/ 12 h 31"/>
                <a:gd name="T54" fmla="*/ 17 w 19"/>
                <a:gd name="T55" fmla="*/ 9 h 31"/>
                <a:gd name="T56" fmla="*/ 16 w 19"/>
                <a:gd name="T57" fmla="*/ 7 h 31"/>
                <a:gd name="T58" fmla="*/ 15 w 19"/>
                <a:gd name="T59" fmla="*/ 4 h 31"/>
                <a:gd name="T60" fmla="*/ 14 w 19"/>
                <a:gd name="T61" fmla="*/ 3 h 31"/>
                <a:gd name="T62" fmla="*/ 13 w 19"/>
                <a:gd name="T63" fmla="*/ 1 h 31"/>
                <a:gd name="T64" fmla="*/ 11 w 19"/>
                <a:gd name="T65" fmla="*/ 0 h 31"/>
                <a:gd name="T66" fmla="*/ 9 w 19"/>
                <a:gd name="T67" fmla="*/ 0 h 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31"/>
                <a:gd name="T104" fmla="*/ 19 w 19"/>
                <a:gd name="T105" fmla="*/ 31 h 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31">
                  <a:moveTo>
                    <a:pt x="9" y="0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3"/>
                  </a:lnTo>
                  <a:lnTo>
                    <a:pt x="3" y="25"/>
                  </a:lnTo>
                  <a:lnTo>
                    <a:pt x="4" y="27"/>
                  </a:lnTo>
                  <a:lnTo>
                    <a:pt x="6" y="29"/>
                  </a:lnTo>
                  <a:lnTo>
                    <a:pt x="7" y="30"/>
                  </a:lnTo>
                  <a:lnTo>
                    <a:pt x="9" y="30"/>
                  </a:lnTo>
                  <a:lnTo>
                    <a:pt x="11" y="30"/>
                  </a:lnTo>
                  <a:lnTo>
                    <a:pt x="13" y="29"/>
                  </a:lnTo>
                  <a:lnTo>
                    <a:pt x="14" y="27"/>
                  </a:lnTo>
                  <a:lnTo>
                    <a:pt x="15" y="25"/>
                  </a:lnTo>
                  <a:lnTo>
                    <a:pt x="16" y="23"/>
                  </a:lnTo>
                  <a:lnTo>
                    <a:pt x="17" y="21"/>
                  </a:lnTo>
                  <a:lnTo>
                    <a:pt x="18" y="18"/>
                  </a:lnTo>
                  <a:lnTo>
                    <a:pt x="18" y="15"/>
                  </a:lnTo>
                  <a:lnTo>
                    <a:pt x="18" y="12"/>
                  </a:lnTo>
                  <a:lnTo>
                    <a:pt x="17" y="9"/>
                  </a:lnTo>
                  <a:lnTo>
                    <a:pt x="16" y="7"/>
                  </a:lnTo>
                  <a:lnTo>
                    <a:pt x="15" y="4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33" name="Freeform 114"/>
            <p:cNvSpPr>
              <a:spLocks/>
            </p:cNvSpPr>
            <p:nvPr/>
          </p:nvSpPr>
          <p:spPr bwMode="auto">
            <a:xfrm>
              <a:off x="1239" y="1137"/>
              <a:ext cx="12" cy="19"/>
            </a:xfrm>
            <a:custGeom>
              <a:avLst/>
              <a:gdLst>
                <a:gd name="T0" fmla="*/ 6 w 12"/>
                <a:gd name="T1" fmla="*/ 0 h 19"/>
                <a:gd name="T2" fmla="*/ 4 w 12"/>
                <a:gd name="T3" fmla="*/ 0 h 19"/>
                <a:gd name="T4" fmla="*/ 3 w 12"/>
                <a:gd name="T5" fmla="*/ 1 h 19"/>
                <a:gd name="T6" fmla="*/ 2 w 12"/>
                <a:gd name="T7" fmla="*/ 1 h 19"/>
                <a:gd name="T8" fmla="*/ 2 w 12"/>
                <a:gd name="T9" fmla="*/ 3 h 19"/>
                <a:gd name="T10" fmla="*/ 1 w 12"/>
                <a:gd name="T11" fmla="*/ 4 h 19"/>
                <a:gd name="T12" fmla="*/ 0 w 12"/>
                <a:gd name="T13" fmla="*/ 5 h 19"/>
                <a:gd name="T14" fmla="*/ 0 w 12"/>
                <a:gd name="T15" fmla="*/ 7 h 19"/>
                <a:gd name="T16" fmla="*/ 0 w 12"/>
                <a:gd name="T17" fmla="*/ 9 h 19"/>
                <a:gd name="T18" fmla="*/ 0 w 12"/>
                <a:gd name="T19" fmla="*/ 11 h 19"/>
                <a:gd name="T20" fmla="*/ 0 w 12"/>
                <a:gd name="T21" fmla="*/ 12 h 19"/>
                <a:gd name="T22" fmla="*/ 1 w 12"/>
                <a:gd name="T23" fmla="*/ 14 h 19"/>
                <a:gd name="T24" fmla="*/ 2 w 12"/>
                <a:gd name="T25" fmla="*/ 15 h 19"/>
                <a:gd name="T26" fmla="*/ 2 w 12"/>
                <a:gd name="T27" fmla="*/ 16 h 19"/>
                <a:gd name="T28" fmla="*/ 3 w 12"/>
                <a:gd name="T29" fmla="*/ 17 h 19"/>
                <a:gd name="T30" fmla="*/ 4 w 12"/>
                <a:gd name="T31" fmla="*/ 18 h 19"/>
                <a:gd name="T32" fmla="*/ 6 w 12"/>
                <a:gd name="T33" fmla="*/ 18 h 19"/>
                <a:gd name="T34" fmla="*/ 7 w 12"/>
                <a:gd name="T35" fmla="*/ 18 h 19"/>
                <a:gd name="T36" fmla="*/ 8 w 12"/>
                <a:gd name="T37" fmla="*/ 17 h 19"/>
                <a:gd name="T38" fmla="*/ 9 w 12"/>
                <a:gd name="T39" fmla="*/ 16 h 19"/>
                <a:gd name="T40" fmla="*/ 9 w 12"/>
                <a:gd name="T41" fmla="*/ 15 h 19"/>
                <a:gd name="T42" fmla="*/ 10 w 12"/>
                <a:gd name="T43" fmla="*/ 14 h 19"/>
                <a:gd name="T44" fmla="*/ 11 w 12"/>
                <a:gd name="T45" fmla="*/ 12 h 19"/>
                <a:gd name="T46" fmla="*/ 11 w 12"/>
                <a:gd name="T47" fmla="*/ 11 h 19"/>
                <a:gd name="T48" fmla="*/ 11 w 12"/>
                <a:gd name="T49" fmla="*/ 9 h 19"/>
                <a:gd name="T50" fmla="*/ 11 w 12"/>
                <a:gd name="T51" fmla="*/ 7 h 19"/>
                <a:gd name="T52" fmla="*/ 11 w 12"/>
                <a:gd name="T53" fmla="*/ 5 h 19"/>
                <a:gd name="T54" fmla="*/ 10 w 12"/>
                <a:gd name="T55" fmla="*/ 4 h 19"/>
                <a:gd name="T56" fmla="*/ 9 w 12"/>
                <a:gd name="T57" fmla="*/ 3 h 19"/>
                <a:gd name="T58" fmla="*/ 9 w 12"/>
                <a:gd name="T59" fmla="*/ 1 h 19"/>
                <a:gd name="T60" fmla="*/ 8 w 12"/>
                <a:gd name="T61" fmla="*/ 1 h 19"/>
                <a:gd name="T62" fmla="*/ 7 w 12"/>
                <a:gd name="T63" fmla="*/ 0 h 19"/>
                <a:gd name="T64" fmla="*/ 6 w 12"/>
                <a:gd name="T65" fmla="*/ 0 h 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"/>
                <a:gd name="T100" fmla="*/ 0 h 19"/>
                <a:gd name="T101" fmla="*/ 12 w 12"/>
                <a:gd name="T102" fmla="*/ 19 h 1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" h="19">
                  <a:moveTo>
                    <a:pt x="6" y="0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2" y="15"/>
                  </a:lnTo>
                  <a:lnTo>
                    <a:pt x="2" y="16"/>
                  </a:lnTo>
                  <a:lnTo>
                    <a:pt x="3" y="17"/>
                  </a:lnTo>
                  <a:lnTo>
                    <a:pt x="4" y="18"/>
                  </a:lnTo>
                  <a:lnTo>
                    <a:pt x="6" y="18"/>
                  </a:lnTo>
                  <a:lnTo>
                    <a:pt x="7" y="18"/>
                  </a:lnTo>
                  <a:lnTo>
                    <a:pt x="8" y="17"/>
                  </a:lnTo>
                  <a:lnTo>
                    <a:pt x="9" y="16"/>
                  </a:lnTo>
                  <a:lnTo>
                    <a:pt x="9" y="15"/>
                  </a:lnTo>
                  <a:lnTo>
                    <a:pt x="10" y="14"/>
                  </a:lnTo>
                  <a:lnTo>
                    <a:pt x="11" y="12"/>
                  </a:lnTo>
                  <a:lnTo>
                    <a:pt x="11" y="11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11" y="5"/>
                  </a:lnTo>
                  <a:lnTo>
                    <a:pt x="10" y="4"/>
                  </a:lnTo>
                  <a:lnTo>
                    <a:pt x="9" y="3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0"/>
                  </a:lnTo>
                </a:path>
              </a:pathLst>
            </a:custGeom>
            <a:solidFill>
              <a:srgbClr val="E5E5E5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34" name="Freeform 115"/>
            <p:cNvSpPr>
              <a:spLocks/>
            </p:cNvSpPr>
            <p:nvPr/>
          </p:nvSpPr>
          <p:spPr bwMode="auto">
            <a:xfrm>
              <a:off x="1238" y="1137"/>
              <a:ext cx="13" cy="20"/>
            </a:xfrm>
            <a:custGeom>
              <a:avLst/>
              <a:gdLst>
                <a:gd name="T0" fmla="*/ 6 w 13"/>
                <a:gd name="T1" fmla="*/ 0 h 20"/>
                <a:gd name="T2" fmla="*/ 6 w 13"/>
                <a:gd name="T3" fmla="*/ 0 h 20"/>
                <a:gd name="T4" fmla="*/ 5 w 13"/>
                <a:gd name="T5" fmla="*/ 0 h 20"/>
                <a:gd name="T6" fmla="*/ 4 w 13"/>
                <a:gd name="T7" fmla="*/ 1 h 20"/>
                <a:gd name="T8" fmla="*/ 3 w 13"/>
                <a:gd name="T9" fmla="*/ 2 h 20"/>
                <a:gd name="T10" fmla="*/ 2 w 13"/>
                <a:gd name="T11" fmla="*/ 3 h 20"/>
                <a:gd name="T12" fmla="*/ 1 w 13"/>
                <a:gd name="T13" fmla="*/ 4 h 20"/>
                <a:gd name="T14" fmla="*/ 1 w 13"/>
                <a:gd name="T15" fmla="*/ 6 h 20"/>
                <a:gd name="T16" fmla="*/ 0 w 13"/>
                <a:gd name="T17" fmla="*/ 7 h 20"/>
                <a:gd name="T18" fmla="*/ 0 w 13"/>
                <a:gd name="T19" fmla="*/ 9 h 20"/>
                <a:gd name="T20" fmla="*/ 0 w 13"/>
                <a:gd name="T21" fmla="*/ 11 h 20"/>
                <a:gd name="T22" fmla="*/ 1 w 13"/>
                <a:gd name="T23" fmla="*/ 13 h 20"/>
                <a:gd name="T24" fmla="*/ 1 w 13"/>
                <a:gd name="T25" fmla="*/ 15 h 20"/>
                <a:gd name="T26" fmla="*/ 2 w 13"/>
                <a:gd name="T27" fmla="*/ 16 h 20"/>
                <a:gd name="T28" fmla="*/ 3 w 13"/>
                <a:gd name="T29" fmla="*/ 17 h 20"/>
                <a:gd name="T30" fmla="*/ 4 w 13"/>
                <a:gd name="T31" fmla="*/ 18 h 20"/>
                <a:gd name="T32" fmla="*/ 5 w 13"/>
                <a:gd name="T33" fmla="*/ 19 h 20"/>
                <a:gd name="T34" fmla="*/ 6 w 13"/>
                <a:gd name="T35" fmla="*/ 19 h 20"/>
                <a:gd name="T36" fmla="*/ 7 w 13"/>
                <a:gd name="T37" fmla="*/ 19 h 20"/>
                <a:gd name="T38" fmla="*/ 8 w 13"/>
                <a:gd name="T39" fmla="*/ 18 h 20"/>
                <a:gd name="T40" fmla="*/ 9 w 13"/>
                <a:gd name="T41" fmla="*/ 17 h 20"/>
                <a:gd name="T42" fmla="*/ 10 w 13"/>
                <a:gd name="T43" fmla="*/ 16 h 20"/>
                <a:gd name="T44" fmla="*/ 11 w 13"/>
                <a:gd name="T45" fmla="*/ 15 h 20"/>
                <a:gd name="T46" fmla="*/ 11 w 13"/>
                <a:gd name="T47" fmla="*/ 13 h 20"/>
                <a:gd name="T48" fmla="*/ 12 w 13"/>
                <a:gd name="T49" fmla="*/ 11 h 20"/>
                <a:gd name="T50" fmla="*/ 12 w 13"/>
                <a:gd name="T51" fmla="*/ 9 h 20"/>
                <a:gd name="T52" fmla="*/ 12 w 13"/>
                <a:gd name="T53" fmla="*/ 7 h 20"/>
                <a:gd name="T54" fmla="*/ 11 w 13"/>
                <a:gd name="T55" fmla="*/ 6 h 20"/>
                <a:gd name="T56" fmla="*/ 11 w 13"/>
                <a:gd name="T57" fmla="*/ 4 h 20"/>
                <a:gd name="T58" fmla="*/ 10 w 13"/>
                <a:gd name="T59" fmla="*/ 3 h 20"/>
                <a:gd name="T60" fmla="*/ 9 w 13"/>
                <a:gd name="T61" fmla="*/ 2 h 20"/>
                <a:gd name="T62" fmla="*/ 8 w 13"/>
                <a:gd name="T63" fmla="*/ 1 h 20"/>
                <a:gd name="T64" fmla="*/ 7 w 13"/>
                <a:gd name="T65" fmla="*/ 0 h 20"/>
                <a:gd name="T66" fmla="*/ 6 w 13"/>
                <a:gd name="T67" fmla="*/ 0 h 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"/>
                <a:gd name="T103" fmla="*/ 0 h 20"/>
                <a:gd name="T104" fmla="*/ 13 w 13"/>
                <a:gd name="T105" fmla="*/ 20 h 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" h="20">
                  <a:moveTo>
                    <a:pt x="6" y="0"/>
                  </a:moveTo>
                  <a:lnTo>
                    <a:pt x="6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1" y="15"/>
                  </a:lnTo>
                  <a:lnTo>
                    <a:pt x="2" y="16"/>
                  </a:lnTo>
                  <a:lnTo>
                    <a:pt x="3" y="17"/>
                  </a:lnTo>
                  <a:lnTo>
                    <a:pt x="4" y="18"/>
                  </a:lnTo>
                  <a:lnTo>
                    <a:pt x="5" y="19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8" y="18"/>
                  </a:lnTo>
                  <a:lnTo>
                    <a:pt x="9" y="17"/>
                  </a:lnTo>
                  <a:lnTo>
                    <a:pt x="10" y="16"/>
                  </a:lnTo>
                  <a:lnTo>
                    <a:pt x="11" y="15"/>
                  </a:lnTo>
                  <a:lnTo>
                    <a:pt x="11" y="13"/>
                  </a:lnTo>
                  <a:lnTo>
                    <a:pt x="12" y="11"/>
                  </a:lnTo>
                  <a:lnTo>
                    <a:pt x="12" y="9"/>
                  </a:lnTo>
                  <a:lnTo>
                    <a:pt x="12" y="7"/>
                  </a:lnTo>
                  <a:lnTo>
                    <a:pt x="11" y="6"/>
                  </a:lnTo>
                  <a:lnTo>
                    <a:pt x="11" y="4"/>
                  </a:lnTo>
                  <a:lnTo>
                    <a:pt x="10" y="3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35" name="Freeform 116"/>
            <p:cNvSpPr>
              <a:spLocks/>
            </p:cNvSpPr>
            <p:nvPr/>
          </p:nvSpPr>
          <p:spPr bwMode="auto">
            <a:xfrm>
              <a:off x="1241" y="1138"/>
              <a:ext cx="10" cy="18"/>
            </a:xfrm>
            <a:custGeom>
              <a:avLst/>
              <a:gdLst>
                <a:gd name="T0" fmla="*/ 5 w 10"/>
                <a:gd name="T1" fmla="*/ 0 h 18"/>
                <a:gd name="T2" fmla="*/ 5 w 10"/>
                <a:gd name="T3" fmla="*/ 0 h 18"/>
                <a:gd name="T4" fmla="*/ 6 w 10"/>
                <a:gd name="T5" fmla="*/ 1 h 18"/>
                <a:gd name="T6" fmla="*/ 7 w 10"/>
                <a:gd name="T7" fmla="*/ 2 h 18"/>
                <a:gd name="T8" fmla="*/ 8 w 10"/>
                <a:gd name="T9" fmla="*/ 2 h 18"/>
                <a:gd name="T10" fmla="*/ 8 w 10"/>
                <a:gd name="T11" fmla="*/ 4 h 18"/>
                <a:gd name="T12" fmla="*/ 9 w 10"/>
                <a:gd name="T13" fmla="*/ 5 h 18"/>
                <a:gd name="T14" fmla="*/ 9 w 10"/>
                <a:gd name="T15" fmla="*/ 7 h 18"/>
                <a:gd name="T16" fmla="*/ 9 w 10"/>
                <a:gd name="T17" fmla="*/ 8 h 18"/>
                <a:gd name="T18" fmla="*/ 9 w 10"/>
                <a:gd name="T19" fmla="*/ 10 h 18"/>
                <a:gd name="T20" fmla="*/ 9 w 10"/>
                <a:gd name="T21" fmla="*/ 12 h 18"/>
                <a:gd name="T22" fmla="*/ 8 w 10"/>
                <a:gd name="T23" fmla="*/ 13 h 18"/>
                <a:gd name="T24" fmla="*/ 8 w 10"/>
                <a:gd name="T25" fmla="*/ 15 h 18"/>
                <a:gd name="T26" fmla="*/ 7 w 10"/>
                <a:gd name="T27" fmla="*/ 16 h 18"/>
                <a:gd name="T28" fmla="*/ 6 w 10"/>
                <a:gd name="T29" fmla="*/ 16 h 18"/>
                <a:gd name="T30" fmla="*/ 5 w 10"/>
                <a:gd name="T31" fmla="*/ 17 h 18"/>
                <a:gd name="T32" fmla="*/ 5 w 10"/>
                <a:gd name="T33" fmla="*/ 17 h 18"/>
                <a:gd name="T34" fmla="*/ 4 w 10"/>
                <a:gd name="T35" fmla="*/ 17 h 18"/>
                <a:gd name="T36" fmla="*/ 3 w 10"/>
                <a:gd name="T37" fmla="*/ 16 h 18"/>
                <a:gd name="T38" fmla="*/ 2 w 10"/>
                <a:gd name="T39" fmla="*/ 16 h 18"/>
                <a:gd name="T40" fmla="*/ 1 w 10"/>
                <a:gd name="T41" fmla="*/ 15 h 18"/>
                <a:gd name="T42" fmla="*/ 1 w 10"/>
                <a:gd name="T43" fmla="*/ 13 h 18"/>
                <a:gd name="T44" fmla="*/ 0 w 10"/>
                <a:gd name="T45" fmla="*/ 12 h 18"/>
                <a:gd name="T46" fmla="*/ 0 w 10"/>
                <a:gd name="T47" fmla="*/ 10 h 18"/>
                <a:gd name="T48" fmla="*/ 0 w 10"/>
                <a:gd name="T49" fmla="*/ 8 h 18"/>
                <a:gd name="T50" fmla="*/ 0 w 10"/>
                <a:gd name="T51" fmla="*/ 7 h 18"/>
                <a:gd name="T52" fmla="*/ 0 w 10"/>
                <a:gd name="T53" fmla="*/ 5 h 18"/>
                <a:gd name="T54" fmla="*/ 1 w 10"/>
                <a:gd name="T55" fmla="*/ 4 h 18"/>
                <a:gd name="T56" fmla="*/ 1 w 10"/>
                <a:gd name="T57" fmla="*/ 2 h 18"/>
                <a:gd name="T58" fmla="*/ 2 w 10"/>
                <a:gd name="T59" fmla="*/ 2 h 18"/>
                <a:gd name="T60" fmla="*/ 3 w 10"/>
                <a:gd name="T61" fmla="*/ 1 h 18"/>
                <a:gd name="T62" fmla="*/ 4 w 10"/>
                <a:gd name="T63" fmla="*/ 0 h 18"/>
                <a:gd name="T64" fmla="*/ 5 w 10"/>
                <a:gd name="T65" fmla="*/ 0 h 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"/>
                <a:gd name="T100" fmla="*/ 0 h 18"/>
                <a:gd name="T101" fmla="*/ 10 w 10"/>
                <a:gd name="T102" fmla="*/ 18 h 1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" h="18">
                  <a:moveTo>
                    <a:pt x="5" y="0"/>
                  </a:moveTo>
                  <a:lnTo>
                    <a:pt x="5" y="0"/>
                  </a:lnTo>
                  <a:lnTo>
                    <a:pt x="6" y="1"/>
                  </a:lnTo>
                  <a:lnTo>
                    <a:pt x="7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9" y="5"/>
                  </a:lnTo>
                  <a:lnTo>
                    <a:pt x="9" y="7"/>
                  </a:lnTo>
                  <a:lnTo>
                    <a:pt x="9" y="8"/>
                  </a:lnTo>
                  <a:lnTo>
                    <a:pt x="9" y="10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5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5" y="17"/>
                  </a:lnTo>
                  <a:lnTo>
                    <a:pt x="4" y="17"/>
                  </a:lnTo>
                  <a:lnTo>
                    <a:pt x="3" y="16"/>
                  </a:lnTo>
                  <a:lnTo>
                    <a:pt x="2" y="16"/>
                  </a:lnTo>
                  <a:lnTo>
                    <a:pt x="1" y="15"/>
                  </a:lnTo>
                  <a:lnTo>
                    <a:pt x="1" y="13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4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36" name="Freeform 117"/>
            <p:cNvSpPr>
              <a:spLocks/>
            </p:cNvSpPr>
            <p:nvPr/>
          </p:nvSpPr>
          <p:spPr bwMode="auto">
            <a:xfrm>
              <a:off x="1239" y="1138"/>
              <a:ext cx="12" cy="18"/>
            </a:xfrm>
            <a:custGeom>
              <a:avLst/>
              <a:gdLst>
                <a:gd name="T0" fmla="*/ 6 w 12"/>
                <a:gd name="T1" fmla="*/ 0 h 18"/>
                <a:gd name="T2" fmla="*/ 6 w 12"/>
                <a:gd name="T3" fmla="*/ 0 h 18"/>
                <a:gd name="T4" fmla="*/ 7 w 12"/>
                <a:gd name="T5" fmla="*/ 0 h 18"/>
                <a:gd name="T6" fmla="*/ 8 w 12"/>
                <a:gd name="T7" fmla="*/ 1 h 18"/>
                <a:gd name="T8" fmla="*/ 8 w 12"/>
                <a:gd name="T9" fmla="*/ 2 h 18"/>
                <a:gd name="T10" fmla="*/ 9 w 12"/>
                <a:gd name="T11" fmla="*/ 2 h 18"/>
                <a:gd name="T12" fmla="*/ 10 w 12"/>
                <a:gd name="T13" fmla="*/ 4 h 18"/>
                <a:gd name="T14" fmla="*/ 10 w 12"/>
                <a:gd name="T15" fmla="*/ 5 h 18"/>
                <a:gd name="T16" fmla="*/ 11 w 12"/>
                <a:gd name="T17" fmla="*/ 7 h 18"/>
                <a:gd name="T18" fmla="*/ 11 w 12"/>
                <a:gd name="T19" fmla="*/ 8 h 18"/>
                <a:gd name="T20" fmla="*/ 11 w 12"/>
                <a:gd name="T21" fmla="*/ 10 h 18"/>
                <a:gd name="T22" fmla="*/ 10 w 12"/>
                <a:gd name="T23" fmla="*/ 12 h 18"/>
                <a:gd name="T24" fmla="*/ 10 w 12"/>
                <a:gd name="T25" fmla="*/ 13 h 18"/>
                <a:gd name="T26" fmla="*/ 9 w 12"/>
                <a:gd name="T27" fmla="*/ 15 h 18"/>
                <a:gd name="T28" fmla="*/ 8 w 12"/>
                <a:gd name="T29" fmla="*/ 16 h 18"/>
                <a:gd name="T30" fmla="*/ 8 w 12"/>
                <a:gd name="T31" fmla="*/ 16 h 18"/>
                <a:gd name="T32" fmla="*/ 7 w 12"/>
                <a:gd name="T33" fmla="*/ 17 h 18"/>
                <a:gd name="T34" fmla="*/ 6 w 12"/>
                <a:gd name="T35" fmla="*/ 17 h 18"/>
                <a:gd name="T36" fmla="*/ 4 w 12"/>
                <a:gd name="T37" fmla="*/ 17 h 18"/>
                <a:gd name="T38" fmla="*/ 3 w 12"/>
                <a:gd name="T39" fmla="*/ 16 h 18"/>
                <a:gd name="T40" fmla="*/ 2 w 12"/>
                <a:gd name="T41" fmla="*/ 16 h 18"/>
                <a:gd name="T42" fmla="*/ 2 w 12"/>
                <a:gd name="T43" fmla="*/ 15 h 18"/>
                <a:gd name="T44" fmla="*/ 1 w 12"/>
                <a:gd name="T45" fmla="*/ 13 h 18"/>
                <a:gd name="T46" fmla="*/ 0 w 12"/>
                <a:gd name="T47" fmla="*/ 12 h 18"/>
                <a:gd name="T48" fmla="*/ 0 w 12"/>
                <a:gd name="T49" fmla="*/ 10 h 18"/>
                <a:gd name="T50" fmla="*/ 0 w 12"/>
                <a:gd name="T51" fmla="*/ 8 h 18"/>
                <a:gd name="T52" fmla="*/ 0 w 12"/>
                <a:gd name="T53" fmla="*/ 7 h 18"/>
                <a:gd name="T54" fmla="*/ 0 w 12"/>
                <a:gd name="T55" fmla="*/ 5 h 18"/>
                <a:gd name="T56" fmla="*/ 1 w 12"/>
                <a:gd name="T57" fmla="*/ 4 h 18"/>
                <a:gd name="T58" fmla="*/ 2 w 12"/>
                <a:gd name="T59" fmla="*/ 2 h 18"/>
                <a:gd name="T60" fmla="*/ 2 w 12"/>
                <a:gd name="T61" fmla="*/ 2 h 18"/>
                <a:gd name="T62" fmla="*/ 3 w 12"/>
                <a:gd name="T63" fmla="*/ 1 h 18"/>
                <a:gd name="T64" fmla="*/ 4 w 12"/>
                <a:gd name="T65" fmla="*/ 0 h 18"/>
                <a:gd name="T66" fmla="*/ 6 w 12"/>
                <a:gd name="T67" fmla="*/ 0 h 1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2"/>
                <a:gd name="T103" fmla="*/ 0 h 18"/>
                <a:gd name="T104" fmla="*/ 12 w 12"/>
                <a:gd name="T105" fmla="*/ 18 h 1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2" h="18">
                  <a:moveTo>
                    <a:pt x="6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8" y="2"/>
                  </a:lnTo>
                  <a:lnTo>
                    <a:pt x="9" y="2"/>
                  </a:lnTo>
                  <a:lnTo>
                    <a:pt x="10" y="4"/>
                  </a:lnTo>
                  <a:lnTo>
                    <a:pt x="10" y="5"/>
                  </a:lnTo>
                  <a:lnTo>
                    <a:pt x="11" y="7"/>
                  </a:lnTo>
                  <a:lnTo>
                    <a:pt x="11" y="8"/>
                  </a:lnTo>
                  <a:lnTo>
                    <a:pt x="11" y="10"/>
                  </a:lnTo>
                  <a:lnTo>
                    <a:pt x="10" y="12"/>
                  </a:lnTo>
                  <a:lnTo>
                    <a:pt x="10" y="13"/>
                  </a:lnTo>
                  <a:lnTo>
                    <a:pt x="9" y="15"/>
                  </a:lnTo>
                  <a:lnTo>
                    <a:pt x="8" y="16"/>
                  </a:lnTo>
                  <a:lnTo>
                    <a:pt x="7" y="17"/>
                  </a:lnTo>
                  <a:lnTo>
                    <a:pt x="6" y="17"/>
                  </a:lnTo>
                  <a:lnTo>
                    <a:pt x="4" y="17"/>
                  </a:lnTo>
                  <a:lnTo>
                    <a:pt x="3" y="16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1" y="13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37" name="Freeform 118"/>
            <p:cNvSpPr>
              <a:spLocks/>
            </p:cNvSpPr>
            <p:nvPr/>
          </p:nvSpPr>
          <p:spPr bwMode="auto">
            <a:xfrm>
              <a:off x="1241" y="1138"/>
              <a:ext cx="10" cy="17"/>
            </a:xfrm>
            <a:custGeom>
              <a:avLst/>
              <a:gdLst>
                <a:gd name="T0" fmla="*/ 4 w 10"/>
                <a:gd name="T1" fmla="*/ 0 h 17"/>
                <a:gd name="T2" fmla="*/ 3 w 10"/>
                <a:gd name="T3" fmla="*/ 0 h 17"/>
                <a:gd name="T4" fmla="*/ 3 w 10"/>
                <a:gd name="T5" fmla="*/ 1 h 17"/>
                <a:gd name="T6" fmla="*/ 2 w 10"/>
                <a:gd name="T7" fmla="*/ 1 h 17"/>
                <a:gd name="T8" fmla="*/ 1 w 10"/>
                <a:gd name="T9" fmla="*/ 2 h 17"/>
                <a:gd name="T10" fmla="*/ 1 w 10"/>
                <a:gd name="T11" fmla="*/ 4 h 17"/>
                <a:gd name="T12" fmla="*/ 0 w 10"/>
                <a:gd name="T13" fmla="*/ 5 h 17"/>
                <a:gd name="T14" fmla="*/ 0 w 10"/>
                <a:gd name="T15" fmla="*/ 6 h 17"/>
                <a:gd name="T16" fmla="*/ 0 w 10"/>
                <a:gd name="T17" fmla="*/ 8 h 17"/>
                <a:gd name="T18" fmla="*/ 0 w 10"/>
                <a:gd name="T19" fmla="*/ 10 h 17"/>
                <a:gd name="T20" fmla="*/ 0 w 10"/>
                <a:gd name="T21" fmla="*/ 11 h 17"/>
                <a:gd name="T22" fmla="*/ 1 w 10"/>
                <a:gd name="T23" fmla="*/ 13 h 17"/>
                <a:gd name="T24" fmla="*/ 1 w 10"/>
                <a:gd name="T25" fmla="*/ 14 h 17"/>
                <a:gd name="T26" fmla="*/ 2 w 10"/>
                <a:gd name="T27" fmla="*/ 15 h 17"/>
                <a:gd name="T28" fmla="*/ 3 w 10"/>
                <a:gd name="T29" fmla="*/ 15 h 17"/>
                <a:gd name="T30" fmla="*/ 3 w 10"/>
                <a:gd name="T31" fmla="*/ 16 h 17"/>
                <a:gd name="T32" fmla="*/ 4 w 10"/>
                <a:gd name="T33" fmla="*/ 16 h 17"/>
                <a:gd name="T34" fmla="*/ 5 w 10"/>
                <a:gd name="T35" fmla="*/ 16 h 17"/>
                <a:gd name="T36" fmla="*/ 6 w 10"/>
                <a:gd name="T37" fmla="*/ 15 h 17"/>
                <a:gd name="T38" fmla="*/ 7 w 10"/>
                <a:gd name="T39" fmla="*/ 15 h 17"/>
                <a:gd name="T40" fmla="*/ 8 w 10"/>
                <a:gd name="T41" fmla="*/ 14 h 17"/>
                <a:gd name="T42" fmla="*/ 8 w 10"/>
                <a:gd name="T43" fmla="*/ 13 h 17"/>
                <a:gd name="T44" fmla="*/ 9 w 10"/>
                <a:gd name="T45" fmla="*/ 11 h 17"/>
                <a:gd name="T46" fmla="*/ 9 w 10"/>
                <a:gd name="T47" fmla="*/ 10 h 17"/>
                <a:gd name="T48" fmla="*/ 9 w 10"/>
                <a:gd name="T49" fmla="*/ 8 h 17"/>
                <a:gd name="T50" fmla="*/ 9 w 10"/>
                <a:gd name="T51" fmla="*/ 6 h 17"/>
                <a:gd name="T52" fmla="*/ 9 w 10"/>
                <a:gd name="T53" fmla="*/ 5 h 17"/>
                <a:gd name="T54" fmla="*/ 8 w 10"/>
                <a:gd name="T55" fmla="*/ 4 h 17"/>
                <a:gd name="T56" fmla="*/ 8 w 10"/>
                <a:gd name="T57" fmla="*/ 2 h 17"/>
                <a:gd name="T58" fmla="*/ 7 w 10"/>
                <a:gd name="T59" fmla="*/ 1 h 17"/>
                <a:gd name="T60" fmla="*/ 6 w 10"/>
                <a:gd name="T61" fmla="*/ 1 h 17"/>
                <a:gd name="T62" fmla="*/ 5 w 10"/>
                <a:gd name="T63" fmla="*/ 0 h 17"/>
                <a:gd name="T64" fmla="*/ 4 w 10"/>
                <a:gd name="T65" fmla="*/ 0 h 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"/>
                <a:gd name="T100" fmla="*/ 0 h 17"/>
                <a:gd name="T101" fmla="*/ 10 w 10"/>
                <a:gd name="T102" fmla="*/ 17 h 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" h="17">
                  <a:moveTo>
                    <a:pt x="4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2" y="15"/>
                  </a:lnTo>
                  <a:lnTo>
                    <a:pt x="3" y="15"/>
                  </a:lnTo>
                  <a:lnTo>
                    <a:pt x="3" y="16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6" y="15"/>
                  </a:lnTo>
                  <a:lnTo>
                    <a:pt x="7" y="15"/>
                  </a:lnTo>
                  <a:lnTo>
                    <a:pt x="8" y="14"/>
                  </a:lnTo>
                  <a:lnTo>
                    <a:pt x="8" y="13"/>
                  </a:lnTo>
                  <a:lnTo>
                    <a:pt x="9" y="11"/>
                  </a:lnTo>
                  <a:lnTo>
                    <a:pt x="9" y="10"/>
                  </a:lnTo>
                  <a:lnTo>
                    <a:pt x="9" y="8"/>
                  </a:lnTo>
                  <a:lnTo>
                    <a:pt x="9" y="6"/>
                  </a:lnTo>
                  <a:lnTo>
                    <a:pt x="9" y="5"/>
                  </a:lnTo>
                  <a:lnTo>
                    <a:pt x="8" y="4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</a:path>
              </a:pathLst>
            </a:cu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38" name="Freeform 119"/>
            <p:cNvSpPr>
              <a:spLocks/>
            </p:cNvSpPr>
            <p:nvPr/>
          </p:nvSpPr>
          <p:spPr bwMode="auto">
            <a:xfrm>
              <a:off x="1241" y="1138"/>
              <a:ext cx="10" cy="18"/>
            </a:xfrm>
            <a:custGeom>
              <a:avLst/>
              <a:gdLst>
                <a:gd name="T0" fmla="*/ 4 w 10"/>
                <a:gd name="T1" fmla="*/ 0 h 18"/>
                <a:gd name="T2" fmla="*/ 4 w 10"/>
                <a:gd name="T3" fmla="*/ 0 h 18"/>
                <a:gd name="T4" fmla="*/ 3 w 10"/>
                <a:gd name="T5" fmla="*/ 0 h 18"/>
                <a:gd name="T6" fmla="*/ 3 w 10"/>
                <a:gd name="T7" fmla="*/ 1 h 18"/>
                <a:gd name="T8" fmla="*/ 2 w 10"/>
                <a:gd name="T9" fmla="*/ 1 h 18"/>
                <a:gd name="T10" fmla="*/ 1 w 10"/>
                <a:gd name="T11" fmla="*/ 2 h 18"/>
                <a:gd name="T12" fmla="*/ 1 w 10"/>
                <a:gd name="T13" fmla="*/ 4 h 18"/>
                <a:gd name="T14" fmla="*/ 0 w 10"/>
                <a:gd name="T15" fmla="*/ 5 h 18"/>
                <a:gd name="T16" fmla="*/ 0 w 10"/>
                <a:gd name="T17" fmla="*/ 7 h 18"/>
                <a:gd name="T18" fmla="*/ 0 w 10"/>
                <a:gd name="T19" fmla="*/ 8 h 18"/>
                <a:gd name="T20" fmla="*/ 0 w 10"/>
                <a:gd name="T21" fmla="*/ 10 h 18"/>
                <a:gd name="T22" fmla="*/ 0 w 10"/>
                <a:gd name="T23" fmla="*/ 12 h 18"/>
                <a:gd name="T24" fmla="*/ 1 w 10"/>
                <a:gd name="T25" fmla="*/ 13 h 18"/>
                <a:gd name="T26" fmla="*/ 1 w 10"/>
                <a:gd name="T27" fmla="*/ 15 h 18"/>
                <a:gd name="T28" fmla="*/ 2 w 10"/>
                <a:gd name="T29" fmla="*/ 16 h 18"/>
                <a:gd name="T30" fmla="*/ 3 w 10"/>
                <a:gd name="T31" fmla="*/ 16 h 18"/>
                <a:gd name="T32" fmla="*/ 3 w 10"/>
                <a:gd name="T33" fmla="*/ 17 h 18"/>
                <a:gd name="T34" fmla="*/ 4 w 10"/>
                <a:gd name="T35" fmla="*/ 17 h 18"/>
                <a:gd name="T36" fmla="*/ 5 w 10"/>
                <a:gd name="T37" fmla="*/ 17 h 18"/>
                <a:gd name="T38" fmla="*/ 6 w 10"/>
                <a:gd name="T39" fmla="*/ 16 h 18"/>
                <a:gd name="T40" fmla="*/ 7 w 10"/>
                <a:gd name="T41" fmla="*/ 16 h 18"/>
                <a:gd name="T42" fmla="*/ 8 w 10"/>
                <a:gd name="T43" fmla="*/ 15 h 18"/>
                <a:gd name="T44" fmla="*/ 8 w 10"/>
                <a:gd name="T45" fmla="*/ 13 h 18"/>
                <a:gd name="T46" fmla="*/ 9 w 10"/>
                <a:gd name="T47" fmla="*/ 12 h 18"/>
                <a:gd name="T48" fmla="*/ 9 w 10"/>
                <a:gd name="T49" fmla="*/ 10 h 18"/>
                <a:gd name="T50" fmla="*/ 9 w 10"/>
                <a:gd name="T51" fmla="*/ 8 h 18"/>
                <a:gd name="T52" fmla="*/ 9 w 10"/>
                <a:gd name="T53" fmla="*/ 7 h 18"/>
                <a:gd name="T54" fmla="*/ 9 w 10"/>
                <a:gd name="T55" fmla="*/ 5 h 18"/>
                <a:gd name="T56" fmla="*/ 8 w 10"/>
                <a:gd name="T57" fmla="*/ 4 h 18"/>
                <a:gd name="T58" fmla="*/ 8 w 10"/>
                <a:gd name="T59" fmla="*/ 2 h 18"/>
                <a:gd name="T60" fmla="*/ 7 w 10"/>
                <a:gd name="T61" fmla="*/ 1 h 18"/>
                <a:gd name="T62" fmla="*/ 6 w 10"/>
                <a:gd name="T63" fmla="*/ 1 h 18"/>
                <a:gd name="T64" fmla="*/ 5 w 10"/>
                <a:gd name="T65" fmla="*/ 0 h 18"/>
                <a:gd name="T66" fmla="*/ 4 w 10"/>
                <a:gd name="T67" fmla="*/ 0 h 1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0"/>
                <a:gd name="T103" fmla="*/ 0 h 18"/>
                <a:gd name="T104" fmla="*/ 10 w 10"/>
                <a:gd name="T105" fmla="*/ 18 h 1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0" h="18">
                  <a:moveTo>
                    <a:pt x="4" y="0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1" y="13"/>
                  </a:lnTo>
                  <a:lnTo>
                    <a:pt x="1" y="15"/>
                  </a:lnTo>
                  <a:lnTo>
                    <a:pt x="2" y="16"/>
                  </a:lnTo>
                  <a:lnTo>
                    <a:pt x="3" y="16"/>
                  </a:lnTo>
                  <a:lnTo>
                    <a:pt x="3" y="17"/>
                  </a:lnTo>
                  <a:lnTo>
                    <a:pt x="4" y="17"/>
                  </a:lnTo>
                  <a:lnTo>
                    <a:pt x="5" y="17"/>
                  </a:lnTo>
                  <a:lnTo>
                    <a:pt x="6" y="16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8" y="13"/>
                  </a:lnTo>
                  <a:lnTo>
                    <a:pt x="9" y="12"/>
                  </a:lnTo>
                  <a:lnTo>
                    <a:pt x="9" y="10"/>
                  </a:lnTo>
                  <a:lnTo>
                    <a:pt x="9" y="8"/>
                  </a:lnTo>
                  <a:lnTo>
                    <a:pt x="9" y="7"/>
                  </a:lnTo>
                  <a:lnTo>
                    <a:pt x="9" y="5"/>
                  </a:lnTo>
                  <a:lnTo>
                    <a:pt x="8" y="4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39" name="Freeform 120"/>
            <p:cNvSpPr>
              <a:spLocks/>
            </p:cNvSpPr>
            <p:nvPr/>
          </p:nvSpPr>
          <p:spPr bwMode="auto">
            <a:xfrm>
              <a:off x="1245" y="1140"/>
              <a:ext cx="5" cy="14"/>
            </a:xfrm>
            <a:custGeom>
              <a:avLst/>
              <a:gdLst>
                <a:gd name="T0" fmla="*/ 2 w 5"/>
                <a:gd name="T1" fmla="*/ 13 h 14"/>
                <a:gd name="T2" fmla="*/ 1 w 5"/>
                <a:gd name="T3" fmla="*/ 12 h 14"/>
                <a:gd name="T4" fmla="*/ 0 w 5"/>
                <a:gd name="T5" fmla="*/ 10 h 14"/>
                <a:gd name="T6" fmla="*/ 0 w 5"/>
                <a:gd name="T7" fmla="*/ 8 h 14"/>
                <a:gd name="T8" fmla="*/ 0 w 5"/>
                <a:gd name="T9" fmla="*/ 6 h 14"/>
                <a:gd name="T10" fmla="*/ 0 w 5"/>
                <a:gd name="T11" fmla="*/ 4 h 14"/>
                <a:gd name="T12" fmla="*/ 1 w 5"/>
                <a:gd name="T13" fmla="*/ 2 h 14"/>
                <a:gd name="T14" fmla="*/ 1 w 5"/>
                <a:gd name="T15" fmla="*/ 1 h 14"/>
                <a:gd name="T16" fmla="*/ 2 w 5"/>
                <a:gd name="T17" fmla="*/ 0 h 14"/>
                <a:gd name="T18" fmla="*/ 3 w 5"/>
                <a:gd name="T19" fmla="*/ 1 h 14"/>
                <a:gd name="T20" fmla="*/ 4 w 5"/>
                <a:gd name="T21" fmla="*/ 3 h 14"/>
                <a:gd name="T22" fmla="*/ 4 w 5"/>
                <a:gd name="T23" fmla="*/ 4 h 14"/>
                <a:gd name="T24" fmla="*/ 4 w 5"/>
                <a:gd name="T25" fmla="*/ 6 h 14"/>
                <a:gd name="T26" fmla="*/ 4 w 5"/>
                <a:gd name="T27" fmla="*/ 8 h 14"/>
                <a:gd name="T28" fmla="*/ 4 w 5"/>
                <a:gd name="T29" fmla="*/ 10 h 14"/>
                <a:gd name="T30" fmla="*/ 3 w 5"/>
                <a:gd name="T31" fmla="*/ 12 h 14"/>
                <a:gd name="T32" fmla="*/ 2 w 5"/>
                <a:gd name="T33" fmla="*/ 13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"/>
                <a:gd name="T52" fmla="*/ 0 h 14"/>
                <a:gd name="T53" fmla="*/ 5 w 5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" h="14">
                  <a:moveTo>
                    <a:pt x="2" y="13"/>
                  </a:moveTo>
                  <a:lnTo>
                    <a:pt x="1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4" y="10"/>
                  </a:lnTo>
                  <a:lnTo>
                    <a:pt x="3" y="12"/>
                  </a:lnTo>
                  <a:lnTo>
                    <a:pt x="2" y="1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40" name="Freeform 121"/>
            <p:cNvSpPr>
              <a:spLocks/>
            </p:cNvSpPr>
            <p:nvPr/>
          </p:nvSpPr>
          <p:spPr bwMode="auto">
            <a:xfrm>
              <a:off x="1244" y="1140"/>
              <a:ext cx="6" cy="14"/>
            </a:xfrm>
            <a:custGeom>
              <a:avLst/>
              <a:gdLst>
                <a:gd name="T0" fmla="*/ 3 w 6"/>
                <a:gd name="T1" fmla="*/ 13 h 14"/>
                <a:gd name="T2" fmla="*/ 3 w 6"/>
                <a:gd name="T3" fmla="*/ 13 h 14"/>
                <a:gd name="T4" fmla="*/ 1 w 6"/>
                <a:gd name="T5" fmla="*/ 12 h 14"/>
                <a:gd name="T6" fmla="*/ 1 w 6"/>
                <a:gd name="T7" fmla="*/ 10 h 14"/>
                <a:gd name="T8" fmla="*/ 0 w 6"/>
                <a:gd name="T9" fmla="*/ 8 h 14"/>
                <a:gd name="T10" fmla="*/ 0 w 6"/>
                <a:gd name="T11" fmla="*/ 6 h 14"/>
                <a:gd name="T12" fmla="*/ 0 w 6"/>
                <a:gd name="T13" fmla="*/ 4 h 14"/>
                <a:gd name="T14" fmla="*/ 1 w 6"/>
                <a:gd name="T15" fmla="*/ 2 h 14"/>
                <a:gd name="T16" fmla="*/ 2 w 6"/>
                <a:gd name="T17" fmla="*/ 1 h 14"/>
                <a:gd name="T18" fmla="*/ 3 w 6"/>
                <a:gd name="T19" fmla="*/ 0 h 14"/>
                <a:gd name="T20" fmla="*/ 4 w 6"/>
                <a:gd name="T21" fmla="*/ 1 h 14"/>
                <a:gd name="T22" fmla="*/ 4 w 6"/>
                <a:gd name="T23" fmla="*/ 3 h 14"/>
                <a:gd name="T24" fmla="*/ 5 w 6"/>
                <a:gd name="T25" fmla="*/ 4 h 14"/>
                <a:gd name="T26" fmla="*/ 5 w 6"/>
                <a:gd name="T27" fmla="*/ 6 h 14"/>
                <a:gd name="T28" fmla="*/ 5 w 6"/>
                <a:gd name="T29" fmla="*/ 8 h 14"/>
                <a:gd name="T30" fmla="*/ 5 w 6"/>
                <a:gd name="T31" fmla="*/ 10 h 14"/>
                <a:gd name="T32" fmla="*/ 4 w 6"/>
                <a:gd name="T33" fmla="*/ 12 h 14"/>
                <a:gd name="T34" fmla="*/ 3 w 6"/>
                <a:gd name="T35" fmla="*/ 13 h 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14"/>
                <a:gd name="T56" fmla="*/ 6 w 6"/>
                <a:gd name="T57" fmla="*/ 14 h 1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14">
                  <a:moveTo>
                    <a:pt x="3" y="13"/>
                  </a:moveTo>
                  <a:lnTo>
                    <a:pt x="3" y="13"/>
                  </a:lnTo>
                  <a:lnTo>
                    <a:pt x="1" y="12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1"/>
                  </a:lnTo>
                  <a:lnTo>
                    <a:pt x="4" y="3"/>
                  </a:lnTo>
                  <a:lnTo>
                    <a:pt x="5" y="4"/>
                  </a:lnTo>
                  <a:lnTo>
                    <a:pt x="5" y="6"/>
                  </a:lnTo>
                  <a:lnTo>
                    <a:pt x="5" y="8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3" y="1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41" name="Freeform 122"/>
            <p:cNvSpPr>
              <a:spLocks/>
            </p:cNvSpPr>
            <p:nvPr/>
          </p:nvSpPr>
          <p:spPr bwMode="auto">
            <a:xfrm>
              <a:off x="1247" y="1144"/>
              <a:ext cx="3" cy="5"/>
            </a:xfrm>
            <a:custGeom>
              <a:avLst/>
              <a:gdLst>
                <a:gd name="T0" fmla="*/ 0 w 3"/>
                <a:gd name="T1" fmla="*/ 0 h 5"/>
                <a:gd name="T2" fmla="*/ 2 w 3"/>
                <a:gd name="T3" fmla="*/ 0 h 5"/>
                <a:gd name="T4" fmla="*/ 2 w 3"/>
                <a:gd name="T5" fmla="*/ 1 h 5"/>
                <a:gd name="T6" fmla="*/ 2 w 3"/>
                <a:gd name="T7" fmla="*/ 2 h 5"/>
                <a:gd name="T8" fmla="*/ 2 w 3"/>
                <a:gd name="T9" fmla="*/ 3 h 5"/>
                <a:gd name="T10" fmla="*/ 2 w 3"/>
                <a:gd name="T11" fmla="*/ 4 h 5"/>
                <a:gd name="T12" fmla="*/ 0 w 3"/>
                <a:gd name="T13" fmla="*/ 4 h 5"/>
                <a:gd name="T14" fmla="*/ 0 w 3"/>
                <a:gd name="T15" fmla="*/ 0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"/>
                <a:gd name="T25" fmla="*/ 0 h 5"/>
                <a:gd name="T26" fmla="*/ 3 w 3"/>
                <a:gd name="T27" fmla="*/ 5 h 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" h="5">
                  <a:moveTo>
                    <a:pt x="0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42" name="Freeform 123"/>
            <p:cNvSpPr>
              <a:spLocks/>
            </p:cNvSpPr>
            <p:nvPr/>
          </p:nvSpPr>
          <p:spPr bwMode="auto">
            <a:xfrm>
              <a:off x="1246" y="1144"/>
              <a:ext cx="4" cy="5"/>
            </a:xfrm>
            <a:custGeom>
              <a:avLst/>
              <a:gdLst>
                <a:gd name="T0" fmla="*/ 0 w 4"/>
                <a:gd name="T1" fmla="*/ 0 h 5"/>
                <a:gd name="T2" fmla="*/ 3 w 4"/>
                <a:gd name="T3" fmla="*/ 0 h 5"/>
                <a:gd name="T4" fmla="*/ 3 w 4"/>
                <a:gd name="T5" fmla="*/ 1 h 5"/>
                <a:gd name="T6" fmla="*/ 3 w 4"/>
                <a:gd name="T7" fmla="*/ 2 h 5"/>
                <a:gd name="T8" fmla="*/ 3 w 4"/>
                <a:gd name="T9" fmla="*/ 3 h 5"/>
                <a:gd name="T10" fmla="*/ 3 w 4"/>
                <a:gd name="T11" fmla="*/ 4 h 5"/>
                <a:gd name="T12" fmla="*/ 0 w 4"/>
                <a:gd name="T13" fmla="*/ 4 h 5"/>
                <a:gd name="T14" fmla="*/ 0 w 4"/>
                <a:gd name="T15" fmla="*/ 0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"/>
                <a:gd name="T25" fmla="*/ 0 h 5"/>
                <a:gd name="T26" fmla="*/ 4 w 4"/>
                <a:gd name="T27" fmla="*/ 5 h 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" h="5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3" y="2"/>
                  </a:lnTo>
                  <a:lnTo>
                    <a:pt x="3" y="3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43" name="Freeform 124"/>
            <p:cNvSpPr>
              <a:spLocks/>
            </p:cNvSpPr>
            <p:nvPr/>
          </p:nvSpPr>
          <p:spPr bwMode="auto">
            <a:xfrm>
              <a:off x="1246" y="1144"/>
              <a:ext cx="2" cy="5"/>
            </a:xfrm>
            <a:custGeom>
              <a:avLst/>
              <a:gdLst>
                <a:gd name="T0" fmla="*/ 1 w 2"/>
                <a:gd name="T1" fmla="*/ 0 h 5"/>
                <a:gd name="T2" fmla="*/ 0 w 2"/>
                <a:gd name="T3" fmla="*/ 0 h 5"/>
                <a:gd name="T4" fmla="*/ 0 w 2"/>
                <a:gd name="T5" fmla="*/ 0 h 5"/>
                <a:gd name="T6" fmla="*/ 0 w 2"/>
                <a:gd name="T7" fmla="*/ 1 h 5"/>
                <a:gd name="T8" fmla="*/ 0 w 2"/>
                <a:gd name="T9" fmla="*/ 2 h 5"/>
                <a:gd name="T10" fmla="*/ 0 w 2"/>
                <a:gd name="T11" fmla="*/ 3 h 5"/>
                <a:gd name="T12" fmla="*/ 0 w 2"/>
                <a:gd name="T13" fmla="*/ 3 h 5"/>
                <a:gd name="T14" fmla="*/ 0 w 2"/>
                <a:gd name="T15" fmla="*/ 4 h 5"/>
                <a:gd name="T16" fmla="*/ 1 w 2"/>
                <a:gd name="T17" fmla="*/ 4 h 5"/>
                <a:gd name="T18" fmla="*/ 1 w 2"/>
                <a:gd name="T19" fmla="*/ 4 h 5"/>
                <a:gd name="T20" fmla="*/ 1 w 2"/>
                <a:gd name="T21" fmla="*/ 3 h 5"/>
                <a:gd name="T22" fmla="*/ 1 w 2"/>
                <a:gd name="T23" fmla="*/ 3 h 5"/>
                <a:gd name="T24" fmla="*/ 1 w 2"/>
                <a:gd name="T25" fmla="*/ 2 h 5"/>
                <a:gd name="T26" fmla="*/ 1 w 2"/>
                <a:gd name="T27" fmla="*/ 1 h 5"/>
                <a:gd name="T28" fmla="*/ 1 w 2"/>
                <a:gd name="T29" fmla="*/ 0 h 5"/>
                <a:gd name="T30" fmla="*/ 1 w 2"/>
                <a:gd name="T31" fmla="*/ 0 h 5"/>
                <a:gd name="T32" fmla="*/ 1 w 2"/>
                <a:gd name="T33" fmla="*/ 0 h 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"/>
                <a:gd name="T52" fmla="*/ 0 h 5"/>
                <a:gd name="T53" fmla="*/ 2 w 2"/>
                <a:gd name="T54" fmla="*/ 5 h 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" h="5">
                  <a:moveTo>
                    <a:pt x="1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44" name="Freeform 125"/>
            <p:cNvSpPr>
              <a:spLocks/>
            </p:cNvSpPr>
            <p:nvPr/>
          </p:nvSpPr>
          <p:spPr bwMode="auto">
            <a:xfrm>
              <a:off x="1245" y="1144"/>
              <a:ext cx="3" cy="6"/>
            </a:xfrm>
            <a:custGeom>
              <a:avLst/>
              <a:gdLst>
                <a:gd name="T0" fmla="*/ 1 w 3"/>
                <a:gd name="T1" fmla="*/ 0 h 6"/>
                <a:gd name="T2" fmla="*/ 1 w 3"/>
                <a:gd name="T3" fmla="*/ 0 h 6"/>
                <a:gd name="T4" fmla="*/ 1 w 3"/>
                <a:gd name="T5" fmla="*/ 0 h 6"/>
                <a:gd name="T6" fmla="*/ 0 w 3"/>
                <a:gd name="T7" fmla="*/ 1 h 6"/>
                <a:gd name="T8" fmla="*/ 0 w 3"/>
                <a:gd name="T9" fmla="*/ 1 h 6"/>
                <a:gd name="T10" fmla="*/ 0 w 3"/>
                <a:gd name="T11" fmla="*/ 2 h 6"/>
                <a:gd name="T12" fmla="*/ 0 w 3"/>
                <a:gd name="T13" fmla="*/ 3 h 6"/>
                <a:gd name="T14" fmla="*/ 0 w 3"/>
                <a:gd name="T15" fmla="*/ 4 h 6"/>
                <a:gd name="T16" fmla="*/ 1 w 3"/>
                <a:gd name="T17" fmla="*/ 5 h 6"/>
                <a:gd name="T18" fmla="*/ 1 w 3"/>
                <a:gd name="T19" fmla="*/ 5 h 6"/>
                <a:gd name="T20" fmla="*/ 1 w 3"/>
                <a:gd name="T21" fmla="*/ 5 h 6"/>
                <a:gd name="T22" fmla="*/ 2 w 3"/>
                <a:gd name="T23" fmla="*/ 4 h 6"/>
                <a:gd name="T24" fmla="*/ 2 w 3"/>
                <a:gd name="T25" fmla="*/ 3 h 6"/>
                <a:gd name="T26" fmla="*/ 2 w 3"/>
                <a:gd name="T27" fmla="*/ 2 h 6"/>
                <a:gd name="T28" fmla="*/ 2 w 3"/>
                <a:gd name="T29" fmla="*/ 1 h 6"/>
                <a:gd name="T30" fmla="*/ 2 w 3"/>
                <a:gd name="T31" fmla="*/ 1 h 6"/>
                <a:gd name="T32" fmla="*/ 1 w 3"/>
                <a:gd name="T33" fmla="*/ 0 h 6"/>
                <a:gd name="T34" fmla="*/ 1 w 3"/>
                <a:gd name="T35" fmla="*/ 0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6"/>
                <a:gd name="T56" fmla="*/ 3 w 3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6">
                  <a:moveTo>
                    <a:pt x="1" y="0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4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45" name="Freeform 126"/>
            <p:cNvSpPr>
              <a:spLocks/>
            </p:cNvSpPr>
            <p:nvPr/>
          </p:nvSpPr>
          <p:spPr bwMode="auto">
            <a:xfrm>
              <a:off x="1246" y="1145"/>
              <a:ext cx="2" cy="1"/>
            </a:xfrm>
            <a:custGeom>
              <a:avLst/>
              <a:gdLst>
                <a:gd name="T0" fmla="*/ 1 w 2"/>
                <a:gd name="T1" fmla="*/ 0 h 1"/>
                <a:gd name="T2" fmla="*/ 1 w 2"/>
                <a:gd name="T3" fmla="*/ 0 h 1"/>
                <a:gd name="T4" fmla="*/ 1 w 2"/>
                <a:gd name="T5" fmla="*/ 0 h 1"/>
                <a:gd name="T6" fmla="*/ 0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1 w 2"/>
                <a:gd name="T15" fmla="*/ 0 h 1"/>
                <a:gd name="T16" fmla="*/ 1 w 2"/>
                <a:gd name="T17" fmla="*/ 0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"/>
                <a:gd name="T28" fmla="*/ 0 h 1"/>
                <a:gd name="T29" fmla="*/ 2 w 2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46" name="Freeform 127"/>
            <p:cNvSpPr>
              <a:spLocks/>
            </p:cNvSpPr>
            <p:nvPr/>
          </p:nvSpPr>
          <p:spPr bwMode="auto">
            <a:xfrm>
              <a:off x="1245" y="1145"/>
              <a:ext cx="3" cy="3"/>
            </a:xfrm>
            <a:custGeom>
              <a:avLst/>
              <a:gdLst>
                <a:gd name="T0" fmla="*/ 2 w 3"/>
                <a:gd name="T1" fmla="*/ 2 h 3"/>
                <a:gd name="T2" fmla="*/ 2 w 3"/>
                <a:gd name="T3" fmla="*/ 2 h 3"/>
                <a:gd name="T4" fmla="*/ 2 w 3"/>
                <a:gd name="T5" fmla="*/ 0 h 3"/>
                <a:gd name="T6" fmla="*/ 1 w 3"/>
                <a:gd name="T7" fmla="*/ 0 h 3"/>
                <a:gd name="T8" fmla="*/ 0 w 3"/>
                <a:gd name="T9" fmla="*/ 0 h 3"/>
                <a:gd name="T10" fmla="*/ 0 w 3"/>
                <a:gd name="T11" fmla="*/ 2 h 3"/>
                <a:gd name="T12" fmla="*/ 0 w 3"/>
                <a:gd name="T13" fmla="*/ 1 h 3"/>
                <a:gd name="T14" fmla="*/ 1 w 3"/>
                <a:gd name="T15" fmla="*/ 0 h 3"/>
                <a:gd name="T16" fmla="*/ 2 w 3"/>
                <a:gd name="T17" fmla="*/ 1 h 3"/>
                <a:gd name="T18" fmla="*/ 2 w 3"/>
                <a:gd name="T19" fmla="*/ 2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"/>
                <a:gd name="T31" fmla="*/ 0 h 3"/>
                <a:gd name="T32" fmla="*/ 3 w 3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" h="3">
                  <a:moveTo>
                    <a:pt x="2" y="2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1"/>
                  </a:lnTo>
                  <a:lnTo>
                    <a:pt x="2" y="2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47" name="Freeform 128"/>
            <p:cNvSpPr>
              <a:spLocks/>
            </p:cNvSpPr>
            <p:nvPr/>
          </p:nvSpPr>
          <p:spPr bwMode="auto">
            <a:xfrm>
              <a:off x="1273" y="1131"/>
              <a:ext cx="18" cy="33"/>
            </a:xfrm>
            <a:custGeom>
              <a:avLst/>
              <a:gdLst>
                <a:gd name="T0" fmla="*/ 9 w 18"/>
                <a:gd name="T1" fmla="*/ 0 h 33"/>
                <a:gd name="T2" fmla="*/ 7 w 18"/>
                <a:gd name="T3" fmla="*/ 0 h 33"/>
                <a:gd name="T4" fmla="*/ 5 w 18"/>
                <a:gd name="T5" fmla="*/ 1 h 33"/>
                <a:gd name="T6" fmla="*/ 4 w 18"/>
                <a:gd name="T7" fmla="*/ 3 h 33"/>
                <a:gd name="T8" fmla="*/ 3 w 18"/>
                <a:gd name="T9" fmla="*/ 5 h 33"/>
                <a:gd name="T10" fmla="*/ 1 w 18"/>
                <a:gd name="T11" fmla="*/ 7 h 33"/>
                <a:gd name="T12" fmla="*/ 1 w 18"/>
                <a:gd name="T13" fmla="*/ 10 h 33"/>
                <a:gd name="T14" fmla="*/ 0 w 18"/>
                <a:gd name="T15" fmla="*/ 13 h 33"/>
                <a:gd name="T16" fmla="*/ 0 w 18"/>
                <a:gd name="T17" fmla="*/ 16 h 33"/>
                <a:gd name="T18" fmla="*/ 0 w 18"/>
                <a:gd name="T19" fmla="*/ 19 h 33"/>
                <a:gd name="T20" fmla="*/ 1 w 18"/>
                <a:gd name="T21" fmla="*/ 22 h 33"/>
                <a:gd name="T22" fmla="*/ 1 w 18"/>
                <a:gd name="T23" fmla="*/ 25 h 33"/>
                <a:gd name="T24" fmla="*/ 3 w 18"/>
                <a:gd name="T25" fmla="*/ 27 h 33"/>
                <a:gd name="T26" fmla="*/ 4 w 18"/>
                <a:gd name="T27" fmla="*/ 29 h 33"/>
                <a:gd name="T28" fmla="*/ 5 w 18"/>
                <a:gd name="T29" fmla="*/ 31 h 33"/>
                <a:gd name="T30" fmla="*/ 7 w 18"/>
                <a:gd name="T31" fmla="*/ 32 h 33"/>
                <a:gd name="T32" fmla="*/ 9 w 18"/>
                <a:gd name="T33" fmla="*/ 32 h 33"/>
                <a:gd name="T34" fmla="*/ 10 w 18"/>
                <a:gd name="T35" fmla="*/ 32 h 33"/>
                <a:gd name="T36" fmla="*/ 12 w 18"/>
                <a:gd name="T37" fmla="*/ 31 h 33"/>
                <a:gd name="T38" fmla="*/ 13 w 18"/>
                <a:gd name="T39" fmla="*/ 29 h 33"/>
                <a:gd name="T40" fmla="*/ 15 w 18"/>
                <a:gd name="T41" fmla="*/ 27 h 33"/>
                <a:gd name="T42" fmla="*/ 16 w 18"/>
                <a:gd name="T43" fmla="*/ 25 h 33"/>
                <a:gd name="T44" fmla="*/ 16 w 18"/>
                <a:gd name="T45" fmla="*/ 22 h 33"/>
                <a:gd name="T46" fmla="*/ 17 w 18"/>
                <a:gd name="T47" fmla="*/ 19 h 33"/>
                <a:gd name="T48" fmla="*/ 17 w 18"/>
                <a:gd name="T49" fmla="*/ 16 h 33"/>
                <a:gd name="T50" fmla="*/ 17 w 18"/>
                <a:gd name="T51" fmla="*/ 13 h 33"/>
                <a:gd name="T52" fmla="*/ 16 w 18"/>
                <a:gd name="T53" fmla="*/ 10 h 33"/>
                <a:gd name="T54" fmla="*/ 16 w 18"/>
                <a:gd name="T55" fmla="*/ 7 h 33"/>
                <a:gd name="T56" fmla="*/ 15 w 18"/>
                <a:gd name="T57" fmla="*/ 5 h 33"/>
                <a:gd name="T58" fmla="*/ 13 w 18"/>
                <a:gd name="T59" fmla="*/ 3 h 33"/>
                <a:gd name="T60" fmla="*/ 12 w 18"/>
                <a:gd name="T61" fmla="*/ 1 h 33"/>
                <a:gd name="T62" fmla="*/ 10 w 18"/>
                <a:gd name="T63" fmla="*/ 0 h 33"/>
                <a:gd name="T64" fmla="*/ 9 w 18"/>
                <a:gd name="T65" fmla="*/ 0 h 3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"/>
                <a:gd name="T100" fmla="*/ 0 h 33"/>
                <a:gd name="T101" fmla="*/ 18 w 18"/>
                <a:gd name="T102" fmla="*/ 33 h 3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" h="33">
                  <a:moveTo>
                    <a:pt x="9" y="0"/>
                  </a:moveTo>
                  <a:lnTo>
                    <a:pt x="7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3" y="5"/>
                  </a:lnTo>
                  <a:lnTo>
                    <a:pt x="1" y="7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1" y="22"/>
                  </a:lnTo>
                  <a:lnTo>
                    <a:pt x="1" y="25"/>
                  </a:lnTo>
                  <a:lnTo>
                    <a:pt x="3" y="27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7" y="32"/>
                  </a:lnTo>
                  <a:lnTo>
                    <a:pt x="9" y="32"/>
                  </a:lnTo>
                  <a:lnTo>
                    <a:pt x="10" y="32"/>
                  </a:lnTo>
                  <a:lnTo>
                    <a:pt x="12" y="31"/>
                  </a:lnTo>
                  <a:lnTo>
                    <a:pt x="13" y="29"/>
                  </a:lnTo>
                  <a:lnTo>
                    <a:pt x="15" y="27"/>
                  </a:lnTo>
                  <a:lnTo>
                    <a:pt x="16" y="25"/>
                  </a:lnTo>
                  <a:lnTo>
                    <a:pt x="16" y="22"/>
                  </a:lnTo>
                  <a:lnTo>
                    <a:pt x="17" y="19"/>
                  </a:lnTo>
                  <a:lnTo>
                    <a:pt x="17" y="16"/>
                  </a:lnTo>
                  <a:lnTo>
                    <a:pt x="17" y="13"/>
                  </a:lnTo>
                  <a:lnTo>
                    <a:pt x="16" y="10"/>
                  </a:lnTo>
                  <a:lnTo>
                    <a:pt x="16" y="7"/>
                  </a:lnTo>
                  <a:lnTo>
                    <a:pt x="15" y="5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48" name="Freeform 129"/>
            <p:cNvSpPr>
              <a:spLocks/>
            </p:cNvSpPr>
            <p:nvPr/>
          </p:nvSpPr>
          <p:spPr bwMode="auto">
            <a:xfrm>
              <a:off x="1271" y="1131"/>
              <a:ext cx="20" cy="33"/>
            </a:xfrm>
            <a:custGeom>
              <a:avLst/>
              <a:gdLst>
                <a:gd name="T0" fmla="*/ 10 w 20"/>
                <a:gd name="T1" fmla="*/ 0 h 33"/>
                <a:gd name="T2" fmla="*/ 10 w 20"/>
                <a:gd name="T3" fmla="*/ 0 h 33"/>
                <a:gd name="T4" fmla="*/ 8 w 20"/>
                <a:gd name="T5" fmla="*/ 0 h 33"/>
                <a:gd name="T6" fmla="*/ 6 w 20"/>
                <a:gd name="T7" fmla="*/ 1 h 33"/>
                <a:gd name="T8" fmla="*/ 4 w 20"/>
                <a:gd name="T9" fmla="*/ 3 h 33"/>
                <a:gd name="T10" fmla="*/ 3 w 20"/>
                <a:gd name="T11" fmla="*/ 5 h 33"/>
                <a:gd name="T12" fmla="*/ 2 w 20"/>
                <a:gd name="T13" fmla="*/ 7 h 33"/>
                <a:gd name="T14" fmla="*/ 1 w 20"/>
                <a:gd name="T15" fmla="*/ 10 h 33"/>
                <a:gd name="T16" fmla="*/ 0 w 20"/>
                <a:gd name="T17" fmla="*/ 13 h 33"/>
                <a:gd name="T18" fmla="*/ 0 w 20"/>
                <a:gd name="T19" fmla="*/ 16 h 33"/>
                <a:gd name="T20" fmla="*/ 0 w 20"/>
                <a:gd name="T21" fmla="*/ 19 h 33"/>
                <a:gd name="T22" fmla="*/ 1 w 20"/>
                <a:gd name="T23" fmla="*/ 22 h 33"/>
                <a:gd name="T24" fmla="*/ 2 w 20"/>
                <a:gd name="T25" fmla="*/ 25 h 33"/>
                <a:gd name="T26" fmla="*/ 3 w 20"/>
                <a:gd name="T27" fmla="*/ 27 h 33"/>
                <a:gd name="T28" fmla="*/ 4 w 20"/>
                <a:gd name="T29" fmla="*/ 29 h 33"/>
                <a:gd name="T30" fmla="*/ 6 w 20"/>
                <a:gd name="T31" fmla="*/ 31 h 33"/>
                <a:gd name="T32" fmla="*/ 8 w 20"/>
                <a:gd name="T33" fmla="*/ 32 h 33"/>
                <a:gd name="T34" fmla="*/ 10 w 20"/>
                <a:gd name="T35" fmla="*/ 32 h 33"/>
                <a:gd name="T36" fmla="*/ 11 w 20"/>
                <a:gd name="T37" fmla="*/ 32 h 33"/>
                <a:gd name="T38" fmla="*/ 13 w 20"/>
                <a:gd name="T39" fmla="*/ 31 h 33"/>
                <a:gd name="T40" fmla="*/ 15 w 20"/>
                <a:gd name="T41" fmla="*/ 29 h 33"/>
                <a:gd name="T42" fmla="*/ 16 w 20"/>
                <a:gd name="T43" fmla="*/ 27 h 33"/>
                <a:gd name="T44" fmla="*/ 17 w 20"/>
                <a:gd name="T45" fmla="*/ 25 h 33"/>
                <a:gd name="T46" fmla="*/ 18 w 20"/>
                <a:gd name="T47" fmla="*/ 22 h 33"/>
                <a:gd name="T48" fmla="*/ 19 w 20"/>
                <a:gd name="T49" fmla="*/ 19 h 33"/>
                <a:gd name="T50" fmla="*/ 19 w 20"/>
                <a:gd name="T51" fmla="*/ 16 h 33"/>
                <a:gd name="T52" fmla="*/ 19 w 20"/>
                <a:gd name="T53" fmla="*/ 13 h 33"/>
                <a:gd name="T54" fmla="*/ 18 w 20"/>
                <a:gd name="T55" fmla="*/ 10 h 33"/>
                <a:gd name="T56" fmla="*/ 17 w 20"/>
                <a:gd name="T57" fmla="*/ 7 h 33"/>
                <a:gd name="T58" fmla="*/ 16 w 20"/>
                <a:gd name="T59" fmla="*/ 5 h 33"/>
                <a:gd name="T60" fmla="*/ 15 w 20"/>
                <a:gd name="T61" fmla="*/ 3 h 33"/>
                <a:gd name="T62" fmla="*/ 13 w 20"/>
                <a:gd name="T63" fmla="*/ 1 h 33"/>
                <a:gd name="T64" fmla="*/ 11 w 20"/>
                <a:gd name="T65" fmla="*/ 0 h 33"/>
                <a:gd name="T66" fmla="*/ 10 w 20"/>
                <a:gd name="T67" fmla="*/ 0 h 3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"/>
                <a:gd name="T103" fmla="*/ 0 h 33"/>
                <a:gd name="T104" fmla="*/ 20 w 20"/>
                <a:gd name="T105" fmla="*/ 33 h 3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" h="33">
                  <a:moveTo>
                    <a:pt x="10" y="0"/>
                  </a:moveTo>
                  <a:lnTo>
                    <a:pt x="10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5"/>
                  </a:lnTo>
                  <a:lnTo>
                    <a:pt x="2" y="7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1" y="22"/>
                  </a:lnTo>
                  <a:lnTo>
                    <a:pt x="2" y="25"/>
                  </a:lnTo>
                  <a:lnTo>
                    <a:pt x="3" y="27"/>
                  </a:lnTo>
                  <a:lnTo>
                    <a:pt x="4" y="29"/>
                  </a:lnTo>
                  <a:lnTo>
                    <a:pt x="6" y="31"/>
                  </a:lnTo>
                  <a:lnTo>
                    <a:pt x="8" y="32"/>
                  </a:lnTo>
                  <a:lnTo>
                    <a:pt x="10" y="32"/>
                  </a:lnTo>
                  <a:lnTo>
                    <a:pt x="11" y="32"/>
                  </a:lnTo>
                  <a:lnTo>
                    <a:pt x="13" y="31"/>
                  </a:lnTo>
                  <a:lnTo>
                    <a:pt x="15" y="29"/>
                  </a:lnTo>
                  <a:lnTo>
                    <a:pt x="16" y="27"/>
                  </a:lnTo>
                  <a:lnTo>
                    <a:pt x="17" y="25"/>
                  </a:lnTo>
                  <a:lnTo>
                    <a:pt x="18" y="22"/>
                  </a:lnTo>
                  <a:lnTo>
                    <a:pt x="19" y="19"/>
                  </a:lnTo>
                  <a:lnTo>
                    <a:pt x="19" y="16"/>
                  </a:lnTo>
                  <a:lnTo>
                    <a:pt x="19" y="13"/>
                  </a:lnTo>
                  <a:lnTo>
                    <a:pt x="18" y="10"/>
                  </a:lnTo>
                  <a:lnTo>
                    <a:pt x="17" y="7"/>
                  </a:lnTo>
                  <a:lnTo>
                    <a:pt x="16" y="5"/>
                  </a:lnTo>
                  <a:lnTo>
                    <a:pt x="15" y="3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1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49" name="Freeform 130"/>
            <p:cNvSpPr>
              <a:spLocks/>
            </p:cNvSpPr>
            <p:nvPr/>
          </p:nvSpPr>
          <p:spPr bwMode="auto">
            <a:xfrm>
              <a:off x="1275" y="1132"/>
              <a:ext cx="7" cy="32"/>
            </a:xfrm>
            <a:custGeom>
              <a:avLst/>
              <a:gdLst>
                <a:gd name="T0" fmla="*/ 6 w 7"/>
                <a:gd name="T1" fmla="*/ 0 h 32"/>
                <a:gd name="T2" fmla="*/ 0 w 7"/>
                <a:gd name="T3" fmla="*/ 0 h 32"/>
                <a:gd name="T4" fmla="*/ 3 w 7"/>
                <a:gd name="T5" fmla="*/ 1 h 32"/>
                <a:gd name="T6" fmla="*/ 6 w 7"/>
                <a:gd name="T7" fmla="*/ 0 h 32"/>
                <a:gd name="T8" fmla="*/ 6 w 7"/>
                <a:gd name="T9" fmla="*/ 31 h 32"/>
                <a:gd name="T10" fmla="*/ 0 w 7"/>
                <a:gd name="T11" fmla="*/ 31 h 32"/>
                <a:gd name="T12" fmla="*/ 3 w 7"/>
                <a:gd name="T13" fmla="*/ 30 h 32"/>
                <a:gd name="T14" fmla="*/ 6 w 7"/>
                <a:gd name="T15" fmla="*/ 31 h 32"/>
                <a:gd name="T16" fmla="*/ 6 w 7"/>
                <a:gd name="T17" fmla="*/ 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32"/>
                <a:gd name="T29" fmla="*/ 7 w 7"/>
                <a:gd name="T30" fmla="*/ 32 h 3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32">
                  <a:moveTo>
                    <a:pt x="6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6" y="0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3" y="30"/>
                  </a:lnTo>
                  <a:lnTo>
                    <a:pt x="6" y="31"/>
                  </a:lnTo>
                  <a:lnTo>
                    <a:pt x="6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50" name="Freeform 131"/>
            <p:cNvSpPr>
              <a:spLocks/>
            </p:cNvSpPr>
            <p:nvPr/>
          </p:nvSpPr>
          <p:spPr bwMode="auto">
            <a:xfrm>
              <a:off x="1275" y="1132"/>
              <a:ext cx="7" cy="2"/>
            </a:xfrm>
            <a:custGeom>
              <a:avLst/>
              <a:gdLst>
                <a:gd name="T0" fmla="*/ 6 w 7"/>
                <a:gd name="T1" fmla="*/ 0 h 2"/>
                <a:gd name="T2" fmla="*/ 0 w 7"/>
                <a:gd name="T3" fmla="*/ 0 h 2"/>
                <a:gd name="T4" fmla="*/ 3 w 7"/>
                <a:gd name="T5" fmla="*/ 1 h 2"/>
                <a:gd name="T6" fmla="*/ 6 w 7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2"/>
                <a:gd name="T14" fmla="*/ 7 w 7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2">
                  <a:moveTo>
                    <a:pt x="6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51" name="Freeform 132"/>
            <p:cNvSpPr>
              <a:spLocks/>
            </p:cNvSpPr>
            <p:nvPr/>
          </p:nvSpPr>
          <p:spPr bwMode="auto">
            <a:xfrm>
              <a:off x="1266" y="1131"/>
              <a:ext cx="19" cy="33"/>
            </a:xfrm>
            <a:custGeom>
              <a:avLst/>
              <a:gdLst>
                <a:gd name="T0" fmla="*/ 9 w 19"/>
                <a:gd name="T1" fmla="*/ 0 h 33"/>
                <a:gd name="T2" fmla="*/ 7 w 19"/>
                <a:gd name="T3" fmla="*/ 0 h 33"/>
                <a:gd name="T4" fmla="*/ 6 w 19"/>
                <a:gd name="T5" fmla="*/ 1 h 33"/>
                <a:gd name="T6" fmla="*/ 4 w 19"/>
                <a:gd name="T7" fmla="*/ 3 h 33"/>
                <a:gd name="T8" fmla="*/ 3 w 19"/>
                <a:gd name="T9" fmla="*/ 5 h 33"/>
                <a:gd name="T10" fmla="*/ 2 w 19"/>
                <a:gd name="T11" fmla="*/ 7 h 33"/>
                <a:gd name="T12" fmla="*/ 1 w 19"/>
                <a:gd name="T13" fmla="*/ 10 h 33"/>
                <a:gd name="T14" fmla="*/ 0 w 19"/>
                <a:gd name="T15" fmla="*/ 13 h 33"/>
                <a:gd name="T16" fmla="*/ 0 w 19"/>
                <a:gd name="T17" fmla="*/ 16 h 33"/>
                <a:gd name="T18" fmla="*/ 0 w 19"/>
                <a:gd name="T19" fmla="*/ 19 h 33"/>
                <a:gd name="T20" fmla="*/ 1 w 19"/>
                <a:gd name="T21" fmla="*/ 22 h 33"/>
                <a:gd name="T22" fmla="*/ 2 w 19"/>
                <a:gd name="T23" fmla="*/ 25 h 33"/>
                <a:gd name="T24" fmla="*/ 3 w 19"/>
                <a:gd name="T25" fmla="*/ 27 h 33"/>
                <a:gd name="T26" fmla="*/ 4 w 19"/>
                <a:gd name="T27" fmla="*/ 29 h 33"/>
                <a:gd name="T28" fmla="*/ 6 w 19"/>
                <a:gd name="T29" fmla="*/ 31 h 33"/>
                <a:gd name="T30" fmla="*/ 7 w 19"/>
                <a:gd name="T31" fmla="*/ 32 h 33"/>
                <a:gd name="T32" fmla="*/ 9 w 19"/>
                <a:gd name="T33" fmla="*/ 32 h 33"/>
                <a:gd name="T34" fmla="*/ 11 w 19"/>
                <a:gd name="T35" fmla="*/ 32 h 33"/>
                <a:gd name="T36" fmla="*/ 13 w 19"/>
                <a:gd name="T37" fmla="*/ 31 h 33"/>
                <a:gd name="T38" fmla="*/ 14 w 19"/>
                <a:gd name="T39" fmla="*/ 29 h 33"/>
                <a:gd name="T40" fmla="*/ 15 w 19"/>
                <a:gd name="T41" fmla="*/ 27 h 33"/>
                <a:gd name="T42" fmla="*/ 16 w 19"/>
                <a:gd name="T43" fmla="*/ 25 h 33"/>
                <a:gd name="T44" fmla="*/ 17 w 19"/>
                <a:gd name="T45" fmla="*/ 22 h 33"/>
                <a:gd name="T46" fmla="*/ 18 w 19"/>
                <a:gd name="T47" fmla="*/ 19 h 33"/>
                <a:gd name="T48" fmla="*/ 18 w 19"/>
                <a:gd name="T49" fmla="*/ 16 h 33"/>
                <a:gd name="T50" fmla="*/ 18 w 19"/>
                <a:gd name="T51" fmla="*/ 13 h 33"/>
                <a:gd name="T52" fmla="*/ 17 w 19"/>
                <a:gd name="T53" fmla="*/ 10 h 33"/>
                <a:gd name="T54" fmla="*/ 16 w 19"/>
                <a:gd name="T55" fmla="*/ 7 h 33"/>
                <a:gd name="T56" fmla="*/ 15 w 19"/>
                <a:gd name="T57" fmla="*/ 5 h 33"/>
                <a:gd name="T58" fmla="*/ 14 w 19"/>
                <a:gd name="T59" fmla="*/ 3 h 33"/>
                <a:gd name="T60" fmla="*/ 13 w 19"/>
                <a:gd name="T61" fmla="*/ 1 h 33"/>
                <a:gd name="T62" fmla="*/ 11 w 19"/>
                <a:gd name="T63" fmla="*/ 0 h 33"/>
                <a:gd name="T64" fmla="*/ 9 w 19"/>
                <a:gd name="T65" fmla="*/ 0 h 3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33"/>
                <a:gd name="T101" fmla="*/ 19 w 19"/>
                <a:gd name="T102" fmla="*/ 33 h 3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33">
                  <a:moveTo>
                    <a:pt x="9" y="0"/>
                  </a:moveTo>
                  <a:lnTo>
                    <a:pt x="7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5"/>
                  </a:lnTo>
                  <a:lnTo>
                    <a:pt x="2" y="7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1" y="22"/>
                  </a:lnTo>
                  <a:lnTo>
                    <a:pt x="2" y="25"/>
                  </a:lnTo>
                  <a:lnTo>
                    <a:pt x="3" y="27"/>
                  </a:lnTo>
                  <a:lnTo>
                    <a:pt x="4" y="29"/>
                  </a:lnTo>
                  <a:lnTo>
                    <a:pt x="6" y="31"/>
                  </a:lnTo>
                  <a:lnTo>
                    <a:pt x="7" y="32"/>
                  </a:lnTo>
                  <a:lnTo>
                    <a:pt x="9" y="32"/>
                  </a:lnTo>
                  <a:lnTo>
                    <a:pt x="11" y="32"/>
                  </a:lnTo>
                  <a:lnTo>
                    <a:pt x="13" y="31"/>
                  </a:lnTo>
                  <a:lnTo>
                    <a:pt x="14" y="29"/>
                  </a:lnTo>
                  <a:lnTo>
                    <a:pt x="15" y="27"/>
                  </a:lnTo>
                  <a:lnTo>
                    <a:pt x="16" y="25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8" y="16"/>
                  </a:lnTo>
                  <a:lnTo>
                    <a:pt x="18" y="13"/>
                  </a:lnTo>
                  <a:lnTo>
                    <a:pt x="17" y="10"/>
                  </a:lnTo>
                  <a:lnTo>
                    <a:pt x="16" y="7"/>
                  </a:lnTo>
                  <a:lnTo>
                    <a:pt x="15" y="5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52" name="Freeform 133"/>
            <p:cNvSpPr>
              <a:spLocks/>
            </p:cNvSpPr>
            <p:nvPr/>
          </p:nvSpPr>
          <p:spPr bwMode="auto">
            <a:xfrm>
              <a:off x="1265" y="1131"/>
              <a:ext cx="20" cy="33"/>
            </a:xfrm>
            <a:custGeom>
              <a:avLst/>
              <a:gdLst>
                <a:gd name="T0" fmla="*/ 10 w 20"/>
                <a:gd name="T1" fmla="*/ 0 h 33"/>
                <a:gd name="T2" fmla="*/ 10 w 20"/>
                <a:gd name="T3" fmla="*/ 0 h 33"/>
                <a:gd name="T4" fmla="*/ 8 w 20"/>
                <a:gd name="T5" fmla="*/ 0 h 33"/>
                <a:gd name="T6" fmla="*/ 6 w 20"/>
                <a:gd name="T7" fmla="*/ 1 h 33"/>
                <a:gd name="T8" fmla="*/ 4 w 20"/>
                <a:gd name="T9" fmla="*/ 3 h 33"/>
                <a:gd name="T10" fmla="*/ 3 w 20"/>
                <a:gd name="T11" fmla="*/ 5 h 33"/>
                <a:gd name="T12" fmla="*/ 2 w 20"/>
                <a:gd name="T13" fmla="*/ 7 h 33"/>
                <a:gd name="T14" fmla="*/ 1 w 20"/>
                <a:gd name="T15" fmla="*/ 10 h 33"/>
                <a:gd name="T16" fmla="*/ 0 w 20"/>
                <a:gd name="T17" fmla="*/ 13 h 33"/>
                <a:gd name="T18" fmla="*/ 0 w 20"/>
                <a:gd name="T19" fmla="*/ 16 h 33"/>
                <a:gd name="T20" fmla="*/ 0 w 20"/>
                <a:gd name="T21" fmla="*/ 19 h 33"/>
                <a:gd name="T22" fmla="*/ 1 w 20"/>
                <a:gd name="T23" fmla="*/ 22 h 33"/>
                <a:gd name="T24" fmla="*/ 2 w 20"/>
                <a:gd name="T25" fmla="*/ 25 h 33"/>
                <a:gd name="T26" fmla="*/ 3 w 20"/>
                <a:gd name="T27" fmla="*/ 27 h 33"/>
                <a:gd name="T28" fmla="*/ 4 w 20"/>
                <a:gd name="T29" fmla="*/ 29 h 33"/>
                <a:gd name="T30" fmla="*/ 6 w 20"/>
                <a:gd name="T31" fmla="*/ 31 h 33"/>
                <a:gd name="T32" fmla="*/ 8 w 20"/>
                <a:gd name="T33" fmla="*/ 32 h 33"/>
                <a:gd name="T34" fmla="*/ 10 w 20"/>
                <a:gd name="T35" fmla="*/ 32 h 33"/>
                <a:gd name="T36" fmla="*/ 12 w 20"/>
                <a:gd name="T37" fmla="*/ 32 h 33"/>
                <a:gd name="T38" fmla="*/ 13 w 20"/>
                <a:gd name="T39" fmla="*/ 31 h 33"/>
                <a:gd name="T40" fmla="*/ 15 w 20"/>
                <a:gd name="T41" fmla="*/ 29 h 33"/>
                <a:gd name="T42" fmla="*/ 16 w 20"/>
                <a:gd name="T43" fmla="*/ 27 h 33"/>
                <a:gd name="T44" fmla="*/ 17 w 20"/>
                <a:gd name="T45" fmla="*/ 25 h 33"/>
                <a:gd name="T46" fmla="*/ 18 w 20"/>
                <a:gd name="T47" fmla="*/ 22 h 33"/>
                <a:gd name="T48" fmla="*/ 19 w 20"/>
                <a:gd name="T49" fmla="*/ 19 h 33"/>
                <a:gd name="T50" fmla="*/ 19 w 20"/>
                <a:gd name="T51" fmla="*/ 16 h 33"/>
                <a:gd name="T52" fmla="*/ 19 w 20"/>
                <a:gd name="T53" fmla="*/ 13 h 33"/>
                <a:gd name="T54" fmla="*/ 18 w 20"/>
                <a:gd name="T55" fmla="*/ 10 h 33"/>
                <a:gd name="T56" fmla="*/ 17 w 20"/>
                <a:gd name="T57" fmla="*/ 7 h 33"/>
                <a:gd name="T58" fmla="*/ 16 w 20"/>
                <a:gd name="T59" fmla="*/ 5 h 33"/>
                <a:gd name="T60" fmla="*/ 15 w 20"/>
                <a:gd name="T61" fmla="*/ 3 h 33"/>
                <a:gd name="T62" fmla="*/ 13 w 20"/>
                <a:gd name="T63" fmla="*/ 1 h 33"/>
                <a:gd name="T64" fmla="*/ 12 w 20"/>
                <a:gd name="T65" fmla="*/ 0 h 33"/>
                <a:gd name="T66" fmla="*/ 10 w 20"/>
                <a:gd name="T67" fmla="*/ 0 h 3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"/>
                <a:gd name="T103" fmla="*/ 0 h 33"/>
                <a:gd name="T104" fmla="*/ 20 w 20"/>
                <a:gd name="T105" fmla="*/ 33 h 3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" h="33">
                  <a:moveTo>
                    <a:pt x="10" y="0"/>
                  </a:moveTo>
                  <a:lnTo>
                    <a:pt x="10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5"/>
                  </a:lnTo>
                  <a:lnTo>
                    <a:pt x="2" y="7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1" y="22"/>
                  </a:lnTo>
                  <a:lnTo>
                    <a:pt x="2" y="25"/>
                  </a:lnTo>
                  <a:lnTo>
                    <a:pt x="3" y="27"/>
                  </a:lnTo>
                  <a:lnTo>
                    <a:pt x="4" y="29"/>
                  </a:lnTo>
                  <a:lnTo>
                    <a:pt x="6" y="31"/>
                  </a:lnTo>
                  <a:lnTo>
                    <a:pt x="8" y="32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3" y="31"/>
                  </a:lnTo>
                  <a:lnTo>
                    <a:pt x="15" y="29"/>
                  </a:lnTo>
                  <a:lnTo>
                    <a:pt x="16" y="27"/>
                  </a:lnTo>
                  <a:lnTo>
                    <a:pt x="17" y="25"/>
                  </a:lnTo>
                  <a:lnTo>
                    <a:pt x="18" y="22"/>
                  </a:lnTo>
                  <a:lnTo>
                    <a:pt x="19" y="19"/>
                  </a:lnTo>
                  <a:lnTo>
                    <a:pt x="19" y="16"/>
                  </a:lnTo>
                  <a:lnTo>
                    <a:pt x="19" y="13"/>
                  </a:lnTo>
                  <a:lnTo>
                    <a:pt x="18" y="10"/>
                  </a:lnTo>
                  <a:lnTo>
                    <a:pt x="17" y="7"/>
                  </a:lnTo>
                  <a:lnTo>
                    <a:pt x="16" y="5"/>
                  </a:lnTo>
                  <a:lnTo>
                    <a:pt x="15" y="3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53" name="Freeform 134"/>
            <p:cNvSpPr>
              <a:spLocks/>
            </p:cNvSpPr>
            <p:nvPr/>
          </p:nvSpPr>
          <p:spPr bwMode="auto">
            <a:xfrm>
              <a:off x="1264" y="1132"/>
              <a:ext cx="19" cy="32"/>
            </a:xfrm>
            <a:custGeom>
              <a:avLst/>
              <a:gdLst>
                <a:gd name="T0" fmla="*/ 9 w 19"/>
                <a:gd name="T1" fmla="*/ 0 h 32"/>
                <a:gd name="T2" fmla="*/ 7 w 19"/>
                <a:gd name="T3" fmla="*/ 0 h 32"/>
                <a:gd name="T4" fmla="*/ 6 w 19"/>
                <a:gd name="T5" fmla="*/ 1 h 32"/>
                <a:gd name="T6" fmla="*/ 4 w 19"/>
                <a:gd name="T7" fmla="*/ 3 h 32"/>
                <a:gd name="T8" fmla="*/ 3 w 19"/>
                <a:gd name="T9" fmla="*/ 4 h 32"/>
                <a:gd name="T10" fmla="*/ 1 w 19"/>
                <a:gd name="T11" fmla="*/ 7 h 32"/>
                <a:gd name="T12" fmla="*/ 1 w 19"/>
                <a:gd name="T13" fmla="*/ 9 h 32"/>
                <a:gd name="T14" fmla="*/ 0 w 19"/>
                <a:gd name="T15" fmla="*/ 12 h 32"/>
                <a:gd name="T16" fmla="*/ 0 w 19"/>
                <a:gd name="T17" fmla="*/ 15 h 32"/>
                <a:gd name="T18" fmla="*/ 0 w 19"/>
                <a:gd name="T19" fmla="*/ 19 h 32"/>
                <a:gd name="T20" fmla="*/ 1 w 19"/>
                <a:gd name="T21" fmla="*/ 21 h 32"/>
                <a:gd name="T22" fmla="*/ 1 w 19"/>
                <a:gd name="T23" fmla="*/ 24 h 32"/>
                <a:gd name="T24" fmla="*/ 3 w 19"/>
                <a:gd name="T25" fmla="*/ 26 h 32"/>
                <a:gd name="T26" fmla="*/ 4 w 19"/>
                <a:gd name="T27" fmla="*/ 28 h 32"/>
                <a:gd name="T28" fmla="*/ 6 w 19"/>
                <a:gd name="T29" fmla="*/ 30 h 32"/>
                <a:gd name="T30" fmla="*/ 7 w 19"/>
                <a:gd name="T31" fmla="*/ 31 h 32"/>
                <a:gd name="T32" fmla="*/ 9 w 19"/>
                <a:gd name="T33" fmla="*/ 31 h 32"/>
                <a:gd name="T34" fmla="*/ 11 w 19"/>
                <a:gd name="T35" fmla="*/ 31 h 32"/>
                <a:gd name="T36" fmla="*/ 12 w 19"/>
                <a:gd name="T37" fmla="*/ 30 h 32"/>
                <a:gd name="T38" fmla="*/ 14 w 19"/>
                <a:gd name="T39" fmla="*/ 28 h 32"/>
                <a:gd name="T40" fmla="*/ 15 w 19"/>
                <a:gd name="T41" fmla="*/ 26 h 32"/>
                <a:gd name="T42" fmla="*/ 16 w 19"/>
                <a:gd name="T43" fmla="*/ 24 h 32"/>
                <a:gd name="T44" fmla="*/ 17 w 19"/>
                <a:gd name="T45" fmla="*/ 21 h 32"/>
                <a:gd name="T46" fmla="*/ 18 w 19"/>
                <a:gd name="T47" fmla="*/ 19 h 32"/>
                <a:gd name="T48" fmla="*/ 18 w 19"/>
                <a:gd name="T49" fmla="*/ 15 h 32"/>
                <a:gd name="T50" fmla="*/ 18 w 19"/>
                <a:gd name="T51" fmla="*/ 12 h 32"/>
                <a:gd name="T52" fmla="*/ 17 w 19"/>
                <a:gd name="T53" fmla="*/ 9 h 32"/>
                <a:gd name="T54" fmla="*/ 16 w 19"/>
                <a:gd name="T55" fmla="*/ 7 h 32"/>
                <a:gd name="T56" fmla="*/ 15 w 19"/>
                <a:gd name="T57" fmla="*/ 4 h 32"/>
                <a:gd name="T58" fmla="*/ 14 w 19"/>
                <a:gd name="T59" fmla="*/ 3 h 32"/>
                <a:gd name="T60" fmla="*/ 12 w 19"/>
                <a:gd name="T61" fmla="*/ 1 h 32"/>
                <a:gd name="T62" fmla="*/ 11 w 19"/>
                <a:gd name="T63" fmla="*/ 0 h 32"/>
                <a:gd name="T64" fmla="*/ 9 w 19"/>
                <a:gd name="T65" fmla="*/ 0 h 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32"/>
                <a:gd name="T101" fmla="*/ 19 w 19"/>
                <a:gd name="T102" fmla="*/ 32 h 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32">
                  <a:moveTo>
                    <a:pt x="9" y="0"/>
                  </a:moveTo>
                  <a:lnTo>
                    <a:pt x="7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1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1" y="24"/>
                  </a:lnTo>
                  <a:lnTo>
                    <a:pt x="3" y="26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7" y="31"/>
                  </a:lnTo>
                  <a:lnTo>
                    <a:pt x="9" y="31"/>
                  </a:lnTo>
                  <a:lnTo>
                    <a:pt x="11" y="31"/>
                  </a:lnTo>
                  <a:lnTo>
                    <a:pt x="12" y="30"/>
                  </a:lnTo>
                  <a:lnTo>
                    <a:pt x="14" y="28"/>
                  </a:lnTo>
                  <a:lnTo>
                    <a:pt x="15" y="26"/>
                  </a:lnTo>
                  <a:lnTo>
                    <a:pt x="16" y="24"/>
                  </a:lnTo>
                  <a:lnTo>
                    <a:pt x="17" y="21"/>
                  </a:lnTo>
                  <a:lnTo>
                    <a:pt x="18" y="19"/>
                  </a:lnTo>
                  <a:lnTo>
                    <a:pt x="18" y="15"/>
                  </a:lnTo>
                  <a:lnTo>
                    <a:pt x="18" y="12"/>
                  </a:lnTo>
                  <a:lnTo>
                    <a:pt x="17" y="9"/>
                  </a:lnTo>
                  <a:lnTo>
                    <a:pt x="16" y="7"/>
                  </a:lnTo>
                  <a:lnTo>
                    <a:pt x="15" y="4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54" name="Freeform 135"/>
            <p:cNvSpPr>
              <a:spLocks/>
            </p:cNvSpPr>
            <p:nvPr/>
          </p:nvSpPr>
          <p:spPr bwMode="auto">
            <a:xfrm>
              <a:off x="1264" y="1132"/>
              <a:ext cx="19" cy="33"/>
            </a:xfrm>
            <a:custGeom>
              <a:avLst/>
              <a:gdLst>
                <a:gd name="T0" fmla="*/ 9 w 19"/>
                <a:gd name="T1" fmla="*/ 0 h 33"/>
                <a:gd name="T2" fmla="*/ 9 w 19"/>
                <a:gd name="T3" fmla="*/ 0 h 33"/>
                <a:gd name="T4" fmla="*/ 7 w 19"/>
                <a:gd name="T5" fmla="*/ 0 h 33"/>
                <a:gd name="T6" fmla="*/ 6 w 19"/>
                <a:gd name="T7" fmla="*/ 1 h 33"/>
                <a:gd name="T8" fmla="*/ 4 w 19"/>
                <a:gd name="T9" fmla="*/ 3 h 33"/>
                <a:gd name="T10" fmla="*/ 3 w 19"/>
                <a:gd name="T11" fmla="*/ 5 h 33"/>
                <a:gd name="T12" fmla="*/ 1 w 19"/>
                <a:gd name="T13" fmla="*/ 7 h 33"/>
                <a:gd name="T14" fmla="*/ 1 w 19"/>
                <a:gd name="T15" fmla="*/ 10 h 33"/>
                <a:gd name="T16" fmla="*/ 0 w 19"/>
                <a:gd name="T17" fmla="*/ 13 h 33"/>
                <a:gd name="T18" fmla="*/ 0 w 19"/>
                <a:gd name="T19" fmla="*/ 16 h 33"/>
                <a:gd name="T20" fmla="*/ 0 w 19"/>
                <a:gd name="T21" fmla="*/ 19 h 33"/>
                <a:gd name="T22" fmla="*/ 1 w 19"/>
                <a:gd name="T23" fmla="*/ 22 h 33"/>
                <a:gd name="T24" fmla="*/ 1 w 19"/>
                <a:gd name="T25" fmla="*/ 25 h 33"/>
                <a:gd name="T26" fmla="*/ 3 w 19"/>
                <a:gd name="T27" fmla="*/ 27 h 33"/>
                <a:gd name="T28" fmla="*/ 4 w 19"/>
                <a:gd name="T29" fmla="*/ 29 h 33"/>
                <a:gd name="T30" fmla="*/ 6 w 19"/>
                <a:gd name="T31" fmla="*/ 31 h 33"/>
                <a:gd name="T32" fmla="*/ 7 w 19"/>
                <a:gd name="T33" fmla="*/ 32 h 33"/>
                <a:gd name="T34" fmla="*/ 9 w 19"/>
                <a:gd name="T35" fmla="*/ 32 h 33"/>
                <a:gd name="T36" fmla="*/ 11 w 19"/>
                <a:gd name="T37" fmla="*/ 32 h 33"/>
                <a:gd name="T38" fmla="*/ 12 w 19"/>
                <a:gd name="T39" fmla="*/ 31 h 33"/>
                <a:gd name="T40" fmla="*/ 14 w 19"/>
                <a:gd name="T41" fmla="*/ 29 h 33"/>
                <a:gd name="T42" fmla="*/ 15 w 19"/>
                <a:gd name="T43" fmla="*/ 27 h 33"/>
                <a:gd name="T44" fmla="*/ 16 w 19"/>
                <a:gd name="T45" fmla="*/ 25 h 33"/>
                <a:gd name="T46" fmla="*/ 17 w 19"/>
                <a:gd name="T47" fmla="*/ 22 h 33"/>
                <a:gd name="T48" fmla="*/ 18 w 19"/>
                <a:gd name="T49" fmla="*/ 19 h 33"/>
                <a:gd name="T50" fmla="*/ 18 w 19"/>
                <a:gd name="T51" fmla="*/ 16 h 33"/>
                <a:gd name="T52" fmla="*/ 18 w 19"/>
                <a:gd name="T53" fmla="*/ 13 h 33"/>
                <a:gd name="T54" fmla="*/ 17 w 19"/>
                <a:gd name="T55" fmla="*/ 10 h 33"/>
                <a:gd name="T56" fmla="*/ 16 w 19"/>
                <a:gd name="T57" fmla="*/ 7 h 33"/>
                <a:gd name="T58" fmla="*/ 15 w 19"/>
                <a:gd name="T59" fmla="*/ 5 h 33"/>
                <a:gd name="T60" fmla="*/ 14 w 19"/>
                <a:gd name="T61" fmla="*/ 3 h 33"/>
                <a:gd name="T62" fmla="*/ 12 w 19"/>
                <a:gd name="T63" fmla="*/ 1 h 33"/>
                <a:gd name="T64" fmla="*/ 11 w 19"/>
                <a:gd name="T65" fmla="*/ 0 h 33"/>
                <a:gd name="T66" fmla="*/ 9 w 19"/>
                <a:gd name="T67" fmla="*/ 0 h 3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33"/>
                <a:gd name="T104" fmla="*/ 19 w 19"/>
                <a:gd name="T105" fmla="*/ 33 h 3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33">
                  <a:moveTo>
                    <a:pt x="9" y="0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5"/>
                  </a:lnTo>
                  <a:lnTo>
                    <a:pt x="1" y="7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1" y="22"/>
                  </a:lnTo>
                  <a:lnTo>
                    <a:pt x="1" y="25"/>
                  </a:lnTo>
                  <a:lnTo>
                    <a:pt x="3" y="27"/>
                  </a:lnTo>
                  <a:lnTo>
                    <a:pt x="4" y="29"/>
                  </a:lnTo>
                  <a:lnTo>
                    <a:pt x="6" y="31"/>
                  </a:lnTo>
                  <a:lnTo>
                    <a:pt x="7" y="32"/>
                  </a:lnTo>
                  <a:lnTo>
                    <a:pt x="9" y="32"/>
                  </a:lnTo>
                  <a:lnTo>
                    <a:pt x="11" y="32"/>
                  </a:lnTo>
                  <a:lnTo>
                    <a:pt x="12" y="31"/>
                  </a:lnTo>
                  <a:lnTo>
                    <a:pt x="14" y="29"/>
                  </a:lnTo>
                  <a:lnTo>
                    <a:pt x="15" y="27"/>
                  </a:lnTo>
                  <a:lnTo>
                    <a:pt x="16" y="25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8" y="16"/>
                  </a:lnTo>
                  <a:lnTo>
                    <a:pt x="18" y="13"/>
                  </a:lnTo>
                  <a:lnTo>
                    <a:pt x="17" y="10"/>
                  </a:lnTo>
                  <a:lnTo>
                    <a:pt x="16" y="7"/>
                  </a:lnTo>
                  <a:lnTo>
                    <a:pt x="15" y="5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55" name="Freeform 136"/>
            <p:cNvSpPr>
              <a:spLocks/>
            </p:cNvSpPr>
            <p:nvPr/>
          </p:nvSpPr>
          <p:spPr bwMode="auto">
            <a:xfrm>
              <a:off x="1268" y="1132"/>
              <a:ext cx="6" cy="32"/>
            </a:xfrm>
            <a:custGeom>
              <a:avLst/>
              <a:gdLst>
                <a:gd name="T0" fmla="*/ 5 w 6"/>
                <a:gd name="T1" fmla="*/ 0 h 32"/>
                <a:gd name="T2" fmla="*/ 0 w 6"/>
                <a:gd name="T3" fmla="*/ 0 h 32"/>
                <a:gd name="T4" fmla="*/ 3 w 6"/>
                <a:gd name="T5" fmla="*/ 1 h 32"/>
                <a:gd name="T6" fmla="*/ 5 w 6"/>
                <a:gd name="T7" fmla="*/ 0 h 32"/>
                <a:gd name="T8" fmla="*/ 5 w 6"/>
                <a:gd name="T9" fmla="*/ 31 h 32"/>
                <a:gd name="T10" fmla="*/ 0 w 6"/>
                <a:gd name="T11" fmla="*/ 31 h 32"/>
                <a:gd name="T12" fmla="*/ 3 w 6"/>
                <a:gd name="T13" fmla="*/ 30 h 32"/>
                <a:gd name="T14" fmla="*/ 5 w 6"/>
                <a:gd name="T15" fmla="*/ 31 h 32"/>
                <a:gd name="T16" fmla="*/ 5 w 6"/>
                <a:gd name="T17" fmla="*/ 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2"/>
                <a:gd name="T29" fmla="*/ 6 w 6"/>
                <a:gd name="T30" fmla="*/ 32 h 3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2">
                  <a:moveTo>
                    <a:pt x="5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5" y="0"/>
                  </a:lnTo>
                  <a:lnTo>
                    <a:pt x="5" y="31"/>
                  </a:lnTo>
                  <a:lnTo>
                    <a:pt x="0" y="31"/>
                  </a:lnTo>
                  <a:lnTo>
                    <a:pt x="3" y="30"/>
                  </a:lnTo>
                  <a:lnTo>
                    <a:pt x="5" y="31"/>
                  </a:lnTo>
                  <a:lnTo>
                    <a:pt x="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56" name="Freeform 137"/>
            <p:cNvSpPr>
              <a:spLocks/>
            </p:cNvSpPr>
            <p:nvPr/>
          </p:nvSpPr>
          <p:spPr bwMode="auto">
            <a:xfrm>
              <a:off x="1267" y="1132"/>
              <a:ext cx="7" cy="2"/>
            </a:xfrm>
            <a:custGeom>
              <a:avLst/>
              <a:gdLst>
                <a:gd name="T0" fmla="*/ 6 w 7"/>
                <a:gd name="T1" fmla="*/ 0 h 2"/>
                <a:gd name="T2" fmla="*/ 0 w 7"/>
                <a:gd name="T3" fmla="*/ 0 h 2"/>
                <a:gd name="T4" fmla="*/ 3 w 7"/>
                <a:gd name="T5" fmla="*/ 1 h 2"/>
                <a:gd name="T6" fmla="*/ 6 w 7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2"/>
                <a:gd name="T14" fmla="*/ 7 w 7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2">
                  <a:moveTo>
                    <a:pt x="6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57" name="Freeform 138"/>
            <p:cNvSpPr>
              <a:spLocks/>
            </p:cNvSpPr>
            <p:nvPr/>
          </p:nvSpPr>
          <p:spPr bwMode="auto">
            <a:xfrm>
              <a:off x="1258" y="1132"/>
              <a:ext cx="19" cy="32"/>
            </a:xfrm>
            <a:custGeom>
              <a:avLst/>
              <a:gdLst>
                <a:gd name="T0" fmla="*/ 9 w 19"/>
                <a:gd name="T1" fmla="*/ 0 h 32"/>
                <a:gd name="T2" fmla="*/ 7 w 19"/>
                <a:gd name="T3" fmla="*/ 0 h 32"/>
                <a:gd name="T4" fmla="*/ 6 w 19"/>
                <a:gd name="T5" fmla="*/ 1 h 32"/>
                <a:gd name="T6" fmla="*/ 4 w 19"/>
                <a:gd name="T7" fmla="*/ 3 h 32"/>
                <a:gd name="T8" fmla="*/ 3 w 19"/>
                <a:gd name="T9" fmla="*/ 4 h 32"/>
                <a:gd name="T10" fmla="*/ 2 w 19"/>
                <a:gd name="T11" fmla="*/ 7 h 32"/>
                <a:gd name="T12" fmla="*/ 1 w 19"/>
                <a:gd name="T13" fmla="*/ 9 h 32"/>
                <a:gd name="T14" fmla="*/ 0 w 19"/>
                <a:gd name="T15" fmla="*/ 12 h 32"/>
                <a:gd name="T16" fmla="*/ 0 w 19"/>
                <a:gd name="T17" fmla="*/ 15 h 32"/>
                <a:gd name="T18" fmla="*/ 0 w 19"/>
                <a:gd name="T19" fmla="*/ 19 h 32"/>
                <a:gd name="T20" fmla="*/ 1 w 19"/>
                <a:gd name="T21" fmla="*/ 21 h 32"/>
                <a:gd name="T22" fmla="*/ 2 w 19"/>
                <a:gd name="T23" fmla="*/ 24 h 32"/>
                <a:gd name="T24" fmla="*/ 3 w 19"/>
                <a:gd name="T25" fmla="*/ 26 h 32"/>
                <a:gd name="T26" fmla="*/ 4 w 19"/>
                <a:gd name="T27" fmla="*/ 28 h 32"/>
                <a:gd name="T28" fmla="*/ 6 w 19"/>
                <a:gd name="T29" fmla="*/ 30 h 32"/>
                <a:gd name="T30" fmla="*/ 7 w 19"/>
                <a:gd name="T31" fmla="*/ 31 h 32"/>
                <a:gd name="T32" fmla="*/ 9 w 19"/>
                <a:gd name="T33" fmla="*/ 31 h 32"/>
                <a:gd name="T34" fmla="*/ 11 w 19"/>
                <a:gd name="T35" fmla="*/ 31 h 32"/>
                <a:gd name="T36" fmla="*/ 13 w 19"/>
                <a:gd name="T37" fmla="*/ 30 h 32"/>
                <a:gd name="T38" fmla="*/ 14 w 19"/>
                <a:gd name="T39" fmla="*/ 28 h 32"/>
                <a:gd name="T40" fmla="*/ 15 w 19"/>
                <a:gd name="T41" fmla="*/ 26 h 32"/>
                <a:gd name="T42" fmla="*/ 17 w 19"/>
                <a:gd name="T43" fmla="*/ 24 h 32"/>
                <a:gd name="T44" fmla="*/ 17 w 19"/>
                <a:gd name="T45" fmla="*/ 21 h 32"/>
                <a:gd name="T46" fmla="*/ 18 w 19"/>
                <a:gd name="T47" fmla="*/ 19 h 32"/>
                <a:gd name="T48" fmla="*/ 18 w 19"/>
                <a:gd name="T49" fmla="*/ 15 h 32"/>
                <a:gd name="T50" fmla="*/ 18 w 19"/>
                <a:gd name="T51" fmla="*/ 12 h 32"/>
                <a:gd name="T52" fmla="*/ 17 w 19"/>
                <a:gd name="T53" fmla="*/ 9 h 32"/>
                <a:gd name="T54" fmla="*/ 17 w 19"/>
                <a:gd name="T55" fmla="*/ 7 h 32"/>
                <a:gd name="T56" fmla="*/ 15 w 19"/>
                <a:gd name="T57" fmla="*/ 4 h 32"/>
                <a:gd name="T58" fmla="*/ 14 w 19"/>
                <a:gd name="T59" fmla="*/ 3 h 32"/>
                <a:gd name="T60" fmla="*/ 13 w 19"/>
                <a:gd name="T61" fmla="*/ 1 h 32"/>
                <a:gd name="T62" fmla="*/ 11 w 19"/>
                <a:gd name="T63" fmla="*/ 0 h 32"/>
                <a:gd name="T64" fmla="*/ 9 w 19"/>
                <a:gd name="T65" fmla="*/ 0 h 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32"/>
                <a:gd name="T101" fmla="*/ 19 w 19"/>
                <a:gd name="T102" fmla="*/ 32 h 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32">
                  <a:moveTo>
                    <a:pt x="9" y="0"/>
                  </a:moveTo>
                  <a:lnTo>
                    <a:pt x="7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3" y="26"/>
                  </a:lnTo>
                  <a:lnTo>
                    <a:pt x="4" y="28"/>
                  </a:lnTo>
                  <a:lnTo>
                    <a:pt x="6" y="30"/>
                  </a:lnTo>
                  <a:lnTo>
                    <a:pt x="7" y="31"/>
                  </a:lnTo>
                  <a:lnTo>
                    <a:pt x="9" y="31"/>
                  </a:lnTo>
                  <a:lnTo>
                    <a:pt x="11" y="31"/>
                  </a:lnTo>
                  <a:lnTo>
                    <a:pt x="13" y="30"/>
                  </a:lnTo>
                  <a:lnTo>
                    <a:pt x="14" y="28"/>
                  </a:lnTo>
                  <a:lnTo>
                    <a:pt x="15" y="26"/>
                  </a:lnTo>
                  <a:lnTo>
                    <a:pt x="17" y="24"/>
                  </a:lnTo>
                  <a:lnTo>
                    <a:pt x="17" y="21"/>
                  </a:lnTo>
                  <a:lnTo>
                    <a:pt x="18" y="19"/>
                  </a:lnTo>
                  <a:lnTo>
                    <a:pt x="18" y="15"/>
                  </a:lnTo>
                  <a:lnTo>
                    <a:pt x="18" y="12"/>
                  </a:lnTo>
                  <a:lnTo>
                    <a:pt x="17" y="9"/>
                  </a:lnTo>
                  <a:lnTo>
                    <a:pt x="17" y="7"/>
                  </a:lnTo>
                  <a:lnTo>
                    <a:pt x="15" y="4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58" name="Freeform 139"/>
            <p:cNvSpPr>
              <a:spLocks/>
            </p:cNvSpPr>
            <p:nvPr/>
          </p:nvSpPr>
          <p:spPr bwMode="auto">
            <a:xfrm>
              <a:off x="1261" y="1137"/>
              <a:ext cx="13" cy="20"/>
            </a:xfrm>
            <a:custGeom>
              <a:avLst/>
              <a:gdLst>
                <a:gd name="T0" fmla="*/ 6 w 13"/>
                <a:gd name="T1" fmla="*/ 0 h 20"/>
                <a:gd name="T2" fmla="*/ 5 w 13"/>
                <a:gd name="T3" fmla="*/ 0 h 20"/>
                <a:gd name="T4" fmla="*/ 4 w 13"/>
                <a:gd name="T5" fmla="*/ 1 h 20"/>
                <a:gd name="T6" fmla="*/ 3 w 13"/>
                <a:gd name="T7" fmla="*/ 2 h 20"/>
                <a:gd name="T8" fmla="*/ 2 w 13"/>
                <a:gd name="T9" fmla="*/ 3 h 20"/>
                <a:gd name="T10" fmla="*/ 1 w 13"/>
                <a:gd name="T11" fmla="*/ 4 h 20"/>
                <a:gd name="T12" fmla="*/ 0 w 13"/>
                <a:gd name="T13" fmla="*/ 6 h 20"/>
                <a:gd name="T14" fmla="*/ 0 w 13"/>
                <a:gd name="T15" fmla="*/ 8 h 20"/>
                <a:gd name="T16" fmla="*/ 0 w 13"/>
                <a:gd name="T17" fmla="*/ 10 h 20"/>
                <a:gd name="T18" fmla="*/ 0 w 13"/>
                <a:gd name="T19" fmla="*/ 11 h 20"/>
                <a:gd name="T20" fmla="*/ 0 w 13"/>
                <a:gd name="T21" fmla="*/ 13 h 20"/>
                <a:gd name="T22" fmla="*/ 1 w 13"/>
                <a:gd name="T23" fmla="*/ 15 h 20"/>
                <a:gd name="T24" fmla="*/ 2 w 13"/>
                <a:gd name="T25" fmla="*/ 16 h 20"/>
                <a:gd name="T26" fmla="*/ 3 w 13"/>
                <a:gd name="T27" fmla="*/ 17 h 20"/>
                <a:gd name="T28" fmla="*/ 4 w 13"/>
                <a:gd name="T29" fmla="*/ 18 h 20"/>
                <a:gd name="T30" fmla="*/ 5 w 13"/>
                <a:gd name="T31" fmla="*/ 19 h 20"/>
                <a:gd name="T32" fmla="*/ 6 w 13"/>
                <a:gd name="T33" fmla="*/ 19 h 20"/>
                <a:gd name="T34" fmla="*/ 7 w 13"/>
                <a:gd name="T35" fmla="*/ 19 h 20"/>
                <a:gd name="T36" fmla="*/ 8 w 13"/>
                <a:gd name="T37" fmla="*/ 18 h 20"/>
                <a:gd name="T38" fmla="*/ 9 w 13"/>
                <a:gd name="T39" fmla="*/ 17 h 20"/>
                <a:gd name="T40" fmla="*/ 10 w 13"/>
                <a:gd name="T41" fmla="*/ 16 h 20"/>
                <a:gd name="T42" fmla="*/ 11 w 13"/>
                <a:gd name="T43" fmla="*/ 15 h 20"/>
                <a:gd name="T44" fmla="*/ 12 w 13"/>
                <a:gd name="T45" fmla="*/ 13 h 20"/>
                <a:gd name="T46" fmla="*/ 12 w 13"/>
                <a:gd name="T47" fmla="*/ 11 h 20"/>
                <a:gd name="T48" fmla="*/ 12 w 13"/>
                <a:gd name="T49" fmla="*/ 10 h 20"/>
                <a:gd name="T50" fmla="*/ 12 w 13"/>
                <a:gd name="T51" fmla="*/ 8 h 20"/>
                <a:gd name="T52" fmla="*/ 12 w 13"/>
                <a:gd name="T53" fmla="*/ 6 h 20"/>
                <a:gd name="T54" fmla="*/ 11 w 13"/>
                <a:gd name="T55" fmla="*/ 4 h 20"/>
                <a:gd name="T56" fmla="*/ 10 w 13"/>
                <a:gd name="T57" fmla="*/ 3 h 20"/>
                <a:gd name="T58" fmla="*/ 9 w 13"/>
                <a:gd name="T59" fmla="*/ 2 h 20"/>
                <a:gd name="T60" fmla="*/ 8 w 13"/>
                <a:gd name="T61" fmla="*/ 1 h 20"/>
                <a:gd name="T62" fmla="*/ 7 w 13"/>
                <a:gd name="T63" fmla="*/ 0 h 20"/>
                <a:gd name="T64" fmla="*/ 6 w 13"/>
                <a:gd name="T65" fmla="*/ 0 h 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"/>
                <a:gd name="T100" fmla="*/ 0 h 20"/>
                <a:gd name="T101" fmla="*/ 13 w 13"/>
                <a:gd name="T102" fmla="*/ 20 h 2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" h="20">
                  <a:moveTo>
                    <a:pt x="6" y="0"/>
                  </a:moveTo>
                  <a:lnTo>
                    <a:pt x="5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2" y="16"/>
                  </a:lnTo>
                  <a:lnTo>
                    <a:pt x="3" y="17"/>
                  </a:lnTo>
                  <a:lnTo>
                    <a:pt x="4" y="18"/>
                  </a:lnTo>
                  <a:lnTo>
                    <a:pt x="5" y="19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8" y="18"/>
                  </a:lnTo>
                  <a:lnTo>
                    <a:pt x="9" y="17"/>
                  </a:lnTo>
                  <a:lnTo>
                    <a:pt x="10" y="16"/>
                  </a:lnTo>
                  <a:lnTo>
                    <a:pt x="11" y="15"/>
                  </a:lnTo>
                  <a:lnTo>
                    <a:pt x="12" y="13"/>
                  </a:lnTo>
                  <a:lnTo>
                    <a:pt x="12" y="11"/>
                  </a:lnTo>
                  <a:lnTo>
                    <a:pt x="12" y="10"/>
                  </a:lnTo>
                  <a:lnTo>
                    <a:pt x="12" y="8"/>
                  </a:lnTo>
                  <a:lnTo>
                    <a:pt x="12" y="6"/>
                  </a:lnTo>
                  <a:lnTo>
                    <a:pt x="11" y="4"/>
                  </a:lnTo>
                  <a:lnTo>
                    <a:pt x="10" y="3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0"/>
                  </a:lnTo>
                </a:path>
              </a:pathLst>
            </a:custGeom>
            <a:solidFill>
              <a:srgbClr val="E5E5E5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59" name="Freeform 140"/>
            <p:cNvSpPr>
              <a:spLocks/>
            </p:cNvSpPr>
            <p:nvPr/>
          </p:nvSpPr>
          <p:spPr bwMode="auto">
            <a:xfrm>
              <a:off x="1260" y="1137"/>
              <a:ext cx="14" cy="21"/>
            </a:xfrm>
            <a:custGeom>
              <a:avLst/>
              <a:gdLst>
                <a:gd name="T0" fmla="*/ 7 w 14"/>
                <a:gd name="T1" fmla="*/ 0 h 21"/>
                <a:gd name="T2" fmla="*/ 7 w 14"/>
                <a:gd name="T3" fmla="*/ 0 h 21"/>
                <a:gd name="T4" fmla="*/ 5 w 14"/>
                <a:gd name="T5" fmla="*/ 0 h 21"/>
                <a:gd name="T6" fmla="*/ 4 w 14"/>
                <a:gd name="T7" fmla="*/ 1 h 21"/>
                <a:gd name="T8" fmla="*/ 3 w 14"/>
                <a:gd name="T9" fmla="*/ 2 h 21"/>
                <a:gd name="T10" fmla="*/ 2 w 14"/>
                <a:gd name="T11" fmla="*/ 3 h 21"/>
                <a:gd name="T12" fmla="*/ 1 w 14"/>
                <a:gd name="T13" fmla="*/ 4 h 21"/>
                <a:gd name="T14" fmla="*/ 1 w 14"/>
                <a:gd name="T15" fmla="*/ 6 h 21"/>
                <a:gd name="T16" fmla="*/ 0 w 14"/>
                <a:gd name="T17" fmla="*/ 8 h 21"/>
                <a:gd name="T18" fmla="*/ 0 w 14"/>
                <a:gd name="T19" fmla="*/ 10 h 21"/>
                <a:gd name="T20" fmla="*/ 0 w 14"/>
                <a:gd name="T21" fmla="*/ 12 h 21"/>
                <a:gd name="T22" fmla="*/ 1 w 14"/>
                <a:gd name="T23" fmla="*/ 14 h 21"/>
                <a:gd name="T24" fmla="*/ 1 w 14"/>
                <a:gd name="T25" fmla="*/ 16 h 21"/>
                <a:gd name="T26" fmla="*/ 2 w 14"/>
                <a:gd name="T27" fmla="*/ 17 h 21"/>
                <a:gd name="T28" fmla="*/ 3 w 14"/>
                <a:gd name="T29" fmla="*/ 18 h 21"/>
                <a:gd name="T30" fmla="*/ 4 w 14"/>
                <a:gd name="T31" fmla="*/ 19 h 21"/>
                <a:gd name="T32" fmla="*/ 5 w 14"/>
                <a:gd name="T33" fmla="*/ 20 h 21"/>
                <a:gd name="T34" fmla="*/ 7 w 14"/>
                <a:gd name="T35" fmla="*/ 20 h 21"/>
                <a:gd name="T36" fmla="*/ 8 w 14"/>
                <a:gd name="T37" fmla="*/ 20 h 21"/>
                <a:gd name="T38" fmla="*/ 9 w 14"/>
                <a:gd name="T39" fmla="*/ 19 h 21"/>
                <a:gd name="T40" fmla="*/ 10 w 14"/>
                <a:gd name="T41" fmla="*/ 18 h 21"/>
                <a:gd name="T42" fmla="*/ 11 w 14"/>
                <a:gd name="T43" fmla="*/ 17 h 21"/>
                <a:gd name="T44" fmla="*/ 12 w 14"/>
                <a:gd name="T45" fmla="*/ 16 h 21"/>
                <a:gd name="T46" fmla="*/ 12 w 14"/>
                <a:gd name="T47" fmla="*/ 14 h 21"/>
                <a:gd name="T48" fmla="*/ 13 w 14"/>
                <a:gd name="T49" fmla="*/ 12 h 21"/>
                <a:gd name="T50" fmla="*/ 13 w 14"/>
                <a:gd name="T51" fmla="*/ 10 h 21"/>
                <a:gd name="T52" fmla="*/ 13 w 14"/>
                <a:gd name="T53" fmla="*/ 8 h 21"/>
                <a:gd name="T54" fmla="*/ 12 w 14"/>
                <a:gd name="T55" fmla="*/ 6 h 21"/>
                <a:gd name="T56" fmla="*/ 12 w 14"/>
                <a:gd name="T57" fmla="*/ 4 h 21"/>
                <a:gd name="T58" fmla="*/ 11 w 14"/>
                <a:gd name="T59" fmla="*/ 3 h 21"/>
                <a:gd name="T60" fmla="*/ 10 w 14"/>
                <a:gd name="T61" fmla="*/ 2 h 21"/>
                <a:gd name="T62" fmla="*/ 9 w 14"/>
                <a:gd name="T63" fmla="*/ 1 h 21"/>
                <a:gd name="T64" fmla="*/ 8 w 14"/>
                <a:gd name="T65" fmla="*/ 0 h 21"/>
                <a:gd name="T66" fmla="*/ 7 w 14"/>
                <a:gd name="T67" fmla="*/ 0 h 2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"/>
                <a:gd name="T103" fmla="*/ 0 h 21"/>
                <a:gd name="T104" fmla="*/ 14 w 14"/>
                <a:gd name="T105" fmla="*/ 21 h 2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" h="21">
                  <a:moveTo>
                    <a:pt x="7" y="0"/>
                  </a:moveTo>
                  <a:lnTo>
                    <a:pt x="7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1" y="16"/>
                  </a:lnTo>
                  <a:lnTo>
                    <a:pt x="2" y="17"/>
                  </a:lnTo>
                  <a:lnTo>
                    <a:pt x="3" y="18"/>
                  </a:lnTo>
                  <a:lnTo>
                    <a:pt x="4" y="19"/>
                  </a:lnTo>
                  <a:lnTo>
                    <a:pt x="5" y="20"/>
                  </a:lnTo>
                  <a:lnTo>
                    <a:pt x="7" y="20"/>
                  </a:lnTo>
                  <a:lnTo>
                    <a:pt x="8" y="20"/>
                  </a:lnTo>
                  <a:lnTo>
                    <a:pt x="9" y="19"/>
                  </a:lnTo>
                  <a:lnTo>
                    <a:pt x="10" y="18"/>
                  </a:lnTo>
                  <a:lnTo>
                    <a:pt x="11" y="17"/>
                  </a:lnTo>
                  <a:lnTo>
                    <a:pt x="12" y="16"/>
                  </a:lnTo>
                  <a:lnTo>
                    <a:pt x="12" y="14"/>
                  </a:lnTo>
                  <a:lnTo>
                    <a:pt x="13" y="12"/>
                  </a:lnTo>
                  <a:lnTo>
                    <a:pt x="13" y="10"/>
                  </a:lnTo>
                  <a:lnTo>
                    <a:pt x="13" y="8"/>
                  </a:lnTo>
                  <a:lnTo>
                    <a:pt x="12" y="6"/>
                  </a:lnTo>
                  <a:lnTo>
                    <a:pt x="12" y="4"/>
                  </a:lnTo>
                  <a:lnTo>
                    <a:pt x="11" y="3"/>
                  </a:lnTo>
                  <a:lnTo>
                    <a:pt x="10" y="2"/>
                  </a:lnTo>
                  <a:lnTo>
                    <a:pt x="9" y="1"/>
                  </a:lnTo>
                  <a:lnTo>
                    <a:pt x="8" y="0"/>
                  </a:lnTo>
                  <a:lnTo>
                    <a:pt x="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60" name="Freeform 141"/>
            <p:cNvSpPr>
              <a:spLocks/>
            </p:cNvSpPr>
            <p:nvPr/>
          </p:nvSpPr>
          <p:spPr bwMode="auto">
            <a:xfrm>
              <a:off x="1262" y="1138"/>
              <a:ext cx="12" cy="18"/>
            </a:xfrm>
            <a:custGeom>
              <a:avLst/>
              <a:gdLst>
                <a:gd name="T0" fmla="*/ 6 w 12"/>
                <a:gd name="T1" fmla="*/ 0 h 18"/>
                <a:gd name="T2" fmla="*/ 7 w 12"/>
                <a:gd name="T3" fmla="*/ 0 h 18"/>
                <a:gd name="T4" fmla="*/ 8 w 12"/>
                <a:gd name="T5" fmla="*/ 1 h 18"/>
                <a:gd name="T6" fmla="*/ 8 w 12"/>
                <a:gd name="T7" fmla="*/ 2 h 18"/>
                <a:gd name="T8" fmla="*/ 9 w 12"/>
                <a:gd name="T9" fmla="*/ 3 h 18"/>
                <a:gd name="T10" fmla="*/ 10 w 12"/>
                <a:gd name="T11" fmla="*/ 4 h 18"/>
                <a:gd name="T12" fmla="*/ 11 w 12"/>
                <a:gd name="T13" fmla="*/ 5 h 18"/>
                <a:gd name="T14" fmla="*/ 11 w 12"/>
                <a:gd name="T15" fmla="*/ 7 h 18"/>
                <a:gd name="T16" fmla="*/ 11 w 12"/>
                <a:gd name="T17" fmla="*/ 9 h 18"/>
                <a:gd name="T18" fmla="*/ 11 w 12"/>
                <a:gd name="T19" fmla="*/ 10 h 18"/>
                <a:gd name="T20" fmla="*/ 11 w 12"/>
                <a:gd name="T21" fmla="*/ 12 h 18"/>
                <a:gd name="T22" fmla="*/ 10 w 12"/>
                <a:gd name="T23" fmla="*/ 13 h 18"/>
                <a:gd name="T24" fmla="*/ 9 w 12"/>
                <a:gd name="T25" fmla="*/ 15 h 18"/>
                <a:gd name="T26" fmla="*/ 8 w 12"/>
                <a:gd name="T27" fmla="*/ 16 h 18"/>
                <a:gd name="T28" fmla="*/ 8 w 12"/>
                <a:gd name="T29" fmla="*/ 16 h 18"/>
                <a:gd name="T30" fmla="*/ 7 w 12"/>
                <a:gd name="T31" fmla="*/ 17 h 18"/>
                <a:gd name="T32" fmla="*/ 6 w 12"/>
                <a:gd name="T33" fmla="*/ 17 h 18"/>
                <a:gd name="T34" fmla="*/ 5 w 12"/>
                <a:gd name="T35" fmla="*/ 17 h 18"/>
                <a:gd name="T36" fmla="*/ 4 w 12"/>
                <a:gd name="T37" fmla="*/ 16 h 18"/>
                <a:gd name="T38" fmla="*/ 3 w 12"/>
                <a:gd name="T39" fmla="*/ 16 h 18"/>
                <a:gd name="T40" fmla="*/ 2 w 12"/>
                <a:gd name="T41" fmla="*/ 15 h 18"/>
                <a:gd name="T42" fmla="*/ 1 w 12"/>
                <a:gd name="T43" fmla="*/ 13 h 18"/>
                <a:gd name="T44" fmla="*/ 0 w 12"/>
                <a:gd name="T45" fmla="*/ 12 h 18"/>
                <a:gd name="T46" fmla="*/ 0 w 12"/>
                <a:gd name="T47" fmla="*/ 10 h 18"/>
                <a:gd name="T48" fmla="*/ 0 w 12"/>
                <a:gd name="T49" fmla="*/ 9 h 18"/>
                <a:gd name="T50" fmla="*/ 0 w 12"/>
                <a:gd name="T51" fmla="*/ 7 h 18"/>
                <a:gd name="T52" fmla="*/ 0 w 12"/>
                <a:gd name="T53" fmla="*/ 5 h 18"/>
                <a:gd name="T54" fmla="*/ 1 w 12"/>
                <a:gd name="T55" fmla="*/ 4 h 18"/>
                <a:gd name="T56" fmla="*/ 2 w 12"/>
                <a:gd name="T57" fmla="*/ 3 h 18"/>
                <a:gd name="T58" fmla="*/ 3 w 12"/>
                <a:gd name="T59" fmla="*/ 2 h 18"/>
                <a:gd name="T60" fmla="*/ 4 w 12"/>
                <a:gd name="T61" fmla="*/ 1 h 18"/>
                <a:gd name="T62" fmla="*/ 5 w 12"/>
                <a:gd name="T63" fmla="*/ 0 h 18"/>
                <a:gd name="T64" fmla="*/ 6 w 12"/>
                <a:gd name="T65" fmla="*/ 0 h 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"/>
                <a:gd name="T100" fmla="*/ 0 h 18"/>
                <a:gd name="T101" fmla="*/ 12 w 12"/>
                <a:gd name="T102" fmla="*/ 18 h 1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" h="18">
                  <a:moveTo>
                    <a:pt x="6" y="0"/>
                  </a:moveTo>
                  <a:lnTo>
                    <a:pt x="7" y="0"/>
                  </a:lnTo>
                  <a:lnTo>
                    <a:pt x="8" y="1"/>
                  </a:lnTo>
                  <a:lnTo>
                    <a:pt x="8" y="2"/>
                  </a:lnTo>
                  <a:lnTo>
                    <a:pt x="9" y="3"/>
                  </a:lnTo>
                  <a:lnTo>
                    <a:pt x="10" y="4"/>
                  </a:lnTo>
                  <a:lnTo>
                    <a:pt x="11" y="5"/>
                  </a:lnTo>
                  <a:lnTo>
                    <a:pt x="11" y="7"/>
                  </a:lnTo>
                  <a:lnTo>
                    <a:pt x="11" y="9"/>
                  </a:lnTo>
                  <a:lnTo>
                    <a:pt x="11" y="10"/>
                  </a:lnTo>
                  <a:lnTo>
                    <a:pt x="11" y="12"/>
                  </a:lnTo>
                  <a:lnTo>
                    <a:pt x="10" y="13"/>
                  </a:lnTo>
                  <a:lnTo>
                    <a:pt x="9" y="15"/>
                  </a:lnTo>
                  <a:lnTo>
                    <a:pt x="8" y="16"/>
                  </a:lnTo>
                  <a:lnTo>
                    <a:pt x="7" y="17"/>
                  </a:lnTo>
                  <a:lnTo>
                    <a:pt x="6" y="17"/>
                  </a:lnTo>
                  <a:lnTo>
                    <a:pt x="5" y="17"/>
                  </a:lnTo>
                  <a:lnTo>
                    <a:pt x="4" y="16"/>
                  </a:lnTo>
                  <a:lnTo>
                    <a:pt x="3" y="16"/>
                  </a:lnTo>
                  <a:lnTo>
                    <a:pt x="2" y="15"/>
                  </a:lnTo>
                  <a:lnTo>
                    <a:pt x="1" y="13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6" y="0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61" name="Freeform 142"/>
            <p:cNvSpPr>
              <a:spLocks/>
            </p:cNvSpPr>
            <p:nvPr/>
          </p:nvSpPr>
          <p:spPr bwMode="auto">
            <a:xfrm>
              <a:off x="1261" y="1138"/>
              <a:ext cx="13" cy="19"/>
            </a:xfrm>
            <a:custGeom>
              <a:avLst/>
              <a:gdLst>
                <a:gd name="T0" fmla="*/ 6 w 13"/>
                <a:gd name="T1" fmla="*/ 0 h 19"/>
                <a:gd name="T2" fmla="*/ 6 w 13"/>
                <a:gd name="T3" fmla="*/ 0 h 19"/>
                <a:gd name="T4" fmla="*/ 7 w 13"/>
                <a:gd name="T5" fmla="*/ 0 h 19"/>
                <a:gd name="T6" fmla="*/ 8 w 13"/>
                <a:gd name="T7" fmla="*/ 1 h 19"/>
                <a:gd name="T8" fmla="*/ 9 w 13"/>
                <a:gd name="T9" fmla="*/ 2 h 19"/>
                <a:gd name="T10" fmla="*/ 10 w 13"/>
                <a:gd name="T11" fmla="*/ 3 h 19"/>
                <a:gd name="T12" fmla="*/ 11 w 13"/>
                <a:gd name="T13" fmla="*/ 4 h 19"/>
                <a:gd name="T14" fmla="*/ 11 w 13"/>
                <a:gd name="T15" fmla="*/ 6 h 19"/>
                <a:gd name="T16" fmla="*/ 12 w 13"/>
                <a:gd name="T17" fmla="*/ 7 h 19"/>
                <a:gd name="T18" fmla="*/ 12 w 13"/>
                <a:gd name="T19" fmla="*/ 9 h 19"/>
                <a:gd name="T20" fmla="*/ 12 w 13"/>
                <a:gd name="T21" fmla="*/ 11 h 19"/>
                <a:gd name="T22" fmla="*/ 11 w 13"/>
                <a:gd name="T23" fmla="*/ 13 h 19"/>
                <a:gd name="T24" fmla="*/ 11 w 13"/>
                <a:gd name="T25" fmla="*/ 14 h 19"/>
                <a:gd name="T26" fmla="*/ 10 w 13"/>
                <a:gd name="T27" fmla="*/ 15 h 19"/>
                <a:gd name="T28" fmla="*/ 9 w 13"/>
                <a:gd name="T29" fmla="*/ 17 h 19"/>
                <a:gd name="T30" fmla="*/ 8 w 13"/>
                <a:gd name="T31" fmla="*/ 17 h 19"/>
                <a:gd name="T32" fmla="*/ 7 w 13"/>
                <a:gd name="T33" fmla="*/ 18 h 19"/>
                <a:gd name="T34" fmla="*/ 6 w 13"/>
                <a:gd name="T35" fmla="*/ 18 h 19"/>
                <a:gd name="T36" fmla="*/ 5 w 13"/>
                <a:gd name="T37" fmla="*/ 18 h 19"/>
                <a:gd name="T38" fmla="*/ 4 w 13"/>
                <a:gd name="T39" fmla="*/ 17 h 19"/>
                <a:gd name="T40" fmla="*/ 3 w 13"/>
                <a:gd name="T41" fmla="*/ 17 h 19"/>
                <a:gd name="T42" fmla="*/ 2 w 13"/>
                <a:gd name="T43" fmla="*/ 15 h 19"/>
                <a:gd name="T44" fmla="*/ 1 w 13"/>
                <a:gd name="T45" fmla="*/ 14 h 19"/>
                <a:gd name="T46" fmla="*/ 1 w 13"/>
                <a:gd name="T47" fmla="*/ 13 h 19"/>
                <a:gd name="T48" fmla="*/ 0 w 13"/>
                <a:gd name="T49" fmla="*/ 11 h 19"/>
                <a:gd name="T50" fmla="*/ 0 w 13"/>
                <a:gd name="T51" fmla="*/ 9 h 19"/>
                <a:gd name="T52" fmla="*/ 0 w 13"/>
                <a:gd name="T53" fmla="*/ 7 h 19"/>
                <a:gd name="T54" fmla="*/ 1 w 13"/>
                <a:gd name="T55" fmla="*/ 6 h 19"/>
                <a:gd name="T56" fmla="*/ 1 w 13"/>
                <a:gd name="T57" fmla="*/ 4 h 19"/>
                <a:gd name="T58" fmla="*/ 2 w 13"/>
                <a:gd name="T59" fmla="*/ 3 h 19"/>
                <a:gd name="T60" fmla="*/ 3 w 13"/>
                <a:gd name="T61" fmla="*/ 2 h 19"/>
                <a:gd name="T62" fmla="*/ 4 w 13"/>
                <a:gd name="T63" fmla="*/ 1 h 19"/>
                <a:gd name="T64" fmla="*/ 5 w 13"/>
                <a:gd name="T65" fmla="*/ 0 h 19"/>
                <a:gd name="T66" fmla="*/ 6 w 13"/>
                <a:gd name="T67" fmla="*/ 0 h 1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"/>
                <a:gd name="T103" fmla="*/ 0 h 19"/>
                <a:gd name="T104" fmla="*/ 13 w 13"/>
                <a:gd name="T105" fmla="*/ 19 h 1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" h="19">
                  <a:moveTo>
                    <a:pt x="6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1" y="6"/>
                  </a:lnTo>
                  <a:lnTo>
                    <a:pt x="12" y="7"/>
                  </a:lnTo>
                  <a:lnTo>
                    <a:pt x="12" y="9"/>
                  </a:lnTo>
                  <a:lnTo>
                    <a:pt x="12" y="11"/>
                  </a:lnTo>
                  <a:lnTo>
                    <a:pt x="11" y="13"/>
                  </a:lnTo>
                  <a:lnTo>
                    <a:pt x="11" y="14"/>
                  </a:lnTo>
                  <a:lnTo>
                    <a:pt x="10" y="15"/>
                  </a:lnTo>
                  <a:lnTo>
                    <a:pt x="9" y="17"/>
                  </a:lnTo>
                  <a:lnTo>
                    <a:pt x="8" y="17"/>
                  </a:lnTo>
                  <a:lnTo>
                    <a:pt x="7" y="18"/>
                  </a:lnTo>
                  <a:lnTo>
                    <a:pt x="6" y="18"/>
                  </a:lnTo>
                  <a:lnTo>
                    <a:pt x="5" y="18"/>
                  </a:lnTo>
                  <a:lnTo>
                    <a:pt x="4" y="17"/>
                  </a:lnTo>
                  <a:lnTo>
                    <a:pt x="3" y="17"/>
                  </a:lnTo>
                  <a:lnTo>
                    <a:pt x="2" y="15"/>
                  </a:lnTo>
                  <a:lnTo>
                    <a:pt x="1" y="14"/>
                  </a:lnTo>
                  <a:lnTo>
                    <a:pt x="1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1" y="6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62" name="Freeform 143"/>
            <p:cNvSpPr>
              <a:spLocks/>
            </p:cNvSpPr>
            <p:nvPr/>
          </p:nvSpPr>
          <p:spPr bwMode="auto">
            <a:xfrm>
              <a:off x="1262" y="1138"/>
              <a:ext cx="12" cy="18"/>
            </a:xfrm>
            <a:custGeom>
              <a:avLst/>
              <a:gdLst>
                <a:gd name="T0" fmla="*/ 6 w 12"/>
                <a:gd name="T1" fmla="*/ 0 h 18"/>
                <a:gd name="T2" fmla="*/ 4 w 12"/>
                <a:gd name="T3" fmla="*/ 0 h 18"/>
                <a:gd name="T4" fmla="*/ 3 w 12"/>
                <a:gd name="T5" fmla="*/ 1 h 18"/>
                <a:gd name="T6" fmla="*/ 3 w 12"/>
                <a:gd name="T7" fmla="*/ 1 h 18"/>
                <a:gd name="T8" fmla="*/ 2 w 12"/>
                <a:gd name="T9" fmla="*/ 3 h 18"/>
                <a:gd name="T10" fmla="*/ 1 w 12"/>
                <a:gd name="T11" fmla="*/ 4 h 18"/>
                <a:gd name="T12" fmla="*/ 1 w 12"/>
                <a:gd name="T13" fmla="*/ 5 h 18"/>
                <a:gd name="T14" fmla="*/ 0 w 12"/>
                <a:gd name="T15" fmla="*/ 7 h 18"/>
                <a:gd name="T16" fmla="*/ 0 w 12"/>
                <a:gd name="T17" fmla="*/ 9 h 18"/>
                <a:gd name="T18" fmla="*/ 0 w 12"/>
                <a:gd name="T19" fmla="*/ 10 h 18"/>
                <a:gd name="T20" fmla="*/ 1 w 12"/>
                <a:gd name="T21" fmla="*/ 12 h 18"/>
                <a:gd name="T22" fmla="*/ 1 w 12"/>
                <a:gd name="T23" fmla="*/ 13 h 18"/>
                <a:gd name="T24" fmla="*/ 2 w 12"/>
                <a:gd name="T25" fmla="*/ 15 h 18"/>
                <a:gd name="T26" fmla="*/ 3 w 12"/>
                <a:gd name="T27" fmla="*/ 16 h 18"/>
                <a:gd name="T28" fmla="*/ 3 w 12"/>
                <a:gd name="T29" fmla="*/ 16 h 18"/>
                <a:gd name="T30" fmla="*/ 4 w 12"/>
                <a:gd name="T31" fmla="*/ 17 h 18"/>
                <a:gd name="T32" fmla="*/ 6 w 12"/>
                <a:gd name="T33" fmla="*/ 17 h 18"/>
                <a:gd name="T34" fmla="*/ 7 w 12"/>
                <a:gd name="T35" fmla="*/ 17 h 18"/>
                <a:gd name="T36" fmla="*/ 8 w 12"/>
                <a:gd name="T37" fmla="*/ 16 h 18"/>
                <a:gd name="T38" fmla="*/ 9 w 12"/>
                <a:gd name="T39" fmla="*/ 16 h 18"/>
                <a:gd name="T40" fmla="*/ 9 w 12"/>
                <a:gd name="T41" fmla="*/ 15 h 18"/>
                <a:gd name="T42" fmla="*/ 10 w 12"/>
                <a:gd name="T43" fmla="*/ 13 h 18"/>
                <a:gd name="T44" fmla="*/ 10 w 12"/>
                <a:gd name="T45" fmla="*/ 12 h 18"/>
                <a:gd name="T46" fmla="*/ 11 w 12"/>
                <a:gd name="T47" fmla="*/ 10 h 18"/>
                <a:gd name="T48" fmla="*/ 11 w 12"/>
                <a:gd name="T49" fmla="*/ 9 h 18"/>
                <a:gd name="T50" fmla="*/ 11 w 12"/>
                <a:gd name="T51" fmla="*/ 7 h 18"/>
                <a:gd name="T52" fmla="*/ 10 w 12"/>
                <a:gd name="T53" fmla="*/ 5 h 18"/>
                <a:gd name="T54" fmla="*/ 10 w 12"/>
                <a:gd name="T55" fmla="*/ 4 h 18"/>
                <a:gd name="T56" fmla="*/ 9 w 12"/>
                <a:gd name="T57" fmla="*/ 3 h 18"/>
                <a:gd name="T58" fmla="*/ 9 w 12"/>
                <a:gd name="T59" fmla="*/ 1 h 18"/>
                <a:gd name="T60" fmla="*/ 8 w 12"/>
                <a:gd name="T61" fmla="*/ 1 h 18"/>
                <a:gd name="T62" fmla="*/ 7 w 12"/>
                <a:gd name="T63" fmla="*/ 0 h 18"/>
                <a:gd name="T64" fmla="*/ 6 w 12"/>
                <a:gd name="T65" fmla="*/ 0 h 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"/>
                <a:gd name="T100" fmla="*/ 0 h 18"/>
                <a:gd name="T101" fmla="*/ 12 w 12"/>
                <a:gd name="T102" fmla="*/ 18 h 1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" h="18">
                  <a:moveTo>
                    <a:pt x="6" y="0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1" y="4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1" y="13"/>
                  </a:lnTo>
                  <a:lnTo>
                    <a:pt x="2" y="15"/>
                  </a:lnTo>
                  <a:lnTo>
                    <a:pt x="3" y="16"/>
                  </a:lnTo>
                  <a:lnTo>
                    <a:pt x="4" y="17"/>
                  </a:lnTo>
                  <a:lnTo>
                    <a:pt x="6" y="17"/>
                  </a:lnTo>
                  <a:lnTo>
                    <a:pt x="7" y="17"/>
                  </a:lnTo>
                  <a:lnTo>
                    <a:pt x="8" y="16"/>
                  </a:lnTo>
                  <a:lnTo>
                    <a:pt x="9" y="16"/>
                  </a:lnTo>
                  <a:lnTo>
                    <a:pt x="9" y="15"/>
                  </a:lnTo>
                  <a:lnTo>
                    <a:pt x="10" y="13"/>
                  </a:lnTo>
                  <a:lnTo>
                    <a:pt x="10" y="12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9" y="3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0"/>
                  </a:lnTo>
                </a:path>
              </a:pathLst>
            </a:cu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63" name="Freeform 144"/>
            <p:cNvSpPr>
              <a:spLocks/>
            </p:cNvSpPr>
            <p:nvPr/>
          </p:nvSpPr>
          <p:spPr bwMode="auto">
            <a:xfrm>
              <a:off x="1262" y="1138"/>
              <a:ext cx="12" cy="19"/>
            </a:xfrm>
            <a:custGeom>
              <a:avLst/>
              <a:gdLst>
                <a:gd name="T0" fmla="*/ 6 w 12"/>
                <a:gd name="T1" fmla="*/ 0 h 19"/>
                <a:gd name="T2" fmla="*/ 6 w 12"/>
                <a:gd name="T3" fmla="*/ 0 h 19"/>
                <a:gd name="T4" fmla="*/ 4 w 12"/>
                <a:gd name="T5" fmla="*/ 0 h 19"/>
                <a:gd name="T6" fmla="*/ 3 w 12"/>
                <a:gd name="T7" fmla="*/ 1 h 19"/>
                <a:gd name="T8" fmla="*/ 3 w 12"/>
                <a:gd name="T9" fmla="*/ 2 h 19"/>
                <a:gd name="T10" fmla="*/ 2 w 12"/>
                <a:gd name="T11" fmla="*/ 3 h 19"/>
                <a:gd name="T12" fmla="*/ 1 w 12"/>
                <a:gd name="T13" fmla="*/ 4 h 19"/>
                <a:gd name="T14" fmla="*/ 1 w 12"/>
                <a:gd name="T15" fmla="*/ 6 h 19"/>
                <a:gd name="T16" fmla="*/ 0 w 12"/>
                <a:gd name="T17" fmla="*/ 7 h 19"/>
                <a:gd name="T18" fmla="*/ 0 w 12"/>
                <a:gd name="T19" fmla="*/ 9 h 19"/>
                <a:gd name="T20" fmla="*/ 0 w 12"/>
                <a:gd name="T21" fmla="*/ 11 h 19"/>
                <a:gd name="T22" fmla="*/ 1 w 12"/>
                <a:gd name="T23" fmla="*/ 13 h 19"/>
                <a:gd name="T24" fmla="*/ 1 w 12"/>
                <a:gd name="T25" fmla="*/ 14 h 19"/>
                <a:gd name="T26" fmla="*/ 2 w 12"/>
                <a:gd name="T27" fmla="*/ 15 h 19"/>
                <a:gd name="T28" fmla="*/ 3 w 12"/>
                <a:gd name="T29" fmla="*/ 17 h 19"/>
                <a:gd name="T30" fmla="*/ 3 w 12"/>
                <a:gd name="T31" fmla="*/ 17 h 19"/>
                <a:gd name="T32" fmla="*/ 4 w 12"/>
                <a:gd name="T33" fmla="*/ 18 h 19"/>
                <a:gd name="T34" fmla="*/ 6 w 12"/>
                <a:gd name="T35" fmla="*/ 18 h 19"/>
                <a:gd name="T36" fmla="*/ 7 w 12"/>
                <a:gd name="T37" fmla="*/ 18 h 19"/>
                <a:gd name="T38" fmla="*/ 8 w 12"/>
                <a:gd name="T39" fmla="*/ 17 h 19"/>
                <a:gd name="T40" fmla="*/ 9 w 12"/>
                <a:gd name="T41" fmla="*/ 17 h 19"/>
                <a:gd name="T42" fmla="*/ 9 w 12"/>
                <a:gd name="T43" fmla="*/ 15 h 19"/>
                <a:gd name="T44" fmla="*/ 10 w 12"/>
                <a:gd name="T45" fmla="*/ 14 h 19"/>
                <a:gd name="T46" fmla="*/ 10 w 12"/>
                <a:gd name="T47" fmla="*/ 13 h 19"/>
                <a:gd name="T48" fmla="*/ 11 w 12"/>
                <a:gd name="T49" fmla="*/ 11 h 19"/>
                <a:gd name="T50" fmla="*/ 11 w 12"/>
                <a:gd name="T51" fmla="*/ 9 h 19"/>
                <a:gd name="T52" fmla="*/ 11 w 12"/>
                <a:gd name="T53" fmla="*/ 7 h 19"/>
                <a:gd name="T54" fmla="*/ 10 w 12"/>
                <a:gd name="T55" fmla="*/ 6 h 19"/>
                <a:gd name="T56" fmla="*/ 10 w 12"/>
                <a:gd name="T57" fmla="*/ 4 h 19"/>
                <a:gd name="T58" fmla="*/ 9 w 12"/>
                <a:gd name="T59" fmla="*/ 3 h 19"/>
                <a:gd name="T60" fmla="*/ 9 w 12"/>
                <a:gd name="T61" fmla="*/ 2 h 19"/>
                <a:gd name="T62" fmla="*/ 8 w 12"/>
                <a:gd name="T63" fmla="*/ 1 h 19"/>
                <a:gd name="T64" fmla="*/ 7 w 12"/>
                <a:gd name="T65" fmla="*/ 0 h 19"/>
                <a:gd name="T66" fmla="*/ 6 w 12"/>
                <a:gd name="T67" fmla="*/ 0 h 1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2"/>
                <a:gd name="T103" fmla="*/ 0 h 19"/>
                <a:gd name="T104" fmla="*/ 12 w 12"/>
                <a:gd name="T105" fmla="*/ 19 h 1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2" h="19">
                  <a:moveTo>
                    <a:pt x="6" y="0"/>
                  </a:moveTo>
                  <a:lnTo>
                    <a:pt x="6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3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2" y="15"/>
                  </a:lnTo>
                  <a:lnTo>
                    <a:pt x="3" y="17"/>
                  </a:lnTo>
                  <a:lnTo>
                    <a:pt x="4" y="18"/>
                  </a:lnTo>
                  <a:lnTo>
                    <a:pt x="6" y="18"/>
                  </a:lnTo>
                  <a:lnTo>
                    <a:pt x="7" y="18"/>
                  </a:lnTo>
                  <a:lnTo>
                    <a:pt x="8" y="17"/>
                  </a:lnTo>
                  <a:lnTo>
                    <a:pt x="9" y="17"/>
                  </a:lnTo>
                  <a:lnTo>
                    <a:pt x="9" y="15"/>
                  </a:lnTo>
                  <a:lnTo>
                    <a:pt x="10" y="14"/>
                  </a:lnTo>
                  <a:lnTo>
                    <a:pt x="10" y="13"/>
                  </a:lnTo>
                  <a:lnTo>
                    <a:pt x="11" y="11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9" y="3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64" name="Freeform 145"/>
            <p:cNvSpPr>
              <a:spLocks/>
            </p:cNvSpPr>
            <p:nvPr/>
          </p:nvSpPr>
          <p:spPr bwMode="auto">
            <a:xfrm>
              <a:off x="1268" y="1140"/>
              <a:ext cx="6" cy="14"/>
            </a:xfrm>
            <a:custGeom>
              <a:avLst/>
              <a:gdLst>
                <a:gd name="T0" fmla="*/ 3 w 6"/>
                <a:gd name="T1" fmla="*/ 13 h 14"/>
                <a:gd name="T2" fmla="*/ 1 w 6"/>
                <a:gd name="T3" fmla="*/ 12 h 14"/>
                <a:gd name="T4" fmla="*/ 1 w 6"/>
                <a:gd name="T5" fmla="*/ 10 h 14"/>
                <a:gd name="T6" fmla="*/ 0 w 6"/>
                <a:gd name="T7" fmla="*/ 8 h 14"/>
                <a:gd name="T8" fmla="*/ 0 w 6"/>
                <a:gd name="T9" fmla="*/ 6 h 14"/>
                <a:gd name="T10" fmla="*/ 0 w 6"/>
                <a:gd name="T11" fmla="*/ 4 h 14"/>
                <a:gd name="T12" fmla="*/ 1 w 6"/>
                <a:gd name="T13" fmla="*/ 2 h 14"/>
                <a:gd name="T14" fmla="*/ 2 w 6"/>
                <a:gd name="T15" fmla="*/ 1 h 14"/>
                <a:gd name="T16" fmla="*/ 3 w 6"/>
                <a:gd name="T17" fmla="*/ 0 h 14"/>
                <a:gd name="T18" fmla="*/ 4 w 6"/>
                <a:gd name="T19" fmla="*/ 1 h 14"/>
                <a:gd name="T20" fmla="*/ 4 w 6"/>
                <a:gd name="T21" fmla="*/ 3 h 14"/>
                <a:gd name="T22" fmla="*/ 5 w 6"/>
                <a:gd name="T23" fmla="*/ 4 h 14"/>
                <a:gd name="T24" fmla="*/ 5 w 6"/>
                <a:gd name="T25" fmla="*/ 6 h 14"/>
                <a:gd name="T26" fmla="*/ 5 w 6"/>
                <a:gd name="T27" fmla="*/ 8 h 14"/>
                <a:gd name="T28" fmla="*/ 4 w 6"/>
                <a:gd name="T29" fmla="*/ 10 h 14"/>
                <a:gd name="T30" fmla="*/ 4 w 6"/>
                <a:gd name="T31" fmla="*/ 12 h 14"/>
                <a:gd name="T32" fmla="*/ 3 w 6"/>
                <a:gd name="T33" fmla="*/ 13 h 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"/>
                <a:gd name="T52" fmla="*/ 0 h 14"/>
                <a:gd name="T53" fmla="*/ 6 w 6"/>
                <a:gd name="T54" fmla="*/ 14 h 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" h="14">
                  <a:moveTo>
                    <a:pt x="3" y="13"/>
                  </a:moveTo>
                  <a:lnTo>
                    <a:pt x="1" y="12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1"/>
                  </a:lnTo>
                  <a:lnTo>
                    <a:pt x="4" y="3"/>
                  </a:lnTo>
                  <a:lnTo>
                    <a:pt x="5" y="4"/>
                  </a:lnTo>
                  <a:lnTo>
                    <a:pt x="5" y="6"/>
                  </a:lnTo>
                  <a:lnTo>
                    <a:pt x="5" y="8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3" y="1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65" name="Freeform 146"/>
            <p:cNvSpPr>
              <a:spLocks/>
            </p:cNvSpPr>
            <p:nvPr/>
          </p:nvSpPr>
          <p:spPr bwMode="auto">
            <a:xfrm>
              <a:off x="1267" y="1140"/>
              <a:ext cx="7" cy="15"/>
            </a:xfrm>
            <a:custGeom>
              <a:avLst/>
              <a:gdLst>
                <a:gd name="T0" fmla="*/ 3 w 7"/>
                <a:gd name="T1" fmla="*/ 14 h 15"/>
                <a:gd name="T2" fmla="*/ 3 w 7"/>
                <a:gd name="T3" fmla="*/ 14 h 15"/>
                <a:gd name="T4" fmla="*/ 2 w 7"/>
                <a:gd name="T5" fmla="*/ 13 h 15"/>
                <a:gd name="T6" fmla="*/ 1 w 7"/>
                <a:gd name="T7" fmla="*/ 11 h 15"/>
                <a:gd name="T8" fmla="*/ 0 w 7"/>
                <a:gd name="T9" fmla="*/ 9 h 15"/>
                <a:gd name="T10" fmla="*/ 0 w 7"/>
                <a:gd name="T11" fmla="*/ 7 h 15"/>
                <a:gd name="T12" fmla="*/ 0 w 7"/>
                <a:gd name="T13" fmla="*/ 4 h 15"/>
                <a:gd name="T14" fmla="*/ 1 w 7"/>
                <a:gd name="T15" fmla="*/ 3 h 15"/>
                <a:gd name="T16" fmla="*/ 2 w 7"/>
                <a:gd name="T17" fmla="*/ 1 h 15"/>
                <a:gd name="T18" fmla="*/ 3 w 7"/>
                <a:gd name="T19" fmla="*/ 0 h 15"/>
                <a:gd name="T20" fmla="*/ 5 w 7"/>
                <a:gd name="T21" fmla="*/ 1 h 15"/>
                <a:gd name="T22" fmla="*/ 5 w 7"/>
                <a:gd name="T23" fmla="*/ 3 h 15"/>
                <a:gd name="T24" fmla="*/ 6 w 7"/>
                <a:gd name="T25" fmla="*/ 5 h 15"/>
                <a:gd name="T26" fmla="*/ 6 w 7"/>
                <a:gd name="T27" fmla="*/ 7 h 15"/>
                <a:gd name="T28" fmla="*/ 6 w 7"/>
                <a:gd name="T29" fmla="*/ 9 h 15"/>
                <a:gd name="T30" fmla="*/ 5 w 7"/>
                <a:gd name="T31" fmla="*/ 11 h 15"/>
                <a:gd name="T32" fmla="*/ 5 w 7"/>
                <a:gd name="T33" fmla="*/ 12 h 15"/>
                <a:gd name="T34" fmla="*/ 3 w 7"/>
                <a:gd name="T35" fmla="*/ 14 h 1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15"/>
                <a:gd name="T56" fmla="*/ 7 w 7"/>
                <a:gd name="T57" fmla="*/ 15 h 1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15">
                  <a:moveTo>
                    <a:pt x="3" y="14"/>
                  </a:moveTo>
                  <a:lnTo>
                    <a:pt x="3" y="14"/>
                  </a:lnTo>
                  <a:lnTo>
                    <a:pt x="2" y="13"/>
                  </a:lnTo>
                  <a:lnTo>
                    <a:pt x="1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1"/>
                  </a:lnTo>
                  <a:lnTo>
                    <a:pt x="3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6" y="5"/>
                  </a:lnTo>
                  <a:lnTo>
                    <a:pt x="6" y="7"/>
                  </a:lnTo>
                  <a:lnTo>
                    <a:pt x="6" y="9"/>
                  </a:lnTo>
                  <a:lnTo>
                    <a:pt x="5" y="11"/>
                  </a:lnTo>
                  <a:lnTo>
                    <a:pt x="5" y="12"/>
                  </a:lnTo>
                  <a:lnTo>
                    <a:pt x="3" y="1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66" name="Freeform 147"/>
            <p:cNvSpPr>
              <a:spLocks/>
            </p:cNvSpPr>
            <p:nvPr/>
          </p:nvSpPr>
          <p:spPr bwMode="auto">
            <a:xfrm>
              <a:off x="1269" y="1145"/>
              <a:ext cx="5" cy="4"/>
            </a:xfrm>
            <a:custGeom>
              <a:avLst/>
              <a:gdLst>
                <a:gd name="T0" fmla="*/ 0 w 5"/>
                <a:gd name="T1" fmla="*/ 0 h 4"/>
                <a:gd name="T2" fmla="*/ 4 w 5"/>
                <a:gd name="T3" fmla="*/ 0 h 4"/>
                <a:gd name="T4" fmla="*/ 4 w 5"/>
                <a:gd name="T5" fmla="*/ 1 h 4"/>
                <a:gd name="T6" fmla="*/ 4 w 5"/>
                <a:gd name="T7" fmla="*/ 2 h 4"/>
                <a:gd name="T8" fmla="*/ 4 w 5"/>
                <a:gd name="T9" fmla="*/ 2 h 4"/>
                <a:gd name="T10" fmla="*/ 4 w 5"/>
                <a:gd name="T11" fmla="*/ 3 h 4"/>
                <a:gd name="T12" fmla="*/ 0 w 5"/>
                <a:gd name="T13" fmla="*/ 3 h 4"/>
                <a:gd name="T14" fmla="*/ 0 w 5"/>
                <a:gd name="T15" fmla="*/ 0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"/>
                <a:gd name="T25" fmla="*/ 0 h 4"/>
                <a:gd name="T26" fmla="*/ 5 w 5"/>
                <a:gd name="T27" fmla="*/ 4 h 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" h="4">
                  <a:moveTo>
                    <a:pt x="0" y="0"/>
                  </a:moveTo>
                  <a:lnTo>
                    <a:pt x="4" y="0"/>
                  </a:lnTo>
                  <a:lnTo>
                    <a:pt x="4" y="1"/>
                  </a:lnTo>
                  <a:lnTo>
                    <a:pt x="4" y="2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67" name="Freeform 148"/>
            <p:cNvSpPr>
              <a:spLocks/>
            </p:cNvSpPr>
            <p:nvPr/>
          </p:nvSpPr>
          <p:spPr bwMode="auto">
            <a:xfrm>
              <a:off x="1268" y="1145"/>
              <a:ext cx="6" cy="5"/>
            </a:xfrm>
            <a:custGeom>
              <a:avLst/>
              <a:gdLst>
                <a:gd name="T0" fmla="*/ 0 w 6"/>
                <a:gd name="T1" fmla="*/ 0 h 5"/>
                <a:gd name="T2" fmla="*/ 5 w 6"/>
                <a:gd name="T3" fmla="*/ 0 h 5"/>
                <a:gd name="T4" fmla="*/ 5 w 6"/>
                <a:gd name="T5" fmla="*/ 1 h 5"/>
                <a:gd name="T6" fmla="*/ 5 w 6"/>
                <a:gd name="T7" fmla="*/ 2 h 5"/>
                <a:gd name="T8" fmla="*/ 5 w 6"/>
                <a:gd name="T9" fmla="*/ 3 h 5"/>
                <a:gd name="T10" fmla="*/ 5 w 6"/>
                <a:gd name="T11" fmla="*/ 4 h 5"/>
                <a:gd name="T12" fmla="*/ 0 w 6"/>
                <a:gd name="T13" fmla="*/ 4 h 5"/>
                <a:gd name="T14" fmla="*/ 0 w 6"/>
                <a:gd name="T15" fmla="*/ 0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"/>
                <a:gd name="T25" fmla="*/ 0 h 5"/>
                <a:gd name="T26" fmla="*/ 6 w 6"/>
                <a:gd name="T27" fmla="*/ 5 h 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" h="5">
                  <a:moveTo>
                    <a:pt x="0" y="0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68" name="Freeform 149"/>
            <p:cNvSpPr>
              <a:spLocks/>
            </p:cNvSpPr>
            <p:nvPr/>
          </p:nvSpPr>
          <p:spPr bwMode="auto">
            <a:xfrm>
              <a:off x="1268" y="1145"/>
              <a:ext cx="2" cy="4"/>
            </a:xfrm>
            <a:custGeom>
              <a:avLst/>
              <a:gdLst>
                <a:gd name="T0" fmla="*/ 1 w 2"/>
                <a:gd name="T1" fmla="*/ 0 h 4"/>
                <a:gd name="T2" fmla="*/ 0 w 2"/>
                <a:gd name="T3" fmla="*/ 0 h 4"/>
                <a:gd name="T4" fmla="*/ 0 w 2"/>
                <a:gd name="T5" fmla="*/ 0 h 4"/>
                <a:gd name="T6" fmla="*/ 0 w 2"/>
                <a:gd name="T7" fmla="*/ 1 h 4"/>
                <a:gd name="T8" fmla="*/ 0 w 2"/>
                <a:gd name="T9" fmla="*/ 2 h 4"/>
                <a:gd name="T10" fmla="*/ 0 w 2"/>
                <a:gd name="T11" fmla="*/ 2 h 4"/>
                <a:gd name="T12" fmla="*/ 0 w 2"/>
                <a:gd name="T13" fmla="*/ 3 h 4"/>
                <a:gd name="T14" fmla="*/ 0 w 2"/>
                <a:gd name="T15" fmla="*/ 3 h 4"/>
                <a:gd name="T16" fmla="*/ 1 w 2"/>
                <a:gd name="T17" fmla="*/ 3 h 4"/>
                <a:gd name="T18" fmla="*/ 1 w 2"/>
                <a:gd name="T19" fmla="*/ 3 h 4"/>
                <a:gd name="T20" fmla="*/ 1 w 2"/>
                <a:gd name="T21" fmla="*/ 3 h 4"/>
                <a:gd name="T22" fmla="*/ 1 w 2"/>
                <a:gd name="T23" fmla="*/ 2 h 4"/>
                <a:gd name="T24" fmla="*/ 1 w 2"/>
                <a:gd name="T25" fmla="*/ 2 h 4"/>
                <a:gd name="T26" fmla="*/ 1 w 2"/>
                <a:gd name="T27" fmla="*/ 1 h 4"/>
                <a:gd name="T28" fmla="*/ 1 w 2"/>
                <a:gd name="T29" fmla="*/ 0 h 4"/>
                <a:gd name="T30" fmla="*/ 1 w 2"/>
                <a:gd name="T31" fmla="*/ 0 h 4"/>
                <a:gd name="T32" fmla="*/ 1 w 2"/>
                <a:gd name="T33" fmla="*/ 0 h 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"/>
                <a:gd name="T52" fmla="*/ 0 h 4"/>
                <a:gd name="T53" fmla="*/ 2 w 2"/>
                <a:gd name="T54" fmla="*/ 4 h 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" h="4">
                  <a:moveTo>
                    <a:pt x="1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69" name="Freeform 150"/>
            <p:cNvSpPr>
              <a:spLocks/>
            </p:cNvSpPr>
            <p:nvPr/>
          </p:nvSpPr>
          <p:spPr bwMode="auto">
            <a:xfrm>
              <a:off x="1267" y="1145"/>
              <a:ext cx="3" cy="5"/>
            </a:xfrm>
            <a:custGeom>
              <a:avLst/>
              <a:gdLst>
                <a:gd name="T0" fmla="*/ 1 w 3"/>
                <a:gd name="T1" fmla="*/ 0 h 5"/>
                <a:gd name="T2" fmla="*/ 1 w 3"/>
                <a:gd name="T3" fmla="*/ 0 h 5"/>
                <a:gd name="T4" fmla="*/ 1 w 3"/>
                <a:gd name="T5" fmla="*/ 0 h 5"/>
                <a:gd name="T6" fmla="*/ 0 w 3"/>
                <a:gd name="T7" fmla="*/ 1 h 5"/>
                <a:gd name="T8" fmla="*/ 0 w 3"/>
                <a:gd name="T9" fmla="*/ 1 h 5"/>
                <a:gd name="T10" fmla="*/ 0 w 3"/>
                <a:gd name="T11" fmla="*/ 2 h 5"/>
                <a:gd name="T12" fmla="*/ 0 w 3"/>
                <a:gd name="T13" fmla="*/ 3 h 5"/>
                <a:gd name="T14" fmla="*/ 0 w 3"/>
                <a:gd name="T15" fmla="*/ 3 h 5"/>
                <a:gd name="T16" fmla="*/ 1 w 3"/>
                <a:gd name="T17" fmla="*/ 4 h 5"/>
                <a:gd name="T18" fmla="*/ 1 w 3"/>
                <a:gd name="T19" fmla="*/ 4 h 5"/>
                <a:gd name="T20" fmla="*/ 1 w 3"/>
                <a:gd name="T21" fmla="*/ 4 h 5"/>
                <a:gd name="T22" fmla="*/ 2 w 3"/>
                <a:gd name="T23" fmla="*/ 3 h 5"/>
                <a:gd name="T24" fmla="*/ 2 w 3"/>
                <a:gd name="T25" fmla="*/ 3 h 5"/>
                <a:gd name="T26" fmla="*/ 2 w 3"/>
                <a:gd name="T27" fmla="*/ 2 h 5"/>
                <a:gd name="T28" fmla="*/ 2 w 3"/>
                <a:gd name="T29" fmla="*/ 1 h 5"/>
                <a:gd name="T30" fmla="*/ 2 w 3"/>
                <a:gd name="T31" fmla="*/ 1 h 5"/>
                <a:gd name="T32" fmla="*/ 1 w 3"/>
                <a:gd name="T33" fmla="*/ 0 h 5"/>
                <a:gd name="T34" fmla="*/ 1 w 3"/>
                <a:gd name="T35" fmla="*/ 0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5"/>
                <a:gd name="T56" fmla="*/ 3 w 3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5">
                  <a:moveTo>
                    <a:pt x="1" y="0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70" name="Freeform 151"/>
            <p:cNvSpPr>
              <a:spLocks/>
            </p:cNvSpPr>
            <p:nvPr/>
          </p:nvSpPr>
          <p:spPr bwMode="auto">
            <a:xfrm>
              <a:off x="1268" y="1145"/>
              <a:ext cx="2" cy="3"/>
            </a:xfrm>
            <a:custGeom>
              <a:avLst/>
              <a:gdLst>
                <a:gd name="T0" fmla="*/ 1 w 2"/>
                <a:gd name="T1" fmla="*/ 2 h 3"/>
                <a:gd name="T2" fmla="*/ 1 w 2"/>
                <a:gd name="T3" fmla="*/ 1 h 3"/>
                <a:gd name="T4" fmla="*/ 1 w 2"/>
                <a:gd name="T5" fmla="*/ 0 h 3"/>
                <a:gd name="T6" fmla="*/ 0 w 2"/>
                <a:gd name="T7" fmla="*/ 0 h 3"/>
                <a:gd name="T8" fmla="*/ 0 w 2"/>
                <a:gd name="T9" fmla="*/ 2 h 3"/>
                <a:gd name="T10" fmla="*/ 0 w 2"/>
                <a:gd name="T11" fmla="*/ 1 h 3"/>
                <a:gd name="T12" fmla="*/ 1 w 2"/>
                <a:gd name="T13" fmla="*/ 1 h 3"/>
                <a:gd name="T14" fmla="*/ 1 w 2"/>
                <a:gd name="T15" fmla="*/ 1 h 3"/>
                <a:gd name="T16" fmla="*/ 1 w 2"/>
                <a:gd name="T17" fmla="*/ 2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"/>
                <a:gd name="T28" fmla="*/ 0 h 3"/>
                <a:gd name="T29" fmla="*/ 2 w 2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" h="3">
                  <a:moveTo>
                    <a:pt x="1" y="2"/>
                  </a:move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2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71" name="Freeform 152"/>
            <p:cNvSpPr>
              <a:spLocks/>
            </p:cNvSpPr>
            <p:nvPr/>
          </p:nvSpPr>
          <p:spPr bwMode="auto">
            <a:xfrm>
              <a:off x="1267" y="1145"/>
              <a:ext cx="3" cy="3"/>
            </a:xfrm>
            <a:custGeom>
              <a:avLst/>
              <a:gdLst>
                <a:gd name="T0" fmla="*/ 2 w 3"/>
                <a:gd name="T1" fmla="*/ 2 h 3"/>
                <a:gd name="T2" fmla="*/ 2 w 3"/>
                <a:gd name="T3" fmla="*/ 2 h 3"/>
                <a:gd name="T4" fmla="*/ 2 w 3"/>
                <a:gd name="T5" fmla="*/ 1 h 3"/>
                <a:gd name="T6" fmla="*/ 1 w 3"/>
                <a:gd name="T7" fmla="*/ 0 h 3"/>
                <a:gd name="T8" fmla="*/ 1 w 3"/>
                <a:gd name="T9" fmla="*/ 0 h 3"/>
                <a:gd name="T10" fmla="*/ 0 w 3"/>
                <a:gd name="T11" fmla="*/ 2 h 3"/>
                <a:gd name="T12" fmla="*/ 1 w 3"/>
                <a:gd name="T13" fmla="*/ 1 h 3"/>
                <a:gd name="T14" fmla="*/ 1 w 3"/>
                <a:gd name="T15" fmla="*/ 1 h 3"/>
                <a:gd name="T16" fmla="*/ 2 w 3"/>
                <a:gd name="T17" fmla="*/ 1 h 3"/>
                <a:gd name="T18" fmla="*/ 2 w 3"/>
                <a:gd name="T19" fmla="*/ 2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"/>
                <a:gd name="T31" fmla="*/ 0 h 3"/>
                <a:gd name="T32" fmla="*/ 3 w 3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" h="3">
                  <a:moveTo>
                    <a:pt x="2" y="2"/>
                  </a:moveTo>
                  <a:lnTo>
                    <a:pt x="2" y="2"/>
                  </a:lnTo>
                  <a:lnTo>
                    <a:pt x="2" y="1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2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72" name="Freeform 153"/>
            <p:cNvSpPr>
              <a:spLocks/>
            </p:cNvSpPr>
            <p:nvPr/>
          </p:nvSpPr>
          <p:spPr bwMode="auto">
            <a:xfrm>
              <a:off x="1235" y="960"/>
              <a:ext cx="346" cy="183"/>
            </a:xfrm>
            <a:custGeom>
              <a:avLst/>
              <a:gdLst>
                <a:gd name="T0" fmla="*/ 154 w 346"/>
                <a:gd name="T1" fmla="*/ 157 h 183"/>
                <a:gd name="T2" fmla="*/ 345 w 346"/>
                <a:gd name="T3" fmla="*/ 157 h 183"/>
                <a:gd name="T4" fmla="*/ 345 w 346"/>
                <a:gd name="T5" fmla="*/ 28 h 183"/>
                <a:gd name="T6" fmla="*/ 345 w 346"/>
                <a:gd name="T7" fmla="*/ 26 h 183"/>
                <a:gd name="T8" fmla="*/ 344 w 346"/>
                <a:gd name="T9" fmla="*/ 24 h 183"/>
                <a:gd name="T10" fmla="*/ 344 w 346"/>
                <a:gd name="T11" fmla="*/ 22 h 183"/>
                <a:gd name="T12" fmla="*/ 343 w 346"/>
                <a:gd name="T13" fmla="*/ 20 h 183"/>
                <a:gd name="T14" fmla="*/ 341 w 346"/>
                <a:gd name="T15" fmla="*/ 18 h 183"/>
                <a:gd name="T16" fmla="*/ 340 w 346"/>
                <a:gd name="T17" fmla="*/ 17 h 183"/>
                <a:gd name="T18" fmla="*/ 338 w 346"/>
                <a:gd name="T19" fmla="*/ 16 h 183"/>
                <a:gd name="T20" fmla="*/ 336 w 346"/>
                <a:gd name="T21" fmla="*/ 16 h 183"/>
                <a:gd name="T22" fmla="*/ 246 w 346"/>
                <a:gd name="T23" fmla="*/ 1 h 183"/>
                <a:gd name="T24" fmla="*/ 245 w 346"/>
                <a:gd name="T25" fmla="*/ 1 h 183"/>
                <a:gd name="T26" fmla="*/ 244 w 346"/>
                <a:gd name="T27" fmla="*/ 0 h 183"/>
                <a:gd name="T28" fmla="*/ 243 w 346"/>
                <a:gd name="T29" fmla="*/ 0 h 183"/>
                <a:gd name="T30" fmla="*/ 242 w 346"/>
                <a:gd name="T31" fmla="*/ 0 h 183"/>
                <a:gd name="T32" fmla="*/ 241 w 346"/>
                <a:gd name="T33" fmla="*/ 0 h 183"/>
                <a:gd name="T34" fmla="*/ 241 w 346"/>
                <a:gd name="T35" fmla="*/ 0 h 183"/>
                <a:gd name="T36" fmla="*/ 240 w 346"/>
                <a:gd name="T37" fmla="*/ 0 h 183"/>
                <a:gd name="T38" fmla="*/ 239 w 346"/>
                <a:gd name="T39" fmla="*/ 0 h 183"/>
                <a:gd name="T40" fmla="*/ 238 w 346"/>
                <a:gd name="T41" fmla="*/ 0 h 183"/>
                <a:gd name="T42" fmla="*/ 237 w 346"/>
                <a:gd name="T43" fmla="*/ 0 h 183"/>
                <a:gd name="T44" fmla="*/ 236 w 346"/>
                <a:gd name="T45" fmla="*/ 0 h 183"/>
                <a:gd name="T46" fmla="*/ 236 w 346"/>
                <a:gd name="T47" fmla="*/ 0 h 183"/>
                <a:gd name="T48" fmla="*/ 235 w 346"/>
                <a:gd name="T49" fmla="*/ 0 h 183"/>
                <a:gd name="T50" fmla="*/ 234 w 346"/>
                <a:gd name="T51" fmla="*/ 0 h 183"/>
                <a:gd name="T52" fmla="*/ 233 w 346"/>
                <a:gd name="T53" fmla="*/ 0 h 183"/>
                <a:gd name="T54" fmla="*/ 232 w 346"/>
                <a:gd name="T55" fmla="*/ 1 h 183"/>
                <a:gd name="T56" fmla="*/ 3 w 346"/>
                <a:gd name="T57" fmla="*/ 70 h 183"/>
                <a:gd name="T58" fmla="*/ 2 w 346"/>
                <a:gd name="T59" fmla="*/ 70 h 183"/>
                <a:gd name="T60" fmla="*/ 2 w 346"/>
                <a:gd name="T61" fmla="*/ 71 h 183"/>
                <a:gd name="T62" fmla="*/ 1 w 346"/>
                <a:gd name="T63" fmla="*/ 71 h 183"/>
                <a:gd name="T64" fmla="*/ 0 w 346"/>
                <a:gd name="T65" fmla="*/ 72 h 183"/>
                <a:gd name="T66" fmla="*/ 0 w 346"/>
                <a:gd name="T67" fmla="*/ 73 h 183"/>
                <a:gd name="T68" fmla="*/ 0 w 346"/>
                <a:gd name="T69" fmla="*/ 74 h 183"/>
                <a:gd name="T70" fmla="*/ 0 w 346"/>
                <a:gd name="T71" fmla="*/ 75 h 183"/>
                <a:gd name="T72" fmla="*/ 0 w 346"/>
                <a:gd name="T73" fmla="*/ 76 h 183"/>
                <a:gd name="T74" fmla="*/ 0 w 346"/>
                <a:gd name="T75" fmla="*/ 168 h 183"/>
                <a:gd name="T76" fmla="*/ 36 w 346"/>
                <a:gd name="T77" fmla="*/ 170 h 183"/>
                <a:gd name="T78" fmla="*/ 43 w 346"/>
                <a:gd name="T79" fmla="*/ 176 h 183"/>
                <a:gd name="T80" fmla="*/ 144 w 346"/>
                <a:gd name="T81" fmla="*/ 182 h 183"/>
                <a:gd name="T82" fmla="*/ 154 w 346"/>
                <a:gd name="T83" fmla="*/ 173 h 183"/>
                <a:gd name="T84" fmla="*/ 154 w 346"/>
                <a:gd name="T85" fmla="*/ 157 h 18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6"/>
                <a:gd name="T130" fmla="*/ 0 h 183"/>
                <a:gd name="T131" fmla="*/ 346 w 346"/>
                <a:gd name="T132" fmla="*/ 183 h 18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6" h="183">
                  <a:moveTo>
                    <a:pt x="154" y="157"/>
                  </a:moveTo>
                  <a:lnTo>
                    <a:pt x="345" y="157"/>
                  </a:lnTo>
                  <a:lnTo>
                    <a:pt x="345" y="28"/>
                  </a:lnTo>
                  <a:lnTo>
                    <a:pt x="345" y="26"/>
                  </a:lnTo>
                  <a:lnTo>
                    <a:pt x="344" y="24"/>
                  </a:lnTo>
                  <a:lnTo>
                    <a:pt x="344" y="22"/>
                  </a:lnTo>
                  <a:lnTo>
                    <a:pt x="343" y="20"/>
                  </a:lnTo>
                  <a:lnTo>
                    <a:pt x="341" y="18"/>
                  </a:lnTo>
                  <a:lnTo>
                    <a:pt x="340" y="17"/>
                  </a:lnTo>
                  <a:lnTo>
                    <a:pt x="338" y="16"/>
                  </a:lnTo>
                  <a:lnTo>
                    <a:pt x="336" y="16"/>
                  </a:lnTo>
                  <a:lnTo>
                    <a:pt x="246" y="1"/>
                  </a:lnTo>
                  <a:lnTo>
                    <a:pt x="245" y="1"/>
                  </a:lnTo>
                  <a:lnTo>
                    <a:pt x="244" y="0"/>
                  </a:lnTo>
                  <a:lnTo>
                    <a:pt x="243" y="0"/>
                  </a:lnTo>
                  <a:lnTo>
                    <a:pt x="242" y="0"/>
                  </a:lnTo>
                  <a:lnTo>
                    <a:pt x="241" y="0"/>
                  </a:lnTo>
                  <a:lnTo>
                    <a:pt x="240" y="0"/>
                  </a:lnTo>
                  <a:lnTo>
                    <a:pt x="239" y="0"/>
                  </a:lnTo>
                  <a:lnTo>
                    <a:pt x="238" y="0"/>
                  </a:lnTo>
                  <a:lnTo>
                    <a:pt x="237" y="0"/>
                  </a:lnTo>
                  <a:lnTo>
                    <a:pt x="236" y="0"/>
                  </a:lnTo>
                  <a:lnTo>
                    <a:pt x="235" y="0"/>
                  </a:lnTo>
                  <a:lnTo>
                    <a:pt x="234" y="0"/>
                  </a:lnTo>
                  <a:lnTo>
                    <a:pt x="233" y="0"/>
                  </a:lnTo>
                  <a:lnTo>
                    <a:pt x="232" y="1"/>
                  </a:lnTo>
                  <a:lnTo>
                    <a:pt x="3" y="70"/>
                  </a:lnTo>
                  <a:lnTo>
                    <a:pt x="2" y="70"/>
                  </a:lnTo>
                  <a:lnTo>
                    <a:pt x="2" y="71"/>
                  </a:lnTo>
                  <a:lnTo>
                    <a:pt x="1" y="71"/>
                  </a:lnTo>
                  <a:lnTo>
                    <a:pt x="0" y="72"/>
                  </a:lnTo>
                  <a:lnTo>
                    <a:pt x="0" y="73"/>
                  </a:lnTo>
                  <a:lnTo>
                    <a:pt x="0" y="74"/>
                  </a:lnTo>
                  <a:lnTo>
                    <a:pt x="0" y="75"/>
                  </a:lnTo>
                  <a:lnTo>
                    <a:pt x="0" y="76"/>
                  </a:lnTo>
                  <a:lnTo>
                    <a:pt x="0" y="168"/>
                  </a:lnTo>
                  <a:lnTo>
                    <a:pt x="36" y="170"/>
                  </a:lnTo>
                  <a:lnTo>
                    <a:pt x="43" y="176"/>
                  </a:lnTo>
                  <a:lnTo>
                    <a:pt x="144" y="182"/>
                  </a:lnTo>
                  <a:lnTo>
                    <a:pt x="154" y="173"/>
                  </a:lnTo>
                  <a:lnTo>
                    <a:pt x="154" y="157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73" name="Freeform 154"/>
            <p:cNvSpPr>
              <a:spLocks/>
            </p:cNvSpPr>
            <p:nvPr/>
          </p:nvSpPr>
          <p:spPr bwMode="auto">
            <a:xfrm>
              <a:off x="1234" y="960"/>
              <a:ext cx="347" cy="184"/>
            </a:xfrm>
            <a:custGeom>
              <a:avLst/>
              <a:gdLst>
                <a:gd name="T0" fmla="*/ 154 w 347"/>
                <a:gd name="T1" fmla="*/ 158 h 184"/>
                <a:gd name="T2" fmla="*/ 346 w 347"/>
                <a:gd name="T3" fmla="*/ 158 h 184"/>
                <a:gd name="T4" fmla="*/ 346 w 347"/>
                <a:gd name="T5" fmla="*/ 29 h 184"/>
                <a:gd name="T6" fmla="*/ 346 w 347"/>
                <a:gd name="T7" fmla="*/ 26 h 184"/>
                <a:gd name="T8" fmla="*/ 345 w 347"/>
                <a:gd name="T9" fmla="*/ 24 h 184"/>
                <a:gd name="T10" fmla="*/ 345 w 347"/>
                <a:gd name="T11" fmla="*/ 22 h 184"/>
                <a:gd name="T12" fmla="*/ 344 w 347"/>
                <a:gd name="T13" fmla="*/ 20 h 184"/>
                <a:gd name="T14" fmla="*/ 342 w 347"/>
                <a:gd name="T15" fmla="*/ 18 h 184"/>
                <a:gd name="T16" fmla="*/ 341 w 347"/>
                <a:gd name="T17" fmla="*/ 17 h 184"/>
                <a:gd name="T18" fmla="*/ 339 w 347"/>
                <a:gd name="T19" fmla="*/ 16 h 184"/>
                <a:gd name="T20" fmla="*/ 337 w 347"/>
                <a:gd name="T21" fmla="*/ 16 h 184"/>
                <a:gd name="T22" fmla="*/ 247 w 347"/>
                <a:gd name="T23" fmla="*/ 1 h 184"/>
                <a:gd name="T24" fmla="*/ 246 w 347"/>
                <a:gd name="T25" fmla="*/ 1 h 184"/>
                <a:gd name="T26" fmla="*/ 245 w 347"/>
                <a:gd name="T27" fmla="*/ 0 h 184"/>
                <a:gd name="T28" fmla="*/ 244 w 347"/>
                <a:gd name="T29" fmla="*/ 0 h 184"/>
                <a:gd name="T30" fmla="*/ 243 w 347"/>
                <a:gd name="T31" fmla="*/ 0 h 184"/>
                <a:gd name="T32" fmla="*/ 242 w 347"/>
                <a:gd name="T33" fmla="*/ 0 h 184"/>
                <a:gd name="T34" fmla="*/ 241 w 347"/>
                <a:gd name="T35" fmla="*/ 0 h 184"/>
                <a:gd name="T36" fmla="*/ 240 w 347"/>
                <a:gd name="T37" fmla="*/ 0 h 184"/>
                <a:gd name="T38" fmla="*/ 240 w 347"/>
                <a:gd name="T39" fmla="*/ 0 h 184"/>
                <a:gd name="T40" fmla="*/ 239 w 347"/>
                <a:gd name="T41" fmla="*/ 0 h 184"/>
                <a:gd name="T42" fmla="*/ 238 w 347"/>
                <a:gd name="T43" fmla="*/ 0 h 184"/>
                <a:gd name="T44" fmla="*/ 237 w 347"/>
                <a:gd name="T45" fmla="*/ 0 h 184"/>
                <a:gd name="T46" fmla="*/ 236 w 347"/>
                <a:gd name="T47" fmla="*/ 0 h 184"/>
                <a:gd name="T48" fmla="*/ 235 w 347"/>
                <a:gd name="T49" fmla="*/ 0 h 184"/>
                <a:gd name="T50" fmla="*/ 234 w 347"/>
                <a:gd name="T51" fmla="*/ 0 h 184"/>
                <a:gd name="T52" fmla="*/ 234 w 347"/>
                <a:gd name="T53" fmla="*/ 0 h 184"/>
                <a:gd name="T54" fmla="*/ 233 w 347"/>
                <a:gd name="T55" fmla="*/ 1 h 184"/>
                <a:gd name="T56" fmla="*/ 3 w 347"/>
                <a:gd name="T57" fmla="*/ 70 h 184"/>
                <a:gd name="T58" fmla="*/ 2 w 347"/>
                <a:gd name="T59" fmla="*/ 71 h 184"/>
                <a:gd name="T60" fmla="*/ 2 w 347"/>
                <a:gd name="T61" fmla="*/ 71 h 184"/>
                <a:gd name="T62" fmla="*/ 1 w 347"/>
                <a:gd name="T63" fmla="*/ 72 h 184"/>
                <a:gd name="T64" fmla="*/ 0 w 347"/>
                <a:gd name="T65" fmla="*/ 72 h 184"/>
                <a:gd name="T66" fmla="*/ 0 w 347"/>
                <a:gd name="T67" fmla="*/ 73 h 184"/>
                <a:gd name="T68" fmla="*/ 0 w 347"/>
                <a:gd name="T69" fmla="*/ 74 h 184"/>
                <a:gd name="T70" fmla="*/ 0 w 347"/>
                <a:gd name="T71" fmla="*/ 75 h 184"/>
                <a:gd name="T72" fmla="*/ 0 w 347"/>
                <a:gd name="T73" fmla="*/ 77 h 184"/>
                <a:gd name="T74" fmla="*/ 0 w 347"/>
                <a:gd name="T75" fmla="*/ 169 h 184"/>
                <a:gd name="T76" fmla="*/ 36 w 347"/>
                <a:gd name="T77" fmla="*/ 171 h 184"/>
                <a:gd name="T78" fmla="*/ 43 w 347"/>
                <a:gd name="T79" fmla="*/ 177 h 184"/>
                <a:gd name="T80" fmla="*/ 144 w 347"/>
                <a:gd name="T81" fmla="*/ 183 h 184"/>
                <a:gd name="T82" fmla="*/ 154 w 347"/>
                <a:gd name="T83" fmla="*/ 174 h 184"/>
                <a:gd name="T84" fmla="*/ 154 w 347"/>
                <a:gd name="T85" fmla="*/ 158 h 18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7"/>
                <a:gd name="T130" fmla="*/ 0 h 184"/>
                <a:gd name="T131" fmla="*/ 347 w 347"/>
                <a:gd name="T132" fmla="*/ 184 h 18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7" h="184">
                  <a:moveTo>
                    <a:pt x="154" y="158"/>
                  </a:moveTo>
                  <a:lnTo>
                    <a:pt x="346" y="158"/>
                  </a:lnTo>
                  <a:lnTo>
                    <a:pt x="346" y="29"/>
                  </a:lnTo>
                  <a:lnTo>
                    <a:pt x="346" y="26"/>
                  </a:lnTo>
                  <a:lnTo>
                    <a:pt x="345" y="24"/>
                  </a:lnTo>
                  <a:lnTo>
                    <a:pt x="345" y="22"/>
                  </a:lnTo>
                  <a:lnTo>
                    <a:pt x="344" y="20"/>
                  </a:lnTo>
                  <a:lnTo>
                    <a:pt x="342" y="18"/>
                  </a:lnTo>
                  <a:lnTo>
                    <a:pt x="341" y="17"/>
                  </a:lnTo>
                  <a:lnTo>
                    <a:pt x="339" y="16"/>
                  </a:lnTo>
                  <a:lnTo>
                    <a:pt x="337" y="16"/>
                  </a:lnTo>
                  <a:lnTo>
                    <a:pt x="247" y="1"/>
                  </a:lnTo>
                  <a:lnTo>
                    <a:pt x="246" y="1"/>
                  </a:lnTo>
                  <a:lnTo>
                    <a:pt x="245" y="0"/>
                  </a:lnTo>
                  <a:lnTo>
                    <a:pt x="244" y="0"/>
                  </a:lnTo>
                  <a:lnTo>
                    <a:pt x="243" y="0"/>
                  </a:lnTo>
                  <a:lnTo>
                    <a:pt x="242" y="0"/>
                  </a:lnTo>
                  <a:lnTo>
                    <a:pt x="241" y="0"/>
                  </a:lnTo>
                  <a:lnTo>
                    <a:pt x="240" y="0"/>
                  </a:lnTo>
                  <a:lnTo>
                    <a:pt x="239" y="0"/>
                  </a:lnTo>
                  <a:lnTo>
                    <a:pt x="238" y="0"/>
                  </a:lnTo>
                  <a:lnTo>
                    <a:pt x="237" y="0"/>
                  </a:lnTo>
                  <a:lnTo>
                    <a:pt x="236" y="0"/>
                  </a:lnTo>
                  <a:lnTo>
                    <a:pt x="235" y="0"/>
                  </a:lnTo>
                  <a:lnTo>
                    <a:pt x="234" y="0"/>
                  </a:lnTo>
                  <a:lnTo>
                    <a:pt x="233" y="1"/>
                  </a:lnTo>
                  <a:lnTo>
                    <a:pt x="3" y="70"/>
                  </a:lnTo>
                  <a:lnTo>
                    <a:pt x="2" y="71"/>
                  </a:lnTo>
                  <a:lnTo>
                    <a:pt x="1" y="72"/>
                  </a:lnTo>
                  <a:lnTo>
                    <a:pt x="0" y="72"/>
                  </a:lnTo>
                  <a:lnTo>
                    <a:pt x="0" y="73"/>
                  </a:lnTo>
                  <a:lnTo>
                    <a:pt x="0" y="74"/>
                  </a:lnTo>
                  <a:lnTo>
                    <a:pt x="0" y="75"/>
                  </a:lnTo>
                  <a:lnTo>
                    <a:pt x="0" y="77"/>
                  </a:lnTo>
                  <a:lnTo>
                    <a:pt x="0" y="169"/>
                  </a:lnTo>
                  <a:lnTo>
                    <a:pt x="36" y="171"/>
                  </a:lnTo>
                  <a:lnTo>
                    <a:pt x="43" y="177"/>
                  </a:lnTo>
                  <a:lnTo>
                    <a:pt x="144" y="183"/>
                  </a:lnTo>
                  <a:lnTo>
                    <a:pt x="154" y="174"/>
                  </a:lnTo>
                  <a:lnTo>
                    <a:pt x="154" y="15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74" name="Freeform 155"/>
            <p:cNvSpPr>
              <a:spLocks/>
            </p:cNvSpPr>
            <p:nvPr/>
          </p:nvSpPr>
          <p:spPr bwMode="auto">
            <a:xfrm>
              <a:off x="1476" y="960"/>
              <a:ext cx="105" cy="157"/>
            </a:xfrm>
            <a:custGeom>
              <a:avLst/>
              <a:gdLst>
                <a:gd name="T0" fmla="*/ 104 w 105"/>
                <a:gd name="T1" fmla="*/ 27 h 157"/>
                <a:gd name="T2" fmla="*/ 104 w 105"/>
                <a:gd name="T3" fmla="*/ 25 h 157"/>
                <a:gd name="T4" fmla="*/ 104 w 105"/>
                <a:gd name="T5" fmla="*/ 23 h 157"/>
                <a:gd name="T6" fmla="*/ 103 w 105"/>
                <a:gd name="T7" fmla="*/ 21 h 157"/>
                <a:gd name="T8" fmla="*/ 102 w 105"/>
                <a:gd name="T9" fmla="*/ 20 h 157"/>
                <a:gd name="T10" fmla="*/ 101 w 105"/>
                <a:gd name="T11" fmla="*/ 18 h 157"/>
                <a:gd name="T12" fmla="*/ 99 w 105"/>
                <a:gd name="T13" fmla="*/ 17 h 157"/>
                <a:gd name="T14" fmla="*/ 97 w 105"/>
                <a:gd name="T15" fmla="*/ 16 h 157"/>
                <a:gd name="T16" fmla="*/ 95 w 105"/>
                <a:gd name="T17" fmla="*/ 15 h 157"/>
                <a:gd name="T18" fmla="*/ 0 w 105"/>
                <a:gd name="T19" fmla="*/ 0 h 157"/>
                <a:gd name="T20" fmla="*/ 1 w 105"/>
                <a:gd name="T21" fmla="*/ 0 h 157"/>
                <a:gd name="T22" fmla="*/ 2 w 105"/>
                <a:gd name="T23" fmla="*/ 1 h 157"/>
                <a:gd name="T24" fmla="*/ 3 w 105"/>
                <a:gd name="T25" fmla="*/ 1 h 157"/>
                <a:gd name="T26" fmla="*/ 4 w 105"/>
                <a:gd name="T27" fmla="*/ 2 h 157"/>
                <a:gd name="T28" fmla="*/ 4 w 105"/>
                <a:gd name="T29" fmla="*/ 3 h 157"/>
                <a:gd name="T30" fmla="*/ 5 w 105"/>
                <a:gd name="T31" fmla="*/ 5 h 157"/>
                <a:gd name="T32" fmla="*/ 5 w 105"/>
                <a:gd name="T33" fmla="*/ 7 h 157"/>
                <a:gd name="T34" fmla="*/ 5 w 105"/>
                <a:gd name="T35" fmla="*/ 9 h 157"/>
                <a:gd name="T36" fmla="*/ 5 w 105"/>
                <a:gd name="T37" fmla="*/ 156 h 157"/>
                <a:gd name="T38" fmla="*/ 104 w 105"/>
                <a:gd name="T39" fmla="*/ 156 h 157"/>
                <a:gd name="T40" fmla="*/ 104 w 105"/>
                <a:gd name="T41" fmla="*/ 27 h 1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5"/>
                <a:gd name="T64" fmla="*/ 0 h 157"/>
                <a:gd name="T65" fmla="*/ 105 w 105"/>
                <a:gd name="T66" fmla="*/ 157 h 1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5" h="157">
                  <a:moveTo>
                    <a:pt x="104" y="27"/>
                  </a:moveTo>
                  <a:lnTo>
                    <a:pt x="104" y="25"/>
                  </a:lnTo>
                  <a:lnTo>
                    <a:pt x="104" y="23"/>
                  </a:lnTo>
                  <a:lnTo>
                    <a:pt x="103" y="21"/>
                  </a:lnTo>
                  <a:lnTo>
                    <a:pt x="102" y="20"/>
                  </a:lnTo>
                  <a:lnTo>
                    <a:pt x="101" y="18"/>
                  </a:lnTo>
                  <a:lnTo>
                    <a:pt x="99" y="17"/>
                  </a:lnTo>
                  <a:lnTo>
                    <a:pt x="97" y="16"/>
                  </a:lnTo>
                  <a:lnTo>
                    <a:pt x="95" y="15"/>
                  </a:lnTo>
                  <a:lnTo>
                    <a:pt x="0" y="0"/>
                  </a:lnTo>
                  <a:lnTo>
                    <a:pt x="1" y="0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2"/>
                  </a:lnTo>
                  <a:lnTo>
                    <a:pt x="4" y="3"/>
                  </a:lnTo>
                  <a:lnTo>
                    <a:pt x="5" y="5"/>
                  </a:lnTo>
                  <a:lnTo>
                    <a:pt x="5" y="7"/>
                  </a:lnTo>
                  <a:lnTo>
                    <a:pt x="5" y="9"/>
                  </a:lnTo>
                  <a:lnTo>
                    <a:pt x="5" y="156"/>
                  </a:lnTo>
                  <a:lnTo>
                    <a:pt x="104" y="156"/>
                  </a:lnTo>
                  <a:lnTo>
                    <a:pt x="104" y="27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75" name="Freeform 156"/>
            <p:cNvSpPr>
              <a:spLocks/>
            </p:cNvSpPr>
            <p:nvPr/>
          </p:nvSpPr>
          <p:spPr bwMode="auto">
            <a:xfrm>
              <a:off x="1235" y="960"/>
              <a:ext cx="346" cy="183"/>
            </a:xfrm>
            <a:custGeom>
              <a:avLst/>
              <a:gdLst>
                <a:gd name="T0" fmla="*/ 154 w 346"/>
                <a:gd name="T1" fmla="*/ 157 h 183"/>
                <a:gd name="T2" fmla="*/ 345 w 346"/>
                <a:gd name="T3" fmla="*/ 157 h 183"/>
                <a:gd name="T4" fmla="*/ 345 w 346"/>
                <a:gd name="T5" fmla="*/ 28 h 183"/>
                <a:gd name="T6" fmla="*/ 345 w 346"/>
                <a:gd name="T7" fmla="*/ 26 h 183"/>
                <a:gd name="T8" fmla="*/ 344 w 346"/>
                <a:gd name="T9" fmla="*/ 24 h 183"/>
                <a:gd name="T10" fmla="*/ 344 w 346"/>
                <a:gd name="T11" fmla="*/ 22 h 183"/>
                <a:gd name="T12" fmla="*/ 343 w 346"/>
                <a:gd name="T13" fmla="*/ 20 h 183"/>
                <a:gd name="T14" fmla="*/ 341 w 346"/>
                <a:gd name="T15" fmla="*/ 18 h 183"/>
                <a:gd name="T16" fmla="*/ 340 w 346"/>
                <a:gd name="T17" fmla="*/ 17 h 183"/>
                <a:gd name="T18" fmla="*/ 338 w 346"/>
                <a:gd name="T19" fmla="*/ 16 h 183"/>
                <a:gd name="T20" fmla="*/ 336 w 346"/>
                <a:gd name="T21" fmla="*/ 16 h 183"/>
                <a:gd name="T22" fmla="*/ 246 w 346"/>
                <a:gd name="T23" fmla="*/ 1 h 183"/>
                <a:gd name="T24" fmla="*/ 245 w 346"/>
                <a:gd name="T25" fmla="*/ 1 h 183"/>
                <a:gd name="T26" fmla="*/ 244 w 346"/>
                <a:gd name="T27" fmla="*/ 0 h 183"/>
                <a:gd name="T28" fmla="*/ 243 w 346"/>
                <a:gd name="T29" fmla="*/ 0 h 183"/>
                <a:gd name="T30" fmla="*/ 242 w 346"/>
                <a:gd name="T31" fmla="*/ 0 h 183"/>
                <a:gd name="T32" fmla="*/ 241 w 346"/>
                <a:gd name="T33" fmla="*/ 0 h 183"/>
                <a:gd name="T34" fmla="*/ 241 w 346"/>
                <a:gd name="T35" fmla="*/ 0 h 183"/>
                <a:gd name="T36" fmla="*/ 240 w 346"/>
                <a:gd name="T37" fmla="*/ 0 h 183"/>
                <a:gd name="T38" fmla="*/ 239 w 346"/>
                <a:gd name="T39" fmla="*/ 0 h 183"/>
                <a:gd name="T40" fmla="*/ 238 w 346"/>
                <a:gd name="T41" fmla="*/ 0 h 183"/>
                <a:gd name="T42" fmla="*/ 237 w 346"/>
                <a:gd name="T43" fmla="*/ 0 h 183"/>
                <a:gd name="T44" fmla="*/ 236 w 346"/>
                <a:gd name="T45" fmla="*/ 0 h 183"/>
                <a:gd name="T46" fmla="*/ 236 w 346"/>
                <a:gd name="T47" fmla="*/ 0 h 183"/>
                <a:gd name="T48" fmla="*/ 235 w 346"/>
                <a:gd name="T49" fmla="*/ 0 h 183"/>
                <a:gd name="T50" fmla="*/ 234 w 346"/>
                <a:gd name="T51" fmla="*/ 0 h 183"/>
                <a:gd name="T52" fmla="*/ 233 w 346"/>
                <a:gd name="T53" fmla="*/ 0 h 183"/>
                <a:gd name="T54" fmla="*/ 232 w 346"/>
                <a:gd name="T55" fmla="*/ 1 h 183"/>
                <a:gd name="T56" fmla="*/ 3 w 346"/>
                <a:gd name="T57" fmla="*/ 70 h 183"/>
                <a:gd name="T58" fmla="*/ 2 w 346"/>
                <a:gd name="T59" fmla="*/ 70 h 183"/>
                <a:gd name="T60" fmla="*/ 2 w 346"/>
                <a:gd name="T61" fmla="*/ 71 h 183"/>
                <a:gd name="T62" fmla="*/ 1 w 346"/>
                <a:gd name="T63" fmla="*/ 71 h 183"/>
                <a:gd name="T64" fmla="*/ 0 w 346"/>
                <a:gd name="T65" fmla="*/ 72 h 183"/>
                <a:gd name="T66" fmla="*/ 0 w 346"/>
                <a:gd name="T67" fmla="*/ 73 h 183"/>
                <a:gd name="T68" fmla="*/ 0 w 346"/>
                <a:gd name="T69" fmla="*/ 74 h 183"/>
                <a:gd name="T70" fmla="*/ 0 w 346"/>
                <a:gd name="T71" fmla="*/ 75 h 183"/>
                <a:gd name="T72" fmla="*/ 0 w 346"/>
                <a:gd name="T73" fmla="*/ 76 h 183"/>
                <a:gd name="T74" fmla="*/ 0 w 346"/>
                <a:gd name="T75" fmla="*/ 168 h 183"/>
                <a:gd name="T76" fmla="*/ 36 w 346"/>
                <a:gd name="T77" fmla="*/ 170 h 183"/>
                <a:gd name="T78" fmla="*/ 43 w 346"/>
                <a:gd name="T79" fmla="*/ 176 h 183"/>
                <a:gd name="T80" fmla="*/ 144 w 346"/>
                <a:gd name="T81" fmla="*/ 182 h 183"/>
                <a:gd name="T82" fmla="*/ 154 w 346"/>
                <a:gd name="T83" fmla="*/ 173 h 183"/>
                <a:gd name="T84" fmla="*/ 154 w 346"/>
                <a:gd name="T85" fmla="*/ 157 h 18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6"/>
                <a:gd name="T130" fmla="*/ 0 h 183"/>
                <a:gd name="T131" fmla="*/ 346 w 346"/>
                <a:gd name="T132" fmla="*/ 183 h 18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6" h="183">
                  <a:moveTo>
                    <a:pt x="154" y="157"/>
                  </a:moveTo>
                  <a:lnTo>
                    <a:pt x="345" y="157"/>
                  </a:lnTo>
                  <a:lnTo>
                    <a:pt x="345" y="28"/>
                  </a:lnTo>
                  <a:lnTo>
                    <a:pt x="345" y="26"/>
                  </a:lnTo>
                  <a:lnTo>
                    <a:pt x="344" y="24"/>
                  </a:lnTo>
                  <a:lnTo>
                    <a:pt x="344" y="22"/>
                  </a:lnTo>
                  <a:lnTo>
                    <a:pt x="343" y="20"/>
                  </a:lnTo>
                  <a:lnTo>
                    <a:pt x="341" y="18"/>
                  </a:lnTo>
                  <a:lnTo>
                    <a:pt x="340" y="17"/>
                  </a:lnTo>
                  <a:lnTo>
                    <a:pt x="338" y="16"/>
                  </a:lnTo>
                  <a:lnTo>
                    <a:pt x="336" y="16"/>
                  </a:lnTo>
                  <a:lnTo>
                    <a:pt x="246" y="1"/>
                  </a:lnTo>
                  <a:lnTo>
                    <a:pt x="245" y="1"/>
                  </a:lnTo>
                  <a:lnTo>
                    <a:pt x="244" y="0"/>
                  </a:lnTo>
                  <a:lnTo>
                    <a:pt x="243" y="0"/>
                  </a:lnTo>
                  <a:lnTo>
                    <a:pt x="242" y="0"/>
                  </a:lnTo>
                  <a:lnTo>
                    <a:pt x="241" y="0"/>
                  </a:lnTo>
                  <a:lnTo>
                    <a:pt x="240" y="0"/>
                  </a:lnTo>
                  <a:lnTo>
                    <a:pt x="239" y="0"/>
                  </a:lnTo>
                  <a:lnTo>
                    <a:pt x="238" y="0"/>
                  </a:lnTo>
                  <a:lnTo>
                    <a:pt x="237" y="0"/>
                  </a:lnTo>
                  <a:lnTo>
                    <a:pt x="236" y="0"/>
                  </a:lnTo>
                  <a:lnTo>
                    <a:pt x="235" y="0"/>
                  </a:lnTo>
                  <a:lnTo>
                    <a:pt x="234" y="0"/>
                  </a:lnTo>
                  <a:lnTo>
                    <a:pt x="233" y="0"/>
                  </a:lnTo>
                  <a:lnTo>
                    <a:pt x="232" y="1"/>
                  </a:lnTo>
                  <a:lnTo>
                    <a:pt x="3" y="70"/>
                  </a:lnTo>
                  <a:lnTo>
                    <a:pt x="2" y="70"/>
                  </a:lnTo>
                  <a:lnTo>
                    <a:pt x="2" y="71"/>
                  </a:lnTo>
                  <a:lnTo>
                    <a:pt x="1" y="71"/>
                  </a:lnTo>
                  <a:lnTo>
                    <a:pt x="0" y="72"/>
                  </a:lnTo>
                  <a:lnTo>
                    <a:pt x="0" y="73"/>
                  </a:lnTo>
                  <a:lnTo>
                    <a:pt x="0" y="74"/>
                  </a:lnTo>
                  <a:lnTo>
                    <a:pt x="0" y="75"/>
                  </a:lnTo>
                  <a:lnTo>
                    <a:pt x="0" y="76"/>
                  </a:lnTo>
                  <a:lnTo>
                    <a:pt x="0" y="168"/>
                  </a:lnTo>
                  <a:lnTo>
                    <a:pt x="36" y="170"/>
                  </a:lnTo>
                  <a:lnTo>
                    <a:pt x="43" y="176"/>
                  </a:lnTo>
                  <a:lnTo>
                    <a:pt x="144" y="182"/>
                  </a:lnTo>
                  <a:lnTo>
                    <a:pt x="154" y="173"/>
                  </a:lnTo>
                  <a:lnTo>
                    <a:pt x="154" y="157"/>
                  </a:lnTo>
                </a:path>
              </a:pathLst>
            </a:custGeom>
            <a:solidFill>
              <a:srgbClr val="FC0128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76" name="Freeform 157"/>
            <p:cNvSpPr>
              <a:spLocks/>
            </p:cNvSpPr>
            <p:nvPr/>
          </p:nvSpPr>
          <p:spPr bwMode="auto">
            <a:xfrm>
              <a:off x="1234" y="960"/>
              <a:ext cx="347" cy="184"/>
            </a:xfrm>
            <a:custGeom>
              <a:avLst/>
              <a:gdLst>
                <a:gd name="T0" fmla="*/ 154 w 347"/>
                <a:gd name="T1" fmla="*/ 158 h 184"/>
                <a:gd name="T2" fmla="*/ 346 w 347"/>
                <a:gd name="T3" fmla="*/ 158 h 184"/>
                <a:gd name="T4" fmla="*/ 346 w 347"/>
                <a:gd name="T5" fmla="*/ 29 h 184"/>
                <a:gd name="T6" fmla="*/ 346 w 347"/>
                <a:gd name="T7" fmla="*/ 26 h 184"/>
                <a:gd name="T8" fmla="*/ 345 w 347"/>
                <a:gd name="T9" fmla="*/ 24 h 184"/>
                <a:gd name="T10" fmla="*/ 345 w 347"/>
                <a:gd name="T11" fmla="*/ 22 h 184"/>
                <a:gd name="T12" fmla="*/ 344 w 347"/>
                <a:gd name="T13" fmla="*/ 20 h 184"/>
                <a:gd name="T14" fmla="*/ 342 w 347"/>
                <a:gd name="T15" fmla="*/ 18 h 184"/>
                <a:gd name="T16" fmla="*/ 341 w 347"/>
                <a:gd name="T17" fmla="*/ 17 h 184"/>
                <a:gd name="T18" fmla="*/ 339 w 347"/>
                <a:gd name="T19" fmla="*/ 16 h 184"/>
                <a:gd name="T20" fmla="*/ 337 w 347"/>
                <a:gd name="T21" fmla="*/ 16 h 184"/>
                <a:gd name="T22" fmla="*/ 247 w 347"/>
                <a:gd name="T23" fmla="*/ 1 h 184"/>
                <a:gd name="T24" fmla="*/ 246 w 347"/>
                <a:gd name="T25" fmla="*/ 1 h 184"/>
                <a:gd name="T26" fmla="*/ 245 w 347"/>
                <a:gd name="T27" fmla="*/ 0 h 184"/>
                <a:gd name="T28" fmla="*/ 244 w 347"/>
                <a:gd name="T29" fmla="*/ 0 h 184"/>
                <a:gd name="T30" fmla="*/ 243 w 347"/>
                <a:gd name="T31" fmla="*/ 0 h 184"/>
                <a:gd name="T32" fmla="*/ 242 w 347"/>
                <a:gd name="T33" fmla="*/ 0 h 184"/>
                <a:gd name="T34" fmla="*/ 241 w 347"/>
                <a:gd name="T35" fmla="*/ 0 h 184"/>
                <a:gd name="T36" fmla="*/ 240 w 347"/>
                <a:gd name="T37" fmla="*/ 0 h 184"/>
                <a:gd name="T38" fmla="*/ 240 w 347"/>
                <a:gd name="T39" fmla="*/ 0 h 184"/>
                <a:gd name="T40" fmla="*/ 239 w 347"/>
                <a:gd name="T41" fmla="*/ 0 h 184"/>
                <a:gd name="T42" fmla="*/ 238 w 347"/>
                <a:gd name="T43" fmla="*/ 0 h 184"/>
                <a:gd name="T44" fmla="*/ 237 w 347"/>
                <a:gd name="T45" fmla="*/ 0 h 184"/>
                <a:gd name="T46" fmla="*/ 236 w 347"/>
                <a:gd name="T47" fmla="*/ 0 h 184"/>
                <a:gd name="T48" fmla="*/ 235 w 347"/>
                <a:gd name="T49" fmla="*/ 0 h 184"/>
                <a:gd name="T50" fmla="*/ 234 w 347"/>
                <a:gd name="T51" fmla="*/ 0 h 184"/>
                <a:gd name="T52" fmla="*/ 234 w 347"/>
                <a:gd name="T53" fmla="*/ 0 h 184"/>
                <a:gd name="T54" fmla="*/ 233 w 347"/>
                <a:gd name="T55" fmla="*/ 1 h 184"/>
                <a:gd name="T56" fmla="*/ 3 w 347"/>
                <a:gd name="T57" fmla="*/ 70 h 184"/>
                <a:gd name="T58" fmla="*/ 2 w 347"/>
                <a:gd name="T59" fmla="*/ 71 h 184"/>
                <a:gd name="T60" fmla="*/ 2 w 347"/>
                <a:gd name="T61" fmla="*/ 71 h 184"/>
                <a:gd name="T62" fmla="*/ 1 w 347"/>
                <a:gd name="T63" fmla="*/ 72 h 184"/>
                <a:gd name="T64" fmla="*/ 0 w 347"/>
                <a:gd name="T65" fmla="*/ 72 h 184"/>
                <a:gd name="T66" fmla="*/ 0 w 347"/>
                <a:gd name="T67" fmla="*/ 73 h 184"/>
                <a:gd name="T68" fmla="*/ 0 w 347"/>
                <a:gd name="T69" fmla="*/ 74 h 184"/>
                <a:gd name="T70" fmla="*/ 0 w 347"/>
                <a:gd name="T71" fmla="*/ 75 h 184"/>
                <a:gd name="T72" fmla="*/ 0 w 347"/>
                <a:gd name="T73" fmla="*/ 77 h 184"/>
                <a:gd name="T74" fmla="*/ 0 w 347"/>
                <a:gd name="T75" fmla="*/ 169 h 184"/>
                <a:gd name="T76" fmla="*/ 36 w 347"/>
                <a:gd name="T77" fmla="*/ 171 h 184"/>
                <a:gd name="T78" fmla="*/ 43 w 347"/>
                <a:gd name="T79" fmla="*/ 177 h 184"/>
                <a:gd name="T80" fmla="*/ 144 w 347"/>
                <a:gd name="T81" fmla="*/ 183 h 184"/>
                <a:gd name="T82" fmla="*/ 154 w 347"/>
                <a:gd name="T83" fmla="*/ 174 h 184"/>
                <a:gd name="T84" fmla="*/ 154 w 347"/>
                <a:gd name="T85" fmla="*/ 158 h 18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7"/>
                <a:gd name="T130" fmla="*/ 0 h 184"/>
                <a:gd name="T131" fmla="*/ 347 w 347"/>
                <a:gd name="T132" fmla="*/ 184 h 18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7" h="184">
                  <a:moveTo>
                    <a:pt x="154" y="158"/>
                  </a:moveTo>
                  <a:lnTo>
                    <a:pt x="346" y="158"/>
                  </a:lnTo>
                  <a:lnTo>
                    <a:pt x="346" y="29"/>
                  </a:lnTo>
                  <a:lnTo>
                    <a:pt x="346" y="26"/>
                  </a:lnTo>
                  <a:lnTo>
                    <a:pt x="345" y="24"/>
                  </a:lnTo>
                  <a:lnTo>
                    <a:pt x="345" y="22"/>
                  </a:lnTo>
                  <a:lnTo>
                    <a:pt x="344" y="20"/>
                  </a:lnTo>
                  <a:lnTo>
                    <a:pt x="342" y="18"/>
                  </a:lnTo>
                  <a:lnTo>
                    <a:pt x="341" y="17"/>
                  </a:lnTo>
                  <a:lnTo>
                    <a:pt x="339" y="16"/>
                  </a:lnTo>
                  <a:lnTo>
                    <a:pt x="337" y="16"/>
                  </a:lnTo>
                  <a:lnTo>
                    <a:pt x="247" y="1"/>
                  </a:lnTo>
                  <a:lnTo>
                    <a:pt x="246" y="1"/>
                  </a:lnTo>
                  <a:lnTo>
                    <a:pt x="245" y="0"/>
                  </a:lnTo>
                  <a:lnTo>
                    <a:pt x="244" y="0"/>
                  </a:lnTo>
                  <a:lnTo>
                    <a:pt x="243" y="0"/>
                  </a:lnTo>
                  <a:lnTo>
                    <a:pt x="242" y="0"/>
                  </a:lnTo>
                  <a:lnTo>
                    <a:pt x="241" y="0"/>
                  </a:lnTo>
                  <a:lnTo>
                    <a:pt x="240" y="0"/>
                  </a:lnTo>
                  <a:lnTo>
                    <a:pt x="239" y="0"/>
                  </a:lnTo>
                  <a:lnTo>
                    <a:pt x="238" y="0"/>
                  </a:lnTo>
                  <a:lnTo>
                    <a:pt x="237" y="0"/>
                  </a:lnTo>
                  <a:lnTo>
                    <a:pt x="236" y="0"/>
                  </a:lnTo>
                  <a:lnTo>
                    <a:pt x="235" y="0"/>
                  </a:lnTo>
                  <a:lnTo>
                    <a:pt x="234" y="0"/>
                  </a:lnTo>
                  <a:lnTo>
                    <a:pt x="233" y="1"/>
                  </a:lnTo>
                  <a:lnTo>
                    <a:pt x="3" y="70"/>
                  </a:lnTo>
                  <a:lnTo>
                    <a:pt x="2" y="71"/>
                  </a:lnTo>
                  <a:lnTo>
                    <a:pt x="1" y="72"/>
                  </a:lnTo>
                  <a:lnTo>
                    <a:pt x="0" y="72"/>
                  </a:lnTo>
                  <a:lnTo>
                    <a:pt x="0" y="73"/>
                  </a:lnTo>
                  <a:lnTo>
                    <a:pt x="0" y="74"/>
                  </a:lnTo>
                  <a:lnTo>
                    <a:pt x="0" y="75"/>
                  </a:lnTo>
                  <a:lnTo>
                    <a:pt x="0" y="77"/>
                  </a:lnTo>
                  <a:lnTo>
                    <a:pt x="0" y="169"/>
                  </a:lnTo>
                  <a:lnTo>
                    <a:pt x="36" y="171"/>
                  </a:lnTo>
                  <a:lnTo>
                    <a:pt x="43" y="177"/>
                  </a:lnTo>
                  <a:lnTo>
                    <a:pt x="144" y="183"/>
                  </a:lnTo>
                  <a:lnTo>
                    <a:pt x="154" y="174"/>
                  </a:lnTo>
                  <a:lnTo>
                    <a:pt x="154" y="15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77" name="Freeform 158"/>
            <p:cNvSpPr>
              <a:spLocks/>
            </p:cNvSpPr>
            <p:nvPr/>
          </p:nvSpPr>
          <p:spPr bwMode="auto">
            <a:xfrm>
              <a:off x="1235" y="1070"/>
              <a:ext cx="247" cy="58"/>
            </a:xfrm>
            <a:custGeom>
              <a:avLst/>
              <a:gdLst>
                <a:gd name="T0" fmla="*/ 246 w 247"/>
                <a:gd name="T1" fmla="*/ 25 h 58"/>
                <a:gd name="T2" fmla="*/ 89 w 247"/>
                <a:gd name="T3" fmla="*/ 25 h 58"/>
                <a:gd name="T4" fmla="*/ 87 w 247"/>
                <a:gd name="T5" fmla="*/ 25 h 58"/>
                <a:gd name="T6" fmla="*/ 85 w 247"/>
                <a:gd name="T7" fmla="*/ 26 h 58"/>
                <a:gd name="T8" fmla="*/ 83 w 247"/>
                <a:gd name="T9" fmla="*/ 28 h 58"/>
                <a:gd name="T10" fmla="*/ 81 w 247"/>
                <a:gd name="T11" fmla="*/ 30 h 58"/>
                <a:gd name="T12" fmla="*/ 80 w 247"/>
                <a:gd name="T13" fmla="*/ 33 h 58"/>
                <a:gd name="T14" fmla="*/ 78 w 247"/>
                <a:gd name="T15" fmla="*/ 35 h 58"/>
                <a:gd name="T16" fmla="*/ 77 w 247"/>
                <a:gd name="T17" fmla="*/ 38 h 58"/>
                <a:gd name="T18" fmla="*/ 75 w 247"/>
                <a:gd name="T19" fmla="*/ 41 h 58"/>
                <a:gd name="T20" fmla="*/ 73 w 247"/>
                <a:gd name="T21" fmla="*/ 44 h 58"/>
                <a:gd name="T22" fmla="*/ 71 w 247"/>
                <a:gd name="T23" fmla="*/ 47 h 58"/>
                <a:gd name="T24" fmla="*/ 68 w 247"/>
                <a:gd name="T25" fmla="*/ 50 h 58"/>
                <a:gd name="T26" fmla="*/ 65 w 247"/>
                <a:gd name="T27" fmla="*/ 52 h 58"/>
                <a:gd name="T28" fmla="*/ 62 w 247"/>
                <a:gd name="T29" fmla="*/ 54 h 58"/>
                <a:gd name="T30" fmla="*/ 58 w 247"/>
                <a:gd name="T31" fmla="*/ 56 h 58"/>
                <a:gd name="T32" fmla="*/ 53 w 247"/>
                <a:gd name="T33" fmla="*/ 57 h 58"/>
                <a:gd name="T34" fmla="*/ 48 w 247"/>
                <a:gd name="T35" fmla="*/ 57 h 58"/>
                <a:gd name="T36" fmla="*/ 0 w 247"/>
                <a:gd name="T37" fmla="*/ 56 h 58"/>
                <a:gd name="T38" fmla="*/ 0 w 247"/>
                <a:gd name="T39" fmla="*/ 27 h 58"/>
                <a:gd name="T40" fmla="*/ 64 w 247"/>
                <a:gd name="T41" fmla="*/ 27 h 58"/>
                <a:gd name="T42" fmla="*/ 66 w 247"/>
                <a:gd name="T43" fmla="*/ 27 h 58"/>
                <a:gd name="T44" fmla="*/ 68 w 247"/>
                <a:gd name="T45" fmla="*/ 27 h 58"/>
                <a:gd name="T46" fmla="*/ 69 w 247"/>
                <a:gd name="T47" fmla="*/ 26 h 58"/>
                <a:gd name="T48" fmla="*/ 71 w 247"/>
                <a:gd name="T49" fmla="*/ 26 h 58"/>
                <a:gd name="T50" fmla="*/ 73 w 247"/>
                <a:gd name="T51" fmla="*/ 26 h 58"/>
                <a:gd name="T52" fmla="*/ 74 w 247"/>
                <a:gd name="T53" fmla="*/ 25 h 58"/>
                <a:gd name="T54" fmla="*/ 76 w 247"/>
                <a:gd name="T55" fmla="*/ 25 h 58"/>
                <a:gd name="T56" fmla="*/ 78 w 247"/>
                <a:gd name="T57" fmla="*/ 24 h 58"/>
                <a:gd name="T58" fmla="*/ 79 w 247"/>
                <a:gd name="T59" fmla="*/ 23 h 58"/>
                <a:gd name="T60" fmla="*/ 81 w 247"/>
                <a:gd name="T61" fmla="*/ 23 h 58"/>
                <a:gd name="T62" fmla="*/ 83 w 247"/>
                <a:gd name="T63" fmla="*/ 22 h 58"/>
                <a:gd name="T64" fmla="*/ 84 w 247"/>
                <a:gd name="T65" fmla="*/ 21 h 58"/>
                <a:gd name="T66" fmla="*/ 86 w 247"/>
                <a:gd name="T67" fmla="*/ 20 h 58"/>
                <a:gd name="T68" fmla="*/ 87 w 247"/>
                <a:gd name="T69" fmla="*/ 19 h 58"/>
                <a:gd name="T70" fmla="*/ 89 w 247"/>
                <a:gd name="T71" fmla="*/ 19 h 58"/>
                <a:gd name="T72" fmla="*/ 90 w 247"/>
                <a:gd name="T73" fmla="*/ 18 h 58"/>
                <a:gd name="T74" fmla="*/ 92 w 247"/>
                <a:gd name="T75" fmla="*/ 17 h 58"/>
                <a:gd name="T76" fmla="*/ 93 w 247"/>
                <a:gd name="T77" fmla="*/ 16 h 58"/>
                <a:gd name="T78" fmla="*/ 95 w 247"/>
                <a:gd name="T79" fmla="*/ 15 h 58"/>
                <a:gd name="T80" fmla="*/ 97 w 247"/>
                <a:gd name="T81" fmla="*/ 14 h 58"/>
                <a:gd name="T82" fmla="*/ 98 w 247"/>
                <a:gd name="T83" fmla="*/ 14 h 58"/>
                <a:gd name="T84" fmla="*/ 100 w 247"/>
                <a:gd name="T85" fmla="*/ 13 h 58"/>
                <a:gd name="T86" fmla="*/ 102 w 247"/>
                <a:gd name="T87" fmla="*/ 12 h 58"/>
                <a:gd name="T88" fmla="*/ 103 w 247"/>
                <a:gd name="T89" fmla="*/ 11 h 58"/>
                <a:gd name="T90" fmla="*/ 105 w 247"/>
                <a:gd name="T91" fmla="*/ 10 h 58"/>
                <a:gd name="T92" fmla="*/ 107 w 247"/>
                <a:gd name="T93" fmla="*/ 10 h 58"/>
                <a:gd name="T94" fmla="*/ 109 w 247"/>
                <a:gd name="T95" fmla="*/ 9 h 58"/>
                <a:gd name="T96" fmla="*/ 111 w 247"/>
                <a:gd name="T97" fmla="*/ 9 h 58"/>
                <a:gd name="T98" fmla="*/ 113 w 247"/>
                <a:gd name="T99" fmla="*/ 8 h 58"/>
                <a:gd name="T100" fmla="*/ 115 w 247"/>
                <a:gd name="T101" fmla="*/ 8 h 58"/>
                <a:gd name="T102" fmla="*/ 117 w 247"/>
                <a:gd name="T103" fmla="*/ 7 h 58"/>
                <a:gd name="T104" fmla="*/ 119 w 247"/>
                <a:gd name="T105" fmla="*/ 7 h 58"/>
                <a:gd name="T106" fmla="*/ 246 w 247"/>
                <a:gd name="T107" fmla="*/ 0 h 58"/>
                <a:gd name="T108" fmla="*/ 246 w 247"/>
                <a:gd name="T109" fmla="*/ 25 h 5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47"/>
                <a:gd name="T166" fmla="*/ 0 h 58"/>
                <a:gd name="T167" fmla="*/ 247 w 247"/>
                <a:gd name="T168" fmla="*/ 58 h 5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47" h="58">
                  <a:moveTo>
                    <a:pt x="246" y="25"/>
                  </a:moveTo>
                  <a:lnTo>
                    <a:pt x="89" y="25"/>
                  </a:lnTo>
                  <a:lnTo>
                    <a:pt x="87" y="25"/>
                  </a:lnTo>
                  <a:lnTo>
                    <a:pt x="85" y="26"/>
                  </a:lnTo>
                  <a:lnTo>
                    <a:pt x="83" y="28"/>
                  </a:lnTo>
                  <a:lnTo>
                    <a:pt x="81" y="30"/>
                  </a:lnTo>
                  <a:lnTo>
                    <a:pt x="80" y="33"/>
                  </a:lnTo>
                  <a:lnTo>
                    <a:pt x="78" y="35"/>
                  </a:lnTo>
                  <a:lnTo>
                    <a:pt x="77" y="38"/>
                  </a:lnTo>
                  <a:lnTo>
                    <a:pt x="75" y="41"/>
                  </a:lnTo>
                  <a:lnTo>
                    <a:pt x="73" y="44"/>
                  </a:lnTo>
                  <a:lnTo>
                    <a:pt x="71" y="47"/>
                  </a:lnTo>
                  <a:lnTo>
                    <a:pt x="68" y="50"/>
                  </a:lnTo>
                  <a:lnTo>
                    <a:pt x="65" y="52"/>
                  </a:lnTo>
                  <a:lnTo>
                    <a:pt x="62" y="54"/>
                  </a:lnTo>
                  <a:lnTo>
                    <a:pt x="58" y="56"/>
                  </a:lnTo>
                  <a:lnTo>
                    <a:pt x="53" y="57"/>
                  </a:lnTo>
                  <a:lnTo>
                    <a:pt x="48" y="57"/>
                  </a:lnTo>
                  <a:lnTo>
                    <a:pt x="0" y="56"/>
                  </a:lnTo>
                  <a:lnTo>
                    <a:pt x="0" y="27"/>
                  </a:lnTo>
                  <a:lnTo>
                    <a:pt x="64" y="27"/>
                  </a:lnTo>
                  <a:lnTo>
                    <a:pt x="66" y="27"/>
                  </a:lnTo>
                  <a:lnTo>
                    <a:pt x="68" y="27"/>
                  </a:lnTo>
                  <a:lnTo>
                    <a:pt x="69" y="26"/>
                  </a:lnTo>
                  <a:lnTo>
                    <a:pt x="71" y="26"/>
                  </a:lnTo>
                  <a:lnTo>
                    <a:pt x="73" y="26"/>
                  </a:lnTo>
                  <a:lnTo>
                    <a:pt x="74" y="25"/>
                  </a:lnTo>
                  <a:lnTo>
                    <a:pt x="76" y="25"/>
                  </a:lnTo>
                  <a:lnTo>
                    <a:pt x="78" y="24"/>
                  </a:lnTo>
                  <a:lnTo>
                    <a:pt x="79" y="23"/>
                  </a:lnTo>
                  <a:lnTo>
                    <a:pt x="81" y="23"/>
                  </a:lnTo>
                  <a:lnTo>
                    <a:pt x="83" y="22"/>
                  </a:lnTo>
                  <a:lnTo>
                    <a:pt x="84" y="21"/>
                  </a:lnTo>
                  <a:lnTo>
                    <a:pt x="86" y="20"/>
                  </a:lnTo>
                  <a:lnTo>
                    <a:pt x="87" y="19"/>
                  </a:lnTo>
                  <a:lnTo>
                    <a:pt x="89" y="19"/>
                  </a:lnTo>
                  <a:lnTo>
                    <a:pt x="90" y="18"/>
                  </a:lnTo>
                  <a:lnTo>
                    <a:pt x="92" y="17"/>
                  </a:lnTo>
                  <a:lnTo>
                    <a:pt x="93" y="16"/>
                  </a:lnTo>
                  <a:lnTo>
                    <a:pt x="95" y="15"/>
                  </a:lnTo>
                  <a:lnTo>
                    <a:pt x="97" y="14"/>
                  </a:lnTo>
                  <a:lnTo>
                    <a:pt x="98" y="14"/>
                  </a:lnTo>
                  <a:lnTo>
                    <a:pt x="100" y="13"/>
                  </a:lnTo>
                  <a:lnTo>
                    <a:pt x="102" y="12"/>
                  </a:lnTo>
                  <a:lnTo>
                    <a:pt x="103" y="11"/>
                  </a:lnTo>
                  <a:lnTo>
                    <a:pt x="105" y="10"/>
                  </a:lnTo>
                  <a:lnTo>
                    <a:pt x="107" y="10"/>
                  </a:lnTo>
                  <a:lnTo>
                    <a:pt x="109" y="9"/>
                  </a:lnTo>
                  <a:lnTo>
                    <a:pt x="111" y="9"/>
                  </a:lnTo>
                  <a:lnTo>
                    <a:pt x="113" y="8"/>
                  </a:lnTo>
                  <a:lnTo>
                    <a:pt x="115" y="8"/>
                  </a:lnTo>
                  <a:lnTo>
                    <a:pt x="117" y="7"/>
                  </a:lnTo>
                  <a:lnTo>
                    <a:pt x="119" y="7"/>
                  </a:lnTo>
                  <a:lnTo>
                    <a:pt x="246" y="0"/>
                  </a:lnTo>
                  <a:lnTo>
                    <a:pt x="246" y="25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78" name="Freeform 159"/>
            <p:cNvSpPr>
              <a:spLocks/>
            </p:cNvSpPr>
            <p:nvPr/>
          </p:nvSpPr>
          <p:spPr bwMode="auto">
            <a:xfrm>
              <a:off x="1481" y="1069"/>
              <a:ext cx="99" cy="27"/>
            </a:xfrm>
            <a:custGeom>
              <a:avLst/>
              <a:gdLst>
                <a:gd name="T0" fmla="*/ 0 w 99"/>
                <a:gd name="T1" fmla="*/ 0 h 27"/>
                <a:gd name="T2" fmla="*/ 0 w 99"/>
                <a:gd name="T3" fmla="*/ 26 h 27"/>
                <a:gd name="T4" fmla="*/ 98 w 99"/>
                <a:gd name="T5" fmla="*/ 26 h 27"/>
                <a:gd name="T6" fmla="*/ 98 w 99"/>
                <a:gd name="T7" fmla="*/ 2 h 27"/>
                <a:gd name="T8" fmla="*/ 0 w 99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"/>
                <a:gd name="T16" fmla="*/ 0 h 27"/>
                <a:gd name="T17" fmla="*/ 99 w 99"/>
                <a:gd name="T18" fmla="*/ 27 h 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" h="27">
                  <a:moveTo>
                    <a:pt x="0" y="0"/>
                  </a:moveTo>
                  <a:lnTo>
                    <a:pt x="0" y="26"/>
                  </a:lnTo>
                  <a:lnTo>
                    <a:pt x="98" y="26"/>
                  </a:lnTo>
                  <a:lnTo>
                    <a:pt x="98" y="2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79" name="Line 160"/>
            <p:cNvSpPr>
              <a:spLocks noChangeShapeType="1"/>
            </p:cNvSpPr>
            <p:nvPr/>
          </p:nvSpPr>
          <p:spPr bwMode="auto">
            <a:xfrm flipH="1">
              <a:off x="1232" y="984"/>
              <a:ext cx="240" cy="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980" name="Freeform 161"/>
            <p:cNvSpPr>
              <a:spLocks/>
            </p:cNvSpPr>
            <p:nvPr/>
          </p:nvSpPr>
          <p:spPr bwMode="auto">
            <a:xfrm>
              <a:off x="1236" y="964"/>
              <a:ext cx="233" cy="169"/>
            </a:xfrm>
            <a:custGeom>
              <a:avLst/>
              <a:gdLst>
                <a:gd name="T0" fmla="*/ 232 w 233"/>
                <a:gd name="T1" fmla="*/ 0 h 169"/>
                <a:gd name="T2" fmla="*/ 232 w 233"/>
                <a:gd name="T3" fmla="*/ 149 h 169"/>
                <a:gd name="T4" fmla="*/ 149 w 233"/>
                <a:gd name="T5" fmla="*/ 149 h 169"/>
                <a:gd name="T6" fmla="*/ 149 w 233"/>
                <a:gd name="T7" fmla="*/ 168 h 169"/>
                <a:gd name="T8" fmla="*/ 0 w 233"/>
                <a:gd name="T9" fmla="*/ 164 h 169"/>
                <a:gd name="T10" fmla="*/ 0 w 233"/>
                <a:gd name="T11" fmla="*/ 70 h 169"/>
                <a:gd name="T12" fmla="*/ 232 w 233"/>
                <a:gd name="T13" fmla="*/ 0 h 1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3"/>
                <a:gd name="T22" fmla="*/ 0 h 169"/>
                <a:gd name="T23" fmla="*/ 233 w 233"/>
                <a:gd name="T24" fmla="*/ 169 h 16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3" h="169">
                  <a:moveTo>
                    <a:pt x="232" y="0"/>
                  </a:moveTo>
                  <a:lnTo>
                    <a:pt x="232" y="149"/>
                  </a:lnTo>
                  <a:lnTo>
                    <a:pt x="149" y="149"/>
                  </a:lnTo>
                  <a:lnTo>
                    <a:pt x="149" y="168"/>
                  </a:lnTo>
                  <a:lnTo>
                    <a:pt x="0" y="164"/>
                  </a:lnTo>
                  <a:lnTo>
                    <a:pt x="0" y="70"/>
                  </a:lnTo>
                  <a:lnTo>
                    <a:pt x="23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81" name="Freeform 162"/>
            <p:cNvSpPr>
              <a:spLocks/>
            </p:cNvSpPr>
            <p:nvPr/>
          </p:nvSpPr>
          <p:spPr bwMode="auto">
            <a:xfrm>
              <a:off x="1481" y="974"/>
              <a:ext cx="99" cy="144"/>
            </a:xfrm>
            <a:custGeom>
              <a:avLst/>
              <a:gdLst>
                <a:gd name="T0" fmla="*/ 98 w 99"/>
                <a:gd name="T1" fmla="*/ 13 h 144"/>
                <a:gd name="T2" fmla="*/ 0 w 99"/>
                <a:gd name="T3" fmla="*/ 0 h 144"/>
                <a:gd name="T4" fmla="*/ 0 w 99"/>
                <a:gd name="T5" fmla="*/ 143 h 144"/>
                <a:gd name="T6" fmla="*/ 0 60000 65536"/>
                <a:gd name="T7" fmla="*/ 0 60000 65536"/>
                <a:gd name="T8" fmla="*/ 0 60000 65536"/>
                <a:gd name="T9" fmla="*/ 0 w 99"/>
                <a:gd name="T10" fmla="*/ 0 h 144"/>
                <a:gd name="T11" fmla="*/ 99 w 99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9" h="144">
                  <a:moveTo>
                    <a:pt x="98" y="13"/>
                  </a:moveTo>
                  <a:lnTo>
                    <a:pt x="0" y="0"/>
                  </a:lnTo>
                  <a:lnTo>
                    <a:pt x="0" y="14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82" name="Freeform 163"/>
            <p:cNvSpPr>
              <a:spLocks/>
            </p:cNvSpPr>
            <p:nvPr/>
          </p:nvSpPr>
          <p:spPr bwMode="auto">
            <a:xfrm>
              <a:off x="1589" y="979"/>
              <a:ext cx="37" cy="16"/>
            </a:xfrm>
            <a:custGeom>
              <a:avLst/>
              <a:gdLst>
                <a:gd name="T0" fmla="*/ 36 w 37"/>
                <a:gd name="T1" fmla="*/ 0 h 16"/>
                <a:gd name="T2" fmla="*/ 0 w 37"/>
                <a:gd name="T3" fmla="*/ 13 h 16"/>
                <a:gd name="T4" fmla="*/ 2 w 37"/>
                <a:gd name="T5" fmla="*/ 13 h 16"/>
                <a:gd name="T6" fmla="*/ 3 w 37"/>
                <a:gd name="T7" fmla="*/ 13 h 16"/>
                <a:gd name="T8" fmla="*/ 4 w 37"/>
                <a:gd name="T9" fmla="*/ 13 h 16"/>
                <a:gd name="T10" fmla="*/ 6 w 37"/>
                <a:gd name="T11" fmla="*/ 13 h 16"/>
                <a:gd name="T12" fmla="*/ 7 w 37"/>
                <a:gd name="T13" fmla="*/ 14 h 16"/>
                <a:gd name="T14" fmla="*/ 8 w 37"/>
                <a:gd name="T15" fmla="*/ 14 h 16"/>
                <a:gd name="T16" fmla="*/ 9 w 37"/>
                <a:gd name="T17" fmla="*/ 14 h 16"/>
                <a:gd name="T18" fmla="*/ 10 w 37"/>
                <a:gd name="T19" fmla="*/ 14 h 16"/>
                <a:gd name="T20" fmla="*/ 12 w 37"/>
                <a:gd name="T21" fmla="*/ 14 h 16"/>
                <a:gd name="T22" fmla="*/ 14 w 37"/>
                <a:gd name="T23" fmla="*/ 14 h 16"/>
                <a:gd name="T24" fmla="*/ 16 w 37"/>
                <a:gd name="T25" fmla="*/ 14 h 16"/>
                <a:gd name="T26" fmla="*/ 19 w 37"/>
                <a:gd name="T27" fmla="*/ 15 h 16"/>
                <a:gd name="T28" fmla="*/ 22 w 37"/>
                <a:gd name="T29" fmla="*/ 15 h 16"/>
                <a:gd name="T30" fmla="*/ 26 w 37"/>
                <a:gd name="T31" fmla="*/ 15 h 16"/>
                <a:gd name="T32" fmla="*/ 31 w 37"/>
                <a:gd name="T33" fmla="*/ 15 h 16"/>
                <a:gd name="T34" fmla="*/ 36 w 37"/>
                <a:gd name="T35" fmla="*/ 15 h 16"/>
                <a:gd name="T36" fmla="*/ 36 w 37"/>
                <a:gd name="T37" fmla="*/ 0 h 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16"/>
                <a:gd name="T59" fmla="*/ 37 w 37"/>
                <a:gd name="T60" fmla="*/ 16 h 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16">
                  <a:moveTo>
                    <a:pt x="36" y="0"/>
                  </a:moveTo>
                  <a:lnTo>
                    <a:pt x="0" y="13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6" y="13"/>
                  </a:lnTo>
                  <a:lnTo>
                    <a:pt x="7" y="14"/>
                  </a:lnTo>
                  <a:lnTo>
                    <a:pt x="8" y="14"/>
                  </a:lnTo>
                  <a:lnTo>
                    <a:pt x="9" y="14"/>
                  </a:lnTo>
                  <a:lnTo>
                    <a:pt x="10" y="14"/>
                  </a:lnTo>
                  <a:lnTo>
                    <a:pt x="12" y="14"/>
                  </a:lnTo>
                  <a:lnTo>
                    <a:pt x="14" y="14"/>
                  </a:lnTo>
                  <a:lnTo>
                    <a:pt x="16" y="14"/>
                  </a:lnTo>
                  <a:lnTo>
                    <a:pt x="19" y="15"/>
                  </a:lnTo>
                  <a:lnTo>
                    <a:pt x="22" y="15"/>
                  </a:lnTo>
                  <a:lnTo>
                    <a:pt x="26" y="15"/>
                  </a:lnTo>
                  <a:lnTo>
                    <a:pt x="31" y="15"/>
                  </a:lnTo>
                  <a:lnTo>
                    <a:pt x="36" y="15"/>
                  </a:ln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83" name="Freeform 164"/>
            <p:cNvSpPr>
              <a:spLocks/>
            </p:cNvSpPr>
            <p:nvPr/>
          </p:nvSpPr>
          <p:spPr bwMode="auto">
            <a:xfrm>
              <a:off x="1589" y="979"/>
              <a:ext cx="37" cy="16"/>
            </a:xfrm>
            <a:custGeom>
              <a:avLst/>
              <a:gdLst>
                <a:gd name="T0" fmla="*/ 36 w 37"/>
                <a:gd name="T1" fmla="*/ 0 h 16"/>
                <a:gd name="T2" fmla="*/ 0 w 37"/>
                <a:gd name="T3" fmla="*/ 13 h 16"/>
                <a:gd name="T4" fmla="*/ 2 w 37"/>
                <a:gd name="T5" fmla="*/ 13 h 16"/>
                <a:gd name="T6" fmla="*/ 3 w 37"/>
                <a:gd name="T7" fmla="*/ 13 h 16"/>
                <a:gd name="T8" fmla="*/ 4 w 37"/>
                <a:gd name="T9" fmla="*/ 13 h 16"/>
                <a:gd name="T10" fmla="*/ 6 w 37"/>
                <a:gd name="T11" fmla="*/ 13 h 16"/>
                <a:gd name="T12" fmla="*/ 7 w 37"/>
                <a:gd name="T13" fmla="*/ 14 h 16"/>
                <a:gd name="T14" fmla="*/ 8 w 37"/>
                <a:gd name="T15" fmla="*/ 14 h 16"/>
                <a:gd name="T16" fmla="*/ 9 w 37"/>
                <a:gd name="T17" fmla="*/ 14 h 16"/>
                <a:gd name="T18" fmla="*/ 10 w 37"/>
                <a:gd name="T19" fmla="*/ 14 h 16"/>
                <a:gd name="T20" fmla="*/ 12 w 37"/>
                <a:gd name="T21" fmla="*/ 14 h 16"/>
                <a:gd name="T22" fmla="*/ 14 w 37"/>
                <a:gd name="T23" fmla="*/ 14 h 16"/>
                <a:gd name="T24" fmla="*/ 16 w 37"/>
                <a:gd name="T25" fmla="*/ 14 h 16"/>
                <a:gd name="T26" fmla="*/ 19 w 37"/>
                <a:gd name="T27" fmla="*/ 15 h 16"/>
                <a:gd name="T28" fmla="*/ 22 w 37"/>
                <a:gd name="T29" fmla="*/ 15 h 16"/>
                <a:gd name="T30" fmla="*/ 26 w 37"/>
                <a:gd name="T31" fmla="*/ 15 h 16"/>
                <a:gd name="T32" fmla="*/ 31 w 37"/>
                <a:gd name="T33" fmla="*/ 15 h 16"/>
                <a:gd name="T34" fmla="*/ 36 w 37"/>
                <a:gd name="T35" fmla="*/ 15 h 16"/>
                <a:gd name="T36" fmla="*/ 36 w 37"/>
                <a:gd name="T37" fmla="*/ 0 h 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16"/>
                <a:gd name="T59" fmla="*/ 37 w 37"/>
                <a:gd name="T60" fmla="*/ 16 h 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16">
                  <a:moveTo>
                    <a:pt x="36" y="0"/>
                  </a:moveTo>
                  <a:lnTo>
                    <a:pt x="0" y="13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6" y="13"/>
                  </a:lnTo>
                  <a:lnTo>
                    <a:pt x="7" y="14"/>
                  </a:lnTo>
                  <a:lnTo>
                    <a:pt x="8" y="14"/>
                  </a:lnTo>
                  <a:lnTo>
                    <a:pt x="9" y="14"/>
                  </a:lnTo>
                  <a:lnTo>
                    <a:pt x="10" y="14"/>
                  </a:lnTo>
                  <a:lnTo>
                    <a:pt x="12" y="14"/>
                  </a:lnTo>
                  <a:lnTo>
                    <a:pt x="14" y="14"/>
                  </a:lnTo>
                  <a:lnTo>
                    <a:pt x="16" y="14"/>
                  </a:lnTo>
                  <a:lnTo>
                    <a:pt x="19" y="15"/>
                  </a:lnTo>
                  <a:lnTo>
                    <a:pt x="22" y="15"/>
                  </a:lnTo>
                  <a:lnTo>
                    <a:pt x="26" y="15"/>
                  </a:lnTo>
                  <a:lnTo>
                    <a:pt x="31" y="15"/>
                  </a:lnTo>
                  <a:lnTo>
                    <a:pt x="36" y="15"/>
                  </a:lnTo>
                  <a:lnTo>
                    <a:pt x="3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84" name="Freeform 165"/>
            <p:cNvSpPr>
              <a:spLocks/>
            </p:cNvSpPr>
            <p:nvPr/>
          </p:nvSpPr>
          <p:spPr bwMode="auto">
            <a:xfrm>
              <a:off x="1581" y="980"/>
              <a:ext cx="27" cy="15"/>
            </a:xfrm>
            <a:custGeom>
              <a:avLst/>
              <a:gdLst>
                <a:gd name="T0" fmla="*/ 26 w 27"/>
                <a:gd name="T1" fmla="*/ 0 h 15"/>
                <a:gd name="T2" fmla="*/ 26 w 27"/>
                <a:gd name="T3" fmla="*/ 1 h 15"/>
                <a:gd name="T4" fmla="*/ 25 w 27"/>
                <a:gd name="T5" fmla="*/ 2 h 15"/>
                <a:gd name="T6" fmla="*/ 24 w 27"/>
                <a:gd name="T7" fmla="*/ 2 h 15"/>
                <a:gd name="T8" fmla="*/ 24 w 27"/>
                <a:gd name="T9" fmla="*/ 3 h 15"/>
                <a:gd name="T10" fmla="*/ 23 w 27"/>
                <a:gd name="T11" fmla="*/ 4 h 15"/>
                <a:gd name="T12" fmla="*/ 22 w 27"/>
                <a:gd name="T13" fmla="*/ 5 h 15"/>
                <a:gd name="T14" fmla="*/ 22 w 27"/>
                <a:gd name="T15" fmla="*/ 5 h 15"/>
                <a:gd name="T16" fmla="*/ 21 w 27"/>
                <a:gd name="T17" fmla="*/ 6 h 15"/>
                <a:gd name="T18" fmla="*/ 20 w 27"/>
                <a:gd name="T19" fmla="*/ 7 h 15"/>
                <a:gd name="T20" fmla="*/ 19 w 27"/>
                <a:gd name="T21" fmla="*/ 7 h 15"/>
                <a:gd name="T22" fmla="*/ 19 w 27"/>
                <a:gd name="T23" fmla="*/ 8 h 15"/>
                <a:gd name="T24" fmla="*/ 18 w 27"/>
                <a:gd name="T25" fmla="*/ 9 h 15"/>
                <a:gd name="T26" fmla="*/ 17 w 27"/>
                <a:gd name="T27" fmla="*/ 9 h 15"/>
                <a:gd name="T28" fmla="*/ 16 w 27"/>
                <a:gd name="T29" fmla="*/ 9 h 15"/>
                <a:gd name="T30" fmla="*/ 15 w 27"/>
                <a:gd name="T31" fmla="*/ 10 h 15"/>
                <a:gd name="T32" fmla="*/ 14 w 27"/>
                <a:gd name="T33" fmla="*/ 10 h 15"/>
                <a:gd name="T34" fmla="*/ 0 w 27"/>
                <a:gd name="T35" fmla="*/ 14 h 15"/>
                <a:gd name="T36" fmla="*/ 14 w 27"/>
                <a:gd name="T37" fmla="*/ 12 h 15"/>
                <a:gd name="T38" fmla="*/ 15 w 27"/>
                <a:gd name="T39" fmla="*/ 12 h 15"/>
                <a:gd name="T40" fmla="*/ 16 w 27"/>
                <a:gd name="T41" fmla="*/ 12 h 15"/>
                <a:gd name="T42" fmla="*/ 17 w 27"/>
                <a:gd name="T43" fmla="*/ 12 h 15"/>
                <a:gd name="T44" fmla="*/ 17 w 27"/>
                <a:gd name="T45" fmla="*/ 12 h 15"/>
                <a:gd name="T46" fmla="*/ 18 w 27"/>
                <a:gd name="T47" fmla="*/ 12 h 15"/>
                <a:gd name="T48" fmla="*/ 19 w 27"/>
                <a:gd name="T49" fmla="*/ 12 h 15"/>
                <a:gd name="T50" fmla="*/ 20 w 27"/>
                <a:gd name="T51" fmla="*/ 12 h 15"/>
                <a:gd name="T52" fmla="*/ 20 w 27"/>
                <a:gd name="T53" fmla="*/ 12 h 15"/>
                <a:gd name="T54" fmla="*/ 21 w 27"/>
                <a:gd name="T55" fmla="*/ 12 h 15"/>
                <a:gd name="T56" fmla="*/ 22 w 27"/>
                <a:gd name="T57" fmla="*/ 12 h 15"/>
                <a:gd name="T58" fmla="*/ 22 w 27"/>
                <a:gd name="T59" fmla="*/ 12 h 15"/>
                <a:gd name="T60" fmla="*/ 23 w 27"/>
                <a:gd name="T61" fmla="*/ 13 h 15"/>
                <a:gd name="T62" fmla="*/ 24 w 27"/>
                <a:gd name="T63" fmla="*/ 13 h 15"/>
                <a:gd name="T64" fmla="*/ 25 w 27"/>
                <a:gd name="T65" fmla="*/ 13 h 15"/>
                <a:gd name="T66" fmla="*/ 25 w 27"/>
                <a:gd name="T67" fmla="*/ 13 h 15"/>
                <a:gd name="T68" fmla="*/ 26 w 27"/>
                <a:gd name="T69" fmla="*/ 14 h 15"/>
                <a:gd name="T70" fmla="*/ 26 w 27"/>
                <a:gd name="T71" fmla="*/ 0 h 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7"/>
                <a:gd name="T109" fmla="*/ 0 h 15"/>
                <a:gd name="T110" fmla="*/ 27 w 27"/>
                <a:gd name="T111" fmla="*/ 15 h 1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7" h="15">
                  <a:moveTo>
                    <a:pt x="26" y="0"/>
                  </a:moveTo>
                  <a:lnTo>
                    <a:pt x="26" y="1"/>
                  </a:lnTo>
                  <a:lnTo>
                    <a:pt x="25" y="2"/>
                  </a:lnTo>
                  <a:lnTo>
                    <a:pt x="24" y="2"/>
                  </a:lnTo>
                  <a:lnTo>
                    <a:pt x="24" y="3"/>
                  </a:lnTo>
                  <a:lnTo>
                    <a:pt x="23" y="4"/>
                  </a:lnTo>
                  <a:lnTo>
                    <a:pt x="22" y="5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9" y="7"/>
                  </a:lnTo>
                  <a:lnTo>
                    <a:pt x="19" y="8"/>
                  </a:lnTo>
                  <a:lnTo>
                    <a:pt x="18" y="9"/>
                  </a:lnTo>
                  <a:lnTo>
                    <a:pt x="17" y="9"/>
                  </a:lnTo>
                  <a:lnTo>
                    <a:pt x="16" y="9"/>
                  </a:lnTo>
                  <a:lnTo>
                    <a:pt x="15" y="10"/>
                  </a:lnTo>
                  <a:lnTo>
                    <a:pt x="14" y="10"/>
                  </a:lnTo>
                  <a:lnTo>
                    <a:pt x="0" y="14"/>
                  </a:lnTo>
                  <a:lnTo>
                    <a:pt x="14" y="12"/>
                  </a:lnTo>
                  <a:lnTo>
                    <a:pt x="15" y="12"/>
                  </a:lnTo>
                  <a:lnTo>
                    <a:pt x="16" y="12"/>
                  </a:lnTo>
                  <a:lnTo>
                    <a:pt x="17" y="12"/>
                  </a:lnTo>
                  <a:lnTo>
                    <a:pt x="18" y="12"/>
                  </a:lnTo>
                  <a:lnTo>
                    <a:pt x="19" y="12"/>
                  </a:lnTo>
                  <a:lnTo>
                    <a:pt x="20" y="12"/>
                  </a:lnTo>
                  <a:lnTo>
                    <a:pt x="21" y="12"/>
                  </a:lnTo>
                  <a:lnTo>
                    <a:pt x="22" y="12"/>
                  </a:lnTo>
                  <a:lnTo>
                    <a:pt x="23" y="13"/>
                  </a:lnTo>
                  <a:lnTo>
                    <a:pt x="24" y="13"/>
                  </a:lnTo>
                  <a:lnTo>
                    <a:pt x="25" y="13"/>
                  </a:lnTo>
                  <a:lnTo>
                    <a:pt x="26" y="14"/>
                  </a:lnTo>
                  <a:lnTo>
                    <a:pt x="26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85" name="Freeform 166"/>
            <p:cNvSpPr>
              <a:spLocks/>
            </p:cNvSpPr>
            <p:nvPr/>
          </p:nvSpPr>
          <p:spPr bwMode="auto">
            <a:xfrm>
              <a:off x="1581" y="980"/>
              <a:ext cx="27" cy="16"/>
            </a:xfrm>
            <a:custGeom>
              <a:avLst/>
              <a:gdLst>
                <a:gd name="T0" fmla="*/ 26 w 27"/>
                <a:gd name="T1" fmla="*/ 0 h 16"/>
                <a:gd name="T2" fmla="*/ 26 w 27"/>
                <a:gd name="T3" fmla="*/ 0 h 16"/>
                <a:gd name="T4" fmla="*/ 26 w 27"/>
                <a:gd name="T5" fmla="*/ 1 h 16"/>
                <a:gd name="T6" fmla="*/ 25 w 27"/>
                <a:gd name="T7" fmla="*/ 2 h 16"/>
                <a:gd name="T8" fmla="*/ 24 w 27"/>
                <a:gd name="T9" fmla="*/ 3 h 16"/>
                <a:gd name="T10" fmla="*/ 24 w 27"/>
                <a:gd name="T11" fmla="*/ 3 h 16"/>
                <a:gd name="T12" fmla="*/ 23 w 27"/>
                <a:gd name="T13" fmla="*/ 4 h 16"/>
                <a:gd name="T14" fmla="*/ 22 w 27"/>
                <a:gd name="T15" fmla="*/ 5 h 16"/>
                <a:gd name="T16" fmla="*/ 22 w 27"/>
                <a:gd name="T17" fmla="*/ 6 h 16"/>
                <a:gd name="T18" fmla="*/ 21 w 27"/>
                <a:gd name="T19" fmla="*/ 7 h 16"/>
                <a:gd name="T20" fmla="*/ 20 w 27"/>
                <a:gd name="T21" fmla="*/ 7 h 16"/>
                <a:gd name="T22" fmla="*/ 19 w 27"/>
                <a:gd name="T23" fmla="*/ 8 h 16"/>
                <a:gd name="T24" fmla="*/ 19 w 27"/>
                <a:gd name="T25" fmla="*/ 9 h 16"/>
                <a:gd name="T26" fmla="*/ 18 w 27"/>
                <a:gd name="T27" fmla="*/ 9 h 16"/>
                <a:gd name="T28" fmla="*/ 17 w 27"/>
                <a:gd name="T29" fmla="*/ 10 h 16"/>
                <a:gd name="T30" fmla="*/ 16 w 27"/>
                <a:gd name="T31" fmla="*/ 10 h 16"/>
                <a:gd name="T32" fmla="*/ 15 w 27"/>
                <a:gd name="T33" fmla="*/ 10 h 16"/>
                <a:gd name="T34" fmla="*/ 14 w 27"/>
                <a:gd name="T35" fmla="*/ 11 h 16"/>
                <a:gd name="T36" fmla="*/ 0 w 27"/>
                <a:gd name="T37" fmla="*/ 15 h 16"/>
                <a:gd name="T38" fmla="*/ 14 w 27"/>
                <a:gd name="T39" fmla="*/ 13 h 16"/>
                <a:gd name="T40" fmla="*/ 15 w 27"/>
                <a:gd name="T41" fmla="*/ 13 h 16"/>
                <a:gd name="T42" fmla="*/ 16 w 27"/>
                <a:gd name="T43" fmla="*/ 13 h 16"/>
                <a:gd name="T44" fmla="*/ 17 w 27"/>
                <a:gd name="T45" fmla="*/ 12 h 16"/>
                <a:gd name="T46" fmla="*/ 17 w 27"/>
                <a:gd name="T47" fmla="*/ 12 h 16"/>
                <a:gd name="T48" fmla="*/ 18 w 27"/>
                <a:gd name="T49" fmla="*/ 12 h 16"/>
                <a:gd name="T50" fmla="*/ 19 w 27"/>
                <a:gd name="T51" fmla="*/ 12 h 16"/>
                <a:gd name="T52" fmla="*/ 20 w 27"/>
                <a:gd name="T53" fmla="*/ 13 h 16"/>
                <a:gd name="T54" fmla="*/ 20 w 27"/>
                <a:gd name="T55" fmla="*/ 13 h 16"/>
                <a:gd name="T56" fmla="*/ 21 w 27"/>
                <a:gd name="T57" fmla="*/ 13 h 16"/>
                <a:gd name="T58" fmla="*/ 22 w 27"/>
                <a:gd name="T59" fmla="*/ 13 h 16"/>
                <a:gd name="T60" fmla="*/ 22 w 27"/>
                <a:gd name="T61" fmla="*/ 13 h 16"/>
                <a:gd name="T62" fmla="*/ 23 w 27"/>
                <a:gd name="T63" fmla="*/ 13 h 16"/>
                <a:gd name="T64" fmla="*/ 24 w 27"/>
                <a:gd name="T65" fmla="*/ 14 h 16"/>
                <a:gd name="T66" fmla="*/ 25 w 27"/>
                <a:gd name="T67" fmla="*/ 14 h 16"/>
                <a:gd name="T68" fmla="*/ 25 w 27"/>
                <a:gd name="T69" fmla="*/ 14 h 16"/>
                <a:gd name="T70" fmla="*/ 26 w 27"/>
                <a:gd name="T71" fmla="*/ 15 h 16"/>
                <a:gd name="T72" fmla="*/ 26 w 27"/>
                <a:gd name="T73" fmla="*/ 0 h 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7"/>
                <a:gd name="T112" fmla="*/ 0 h 16"/>
                <a:gd name="T113" fmla="*/ 27 w 27"/>
                <a:gd name="T114" fmla="*/ 16 h 1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7" h="16">
                  <a:moveTo>
                    <a:pt x="26" y="0"/>
                  </a:moveTo>
                  <a:lnTo>
                    <a:pt x="26" y="0"/>
                  </a:lnTo>
                  <a:lnTo>
                    <a:pt x="26" y="1"/>
                  </a:lnTo>
                  <a:lnTo>
                    <a:pt x="25" y="2"/>
                  </a:lnTo>
                  <a:lnTo>
                    <a:pt x="24" y="3"/>
                  </a:lnTo>
                  <a:lnTo>
                    <a:pt x="23" y="4"/>
                  </a:lnTo>
                  <a:lnTo>
                    <a:pt x="22" y="5"/>
                  </a:lnTo>
                  <a:lnTo>
                    <a:pt x="22" y="6"/>
                  </a:lnTo>
                  <a:lnTo>
                    <a:pt x="21" y="7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6" y="10"/>
                  </a:lnTo>
                  <a:lnTo>
                    <a:pt x="15" y="10"/>
                  </a:lnTo>
                  <a:lnTo>
                    <a:pt x="14" y="11"/>
                  </a:lnTo>
                  <a:lnTo>
                    <a:pt x="0" y="15"/>
                  </a:lnTo>
                  <a:lnTo>
                    <a:pt x="14" y="13"/>
                  </a:lnTo>
                  <a:lnTo>
                    <a:pt x="15" y="13"/>
                  </a:lnTo>
                  <a:lnTo>
                    <a:pt x="16" y="13"/>
                  </a:lnTo>
                  <a:lnTo>
                    <a:pt x="17" y="12"/>
                  </a:lnTo>
                  <a:lnTo>
                    <a:pt x="18" y="12"/>
                  </a:lnTo>
                  <a:lnTo>
                    <a:pt x="19" y="12"/>
                  </a:lnTo>
                  <a:lnTo>
                    <a:pt x="20" y="13"/>
                  </a:lnTo>
                  <a:lnTo>
                    <a:pt x="21" y="13"/>
                  </a:lnTo>
                  <a:lnTo>
                    <a:pt x="22" y="13"/>
                  </a:lnTo>
                  <a:lnTo>
                    <a:pt x="23" y="13"/>
                  </a:lnTo>
                  <a:lnTo>
                    <a:pt x="24" y="14"/>
                  </a:lnTo>
                  <a:lnTo>
                    <a:pt x="25" y="14"/>
                  </a:lnTo>
                  <a:lnTo>
                    <a:pt x="26" y="15"/>
                  </a:lnTo>
                  <a:lnTo>
                    <a:pt x="2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86" name="Freeform 167"/>
            <p:cNvSpPr>
              <a:spLocks/>
            </p:cNvSpPr>
            <p:nvPr/>
          </p:nvSpPr>
          <p:spPr bwMode="auto">
            <a:xfrm>
              <a:off x="1603" y="980"/>
              <a:ext cx="12" cy="14"/>
            </a:xfrm>
            <a:custGeom>
              <a:avLst/>
              <a:gdLst>
                <a:gd name="T0" fmla="*/ 6 w 12"/>
                <a:gd name="T1" fmla="*/ 0 h 14"/>
                <a:gd name="T2" fmla="*/ 4 w 12"/>
                <a:gd name="T3" fmla="*/ 0 h 14"/>
                <a:gd name="T4" fmla="*/ 3 w 12"/>
                <a:gd name="T5" fmla="*/ 1 h 14"/>
                <a:gd name="T6" fmla="*/ 2 w 12"/>
                <a:gd name="T7" fmla="*/ 1 h 14"/>
                <a:gd name="T8" fmla="*/ 2 w 12"/>
                <a:gd name="T9" fmla="*/ 2 h 14"/>
                <a:gd name="T10" fmla="*/ 1 w 12"/>
                <a:gd name="T11" fmla="*/ 3 h 14"/>
                <a:gd name="T12" fmla="*/ 0 w 12"/>
                <a:gd name="T13" fmla="*/ 4 h 14"/>
                <a:gd name="T14" fmla="*/ 0 w 12"/>
                <a:gd name="T15" fmla="*/ 5 h 14"/>
                <a:gd name="T16" fmla="*/ 0 w 12"/>
                <a:gd name="T17" fmla="*/ 7 h 14"/>
                <a:gd name="T18" fmla="*/ 0 w 12"/>
                <a:gd name="T19" fmla="*/ 8 h 14"/>
                <a:gd name="T20" fmla="*/ 0 w 12"/>
                <a:gd name="T21" fmla="*/ 9 h 14"/>
                <a:gd name="T22" fmla="*/ 1 w 12"/>
                <a:gd name="T23" fmla="*/ 10 h 14"/>
                <a:gd name="T24" fmla="*/ 2 w 12"/>
                <a:gd name="T25" fmla="*/ 11 h 14"/>
                <a:gd name="T26" fmla="*/ 2 w 12"/>
                <a:gd name="T27" fmla="*/ 12 h 14"/>
                <a:gd name="T28" fmla="*/ 3 w 12"/>
                <a:gd name="T29" fmla="*/ 12 h 14"/>
                <a:gd name="T30" fmla="*/ 4 w 12"/>
                <a:gd name="T31" fmla="*/ 13 h 14"/>
                <a:gd name="T32" fmla="*/ 6 w 12"/>
                <a:gd name="T33" fmla="*/ 13 h 14"/>
                <a:gd name="T34" fmla="*/ 7 w 12"/>
                <a:gd name="T35" fmla="*/ 13 h 14"/>
                <a:gd name="T36" fmla="*/ 8 w 12"/>
                <a:gd name="T37" fmla="*/ 12 h 14"/>
                <a:gd name="T38" fmla="*/ 9 w 12"/>
                <a:gd name="T39" fmla="*/ 12 h 14"/>
                <a:gd name="T40" fmla="*/ 9 w 12"/>
                <a:gd name="T41" fmla="*/ 11 h 14"/>
                <a:gd name="T42" fmla="*/ 10 w 12"/>
                <a:gd name="T43" fmla="*/ 10 h 14"/>
                <a:gd name="T44" fmla="*/ 11 w 12"/>
                <a:gd name="T45" fmla="*/ 9 h 14"/>
                <a:gd name="T46" fmla="*/ 11 w 12"/>
                <a:gd name="T47" fmla="*/ 8 h 14"/>
                <a:gd name="T48" fmla="*/ 11 w 12"/>
                <a:gd name="T49" fmla="*/ 7 h 14"/>
                <a:gd name="T50" fmla="*/ 11 w 12"/>
                <a:gd name="T51" fmla="*/ 5 h 14"/>
                <a:gd name="T52" fmla="*/ 11 w 12"/>
                <a:gd name="T53" fmla="*/ 4 h 14"/>
                <a:gd name="T54" fmla="*/ 10 w 12"/>
                <a:gd name="T55" fmla="*/ 3 h 14"/>
                <a:gd name="T56" fmla="*/ 9 w 12"/>
                <a:gd name="T57" fmla="*/ 2 h 14"/>
                <a:gd name="T58" fmla="*/ 9 w 12"/>
                <a:gd name="T59" fmla="*/ 1 h 14"/>
                <a:gd name="T60" fmla="*/ 8 w 12"/>
                <a:gd name="T61" fmla="*/ 1 h 14"/>
                <a:gd name="T62" fmla="*/ 7 w 12"/>
                <a:gd name="T63" fmla="*/ 0 h 14"/>
                <a:gd name="T64" fmla="*/ 6 w 12"/>
                <a:gd name="T65" fmla="*/ 0 h 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"/>
                <a:gd name="T100" fmla="*/ 0 h 14"/>
                <a:gd name="T101" fmla="*/ 12 w 12"/>
                <a:gd name="T102" fmla="*/ 14 h 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" h="14">
                  <a:moveTo>
                    <a:pt x="6" y="0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1" y="10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4" y="13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9" y="12"/>
                  </a:lnTo>
                  <a:lnTo>
                    <a:pt x="9" y="11"/>
                  </a:lnTo>
                  <a:lnTo>
                    <a:pt x="10" y="10"/>
                  </a:lnTo>
                  <a:lnTo>
                    <a:pt x="11" y="9"/>
                  </a:lnTo>
                  <a:lnTo>
                    <a:pt x="11" y="8"/>
                  </a:lnTo>
                  <a:lnTo>
                    <a:pt x="11" y="7"/>
                  </a:lnTo>
                  <a:lnTo>
                    <a:pt x="11" y="5"/>
                  </a:lnTo>
                  <a:lnTo>
                    <a:pt x="11" y="4"/>
                  </a:lnTo>
                  <a:lnTo>
                    <a:pt x="10" y="3"/>
                  </a:lnTo>
                  <a:lnTo>
                    <a:pt x="9" y="2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87" name="Freeform 168"/>
            <p:cNvSpPr>
              <a:spLocks/>
            </p:cNvSpPr>
            <p:nvPr/>
          </p:nvSpPr>
          <p:spPr bwMode="auto">
            <a:xfrm>
              <a:off x="1602" y="980"/>
              <a:ext cx="13" cy="15"/>
            </a:xfrm>
            <a:custGeom>
              <a:avLst/>
              <a:gdLst>
                <a:gd name="T0" fmla="*/ 6 w 13"/>
                <a:gd name="T1" fmla="*/ 0 h 15"/>
                <a:gd name="T2" fmla="*/ 6 w 13"/>
                <a:gd name="T3" fmla="*/ 0 h 15"/>
                <a:gd name="T4" fmla="*/ 5 w 13"/>
                <a:gd name="T5" fmla="*/ 0 h 15"/>
                <a:gd name="T6" fmla="*/ 4 w 13"/>
                <a:gd name="T7" fmla="*/ 1 h 15"/>
                <a:gd name="T8" fmla="*/ 3 w 13"/>
                <a:gd name="T9" fmla="*/ 1 h 15"/>
                <a:gd name="T10" fmla="*/ 2 w 13"/>
                <a:gd name="T11" fmla="*/ 2 h 15"/>
                <a:gd name="T12" fmla="*/ 1 w 13"/>
                <a:gd name="T13" fmla="*/ 3 h 15"/>
                <a:gd name="T14" fmla="*/ 0 w 13"/>
                <a:gd name="T15" fmla="*/ 4 h 15"/>
                <a:gd name="T16" fmla="*/ 0 w 13"/>
                <a:gd name="T17" fmla="*/ 6 h 15"/>
                <a:gd name="T18" fmla="*/ 0 w 13"/>
                <a:gd name="T19" fmla="*/ 7 h 15"/>
                <a:gd name="T20" fmla="*/ 0 w 13"/>
                <a:gd name="T21" fmla="*/ 9 h 15"/>
                <a:gd name="T22" fmla="*/ 0 w 13"/>
                <a:gd name="T23" fmla="*/ 10 h 15"/>
                <a:gd name="T24" fmla="*/ 1 w 13"/>
                <a:gd name="T25" fmla="*/ 11 h 15"/>
                <a:gd name="T26" fmla="*/ 2 w 13"/>
                <a:gd name="T27" fmla="*/ 12 h 15"/>
                <a:gd name="T28" fmla="*/ 3 w 13"/>
                <a:gd name="T29" fmla="*/ 13 h 15"/>
                <a:gd name="T30" fmla="*/ 4 w 13"/>
                <a:gd name="T31" fmla="*/ 13 h 15"/>
                <a:gd name="T32" fmla="*/ 5 w 13"/>
                <a:gd name="T33" fmla="*/ 14 h 15"/>
                <a:gd name="T34" fmla="*/ 6 w 13"/>
                <a:gd name="T35" fmla="*/ 14 h 15"/>
                <a:gd name="T36" fmla="*/ 7 w 13"/>
                <a:gd name="T37" fmla="*/ 14 h 15"/>
                <a:gd name="T38" fmla="*/ 8 w 13"/>
                <a:gd name="T39" fmla="*/ 13 h 15"/>
                <a:gd name="T40" fmla="*/ 9 w 13"/>
                <a:gd name="T41" fmla="*/ 13 h 15"/>
                <a:gd name="T42" fmla="*/ 10 w 13"/>
                <a:gd name="T43" fmla="*/ 12 h 15"/>
                <a:gd name="T44" fmla="*/ 11 w 13"/>
                <a:gd name="T45" fmla="*/ 11 h 15"/>
                <a:gd name="T46" fmla="*/ 12 w 13"/>
                <a:gd name="T47" fmla="*/ 10 h 15"/>
                <a:gd name="T48" fmla="*/ 12 w 13"/>
                <a:gd name="T49" fmla="*/ 9 h 15"/>
                <a:gd name="T50" fmla="*/ 12 w 13"/>
                <a:gd name="T51" fmla="*/ 7 h 15"/>
                <a:gd name="T52" fmla="*/ 12 w 13"/>
                <a:gd name="T53" fmla="*/ 6 h 15"/>
                <a:gd name="T54" fmla="*/ 12 w 13"/>
                <a:gd name="T55" fmla="*/ 4 h 15"/>
                <a:gd name="T56" fmla="*/ 11 w 13"/>
                <a:gd name="T57" fmla="*/ 3 h 15"/>
                <a:gd name="T58" fmla="*/ 10 w 13"/>
                <a:gd name="T59" fmla="*/ 2 h 15"/>
                <a:gd name="T60" fmla="*/ 9 w 13"/>
                <a:gd name="T61" fmla="*/ 1 h 15"/>
                <a:gd name="T62" fmla="*/ 8 w 13"/>
                <a:gd name="T63" fmla="*/ 1 h 15"/>
                <a:gd name="T64" fmla="*/ 7 w 13"/>
                <a:gd name="T65" fmla="*/ 0 h 15"/>
                <a:gd name="T66" fmla="*/ 6 w 13"/>
                <a:gd name="T67" fmla="*/ 0 h 1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"/>
                <a:gd name="T103" fmla="*/ 0 h 15"/>
                <a:gd name="T104" fmla="*/ 13 w 13"/>
                <a:gd name="T105" fmla="*/ 15 h 1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" h="15">
                  <a:moveTo>
                    <a:pt x="6" y="0"/>
                  </a:moveTo>
                  <a:lnTo>
                    <a:pt x="6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1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7" y="14"/>
                  </a:lnTo>
                  <a:lnTo>
                    <a:pt x="8" y="13"/>
                  </a:lnTo>
                  <a:lnTo>
                    <a:pt x="9" y="13"/>
                  </a:lnTo>
                  <a:lnTo>
                    <a:pt x="10" y="12"/>
                  </a:lnTo>
                  <a:lnTo>
                    <a:pt x="11" y="11"/>
                  </a:lnTo>
                  <a:lnTo>
                    <a:pt x="12" y="10"/>
                  </a:lnTo>
                  <a:lnTo>
                    <a:pt x="12" y="9"/>
                  </a:lnTo>
                  <a:lnTo>
                    <a:pt x="12" y="7"/>
                  </a:lnTo>
                  <a:lnTo>
                    <a:pt x="12" y="6"/>
                  </a:lnTo>
                  <a:lnTo>
                    <a:pt x="12" y="4"/>
                  </a:lnTo>
                  <a:lnTo>
                    <a:pt x="11" y="3"/>
                  </a:lnTo>
                  <a:lnTo>
                    <a:pt x="10" y="2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88" name="Freeform 169"/>
            <p:cNvSpPr>
              <a:spLocks/>
            </p:cNvSpPr>
            <p:nvPr/>
          </p:nvSpPr>
          <p:spPr bwMode="auto">
            <a:xfrm>
              <a:off x="1673" y="991"/>
              <a:ext cx="27" cy="15"/>
            </a:xfrm>
            <a:custGeom>
              <a:avLst/>
              <a:gdLst>
                <a:gd name="T0" fmla="*/ 26 w 27"/>
                <a:gd name="T1" fmla="*/ 0 h 15"/>
                <a:gd name="T2" fmla="*/ 26 w 27"/>
                <a:gd name="T3" fmla="*/ 1 h 15"/>
                <a:gd name="T4" fmla="*/ 25 w 27"/>
                <a:gd name="T5" fmla="*/ 2 h 15"/>
                <a:gd name="T6" fmla="*/ 24 w 27"/>
                <a:gd name="T7" fmla="*/ 2 h 15"/>
                <a:gd name="T8" fmla="*/ 24 w 27"/>
                <a:gd name="T9" fmla="*/ 3 h 15"/>
                <a:gd name="T10" fmla="*/ 23 w 27"/>
                <a:gd name="T11" fmla="*/ 4 h 15"/>
                <a:gd name="T12" fmla="*/ 22 w 27"/>
                <a:gd name="T13" fmla="*/ 5 h 15"/>
                <a:gd name="T14" fmla="*/ 22 w 27"/>
                <a:gd name="T15" fmla="*/ 5 h 15"/>
                <a:gd name="T16" fmla="*/ 21 w 27"/>
                <a:gd name="T17" fmla="*/ 6 h 15"/>
                <a:gd name="T18" fmla="*/ 20 w 27"/>
                <a:gd name="T19" fmla="*/ 7 h 15"/>
                <a:gd name="T20" fmla="*/ 19 w 27"/>
                <a:gd name="T21" fmla="*/ 7 h 15"/>
                <a:gd name="T22" fmla="*/ 18 w 27"/>
                <a:gd name="T23" fmla="*/ 8 h 15"/>
                <a:gd name="T24" fmla="*/ 18 w 27"/>
                <a:gd name="T25" fmla="*/ 8 h 15"/>
                <a:gd name="T26" fmla="*/ 17 w 27"/>
                <a:gd name="T27" fmla="*/ 9 h 15"/>
                <a:gd name="T28" fmla="*/ 16 w 27"/>
                <a:gd name="T29" fmla="*/ 10 h 15"/>
                <a:gd name="T30" fmla="*/ 15 w 27"/>
                <a:gd name="T31" fmla="*/ 10 h 15"/>
                <a:gd name="T32" fmla="*/ 14 w 27"/>
                <a:gd name="T33" fmla="*/ 10 h 15"/>
                <a:gd name="T34" fmla="*/ 0 w 27"/>
                <a:gd name="T35" fmla="*/ 14 h 15"/>
                <a:gd name="T36" fmla="*/ 14 w 27"/>
                <a:gd name="T37" fmla="*/ 12 h 15"/>
                <a:gd name="T38" fmla="*/ 15 w 27"/>
                <a:gd name="T39" fmla="*/ 12 h 15"/>
                <a:gd name="T40" fmla="*/ 16 w 27"/>
                <a:gd name="T41" fmla="*/ 11 h 15"/>
                <a:gd name="T42" fmla="*/ 16 w 27"/>
                <a:gd name="T43" fmla="*/ 11 h 15"/>
                <a:gd name="T44" fmla="*/ 17 w 27"/>
                <a:gd name="T45" fmla="*/ 11 h 15"/>
                <a:gd name="T46" fmla="*/ 18 w 27"/>
                <a:gd name="T47" fmla="*/ 11 h 15"/>
                <a:gd name="T48" fmla="*/ 19 w 27"/>
                <a:gd name="T49" fmla="*/ 11 h 15"/>
                <a:gd name="T50" fmla="*/ 20 w 27"/>
                <a:gd name="T51" fmla="*/ 12 h 15"/>
                <a:gd name="T52" fmla="*/ 20 w 27"/>
                <a:gd name="T53" fmla="*/ 12 h 15"/>
                <a:gd name="T54" fmla="*/ 21 w 27"/>
                <a:gd name="T55" fmla="*/ 12 h 15"/>
                <a:gd name="T56" fmla="*/ 22 w 27"/>
                <a:gd name="T57" fmla="*/ 12 h 15"/>
                <a:gd name="T58" fmla="*/ 22 w 27"/>
                <a:gd name="T59" fmla="*/ 12 h 15"/>
                <a:gd name="T60" fmla="*/ 23 w 27"/>
                <a:gd name="T61" fmla="*/ 12 h 15"/>
                <a:gd name="T62" fmla="*/ 24 w 27"/>
                <a:gd name="T63" fmla="*/ 13 h 15"/>
                <a:gd name="T64" fmla="*/ 25 w 27"/>
                <a:gd name="T65" fmla="*/ 13 h 15"/>
                <a:gd name="T66" fmla="*/ 25 w 27"/>
                <a:gd name="T67" fmla="*/ 13 h 15"/>
                <a:gd name="T68" fmla="*/ 26 w 27"/>
                <a:gd name="T69" fmla="*/ 13 h 15"/>
                <a:gd name="T70" fmla="*/ 26 w 27"/>
                <a:gd name="T71" fmla="*/ 0 h 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7"/>
                <a:gd name="T109" fmla="*/ 0 h 15"/>
                <a:gd name="T110" fmla="*/ 27 w 27"/>
                <a:gd name="T111" fmla="*/ 15 h 1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7" h="15">
                  <a:moveTo>
                    <a:pt x="26" y="0"/>
                  </a:moveTo>
                  <a:lnTo>
                    <a:pt x="26" y="1"/>
                  </a:lnTo>
                  <a:lnTo>
                    <a:pt x="25" y="2"/>
                  </a:lnTo>
                  <a:lnTo>
                    <a:pt x="24" y="2"/>
                  </a:lnTo>
                  <a:lnTo>
                    <a:pt x="24" y="3"/>
                  </a:lnTo>
                  <a:lnTo>
                    <a:pt x="23" y="4"/>
                  </a:lnTo>
                  <a:lnTo>
                    <a:pt x="22" y="5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9" y="7"/>
                  </a:lnTo>
                  <a:lnTo>
                    <a:pt x="18" y="8"/>
                  </a:lnTo>
                  <a:lnTo>
                    <a:pt x="17" y="9"/>
                  </a:lnTo>
                  <a:lnTo>
                    <a:pt x="16" y="10"/>
                  </a:lnTo>
                  <a:lnTo>
                    <a:pt x="15" y="10"/>
                  </a:lnTo>
                  <a:lnTo>
                    <a:pt x="14" y="10"/>
                  </a:lnTo>
                  <a:lnTo>
                    <a:pt x="0" y="14"/>
                  </a:lnTo>
                  <a:lnTo>
                    <a:pt x="14" y="12"/>
                  </a:lnTo>
                  <a:lnTo>
                    <a:pt x="15" y="12"/>
                  </a:lnTo>
                  <a:lnTo>
                    <a:pt x="16" y="11"/>
                  </a:lnTo>
                  <a:lnTo>
                    <a:pt x="17" y="11"/>
                  </a:lnTo>
                  <a:lnTo>
                    <a:pt x="18" y="11"/>
                  </a:lnTo>
                  <a:lnTo>
                    <a:pt x="19" y="11"/>
                  </a:lnTo>
                  <a:lnTo>
                    <a:pt x="20" y="12"/>
                  </a:lnTo>
                  <a:lnTo>
                    <a:pt x="21" y="12"/>
                  </a:lnTo>
                  <a:lnTo>
                    <a:pt x="22" y="12"/>
                  </a:lnTo>
                  <a:lnTo>
                    <a:pt x="23" y="12"/>
                  </a:lnTo>
                  <a:lnTo>
                    <a:pt x="24" y="13"/>
                  </a:lnTo>
                  <a:lnTo>
                    <a:pt x="25" y="13"/>
                  </a:lnTo>
                  <a:lnTo>
                    <a:pt x="26" y="13"/>
                  </a:lnTo>
                  <a:lnTo>
                    <a:pt x="26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89" name="Freeform 170"/>
            <p:cNvSpPr>
              <a:spLocks/>
            </p:cNvSpPr>
            <p:nvPr/>
          </p:nvSpPr>
          <p:spPr bwMode="auto">
            <a:xfrm>
              <a:off x="1673" y="991"/>
              <a:ext cx="27" cy="16"/>
            </a:xfrm>
            <a:custGeom>
              <a:avLst/>
              <a:gdLst>
                <a:gd name="T0" fmla="*/ 26 w 27"/>
                <a:gd name="T1" fmla="*/ 0 h 16"/>
                <a:gd name="T2" fmla="*/ 26 w 27"/>
                <a:gd name="T3" fmla="*/ 0 h 16"/>
                <a:gd name="T4" fmla="*/ 26 w 27"/>
                <a:gd name="T5" fmla="*/ 1 h 16"/>
                <a:gd name="T6" fmla="*/ 25 w 27"/>
                <a:gd name="T7" fmla="*/ 2 h 16"/>
                <a:gd name="T8" fmla="*/ 24 w 27"/>
                <a:gd name="T9" fmla="*/ 3 h 16"/>
                <a:gd name="T10" fmla="*/ 24 w 27"/>
                <a:gd name="T11" fmla="*/ 3 h 16"/>
                <a:gd name="T12" fmla="*/ 23 w 27"/>
                <a:gd name="T13" fmla="*/ 4 h 16"/>
                <a:gd name="T14" fmla="*/ 22 w 27"/>
                <a:gd name="T15" fmla="*/ 5 h 16"/>
                <a:gd name="T16" fmla="*/ 22 w 27"/>
                <a:gd name="T17" fmla="*/ 6 h 16"/>
                <a:gd name="T18" fmla="*/ 21 w 27"/>
                <a:gd name="T19" fmla="*/ 6 h 16"/>
                <a:gd name="T20" fmla="*/ 20 w 27"/>
                <a:gd name="T21" fmla="*/ 7 h 16"/>
                <a:gd name="T22" fmla="*/ 19 w 27"/>
                <a:gd name="T23" fmla="*/ 8 h 16"/>
                <a:gd name="T24" fmla="*/ 18 w 27"/>
                <a:gd name="T25" fmla="*/ 9 h 16"/>
                <a:gd name="T26" fmla="*/ 18 w 27"/>
                <a:gd name="T27" fmla="*/ 9 h 16"/>
                <a:gd name="T28" fmla="*/ 17 w 27"/>
                <a:gd name="T29" fmla="*/ 10 h 16"/>
                <a:gd name="T30" fmla="*/ 16 w 27"/>
                <a:gd name="T31" fmla="*/ 10 h 16"/>
                <a:gd name="T32" fmla="*/ 15 w 27"/>
                <a:gd name="T33" fmla="*/ 11 h 16"/>
                <a:gd name="T34" fmla="*/ 14 w 27"/>
                <a:gd name="T35" fmla="*/ 11 h 16"/>
                <a:gd name="T36" fmla="*/ 0 w 27"/>
                <a:gd name="T37" fmla="*/ 15 h 16"/>
                <a:gd name="T38" fmla="*/ 14 w 27"/>
                <a:gd name="T39" fmla="*/ 13 h 16"/>
                <a:gd name="T40" fmla="*/ 15 w 27"/>
                <a:gd name="T41" fmla="*/ 12 h 16"/>
                <a:gd name="T42" fmla="*/ 16 w 27"/>
                <a:gd name="T43" fmla="*/ 12 h 16"/>
                <a:gd name="T44" fmla="*/ 16 w 27"/>
                <a:gd name="T45" fmla="*/ 12 h 16"/>
                <a:gd name="T46" fmla="*/ 17 w 27"/>
                <a:gd name="T47" fmla="*/ 12 h 16"/>
                <a:gd name="T48" fmla="*/ 18 w 27"/>
                <a:gd name="T49" fmla="*/ 12 h 16"/>
                <a:gd name="T50" fmla="*/ 19 w 27"/>
                <a:gd name="T51" fmla="*/ 12 h 16"/>
                <a:gd name="T52" fmla="*/ 20 w 27"/>
                <a:gd name="T53" fmla="*/ 12 h 16"/>
                <a:gd name="T54" fmla="*/ 20 w 27"/>
                <a:gd name="T55" fmla="*/ 12 h 16"/>
                <a:gd name="T56" fmla="*/ 21 w 27"/>
                <a:gd name="T57" fmla="*/ 13 h 16"/>
                <a:gd name="T58" fmla="*/ 22 w 27"/>
                <a:gd name="T59" fmla="*/ 13 h 16"/>
                <a:gd name="T60" fmla="*/ 22 w 27"/>
                <a:gd name="T61" fmla="*/ 13 h 16"/>
                <a:gd name="T62" fmla="*/ 23 w 27"/>
                <a:gd name="T63" fmla="*/ 13 h 16"/>
                <a:gd name="T64" fmla="*/ 24 w 27"/>
                <a:gd name="T65" fmla="*/ 13 h 16"/>
                <a:gd name="T66" fmla="*/ 25 w 27"/>
                <a:gd name="T67" fmla="*/ 14 h 16"/>
                <a:gd name="T68" fmla="*/ 25 w 27"/>
                <a:gd name="T69" fmla="*/ 14 h 16"/>
                <a:gd name="T70" fmla="*/ 26 w 27"/>
                <a:gd name="T71" fmla="*/ 14 h 16"/>
                <a:gd name="T72" fmla="*/ 26 w 27"/>
                <a:gd name="T73" fmla="*/ 0 h 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7"/>
                <a:gd name="T112" fmla="*/ 0 h 16"/>
                <a:gd name="T113" fmla="*/ 27 w 27"/>
                <a:gd name="T114" fmla="*/ 16 h 1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7" h="16">
                  <a:moveTo>
                    <a:pt x="26" y="0"/>
                  </a:moveTo>
                  <a:lnTo>
                    <a:pt x="26" y="0"/>
                  </a:lnTo>
                  <a:lnTo>
                    <a:pt x="26" y="1"/>
                  </a:lnTo>
                  <a:lnTo>
                    <a:pt x="25" y="2"/>
                  </a:lnTo>
                  <a:lnTo>
                    <a:pt x="24" y="3"/>
                  </a:lnTo>
                  <a:lnTo>
                    <a:pt x="23" y="4"/>
                  </a:lnTo>
                  <a:lnTo>
                    <a:pt x="22" y="5"/>
                  </a:lnTo>
                  <a:lnTo>
                    <a:pt x="22" y="6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6" y="10"/>
                  </a:lnTo>
                  <a:lnTo>
                    <a:pt x="15" y="11"/>
                  </a:lnTo>
                  <a:lnTo>
                    <a:pt x="14" y="11"/>
                  </a:lnTo>
                  <a:lnTo>
                    <a:pt x="0" y="15"/>
                  </a:lnTo>
                  <a:lnTo>
                    <a:pt x="14" y="13"/>
                  </a:lnTo>
                  <a:lnTo>
                    <a:pt x="15" y="12"/>
                  </a:lnTo>
                  <a:lnTo>
                    <a:pt x="16" y="12"/>
                  </a:lnTo>
                  <a:lnTo>
                    <a:pt x="17" y="12"/>
                  </a:lnTo>
                  <a:lnTo>
                    <a:pt x="18" y="12"/>
                  </a:lnTo>
                  <a:lnTo>
                    <a:pt x="19" y="12"/>
                  </a:lnTo>
                  <a:lnTo>
                    <a:pt x="20" y="12"/>
                  </a:lnTo>
                  <a:lnTo>
                    <a:pt x="21" y="13"/>
                  </a:lnTo>
                  <a:lnTo>
                    <a:pt x="22" y="13"/>
                  </a:lnTo>
                  <a:lnTo>
                    <a:pt x="23" y="13"/>
                  </a:lnTo>
                  <a:lnTo>
                    <a:pt x="24" y="13"/>
                  </a:lnTo>
                  <a:lnTo>
                    <a:pt x="25" y="14"/>
                  </a:lnTo>
                  <a:lnTo>
                    <a:pt x="26" y="14"/>
                  </a:lnTo>
                  <a:lnTo>
                    <a:pt x="2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90" name="Freeform 171"/>
            <p:cNvSpPr>
              <a:spLocks/>
            </p:cNvSpPr>
            <p:nvPr/>
          </p:nvSpPr>
          <p:spPr bwMode="auto">
            <a:xfrm>
              <a:off x="1694" y="991"/>
              <a:ext cx="12" cy="14"/>
            </a:xfrm>
            <a:custGeom>
              <a:avLst/>
              <a:gdLst>
                <a:gd name="T0" fmla="*/ 6 w 12"/>
                <a:gd name="T1" fmla="*/ 0 h 14"/>
                <a:gd name="T2" fmla="*/ 4 w 12"/>
                <a:gd name="T3" fmla="*/ 0 h 14"/>
                <a:gd name="T4" fmla="*/ 3 w 12"/>
                <a:gd name="T5" fmla="*/ 0 h 14"/>
                <a:gd name="T6" fmla="*/ 2 w 12"/>
                <a:gd name="T7" fmla="*/ 1 h 14"/>
                <a:gd name="T8" fmla="*/ 2 w 12"/>
                <a:gd name="T9" fmla="*/ 2 h 14"/>
                <a:gd name="T10" fmla="*/ 1 w 12"/>
                <a:gd name="T11" fmla="*/ 3 h 14"/>
                <a:gd name="T12" fmla="*/ 0 w 12"/>
                <a:gd name="T13" fmla="*/ 4 h 14"/>
                <a:gd name="T14" fmla="*/ 0 w 12"/>
                <a:gd name="T15" fmla="*/ 5 h 14"/>
                <a:gd name="T16" fmla="*/ 0 w 12"/>
                <a:gd name="T17" fmla="*/ 7 h 14"/>
                <a:gd name="T18" fmla="*/ 0 w 12"/>
                <a:gd name="T19" fmla="*/ 8 h 14"/>
                <a:gd name="T20" fmla="*/ 0 w 12"/>
                <a:gd name="T21" fmla="*/ 9 h 14"/>
                <a:gd name="T22" fmla="*/ 1 w 12"/>
                <a:gd name="T23" fmla="*/ 10 h 14"/>
                <a:gd name="T24" fmla="*/ 2 w 12"/>
                <a:gd name="T25" fmla="*/ 11 h 14"/>
                <a:gd name="T26" fmla="*/ 2 w 12"/>
                <a:gd name="T27" fmla="*/ 12 h 14"/>
                <a:gd name="T28" fmla="*/ 3 w 12"/>
                <a:gd name="T29" fmla="*/ 13 h 14"/>
                <a:gd name="T30" fmla="*/ 4 w 12"/>
                <a:gd name="T31" fmla="*/ 13 h 14"/>
                <a:gd name="T32" fmla="*/ 6 w 12"/>
                <a:gd name="T33" fmla="*/ 13 h 14"/>
                <a:gd name="T34" fmla="*/ 7 w 12"/>
                <a:gd name="T35" fmla="*/ 13 h 14"/>
                <a:gd name="T36" fmla="*/ 8 w 12"/>
                <a:gd name="T37" fmla="*/ 13 h 14"/>
                <a:gd name="T38" fmla="*/ 9 w 12"/>
                <a:gd name="T39" fmla="*/ 12 h 14"/>
                <a:gd name="T40" fmla="*/ 9 w 12"/>
                <a:gd name="T41" fmla="*/ 11 h 14"/>
                <a:gd name="T42" fmla="*/ 10 w 12"/>
                <a:gd name="T43" fmla="*/ 10 h 14"/>
                <a:gd name="T44" fmla="*/ 11 w 12"/>
                <a:gd name="T45" fmla="*/ 9 h 14"/>
                <a:gd name="T46" fmla="*/ 11 w 12"/>
                <a:gd name="T47" fmla="*/ 8 h 14"/>
                <a:gd name="T48" fmla="*/ 11 w 12"/>
                <a:gd name="T49" fmla="*/ 7 h 14"/>
                <a:gd name="T50" fmla="*/ 11 w 12"/>
                <a:gd name="T51" fmla="*/ 5 h 14"/>
                <a:gd name="T52" fmla="*/ 11 w 12"/>
                <a:gd name="T53" fmla="*/ 4 h 14"/>
                <a:gd name="T54" fmla="*/ 10 w 12"/>
                <a:gd name="T55" fmla="*/ 3 h 14"/>
                <a:gd name="T56" fmla="*/ 9 w 12"/>
                <a:gd name="T57" fmla="*/ 2 h 14"/>
                <a:gd name="T58" fmla="*/ 9 w 12"/>
                <a:gd name="T59" fmla="*/ 1 h 14"/>
                <a:gd name="T60" fmla="*/ 8 w 12"/>
                <a:gd name="T61" fmla="*/ 0 h 14"/>
                <a:gd name="T62" fmla="*/ 7 w 12"/>
                <a:gd name="T63" fmla="*/ 0 h 14"/>
                <a:gd name="T64" fmla="*/ 6 w 12"/>
                <a:gd name="T65" fmla="*/ 0 h 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"/>
                <a:gd name="T100" fmla="*/ 0 h 14"/>
                <a:gd name="T101" fmla="*/ 12 w 12"/>
                <a:gd name="T102" fmla="*/ 14 h 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" h="14">
                  <a:moveTo>
                    <a:pt x="6" y="0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1" y="10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9" y="12"/>
                  </a:lnTo>
                  <a:lnTo>
                    <a:pt x="9" y="11"/>
                  </a:lnTo>
                  <a:lnTo>
                    <a:pt x="10" y="10"/>
                  </a:lnTo>
                  <a:lnTo>
                    <a:pt x="11" y="9"/>
                  </a:lnTo>
                  <a:lnTo>
                    <a:pt x="11" y="8"/>
                  </a:lnTo>
                  <a:lnTo>
                    <a:pt x="11" y="7"/>
                  </a:lnTo>
                  <a:lnTo>
                    <a:pt x="11" y="5"/>
                  </a:lnTo>
                  <a:lnTo>
                    <a:pt x="11" y="4"/>
                  </a:lnTo>
                  <a:lnTo>
                    <a:pt x="10" y="3"/>
                  </a:lnTo>
                  <a:lnTo>
                    <a:pt x="9" y="2"/>
                  </a:lnTo>
                  <a:lnTo>
                    <a:pt x="9" y="1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91" name="Freeform 172"/>
            <p:cNvSpPr>
              <a:spLocks/>
            </p:cNvSpPr>
            <p:nvPr/>
          </p:nvSpPr>
          <p:spPr bwMode="auto">
            <a:xfrm>
              <a:off x="1693" y="991"/>
              <a:ext cx="13" cy="15"/>
            </a:xfrm>
            <a:custGeom>
              <a:avLst/>
              <a:gdLst>
                <a:gd name="T0" fmla="*/ 6 w 13"/>
                <a:gd name="T1" fmla="*/ 0 h 15"/>
                <a:gd name="T2" fmla="*/ 6 w 13"/>
                <a:gd name="T3" fmla="*/ 0 h 15"/>
                <a:gd name="T4" fmla="*/ 5 w 13"/>
                <a:gd name="T5" fmla="*/ 0 h 15"/>
                <a:gd name="T6" fmla="*/ 4 w 13"/>
                <a:gd name="T7" fmla="*/ 1 h 15"/>
                <a:gd name="T8" fmla="*/ 3 w 13"/>
                <a:gd name="T9" fmla="*/ 1 h 15"/>
                <a:gd name="T10" fmla="*/ 2 w 13"/>
                <a:gd name="T11" fmla="*/ 2 h 15"/>
                <a:gd name="T12" fmla="*/ 1 w 13"/>
                <a:gd name="T13" fmla="*/ 3 h 15"/>
                <a:gd name="T14" fmla="*/ 0 w 13"/>
                <a:gd name="T15" fmla="*/ 4 h 15"/>
                <a:gd name="T16" fmla="*/ 0 w 13"/>
                <a:gd name="T17" fmla="*/ 6 h 15"/>
                <a:gd name="T18" fmla="*/ 0 w 13"/>
                <a:gd name="T19" fmla="*/ 7 h 15"/>
                <a:gd name="T20" fmla="*/ 0 w 13"/>
                <a:gd name="T21" fmla="*/ 8 h 15"/>
                <a:gd name="T22" fmla="*/ 0 w 13"/>
                <a:gd name="T23" fmla="*/ 10 h 15"/>
                <a:gd name="T24" fmla="*/ 1 w 13"/>
                <a:gd name="T25" fmla="*/ 11 h 15"/>
                <a:gd name="T26" fmla="*/ 2 w 13"/>
                <a:gd name="T27" fmla="*/ 12 h 15"/>
                <a:gd name="T28" fmla="*/ 3 w 13"/>
                <a:gd name="T29" fmla="*/ 13 h 15"/>
                <a:gd name="T30" fmla="*/ 4 w 13"/>
                <a:gd name="T31" fmla="*/ 13 h 15"/>
                <a:gd name="T32" fmla="*/ 5 w 13"/>
                <a:gd name="T33" fmla="*/ 14 h 15"/>
                <a:gd name="T34" fmla="*/ 6 w 13"/>
                <a:gd name="T35" fmla="*/ 14 h 15"/>
                <a:gd name="T36" fmla="*/ 7 w 13"/>
                <a:gd name="T37" fmla="*/ 14 h 15"/>
                <a:gd name="T38" fmla="*/ 8 w 13"/>
                <a:gd name="T39" fmla="*/ 13 h 15"/>
                <a:gd name="T40" fmla="*/ 9 w 13"/>
                <a:gd name="T41" fmla="*/ 13 h 15"/>
                <a:gd name="T42" fmla="*/ 10 w 13"/>
                <a:gd name="T43" fmla="*/ 12 h 15"/>
                <a:gd name="T44" fmla="*/ 11 w 13"/>
                <a:gd name="T45" fmla="*/ 11 h 15"/>
                <a:gd name="T46" fmla="*/ 12 w 13"/>
                <a:gd name="T47" fmla="*/ 10 h 15"/>
                <a:gd name="T48" fmla="*/ 12 w 13"/>
                <a:gd name="T49" fmla="*/ 8 h 15"/>
                <a:gd name="T50" fmla="*/ 12 w 13"/>
                <a:gd name="T51" fmla="*/ 7 h 15"/>
                <a:gd name="T52" fmla="*/ 12 w 13"/>
                <a:gd name="T53" fmla="*/ 6 h 15"/>
                <a:gd name="T54" fmla="*/ 12 w 13"/>
                <a:gd name="T55" fmla="*/ 4 h 15"/>
                <a:gd name="T56" fmla="*/ 11 w 13"/>
                <a:gd name="T57" fmla="*/ 3 h 15"/>
                <a:gd name="T58" fmla="*/ 10 w 13"/>
                <a:gd name="T59" fmla="*/ 2 h 15"/>
                <a:gd name="T60" fmla="*/ 9 w 13"/>
                <a:gd name="T61" fmla="*/ 1 h 15"/>
                <a:gd name="T62" fmla="*/ 8 w 13"/>
                <a:gd name="T63" fmla="*/ 1 h 15"/>
                <a:gd name="T64" fmla="*/ 7 w 13"/>
                <a:gd name="T65" fmla="*/ 0 h 15"/>
                <a:gd name="T66" fmla="*/ 6 w 13"/>
                <a:gd name="T67" fmla="*/ 0 h 1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"/>
                <a:gd name="T103" fmla="*/ 0 h 15"/>
                <a:gd name="T104" fmla="*/ 13 w 13"/>
                <a:gd name="T105" fmla="*/ 15 h 1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" h="15">
                  <a:moveTo>
                    <a:pt x="6" y="0"/>
                  </a:moveTo>
                  <a:lnTo>
                    <a:pt x="6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1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7" y="14"/>
                  </a:lnTo>
                  <a:lnTo>
                    <a:pt x="8" y="13"/>
                  </a:lnTo>
                  <a:lnTo>
                    <a:pt x="9" y="13"/>
                  </a:lnTo>
                  <a:lnTo>
                    <a:pt x="10" y="12"/>
                  </a:lnTo>
                  <a:lnTo>
                    <a:pt x="11" y="11"/>
                  </a:lnTo>
                  <a:lnTo>
                    <a:pt x="12" y="10"/>
                  </a:lnTo>
                  <a:lnTo>
                    <a:pt x="12" y="8"/>
                  </a:lnTo>
                  <a:lnTo>
                    <a:pt x="12" y="7"/>
                  </a:lnTo>
                  <a:lnTo>
                    <a:pt x="12" y="6"/>
                  </a:lnTo>
                  <a:lnTo>
                    <a:pt x="12" y="4"/>
                  </a:lnTo>
                  <a:lnTo>
                    <a:pt x="11" y="3"/>
                  </a:lnTo>
                  <a:lnTo>
                    <a:pt x="10" y="2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92" name="Freeform 173"/>
            <p:cNvSpPr>
              <a:spLocks/>
            </p:cNvSpPr>
            <p:nvPr/>
          </p:nvSpPr>
          <p:spPr bwMode="auto">
            <a:xfrm>
              <a:off x="1412" y="1121"/>
              <a:ext cx="196" cy="27"/>
            </a:xfrm>
            <a:custGeom>
              <a:avLst/>
              <a:gdLst>
                <a:gd name="T0" fmla="*/ 195 w 196"/>
                <a:gd name="T1" fmla="*/ 0 h 27"/>
                <a:gd name="T2" fmla="*/ 0 w 196"/>
                <a:gd name="T3" fmla="*/ 0 h 27"/>
                <a:gd name="T4" fmla="*/ 0 w 196"/>
                <a:gd name="T5" fmla="*/ 19 h 27"/>
                <a:gd name="T6" fmla="*/ 195 w 196"/>
                <a:gd name="T7" fmla="*/ 26 h 27"/>
                <a:gd name="T8" fmla="*/ 195 w 196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6"/>
                <a:gd name="T16" fmla="*/ 0 h 27"/>
                <a:gd name="T17" fmla="*/ 196 w 196"/>
                <a:gd name="T18" fmla="*/ 27 h 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6" h="27">
                  <a:moveTo>
                    <a:pt x="195" y="0"/>
                  </a:moveTo>
                  <a:lnTo>
                    <a:pt x="0" y="0"/>
                  </a:lnTo>
                  <a:lnTo>
                    <a:pt x="0" y="19"/>
                  </a:lnTo>
                  <a:lnTo>
                    <a:pt x="195" y="26"/>
                  </a:lnTo>
                  <a:lnTo>
                    <a:pt x="195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93" name="Freeform 174"/>
            <p:cNvSpPr>
              <a:spLocks/>
            </p:cNvSpPr>
            <p:nvPr/>
          </p:nvSpPr>
          <p:spPr bwMode="auto">
            <a:xfrm>
              <a:off x="1411" y="1121"/>
              <a:ext cx="197" cy="27"/>
            </a:xfrm>
            <a:custGeom>
              <a:avLst/>
              <a:gdLst>
                <a:gd name="T0" fmla="*/ 196 w 197"/>
                <a:gd name="T1" fmla="*/ 0 h 27"/>
                <a:gd name="T2" fmla="*/ 0 w 197"/>
                <a:gd name="T3" fmla="*/ 0 h 27"/>
                <a:gd name="T4" fmla="*/ 0 w 197"/>
                <a:gd name="T5" fmla="*/ 19 h 27"/>
                <a:gd name="T6" fmla="*/ 196 w 197"/>
                <a:gd name="T7" fmla="*/ 26 h 27"/>
                <a:gd name="T8" fmla="*/ 196 w 197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7"/>
                <a:gd name="T16" fmla="*/ 0 h 27"/>
                <a:gd name="T17" fmla="*/ 197 w 197"/>
                <a:gd name="T18" fmla="*/ 27 h 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7" h="27">
                  <a:moveTo>
                    <a:pt x="196" y="0"/>
                  </a:moveTo>
                  <a:lnTo>
                    <a:pt x="0" y="0"/>
                  </a:lnTo>
                  <a:lnTo>
                    <a:pt x="0" y="19"/>
                  </a:lnTo>
                  <a:lnTo>
                    <a:pt x="196" y="26"/>
                  </a:lnTo>
                  <a:lnTo>
                    <a:pt x="19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94" name="Freeform 175"/>
            <p:cNvSpPr>
              <a:spLocks/>
            </p:cNvSpPr>
            <p:nvPr/>
          </p:nvSpPr>
          <p:spPr bwMode="auto">
            <a:xfrm>
              <a:off x="1515" y="1125"/>
              <a:ext cx="52" cy="38"/>
            </a:xfrm>
            <a:custGeom>
              <a:avLst/>
              <a:gdLst>
                <a:gd name="T0" fmla="*/ 51 w 52"/>
                <a:gd name="T1" fmla="*/ 0 h 38"/>
                <a:gd name="T2" fmla="*/ 0 w 52"/>
                <a:gd name="T3" fmla="*/ 0 h 38"/>
                <a:gd name="T4" fmla="*/ 0 w 52"/>
                <a:gd name="T5" fmla="*/ 14 h 38"/>
                <a:gd name="T6" fmla="*/ 16 w 52"/>
                <a:gd name="T7" fmla="*/ 14 h 38"/>
                <a:gd name="T8" fmla="*/ 25 w 52"/>
                <a:gd name="T9" fmla="*/ 14 h 38"/>
                <a:gd name="T10" fmla="*/ 35 w 52"/>
                <a:gd name="T11" fmla="*/ 29 h 38"/>
                <a:gd name="T12" fmla="*/ 35 w 52"/>
                <a:gd name="T13" fmla="*/ 37 h 38"/>
                <a:gd name="T14" fmla="*/ 37 w 52"/>
                <a:gd name="T15" fmla="*/ 37 h 38"/>
                <a:gd name="T16" fmla="*/ 38 w 52"/>
                <a:gd name="T17" fmla="*/ 35 h 38"/>
                <a:gd name="T18" fmla="*/ 38 w 52"/>
                <a:gd name="T19" fmla="*/ 33 h 38"/>
                <a:gd name="T20" fmla="*/ 38 w 52"/>
                <a:gd name="T21" fmla="*/ 31 h 38"/>
                <a:gd name="T22" fmla="*/ 39 w 52"/>
                <a:gd name="T23" fmla="*/ 29 h 38"/>
                <a:gd name="T24" fmla="*/ 40 w 52"/>
                <a:gd name="T25" fmla="*/ 28 h 38"/>
                <a:gd name="T26" fmla="*/ 40 w 52"/>
                <a:gd name="T27" fmla="*/ 26 h 38"/>
                <a:gd name="T28" fmla="*/ 41 w 52"/>
                <a:gd name="T29" fmla="*/ 24 h 38"/>
                <a:gd name="T30" fmla="*/ 42 w 52"/>
                <a:gd name="T31" fmla="*/ 23 h 38"/>
                <a:gd name="T32" fmla="*/ 43 w 52"/>
                <a:gd name="T33" fmla="*/ 21 h 38"/>
                <a:gd name="T34" fmla="*/ 44 w 52"/>
                <a:gd name="T35" fmla="*/ 20 h 38"/>
                <a:gd name="T36" fmla="*/ 45 w 52"/>
                <a:gd name="T37" fmla="*/ 18 h 38"/>
                <a:gd name="T38" fmla="*/ 46 w 52"/>
                <a:gd name="T39" fmla="*/ 17 h 38"/>
                <a:gd name="T40" fmla="*/ 47 w 52"/>
                <a:gd name="T41" fmla="*/ 15 h 38"/>
                <a:gd name="T42" fmla="*/ 49 w 52"/>
                <a:gd name="T43" fmla="*/ 14 h 38"/>
                <a:gd name="T44" fmla="*/ 50 w 52"/>
                <a:gd name="T45" fmla="*/ 13 h 38"/>
                <a:gd name="T46" fmla="*/ 51 w 52"/>
                <a:gd name="T47" fmla="*/ 12 h 38"/>
                <a:gd name="T48" fmla="*/ 51 w 52"/>
                <a:gd name="T49" fmla="*/ 0 h 3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8"/>
                <a:gd name="T77" fmla="*/ 52 w 52"/>
                <a:gd name="T78" fmla="*/ 38 h 3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8">
                  <a:moveTo>
                    <a:pt x="51" y="0"/>
                  </a:moveTo>
                  <a:lnTo>
                    <a:pt x="0" y="0"/>
                  </a:lnTo>
                  <a:lnTo>
                    <a:pt x="0" y="14"/>
                  </a:lnTo>
                  <a:lnTo>
                    <a:pt x="16" y="14"/>
                  </a:lnTo>
                  <a:lnTo>
                    <a:pt x="25" y="14"/>
                  </a:lnTo>
                  <a:lnTo>
                    <a:pt x="35" y="29"/>
                  </a:lnTo>
                  <a:lnTo>
                    <a:pt x="35" y="37"/>
                  </a:lnTo>
                  <a:lnTo>
                    <a:pt x="37" y="37"/>
                  </a:lnTo>
                  <a:lnTo>
                    <a:pt x="38" y="35"/>
                  </a:lnTo>
                  <a:lnTo>
                    <a:pt x="38" y="33"/>
                  </a:lnTo>
                  <a:lnTo>
                    <a:pt x="38" y="31"/>
                  </a:lnTo>
                  <a:lnTo>
                    <a:pt x="39" y="29"/>
                  </a:lnTo>
                  <a:lnTo>
                    <a:pt x="40" y="28"/>
                  </a:lnTo>
                  <a:lnTo>
                    <a:pt x="40" y="26"/>
                  </a:lnTo>
                  <a:lnTo>
                    <a:pt x="41" y="24"/>
                  </a:lnTo>
                  <a:lnTo>
                    <a:pt x="42" y="23"/>
                  </a:lnTo>
                  <a:lnTo>
                    <a:pt x="43" y="21"/>
                  </a:lnTo>
                  <a:lnTo>
                    <a:pt x="44" y="20"/>
                  </a:lnTo>
                  <a:lnTo>
                    <a:pt x="45" y="18"/>
                  </a:lnTo>
                  <a:lnTo>
                    <a:pt x="46" y="17"/>
                  </a:lnTo>
                  <a:lnTo>
                    <a:pt x="47" y="15"/>
                  </a:lnTo>
                  <a:lnTo>
                    <a:pt x="49" y="14"/>
                  </a:lnTo>
                  <a:lnTo>
                    <a:pt x="50" y="13"/>
                  </a:lnTo>
                  <a:lnTo>
                    <a:pt x="51" y="12"/>
                  </a:lnTo>
                  <a:lnTo>
                    <a:pt x="51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95" name="Freeform 176"/>
            <p:cNvSpPr>
              <a:spLocks/>
            </p:cNvSpPr>
            <p:nvPr/>
          </p:nvSpPr>
          <p:spPr bwMode="auto">
            <a:xfrm>
              <a:off x="1515" y="1125"/>
              <a:ext cx="52" cy="39"/>
            </a:xfrm>
            <a:custGeom>
              <a:avLst/>
              <a:gdLst>
                <a:gd name="T0" fmla="*/ 51 w 52"/>
                <a:gd name="T1" fmla="*/ 0 h 39"/>
                <a:gd name="T2" fmla="*/ 0 w 52"/>
                <a:gd name="T3" fmla="*/ 0 h 39"/>
                <a:gd name="T4" fmla="*/ 0 w 52"/>
                <a:gd name="T5" fmla="*/ 15 h 39"/>
                <a:gd name="T6" fmla="*/ 16 w 52"/>
                <a:gd name="T7" fmla="*/ 14 h 39"/>
                <a:gd name="T8" fmla="*/ 25 w 52"/>
                <a:gd name="T9" fmla="*/ 14 h 39"/>
                <a:gd name="T10" fmla="*/ 35 w 52"/>
                <a:gd name="T11" fmla="*/ 29 h 39"/>
                <a:gd name="T12" fmla="*/ 35 w 52"/>
                <a:gd name="T13" fmla="*/ 38 h 39"/>
                <a:gd name="T14" fmla="*/ 37 w 52"/>
                <a:gd name="T15" fmla="*/ 38 h 39"/>
                <a:gd name="T16" fmla="*/ 38 w 52"/>
                <a:gd name="T17" fmla="*/ 36 h 39"/>
                <a:gd name="T18" fmla="*/ 38 w 52"/>
                <a:gd name="T19" fmla="*/ 34 h 39"/>
                <a:gd name="T20" fmla="*/ 38 w 52"/>
                <a:gd name="T21" fmla="*/ 32 h 39"/>
                <a:gd name="T22" fmla="*/ 39 w 52"/>
                <a:gd name="T23" fmla="*/ 30 h 39"/>
                <a:gd name="T24" fmla="*/ 40 w 52"/>
                <a:gd name="T25" fmla="*/ 28 h 39"/>
                <a:gd name="T26" fmla="*/ 40 w 52"/>
                <a:gd name="T27" fmla="*/ 27 h 39"/>
                <a:gd name="T28" fmla="*/ 41 w 52"/>
                <a:gd name="T29" fmla="*/ 25 h 39"/>
                <a:gd name="T30" fmla="*/ 42 w 52"/>
                <a:gd name="T31" fmla="*/ 23 h 39"/>
                <a:gd name="T32" fmla="*/ 43 w 52"/>
                <a:gd name="T33" fmla="*/ 22 h 39"/>
                <a:gd name="T34" fmla="*/ 44 w 52"/>
                <a:gd name="T35" fmla="*/ 20 h 39"/>
                <a:gd name="T36" fmla="*/ 45 w 52"/>
                <a:gd name="T37" fmla="*/ 19 h 39"/>
                <a:gd name="T38" fmla="*/ 46 w 52"/>
                <a:gd name="T39" fmla="*/ 17 h 39"/>
                <a:gd name="T40" fmla="*/ 47 w 52"/>
                <a:gd name="T41" fmla="*/ 16 h 39"/>
                <a:gd name="T42" fmla="*/ 49 w 52"/>
                <a:gd name="T43" fmla="*/ 14 h 39"/>
                <a:gd name="T44" fmla="*/ 50 w 52"/>
                <a:gd name="T45" fmla="*/ 13 h 39"/>
                <a:gd name="T46" fmla="*/ 51 w 52"/>
                <a:gd name="T47" fmla="*/ 12 h 39"/>
                <a:gd name="T48" fmla="*/ 51 w 52"/>
                <a:gd name="T49" fmla="*/ 0 h 3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9"/>
                <a:gd name="T77" fmla="*/ 52 w 52"/>
                <a:gd name="T78" fmla="*/ 39 h 3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9">
                  <a:moveTo>
                    <a:pt x="51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16" y="14"/>
                  </a:lnTo>
                  <a:lnTo>
                    <a:pt x="25" y="14"/>
                  </a:lnTo>
                  <a:lnTo>
                    <a:pt x="35" y="29"/>
                  </a:lnTo>
                  <a:lnTo>
                    <a:pt x="35" y="38"/>
                  </a:lnTo>
                  <a:lnTo>
                    <a:pt x="37" y="38"/>
                  </a:lnTo>
                  <a:lnTo>
                    <a:pt x="38" y="36"/>
                  </a:lnTo>
                  <a:lnTo>
                    <a:pt x="38" y="34"/>
                  </a:lnTo>
                  <a:lnTo>
                    <a:pt x="38" y="32"/>
                  </a:lnTo>
                  <a:lnTo>
                    <a:pt x="39" y="30"/>
                  </a:lnTo>
                  <a:lnTo>
                    <a:pt x="40" y="28"/>
                  </a:lnTo>
                  <a:lnTo>
                    <a:pt x="40" y="27"/>
                  </a:lnTo>
                  <a:lnTo>
                    <a:pt x="41" y="25"/>
                  </a:lnTo>
                  <a:lnTo>
                    <a:pt x="42" y="23"/>
                  </a:lnTo>
                  <a:lnTo>
                    <a:pt x="43" y="22"/>
                  </a:lnTo>
                  <a:lnTo>
                    <a:pt x="44" y="20"/>
                  </a:lnTo>
                  <a:lnTo>
                    <a:pt x="45" y="19"/>
                  </a:lnTo>
                  <a:lnTo>
                    <a:pt x="46" y="17"/>
                  </a:lnTo>
                  <a:lnTo>
                    <a:pt x="47" y="16"/>
                  </a:lnTo>
                  <a:lnTo>
                    <a:pt x="49" y="14"/>
                  </a:lnTo>
                  <a:lnTo>
                    <a:pt x="50" y="13"/>
                  </a:lnTo>
                  <a:lnTo>
                    <a:pt x="51" y="12"/>
                  </a:lnTo>
                  <a:lnTo>
                    <a:pt x="5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96" name="Freeform 177"/>
            <p:cNvSpPr>
              <a:spLocks/>
            </p:cNvSpPr>
            <p:nvPr/>
          </p:nvSpPr>
          <p:spPr bwMode="auto">
            <a:xfrm>
              <a:off x="1444" y="1127"/>
              <a:ext cx="42" cy="64"/>
            </a:xfrm>
            <a:custGeom>
              <a:avLst/>
              <a:gdLst>
                <a:gd name="T0" fmla="*/ 18 w 42"/>
                <a:gd name="T1" fmla="*/ 0 h 64"/>
                <a:gd name="T2" fmla="*/ 14 w 42"/>
                <a:gd name="T3" fmla="*/ 1 h 64"/>
                <a:gd name="T4" fmla="*/ 11 w 42"/>
                <a:gd name="T5" fmla="*/ 4 h 64"/>
                <a:gd name="T6" fmla="*/ 7 w 42"/>
                <a:gd name="T7" fmla="*/ 7 h 64"/>
                <a:gd name="T8" fmla="*/ 5 w 42"/>
                <a:gd name="T9" fmla="*/ 12 h 64"/>
                <a:gd name="T10" fmla="*/ 2 w 42"/>
                <a:gd name="T11" fmla="*/ 17 h 64"/>
                <a:gd name="T12" fmla="*/ 1 w 42"/>
                <a:gd name="T13" fmla="*/ 22 h 64"/>
                <a:gd name="T14" fmla="*/ 0 w 42"/>
                <a:gd name="T15" fmla="*/ 28 h 64"/>
                <a:gd name="T16" fmla="*/ 0 w 42"/>
                <a:gd name="T17" fmla="*/ 35 h 64"/>
                <a:gd name="T18" fmla="*/ 1 w 42"/>
                <a:gd name="T19" fmla="*/ 41 h 64"/>
                <a:gd name="T20" fmla="*/ 2 w 42"/>
                <a:gd name="T21" fmla="*/ 47 h 64"/>
                <a:gd name="T22" fmla="*/ 5 w 42"/>
                <a:gd name="T23" fmla="*/ 52 h 64"/>
                <a:gd name="T24" fmla="*/ 7 w 42"/>
                <a:gd name="T25" fmla="*/ 56 h 64"/>
                <a:gd name="T26" fmla="*/ 11 w 42"/>
                <a:gd name="T27" fmla="*/ 59 h 64"/>
                <a:gd name="T28" fmla="*/ 14 w 42"/>
                <a:gd name="T29" fmla="*/ 62 h 64"/>
                <a:gd name="T30" fmla="*/ 18 w 42"/>
                <a:gd name="T31" fmla="*/ 63 h 64"/>
                <a:gd name="T32" fmla="*/ 22 w 42"/>
                <a:gd name="T33" fmla="*/ 63 h 64"/>
                <a:gd name="T34" fmla="*/ 27 w 42"/>
                <a:gd name="T35" fmla="*/ 62 h 64"/>
                <a:gd name="T36" fmla="*/ 30 w 42"/>
                <a:gd name="T37" fmla="*/ 59 h 64"/>
                <a:gd name="T38" fmla="*/ 34 w 42"/>
                <a:gd name="T39" fmla="*/ 56 h 64"/>
                <a:gd name="T40" fmla="*/ 36 w 42"/>
                <a:gd name="T41" fmla="*/ 52 h 64"/>
                <a:gd name="T42" fmla="*/ 39 w 42"/>
                <a:gd name="T43" fmla="*/ 47 h 64"/>
                <a:gd name="T44" fmla="*/ 40 w 42"/>
                <a:gd name="T45" fmla="*/ 41 h 64"/>
                <a:gd name="T46" fmla="*/ 41 w 42"/>
                <a:gd name="T47" fmla="*/ 35 h 64"/>
                <a:gd name="T48" fmla="*/ 41 w 42"/>
                <a:gd name="T49" fmla="*/ 28 h 64"/>
                <a:gd name="T50" fmla="*/ 40 w 42"/>
                <a:gd name="T51" fmla="*/ 22 h 64"/>
                <a:gd name="T52" fmla="*/ 39 w 42"/>
                <a:gd name="T53" fmla="*/ 17 h 64"/>
                <a:gd name="T54" fmla="*/ 36 w 42"/>
                <a:gd name="T55" fmla="*/ 12 h 64"/>
                <a:gd name="T56" fmla="*/ 34 w 42"/>
                <a:gd name="T57" fmla="*/ 7 h 64"/>
                <a:gd name="T58" fmla="*/ 30 w 42"/>
                <a:gd name="T59" fmla="*/ 4 h 64"/>
                <a:gd name="T60" fmla="*/ 27 w 42"/>
                <a:gd name="T61" fmla="*/ 1 h 64"/>
                <a:gd name="T62" fmla="*/ 22 w 42"/>
                <a:gd name="T63" fmla="*/ 0 h 6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"/>
                <a:gd name="T97" fmla="*/ 0 h 64"/>
                <a:gd name="T98" fmla="*/ 42 w 42"/>
                <a:gd name="T99" fmla="*/ 64 h 6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" h="64">
                  <a:moveTo>
                    <a:pt x="20" y="0"/>
                  </a:moveTo>
                  <a:lnTo>
                    <a:pt x="18" y="0"/>
                  </a:lnTo>
                  <a:lnTo>
                    <a:pt x="16" y="1"/>
                  </a:lnTo>
                  <a:lnTo>
                    <a:pt x="14" y="1"/>
                  </a:lnTo>
                  <a:lnTo>
                    <a:pt x="12" y="3"/>
                  </a:lnTo>
                  <a:lnTo>
                    <a:pt x="11" y="4"/>
                  </a:lnTo>
                  <a:lnTo>
                    <a:pt x="9" y="5"/>
                  </a:lnTo>
                  <a:lnTo>
                    <a:pt x="7" y="7"/>
                  </a:lnTo>
                  <a:lnTo>
                    <a:pt x="6" y="9"/>
                  </a:lnTo>
                  <a:lnTo>
                    <a:pt x="5" y="12"/>
                  </a:lnTo>
                  <a:lnTo>
                    <a:pt x="3" y="14"/>
                  </a:lnTo>
                  <a:lnTo>
                    <a:pt x="2" y="17"/>
                  </a:lnTo>
                  <a:lnTo>
                    <a:pt x="2" y="19"/>
                  </a:lnTo>
                  <a:lnTo>
                    <a:pt x="1" y="22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1" y="41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3" y="49"/>
                  </a:lnTo>
                  <a:lnTo>
                    <a:pt x="5" y="52"/>
                  </a:lnTo>
                  <a:lnTo>
                    <a:pt x="6" y="54"/>
                  </a:lnTo>
                  <a:lnTo>
                    <a:pt x="7" y="56"/>
                  </a:lnTo>
                  <a:lnTo>
                    <a:pt x="9" y="58"/>
                  </a:lnTo>
                  <a:lnTo>
                    <a:pt x="11" y="59"/>
                  </a:lnTo>
                  <a:lnTo>
                    <a:pt x="12" y="60"/>
                  </a:lnTo>
                  <a:lnTo>
                    <a:pt x="14" y="62"/>
                  </a:lnTo>
                  <a:lnTo>
                    <a:pt x="16" y="62"/>
                  </a:lnTo>
                  <a:lnTo>
                    <a:pt x="18" y="63"/>
                  </a:lnTo>
                  <a:lnTo>
                    <a:pt x="20" y="63"/>
                  </a:lnTo>
                  <a:lnTo>
                    <a:pt x="22" y="63"/>
                  </a:lnTo>
                  <a:lnTo>
                    <a:pt x="25" y="62"/>
                  </a:lnTo>
                  <a:lnTo>
                    <a:pt x="27" y="62"/>
                  </a:lnTo>
                  <a:lnTo>
                    <a:pt x="28" y="60"/>
                  </a:lnTo>
                  <a:lnTo>
                    <a:pt x="30" y="59"/>
                  </a:lnTo>
                  <a:lnTo>
                    <a:pt x="32" y="58"/>
                  </a:lnTo>
                  <a:lnTo>
                    <a:pt x="34" y="56"/>
                  </a:lnTo>
                  <a:lnTo>
                    <a:pt x="35" y="54"/>
                  </a:lnTo>
                  <a:lnTo>
                    <a:pt x="36" y="52"/>
                  </a:lnTo>
                  <a:lnTo>
                    <a:pt x="38" y="49"/>
                  </a:lnTo>
                  <a:lnTo>
                    <a:pt x="39" y="47"/>
                  </a:lnTo>
                  <a:lnTo>
                    <a:pt x="39" y="44"/>
                  </a:lnTo>
                  <a:lnTo>
                    <a:pt x="40" y="41"/>
                  </a:lnTo>
                  <a:lnTo>
                    <a:pt x="41" y="38"/>
                  </a:lnTo>
                  <a:lnTo>
                    <a:pt x="41" y="35"/>
                  </a:lnTo>
                  <a:lnTo>
                    <a:pt x="41" y="32"/>
                  </a:lnTo>
                  <a:lnTo>
                    <a:pt x="41" y="28"/>
                  </a:lnTo>
                  <a:lnTo>
                    <a:pt x="41" y="25"/>
                  </a:lnTo>
                  <a:lnTo>
                    <a:pt x="40" y="22"/>
                  </a:lnTo>
                  <a:lnTo>
                    <a:pt x="39" y="19"/>
                  </a:lnTo>
                  <a:lnTo>
                    <a:pt x="39" y="17"/>
                  </a:lnTo>
                  <a:lnTo>
                    <a:pt x="38" y="14"/>
                  </a:lnTo>
                  <a:lnTo>
                    <a:pt x="36" y="12"/>
                  </a:lnTo>
                  <a:lnTo>
                    <a:pt x="35" y="9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30" y="4"/>
                  </a:lnTo>
                  <a:lnTo>
                    <a:pt x="28" y="3"/>
                  </a:lnTo>
                  <a:lnTo>
                    <a:pt x="27" y="1"/>
                  </a:lnTo>
                  <a:lnTo>
                    <a:pt x="25" y="1"/>
                  </a:lnTo>
                  <a:lnTo>
                    <a:pt x="22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97" name="Freeform 178"/>
            <p:cNvSpPr>
              <a:spLocks/>
            </p:cNvSpPr>
            <p:nvPr/>
          </p:nvSpPr>
          <p:spPr bwMode="auto">
            <a:xfrm>
              <a:off x="1444" y="1127"/>
              <a:ext cx="42" cy="65"/>
            </a:xfrm>
            <a:custGeom>
              <a:avLst/>
              <a:gdLst>
                <a:gd name="T0" fmla="*/ 20 w 42"/>
                <a:gd name="T1" fmla="*/ 0 h 65"/>
                <a:gd name="T2" fmla="*/ 16 w 42"/>
                <a:gd name="T3" fmla="*/ 1 h 65"/>
                <a:gd name="T4" fmla="*/ 12 w 42"/>
                <a:gd name="T5" fmla="*/ 3 h 65"/>
                <a:gd name="T6" fmla="*/ 9 w 42"/>
                <a:gd name="T7" fmla="*/ 6 h 65"/>
                <a:gd name="T8" fmla="*/ 6 w 42"/>
                <a:gd name="T9" fmla="*/ 9 h 65"/>
                <a:gd name="T10" fmla="*/ 3 w 42"/>
                <a:gd name="T11" fmla="*/ 14 h 65"/>
                <a:gd name="T12" fmla="*/ 2 w 42"/>
                <a:gd name="T13" fmla="*/ 20 h 65"/>
                <a:gd name="T14" fmla="*/ 0 w 42"/>
                <a:gd name="T15" fmla="*/ 26 h 65"/>
                <a:gd name="T16" fmla="*/ 0 w 42"/>
                <a:gd name="T17" fmla="*/ 32 h 65"/>
                <a:gd name="T18" fmla="*/ 0 w 42"/>
                <a:gd name="T19" fmla="*/ 38 h 65"/>
                <a:gd name="T20" fmla="*/ 2 w 42"/>
                <a:gd name="T21" fmla="*/ 44 h 65"/>
                <a:gd name="T22" fmla="*/ 3 w 42"/>
                <a:gd name="T23" fmla="*/ 50 h 65"/>
                <a:gd name="T24" fmla="*/ 6 w 42"/>
                <a:gd name="T25" fmla="*/ 55 h 65"/>
                <a:gd name="T26" fmla="*/ 9 w 42"/>
                <a:gd name="T27" fmla="*/ 58 h 65"/>
                <a:gd name="T28" fmla="*/ 12 w 42"/>
                <a:gd name="T29" fmla="*/ 61 h 65"/>
                <a:gd name="T30" fmla="*/ 16 w 42"/>
                <a:gd name="T31" fmla="*/ 63 h 65"/>
                <a:gd name="T32" fmla="*/ 20 w 42"/>
                <a:gd name="T33" fmla="*/ 64 h 65"/>
                <a:gd name="T34" fmla="*/ 25 w 42"/>
                <a:gd name="T35" fmla="*/ 63 h 65"/>
                <a:gd name="T36" fmla="*/ 28 w 42"/>
                <a:gd name="T37" fmla="*/ 61 h 65"/>
                <a:gd name="T38" fmla="*/ 32 w 42"/>
                <a:gd name="T39" fmla="*/ 58 h 65"/>
                <a:gd name="T40" fmla="*/ 35 w 42"/>
                <a:gd name="T41" fmla="*/ 55 h 65"/>
                <a:gd name="T42" fmla="*/ 38 w 42"/>
                <a:gd name="T43" fmla="*/ 50 h 65"/>
                <a:gd name="T44" fmla="*/ 39 w 42"/>
                <a:gd name="T45" fmla="*/ 44 h 65"/>
                <a:gd name="T46" fmla="*/ 41 w 42"/>
                <a:gd name="T47" fmla="*/ 38 h 65"/>
                <a:gd name="T48" fmla="*/ 41 w 42"/>
                <a:gd name="T49" fmla="*/ 32 h 65"/>
                <a:gd name="T50" fmla="*/ 41 w 42"/>
                <a:gd name="T51" fmla="*/ 26 h 65"/>
                <a:gd name="T52" fmla="*/ 39 w 42"/>
                <a:gd name="T53" fmla="*/ 20 h 65"/>
                <a:gd name="T54" fmla="*/ 38 w 42"/>
                <a:gd name="T55" fmla="*/ 14 h 65"/>
                <a:gd name="T56" fmla="*/ 35 w 42"/>
                <a:gd name="T57" fmla="*/ 9 h 65"/>
                <a:gd name="T58" fmla="*/ 32 w 42"/>
                <a:gd name="T59" fmla="*/ 6 h 65"/>
                <a:gd name="T60" fmla="*/ 28 w 42"/>
                <a:gd name="T61" fmla="*/ 3 h 65"/>
                <a:gd name="T62" fmla="*/ 25 w 42"/>
                <a:gd name="T63" fmla="*/ 1 h 65"/>
                <a:gd name="T64" fmla="*/ 20 w 42"/>
                <a:gd name="T65" fmla="*/ 0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"/>
                <a:gd name="T100" fmla="*/ 0 h 65"/>
                <a:gd name="T101" fmla="*/ 42 w 42"/>
                <a:gd name="T102" fmla="*/ 65 h 6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" h="65">
                  <a:moveTo>
                    <a:pt x="20" y="0"/>
                  </a:moveTo>
                  <a:lnTo>
                    <a:pt x="20" y="0"/>
                  </a:lnTo>
                  <a:lnTo>
                    <a:pt x="18" y="0"/>
                  </a:lnTo>
                  <a:lnTo>
                    <a:pt x="16" y="1"/>
                  </a:lnTo>
                  <a:lnTo>
                    <a:pt x="14" y="2"/>
                  </a:lnTo>
                  <a:lnTo>
                    <a:pt x="12" y="3"/>
                  </a:lnTo>
                  <a:lnTo>
                    <a:pt x="11" y="4"/>
                  </a:lnTo>
                  <a:lnTo>
                    <a:pt x="9" y="6"/>
                  </a:lnTo>
                  <a:lnTo>
                    <a:pt x="7" y="7"/>
                  </a:lnTo>
                  <a:lnTo>
                    <a:pt x="6" y="9"/>
                  </a:lnTo>
                  <a:lnTo>
                    <a:pt x="5" y="12"/>
                  </a:lnTo>
                  <a:lnTo>
                    <a:pt x="3" y="14"/>
                  </a:lnTo>
                  <a:lnTo>
                    <a:pt x="2" y="17"/>
                  </a:lnTo>
                  <a:lnTo>
                    <a:pt x="2" y="20"/>
                  </a:lnTo>
                  <a:lnTo>
                    <a:pt x="1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1" y="42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3" y="50"/>
                  </a:lnTo>
                  <a:lnTo>
                    <a:pt x="5" y="52"/>
                  </a:lnTo>
                  <a:lnTo>
                    <a:pt x="6" y="55"/>
                  </a:lnTo>
                  <a:lnTo>
                    <a:pt x="7" y="57"/>
                  </a:lnTo>
                  <a:lnTo>
                    <a:pt x="9" y="58"/>
                  </a:lnTo>
                  <a:lnTo>
                    <a:pt x="11" y="60"/>
                  </a:lnTo>
                  <a:lnTo>
                    <a:pt x="12" y="61"/>
                  </a:lnTo>
                  <a:lnTo>
                    <a:pt x="14" y="62"/>
                  </a:lnTo>
                  <a:lnTo>
                    <a:pt x="16" y="63"/>
                  </a:lnTo>
                  <a:lnTo>
                    <a:pt x="18" y="64"/>
                  </a:lnTo>
                  <a:lnTo>
                    <a:pt x="20" y="64"/>
                  </a:lnTo>
                  <a:lnTo>
                    <a:pt x="22" y="64"/>
                  </a:lnTo>
                  <a:lnTo>
                    <a:pt x="25" y="63"/>
                  </a:lnTo>
                  <a:lnTo>
                    <a:pt x="27" y="62"/>
                  </a:lnTo>
                  <a:lnTo>
                    <a:pt x="28" y="61"/>
                  </a:lnTo>
                  <a:lnTo>
                    <a:pt x="30" y="60"/>
                  </a:lnTo>
                  <a:lnTo>
                    <a:pt x="32" y="58"/>
                  </a:lnTo>
                  <a:lnTo>
                    <a:pt x="34" y="57"/>
                  </a:lnTo>
                  <a:lnTo>
                    <a:pt x="35" y="55"/>
                  </a:lnTo>
                  <a:lnTo>
                    <a:pt x="36" y="52"/>
                  </a:lnTo>
                  <a:lnTo>
                    <a:pt x="38" y="50"/>
                  </a:lnTo>
                  <a:lnTo>
                    <a:pt x="39" y="47"/>
                  </a:lnTo>
                  <a:lnTo>
                    <a:pt x="39" y="44"/>
                  </a:lnTo>
                  <a:lnTo>
                    <a:pt x="40" y="42"/>
                  </a:lnTo>
                  <a:lnTo>
                    <a:pt x="41" y="38"/>
                  </a:lnTo>
                  <a:lnTo>
                    <a:pt x="41" y="35"/>
                  </a:lnTo>
                  <a:lnTo>
                    <a:pt x="41" y="32"/>
                  </a:lnTo>
                  <a:lnTo>
                    <a:pt x="41" y="29"/>
                  </a:lnTo>
                  <a:lnTo>
                    <a:pt x="41" y="26"/>
                  </a:lnTo>
                  <a:lnTo>
                    <a:pt x="40" y="23"/>
                  </a:lnTo>
                  <a:lnTo>
                    <a:pt x="39" y="20"/>
                  </a:lnTo>
                  <a:lnTo>
                    <a:pt x="39" y="17"/>
                  </a:lnTo>
                  <a:lnTo>
                    <a:pt x="38" y="14"/>
                  </a:lnTo>
                  <a:lnTo>
                    <a:pt x="36" y="12"/>
                  </a:lnTo>
                  <a:lnTo>
                    <a:pt x="35" y="9"/>
                  </a:lnTo>
                  <a:lnTo>
                    <a:pt x="34" y="7"/>
                  </a:lnTo>
                  <a:lnTo>
                    <a:pt x="32" y="6"/>
                  </a:lnTo>
                  <a:lnTo>
                    <a:pt x="30" y="4"/>
                  </a:lnTo>
                  <a:lnTo>
                    <a:pt x="28" y="3"/>
                  </a:lnTo>
                  <a:lnTo>
                    <a:pt x="27" y="2"/>
                  </a:lnTo>
                  <a:lnTo>
                    <a:pt x="25" y="1"/>
                  </a:lnTo>
                  <a:lnTo>
                    <a:pt x="22" y="0"/>
                  </a:lnTo>
                  <a:lnTo>
                    <a:pt x="2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98" name="Freeform 179"/>
            <p:cNvSpPr>
              <a:spLocks/>
            </p:cNvSpPr>
            <p:nvPr/>
          </p:nvSpPr>
          <p:spPr bwMode="auto">
            <a:xfrm>
              <a:off x="1451" y="1127"/>
              <a:ext cx="15" cy="64"/>
            </a:xfrm>
            <a:custGeom>
              <a:avLst/>
              <a:gdLst>
                <a:gd name="T0" fmla="*/ 14 w 15"/>
                <a:gd name="T1" fmla="*/ 0 h 64"/>
                <a:gd name="T2" fmla="*/ 1 w 15"/>
                <a:gd name="T3" fmla="*/ 0 h 64"/>
                <a:gd name="T4" fmla="*/ 7 w 15"/>
                <a:gd name="T5" fmla="*/ 2 h 64"/>
                <a:gd name="T6" fmla="*/ 14 w 15"/>
                <a:gd name="T7" fmla="*/ 0 h 64"/>
                <a:gd name="T8" fmla="*/ 14 w 15"/>
                <a:gd name="T9" fmla="*/ 63 h 64"/>
                <a:gd name="T10" fmla="*/ 0 w 15"/>
                <a:gd name="T11" fmla="*/ 63 h 64"/>
                <a:gd name="T12" fmla="*/ 7 w 15"/>
                <a:gd name="T13" fmla="*/ 61 h 64"/>
                <a:gd name="T14" fmla="*/ 14 w 15"/>
                <a:gd name="T15" fmla="*/ 63 h 64"/>
                <a:gd name="T16" fmla="*/ 14 w 15"/>
                <a:gd name="T17" fmla="*/ 0 h 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64"/>
                <a:gd name="T29" fmla="*/ 15 w 15"/>
                <a:gd name="T30" fmla="*/ 64 h 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64">
                  <a:moveTo>
                    <a:pt x="14" y="0"/>
                  </a:moveTo>
                  <a:lnTo>
                    <a:pt x="1" y="0"/>
                  </a:lnTo>
                  <a:lnTo>
                    <a:pt x="7" y="2"/>
                  </a:lnTo>
                  <a:lnTo>
                    <a:pt x="14" y="0"/>
                  </a:lnTo>
                  <a:lnTo>
                    <a:pt x="14" y="63"/>
                  </a:lnTo>
                  <a:lnTo>
                    <a:pt x="0" y="63"/>
                  </a:lnTo>
                  <a:lnTo>
                    <a:pt x="7" y="61"/>
                  </a:lnTo>
                  <a:lnTo>
                    <a:pt x="14" y="63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999" name="Freeform 180"/>
            <p:cNvSpPr>
              <a:spLocks/>
            </p:cNvSpPr>
            <p:nvPr/>
          </p:nvSpPr>
          <p:spPr bwMode="auto">
            <a:xfrm>
              <a:off x="1451" y="1127"/>
              <a:ext cx="15" cy="3"/>
            </a:xfrm>
            <a:custGeom>
              <a:avLst/>
              <a:gdLst>
                <a:gd name="T0" fmla="*/ 14 w 15"/>
                <a:gd name="T1" fmla="*/ 0 h 3"/>
                <a:gd name="T2" fmla="*/ 0 w 15"/>
                <a:gd name="T3" fmla="*/ 0 h 3"/>
                <a:gd name="T4" fmla="*/ 7 w 15"/>
                <a:gd name="T5" fmla="*/ 2 h 3"/>
                <a:gd name="T6" fmla="*/ 14 w 15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"/>
                <a:gd name="T13" fmla="*/ 0 h 3"/>
                <a:gd name="T14" fmla="*/ 15 w 15"/>
                <a:gd name="T15" fmla="*/ 3 h 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" h="3">
                  <a:moveTo>
                    <a:pt x="14" y="0"/>
                  </a:moveTo>
                  <a:lnTo>
                    <a:pt x="0" y="0"/>
                  </a:lnTo>
                  <a:lnTo>
                    <a:pt x="7" y="2"/>
                  </a:lnTo>
                  <a:lnTo>
                    <a:pt x="1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00" name="Freeform 181"/>
            <p:cNvSpPr>
              <a:spLocks/>
            </p:cNvSpPr>
            <p:nvPr/>
          </p:nvSpPr>
          <p:spPr bwMode="auto">
            <a:xfrm>
              <a:off x="1431" y="1127"/>
              <a:ext cx="41" cy="64"/>
            </a:xfrm>
            <a:custGeom>
              <a:avLst/>
              <a:gdLst>
                <a:gd name="T0" fmla="*/ 18 w 41"/>
                <a:gd name="T1" fmla="*/ 0 h 64"/>
                <a:gd name="T2" fmla="*/ 14 w 41"/>
                <a:gd name="T3" fmla="*/ 1 h 64"/>
                <a:gd name="T4" fmla="*/ 10 w 41"/>
                <a:gd name="T5" fmla="*/ 4 h 64"/>
                <a:gd name="T6" fmla="*/ 7 w 41"/>
                <a:gd name="T7" fmla="*/ 7 h 64"/>
                <a:gd name="T8" fmla="*/ 4 w 41"/>
                <a:gd name="T9" fmla="*/ 12 h 64"/>
                <a:gd name="T10" fmla="*/ 2 w 41"/>
                <a:gd name="T11" fmla="*/ 17 h 64"/>
                <a:gd name="T12" fmla="*/ 1 w 41"/>
                <a:gd name="T13" fmla="*/ 22 h 64"/>
                <a:gd name="T14" fmla="*/ 0 w 41"/>
                <a:gd name="T15" fmla="*/ 28 h 64"/>
                <a:gd name="T16" fmla="*/ 0 w 41"/>
                <a:gd name="T17" fmla="*/ 35 h 64"/>
                <a:gd name="T18" fmla="*/ 1 w 41"/>
                <a:gd name="T19" fmla="*/ 41 h 64"/>
                <a:gd name="T20" fmla="*/ 2 w 41"/>
                <a:gd name="T21" fmla="*/ 47 h 64"/>
                <a:gd name="T22" fmla="*/ 4 w 41"/>
                <a:gd name="T23" fmla="*/ 52 h 64"/>
                <a:gd name="T24" fmla="*/ 7 w 41"/>
                <a:gd name="T25" fmla="*/ 56 h 64"/>
                <a:gd name="T26" fmla="*/ 10 w 41"/>
                <a:gd name="T27" fmla="*/ 59 h 64"/>
                <a:gd name="T28" fmla="*/ 14 w 41"/>
                <a:gd name="T29" fmla="*/ 62 h 64"/>
                <a:gd name="T30" fmla="*/ 18 w 41"/>
                <a:gd name="T31" fmla="*/ 63 h 64"/>
                <a:gd name="T32" fmla="*/ 22 w 41"/>
                <a:gd name="T33" fmla="*/ 63 h 64"/>
                <a:gd name="T34" fmla="*/ 26 w 41"/>
                <a:gd name="T35" fmla="*/ 62 h 64"/>
                <a:gd name="T36" fmla="*/ 29 w 41"/>
                <a:gd name="T37" fmla="*/ 59 h 64"/>
                <a:gd name="T38" fmla="*/ 32 w 41"/>
                <a:gd name="T39" fmla="*/ 56 h 64"/>
                <a:gd name="T40" fmla="*/ 35 w 41"/>
                <a:gd name="T41" fmla="*/ 52 h 64"/>
                <a:gd name="T42" fmla="*/ 37 w 41"/>
                <a:gd name="T43" fmla="*/ 47 h 64"/>
                <a:gd name="T44" fmla="*/ 39 w 41"/>
                <a:gd name="T45" fmla="*/ 41 h 64"/>
                <a:gd name="T46" fmla="*/ 40 w 41"/>
                <a:gd name="T47" fmla="*/ 35 h 64"/>
                <a:gd name="T48" fmla="*/ 40 w 41"/>
                <a:gd name="T49" fmla="*/ 28 h 64"/>
                <a:gd name="T50" fmla="*/ 39 w 41"/>
                <a:gd name="T51" fmla="*/ 22 h 64"/>
                <a:gd name="T52" fmla="*/ 37 w 41"/>
                <a:gd name="T53" fmla="*/ 17 h 64"/>
                <a:gd name="T54" fmla="*/ 35 w 41"/>
                <a:gd name="T55" fmla="*/ 12 h 64"/>
                <a:gd name="T56" fmla="*/ 32 w 41"/>
                <a:gd name="T57" fmla="*/ 7 h 64"/>
                <a:gd name="T58" fmla="*/ 29 w 41"/>
                <a:gd name="T59" fmla="*/ 4 h 64"/>
                <a:gd name="T60" fmla="*/ 26 w 41"/>
                <a:gd name="T61" fmla="*/ 1 h 64"/>
                <a:gd name="T62" fmla="*/ 22 w 41"/>
                <a:gd name="T63" fmla="*/ 0 h 6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1"/>
                <a:gd name="T97" fmla="*/ 0 h 64"/>
                <a:gd name="T98" fmla="*/ 41 w 41"/>
                <a:gd name="T99" fmla="*/ 64 h 6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1" h="64">
                  <a:moveTo>
                    <a:pt x="20" y="0"/>
                  </a:moveTo>
                  <a:lnTo>
                    <a:pt x="18" y="0"/>
                  </a:lnTo>
                  <a:lnTo>
                    <a:pt x="16" y="1"/>
                  </a:lnTo>
                  <a:lnTo>
                    <a:pt x="14" y="1"/>
                  </a:lnTo>
                  <a:lnTo>
                    <a:pt x="12" y="3"/>
                  </a:lnTo>
                  <a:lnTo>
                    <a:pt x="10" y="4"/>
                  </a:lnTo>
                  <a:lnTo>
                    <a:pt x="9" y="5"/>
                  </a:lnTo>
                  <a:lnTo>
                    <a:pt x="7" y="7"/>
                  </a:lnTo>
                  <a:lnTo>
                    <a:pt x="6" y="9"/>
                  </a:lnTo>
                  <a:lnTo>
                    <a:pt x="4" y="12"/>
                  </a:lnTo>
                  <a:lnTo>
                    <a:pt x="3" y="14"/>
                  </a:lnTo>
                  <a:lnTo>
                    <a:pt x="2" y="17"/>
                  </a:lnTo>
                  <a:lnTo>
                    <a:pt x="2" y="19"/>
                  </a:lnTo>
                  <a:lnTo>
                    <a:pt x="1" y="22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1" y="41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3" y="49"/>
                  </a:lnTo>
                  <a:lnTo>
                    <a:pt x="4" y="52"/>
                  </a:lnTo>
                  <a:lnTo>
                    <a:pt x="6" y="54"/>
                  </a:lnTo>
                  <a:lnTo>
                    <a:pt x="7" y="56"/>
                  </a:lnTo>
                  <a:lnTo>
                    <a:pt x="9" y="58"/>
                  </a:lnTo>
                  <a:lnTo>
                    <a:pt x="10" y="59"/>
                  </a:lnTo>
                  <a:lnTo>
                    <a:pt x="12" y="60"/>
                  </a:lnTo>
                  <a:lnTo>
                    <a:pt x="14" y="62"/>
                  </a:lnTo>
                  <a:lnTo>
                    <a:pt x="16" y="62"/>
                  </a:lnTo>
                  <a:lnTo>
                    <a:pt x="18" y="63"/>
                  </a:lnTo>
                  <a:lnTo>
                    <a:pt x="20" y="63"/>
                  </a:lnTo>
                  <a:lnTo>
                    <a:pt x="22" y="63"/>
                  </a:lnTo>
                  <a:lnTo>
                    <a:pt x="24" y="62"/>
                  </a:lnTo>
                  <a:lnTo>
                    <a:pt x="26" y="62"/>
                  </a:lnTo>
                  <a:lnTo>
                    <a:pt x="28" y="60"/>
                  </a:lnTo>
                  <a:lnTo>
                    <a:pt x="29" y="59"/>
                  </a:lnTo>
                  <a:lnTo>
                    <a:pt x="31" y="58"/>
                  </a:lnTo>
                  <a:lnTo>
                    <a:pt x="32" y="56"/>
                  </a:lnTo>
                  <a:lnTo>
                    <a:pt x="34" y="54"/>
                  </a:lnTo>
                  <a:lnTo>
                    <a:pt x="35" y="52"/>
                  </a:lnTo>
                  <a:lnTo>
                    <a:pt x="36" y="49"/>
                  </a:lnTo>
                  <a:lnTo>
                    <a:pt x="37" y="47"/>
                  </a:lnTo>
                  <a:lnTo>
                    <a:pt x="38" y="44"/>
                  </a:lnTo>
                  <a:lnTo>
                    <a:pt x="39" y="41"/>
                  </a:lnTo>
                  <a:lnTo>
                    <a:pt x="40" y="38"/>
                  </a:lnTo>
                  <a:lnTo>
                    <a:pt x="40" y="35"/>
                  </a:lnTo>
                  <a:lnTo>
                    <a:pt x="40" y="32"/>
                  </a:lnTo>
                  <a:lnTo>
                    <a:pt x="40" y="28"/>
                  </a:lnTo>
                  <a:lnTo>
                    <a:pt x="40" y="25"/>
                  </a:lnTo>
                  <a:lnTo>
                    <a:pt x="39" y="22"/>
                  </a:lnTo>
                  <a:lnTo>
                    <a:pt x="38" y="19"/>
                  </a:lnTo>
                  <a:lnTo>
                    <a:pt x="37" y="17"/>
                  </a:lnTo>
                  <a:lnTo>
                    <a:pt x="36" y="14"/>
                  </a:lnTo>
                  <a:lnTo>
                    <a:pt x="35" y="12"/>
                  </a:lnTo>
                  <a:lnTo>
                    <a:pt x="34" y="9"/>
                  </a:lnTo>
                  <a:lnTo>
                    <a:pt x="32" y="7"/>
                  </a:lnTo>
                  <a:lnTo>
                    <a:pt x="31" y="5"/>
                  </a:lnTo>
                  <a:lnTo>
                    <a:pt x="29" y="4"/>
                  </a:lnTo>
                  <a:lnTo>
                    <a:pt x="28" y="3"/>
                  </a:lnTo>
                  <a:lnTo>
                    <a:pt x="26" y="1"/>
                  </a:lnTo>
                  <a:lnTo>
                    <a:pt x="24" y="1"/>
                  </a:lnTo>
                  <a:lnTo>
                    <a:pt x="22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01" name="Freeform 182"/>
            <p:cNvSpPr>
              <a:spLocks/>
            </p:cNvSpPr>
            <p:nvPr/>
          </p:nvSpPr>
          <p:spPr bwMode="auto">
            <a:xfrm>
              <a:off x="1430" y="1127"/>
              <a:ext cx="42" cy="65"/>
            </a:xfrm>
            <a:custGeom>
              <a:avLst/>
              <a:gdLst>
                <a:gd name="T0" fmla="*/ 20 w 42"/>
                <a:gd name="T1" fmla="*/ 0 h 65"/>
                <a:gd name="T2" fmla="*/ 16 w 42"/>
                <a:gd name="T3" fmla="*/ 1 h 65"/>
                <a:gd name="T4" fmla="*/ 12 w 42"/>
                <a:gd name="T5" fmla="*/ 3 h 65"/>
                <a:gd name="T6" fmla="*/ 9 w 42"/>
                <a:gd name="T7" fmla="*/ 6 h 65"/>
                <a:gd name="T8" fmla="*/ 6 w 42"/>
                <a:gd name="T9" fmla="*/ 9 h 65"/>
                <a:gd name="T10" fmla="*/ 3 w 42"/>
                <a:gd name="T11" fmla="*/ 14 h 65"/>
                <a:gd name="T12" fmla="*/ 2 w 42"/>
                <a:gd name="T13" fmla="*/ 20 h 65"/>
                <a:gd name="T14" fmla="*/ 0 w 42"/>
                <a:gd name="T15" fmla="*/ 26 h 65"/>
                <a:gd name="T16" fmla="*/ 0 w 42"/>
                <a:gd name="T17" fmla="*/ 32 h 65"/>
                <a:gd name="T18" fmla="*/ 0 w 42"/>
                <a:gd name="T19" fmla="*/ 38 h 65"/>
                <a:gd name="T20" fmla="*/ 2 w 42"/>
                <a:gd name="T21" fmla="*/ 44 h 65"/>
                <a:gd name="T22" fmla="*/ 3 w 42"/>
                <a:gd name="T23" fmla="*/ 50 h 65"/>
                <a:gd name="T24" fmla="*/ 6 w 42"/>
                <a:gd name="T25" fmla="*/ 55 h 65"/>
                <a:gd name="T26" fmla="*/ 9 w 42"/>
                <a:gd name="T27" fmla="*/ 58 h 65"/>
                <a:gd name="T28" fmla="*/ 12 w 42"/>
                <a:gd name="T29" fmla="*/ 61 h 65"/>
                <a:gd name="T30" fmla="*/ 16 w 42"/>
                <a:gd name="T31" fmla="*/ 63 h 65"/>
                <a:gd name="T32" fmla="*/ 20 w 42"/>
                <a:gd name="T33" fmla="*/ 64 h 65"/>
                <a:gd name="T34" fmla="*/ 24 w 42"/>
                <a:gd name="T35" fmla="*/ 63 h 65"/>
                <a:gd name="T36" fmla="*/ 28 w 42"/>
                <a:gd name="T37" fmla="*/ 61 h 65"/>
                <a:gd name="T38" fmla="*/ 32 w 42"/>
                <a:gd name="T39" fmla="*/ 58 h 65"/>
                <a:gd name="T40" fmla="*/ 35 w 42"/>
                <a:gd name="T41" fmla="*/ 55 h 65"/>
                <a:gd name="T42" fmla="*/ 37 w 42"/>
                <a:gd name="T43" fmla="*/ 50 h 65"/>
                <a:gd name="T44" fmla="*/ 39 w 42"/>
                <a:gd name="T45" fmla="*/ 44 h 65"/>
                <a:gd name="T46" fmla="*/ 41 w 42"/>
                <a:gd name="T47" fmla="*/ 38 h 65"/>
                <a:gd name="T48" fmla="*/ 41 w 42"/>
                <a:gd name="T49" fmla="*/ 32 h 65"/>
                <a:gd name="T50" fmla="*/ 41 w 42"/>
                <a:gd name="T51" fmla="*/ 26 h 65"/>
                <a:gd name="T52" fmla="*/ 39 w 42"/>
                <a:gd name="T53" fmla="*/ 20 h 65"/>
                <a:gd name="T54" fmla="*/ 37 w 42"/>
                <a:gd name="T55" fmla="*/ 14 h 65"/>
                <a:gd name="T56" fmla="*/ 35 w 42"/>
                <a:gd name="T57" fmla="*/ 9 h 65"/>
                <a:gd name="T58" fmla="*/ 32 w 42"/>
                <a:gd name="T59" fmla="*/ 6 h 65"/>
                <a:gd name="T60" fmla="*/ 28 w 42"/>
                <a:gd name="T61" fmla="*/ 3 h 65"/>
                <a:gd name="T62" fmla="*/ 24 w 42"/>
                <a:gd name="T63" fmla="*/ 1 h 65"/>
                <a:gd name="T64" fmla="*/ 20 w 42"/>
                <a:gd name="T65" fmla="*/ 0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"/>
                <a:gd name="T100" fmla="*/ 0 h 65"/>
                <a:gd name="T101" fmla="*/ 42 w 42"/>
                <a:gd name="T102" fmla="*/ 65 h 6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" h="65">
                  <a:moveTo>
                    <a:pt x="20" y="0"/>
                  </a:moveTo>
                  <a:lnTo>
                    <a:pt x="20" y="0"/>
                  </a:lnTo>
                  <a:lnTo>
                    <a:pt x="18" y="0"/>
                  </a:lnTo>
                  <a:lnTo>
                    <a:pt x="16" y="1"/>
                  </a:lnTo>
                  <a:lnTo>
                    <a:pt x="14" y="2"/>
                  </a:lnTo>
                  <a:lnTo>
                    <a:pt x="12" y="3"/>
                  </a:lnTo>
                  <a:lnTo>
                    <a:pt x="11" y="4"/>
                  </a:lnTo>
                  <a:lnTo>
                    <a:pt x="9" y="6"/>
                  </a:lnTo>
                  <a:lnTo>
                    <a:pt x="7" y="7"/>
                  </a:lnTo>
                  <a:lnTo>
                    <a:pt x="6" y="9"/>
                  </a:lnTo>
                  <a:lnTo>
                    <a:pt x="5" y="12"/>
                  </a:lnTo>
                  <a:lnTo>
                    <a:pt x="3" y="14"/>
                  </a:lnTo>
                  <a:lnTo>
                    <a:pt x="2" y="17"/>
                  </a:lnTo>
                  <a:lnTo>
                    <a:pt x="2" y="20"/>
                  </a:lnTo>
                  <a:lnTo>
                    <a:pt x="1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1" y="42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3" y="50"/>
                  </a:lnTo>
                  <a:lnTo>
                    <a:pt x="5" y="52"/>
                  </a:lnTo>
                  <a:lnTo>
                    <a:pt x="6" y="55"/>
                  </a:lnTo>
                  <a:lnTo>
                    <a:pt x="7" y="57"/>
                  </a:lnTo>
                  <a:lnTo>
                    <a:pt x="9" y="58"/>
                  </a:lnTo>
                  <a:lnTo>
                    <a:pt x="11" y="60"/>
                  </a:lnTo>
                  <a:lnTo>
                    <a:pt x="12" y="61"/>
                  </a:lnTo>
                  <a:lnTo>
                    <a:pt x="14" y="62"/>
                  </a:lnTo>
                  <a:lnTo>
                    <a:pt x="16" y="63"/>
                  </a:lnTo>
                  <a:lnTo>
                    <a:pt x="18" y="64"/>
                  </a:lnTo>
                  <a:lnTo>
                    <a:pt x="20" y="64"/>
                  </a:lnTo>
                  <a:lnTo>
                    <a:pt x="22" y="64"/>
                  </a:lnTo>
                  <a:lnTo>
                    <a:pt x="24" y="63"/>
                  </a:lnTo>
                  <a:lnTo>
                    <a:pt x="26" y="62"/>
                  </a:lnTo>
                  <a:lnTo>
                    <a:pt x="28" y="61"/>
                  </a:lnTo>
                  <a:lnTo>
                    <a:pt x="30" y="60"/>
                  </a:lnTo>
                  <a:lnTo>
                    <a:pt x="32" y="58"/>
                  </a:lnTo>
                  <a:lnTo>
                    <a:pt x="33" y="57"/>
                  </a:lnTo>
                  <a:lnTo>
                    <a:pt x="35" y="55"/>
                  </a:lnTo>
                  <a:lnTo>
                    <a:pt x="36" y="52"/>
                  </a:lnTo>
                  <a:lnTo>
                    <a:pt x="37" y="50"/>
                  </a:lnTo>
                  <a:lnTo>
                    <a:pt x="38" y="47"/>
                  </a:lnTo>
                  <a:lnTo>
                    <a:pt x="39" y="44"/>
                  </a:lnTo>
                  <a:lnTo>
                    <a:pt x="40" y="42"/>
                  </a:lnTo>
                  <a:lnTo>
                    <a:pt x="41" y="38"/>
                  </a:lnTo>
                  <a:lnTo>
                    <a:pt x="41" y="35"/>
                  </a:lnTo>
                  <a:lnTo>
                    <a:pt x="41" y="32"/>
                  </a:lnTo>
                  <a:lnTo>
                    <a:pt x="41" y="29"/>
                  </a:lnTo>
                  <a:lnTo>
                    <a:pt x="41" y="26"/>
                  </a:lnTo>
                  <a:lnTo>
                    <a:pt x="40" y="23"/>
                  </a:lnTo>
                  <a:lnTo>
                    <a:pt x="39" y="20"/>
                  </a:lnTo>
                  <a:lnTo>
                    <a:pt x="38" y="17"/>
                  </a:lnTo>
                  <a:lnTo>
                    <a:pt x="37" y="14"/>
                  </a:lnTo>
                  <a:lnTo>
                    <a:pt x="36" y="12"/>
                  </a:lnTo>
                  <a:lnTo>
                    <a:pt x="35" y="9"/>
                  </a:lnTo>
                  <a:lnTo>
                    <a:pt x="33" y="7"/>
                  </a:lnTo>
                  <a:lnTo>
                    <a:pt x="32" y="6"/>
                  </a:lnTo>
                  <a:lnTo>
                    <a:pt x="30" y="4"/>
                  </a:lnTo>
                  <a:lnTo>
                    <a:pt x="28" y="3"/>
                  </a:lnTo>
                  <a:lnTo>
                    <a:pt x="26" y="2"/>
                  </a:lnTo>
                  <a:lnTo>
                    <a:pt x="24" y="1"/>
                  </a:lnTo>
                  <a:lnTo>
                    <a:pt x="22" y="0"/>
                  </a:lnTo>
                  <a:lnTo>
                    <a:pt x="2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02" name="Freeform 183"/>
            <p:cNvSpPr>
              <a:spLocks/>
            </p:cNvSpPr>
            <p:nvPr/>
          </p:nvSpPr>
          <p:spPr bwMode="auto">
            <a:xfrm>
              <a:off x="1577" y="1131"/>
              <a:ext cx="142" cy="82"/>
            </a:xfrm>
            <a:custGeom>
              <a:avLst/>
              <a:gdLst>
                <a:gd name="T0" fmla="*/ 6 w 142"/>
                <a:gd name="T1" fmla="*/ 81 h 82"/>
                <a:gd name="T2" fmla="*/ 8 w 142"/>
                <a:gd name="T3" fmla="*/ 81 h 82"/>
                <a:gd name="T4" fmla="*/ 10 w 142"/>
                <a:gd name="T5" fmla="*/ 81 h 82"/>
                <a:gd name="T6" fmla="*/ 13 w 142"/>
                <a:gd name="T7" fmla="*/ 81 h 82"/>
                <a:gd name="T8" fmla="*/ 15 w 142"/>
                <a:gd name="T9" fmla="*/ 81 h 82"/>
                <a:gd name="T10" fmla="*/ 17 w 142"/>
                <a:gd name="T11" fmla="*/ 81 h 82"/>
                <a:gd name="T12" fmla="*/ 20 w 142"/>
                <a:gd name="T13" fmla="*/ 80 h 82"/>
                <a:gd name="T14" fmla="*/ 22 w 142"/>
                <a:gd name="T15" fmla="*/ 80 h 82"/>
                <a:gd name="T16" fmla="*/ 26 w 142"/>
                <a:gd name="T17" fmla="*/ 79 h 82"/>
                <a:gd name="T18" fmla="*/ 31 w 142"/>
                <a:gd name="T19" fmla="*/ 77 h 82"/>
                <a:gd name="T20" fmla="*/ 36 w 142"/>
                <a:gd name="T21" fmla="*/ 73 h 82"/>
                <a:gd name="T22" fmla="*/ 40 w 142"/>
                <a:gd name="T23" fmla="*/ 69 h 82"/>
                <a:gd name="T24" fmla="*/ 44 w 142"/>
                <a:gd name="T25" fmla="*/ 63 h 82"/>
                <a:gd name="T26" fmla="*/ 47 w 142"/>
                <a:gd name="T27" fmla="*/ 57 h 82"/>
                <a:gd name="T28" fmla="*/ 48 w 142"/>
                <a:gd name="T29" fmla="*/ 51 h 82"/>
                <a:gd name="T30" fmla="*/ 50 w 142"/>
                <a:gd name="T31" fmla="*/ 44 h 82"/>
                <a:gd name="T32" fmla="*/ 40 w 142"/>
                <a:gd name="T33" fmla="*/ 41 h 82"/>
                <a:gd name="T34" fmla="*/ 33 w 142"/>
                <a:gd name="T35" fmla="*/ 16 h 82"/>
                <a:gd name="T36" fmla="*/ 18 w 142"/>
                <a:gd name="T37" fmla="*/ 0 h 82"/>
                <a:gd name="T38" fmla="*/ 15 w 142"/>
                <a:gd name="T39" fmla="*/ 0 h 82"/>
                <a:gd name="T40" fmla="*/ 13 w 142"/>
                <a:gd name="T41" fmla="*/ 0 h 82"/>
                <a:gd name="T42" fmla="*/ 10 w 142"/>
                <a:gd name="T43" fmla="*/ 0 h 82"/>
                <a:gd name="T44" fmla="*/ 8 w 142"/>
                <a:gd name="T45" fmla="*/ 0 h 82"/>
                <a:gd name="T46" fmla="*/ 6 w 142"/>
                <a:gd name="T47" fmla="*/ 0 h 82"/>
                <a:gd name="T48" fmla="*/ 3 w 142"/>
                <a:gd name="T49" fmla="*/ 1 h 82"/>
                <a:gd name="T50" fmla="*/ 1 w 142"/>
                <a:gd name="T51" fmla="*/ 1 h 82"/>
                <a:gd name="T52" fmla="*/ 4 w 142"/>
                <a:gd name="T53" fmla="*/ 2 h 82"/>
                <a:gd name="T54" fmla="*/ 10 w 142"/>
                <a:gd name="T55" fmla="*/ 4 h 82"/>
                <a:gd name="T56" fmla="*/ 16 w 142"/>
                <a:gd name="T57" fmla="*/ 8 h 82"/>
                <a:gd name="T58" fmla="*/ 21 w 142"/>
                <a:gd name="T59" fmla="*/ 13 h 82"/>
                <a:gd name="T60" fmla="*/ 25 w 142"/>
                <a:gd name="T61" fmla="*/ 19 h 82"/>
                <a:gd name="T62" fmla="*/ 28 w 142"/>
                <a:gd name="T63" fmla="*/ 25 h 82"/>
                <a:gd name="T64" fmla="*/ 30 w 142"/>
                <a:gd name="T65" fmla="*/ 32 h 82"/>
                <a:gd name="T66" fmla="*/ 31 w 142"/>
                <a:gd name="T67" fmla="*/ 38 h 82"/>
                <a:gd name="T68" fmla="*/ 31 w 142"/>
                <a:gd name="T69" fmla="*/ 44 h 82"/>
                <a:gd name="T70" fmla="*/ 30 w 142"/>
                <a:gd name="T71" fmla="*/ 50 h 82"/>
                <a:gd name="T72" fmla="*/ 28 w 142"/>
                <a:gd name="T73" fmla="*/ 57 h 82"/>
                <a:gd name="T74" fmla="*/ 25 w 142"/>
                <a:gd name="T75" fmla="*/ 63 h 82"/>
                <a:gd name="T76" fmla="*/ 22 w 142"/>
                <a:gd name="T77" fmla="*/ 69 h 82"/>
                <a:gd name="T78" fmla="*/ 17 w 142"/>
                <a:gd name="T79" fmla="*/ 74 h 82"/>
                <a:gd name="T80" fmla="*/ 13 w 142"/>
                <a:gd name="T81" fmla="*/ 78 h 82"/>
                <a:gd name="T82" fmla="*/ 7 w 142"/>
                <a:gd name="T83" fmla="*/ 80 h 82"/>
                <a:gd name="T84" fmla="*/ 141 w 142"/>
                <a:gd name="T85" fmla="*/ 59 h 82"/>
                <a:gd name="T86" fmla="*/ 137 w 142"/>
                <a:gd name="T87" fmla="*/ 64 h 82"/>
                <a:gd name="T88" fmla="*/ 133 w 142"/>
                <a:gd name="T89" fmla="*/ 67 h 82"/>
                <a:gd name="T90" fmla="*/ 127 w 142"/>
                <a:gd name="T91" fmla="*/ 70 h 82"/>
                <a:gd name="T92" fmla="*/ 121 w 142"/>
                <a:gd name="T93" fmla="*/ 71 h 82"/>
                <a:gd name="T94" fmla="*/ 115 w 142"/>
                <a:gd name="T95" fmla="*/ 72 h 82"/>
                <a:gd name="T96" fmla="*/ 109 w 142"/>
                <a:gd name="T97" fmla="*/ 71 h 82"/>
                <a:gd name="T98" fmla="*/ 102 w 142"/>
                <a:gd name="T99" fmla="*/ 68 h 82"/>
                <a:gd name="T100" fmla="*/ 97 w 142"/>
                <a:gd name="T101" fmla="*/ 63 h 82"/>
                <a:gd name="T102" fmla="*/ 5 w 142"/>
                <a:gd name="T103" fmla="*/ 81 h 8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42"/>
                <a:gd name="T157" fmla="*/ 0 h 82"/>
                <a:gd name="T158" fmla="*/ 142 w 142"/>
                <a:gd name="T159" fmla="*/ 82 h 8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42" h="82">
                  <a:moveTo>
                    <a:pt x="5" y="81"/>
                  </a:moveTo>
                  <a:lnTo>
                    <a:pt x="6" y="81"/>
                  </a:lnTo>
                  <a:lnTo>
                    <a:pt x="7" y="81"/>
                  </a:lnTo>
                  <a:lnTo>
                    <a:pt x="8" y="81"/>
                  </a:lnTo>
                  <a:lnTo>
                    <a:pt x="9" y="81"/>
                  </a:lnTo>
                  <a:lnTo>
                    <a:pt x="10" y="81"/>
                  </a:lnTo>
                  <a:lnTo>
                    <a:pt x="11" y="81"/>
                  </a:lnTo>
                  <a:lnTo>
                    <a:pt x="13" y="81"/>
                  </a:lnTo>
                  <a:lnTo>
                    <a:pt x="14" y="81"/>
                  </a:lnTo>
                  <a:lnTo>
                    <a:pt x="15" y="81"/>
                  </a:lnTo>
                  <a:lnTo>
                    <a:pt x="16" y="81"/>
                  </a:lnTo>
                  <a:lnTo>
                    <a:pt x="17" y="81"/>
                  </a:lnTo>
                  <a:lnTo>
                    <a:pt x="18" y="80"/>
                  </a:lnTo>
                  <a:lnTo>
                    <a:pt x="20" y="80"/>
                  </a:lnTo>
                  <a:lnTo>
                    <a:pt x="21" y="80"/>
                  </a:lnTo>
                  <a:lnTo>
                    <a:pt x="22" y="80"/>
                  </a:lnTo>
                  <a:lnTo>
                    <a:pt x="23" y="80"/>
                  </a:lnTo>
                  <a:lnTo>
                    <a:pt x="26" y="79"/>
                  </a:lnTo>
                  <a:lnTo>
                    <a:pt x="29" y="78"/>
                  </a:lnTo>
                  <a:lnTo>
                    <a:pt x="31" y="77"/>
                  </a:lnTo>
                  <a:lnTo>
                    <a:pt x="34" y="75"/>
                  </a:lnTo>
                  <a:lnTo>
                    <a:pt x="36" y="73"/>
                  </a:lnTo>
                  <a:lnTo>
                    <a:pt x="38" y="71"/>
                  </a:lnTo>
                  <a:lnTo>
                    <a:pt x="40" y="69"/>
                  </a:lnTo>
                  <a:lnTo>
                    <a:pt x="42" y="66"/>
                  </a:lnTo>
                  <a:lnTo>
                    <a:pt x="44" y="63"/>
                  </a:lnTo>
                  <a:lnTo>
                    <a:pt x="45" y="60"/>
                  </a:lnTo>
                  <a:lnTo>
                    <a:pt x="47" y="57"/>
                  </a:lnTo>
                  <a:lnTo>
                    <a:pt x="48" y="54"/>
                  </a:lnTo>
                  <a:lnTo>
                    <a:pt x="48" y="51"/>
                  </a:lnTo>
                  <a:lnTo>
                    <a:pt x="49" y="47"/>
                  </a:lnTo>
                  <a:lnTo>
                    <a:pt x="50" y="44"/>
                  </a:lnTo>
                  <a:lnTo>
                    <a:pt x="50" y="41"/>
                  </a:lnTo>
                  <a:lnTo>
                    <a:pt x="40" y="41"/>
                  </a:lnTo>
                  <a:lnTo>
                    <a:pt x="40" y="16"/>
                  </a:lnTo>
                  <a:lnTo>
                    <a:pt x="33" y="16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1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4" y="2"/>
                  </a:lnTo>
                  <a:lnTo>
                    <a:pt x="7" y="3"/>
                  </a:lnTo>
                  <a:lnTo>
                    <a:pt x="10" y="4"/>
                  </a:lnTo>
                  <a:lnTo>
                    <a:pt x="13" y="6"/>
                  </a:lnTo>
                  <a:lnTo>
                    <a:pt x="16" y="8"/>
                  </a:lnTo>
                  <a:lnTo>
                    <a:pt x="18" y="11"/>
                  </a:lnTo>
                  <a:lnTo>
                    <a:pt x="21" y="13"/>
                  </a:lnTo>
                  <a:lnTo>
                    <a:pt x="23" y="16"/>
                  </a:lnTo>
                  <a:lnTo>
                    <a:pt x="25" y="19"/>
                  </a:lnTo>
                  <a:lnTo>
                    <a:pt x="26" y="22"/>
                  </a:lnTo>
                  <a:lnTo>
                    <a:pt x="28" y="25"/>
                  </a:lnTo>
                  <a:lnTo>
                    <a:pt x="29" y="28"/>
                  </a:lnTo>
                  <a:lnTo>
                    <a:pt x="30" y="32"/>
                  </a:lnTo>
                  <a:lnTo>
                    <a:pt x="31" y="35"/>
                  </a:lnTo>
                  <a:lnTo>
                    <a:pt x="31" y="38"/>
                  </a:lnTo>
                  <a:lnTo>
                    <a:pt x="31" y="41"/>
                  </a:lnTo>
                  <a:lnTo>
                    <a:pt x="31" y="44"/>
                  </a:lnTo>
                  <a:lnTo>
                    <a:pt x="31" y="47"/>
                  </a:lnTo>
                  <a:lnTo>
                    <a:pt x="30" y="50"/>
                  </a:lnTo>
                  <a:lnTo>
                    <a:pt x="29" y="54"/>
                  </a:lnTo>
                  <a:lnTo>
                    <a:pt x="28" y="57"/>
                  </a:lnTo>
                  <a:lnTo>
                    <a:pt x="27" y="60"/>
                  </a:lnTo>
                  <a:lnTo>
                    <a:pt x="25" y="63"/>
                  </a:lnTo>
                  <a:lnTo>
                    <a:pt x="23" y="66"/>
                  </a:lnTo>
                  <a:lnTo>
                    <a:pt x="22" y="69"/>
                  </a:lnTo>
                  <a:lnTo>
                    <a:pt x="19" y="71"/>
                  </a:lnTo>
                  <a:lnTo>
                    <a:pt x="17" y="74"/>
                  </a:lnTo>
                  <a:lnTo>
                    <a:pt x="15" y="76"/>
                  </a:lnTo>
                  <a:lnTo>
                    <a:pt x="13" y="78"/>
                  </a:lnTo>
                  <a:lnTo>
                    <a:pt x="10" y="79"/>
                  </a:lnTo>
                  <a:lnTo>
                    <a:pt x="7" y="80"/>
                  </a:lnTo>
                  <a:lnTo>
                    <a:pt x="5" y="81"/>
                  </a:lnTo>
                  <a:lnTo>
                    <a:pt x="141" y="59"/>
                  </a:lnTo>
                  <a:lnTo>
                    <a:pt x="139" y="61"/>
                  </a:lnTo>
                  <a:lnTo>
                    <a:pt x="137" y="64"/>
                  </a:lnTo>
                  <a:lnTo>
                    <a:pt x="135" y="65"/>
                  </a:lnTo>
                  <a:lnTo>
                    <a:pt x="133" y="67"/>
                  </a:lnTo>
                  <a:lnTo>
                    <a:pt x="130" y="69"/>
                  </a:lnTo>
                  <a:lnTo>
                    <a:pt x="127" y="70"/>
                  </a:lnTo>
                  <a:lnTo>
                    <a:pt x="124" y="71"/>
                  </a:lnTo>
                  <a:lnTo>
                    <a:pt x="121" y="71"/>
                  </a:lnTo>
                  <a:lnTo>
                    <a:pt x="118" y="72"/>
                  </a:lnTo>
                  <a:lnTo>
                    <a:pt x="115" y="72"/>
                  </a:lnTo>
                  <a:lnTo>
                    <a:pt x="112" y="71"/>
                  </a:lnTo>
                  <a:lnTo>
                    <a:pt x="109" y="71"/>
                  </a:lnTo>
                  <a:lnTo>
                    <a:pt x="105" y="69"/>
                  </a:lnTo>
                  <a:lnTo>
                    <a:pt x="102" y="68"/>
                  </a:lnTo>
                  <a:lnTo>
                    <a:pt x="99" y="66"/>
                  </a:lnTo>
                  <a:lnTo>
                    <a:pt x="97" y="63"/>
                  </a:lnTo>
                  <a:lnTo>
                    <a:pt x="141" y="59"/>
                  </a:lnTo>
                  <a:lnTo>
                    <a:pt x="5" y="8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03" name="Freeform 184"/>
            <p:cNvSpPr>
              <a:spLocks/>
            </p:cNvSpPr>
            <p:nvPr/>
          </p:nvSpPr>
          <p:spPr bwMode="auto">
            <a:xfrm>
              <a:off x="1510" y="993"/>
              <a:ext cx="221" cy="155"/>
            </a:xfrm>
            <a:custGeom>
              <a:avLst/>
              <a:gdLst>
                <a:gd name="T0" fmla="*/ 99 w 221"/>
                <a:gd name="T1" fmla="*/ 154 h 155"/>
                <a:gd name="T2" fmla="*/ 95 w 221"/>
                <a:gd name="T3" fmla="*/ 152 h 155"/>
                <a:gd name="T4" fmla="*/ 90 w 221"/>
                <a:gd name="T5" fmla="*/ 147 h 155"/>
                <a:gd name="T6" fmla="*/ 86 w 221"/>
                <a:gd name="T7" fmla="*/ 140 h 155"/>
                <a:gd name="T8" fmla="*/ 81 w 221"/>
                <a:gd name="T9" fmla="*/ 134 h 155"/>
                <a:gd name="T10" fmla="*/ 75 w 221"/>
                <a:gd name="T11" fmla="*/ 131 h 155"/>
                <a:gd name="T12" fmla="*/ 4 w 221"/>
                <a:gd name="T13" fmla="*/ 131 h 155"/>
                <a:gd name="T14" fmla="*/ 1 w 221"/>
                <a:gd name="T15" fmla="*/ 129 h 155"/>
                <a:gd name="T16" fmla="*/ 0 w 221"/>
                <a:gd name="T17" fmla="*/ 124 h 155"/>
                <a:gd name="T18" fmla="*/ 0 w 221"/>
                <a:gd name="T19" fmla="*/ 27 h 155"/>
                <a:gd name="T20" fmla="*/ 2 w 221"/>
                <a:gd name="T21" fmla="*/ 19 h 155"/>
                <a:gd name="T22" fmla="*/ 6 w 221"/>
                <a:gd name="T23" fmla="*/ 16 h 155"/>
                <a:gd name="T24" fmla="*/ 77 w 221"/>
                <a:gd name="T25" fmla="*/ 0 h 155"/>
                <a:gd name="T26" fmla="*/ 81 w 221"/>
                <a:gd name="T27" fmla="*/ 0 h 155"/>
                <a:gd name="T28" fmla="*/ 84 w 221"/>
                <a:gd name="T29" fmla="*/ 0 h 155"/>
                <a:gd name="T30" fmla="*/ 90 w 221"/>
                <a:gd name="T31" fmla="*/ 1 h 155"/>
                <a:gd name="T32" fmla="*/ 96 w 221"/>
                <a:gd name="T33" fmla="*/ 1 h 155"/>
                <a:gd name="T34" fmla="*/ 103 w 221"/>
                <a:gd name="T35" fmla="*/ 2 h 155"/>
                <a:gd name="T36" fmla="*/ 109 w 221"/>
                <a:gd name="T37" fmla="*/ 2 h 155"/>
                <a:gd name="T38" fmla="*/ 115 w 221"/>
                <a:gd name="T39" fmla="*/ 2 h 155"/>
                <a:gd name="T40" fmla="*/ 121 w 221"/>
                <a:gd name="T41" fmla="*/ 2 h 155"/>
                <a:gd name="T42" fmla="*/ 128 w 221"/>
                <a:gd name="T43" fmla="*/ 2 h 155"/>
                <a:gd name="T44" fmla="*/ 134 w 221"/>
                <a:gd name="T45" fmla="*/ 2 h 155"/>
                <a:gd name="T46" fmla="*/ 141 w 221"/>
                <a:gd name="T47" fmla="*/ 2 h 155"/>
                <a:gd name="T48" fmla="*/ 147 w 221"/>
                <a:gd name="T49" fmla="*/ 2 h 155"/>
                <a:gd name="T50" fmla="*/ 154 w 221"/>
                <a:gd name="T51" fmla="*/ 3 h 155"/>
                <a:gd name="T52" fmla="*/ 159 w 221"/>
                <a:gd name="T53" fmla="*/ 3 h 155"/>
                <a:gd name="T54" fmla="*/ 164 w 221"/>
                <a:gd name="T55" fmla="*/ 4 h 155"/>
                <a:gd name="T56" fmla="*/ 168 w 221"/>
                <a:gd name="T57" fmla="*/ 6 h 155"/>
                <a:gd name="T58" fmla="*/ 172 w 221"/>
                <a:gd name="T59" fmla="*/ 7 h 155"/>
                <a:gd name="T60" fmla="*/ 175 w 221"/>
                <a:gd name="T61" fmla="*/ 9 h 155"/>
                <a:gd name="T62" fmla="*/ 179 w 221"/>
                <a:gd name="T63" fmla="*/ 10 h 155"/>
                <a:gd name="T64" fmla="*/ 183 w 221"/>
                <a:gd name="T65" fmla="*/ 12 h 155"/>
                <a:gd name="T66" fmla="*/ 187 w 221"/>
                <a:gd name="T67" fmla="*/ 13 h 155"/>
                <a:gd name="T68" fmla="*/ 192 w 221"/>
                <a:gd name="T69" fmla="*/ 14 h 155"/>
                <a:gd name="T70" fmla="*/ 197 w 221"/>
                <a:gd name="T71" fmla="*/ 15 h 155"/>
                <a:gd name="T72" fmla="*/ 203 w 221"/>
                <a:gd name="T73" fmla="*/ 16 h 155"/>
                <a:gd name="T74" fmla="*/ 206 w 221"/>
                <a:gd name="T75" fmla="*/ 18 h 155"/>
                <a:gd name="T76" fmla="*/ 209 w 221"/>
                <a:gd name="T77" fmla="*/ 22 h 155"/>
                <a:gd name="T78" fmla="*/ 217 w 221"/>
                <a:gd name="T79" fmla="*/ 67 h 155"/>
                <a:gd name="T80" fmla="*/ 218 w 221"/>
                <a:gd name="T81" fmla="*/ 68 h 155"/>
                <a:gd name="T82" fmla="*/ 220 w 221"/>
                <a:gd name="T83" fmla="*/ 71 h 15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1"/>
                <a:gd name="T127" fmla="*/ 0 h 155"/>
                <a:gd name="T128" fmla="*/ 221 w 221"/>
                <a:gd name="T129" fmla="*/ 155 h 155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1" h="155">
                  <a:moveTo>
                    <a:pt x="220" y="151"/>
                  </a:moveTo>
                  <a:lnTo>
                    <a:pt x="107" y="154"/>
                  </a:lnTo>
                  <a:lnTo>
                    <a:pt x="99" y="154"/>
                  </a:lnTo>
                  <a:lnTo>
                    <a:pt x="98" y="154"/>
                  </a:lnTo>
                  <a:lnTo>
                    <a:pt x="96" y="153"/>
                  </a:lnTo>
                  <a:lnTo>
                    <a:pt x="95" y="152"/>
                  </a:lnTo>
                  <a:lnTo>
                    <a:pt x="93" y="151"/>
                  </a:lnTo>
                  <a:lnTo>
                    <a:pt x="92" y="149"/>
                  </a:lnTo>
                  <a:lnTo>
                    <a:pt x="90" y="147"/>
                  </a:lnTo>
                  <a:lnTo>
                    <a:pt x="89" y="145"/>
                  </a:lnTo>
                  <a:lnTo>
                    <a:pt x="87" y="143"/>
                  </a:lnTo>
                  <a:lnTo>
                    <a:pt x="86" y="140"/>
                  </a:lnTo>
                  <a:lnTo>
                    <a:pt x="84" y="138"/>
                  </a:lnTo>
                  <a:lnTo>
                    <a:pt x="83" y="136"/>
                  </a:lnTo>
                  <a:lnTo>
                    <a:pt x="81" y="134"/>
                  </a:lnTo>
                  <a:lnTo>
                    <a:pt x="79" y="133"/>
                  </a:lnTo>
                  <a:lnTo>
                    <a:pt x="77" y="132"/>
                  </a:lnTo>
                  <a:lnTo>
                    <a:pt x="75" y="131"/>
                  </a:lnTo>
                  <a:lnTo>
                    <a:pt x="73" y="131"/>
                  </a:lnTo>
                  <a:lnTo>
                    <a:pt x="6" y="131"/>
                  </a:lnTo>
                  <a:lnTo>
                    <a:pt x="4" y="131"/>
                  </a:lnTo>
                  <a:lnTo>
                    <a:pt x="3" y="130"/>
                  </a:lnTo>
                  <a:lnTo>
                    <a:pt x="2" y="130"/>
                  </a:lnTo>
                  <a:lnTo>
                    <a:pt x="1" y="129"/>
                  </a:lnTo>
                  <a:lnTo>
                    <a:pt x="0" y="128"/>
                  </a:lnTo>
                  <a:lnTo>
                    <a:pt x="0" y="126"/>
                  </a:lnTo>
                  <a:lnTo>
                    <a:pt x="0" y="124"/>
                  </a:lnTo>
                  <a:lnTo>
                    <a:pt x="0" y="122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1" y="21"/>
                  </a:lnTo>
                  <a:lnTo>
                    <a:pt x="2" y="19"/>
                  </a:lnTo>
                  <a:lnTo>
                    <a:pt x="3" y="18"/>
                  </a:lnTo>
                  <a:lnTo>
                    <a:pt x="5" y="17"/>
                  </a:lnTo>
                  <a:lnTo>
                    <a:pt x="6" y="16"/>
                  </a:lnTo>
                  <a:lnTo>
                    <a:pt x="8" y="15"/>
                  </a:lnTo>
                  <a:lnTo>
                    <a:pt x="76" y="1"/>
                  </a:lnTo>
                  <a:lnTo>
                    <a:pt x="77" y="0"/>
                  </a:lnTo>
                  <a:lnTo>
                    <a:pt x="79" y="0"/>
                  </a:lnTo>
                  <a:lnTo>
                    <a:pt x="80" y="0"/>
                  </a:lnTo>
                  <a:lnTo>
                    <a:pt x="81" y="0"/>
                  </a:lnTo>
                  <a:lnTo>
                    <a:pt x="82" y="0"/>
                  </a:lnTo>
                  <a:lnTo>
                    <a:pt x="83" y="0"/>
                  </a:lnTo>
                  <a:lnTo>
                    <a:pt x="84" y="0"/>
                  </a:lnTo>
                  <a:lnTo>
                    <a:pt x="86" y="0"/>
                  </a:lnTo>
                  <a:lnTo>
                    <a:pt x="88" y="0"/>
                  </a:lnTo>
                  <a:lnTo>
                    <a:pt x="90" y="1"/>
                  </a:lnTo>
                  <a:lnTo>
                    <a:pt x="92" y="1"/>
                  </a:lnTo>
                  <a:lnTo>
                    <a:pt x="94" y="1"/>
                  </a:lnTo>
                  <a:lnTo>
                    <a:pt x="96" y="1"/>
                  </a:lnTo>
                  <a:lnTo>
                    <a:pt x="98" y="1"/>
                  </a:lnTo>
                  <a:lnTo>
                    <a:pt x="100" y="2"/>
                  </a:lnTo>
                  <a:lnTo>
                    <a:pt x="103" y="2"/>
                  </a:lnTo>
                  <a:lnTo>
                    <a:pt x="105" y="2"/>
                  </a:lnTo>
                  <a:lnTo>
                    <a:pt x="107" y="2"/>
                  </a:lnTo>
                  <a:lnTo>
                    <a:pt x="109" y="2"/>
                  </a:lnTo>
                  <a:lnTo>
                    <a:pt x="111" y="2"/>
                  </a:lnTo>
                  <a:lnTo>
                    <a:pt x="113" y="2"/>
                  </a:lnTo>
                  <a:lnTo>
                    <a:pt x="115" y="2"/>
                  </a:lnTo>
                  <a:lnTo>
                    <a:pt x="117" y="2"/>
                  </a:lnTo>
                  <a:lnTo>
                    <a:pt x="119" y="2"/>
                  </a:lnTo>
                  <a:lnTo>
                    <a:pt x="121" y="2"/>
                  </a:lnTo>
                  <a:lnTo>
                    <a:pt x="124" y="2"/>
                  </a:lnTo>
                  <a:lnTo>
                    <a:pt x="126" y="2"/>
                  </a:lnTo>
                  <a:lnTo>
                    <a:pt x="128" y="2"/>
                  </a:lnTo>
                  <a:lnTo>
                    <a:pt x="130" y="2"/>
                  </a:lnTo>
                  <a:lnTo>
                    <a:pt x="132" y="2"/>
                  </a:lnTo>
                  <a:lnTo>
                    <a:pt x="134" y="2"/>
                  </a:lnTo>
                  <a:lnTo>
                    <a:pt x="136" y="2"/>
                  </a:lnTo>
                  <a:lnTo>
                    <a:pt x="139" y="2"/>
                  </a:lnTo>
                  <a:lnTo>
                    <a:pt x="141" y="2"/>
                  </a:lnTo>
                  <a:lnTo>
                    <a:pt x="143" y="2"/>
                  </a:lnTo>
                  <a:lnTo>
                    <a:pt x="145" y="2"/>
                  </a:lnTo>
                  <a:lnTo>
                    <a:pt x="147" y="2"/>
                  </a:lnTo>
                  <a:lnTo>
                    <a:pt x="149" y="2"/>
                  </a:lnTo>
                  <a:lnTo>
                    <a:pt x="152" y="3"/>
                  </a:lnTo>
                  <a:lnTo>
                    <a:pt x="154" y="3"/>
                  </a:lnTo>
                  <a:lnTo>
                    <a:pt x="156" y="3"/>
                  </a:lnTo>
                  <a:lnTo>
                    <a:pt x="157" y="3"/>
                  </a:lnTo>
                  <a:lnTo>
                    <a:pt x="159" y="3"/>
                  </a:lnTo>
                  <a:lnTo>
                    <a:pt x="161" y="4"/>
                  </a:lnTo>
                  <a:lnTo>
                    <a:pt x="162" y="4"/>
                  </a:lnTo>
                  <a:lnTo>
                    <a:pt x="164" y="4"/>
                  </a:lnTo>
                  <a:lnTo>
                    <a:pt x="165" y="5"/>
                  </a:lnTo>
                  <a:lnTo>
                    <a:pt x="166" y="5"/>
                  </a:lnTo>
                  <a:lnTo>
                    <a:pt x="168" y="6"/>
                  </a:lnTo>
                  <a:lnTo>
                    <a:pt x="169" y="6"/>
                  </a:lnTo>
                  <a:lnTo>
                    <a:pt x="170" y="7"/>
                  </a:lnTo>
                  <a:lnTo>
                    <a:pt x="172" y="7"/>
                  </a:lnTo>
                  <a:lnTo>
                    <a:pt x="173" y="8"/>
                  </a:lnTo>
                  <a:lnTo>
                    <a:pt x="174" y="8"/>
                  </a:lnTo>
                  <a:lnTo>
                    <a:pt x="175" y="9"/>
                  </a:lnTo>
                  <a:lnTo>
                    <a:pt x="177" y="9"/>
                  </a:lnTo>
                  <a:lnTo>
                    <a:pt x="178" y="10"/>
                  </a:lnTo>
                  <a:lnTo>
                    <a:pt x="179" y="10"/>
                  </a:lnTo>
                  <a:lnTo>
                    <a:pt x="180" y="11"/>
                  </a:lnTo>
                  <a:lnTo>
                    <a:pt x="182" y="11"/>
                  </a:lnTo>
                  <a:lnTo>
                    <a:pt x="183" y="12"/>
                  </a:lnTo>
                  <a:lnTo>
                    <a:pt x="184" y="12"/>
                  </a:lnTo>
                  <a:lnTo>
                    <a:pt x="186" y="13"/>
                  </a:lnTo>
                  <a:lnTo>
                    <a:pt x="187" y="13"/>
                  </a:lnTo>
                  <a:lnTo>
                    <a:pt x="189" y="14"/>
                  </a:lnTo>
                  <a:lnTo>
                    <a:pt x="190" y="14"/>
                  </a:lnTo>
                  <a:lnTo>
                    <a:pt x="192" y="14"/>
                  </a:lnTo>
                  <a:lnTo>
                    <a:pt x="193" y="15"/>
                  </a:lnTo>
                  <a:lnTo>
                    <a:pt x="195" y="15"/>
                  </a:lnTo>
                  <a:lnTo>
                    <a:pt x="197" y="15"/>
                  </a:lnTo>
                  <a:lnTo>
                    <a:pt x="199" y="15"/>
                  </a:lnTo>
                  <a:lnTo>
                    <a:pt x="201" y="15"/>
                  </a:lnTo>
                  <a:lnTo>
                    <a:pt x="203" y="16"/>
                  </a:lnTo>
                  <a:lnTo>
                    <a:pt x="204" y="16"/>
                  </a:lnTo>
                  <a:lnTo>
                    <a:pt x="205" y="17"/>
                  </a:lnTo>
                  <a:lnTo>
                    <a:pt x="206" y="18"/>
                  </a:lnTo>
                  <a:lnTo>
                    <a:pt x="207" y="19"/>
                  </a:lnTo>
                  <a:lnTo>
                    <a:pt x="208" y="20"/>
                  </a:lnTo>
                  <a:lnTo>
                    <a:pt x="209" y="22"/>
                  </a:lnTo>
                  <a:lnTo>
                    <a:pt x="209" y="24"/>
                  </a:lnTo>
                  <a:lnTo>
                    <a:pt x="217" y="66"/>
                  </a:lnTo>
                  <a:lnTo>
                    <a:pt x="217" y="67"/>
                  </a:lnTo>
                  <a:lnTo>
                    <a:pt x="218" y="68"/>
                  </a:lnTo>
                  <a:lnTo>
                    <a:pt x="219" y="69"/>
                  </a:lnTo>
                  <a:lnTo>
                    <a:pt x="219" y="70"/>
                  </a:lnTo>
                  <a:lnTo>
                    <a:pt x="220" y="71"/>
                  </a:lnTo>
                  <a:lnTo>
                    <a:pt x="220" y="72"/>
                  </a:lnTo>
                  <a:lnTo>
                    <a:pt x="220" y="151"/>
                  </a:lnTo>
                </a:path>
              </a:pathLst>
            </a:custGeom>
            <a:gradFill rotWithShape="0">
              <a:gsLst>
                <a:gs pos="0">
                  <a:srgbClr val="AEAEAE"/>
                </a:gs>
                <a:gs pos="50000">
                  <a:srgbClr val="DADADA"/>
                </a:gs>
                <a:gs pos="100000">
                  <a:srgbClr val="AEAEAE"/>
                </a:gs>
              </a:gsLst>
              <a:lin ang="27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04" name="Freeform 185"/>
            <p:cNvSpPr>
              <a:spLocks/>
            </p:cNvSpPr>
            <p:nvPr/>
          </p:nvSpPr>
          <p:spPr bwMode="auto">
            <a:xfrm>
              <a:off x="1510" y="993"/>
              <a:ext cx="221" cy="155"/>
            </a:xfrm>
            <a:custGeom>
              <a:avLst/>
              <a:gdLst>
                <a:gd name="T0" fmla="*/ 99 w 221"/>
                <a:gd name="T1" fmla="*/ 154 h 155"/>
                <a:gd name="T2" fmla="*/ 95 w 221"/>
                <a:gd name="T3" fmla="*/ 152 h 155"/>
                <a:gd name="T4" fmla="*/ 90 w 221"/>
                <a:gd name="T5" fmla="*/ 147 h 155"/>
                <a:gd name="T6" fmla="*/ 86 w 221"/>
                <a:gd name="T7" fmla="*/ 140 h 155"/>
                <a:gd name="T8" fmla="*/ 81 w 221"/>
                <a:gd name="T9" fmla="*/ 134 h 155"/>
                <a:gd name="T10" fmla="*/ 75 w 221"/>
                <a:gd name="T11" fmla="*/ 131 h 155"/>
                <a:gd name="T12" fmla="*/ 4 w 221"/>
                <a:gd name="T13" fmla="*/ 131 h 155"/>
                <a:gd name="T14" fmla="*/ 1 w 221"/>
                <a:gd name="T15" fmla="*/ 129 h 155"/>
                <a:gd name="T16" fmla="*/ 0 w 221"/>
                <a:gd name="T17" fmla="*/ 124 h 155"/>
                <a:gd name="T18" fmla="*/ 0 w 221"/>
                <a:gd name="T19" fmla="*/ 27 h 155"/>
                <a:gd name="T20" fmla="*/ 2 w 221"/>
                <a:gd name="T21" fmla="*/ 19 h 155"/>
                <a:gd name="T22" fmla="*/ 6 w 221"/>
                <a:gd name="T23" fmla="*/ 16 h 155"/>
                <a:gd name="T24" fmla="*/ 77 w 221"/>
                <a:gd name="T25" fmla="*/ 0 h 155"/>
                <a:gd name="T26" fmla="*/ 81 w 221"/>
                <a:gd name="T27" fmla="*/ 0 h 155"/>
                <a:gd name="T28" fmla="*/ 84 w 221"/>
                <a:gd name="T29" fmla="*/ 0 h 155"/>
                <a:gd name="T30" fmla="*/ 90 w 221"/>
                <a:gd name="T31" fmla="*/ 1 h 155"/>
                <a:gd name="T32" fmla="*/ 96 w 221"/>
                <a:gd name="T33" fmla="*/ 1 h 155"/>
                <a:gd name="T34" fmla="*/ 103 w 221"/>
                <a:gd name="T35" fmla="*/ 2 h 155"/>
                <a:gd name="T36" fmla="*/ 109 w 221"/>
                <a:gd name="T37" fmla="*/ 2 h 155"/>
                <a:gd name="T38" fmla="*/ 115 w 221"/>
                <a:gd name="T39" fmla="*/ 2 h 155"/>
                <a:gd name="T40" fmla="*/ 121 w 221"/>
                <a:gd name="T41" fmla="*/ 2 h 155"/>
                <a:gd name="T42" fmla="*/ 128 w 221"/>
                <a:gd name="T43" fmla="*/ 2 h 155"/>
                <a:gd name="T44" fmla="*/ 134 w 221"/>
                <a:gd name="T45" fmla="*/ 2 h 155"/>
                <a:gd name="T46" fmla="*/ 141 w 221"/>
                <a:gd name="T47" fmla="*/ 2 h 155"/>
                <a:gd name="T48" fmla="*/ 147 w 221"/>
                <a:gd name="T49" fmla="*/ 2 h 155"/>
                <a:gd name="T50" fmla="*/ 154 w 221"/>
                <a:gd name="T51" fmla="*/ 3 h 155"/>
                <a:gd name="T52" fmla="*/ 159 w 221"/>
                <a:gd name="T53" fmla="*/ 3 h 155"/>
                <a:gd name="T54" fmla="*/ 164 w 221"/>
                <a:gd name="T55" fmla="*/ 4 h 155"/>
                <a:gd name="T56" fmla="*/ 168 w 221"/>
                <a:gd name="T57" fmla="*/ 6 h 155"/>
                <a:gd name="T58" fmla="*/ 172 w 221"/>
                <a:gd name="T59" fmla="*/ 7 h 155"/>
                <a:gd name="T60" fmla="*/ 175 w 221"/>
                <a:gd name="T61" fmla="*/ 9 h 155"/>
                <a:gd name="T62" fmla="*/ 179 w 221"/>
                <a:gd name="T63" fmla="*/ 10 h 155"/>
                <a:gd name="T64" fmla="*/ 183 w 221"/>
                <a:gd name="T65" fmla="*/ 12 h 155"/>
                <a:gd name="T66" fmla="*/ 187 w 221"/>
                <a:gd name="T67" fmla="*/ 13 h 155"/>
                <a:gd name="T68" fmla="*/ 192 w 221"/>
                <a:gd name="T69" fmla="*/ 14 h 155"/>
                <a:gd name="T70" fmla="*/ 197 w 221"/>
                <a:gd name="T71" fmla="*/ 15 h 155"/>
                <a:gd name="T72" fmla="*/ 203 w 221"/>
                <a:gd name="T73" fmla="*/ 16 h 155"/>
                <a:gd name="T74" fmla="*/ 206 w 221"/>
                <a:gd name="T75" fmla="*/ 18 h 155"/>
                <a:gd name="T76" fmla="*/ 209 w 221"/>
                <a:gd name="T77" fmla="*/ 22 h 155"/>
                <a:gd name="T78" fmla="*/ 217 w 221"/>
                <a:gd name="T79" fmla="*/ 67 h 155"/>
                <a:gd name="T80" fmla="*/ 218 w 221"/>
                <a:gd name="T81" fmla="*/ 68 h 155"/>
                <a:gd name="T82" fmla="*/ 220 w 221"/>
                <a:gd name="T83" fmla="*/ 71 h 15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1"/>
                <a:gd name="T127" fmla="*/ 0 h 155"/>
                <a:gd name="T128" fmla="*/ 221 w 221"/>
                <a:gd name="T129" fmla="*/ 155 h 155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1" h="155">
                  <a:moveTo>
                    <a:pt x="220" y="151"/>
                  </a:moveTo>
                  <a:lnTo>
                    <a:pt x="107" y="154"/>
                  </a:lnTo>
                  <a:lnTo>
                    <a:pt x="99" y="154"/>
                  </a:lnTo>
                  <a:lnTo>
                    <a:pt x="98" y="154"/>
                  </a:lnTo>
                  <a:lnTo>
                    <a:pt x="96" y="153"/>
                  </a:lnTo>
                  <a:lnTo>
                    <a:pt x="95" y="152"/>
                  </a:lnTo>
                  <a:lnTo>
                    <a:pt x="93" y="151"/>
                  </a:lnTo>
                  <a:lnTo>
                    <a:pt x="92" y="149"/>
                  </a:lnTo>
                  <a:lnTo>
                    <a:pt x="90" y="147"/>
                  </a:lnTo>
                  <a:lnTo>
                    <a:pt x="89" y="145"/>
                  </a:lnTo>
                  <a:lnTo>
                    <a:pt x="87" y="143"/>
                  </a:lnTo>
                  <a:lnTo>
                    <a:pt x="86" y="140"/>
                  </a:lnTo>
                  <a:lnTo>
                    <a:pt x="84" y="138"/>
                  </a:lnTo>
                  <a:lnTo>
                    <a:pt x="83" y="136"/>
                  </a:lnTo>
                  <a:lnTo>
                    <a:pt x="81" y="134"/>
                  </a:lnTo>
                  <a:lnTo>
                    <a:pt x="79" y="133"/>
                  </a:lnTo>
                  <a:lnTo>
                    <a:pt x="77" y="132"/>
                  </a:lnTo>
                  <a:lnTo>
                    <a:pt x="75" y="131"/>
                  </a:lnTo>
                  <a:lnTo>
                    <a:pt x="73" y="131"/>
                  </a:lnTo>
                  <a:lnTo>
                    <a:pt x="6" y="131"/>
                  </a:lnTo>
                  <a:lnTo>
                    <a:pt x="4" y="131"/>
                  </a:lnTo>
                  <a:lnTo>
                    <a:pt x="3" y="130"/>
                  </a:lnTo>
                  <a:lnTo>
                    <a:pt x="2" y="130"/>
                  </a:lnTo>
                  <a:lnTo>
                    <a:pt x="1" y="129"/>
                  </a:lnTo>
                  <a:lnTo>
                    <a:pt x="0" y="128"/>
                  </a:lnTo>
                  <a:lnTo>
                    <a:pt x="0" y="126"/>
                  </a:lnTo>
                  <a:lnTo>
                    <a:pt x="0" y="124"/>
                  </a:lnTo>
                  <a:lnTo>
                    <a:pt x="0" y="122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1" y="21"/>
                  </a:lnTo>
                  <a:lnTo>
                    <a:pt x="2" y="19"/>
                  </a:lnTo>
                  <a:lnTo>
                    <a:pt x="3" y="18"/>
                  </a:lnTo>
                  <a:lnTo>
                    <a:pt x="5" y="17"/>
                  </a:lnTo>
                  <a:lnTo>
                    <a:pt x="6" y="16"/>
                  </a:lnTo>
                  <a:lnTo>
                    <a:pt x="8" y="15"/>
                  </a:lnTo>
                  <a:lnTo>
                    <a:pt x="76" y="1"/>
                  </a:lnTo>
                  <a:lnTo>
                    <a:pt x="77" y="0"/>
                  </a:lnTo>
                  <a:lnTo>
                    <a:pt x="79" y="0"/>
                  </a:lnTo>
                  <a:lnTo>
                    <a:pt x="80" y="0"/>
                  </a:lnTo>
                  <a:lnTo>
                    <a:pt x="81" y="0"/>
                  </a:lnTo>
                  <a:lnTo>
                    <a:pt x="82" y="0"/>
                  </a:lnTo>
                  <a:lnTo>
                    <a:pt x="83" y="0"/>
                  </a:lnTo>
                  <a:lnTo>
                    <a:pt x="84" y="0"/>
                  </a:lnTo>
                  <a:lnTo>
                    <a:pt x="86" y="0"/>
                  </a:lnTo>
                  <a:lnTo>
                    <a:pt x="88" y="0"/>
                  </a:lnTo>
                  <a:lnTo>
                    <a:pt x="90" y="1"/>
                  </a:lnTo>
                  <a:lnTo>
                    <a:pt x="92" y="1"/>
                  </a:lnTo>
                  <a:lnTo>
                    <a:pt x="94" y="1"/>
                  </a:lnTo>
                  <a:lnTo>
                    <a:pt x="96" y="1"/>
                  </a:lnTo>
                  <a:lnTo>
                    <a:pt x="98" y="1"/>
                  </a:lnTo>
                  <a:lnTo>
                    <a:pt x="100" y="2"/>
                  </a:lnTo>
                  <a:lnTo>
                    <a:pt x="103" y="2"/>
                  </a:lnTo>
                  <a:lnTo>
                    <a:pt x="105" y="2"/>
                  </a:lnTo>
                  <a:lnTo>
                    <a:pt x="107" y="2"/>
                  </a:lnTo>
                  <a:lnTo>
                    <a:pt x="109" y="2"/>
                  </a:lnTo>
                  <a:lnTo>
                    <a:pt x="111" y="2"/>
                  </a:lnTo>
                  <a:lnTo>
                    <a:pt x="113" y="2"/>
                  </a:lnTo>
                  <a:lnTo>
                    <a:pt x="115" y="2"/>
                  </a:lnTo>
                  <a:lnTo>
                    <a:pt x="117" y="2"/>
                  </a:lnTo>
                  <a:lnTo>
                    <a:pt x="119" y="2"/>
                  </a:lnTo>
                  <a:lnTo>
                    <a:pt x="121" y="2"/>
                  </a:lnTo>
                  <a:lnTo>
                    <a:pt x="124" y="2"/>
                  </a:lnTo>
                  <a:lnTo>
                    <a:pt x="126" y="2"/>
                  </a:lnTo>
                  <a:lnTo>
                    <a:pt x="128" y="2"/>
                  </a:lnTo>
                  <a:lnTo>
                    <a:pt x="130" y="2"/>
                  </a:lnTo>
                  <a:lnTo>
                    <a:pt x="132" y="2"/>
                  </a:lnTo>
                  <a:lnTo>
                    <a:pt x="134" y="2"/>
                  </a:lnTo>
                  <a:lnTo>
                    <a:pt x="136" y="2"/>
                  </a:lnTo>
                  <a:lnTo>
                    <a:pt x="139" y="2"/>
                  </a:lnTo>
                  <a:lnTo>
                    <a:pt x="141" y="2"/>
                  </a:lnTo>
                  <a:lnTo>
                    <a:pt x="143" y="2"/>
                  </a:lnTo>
                  <a:lnTo>
                    <a:pt x="145" y="2"/>
                  </a:lnTo>
                  <a:lnTo>
                    <a:pt x="147" y="2"/>
                  </a:lnTo>
                  <a:lnTo>
                    <a:pt x="149" y="2"/>
                  </a:lnTo>
                  <a:lnTo>
                    <a:pt x="152" y="3"/>
                  </a:lnTo>
                  <a:lnTo>
                    <a:pt x="154" y="3"/>
                  </a:lnTo>
                  <a:lnTo>
                    <a:pt x="156" y="3"/>
                  </a:lnTo>
                  <a:lnTo>
                    <a:pt x="157" y="3"/>
                  </a:lnTo>
                  <a:lnTo>
                    <a:pt x="159" y="3"/>
                  </a:lnTo>
                  <a:lnTo>
                    <a:pt x="161" y="4"/>
                  </a:lnTo>
                  <a:lnTo>
                    <a:pt x="162" y="4"/>
                  </a:lnTo>
                  <a:lnTo>
                    <a:pt x="164" y="4"/>
                  </a:lnTo>
                  <a:lnTo>
                    <a:pt x="165" y="5"/>
                  </a:lnTo>
                  <a:lnTo>
                    <a:pt x="166" y="5"/>
                  </a:lnTo>
                  <a:lnTo>
                    <a:pt x="168" y="6"/>
                  </a:lnTo>
                  <a:lnTo>
                    <a:pt x="169" y="6"/>
                  </a:lnTo>
                  <a:lnTo>
                    <a:pt x="170" y="7"/>
                  </a:lnTo>
                  <a:lnTo>
                    <a:pt x="172" y="7"/>
                  </a:lnTo>
                  <a:lnTo>
                    <a:pt x="173" y="8"/>
                  </a:lnTo>
                  <a:lnTo>
                    <a:pt x="174" y="8"/>
                  </a:lnTo>
                  <a:lnTo>
                    <a:pt x="175" y="9"/>
                  </a:lnTo>
                  <a:lnTo>
                    <a:pt x="177" y="9"/>
                  </a:lnTo>
                  <a:lnTo>
                    <a:pt x="178" y="10"/>
                  </a:lnTo>
                  <a:lnTo>
                    <a:pt x="179" y="10"/>
                  </a:lnTo>
                  <a:lnTo>
                    <a:pt x="180" y="11"/>
                  </a:lnTo>
                  <a:lnTo>
                    <a:pt x="182" y="11"/>
                  </a:lnTo>
                  <a:lnTo>
                    <a:pt x="183" y="12"/>
                  </a:lnTo>
                  <a:lnTo>
                    <a:pt x="184" y="12"/>
                  </a:lnTo>
                  <a:lnTo>
                    <a:pt x="186" y="13"/>
                  </a:lnTo>
                  <a:lnTo>
                    <a:pt x="187" y="13"/>
                  </a:lnTo>
                  <a:lnTo>
                    <a:pt x="189" y="14"/>
                  </a:lnTo>
                  <a:lnTo>
                    <a:pt x="190" y="14"/>
                  </a:lnTo>
                  <a:lnTo>
                    <a:pt x="192" y="14"/>
                  </a:lnTo>
                  <a:lnTo>
                    <a:pt x="193" y="15"/>
                  </a:lnTo>
                  <a:lnTo>
                    <a:pt x="195" y="15"/>
                  </a:lnTo>
                  <a:lnTo>
                    <a:pt x="197" y="15"/>
                  </a:lnTo>
                  <a:lnTo>
                    <a:pt x="199" y="15"/>
                  </a:lnTo>
                  <a:lnTo>
                    <a:pt x="201" y="15"/>
                  </a:lnTo>
                  <a:lnTo>
                    <a:pt x="203" y="16"/>
                  </a:lnTo>
                  <a:lnTo>
                    <a:pt x="204" y="16"/>
                  </a:lnTo>
                  <a:lnTo>
                    <a:pt x="205" y="17"/>
                  </a:lnTo>
                  <a:lnTo>
                    <a:pt x="206" y="18"/>
                  </a:lnTo>
                  <a:lnTo>
                    <a:pt x="207" y="19"/>
                  </a:lnTo>
                  <a:lnTo>
                    <a:pt x="208" y="20"/>
                  </a:lnTo>
                  <a:lnTo>
                    <a:pt x="209" y="22"/>
                  </a:lnTo>
                  <a:lnTo>
                    <a:pt x="209" y="24"/>
                  </a:lnTo>
                  <a:lnTo>
                    <a:pt x="217" y="66"/>
                  </a:lnTo>
                  <a:lnTo>
                    <a:pt x="217" y="67"/>
                  </a:lnTo>
                  <a:lnTo>
                    <a:pt x="218" y="68"/>
                  </a:lnTo>
                  <a:lnTo>
                    <a:pt x="219" y="69"/>
                  </a:lnTo>
                  <a:lnTo>
                    <a:pt x="219" y="70"/>
                  </a:lnTo>
                  <a:lnTo>
                    <a:pt x="220" y="71"/>
                  </a:lnTo>
                  <a:lnTo>
                    <a:pt x="220" y="72"/>
                  </a:lnTo>
                  <a:lnTo>
                    <a:pt x="220" y="15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05" name="Freeform 186"/>
            <p:cNvSpPr>
              <a:spLocks/>
            </p:cNvSpPr>
            <p:nvPr/>
          </p:nvSpPr>
          <p:spPr bwMode="auto">
            <a:xfrm>
              <a:off x="1599" y="994"/>
              <a:ext cx="132" cy="154"/>
            </a:xfrm>
            <a:custGeom>
              <a:avLst/>
              <a:gdLst>
                <a:gd name="T0" fmla="*/ 1 w 132"/>
                <a:gd name="T1" fmla="*/ 0 h 154"/>
                <a:gd name="T2" fmla="*/ 0 w 132"/>
                <a:gd name="T3" fmla="*/ 2 h 154"/>
                <a:gd name="T4" fmla="*/ 0 w 132"/>
                <a:gd name="T5" fmla="*/ 5 h 154"/>
                <a:gd name="T6" fmla="*/ 0 w 132"/>
                <a:gd name="T7" fmla="*/ 8 h 154"/>
                <a:gd name="T8" fmla="*/ 8 w 132"/>
                <a:gd name="T9" fmla="*/ 57 h 154"/>
                <a:gd name="T10" fmla="*/ 7 w 132"/>
                <a:gd name="T11" fmla="*/ 151 h 154"/>
                <a:gd name="T12" fmla="*/ 8 w 132"/>
                <a:gd name="T13" fmla="*/ 152 h 154"/>
                <a:gd name="T14" fmla="*/ 9 w 132"/>
                <a:gd name="T15" fmla="*/ 152 h 154"/>
                <a:gd name="T16" fmla="*/ 10 w 132"/>
                <a:gd name="T17" fmla="*/ 153 h 154"/>
                <a:gd name="T18" fmla="*/ 11 w 132"/>
                <a:gd name="T19" fmla="*/ 153 h 154"/>
                <a:gd name="T20" fmla="*/ 131 w 132"/>
                <a:gd name="T21" fmla="*/ 149 h 154"/>
                <a:gd name="T22" fmla="*/ 131 w 132"/>
                <a:gd name="T23" fmla="*/ 69 h 154"/>
                <a:gd name="T24" fmla="*/ 130 w 132"/>
                <a:gd name="T25" fmla="*/ 68 h 154"/>
                <a:gd name="T26" fmla="*/ 129 w 132"/>
                <a:gd name="T27" fmla="*/ 66 h 154"/>
                <a:gd name="T28" fmla="*/ 128 w 132"/>
                <a:gd name="T29" fmla="*/ 64 h 154"/>
                <a:gd name="T30" fmla="*/ 120 w 132"/>
                <a:gd name="T31" fmla="*/ 22 h 154"/>
                <a:gd name="T32" fmla="*/ 119 w 132"/>
                <a:gd name="T33" fmla="*/ 19 h 154"/>
                <a:gd name="T34" fmla="*/ 117 w 132"/>
                <a:gd name="T35" fmla="*/ 16 h 154"/>
                <a:gd name="T36" fmla="*/ 114 w 132"/>
                <a:gd name="T37" fmla="*/ 14 h 154"/>
                <a:gd name="T38" fmla="*/ 111 w 132"/>
                <a:gd name="T39" fmla="*/ 14 h 154"/>
                <a:gd name="T40" fmla="*/ 105 w 132"/>
                <a:gd name="T41" fmla="*/ 13 h 154"/>
                <a:gd name="T42" fmla="*/ 99 w 132"/>
                <a:gd name="T43" fmla="*/ 12 h 154"/>
                <a:gd name="T44" fmla="*/ 94 w 132"/>
                <a:gd name="T45" fmla="*/ 10 h 154"/>
                <a:gd name="T46" fmla="*/ 89 w 132"/>
                <a:gd name="T47" fmla="*/ 8 h 154"/>
                <a:gd name="T48" fmla="*/ 85 w 132"/>
                <a:gd name="T49" fmla="*/ 6 h 154"/>
                <a:gd name="T50" fmla="*/ 80 w 132"/>
                <a:gd name="T51" fmla="*/ 5 h 154"/>
                <a:gd name="T52" fmla="*/ 75 w 132"/>
                <a:gd name="T53" fmla="*/ 3 h 154"/>
                <a:gd name="T54" fmla="*/ 70 w 132"/>
                <a:gd name="T55" fmla="*/ 2 h 154"/>
                <a:gd name="T56" fmla="*/ 66 w 132"/>
                <a:gd name="T57" fmla="*/ 2 h 154"/>
                <a:gd name="T58" fmla="*/ 62 w 132"/>
                <a:gd name="T59" fmla="*/ 1 h 154"/>
                <a:gd name="T60" fmla="*/ 57 w 132"/>
                <a:gd name="T61" fmla="*/ 1 h 154"/>
                <a:gd name="T62" fmla="*/ 53 w 132"/>
                <a:gd name="T63" fmla="*/ 1 h 154"/>
                <a:gd name="T64" fmla="*/ 48 w 132"/>
                <a:gd name="T65" fmla="*/ 1 h 154"/>
                <a:gd name="T66" fmla="*/ 44 w 132"/>
                <a:gd name="T67" fmla="*/ 1 h 154"/>
                <a:gd name="T68" fmla="*/ 40 w 132"/>
                <a:gd name="T69" fmla="*/ 1 h 154"/>
                <a:gd name="T70" fmla="*/ 35 w 132"/>
                <a:gd name="T71" fmla="*/ 1 h 154"/>
                <a:gd name="T72" fmla="*/ 31 w 132"/>
                <a:gd name="T73" fmla="*/ 1 h 154"/>
                <a:gd name="T74" fmla="*/ 26 w 132"/>
                <a:gd name="T75" fmla="*/ 1 h 154"/>
                <a:gd name="T76" fmla="*/ 22 w 132"/>
                <a:gd name="T77" fmla="*/ 1 h 154"/>
                <a:gd name="T78" fmla="*/ 18 w 132"/>
                <a:gd name="T79" fmla="*/ 1 h 154"/>
                <a:gd name="T80" fmla="*/ 14 w 132"/>
                <a:gd name="T81" fmla="*/ 1 h 154"/>
                <a:gd name="T82" fmla="*/ 10 w 132"/>
                <a:gd name="T83" fmla="*/ 0 h 154"/>
                <a:gd name="T84" fmla="*/ 6 w 132"/>
                <a:gd name="T85" fmla="*/ 0 h 154"/>
                <a:gd name="T86" fmla="*/ 2 w 132"/>
                <a:gd name="T87" fmla="*/ 0 h 15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32"/>
                <a:gd name="T133" fmla="*/ 0 h 154"/>
                <a:gd name="T134" fmla="*/ 132 w 132"/>
                <a:gd name="T135" fmla="*/ 154 h 15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32" h="154">
                  <a:moveTo>
                    <a:pt x="2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1"/>
                  </a:lnTo>
                  <a:lnTo>
                    <a:pt x="8" y="57"/>
                  </a:lnTo>
                  <a:lnTo>
                    <a:pt x="7" y="61"/>
                  </a:lnTo>
                  <a:lnTo>
                    <a:pt x="7" y="151"/>
                  </a:lnTo>
                  <a:lnTo>
                    <a:pt x="8" y="152"/>
                  </a:lnTo>
                  <a:lnTo>
                    <a:pt x="9" y="152"/>
                  </a:lnTo>
                  <a:lnTo>
                    <a:pt x="9" y="153"/>
                  </a:lnTo>
                  <a:lnTo>
                    <a:pt x="10" y="153"/>
                  </a:lnTo>
                  <a:lnTo>
                    <a:pt x="11" y="153"/>
                  </a:lnTo>
                  <a:lnTo>
                    <a:pt x="20" y="153"/>
                  </a:lnTo>
                  <a:lnTo>
                    <a:pt x="131" y="149"/>
                  </a:lnTo>
                  <a:lnTo>
                    <a:pt x="131" y="70"/>
                  </a:lnTo>
                  <a:lnTo>
                    <a:pt x="131" y="69"/>
                  </a:lnTo>
                  <a:lnTo>
                    <a:pt x="130" y="68"/>
                  </a:lnTo>
                  <a:lnTo>
                    <a:pt x="129" y="67"/>
                  </a:lnTo>
                  <a:lnTo>
                    <a:pt x="129" y="66"/>
                  </a:lnTo>
                  <a:lnTo>
                    <a:pt x="128" y="65"/>
                  </a:lnTo>
                  <a:lnTo>
                    <a:pt x="128" y="64"/>
                  </a:lnTo>
                  <a:lnTo>
                    <a:pt x="127" y="63"/>
                  </a:lnTo>
                  <a:lnTo>
                    <a:pt x="120" y="22"/>
                  </a:lnTo>
                  <a:lnTo>
                    <a:pt x="120" y="21"/>
                  </a:lnTo>
                  <a:lnTo>
                    <a:pt x="119" y="19"/>
                  </a:lnTo>
                  <a:lnTo>
                    <a:pt x="118" y="17"/>
                  </a:lnTo>
                  <a:lnTo>
                    <a:pt x="117" y="16"/>
                  </a:lnTo>
                  <a:lnTo>
                    <a:pt x="116" y="15"/>
                  </a:lnTo>
                  <a:lnTo>
                    <a:pt x="114" y="14"/>
                  </a:lnTo>
                  <a:lnTo>
                    <a:pt x="113" y="14"/>
                  </a:lnTo>
                  <a:lnTo>
                    <a:pt x="111" y="14"/>
                  </a:lnTo>
                  <a:lnTo>
                    <a:pt x="108" y="14"/>
                  </a:lnTo>
                  <a:lnTo>
                    <a:pt x="105" y="13"/>
                  </a:lnTo>
                  <a:lnTo>
                    <a:pt x="102" y="12"/>
                  </a:lnTo>
                  <a:lnTo>
                    <a:pt x="99" y="12"/>
                  </a:lnTo>
                  <a:lnTo>
                    <a:pt x="96" y="11"/>
                  </a:lnTo>
                  <a:lnTo>
                    <a:pt x="94" y="10"/>
                  </a:lnTo>
                  <a:lnTo>
                    <a:pt x="91" y="9"/>
                  </a:lnTo>
                  <a:lnTo>
                    <a:pt x="89" y="8"/>
                  </a:lnTo>
                  <a:lnTo>
                    <a:pt x="87" y="7"/>
                  </a:lnTo>
                  <a:lnTo>
                    <a:pt x="85" y="6"/>
                  </a:lnTo>
                  <a:lnTo>
                    <a:pt x="82" y="5"/>
                  </a:lnTo>
                  <a:lnTo>
                    <a:pt x="80" y="5"/>
                  </a:lnTo>
                  <a:lnTo>
                    <a:pt x="78" y="4"/>
                  </a:lnTo>
                  <a:lnTo>
                    <a:pt x="75" y="3"/>
                  </a:lnTo>
                  <a:lnTo>
                    <a:pt x="73" y="2"/>
                  </a:lnTo>
                  <a:lnTo>
                    <a:pt x="70" y="2"/>
                  </a:lnTo>
                  <a:lnTo>
                    <a:pt x="68" y="2"/>
                  </a:lnTo>
                  <a:lnTo>
                    <a:pt x="66" y="2"/>
                  </a:lnTo>
                  <a:lnTo>
                    <a:pt x="64" y="1"/>
                  </a:lnTo>
                  <a:lnTo>
                    <a:pt x="62" y="1"/>
                  </a:lnTo>
                  <a:lnTo>
                    <a:pt x="59" y="1"/>
                  </a:lnTo>
                  <a:lnTo>
                    <a:pt x="57" y="1"/>
                  </a:lnTo>
                  <a:lnTo>
                    <a:pt x="55" y="1"/>
                  </a:lnTo>
                  <a:lnTo>
                    <a:pt x="53" y="1"/>
                  </a:lnTo>
                  <a:lnTo>
                    <a:pt x="51" y="1"/>
                  </a:lnTo>
                  <a:lnTo>
                    <a:pt x="48" y="1"/>
                  </a:lnTo>
                  <a:lnTo>
                    <a:pt x="46" y="1"/>
                  </a:lnTo>
                  <a:lnTo>
                    <a:pt x="44" y="1"/>
                  </a:lnTo>
                  <a:lnTo>
                    <a:pt x="42" y="1"/>
                  </a:lnTo>
                  <a:lnTo>
                    <a:pt x="40" y="1"/>
                  </a:lnTo>
                  <a:lnTo>
                    <a:pt x="37" y="1"/>
                  </a:lnTo>
                  <a:lnTo>
                    <a:pt x="35" y="1"/>
                  </a:lnTo>
                  <a:lnTo>
                    <a:pt x="33" y="1"/>
                  </a:lnTo>
                  <a:lnTo>
                    <a:pt x="31" y="1"/>
                  </a:lnTo>
                  <a:lnTo>
                    <a:pt x="29" y="1"/>
                  </a:lnTo>
                  <a:lnTo>
                    <a:pt x="26" y="1"/>
                  </a:lnTo>
                  <a:lnTo>
                    <a:pt x="24" y="1"/>
                  </a:lnTo>
                  <a:lnTo>
                    <a:pt x="22" y="1"/>
                  </a:lnTo>
                  <a:lnTo>
                    <a:pt x="20" y="1"/>
                  </a:lnTo>
                  <a:lnTo>
                    <a:pt x="18" y="1"/>
                  </a:lnTo>
                  <a:lnTo>
                    <a:pt x="16" y="1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</a:path>
              </a:pathLst>
            </a:custGeom>
            <a:solidFill>
              <a:srgbClr val="DADADA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06" name="Freeform 187"/>
            <p:cNvSpPr>
              <a:spLocks/>
            </p:cNvSpPr>
            <p:nvPr/>
          </p:nvSpPr>
          <p:spPr bwMode="auto">
            <a:xfrm>
              <a:off x="1598" y="994"/>
              <a:ext cx="133" cy="154"/>
            </a:xfrm>
            <a:custGeom>
              <a:avLst/>
              <a:gdLst>
                <a:gd name="T0" fmla="*/ 2 w 133"/>
                <a:gd name="T1" fmla="*/ 0 h 154"/>
                <a:gd name="T2" fmla="*/ 1 w 133"/>
                <a:gd name="T3" fmla="*/ 1 h 154"/>
                <a:gd name="T4" fmla="*/ 0 w 133"/>
                <a:gd name="T5" fmla="*/ 3 h 154"/>
                <a:gd name="T6" fmla="*/ 0 w 133"/>
                <a:gd name="T7" fmla="*/ 6 h 154"/>
                <a:gd name="T8" fmla="*/ 1 w 133"/>
                <a:gd name="T9" fmla="*/ 11 h 154"/>
                <a:gd name="T10" fmla="*/ 7 w 133"/>
                <a:gd name="T11" fmla="*/ 61 h 154"/>
                <a:gd name="T12" fmla="*/ 8 w 133"/>
                <a:gd name="T13" fmla="*/ 151 h 154"/>
                <a:gd name="T14" fmla="*/ 8 w 133"/>
                <a:gd name="T15" fmla="*/ 152 h 154"/>
                <a:gd name="T16" fmla="*/ 9 w 133"/>
                <a:gd name="T17" fmla="*/ 153 h 154"/>
                <a:gd name="T18" fmla="*/ 11 w 133"/>
                <a:gd name="T19" fmla="*/ 153 h 154"/>
                <a:gd name="T20" fmla="*/ 20 w 133"/>
                <a:gd name="T21" fmla="*/ 153 h 154"/>
                <a:gd name="T22" fmla="*/ 132 w 133"/>
                <a:gd name="T23" fmla="*/ 70 h 154"/>
                <a:gd name="T24" fmla="*/ 131 w 133"/>
                <a:gd name="T25" fmla="*/ 68 h 154"/>
                <a:gd name="T26" fmla="*/ 130 w 133"/>
                <a:gd name="T27" fmla="*/ 67 h 154"/>
                <a:gd name="T28" fmla="*/ 129 w 133"/>
                <a:gd name="T29" fmla="*/ 65 h 154"/>
                <a:gd name="T30" fmla="*/ 128 w 133"/>
                <a:gd name="T31" fmla="*/ 63 h 154"/>
                <a:gd name="T32" fmla="*/ 121 w 133"/>
                <a:gd name="T33" fmla="*/ 21 h 154"/>
                <a:gd name="T34" fmla="*/ 119 w 133"/>
                <a:gd name="T35" fmla="*/ 17 h 154"/>
                <a:gd name="T36" fmla="*/ 117 w 133"/>
                <a:gd name="T37" fmla="*/ 15 h 154"/>
                <a:gd name="T38" fmla="*/ 114 w 133"/>
                <a:gd name="T39" fmla="*/ 14 h 154"/>
                <a:gd name="T40" fmla="*/ 109 w 133"/>
                <a:gd name="T41" fmla="*/ 14 h 154"/>
                <a:gd name="T42" fmla="*/ 103 w 133"/>
                <a:gd name="T43" fmla="*/ 12 h 154"/>
                <a:gd name="T44" fmla="*/ 97 w 133"/>
                <a:gd name="T45" fmla="*/ 11 h 154"/>
                <a:gd name="T46" fmla="*/ 92 w 133"/>
                <a:gd name="T47" fmla="*/ 9 h 154"/>
                <a:gd name="T48" fmla="*/ 88 w 133"/>
                <a:gd name="T49" fmla="*/ 7 h 154"/>
                <a:gd name="T50" fmla="*/ 83 w 133"/>
                <a:gd name="T51" fmla="*/ 5 h 154"/>
                <a:gd name="T52" fmla="*/ 78 w 133"/>
                <a:gd name="T53" fmla="*/ 4 h 154"/>
                <a:gd name="T54" fmla="*/ 73 w 133"/>
                <a:gd name="T55" fmla="*/ 2 h 154"/>
                <a:gd name="T56" fmla="*/ 69 w 133"/>
                <a:gd name="T57" fmla="*/ 2 h 154"/>
                <a:gd name="T58" fmla="*/ 64 w 133"/>
                <a:gd name="T59" fmla="*/ 1 h 154"/>
                <a:gd name="T60" fmla="*/ 60 w 133"/>
                <a:gd name="T61" fmla="*/ 1 h 154"/>
                <a:gd name="T62" fmla="*/ 55 w 133"/>
                <a:gd name="T63" fmla="*/ 1 h 154"/>
                <a:gd name="T64" fmla="*/ 51 w 133"/>
                <a:gd name="T65" fmla="*/ 1 h 154"/>
                <a:gd name="T66" fmla="*/ 47 w 133"/>
                <a:gd name="T67" fmla="*/ 1 h 154"/>
                <a:gd name="T68" fmla="*/ 42 w 133"/>
                <a:gd name="T69" fmla="*/ 1 h 154"/>
                <a:gd name="T70" fmla="*/ 38 w 133"/>
                <a:gd name="T71" fmla="*/ 1 h 154"/>
                <a:gd name="T72" fmla="*/ 33 w 133"/>
                <a:gd name="T73" fmla="*/ 1 h 154"/>
                <a:gd name="T74" fmla="*/ 29 w 133"/>
                <a:gd name="T75" fmla="*/ 1 h 154"/>
                <a:gd name="T76" fmla="*/ 25 w 133"/>
                <a:gd name="T77" fmla="*/ 1 h 154"/>
                <a:gd name="T78" fmla="*/ 20 w 133"/>
                <a:gd name="T79" fmla="*/ 1 h 154"/>
                <a:gd name="T80" fmla="*/ 16 w 133"/>
                <a:gd name="T81" fmla="*/ 1 h 154"/>
                <a:gd name="T82" fmla="*/ 12 w 133"/>
                <a:gd name="T83" fmla="*/ 0 h 154"/>
                <a:gd name="T84" fmla="*/ 8 w 133"/>
                <a:gd name="T85" fmla="*/ 0 h 154"/>
                <a:gd name="T86" fmla="*/ 4 w 133"/>
                <a:gd name="T87" fmla="*/ 0 h 15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33"/>
                <a:gd name="T133" fmla="*/ 0 h 154"/>
                <a:gd name="T134" fmla="*/ 133 w 133"/>
                <a:gd name="T135" fmla="*/ 154 h 15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33" h="154">
                  <a:moveTo>
                    <a:pt x="2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1"/>
                  </a:lnTo>
                  <a:lnTo>
                    <a:pt x="8" y="57"/>
                  </a:lnTo>
                  <a:lnTo>
                    <a:pt x="7" y="61"/>
                  </a:lnTo>
                  <a:lnTo>
                    <a:pt x="7" y="151"/>
                  </a:lnTo>
                  <a:lnTo>
                    <a:pt x="8" y="151"/>
                  </a:lnTo>
                  <a:lnTo>
                    <a:pt x="8" y="152"/>
                  </a:lnTo>
                  <a:lnTo>
                    <a:pt x="9" y="152"/>
                  </a:lnTo>
                  <a:lnTo>
                    <a:pt x="9" y="153"/>
                  </a:lnTo>
                  <a:lnTo>
                    <a:pt x="10" y="153"/>
                  </a:lnTo>
                  <a:lnTo>
                    <a:pt x="11" y="153"/>
                  </a:lnTo>
                  <a:lnTo>
                    <a:pt x="20" y="153"/>
                  </a:lnTo>
                  <a:lnTo>
                    <a:pt x="132" y="149"/>
                  </a:lnTo>
                  <a:lnTo>
                    <a:pt x="132" y="70"/>
                  </a:lnTo>
                  <a:lnTo>
                    <a:pt x="132" y="69"/>
                  </a:lnTo>
                  <a:lnTo>
                    <a:pt x="131" y="68"/>
                  </a:lnTo>
                  <a:lnTo>
                    <a:pt x="130" y="67"/>
                  </a:lnTo>
                  <a:lnTo>
                    <a:pt x="130" y="66"/>
                  </a:lnTo>
                  <a:lnTo>
                    <a:pt x="129" y="65"/>
                  </a:lnTo>
                  <a:lnTo>
                    <a:pt x="129" y="64"/>
                  </a:lnTo>
                  <a:lnTo>
                    <a:pt x="128" y="63"/>
                  </a:lnTo>
                  <a:lnTo>
                    <a:pt x="121" y="22"/>
                  </a:lnTo>
                  <a:lnTo>
                    <a:pt x="121" y="21"/>
                  </a:lnTo>
                  <a:lnTo>
                    <a:pt x="120" y="19"/>
                  </a:lnTo>
                  <a:lnTo>
                    <a:pt x="119" y="17"/>
                  </a:lnTo>
                  <a:lnTo>
                    <a:pt x="118" y="16"/>
                  </a:lnTo>
                  <a:lnTo>
                    <a:pt x="117" y="15"/>
                  </a:lnTo>
                  <a:lnTo>
                    <a:pt x="115" y="14"/>
                  </a:lnTo>
                  <a:lnTo>
                    <a:pt x="114" y="14"/>
                  </a:lnTo>
                  <a:lnTo>
                    <a:pt x="112" y="14"/>
                  </a:lnTo>
                  <a:lnTo>
                    <a:pt x="109" y="14"/>
                  </a:lnTo>
                  <a:lnTo>
                    <a:pt x="105" y="13"/>
                  </a:lnTo>
                  <a:lnTo>
                    <a:pt x="103" y="12"/>
                  </a:lnTo>
                  <a:lnTo>
                    <a:pt x="100" y="12"/>
                  </a:lnTo>
                  <a:lnTo>
                    <a:pt x="97" y="11"/>
                  </a:lnTo>
                  <a:lnTo>
                    <a:pt x="95" y="10"/>
                  </a:lnTo>
                  <a:lnTo>
                    <a:pt x="92" y="9"/>
                  </a:lnTo>
                  <a:lnTo>
                    <a:pt x="90" y="8"/>
                  </a:lnTo>
                  <a:lnTo>
                    <a:pt x="88" y="7"/>
                  </a:lnTo>
                  <a:lnTo>
                    <a:pt x="85" y="6"/>
                  </a:lnTo>
                  <a:lnTo>
                    <a:pt x="83" y="5"/>
                  </a:lnTo>
                  <a:lnTo>
                    <a:pt x="81" y="5"/>
                  </a:lnTo>
                  <a:lnTo>
                    <a:pt x="78" y="4"/>
                  </a:lnTo>
                  <a:lnTo>
                    <a:pt x="76" y="3"/>
                  </a:lnTo>
                  <a:lnTo>
                    <a:pt x="73" y="2"/>
                  </a:lnTo>
                  <a:lnTo>
                    <a:pt x="71" y="2"/>
                  </a:lnTo>
                  <a:lnTo>
                    <a:pt x="69" y="2"/>
                  </a:lnTo>
                  <a:lnTo>
                    <a:pt x="66" y="2"/>
                  </a:lnTo>
                  <a:lnTo>
                    <a:pt x="64" y="1"/>
                  </a:lnTo>
                  <a:lnTo>
                    <a:pt x="62" y="1"/>
                  </a:lnTo>
                  <a:lnTo>
                    <a:pt x="60" y="1"/>
                  </a:lnTo>
                  <a:lnTo>
                    <a:pt x="58" y="1"/>
                  </a:lnTo>
                  <a:lnTo>
                    <a:pt x="55" y="1"/>
                  </a:lnTo>
                  <a:lnTo>
                    <a:pt x="53" y="1"/>
                  </a:lnTo>
                  <a:lnTo>
                    <a:pt x="51" y="1"/>
                  </a:lnTo>
                  <a:lnTo>
                    <a:pt x="49" y="1"/>
                  </a:lnTo>
                  <a:lnTo>
                    <a:pt x="47" y="1"/>
                  </a:lnTo>
                  <a:lnTo>
                    <a:pt x="44" y="1"/>
                  </a:lnTo>
                  <a:lnTo>
                    <a:pt x="42" y="1"/>
                  </a:lnTo>
                  <a:lnTo>
                    <a:pt x="40" y="1"/>
                  </a:lnTo>
                  <a:lnTo>
                    <a:pt x="38" y="1"/>
                  </a:lnTo>
                  <a:lnTo>
                    <a:pt x="35" y="1"/>
                  </a:lnTo>
                  <a:lnTo>
                    <a:pt x="33" y="1"/>
                  </a:lnTo>
                  <a:lnTo>
                    <a:pt x="31" y="1"/>
                  </a:lnTo>
                  <a:lnTo>
                    <a:pt x="29" y="1"/>
                  </a:lnTo>
                  <a:lnTo>
                    <a:pt x="27" y="1"/>
                  </a:lnTo>
                  <a:lnTo>
                    <a:pt x="25" y="1"/>
                  </a:lnTo>
                  <a:lnTo>
                    <a:pt x="22" y="1"/>
                  </a:lnTo>
                  <a:lnTo>
                    <a:pt x="20" y="1"/>
                  </a:lnTo>
                  <a:lnTo>
                    <a:pt x="18" y="1"/>
                  </a:lnTo>
                  <a:lnTo>
                    <a:pt x="16" y="1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07" name="Freeform 188"/>
            <p:cNvSpPr>
              <a:spLocks/>
            </p:cNvSpPr>
            <p:nvPr/>
          </p:nvSpPr>
          <p:spPr bwMode="auto">
            <a:xfrm>
              <a:off x="1602" y="1001"/>
              <a:ext cx="75" cy="57"/>
            </a:xfrm>
            <a:custGeom>
              <a:avLst/>
              <a:gdLst>
                <a:gd name="T0" fmla="*/ 63 w 75"/>
                <a:gd name="T1" fmla="*/ 8 h 57"/>
                <a:gd name="T2" fmla="*/ 4 w 75"/>
                <a:gd name="T3" fmla="*/ 0 h 57"/>
                <a:gd name="T4" fmla="*/ 3 w 75"/>
                <a:gd name="T5" fmla="*/ 0 h 57"/>
                <a:gd name="T6" fmla="*/ 2 w 75"/>
                <a:gd name="T7" fmla="*/ 0 h 57"/>
                <a:gd name="T8" fmla="*/ 2 w 75"/>
                <a:gd name="T9" fmla="*/ 1 h 57"/>
                <a:gd name="T10" fmla="*/ 1 w 75"/>
                <a:gd name="T11" fmla="*/ 1 h 57"/>
                <a:gd name="T12" fmla="*/ 1 w 75"/>
                <a:gd name="T13" fmla="*/ 2 h 57"/>
                <a:gd name="T14" fmla="*/ 0 w 75"/>
                <a:gd name="T15" fmla="*/ 2 h 57"/>
                <a:gd name="T16" fmla="*/ 0 w 75"/>
                <a:gd name="T17" fmla="*/ 3 h 57"/>
                <a:gd name="T18" fmla="*/ 0 w 75"/>
                <a:gd name="T19" fmla="*/ 4 h 57"/>
                <a:gd name="T20" fmla="*/ 7 w 75"/>
                <a:gd name="T21" fmla="*/ 48 h 57"/>
                <a:gd name="T22" fmla="*/ 7 w 75"/>
                <a:gd name="T23" fmla="*/ 48 h 57"/>
                <a:gd name="T24" fmla="*/ 7 w 75"/>
                <a:gd name="T25" fmla="*/ 49 h 57"/>
                <a:gd name="T26" fmla="*/ 8 w 75"/>
                <a:gd name="T27" fmla="*/ 49 h 57"/>
                <a:gd name="T28" fmla="*/ 8 w 75"/>
                <a:gd name="T29" fmla="*/ 50 h 57"/>
                <a:gd name="T30" fmla="*/ 9 w 75"/>
                <a:gd name="T31" fmla="*/ 51 h 57"/>
                <a:gd name="T32" fmla="*/ 9 w 75"/>
                <a:gd name="T33" fmla="*/ 51 h 57"/>
                <a:gd name="T34" fmla="*/ 10 w 75"/>
                <a:gd name="T35" fmla="*/ 51 h 57"/>
                <a:gd name="T36" fmla="*/ 11 w 75"/>
                <a:gd name="T37" fmla="*/ 51 h 57"/>
                <a:gd name="T38" fmla="*/ 70 w 75"/>
                <a:gd name="T39" fmla="*/ 56 h 57"/>
                <a:gd name="T40" fmla="*/ 71 w 75"/>
                <a:gd name="T41" fmla="*/ 56 h 57"/>
                <a:gd name="T42" fmla="*/ 72 w 75"/>
                <a:gd name="T43" fmla="*/ 56 h 57"/>
                <a:gd name="T44" fmla="*/ 72 w 75"/>
                <a:gd name="T45" fmla="*/ 55 h 57"/>
                <a:gd name="T46" fmla="*/ 73 w 75"/>
                <a:gd name="T47" fmla="*/ 55 h 57"/>
                <a:gd name="T48" fmla="*/ 73 w 75"/>
                <a:gd name="T49" fmla="*/ 54 h 57"/>
                <a:gd name="T50" fmla="*/ 74 w 75"/>
                <a:gd name="T51" fmla="*/ 54 h 57"/>
                <a:gd name="T52" fmla="*/ 74 w 75"/>
                <a:gd name="T53" fmla="*/ 53 h 57"/>
                <a:gd name="T54" fmla="*/ 74 w 75"/>
                <a:gd name="T55" fmla="*/ 52 h 57"/>
                <a:gd name="T56" fmla="*/ 66 w 75"/>
                <a:gd name="T57" fmla="*/ 12 h 57"/>
                <a:gd name="T58" fmla="*/ 66 w 75"/>
                <a:gd name="T59" fmla="*/ 11 h 57"/>
                <a:gd name="T60" fmla="*/ 65 w 75"/>
                <a:gd name="T61" fmla="*/ 11 h 57"/>
                <a:gd name="T62" fmla="*/ 65 w 75"/>
                <a:gd name="T63" fmla="*/ 10 h 57"/>
                <a:gd name="T64" fmla="*/ 65 w 75"/>
                <a:gd name="T65" fmla="*/ 10 h 57"/>
                <a:gd name="T66" fmla="*/ 64 w 75"/>
                <a:gd name="T67" fmla="*/ 9 h 57"/>
                <a:gd name="T68" fmla="*/ 64 w 75"/>
                <a:gd name="T69" fmla="*/ 8 h 57"/>
                <a:gd name="T70" fmla="*/ 63 w 75"/>
                <a:gd name="T71" fmla="*/ 8 h 57"/>
                <a:gd name="T72" fmla="*/ 63 w 75"/>
                <a:gd name="T73" fmla="*/ 8 h 5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5"/>
                <a:gd name="T112" fmla="*/ 0 h 57"/>
                <a:gd name="T113" fmla="*/ 75 w 75"/>
                <a:gd name="T114" fmla="*/ 57 h 5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5" h="57">
                  <a:moveTo>
                    <a:pt x="63" y="8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7" y="48"/>
                  </a:lnTo>
                  <a:lnTo>
                    <a:pt x="7" y="49"/>
                  </a:lnTo>
                  <a:lnTo>
                    <a:pt x="8" y="49"/>
                  </a:lnTo>
                  <a:lnTo>
                    <a:pt x="8" y="50"/>
                  </a:lnTo>
                  <a:lnTo>
                    <a:pt x="9" y="51"/>
                  </a:lnTo>
                  <a:lnTo>
                    <a:pt x="10" y="51"/>
                  </a:lnTo>
                  <a:lnTo>
                    <a:pt x="11" y="51"/>
                  </a:lnTo>
                  <a:lnTo>
                    <a:pt x="70" y="56"/>
                  </a:lnTo>
                  <a:lnTo>
                    <a:pt x="71" y="56"/>
                  </a:lnTo>
                  <a:lnTo>
                    <a:pt x="72" y="56"/>
                  </a:lnTo>
                  <a:lnTo>
                    <a:pt x="72" y="55"/>
                  </a:lnTo>
                  <a:lnTo>
                    <a:pt x="73" y="55"/>
                  </a:lnTo>
                  <a:lnTo>
                    <a:pt x="73" y="54"/>
                  </a:lnTo>
                  <a:lnTo>
                    <a:pt x="74" y="54"/>
                  </a:lnTo>
                  <a:lnTo>
                    <a:pt x="74" y="53"/>
                  </a:lnTo>
                  <a:lnTo>
                    <a:pt x="74" y="52"/>
                  </a:lnTo>
                  <a:lnTo>
                    <a:pt x="66" y="12"/>
                  </a:lnTo>
                  <a:lnTo>
                    <a:pt x="66" y="11"/>
                  </a:lnTo>
                  <a:lnTo>
                    <a:pt x="65" y="11"/>
                  </a:lnTo>
                  <a:lnTo>
                    <a:pt x="65" y="10"/>
                  </a:lnTo>
                  <a:lnTo>
                    <a:pt x="64" y="9"/>
                  </a:lnTo>
                  <a:lnTo>
                    <a:pt x="64" y="8"/>
                  </a:lnTo>
                  <a:lnTo>
                    <a:pt x="63" y="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08" name="Freeform 189"/>
            <p:cNvSpPr>
              <a:spLocks/>
            </p:cNvSpPr>
            <p:nvPr/>
          </p:nvSpPr>
          <p:spPr bwMode="auto">
            <a:xfrm>
              <a:off x="1673" y="1011"/>
              <a:ext cx="55" cy="50"/>
            </a:xfrm>
            <a:custGeom>
              <a:avLst/>
              <a:gdLst>
                <a:gd name="T0" fmla="*/ 43 w 55"/>
                <a:gd name="T1" fmla="*/ 5 h 50"/>
                <a:gd name="T2" fmla="*/ 4 w 55"/>
                <a:gd name="T3" fmla="*/ 0 h 50"/>
                <a:gd name="T4" fmla="*/ 3 w 55"/>
                <a:gd name="T5" fmla="*/ 0 h 50"/>
                <a:gd name="T6" fmla="*/ 2 w 55"/>
                <a:gd name="T7" fmla="*/ 0 h 50"/>
                <a:gd name="T8" fmla="*/ 2 w 55"/>
                <a:gd name="T9" fmla="*/ 1 h 50"/>
                <a:gd name="T10" fmla="*/ 1 w 55"/>
                <a:gd name="T11" fmla="*/ 1 h 50"/>
                <a:gd name="T12" fmla="*/ 0 w 55"/>
                <a:gd name="T13" fmla="*/ 2 h 50"/>
                <a:gd name="T14" fmla="*/ 0 w 55"/>
                <a:gd name="T15" fmla="*/ 2 h 50"/>
                <a:gd name="T16" fmla="*/ 0 w 55"/>
                <a:gd name="T17" fmla="*/ 3 h 50"/>
                <a:gd name="T18" fmla="*/ 0 w 55"/>
                <a:gd name="T19" fmla="*/ 4 h 50"/>
                <a:gd name="T20" fmla="*/ 8 w 55"/>
                <a:gd name="T21" fmla="*/ 43 h 50"/>
                <a:gd name="T22" fmla="*/ 8 w 55"/>
                <a:gd name="T23" fmla="*/ 43 h 50"/>
                <a:gd name="T24" fmla="*/ 8 w 55"/>
                <a:gd name="T25" fmla="*/ 44 h 50"/>
                <a:gd name="T26" fmla="*/ 8 w 55"/>
                <a:gd name="T27" fmla="*/ 45 h 50"/>
                <a:gd name="T28" fmla="*/ 9 w 55"/>
                <a:gd name="T29" fmla="*/ 45 h 50"/>
                <a:gd name="T30" fmla="*/ 9 w 55"/>
                <a:gd name="T31" fmla="*/ 45 h 50"/>
                <a:gd name="T32" fmla="*/ 10 w 55"/>
                <a:gd name="T33" fmla="*/ 46 h 50"/>
                <a:gd name="T34" fmla="*/ 11 w 55"/>
                <a:gd name="T35" fmla="*/ 46 h 50"/>
                <a:gd name="T36" fmla="*/ 11 w 55"/>
                <a:gd name="T37" fmla="*/ 46 h 50"/>
                <a:gd name="T38" fmla="*/ 50 w 55"/>
                <a:gd name="T39" fmla="*/ 49 h 50"/>
                <a:gd name="T40" fmla="*/ 51 w 55"/>
                <a:gd name="T41" fmla="*/ 49 h 50"/>
                <a:gd name="T42" fmla="*/ 52 w 55"/>
                <a:gd name="T43" fmla="*/ 49 h 50"/>
                <a:gd name="T44" fmla="*/ 52 w 55"/>
                <a:gd name="T45" fmla="*/ 48 h 50"/>
                <a:gd name="T46" fmla="*/ 53 w 55"/>
                <a:gd name="T47" fmla="*/ 48 h 50"/>
                <a:gd name="T48" fmla="*/ 53 w 55"/>
                <a:gd name="T49" fmla="*/ 47 h 50"/>
                <a:gd name="T50" fmla="*/ 54 w 55"/>
                <a:gd name="T51" fmla="*/ 47 h 50"/>
                <a:gd name="T52" fmla="*/ 54 w 55"/>
                <a:gd name="T53" fmla="*/ 46 h 50"/>
                <a:gd name="T54" fmla="*/ 54 w 55"/>
                <a:gd name="T55" fmla="*/ 45 h 50"/>
                <a:gd name="T56" fmla="*/ 47 w 55"/>
                <a:gd name="T57" fmla="*/ 9 h 50"/>
                <a:gd name="T58" fmla="*/ 47 w 55"/>
                <a:gd name="T59" fmla="*/ 8 h 50"/>
                <a:gd name="T60" fmla="*/ 47 w 55"/>
                <a:gd name="T61" fmla="*/ 8 h 50"/>
                <a:gd name="T62" fmla="*/ 46 w 55"/>
                <a:gd name="T63" fmla="*/ 7 h 50"/>
                <a:gd name="T64" fmla="*/ 46 w 55"/>
                <a:gd name="T65" fmla="*/ 6 h 50"/>
                <a:gd name="T66" fmla="*/ 45 w 55"/>
                <a:gd name="T67" fmla="*/ 6 h 50"/>
                <a:gd name="T68" fmla="*/ 45 w 55"/>
                <a:gd name="T69" fmla="*/ 6 h 50"/>
                <a:gd name="T70" fmla="*/ 44 w 55"/>
                <a:gd name="T71" fmla="*/ 5 h 50"/>
                <a:gd name="T72" fmla="*/ 43 w 55"/>
                <a:gd name="T73" fmla="*/ 5 h 5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5"/>
                <a:gd name="T112" fmla="*/ 0 h 50"/>
                <a:gd name="T113" fmla="*/ 55 w 55"/>
                <a:gd name="T114" fmla="*/ 50 h 5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5" h="50">
                  <a:moveTo>
                    <a:pt x="43" y="5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8" y="43"/>
                  </a:lnTo>
                  <a:lnTo>
                    <a:pt x="8" y="44"/>
                  </a:lnTo>
                  <a:lnTo>
                    <a:pt x="8" y="45"/>
                  </a:lnTo>
                  <a:lnTo>
                    <a:pt x="9" y="45"/>
                  </a:lnTo>
                  <a:lnTo>
                    <a:pt x="10" y="46"/>
                  </a:lnTo>
                  <a:lnTo>
                    <a:pt x="11" y="46"/>
                  </a:lnTo>
                  <a:lnTo>
                    <a:pt x="50" y="49"/>
                  </a:lnTo>
                  <a:lnTo>
                    <a:pt x="51" y="49"/>
                  </a:lnTo>
                  <a:lnTo>
                    <a:pt x="52" y="49"/>
                  </a:lnTo>
                  <a:lnTo>
                    <a:pt x="52" y="48"/>
                  </a:lnTo>
                  <a:lnTo>
                    <a:pt x="53" y="48"/>
                  </a:lnTo>
                  <a:lnTo>
                    <a:pt x="53" y="47"/>
                  </a:lnTo>
                  <a:lnTo>
                    <a:pt x="54" y="47"/>
                  </a:lnTo>
                  <a:lnTo>
                    <a:pt x="54" y="46"/>
                  </a:lnTo>
                  <a:lnTo>
                    <a:pt x="54" y="45"/>
                  </a:lnTo>
                  <a:lnTo>
                    <a:pt x="47" y="9"/>
                  </a:lnTo>
                  <a:lnTo>
                    <a:pt x="47" y="8"/>
                  </a:lnTo>
                  <a:lnTo>
                    <a:pt x="46" y="7"/>
                  </a:lnTo>
                  <a:lnTo>
                    <a:pt x="46" y="6"/>
                  </a:lnTo>
                  <a:lnTo>
                    <a:pt x="45" y="6"/>
                  </a:lnTo>
                  <a:lnTo>
                    <a:pt x="44" y="5"/>
                  </a:lnTo>
                  <a:lnTo>
                    <a:pt x="43" y="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09" name="Freeform 190"/>
            <p:cNvSpPr>
              <a:spLocks/>
            </p:cNvSpPr>
            <p:nvPr/>
          </p:nvSpPr>
          <p:spPr bwMode="auto">
            <a:xfrm>
              <a:off x="1558" y="1010"/>
              <a:ext cx="43" cy="48"/>
            </a:xfrm>
            <a:custGeom>
              <a:avLst/>
              <a:gdLst>
                <a:gd name="T0" fmla="*/ 2 w 43"/>
                <a:gd name="T1" fmla="*/ 47 h 48"/>
                <a:gd name="T2" fmla="*/ 40 w 43"/>
                <a:gd name="T3" fmla="*/ 42 h 48"/>
                <a:gd name="T4" fmla="*/ 41 w 43"/>
                <a:gd name="T5" fmla="*/ 42 h 48"/>
                <a:gd name="T6" fmla="*/ 41 w 43"/>
                <a:gd name="T7" fmla="*/ 42 h 48"/>
                <a:gd name="T8" fmla="*/ 42 w 43"/>
                <a:gd name="T9" fmla="*/ 41 h 48"/>
                <a:gd name="T10" fmla="*/ 42 w 43"/>
                <a:gd name="T11" fmla="*/ 41 h 48"/>
                <a:gd name="T12" fmla="*/ 42 w 43"/>
                <a:gd name="T13" fmla="*/ 40 h 48"/>
                <a:gd name="T14" fmla="*/ 42 w 43"/>
                <a:gd name="T15" fmla="*/ 39 h 48"/>
                <a:gd name="T16" fmla="*/ 42 w 43"/>
                <a:gd name="T17" fmla="*/ 38 h 48"/>
                <a:gd name="T18" fmla="*/ 42 w 43"/>
                <a:gd name="T19" fmla="*/ 38 h 48"/>
                <a:gd name="T20" fmla="*/ 36 w 43"/>
                <a:gd name="T21" fmla="*/ 4 h 48"/>
                <a:gd name="T22" fmla="*/ 36 w 43"/>
                <a:gd name="T23" fmla="*/ 3 h 48"/>
                <a:gd name="T24" fmla="*/ 36 w 43"/>
                <a:gd name="T25" fmla="*/ 2 h 48"/>
                <a:gd name="T26" fmla="*/ 35 w 43"/>
                <a:gd name="T27" fmla="*/ 2 h 48"/>
                <a:gd name="T28" fmla="*/ 35 w 43"/>
                <a:gd name="T29" fmla="*/ 1 h 48"/>
                <a:gd name="T30" fmla="*/ 34 w 43"/>
                <a:gd name="T31" fmla="*/ 0 h 48"/>
                <a:gd name="T32" fmla="*/ 34 w 43"/>
                <a:gd name="T33" fmla="*/ 0 h 48"/>
                <a:gd name="T34" fmla="*/ 33 w 43"/>
                <a:gd name="T35" fmla="*/ 0 h 48"/>
                <a:gd name="T36" fmla="*/ 32 w 43"/>
                <a:gd name="T37" fmla="*/ 0 h 48"/>
                <a:gd name="T38" fmla="*/ 3 w 43"/>
                <a:gd name="T39" fmla="*/ 6 h 48"/>
                <a:gd name="T40" fmla="*/ 2 w 43"/>
                <a:gd name="T41" fmla="*/ 6 h 48"/>
                <a:gd name="T42" fmla="*/ 1 w 43"/>
                <a:gd name="T43" fmla="*/ 6 h 48"/>
                <a:gd name="T44" fmla="*/ 1 w 43"/>
                <a:gd name="T45" fmla="*/ 6 h 48"/>
                <a:gd name="T46" fmla="*/ 1 w 43"/>
                <a:gd name="T47" fmla="*/ 7 h 48"/>
                <a:gd name="T48" fmla="*/ 0 w 43"/>
                <a:gd name="T49" fmla="*/ 7 h 48"/>
                <a:gd name="T50" fmla="*/ 0 w 43"/>
                <a:gd name="T51" fmla="*/ 8 h 48"/>
                <a:gd name="T52" fmla="*/ 0 w 43"/>
                <a:gd name="T53" fmla="*/ 8 h 48"/>
                <a:gd name="T54" fmla="*/ 0 w 43"/>
                <a:gd name="T55" fmla="*/ 9 h 48"/>
                <a:gd name="T56" fmla="*/ 0 w 43"/>
                <a:gd name="T57" fmla="*/ 44 h 48"/>
                <a:gd name="T58" fmla="*/ 0 w 43"/>
                <a:gd name="T59" fmla="*/ 45 h 48"/>
                <a:gd name="T60" fmla="*/ 0 w 43"/>
                <a:gd name="T61" fmla="*/ 46 h 48"/>
                <a:gd name="T62" fmla="*/ 1 w 43"/>
                <a:gd name="T63" fmla="*/ 47 h 48"/>
                <a:gd name="T64" fmla="*/ 2 w 43"/>
                <a:gd name="T65" fmla="*/ 47 h 4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"/>
                <a:gd name="T100" fmla="*/ 0 h 48"/>
                <a:gd name="T101" fmla="*/ 43 w 43"/>
                <a:gd name="T102" fmla="*/ 48 h 4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" h="48">
                  <a:moveTo>
                    <a:pt x="2" y="47"/>
                  </a:moveTo>
                  <a:lnTo>
                    <a:pt x="40" y="42"/>
                  </a:lnTo>
                  <a:lnTo>
                    <a:pt x="41" y="42"/>
                  </a:lnTo>
                  <a:lnTo>
                    <a:pt x="42" y="41"/>
                  </a:lnTo>
                  <a:lnTo>
                    <a:pt x="42" y="40"/>
                  </a:lnTo>
                  <a:lnTo>
                    <a:pt x="42" y="39"/>
                  </a:lnTo>
                  <a:lnTo>
                    <a:pt x="42" y="38"/>
                  </a:lnTo>
                  <a:lnTo>
                    <a:pt x="36" y="4"/>
                  </a:lnTo>
                  <a:lnTo>
                    <a:pt x="36" y="3"/>
                  </a:lnTo>
                  <a:lnTo>
                    <a:pt x="36" y="2"/>
                  </a:lnTo>
                  <a:lnTo>
                    <a:pt x="35" y="2"/>
                  </a:lnTo>
                  <a:lnTo>
                    <a:pt x="35" y="1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32" y="0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6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44"/>
                  </a:lnTo>
                  <a:lnTo>
                    <a:pt x="0" y="45"/>
                  </a:lnTo>
                  <a:lnTo>
                    <a:pt x="0" y="46"/>
                  </a:lnTo>
                  <a:lnTo>
                    <a:pt x="1" y="47"/>
                  </a:lnTo>
                  <a:lnTo>
                    <a:pt x="2" y="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10" name="Freeform 191"/>
            <p:cNvSpPr>
              <a:spLocks/>
            </p:cNvSpPr>
            <p:nvPr/>
          </p:nvSpPr>
          <p:spPr bwMode="auto">
            <a:xfrm>
              <a:off x="1605" y="1003"/>
              <a:ext cx="70" cy="54"/>
            </a:xfrm>
            <a:custGeom>
              <a:avLst/>
              <a:gdLst>
                <a:gd name="T0" fmla="*/ 58 w 70"/>
                <a:gd name="T1" fmla="*/ 8 h 54"/>
                <a:gd name="T2" fmla="*/ 3 w 70"/>
                <a:gd name="T3" fmla="*/ 0 h 54"/>
                <a:gd name="T4" fmla="*/ 3 w 70"/>
                <a:gd name="T5" fmla="*/ 0 h 54"/>
                <a:gd name="T6" fmla="*/ 2 w 70"/>
                <a:gd name="T7" fmla="*/ 0 h 54"/>
                <a:gd name="T8" fmla="*/ 2 w 70"/>
                <a:gd name="T9" fmla="*/ 1 h 54"/>
                <a:gd name="T10" fmla="*/ 1 w 70"/>
                <a:gd name="T11" fmla="*/ 1 h 54"/>
                <a:gd name="T12" fmla="*/ 1 w 70"/>
                <a:gd name="T13" fmla="*/ 2 h 54"/>
                <a:gd name="T14" fmla="*/ 0 w 70"/>
                <a:gd name="T15" fmla="*/ 2 h 54"/>
                <a:gd name="T16" fmla="*/ 0 w 70"/>
                <a:gd name="T17" fmla="*/ 3 h 54"/>
                <a:gd name="T18" fmla="*/ 0 w 70"/>
                <a:gd name="T19" fmla="*/ 3 h 54"/>
                <a:gd name="T20" fmla="*/ 7 w 70"/>
                <a:gd name="T21" fmla="*/ 46 h 54"/>
                <a:gd name="T22" fmla="*/ 7 w 70"/>
                <a:gd name="T23" fmla="*/ 46 h 54"/>
                <a:gd name="T24" fmla="*/ 7 w 70"/>
                <a:gd name="T25" fmla="*/ 46 h 54"/>
                <a:gd name="T26" fmla="*/ 7 w 70"/>
                <a:gd name="T27" fmla="*/ 47 h 54"/>
                <a:gd name="T28" fmla="*/ 8 w 70"/>
                <a:gd name="T29" fmla="*/ 48 h 54"/>
                <a:gd name="T30" fmla="*/ 8 w 70"/>
                <a:gd name="T31" fmla="*/ 48 h 54"/>
                <a:gd name="T32" fmla="*/ 9 w 70"/>
                <a:gd name="T33" fmla="*/ 49 h 54"/>
                <a:gd name="T34" fmla="*/ 10 w 70"/>
                <a:gd name="T35" fmla="*/ 49 h 54"/>
                <a:gd name="T36" fmla="*/ 10 w 70"/>
                <a:gd name="T37" fmla="*/ 49 h 54"/>
                <a:gd name="T38" fmla="*/ 66 w 70"/>
                <a:gd name="T39" fmla="*/ 53 h 54"/>
                <a:gd name="T40" fmla="*/ 66 w 70"/>
                <a:gd name="T41" fmla="*/ 53 h 54"/>
                <a:gd name="T42" fmla="*/ 67 w 70"/>
                <a:gd name="T43" fmla="*/ 53 h 54"/>
                <a:gd name="T44" fmla="*/ 67 w 70"/>
                <a:gd name="T45" fmla="*/ 52 h 54"/>
                <a:gd name="T46" fmla="*/ 68 w 70"/>
                <a:gd name="T47" fmla="*/ 52 h 54"/>
                <a:gd name="T48" fmla="*/ 68 w 70"/>
                <a:gd name="T49" fmla="*/ 51 h 54"/>
                <a:gd name="T50" fmla="*/ 69 w 70"/>
                <a:gd name="T51" fmla="*/ 51 h 54"/>
                <a:gd name="T52" fmla="*/ 69 w 70"/>
                <a:gd name="T53" fmla="*/ 50 h 54"/>
                <a:gd name="T54" fmla="*/ 69 w 70"/>
                <a:gd name="T55" fmla="*/ 50 h 54"/>
                <a:gd name="T56" fmla="*/ 62 w 70"/>
                <a:gd name="T57" fmla="*/ 11 h 54"/>
                <a:gd name="T58" fmla="*/ 62 w 70"/>
                <a:gd name="T59" fmla="*/ 11 h 54"/>
                <a:gd name="T60" fmla="*/ 61 w 70"/>
                <a:gd name="T61" fmla="*/ 10 h 54"/>
                <a:gd name="T62" fmla="*/ 61 w 70"/>
                <a:gd name="T63" fmla="*/ 9 h 54"/>
                <a:gd name="T64" fmla="*/ 60 w 70"/>
                <a:gd name="T65" fmla="*/ 9 h 54"/>
                <a:gd name="T66" fmla="*/ 60 w 70"/>
                <a:gd name="T67" fmla="*/ 9 h 54"/>
                <a:gd name="T68" fmla="*/ 59 w 70"/>
                <a:gd name="T69" fmla="*/ 8 h 54"/>
                <a:gd name="T70" fmla="*/ 59 w 70"/>
                <a:gd name="T71" fmla="*/ 8 h 54"/>
                <a:gd name="T72" fmla="*/ 58 w 70"/>
                <a:gd name="T73" fmla="*/ 8 h 5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0"/>
                <a:gd name="T112" fmla="*/ 0 h 54"/>
                <a:gd name="T113" fmla="*/ 70 w 70"/>
                <a:gd name="T114" fmla="*/ 54 h 5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0" h="54">
                  <a:moveTo>
                    <a:pt x="58" y="8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7" y="46"/>
                  </a:lnTo>
                  <a:lnTo>
                    <a:pt x="7" y="47"/>
                  </a:lnTo>
                  <a:lnTo>
                    <a:pt x="8" y="48"/>
                  </a:lnTo>
                  <a:lnTo>
                    <a:pt x="9" y="49"/>
                  </a:lnTo>
                  <a:lnTo>
                    <a:pt x="10" y="49"/>
                  </a:lnTo>
                  <a:lnTo>
                    <a:pt x="66" y="53"/>
                  </a:lnTo>
                  <a:lnTo>
                    <a:pt x="67" y="53"/>
                  </a:lnTo>
                  <a:lnTo>
                    <a:pt x="67" y="52"/>
                  </a:lnTo>
                  <a:lnTo>
                    <a:pt x="68" y="52"/>
                  </a:lnTo>
                  <a:lnTo>
                    <a:pt x="68" y="51"/>
                  </a:lnTo>
                  <a:lnTo>
                    <a:pt x="69" y="51"/>
                  </a:lnTo>
                  <a:lnTo>
                    <a:pt x="69" y="50"/>
                  </a:lnTo>
                  <a:lnTo>
                    <a:pt x="62" y="11"/>
                  </a:lnTo>
                  <a:lnTo>
                    <a:pt x="61" y="10"/>
                  </a:lnTo>
                  <a:lnTo>
                    <a:pt x="61" y="9"/>
                  </a:lnTo>
                  <a:lnTo>
                    <a:pt x="60" y="9"/>
                  </a:lnTo>
                  <a:lnTo>
                    <a:pt x="59" y="8"/>
                  </a:lnTo>
                  <a:lnTo>
                    <a:pt x="58" y="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11" name="Freeform 192"/>
            <p:cNvSpPr>
              <a:spLocks/>
            </p:cNvSpPr>
            <p:nvPr/>
          </p:nvSpPr>
          <p:spPr bwMode="auto">
            <a:xfrm>
              <a:off x="1676" y="1012"/>
              <a:ext cx="51" cy="47"/>
            </a:xfrm>
            <a:custGeom>
              <a:avLst/>
              <a:gdLst>
                <a:gd name="T0" fmla="*/ 40 w 51"/>
                <a:gd name="T1" fmla="*/ 5 h 47"/>
                <a:gd name="T2" fmla="*/ 3 w 51"/>
                <a:gd name="T3" fmla="*/ 0 h 47"/>
                <a:gd name="T4" fmla="*/ 3 w 51"/>
                <a:gd name="T5" fmla="*/ 0 h 47"/>
                <a:gd name="T6" fmla="*/ 2 w 51"/>
                <a:gd name="T7" fmla="*/ 0 h 47"/>
                <a:gd name="T8" fmla="*/ 2 w 51"/>
                <a:gd name="T9" fmla="*/ 1 h 47"/>
                <a:gd name="T10" fmla="*/ 1 w 51"/>
                <a:gd name="T11" fmla="*/ 1 h 47"/>
                <a:gd name="T12" fmla="*/ 1 w 51"/>
                <a:gd name="T13" fmla="*/ 2 h 47"/>
                <a:gd name="T14" fmla="*/ 0 w 51"/>
                <a:gd name="T15" fmla="*/ 2 h 47"/>
                <a:gd name="T16" fmla="*/ 0 w 51"/>
                <a:gd name="T17" fmla="*/ 3 h 47"/>
                <a:gd name="T18" fmla="*/ 0 w 51"/>
                <a:gd name="T19" fmla="*/ 4 h 47"/>
                <a:gd name="T20" fmla="*/ 7 w 51"/>
                <a:gd name="T21" fmla="*/ 40 h 47"/>
                <a:gd name="T22" fmla="*/ 7 w 51"/>
                <a:gd name="T23" fmla="*/ 41 h 47"/>
                <a:gd name="T24" fmla="*/ 8 w 51"/>
                <a:gd name="T25" fmla="*/ 41 h 47"/>
                <a:gd name="T26" fmla="*/ 8 w 51"/>
                <a:gd name="T27" fmla="*/ 42 h 47"/>
                <a:gd name="T28" fmla="*/ 8 w 51"/>
                <a:gd name="T29" fmla="*/ 42 h 47"/>
                <a:gd name="T30" fmla="*/ 9 w 51"/>
                <a:gd name="T31" fmla="*/ 43 h 47"/>
                <a:gd name="T32" fmla="*/ 9 w 51"/>
                <a:gd name="T33" fmla="*/ 43 h 47"/>
                <a:gd name="T34" fmla="*/ 10 w 51"/>
                <a:gd name="T35" fmla="*/ 43 h 47"/>
                <a:gd name="T36" fmla="*/ 11 w 51"/>
                <a:gd name="T37" fmla="*/ 43 h 47"/>
                <a:gd name="T38" fmla="*/ 47 w 51"/>
                <a:gd name="T39" fmla="*/ 46 h 47"/>
                <a:gd name="T40" fmla="*/ 47 w 51"/>
                <a:gd name="T41" fmla="*/ 46 h 47"/>
                <a:gd name="T42" fmla="*/ 48 w 51"/>
                <a:gd name="T43" fmla="*/ 46 h 47"/>
                <a:gd name="T44" fmla="*/ 48 w 51"/>
                <a:gd name="T45" fmla="*/ 45 h 47"/>
                <a:gd name="T46" fmla="*/ 49 w 51"/>
                <a:gd name="T47" fmla="*/ 45 h 47"/>
                <a:gd name="T48" fmla="*/ 50 w 51"/>
                <a:gd name="T49" fmla="*/ 45 h 47"/>
                <a:gd name="T50" fmla="*/ 50 w 51"/>
                <a:gd name="T51" fmla="*/ 44 h 47"/>
                <a:gd name="T52" fmla="*/ 50 w 51"/>
                <a:gd name="T53" fmla="*/ 43 h 47"/>
                <a:gd name="T54" fmla="*/ 50 w 51"/>
                <a:gd name="T55" fmla="*/ 43 h 47"/>
                <a:gd name="T56" fmla="*/ 44 w 51"/>
                <a:gd name="T57" fmla="*/ 8 h 47"/>
                <a:gd name="T58" fmla="*/ 43 w 51"/>
                <a:gd name="T59" fmla="*/ 8 h 47"/>
                <a:gd name="T60" fmla="*/ 43 w 51"/>
                <a:gd name="T61" fmla="*/ 7 h 47"/>
                <a:gd name="T62" fmla="*/ 43 w 51"/>
                <a:gd name="T63" fmla="*/ 7 h 47"/>
                <a:gd name="T64" fmla="*/ 42 w 51"/>
                <a:gd name="T65" fmla="*/ 6 h 47"/>
                <a:gd name="T66" fmla="*/ 42 w 51"/>
                <a:gd name="T67" fmla="*/ 6 h 47"/>
                <a:gd name="T68" fmla="*/ 41 w 51"/>
                <a:gd name="T69" fmla="*/ 5 h 47"/>
                <a:gd name="T70" fmla="*/ 41 w 51"/>
                <a:gd name="T71" fmla="*/ 5 h 47"/>
                <a:gd name="T72" fmla="*/ 40 w 51"/>
                <a:gd name="T73" fmla="*/ 5 h 4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1"/>
                <a:gd name="T112" fmla="*/ 0 h 47"/>
                <a:gd name="T113" fmla="*/ 51 w 51"/>
                <a:gd name="T114" fmla="*/ 47 h 4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1" h="47">
                  <a:moveTo>
                    <a:pt x="40" y="5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7" y="40"/>
                  </a:lnTo>
                  <a:lnTo>
                    <a:pt x="7" y="41"/>
                  </a:lnTo>
                  <a:lnTo>
                    <a:pt x="8" y="41"/>
                  </a:lnTo>
                  <a:lnTo>
                    <a:pt x="8" y="42"/>
                  </a:lnTo>
                  <a:lnTo>
                    <a:pt x="9" y="43"/>
                  </a:lnTo>
                  <a:lnTo>
                    <a:pt x="10" y="43"/>
                  </a:lnTo>
                  <a:lnTo>
                    <a:pt x="11" y="43"/>
                  </a:lnTo>
                  <a:lnTo>
                    <a:pt x="47" y="46"/>
                  </a:lnTo>
                  <a:lnTo>
                    <a:pt x="48" y="46"/>
                  </a:lnTo>
                  <a:lnTo>
                    <a:pt x="48" y="45"/>
                  </a:lnTo>
                  <a:lnTo>
                    <a:pt x="49" y="45"/>
                  </a:lnTo>
                  <a:lnTo>
                    <a:pt x="50" y="45"/>
                  </a:lnTo>
                  <a:lnTo>
                    <a:pt x="50" y="44"/>
                  </a:lnTo>
                  <a:lnTo>
                    <a:pt x="50" y="43"/>
                  </a:lnTo>
                  <a:lnTo>
                    <a:pt x="44" y="8"/>
                  </a:lnTo>
                  <a:lnTo>
                    <a:pt x="43" y="8"/>
                  </a:lnTo>
                  <a:lnTo>
                    <a:pt x="43" y="7"/>
                  </a:lnTo>
                  <a:lnTo>
                    <a:pt x="42" y="6"/>
                  </a:lnTo>
                  <a:lnTo>
                    <a:pt x="41" y="5"/>
                  </a:lnTo>
                  <a:lnTo>
                    <a:pt x="40" y="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12" name="Freeform 193"/>
            <p:cNvSpPr>
              <a:spLocks/>
            </p:cNvSpPr>
            <p:nvPr/>
          </p:nvSpPr>
          <p:spPr bwMode="auto">
            <a:xfrm>
              <a:off x="1559" y="1011"/>
              <a:ext cx="40" cy="45"/>
            </a:xfrm>
            <a:custGeom>
              <a:avLst/>
              <a:gdLst>
                <a:gd name="T0" fmla="*/ 2 w 40"/>
                <a:gd name="T1" fmla="*/ 44 h 45"/>
                <a:gd name="T2" fmla="*/ 37 w 40"/>
                <a:gd name="T3" fmla="*/ 39 h 45"/>
                <a:gd name="T4" fmla="*/ 38 w 40"/>
                <a:gd name="T5" fmla="*/ 39 h 45"/>
                <a:gd name="T6" fmla="*/ 38 w 40"/>
                <a:gd name="T7" fmla="*/ 39 h 45"/>
                <a:gd name="T8" fmla="*/ 39 w 40"/>
                <a:gd name="T9" fmla="*/ 38 h 45"/>
                <a:gd name="T10" fmla="*/ 39 w 40"/>
                <a:gd name="T11" fmla="*/ 38 h 45"/>
                <a:gd name="T12" fmla="*/ 39 w 40"/>
                <a:gd name="T13" fmla="*/ 37 h 45"/>
                <a:gd name="T14" fmla="*/ 39 w 40"/>
                <a:gd name="T15" fmla="*/ 36 h 45"/>
                <a:gd name="T16" fmla="*/ 39 w 40"/>
                <a:gd name="T17" fmla="*/ 36 h 45"/>
                <a:gd name="T18" fmla="*/ 39 w 40"/>
                <a:gd name="T19" fmla="*/ 35 h 45"/>
                <a:gd name="T20" fmla="*/ 34 w 40"/>
                <a:gd name="T21" fmla="*/ 4 h 45"/>
                <a:gd name="T22" fmla="*/ 33 w 40"/>
                <a:gd name="T23" fmla="*/ 3 h 45"/>
                <a:gd name="T24" fmla="*/ 33 w 40"/>
                <a:gd name="T25" fmla="*/ 2 h 45"/>
                <a:gd name="T26" fmla="*/ 33 w 40"/>
                <a:gd name="T27" fmla="*/ 1 h 45"/>
                <a:gd name="T28" fmla="*/ 32 w 40"/>
                <a:gd name="T29" fmla="*/ 1 h 45"/>
                <a:gd name="T30" fmla="*/ 32 w 40"/>
                <a:gd name="T31" fmla="*/ 0 h 45"/>
                <a:gd name="T32" fmla="*/ 31 w 40"/>
                <a:gd name="T33" fmla="*/ 0 h 45"/>
                <a:gd name="T34" fmla="*/ 30 w 40"/>
                <a:gd name="T35" fmla="*/ 0 h 45"/>
                <a:gd name="T36" fmla="*/ 29 w 40"/>
                <a:gd name="T37" fmla="*/ 0 h 45"/>
                <a:gd name="T38" fmla="*/ 3 w 40"/>
                <a:gd name="T39" fmla="*/ 5 h 45"/>
                <a:gd name="T40" fmla="*/ 2 w 40"/>
                <a:gd name="T41" fmla="*/ 5 h 45"/>
                <a:gd name="T42" fmla="*/ 2 w 40"/>
                <a:gd name="T43" fmla="*/ 6 h 45"/>
                <a:gd name="T44" fmla="*/ 1 w 40"/>
                <a:gd name="T45" fmla="*/ 6 h 45"/>
                <a:gd name="T46" fmla="*/ 1 w 40"/>
                <a:gd name="T47" fmla="*/ 6 h 45"/>
                <a:gd name="T48" fmla="*/ 0 w 40"/>
                <a:gd name="T49" fmla="*/ 7 h 45"/>
                <a:gd name="T50" fmla="*/ 0 w 40"/>
                <a:gd name="T51" fmla="*/ 7 h 45"/>
                <a:gd name="T52" fmla="*/ 0 w 40"/>
                <a:gd name="T53" fmla="*/ 8 h 45"/>
                <a:gd name="T54" fmla="*/ 0 w 40"/>
                <a:gd name="T55" fmla="*/ 8 h 45"/>
                <a:gd name="T56" fmla="*/ 0 w 40"/>
                <a:gd name="T57" fmla="*/ 41 h 45"/>
                <a:gd name="T58" fmla="*/ 0 w 40"/>
                <a:gd name="T59" fmla="*/ 42 h 45"/>
                <a:gd name="T60" fmla="*/ 0 w 40"/>
                <a:gd name="T61" fmla="*/ 42 h 45"/>
                <a:gd name="T62" fmla="*/ 0 w 40"/>
                <a:gd name="T63" fmla="*/ 43 h 45"/>
                <a:gd name="T64" fmla="*/ 0 w 40"/>
                <a:gd name="T65" fmla="*/ 43 h 45"/>
                <a:gd name="T66" fmla="*/ 1 w 40"/>
                <a:gd name="T67" fmla="*/ 44 h 45"/>
                <a:gd name="T68" fmla="*/ 1 w 40"/>
                <a:gd name="T69" fmla="*/ 44 h 45"/>
                <a:gd name="T70" fmla="*/ 2 w 40"/>
                <a:gd name="T71" fmla="*/ 44 h 45"/>
                <a:gd name="T72" fmla="*/ 2 w 40"/>
                <a:gd name="T73" fmla="*/ 44 h 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0"/>
                <a:gd name="T112" fmla="*/ 0 h 45"/>
                <a:gd name="T113" fmla="*/ 40 w 40"/>
                <a:gd name="T114" fmla="*/ 45 h 4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0" h="45">
                  <a:moveTo>
                    <a:pt x="2" y="44"/>
                  </a:moveTo>
                  <a:lnTo>
                    <a:pt x="37" y="39"/>
                  </a:lnTo>
                  <a:lnTo>
                    <a:pt x="38" y="39"/>
                  </a:lnTo>
                  <a:lnTo>
                    <a:pt x="39" y="38"/>
                  </a:lnTo>
                  <a:lnTo>
                    <a:pt x="39" y="37"/>
                  </a:lnTo>
                  <a:lnTo>
                    <a:pt x="39" y="36"/>
                  </a:lnTo>
                  <a:lnTo>
                    <a:pt x="39" y="35"/>
                  </a:lnTo>
                  <a:lnTo>
                    <a:pt x="34" y="4"/>
                  </a:lnTo>
                  <a:lnTo>
                    <a:pt x="33" y="3"/>
                  </a:lnTo>
                  <a:lnTo>
                    <a:pt x="33" y="2"/>
                  </a:lnTo>
                  <a:lnTo>
                    <a:pt x="33" y="1"/>
                  </a:lnTo>
                  <a:lnTo>
                    <a:pt x="32" y="1"/>
                  </a:lnTo>
                  <a:lnTo>
                    <a:pt x="32" y="0"/>
                  </a:lnTo>
                  <a:lnTo>
                    <a:pt x="31" y="0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3" y="5"/>
                  </a:lnTo>
                  <a:lnTo>
                    <a:pt x="2" y="5"/>
                  </a:lnTo>
                  <a:lnTo>
                    <a:pt x="2" y="6"/>
                  </a:lnTo>
                  <a:lnTo>
                    <a:pt x="1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41"/>
                  </a:lnTo>
                  <a:lnTo>
                    <a:pt x="0" y="42"/>
                  </a:lnTo>
                  <a:lnTo>
                    <a:pt x="0" y="43"/>
                  </a:lnTo>
                  <a:lnTo>
                    <a:pt x="1" y="44"/>
                  </a:lnTo>
                  <a:lnTo>
                    <a:pt x="2" y="4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13" name="Freeform 194"/>
            <p:cNvSpPr>
              <a:spLocks/>
            </p:cNvSpPr>
            <p:nvPr/>
          </p:nvSpPr>
          <p:spPr bwMode="auto">
            <a:xfrm>
              <a:off x="1606" y="1056"/>
              <a:ext cx="124" cy="36"/>
            </a:xfrm>
            <a:custGeom>
              <a:avLst/>
              <a:gdLst>
                <a:gd name="T0" fmla="*/ 123 w 124"/>
                <a:gd name="T1" fmla="*/ 9 h 36"/>
                <a:gd name="T2" fmla="*/ 0 w 124"/>
                <a:gd name="T3" fmla="*/ 0 h 36"/>
                <a:gd name="T4" fmla="*/ 0 w 124"/>
                <a:gd name="T5" fmla="*/ 29 h 36"/>
                <a:gd name="T6" fmla="*/ 123 w 124"/>
                <a:gd name="T7" fmla="*/ 35 h 36"/>
                <a:gd name="T8" fmla="*/ 123 w 124"/>
                <a:gd name="T9" fmla="*/ 9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36"/>
                <a:gd name="T17" fmla="*/ 124 w 124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36">
                  <a:moveTo>
                    <a:pt x="123" y="9"/>
                  </a:moveTo>
                  <a:lnTo>
                    <a:pt x="0" y="0"/>
                  </a:lnTo>
                  <a:lnTo>
                    <a:pt x="0" y="29"/>
                  </a:lnTo>
                  <a:lnTo>
                    <a:pt x="123" y="35"/>
                  </a:lnTo>
                  <a:lnTo>
                    <a:pt x="123" y="9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14" name="Freeform 195"/>
            <p:cNvSpPr>
              <a:spLocks/>
            </p:cNvSpPr>
            <p:nvPr/>
          </p:nvSpPr>
          <p:spPr bwMode="auto">
            <a:xfrm>
              <a:off x="1511" y="1056"/>
              <a:ext cx="95" cy="36"/>
            </a:xfrm>
            <a:custGeom>
              <a:avLst/>
              <a:gdLst>
                <a:gd name="T0" fmla="*/ 94 w 95"/>
                <a:gd name="T1" fmla="*/ 30 h 36"/>
                <a:gd name="T2" fmla="*/ 94 w 95"/>
                <a:gd name="T3" fmla="*/ 0 h 36"/>
                <a:gd name="T4" fmla="*/ 0 w 95"/>
                <a:gd name="T5" fmla="*/ 12 h 36"/>
                <a:gd name="T6" fmla="*/ 0 w 95"/>
                <a:gd name="T7" fmla="*/ 35 h 36"/>
                <a:gd name="T8" fmla="*/ 94 w 95"/>
                <a:gd name="T9" fmla="*/ 3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36"/>
                <a:gd name="T17" fmla="*/ 95 w 9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36">
                  <a:moveTo>
                    <a:pt x="94" y="30"/>
                  </a:moveTo>
                  <a:lnTo>
                    <a:pt x="94" y="0"/>
                  </a:lnTo>
                  <a:lnTo>
                    <a:pt x="0" y="12"/>
                  </a:lnTo>
                  <a:lnTo>
                    <a:pt x="0" y="35"/>
                  </a:lnTo>
                  <a:lnTo>
                    <a:pt x="94" y="3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15" name="Freeform 196"/>
            <p:cNvSpPr>
              <a:spLocks/>
            </p:cNvSpPr>
            <p:nvPr/>
          </p:nvSpPr>
          <p:spPr bwMode="auto">
            <a:xfrm>
              <a:off x="1555" y="1008"/>
              <a:ext cx="49" cy="102"/>
            </a:xfrm>
            <a:custGeom>
              <a:avLst/>
              <a:gdLst>
                <a:gd name="T0" fmla="*/ 41 w 49"/>
                <a:gd name="T1" fmla="*/ 4 h 102"/>
                <a:gd name="T2" fmla="*/ 48 w 49"/>
                <a:gd name="T3" fmla="*/ 42 h 102"/>
                <a:gd name="T4" fmla="*/ 44 w 49"/>
                <a:gd name="T5" fmla="*/ 48 h 102"/>
                <a:gd name="T6" fmla="*/ 44 w 49"/>
                <a:gd name="T7" fmla="*/ 95 h 102"/>
                <a:gd name="T8" fmla="*/ 44 w 49"/>
                <a:gd name="T9" fmla="*/ 96 h 102"/>
                <a:gd name="T10" fmla="*/ 43 w 49"/>
                <a:gd name="T11" fmla="*/ 97 h 102"/>
                <a:gd name="T12" fmla="*/ 43 w 49"/>
                <a:gd name="T13" fmla="*/ 98 h 102"/>
                <a:gd name="T14" fmla="*/ 42 w 49"/>
                <a:gd name="T15" fmla="*/ 99 h 102"/>
                <a:gd name="T16" fmla="*/ 41 w 49"/>
                <a:gd name="T17" fmla="*/ 99 h 102"/>
                <a:gd name="T18" fmla="*/ 40 w 49"/>
                <a:gd name="T19" fmla="*/ 100 h 102"/>
                <a:gd name="T20" fmla="*/ 38 w 49"/>
                <a:gd name="T21" fmla="*/ 100 h 102"/>
                <a:gd name="T22" fmla="*/ 37 w 49"/>
                <a:gd name="T23" fmla="*/ 100 h 102"/>
                <a:gd name="T24" fmla="*/ 6 w 49"/>
                <a:gd name="T25" fmla="*/ 101 h 102"/>
                <a:gd name="T26" fmla="*/ 4 w 49"/>
                <a:gd name="T27" fmla="*/ 101 h 102"/>
                <a:gd name="T28" fmla="*/ 3 w 49"/>
                <a:gd name="T29" fmla="*/ 101 h 102"/>
                <a:gd name="T30" fmla="*/ 2 w 49"/>
                <a:gd name="T31" fmla="*/ 100 h 102"/>
                <a:gd name="T32" fmla="*/ 1 w 49"/>
                <a:gd name="T33" fmla="*/ 99 h 102"/>
                <a:gd name="T34" fmla="*/ 1 w 49"/>
                <a:gd name="T35" fmla="*/ 98 h 102"/>
                <a:gd name="T36" fmla="*/ 0 w 49"/>
                <a:gd name="T37" fmla="*/ 97 h 102"/>
                <a:gd name="T38" fmla="*/ 0 w 49"/>
                <a:gd name="T39" fmla="*/ 96 h 102"/>
                <a:gd name="T40" fmla="*/ 0 w 49"/>
                <a:gd name="T41" fmla="*/ 94 h 102"/>
                <a:gd name="T42" fmla="*/ 0 w 49"/>
                <a:gd name="T43" fmla="*/ 53 h 102"/>
                <a:gd name="T44" fmla="*/ 2 w 49"/>
                <a:gd name="T45" fmla="*/ 48 h 102"/>
                <a:gd name="T46" fmla="*/ 2 w 49"/>
                <a:gd name="T47" fmla="*/ 11 h 102"/>
                <a:gd name="T48" fmla="*/ 2 w 49"/>
                <a:gd name="T49" fmla="*/ 10 h 102"/>
                <a:gd name="T50" fmla="*/ 2 w 49"/>
                <a:gd name="T51" fmla="*/ 9 h 102"/>
                <a:gd name="T52" fmla="*/ 2 w 49"/>
                <a:gd name="T53" fmla="*/ 8 h 102"/>
                <a:gd name="T54" fmla="*/ 3 w 49"/>
                <a:gd name="T55" fmla="*/ 7 h 102"/>
                <a:gd name="T56" fmla="*/ 3 w 49"/>
                <a:gd name="T57" fmla="*/ 6 h 102"/>
                <a:gd name="T58" fmla="*/ 4 w 49"/>
                <a:gd name="T59" fmla="*/ 6 h 102"/>
                <a:gd name="T60" fmla="*/ 5 w 49"/>
                <a:gd name="T61" fmla="*/ 6 h 102"/>
                <a:gd name="T62" fmla="*/ 6 w 49"/>
                <a:gd name="T63" fmla="*/ 6 h 102"/>
                <a:gd name="T64" fmla="*/ 35 w 49"/>
                <a:gd name="T65" fmla="*/ 0 h 102"/>
                <a:gd name="T66" fmla="*/ 36 w 49"/>
                <a:gd name="T67" fmla="*/ 0 h 102"/>
                <a:gd name="T68" fmla="*/ 37 w 49"/>
                <a:gd name="T69" fmla="*/ 0 h 102"/>
                <a:gd name="T70" fmla="*/ 38 w 49"/>
                <a:gd name="T71" fmla="*/ 0 h 102"/>
                <a:gd name="T72" fmla="*/ 39 w 49"/>
                <a:gd name="T73" fmla="*/ 1 h 102"/>
                <a:gd name="T74" fmla="*/ 40 w 49"/>
                <a:gd name="T75" fmla="*/ 1 h 102"/>
                <a:gd name="T76" fmla="*/ 40 w 49"/>
                <a:gd name="T77" fmla="*/ 2 h 102"/>
                <a:gd name="T78" fmla="*/ 41 w 49"/>
                <a:gd name="T79" fmla="*/ 3 h 102"/>
                <a:gd name="T80" fmla="*/ 41 w 49"/>
                <a:gd name="T81" fmla="*/ 4 h 10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9"/>
                <a:gd name="T124" fmla="*/ 0 h 102"/>
                <a:gd name="T125" fmla="*/ 49 w 49"/>
                <a:gd name="T126" fmla="*/ 102 h 10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9" h="102">
                  <a:moveTo>
                    <a:pt x="41" y="4"/>
                  </a:moveTo>
                  <a:lnTo>
                    <a:pt x="48" y="42"/>
                  </a:lnTo>
                  <a:lnTo>
                    <a:pt x="44" y="48"/>
                  </a:lnTo>
                  <a:lnTo>
                    <a:pt x="44" y="95"/>
                  </a:lnTo>
                  <a:lnTo>
                    <a:pt x="44" y="96"/>
                  </a:lnTo>
                  <a:lnTo>
                    <a:pt x="43" y="97"/>
                  </a:lnTo>
                  <a:lnTo>
                    <a:pt x="43" y="98"/>
                  </a:lnTo>
                  <a:lnTo>
                    <a:pt x="42" y="99"/>
                  </a:lnTo>
                  <a:lnTo>
                    <a:pt x="41" y="99"/>
                  </a:lnTo>
                  <a:lnTo>
                    <a:pt x="40" y="100"/>
                  </a:lnTo>
                  <a:lnTo>
                    <a:pt x="38" y="100"/>
                  </a:lnTo>
                  <a:lnTo>
                    <a:pt x="37" y="100"/>
                  </a:lnTo>
                  <a:lnTo>
                    <a:pt x="6" y="101"/>
                  </a:lnTo>
                  <a:lnTo>
                    <a:pt x="4" y="101"/>
                  </a:lnTo>
                  <a:lnTo>
                    <a:pt x="3" y="101"/>
                  </a:lnTo>
                  <a:lnTo>
                    <a:pt x="2" y="100"/>
                  </a:lnTo>
                  <a:lnTo>
                    <a:pt x="1" y="99"/>
                  </a:lnTo>
                  <a:lnTo>
                    <a:pt x="1" y="98"/>
                  </a:lnTo>
                  <a:lnTo>
                    <a:pt x="0" y="97"/>
                  </a:lnTo>
                  <a:lnTo>
                    <a:pt x="0" y="96"/>
                  </a:lnTo>
                  <a:lnTo>
                    <a:pt x="0" y="94"/>
                  </a:lnTo>
                  <a:lnTo>
                    <a:pt x="0" y="53"/>
                  </a:lnTo>
                  <a:lnTo>
                    <a:pt x="2" y="48"/>
                  </a:lnTo>
                  <a:lnTo>
                    <a:pt x="2" y="11"/>
                  </a:lnTo>
                  <a:lnTo>
                    <a:pt x="2" y="10"/>
                  </a:lnTo>
                  <a:lnTo>
                    <a:pt x="2" y="9"/>
                  </a:lnTo>
                  <a:lnTo>
                    <a:pt x="2" y="8"/>
                  </a:lnTo>
                  <a:lnTo>
                    <a:pt x="3" y="7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6" y="6"/>
                  </a:lnTo>
                  <a:lnTo>
                    <a:pt x="35" y="0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38" y="0"/>
                  </a:lnTo>
                  <a:lnTo>
                    <a:pt x="39" y="1"/>
                  </a:lnTo>
                  <a:lnTo>
                    <a:pt x="40" y="1"/>
                  </a:lnTo>
                  <a:lnTo>
                    <a:pt x="40" y="2"/>
                  </a:lnTo>
                  <a:lnTo>
                    <a:pt x="41" y="3"/>
                  </a:lnTo>
                  <a:lnTo>
                    <a:pt x="41" y="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16" name="Freeform 197"/>
            <p:cNvSpPr>
              <a:spLocks/>
            </p:cNvSpPr>
            <p:nvPr/>
          </p:nvSpPr>
          <p:spPr bwMode="auto">
            <a:xfrm>
              <a:off x="1510" y="1111"/>
              <a:ext cx="221" cy="2"/>
            </a:xfrm>
            <a:custGeom>
              <a:avLst/>
              <a:gdLst>
                <a:gd name="T0" fmla="*/ 220 w 221"/>
                <a:gd name="T1" fmla="*/ 1 h 2"/>
                <a:gd name="T2" fmla="*/ 95 w 221"/>
                <a:gd name="T3" fmla="*/ 0 h 2"/>
                <a:gd name="T4" fmla="*/ 0 w 221"/>
                <a:gd name="T5" fmla="*/ 1 h 2"/>
                <a:gd name="T6" fmla="*/ 0 60000 65536"/>
                <a:gd name="T7" fmla="*/ 0 60000 65536"/>
                <a:gd name="T8" fmla="*/ 0 60000 65536"/>
                <a:gd name="T9" fmla="*/ 0 w 221"/>
                <a:gd name="T10" fmla="*/ 0 h 2"/>
                <a:gd name="T11" fmla="*/ 221 w 221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1" h="2">
                  <a:moveTo>
                    <a:pt x="220" y="1"/>
                  </a:moveTo>
                  <a:lnTo>
                    <a:pt x="95" y="0"/>
                  </a:lnTo>
                  <a:lnTo>
                    <a:pt x="0" y="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17" name="Line 198"/>
            <p:cNvSpPr>
              <a:spLocks noChangeShapeType="1"/>
            </p:cNvSpPr>
            <p:nvPr/>
          </p:nvSpPr>
          <p:spPr bwMode="auto">
            <a:xfrm flipH="1">
              <a:off x="1506" y="1019"/>
              <a:ext cx="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018" name="Freeform 199"/>
            <p:cNvSpPr>
              <a:spLocks/>
            </p:cNvSpPr>
            <p:nvPr/>
          </p:nvSpPr>
          <p:spPr bwMode="auto">
            <a:xfrm>
              <a:off x="1526" y="1075"/>
              <a:ext cx="20" cy="35"/>
            </a:xfrm>
            <a:custGeom>
              <a:avLst/>
              <a:gdLst>
                <a:gd name="T0" fmla="*/ 16 w 20"/>
                <a:gd name="T1" fmla="*/ 0 h 35"/>
                <a:gd name="T2" fmla="*/ 3 w 20"/>
                <a:gd name="T3" fmla="*/ 2 h 35"/>
                <a:gd name="T4" fmla="*/ 2 w 20"/>
                <a:gd name="T5" fmla="*/ 2 h 35"/>
                <a:gd name="T6" fmla="*/ 2 w 20"/>
                <a:gd name="T7" fmla="*/ 2 h 35"/>
                <a:gd name="T8" fmla="*/ 1 w 20"/>
                <a:gd name="T9" fmla="*/ 2 h 35"/>
                <a:gd name="T10" fmla="*/ 1 w 20"/>
                <a:gd name="T11" fmla="*/ 2 h 35"/>
                <a:gd name="T12" fmla="*/ 0 w 20"/>
                <a:gd name="T13" fmla="*/ 3 h 35"/>
                <a:gd name="T14" fmla="*/ 0 w 20"/>
                <a:gd name="T15" fmla="*/ 3 h 35"/>
                <a:gd name="T16" fmla="*/ 0 w 20"/>
                <a:gd name="T17" fmla="*/ 4 h 35"/>
                <a:gd name="T18" fmla="*/ 0 w 20"/>
                <a:gd name="T19" fmla="*/ 4 h 35"/>
                <a:gd name="T20" fmla="*/ 0 w 20"/>
                <a:gd name="T21" fmla="*/ 32 h 35"/>
                <a:gd name="T22" fmla="*/ 0 w 20"/>
                <a:gd name="T23" fmla="*/ 32 h 35"/>
                <a:gd name="T24" fmla="*/ 0 w 20"/>
                <a:gd name="T25" fmla="*/ 33 h 35"/>
                <a:gd name="T26" fmla="*/ 0 w 20"/>
                <a:gd name="T27" fmla="*/ 33 h 35"/>
                <a:gd name="T28" fmla="*/ 1 w 20"/>
                <a:gd name="T29" fmla="*/ 33 h 35"/>
                <a:gd name="T30" fmla="*/ 1 w 20"/>
                <a:gd name="T31" fmla="*/ 34 h 35"/>
                <a:gd name="T32" fmla="*/ 2 w 20"/>
                <a:gd name="T33" fmla="*/ 34 h 35"/>
                <a:gd name="T34" fmla="*/ 2 w 20"/>
                <a:gd name="T35" fmla="*/ 34 h 35"/>
                <a:gd name="T36" fmla="*/ 3 w 20"/>
                <a:gd name="T37" fmla="*/ 34 h 35"/>
                <a:gd name="T38" fmla="*/ 16 w 20"/>
                <a:gd name="T39" fmla="*/ 34 h 35"/>
                <a:gd name="T40" fmla="*/ 17 w 20"/>
                <a:gd name="T41" fmla="*/ 34 h 35"/>
                <a:gd name="T42" fmla="*/ 17 w 20"/>
                <a:gd name="T43" fmla="*/ 34 h 35"/>
                <a:gd name="T44" fmla="*/ 18 w 20"/>
                <a:gd name="T45" fmla="*/ 34 h 35"/>
                <a:gd name="T46" fmla="*/ 18 w 20"/>
                <a:gd name="T47" fmla="*/ 33 h 35"/>
                <a:gd name="T48" fmla="*/ 19 w 20"/>
                <a:gd name="T49" fmla="*/ 33 h 35"/>
                <a:gd name="T50" fmla="*/ 19 w 20"/>
                <a:gd name="T51" fmla="*/ 32 h 35"/>
                <a:gd name="T52" fmla="*/ 19 w 20"/>
                <a:gd name="T53" fmla="*/ 32 h 35"/>
                <a:gd name="T54" fmla="*/ 19 w 20"/>
                <a:gd name="T55" fmla="*/ 32 h 35"/>
                <a:gd name="T56" fmla="*/ 19 w 20"/>
                <a:gd name="T57" fmla="*/ 2 h 35"/>
                <a:gd name="T58" fmla="*/ 19 w 20"/>
                <a:gd name="T59" fmla="*/ 2 h 35"/>
                <a:gd name="T60" fmla="*/ 19 w 20"/>
                <a:gd name="T61" fmla="*/ 1 h 35"/>
                <a:gd name="T62" fmla="*/ 19 w 20"/>
                <a:gd name="T63" fmla="*/ 1 h 35"/>
                <a:gd name="T64" fmla="*/ 18 w 20"/>
                <a:gd name="T65" fmla="*/ 1 h 35"/>
                <a:gd name="T66" fmla="*/ 18 w 20"/>
                <a:gd name="T67" fmla="*/ 0 h 35"/>
                <a:gd name="T68" fmla="*/ 17 w 20"/>
                <a:gd name="T69" fmla="*/ 0 h 35"/>
                <a:gd name="T70" fmla="*/ 17 w 20"/>
                <a:gd name="T71" fmla="*/ 0 h 35"/>
                <a:gd name="T72" fmla="*/ 16 w 20"/>
                <a:gd name="T73" fmla="*/ 0 h 3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0"/>
                <a:gd name="T112" fmla="*/ 0 h 35"/>
                <a:gd name="T113" fmla="*/ 20 w 20"/>
                <a:gd name="T114" fmla="*/ 35 h 3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0" h="35">
                  <a:moveTo>
                    <a:pt x="16" y="0"/>
                  </a:moveTo>
                  <a:lnTo>
                    <a:pt x="3" y="2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32"/>
                  </a:lnTo>
                  <a:lnTo>
                    <a:pt x="0" y="33"/>
                  </a:lnTo>
                  <a:lnTo>
                    <a:pt x="1" y="33"/>
                  </a:lnTo>
                  <a:lnTo>
                    <a:pt x="1" y="34"/>
                  </a:lnTo>
                  <a:lnTo>
                    <a:pt x="2" y="34"/>
                  </a:lnTo>
                  <a:lnTo>
                    <a:pt x="3" y="34"/>
                  </a:lnTo>
                  <a:lnTo>
                    <a:pt x="16" y="34"/>
                  </a:lnTo>
                  <a:lnTo>
                    <a:pt x="17" y="34"/>
                  </a:lnTo>
                  <a:lnTo>
                    <a:pt x="18" y="34"/>
                  </a:lnTo>
                  <a:lnTo>
                    <a:pt x="18" y="33"/>
                  </a:lnTo>
                  <a:lnTo>
                    <a:pt x="19" y="33"/>
                  </a:lnTo>
                  <a:lnTo>
                    <a:pt x="19" y="32"/>
                  </a:lnTo>
                  <a:lnTo>
                    <a:pt x="19" y="2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19" name="Freeform 200"/>
            <p:cNvSpPr>
              <a:spLocks/>
            </p:cNvSpPr>
            <p:nvPr/>
          </p:nvSpPr>
          <p:spPr bwMode="auto">
            <a:xfrm>
              <a:off x="1610" y="1052"/>
              <a:ext cx="3" cy="96"/>
            </a:xfrm>
            <a:custGeom>
              <a:avLst/>
              <a:gdLst>
                <a:gd name="T0" fmla="*/ 2 w 3"/>
                <a:gd name="T1" fmla="*/ 0 h 96"/>
                <a:gd name="T2" fmla="*/ 0 w 3"/>
                <a:gd name="T3" fmla="*/ 4 h 96"/>
                <a:gd name="T4" fmla="*/ 0 w 3"/>
                <a:gd name="T5" fmla="*/ 95 h 96"/>
                <a:gd name="T6" fmla="*/ 0 60000 65536"/>
                <a:gd name="T7" fmla="*/ 0 60000 65536"/>
                <a:gd name="T8" fmla="*/ 0 60000 65536"/>
                <a:gd name="T9" fmla="*/ 0 w 3"/>
                <a:gd name="T10" fmla="*/ 0 h 96"/>
                <a:gd name="T11" fmla="*/ 3 w 3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96">
                  <a:moveTo>
                    <a:pt x="2" y="0"/>
                  </a:moveTo>
                  <a:lnTo>
                    <a:pt x="0" y="4"/>
                  </a:lnTo>
                  <a:lnTo>
                    <a:pt x="0" y="9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20" name="Freeform 201"/>
            <p:cNvSpPr>
              <a:spLocks/>
            </p:cNvSpPr>
            <p:nvPr/>
          </p:nvSpPr>
          <p:spPr bwMode="auto">
            <a:xfrm>
              <a:off x="1657" y="1064"/>
              <a:ext cx="45" cy="80"/>
            </a:xfrm>
            <a:custGeom>
              <a:avLst/>
              <a:gdLst>
                <a:gd name="T0" fmla="*/ 25 w 45"/>
                <a:gd name="T1" fmla="*/ 0 h 80"/>
                <a:gd name="T2" fmla="*/ 26 w 45"/>
                <a:gd name="T3" fmla="*/ 0 h 80"/>
                <a:gd name="T4" fmla="*/ 28 w 45"/>
                <a:gd name="T5" fmla="*/ 1 h 80"/>
                <a:gd name="T6" fmla="*/ 29 w 45"/>
                <a:gd name="T7" fmla="*/ 1 h 80"/>
                <a:gd name="T8" fmla="*/ 31 w 45"/>
                <a:gd name="T9" fmla="*/ 2 h 80"/>
                <a:gd name="T10" fmla="*/ 33 w 45"/>
                <a:gd name="T11" fmla="*/ 2 h 80"/>
                <a:gd name="T12" fmla="*/ 34 w 45"/>
                <a:gd name="T13" fmla="*/ 3 h 80"/>
                <a:gd name="T14" fmla="*/ 36 w 45"/>
                <a:gd name="T15" fmla="*/ 4 h 80"/>
                <a:gd name="T16" fmla="*/ 37 w 45"/>
                <a:gd name="T17" fmla="*/ 4 h 80"/>
                <a:gd name="T18" fmla="*/ 39 w 45"/>
                <a:gd name="T19" fmla="*/ 5 h 80"/>
                <a:gd name="T20" fmla="*/ 40 w 45"/>
                <a:gd name="T21" fmla="*/ 6 h 80"/>
                <a:gd name="T22" fmla="*/ 41 w 45"/>
                <a:gd name="T23" fmla="*/ 6 h 80"/>
                <a:gd name="T24" fmla="*/ 42 w 45"/>
                <a:gd name="T25" fmla="*/ 7 h 80"/>
                <a:gd name="T26" fmla="*/ 43 w 45"/>
                <a:gd name="T27" fmla="*/ 8 h 80"/>
                <a:gd name="T28" fmla="*/ 44 w 45"/>
                <a:gd name="T29" fmla="*/ 9 h 80"/>
                <a:gd name="T30" fmla="*/ 44 w 45"/>
                <a:gd name="T31" fmla="*/ 10 h 80"/>
                <a:gd name="T32" fmla="*/ 44 w 45"/>
                <a:gd name="T33" fmla="*/ 11 h 80"/>
                <a:gd name="T34" fmla="*/ 44 w 45"/>
                <a:gd name="T35" fmla="*/ 78 h 80"/>
                <a:gd name="T36" fmla="*/ 0 w 45"/>
                <a:gd name="T37" fmla="*/ 79 h 80"/>
                <a:gd name="T38" fmla="*/ 0 w 45"/>
                <a:gd name="T39" fmla="*/ 8 h 80"/>
                <a:gd name="T40" fmla="*/ 0 w 45"/>
                <a:gd name="T41" fmla="*/ 7 h 80"/>
                <a:gd name="T42" fmla="*/ 1 w 45"/>
                <a:gd name="T43" fmla="*/ 6 h 80"/>
                <a:gd name="T44" fmla="*/ 2 w 45"/>
                <a:gd name="T45" fmla="*/ 5 h 80"/>
                <a:gd name="T46" fmla="*/ 3 w 45"/>
                <a:gd name="T47" fmla="*/ 5 h 80"/>
                <a:gd name="T48" fmla="*/ 4 w 45"/>
                <a:gd name="T49" fmla="*/ 4 h 80"/>
                <a:gd name="T50" fmla="*/ 6 w 45"/>
                <a:gd name="T51" fmla="*/ 3 h 80"/>
                <a:gd name="T52" fmla="*/ 7 w 45"/>
                <a:gd name="T53" fmla="*/ 3 h 80"/>
                <a:gd name="T54" fmla="*/ 9 w 45"/>
                <a:gd name="T55" fmla="*/ 2 h 80"/>
                <a:gd name="T56" fmla="*/ 11 w 45"/>
                <a:gd name="T57" fmla="*/ 2 h 80"/>
                <a:gd name="T58" fmla="*/ 13 w 45"/>
                <a:gd name="T59" fmla="*/ 1 h 80"/>
                <a:gd name="T60" fmla="*/ 15 w 45"/>
                <a:gd name="T61" fmla="*/ 1 h 80"/>
                <a:gd name="T62" fmla="*/ 18 w 45"/>
                <a:gd name="T63" fmla="*/ 1 h 80"/>
                <a:gd name="T64" fmla="*/ 20 w 45"/>
                <a:gd name="T65" fmla="*/ 1 h 80"/>
                <a:gd name="T66" fmla="*/ 22 w 45"/>
                <a:gd name="T67" fmla="*/ 0 h 80"/>
                <a:gd name="T68" fmla="*/ 23 w 45"/>
                <a:gd name="T69" fmla="*/ 0 h 80"/>
                <a:gd name="T70" fmla="*/ 25 w 45"/>
                <a:gd name="T71" fmla="*/ 0 h 8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5"/>
                <a:gd name="T109" fmla="*/ 0 h 80"/>
                <a:gd name="T110" fmla="*/ 45 w 45"/>
                <a:gd name="T111" fmla="*/ 80 h 8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5" h="80">
                  <a:moveTo>
                    <a:pt x="25" y="0"/>
                  </a:moveTo>
                  <a:lnTo>
                    <a:pt x="26" y="0"/>
                  </a:lnTo>
                  <a:lnTo>
                    <a:pt x="28" y="1"/>
                  </a:lnTo>
                  <a:lnTo>
                    <a:pt x="29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4" y="3"/>
                  </a:lnTo>
                  <a:lnTo>
                    <a:pt x="36" y="4"/>
                  </a:lnTo>
                  <a:lnTo>
                    <a:pt x="37" y="4"/>
                  </a:lnTo>
                  <a:lnTo>
                    <a:pt x="39" y="5"/>
                  </a:lnTo>
                  <a:lnTo>
                    <a:pt x="40" y="6"/>
                  </a:lnTo>
                  <a:lnTo>
                    <a:pt x="41" y="6"/>
                  </a:lnTo>
                  <a:lnTo>
                    <a:pt x="42" y="7"/>
                  </a:lnTo>
                  <a:lnTo>
                    <a:pt x="43" y="8"/>
                  </a:lnTo>
                  <a:lnTo>
                    <a:pt x="44" y="9"/>
                  </a:lnTo>
                  <a:lnTo>
                    <a:pt x="44" y="10"/>
                  </a:lnTo>
                  <a:lnTo>
                    <a:pt x="44" y="11"/>
                  </a:lnTo>
                  <a:lnTo>
                    <a:pt x="44" y="78"/>
                  </a:lnTo>
                  <a:lnTo>
                    <a:pt x="0" y="79"/>
                  </a:lnTo>
                  <a:lnTo>
                    <a:pt x="0" y="8"/>
                  </a:lnTo>
                  <a:lnTo>
                    <a:pt x="0" y="7"/>
                  </a:lnTo>
                  <a:lnTo>
                    <a:pt x="1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6" y="3"/>
                  </a:lnTo>
                  <a:lnTo>
                    <a:pt x="7" y="3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8" y="1"/>
                  </a:lnTo>
                  <a:lnTo>
                    <a:pt x="20" y="1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5" y="0"/>
                  </a:lnTo>
                </a:path>
              </a:pathLst>
            </a:custGeom>
            <a:solidFill>
              <a:schemeClr val="tx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21" name="Freeform 202"/>
            <p:cNvSpPr>
              <a:spLocks/>
            </p:cNvSpPr>
            <p:nvPr/>
          </p:nvSpPr>
          <p:spPr bwMode="auto">
            <a:xfrm>
              <a:off x="1657" y="1064"/>
              <a:ext cx="45" cy="81"/>
            </a:xfrm>
            <a:custGeom>
              <a:avLst/>
              <a:gdLst>
                <a:gd name="T0" fmla="*/ 25 w 45"/>
                <a:gd name="T1" fmla="*/ 0 h 81"/>
                <a:gd name="T2" fmla="*/ 25 w 45"/>
                <a:gd name="T3" fmla="*/ 0 h 81"/>
                <a:gd name="T4" fmla="*/ 26 w 45"/>
                <a:gd name="T5" fmla="*/ 0 h 81"/>
                <a:gd name="T6" fmla="*/ 28 w 45"/>
                <a:gd name="T7" fmla="*/ 1 h 81"/>
                <a:gd name="T8" fmla="*/ 29 w 45"/>
                <a:gd name="T9" fmla="*/ 1 h 81"/>
                <a:gd name="T10" fmla="*/ 31 w 45"/>
                <a:gd name="T11" fmla="*/ 2 h 81"/>
                <a:gd name="T12" fmla="*/ 33 w 45"/>
                <a:gd name="T13" fmla="*/ 2 h 81"/>
                <a:gd name="T14" fmla="*/ 34 w 45"/>
                <a:gd name="T15" fmla="*/ 3 h 81"/>
                <a:gd name="T16" fmla="*/ 36 w 45"/>
                <a:gd name="T17" fmla="*/ 4 h 81"/>
                <a:gd name="T18" fmla="*/ 37 w 45"/>
                <a:gd name="T19" fmla="*/ 4 h 81"/>
                <a:gd name="T20" fmla="*/ 39 w 45"/>
                <a:gd name="T21" fmla="*/ 5 h 81"/>
                <a:gd name="T22" fmla="*/ 40 w 45"/>
                <a:gd name="T23" fmla="*/ 6 h 81"/>
                <a:gd name="T24" fmla="*/ 41 w 45"/>
                <a:gd name="T25" fmla="*/ 6 h 81"/>
                <a:gd name="T26" fmla="*/ 42 w 45"/>
                <a:gd name="T27" fmla="*/ 7 h 81"/>
                <a:gd name="T28" fmla="*/ 43 w 45"/>
                <a:gd name="T29" fmla="*/ 8 h 81"/>
                <a:gd name="T30" fmla="*/ 44 w 45"/>
                <a:gd name="T31" fmla="*/ 9 h 81"/>
                <a:gd name="T32" fmla="*/ 44 w 45"/>
                <a:gd name="T33" fmla="*/ 10 h 81"/>
                <a:gd name="T34" fmla="*/ 44 w 45"/>
                <a:gd name="T35" fmla="*/ 11 h 81"/>
                <a:gd name="T36" fmla="*/ 44 w 45"/>
                <a:gd name="T37" fmla="*/ 79 h 81"/>
                <a:gd name="T38" fmla="*/ 0 w 45"/>
                <a:gd name="T39" fmla="*/ 80 h 81"/>
                <a:gd name="T40" fmla="*/ 0 w 45"/>
                <a:gd name="T41" fmla="*/ 9 h 81"/>
                <a:gd name="T42" fmla="*/ 0 w 45"/>
                <a:gd name="T43" fmla="*/ 8 h 81"/>
                <a:gd name="T44" fmla="*/ 1 w 45"/>
                <a:gd name="T45" fmla="*/ 7 h 81"/>
                <a:gd name="T46" fmla="*/ 2 w 45"/>
                <a:gd name="T47" fmla="*/ 6 h 81"/>
                <a:gd name="T48" fmla="*/ 3 w 45"/>
                <a:gd name="T49" fmla="*/ 5 h 81"/>
                <a:gd name="T50" fmla="*/ 4 w 45"/>
                <a:gd name="T51" fmla="*/ 4 h 81"/>
                <a:gd name="T52" fmla="*/ 6 w 45"/>
                <a:gd name="T53" fmla="*/ 3 h 81"/>
                <a:gd name="T54" fmla="*/ 7 w 45"/>
                <a:gd name="T55" fmla="*/ 3 h 81"/>
                <a:gd name="T56" fmla="*/ 9 w 45"/>
                <a:gd name="T57" fmla="*/ 2 h 81"/>
                <a:gd name="T58" fmla="*/ 11 w 45"/>
                <a:gd name="T59" fmla="*/ 2 h 81"/>
                <a:gd name="T60" fmla="*/ 13 w 45"/>
                <a:gd name="T61" fmla="*/ 2 h 81"/>
                <a:gd name="T62" fmla="*/ 15 w 45"/>
                <a:gd name="T63" fmla="*/ 1 h 81"/>
                <a:gd name="T64" fmla="*/ 18 w 45"/>
                <a:gd name="T65" fmla="*/ 1 h 81"/>
                <a:gd name="T66" fmla="*/ 20 w 45"/>
                <a:gd name="T67" fmla="*/ 1 h 81"/>
                <a:gd name="T68" fmla="*/ 22 w 45"/>
                <a:gd name="T69" fmla="*/ 0 h 81"/>
                <a:gd name="T70" fmla="*/ 23 w 45"/>
                <a:gd name="T71" fmla="*/ 0 h 81"/>
                <a:gd name="T72" fmla="*/ 25 w 45"/>
                <a:gd name="T73" fmla="*/ 0 h 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5"/>
                <a:gd name="T112" fmla="*/ 0 h 81"/>
                <a:gd name="T113" fmla="*/ 45 w 45"/>
                <a:gd name="T114" fmla="*/ 81 h 8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5" h="81">
                  <a:moveTo>
                    <a:pt x="25" y="0"/>
                  </a:moveTo>
                  <a:lnTo>
                    <a:pt x="25" y="0"/>
                  </a:lnTo>
                  <a:lnTo>
                    <a:pt x="26" y="0"/>
                  </a:lnTo>
                  <a:lnTo>
                    <a:pt x="28" y="1"/>
                  </a:lnTo>
                  <a:lnTo>
                    <a:pt x="29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4" y="3"/>
                  </a:lnTo>
                  <a:lnTo>
                    <a:pt x="36" y="4"/>
                  </a:lnTo>
                  <a:lnTo>
                    <a:pt x="37" y="4"/>
                  </a:lnTo>
                  <a:lnTo>
                    <a:pt x="39" y="5"/>
                  </a:lnTo>
                  <a:lnTo>
                    <a:pt x="40" y="6"/>
                  </a:lnTo>
                  <a:lnTo>
                    <a:pt x="41" y="6"/>
                  </a:lnTo>
                  <a:lnTo>
                    <a:pt x="42" y="7"/>
                  </a:lnTo>
                  <a:lnTo>
                    <a:pt x="43" y="8"/>
                  </a:lnTo>
                  <a:lnTo>
                    <a:pt x="44" y="9"/>
                  </a:lnTo>
                  <a:lnTo>
                    <a:pt x="44" y="10"/>
                  </a:lnTo>
                  <a:lnTo>
                    <a:pt x="44" y="11"/>
                  </a:lnTo>
                  <a:lnTo>
                    <a:pt x="44" y="79"/>
                  </a:lnTo>
                  <a:lnTo>
                    <a:pt x="0" y="80"/>
                  </a:lnTo>
                  <a:lnTo>
                    <a:pt x="0" y="9"/>
                  </a:lnTo>
                  <a:lnTo>
                    <a:pt x="0" y="8"/>
                  </a:lnTo>
                  <a:lnTo>
                    <a:pt x="1" y="7"/>
                  </a:lnTo>
                  <a:lnTo>
                    <a:pt x="2" y="6"/>
                  </a:lnTo>
                  <a:lnTo>
                    <a:pt x="3" y="5"/>
                  </a:lnTo>
                  <a:lnTo>
                    <a:pt x="4" y="4"/>
                  </a:lnTo>
                  <a:lnTo>
                    <a:pt x="6" y="3"/>
                  </a:lnTo>
                  <a:lnTo>
                    <a:pt x="7" y="3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5" y="1"/>
                  </a:lnTo>
                  <a:lnTo>
                    <a:pt x="18" y="1"/>
                  </a:lnTo>
                  <a:lnTo>
                    <a:pt x="20" y="1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22" name="Freeform 203"/>
            <p:cNvSpPr>
              <a:spLocks/>
            </p:cNvSpPr>
            <p:nvPr/>
          </p:nvSpPr>
          <p:spPr bwMode="auto">
            <a:xfrm>
              <a:off x="1632" y="1167"/>
              <a:ext cx="95" cy="31"/>
            </a:xfrm>
            <a:custGeom>
              <a:avLst/>
              <a:gdLst>
                <a:gd name="T0" fmla="*/ 89 w 95"/>
                <a:gd name="T1" fmla="*/ 0 h 31"/>
                <a:gd name="T2" fmla="*/ 94 w 95"/>
                <a:gd name="T3" fmla="*/ 22 h 31"/>
                <a:gd name="T4" fmla="*/ 3 w 95"/>
                <a:gd name="T5" fmla="*/ 30 h 31"/>
                <a:gd name="T6" fmla="*/ 0 w 95"/>
                <a:gd name="T7" fmla="*/ 5 h 31"/>
                <a:gd name="T8" fmla="*/ 89 w 95"/>
                <a:gd name="T9" fmla="*/ 0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31"/>
                <a:gd name="T17" fmla="*/ 95 w 95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31">
                  <a:moveTo>
                    <a:pt x="89" y="0"/>
                  </a:moveTo>
                  <a:lnTo>
                    <a:pt x="94" y="22"/>
                  </a:lnTo>
                  <a:lnTo>
                    <a:pt x="3" y="30"/>
                  </a:lnTo>
                  <a:lnTo>
                    <a:pt x="0" y="5"/>
                  </a:lnTo>
                  <a:lnTo>
                    <a:pt x="89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23" name="Freeform 204"/>
            <p:cNvSpPr>
              <a:spLocks/>
            </p:cNvSpPr>
            <p:nvPr/>
          </p:nvSpPr>
          <p:spPr bwMode="auto">
            <a:xfrm>
              <a:off x="1580" y="1011"/>
              <a:ext cx="7" cy="41"/>
            </a:xfrm>
            <a:custGeom>
              <a:avLst/>
              <a:gdLst>
                <a:gd name="T0" fmla="*/ 6 w 7"/>
                <a:gd name="T1" fmla="*/ 0 h 41"/>
                <a:gd name="T2" fmla="*/ 6 w 7"/>
                <a:gd name="T3" fmla="*/ 39 h 41"/>
                <a:gd name="T4" fmla="*/ 0 w 7"/>
                <a:gd name="T5" fmla="*/ 40 h 41"/>
                <a:gd name="T6" fmla="*/ 0 w 7"/>
                <a:gd name="T7" fmla="*/ 0 h 41"/>
                <a:gd name="T8" fmla="*/ 6 w 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41"/>
                <a:gd name="T17" fmla="*/ 7 w 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41">
                  <a:moveTo>
                    <a:pt x="6" y="0"/>
                  </a:moveTo>
                  <a:lnTo>
                    <a:pt x="6" y="39"/>
                  </a:lnTo>
                  <a:lnTo>
                    <a:pt x="0" y="40"/>
                  </a:lnTo>
                  <a:lnTo>
                    <a:pt x="0" y="0"/>
                  </a:lnTo>
                  <a:lnTo>
                    <a:pt x="6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24" name="Freeform 205"/>
            <p:cNvSpPr>
              <a:spLocks/>
            </p:cNvSpPr>
            <p:nvPr/>
          </p:nvSpPr>
          <p:spPr bwMode="auto">
            <a:xfrm>
              <a:off x="1579" y="1011"/>
              <a:ext cx="8" cy="41"/>
            </a:xfrm>
            <a:custGeom>
              <a:avLst/>
              <a:gdLst>
                <a:gd name="T0" fmla="*/ 7 w 8"/>
                <a:gd name="T1" fmla="*/ 0 h 41"/>
                <a:gd name="T2" fmla="*/ 7 w 8"/>
                <a:gd name="T3" fmla="*/ 39 h 41"/>
                <a:gd name="T4" fmla="*/ 0 w 8"/>
                <a:gd name="T5" fmla="*/ 40 h 41"/>
                <a:gd name="T6" fmla="*/ 0 w 8"/>
                <a:gd name="T7" fmla="*/ 0 h 41"/>
                <a:gd name="T8" fmla="*/ 7 w 8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41"/>
                <a:gd name="T17" fmla="*/ 8 w 8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41">
                  <a:moveTo>
                    <a:pt x="7" y="0"/>
                  </a:moveTo>
                  <a:lnTo>
                    <a:pt x="7" y="39"/>
                  </a:lnTo>
                  <a:lnTo>
                    <a:pt x="0" y="40"/>
                  </a:lnTo>
                  <a:lnTo>
                    <a:pt x="0" y="0"/>
                  </a:lnTo>
                  <a:lnTo>
                    <a:pt x="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25" name="Freeform 206"/>
            <p:cNvSpPr>
              <a:spLocks/>
            </p:cNvSpPr>
            <p:nvPr/>
          </p:nvSpPr>
          <p:spPr bwMode="auto">
            <a:xfrm>
              <a:off x="1575" y="1011"/>
              <a:ext cx="16" cy="41"/>
            </a:xfrm>
            <a:custGeom>
              <a:avLst/>
              <a:gdLst>
                <a:gd name="T0" fmla="*/ 4 w 16"/>
                <a:gd name="T1" fmla="*/ 40 h 41"/>
                <a:gd name="T2" fmla="*/ 4 w 16"/>
                <a:gd name="T3" fmla="*/ 0 h 41"/>
                <a:gd name="T4" fmla="*/ 0 w 16"/>
                <a:gd name="T5" fmla="*/ 1 h 41"/>
                <a:gd name="T6" fmla="*/ 0 w 16"/>
                <a:gd name="T7" fmla="*/ 40 h 41"/>
                <a:gd name="T8" fmla="*/ 4 w 16"/>
                <a:gd name="T9" fmla="*/ 40 h 41"/>
                <a:gd name="T10" fmla="*/ 15 w 16"/>
                <a:gd name="T11" fmla="*/ 0 h 41"/>
                <a:gd name="T12" fmla="*/ 15 w 16"/>
                <a:gd name="T13" fmla="*/ 39 h 41"/>
                <a:gd name="T14" fmla="*/ 11 w 16"/>
                <a:gd name="T15" fmla="*/ 40 h 41"/>
                <a:gd name="T16" fmla="*/ 11 w 16"/>
                <a:gd name="T17" fmla="*/ 0 h 41"/>
                <a:gd name="T18" fmla="*/ 15 w 16"/>
                <a:gd name="T19" fmla="*/ 0 h 41"/>
                <a:gd name="T20" fmla="*/ 4 w 16"/>
                <a:gd name="T21" fmla="*/ 40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41"/>
                <a:gd name="T35" fmla="*/ 16 w 16"/>
                <a:gd name="T36" fmla="*/ 41 h 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41">
                  <a:moveTo>
                    <a:pt x="4" y="4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0" y="40"/>
                  </a:lnTo>
                  <a:lnTo>
                    <a:pt x="4" y="40"/>
                  </a:lnTo>
                  <a:lnTo>
                    <a:pt x="15" y="0"/>
                  </a:lnTo>
                  <a:lnTo>
                    <a:pt x="15" y="39"/>
                  </a:lnTo>
                  <a:lnTo>
                    <a:pt x="11" y="4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4" y="40"/>
                  </a:lnTo>
                </a:path>
              </a:pathLst>
            </a:custGeom>
            <a:gradFill rotWithShape="0">
              <a:gsLst>
                <a:gs pos="0">
                  <a:srgbClr val="CCCCCC"/>
                </a:gs>
                <a:gs pos="100000">
                  <a:srgbClr val="A3A3A3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26" name="Freeform 207"/>
            <p:cNvSpPr>
              <a:spLocks/>
            </p:cNvSpPr>
            <p:nvPr/>
          </p:nvSpPr>
          <p:spPr bwMode="auto">
            <a:xfrm>
              <a:off x="1575" y="1012"/>
              <a:ext cx="5" cy="40"/>
            </a:xfrm>
            <a:custGeom>
              <a:avLst/>
              <a:gdLst>
                <a:gd name="T0" fmla="*/ 4 w 5"/>
                <a:gd name="T1" fmla="*/ 39 h 40"/>
                <a:gd name="T2" fmla="*/ 4 w 5"/>
                <a:gd name="T3" fmla="*/ 0 h 40"/>
                <a:gd name="T4" fmla="*/ 0 w 5"/>
                <a:gd name="T5" fmla="*/ 1 h 40"/>
                <a:gd name="T6" fmla="*/ 0 w 5"/>
                <a:gd name="T7" fmla="*/ 39 h 40"/>
                <a:gd name="T8" fmla="*/ 4 w 5"/>
                <a:gd name="T9" fmla="*/ 39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0"/>
                <a:gd name="T17" fmla="*/ 5 w 5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0">
                  <a:moveTo>
                    <a:pt x="4" y="39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0" y="39"/>
                  </a:lnTo>
                  <a:lnTo>
                    <a:pt x="4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27" name="Freeform 208"/>
            <p:cNvSpPr>
              <a:spLocks/>
            </p:cNvSpPr>
            <p:nvPr/>
          </p:nvSpPr>
          <p:spPr bwMode="auto">
            <a:xfrm>
              <a:off x="1585" y="1011"/>
              <a:ext cx="6" cy="41"/>
            </a:xfrm>
            <a:custGeom>
              <a:avLst/>
              <a:gdLst>
                <a:gd name="T0" fmla="*/ 5 w 6"/>
                <a:gd name="T1" fmla="*/ 0 h 41"/>
                <a:gd name="T2" fmla="*/ 5 w 6"/>
                <a:gd name="T3" fmla="*/ 40 h 41"/>
                <a:gd name="T4" fmla="*/ 0 w 6"/>
                <a:gd name="T5" fmla="*/ 40 h 41"/>
                <a:gd name="T6" fmla="*/ 0 w 6"/>
                <a:gd name="T7" fmla="*/ 0 h 41"/>
                <a:gd name="T8" fmla="*/ 5 w 6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41"/>
                <a:gd name="T17" fmla="*/ 6 w 6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41">
                  <a:moveTo>
                    <a:pt x="5" y="0"/>
                  </a:moveTo>
                  <a:lnTo>
                    <a:pt x="5" y="40"/>
                  </a:lnTo>
                  <a:lnTo>
                    <a:pt x="0" y="40"/>
                  </a:ln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28" name="Freeform 209"/>
            <p:cNvSpPr>
              <a:spLocks/>
            </p:cNvSpPr>
            <p:nvPr/>
          </p:nvSpPr>
          <p:spPr bwMode="auto">
            <a:xfrm>
              <a:off x="1589" y="1006"/>
              <a:ext cx="1" cy="3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2 h 3"/>
                <a:gd name="T8" fmla="*/ 0 w 1"/>
                <a:gd name="T9" fmla="*/ 2 h 3"/>
                <a:gd name="T10" fmla="*/ 0 w 1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3"/>
                <a:gd name="T20" fmla="*/ 1 w 1"/>
                <a:gd name="T21" fmla="*/ 3 h 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3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29" name="Freeform 210"/>
            <p:cNvSpPr>
              <a:spLocks/>
            </p:cNvSpPr>
            <p:nvPr/>
          </p:nvSpPr>
          <p:spPr bwMode="auto">
            <a:xfrm>
              <a:off x="1583" y="1006"/>
              <a:ext cx="6" cy="3"/>
            </a:xfrm>
            <a:custGeom>
              <a:avLst/>
              <a:gdLst>
                <a:gd name="T0" fmla="*/ 1 w 6"/>
                <a:gd name="T1" fmla="*/ 0 h 3"/>
                <a:gd name="T2" fmla="*/ 1 w 6"/>
                <a:gd name="T3" fmla="*/ 0 h 3"/>
                <a:gd name="T4" fmla="*/ 5 w 6"/>
                <a:gd name="T5" fmla="*/ 0 h 3"/>
                <a:gd name="T6" fmla="*/ 5 w 6"/>
                <a:gd name="T7" fmla="*/ 2 h 3"/>
                <a:gd name="T8" fmla="*/ 1 w 6"/>
                <a:gd name="T9" fmla="*/ 2 h 3"/>
                <a:gd name="T10" fmla="*/ 0 w 6"/>
                <a:gd name="T11" fmla="*/ 2 h 3"/>
                <a:gd name="T12" fmla="*/ 0 w 6"/>
                <a:gd name="T13" fmla="*/ 1 h 3"/>
                <a:gd name="T14" fmla="*/ 0 w 6"/>
                <a:gd name="T15" fmla="*/ 0 h 3"/>
                <a:gd name="T16" fmla="*/ 1 w 6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"/>
                <a:gd name="T29" fmla="*/ 6 w 6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">
                  <a:moveTo>
                    <a:pt x="1" y="0"/>
                  </a:moveTo>
                  <a:lnTo>
                    <a:pt x="1" y="0"/>
                  </a:lnTo>
                  <a:lnTo>
                    <a:pt x="5" y="0"/>
                  </a:lnTo>
                  <a:lnTo>
                    <a:pt x="5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30" name="Freeform 211"/>
            <p:cNvSpPr>
              <a:spLocks/>
            </p:cNvSpPr>
            <p:nvPr/>
          </p:nvSpPr>
          <p:spPr bwMode="auto">
            <a:xfrm>
              <a:off x="1581" y="1006"/>
              <a:ext cx="4" cy="5"/>
            </a:xfrm>
            <a:custGeom>
              <a:avLst/>
              <a:gdLst>
                <a:gd name="T0" fmla="*/ 0 w 4"/>
                <a:gd name="T1" fmla="*/ 3 h 5"/>
                <a:gd name="T2" fmla="*/ 0 w 4"/>
                <a:gd name="T3" fmla="*/ 3 h 5"/>
                <a:gd name="T4" fmla="*/ 0 w 4"/>
                <a:gd name="T5" fmla="*/ 2 h 5"/>
                <a:gd name="T6" fmla="*/ 1 w 4"/>
                <a:gd name="T7" fmla="*/ 1 h 5"/>
                <a:gd name="T8" fmla="*/ 2 w 4"/>
                <a:gd name="T9" fmla="*/ 0 h 5"/>
                <a:gd name="T10" fmla="*/ 3 w 4"/>
                <a:gd name="T11" fmla="*/ 0 h 5"/>
                <a:gd name="T12" fmla="*/ 3 w 4"/>
                <a:gd name="T13" fmla="*/ 2 h 5"/>
                <a:gd name="T14" fmla="*/ 3 w 4"/>
                <a:gd name="T15" fmla="*/ 2 h 5"/>
                <a:gd name="T16" fmla="*/ 3 w 4"/>
                <a:gd name="T17" fmla="*/ 2 h 5"/>
                <a:gd name="T18" fmla="*/ 2 w 4"/>
                <a:gd name="T19" fmla="*/ 3 h 5"/>
                <a:gd name="T20" fmla="*/ 2 w 4"/>
                <a:gd name="T21" fmla="*/ 3 h 5"/>
                <a:gd name="T22" fmla="*/ 2 w 4"/>
                <a:gd name="T23" fmla="*/ 4 h 5"/>
                <a:gd name="T24" fmla="*/ 2 w 4"/>
                <a:gd name="T25" fmla="*/ 4 h 5"/>
                <a:gd name="T26" fmla="*/ 1 w 4"/>
                <a:gd name="T27" fmla="*/ 4 h 5"/>
                <a:gd name="T28" fmla="*/ 1 w 4"/>
                <a:gd name="T29" fmla="*/ 4 h 5"/>
                <a:gd name="T30" fmla="*/ 0 w 4"/>
                <a:gd name="T31" fmla="*/ 4 h 5"/>
                <a:gd name="T32" fmla="*/ 0 w 4"/>
                <a:gd name="T33" fmla="*/ 3 h 5"/>
                <a:gd name="T34" fmla="*/ 0 w 4"/>
                <a:gd name="T35" fmla="*/ 3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"/>
                <a:gd name="T55" fmla="*/ 0 h 5"/>
                <a:gd name="T56" fmla="*/ 4 w 4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" h="5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2" y="3"/>
                  </a:lnTo>
                  <a:lnTo>
                    <a:pt x="2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31" name="Freeform 212"/>
            <p:cNvSpPr>
              <a:spLocks/>
            </p:cNvSpPr>
            <p:nvPr/>
          </p:nvSpPr>
          <p:spPr bwMode="auto">
            <a:xfrm>
              <a:off x="1593" y="1055"/>
              <a:ext cx="1" cy="2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0 h 2"/>
                <a:gd name="T4" fmla="*/ 0 w 1"/>
                <a:gd name="T5" fmla="*/ 0 h 2"/>
                <a:gd name="T6" fmla="*/ 0 w 1"/>
                <a:gd name="T7" fmla="*/ 0 h 2"/>
                <a:gd name="T8" fmla="*/ 0 w 1"/>
                <a:gd name="T9" fmla="*/ 1 h 2"/>
                <a:gd name="T10" fmla="*/ 0 w 1"/>
                <a:gd name="T11" fmla="*/ 1 h 2"/>
                <a:gd name="T12" fmla="*/ 0 w 1"/>
                <a:gd name="T13" fmla="*/ 1 h 2"/>
                <a:gd name="T14" fmla="*/ 0 w 1"/>
                <a:gd name="T15" fmla="*/ 1 h 2"/>
                <a:gd name="T16" fmla="*/ 0 w 1"/>
                <a:gd name="T17" fmla="*/ 1 h 2"/>
                <a:gd name="T18" fmla="*/ 0 w 1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"/>
                <a:gd name="T31" fmla="*/ 0 h 2"/>
                <a:gd name="T32" fmla="*/ 1 w 1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" h="2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32" name="Freeform 213"/>
            <p:cNvSpPr>
              <a:spLocks/>
            </p:cNvSpPr>
            <p:nvPr/>
          </p:nvSpPr>
          <p:spPr bwMode="auto">
            <a:xfrm>
              <a:off x="1582" y="1010"/>
              <a:ext cx="2" cy="43"/>
            </a:xfrm>
            <a:custGeom>
              <a:avLst/>
              <a:gdLst>
                <a:gd name="T0" fmla="*/ 0 w 2"/>
                <a:gd name="T1" fmla="*/ 41 h 43"/>
                <a:gd name="T2" fmla="*/ 0 w 2"/>
                <a:gd name="T3" fmla="*/ 41 h 43"/>
                <a:gd name="T4" fmla="*/ 0 w 2"/>
                <a:gd name="T5" fmla="*/ 0 h 43"/>
                <a:gd name="T6" fmla="*/ 1 w 2"/>
                <a:gd name="T7" fmla="*/ 0 h 43"/>
                <a:gd name="T8" fmla="*/ 1 w 2"/>
                <a:gd name="T9" fmla="*/ 41 h 43"/>
                <a:gd name="T10" fmla="*/ 1 w 2"/>
                <a:gd name="T11" fmla="*/ 42 h 43"/>
                <a:gd name="T12" fmla="*/ 1 w 2"/>
                <a:gd name="T13" fmla="*/ 42 h 43"/>
                <a:gd name="T14" fmla="*/ 0 w 2"/>
                <a:gd name="T15" fmla="*/ 42 h 43"/>
                <a:gd name="T16" fmla="*/ 0 w 2"/>
                <a:gd name="T17" fmla="*/ 41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"/>
                <a:gd name="T28" fmla="*/ 0 h 43"/>
                <a:gd name="T29" fmla="*/ 2 w 2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" h="43">
                  <a:moveTo>
                    <a:pt x="0" y="41"/>
                  </a:moveTo>
                  <a:lnTo>
                    <a:pt x="0" y="4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41"/>
                  </a:lnTo>
                  <a:lnTo>
                    <a:pt x="1" y="42"/>
                  </a:lnTo>
                  <a:lnTo>
                    <a:pt x="0" y="42"/>
                  </a:lnTo>
                  <a:lnTo>
                    <a:pt x="0" y="41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33" name="Freeform 214"/>
            <p:cNvSpPr>
              <a:spLocks/>
            </p:cNvSpPr>
            <p:nvPr/>
          </p:nvSpPr>
          <p:spPr bwMode="auto">
            <a:xfrm>
              <a:off x="1593" y="1055"/>
              <a:ext cx="1" cy="2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0 h 2"/>
                <a:gd name="T4" fmla="*/ 0 w 1"/>
                <a:gd name="T5" fmla="*/ 1 h 2"/>
                <a:gd name="T6" fmla="*/ 0 w 1"/>
                <a:gd name="T7" fmla="*/ 1 h 2"/>
                <a:gd name="T8" fmla="*/ 0 w 1"/>
                <a:gd name="T9" fmla="*/ 1 h 2"/>
                <a:gd name="T10" fmla="*/ 0 w 1"/>
                <a:gd name="T11" fmla="*/ 0 h 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2"/>
                <a:gd name="T20" fmla="*/ 1 w 1"/>
                <a:gd name="T21" fmla="*/ 2 h 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2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34" name="Freeform 215"/>
            <p:cNvSpPr>
              <a:spLocks/>
            </p:cNvSpPr>
            <p:nvPr/>
          </p:nvSpPr>
          <p:spPr bwMode="auto">
            <a:xfrm>
              <a:off x="1582" y="1010"/>
              <a:ext cx="2" cy="43"/>
            </a:xfrm>
            <a:custGeom>
              <a:avLst/>
              <a:gdLst>
                <a:gd name="T0" fmla="*/ 0 w 2"/>
                <a:gd name="T1" fmla="*/ 42 h 43"/>
                <a:gd name="T2" fmla="*/ 0 w 2"/>
                <a:gd name="T3" fmla="*/ 42 h 43"/>
                <a:gd name="T4" fmla="*/ 0 w 2"/>
                <a:gd name="T5" fmla="*/ 0 h 43"/>
                <a:gd name="T6" fmla="*/ 1 w 2"/>
                <a:gd name="T7" fmla="*/ 0 h 43"/>
                <a:gd name="T8" fmla="*/ 1 w 2"/>
                <a:gd name="T9" fmla="*/ 42 h 43"/>
                <a:gd name="T10" fmla="*/ 1 w 2"/>
                <a:gd name="T11" fmla="*/ 42 h 43"/>
                <a:gd name="T12" fmla="*/ 0 w 2"/>
                <a:gd name="T13" fmla="*/ 42 h 43"/>
                <a:gd name="T14" fmla="*/ 0 w 2"/>
                <a:gd name="T15" fmla="*/ 42 h 43"/>
                <a:gd name="T16" fmla="*/ 0 w 2"/>
                <a:gd name="T17" fmla="*/ 42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"/>
                <a:gd name="T28" fmla="*/ 0 h 43"/>
                <a:gd name="T29" fmla="*/ 2 w 2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" h="43">
                  <a:moveTo>
                    <a:pt x="0" y="42"/>
                  </a:moveTo>
                  <a:lnTo>
                    <a:pt x="0" y="4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42"/>
                  </a:lnTo>
                  <a:lnTo>
                    <a:pt x="0" y="42"/>
                  </a:lnTo>
                </a:path>
              </a:pathLst>
            </a:custGeom>
            <a:gradFill rotWithShape="0">
              <a:gsLst>
                <a:gs pos="0">
                  <a:srgbClr val="4C4C4C"/>
                </a:gs>
                <a:gs pos="50000">
                  <a:srgbClr val="FFFFFF"/>
                </a:gs>
                <a:gs pos="100000">
                  <a:srgbClr val="4C4C4C"/>
                </a:gs>
              </a:gsLst>
              <a:lin ang="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35" name="Freeform 216"/>
            <p:cNvSpPr>
              <a:spLocks/>
            </p:cNvSpPr>
            <p:nvPr/>
          </p:nvSpPr>
          <p:spPr bwMode="auto">
            <a:xfrm>
              <a:off x="1593" y="1056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1"/>
                <a:gd name="T20" fmla="*/ 1 w 1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36" name="Freeform 217"/>
            <p:cNvSpPr>
              <a:spLocks/>
            </p:cNvSpPr>
            <p:nvPr/>
          </p:nvSpPr>
          <p:spPr bwMode="auto">
            <a:xfrm>
              <a:off x="1593" y="1118"/>
              <a:ext cx="11" cy="7"/>
            </a:xfrm>
            <a:custGeom>
              <a:avLst/>
              <a:gdLst>
                <a:gd name="T0" fmla="*/ 9 w 11"/>
                <a:gd name="T1" fmla="*/ 0 h 7"/>
                <a:gd name="T2" fmla="*/ 2 w 11"/>
                <a:gd name="T3" fmla="*/ 0 h 7"/>
                <a:gd name="T4" fmla="*/ 1 w 11"/>
                <a:gd name="T5" fmla="*/ 0 h 7"/>
                <a:gd name="T6" fmla="*/ 1 w 11"/>
                <a:gd name="T7" fmla="*/ 0 h 7"/>
                <a:gd name="T8" fmla="*/ 0 w 11"/>
                <a:gd name="T9" fmla="*/ 1 h 7"/>
                <a:gd name="T10" fmla="*/ 0 w 11"/>
                <a:gd name="T11" fmla="*/ 2 h 7"/>
                <a:gd name="T12" fmla="*/ 0 w 11"/>
                <a:gd name="T13" fmla="*/ 4 h 7"/>
                <a:gd name="T14" fmla="*/ 0 w 11"/>
                <a:gd name="T15" fmla="*/ 5 h 7"/>
                <a:gd name="T16" fmla="*/ 1 w 11"/>
                <a:gd name="T17" fmla="*/ 6 h 7"/>
                <a:gd name="T18" fmla="*/ 1 w 11"/>
                <a:gd name="T19" fmla="*/ 6 h 7"/>
                <a:gd name="T20" fmla="*/ 2 w 11"/>
                <a:gd name="T21" fmla="*/ 6 h 7"/>
                <a:gd name="T22" fmla="*/ 9 w 11"/>
                <a:gd name="T23" fmla="*/ 6 h 7"/>
                <a:gd name="T24" fmla="*/ 9 w 11"/>
                <a:gd name="T25" fmla="*/ 6 h 7"/>
                <a:gd name="T26" fmla="*/ 10 w 11"/>
                <a:gd name="T27" fmla="*/ 6 h 7"/>
                <a:gd name="T28" fmla="*/ 10 w 11"/>
                <a:gd name="T29" fmla="*/ 5 h 7"/>
                <a:gd name="T30" fmla="*/ 10 w 11"/>
                <a:gd name="T31" fmla="*/ 4 h 7"/>
                <a:gd name="T32" fmla="*/ 10 w 11"/>
                <a:gd name="T33" fmla="*/ 2 h 7"/>
                <a:gd name="T34" fmla="*/ 10 w 11"/>
                <a:gd name="T35" fmla="*/ 1 h 7"/>
                <a:gd name="T36" fmla="*/ 10 w 11"/>
                <a:gd name="T37" fmla="*/ 0 h 7"/>
                <a:gd name="T38" fmla="*/ 9 w 11"/>
                <a:gd name="T39" fmla="*/ 0 h 7"/>
                <a:gd name="T40" fmla="*/ 9 w 11"/>
                <a:gd name="T41" fmla="*/ 0 h 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"/>
                <a:gd name="T64" fmla="*/ 0 h 7"/>
                <a:gd name="T65" fmla="*/ 11 w 11"/>
                <a:gd name="T66" fmla="*/ 7 h 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" h="7">
                  <a:moveTo>
                    <a:pt x="9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37" name="Freeform 218"/>
            <p:cNvSpPr>
              <a:spLocks/>
            </p:cNvSpPr>
            <p:nvPr/>
          </p:nvSpPr>
          <p:spPr bwMode="auto">
            <a:xfrm>
              <a:off x="1591" y="1118"/>
              <a:ext cx="13" cy="8"/>
            </a:xfrm>
            <a:custGeom>
              <a:avLst/>
              <a:gdLst>
                <a:gd name="T0" fmla="*/ 10 w 13"/>
                <a:gd name="T1" fmla="*/ 0 h 8"/>
                <a:gd name="T2" fmla="*/ 2 w 13"/>
                <a:gd name="T3" fmla="*/ 0 h 8"/>
                <a:gd name="T4" fmla="*/ 1 w 13"/>
                <a:gd name="T5" fmla="*/ 0 h 8"/>
                <a:gd name="T6" fmla="*/ 1 w 13"/>
                <a:gd name="T7" fmla="*/ 0 h 8"/>
                <a:gd name="T8" fmla="*/ 0 w 13"/>
                <a:gd name="T9" fmla="*/ 1 h 8"/>
                <a:gd name="T10" fmla="*/ 0 w 13"/>
                <a:gd name="T11" fmla="*/ 2 h 8"/>
                <a:gd name="T12" fmla="*/ 0 w 13"/>
                <a:gd name="T13" fmla="*/ 5 h 8"/>
                <a:gd name="T14" fmla="*/ 0 w 13"/>
                <a:gd name="T15" fmla="*/ 6 h 8"/>
                <a:gd name="T16" fmla="*/ 1 w 13"/>
                <a:gd name="T17" fmla="*/ 6 h 8"/>
                <a:gd name="T18" fmla="*/ 1 w 13"/>
                <a:gd name="T19" fmla="*/ 7 h 8"/>
                <a:gd name="T20" fmla="*/ 2 w 13"/>
                <a:gd name="T21" fmla="*/ 7 h 8"/>
                <a:gd name="T22" fmla="*/ 10 w 13"/>
                <a:gd name="T23" fmla="*/ 7 h 8"/>
                <a:gd name="T24" fmla="*/ 11 w 13"/>
                <a:gd name="T25" fmla="*/ 7 h 8"/>
                <a:gd name="T26" fmla="*/ 11 w 13"/>
                <a:gd name="T27" fmla="*/ 6 h 8"/>
                <a:gd name="T28" fmla="*/ 12 w 13"/>
                <a:gd name="T29" fmla="*/ 6 h 8"/>
                <a:gd name="T30" fmla="*/ 12 w 13"/>
                <a:gd name="T31" fmla="*/ 5 h 8"/>
                <a:gd name="T32" fmla="*/ 12 w 13"/>
                <a:gd name="T33" fmla="*/ 2 h 8"/>
                <a:gd name="T34" fmla="*/ 12 w 13"/>
                <a:gd name="T35" fmla="*/ 1 h 8"/>
                <a:gd name="T36" fmla="*/ 11 w 13"/>
                <a:gd name="T37" fmla="*/ 0 h 8"/>
                <a:gd name="T38" fmla="*/ 11 w 13"/>
                <a:gd name="T39" fmla="*/ 0 h 8"/>
                <a:gd name="T40" fmla="*/ 10 w 13"/>
                <a:gd name="T41" fmla="*/ 0 h 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3"/>
                <a:gd name="T64" fmla="*/ 0 h 8"/>
                <a:gd name="T65" fmla="*/ 13 w 13"/>
                <a:gd name="T66" fmla="*/ 8 h 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3" h="8">
                  <a:moveTo>
                    <a:pt x="10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2" y="6"/>
                  </a:lnTo>
                  <a:lnTo>
                    <a:pt x="12" y="5"/>
                  </a:lnTo>
                  <a:lnTo>
                    <a:pt x="12" y="2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1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38" name="Freeform 219"/>
            <p:cNvSpPr>
              <a:spLocks/>
            </p:cNvSpPr>
            <p:nvPr/>
          </p:nvSpPr>
          <p:spPr bwMode="auto">
            <a:xfrm>
              <a:off x="1594" y="1119"/>
              <a:ext cx="9" cy="5"/>
            </a:xfrm>
            <a:custGeom>
              <a:avLst/>
              <a:gdLst>
                <a:gd name="T0" fmla="*/ 7 w 9"/>
                <a:gd name="T1" fmla="*/ 0 h 5"/>
                <a:gd name="T2" fmla="*/ 1 w 9"/>
                <a:gd name="T3" fmla="*/ 0 h 5"/>
                <a:gd name="T4" fmla="*/ 1 w 9"/>
                <a:gd name="T5" fmla="*/ 0 h 5"/>
                <a:gd name="T6" fmla="*/ 0 w 9"/>
                <a:gd name="T7" fmla="*/ 0 h 5"/>
                <a:gd name="T8" fmla="*/ 0 w 9"/>
                <a:gd name="T9" fmla="*/ 0 h 5"/>
                <a:gd name="T10" fmla="*/ 0 w 9"/>
                <a:gd name="T11" fmla="*/ 1 h 5"/>
                <a:gd name="T12" fmla="*/ 0 w 9"/>
                <a:gd name="T13" fmla="*/ 3 h 5"/>
                <a:gd name="T14" fmla="*/ 0 w 9"/>
                <a:gd name="T15" fmla="*/ 4 h 5"/>
                <a:gd name="T16" fmla="*/ 0 w 9"/>
                <a:gd name="T17" fmla="*/ 4 h 5"/>
                <a:gd name="T18" fmla="*/ 1 w 9"/>
                <a:gd name="T19" fmla="*/ 4 h 5"/>
                <a:gd name="T20" fmla="*/ 1 w 9"/>
                <a:gd name="T21" fmla="*/ 4 h 5"/>
                <a:gd name="T22" fmla="*/ 7 w 9"/>
                <a:gd name="T23" fmla="*/ 4 h 5"/>
                <a:gd name="T24" fmla="*/ 7 w 9"/>
                <a:gd name="T25" fmla="*/ 4 h 5"/>
                <a:gd name="T26" fmla="*/ 8 w 9"/>
                <a:gd name="T27" fmla="*/ 4 h 5"/>
                <a:gd name="T28" fmla="*/ 8 w 9"/>
                <a:gd name="T29" fmla="*/ 4 h 5"/>
                <a:gd name="T30" fmla="*/ 8 w 9"/>
                <a:gd name="T31" fmla="*/ 3 h 5"/>
                <a:gd name="T32" fmla="*/ 8 w 9"/>
                <a:gd name="T33" fmla="*/ 1 h 5"/>
                <a:gd name="T34" fmla="*/ 8 w 9"/>
                <a:gd name="T35" fmla="*/ 0 h 5"/>
                <a:gd name="T36" fmla="*/ 8 w 9"/>
                <a:gd name="T37" fmla="*/ 0 h 5"/>
                <a:gd name="T38" fmla="*/ 7 w 9"/>
                <a:gd name="T39" fmla="*/ 0 h 5"/>
                <a:gd name="T40" fmla="*/ 7 w 9"/>
                <a:gd name="T41" fmla="*/ 0 h 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"/>
                <a:gd name="T64" fmla="*/ 0 h 5"/>
                <a:gd name="T65" fmla="*/ 9 w 9"/>
                <a:gd name="T66" fmla="*/ 5 h 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" h="5">
                  <a:moveTo>
                    <a:pt x="7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3"/>
                  </a:lnTo>
                  <a:lnTo>
                    <a:pt x="8" y="1"/>
                  </a:lnTo>
                  <a:lnTo>
                    <a:pt x="8" y="0"/>
                  </a:lnTo>
                  <a:lnTo>
                    <a:pt x="7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39" name="Freeform 220"/>
            <p:cNvSpPr>
              <a:spLocks/>
            </p:cNvSpPr>
            <p:nvPr/>
          </p:nvSpPr>
          <p:spPr bwMode="auto">
            <a:xfrm>
              <a:off x="1593" y="1119"/>
              <a:ext cx="10" cy="6"/>
            </a:xfrm>
            <a:custGeom>
              <a:avLst/>
              <a:gdLst>
                <a:gd name="T0" fmla="*/ 8 w 10"/>
                <a:gd name="T1" fmla="*/ 0 h 6"/>
                <a:gd name="T2" fmla="*/ 1 w 10"/>
                <a:gd name="T3" fmla="*/ 0 h 6"/>
                <a:gd name="T4" fmla="*/ 1 w 10"/>
                <a:gd name="T5" fmla="*/ 0 h 6"/>
                <a:gd name="T6" fmla="*/ 0 w 10"/>
                <a:gd name="T7" fmla="*/ 0 h 6"/>
                <a:gd name="T8" fmla="*/ 0 w 10"/>
                <a:gd name="T9" fmla="*/ 1 h 6"/>
                <a:gd name="T10" fmla="*/ 0 w 10"/>
                <a:gd name="T11" fmla="*/ 1 h 6"/>
                <a:gd name="T12" fmla="*/ 0 w 10"/>
                <a:gd name="T13" fmla="*/ 4 h 6"/>
                <a:gd name="T14" fmla="*/ 0 w 10"/>
                <a:gd name="T15" fmla="*/ 4 h 6"/>
                <a:gd name="T16" fmla="*/ 0 w 10"/>
                <a:gd name="T17" fmla="*/ 5 h 6"/>
                <a:gd name="T18" fmla="*/ 1 w 10"/>
                <a:gd name="T19" fmla="*/ 5 h 6"/>
                <a:gd name="T20" fmla="*/ 1 w 10"/>
                <a:gd name="T21" fmla="*/ 5 h 6"/>
                <a:gd name="T22" fmla="*/ 8 w 10"/>
                <a:gd name="T23" fmla="*/ 5 h 6"/>
                <a:gd name="T24" fmla="*/ 8 w 10"/>
                <a:gd name="T25" fmla="*/ 5 h 6"/>
                <a:gd name="T26" fmla="*/ 9 w 10"/>
                <a:gd name="T27" fmla="*/ 5 h 6"/>
                <a:gd name="T28" fmla="*/ 9 w 10"/>
                <a:gd name="T29" fmla="*/ 4 h 6"/>
                <a:gd name="T30" fmla="*/ 9 w 10"/>
                <a:gd name="T31" fmla="*/ 4 h 6"/>
                <a:gd name="T32" fmla="*/ 9 w 10"/>
                <a:gd name="T33" fmla="*/ 1 h 6"/>
                <a:gd name="T34" fmla="*/ 9 w 10"/>
                <a:gd name="T35" fmla="*/ 1 h 6"/>
                <a:gd name="T36" fmla="*/ 9 w 10"/>
                <a:gd name="T37" fmla="*/ 0 h 6"/>
                <a:gd name="T38" fmla="*/ 8 w 10"/>
                <a:gd name="T39" fmla="*/ 0 h 6"/>
                <a:gd name="T40" fmla="*/ 8 w 10"/>
                <a:gd name="T41" fmla="*/ 0 h 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"/>
                <a:gd name="T64" fmla="*/ 0 h 6"/>
                <a:gd name="T65" fmla="*/ 10 w 10"/>
                <a:gd name="T66" fmla="*/ 6 h 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" h="6">
                  <a:moveTo>
                    <a:pt x="8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5"/>
                  </a:lnTo>
                  <a:lnTo>
                    <a:pt x="8" y="5"/>
                  </a:lnTo>
                  <a:lnTo>
                    <a:pt x="9" y="5"/>
                  </a:lnTo>
                  <a:lnTo>
                    <a:pt x="9" y="4"/>
                  </a:lnTo>
                  <a:lnTo>
                    <a:pt x="9" y="1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40" name="Freeform 221"/>
            <p:cNvSpPr>
              <a:spLocks/>
            </p:cNvSpPr>
            <p:nvPr/>
          </p:nvSpPr>
          <p:spPr bwMode="auto">
            <a:xfrm>
              <a:off x="1591" y="1119"/>
              <a:ext cx="10" cy="5"/>
            </a:xfrm>
            <a:custGeom>
              <a:avLst/>
              <a:gdLst>
                <a:gd name="T0" fmla="*/ 8 w 10"/>
                <a:gd name="T1" fmla="*/ 0 h 5"/>
                <a:gd name="T2" fmla="*/ 1 w 10"/>
                <a:gd name="T3" fmla="*/ 0 h 5"/>
                <a:gd name="T4" fmla="*/ 1 w 10"/>
                <a:gd name="T5" fmla="*/ 0 h 5"/>
                <a:gd name="T6" fmla="*/ 0 w 10"/>
                <a:gd name="T7" fmla="*/ 0 h 5"/>
                <a:gd name="T8" fmla="*/ 0 w 10"/>
                <a:gd name="T9" fmla="*/ 0 h 5"/>
                <a:gd name="T10" fmla="*/ 0 w 10"/>
                <a:gd name="T11" fmla="*/ 1 h 5"/>
                <a:gd name="T12" fmla="*/ 0 w 10"/>
                <a:gd name="T13" fmla="*/ 3 h 5"/>
                <a:gd name="T14" fmla="*/ 0 w 10"/>
                <a:gd name="T15" fmla="*/ 4 h 5"/>
                <a:gd name="T16" fmla="*/ 0 w 10"/>
                <a:gd name="T17" fmla="*/ 4 h 5"/>
                <a:gd name="T18" fmla="*/ 1 w 10"/>
                <a:gd name="T19" fmla="*/ 4 h 5"/>
                <a:gd name="T20" fmla="*/ 1 w 10"/>
                <a:gd name="T21" fmla="*/ 4 h 5"/>
                <a:gd name="T22" fmla="*/ 8 w 10"/>
                <a:gd name="T23" fmla="*/ 4 h 5"/>
                <a:gd name="T24" fmla="*/ 8 w 10"/>
                <a:gd name="T25" fmla="*/ 4 h 5"/>
                <a:gd name="T26" fmla="*/ 9 w 10"/>
                <a:gd name="T27" fmla="*/ 4 h 5"/>
                <a:gd name="T28" fmla="*/ 9 w 10"/>
                <a:gd name="T29" fmla="*/ 4 h 5"/>
                <a:gd name="T30" fmla="*/ 9 w 10"/>
                <a:gd name="T31" fmla="*/ 3 h 5"/>
                <a:gd name="T32" fmla="*/ 9 w 10"/>
                <a:gd name="T33" fmla="*/ 1 h 5"/>
                <a:gd name="T34" fmla="*/ 9 w 10"/>
                <a:gd name="T35" fmla="*/ 0 h 5"/>
                <a:gd name="T36" fmla="*/ 9 w 10"/>
                <a:gd name="T37" fmla="*/ 0 h 5"/>
                <a:gd name="T38" fmla="*/ 8 w 10"/>
                <a:gd name="T39" fmla="*/ 0 h 5"/>
                <a:gd name="T40" fmla="*/ 8 w 10"/>
                <a:gd name="T41" fmla="*/ 0 h 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"/>
                <a:gd name="T64" fmla="*/ 0 h 5"/>
                <a:gd name="T65" fmla="*/ 10 w 10"/>
                <a:gd name="T66" fmla="*/ 5 h 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" h="5">
                  <a:moveTo>
                    <a:pt x="8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4"/>
                  </a:lnTo>
                  <a:lnTo>
                    <a:pt x="8" y="4"/>
                  </a:lnTo>
                  <a:lnTo>
                    <a:pt x="9" y="4"/>
                  </a:lnTo>
                  <a:lnTo>
                    <a:pt x="9" y="3"/>
                  </a:lnTo>
                  <a:lnTo>
                    <a:pt x="9" y="1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41" name="Freeform 222"/>
            <p:cNvSpPr>
              <a:spLocks/>
            </p:cNvSpPr>
            <p:nvPr/>
          </p:nvSpPr>
          <p:spPr bwMode="auto">
            <a:xfrm>
              <a:off x="1591" y="1119"/>
              <a:ext cx="10" cy="6"/>
            </a:xfrm>
            <a:custGeom>
              <a:avLst/>
              <a:gdLst>
                <a:gd name="T0" fmla="*/ 8 w 10"/>
                <a:gd name="T1" fmla="*/ 0 h 6"/>
                <a:gd name="T2" fmla="*/ 1 w 10"/>
                <a:gd name="T3" fmla="*/ 0 h 6"/>
                <a:gd name="T4" fmla="*/ 1 w 10"/>
                <a:gd name="T5" fmla="*/ 0 h 6"/>
                <a:gd name="T6" fmla="*/ 0 w 10"/>
                <a:gd name="T7" fmla="*/ 0 h 6"/>
                <a:gd name="T8" fmla="*/ 0 w 10"/>
                <a:gd name="T9" fmla="*/ 1 h 6"/>
                <a:gd name="T10" fmla="*/ 0 w 10"/>
                <a:gd name="T11" fmla="*/ 1 h 6"/>
                <a:gd name="T12" fmla="*/ 0 w 10"/>
                <a:gd name="T13" fmla="*/ 4 h 6"/>
                <a:gd name="T14" fmla="*/ 0 w 10"/>
                <a:gd name="T15" fmla="*/ 4 h 6"/>
                <a:gd name="T16" fmla="*/ 0 w 10"/>
                <a:gd name="T17" fmla="*/ 5 h 6"/>
                <a:gd name="T18" fmla="*/ 1 w 10"/>
                <a:gd name="T19" fmla="*/ 5 h 6"/>
                <a:gd name="T20" fmla="*/ 1 w 10"/>
                <a:gd name="T21" fmla="*/ 5 h 6"/>
                <a:gd name="T22" fmla="*/ 8 w 10"/>
                <a:gd name="T23" fmla="*/ 5 h 6"/>
                <a:gd name="T24" fmla="*/ 8 w 10"/>
                <a:gd name="T25" fmla="*/ 5 h 6"/>
                <a:gd name="T26" fmla="*/ 9 w 10"/>
                <a:gd name="T27" fmla="*/ 5 h 6"/>
                <a:gd name="T28" fmla="*/ 9 w 10"/>
                <a:gd name="T29" fmla="*/ 4 h 6"/>
                <a:gd name="T30" fmla="*/ 9 w 10"/>
                <a:gd name="T31" fmla="*/ 4 h 6"/>
                <a:gd name="T32" fmla="*/ 9 w 10"/>
                <a:gd name="T33" fmla="*/ 1 h 6"/>
                <a:gd name="T34" fmla="*/ 9 w 10"/>
                <a:gd name="T35" fmla="*/ 1 h 6"/>
                <a:gd name="T36" fmla="*/ 9 w 10"/>
                <a:gd name="T37" fmla="*/ 0 h 6"/>
                <a:gd name="T38" fmla="*/ 8 w 10"/>
                <a:gd name="T39" fmla="*/ 0 h 6"/>
                <a:gd name="T40" fmla="*/ 8 w 10"/>
                <a:gd name="T41" fmla="*/ 0 h 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"/>
                <a:gd name="T64" fmla="*/ 0 h 6"/>
                <a:gd name="T65" fmla="*/ 10 w 10"/>
                <a:gd name="T66" fmla="*/ 6 h 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" h="6">
                  <a:moveTo>
                    <a:pt x="8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5"/>
                  </a:lnTo>
                  <a:lnTo>
                    <a:pt x="8" y="5"/>
                  </a:lnTo>
                  <a:lnTo>
                    <a:pt x="9" y="5"/>
                  </a:lnTo>
                  <a:lnTo>
                    <a:pt x="9" y="4"/>
                  </a:lnTo>
                  <a:lnTo>
                    <a:pt x="9" y="1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42" name="Freeform 223"/>
            <p:cNvSpPr>
              <a:spLocks/>
            </p:cNvSpPr>
            <p:nvPr/>
          </p:nvSpPr>
          <p:spPr bwMode="auto">
            <a:xfrm>
              <a:off x="1559" y="1061"/>
              <a:ext cx="10" cy="8"/>
            </a:xfrm>
            <a:custGeom>
              <a:avLst/>
              <a:gdLst>
                <a:gd name="T0" fmla="*/ 8 w 10"/>
                <a:gd name="T1" fmla="*/ 0 h 8"/>
                <a:gd name="T2" fmla="*/ 1 w 10"/>
                <a:gd name="T3" fmla="*/ 1 h 8"/>
                <a:gd name="T4" fmla="*/ 1 w 10"/>
                <a:gd name="T5" fmla="*/ 1 h 8"/>
                <a:gd name="T6" fmla="*/ 0 w 10"/>
                <a:gd name="T7" fmla="*/ 1 h 8"/>
                <a:gd name="T8" fmla="*/ 0 w 10"/>
                <a:gd name="T9" fmla="*/ 1 h 8"/>
                <a:gd name="T10" fmla="*/ 0 w 10"/>
                <a:gd name="T11" fmla="*/ 2 h 8"/>
                <a:gd name="T12" fmla="*/ 0 w 10"/>
                <a:gd name="T13" fmla="*/ 6 h 8"/>
                <a:gd name="T14" fmla="*/ 0 w 10"/>
                <a:gd name="T15" fmla="*/ 6 h 8"/>
                <a:gd name="T16" fmla="*/ 0 w 10"/>
                <a:gd name="T17" fmla="*/ 7 h 8"/>
                <a:gd name="T18" fmla="*/ 1 w 10"/>
                <a:gd name="T19" fmla="*/ 7 h 8"/>
                <a:gd name="T20" fmla="*/ 1 w 10"/>
                <a:gd name="T21" fmla="*/ 7 h 8"/>
                <a:gd name="T22" fmla="*/ 8 w 10"/>
                <a:gd name="T23" fmla="*/ 6 h 8"/>
                <a:gd name="T24" fmla="*/ 8 w 10"/>
                <a:gd name="T25" fmla="*/ 6 h 8"/>
                <a:gd name="T26" fmla="*/ 9 w 10"/>
                <a:gd name="T27" fmla="*/ 6 h 8"/>
                <a:gd name="T28" fmla="*/ 9 w 10"/>
                <a:gd name="T29" fmla="*/ 6 h 8"/>
                <a:gd name="T30" fmla="*/ 9 w 10"/>
                <a:gd name="T31" fmla="*/ 5 h 8"/>
                <a:gd name="T32" fmla="*/ 9 w 10"/>
                <a:gd name="T33" fmla="*/ 1 h 8"/>
                <a:gd name="T34" fmla="*/ 9 w 10"/>
                <a:gd name="T35" fmla="*/ 1 h 8"/>
                <a:gd name="T36" fmla="*/ 9 w 10"/>
                <a:gd name="T37" fmla="*/ 0 h 8"/>
                <a:gd name="T38" fmla="*/ 8 w 10"/>
                <a:gd name="T39" fmla="*/ 0 h 8"/>
                <a:gd name="T40" fmla="*/ 8 w 10"/>
                <a:gd name="T41" fmla="*/ 0 h 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"/>
                <a:gd name="T64" fmla="*/ 0 h 8"/>
                <a:gd name="T65" fmla="*/ 10 w 10"/>
                <a:gd name="T66" fmla="*/ 8 h 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" h="8">
                  <a:moveTo>
                    <a:pt x="8" y="0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7"/>
                  </a:lnTo>
                  <a:lnTo>
                    <a:pt x="8" y="6"/>
                  </a:lnTo>
                  <a:lnTo>
                    <a:pt x="9" y="6"/>
                  </a:lnTo>
                  <a:lnTo>
                    <a:pt x="9" y="5"/>
                  </a:lnTo>
                  <a:lnTo>
                    <a:pt x="9" y="1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43" name="Freeform 224"/>
            <p:cNvSpPr>
              <a:spLocks/>
            </p:cNvSpPr>
            <p:nvPr/>
          </p:nvSpPr>
          <p:spPr bwMode="auto">
            <a:xfrm>
              <a:off x="1625" y="979"/>
              <a:ext cx="39" cy="16"/>
            </a:xfrm>
            <a:custGeom>
              <a:avLst/>
              <a:gdLst>
                <a:gd name="T0" fmla="*/ 38 w 39"/>
                <a:gd name="T1" fmla="*/ 15 h 16"/>
                <a:gd name="T2" fmla="*/ 38 w 39"/>
                <a:gd name="T3" fmla="*/ 5 h 16"/>
                <a:gd name="T4" fmla="*/ 0 w 39"/>
                <a:gd name="T5" fmla="*/ 0 h 16"/>
                <a:gd name="T6" fmla="*/ 0 w 39"/>
                <a:gd name="T7" fmla="*/ 15 h 16"/>
                <a:gd name="T8" fmla="*/ 2 w 39"/>
                <a:gd name="T9" fmla="*/ 15 h 16"/>
                <a:gd name="T10" fmla="*/ 5 w 39"/>
                <a:gd name="T11" fmla="*/ 15 h 16"/>
                <a:gd name="T12" fmla="*/ 7 w 39"/>
                <a:gd name="T13" fmla="*/ 15 h 16"/>
                <a:gd name="T14" fmla="*/ 10 w 39"/>
                <a:gd name="T15" fmla="*/ 15 h 16"/>
                <a:gd name="T16" fmla="*/ 12 w 39"/>
                <a:gd name="T17" fmla="*/ 15 h 16"/>
                <a:gd name="T18" fmla="*/ 14 w 39"/>
                <a:gd name="T19" fmla="*/ 15 h 16"/>
                <a:gd name="T20" fmla="*/ 17 w 39"/>
                <a:gd name="T21" fmla="*/ 15 h 16"/>
                <a:gd name="T22" fmla="*/ 19 w 39"/>
                <a:gd name="T23" fmla="*/ 15 h 16"/>
                <a:gd name="T24" fmla="*/ 21 w 39"/>
                <a:gd name="T25" fmla="*/ 15 h 16"/>
                <a:gd name="T26" fmla="*/ 24 w 39"/>
                <a:gd name="T27" fmla="*/ 15 h 16"/>
                <a:gd name="T28" fmla="*/ 26 w 39"/>
                <a:gd name="T29" fmla="*/ 15 h 16"/>
                <a:gd name="T30" fmla="*/ 29 w 39"/>
                <a:gd name="T31" fmla="*/ 15 h 16"/>
                <a:gd name="T32" fmla="*/ 31 w 39"/>
                <a:gd name="T33" fmla="*/ 15 h 16"/>
                <a:gd name="T34" fmla="*/ 33 w 39"/>
                <a:gd name="T35" fmla="*/ 15 h 16"/>
                <a:gd name="T36" fmla="*/ 36 w 39"/>
                <a:gd name="T37" fmla="*/ 15 h 16"/>
                <a:gd name="T38" fmla="*/ 38 w 39"/>
                <a:gd name="T39" fmla="*/ 15 h 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9"/>
                <a:gd name="T61" fmla="*/ 0 h 16"/>
                <a:gd name="T62" fmla="*/ 39 w 39"/>
                <a:gd name="T63" fmla="*/ 16 h 1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9" h="16">
                  <a:moveTo>
                    <a:pt x="38" y="15"/>
                  </a:moveTo>
                  <a:lnTo>
                    <a:pt x="38" y="5"/>
                  </a:lnTo>
                  <a:lnTo>
                    <a:pt x="0" y="0"/>
                  </a:lnTo>
                  <a:lnTo>
                    <a:pt x="0" y="15"/>
                  </a:lnTo>
                  <a:lnTo>
                    <a:pt x="2" y="15"/>
                  </a:lnTo>
                  <a:lnTo>
                    <a:pt x="5" y="15"/>
                  </a:lnTo>
                  <a:lnTo>
                    <a:pt x="7" y="15"/>
                  </a:lnTo>
                  <a:lnTo>
                    <a:pt x="10" y="15"/>
                  </a:lnTo>
                  <a:lnTo>
                    <a:pt x="12" y="15"/>
                  </a:lnTo>
                  <a:lnTo>
                    <a:pt x="14" y="15"/>
                  </a:lnTo>
                  <a:lnTo>
                    <a:pt x="17" y="15"/>
                  </a:lnTo>
                  <a:lnTo>
                    <a:pt x="19" y="15"/>
                  </a:lnTo>
                  <a:lnTo>
                    <a:pt x="21" y="15"/>
                  </a:lnTo>
                  <a:lnTo>
                    <a:pt x="24" y="15"/>
                  </a:lnTo>
                  <a:lnTo>
                    <a:pt x="26" y="15"/>
                  </a:lnTo>
                  <a:lnTo>
                    <a:pt x="29" y="15"/>
                  </a:lnTo>
                  <a:lnTo>
                    <a:pt x="31" y="15"/>
                  </a:lnTo>
                  <a:lnTo>
                    <a:pt x="33" y="15"/>
                  </a:lnTo>
                  <a:lnTo>
                    <a:pt x="36" y="15"/>
                  </a:lnTo>
                  <a:lnTo>
                    <a:pt x="38" y="15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44" name="Freeform 225"/>
            <p:cNvSpPr>
              <a:spLocks/>
            </p:cNvSpPr>
            <p:nvPr/>
          </p:nvSpPr>
          <p:spPr bwMode="auto">
            <a:xfrm>
              <a:off x="1625" y="979"/>
              <a:ext cx="39" cy="17"/>
            </a:xfrm>
            <a:custGeom>
              <a:avLst/>
              <a:gdLst>
                <a:gd name="T0" fmla="*/ 38 w 39"/>
                <a:gd name="T1" fmla="*/ 16 h 17"/>
                <a:gd name="T2" fmla="*/ 38 w 39"/>
                <a:gd name="T3" fmla="*/ 6 h 17"/>
                <a:gd name="T4" fmla="*/ 0 w 39"/>
                <a:gd name="T5" fmla="*/ 0 h 17"/>
                <a:gd name="T6" fmla="*/ 0 w 39"/>
                <a:gd name="T7" fmla="*/ 16 h 17"/>
                <a:gd name="T8" fmla="*/ 2 w 39"/>
                <a:gd name="T9" fmla="*/ 16 h 17"/>
                <a:gd name="T10" fmla="*/ 5 w 39"/>
                <a:gd name="T11" fmla="*/ 16 h 17"/>
                <a:gd name="T12" fmla="*/ 7 w 39"/>
                <a:gd name="T13" fmla="*/ 16 h 17"/>
                <a:gd name="T14" fmla="*/ 10 w 39"/>
                <a:gd name="T15" fmla="*/ 16 h 17"/>
                <a:gd name="T16" fmla="*/ 12 w 39"/>
                <a:gd name="T17" fmla="*/ 16 h 17"/>
                <a:gd name="T18" fmla="*/ 14 w 39"/>
                <a:gd name="T19" fmla="*/ 16 h 17"/>
                <a:gd name="T20" fmla="*/ 17 w 39"/>
                <a:gd name="T21" fmla="*/ 16 h 17"/>
                <a:gd name="T22" fmla="*/ 19 w 39"/>
                <a:gd name="T23" fmla="*/ 16 h 17"/>
                <a:gd name="T24" fmla="*/ 21 w 39"/>
                <a:gd name="T25" fmla="*/ 16 h 17"/>
                <a:gd name="T26" fmla="*/ 24 w 39"/>
                <a:gd name="T27" fmla="*/ 16 h 17"/>
                <a:gd name="T28" fmla="*/ 26 w 39"/>
                <a:gd name="T29" fmla="*/ 16 h 17"/>
                <a:gd name="T30" fmla="*/ 29 w 39"/>
                <a:gd name="T31" fmla="*/ 16 h 17"/>
                <a:gd name="T32" fmla="*/ 31 w 39"/>
                <a:gd name="T33" fmla="*/ 16 h 17"/>
                <a:gd name="T34" fmla="*/ 33 w 39"/>
                <a:gd name="T35" fmla="*/ 16 h 17"/>
                <a:gd name="T36" fmla="*/ 36 w 39"/>
                <a:gd name="T37" fmla="*/ 16 h 17"/>
                <a:gd name="T38" fmla="*/ 38 w 39"/>
                <a:gd name="T39" fmla="*/ 16 h 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9"/>
                <a:gd name="T61" fmla="*/ 0 h 17"/>
                <a:gd name="T62" fmla="*/ 39 w 39"/>
                <a:gd name="T63" fmla="*/ 17 h 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9" h="17">
                  <a:moveTo>
                    <a:pt x="38" y="16"/>
                  </a:moveTo>
                  <a:lnTo>
                    <a:pt x="38" y="6"/>
                  </a:lnTo>
                  <a:lnTo>
                    <a:pt x="0" y="0"/>
                  </a:lnTo>
                  <a:lnTo>
                    <a:pt x="0" y="16"/>
                  </a:lnTo>
                  <a:lnTo>
                    <a:pt x="2" y="16"/>
                  </a:lnTo>
                  <a:lnTo>
                    <a:pt x="5" y="16"/>
                  </a:lnTo>
                  <a:lnTo>
                    <a:pt x="7" y="16"/>
                  </a:lnTo>
                  <a:lnTo>
                    <a:pt x="10" y="16"/>
                  </a:lnTo>
                  <a:lnTo>
                    <a:pt x="12" y="16"/>
                  </a:lnTo>
                  <a:lnTo>
                    <a:pt x="14" y="16"/>
                  </a:lnTo>
                  <a:lnTo>
                    <a:pt x="17" y="16"/>
                  </a:lnTo>
                  <a:lnTo>
                    <a:pt x="19" y="16"/>
                  </a:lnTo>
                  <a:lnTo>
                    <a:pt x="21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9" y="16"/>
                  </a:lnTo>
                  <a:lnTo>
                    <a:pt x="31" y="16"/>
                  </a:lnTo>
                  <a:lnTo>
                    <a:pt x="33" y="16"/>
                  </a:lnTo>
                  <a:lnTo>
                    <a:pt x="36" y="16"/>
                  </a:lnTo>
                  <a:lnTo>
                    <a:pt x="38" y="1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45" name="Freeform 226"/>
            <p:cNvSpPr>
              <a:spLocks/>
            </p:cNvSpPr>
            <p:nvPr/>
          </p:nvSpPr>
          <p:spPr bwMode="auto">
            <a:xfrm>
              <a:off x="1551" y="1131"/>
              <a:ext cx="59" cy="82"/>
            </a:xfrm>
            <a:custGeom>
              <a:avLst/>
              <a:gdLst>
                <a:gd name="T0" fmla="*/ 26 w 59"/>
                <a:gd name="T1" fmla="*/ 0 h 82"/>
                <a:gd name="T2" fmla="*/ 21 w 59"/>
                <a:gd name="T3" fmla="*/ 2 h 82"/>
                <a:gd name="T4" fmla="*/ 15 w 59"/>
                <a:gd name="T5" fmla="*/ 5 h 82"/>
                <a:gd name="T6" fmla="*/ 11 w 59"/>
                <a:gd name="T7" fmla="*/ 9 h 82"/>
                <a:gd name="T8" fmla="*/ 7 w 59"/>
                <a:gd name="T9" fmla="*/ 15 h 82"/>
                <a:gd name="T10" fmla="*/ 4 w 59"/>
                <a:gd name="T11" fmla="*/ 21 h 82"/>
                <a:gd name="T12" fmla="*/ 1 w 59"/>
                <a:gd name="T13" fmla="*/ 28 h 82"/>
                <a:gd name="T14" fmla="*/ 0 w 59"/>
                <a:gd name="T15" fmla="*/ 36 h 82"/>
                <a:gd name="T16" fmla="*/ 0 w 59"/>
                <a:gd name="T17" fmla="*/ 45 h 82"/>
                <a:gd name="T18" fmla="*/ 1 w 59"/>
                <a:gd name="T19" fmla="*/ 52 h 82"/>
                <a:gd name="T20" fmla="*/ 4 w 59"/>
                <a:gd name="T21" fmla="*/ 60 h 82"/>
                <a:gd name="T22" fmla="*/ 7 w 59"/>
                <a:gd name="T23" fmla="*/ 66 h 82"/>
                <a:gd name="T24" fmla="*/ 11 w 59"/>
                <a:gd name="T25" fmla="*/ 72 h 82"/>
                <a:gd name="T26" fmla="*/ 15 w 59"/>
                <a:gd name="T27" fmla="*/ 76 h 82"/>
                <a:gd name="T28" fmla="*/ 21 w 59"/>
                <a:gd name="T29" fmla="*/ 79 h 82"/>
                <a:gd name="T30" fmla="*/ 26 w 59"/>
                <a:gd name="T31" fmla="*/ 81 h 82"/>
                <a:gd name="T32" fmla="*/ 32 w 59"/>
                <a:gd name="T33" fmla="*/ 81 h 82"/>
                <a:gd name="T34" fmla="*/ 38 w 59"/>
                <a:gd name="T35" fmla="*/ 79 h 82"/>
                <a:gd name="T36" fmla="*/ 43 w 59"/>
                <a:gd name="T37" fmla="*/ 76 h 82"/>
                <a:gd name="T38" fmla="*/ 47 w 59"/>
                <a:gd name="T39" fmla="*/ 72 h 82"/>
                <a:gd name="T40" fmla="*/ 51 w 59"/>
                <a:gd name="T41" fmla="*/ 66 h 82"/>
                <a:gd name="T42" fmla="*/ 54 w 59"/>
                <a:gd name="T43" fmla="*/ 60 h 82"/>
                <a:gd name="T44" fmla="*/ 57 w 59"/>
                <a:gd name="T45" fmla="*/ 52 h 82"/>
                <a:gd name="T46" fmla="*/ 58 w 59"/>
                <a:gd name="T47" fmla="*/ 45 h 82"/>
                <a:gd name="T48" fmla="*/ 58 w 59"/>
                <a:gd name="T49" fmla="*/ 36 h 82"/>
                <a:gd name="T50" fmla="*/ 57 w 59"/>
                <a:gd name="T51" fmla="*/ 28 h 82"/>
                <a:gd name="T52" fmla="*/ 54 w 59"/>
                <a:gd name="T53" fmla="*/ 21 h 82"/>
                <a:gd name="T54" fmla="*/ 51 w 59"/>
                <a:gd name="T55" fmla="*/ 15 h 82"/>
                <a:gd name="T56" fmla="*/ 47 w 59"/>
                <a:gd name="T57" fmla="*/ 9 h 82"/>
                <a:gd name="T58" fmla="*/ 43 w 59"/>
                <a:gd name="T59" fmla="*/ 5 h 82"/>
                <a:gd name="T60" fmla="*/ 38 w 59"/>
                <a:gd name="T61" fmla="*/ 2 h 82"/>
                <a:gd name="T62" fmla="*/ 32 w 59"/>
                <a:gd name="T63" fmla="*/ 0 h 8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9"/>
                <a:gd name="T97" fmla="*/ 0 h 82"/>
                <a:gd name="T98" fmla="*/ 59 w 59"/>
                <a:gd name="T99" fmla="*/ 82 h 8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9" h="82">
                  <a:moveTo>
                    <a:pt x="29" y="0"/>
                  </a:moveTo>
                  <a:lnTo>
                    <a:pt x="26" y="0"/>
                  </a:lnTo>
                  <a:lnTo>
                    <a:pt x="23" y="1"/>
                  </a:lnTo>
                  <a:lnTo>
                    <a:pt x="21" y="2"/>
                  </a:lnTo>
                  <a:lnTo>
                    <a:pt x="18" y="3"/>
                  </a:lnTo>
                  <a:lnTo>
                    <a:pt x="15" y="5"/>
                  </a:lnTo>
                  <a:lnTo>
                    <a:pt x="13" y="7"/>
                  </a:lnTo>
                  <a:lnTo>
                    <a:pt x="11" y="9"/>
                  </a:lnTo>
                  <a:lnTo>
                    <a:pt x="9" y="12"/>
                  </a:lnTo>
                  <a:lnTo>
                    <a:pt x="7" y="15"/>
                  </a:lnTo>
                  <a:lnTo>
                    <a:pt x="5" y="18"/>
                  </a:lnTo>
                  <a:lnTo>
                    <a:pt x="4" y="21"/>
                  </a:lnTo>
                  <a:lnTo>
                    <a:pt x="2" y="25"/>
                  </a:lnTo>
                  <a:lnTo>
                    <a:pt x="1" y="28"/>
                  </a:lnTo>
                  <a:lnTo>
                    <a:pt x="1" y="32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0" y="45"/>
                  </a:lnTo>
                  <a:lnTo>
                    <a:pt x="1" y="49"/>
                  </a:lnTo>
                  <a:lnTo>
                    <a:pt x="1" y="52"/>
                  </a:lnTo>
                  <a:lnTo>
                    <a:pt x="2" y="56"/>
                  </a:lnTo>
                  <a:lnTo>
                    <a:pt x="4" y="60"/>
                  </a:lnTo>
                  <a:lnTo>
                    <a:pt x="5" y="63"/>
                  </a:lnTo>
                  <a:lnTo>
                    <a:pt x="7" y="66"/>
                  </a:lnTo>
                  <a:lnTo>
                    <a:pt x="9" y="69"/>
                  </a:lnTo>
                  <a:lnTo>
                    <a:pt x="11" y="72"/>
                  </a:lnTo>
                  <a:lnTo>
                    <a:pt x="13" y="74"/>
                  </a:lnTo>
                  <a:lnTo>
                    <a:pt x="15" y="76"/>
                  </a:lnTo>
                  <a:lnTo>
                    <a:pt x="18" y="78"/>
                  </a:lnTo>
                  <a:lnTo>
                    <a:pt x="21" y="79"/>
                  </a:lnTo>
                  <a:lnTo>
                    <a:pt x="23" y="80"/>
                  </a:lnTo>
                  <a:lnTo>
                    <a:pt x="26" y="81"/>
                  </a:lnTo>
                  <a:lnTo>
                    <a:pt x="29" y="81"/>
                  </a:lnTo>
                  <a:lnTo>
                    <a:pt x="32" y="81"/>
                  </a:lnTo>
                  <a:lnTo>
                    <a:pt x="35" y="80"/>
                  </a:lnTo>
                  <a:lnTo>
                    <a:pt x="38" y="79"/>
                  </a:lnTo>
                  <a:lnTo>
                    <a:pt x="40" y="78"/>
                  </a:lnTo>
                  <a:lnTo>
                    <a:pt x="43" y="76"/>
                  </a:lnTo>
                  <a:lnTo>
                    <a:pt x="45" y="74"/>
                  </a:lnTo>
                  <a:lnTo>
                    <a:pt x="47" y="72"/>
                  </a:lnTo>
                  <a:lnTo>
                    <a:pt x="49" y="69"/>
                  </a:lnTo>
                  <a:lnTo>
                    <a:pt x="51" y="66"/>
                  </a:lnTo>
                  <a:lnTo>
                    <a:pt x="53" y="63"/>
                  </a:lnTo>
                  <a:lnTo>
                    <a:pt x="54" y="60"/>
                  </a:lnTo>
                  <a:lnTo>
                    <a:pt x="56" y="56"/>
                  </a:lnTo>
                  <a:lnTo>
                    <a:pt x="57" y="52"/>
                  </a:lnTo>
                  <a:lnTo>
                    <a:pt x="57" y="49"/>
                  </a:lnTo>
                  <a:lnTo>
                    <a:pt x="58" y="45"/>
                  </a:lnTo>
                  <a:lnTo>
                    <a:pt x="58" y="40"/>
                  </a:lnTo>
                  <a:lnTo>
                    <a:pt x="58" y="36"/>
                  </a:lnTo>
                  <a:lnTo>
                    <a:pt x="57" y="32"/>
                  </a:lnTo>
                  <a:lnTo>
                    <a:pt x="57" y="28"/>
                  </a:lnTo>
                  <a:lnTo>
                    <a:pt x="56" y="25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5"/>
                  </a:lnTo>
                  <a:lnTo>
                    <a:pt x="49" y="12"/>
                  </a:lnTo>
                  <a:lnTo>
                    <a:pt x="47" y="9"/>
                  </a:lnTo>
                  <a:lnTo>
                    <a:pt x="45" y="7"/>
                  </a:lnTo>
                  <a:lnTo>
                    <a:pt x="43" y="5"/>
                  </a:lnTo>
                  <a:lnTo>
                    <a:pt x="40" y="3"/>
                  </a:lnTo>
                  <a:lnTo>
                    <a:pt x="38" y="2"/>
                  </a:lnTo>
                  <a:lnTo>
                    <a:pt x="35" y="1"/>
                  </a:lnTo>
                  <a:lnTo>
                    <a:pt x="32" y="0"/>
                  </a:lnTo>
                  <a:lnTo>
                    <a:pt x="2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46" name="Freeform 227"/>
            <p:cNvSpPr>
              <a:spLocks/>
            </p:cNvSpPr>
            <p:nvPr/>
          </p:nvSpPr>
          <p:spPr bwMode="auto">
            <a:xfrm>
              <a:off x="1559" y="1147"/>
              <a:ext cx="36" cy="50"/>
            </a:xfrm>
            <a:custGeom>
              <a:avLst/>
              <a:gdLst>
                <a:gd name="T0" fmla="*/ 16 w 36"/>
                <a:gd name="T1" fmla="*/ 0 h 50"/>
                <a:gd name="T2" fmla="*/ 12 w 36"/>
                <a:gd name="T3" fmla="*/ 1 h 50"/>
                <a:gd name="T4" fmla="*/ 9 w 36"/>
                <a:gd name="T5" fmla="*/ 3 h 50"/>
                <a:gd name="T6" fmla="*/ 6 w 36"/>
                <a:gd name="T7" fmla="*/ 6 h 50"/>
                <a:gd name="T8" fmla="*/ 4 w 36"/>
                <a:gd name="T9" fmla="*/ 9 h 50"/>
                <a:gd name="T10" fmla="*/ 2 w 36"/>
                <a:gd name="T11" fmla="*/ 13 h 50"/>
                <a:gd name="T12" fmla="*/ 1 w 36"/>
                <a:gd name="T13" fmla="*/ 17 h 50"/>
                <a:gd name="T14" fmla="*/ 0 w 36"/>
                <a:gd name="T15" fmla="*/ 22 h 50"/>
                <a:gd name="T16" fmla="*/ 0 w 36"/>
                <a:gd name="T17" fmla="*/ 27 h 50"/>
                <a:gd name="T18" fmla="*/ 1 w 36"/>
                <a:gd name="T19" fmla="*/ 32 h 50"/>
                <a:gd name="T20" fmla="*/ 2 w 36"/>
                <a:gd name="T21" fmla="*/ 36 h 50"/>
                <a:gd name="T22" fmla="*/ 4 w 36"/>
                <a:gd name="T23" fmla="*/ 40 h 50"/>
                <a:gd name="T24" fmla="*/ 6 w 36"/>
                <a:gd name="T25" fmla="*/ 43 h 50"/>
                <a:gd name="T26" fmla="*/ 9 w 36"/>
                <a:gd name="T27" fmla="*/ 46 h 50"/>
                <a:gd name="T28" fmla="*/ 12 w 36"/>
                <a:gd name="T29" fmla="*/ 48 h 50"/>
                <a:gd name="T30" fmla="*/ 16 w 36"/>
                <a:gd name="T31" fmla="*/ 49 h 50"/>
                <a:gd name="T32" fmla="*/ 19 w 36"/>
                <a:gd name="T33" fmla="*/ 49 h 50"/>
                <a:gd name="T34" fmla="*/ 23 w 36"/>
                <a:gd name="T35" fmla="*/ 48 h 50"/>
                <a:gd name="T36" fmla="*/ 26 w 36"/>
                <a:gd name="T37" fmla="*/ 46 h 50"/>
                <a:gd name="T38" fmla="*/ 29 w 36"/>
                <a:gd name="T39" fmla="*/ 43 h 50"/>
                <a:gd name="T40" fmla="*/ 31 w 36"/>
                <a:gd name="T41" fmla="*/ 40 h 50"/>
                <a:gd name="T42" fmla="*/ 33 w 36"/>
                <a:gd name="T43" fmla="*/ 36 h 50"/>
                <a:gd name="T44" fmla="*/ 34 w 36"/>
                <a:gd name="T45" fmla="*/ 32 h 50"/>
                <a:gd name="T46" fmla="*/ 35 w 36"/>
                <a:gd name="T47" fmla="*/ 27 h 50"/>
                <a:gd name="T48" fmla="*/ 35 w 36"/>
                <a:gd name="T49" fmla="*/ 22 h 50"/>
                <a:gd name="T50" fmla="*/ 34 w 36"/>
                <a:gd name="T51" fmla="*/ 17 h 50"/>
                <a:gd name="T52" fmla="*/ 33 w 36"/>
                <a:gd name="T53" fmla="*/ 13 h 50"/>
                <a:gd name="T54" fmla="*/ 31 w 36"/>
                <a:gd name="T55" fmla="*/ 9 h 50"/>
                <a:gd name="T56" fmla="*/ 29 w 36"/>
                <a:gd name="T57" fmla="*/ 6 h 50"/>
                <a:gd name="T58" fmla="*/ 26 w 36"/>
                <a:gd name="T59" fmla="*/ 3 h 50"/>
                <a:gd name="T60" fmla="*/ 23 w 36"/>
                <a:gd name="T61" fmla="*/ 1 h 50"/>
                <a:gd name="T62" fmla="*/ 19 w 36"/>
                <a:gd name="T63" fmla="*/ 0 h 5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"/>
                <a:gd name="T97" fmla="*/ 0 h 50"/>
                <a:gd name="T98" fmla="*/ 36 w 36"/>
                <a:gd name="T99" fmla="*/ 50 h 5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" h="50">
                  <a:moveTo>
                    <a:pt x="18" y="0"/>
                  </a:moveTo>
                  <a:lnTo>
                    <a:pt x="16" y="0"/>
                  </a:lnTo>
                  <a:lnTo>
                    <a:pt x="14" y="1"/>
                  </a:lnTo>
                  <a:lnTo>
                    <a:pt x="12" y="1"/>
                  </a:lnTo>
                  <a:lnTo>
                    <a:pt x="11" y="2"/>
                  </a:lnTo>
                  <a:lnTo>
                    <a:pt x="9" y="3"/>
                  </a:lnTo>
                  <a:lnTo>
                    <a:pt x="8" y="4"/>
                  </a:lnTo>
                  <a:lnTo>
                    <a:pt x="6" y="6"/>
                  </a:lnTo>
                  <a:lnTo>
                    <a:pt x="5" y="7"/>
                  </a:lnTo>
                  <a:lnTo>
                    <a:pt x="4" y="9"/>
                  </a:lnTo>
                  <a:lnTo>
                    <a:pt x="3" y="11"/>
                  </a:lnTo>
                  <a:lnTo>
                    <a:pt x="2" y="13"/>
                  </a:lnTo>
                  <a:lnTo>
                    <a:pt x="1" y="15"/>
                  </a:lnTo>
                  <a:lnTo>
                    <a:pt x="1" y="17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5"/>
                  </a:lnTo>
                  <a:lnTo>
                    <a:pt x="0" y="27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1" y="34"/>
                  </a:lnTo>
                  <a:lnTo>
                    <a:pt x="2" y="36"/>
                  </a:lnTo>
                  <a:lnTo>
                    <a:pt x="3" y="38"/>
                  </a:lnTo>
                  <a:lnTo>
                    <a:pt x="4" y="40"/>
                  </a:lnTo>
                  <a:lnTo>
                    <a:pt x="5" y="42"/>
                  </a:lnTo>
                  <a:lnTo>
                    <a:pt x="6" y="43"/>
                  </a:lnTo>
                  <a:lnTo>
                    <a:pt x="8" y="45"/>
                  </a:lnTo>
                  <a:lnTo>
                    <a:pt x="9" y="46"/>
                  </a:lnTo>
                  <a:lnTo>
                    <a:pt x="11" y="47"/>
                  </a:lnTo>
                  <a:lnTo>
                    <a:pt x="12" y="48"/>
                  </a:lnTo>
                  <a:lnTo>
                    <a:pt x="14" y="49"/>
                  </a:lnTo>
                  <a:lnTo>
                    <a:pt x="16" y="49"/>
                  </a:lnTo>
                  <a:lnTo>
                    <a:pt x="18" y="49"/>
                  </a:lnTo>
                  <a:lnTo>
                    <a:pt x="19" y="49"/>
                  </a:lnTo>
                  <a:lnTo>
                    <a:pt x="21" y="49"/>
                  </a:lnTo>
                  <a:lnTo>
                    <a:pt x="23" y="48"/>
                  </a:lnTo>
                  <a:lnTo>
                    <a:pt x="24" y="47"/>
                  </a:lnTo>
                  <a:lnTo>
                    <a:pt x="26" y="46"/>
                  </a:lnTo>
                  <a:lnTo>
                    <a:pt x="27" y="45"/>
                  </a:lnTo>
                  <a:lnTo>
                    <a:pt x="29" y="43"/>
                  </a:lnTo>
                  <a:lnTo>
                    <a:pt x="30" y="42"/>
                  </a:lnTo>
                  <a:lnTo>
                    <a:pt x="31" y="40"/>
                  </a:lnTo>
                  <a:lnTo>
                    <a:pt x="32" y="38"/>
                  </a:lnTo>
                  <a:lnTo>
                    <a:pt x="33" y="36"/>
                  </a:lnTo>
                  <a:lnTo>
                    <a:pt x="34" y="34"/>
                  </a:lnTo>
                  <a:lnTo>
                    <a:pt x="34" y="32"/>
                  </a:lnTo>
                  <a:lnTo>
                    <a:pt x="35" y="30"/>
                  </a:lnTo>
                  <a:lnTo>
                    <a:pt x="35" y="27"/>
                  </a:lnTo>
                  <a:lnTo>
                    <a:pt x="35" y="25"/>
                  </a:lnTo>
                  <a:lnTo>
                    <a:pt x="35" y="22"/>
                  </a:lnTo>
                  <a:lnTo>
                    <a:pt x="35" y="20"/>
                  </a:lnTo>
                  <a:lnTo>
                    <a:pt x="34" y="17"/>
                  </a:lnTo>
                  <a:lnTo>
                    <a:pt x="34" y="15"/>
                  </a:lnTo>
                  <a:lnTo>
                    <a:pt x="33" y="13"/>
                  </a:lnTo>
                  <a:lnTo>
                    <a:pt x="32" y="11"/>
                  </a:lnTo>
                  <a:lnTo>
                    <a:pt x="31" y="9"/>
                  </a:lnTo>
                  <a:lnTo>
                    <a:pt x="30" y="7"/>
                  </a:lnTo>
                  <a:lnTo>
                    <a:pt x="29" y="6"/>
                  </a:lnTo>
                  <a:lnTo>
                    <a:pt x="27" y="4"/>
                  </a:lnTo>
                  <a:lnTo>
                    <a:pt x="26" y="3"/>
                  </a:lnTo>
                  <a:lnTo>
                    <a:pt x="24" y="2"/>
                  </a:lnTo>
                  <a:lnTo>
                    <a:pt x="23" y="1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8" y="0"/>
                  </a:lnTo>
                </a:path>
              </a:pathLst>
            </a:custGeom>
            <a:solidFill>
              <a:srgbClr val="E5E5E5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47" name="Freeform 228"/>
            <p:cNvSpPr>
              <a:spLocks/>
            </p:cNvSpPr>
            <p:nvPr/>
          </p:nvSpPr>
          <p:spPr bwMode="auto">
            <a:xfrm>
              <a:off x="1558" y="1147"/>
              <a:ext cx="37" cy="50"/>
            </a:xfrm>
            <a:custGeom>
              <a:avLst/>
              <a:gdLst>
                <a:gd name="T0" fmla="*/ 18 w 37"/>
                <a:gd name="T1" fmla="*/ 0 h 50"/>
                <a:gd name="T2" fmla="*/ 14 w 37"/>
                <a:gd name="T3" fmla="*/ 1 h 50"/>
                <a:gd name="T4" fmla="*/ 11 w 37"/>
                <a:gd name="T5" fmla="*/ 2 h 50"/>
                <a:gd name="T6" fmla="*/ 8 w 37"/>
                <a:gd name="T7" fmla="*/ 4 h 50"/>
                <a:gd name="T8" fmla="*/ 5 w 37"/>
                <a:gd name="T9" fmla="*/ 7 h 50"/>
                <a:gd name="T10" fmla="*/ 3 w 37"/>
                <a:gd name="T11" fmla="*/ 11 h 50"/>
                <a:gd name="T12" fmla="*/ 1 w 37"/>
                <a:gd name="T13" fmla="*/ 15 h 50"/>
                <a:gd name="T14" fmla="*/ 0 w 37"/>
                <a:gd name="T15" fmla="*/ 20 h 50"/>
                <a:gd name="T16" fmla="*/ 0 w 37"/>
                <a:gd name="T17" fmla="*/ 25 h 50"/>
                <a:gd name="T18" fmla="*/ 0 w 37"/>
                <a:gd name="T19" fmla="*/ 30 h 50"/>
                <a:gd name="T20" fmla="*/ 1 w 37"/>
                <a:gd name="T21" fmla="*/ 34 h 50"/>
                <a:gd name="T22" fmla="*/ 3 w 37"/>
                <a:gd name="T23" fmla="*/ 38 h 50"/>
                <a:gd name="T24" fmla="*/ 5 w 37"/>
                <a:gd name="T25" fmla="*/ 42 h 50"/>
                <a:gd name="T26" fmla="*/ 8 w 37"/>
                <a:gd name="T27" fmla="*/ 45 h 50"/>
                <a:gd name="T28" fmla="*/ 11 w 37"/>
                <a:gd name="T29" fmla="*/ 47 h 50"/>
                <a:gd name="T30" fmla="*/ 14 w 37"/>
                <a:gd name="T31" fmla="*/ 49 h 50"/>
                <a:gd name="T32" fmla="*/ 18 w 37"/>
                <a:gd name="T33" fmla="*/ 49 h 50"/>
                <a:gd name="T34" fmla="*/ 22 w 37"/>
                <a:gd name="T35" fmla="*/ 49 h 50"/>
                <a:gd name="T36" fmla="*/ 25 w 37"/>
                <a:gd name="T37" fmla="*/ 47 h 50"/>
                <a:gd name="T38" fmla="*/ 28 w 37"/>
                <a:gd name="T39" fmla="*/ 45 h 50"/>
                <a:gd name="T40" fmla="*/ 31 w 37"/>
                <a:gd name="T41" fmla="*/ 42 h 50"/>
                <a:gd name="T42" fmla="*/ 33 w 37"/>
                <a:gd name="T43" fmla="*/ 38 h 50"/>
                <a:gd name="T44" fmla="*/ 35 w 37"/>
                <a:gd name="T45" fmla="*/ 34 h 50"/>
                <a:gd name="T46" fmla="*/ 36 w 37"/>
                <a:gd name="T47" fmla="*/ 30 h 50"/>
                <a:gd name="T48" fmla="*/ 36 w 37"/>
                <a:gd name="T49" fmla="*/ 25 h 50"/>
                <a:gd name="T50" fmla="*/ 36 w 37"/>
                <a:gd name="T51" fmla="*/ 20 h 50"/>
                <a:gd name="T52" fmla="*/ 35 w 37"/>
                <a:gd name="T53" fmla="*/ 15 h 50"/>
                <a:gd name="T54" fmla="*/ 33 w 37"/>
                <a:gd name="T55" fmla="*/ 11 h 50"/>
                <a:gd name="T56" fmla="*/ 31 w 37"/>
                <a:gd name="T57" fmla="*/ 7 h 50"/>
                <a:gd name="T58" fmla="*/ 28 w 37"/>
                <a:gd name="T59" fmla="*/ 4 h 50"/>
                <a:gd name="T60" fmla="*/ 25 w 37"/>
                <a:gd name="T61" fmla="*/ 2 h 50"/>
                <a:gd name="T62" fmla="*/ 22 w 37"/>
                <a:gd name="T63" fmla="*/ 1 h 50"/>
                <a:gd name="T64" fmla="*/ 18 w 37"/>
                <a:gd name="T65" fmla="*/ 0 h 5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7"/>
                <a:gd name="T100" fmla="*/ 0 h 50"/>
                <a:gd name="T101" fmla="*/ 37 w 37"/>
                <a:gd name="T102" fmla="*/ 50 h 5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7" h="50">
                  <a:moveTo>
                    <a:pt x="18" y="0"/>
                  </a:moveTo>
                  <a:lnTo>
                    <a:pt x="18" y="0"/>
                  </a:lnTo>
                  <a:lnTo>
                    <a:pt x="16" y="0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1" y="2"/>
                  </a:lnTo>
                  <a:lnTo>
                    <a:pt x="9" y="3"/>
                  </a:lnTo>
                  <a:lnTo>
                    <a:pt x="8" y="4"/>
                  </a:lnTo>
                  <a:lnTo>
                    <a:pt x="7" y="6"/>
                  </a:lnTo>
                  <a:lnTo>
                    <a:pt x="5" y="7"/>
                  </a:lnTo>
                  <a:lnTo>
                    <a:pt x="4" y="9"/>
                  </a:lnTo>
                  <a:lnTo>
                    <a:pt x="3" y="11"/>
                  </a:lnTo>
                  <a:lnTo>
                    <a:pt x="2" y="13"/>
                  </a:lnTo>
                  <a:lnTo>
                    <a:pt x="1" y="15"/>
                  </a:lnTo>
                  <a:lnTo>
                    <a:pt x="1" y="17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5"/>
                  </a:lnTo>
                  <a:lnTo>
                    <a:pt x="0" y="27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1" y="34"/>
                  </a:lnTo>
                  <a:lnTo>
                    <a:pt x="2" y="36"/>
                  </a:lnTo>
                  <a:lnTo>
                    <a:pt x="3" y="38"/>
                  </a:lnTo>
                  <a:lnTo>
                    <a:pt x="4" y="40"/>
                  </a:lnTo>
                  <a:lnTo>
                    <a:pt x="5" y="42"/>
                  </a:lnTo>
                  <a:lnTo>
                    <a:pt x="7" y="43"/>
                  </a:lnTo>
                  <a:lnTo>
                    <a:pt x="8" y="45"/>
                  </a:lnTo>
                  <a:lnTo>
                    <a:pt x="9" y="46"/>
                  </a:lnTo>
                  <a:lnTo>
                    <a:pt x="11" y="47"/>
                  </a:lnTo>
                  <a:lnTo>
                    <a:pt x="13" y="48"/>
                  </a:lnTo>
                  <a:lnTo>
                    <a:pt x="14" y="49"/>
                  </a:lnTo>
                  <a:lnTo>
                    <a:pt x="16" y="49"/>
                  </a:lnTo>
                  <a:lnTo>
                    <a:pt x="18" y="49"/>
                  </a:lnTo>
                  <a:lnTo>
                    <a:pt x="20" y="49"/>
                  </a:lnTo>
                  <a:lnTo>
                    <a:pt x="22" y="49"/>
                  </a:lnTo>
                  <a:lnTo>
                    <a:pt x="23" y="48"/>
                  </a:lnTo>
                  <a:lnTo>
                    <a:pt x="25" y="47"/>
                  </a:lnTo>
                  <a:lnTo>
                    <a:pt x="27" y="46"/>
                  </a:lnTo>
                  <a:lnTo>
                    <a:pt x="28" y="45"/>
                  </a:lnTo>
                  <a:lnTo>
                    <a:pt x="30" y="43"/>
                  </a:lnTo>
                  <a:lnTo>
                    <a:pt x="31" y="42"/>
                  </a:lnTo>
                  <a:lnTo>
                    <a:pt x="32" y="40"/>
                  </a:lnTo>
                  <a:lnTo>
                    <a:pt x="33" y="38"/>
                  </a:lnTo>
                  <a:lnTo>
                    <a:pt x="34" y="36"/>
                  </a:lnTo>
                  <a:lnTo>
                    <a:pt x="35" y="34"/>
                  </a:lnTo>
                  <a:lnTo>
                    <a:pt x="35" y="32"/>
                  </a:lnTo>
                  <a:lnTo>
                    <a:pt x="36" y="30"/>
                  </a:lnTo>
                  <a:lnTo>
                    <a:pt x="36" y="27"/>
                  </a:lnTo>
                  <a:lnTo>
                    <a:pt x="36" y="25"/>
                  </a:lnTo>
                  <a:lnTo>
                    <a:pt x="36" y="22"/>
                  </a:lnTo>
                  <a:lnTo>
                    <a:pt x="36" y="20"/>
                  </a:lnTo>
                  <a:lnTo>
                    <a:pt x="35" y="17"/>
                  </a:lnTo>
                  <a:lnTo>
                    <a:pt x="35" y="15"/>
                  </a:lnTo>
                  <a:lnTo>
                    <a:pt x="34" y="13"/>
                  </a:lnTo>
                  <a:lnTo>
                    <a:pt x="33" y="11"/>
                  </a:lnTo>
                  <a:lnTo>
                    <a:pt x="32" y="9"/>
                  </a:lnTo>
                  <a:lnTo>
                    <a:pt x="31" y="7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7" y="3"/>
                  </a:lnTo>
                  <a:lnTo>
                    <a:pt x="25" y="2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0" y="0"/>
                  </a:lnTo>
                  <a:lnTo>
                    <a:pt x="1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48" name="Freeform 229"/>
            <p:cNvSpPr>
              <a:spLocks/>
            </p:cNvSpPr>
            <p:nvPr/>
          </p:nvSpPr>
          <p:spPr bwMode="auto">
            <a:xfrm>
              <a:off x="1561" y="1148"/>
              <a:ext cx="34" cy="48"/>
            </a:xfrm>
            <a:custGeom>
              <a:avLst/>
              <a:gdLst>
                <a:gd name="T0" fmla="*/ 18 w 34"/>
                <a:gd name="T1" fmla="*/ 0 h 48"/>
                <a:gd name="T2" fmla="*/ 21 w 34"/>
                <a:gd name="T3" fmla="*/ 1 h 48"/>
                <a:gd name="T4" fmla="*/ 24 w 34"/>
                <a:gd name="T5" fmla="*/ 3 h 48"/>
                <a:gd name="T6" fmla="*/ 27 w 34"/>
                <a:gd name="T7" fmla="*/ 5 h 48"/>
                <a:gd name="T8" fmla="*/ 29 w 34"/>
                <a:gd name="T9" fmla="*/ 8 h 48"/>
                <a:gd name="T10" fmla="*/ 31 w 34"/>
                <a:gd name="T11" fmla="*/ 12 h 48"/>
                <a:gd name="T12" fmla="*/ 32 w 34"/>
                <a:gd name="T13" fmla="*/ 16 h 48"/>
                <a:gd name="T14" fmla="*/ 33 w 34"/>
                <a:gd name="T15" fmla="*/ 21 h 48"/>
                <a:gd name="T16" fmla="*/ 33 w 34"/>
                <a:gd name="T17" fmla="*/ 26 h 48"/>
                <a:gd name="T18" fmla="*/ 32 w 34"/>
                <a:gd name="T19" fmla="*/ 31 h 48"/>
                <a:gd name="T20" fmla="*/ 31 w 34"/>
                <a:gd name="T21" fmla="*/ 35 h 48"/>
                <a:gd name="T22" fmla="*/ 29 w 34"/>
                <a:gd name="T23" fmla="*/ 38 h 48"/>
                <a:gd name="T24" fmla="*/ 27 w 34"/>
                <a:gd name="T25" fmla="*/ 42 h 48"/>
                <a:gd name="T26" fmla="*/ 24 w 34"/>
                <a:gd name="T27" fmla="*/ 44 h 48"/>
                <a:gd name="T28" fmla="*/ 21 w 34"/>
                <a:gd name="T29" fmla="*/ 46 h 48"/>
                <a:gd name="T30" fmla="*/ 18 w 34"/>
                <a:gd name="T31" fmla="*/ 47 h 48"/>
                <a:gd name="T32" fmla="*/ 15 w 34"/>
                <a:gd name="T33" fmla="*/ 47 h 48"/>
                <a:gd name="T34" fmla="*/ 12 w 34"/>
                <a:gd name="T35" fmla="*/ 46 h 48"/>
                <a:gd name="T36" fmla="*/ 9 w 34"/>
                <a:gd name="T37" fmla="*/ 44 h 48"/>
                <a:gd name="T38" fmla="*/ 6 w 34"/>
                <a:gd name="T39" fmla="*/ 42 h 48"/>
                <a:gd name="T40" fmla="*/ 4 w 34"/>
                <a:gd name="T41" fmla="*/ 38 h 48"/>
                <a:gd name="T42" fmla="*/ 2 w 34"/>
                <a:gd name="T43" fmla="*/ 35 h 48"/>
                <a:gd name="T44" fmla="*/ 1 w 34"/>
                <a:gd name="T45" fmla="*/ 31 h 48"/>
                <a:gd name="T46" fmla="*/ 0 w 34"/>
                <a:gd name="T47" fmla="*/ 26 h 48"/>
                <a:gd name="T48" fmla="*/ 0 w 34"/>
                <a:gd name="T49" fmla="*/ 21 h 48"/>
                <a:gd name="T50" fmla="*/ 1 w 34"/>
                <a:gd name="T51" fmla="*/ 16 h 48"/>
                <a:gd name="T52" fmla="*/ 2 w 34"/>
                <a:gd name="T53" fmla="*/ 12 h 48"/>
                <a:gd name="T54" fmla="*/ 4 w 34"/>
                <a:gd name="T55" fmla="*/ 8 h 48"/>
                <a:gd name="T56" fmla="*/ 6 w 34"/>
                <a:gd name="T57" fmla="*/ 5 h 48"/>
                <a:gd name="T58" fmla="*/ 9 w 34"/>
                <a:gd name="T59" fmla="*/ 3 h 48"/>
                <a:gd name="T60" fmla="*/ 12 w 34"/>
                <a:gd name="T61" fmla="*/ 1 h 48"/>
                <a:gd name="T62" fmla="*/ 15 w 34"/>
                <a:gd name="T63" fmla="*/ 0 h 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4"/>
                <a:gd name="T97" fmla="*/ 0 h 48"/>
                <a:gd name="T98" fmla="*/ 34 w 34"/>
                <a:gd name="T99" fmla="*/ 48 h 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4" h="48">
                  <a:moveTo>
                    <a:pt x="17" y="0"/>
                  </a:moveTo>
                  <a:lnTo>
                    <a:pt x="18" y="0"/>
                  </a:lnTo>
                  <a:lnTo>
                    <a:pt x="20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4" y="3"/>
                  </a:lnTo>
                  <a:lnTo>
                    <a:pt x="26" y="4"/>
                  </a:lnTo>
                  <a:lnTo>
                    <a:pt x="27" y="5"/>
                  </a:lnTo>
                  <a:lnTo>
                    <a:pt x="28" y="7"/>
                  </a:lnTo>
                  <a:lnTo>
                    <a:pt x="29" y="8"/>
                  </a:lnTo>
                  <a:lnTo>
                    <a:pt x="30" y="10"/>
                  </a:lnTo>
                  <a:lnTo>
                    <a:pt x="31" y="12"/>
                  </a:lnTo>
                  <a:lnTo>
                    <a:pt x="32" y="14"/>
                  </a:lnTo>
                  <a:lnTo>
                    <a:pt x="32" y="16"/>
                  </a:lnTo>
                  <a:lnTo>
                    <a:pt x="33" y="19"/>
                  </a:lnTo>
                  <a:lnTo>
                    <a:pt x="33" y="21"/>
                  </a:lnTo>
                  <a:lnTo>
                    <a:pt x="33" y="24"/>
                  </a:lnTo>
                  <a:lnTo>
                    <a:pt x="33" y="26"/>
                  </a:lnTo>
                  <a:lnTo>
                    <a:pt x="33" y="28"/>
                  </a:lnTo>
                  <a:lnTo>
                    <a:pt x="32" y="31"/>
                  </a:lnTo>
                  <a:lnTo>
                    <a:pt x="32" y="33"/>
                  </a:lnTo>
                  <a:lnTo>
                    <a:pt x="31" y="35"/>
                  </a:lnTo>
                  <a:lnTo>
                    <a:pt x="30" y="37"/>
                  </a:lnTo>
                  <a:lnTo>
                    <a:pt x="29" y="38"/>
                  </a:lnTo>
                  <a:lnTo>
                    <a:pt x="28" y="40"/>
                  </a:lnTo>
                  <a:lnTo>
                    <a:pt x="27" y="42"/>
                  </a:lnTo>
                  <a:lnTo>
                    <a:pt x="26" y="43"/>
                  </a:lnTo>
                  <a:lnTo>
                    <a:pt x="24" y="44"/>
                  </a:lnTo>
                  <a:lnTo>
                    <a:pt x="23" y="45"/>
                  </a:lnTo>
                  <a:lnTo>
                    <a:pt x="21" y="46"/>
                  </a:lnTo>
                  <a:lnTo>
                    <a:pt x="20" y="47"/>
                  </a:lnTo>
                  <a:lnTo>
                    <a:pt x="18" y="47"/>
                  </a:lnTo>
                  <a:lnTo>
                    <a:pt x="17" y="47"/>
                  </a:lnTo>
                  <a:lnTo>
                    <a:pt x="15" y="47"/>
                  </a:lnTo>
                  <a:lnTo>
                    <a:pt x="13" y="47"/>
                  </a:lnTo>
                  <a:lnTo>
                    <a:pt x="12" y="46"/>
                  </a:lnTo>
                  <a:lnTo>
                    <a:pt x="10" y="45"/>
                  </a:lnTo>
                  <a:lnTo>
                    <a:pt x="9" y="44"/>
                  </a:lnTo>
                  <a:lnTo>
                    <a:pt x="7" y="43"/>
                  </a:lnTo>
                  <a:lnTo>
                    <a:pt x="6" y="42"/>
                  </a:lnTo>
                  <a:lnTo>
                    <a:pt x="5" y="40"/>
                  </a:lnTo>
                  <a:lnTo>
                    <a:pt x="4" y="38"/>
                  </a:lnTo>
                  <a:lnTo>
                    <a:pt x="3" y="37"/>
                  </a:lnTo>
                  <a:lnTo>
                    <a:pt x="2" y="35"/>
                  </a:lnTo>
                  <a:lnTo>
                    <a:pt x="1" y="33"/>
                  </a:lnTo>
                  <a:lnTo>
                    <a:pt x="1" y="31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1" y="16"/>
                  </a:lnTo>
                  <a:lnTo>
                    <a:pt x="1" y="14"/>
                  </a:lnTo>
                  <a:lnTo>
                    <a:pt x="2" y="12"/>
                  </a:lnTo>
                  <a:lnTo>
                    <a:pt x="3" y="10"/>
                  </a:lnTo>
                  <a:lnTo>
                    <a:pt x="4" y="8"/>
                  </a:lnTo>
                  <a:lnTo>
                    <a:pt x="5" y="7"/>
                  </a:lnTo>
                  <a:lnTo>
                    <a:pt x="6" y="5"/>
                  </a:lnTo>
                  <a:lnTo>
                    <a:pt x="7" y="4"/>
                  </a:lnTo>
                  <a:lnTo>
                    <a:pt x="9" y="3"/>
                  </a:lnTo>
                  <a:lnTo>
                    <a:pt x="10" y="2"/>
                  </a:lnTo>
                  <a:lnTo>
                    <a:pt x="12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</a:path>
              </a:pathLst>
            </a:custGeom>
            <a:solidFill>
              <a:srgbClr val="7F7F7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49" name="Freeform 230"/>
            <p:cNvSpPr>
              <a:spLocks/>
            </p:cNvSpPr>
            <p:nvPr/>
          </p:nvSpPr>
          <p:spPr bwMode="auto">
            <a:xfrm>
              <a:off x="1561" y="1148"/>
              <a:ext cx="34" cy="48"/>
            </a:xfrm>
            <a:custGeom>
              <a:avLst/>
              <a:gdLst>
                <a:gd name="T0" fmla="*/ 17 w 34"/>
                <a:gd name="T1" fmla="*/ 0 h 48"/>
                <a:gd name="T2" fmla="*/ 20 w 34"/>
                <a:gd name="T3" fmla="*/ 0 h 48"/>
                <a:gd name="T4" fmla="*/ 23 w 34"/>
                <a:gd name="T5" fmla="*/ 2 h 48"/>
                <a:gd name="T6" fmla="*/ 26 w 34"/>
                <a:gd name="T7" fmla="*/ 4 h 48"/>
                <a:gd name="T8" fmla="*/ 28 w 34"/>
                <a:gd name="T9" fmla="*/ 7 h 48"/>
                <a:gd name="T10" fmla="*/ 30 w 34"/>
                <a:gd name="T11" fmla="*/ 10 h 48"/>
                <a:gd name="T12" fmla="*/ 32 w 34"/>
                <a:gd name="T13" fmla="*/ 14 h 48"/>
                <a:gd name="T14" fmla="*/ 33 w 34"/>
                <a:gd name="T15" fmla="*/ 19 h 48"/>
                <a:gd name="T16" fmla="*/ 33 w 34"/>
                <a:gd name="T17" fmla="*/ 24 h 48"/>
                <a:gd name="T18" fmla="*/ 33 w 34"/>
                <a:gd name="T19" fmla="*/ 28 h 48"/>
                <a:gd name="T20" fmla="*/ 32 w 34"/>
                <a:gd name="T21" fmla="*/ 33 h 48"/>
                <a:gd name="T22" fmla="*/ 30 w 34"/>
                <a:gd name="T23" fmla="*/ 37 h 48"/>
                <a:gd name="T24" fmla="*/ 28 w 34"/>
                <a:gd name="T25" fmla="*/ 40 h 48"/>
                <a:gd name="T26" fmla="*/ 26 w 34"/>
                <a:gd name="T27" fmla="*/ 43 h 48"/>
                <a:gd name="T28" fmla="*/ 23 w 34"/>
                <a:gd name="T29" fmla="*/ 45 h 48"/>
                <a:gd name="T30" fmla="*/ 20 w 34"/>
                <a:gd name="T31" fmla="*/ 47 h 48"/>
                <a:gd name="T32" fmla="*/ 17 w 34"/>
                <a:gd name="T33" fmla="*/ 47 h 48"/>
                <a:gd name="T34" fmla="*/ 13 w 34"/>
                <a:gd name="T35" fmla="*/ 47 h 48"/>
                <a:gd name="T36" fmla="*/ 10 w 34"/>
                <a:gd name="T37" fmla="*/ 45 h 48"/>
                <a:gd name="T38" fmla="*/ 7 w 34"/>
                <a:gd name="T39" fmla="*/ 43 h 48"/>
                <a:gd name="T40" fmla="*/ 5 w 34"/>
                <a:gd name="T41" fmla="*/ 40 h 48"/>
                <a:gd name="T42" fmla="*/ 3 w 34"/>
                <a:gd name="T43" fmla="*/ 37 h 48"/>
                <a:gd name="T44" fmla="*/ 1 w 34"/>
                <a:gd name="T45" fmla="*/ 33 h 48"/>
                <a:gd name="T46" fmla="*/ 0 w 34"/>
                <a:gd name="T47" fmla="*/ 28 h 48"/>
                <a:gd name="T48" fmla="*/ 0 w 34"/>
                <a:gd name="T49" fmla="*/ 24 h 48"/>
                <a:gd name="T50" fmla="*/ 0 w 34"/>
                <a:gd name="T51" fmla="*/ 19 h 48"/>
                <a:gd name="T52" fmla="*/ 1 w 34"/>
                <a:gd name="T53" fmla="*/ 14 h 48"/>
                <a:gd name="T54" fmla="*/ 3 w 34"/>
                <a:gd name="T55" fmla="*/ 10 h 48"/>
                <a:gd name="T56" fmla="*/ 5 w 34"/>
                <a:gd name="T57" fmla="*/ 7 h 48"/>
                <a:gd name="T58" fmla="*/ 7 w 34"/>
                <a:gd name="T59" fmla="*/ 4 h 48"/>
                <a:gd name="T60" fmla="*/ 10 w 34"/>
                <a:gd name="T61" fmla="*/ 2 h 48"/>
                <a:gd name="T62" fmla="*/ 13 w 34"/>
                <a:gd name="T63" fmla="*/ 0 h 48"/>
                <a:gd name="T64" fmla="*/ 17 w 34"/>
                <a:gd name="T65" fmla="*/ 0 h 4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"/>
                <a:gd name="T100" fmla="*/ 0 h 48"/>
                <a:gd name="T101" fmla="*/ 34 w 34"/>
                <a:gd name="T102" fmla="*/ 48 h 4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" h="48">
                  <a:moveTo>
                    <a:pt x="17" y="0"/>
                  </a:moveTo>
                  <a:lnTo>
                    <a:pt x="17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4" y="3"/>
                  </a:lnTo>
                  <a:lnTo>
                    <a:pt x="26" y="4"/>
                  </a:lnTo>
                  <a:lnTo>
                    <a:pt x="27" y="5"/>
                  </a:lnTo>
                  <a:lnTo>
                    <a:pt x="28" y="7"/>
                  </a:lnTo>
                  <a:lnTo>
                    <a:pt x="29" y="8"/>
                  </a:lnTo>
                  <a:lnTo>
                    <a:pt x="30" y="10"/>
                  </a:lnTo>
                  <a:lnTo>
                    <a:pt x="31" y="12"/>
                  </a:lnTo>
                  <a:lnTo>
                    <a:pt x="32" y="14"/>
                  </a:lnTo>
                  <a:lnTo>
                    <a:pt x="32" y="16"/>
                  </a:lnTo>
                  <a:lnTo>
                    <a:pt x="33" y="19"/>
                  </a:lnTo>
                  <a:lnTo>
                    <a:pt x="33" y="21"/>
                  </a:lnTo>
                  <a:lnTo>
                    <a:pt x="33" y="24"/>
                  </a:lnTo>
                  <a:lnTo>
                    <a:pt x="33" y="26"/>
                  </a:lnTo>
                  <a:lnTo>
                    <a:pt x="33" y="28"/>
                  </a:lnTo>
                  <a:lnTo>
                    <a:pt x="32" y="31"/>
                  </a:lnTo>
                  <a:lnTo>
                    <a:pt x="32" y="33"/>
                  </a:lnTo>
                  <a:lnTo>
                    <a:pt x="31" y="35"/>
                  </a:lnTo>
                  <a:lnTo>
                    <a:pt x="30" y="37"/>
                  </a:lnTo>
                  <a:lnTo>
                    <a:pt x="29" y="38"/>
                  </a:lnTo>
                  <a:lnTo>
                    <a:pt x="28" y="40"/>
                  </a:lnTo>
                  <a:lnTo>
                    <a:pt x="27" y="42"/>
                  </a:lnTo>
                  <a:lnTo>
                    <a:pt x="26" y="43"/>
                  </a:lnTo>
                  <a:lnTo>
                    <a:pt x="24" y="44"/>
                  </a:lnTo>
                  <a:lnTo>
                    <a:pt x="23" y="45"/>
                  </a:lnTo>
                  <a:lnTo>
                    <a:pt x="21" y="46"/>
                  </a:lnTo>
                  <a:lnTo>
                    <a:pt x="20" y="47"/>
                  </a:lnTo>
                  <a:lnTo>
                    <a:pt x="18" y="47"/>
                  </a:lnTo>
                  <a:lnTo>
                    <a:pt x="17" y="47"/>
                  </a:lnTo>
                  <a:lnTo>
                    <a:pt x="15" y="47"/>
                  </a:lnTo>
                  <a:lnTo>
                    <a:pt x="13" y="47"/>
                  </a:lnTo>
                  <a:lnTo>
                    <a:pt x="12" y="46"/>
                  </a:lnTo>
                  <a:lnTo>
                    <a:pt x="10" y="45"/>
                  </a:lnTo>
                  <a:lnTo>
                    <a:pt x="9" y="44"/>
                  </a:lnTo>
                  <a:lnTo>
                    <a:pt x="7" y="43"/>
                  </a:lnTo>
                  <a:lnTo>
                    <a:pt x="6" y="42"/>
                  </a:lnTo>
                  <a:lnTo>
                    <a:pt x="5" y="40"/>
                  </a:lnTo>
                  <a:lnTo>
                    <a:pt x="4" y="38"/>
                  </a:lnTo>
                  <a:lnTo>
                    <a:pt x="3" y="37"/>
                  </a:lnTo>
                  <a:lnTo>
                    <a:pt x="2" y="35"/>
                  </a:lnTo>
                  <a:lnTo>
                    <a:pt x="1" y="33"/>
                  </a:lnTo>
                  <a:lnTo>
                    <a:pt x="1" y="31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1" y="16"/>
                  </a:lnTo>
                  <a:lnTo>
                    <a:pt x="1" y="14"/>
                  </a:lnTo>
                  <a:lnTo>
                    <a:pt x="2" y="12"/>
                  </a:lnTo>
                  <a:lnTo>
                    <a:pt x="3" y="10"/>
                  </a:lnTo>
                  <a:lnTo>
                    <a:pt x="4" y="8"/>
                  </a:lnTo>
                  <a:lnTo>
                    <a:pt x="5" y="7"/>
                  </a:lnTo>
                  <a:lnTo>
                    <a:pt x="6" y="5"/>
                  </a:lnTo>
                  <a:lnTo>
                    <a:pt x="7" y="4"/>
                  </a:lnTo>
                  <a:lnTo>
                    <a:pt x="9" y="3"/>
                  </a:lnTo>
                  <a:lnTo>
                    <a:pt x="10" y="2"/>
                  </a:lnTo>
                  <a:lnTo>
                    <a:pt x="12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50" name="Freeform 231"/>
            <p:cNvSpPr>
              <a:spLocks/>
            </p:cNvSpPr>
            <p:nvPr/>
          </p:nvSpPr>
          <p:spPr bwMode="auto">
            <a:xfrm>
              <a:off x="1564" y="1153"/>
              <a:ext cx="28" cy="37"/>
            </a:xfrm>
            <a:custGeom>
              <a:avLst/>
              <a:gdLst>
                <a:gd name="T0" fmla="*/ 12 w 28"/>
                <a:gd name="T1" fmla="*/ 0 h 37"/>
                <a:gd name="T2" fmla="*/ 9 w 28"/>
                <a:gd name="T3" fmla="*/ 1 h 37"/>
                <a:gd name="T4" fmla="*/ 7 w 28"/>
                <a:gd name="T5" fmla="*/ 2 h 37"/>
                <a:gd name="T6" fmla="*/ 5 w 28"/>
                <a:gd name="T7" fmla="*/ 4 h 37"/>
                <a:gd name="T8" fmla="*/ 3 w 28"/>
                <a:gd name="T9" fmla="*/ 7 h 37"/>
                <a:gd name="T10" fmla="*/ 2 w 28"/>
                <a:gd name="T11" fmla="*/ 9 h 37"/>
                <a:gd name="T12" fmla="*/ 1 w 28"/>
                <a:gd name="T13" fmla="*/ 13 h 37"/>
                <a:gd name="T14" fmla="*/ 0 w 28"/>
                <a:gd name="T15" fmla="*/ 16 h 37"/>
                <a:gd name="T16" fmla="*/ 0 w 28"/>
                <a:gd name="T17" fmla="*/ 20 h 37"/>
                <a:gd name="T18" fmla="*/ 1 w 28"/>
                <a:gd name="T19" fmla="*/ 23 h 37"/>
                <a:gd name="T20" fmla="*/ 2 w 28"/>
                <a:gd name="T21" fmla="*/ 27 h 37"/>
                <a:gd name="T22" fmla="*/ 3 w 28"/>
                <a:gd name="T23" fmla="*/ 29 h 37"/>
                <a:gd name="T24" fmla="*/ 5 w 28"/>
                <a:gd name="T25" fmla="*/ 32 h 37"/>
                <a:gd name="T26" fmla="*/ 7 w 28"/>
                <a:gd name="T27" fmla="*/ 34 h 37"/>
                <a:gd name="T28" fmla="*/ 9 w 28"/>
                <a:gd name="T29" fmla="*/ 35 h 37"/>
                <a:gd name="T30" fmla="*/ 12 w 28"/>
                <a:gd name="T31" fmla="*/ 36 h 37"/>
                <a:gd name="T32" fmla="*/ 15 w 28"/>
                <a:gd name="T33" fmla="*/ 36 h 37"/>
                <a:gd name="T34" fmla="*/ 18 w 28"/>
                <a:gd name="T35" fmla="*/ 35 h 37"/>
                <a:gd name="T36" fmla="*/ 20 w 28"/>
                <a:gd name="T37" fmla="*/ 34 h 37"/>
                <a:gd name="T38" fmla="*/ 22 w 28"/>
                <a:gd name="T39" fmla="*/ 32 h 37"/>
                <a:gd name="T40" fmla="*/ 24 w 28"/>
                <a:gd name="T41" fmla="*/ 29 h 37"/>
                <a:gd name="T42" fmla="*/ 25 w 28"/>
                <a:gd name="T43" fmla="*/ 27 h 37"/>
                <a:gd name="T44" fmla="*/ 26 w 28"/>
                <a:gd name="T45" fmla="*/ 23 h 37"/>
                <a:gd name="T46" fmla="*/ 27 w 28"/>
                <a:gd name="T47" fmla="*/ 20 h 37"/>
                <a:gd name="T48" fmla="*/ 27 w 28"/>
                <a:gd name="T49" fmla="*/ 16 h 37"/>
                <a:gd name="T50" fmla="*/ 26 w 28"/>
                <a:gd name="T51" fmla="*/ 13 h 37"/>
                <a:gd name="T52" fmla="*/ 25 w 28"/>
                <a:gd name="T53" fmla="*/ 9 h 37"/>
                <a:gd name="T54" fmla="*/ 24 w 28"/>
                <a:gd name="T55" fmla="*/ 7 h 37"/>
                <a:gd name="T56" fmla="*/ 22 w 28"/>
                <a:gd name="T57" fmla="*/ 4 h 37"/>
                <a:gd name="T58" fmla="*/ 20 w 28"/>
                <a:gd name="T59" fmla="*/ 2 h 37"/>
                <a:gd name="T60" fmla="*/ 18 w 28"/>
                <a:gd name="T61" fmla="*/ 1 h 37"/>
                <a:gd name="T62" fmla="*/ 15 w 28"/>
                <a:gd name="T63" fmla="*/ 0 h 3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8"/>
                <a:gd name="T97" fmla="*/ 0 h 37"/>
                <a:gd name="T98" fmla="*/ 28 w 28"/>
                <a:gd name="T99" fmla="*/ 37 h 3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8" h="37">
                  <a:moveTo>
                    <a:pt x="13" y="0"/>
                  </a:moveTo>
                  <a:lnTo>
                    <a:pt x="12" y="0"/>
                  </a:lnTo>
                  <a:lnTo>
                    <a:pt x="11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2"/>
                  </a:lnTo>
                  <a:lnTo>
                    <a:pt x="6" y="3"/>
                  </a:lnTo>
                  <a:lnTo>
                    <a:pt x="5" y="4"/>
                  </a:lnTo>
                  <a:lnTo>
                    <a:pt x="4" y="5"/>
                  </a:lnTo>
                  <a:lnTo>
                    <a:pt x="3" y="7"/>
                  </a:lnTo>
                  <a:lnTo>
                    <a:pt x="2" y="8"/>
                  </a:lnTo>
                  <a:lnTo>
                    <a:pt x="2" y="9"/>
                  </a:lnTo>
                  <a:lnTo>
                    <a:pt x="1" y="11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1" y="23"/>
                  </a:lnTo>
                  <a:lnTo>
                    <a:pt x="1" y="25"/>
                  </a:lnTo>
                  <a:lnTo>
                    <a:pt x="2" y="27"/>
                  </a:lnTo>
                  <a:lnTo>
                    <a:pt x="2" y="28"/>
                  </a:lnTo>
                  <a:lnTo>
                    <a:pt x="3" y="29"/>
                  </a:lnTo>
                  <a:lnTo>
                    <a:pt x="4" y="31"/>
                  </a:lnTo>
                  <a:lnTo>
                    <a:pt x="5" y="32"/>
                  </a:lnTo>
                  <a:lnTo>
                    <a:pt x="6" y="33"/>
                  </a:lnTo>
                  <a:lnTo>
                    <a:pt x="7" y="34"/>
                  </a:lnTo>
                  <a:lnTo>
                    <a:pt x="8" y="35"/>
                  </a:lnTo>
                  <a:lnTo>
                    <a:pt x="9" y="35"/>
                  </a:lnTo>
                  <a:lnTo>
                    <a:pt x="11" y="36"/>
                  </a:lnTo>
                  <a:lnTo>
                    <a:pt x="12" y="36"/>
                  </a:lnTo>
                  <a:lnTo>
                    <a:pt x="13" y="36"/>
                  </a:lnTo>
                  <a:lnTo>
                    <a:pt x="15" y="36"/>
                  </a:lnTo>
                  <a:lnTo>
                    <a:pt x="16" y="36"/>
                  </a:lnTo>
                  <a:lnTo>
                    <a:pt x="18" y="35"/>
                  </a:lnTo>
                  <a:lnTo>
                    <a:pt x="19" y="35"/>
                  </a:lnTo>
                  <a:lnTo>
                    <a:pt x="20" y="34"/>
                  </a:lnTo>
                  <a:lnTo>
                    <a:pt x="21" y="33"/>
                  </a:lnTo>
                  <a:lnTo>
                    <a:pt x="22" y="32"/>
                  </a:lnTo>
                  <a:lnTo>
                    <a:pt x="23" y="31"/>
                  </a:lnTo>
                  <a:lnTo>
                    <a:pt x="24" y="29"/>
                  </a:lnTo>
                  <a:lnTo>
                    <a:pt x="25" y="28"/>
                  </a:lnTo>
                  <a:lnTo>
                    <a:pt x="25" y="27"/>
                  </a:lnTo>
                  <a:lnTo>
                    <a:pt x="26" y="25"/>
                  </a:lnTo>
                  <a:lnTo>
                    <a:pt x="26" y="23"/>
                  </a:lnTo>
                  <a:lnTo>
                    <a:pt x="27" y="22"/>
                  </a:lnTo>
                  <a:lnTo>
                    <a:pt x="27" y="20"/>
                  </a:lnTo>
                  <a:lnTo>
                    <a:pt x="27" y="18"/>
                  </a:lnTo>
                  <a:lnTo>
                    <a:pt x="27" y="16"/>
                  </a:lnTo>
                  <a:lnTo>
                    <a:pt x="27" y="14"/>
                  </a:lnTo>
                  <a:lnTo>
                    <a:pt x="26" y="13"/>
                  </a:lnTo>
                  <a:lnTo>
                    <a:pt x="26" y="11"/>
                  </a:lnTo>
                  <a:lnTo>
                    <a:pt x="25" y="9"/>
                  </a:lnTo>
                  <a:lnTo>
                    <a:pt x="25" y="8"/>
                  </a:lnTo>
                  <a:lnTo>
                    <a:pt x="24" y="7"/>
                  </a:lnTo>
                  <a:lnTo>
                    <a:pt x="23" y="5"/>
                  </a:lnTo>
                  <a:lnTo>
                    <a:pt x="22" y="4"/>
                  </a:lnTo>
                  <a:lnTo>
                    <a:pt x="21" y="3"/>
                  </a:lnTo>
                  <a:lnTo>
                    <a:pt x="20" y="2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51" name="Freeform 232"/>
            <p:cNvSpPr>
              <a:spLocks/>
            </p:cNvSpPr>
            <p:nvPr/>
          </p:nvSpPr>
          <p:spPr bwMode="auto">
            <a:xfrm>
              <a:off x="1564" y="1153"/>
              <a:ext cx="28" cy="38"/>
            </a:xfrm>
            <a:custGeom>
              <a:avLst/>
              <a:gdLst>
                <a:gd name="T0" fmla="*/ 13 w 28"/>
                <a:gd name="T1" fmla="*/ 0 h 38"/>
                <a:gd name="T2" fmla="*/ 11 w 28"/>
                <a:gd name="T3" fmla="*/ 0 h 38"/>
                <a:gd name="T4" fmla="*/ 8 w 28"/>
                <a:gd name="T5" fmla="*/ 2 h 38"/>
                <a:gd name="T6" fmla="*/ 6 w 28"/>
                <a:gd name="T7" fmla="*/ 3 h 38"/>
                <a:gd name="T8" fmla="*/ 4 w 28"/>
                <a:gd name="T9" fmla="*/ 5 h 38"/>
                <a:gd name="T10" fmla="*/ 2 w 28"/>
                <a:gd name="T11" fmla="*/ 8 h 38"/>
                <a:gd name="T12" fmla="*/ 1 w 28"/>
                <a:gd name="T13" fmla="*/ 11 h 38"/>
                <a:gd name="T14" fmla="*/ 0 w 28"/>
                <a:gd name="T15" fmla="*/ 15 h 38"/>
                <a:gd name="T16" fmla="*/ 0 w 28"/>
                <a:gd name="T17" fmla="*/ 19 h 38"/>
                <a:gd name="T18" fmla="*/ 0 w 28"/>
                <a:gd name="T19" fmla="*/ 22 h 38"/>
                <a:gd name="T20" fmla="*/ 1 w 28"/>
                <a:gd name="T21" fmla="*/ 26 h 38"/>
                <a:gd name="T22" fmla="*/ 2 w 28"/>
                <a:gd name="T23" fmla="*/ 29 h 38"/>
                <a:gd name="T24" fmla="*/ 4 w 28"/>
                <a:gd name="T25" fmla="*/ 32 h 38"/>
                <a:gd name="T26" fmla="*/ 6 w 28"/>
                <a:gd name="T27" fmla="*/ 34 h 38"/>
                <a:gd name="T28" fmla="*/ 8 w 28"/>
                <a:gd name="T29" fmla="*/ 36 h 38"/>
                <a:gd name="T30" fmla="*/ 11 w 28"/>
                <a:gd name="T31" fmla="*/ 37 h 38"/>
                <a:gd name="T32" fmla="*/ 13 w 28"/>
                <a:gd name="T33" fmla="*/ 37 h 38"/>
                <a:gd name="T34" fmla="*/ 16 w 28"/>
                <a:gd name="T35" fmla="*/ 37 h 38"/>
                <a:gd name="T36" fmla="*/ 19 w 28"/>
                <a:gd name="T37" fmla="*/ 36 h 38"/>
                <a:gd name="T38" fmla="*/ 21 w 28"/>
                <a:gd name="T39" fmla="*/ 34 h 38"/>
                <a:gd name="T40" fmla="*/ 23 w 28"/>
                <a:gd name="T41" fmla="*/ 32 h 38"/>
                <a:gd name="T42" fmla="*/ 25 w 28"/>
                <a:gd name="T43" fmla="*/ 29 h 38"/>
                <a:gd name="T44" fmla="*/ 26 w 28"/>
                <a:gd name="T45" fmla="*/ 26 h 38"/>
                <a:gd name="T46" fmla="*/ 27 w 28"/>
                <a:gd name="T47" fmla="*/ 22 h 38"/>
                <a:gd name="T48" fmla="*/ 27 w 28"/>
                <a:gd name="T49" fmla="*/ 19 h 38"/>
                <a:gd name="T50" fmla="*/ 27 w 28"/>
                <a:gd name="T51" fmla="*/ 15 h 38"/>
                <a:gd name="T52" fmla="*/ 26 w 28"/>
                <a:gd name="T53" fmla="*/ 11 h 38"/>
                <a:gd name="T54" fmla="*/ 25 w 28"/>
                <a:gd name="T55" fmla="*/ 8 h 38"/>
                <a:gd name="T56" fmla="*/ 23 w 28"/>
                <a:gd name="T57" fmla="*/ 5 h 38"/>
                <a:gd name="T58" fmla="*/ 21 w 28"/>
                <a:gd name="T59" fmla="*/ 3 h 38"/>
                <a:gd name="T60" fmla="*/ 19 w 28"/>
                <a:gd name="T61" fmla="*/ 2 h 38"/>
                <a:gd name="T62" fmla="*/ 16 w 28"/>
                <a:gd name="T63" fmla="*/ 0 h 38"/>
                <a:gd name="T64" fmla="*/ 13 w 28"/>
                <a:gd name="T65" fmla="*/ 0 h 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8"/>
                <a:gd name="T100" fmla="*/ 0 h 38"/>
                <a:gd name="T101" fmla="*/ 28 w 28"/>
                <a:gd name="T102" fmla="*/ 38 h 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8" h="38">
                  <a:moveTo>
                    <a:pt x="13" y="0"/>
                  </a:moveTo>
                  <a:lnTo>
                    <a:pt x="13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9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3"/>
                  </a:lnTo>
                  <a:lnTo>
                    <a:pt x="5" y="4"/>
                  </a:lnTo>
                  <a:lnTo>
                    <a:pt x="4" y="5"/>
                  </a:lnTo>
                  <a:lnTo>
                    <a:pt x="3" y="7"/>
                  </a:lnTo>
                  <a:lnTo>
                    <a:pt x="2" y="8"/>
                  </a:lnTo>
                  <a:lnTo>
                    <a:pt x="2" y="10"/>
                  </a:lnTo>
                  <a:lnTo>
                    <a:pt x="1" y="11"/>
                  </a:lnTo>
                  <a:lnTo>
                    <a:pt x="1" y="13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1" y="24"/>
                  </a:lnTo>
                  <a:lnTo>
                    <a:pt x="1" y="26"/>
                  </a:lnTo>
                  <a:lnTo>
                    <a:pt x="2" y="27"/>
                  </a:lnTo>
                  <a:lnTo>
                    <a:pt x="2" y="29"/>
                  </a:lnTo>
                  <a:lnTo>
                    <a:pt x="3" y="30"/>
                  </a:lnTo>
                  <a:lnTo>
                    <a:pt x="4" y="32"/>
                  </a:lnTo>
                  <a:lnTo>
                    <a:pt x="5" y="33"/>
                  </a:lnTo>
                  <a:lnTo>
                    <a:pt x="6" y="34"/>
                  </a:lnTo>
                  <a:lnTo>
                    <a:pt x="7" y="35"/>
                  </a:lnTo>
                  <a:lnTo>
                    <a:pt x="8" y="36"/>
                  </a:lnTo>
                  <a:lnTo>
                    <a:pt x="9" y="36"/>
                  </a:lnTo>
                  <a:lnTo>
                    <a:pt x="11" y="37"/>
                  </a:lnTo>
                  <a:lnTo>
                    <a:pt x="12" y="37"/>
                  </a:lnTo>
                  <a:lnTo>
                    <a:pt x="13" y="37"/>
                  </a:lnTo>
                  <a:lnTo>
                    <a:pt x="15" y="37"/>
                  </a:lnTo>
                  <a:lnTo>
                    <a:pt x="16" y="37"/>
                  </a:lnTo>
                  <a:lnTo>
                    <a:pt x="18" y="36"/>
                  </a:lnTo>
                  <a:lnTo>
                    <a:pt x="19" y="36"/>
                  </a:lnTo>
                  <a:lnTo>
                    <a:pt x="20" y="35"/>
                  </a:lnTo>
                  <a:lnTo>
                    <a:pt x="21" y="34"/>
                  </a:lnTo>
                  <a:lnTo>
                    <a:pt x="22" y="33"/>
                  </a:lnTo>
                  <a:lnTo>
                    <a:pt x="23" y="32"/>
                  </a:lnTo>
                  <a:lnTo>
                    <a:pt x="24" y="30"/>
                  </a:lnTo>
                  <a:lnTo>
                    <a:pt x="25" y="29"/>
                  </a:lnTo>
                  <a:lnTo>
                    <a:pt x="25" y="27"/>
                  </a:lnTo>
                  <a:lnTo>
                    <a:pt x="26" y="26"/>
                  </a:lnTo>
                  <a:lnTo>
                    <a:pt x="26" y="24"/>
                  </a:lnTo>
                  <a:lnTo>
                    <a:pt x="27" y="22"/>
                  </a:lnTo>
                  <a:lnTo>
                    <a:pt x="27" y="20"/>
                  </a:lnTo>
                  <a:lnTo>
                    <a:pt x="27" y="19"/>
                  </a:lnTo>
                  <a:lnTo>
                    <a:pt x="27" y="17"/>
                  </a:lnTo>
                  <a:lnTo>
                    <a:pt x="27" y="15"/>
                  </a:lnTo>
                  <a:lnTo>
                    <a:pt x="26" y="13"/>
                  </a:lnTo>
                  <a:lnTo>
                    <a:pt x="26" y="11"/>
                  </a:lnTo>
                  <a:lnTo>
                    <a:pt x="25" y="10"/>
                  </a:lnTo>
                  <a:lnTo>
                    <a:pt x="25" y="8"/>
                  </a:lnTo>
                  <a:lnTo>
                    <a:pt x="24" y="7"/>
                  </a:lnTo>
                  <a:lnTo>
                    <a:pt x="23" y="5"/>
                  </a:lnTo>
                  <a:lnTo>
                    <a:pt x="22" y="4"/>
                  </a:lnTo>
                  <a:lnTo>
                    <a:pt x="21" y="3"/>
                  </a:lnTo>
                  <a:lnTo>
                    <a:pt x="20" y="2"/>
                  </a:lnTo>
                  <a:lnTo>
                    <a:pt x="19" y="2"/>
                  </a:lnTo>
                  <a:lnTo>
                    <a:pt x="18" y="1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52" name="Freeform 233"/>
            <p:cNvSpPr>
              <a:spLocks/>
            </p:cNvSpPr>
            <p:nvPr/>
          </p:nvSpPr>
          <p:spPr bwMode="auto">
            <a:xfrm>
              <a:off x="1565" y="1153"/>
              <a:ext cx="26" cy="36"/>
            </a:xfrm>
            <a:custGeom>
              <a:avLst/>
              <a:gdLst>
                <a:gd name="T0" fmla="*/ 11 w 26"/>
                <a:gd name="T1" fmla="*/ 19 h 36"/>
                <a:gd name="T2" fmla="*/ 16 w 26"/>
                <a:gd name="T3" fmla="*/ 35 h 36"/>
                <a:gd name="T4" fmla="*/ 16 w 26"/>
                <a:gd name="T5" fmla="*/ 35 h 36"/>
                <a:gd name="T6" fmla="*/ 17 w 26"/>
                <a:gd name="T7" fmla="*/ 35 h 36"/>
                <a:gd name="T8" fmla="*/ 19 w 26"/>
                <a:gd name="T9" fmla="*/ 34 h 36"/>
                <a:gd name="T10" fmla="*/ 20 w 26"/>
                <a:gd name="T11" fmla="*/ 32 h 36"/>
                <a:gd name="T12" fmla="*/ 21 w 26"/>
                <a:gd name="T13" fmla="*/ 31 h 36"/>
                <a:gd name="T14" fmla="*/ 22 w 26"/>
                <a:gd name="T15" fmla="*/ 30 h 36"/>
                <a:gd name="T16" fmla="*/ 23 w 26"/>
                <a:gd name="T17" fmla="*/ 29 h 36"/>
                <a:gd name="T18" fmla="*/ 23 w 26"/>
                <a:gd name="T19" fmla="*/ 28 h 36"/>
                <a:gd name="T20" fmla="*/ 14 w 26"/>
                <a:gd name="T21" fmla="*/ 16 h 36"/>
                <a:gd name="T22" fmla="*/ 11 w 26"/>
                <a:gd name="T23" fmla="*/ 19 h 36"/>
                <a:gd name="T24" fmla="*/ 12 w 26"/>
                <a:gd name="T25" fmla="*/ 16 h 36"/>
                <a:gd name="T26" fmla="*/ 3 w 26"/>
                <a:gd name="T27" fmla="*/ 28 h 36"/>
                <a:gd name="T28" fmla="*/ 3 w 26"/>
                <a:gd name="T29" fmla="*/ 29 h 36"/>
                <a:gd name="T30" fmla="*/ 3 w 26"/>
                <a:gd name="T31" fmla="*/ 30 h 36"/>
                <a:gd name="T32" fmla="*/ 4 w 26"/>
                <a:gd name="T33" fmla="*/ 31 h 36"/>
                <a:gd name="T34" fmla="*/ 5 w 26"/>
                <a:gd name="T35" fmla="*/ 32 h 36"/>
                <a:gd name="T36" fmla="*/ 7 w 26"/>
                <a:gd name="T37" fmla="*/ 34 h 36"/>
                <a:gd name="T38" fmla="*/ 8 w 26"/>
                <a:gd name="T39" fmla="*/ 35 h 36"/>
                <a:gd name="T40" fmla="*/ 9 w 26"/>
                <a:gd name="T41" fmla="*/ 35 h 36"/>
                <a:gd name="T42" fmla="*/ 9 w 26"/>
                <a:gd name="T43" fmla="*/ 35 h 36"/>
                <a:gd name="T44" fmla="*/ 14 w 26"/>
                <a:gd name="T45" fmla="*/ 19 h 36"/>
                <a:gd name="T46" fmla="*/ 12 w 26"/>
                <a:gd name="T47" fmla="*/ 16 h 36"/>
                <a:gd name="T48" fmla="*/ 13 w 26"/>
                <a:gd name="T49" fmla="*/ 16 h 36"/>
                <a:gd name="T50" fmla="*/ 3 w 26"/>
                <a:gd name="T51" fmla="*/ 7 h 36"/>
                <a:gd name="T52" fmla="*/ 3 w 26"/>
                <a:gd name="T53" fmla="*/ 8 h 36"/>
                <a:gd name="T54" fmla="*/ 2 w 26"/>
                <a:gd name="T55" fmla="*/ 9 h 36"/>
                <a:gd name="T56" fmla="*/ 1 w 26"/>
                <a:gd name="T57" fmla="*/ 10 h 36"/>
                <a:gd name="T58" fmla="*/ 1 w 26"/>
                <a:gd name="T59" fmla="*/ 12 h 36"/>
                <a:gd name="T60" fmla="*/ 0 w 26"/>
                <a:gd name="T61" fmla="*/ 14 h 36"/>
                <a:gd name="T62" fmla="*/ 0 w 26"/>
                <a:gd name="T63" fmla="*/ 16 h 36"/>
                <a:gd name="T64" fmla="*/ 0 w 26"/>
                <a:gd name="T65" fmla="*/ 18 h 36"/>
                <a:gd name="T66" fmla="*/ 1 w 26"/>
                <a:gd name="T67" fmla="*/ 18 h 36"/>
                <a:gd name="T68" fmla="*/ 12 w 26"/>
                <a:gd name="T69" fmla="*/ 20 h 36"/>
                <a:gd name="T70" fmla="*/ 13 w 26"/>
                <a:gd name="T71" fmla="*/ 16 h 36"/>
                <a:gd name="T72" fmla="*/ 14 w 26"/>
                <a:gd name="T73" fmla="*/ 18 h 36"/>
                <a:gd name="T74" fmla="*/ 17 w 26"/>
                <a:gd name="T75" fmla="*/ 2 h 36"/>
                <a:gd name="T76" fmla="*/ 16 w 26"/>
                <a:gd name="T77" fmla="*/ 1 h 36"/>
                <a:gd name="T78" fmla="*/ 15 w 26"/>
                <a:gd name="T79" fmla="*/ 0 h 36"/>
                <a:gd name="T80" fmla="*/ 14 w 26"/>
                <a:gd name="T81" fmla="*/ 0 h 36"/>
                <a:gd name="T82" fmla="*/ 13 w 26"/>
                <a:gd name="T83" fmla="*/ 0 h 36"/>
                <a:gd name="T84" fmla="*/ 11 w 26"/>
                <a:gd name="T85" fmla="*/ 0 h 36"/>
                <a:gd name="T86" fmla="*/ 10 w 26"/>
                <a:gd name="T87" fmla="*/ 0 h 36"/>
                <a:gd name="T88" fmla="*/ 9 w 26"/>
                <a:gd name="T89" fmla="*/ 1 h 36"/>
                <a:gd name="T90" fmla="*/ 8 w 26"/>
                <a:gd name="T91" fmla="*/ 2 h 36"/>
                <a:gd name="T92" fmla="*/ 11 w 26"/>
                <a:gd name="T93" fmla="*/ 18 h 36"/>
                <a:gd name="T94" fmla="*/ 14 w 26"/>
                <a:gd name="T95" fmla="*/ 18 h 36"/>
                <a:gd name="T96" fmla="*/ 13 w 26"/>
                <a:gd name="T97" fmla="*/ 20 h 36"/>
                <a:gd name="T98" fmla="*/ 24 w 26"/>
                <a:gd name="T99" fmla="*/ 18 h 36"/>
                <a:gd name="T100" fmla="*/ 25 w 26"/>
                <a:gd name="T101" fmla="*/ 18 h 36"/>
                <a:gd name="T102" fmla="*/ 25 w 26"/>
                <a:gd name="T103" fmla="*/ 16 h 36"/>
                <a:gd name="T104" fmla="*/ 25 w 26"/>
                <a:gd name="T105" fmla="*/ 14 h 36"/>
                <a:gd name="T106" fmla="*/ 24 w 26"/>
                <a:gd name="T107" fmla="*/ 12 h 36"/>
                <a:gd name="T108" fmla="*/ 24 w 26"/>
                <a:gd name="T109" fmla="*/ 10 h 36"/>
                <a:gd name="T110" fmla="*/ 23 w 26"/>
                <a:gd name="T111" fmla="*/ 9 h 36"/>
                <a:gd name="T112" fmla="*/ 23 w 26"/>
                <a:gd name="T113" fmla="*/ 8 h 36"/>
                <a:gd name="T114" fmla="*/ 22 w 26"/>
                <a:gd name="T115" fmla="*/ 7 h 36"/>
                <a:gd name="T116" fmla="*/ 12 w 26"/>
                <a:gd name="T117" fmla="*/ 16 h 36"/>
                <a:gd name="T118" fmla="*/ 13 w 26"/>
                <a:gd name="T119" fmla="*/ 20 h 36"/>
                <a:gd name="T120" fmla="*/ 11 w 26"/>
                <a:gd name="T121" fmla="*/ 19 h 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6"/>
                <a:gd name="T184" fmla="*/ 0 h 36"/>
                <a:gd name="T185" fmla="*/ 26 w 26"/>
                <a:gd name="T186" fmla="*/ 36 h 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6" h="36">
                  <a:moveTo>
                    <a:pt x="11" y="19"/>
                  </a:moveTo>
                  <a:lnTo>
                    <a:pt x="16" y="35"/>
                  </a:lnTo>
                  <a:lnTo>
                    <a:pt x="17" y="35"/>
                  </a:lnTo>
                  <a:lnTo>
                    <a:pt x="19" y="34"/>
                  </a:lnTo>
                  <a:lnTo>
                    <a:pt x="20" y="32"/>
                  </a:lnTo>
                  <a:lnTo>
                    <a:pt x="21" y="31"/>
                  </a:lnTo>
                  <a:lnTo>
                    <a:pt x="22" y="30"/>
                  </a:lnTo>
                  <a:lnTo>
                    <a:pt x="23" y="29"/>
                  </a:lnTo>
                  <a:lnTo>
                    <a:pt x="23" y="28"/>
                  </a:lnTo>
                  <a:lnTo>
                    <a:pt x="14" y="16"/>
                  </a:lnTo>
                  <a:lnTo>
                    <a:pt x="11" y="19"/>
                  </a:lnTo>
                  <a:lnTo>
                    <a:pt x="12" y="16"/>
                  </a:lnTo>
                  <a:lnTo>
                    <a:pt x="3" y="28"/>
                  </a:lnTo>
                  <a:lnTo>
                    <a:pt x="3" y="29"/>
                  </a:lnTo>
                  <a:lnTo>
                    <a:pt x="3" y="30"/>
                  </a:lnTo>
                  <a:lnTo>
                    <a:pt x="4" y="31"/>
                  </a:lnTo>
                  <a:lnTo>
                    <a:pt x="5" y="32"/>
                  </a:lnTo>
                  <a:lnTo>
                    <a:pt x="7" y="34"/>
                  </a:lnTo>
                  <a:lnTo>
                    <a:pt x="8" y="35"/>
                  </a:lnTo>
                  <a:lnTo>
                    <a:pt x="9" y="35"/>
                  </a:lnTo>
                  <a:lnTo>
                    <a:pt x="14" y="19"/>
                  </a:lnTo>
                  <a:lnTo>
                    <a:pt x="12" y="16"/>
                  </a:lnTo>
                  <a:lnTo>
                    <a:pt x="13" y="16"/>
                  </a:lnTo>
                  <a:lnTo>
                    <a:pt x="3" y="7"/>
                  </a:lnTo>
                  <a:lnTo>
                    <a:pt x="3" y="8"/>
                  </a:lnTo>
                  <a:lnTo>
                    <a:pt x="2" y="9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1" y="18"/>
                  </a:lnTo>
                  <a:lnTo>
                    <a:pt x="12" y="20"/>
                  </a:lnTo>
                  <a:lnTo>
                    <a:pt x="13" y="16"/>
                  </a:lnTo>
                  <a:lnTo>
                    <a:pt x="14" y="18"/>
                  </a:lnTo>
                  <a:lnTo>
                    <a:pt x="17" y="2"/>
                  </a:lnTo>
                  <a:lnTo>
                    <a:pt x="16" y="1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9" y="1"/>
                  </a:lnTo>
                  <a:lnTo>
                    <a:pt x="8" y="2"/>
                  </a:lnTo>
                  <a:lnTo>
                    <a:pt x="11" y="18"/>
                  </a:lnTo>
                  <a:lnTo>
                    <a:pt x="14" y="18"/>
                  </a:lnTo>
                  <a:lnTo>
                    <a:pt x="13" y="20"/>
                  </a:lnTo>
                  <a:lnTo>
                    <a:pt x="24" y="18"/>
                  </a:lnTo>
                  <a:lnTo>
                    <a:pt x="25" y="18"/>
                  </a:lnTo>
                  <a:lnTo>
                    <a:pt x="25" y="16"/>
                  </a:lnTo>
                  <a:lnTo>
                    <a:pt x="25" y="14"/>
                  </a:lnTo>
                  <a:lnTo>
                    <a:pt x="24" y="12"/>
                  </a:lnTo>
                  <a:lnTo>
                    <a:pt x="24" y="10"/>
                  </a:lnTo>
                  <a:lnTo>
                    <a:pt x="23" y="9"/>
                  </a:lnTo>
                  <a:lnTo>
                    <a:pt x="23" y="8"/>
                  </a:lnTo>
                  <a:lnTo>
                    <a:pt x="22" y="7"/>
                  </a:lnTo>
                  <a:lnTo>
                    <a:pt x="12" y="16"/>
                  </a:lnTo>
                  <a:lnTo>
                    <a:pt x="13" y="20"/>
                  </a:lnTo>
                  <a:lnTo>
                    <a:pt x="11" y="19"/>
                  </a:lnTo>
                </a:path>
              </a:pathLst>
            </a:custGeom>
            <a:gradFill rotWithShape="0">
              <a:gsLst>
                <a:gs pos="0">
                  <a:srgbClr val="575757"/>
                </a:gs>
                <a:gs pos="100000">
                  <a:srgbClr val="DADADA"/>
                </a:gs>
              </a:gsLst>
              <a:path path="rect">
                <a:fillToRect l="50000" t="50000" r="50000" b="50000"/>
              </a:path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53" name="Freeform 234"/>
            <p:cNvSpPr>
              <a:spLocks/>
            </p:cNvSpPr>
            <p:nvPr/>
          </p:nvSpPr>
          <p:spPr bwMode="auto">
            <a:xfrm>
              <a:off x="1577" y="1171"/>
              <a:ext cx="12" cy="18"/>
            </a:xfrm>
            <a:custGeom>
              <a:avLst/>
              <a:gdLst>
                <a:gd name="T0" fmla="*/ 0 w 12"/>
                <a:gd name="T1" fmla="*/ 2 h 18"/>
                <a:gd name="T2" fmla="*/ 4 w 12"/>
                <a:gd name="T3" fmla="*/ 17 h 18"/>
                <a:gd name="T4" fmla="*/ 5 w 12"/>
                <a:gd name="T5" fmla="*/ 17 h 18"/>
                <a:gd name="T6" fmla="*/ 6 w 12"/>
                <a:gd name="T7" fmla="*/ 17 h 18"/>
                <a:gd name="T8" fmla="*/ 7 w 12"/>
                <a:gd name="T9" fmla="*/ 16 h 18"/>
                <a:gd name="T10" fmla="*/ 8 w 12"/>
                <a:gd name="T11" fmla="*/ 15 h 18"/>
                <a:gd name="T12" fmla="*/ 10 w 12"/>
                <a:gd name="T13" fmla="*/ 13 h 18"/>
                <a:gd name="T14" fmla="*/ 11 w 12"/>
                <a:gd name="T15" fmla="*/ 12 h 18"/>
                <a:gd name="T16" fmla="*/ 11 w 12"/>
                <a:gd name="T17" fmla="*/ 11 h 18"/>
                <a:gd name="T18" fmla="*/ 11 w 12"/>
                <a:gd name="T19" fmla="*/ 10 h 18"/>
                <a:gd name="T20" fmla="*/ 2 w 12"/>
                <a:gd name="T21" fmla="*/ 0 h 18"/>
                <a:gd name="T22" fmla="*/ 0 w 12"/>
                <a:gd name="T23" fmla="*/ 2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"/>
                <a:gd name="T37" fmla="*/ 0 h 18"/>
                <a:gd name="T38" fmla="*/ 12 w 12"/>
                <a:gd name="T39" fmla="*/ 18 h 1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" h="18">
                  <a:moveTo>
                    <a:pt x="0" y="2"/>
                  </a:moveTo>
                  <a:lnTo>
                    <a:pt x="4" y="17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10" y="13"/>
                  </a:lnTo>
                  <a:lnTo>
                    <a:pt x="11" y="12"/>
                  </a:lnTo>
                  <a:lnTo>
                    <a:pt x="11" y="11"/>
                  </a:lnTo>
                  <a:lnTo>
                    <a:pt x="11" y="10"/>
                  </a:lnTo>
                  <a:lnTo>
                    <a:pt x="2" y="0"/>
                  </a:lnTo>
                  <a:lnTo>
                    <a:pt x="0" y="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54" name="Freeform 235"/>
            <p:cNvSpPr>
              <a:spLocks/>
            </p:cNvSpPr>
            <p:nvPr/>
          </p:nvSpPr>
          <p:spPr bwMode="auto">
            <a:xfrm>
              <a:off x="1567" y="1171"/>
              <a:ext cx="12" cy="18"/>
            </a:xfrm>
            <a:custGeom>
              <a:avLst/>
              <a:gdLst>
                <a:gd name="T0" fmla="*/ 9 w 12"/>
                <a:gd name="T1" fmla="*/ 0 h 18"/>
                <a:gd name="T2" fmla="*/ 0 w 12"/>
                <a:gd name="T3" fmla="*/ 10 h 18"/>
                <a:gd name="T4" fmla="*/ 0 w 12"/>
                <a:gd name="T5" fmla="*/ 11 h 18"/>
                <a:gd name="T6" fmla="*/ 0 w 12"/>
                <a:gd name="T7" fmla="*/ 12 h 18"/>
                <a:gd name="T8" fmla="*/ 1 w 12"/>
                <a:gd name="T9" fmla="*/ 13 h 18"/>
                <a:gd name="T10" fmla="*/ 3 w 12"/>
                <a:gd name="T11" fmla="*/ 15 h 18"/>
                <a:gd name="T12" fmla="*/ 4 w 12"/>
                <a:gd name="T13" fmla="*/ 16 h 18"/>
                <a:gd name="T14" fmla="*/ 5 w 12"/>
                <a:gd name="T15" fmla="*/ 17 h 18"/>
                <a:gd name="T16" fmla="*/ 6 w 12"/>
                <a:gd name="T17" fmla="*/ 17 h 18"/>
                <a:gd name="T18" fmla="*/ 6 w 12"/>
                <a:gd name="T19" fmla="*/ 17 h 18"/>
                <a:gd name="T20" fmla="*/ 11 w 12"/>
                <a:gd name="T21" fmla="*/ 2 h 18"/>
                <a:gd name="T22" fmla="*/ 9 w 12"/>
                <a:gd name="T23" fmla="*/ 0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"/>
                <a:gd name="T37" fmla="*/ 0 h 18"/>
                <a:gd name="T38" fmla="*/ 12 w 12"/>
                <a:gd name="T39" fmla="*/ 18 h 1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" h="18">
                  <a:moveTo>
                    <a:pt x="9" y="0"/>
                  </a:moveTo>
                  <a:lnTo>
                    <a:pt x="0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1" y="13"/>
                  </a:lnTo>
                  <a:lnTo>
                    <a:pt x="3" y="15"/>
                  </a:lnTo>
                  <a:lnTo>
                    <a:pt x="4" y="16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11" y="2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55" name="Freeform 236"/>
            <p:cNvSpPr>
              <a:spLocks/>
            </p:cNvSpPr>
            <p:nvPr/>
          </p:nvSpPr>
          <p:spPr bwMode="auto">
            <a:xfrm>
              <a:off x="1564" y="1161"/>
              <a:ext cx="15" cy="14"/>
            </a:xfrm>
            <a:custGeom>
              <a:avLst/>
              <a:gdLst>
                <a:gd name="T0" fmla="*/ 14 w 15"/>
                <a:gd name="T1" fmla="*/ 9 h 14"/>
                <a:gd name="T2" fmla="*/ 3 w 15"/>
                <a:gd name="T3" fmla="*/ 0 h 14"/>
                <a:gd name="T4" fmla="*/ 3 w 15"/>
                <a:gd name="T5" fmla="*/ 0 h 14"/>
                <a:gd name="T6" fmla="*/ 2 w 15"/>
                <a:gd name="T7" fmla="*/ 1 h 14"/>
                <a:gd name="T8" fmla="*/ 1 w 15"/>
                <a:gd name="T9" fmla="*/ 3 h 14"/>
                <a:gd name="T10" fmla="*/ 1 w 15"/>
                <a:gd name="T11" fmla="*/ 5 h 14"/>
                <a:gd name="T12" fmla="*/ 0 w 15"/>
                <a:gd name="T13" fmla="*/ 7 h 14"/>
                <a:gd name="T14" fmla="*/ 0 w 15"/>
                <a:gd name="T15" fmla="*/ 9 h 14"/>
                <a:gd name="T16" fmla="*/ 0 w 15"/>
                <a:gd name="T17" fmla="*/ 11 h 14"/>
                <a:gd name="T18" fmla="*/ 1 w 15"/>
                <a:gd name="T19" fmla="*/ 11 h 14"/>
                <a:gd name="T20" fmla="*/ 13 w 15"/>
                <a:gd name="T21" fmla="*/ 13 h 14"/>
                <a:gd name="T22" fmla="*/ 14 w 15"/>
                <a:gd name="T23" fmla="*/ 9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5"/>
                <a:gd name="T37" fmla="*/ 0 h 14"/>
                <a:gd name="T38" fmla="*/ 15 w 15"/>
                <a:gd name="T39" fmla="*/ 14 h 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5" h="14">
                  <a:moveTo>
                    <a:pt x="14" y="9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1"/>
                  </a:lnTo>
                  <a:lnTo>
                    <a:pt x="1" y="11"/>
                  </a:lnTo>
                  <a:lnTo>
                    <a:pt x="13" y="13"/>
                  </a:lnTo>
                  <a:lnTo>
                    <a:pt x="14" y="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56" name="Freeform 237"/>
            <p:cNvSpPr>
              <a:spLocks/>
            </p:cNvSpPr>
            <p:nvPr/>
          </p:nvSpPr>
          <p:spPr bwMode="auto">
            <a:xfrm>
              <a:off x="1573" y="1153"/>
              <a:ext cx="9" cy="20"/>
            </a:xfrm>
            <a:custGeom>
              <a:avLst/>
              <a:gdLst>
                <a:gd name="T0" fmla="*/ 6 w 9"/>
                <a:gd name="T1" fmla="*/ 19 h 20"/>
                <a:gd name="T2" fmla="*/ 8 w 9"/>
                <a:gd name="T3" fmla="*/ 2 h 20"/>
                <a:gd name="T4" fmla="*/ 8 w 9"/>
                <a:gd name="T5" fmla="*/ 1 h 20"/>
                <a:gd name="T6" fmla="*/ 7 w 9"/>
                <a:gd name="T7" fmla="*/ 0 h 20"/>
                <a:gd name="T8" fmla="*/ 5 w 9"/>
                <a:gd name="T9" fmla="*/ 0 h 20"/>
                <a:gd name="T10" fmla="*/ 4 w 9"/>
                <a:gd name="T11" fmla="*/ 0 h 20"/>
                <a:gd name="T12" fmla="*/ 2 w 9"/>
                <a:gd name="T13" fmla="*/ 0 h 20"/>
                <a:gd name="T14" fmla="*/ 1 w 9"/>
                <a:gd name="T15" fmla="*/ 0 h 20"/>
                <a:gd name="T16" fmla="*/ 0 w 9"/>
                <a:gd name="T17" fmla="*/ 1 h 20"/>
                <a:gd name="T18" fmla="*/ 0 w 9"/>
                <a:gd name="T19" fmla="*/ 2 h 20"/>
                <a:gd name="T20" fmla="*/ 2 w 9"/>
                <a:gd name="T21" fmla="*/ 19 h 20"/>
                <a:gd name="T22" fmla="*/ 6 w 9"/>
                <a:gd name="T23" fmla="*/ 19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"/>
                <a:gd name="T37" fmla="*/ 0 h 20"/>
                <a:gd name="T38" fmla="*/ 9 w 9"/>
                <a:gd name="T39" fmla="*/ 20 h 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" h="20">
                  <a:moveTo>
                    <a:pt x="6" y="19"/>
                  </a:moveTo>
                  <a:lnTo>
                    <a:pt x="8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2" y="19"/>
                  </a:lnTo>
                  <a:lnTo>
                    <a:pt x="6" y="1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57" name="Freeform 238"/>
            <p:cNvSpPr>
              <a:spLocks/>
            </p:cNvSpPr>
            <p:nvPr/>
          </p:nvSpPr>
          <p:spPr bwMode="auto">
            <a:xfrm>
              <a:off x="1577" y="1161"/>
              <a:ext cx="14" cy="14"/>
            </a:xfrm>
            <a:custGeom>
              <a:avLst/>
              <a:gdLst>
                <a:gd name="T0" fmla="*/ 1 w 14"/>
                <a:gd name="T1" fmla="*/ 13 h 14"/>
                <a:gd name="T2" fmla="*/ 12 w 14"/>
                <a:gd name="T3" fmla="*/ 11 h 14"/>
                <a:gd name="T4" fmla="*/ 13 w 14"/>
                <a:gd name="T5" fmla="*/ 11 h 14"/>
                <a:gd name="T6" fmla="*/ 13 w 14"/>
                <a:gd name="T7" fmla="*/ 9 h 14"/>
                <a:gd name="T8" fmla="*/ 13 w 14"/>
                <a:gd name="T9" fmla="*/ 7 h 14"/>
                <a:gd name="T10" fmla="*/ 12 w 14"/>
                <a:gd name="T11" fmla="*/ 5 h 14"/>
                <a:gd name="T12" fmla="*/ 12 w 14"/>
                <a:gd name="T13" fmla="*/ 3 h 14"/>
                <a:gd name="T14" fmla="*/ 11 w 14"/>
                <a:gd name="T15" fmla="*/ 1 h 14"/>
                <a:gd name="T16" fmla="*/ 11 w 14"/>
                <a:gd name="T17" fmla="*/ 0 h 14"/>
                <a:gd name="T18" fmla="*/ 10 w 14"/>
                <a:gd name="T19" fmla="*/ 0 h 14"/>
                <a:gd name="T20" fmla="*/ 0 w 14"/>
                <a:gd name="T21" fmla="*/ 9 h 14"/>
                <a:gd name="T22" fmla="*/ 1 w 14"/>
                <a:gd name="T23" fmla="*/ 13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"/>
                <a:gd name="T37" fmla="*/ 0 h 14"/>
                <a:gd name="T38" fmla="*/ 14 w 14"/>
                <a:gd name="T39" fmla="*/ 14 h 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" h="14">
                  <a:moveTo>
                    <a:pt x="1" y="13"/>
                  </a:moveTo>
                  <a:lnTo>
                    <a:pt x="12" y="11"/>
                  </a:lnTo>
                  <a:lnTo>
                    <a:pt x="13" y="11"/>
                  </a:lnTo>
                  <a:lnTo>
                    <a:pt x="13" y="9"/>
                  </a:lnTo>
                  <a:lnTo>
                    <a:pt x="13" y="7"/>
                  </a:lnTo>
                  <a:lnTo>
                    <a:pt x="12" y="5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0" y="9"/>
                  </a:lnTo>
                  <a:lnTo>
                    <a:pt x="1" y="1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58" name="Freeform 239"/>
            <p:cNvSpPr>
              <a:spLocks/>
            </p:cNvSpPr>
            <p:nvPr/>
          </p:nvSpPr>
          <p:spPr bwMode="auto">
            <a:xfrm>
              <a:off x="1574" y="1167"/>
              <a:ext cx="8" cy="10"/>
            </a:xfrm>
            <a:custGeom>
              <a:avLst/>
              <a:gdLst>
                <a:gd name="T0" fmla="*/ 3 w 8"/>
                <a:gd name="T1" fmla="*/ 0 h 10"/>
                <a:gd name="T2" fmla="*/ 3 w 8"/>
                <a:gd name="T3" fmla="*/ 0 h 10"/>
                <a:gd name="T4" fmla="*/ 2 w 8"/>
                <a:gd name="T5" fmla="*/ 0 h 10"/>
                <a:gd name="T6" fmla="*/ 2 w 8"/>
                <a:gd name="T7" fmla="*/ 1 h 10"/>
                <a:gd name="T8" fmla="*/ 1 w 8"/>
                <a:gd name="T9" fmla="*/ 1 h 10"/>
                <a:gd name="T10" fmla="*/ 1 w 8"/>
                <a:gd name="T11" fmla="*/ 2 h 10"/>
                <a:gd name="T12" fmla="*/ 0 w 8"/>
                <a:gd name="T13" fmla="*/ 3 h 10"/>
                <a:gd name="T14" fmla="*/ 0 w 8"/>
                <a:gd name="T15" fmla="*/ 4 h 10"/>
                <a:gd name="T16" fmla="*/ 0 w 8"/>
                <a:gd name="T17" fmla="*/ 5 h 10"/>
                <a:gd name="T18" fmla="*/ 0 w 8"/>
                <a:gd name="T19" fmla="*/ 6 h 10"/>
                <a:gd name="T20" fmla="*/ 0 w 8"/>
                <a:gd name="T21" fmla="*/ 6 h 10"/>
                <a:gd name="T22" fmla="*/ 1 w 8"/>
                <a:gd name="T23" fmla="*/ 7 h 10"/>
                <a:gd name="T24" fmla="*/ 1 w 8"/>
                <a:gd name="T25" fmla="*/ 8 h 10"/>
                <a:gd name="T26" fmla="*/ 2 w 8"/>
                <a:gd name="T27" fmla="*/ 8 h 10"/>
                <a:gd name="T28" fmla="*/ 2 w 8"/>
                <a:gd name="T29" fmla="*/ 9 h 10"/>
                <a:gd name="T30" fmla="*/ 3 w 8"/>
                <a:gd name="T31" fmla="*/ 9 h 10"/>
                <a:gd name="T32" fmla="*/ 3 w 8"/>
                <a:gd name="T33" fmla="*/ 9 h 10"/>
                <a:gd name="T34" fmla="*/ 4 w 8"/>
                <a:gd name="T35" fmla="*/ 9 h 10"/>
                <a:gd name="T36" fmla="*/ 5 w 8"/>
                <a:gd name="T37" fmla="*/ 9 h 10"/>
                <a:gd name="T38" fmla="*/ 5 w 8"/>
                <a:gd name="T39" fmla="*/ 8 h 10"/>
                <a:gd name="T40" fmla="*/ 6 w 8"/>
                <a:gd name="T41" fmla="*/ 8 h 10"/>
                <a:gd name="T42" fmla="*/ 6 w 8"/>
                <a:gd name="T43" fmla="*/ 7 h 10"/>
                <a:gd name="T44" fmla="*/ 7 w 8"/>
                <a:gd name="T45" fmla="*/ 6 h 10"/>
                <a:gd name="T46" fmla="*/ 7 w 8"/>
                <a:gd name="T47" fmla="*/ 6 h 10"/>
                <a:gd name="T48" fmla="*/ 7 w 8"/>
                <a:gd name="T49" fmla="*/ 5 h 10"/>
                <a:gd name="T50" fmla="*/ 7 w 8"/>
                <a:gd name="T51" fmla="*/ 4 h 10"/>
                <a:gd name="T52" fmla="*/ 7 w 8"/>
                <a:gd name="T53" fmla="*/ 3 h 10"/>
                <a:gd name="T54" fmla="*/ 6 w 8"/>
                <a:gd name="T55" fmla="*/ 2 h 10"/>
                <a:gd name="T56" fmla="*/ 6 w 8"/>
                <a:gd name="T57" fmla="*/ 1 h 10"/>
                <a:gd name="T58" fmla="*/ 5 w 8"/>
                <a:gd name="T59" fmla="*/ 1 h 10"/>
                <a:gd name="T60" fmla="*/ 5 w 8"/>
                <a:gd name="T61" fmla="*/ 0 h 10"/>
                <a:gd name="T62" fmla="*/ 4 w 8"/>
                <a:gd name="T63" fmla="*/ 0 h 10"/>
                <a:gd name="T64" fmla="*/ 3 w 8"/>
                <a:gd name="T65" fmla="*/ 0 h 1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"/>
                <a:gd name="T100" fmla="*/ 0 h 10"/>
                <a:gd name="T101" fmla="*/ 8 w 8"/>
                <a:gd name="T102" fmla="*/ 10 h 1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" h="10">
                  <a:moveTo>
                    <a:pt x="3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2" y="8"/>
                  </a:lnTo>
                  <a:lnTo>
                    <a:pt x="2" y="9"/>
                  </a:lnTo>
                  <a:lnTo>
                    <a:pt x="3" y="9"/>
                  </a:lnTo>
                  <a:lnTo>
                    <a:pt x="4" y="9"/>
                  </a:lnTo>
                  <a:lnTo>
                    <a:pt x="5" y="9"/>
                  </a:lnTo>
                  <a:lnTo>
                    <a:pt x="5" y="8"/>
                  </a:lnTo>
                  <a:lnTo>
                    <a:pt x="6" y="8"/>
                  </a:lnTo>
                  <a:lnTo>
                    <a:pt x="6" y="7"/>
                  </a:lnTo>
                  <a:lnTo>
                    <a:pt x="7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59" name="Freeform 240"/>
            <p:cNvSpPr>
              <a:spLocks/>
            </p:cNvSpPr>
            <p:nvPr/>
          </p:nvSpPr>
          <p:spPr bwMode="auto">
            <a:xfrm>
              <a:off x="1573" y="1167"/>
              <a:ext cx="9" cy="11"/>
            </a:xfrm>
            <a:custGeom>
              <a:avLst/>
              <a:gdLst>
                <a:gd name="T0" fmla="*/ 4 w 9"/>
                <a:gd name="T1" fmla="*/ 0 h 11"/>
                <a:gd name="T2" fmla="*/ 4 w 9"/>
                <a:gd name="T3" fmla="*/ 0 h 11"/>
                <a:gd name="T4" fmla="*/ 3 w 9"/>
                <a:gd name="T5" fmla="*/ 0 h 11"/>
                <a:gd name="T6" fmla="*/ 2 w 9"/>
                <a:gd name="T7" fmla="*/ 0 h 11"/>
                <a:gd name="T8" fmla="*/ 2 w 9"/>
                <a:gd name="T9" fmla="*/ 1 h 11"/>
                <a:gd name="T10" fmla="*/ 1 w 9"/>
                <a:gd name="T11" fmla="*/ 2 h 11"/>
                <a:gd name="T12" fmla="*/ 1 w 9"/>
                <a:gd name="T13" fmla="*/ 2 h 11"/>
                <a:gd name="T14" fmla="*/ 0 w 9"/>
                <a:gd name="T15" fmla="*/ 3 h 11"/>
                <a:gd name="T16" fmla="*/ 0 w 9"/>
                <a:gd name="T17" fmla="*/ 4 h 11"/>
                <a:gd name="T18" fmla="*/ 0 w 9"/>
                <a:gd name="T19" fmla="*/ 5 h 11"/>
                <a:gd name="T20" fmla="*/ 0 w 9"/>
                <a:gd name="T21" fmla="*/ 6 h 11"/>
                <a:gd name="T22" fmla="*/ 0 w 9"/>
                <a:gd name="T23" fmla="*/ 7 h 11"/>
                <a:gd name="T24" fmla="*/ 1 w 9"/>
                <a:gd name="T25" fmla="*/ 8 h 11"/>
                <a:gd name="T26" fmla="*/ 1 w 9"/>
                <a:gd name="T27" fmla="*/ 9 h 11"/>
                <a:gd name="T28" fmla="*/ 2 w 9"/>
                <a:gd name="T29" fmla="*/ 9 h 11"/>
                <a:gd name="T30" fmla="*/ 2 w 9"/>
                <a:gd name="T31" fmla="*/ 10 h 11"/>
                <a:gd name="T32" fmla="*/ 3 w 9"/>
                <a:gd name="T33" fmla="*/ 10 h 11"/>
                <a:gd name="T34" fmla="*/ 4 w 9"/>
                <a:gd name="T35" fmla="*/ 10 h 11"/>
                <a:gd name="T36" fmla="*/ 5 w 9"/>
                <a:gd name="T37" fmla="*/ 10 h 11"/>
                <a:gd name="T38" fmla="*/ 6 w 9"/>
                <a:gd name="T39" fmla="*/ 10 h 11"/>
                <a:gd name="T40" fmla="*/ 6 w 9"/>
                <a:gd name="T41" fmla="*/ 9 h 11"/>
                <a:gd name="T42" fmla="*/ 7 w 9"/>
                <a:gd name="T43" fmla="*/ 9 h 11"/>
                <a:gd name="T44" fmla="*/ 7 w 9"/>
                <a:gd name="T45" fmla="*/ 8 h 11"/>
                <a:gd name="T46" fmla="*/ 8 w 9"/>
                <a:gd name="T47" fmla="*/ 7 h 11"/>
                <a:gd name="T48" fmla="*/ 8 w 9"/>
                <a:gd name="T49" fmla="*/ 6 h 11"/>
                <a:gd name="T50" fmla="*/ 8 w 9"/>
                <a:gd name="T51" fmla="*/ 5 h 11"/>
                <a:gd name="T52" fmla="*/ 8 w 9"/>
                <a:gd name="T53" fmla="*/ 4 h 11"/>
                <a:gd name="T54" fmla="*/ 8 w 9"/>
                <a:gd name="T55" fmla="*/ 3 h 11"/>
                <a:gd name="T56" fmla="*/ 7 w 9"/>
                <a:gd name="T57" fmla="*/ 2 h 11"/>
                <a:gd name="T58" fmla="*/ 7 w 9"/>
                <a:gd name="T59" fmla="*/ 2 h 11"/>
                <a:gd name="T60" fmla="*/ 6 w 9"/>
                <a:gd name="T61" fmla="*/ 1 h 11"/>
                <a:gd name="T62" fmla="*/ 6 w 9"/>
                <a:gd name="T63" fmla="*/ 0 h 11"/>
                <a:gd name="T64" fmla="*/ 5 w 9"/>
                <a:gd name="T65" fmla="*/ 0 h 11"/>
                <a:gd name="T66" fmla="*/ 4 w 9"/>
                <a:gd name="T67" fmla="*/ 0 h 1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"/>
                <a:gd name="T103" fmla="*/ 0 h 11"/>
                <a:gd name="T104" fmla="*/ 9 w 9"/>
                <a:gd name="T105" fmla="*/ 11 h 1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" h="11">
                  <a:moveTo>
                    <a:pt x="4" y="0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8"/>
                  </a:lnTo>
                  <a:lnTo>
                    <a:pt x="1" y="9"/>
                  </a:lnTo>
                  <a:lnTo>
                    <a:pt x="2" y="9"/>
                  </a:lnTo>
                  <a:lnTo>
                    <a:pt x="2" y="10"/>
                  </a:lnTo>
                  <a:lnTo>
                    <a:pt x="3" y="10"/>
                  </a:lnTo>
                  <a:lnTo>
                    <a:pt x="4" y="10"/>
                  </a:lnTo>
                  <a:lnTo>
                    <a:pt x="5" y="10"/>
                  </a:lnTo>
                  <a:lnTo>
                    <a:pt x="6" y="10"/>
                  </a:lnTo>
                  <a:lnTo>
                    <a:pt x="6" y="9"/>
                  </a:lnTo>
                  <a:lnTo>
                    <a:pt x="7" y="9"/>
                  </a:lnTo>
                  <a:lnTo>
                    <a:pt x="7" y="8"/>
                  </a:lnTo>
                  <a:lnTo>
                    <a:pt x="8" y="7"/>
                  </a:lnTo>
                  <a:lnTo>
                    <a:pt x="8" y="6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60" name="Freeform 241"/>
            <p:cNvSpPr>
              <a:spLocks/>
            </p:cNvSpPr>
            <p:nvPr/>
          </p:nvSpPr>
          <p:spPr bwMode="auto">
            <a:xfrm>
              <a:off x="1575" y="1167"/>
              <a:ext cx="6" cy="5"/>
            </a:xfrm>
            <a:custGeom>
              <a:avLst/>
              <a:gdLst>
                <a:gd name="T0" fmla="*/ 5 w 6"/>
                <a:gd name="T1" fmla="*/ 4 h 5"/>
                <a:gd name="T2" fmla="*/ 5 w 6"/>
                <a:gd name="T3" fmla="*/ 2 h 5"/>
                <a:gd name="T4" fmla="*/ 4 w 6"/>
                <a:gd name="T5" fmla="*/ 1 h 5"/>
                <a:gd name="T6" fmla="*/ 3 w 6"/>
                <a:gd name="T7" fmla="*/ 0 h 5"/>
                <a:gd name="T8" fmla="*/ 3 w 6"/>
                <a:gd name="T9" fmla="*/ 0 h 5"/>
                <a:gd name="T10" fmla="*/ 2 w 6"/>
                <a:gd name="T11" fmla="*/ 0 h 5"/>
                <a:gd name="T12" fmla="*/ 1 w 6"/>
                <a:gd name="T13" fmla="*/ 1 h 5"/>
                <a:gd name="T14" fmla="*/ 1 w 6"/>
                <a:gd name="T15" fmla="*/ 2 h 5"/>
                <a:gd name="T16" fmla="*/ 0 w 6"/>
                <a:gd name="T17" fmla="*/ 4 h 5"/>
                <a:gd name="T18" fmla="*/ 0 w 6"/>
                <a:gd name="T19" fmla="*/ 3 h 5"/>
                <a:gd name="T20" fmla="*/ 1 w 6"/>
                <a:gd name="T21" fmla="*/ 2 h 5"/>
                <a:gd name="T22" fmla="*/ 2 w 6"/>
                <a:gd name="T23" fmla="*/ 1 h 5"/>
                <a:gd name="T24" fmla="*/ 2 w 6"/>
                <a:gd name="T25" fmla="*/ 1 h 5"/>
                <a:gd name="T26" fmla="*/ 3 w 6"/>
                <a:gd name="T27" fmla="*/ 1 h 5"/>
                <a:gd name="T28" fmla="*/ 4 w 6"/>
                <a:gd name="T29" fmla="*/ 2 h 5"/>
                <a:gd name="T30" fmla="*/ 4 w 6"/>
                <a:gd name="T31" fmla="*/ 3 h 5"/>
                <a:gd name="T32" fmla="*/ 5 w 6"/>
                <a:gd name="T33" fmla="*/ 4 h 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"/>
                <a:gd name="T52" fmla="*/ 0 h 5"/>
                <a:gd name="T53" fmla="*/ 6 w 6"/>
                <a:gd name="T54" fmla="*/ 5 h 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" h="5">
                  <a:moveTo>
                    <a:pt x="5" y="4"/>
                  </a:move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2"/>
                  </a:lnTo>
                  <a:lnTo>
                    <a:pt x="4" y="3"/>
                  </a:lnTo>
                  <a:lnTo>
                    <a:pt x="5" y="4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61" name="Freeform 242"/>
            <p:cNvSpPr>
              <a:spLocks/>
            </p:cNvSpPr>
            <p:nvPr/>
          </p:nvSpPr>
          <p:spPr bwMode="auto">
            <a:xfrm>
              <a:off x="1574" y="1167"/>
              <a:ext cx="7" cy="5"/>
            </a:xfrm>
            <a:custGeom>
              <a:avLst/>
              <a:gdLst>
                <a:gd name="T0" fmla="*/ 6 w 7"/>
                <a:gd name="T1" fmla="*/ 4 h 5"/>
                <a:gd name="T2" fmla="*/ 6 w 7"/>
                <a:gd name="T3" fmla="*/ 4 h 5"/>
                <a:gd name="T4" fmla="*/ 5 w 7"/>
                <a:gd name="T5" fmla="*/ 2 h 5"/>
                <a:gd name="T6" fmla="*/ 5 w 7"/>
                <a:gd name="T7" fmla="*/ 1 h 5"/>
                <a:gd name="T8" fmla="*/ 4 w 7"/>
                <a:gd name="T9" fmla="*/ 0 h 5"/>
                <a:gd name="T10" fmla="*/ 3 w 7"/>
                <a:gd name="T11" fmla="*/ 0 h 5"/>
                <a:gd name="T12" fmla="*/ 2 w 7"/>
                <a:gd name="T13" fmla="*/ 0 h 5"/>
                <a:gd name="T14" fmla="*/ 1 w 7"/>
                <a:gd name="T15" fmla="*/ 1 h 5"/>
                <a:gd name="T16" fmla="*/ 1 w 7"/>
                <a:gd name="T17" fmla="*/ 2 h 5"/>
                <a:gd name="T18" fmla="*/ 0 w 7"/>
                <a:gd name="T19" fmla="*/ 4 h 5"/>
                <a:gd name="T20" fmla="*/ 1 w 7"/>
                <a:gd name="T21" fmla="*/ 3 h 5"/>
                <a:gd name="T22" fmla="*/ 1 w 7"/>
                <a:gd name="T23" fmla="*/ 2 h 5"/>
                <a:gd name="T24" fmla="*/ 2 w 7"/>
                <a:gd name="T25" fmla="*/ 1 h 5"/>
                <a:gd name="T26" fmla="*/ 3 w 7"/>
                <a:gd name="T27" fmla="*/ 1 h 5"/>
                <a:gd name="T28" fmla="*/ 4 w 7"/>
                <a:gd name="T29" fmla="*/ 1 h 5"/>
                <a:gd name="T30" fmla="*/ 4 w 7"/>
                <a:gd name="T31" fmla="*/ 2 h 5"/>
                <a:gd name="T32" fmla="*/ 5 w 7"/>
                <a:gd name="T33" fmla="*/ 3 h 5"/>
                <a:gd name="T34" fmla="*/ 6 w 7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5"/>
                <a:gd name="T56" fmla="*/ 7 w 7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5">
                  <a:moveTo>
                    <a:pt x="6" y="4"/>
                  </a:moveTo>
                  <a:lnTo>
                    <a:pt x="6" y="4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2"/>
                  </a:lnTo>
                  <a:lnTo>
                    <a:pt x="5" y="3"/>
                  </a:lnTo>
                  <a:lnTo>
                    <a:pt x="6" y="4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62" name="Freeform 243"/>
            <p:cNvSpPr>
              <a:spLocks/>
            </p:cNvSpPr>
            <p:nvPr/>
          </p:nvSpPr>
          <p:spPr bwMode="auto">
            <a:xfrm>
              <a:off x="1583" y="1173"/>
              <a:ext cx="3" cy="5"/>
            </a:xfrm>
            <a:custGeom>
              <a:avLst/>
              <a:gdLst>
                <a:gd name="T0" fmla="*/ 1 w 3"/>
                <a:gd name="T1" fmla="*/ 0 h 5"/>
                <a:gd name="T2" fmla="*/ 1 w 3"/>
                <a:gd name="T3" fmla="*/ 0 h 5"/>
                <a:gd name="T4" fmla="*/ 1 w 3"/>
                <a:gd name="T5" fmla="*/ 0 h 5"/>
                <a:gd name="T6" fmla="*/ 0 w 3"/>
                <a:gd name="T7" fmla="*/ 0 h 5"/>
                <a:gd name="T8" fmla="*/ 0 w 3"/>
                <a:gd name="T9" fmla="*/ 1 h 5"/>
                <a:gd name="T10" fmla="*/ 0 w 3"/>
                <a:gd name="T11" fmla="*/ 2 h 5"/>
                <a:gd name="T12" fmla="*/ 0 w 3"/>
                <a:gd name="T13" fmla="*/ 3 h 5"/>
                <a:gd name="T14" fmla="*/ 0 w 3"/>
                <a:gd name="T15" fmla="*/ 3 h 5"/>
                <a:gd name="T16" fmla="*/ 1 w 3"/>
                <a:gd name="T17" fmla="*/ 4 h 5"/>
                <a:gd name="T18" fmla="*/ 1 w 3"/>
                <a:gd name="T19" fmla="*/ 4 h 5"/>
                <a:gd name="T20" fmla="*/ 1 w 3"/>
                <a:gd name="T21" fmla="*/ 4 h 5"/>
                <a:gd name="T22" fmla="*/ 2 w 3"/>
                <a:gd name="T23" fmla="*/ 3 h 5"/>
                <a:gd name="T24" fmla="*/ 2 w 3"/>
                <a:gd name="T25" fmla="*/ 3 h 5"/>
                <a:gd name="T26" fmla="*/ 2 w 3"/>
                <a:gd name="T27" fmla="*/ 2 h 5"/>
                <a:gd name="T28" fmla="*/ 2 w 3"/>
                <a:gd name="T29" fmla="*/ 1 h 5"/>
                <a:gd name="T30" fmla="*/ 2 w 3"/>
                <a:gd name="T31" fmla="*/ 0 h 5"/>
                <a:gd name="T32" fmla="*/ 1 w 3"/>
                <a:gd name="T33" fmla="*/ 0 h 5"/>
                <a:gd name="T34" fmla="*/ 1 w 3"/>
                <a:gd name="T35" fmla="*/ 0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5"/>
                <a:gd name="T56" fmla="*/ 3 w 3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5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63" name="Freeform 244"/>
            <p:cNvSpPr>
              <a:spLocks/>
            </p:cNvSpPr>
            <p:nvPr/>
          </p:nvSpPr>
          <p:spPr bwMode="auto">
            <a:xfrm>
              <a:off x="1577" y="1180"/>
              <a:ext cx="2" cy="4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0 h 4"/>
                <a:gd name="T4" fmla="*/ 0 w 2"/>
                <a:gd name="T5" fmla="*/ 0 h 4"/>
                <a:gd name="T6" fmla="*/ 0 w 2"/>
                <a:gd name="T7" fmla="*/ 0 h 4"/>
                <a:gd name="T8" fmla="*/ 0 w 2"/>
                <a:gd name="T9" fmla="*/ 1 h 4"/>
                <a:gd name="T10" fmla="*/ 0 w 2"/>
                <a:gd name="T11" fmla="*/ 1 h 4"/>
                <a:gd name="T12" fmla="*/ 0 w 2"/>
                <a:gd name="T13" fmla="*/ 2 h 4"/>
                <a:gd name="T14" fmla="*/ 0 w 2"/>
                <a:gd name="T15" fmla="*/ 3 h 4"/>
                <a:gd name="T16" fmla="*/ 0 w 2"/>
                <a:gd name="T17" fmla="*/ 3 h 4"/>
                <a:gd name="T18" fmla="*/ 0 w 2"/>
                <a:gd name="T19" fmla="*/ 3 h 4"/>
                <a:gd name="T20" fmla="*/ 1 w 2"/>
                <a:gd name="T21" fmla="*/ 3 h 4"/>
                <a:gd name="T22" fmla="*/ 1 w 2"/>
                <a:gd name="T23" fmla="*/ 3 h 4"/>
                <a:gd name="T24" fmla="*/ 1 w 2"/>
                <a:gd name="T25" fmla="*/ 2 h 4"/>
                <a:gd name="T26" fmla="*/ 1 w 2"/>
                <a:gd name="T27" fmla="*/ 1 h 4"/>
                <a:gd name="T28" fmla="*/ 1 w 2"/>
                <a:gd name="T29" fmla="*/ 1 h 4"/>
                <a:gd name="T30" fmla="*/ 1 w 2"/>
                <a:gd name="T31" fmla="*/ 0 h 4"/>
                <a:gd name="T32" fmla="*/ 1 w 2"/>
                <a:gd name="T33" fmla="*/ 0 h 4"/>
                <a:gd name="T34" fmla="*/ 0 w 2"/>
                <a:gd name="T35" fmla="*/ 0 h 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"/>
                <a:gd name="T55" fmla="*/ 0 h 4"/>
                <a:gd name="T56" fmla="*/ 2 w 2"/>
                <a:gd name="T57" fmla="*/ 4 h 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" h="4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64" name="Freeform 245"/>
            <p:cNvSpPr>
              <a:spLocks/>
            </p:cNvSpPr>
            <p:nvPr/>
          </p:nvSpPr>
          <p:spPr bwMode="auto">
            <a:xfrm>
              <a:off x="1569" y="1174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1 w 3"/>
                <a:gd name="T5" fmla="*/ 0 h 4"/>
                <a:gd name="T6" fmla="*/ 0 w 3"/>
                <a:gd name="T7" fmla="*/ 0 h 4"/>
                <a:gd name="T8" fmla="*/ 0 w 3"/>
                <a:gd name="T9" fmla="*/ 1 h 4"/>
                <a:gd name="T10" fmla="*/ 0 w 3"/>
                <a:gd name="T11" fmla="*/ 1 h 4"/>
                <a:gd name="T12" fmla="*/ 0 w 3"/>
                <a:gd name="T13" fmla="*/ 2 h 4"/>
                <a:gd name="T14" fmla="*/ 0 w 3"/>
                <a:gd name="T15" fmla="*/ 3 h 4"/>
                <a:gd name="T16" fmla="*/ 1 w 3"/>
                <a:gd name="T17" fmla="*/ 3 h 4"/>
                <a:gd name="T18" fmla="*/ 1 w 3"/>
                <a:gd name="T19" fmla="*/ 3 h 4"/>
                <a:gd name="T20" fmla="*/ 1 w 3"/>
                <a:gd name="T21" fmla="*/ 3 h 4"/>
                <a:gd name="T22" fmla="*/ 2 w 3"/>
                <a:gd name="T23" fmla="*/ 3 h 4"/>
                <a:gd name="T24" fmla="*/ 2 w 3"/>
                <a:gd name="T25" fmla="*/ 2 h 4"/>
                <a:gd name="T26" fmla="*/ 2 w 3"/>
                <a:gd name="T27" fmla="*/ 1 h 4"/>
                <a:gd name="T28" fmla="*/ 2 w 3"/>
                <a:gd name="T29" fmla="*/ 1 h 4"/>
                <a:gd name="T30" fmla="*/ 2 w 3"/>
                <a:gd name="T31" fmla="*/ 0 h 4"/>
                <a:gd name="T32" fmla="*/ 1 w 3"/>
                <a:gd name="T33" fmla="*/ 0 h 4"/>
                <a:gd name="T34" fmla="*/ 1 w 3"/>
                <a:gd name="T35" fmla="*/ 0 h 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4"/>
                <a:gd name="T56" fmla="*/ 3 w 3"/>
                <a:gd name="T57" fmla="*/ 4 h 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3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65" name="Freeform 246"/>
            <p:cNvSpPr>
              <a:spLocks/>
            </p:cNvSpPr>
            <p:nvPr/>
          </p:nvSpPr>
          <p:spPr bwMode="auto">
            <a:xfrm>
              <a:off x="1571" y="1161"/>
              <a:ext cx="3" cy="5"/>
            </a:xfrm>
            <a:custGeom>
              <a:avLst/>
              <a:gdLst>
                <a:gd name="T0" fmla="*/ 1 w 3"/>
                <a:gd name="T1" fmla="*/ 0 h 5"/>
                <a:gd name="T2" fmla="*/ 1 w 3"/>
                <a:gd name="T3" fmla="*/ 0 h 5"/>
                <a:gd name="T4" fmla="*/ 1 w 3"/>
                <a:gd name="T5" fmla="*/ 0 h 5"/>
                <a:gd name="T6" fmla="*/ 0 w 3"/>
                <a:gd name="T7" fmla="*/ 0 h 5"/>
                <a:gd name="T8" fmla="*/ 0 w 3"/>
                <a:gd name="T9" fmla="*/ 1 h 5"/>
                <a:gd name="T10" fmla="*/ 0 w 3"/>
                <a:gd name="T11" fmla="*/ 2 h 5"/>
                <a:gd name="T12" fmla="*/ 0 w 3"/>
                <a:gd name="T13" fmla="*/ 3 h 5"/>
                <a:gd name="T14" fmla="*/ 0 w 3"/>
                <a:gd name="T15" fmla="*/ 3 h 5"/>
                <a:gd name="T16" fmla="*/ 1 w 3"/>
                <a:gd name="T17" fmla="*/ 4 h 5"/>
                <a:gd name="T18" fmla="*/ 1 w 3"/>
                <a:gd name="T19" fmla="*/ 4 h 5"/>
                <a:gd name="T20" fmla="*/ 1 w 3"/>
                <a:gd name="T21" fmla="*/ 4 h 5"/>
                <a:gd name="T22" fmla="*/ 2 w 3"/>
                <a:gd name="T23" fmla="*/ 3 h 5"/>
                <a:gd name="T24" fmla="*/ 2 w 3"/>
                <a:gd name="T25" fmla="*/ 3 h 5"/>
                <a:gd name="T26" fmla="*/ 2 w 3"/>
                <a:gd name="T27" fmla="*/ 2 h 5"/>
                <a:gd name="T28" fmla="*/ 2 w 3"/>
                <a:gd name="T29" fmla="*/ 1 h 5"/>
                <a:gd name="T30" fmla="*/ 2 w 3"/>
                <a:gd name="T31" fmla="*/ 0 h 5"/>
                <a:gd name="T32" fmla="*/ 1 w 3"/>
                <a:gd name="T33" fmla="*/ 0 h 5"/>
                <a:gd name="T34" fmla="*/ 1 w 3"/>
                <a:gd name="T35" fmla="*/ 0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5"/>
                <a:gd name="T56" fmla="*/ 3 w 3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5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66" name="Freeform 247"/>
            <p:cNvSpPr>
              <a:spLocks/>
            </p:cNvSpPr>
            <p:nvPr/>
          </p:nvSpPr>
          <p:spPr bwMode="auto">
            <a:xfrm>
              <a:off x="1580" y="1161"/>
              <a:ext cx="3" cy="5"/>
            </a:xfrm>
            <a:custGeom>
              <a:avLst/>
              <a:gdLst>
                <a:gd name="T0" fmla="*/ 1 w 3"/>
                <a:gd name="T1" fmla="*/ 0 h 5"/>
                <a:gd name="T2" fmla="*/ 1 w 3"/>
                <a:gd name="T3" fmla="*/ 0 h 5"/>
                <a:gd name="T4" fmla="*/ 1 w 3"/>
                <a:gd name="T5" fmla="*/ 0 h 5"/>
                <a:gd name="T6" fmla="*/ 0 w 3"/>
                <a:gd name="T7" fmla="*/ 0 h 5"/>
                <a:gd name="T8" fmla="*/ 0 w 3"/>
                <a:gd name="T9" fmla="*/ 1 h 5"/>
                <a:gd name="T10" fmla="*/ 0 w 3"/>
                <a:gd name="T11" fmla="*/ 2 h 5"/>
                <a:gd name="T12" fmla="*/ 0 w 3"/>
                <a:gd name="T13" fmla="*/ 3 h 5"/>
                <a:gd name="T14" fmla="*/ 0 w 3"/>
                <a:gd name="T15" fmla="*/ 3 h 5"/>
                <a:gd name="T16" fmla="*/ 1 w 3"/>
                <a:gd name="T17" fmla="*/ 4 h 5"/>
                <a:gd name="T18" fmla="*/ 1 w 3"/>
                <a:gd name="T19" fmla="*/ 4 h 5"/>
                <a:gd name="T20" fmla="*/ 1 w 3"/>
                <a:gd name="T21" fmla="*/ 4 h 5"/>
                <a:gd name="T22" fmla="*/ 2 w 3"/>
                <a:gd name="T23" fmla="*/ 3 h 5"/>
                <a:gd name="T24" fmla="*/ 2 w 3"/>
                <a:gd name="T25" fmla="*/ 3 h 5"/>
                <a:gd name="T26" fmla="*/ 2 w 3"/>
                <a:gd name="T27" fmla="*/ 2 h 5"/>
                <a:gd name="T28" fmla="*/ 2 w 3"/>
                <a:gd name="T29" fmla="*/ 1 h 5"/>
                <a:gd name="T30" fmla="*/ 2 w 3"/>
                <a:gd name="T31" fmla="*/ 0 h 5"/>
                <a:gd name="T32" fmla="*/ 1 w 3"/>
                <a:gd name="T33" fmla="*/ 0 h 5"/>
                <a:gd name="T34" fmla="*/ 1 w 3"/>
                <a:gd name="T35" fmla="*/ 0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5"/>
                <a:gd name="T56" fmla="*/ 3 w 3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5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67" name="Freeform 248"/>
            <p:cNvSpPr>
              <a:spLocks/>
            </p:cNvSpPr>
            <p:nvPr/>
          </p:nvSpPr>
          <p:spPr bwMode="auto">
            <a:xfrm>
              <a:off x="1583" y="1173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1 w 3"/>
                <a:gd name="T5" fmla="*/ 0 h 4"/>
                <a:gd name="T6" fmla="*/ 0 w 3"/>
                <a:gd name="T7" fmla="*/ 0 h 4"/>
                <a:gd name="T8" fmla="*/ 0 w 3"/>
                <a:gd name="T9" fmla="*/ 1 h 4"/>
                <a:gd name="T10" fmla="*/ 0 w 3"/>
                <a:gd name="T11" fmla="*/ 2 h 4"/>
                <a:gd name="T12" fmla="*/ 0 w 3"/>
                <a:gd name="T13" fmla="*/ 2 h 4"/>
                <a:gd name="T14" fmla="*/ 0 w 3"/>
                <a:gd name="T15" fmla="*/ 3 h 4"/>
                <a:gd name="T16" fmla="*/ 1 w 3"/>
                <a:gd name="T17" fmla="*/ 3 h 4"/>
                <a:gd name="T18" fmla="*/ 1 w 3"/>
                <a:gd name="T19" fmla="*/ 3 h 4"/>
                <a:gd name="T20" fmla="*/ 1 w 3"/>
                <a:gd name="T21" fmla="*/ 3 h 4"/>
                <a:gd name="T22" fmla="*/ 2 w 3"/>
                <a:gd name="T23" fmla="*/ 3 h 4"/>
                <a:gd name="T24" fmla="*/ 2 w 3"/>
                <a:gd name="T25" fmla="*/ 2 h 4"/>
                <a:gd name="T26" fmla="*/ 2 w 3"/>
                <a:gd name="T27" fmla="*/ 2 h 4"/>
                <a:gd name="T28" fmla="*/ 2 w 3"/>
                <a:gd name="T29" fmla="*/ 1 h 4"/>
                <a:gd name="T30" fmla="*/ 2 w 3"/>
                <a:gd name="T31" fmla="*/ 0 h 4"/>
                <a:gd name="T32" fmla="*/ 1 w 3"/>
                <a:gd name="T33" fmla="*/ 0 h 4"/>
                <a:gd name="T34" fmla="*/ 1 w 3"/>
                <a:gd name="T35" fmla="*/ 0 h 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4"/>
                <a:gd name="T56" fmla="*/ 3 w 3"/>
                <a:gd name="T57" fmla="*/ 4 h 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3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68" name="Freeform 249"/>
            <p:cNvSpPr>
              <a:spLocks/>
            </p:cNvSpPr>
            <p:nvPr/>
          </p:nvSpPr>
          <p:spPr bwMode="auto">
            <a:xfrm>
              <a:off x="1577" y="1180"/>
              <a:ext cx="2" cy="4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0 h 4"/>
                <a:gd name="T4" fmla="*/ 0 w 2"/>
                <a:gd name="T5" fmla="*/ 0 h 4"/>
                <a:gd name="T6" fmla="*/ 0 w 2"/>
                <a:gd name="T7" fmla="*/ 0 h 4"/>
                <a:gd name="T8" fmla="*/ 0 w 2"/>
                <a:gd name="T9" fmla="*/ 1 h 4"/>
                <a:gd name="T10" fmla="*/ 0 w 2"/>
                <a:gd name="T11" fmla="*/ 2 h 4"/>
                <a:gd name="T12" fmla="*/ 0 w 2"/>
                <a:gd name="T13" fmla="*/ 2 h 4"/>
                <a:gd name="T14" fmla="*/ 0 w 2"/>
                <a:gd name="T15" fmla="*/ 3 h 4"/>
                <a:gd name="T16" fmla="*/ 0 w 2"/>
                <a:gd name="T17" fmla="*/ 3 h 4"/>
                <a:gd name="T18" fmla="*/ 0 w 2"/>
                <a:gd name="T19" fmla="*/ 3 h 4"/>
                <a:gd name="T20" fmla="*/ 1 w 2"/>
                <a:gd name="T21" fmla="*/ 3 h 4"/>
                <a:gd name="T22" fmla="*/ 1 w 2"/>
                <a:gd name="T23" fmla="*/ 3 h 4"/>
                <a:gd name="T24" fmla="*/ 1 w 2"/>
                <a:gd name="T25" fmla="*/ 2 h 4"/>
                <a:gd name="T26" fmla="*/ 1 w 2"/>
                <a:gd name="T27" fmla="*/ 2 h 4"/>
                <a:gd name="T28" fmla="*/ 1 w 2"/>
                <a:gd name="T29" fmla="*/ 1 h 4"/>
                <a:gd name="T30" fmla="*/ 1 w 2"/>
                <a:gd name="T31" fmla="*/ 0 h 4"/>
                <a:gd name="T32" fmla="*/ 1 w 2"/>
                <a:gd name="T33" fmla="*/ 0 h 4"/>
                <a:gd name="T34" fmla="*/ 0 w 2"/>
                <a:gd name="T35" fmla="*/ 0 h 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"/>
                <a:gd name="T55" fmla="*/ 0 h 4"/>
                <a:gd name="T56" fmla="*/ 2 w 2"/>
                <a:gd name="T57" fmla="*/ 4 h 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" h="4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69" name="Freeform 250"/>
            <p:cNvSpPr>
              <a:spLocks/>
            </p:cNvSpPr>
            <p:nvPr/>
          </p:nvSpPr>
          <p:spPr bwMode="auto">
            <a:xfrm>
              <a:off x="1569" y="1174"/>
              <a:ext cx="2" cy="3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0 h 3"/>
                <a:gd name="T4" fmla="*/ 0 w 2"/>
                <a:gd name="T5" fmla="*/ 0 h 3"/>
                <a:gd name="T6" fmla="*/ 0 w 2"/>
                <a:gd name="T7" fmla="*/ 0 h 3"/>
                <a:gd name="T8" fmla="*/ 0 w 2"/>
                <a:gd name="T9" fmla="*/ 1 h 3"/>
                <a:gd name="T10" fmla="*/ 0 w 2"/>
                <a:gd name="T11" fmla="*/ 1 h 3"/>
                <a:gd name="T12" fmla="*/ 0 w 2"/>
                <a:gd name="T13" fmla="*/ 1 h 3"/>
                <a:gd name="T14" fmla="*/ 0 w 2"/>
                <a:gd name="T15" fmla="*/ 2 h 3"/>
                <a:gd name="T16" fmla="*/ 0 w 2"/>
                <a:gd name="T17" fmla="*/ 2 h 3"/>
                <a:gd name="T18" fmla="*/ 1 w 2"/>
                <a:gd name="T19" fmla="*/ 2 h 3"/>
                <a:gd name="T20" fmla="*/ 1 w 2"/>
                <a:gd name="T21" fmla="*/ 2 h 3"/>
                <a:gd name="T22" fmla="*/ 1 w 2"/>
                <a:gd name="T23" fmla="*/ 2 h 3"/>
                <a:gd name="T24" fmla="*/ 1 w 2"/>
                <a:gd name="T25" fmla="*/ 1 h 3"/>
                <a:gd name="T26" fmla="*/ 1 w 2"/>
                <a:gd name="T27" fmla="*/ 1 h 3"/>
                <a:gd name="T28" fmla="*/ 1 w 2"/>
                <a:gd name="T29" fmla="*/ 1 h 3"/>
                <a:gd name="T30" fmla="*/ 1 w 2"/>
                <a:gd name="T31" fmla="*/ 0 h 3"/>
                <a:gd name="T32" fmla="*/ 1 w 2"/>
                <a:gd name="T33" fmla="*/ 0 h 3"/>
                <a:gd name="T34" fmla="*/ 1 w 2"/>
                <a:gd name="T35" fmla="*/ 0 h 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"/>
                <a:gd name="T55" fmla="*/ 0 h 3"/>
                <a:gd name="T56" fmla="*/ 2 w 2"/>
                <a:gd name="T57" fmla="*/ 3 h 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" h="3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70" name="Freeform 251"/>
            <p:cNvSpPr>
              <a:spLocks/>
            </p:cNvSpPr>
            <p:nvPr/>
          </p:nvSpPr>
          <p:spPr bwMode="auto">
            <a:xfrm>
              <a:off x="1571" y="1161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1 w 3"/>
                <a:gd name="T5" fmla="*/ 0 h 4"/>
                <a:gd name="T6" fmla="*/ 0 w 3"/>
                <a:gd name="T7" fmla="*/ 0 h 4"/>
                <a:gd name="T8" fmla="*/ 0 w 3"/>
                <a:gd name="T9" fmla="*/ 1 h 4"/>
                <a:gd name="T10" fmla="*/ 0 w 3"/>
                <a:gd name="T11" fmla="*/ 2 h 4"/>
                <a:gd name="T12" fmla="*/ 0 w 3"/>
                <a:gd name="T13" fmla="*/ 2 h 4"/>
                <a:gd name="T14" fmla="*/ 0 w 3"/>
                <a:gd name="T15" fmla="*/ 3 h 4"/>
                <a:gd name="T16" fmla="*/ 1 w 3"/>
                <a:gd name="T17" fmla="*/ 3 h 4"/>
                <a:gd name="T18" fmla="*/ 1 w 3"/>
                <a:gd name="T19" fmla="*/ 3 h 4"/>
                <a:gd name="T20" fmla="*/ 2 w 3"/>
                <a:gd name="T21" fmla="*/ 3 h 4"/>
                <a:gd name="T22" fmla="*/ 2 w 3"/>
                <a:gd name="T23" fmla="*/ 3 h 4"/>
                <a:gd name="T24" fmla="*/ 2 w 3"/>
                <a:gd name="T25" fmla="*/ 2 h 4"/>
                <a:gd name="T26" fmla="*/ 2 w 3"/>
                <a:gd name="T27" fmla="*/ 2 h 4"/>
                <a:gd name="T28" fmla="*/ 2 w 3"/>
                <a:gd name="T29" fmla="*/ 1 h 4"/>
                <a:gd name="T30" fmla="*/ 2 w 3"/>
                <a:gd name="T31" fmla="*/ 0 h 4"/>
                <a:gd name="T32" fmla="*/ 2 w 3"/>
                <a:gd name="T33" fmla="*/ 0 h 4"/>
                <a:gd name="T34" fmla="*/ 1 w 3"/>
                <a:gd name="T35" fmla="*/ 0 h 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4"/>
                <a:gd name="T56" fmla="*/ 3 w 3"/>
                <a:gd name="T57" fmla="*/ 4 h 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3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71" name="Freeform 252"/>
            <p:cNvSpPr>
              <a:spLocks/>
            </p:cNvSpPr>
            <p:nvPr/>
          </p:nvSpPr>
          <p:spPr bwMode="auto">
            <a:xfrm>
              <a:off x="1581" y="1161"/>
              <a:ext cx="2" cy="4"/>
            </a:xfrm>
            <a:custGeom>
              <a:avLst/>
              <a:gdLst>
                <a:gd name="T0" fmla="*/ 1 w 2"/>
                <a:gd name="T1" fmla="*/ 0 h 4"/>
                <a:gd name="T2" fmla="*/ 1 w 2"/>
                <a:gd name="T3" fmla="*/ 0 h 4"/>
                <a:gd name="T4" fmla="*/ 0 w 2"/>
                <a:gd name="T5" fmla="*/ 0 h 4"/>
                <a:gd name="T6" fmla="*/ 0 w 2"/>
                <a:gd name="T7" fmla="*/ 0 h 4"/>
                <a:gd name="T8" fmla="*/ 0 w 2"/>
                <a:gd name="T9" fmla="*/ 1 h 4"/>
                <a:gd name="T10" fmla="*/ 0 w 2"/>
                <a:gd name="T11" fmla="*/ 2 h 4"/>
                <a:gd name="T12" fmla="*/ 0 w 2"/>
                <a:gd name="T13" fmla="*/ 2 h 4"/>
                <a:gd name="T14" fmla="*/ 0 w 2"/>
                <a:gd name="T15" fmla="*/ 3 h 4"/>
                <a:gd name="T16" fmla="*/ 0 w 2"/>
                <a:gd name="T17" fmla="*/ 3 h 4"/>
                <a:gd name="T18" fmla="*/ 1 w 2"/>
                <a:gd name="T19" fmla="*/ 3 h 4"/>
                <a:gd name="T20" fmla="*/ 1 w 2"/>
                <a:gd name="T21" fmla="*/ 3 h 4"/>
                <a:gd name="T22" fmla="*/ 1 w 2"/>
                <a:gd name="T23" fmla="*/ 3 h 4"/>
                <a:gd name="T24" fmla="*/ 1 w 2"/>
                <a:gd name="T25" fmla="*/ 2 h 4"/>
                <a:gd name="T26" fmla="*/ 1 w 2"/>
                <a:gd name="T27" fmla="*/ 2 h 4"/>
                <a:gd name="T28" fmla="*/ 1 w 2"/>
                <a:gd name="T29" fmla="*/ 1 h 4"/>
                <a:gd name="T30" fmla="*/ 1 w 2"/>
                <a:gd name="T31" fmla="*/ 0 h 4"/>
                <a:gd name="T32" fmla="*/ 1 w 2"/>
                <a:gd name="T33" fmla="*/ 0 h 4"/>
                <a:gd name="T34" fmla="*/ 1 w 2"/>
                <a:gd name="T35" fmla="*/ 0 h 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"/>
                <a:gd name="T55" fmla="*/ 0 h 4"/>
                <a:gd name="T56" fmla="*/ 2 w 2"/>
                <a:gd name="T57" fmla="*/ 4 h 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" h="4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72" name="Freeform 253"/>
            <p:cNvSpPr>
              <a:spLocks/>
            </p:cNvSpPr>
            <p:nvPr/>
          </p:nvSpPr>
          <p:spPr bwMode="auto">
            <a:xfrm>
              <a:off x="1408" y="1123"/>
              <a:ext cx="42" cy="55"/>
            </a:xfrm>
            <a:custGeom>
              <a:avLst/>
              <a:gdLst>
                <a:gd name="T0" fmla="*/ 36 w 42"/>
                <a:gd name="T1" fmla="*/ 0 h 55"/>
                <a:gd name="T2" fmla="*/ 5 w 42"/>
                <a:gd name="T3" fmla="*/ 0 h 55"/>
                <a:gd name="T4" fmla="*/ 4 w 42"/>
                <a:gd name="T5" fmla="*/ 0 h 55"/>
                <a:gd name="T6" fmla="*/ 3 w 42"/>
                <a:gd name="T7" fmla="*/ 0 h 55"/>
                <a:gd name="T8" fmla="*/ 2 w 42"/>
                <a:gd name="T9" fmla="*/ 1 h 55"/>
                <a:gd name="T10" fmla="*/ 1 w 42"/>
                <a:gd name="T11" fmla="*/ 1 h 55"/>
                <a:gd name="T12" fmla="*/ 1 w 42"/>
                <a:gd name="T13" fmla="*/ 2 h 55"/>
                <a:gd name="T14" fmla="*/ 0 w 42"/>
                <a:gd name="T15" fmla="*/ 3 h 55"/>
                <a:gd name="T16" fmla="*/ 0 w 42"/>
                <a:gd name="T17" fmla="*/ 3 h 55"/>
                <a:gd name="T18" fmla="*/ 0 w 42"/>
                <a:gd name="T19" fmla="*/ 4 h 55"/>
                <a:gd name="T20" fmla="*/ 0 w 42"/>
                <a:gd name="T21" fmla="*/ 49 h 55"/>
                <a:gd name="T22" fmla="*/ 0 w 42"/>
                <a:gd name="T23" fmla="*/ 50 h 55"/>
                <a:gd name="T24" fmla="*/ 0 w 42"/>
                <a:gd name="T25" fmla="*/ 51 h 55"/>
                <a:gd name="T26" fmla="*/ 1 w 42"/>
                <a:gd name="T27" fmla="*/ 52 h 55"/>
                <a:gd name="T28" fmla="*/ 1 w 42"/>
                <a:gd name="T29" fmla="*/ 53 h 55"/>
                <a:gd name="T30" fmla="*/ 2 w 42"/>
                <a:gd name="T31" fmla="*/ 53 h 55"/>
                <a:gd name="T32" fmla="*/ 3 w 42"/>
                <a:gd name="T33" fmla="*/ 54 h 55"/>
                <a:gd name="T34" fmla="*/ 4 w 42"/>
                <a:gd name="T35" fmla="*/ 54 h 55"/>
                <a:gd name="T36" fmla="*/ 5 w 42"/>
                <a:gd name="T37" fmla="*/ 54 h 55"/>
                <a:gd name="T38" fmla="*/ 36 w 42"/>
                <a:gd name="T39" fmla="*/ 54 h 55"/>
                <a:gd name="T40" fmla="*/ 37 w 42"/>
                <a:gd name="T41" fmla="*/ 54 h 55"/>
                <a:gd name="T42" fmla="*/ 38 w 42"/>
                <a:gd name="T43" fmla="*/ 54 h 55"/>
                <a:gd name="T44" fmla="*/ 39 w 42"/>
                <a:gd name="T45" fmla="*/ 53 h 55"/>
                <a:gd name="T46" fmla="*/ 40 w 42"/>
                <a:gd name="T47" fmla="*/ 53 h 55"/>
                <a:gd name="T48" fmla="*/ 40 w 42"/>
                <a:gd name="T49" fmla="*/ 52 h 55"/>
                <a:gd name="T50" fmla="*/ 41 w 42"/>
                <a:gd name="T51" fmla="*/ 51 h 55"/>
                <a:gd name="T52" fmla="*/ 41 w 42"/>
                <a:gd name="T53" fmla="*/ 50 h 55"/>
                <a:gd name="T54" fmla="*/ 41 w 42"/>
                <a:gd name="T55" fmla="*/ 49 h 55"/>
                <a:gd name="T56" fmla="*/ 41 w 42"/>
                <a:gd name="T57" fmla="*/ 4 h 55"/>
                <a:gd name="T58" fmla="*/ 41 w 42"/>
                <a:gd name="T59" fmla="*/ 3 h 55"/>
                <a:gd name="T60" fmla="*/ 41 w 42"/>
                <a:gd name="T61" fmla="*/ 3 h 55"/>
                <a:gd name="T62" fmla="*/ 40 w 42"/>
                <a:gd name="T63" fmla="*/ 2 h 55"/>
                <a:gd name="T64" fmla="*/ 40 w 42"/>
                <a:gd name="T65" fmla="*/ 1 h 55"/>
                <a:gd name="T66" fmla="*/ 39 w 42"/>
                <a:gd name="T67" fmla="*/ 1 h 55"/>
                <a:gd name="T68" fmla="*/ 38 w 42"/>
                <a:gd name="T69" fmla="*/ 0 h 55"/>
                <a:gd name="T70" fmla="*/ 37 w 42"/>
                <a:gd name="T71" fmla="*/ 0 h 55"/>
                <a:gd name="T72" fmla="*/ 36 w 42"/>
                <a:gd name="T73" fmla="*/ 0 h 5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2"/>
                <a:gd name="T112" fmla="*/ 0 h 55"/>
                <a:gd name="T113" fmla="*/ 42 w 42"/>
                <a:gd name="T114" fmla="*/ 55 h 5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2" h="55">
                  <a:moveTo>
                    <a:pt x="36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9"/>
                  </a:lnTo>
                  <a:lnTo>
                    <a:pt x="0" y="50"/>
                  </a:lnTo>
                  <a:lnTo>
                    <a:pt x="0" y="51"/>
                  </a:lnTo>
                  <a:lnTo>
                    <a:pt x="1" y="52"/>
                  </a:lnTo>
                  <a:lnTo>
                    <a:pt x="1" y="53"/>
                  </a:lnTo>
                  <a:lnTo>
                    <a:pt x="2" y="53"/>
                  </a:lnTo>
                  <a:lnTo>
                    <a:pt x="3" y="54"/>
                  </a:lnTo>
                  <a:lnTo>
                    <a:pt x="4" y="54"/>
                  </a:lnTo>
                  <a:lnTo>
                    <a:pt x="5" y="54"/>
                  </a:lnTo>
                  <a:lnTo>
                    <a:pt x="36" y="54"/>
                  </a:lnTo>
                  <a:lnTo>
                    <a:pt x="37" y="54"/>
                  </a:lnTo>
                  <a:lnTo>
                    <a:pt x="38" y="54"/>
                  </a:lnTo>
                  <a:lnTo>
                    <a:pt x="39" y="53"/>
                  </a:lnTo>
                  <a:lnTo>
                    <a:pt x="40" y="53"/>
                  </a:lnTo>
                  <a:lnTo>
                    <a:pt x="40" y="52"/>
                  </a:lnTo>
                  <a:lnTo>
                    <a:pt x="41" y="51"/>
                  </a:lnTo>
                  <a:lnTo>
                    <a:pt x="41" y="50"/>
                  </a:lnTo>
                  <a:lnTo>
                    <a:pt x="41" y="49"/>
                  </a:lnTo>
                  <a:lnTo>
                    <a:pt x="41" y="4"/>
                  </a:lnTo>
                  <a:lnTo>
                    <a:pt x="41" y="3"/>
                  </a:lnTo>
                  <a:lnTo>
                    <a:pt x="40" y="2"/>
                  </a:lnTo>
                  <a:lnTo>
                    <a:pt x="40" y="1"/>
                  </a:lnTo>
                  <a:lnTo>
                    <a:pt x="39" y="1"/>
                  </a:lnTo>
                  <a:lnTo>
                    <a:pt x="38" y="0"/>
                  </a:lnTo>
                  <a:lnTo>
                    <a:pt x="37" y="0"/>
                  </a:ln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73" name="Freeform 254"/>
            <p:cNvSpPr>
              <a:spLocks/>
            </p:cNvSpPr>
            <p:nvPr/>
          </p:nvSpPr>
          <p:spPr bwMode="auto">
            <a:xfrm>
              <a:off x="1407" y="1123"/>
              <a:ext cx="43" cy="55"/>
            </a:xfrm>
            <a:custGeom>
              <a:avLst/>
              <a:gdLst>
                <a:gd name="T0" fmla="*/ 37 w 43"/>
                <a:gd name="T1" fmla="*/ 0 h 55"/>
                <a:gd name="T2" fmla="*/ 5 w 43"/>
                <a:gd name="T3" fmla="*/ 0 h 55"/>
                <a:gd name="T4" fmla="*/ 4 w 43"/>
                <a:gd name="T5" fmla="*/ 0 h 55"/>
                <a:gd name="T6" fmla="*/ 3 w 43"/>
                <a:gd name="T7" fmla="*/ 0 h 55"/>
                <a:gd name="T8" fmla="*/ 2 w 43"/>
                <a:gd name="T9" fmla="*/ 1 h 55"/>
                <a:gd name="T10" fmla="*/ 2 w 43"/>
                <a:gd name="T11" fmla="*/ 1 h 55"/>
                <a:gd name="T12" fmla="*/ 1 w 43"/>
                <a:gd name="T13" fmla="*/ 2 h 55"/>
                <a:gd name="T14" fmla="*/ 1 w 43"/>
                <a:gd name="T15" fmla="*/ 3 h 55"/>
                <a:gd name="T16" fmla="*/ 0 w 43"/>
                <a:gd name="T17" fmla="*/ 3 h 55"/>
                <a:gd name="T18" fmla="*/ 0 w 43"/>
                <a:gd name="T19" fmla="*/ 4 h 55"/>
                <a:gd name="T20" fmla="*/ 0 w 43"/>
                <a:gd name="T21" fmla="*/ 49 h 55"/>
                <a:gd name="T22" fmla="*/ 0 w 43"/>
                <a:gd name="T23" fmla="*/ 50 h 55"/>
                <a:gd name="T24" fmla="*/ 1 w 43"/>
                <a:gd name="T25" fmla="*/ 51 h 55"/>
                <a:gd name="T26" fmla="*/ 1 w 43"/>
                <a:gd name="T27" fmla="*/ 52 h 55"/>
                <a:gd name="T28" fmla="*/ 2 w 43"/>
                <a:gd name="T29" fmla="*/ 53 h 55"/>
                <a:gd name="T30" fmla="*/ 2 w 43"/>
                <a:gd name="T31" fmla="*/ 53 h 55"/>
                <a:gd name="T32" fmla="*/ 3 w 43"/>
                <a:gd name="T33" fmla="*/ 54 h 55"/>
                <a:gd name="T34" fmla="*/ 4 w 43"/>
                <a:gd name="T35" fmla="*/ 54 h 55"/>
                <a:gd name="T36" fmla="*/ 5 w 43"/>
                <a:gd name="T37" fmla="*/ 54 h 55"/>
                <a:gd name="T38" fmla="*/ 37 w 43"/>
                <a:gd name="T39" fmla="*/ 54 h 55"/>
                <a:gd name="T40" fmla="*/ 38 w 43"/>
                <a:gd name="T41" fmla="*/ 54 h 55"/>
                <a:gd name="T42" fmla="*/ 39 w 43"/>
                <a:gd name="T43" fmla="*/ 54 h 55"/>
                <a:gd name="T44" fmla="*/ 40 w 43"/>
                <a:gd name="T45" fmla="*/ 53 h 55"/>
                <a:gd name="T46" fmla="*/ 41 w 43"/>
                <a:gd name="T47" fmla="*/ 53 h 55"/>
                <a:gd name="T48" fmla="*/ 41 w 43"/>
                <a:gd name="T49" fmla="*/ 52 h 55"/>
                <a:gd name="T50" fmla="*/ 42 w 43"/>
                <a:gd name="T51" fmla="*/ 51 h 55"/>
                <a:gd name="T52" fmla="*/ 42 w 43"/>
                <a:gd name="T53" fmla="*/ 50 h 55"/>
                <a:gd name="T54" fmla="*/ 42 w 43"/>
                <a:gd name="T55" fmla="*/ 49 h 55"/>
                <a:gd name="T56" fmla="*/ 42 w 43"/>
                <a:gd name="T57" fmla="*/ 4 h 55"/>
                <a:gd name="T58" fmla="*/ 42 w 43"/>
                <a:gd name="T59" fmla="*/ 3 h 55"/>
                <a:gd name="T60" fmla="*/ 42 w 43"/>
                <a:gd name="T61" fmla="*/ 3 h 55"/>
                <a:gd name="T62" fmla="*/ 41 w 43"/>
                <a:gd name="T63" fmla="*/ 2 h 55"/>
                <a:gd name="T64" fmla="*/ 41 w 43"/>
                <a:gd name="T65" fmla="*/ 1 h 55"/>
                <a:gd name="T66" fmla="*/ 40 w 43"/>
                <a:gd name="T67" fmla="*/ 1 h 55"/>
                <a:gd name="T68" fmla="*/ 39 w 43"/>
                <a:gd name="T69" fmla="*/ 0 h 55"/>
                <a:gd name="T70" fmla="*/ 38 w 43"/>
                <a:gd name="T71" fmla="*/ 0 h 55"/>
                <a:gd name="T72" fmla="*/ 37 w 43"/>
                <a:gd name="T73" fmla="*/ 0 h 5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3"/>
                <a:gd name="T112" fmla="*/ 0 h 55"/>
                <a:gd name="T113" fmla="*/ 43 w 43"/>
                <a:gd name="T114" fmla="*/ 55 h 5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3" h="55">
                  <a:moveTo>
                    <a:pt x="37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9"/>
                  </a:lnTo>
                  <a:lnTo>
                    <a:pt x="0" y="50"/>
                  </a:lnTo>
                  <a:lnTo>
                    <a:pt x="1" y="51"/>
                  </a:lnTo>
                  <a:lnTo>
                    <a:pt x="1" y="52"/>
                  </a:lnTo>
                  <a:lnTo>
                    <a:pt x="2" y="53"/>
                  </a:lnTo>
                  <a:lnTo>
                    <a:pt x="3" y="54"/>
                  </a:lnTo>
                  <a:lnTo>
                    <a:pt x="4" y="54"/>
                  </a:lnTo>
                  <a:lnTo>
                    <a:pt x="5" y="54"/>
                  </a:lnTo>
                  <a:lnTo>
                    <a:pt x="37" y="54"/>
                  </a:lnTo>
                  <a:lnTo>
                    <a:pt x="38" y="54"/>
                  </a:lnTo>
                  <a:lnTo>
                    <a:pt x="39" y="54"/>
                  </a:lnTo>
                  <a:lnTo>
                    <a:pt x="40" y="53"/>
                  </a:lnTo>
                  <a:lnTo>
                    <a:pt x="41" y="53"/>
                  </a:lnTo>
                  <a:lnTo>
                    <a:pt x="41" y="52"/>
                  </a:lnTo>
                  <a:lnTo>
                    <a:pt x="42" y="51"/>
                  </a:lnTo>
                  <a:lnTo>
                    <a:pt x="42" y="50"/>
                  </a:lnTo>
                  <a:lnTo>
                    <a:pt x="42" y="49"/>
                  </a:lnTo>
                  <a:lnTo>
                    <a:pt x="42" y="4"/>
                  </a:lnTo>
                  <a:lnTo>
                    <a:pt x="42" y="3"/>
                  </a:lnTo>
                  <a:lnTo>
                    <a:pt x="41" y="2"/>
                  </a:lnTo>
                  <a:lnTo>
                    <a:pt x="41" y="1"/>
                  </a:lnTo>
                  <a:lnTo>
                    <a:pt x="40" y="1"/>
                  </a:lnTo>
                  <a:lnTo>
                    <a:pt x="39" y="0"/>
                  </a:lnTo>
                  <a:lnTo>
                    <a:pt x="38" y="0"/>
                  </a:lnTo>
                  <a:lnTo>
                    <a:pt x="3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74" name="Freeform 255"/>
            <p:cNvSpPr>
              <a:spLocks/>
            </p:cNvSpPr>
            <p:nvPr/>
          </p:nvSpPr>
          <p:spPr bwMode="auto">
            <a:xfrm>
              <a:off x="1408" y="1123"/>
              <a:ext cx="42" cy="15"/>
            </a:xfrm>
            <a:custGeom>
              <a:avLst/>
              <a:gdLst>
                <a:gd name="T0" fmla="*/ 41 w 42"/>
                <a:gd name="T1" fmla="*/ 0 h 15"/>
                <a:gd name="T2" fmla="*/ 0 w 42"/>
                <a:gd name="T3" fmla="*/ 0 h 15"/>
                <a:gd name="T4" fmla="*/ 0 w 42"/>
                <a:gd name="T5" fmla="*/ 14 h 15"/>
                <a:gd name="T6" fmla="*/ 41 w 42"/>
                <a:gd name="T7" fmla="*/ 14 h 15"/>
                <a:gd name="T8" fmla="*/ 41 w 42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15"/>
                <a:gd name="T17" fmla="*/ 42 w 42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15">
                  <a:moveTo>
                    <a:pt x="41" y="0"/>
                  </a:moveTo>
                  <a:lnTo>
                    <a:pt x="0" y="0"/>
                  </a:lnTo>
                  <a:lnTo>
                    <a:pt x="0" y="14"/>
                  </a:lnTo>
                  <a:lnTo>
                    <a:pt x="41" y="14"/>
                  </a:lnTo>
                  <a:lnTo>
                    <a:pt x="41" y="0"/>
                  </a:lnTo>
                </a:path>
              </a:pathLst>
            </a:custGeom>
            <a:gradFill rotWithShape="0">
              <a:gsLst>
                <a:gs pos="0">
                  <a:srgbClr val="444444"/>
                </a:gs>
                <a:gs pos="100000">
                  <a:srgbClr val="E5E5E5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75" name="Freeform 256"/>
            <p:cNvSpPr>
              <a:spLocks/>
            </p:cNvSpPr>
            <p:nvPr/>
          </p:nvSpPr>
          <p:spPr bwMode="auto">
            <a:xfrm>
              <a:off x="1407" y="1123"/>
              <a:ext cx="43" cy="15"/>
            </a:xfrm>
            <a:custGeom>
              <a:avLst/>
              <a:gdLst>
                <a:gd name="T0" fmla="*/ 42 w 43"/>
                <a:gd name="T1" fmla="*/ 0 h 15"/>
                <a:gd name="T2" fmla="*/ 0 w 43"/>
                <a:gd name="T3" fmla="*/ 0 h 15"/>
                <a:gd name="T4" fmla="*/ 0 w 43"/>
                <a:gd name="T5" fmla="*/ 14 h 15"/>
                <a:gd name="T6" fmla="*/ 42 w 43"/>
                <a:gd name="T7" fmla="*/ 14 h 15"/>
                <a:gd name="T8" fmla="*/ 42 w 43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15"/>
                <a:gd name="T17" fmla="*/ 43 w 43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15">
                  <a:moveTo>
                    <a:pt x="42" y="0"/>
                  </a:moveTo>
                  <a:lnTo>
                    <a:pt x="0" y="0"/>
                  </a:lnTo>
                  <a:lnTo>
                    <a:pt x="0" y="14"/>
                  </a:lnTo>
                  <a:lnTo>
                    <a:pt x="42" y="14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76" name="Freeform 257"/>
            <p:cNvSpPr>
              <a:spLocks/>
            </p:cNvSpPr>
            <p:nvPr/>
          </p:nvSpPr>
          <p:spPr bwMode="auto">
            <a:xfrm>
              <a:off x="1428" y="1127"/>
              <a:ext cx="41" cy="65"/>
            </a:xfrm>
            <a:custGeom>
              <a:avLst/>
              <a:gdLst>
                <a:gd name="T0" fmla="*/ 18 w 41"/>
                <a:gd name="T1" fmla="*/ 0 h 65"/>
                <a:gd name="T2" fmla="*/ 14 w 41"/>
                <a:gd name="T3" fmla="*/ 1 h 65"/>
                <a:gd name="T4" fmla="*/ 11 w 41"/>
                <a:gd name="T5" fmla="*/ 4 h 65"/>
                <a:gd name="T6" fmla="*/ 7 w 41"/>
                <a:gd name="T7" fmla="*/ 7 h 65"/>
                <a:gd name="T8" fmla="*/ 5 w 41"/>
                <a:gd name="T9" fmla="*/ 12 h 65"/>
                <a:gd name="T10" fmla="*/ 2 w 41"/>
                <a:gd name="T11" fmla="*/ 17 h 65"/>
                <a:gd name="T12" fmla="*/ 1 w 41"/>
                <a:gd name="T13" fmla="*/ 23 h 65"/>
                <a:gd name="T14" fmla="*/ 0 w 41"/>
                <a:gd name="T15" fmla="*/ 29 h 65"/>
                <a:gd name="T16" fmla="*/ 0 w 41"/>
                <a:gd name="T17" fmla="*/ 35 h 65"/>
                <a:gd name="T18" fmla="*/ 1 w 41"/>
                <a:gd name="T19" fmla="*/ 42 h 65"/>
                <a:gd name="T20" fmla="*/ 2 w 41"/>
                <a:gd name="T21" fmla="*/ 47 h 65"/>
                <a:gd name="T22" fmla="*/ 5 w 41"/>
                <a:gd name="T23" fmla="*/ 52 h 65"/>
                <a:gd name="T24" fmla="*/ 7 w 41"/>
                <a:gd name="T25" fmla="*/ 57 h 65"/>
                <a:gd name="T26" fmla="*/ 11 w 41"/>
                <a:gd name="T27" fmla="*/ 60 h 65"/>
                <a:gd name="T28" fmla="*/ 14 w 41"/>
                <a:gd name="T29" fmla="*/ 62 h 65"/>
                <a:gd name="T30" fmla="*/ 18 w 41"/>
                <a:gd name="T31" fmla="*/ 64 h 65"/>
                <a:gd name="T32" fmla="*/ 22 w 41"/>
                <a:gd name="T33" fmla="*/ 64 h 65"/>
                <a:gd name="T34" fmla="*/ 26 w 41"/>
                <a:gd name="T35" fmla="*/ 62 h 65"/>
                <a:gd name="T36" fmla="*/ 30 w 41"/>
                <a:gd name="T37" fmla="*/ 60 h 65"/>
                <a:gd name="T38" fmla="*/ 33 w 41"/>
                <a:gd name="T39" fmla="*/ 57 h 65"/>
                <a:gd name="T40" fmla="*/ 36 w 41"/>
                <a:gd name="T41" fmla="*/ 52 h 65"/>
                <a:gd name="T42" fmla="*/ 38 w 41"/>
                <a:gd name="T43" fmla="*/ 47 h 65"/>
                <a:gd name="T44" fmla="*/ 39 w 41"/>
                <a:gd name="T45" fmla="*/ 42 h 65"/>
                <a:gd name="T46" fmla="*/ 40 w 41"/>
                <a:gd name="T47" fmla="*/ 35 h 65"/>
                <a:gd name="T48" fmla="*/ 40 w 41"/>
                <a:gd name="T49" fmla="*/ 29 h 65"/>
                <a:gd name="T50" fmla="*/ 39 w 41"/>
                <a:gd name="T51" fmla="*/ 23 h 65"/>
                <a:gd name="T52" fmla="*/ 38 w 41"/>
                <a:gd name="T53" fmla="*/ 17 h 65"/>
                <a:gd name="T54" fmla="*/ 36 w 41"/>
                <a:gd name="T55" fmla="*/ 12 h 65"/>
                <a:gd name="T56" fmla="*/ 33 w 41"/>
                <a:gd name="T57" fmla="*/ 7 h 65"/>
                <a:gd name="T58" fmla="*/ 30 w 41"/>
                <a:gd name="T59" fmla="*/ 4 h 65"/>
                <a:gd name="T60" fmla="*/ 26 w 41"/>
                <a:gd name="T61" fmla="*/ 1 h 65"/>
                <a:gd name="T62" fmla="*/ 22 w 41"/>
                <a:gd name="T63" fmla="*/ 0 h 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1"/>
                <a:gd name="T97" fmla="*/ 0 h 65"/>
                <a:gd name="T98" fmla="*/ 41 w 41"/>
                <a:gd name="T99" fmla="*/ 65 h 6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1" h="65">
                  <a:moveTo>
                    <a:pt x="20" y="0"/>
                  </a:moveTo>
                  <a:lnTo>
                    <a:pt x="18" y="0"/>
                  </a:lnTo>
                  <a:lnTo>
                    <a:pt x="16" y="1"/>
                  </a:lnTo>
                  <a:lnTo>
                    <a:pt x="14" y="1"/>
                  </a:lnTo>
                  <a:lnTo>
                    <a:pt x="12" y="3"/>
                  </a:lnTo>
                  <a:lnTo>
                    <a:pt x="11" y="4"/>
                  </a:lnTo>
                  <a:lnTo>
                    <a:pt x="9" y="5"/>
                  </a:lnTo>
                  <a:lnTo>
                    <a:pt x="7" y="7"/>
                  </a:lnTo>
                  <a:lnTo>
                    <a:pt x="6" y="9"/>
                  </a:lnTo>
                  <a:lnTo>
                    <a:pt x="5" y="12"/>
                  </a:lnTo>
                  <a:lnTo>
                    <a:pt x="3" y="14"/>
                  </a:lnTo>
                  <a:lnTo>
                    <a:pt x="2" y="17"/>
                  </a:lnTo>
                  <a:lnTo>
                    <a:pt x="2" y="20"/>
                  </a:lnTo>
                  <a:lnTo>
                    <a:pt x="1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1" y="42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3" y="50"/>
                  </a:lnTo>
                  <a:lnTo>
                    <a:pt x="5" y="52"/>
                  </a:lnTo>
                  <a:lnTo>
                    <a:pt x="6" y="55"/>
                  </a:lnTo>
                  <a:lnTo>
                    <a:pt x="7" y="57"/>
                  </a:lnTo>
                  <a:lnTo>
                    <a:pt x="9" y="58"/>
                  </a:lnTo>
                  <a:lnTo>
                    <a:pt x="11" y="60"/>
                  </a:lnTo>
                  <a:lnTo>
                    <a:pt x="12" y="61"/>
                  </a:lnTo>
                  <a:lnTo>
                    <a:pt x="14" y="62"/>
                  </a:lnTo>
                  <a:lnTo>
                    <a:pt x="16" y="63"/>
                  </a:lnTo>
                  <a:lnTo>
                    <a:pt x="18" y="64"/>
                  </a:lnTo>
                  <a:lnTo>
                    <a:pt x="20" y="64"/>
                  </a:lnTo>
                  <a:lnTo>
                    <a:pt x="22" y="64"/>
                  </a:lnTo>
                  <a:lnTo>
                    <a:pt x="24" y="63"/>
                  </a:lnTo>
                  <a:lnTo>
                    <a:pt x="26" y="62"/>
                  </a:lnTo>
                  <a:lnTo>
                    <a:pt x="28" y="61"/>
                  </a:lnTo>
                  <a:lnTo>
                    <a:pt x="30" y="60"/>
                  </a:lnTo>
                  <a:lnTo>
                    <a:pt x="31" y="58"/>
                  </a:lnTo>
                  <a:lnTo>
                    <a:pt x="33" y="57"/>
                  </a:lnTo>
                  <a:lnTo>
                    <a:pt x="34" y="55"/>
                  </a:lnTo>
                  <a:lnTo>
                    <a:pt x="36" y="52"/>
                  </a:lnTo>
                  <a:lnTo>
                    <a:pt x="37" y="50"/>
                  </a:lnTo>
                  <a:lnTo>
                    <a:pt x="38" y="47"/>
                  </a:lnTo>
                  <a:lnTo>
                    <a:pt x="38" y="44"/>
                  </a:lnTo>
                  <a:lnTo>
                    <a:pt x="39" y="42"/>
                  </a:lnTo>
                  <a:lnTo>
                    <a:pt x="40" y="39"/>
                  </a:lnTo>
                  <a:lnTo>
                    <a:pt x="40" y="35"/>
                  </a:lnTo>
                  <a:lnTo>
                    <a:pt x="40" y="32"/>
                  </a:lnTo>
                  <a:lnTo>
                    <a:pt x="40" y="29"/>
                  </a:lnTo>
                  <a:lnTo>
                    <a:pt x="40" y="26"/>
                  </a:lnTo>
                  <a:lnTo>
                    <a:pt x="39" y="23"/>
                  </a:lnTo>
                  <a:lnTo>
                    <a:pt x="38" y="20"/>
                  </a:lnTo>
                  <a:lnTo>
                    <a:pt x="38" y="17"/>
                  </a:lnTo>
                  <a:lnTo>
                    <a:pt x="37" y="14"/>
                  </a:lnTo>
                  <a:lnTo>
                    <a:pt x="36" y="12"/>
                  </a:lnTo>
                  <a:lnTo>
                    <a:pt x="34" y="9"/>
                  </a:lnTo>
                  <a:lnTo>
                    <a:pt x="33" y="7"/>
                  </a:lnTo>
                  <a:lnTo>
                    <a:pt x="31" y="5"/>
                  </a:lnTo>
                  <a:lnTo>
                    <a:pt x="30" y="4"/>
                  </a:lnTo>
                  <a:lnTo>
                    <a:pt x="28" y="3"/>
                  </a:lnTo>
                  <a:lnTo>
                    <a:pt x="26" y="1"/>
                  </a:lnTo>
                  <a:lnTo>
                    <a:pt x="24" y="1"/>
                  </a:lnTo>
                  <a:lnTo>
                    <a:pt x="22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77" name="Freeform 258"/>
            <p:cNvSpPr>
              <a:spLocks/>
            </p:cNvSpPr>
            <p:nvPr/>
          </p:nvSpPr>
          <p:spPr bwMode="auto">
            <a:xfrm>
              <a:off x="1427" y="1127"/>
              <a:ext cx="42" cy="65"/>
            </a:xfrm>
            <a:custGeom>
              <a:avLst/>
              <a:gdLst>
                <a:gd name="T0" fmla="*/ 21 w 42"/>
                <a:gd name="T1" fmla="*/ 0 h 65"/>
                <a:gd name="T2" fmla="*/ 17 w 42"/>
                <a:gd name="T3" fmla="*/ 1 h 65"/>
                <a:gd name="T4" fmla="*/ 13 w 42"/>
                <a:gd name="T5" fmla="*/ 3 h 65"/>
                <a:gd name="T6" fmla="*/ 9 w 42"/>
                <a:gd name="T7" fmla="*/ 5 h 65"/>
                <a:gd name="T8" fmla="*/ 6 w 42"/>
                <a:gd name="T9" fmla="*/ 9 h 65"/>
                <a:gd name="T10" fmla="*/ 3 w 42"/>
                <a:gd name="T11" fmla="*/ 14 h 65"/>
                <a:gd name="T12" fmla="*/ 2 w 42"/>
                <a:gd name="T13" fmla="*/ 20 h 65"/>
                <a:gd name="T14" fmla="*/ 0 w 42"/>
                <a:gd name="T15" fmla="*/ 26 h 65"/>
                <a:gd name="T16" fmla="*/ 0 w 42"/>
                <a:gd name="T17" fmla="*/ 32 h 65"/>
                <a:gd name="T18" fmla="*/ 0 w 42"/>
                <a:gd name="T19" fmla="*/ 39 h 65"/>
                <a:gd name="T20" fmla="*/ 2 w 42"/>
                <a:gd name="T21" fmla="*/ 44 h 65"/>
                <a:gd name="T22" fmla="*/ 3 w 42"/>
                <a:gd name="T23" fmla="*/ 50 h 65"/>
                <a:gd name="T24" fmla="*/ 6 w 42"/>
                <a:gd name="T25" fmla="*/ 55 h 65"/>
                <a:gd name="T26" fmla="*/ 9 w 42"/>
                <a:gd name="T27" fmla="*/ 58 h 65"/>
                <a:gd name="T28" fmla="*/ 13 w 42"/>
                <a:gd name="T29" fmla="*/ 61 h 65"/>
                <a:gd name="T30" fmla="*/ 17 w 42"/>
                <a:gd name="T31" fmla="*/ 63 h 65"/>
                <a:gd name="T32" fmla="*/ 21 w 42"/>
                <a:gd name="T33" fmla="*/ 64 h 65"/>
                <a:gd name="T34" fmla="*/ 25 w 42"/>
                <a:gd name="T35" fmla="*/ 63 h 65"/>
                <a:gd name="T36" fmla="*/ 29 w 42"/>
                <a:gd name="T37" fmla="*/ 61 h 65"/>
                <a:gd name="T38" fmla="*/ 32 w 42"/>
                <a:gd name="T39" fmla="*/ 58 h 65"/>
                <a:gd name="T40" fmla="*/ 35 w 42"/>
                <a:gd name="T41" fmla="*/ 55 h 65"/>
                <a:gd name="T42" fmla="*/ 38 w 42"/>
                <a:gd name="T43" fmla="*/ 50 h 65"/>
                <a:gd name="T44" fmla="*/ 39 w 42"/>
                <a:gd name="T45" fmla="*/ 44 h 65"/>
                <a:gd name="T46" fmla="*/ 41 w 42"/>
                <a:gd name="T47" fmla="*/ 39 h 65"/>
                <a:gd name="T48" fmla="*/ 41 w 42"/>
                <a:gd name="T49" fmla="*/ 32 h 65"/>
                <a:gd name="T50" fmla="*/ 41 w 42"/>
                <a:gd name="T51" fmla="*/ 26 h 65"/>
                <a:gd name="T52" fmla="*/ 39 w 42"/>
                <a:gd name="T53" fmla="*/ 20 h 65"/>
                <a:gd name="T54" fmla="*/ 38 w 42"/>
                <a:gd name="T55" fmla="*/ 14 h 65"/>
                <a:gd name="T56" fmla="*/ 35 w 42"/>
                <a:gd name="T57" fmla="*/ 9 h 65"/>
                <a:gd name="T58" fmla="*/ 32 w 42"/>
                <a:gd name="T59" fmla="*/ 5 h 65"/>
                <a:gd name="T60" fmla="*/ 29 w 42"/>
                <a:gd name="T61" fmla="*/ 3 h 65"/>
                <a:gd name="T62" fmla="*/ 25 w 42"/>
                <a:gd name="T63" fmla="*/ 1 h 65"/>
                <a:gd name="T64" fmla="*/ 21 w 42"/>
                <a:gd name="T65" fmla="*/ 0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"/>
                <a:gd name="T100" fmla="*/ 0 h 65"/>
                <a:gd name="T101" fmla="*/ 42 w 42"/>
                <a:gd name="T102" fmla="*/ 65 h 6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" h="65">
                  <a:moveTo>
                    <a:pt x="21" y="0"/>
                  </a:moveTo>
                  <a:lnTo>
                    <a:pt x="21" y="0"/>
                  </a:lnTo>
                  <a:lnTo>
                    <a:pt x="19" y="0"/>
                  </a:lnTo>
                  <a:lnTo>
                    <a:pt x="17" y="1"/>
                  </a:lnTo>
                  <a:lnTo>
                    <a:pt x="15" y="1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9" y="5"/>
                  </a:lnTo>
                  <a:lnTo>
                    <a:pt x="8" y="7"/>
                  </a:lnTo>
                  <a:lnTo>
                    <a:pt x="6" y="9"/>
                  </a:lnTo>
                  <a:lnTo>
                    <a:pt x="5" y="12"/>
                  </a:lnTo>
                  <a:lnTo>
                    <a:pt x="3" y="14"/>
                  </a:lnTo>
                  <a:lnTo>
                    <a:pt x="3" y="17"/>
                  </a:lnTo>
                  <a:lnTo>
                    <a:pt x="2" y="20"/>
                  </a:lnTo>
                  <a:lnTo>
                    <a:pt x="1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1" y="42"/>
                  </a:lnTo>
                  <a:lnTo>
                    <a:pt x="2" y="44"/>
                  </a:lnTo>
                  <a:lnTo>
                    <a:pt x="3" y="47"/>
                  </a:lnTo>
                  <a:lnTo>
                    <a:pt x="3" y="50"/>
                  </a:lnTo>
                  <a:lnTo>
                    <a:pt x="5" y="52"/>
                  </a:lnTo>
                  <a:lnTo>
                    <a:pt x="6" y="55"/>
                  </a:lnTo>
                  <a:lnTo>
                    <a:pt x="8" y="57"/>
                  </a:lnTo>
                  <a:lnTo>
                    <a:pt x="9" y="58"/>
                  </a:lnTo>
                  <a:lnTo>
                    <a:pt x="11" y="60"/>
                  </a:lnTo>
                  <a:lnTo>
                    <a:pt x="13" y="61"/>
                  </a:lnTo>
                  <a:lnTo>
                    <a:pt x="15" y="62"/>
                  </a:lnTo>
                  <a:lnTo>
                    <a:pt x="17" y="63"/>
                  </a:lnTo>
                  <a:lnTo>
                    <a:pt x="19" y="64"/>
                  </a:lnTo>
                  <a:lnTo>
                    <a:pt x="21" y="64"/>
                  </a:lnTo>
                  <a:lnTo>
                    <a:pt x="23" y="64"/>
                  </a:lnTo>
                  <a:lnTo>
                    <a:pt x="25" y="63"/>
                  </a:lnTo>
                  <a:lnTo>
                    <a:pt x="27" y="62"/>
                  </a:lnTo>
                  <a:lnTo>
                    <a:pt x="29" y="61"/>
                  </a:lnTo>
                  <a:lnTo>
                    <a:pt x="30" y="60"/>
                  </a:lnTo>
                  <a:lnTo>
                    <a:pt x="32" y="58"/>
                  </a:lnTo>
                  <a:lnTo>
                    <a:pt x="34" y="57"/>
                  </a:lnTo>
                  <a:lnTo>
                    <a:pt x="35" y="55"/>
                  </a:lnTo>
                  <a:lnTo>
                    <a:pt x="36" y="52"/>
                  </a:lnTo>
                  <a:lnTo>
                    <a:pt x="38" y="50"/>
                  </a:lnTo>
                  <a:lnTo>
                    <a:pt x="39" y="47"/>
                  </a:lnTo>
                  <a:lnTo>
                    <a:pt x="39" y="44"/>
                  </a:lnTo>
                  <a:lnTo>
                    <a:pt x="40" y="42"/>
                  </a:lnTo>
                  <a:lnTo>
                    <a:pt x="41" y="39"/>
                  </a:lnTo>
                  <a:lnTo>
                    <a:pt x="41" y="35"/>
                  </a:lnTo>
                  <a:lnTo>
                    <a:pt x="41" y="32"/>
                  </a:lnTo>
                  <a:lnTo>
                    <a:pt x="41" y="29"/>
                  </a:lnTo>
                  <a:lnTo>
                    <a:pt x="41" y="26"/>
                  </a:lnTo>
                  <a:lnTo>
                    <a:pt x="40" y="23"/>
                  </a:lnTo>
                  <a:lnTo>
                    <a:pt x="39" y="20"/>
                  </a:lnTo>
                  <a:lnTo>
                    <a:pt x="39" y="17"/>
                  </a:lnTo>
                  <a:lnTo>
                    <a:pt x="38" y="14"/>
                  </a:lnTo>
                  <a:lnTo>
                    <a:pt x="36" y="12"/>
                  </a:lnTo>
                  <a:lnTo>
                    <a:pt x="35" y="9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30" y="4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78" name="Freeform 259"/>
            <p:cNvSpPr>
              <a:spLocks/>
            </p:cNvSpPr>
            <p:nvPr/>
          </p:nvSpPr>
          <p:spPr bwMode="auto">
            <a:xfrm>
              <a:off x="1434" y="1127"/>
              <a:ext cx="16" cy="65"/>
            </a:xfrm>
            <a:custGeom>
              <a:avLst/>
              <a:gdLst>
                <a:gd name="T0" fmla="*/ 15 w 16"/>
                <a:gd name="T1" fmla="*/ 0 h 65"/>
                <a:gd name="T2" fmla="*/ 1 w 16"/>
                <a:gd name="T3" fmla="*/ 0 h 65"/>
                <a:gd name="T4" fmla="*/ 8 w 16"/>
                <a:gd name="T5" fmla="*/ 2 h 65"/>
                <a:gd name="T6" fmla="*/ 15 w 16"/>
                <a:gd name="T7" fmla="*/ 0 h 65"/>
                <a:gd name="T8" fmla="*/ 15 w 16"/>
                <a:gd name="T9" fmla="*/ 64 h 65"/>
                <a:gd name="T10" fmla="*/ 0 w 16"/>
                <a:gd name="T11" fmla="*/ 64 h 65"/>
                <a:gd name="T12" fmla="*/ 8 w 16"/>
                <a:gd name="T13" fmla="*/ 62 h 65"/>
                <a:gd name="T14" fmla="*/ 15 w 16"/>
                <a:gd name="T15" fmla="*/ 64 h 65"/>
                <a:gd name="T16" fmla="*/ 15 w 16"/>
                <a:gd name="T17" fmla="*/ 0 h 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"/>
                <a:gd name="T28" fmla="*/ 0 h 65"/>
                <a:gd name="T29" fmla="*/ 16 w 16"/>
                <a:gd name="T30" fmla="*/ 65 h 6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" h="65">
                  <a:moveTo>
                    <a:pt x="15" y="0"/>
                  </a:moveTo>
                  <a:lnTo>
                    <a:pt x="1" y="0"/>
                  </a:lnTo>
                  <a:lnTo>
                    <a:pt x="8" y="2"/>
                  </a:lnTo>
                  <a:lnTo>
                    <a:pt x="15" y="0"/>
                  </a:lnTo>
                  <a:lnTo>
                    <a:pt x="15" y="64"/>
                  </a:lnTo>
                  <a:lnTo>
                    <a:pt x="0" y="64"/>
                  </a:lnTo>
                  <a:lnTo>
                    <a:pt x="8" y="62"/>
                  </a:lnTo>
                  <a:lnTo>
                    <a:pt x="15" y="64"/>
                  </a:lnTo>
                  <a:lnTo>
                    <a:pt x="15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79" name="Freeform 260"/>
            <p:cNvSpPr>
              <a:spLocks/>
            </p:cNvSpPr>
            <p:nvPr/>
          </p:nvSpPr>
          <p:spPr bwMode="auto">
            <a:xfrm>
              <a:off x="1434" y="1127"/>
              <a:ext cx="16" cy="4"/>
            </a:xfrm>
            <a:custGeom>
              <a:avLst/>
              <a:gdLst>
                <a:gd name="T0" fmla="*/ 15 w 16"/>
                <a:gd name="T1" fmla="*/ 0 h 4"/>
                <a:gd name="T2" fmla="*/ 0 w 16"/>
                <a:gd name="T3" fmla="*/ 0 h 4"/>
                <a:gd name="T4" fmla="*/ 8 w 16"/>
                <a:gd name="T5" fmla="*/ 3 h 4"/>
                <a:gd name="T6" fmla="*/ 15 w 16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4"/>
                <a:gd name="T14" fmla="*/ 16 w 16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4">
                  <a:moveTo>
                    <a:pt x="15" y="0"/>
                  </a:moveTo>
                  <a:lnTo>
                    <a:pt x="0" y="0"/>
                  </a:lnTo>
                  <a:lnTo>
                    <a:pt x="8" y="3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80" name="Freeform 261"/>
            <p:cNvSpPr>
              <a:spLocks/>
            </p:cNvSpPr>
            <p:nvPr/>
          </p:nvSpPr>
          <p:spPr bwMode="auto">
            <a:xfrm>
              <a:off x="1414" y="1127"/>
              <a:ext cx="42" cy="65"/>
            </a:xfrm>
            <a:custGeom>
              <a:avLst/>
              <a:gdLst>
                <a:gd name="T0" fmla="*/ 19 w 42"/>
                <a:gd name="T1" fmla="*/ 0 h 65"/>
                <a:gd name="T2" fmla="*/ 15 w 42"/>
                <a:gd name="T3" fmla="*/ 1 h 65"/>
                <a:gd name="T4" fmla="*/ 11 w 42"/>
                <a:gd name="T5" fmla="*/ 4 h 65"/>
                <a:gd name="T6" fmla="*/ 8 w 42"/>
                <a:gd name="T7" fmla="*/ 7 h 65"/>
                <a:gd name="T8" fmla="*/ 5 w 42"/>
                <a:gd name="T9" fmla="*/ 12 h 65"/>
                <a:gd name="T10" fmla="*/ 3 w 42"/>
                <a:gd name="T11" fmla="*/ 17 h 65"/>
                <a:gd name="T12" fmla="*/ 1 w 42"/>
                <a:gd name="T13" fmla="*/ 23 h 65"/>
                <a:gd name="T14" fmla="*/ 0 w 42"/>
                <a:gd name="T15" fmla="*/ 29 h 65"/>
                <a:gd name="T16" fmla="*/ 0 w 42"/>
                <a:gd name="T17" fmla="*/ 35 h 65"/>
                <a:gd name="T18" fmla="*/ 1 w 42"/>
                <a:gd name="T19" fmla="*/ 42 h 65"/>
                <a:gd name="T20" fmla="*/ 3 w 42"/>
                <a:gd name="T21" fmla="*/ 47 h 65"/>
                <a:gd name="T22" fmla="*/ 5 w 42"/>
                <a:gd name="T23" fmla="*/ 52 h 65"/>
                <a:gd name="T24" fmla="*/ 8 w 42"/>
                <a:gd name="T25" fmla="*/ 57 h 65"/>
                <a:gd name="T26" fmla="*/ 11 w 42"/>
                <a:gd name="T27" fmla="*/ 60 h 65"/>
                <a:gd name="T28" fmla="*/ 15 w 42"/>
                <a:gd name="T29" fmla="*/ 62 h 65"/>
                <a:gd name="T30" fmla="*/ 19 w 42"/>
                <a:gd name="T31" fmla="*/ 64 h 65"/>
                <a:gd name="T32" fmla="*/ 23 w 42"/>
                <a:gd name="T33" fmla="*/ 64 h 65"/>
                <a:gd name="T34" fmla="*/ 27 w 42"/>
                <a:gd name="T35" fmla="*/ 62 h 65"/>
                <a:gd name="T36" fmla="*/ 30 w 42"/>
                <a:gd name="T37" fmla="*/ 60 h 65"/>
                <a:gd name="T38" fmla="*/ 34 w 42"/>
                <a:gd name="T39" fmla="*/ 57 h 65"/>
                <a:gd name="T40" fmla="*/ 36 w 42"/>
                <a:gd name="T41" fmla="*/ 52 h 65"/>
                <a:gd name="T42" fmla="*/ 39 w 42"/>
                <a:gd name="T43" fmla="*/ 47 h 65"/>
                <a:gd name="T44" fmla="*/ 40 w 42"/>
                <a:gd name="T45" fmla="*/ 42 h 65"/>
                <a:gd name="T46" fmla="*/ 41 w 42"/>
                <a:gd name="T47" fmla="*/ 35 h 65"/>
                <a:gd name="T48" fmla="*/ 41 w 42"/>
                <a:gd name="T49" fmla="*/ 29 h 65"/>
                <a:gd name="T50" fmla="*/ 40 w 42"/>
                <a:gd name="T51" fmla="*/ 23 h 65"/>
                <a:gd name="T52" fmla="*/ 39 w 42"/>
                <a:gd name="T53" fmla="*/ 17 h 65"/>
                <a:gd name="T54" fmla="*/ 36 w 42"/>
                <a:gd name="T55" fmla="*/ 12 h 65"/>
                <a:gd name="T56" fmla="*/ 34 w 42"/>
                <a:gd name="T57" fmla="*/ 7 h 65"/>
                <a:gd name="T58" fmla="*/ 30 w 42"/>
                <a:gd name="T59" fmla="*/ 4 h 65"/>
                <a:gd name="T60" fmla="*/ 27 w 42"/>
                <a:gd name="T61" fmla="*/ 1 h 65"/>
                <a:gd name="T62" fmla="*/ 23 w 42"/>
                <a:gd name="T63" fmla="*/ 0 h 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"/>
                <a:gd name="T97" fmla="*/ 0 h 65"/>
                <a:gd name="T98" fmla="*/ 42 w 42"/>
                <a:gd name="T99" fmla="*/ 65 h 6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" h="65">
                  <a:moveTo>
                    <a:pt x="21" y="0"/>
                  </a:moveTo>
                  <a:lnTo>
                    <a:pt x="19" y="0"/>
                  </a:lnTo>
                  <a:lnTo>
                    <a:pt x="17" y="1"/>
                  </a:lnTo>
                  <a:lnTo>
                    <a:pt x="15" y="1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9" y="5"/>
                  </a:lnTo>
                  <a:lnTo>
                    <a:pt x="8" y="7"/>
                  </a:lnTo>
                  <a:lnTo>
                    <a:pt x="6" y="9"/>
                  </a:lnTo>
                  <a:lnTo>
                    <a:pt x="5" y="12"/>
                  </a:lnTo>
                  <a:lnTo>
                    <a:pt x="4" y="14"/>
                  </a:lnTo>
                  <a:lnTo>
                    <a:pt x="3" y="17"/>
                  </a:lnTo>
                  <a:lnTo>
                    <a:pt x="2" y="20"/>
                  </a:lnTo>
                  <a:lnTo>
                    <a:pt x="1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1" y="42"/>
                  </a:lnTo>
                  <a:lnTo>
                    <a:pt x="2" y="44"/>
                  </a:lnTo>
                  <a:lnTo>
                    <a:pt x="3" y="47"/>
                  </a:lnTo>
                  <a:lnTo>
                    <a:pt x="4" y="50"/>
                  </a:lnTo>
                  <a:lnTo>
                    <a:pt x="5" y="52"/>
                  </a:lnTo>
                  <a:lnTo>
                    <a:pt x="6" y="55"/>
                  </a:lnTo>
                  <a:lnTo>
                    <a:pt x="8" y="57"/>
                  </a:lnTo>
                  <a:lnTo>
                    <a:pt x="9" y="58"/>
                  </a:lnTo>
                  <a:lnTo>
                    <a:pt x="11" y="60"/>
                  </a:lnTo>
                  <a:lnTo>
                    <a:pt x="13" y="61"/>
                  </a:lnTo>
                  <a:lnTo>
                    <a:pt x="15" y="62"/>
                  </a:lnTo>
                  <a:lnTo>
                    <a:pt x="17" y="63"/>
                  </a:lnTo>
                  <a:lnTo>
                    <a:pt x="19" y="64"/>
                  </a:lnTo>
                  <a:lnTo>
                    <a:pt x="21" y="64"/>
                  </a:lnTo>
                  <a:lnTo>
                    <a:pt x="23" y="64"/>
                  </a:lnTo>
                  <a:lnTo>
                    <a:pt x="25" y="63"/>
                  </a:lnTo>
                  <a:lnTo>
                    <a:pt x="27" y="62"/>
                  </a:lnTo>
                  <a:lnTo>
                    <a:pt x="29" y="61"/>
                  </a:lnTo>
                  <a:lnTo>
                    <a:pt x="30" y="60"/>
                  </a:lnTo>
                  <a:lnTo>
                    <a:pt x="32" y="58"/>
                  </a:lnTo>
                  <a:lnTo>
                    <a:pt x="34" y="57"/>
                  </a:lnTo>
                  <a:lnTo>
                    <a:pt x="35" y="55"/>
                  </a:lnTo>
                  <a:lnTo>
                    <a:pt x="36" y="52"/>
                  </a:lnTo>
                  <a:lnTo>
                    <a:pt x="38" y="50"/>
                  </a:lnTo>
                  <a:lnTo>
                    <a:pt x="39" y="47"/>
                  </a:lnTo>
                  <a:lnTo>
                    <a:pt x="39" y="44"/>
                  </a:lnTo>
                  <a:lnTo>
                    <a:pt x="40" y="42"/>
                  </a:lnTo>
                  <a:lnTo>
                    <a:pt x="41" y="39"/>
                  </a:lnTo>
                  <a:lnTo>
                    <a:pt x="41" y="35"/>
                  </a:lnTo>
                  <a:lnTo>
                    <a:pt x="41" y="32"/>
                  </a:lnTo>
                  <a:lnTo>
                    <a:pt x="41" y="29"/>
                  </a:lnTo>
                  <a:lnTo>
                    <a:pt x="41" y="26"/>
                  </a:lnTo>
                  <a:lnTo>
                    <a:pt x="40" y="23"/>
                  </a:lnTo>
                  <a:lnTo>
                    <a:pt x="39" y="20"/>
                  </a:lnTo>
                  <a:lnTo>
                    <a:pt x="39" y="17"/>
                  </a:lnTo>
                  <a:lnTo>
                    <a:pt x="38" y="14"/>
                  </a:lnTo>
                  <a:lnTo>
                    <a:pt x="36" y="12"/>
                  </a:lnTo>
                  <a:lnTo>
                    <a:pt x="35" y="9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30" y="4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81" name="Freeform 262"/>
            <p:cNvSpPr>
              <a:spLocks/>
            </p:cNvSpPr>
            <p:nvPr/>
          </p:nvSpPr>
          <p:spPr bwMode="auto">
            <a:xfrm>
              <a:off x="1413" y="1127"/>
              <a:ext cx="43" cy="65"/>
            </a:xfrm>
            <a:custGeom>
              <a:avLst/>
              <a:gdLst>
                <a:gd name="T0" fmla="*/ 21 w 43"/>
                <a:gd name="T1" fmla="*/ 0 h 65"/>
                <a:gd name="T2" fmla="*/ 17 w 43"/>
                <a:gd name="T3" fmla="*/ 1 h 65"/>
                <a:gd name="T4" fmla="*/ 13 w 43"/>
                <a:gd name="T5" fmla="*/ 3 h 65"/>
                <a:gd name="T6" fmla="*/ 9 w 43"/>
                <a:gd name="T7" fmla="*/ 5 h 65"/>
                <a:gd name="T8" fmla="*/ 6 w 43"/>
                <a:gd name="T9" fmla="*/ 9 h 65"/>
                <a:gd name="T10" fmla="*/ 4 w 43"/>
                <a:gd name="T11" fmla="*/ 14 h 65"/>
                <a:gd name="T12" fmla="*/ 2 w 43"/>
                <a:gd name="T13" fmla="*/ 20 h 65"/>
                <a:gd name="T14" fmla="*/ 0 w 43"/>
                <a:gd name="T15" fmla="*/ 26 h 65"/>
                <a:gd name="T16" fmla="*/ 0 w 43"/>
                <a:gd name="T17" fmla="*/ 32 h 65"/>
                <a:gd name="T18" fmla="*/ 0 w 43"/>
                <a:gd name="T19" fmla="*/ 39 h 65"/>
                <a:gd name="T20" fmla="*/ 2 w 43"/>
                <a:gd name="T21" fmla="*/ 44 h 65"/>
                <a:gd name="T22" fmla="*/ 4 w 43"/>
                <a:gd name="T23" fmla="*/ 50 h 65"/>
                <a:gd name="T24" fmla="*/ 6 w 43"/>
                <a:gd name="T25" fmla="*/ 55 h 65"/>
                <a:gd name="T26" fmla="*/ 9 w 43"/>
                <a:gd name="T27" fmla="*/ 58 h 65"/>
                <a:gd name="T28" fmla="*/ 13 w 43"/>
                <a:gd name="T29" fmla="*/ 61 h 65"/>
                <a:gd name="T30" fmla="*/ 17 w 43"/>
                <a:gd name="T31" fmla="*/ 63 h 65"/>
                <a:gd name="T32" fmla="*/ 21 w 43"/>
                <a:gd name="T33" fmla="*/ 64 h 65"/>
                <a:gd name="T34" fmla="*/ 25 w 43"/>
                <a:gd name="T35" fmla="*/ 63 h 65"/>
                <a:gd name="T36" fmla="*/ 29 w 43"/>
                <a:gd name="T37" fmla="*/ 61 h 65"/>
                <a:gd name="T38" fmla="*/ 33 w 43"/>
                <a:gd name="T39" fmla="*/ 58 h 65"/>
                <a:gd name="T40" fmla="*/ 36 w 43"/>
                <a:gd name="T41" fmla="*/ 55 h 65"/>
                <a:gd name="T42" fmla="*/ 38 w 43"/>
                <a:gd name="T43" fmla="*/ 50 h 65"/>
                <a:gd name="T44" fmla="*/ 40 w 43"/>
                <a:gd name="T45" fmla="*/ 44 h 65"/>
                <a:gd name="T46" fmla="*/ 42 w 43"/>
                <a:gd name="T47" fmla="*/ 39 h 65"/>
                <a:gd name="T48" fmla="*/ 42 w 43"/>
                <a:gd name="T49" fmla="*/ 32 h 65"/>
                <a:gd name="T50" fmla="*/ 42 w 43"/>
                <a:gd name="T51" fmla="*/ 26 h 65"/>
                <a:gd name="T52" fmla="*/ 40 w 43"/>
                <a:gd name="T53" fmla="*/ 20 h 65"/>
                <a:gd name="T54" fmla="*/ 38 w 43"/>
                <a:gd name="T55" fmla="*/ 14 h 65"/>
                <a:gd name="T56" fmla="*/ 36 w 43"/>
                <a:gd name="T57" fmla="*/ 9 h 65"/>
                <a:gd name="T58" fmla="*/ 33 w 43"/>
                <a:gd name="T59" fmla="*/ 5 h 65"/>
                <a:gd name="T60" fmla="*/ 29 w 43"/>
                <a:gd name="T61" fmla="*/ 3 h 65"/>
                <a:gd name="T62" fmla="*/ 25 w 43"/>
                <a:gd name="T63" fmla="*/ 1 h 65"/>
                <a:gd name="T64" fmla="*/ 21 w 43"/>
                <a:gd name="T65" fmla="*/ 0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"/>
                <a:gd name="T100" fmla="*/ 0 h 65"/>
                <a:gd name="T101" fmla="*/ 43 w 43"/>
                <a:gd name="T102" fmla="*/ 65 h 6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" h="65">
                  <a:moveTo>
                    <a:pt x="21" y="0"/>
                  </a:moveTo>
                  <a:lnTo>
                    <a:pt x="21" y="0"/>
                  </a:lnTo>
                  <a:lnTo>
                    <a:pt x="19" y="0"/>
                  </a:lnTo>
                  <a:lnTo>
                    <a:pt x="17" y="1"/>
                  </a:lnTo>
                  <a:lnTo>
                    <a:pt x="15" y="1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9" y="5"/>
                  </a:lnTo>
                  <a:lnTo>
                    <a:pt x="8" y="7"/>
                  </a:lnTo>
                  <a:lnTo>
                    <a:pt x="6" y="9"/>
                  </a:lnTo>
                  <a:lnTo>
                    <a:pt x="5" y="12"/>
                  </a:lnTo>
                  <a:lnTo>
                    <a:pt x="4" y="14"/>
                  </a:lnTo>
                  <a:lnTo>
                    <a:pt x="3" y="17"/>
                  </a:lnTo>
                  <a:lnTo>
                    <a:pt x="2" y="20"/>
                  </a:lnTo>
                  <a:lnTo>
                    <a:pt x="1" y="23"/>
                  </a:lnTo>
                  <a:lnTo>
                    <a:pt x="0" y="26"/>
                  </a:lnTo>
                  <a:lnTo>
                    <a:pt x="0" y="29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1" y="42"/>
                  </a:lnTo>
                  <a:lnTo>
                    <a:pt x="2" y="44"/>
                  </a:lnTo>
                  <a:lnTo>
                    <a:pt x="3" y="47"/>
                  </a:lnTo>
                  <a:lnTo>
                    <a:pt x="4" y="50"/>
                  </a:lnTo>
                  <a:lnTo>
                    <a:pt x="5" y="52"/>
                  </a:lnTo>
                  <a:lnTo>
                    <a:pt x="6" y="55"/>
                  </a:lnTo>
                  <a:lnTo>
                    <a:pt x="8" y="57"/>
                  </a:lnTo>
                  <a:lnTo>
                    <a:pt x="9" y="58"/>
                  </a:lnTo>
                  <a:lnTo>
                    <a:pt x="11" y="60"/>
                  </a:lnTo>
                  <a:lnTo>
                    <a:pt x="13" y="61"/>
                  </a:lnTo>
                  <a:lnTo>
                    <a:pt x="15" y="62"/>
                  </a:lnTo>
                  <a:lnTo>
                    <a:pt x="17" y="63"/>
                  </a:lnTo>
                  <a:lnTo>
                    <a:pt x="19" y="64"/>
                  </a:lnTo>
                  <a:lnTo>
                    <a:pt x="21" y="64"/>
                  </a:lnTo>
                  <a:lnTo>
                    <a:pt x="23" y="64"/>
                  </a:lnTo>
                  <a:lnTo>
                    <a:pt x="25" y="63"/>
                  </a:lnTo>
                  <a:lnTo>
                    <a:pt x="27" y="62"/>
                  </a:lnTo>
                  <a:lnTo>
                    <a:pt x="29" y="61"/>
                  </a:lnTo>
                  <a:lnTo>
                    <a:pt x="31" y="60"/>
                  </a:lnTo>
                  <a:lnTo>
                    <a:pt x="33" y="58"/>
                  </a:lnTo>
                  <a:lnTo>
                    <a:pt x="34" y="57"/>
                  </a:lnTo>
                  <a:lnTo>
                    <a:pt x="36" y="55"/>
                  </a:lnTo>
                  <a:lnTo>
                    <a:pt x="37" y="52"/>
                  </a:lnTo>
                  <a:lnTo>
                    <a:pt x="38" y="50"/>
                  </a:lnTo>
                  <a:lnTo>
                    <a:pt x="40" y="47"/>
                  </a:lnTo>
                  <a:lnTo>
                    <a:pt x="40" y="44"/>
                  </a:lnTo>
                  <a:lnTo>
                    <a:pt x="41" y="42"/>
                  </a:lnTo>
                  <a:lnTo>
                    <a:pt x="42" y="39"/>
                  </a:lnTo>
                  <a:lnTo>
                    <a:pt x="42" y="35"/>
                  </a:lnTo>
                  <a:lnTo>
                    <a:pt x="42" y="32"/>
                  </a:lnTo>
                  <a:lnTo>
                    <a:pt x="42" y="29"/>
                  </a:lnTo>
                  <a:lnTo>
                    <a:pt x="42" y="26"/>
                  </a:lnTo>
                  <a:lnTo>
                    <a:pt x="41" y="23"/>
                  </a:lnTo>
                  <a:lnTo>
                    <a:pt x="40" y="20"/>
                  </a:lnTo>
                  <a:lnTo>
                    <a:pt x="40" y="17"/>
                  </a:lnTo>
                  <a:lnTo>
                    <a:pt x="38" y="14"/>
                  </a:lnTo>
                  <a:lnTo>
                    <a:pt x="37" y="12"/>
                  </a:lnTo>
                  <a:lnTo>
                    <a:pt x="36" y="9"/>
                  </a:lnTo>
                  <a:lnTo>
                    <a:pt x="34" y="7"/>
                  </a:lnTo>
                  <a:lnTo>
                    <a:pt x="33" y="5"/>
                  </a:lnTo>
                  <a:lnTo>
                    <a:pt x="31" y="4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82" name="Freeform 263"/>
            <p:cNvSpPr>
              <a:spLocks/>
            </p:cNvSpPr>
            <p:nvPr/>
          </p:nvSpPr>
          <p:spPr bwMode="auto">
            <a:xfrm>
              <a:off x="1420" y="1139"/>
              <a:ext cx="25" cy="40"/>
            </a:xfrm>
            <a:custGeom>
              <a:avLst/>
              <a:gdLst>
                <a:gd name="T0" fmla="*/ 11 w 25"/>
                <a:gd name="T1" fmla="*/ 0 h 40"/>
                <a:gd name="T2" fmla="*/ 9 w 25"/>
                <a:gd name="T3" fmla="*/ 1 h 40"/>
                <a:gd name="T4" fmla="*/ 6 w 25"/>
                <a:gd name="T5" fmla="*/ 2 h 40"/>
                <a:gd name="T6" fmla="*/ 4 w 25"/>
                <a:gd name="T7" fmla="*/ 5 h 40"/>
                <a:gd name="T8" fmla="*/ 3 w 25"/>
                <a:gd name="T9" fmla="*/ 7 h 40"/>
                <a:gd name="T10" fmla="*/ 2 w 25"/>
                <a:gd name="T11" fmla="*/ 10 h 40"/>
                <a:gd name="T12" fmla="*/ 1 w 25"/>
                <a:gd name="T13" fmla="*/ 14 h 40"/>
                <a:gd name="T14" fmla="*/ 0 w 25"/>
                <a:gd name="T15" fmla="*/ 18 h 40"/>
                <a:gd name="T16" fmla="*/ 0 w 25"/>
                <a:gd name="T17" fmla="*/ 22 h 40"/>
                <a:gd name="T18" fmla="*/ 1 w 25"/>
                <a:gd name="T19" fmla="*/ 25 h 40"/>
                <a:gd name="T20" fmla="*/ 2 w 25"/>
                <a:gd name="T21" fmla="*/ 29 h 40"/>
                <a:gd name="T22" fmla="*/ 3 w 25"/>
                <a:gd name="T23" fmla="*/ 32 h 40"/>
                <a:gd name="T24" fmla="*/ 4 w 25"/>
                <a:gd name="T25" fmla="*/ 35 h 40"/>
                <a:gd name="T26" fmla="*/ 6 w 25"/>
                <a:gd name="T27" fmla="*/ 37 h 40"/>
                <a:gd name="T28" fmla="*/ 9 w 25"/>
                <a:gd name="T29" fmla="*/ 38 h 40"/>
                <a:gd name="T30" fmla="*/ 11 w 25"/>
                <a:gd name="T31" fmla="*/ 39 h 40"/>
                <a:gd name="T32" fmla="*/ 13 w 25"/>
                <a:gd name="T33" fmla="*/ 39 h 40"/>
                <a:gd name="T34" fmla="*/ 16 w 25"/>
                <a:gd name="T35" fmla="*/ 38 h 40"/>
                <a:gd name="T36" fmla="*/ 18 w 25"/>
                <a:gd name="T37" fmla="*/ 37 h 40"/>
                <a:gd name="T38" fmla="*/ 20 w 25"/>
                <a:gd name="T39" fmla="*/ 35 h 40"/>
                <a:gd name="T40" fmla="*/ 21 w 25"/>
                <a:gd name="T41" fmla="*/ 32 h 40"/>
                <a:gd name="T42" fmla="*/ 23 w 25"/>
                <a:gd name="T43" fmla="*/ 29 h 40"/>
                <a:gd name="T44" fmla="*/ 24 w 25"/>
                <a:gd name="T45" fmla="*/ 25 h 40"/>
                <a:gd name="T46" fmla="*/ 24 w 25"/>
                <a:gd name="T47" fmla="*/ 22 h 40"/>
                <a:gd name="T48" fmla="*/ 24 w 25"/>
                <a:gd name="T49" fmla="*/ 18 h 40"/>
                <a:gd name="T50" fmla="*/ 24 w 25"/>
                <a:gd name="T51" fmla="*/ 14 h 40"/>
                <a:gd name="T52" fmla="*/ 23 w 25"/>
                <a:gd name="T53" fmla="*/ 10 h 40"/>
                <a:gd name="T54" fmla="*/ 21 w 25"/>
                <a:gd name="T55" fmla="*/ 7 h 40"/>
                <a:gd name="T56" fmla="*/ 20 w 25"/>
                <a:gd name="T57" fmla="*/ 5 h 40"/>
                <a:gd name="T58" fmla="*/ 18 w 25"/>
                <a:gd name="T59" fmla="*/ 2 h 40"/>
                <a:gd name="T60" fmla="*/ 16 w 25"/>
                <a:gd name="T61" fmla="*/ 1 h 40"/>
                <a:gd name="T62" fmla="*/ 13 w 25"/>
                <a:gd name="T63" fmla="*/ 0 h 4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"/>
                <a:gd name="T97" fmla="*/ 0 h 40"/>
                <a:gd name="T98" fmla="*/ 25 w 25"/>
                <a:gd name="T99" fmla="*/ 40 h 4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" h="40">
                  <a:moveTo>
                    <a:pt x="12" y="0"/>
                  </a:moveTo>
                  <a:lnTo>
                    <a:pt x="11" y="0"/>
                  </a:lnTo>
                  <a:lnTo>
                    <a:pt x="10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6" y="2"/>
                  </a:lnTo>
                  <a:lnTo>
                    <a:pt x="5" y="3"/>
                  </a:lnTo>
                  <a:lnTo>
                    <a:pt x="4" y="5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9"/>
                  </a:lnTo>
                  <a:lnTo>
                    <a:pt x="2" y="10"/>
                  </a:lnTo>
                  <a:lnTo>
                    <a:pt x="1" y="12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1" y="25"/>
                  </a:lnTo>
                  <a:lnTo>
                    <a:pt x="1" y="27"/>
                  </a:lnTo>
                  <a:lnTo>
                    <a:pt x="2" y="29"/>
                  </a:lnTo>
                  <a:lnTo>
                    <a:pt x="2" y="30"/>
                  </a:lnTo>
                  <a:lnTo>
                    <a:pt x="3" y="32"/>
                  </a:lnTo>
                  <a:lnTo>
                    <a:pt x="4" y="33"/>
                  </a:lnTo>
                  <a:lnTo>
                    <a:pt x="4" y="35"/>
                  </a:lnTo>
                  <a:lnTo>
                    <a:pt x="5" y="36"/>
                  </a:lnTo>
                  <a:lnTo>
                    <a:pt x="6" y="37"/>
                  </a:lnTo>
                  <a:lnTo>
                    <a:pt x="7" y="37"/>
                  </a:lnTo>
                  <a:lnTo>
                    <a:pt x="9" y="38"/>
                  </a:lnTo>
                  <a:lnTo>
                    <a:pt x="10" y="39"/>
                  </a:lnTo>
                  <a:lnTo>
                    <a:pt x="11" y="39"/>
                  </a:lnTo>
                  <a:lnTo>
                    <a:pt x="12" y="39"/>
                  </a:lnTo>
                  <a:lnTo>
                    <a:pt x="13" y="39"/>
                  </a:lnTo>
                  <a:lnTo>
                    <a:pt x="14" y="39"/>
                  </a:lnTo>
                  <a:lnTo>
                    <a:pt x="16" y="38"/>
                  </a:lnTo>
                  <a:lnTo>
                    <a:pt x="17" y="37"/>
                  </a:lnTo>
                  <a:lnTo>
                    <a:pt x="18" y="37"/>
                  </a:lnTo>
                  <a:lnTo>
                    <a:pt x="19" y="36"/>
                  </a:lnTo>
                  <a:lnTo>
                    <a:pt x="20" y="35"/>
                  </a:lnTo>
                  <a:lnTo>
                    <a:pt x="21" y="33"/>
                  </a:lnTo>
                  <a:lnTo>
                    <a:pt x="21" y="32"/>
                  </a:lnTo>
                  <a:lnTo>
                    <a:pt x="22" y="30"/>
                  </a:lnTo>
                  <a:lnTo>
                    <a:pt x="23" y="29"/>
                  </a:lnTo>
                  <a:lnTo>
                    <a:pt x="23" y="27"/>
                  </a:lnTo>
                  <a:lnTo>
                    <a:pt x="24" y="25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4" y="20"/>
                  </a:lnTo>
                  <a:lnTo>
                    <a:pt x="24" y="18"/>
                  </a:lnTo>
                  <a:lnTo>
                    <a:pt x="24" y="16"/>
                  </a:lnTo>
                  <a:lnTo>
                    <a:pt x="24" y="14"/>
                  </a:lnTo>
                  <a:lnTo>
                    <a:pt x="23" y="12"/>
                  </a:lnTo>
                  <a:lnTo>
                    <a:pt x="23" y="10"/>
                  </a:lnTo>
                  <a:lnTo>
                    <a:pt x="22" y="9"/>
                  </a:lnTo>
                  <a:lnTo>
                    <a:pt x="21" y="7"/>
                  </a:lnTo>
                  <a:lnTo>
                    <a:pt x="21" y="6"/>
                  </a:lnTo>
                  <a:lnTo>
                    <a:pt x="20" y="5"/>
                  </a:lnTo>
                  <a:lnTo>
                    <a:pt x="19" y="3"/>
                  </a:lnTo>
                  <a:lnTo>
                    <a:pt x="18" y="2"/>
                  </a:lnTo>
                  <a:lnTo>
                    <a:pt x="17" y="2"/>
                  </a:lnTo>
                  <a:lnTo>
                    <a:pt x="16" y="1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</a:path>
              </a:pathLst>
            </a:custGeom>
            <a:solidFill>
              <a:srgbClr val="E5E5E5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83" name="Freeform 264"/>
            <p:cNvSpPr>
              <a:spLocks/>
            </p:cNvSpPr>
            <p:nvPr/>
          </p:nvSpPr>
          <p:spPr bwMode="auto">
            <a:xfrm>
              <a:off x="1419" y="1139"/>
              <a:ext cx="26" cy="40"/>
            </a:xfrm>
            <a:custGeom>
              <a:avLst/>
              <a:gdLst>
                <a:gd name="T0" fmla="*/ 13 w 26"/>
                <a:gd name="T1" fmla="*/ 0 h 40"/>
                <a:gd name="T2" fmla="*/ 10 w 26"/>
                <a:gd name="T3" fmla="*/ 0 h 40"/>
                <a:gd name="T4" fmla="*/ 8 w 26"/>
                <a:gd name="T5" fmla="*/ 2 h 40"/>
                <a:gd name="T6" fmla="*/ 6 w 26"/>
                <a:gd name="T7" fmla="*/ 3 h 40"/>
                <a:gd name="T8" fmla="*/ 4 w 26"/>
                <a:gd name="T9" fmla="*/ 6 h 40"/>
                <a:gd name="T10" fmla="*/ 2 w 26"/>
                <a:gd name="T11" fmla="*/ 9 h 40"/>
                <a:gd name="T12" fmla="*/ 1 w 26"/>
                <a:gd name="T13" fmla="*/ 12 h 40"/>
                <a:gd name="T14" fmla="*/ 0 w 26"/>
                <a:gd name="T15" fmla="*/ 16 h 40"/>
                <a:gd name="T16" fmla="*/ 0 w 26"/>
                <a:gd name="T17" fmla="*/ 20 h 40"/>
                <a:gd name="T18" fmla="*/ 0 w 26"/>
                <a:gd name="T19" fmla="*/ 24 h 40"/>
                <a:gd name="T20" fmla="*/ 1 w 26"/>
                <a:gd name="T21" fmla="*/ 27 h 40"/>
                <a:gd name="T22" fmla="*/ 2 w 26"/>
                <a:gd name="T23" fmla="*/ 30 h 40"/>
                <a:gd name="T24" fmla="*/ 4 w 26"/>
                <a:gd name="T25" fmla="*/ 33 h 40"/>
                <a:gd name="T26" fmla="*/ 6 w 26"/>
                <a:gd name="T27" fmla="*/ 36 h 40"/>
                <a:gd name="T28" fmla="*/ 8 w 26"/>
                <a:gd name="T29" fmla="*/ 37 h 40"/>
                <a:gd name="T30" fmla="*/ 10 w 26"/>
                <a:gd name="T31" fmla="*/ 39 h 40"/>
                <a:gd name="T32" fmla="*/ 13 w 26"/>
                <a:gd name="T33" fmla="*/ 39 h 40"/>
                <a:gd name="T34" fmla="*/ 15 w 26"/>
                <a:gd name="T35" fmla="*/ 39 h 40"/>
                <a:gd name="T36" fmla="*/ 17 w 26"/>
                <a:gd name="T37" fmla="*/ 37 h 40"/>
                <a:gd name="T38" fmla="*/ 20 w 26"/>
                <a:gd name="T39" fmla="*/ 36 h 40"/>
                <a:gd name="T40" fmla="*/ 21 w 26"/>
                <a:gd name="T41" fmla="*/ 33 h 40"/>
                <a:gd name="T42" fmla="*/ 23 w 26"/>
                <a:gd name="T43" fmla="*/ 30 h 40"/>
                <a:gd name="T44" fmla="*/ 24 w 26"/>
                <a:gd name="T45" fmla="*/ 27 h 40"/>
                <a:gd name="T46" fmla="*/ 25 w 26"/>
                <a:gd name="T47" fmla="*/ 24 h 40"/>
                <a:gd name="T48" fmla="*/ 25 w 26"/>
                <a:gd name="T49" fmla="*/ 20 h 40"/>
                <a:gd name="T50" fmla="*/ 25 w 26"/>
                <a:gd name="T51" fmla="*/ 16 h 40"/>
                <a:gd name="T52" fmla="*/ 24 w 26"/>
                <a:gd name="T53" fmla="*/ 12 h 40"/>
                <a:gd name="T54" fmla="*/ 23 w 26"/>
                <a:gd name="T55" fmla="*/ 9 h 40"/>
                <a:gd name="T56" fmla="*/ 21 w 26"/>
                <a:gd name="T57" fmla="*/ 6 h 40"/>
                <a:gd name="T58" fmla="*/ 20 w 26"/>
                <a:gd name="T59" fmla="*/ 3 h 40"/>
                <a:gd name="T60" fmla="*/ 17 w 26"/>
                <a:gd name="T61" fmla="*/ 2 h 40"/>
                <a:gd name="T62" fmla="*/ 15 w 26"/>
                <a:gd name="T63" fmla="*/ 0 h 40"/>
                <a:gd name="T64" fmla="*/ 13 w 26"/>
                <a:gd name="T65" fmla="*/ 0 h 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"/>
                <a:gd name="T100" fmla="*/ 0 h 40"/>
                <a:gd name="T101" fmla="*/ 26 w 26"/>
                <a:gd name="T102" fmla="*/ 40 h 4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" h="40">
                  <a:moveTo>
                    <a:pt x="13" y="0"/>
                  </a:moveTo>
                  <a:lnTo>
                    <a:pt x="13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9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3"/>
                  </a:lnTo>
                  <a:lnTo>
                    <a:pt x="5" y="5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9"/>
                  </a:lnTo>
                  <a:lnTo>
                    <a:pt x="2" y="10"/>
                  </a:lnTo>
                  <a:lnTo>
                    <a:pt x="1" y="12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1" y="25"/>
                  </a:lnTo>
                  <a:lnTo>
                    <a:pt x="1" y="27"/>
                  </a:lnTo>
                  <a:lnTo>
                    <a:pt x="2" y="29"/>
                  </a:lnTo>
                  <a:lnTo>
                    <a:pt x="2" y="30"/>
                  </a:lnTo>
                  <a:lnTo>
                    <a:pt x="3" y="32"/>
                  </a:lnTo>
                  <a:lnTo>
                    <a:pt x="4" y="33"/>
                  </a:lnTo>
                  <a:lnTo>
                    <a:pt x="5" y="35"/>
                  </a:lnTo>
                  <a:lnTo>
                    <a:pt x="6" y="36"/>
                  </a:lnTo>
                  <a:lnTo>
                    <a:pt x="7" y="37"/>
                  </a:lnTo>
                  <a:lnTo>
                    <a:pt x="8" y="37"/>
                  </a:lnTo>
                  <a:lnTo>
                    <a:pt x="9" y="38"/>
                  </a:lnTo>
                  <a:lnTo>
                    <a:pt x="10" y="39"/>
                  </a:lnTo>
                  <a:lnTo>
                    <a:pt x="11" y="39"/>
                  </a:lnTo>
                  <a:lnTo>
                    <a:pt x="13" y="39"/>
                  </a:lnTo>
                  <a:lnTo>
                    <a:pt x="14" y="39"/>
                  </a:lnTo>
                  <a:lnTo>
                    <a:pt x="15" y="39"/>
                  </a:lnTo>
                  <a:lnTo>
                    <a:pt x="16" y="38"/>
                  </a:lnTo>
                  <a:lnTo>
                    <a:pt x="17" y="37"/>
                  </a:lnTo>
                  <a:lnTo>
                    <a:pt x="18" y="37"/>
                  </a:lnTo>
                  <a:lnTo>
                    <a:pt x="20" y="36"/>
                  </a:lnTo>
                  <a:lnTo>
                    <a:pt x="21" y="35"/>
                  </a:lnTo>
                  <a:lnTo>
                    <a:pt x="21" y="33"/>
                  </a:lnTo>
                  <a:lnTo>
                    <a:pt x="22" y="32"/>
                  </a:lnTo>
                  <a:lnTo>
                    <a:pt x="23" y="30"/>
                  </a:lnTo>
                  <a:lnTo>
                    <a:pt x="24" y="29"/>
                  </a:lnTo>
                  <a:lnTo>
                    <a:pt x="24" y="27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5" y="22"/>
                  </a:lnTo>
                  <a:lnTo>
                    <a:pt x="25" y="20"/>
                  </a:lnTo>
                  <a:lnTo>
                    <a:pt x="25" y="18"/>
                  </a:lnTo>
                  <a:lnTo>
                    <a:pt x="25" y="16"/>
                  </a:lnTo>
                  <a:lnTo>
                    <a:pt x="25" y="14"/>
                  </a:lnTo>
                  <a:lnTo>
                    <a:pt x="24" y="12"/>
                  </a:lnTo>
                  <a:lnTo>
                    <a:pt x="24" y="10"/>
                  </a:lnTo>
                  <a:lnTo>
                    <a:pt x="23" y="9"/>
                  </a:lnTo>
                  <a:lnTo>
                    <a:pt x="22" y="7"/>
                  </a:lnTo>
                  <a:lnTo>
                    <a:pt x="21" y="6"/>
                  </a:lnTo>
                  <a:lnTo>
                    <a:pt x="21" y="5"/>
                  </a:lnTo>
                  <a:lnTo>
                    <a:pt x="20" y="3"/>
                  </a:lnTo>
                  <a:lnTo>
                    <a:pt x="18" y="2"/>
                  </a:lnTo>
                  <a:lnTo>
                    <a:pt x="17" y="2"/>
                  </a:lnTo>
                  <a:lnTo>
                    <a:pt x="16" y="1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84" name="Freeform 265"/>
            <p:cNvSpPr>
              <a:spLocks/>
            </p:cNvSpPr>
            <p:nvPr/>
          </p:nvSpPr>
          <p:spPr bwMode="auto">
            <a:xfrm>
              <a:off x="1422" y="1141"/>
              <a:ext cx="23" cy="37"/>
            </a:xfrm>
            <a:custGeom>
              <a:avLst/>
              <a:gdLst>
                <a:gd name="T0" fmla="*/ 12 w 23"/>
                <a:gd name="T1" fmla="*/ 0 h 37"/>
                <a:gd name="T2" fmla="*/ 14 w 23"/>
                <a:gd name="T3" fmla="*/ 1 h 37"/>
                <a:gd name="T4" fmla="*/ 16 w 23"/>
                <a:gd name="T5" fmla="*/ 2 h 37"/>
                <a:gd name="T6" fmla="*/ 18 w 23"/>
                <a:gd name="T7" fmla="*/ 4 h 37"/>
                <a:gd name="T8" fmla="*/ 19 w 23"/>
                <a:gd name="T9" fmla="*/ 7 h 37"/>
                <a:gd name="T10" fmla="*/ 21 w 23"/>
                <a:gd name="T11" fmla="*/ 9 h 37"/>
                <a:gd name="T12" fmla="*/ 22 w 23"/>
                <a:gd name="T13" fmla="*/ 13 h 37"/>
                <a:gd name="T14" fmla="*/ 22 w 23"/>
                <a:gd name="T15" fmla="*/ 16 h 37"/>
                <a:gd name="T16" fmla="*/ 22 w 23"/>
                <a:gd name="T17" fmla="*/ 20 h 37"/>
                <a:gd name="T18" fmla="*/ 22 w 23"/>
                <a:gd name="T19" fmla="*/ 23 h 37"/>
                <a:gd name="T20" fmla="*/ 21 w 23"/>
                <a:gd name="T21" fmla="*/ 27 h 37"/>
                <a:gd name="T22" fmla="*/ 19 w 23"/>
                <a:gd name="T23" fmla="*/ 29 h 37"/>
                <a:gd name="T24" fmla="*/ 18 w 23"/>
                <a:gd name="T25" fmla="*/ 32 h 37"/>
                <a:gd name="T26" fmla="*/ 16 w 23"/>
                <a:gd name="T27" fmla="*/ 34 h 37"/>
                <a:gd name="T28" fmla="*/ 14 w 23"/>
                <a:gd name="T29" fmla="*/ 35 h 37"/>
                <a:gd name="T30" fmla="*/ 12 w 23"/>
                <a:gd name="T31" fmla="*/ 36 h 37"/>
                <a:gd name="T32" fmla="*/ 10 w 23"/>
                <a:gd name="T33" fmla="*/ 36 h 37"/>
                <a:gd name="T34" fmla="*/ 8 w 23"/>
                <a:gd name="T35" fmla="*/ 35 h 37"/>
                <a:gd name="T36" fmla="*/ 6 w 23"/>
                <a:gd name="T37" fmla="*/ 34 h 37"/>
                <a:gd name="T38" fmla="*/ 4 w 23"/>
                <a:gd name="T39" fmla="*/ 32 h 37"/>
                <a:gd name="T40" fmla="*/ 3 w 23"/>
                <a:gd name="T41" fmla="*/ 29 h 37"/>
                <a:gd name="T42" fmla="*/ 1 w 23"/>
                <a:gd name="T43" fmla="*/ 27 h 37"/>
                <a:gd name="T44" fmla="*/ 1 w 23"/>
                <a:gd name="T45" fmla="*/ 23 h 37"/>
                <a:gd name="T46" fmla="*/ 0 w 23"/>
                <a:gd name="T47" fmla="*/ 20 h 37"/>
                <a:gd name="T48" fmla="*/ 0 w 23"/>
                <a:gd name="T49" fmla="*/ 16 h 37"/>
                <a:gd name="T50" fmla="*/ 1 w 23"/>
                <a:gd name="T51" fmla="*/ 13 h 37"/>
                <a:gd name="T52" fmla="*/ 1 w 23"/>
                <a:gd name="T53" fmla="*/ 9 h 37"/>
                <a:gd name="T54" fmla="*/ 3 w 23"/>
                <a:gd name="T55" fmla="*/ 7 h 37"/>
                <a:gd name="T56" fmla="*/ 4 w 23"/>
                <a:gd name="T57" fmla="*/ 4 h 37"/>
                <a:gd name="T58" fmla="*/ 6 w 23"/>
                <a:gd name="T59" fmla="*/ 2 h 37"/>
                <a:gd name="T60" fmla="*/ 8 w 23"/>
                <a:gd name="T61" fmla="*/ 1 h 37"/>
                <a:gd name="T62" fmla="*/ 10 w 23"/>
                <a:gd name="T63" fmla="*/ 0 h 3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3"/>
                <a:gd name="T97" fmla="*/ 0 h 37"/>
                <a:gd name="T98" fmla="*/ 23 w 23"/>
                <a:gd name="T99" fmla="*/ 37 h 3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3" h="37">
                  <a:moveTo>
                    <a:pt x="11" y="0"/>
                  </a:moveTo>
                  <a:lnTo>
                    <a:pt x="12" y="0"/>
                  </a:lnTo>
                  <a:lnTo>
                    <a:pt x="13" y="0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6" y="2"/>
                  </a:lnTo>
                  <a:lnTo>
                    <a:pt x="17" y="3"/>
                  </a:lnTo>
                  <a:lnTo>
                    <a:pt x="18" y="4"/>
                  </a:lnTo>
                  <a:lnTo>
                    <a:pt x="19" y="5"/>
                  </a:lnTo>
                  <a:lnTo>
                    <a:pt x="19" y="7"/>
                  </a:lnTo>
                  <a:lnTo>
                    <a:pt x="20" y="8"/>
                  </a:lnTo>
                  <a:lnTo>
                    <a:pt x="21" y="9"/>
                  </a:lnTo>
                  <a:lnTo>
                    <a:pt x="21" y="11"/>
                  </a:lnTo>
                  <a:lnTo>
                    <a:pt x="22" y="13"/>
                  </a:lnTo>
                  <a:lnTo>
                    <a:pt x="22" y="14"/>
                  </a:lnTo>
                  <a:lnTo>
                    <a:pt x="22" y="16"/>
                  </a:lnTo>
                  <a:lnTo>
                    <a:pt x="22" y="18"/>
                  </a:lnTo>
                  <a:lnTo>
                    <a:pt x="22" y="20"/>
                  </a:lnTo>
                  <a:lnTo>
                    <a:pt x="22" y="22"/>
                  </a:lnTo>
                  <a:lnTo>
                    <a:pt x="22" y="23"/>
                  </a:lnTo>
                  <a:lnTo>
                    <a:pt x="21" y="25"/>
                  </a:lnTo>
                  <a:lnTo>
                    <a:pt x="21" y="27"/>
                  </a:lnTo>
                  <a:lnTo>
                    <a:pt x="20" y="28"/>
                  </a:lnTo>
                  <a:lnTo>
                    <a:pt x="19" y="29"/>
                  </a:lnTo>
                  <a:lnTo>
                    <a:pt x="19" y="31"/>
                  </a:lnTo>
                  <a:lnTo>
                    <a:pt x="18" y="32"/>
                  </a:lnTo>
                  <a:lnTo>
                    <a:pt x="17" y="33"/>
                  </a:lnTo>
                  <a:lnTo>
                    <a:pt x="16" y="34"/>
                  </a:lnTo>
                  <a:lnTo>
                    <a:pt x="15" y="35"/>
                  </a:lnTo>
                  <a:lnTo>
                    <a:pt x="14" y="35"/>
                  </a:lnTo>
                  <a:lnTo>
                    <a:pt x="13" y="36"/>
                  </a:lnTo>
                  <a:lnTo>
                    <a:pt x="12" y="36"/>
                  </a:lnTo>
                  <a:lnTo>
                    <a:pt x="11" y="36"/>
                  </a:lnTo>
                  <a:lnTo>
                    <a:pt x="10" y="36"/>
                  </a:lnTo>
                  <a:lnTo>
                    <a:pt x="9" y="36"/>
                  </a:lnTo>
                  <a:lnTo>
                    <a:pt x="8" y="35"/>
                  </a:lnTo>
                  <a:lnTo>
                    <a:pt x="7" y="35"/>
                  </a:lnTo>
                  <a:lnTo>
                    <a:pt x="6" y="34"/>
                  </a:lnTo>
                  <a:lnTo>
                    <a:pt x="5" y="33"/>
                  </a:lnTo>
                  <a:lnTo>
                    <a:pt x="4" y="32"/>
                  </a:lnTo>
                  <a:lnTo>
                    <a:pt x="3" y="31"/>
                  </a:lnTo>
                  <a:lnTo>
                    <a:pt x="3" y="29"/>
                  </a:lnTo>
                  <a:lnTo>
                    <a:pt x="2" y="28"/>
                  </a:lnTo>
                  <a:lnTo>
                    <a:pt x="1" y="27"/>
                  </a:lnTo>
                  <a:lnTo>
                    <a:pt x="1" y="25"/>
                  </a:lnTo>
                  <a:lnTo>
                    <a:pt x="1" y="23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1" y="13"/>
                  </a:lnTo>
                  <a:lnTo>
                    <a:pt x="1" y="11"/>
                  </a:lnTo>
                  <a:lnTo>
                    <a:pt x="1" y="9"/>
                  </a:lnTo>
                  <a:lnTo>
                    <a:pt x="2" y="8"/>
                  </a:lnTo>
                  <a:lnTo>
                    <a:pt x="3" y="7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85" name="Freeform 266"/>
            <p:cNvSpPr>
              <a:spLocks/>
            </p:cNvSpPr>
            <p:nvPr/>
          </p:nvSpPr>
          <p:spPr bwMode="auto">
            <a:xfrm>
              <a:off x="1421" y="1141"/>
              <a:ext cx="24" cy="37"/>
            </a:xfrm>
            <a:custGeom>
              <a:avLst/>
              <a:gdLst>
                <a:gd name="T0" fmla="*/ 12 w 24"/>
                <a:gd name="T1" fmla="*/ 0 h 37"/>
                <a:gd name="T2" fmla="*/ 14 w 24"/>
                <a:gd name="T3" fmla="*/ 0 h 37"/>
                <a:gd name="T4" fmla="*/ 16 w 24"/>
                <a:gd name="T5" fmla="*/ 1 h 37"/>
                <a:gd name="T6" fmla="*/ 18 w 24"/>
                <a:gd name="T7" fmla="*/ 3 h 37"/>
                <a:gd name="T8" fmla="*/ 20 w 24"/>
                <a:gd name="T9" fmla="*/ 5 h 37"/>
                <a:gd name="T10" fmla="*/ 21 w 24"/>
                <a:gd name="T11" fmla="*/ 8 h 37"/>
                <a:gd name="T12" fmla="*/ 22 w 24"/>
                <a:gd name="T13" fmla="*/ 11 h 37"/>
                <a:gd name="T14" fmla="*/ 23 w 24"/>
                <a:gd name="T15" fmla="*/ 14 h 37"/>
                <a:gd name="T16" fmla="*/ 23 w 24"/>
                <a:gd name="T17" fmla="*/ 18 h 37"/>
                <a:gd name="T18" fmla="*/ 23 w 24"/>
                <a:gd name="T19" fmla="*/ 22 h 37"/>
                <a:gd name="T20" fmla="*/ 22 w 24"/>
                <a:gd name="T21" fmla="*/ 25 h 37"/>
                <a:gd name="T22" fmla="*/ 21 w 24"/>
                <a:gd name="T23" fmla="*/ 28 h 37"/>
                <a:gd name="T24" fmla="*/ 20 w 24"/>
                <a:gd name="T25" fmla="*/ 31 h 37"/>
                <a:gd name="T26" fmla="*/ 18 w 24"/>
                <a:gd name="T27" fmla="*/ 33 h 37"/>
                <a:gd name="T28" fmla="*/ 16 w 24"/>
                <a:gd name="T29" fmla="*/ 35 h 37"/>
                <a:gd name="T30" fmla="*/ 14 w 24"/>
                <a:gd name="T31" fmla="*/ 36 h 37"/>
                <a:gd name="T32" fmla="*/ 12 w 24"/>
                <a:gd name="T33" fmla="*/ 36 h 37"/>
                <a:gd name="T34" fmla="*/ 9 w 24"/>
                <a:gd name="T35" fmla="*/ 36 h 37"/>
                <a:gd name="T36" fmla="*/ 7 w 24"/>
                <a:gd name="T37" fmla="*/ 35 h 37"/>
                <a:gd name="T38" fmla="*/ 5 w 24"/>
                <a:gd name="T39" fmla="*/ 33 h 37"/>
                <a:gd name="T40" fmla="*/ 3 w 24"/>
                <a:gd name="T41" fmla="*/ 31 h 37"/>
                <a:gd name="T42" fmla="*/ 2 w 24"/>
                <a:gd name="T43" fmla="*/ 28 h 37"/>
                <a:gd name="T44" fmla="*/ 1 w 24"/>
                <a:gd name="T45" fmla="*/ 25 h 37"/>
                <a:gd name="T46" fmla="*/ 0 w 24"/>
                <a:gd name="T47" fmla="*/ 22 h 37"/>
                <a:gd name="T48" fmla="*/ 0 w 24"/>
                <a:gd name="T49" fmla="*/ 18 h 37"/>
                <a:gd name="T50" fmla="*/ 0 w 24"/>
                <a:gd name="T51" fmla="*/ 14 h 37"/>
                <a:gd name="T52" fmla="*/ 1 w 24"/>
                <a:gd name="T53" fmla="*/ 11 h 37"/>
                <a:gd name="T54" fmla="*/ 2 w 24"/>
                <a:gd name="T55" fmla="*/ 8 h 37"/>
                <a:gd name="T56" fmla="*/ 3 w 24"/>
                <a:gd name="T57" fmla="*/ 5 h 37"/>
                <a:gd name="T58" fmla="*/ 5 w 24"/>
                <a:gd name="T59" fmla="*/ 3 h 37"/>
                <a:gd name="T60" fmla="*/ 7 w 24"/>
                <a:gd name="T61" fmla="*/ 1 h 37"/>
                <a:gd name="T62" fmla="*/ 9 w 24"/>
                <a:gd name="T63" fmla="*/ 0 h 37"/>
                <a:gd name="T64" fmla="*/ 12 w 24"/>
                <a:gd name="T65" fmla="*/ 0 h 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4"/>
                <a:gd name="T100" fmla="*/ 0 h 37"/>
                <a:gd name="T101" fmla="*/ 24 w 24"/>
                <a:gd name="T102" fmla="*/ 37 h 3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4" h="37">
                  <a:moveTo>
                    <a:pt x="12" y="0"/>
                  </a:move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9" y="4"/>
                  </a:lnTo>
                  <a:lnTo>
                    <a:pt x="20" y="5"/>
                  </a:lnTo>
                  <a:lnTo>
                    <a:pt x="20" y="7"/>
                  </a:lnTo>
                  <a:lnTo>
                    <a:pt x="21" y="8"/>
                  </a:lnTo>
                  <a:lnTo>
                    <a:pt x="22" y="9"/>
                  </a:lnTo>
                  <a:lnTo>
                    <a:pt x="22" y="11"/>
                  </a:lnTo>
                  <a:lnTo>
                    <a:pt x="23" y="13"/>
                  </a:lnTo>
                  <a:lnTo>
                    <a:pt x="23" y="14"/>
                  </a:lnTo>
                  <a:lnTo>
                    <a:pt x="23" y="16"/>
                  </a:lnTo>
                  <a:lnTo>
                    <a:pt x="23" y="18"/>
                  </a:lnTo>
                  <a:lnTo>
                    <a:pt x="23" y="20"/>
                  </a:lnTo>
                  <a:lnTo>
                    <a:pt x="23" y="22"/>
                  </a:lnTo>
                  <a:lnTo>
                    <a:pt x="23" y="23"/>
                  </a:lnTo>
                  <a:lnTo>
                    <a:pt x="22" y="25"/>
                  </a:lnTo>
                  <a:lnTo>
                    <a:pt x="22" y="27"/>
                  </a:lnTo>
                  <a:lnTo>
                    <a:pt x="21" y="28"/>
                  </a:lnTo>
                  <a:lnTo>
                    <a:pt x="20" y="29"/>
                  </a:lnTo>
                  <a:lnTo>
                    <a:pt x="20" y="31"/>
                  </a:lnTo>
                  <a:lnTo>
                    <a:pt x="19" y="32"/>
                  </a:lnTo>
                  <a:lnTo>
                    <a:pt x="18" y="33"/>
                  </a:lnTo>
                  <a:lnTo>
                    <a:pt x="17" y="34"/>
                  </a:lnTo>
                  <a:lnTo>
                    <a:pt x="16" y="35"/>
                  </a:lnTo>
                  <a:lnTo>
                    <a:pt x="15" y="35"/>
                  </a:lnTo>
                  <a:lnTo>
                    <a:pt x="14" y="36"/>
                  </a:lnTo>
                  <a:lnTo>
                    <a:pt x="13" y="36"/>
                  </a:lnTo>
                  <a:lnTo>
                    <a:pt x="12" y="36"/>
                  </a:lnTo>
                  <a:lnTo>
                    <a:pt x="10" y="36"/>
                  </a:lnTo>
                  <a:lnTo>
                    <a:pt x="9" y="36"/>
                  </a:lnTo>
                  <a:lnTo>
                    <a:pt x="8" y="35"/>
                  </a:lnTo>
                  <a:lnTo>
                    <a:pt x="7" y="35"/>
                  </a:lnTo>
                  <a:lnTo>
                    <a:pt x="6" y="34"/>
                  </a:lnTo>
                  <a:lnTo>
                    <a:pt x="5" y="33"/>
                  </a:lnTo>
                  <a:lnTo>
                    <a:pt x="4" y="32"/>
                  </a:lnTo>
                  <a:lnTo>
                    <a:pt x="3" y="31"/>
                  </a:lnTo>
                  <a:lnTo>
                    <a:pt x="3" y="29"/>
                  </a:lnTo>
                  <a:lnTo>
                    <a:pt x="2" y="28"/>
                  </a:lnTo>
                  <a:lnTo>
                    <a:pt x="1" y="27"/>
                  </a:lnTo>
                  <a:lnTo>
                    <a:pt x="1" y="25"/>
                  </a:lnTo>
                  <a:lnTo>
                    <a:pt x="1" y="23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1" y="13"/>
                  </a:lnTo>
                  <a:lnTo>
                    <a:pt x="1" y="11"/>
                  </a:lnTo>
                  <a:lnTo>
                    <a:pt x="1" y="9"/>
                  </a:lnTo>
                  <a:lnTo>
                    <a:pt x="2" y="8"/>
                  </a:lnTo>
                  <a:lnTo>
                    <a:pt x="3" y="7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86" name="Freeform 267"/>
            <p:cNvSpPr>
              <a:spLocks/>
            </p:cNvSpPr>
            <p:nvPr/>
          </p:nvSpPr>
          <p:spPr bwMode="auto">
            <a:xfrm>
              <a:off x="1424" y="1142"/>
              <a:ext cx="21" cy="34"/>
            </a:xfrm>
            <a:custGeom>
              <a:avLst/>
              <a:gdLst>
                <a:gd name="T0" fmla="*/ 10 w 21"/>
                <a:gd name="T1" fmla="*/ 0 h 34"/>
                <a:gd name="T2" fmla="*/ 8 w 21"/>
                <a:gd name="T3" fmla="*/ 0 h 34"/>
                <a:gd name="T4" fmla="*/ 6 w 21"/>
                <a:gd name="T5" fmla="*/ 1 h 34"/>
                <a:gd name="T6" fmla="*/ 4 w 21"/>
                <a:gd name="T7" fmla="*/ 3 h 34"/>
                <a:gd name="T8" fmla="*/ 3 w 21"/>
                <a:gd name="T9" fmla="*/ 5 h 34"/>
                <a:gd name="T10" fmla="*/ 2 w 21"/>
                <a:gd name="T11" fmla="*/ 7 h 34"/>
                <a:gd name="T12" fmla="*/ 1 w 21"/>
                <a:gd name="T13" fmla="*/ 10 h 34"/>
                <a:gd name="T14" fmla="*/ 0 w 21"/>
                <a:gd name="T15" fmla="*/ 13 h 34"/>
                <a:gd name="T16" fmla="*/ 0 w 21"/>
                <a:gd name="T17" fmla="*/ 17 h 34"/>
                <a:gd name="T18" fmla="*/ 0 w 21"/>
                <a:gd name="T19" fmla="*/ 20 h 34"/>
                <a:gd name="T20" fmla="*/ 1 w 21"/>
                <a:gd name="T21" fmla="*/ 23 h 34"/>
                <a:gd name="T22" fmla="*/ 2 w 21"/>
                <a:gd name="T23" fmla="*/ 26 h 34"/>
                <a:gd name="T24" fmla="*/ 3 w 21"/>
                <a:gd name="T25" fmla="*/ 28 h 34"/>
                <a:gd name="T26" fmla="*/ 4 w 21"/>
                <a:gd name="T27" fmla="*/ 30 h 34"/>
                <a:gd name="T28" fmla="*/ 6 w 21"/>
                <a:gd name="T29" fmla="*/ 32 h 34"/>
                <a:gd name="T30" fmla="*/ 8 w 21"/>
                <a:gd name="T31" fmla="*/ 33 h 34"/>
                <a:gd name="T32" fmla="*/ 10 w 21"/>
                <a:gd name="T33" fmla="*/ 33 h 34"/>
                <a:gd name="T34" fmla="*/ 12 w 21"/>
                <a:gd name="T35" fmla="*/ 33 h 34"/>
                <a:gd name="T36" fmla="*/ 14 w 21"/>
                <a:gd name="T37" fmla="*/ 32 h 34"/>
                <a:gd name="T38" fmla="*/ 16 w 21"/>
                <a:gd name="T39" fmla="*/ 30 h 34"/>
                <a:gd name="T40" fmla="*/ 17 w 21"/>
                <a:gd name="T41" fmla="*/ 28 h 34"/>
                <a:gd name="T42" fmla="*/ 18 w 21"/>
                <a:gd name="T43" fmla="*/ 26 h 34"/>
                <a:gd name="T44" fmla="*/ 19 w 21"/>
                <a:gd name="T45" fmla="*/ 23 h 34"/>
                <a:gd name="T46" fmla="*/ 20 w 21"/>
                <a:gd name="T47" fmla="*/ 20 h 34"/>
                <a:gd name="T48" fmla="*/ 20 w 21"/>
                <a:gd name="T49" fmla="*/ 17 h 34"/>
                <a:gd name="T50" fmla="*/ 20 w 21"/>
                <a:gd name="T51" fmla="*/ 13 h 34"/>
                <a:gd name="T52" fmla="*/ 19 w 21"/>
                <a:gd name="T53" fmla="*/ 10 h 34"/>
                <a:gd name="T54" fmla="*/ 18 w 21"/>
                <a:gd name="T55" fmla="*/ 7 h 34"/>
                <a:gd name="T56" fmla="*/ 17 w 21"/>
                <a:gd name="T57" fmla="*/ 5 h 34"/>
                <a:gd name="T58" fmla="*/ 16 w 21"/>
                <a:gd name="T59" fmla="*/ 3 h 34"/>
                <a:gd name="T60" fmla="*/ 14 w 21"/>
                <a:gd name="T61" fmla="*/ 1 h 34"/>
                <a:gd name="T62" fmla="*/ 12 w 21"/>
                <a:gd name="T63" fmla="*/ 0 h 34"/>
                <a:gd name="T64" fmla="*/ 10 w 21"/>
                <a:gd name="T65" fmla="*/ 0 h 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"/>
                <a:gd name="T100" fmla="*/ 0 h 34"/>
                <a:gd name="T101" fmla="*/ 21 w 21"/>
                <a:gd name="T102" fmla="*/ 34 h 3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" h="34">
                  <a:moveTo>
                    <a:pt x="10" y="0"/>
                  </a:moveTo>
                  <a:lnTo>
                    <a:pt x="8" y="0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5"/>
                  </a:lnTo>
                  <a:lnTo>
                    <a:pt x="2" y="7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1" y="23"/>
                  </a:lnTo>
                  <a:lnTo>
                    <a:pt x="2" y="26"/>
                  </a:lnTo>
                  <a:lnTo>
                    <a:pt x="3" y="28"/>
                  </a:lnTo>
                  <a:lnTo>
                    <a:pt x="4" y="30"/>
                  </a:lnTo>
                  <a:lnTo>
                    <a:pt x="6" y="32"/>
                  </a:lnTo>
                  <a:lnTo>
                    <a:pt x="8" y="33"/>
                  </a:lnTo>
                  <a:lnTo>
                    <a:pt x="10" y="33"/>
                  </a:lnTo>
                  <a:lnTo>
                    <a:pt x="12" y="33"/>
                  </a:lnTo>
                  <a:lnTo>
                    <a:pt x="14" y="32"/>
                  </a:lnTo>
                  <a:lnTo>
                    <a:pt x="16" y="30"/>
                  </a:lnTo>
                  <a:lnTo>
                    <a:pt x="17" y="28"/>
                  </a:lnTo>
                  <a:lnTo>
                    <a:pt x="18" y="26"/>
                  </a:lnTo>
                  <a:lnTo>
                    <a:pt x="19" y="23"/>
                  </a:lnTo>
                  <a:lnTo>
                    <a:pt x="20" y="20"/>
                  </a:lnTo>
                  <a:lnTo>
                    <a:pt x="20" y="17"/>
                  </a:lnTo>
                  <a:lnTo>
                    <a:pt x="20" y="13"/>
                  </a:lnTo>
                  <a:lnTo>
                    <a:pt x="19" y="10"/>
                  </a:lnTo>
                  <a:lnTo>
                    <a:pt x="18" y="7"/>
                  </a:lnTo>
                  <a:lnTo>
                    <a:pt x="17" y="5"/>
                  </a:lnTo>
                  <a:lnTo>
                    <a:pt x="16" y="3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0" y="0"/>
                  </a:lnTo>
                </a:path>
              </a:pathLst>
            </a:custGeom>
            <a:gradFill rotWithShape="0">
              <a:gsLst>
                <a:gs pos="0">
                  <a:srgbClr val="666666"/>
                </a:gs>
                <a:gs pos="100000">
                  <a:srgbClr val="FFFFFF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87" name="Freeform 268"/>
            <p:cNvSpPr>
              <a:spLocks/>
            </p:cNvSpPr>
            <p:nvPr/>
          </p:nvSpPr>
          <p:spPr bwMode="auto">
            <a:xfrm>
              <a:off x="1423" y="1142"/>
              <a:ext cx="22" cy="35"/>
            </a:xfrm>
            <a:custGeom>
              <a:avLst/>
              <a:gdLst>
                <a:gd name="T0" fmla="*/ 11 w 22"/>
                <a:gd name="T1" fmla="*/ 0 h 35"/>
                <a:gd name="T2" fmla="*/ 11 w 22"/>
                <a:gd name="T3" fmla="*/ 0 h 35"/>
                <a:gd name="T4" fmla="*/ 8 w 22"/>
                <a:gd name="T5" fmla="*/ 0 h 35"/>
                <a:gd name="T6" fmla="*/ 6 w 22"/>
                <a:gd name="T7" fmla="*/ 1 h 35"/>
                <a:gd name="T8" fmla="*/ 5 w 22"/>
                <a:gd name="T9" fmla="*/ 3 h 35"/>
                <a:gd name="T10" fmla="*/ 3 w 22"/>
                <a:gd name="T11" fmla="*/ 5 h 35"/>
                <a:gd name="T12" fmla="*/ 2 w 22"/>
                <a:gd name="T13" fmla="*/ 8 h 35"/>
                <a:gd name="T14" fmla="*/ 1 w 22"/>
                <a:gd name="T15" fmla="*/ 10 h 35"/>
                <a:gd name="T16" fmla="*/ 0 w 22"/>
                <a:gd name="T17" fmla="*/ 14 h 35"/>
                <a:gd name="T18" fmla="*/ 0 w 22"/>
                <a:gd name="T19" fmla="*/ 17 h 35"/>
                <a:gd name="T20" fmla="*/ 0 w 22"/>
                <a:gd name="T21" fmla="*/ 21 h 35"/>
                <a:gd name="T22" fmla="*/ 1 w 22"/>
                <a:gd name="T23" fmla="*/ 24 h 35"/>
                <a:gd name="T24" fmla="*/ 2 w 22"/>
                <a:gd name="T25" fmla="*/ 27 h 35"/>
                <a:gd name="T26" fmla="*/ 3 w 22"/>
                <a:gd name="T27" fmla="*/ 29 h 35"/>
                <a:gd name="T28" fmla="*/ 5 w 22"/>
                <a:gd name="T29" fmla="*/ 31 h 35"/>
                <a:gd name="T30" fmla="*/ 6 w 22"/>
                <a:gd name="T31" fmla="*/ 33 h 35"/>
                <a:gd name="T32" fmla="*/ 8 w 22"/>
                <a:gd name="T33" fmla="*/ 34 h 35"/>
                <a:gd name="T34" fmla="*/ 11 w 22"/>
                <a:gd name="T35" fmla="*/ 34 h 35"/>
                <a:gd name="T36" fmla="*/ 13 w 22"/>
                <a:gd name="T37" fmla="*/ 34 h 35"/>
                <a:gd name="T38" fmla="*/ 15 w 22"/>
                <a:gd name="T39" fmla="*/ 33 h 35"/>
                <a:gd name="T40" fmla="*/ 16 w 22"/>
                <a:gd name="T41" fmla="*/ 31 h 35"/>
                <a:gd name="T42" fmla="*/ 18 w 22"/>
                <a:gd name="T43" fmla="*/ 29 h 35"/>
                <a:gd name="T44" fmla="*/ 19 w 22"/>
                <a:gd name="T45" fmla="*/ 27 h 35"/>
                <a:gd name="T46" fmla="*/ 20 w 22"/>
                <a:gd name="T47" fmla="*/ 24 h 35"/>
                <a:gd name="T48" fmla="*/ 21 w 22"/>
                <a:gd name="T49" fmla="*/ 21 h 35"/>
                <a:gd name="T50" fmla="*/ 21 w 22"/>
                <a:gd name="T51" fmla="*/ 17 h 35"/>
                <a:gd name="T52" fmla="*/ 21 w 22"/>
                <a:gd name="T53" fmla="*/ 14 h 35"/>
                <a:gd name="T54" fmla="*/ 20 w 22"/>
                <a:gd name="T55" fmla="*/ 10 h 35"/>
                <a:gd name="T56" fmla="*/ 19 w 22"/>
                <a:gd name="T57" fmla="*/ 8 h 35"/>
                <a:gd name="T58" fmla="*/ 18 w 22"/>
                <a:gd name="T59" fmla="*/ 5 h 35"/>
                <a:gd name="T60" fmla="*/ 16 w 22"/>
                <a:gd name="T61" fmla="*/ 3 h 35"/>
                <a:gd name="T62" fmla="*/ 15 w 22"/>
                <a:gd name="T63" fmla="*/ 1 h 35"/>
                <a:gd name="T64" fmla="*/ 13 w 22"/>
                <a:gd name="T65" fmla="*/ 0 h 35"/>
                <a:gd name="T66" fmla="*/ 11 w 22"/>
                <a:gd name="T67" fmla="*/ 0 h 3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2"/>
                <a:gd name="T103" fmla="*/ 0 h 35"/>
                <a:gd name="T104" fmla="*/ 22 w 22"/>
                <a:gd name="T105" fmla="*/ 35 h 3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2" h="35">
                  <a:moveTo>
                    <a:pt x="11" y="0"/>
                  </a:moveTo>
                  <a:lnTo>
                    <a:pt x="11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5" y="3"/>
                  </a:lnTo>
                  <a:lnTo>
                    <a:pt x="3" y="5"/>
                  </a:lnTo>
                  <a:lnTo>
                    <a:pt x="2" y="8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1" y="24"/>
                  </a:lnTo>
                  <a:lnTo>
                    <a:pt x="2" y="27"/>
                  </a:lnTo>
                  <a:lnTo>
                    <a:pt x="3" y="29"/>
                  </a:lnTo>
                  <a:lnTo>
                    <a:pt x="5" y="31"/>
                  </a:lnTo>
                  <a:lnTo>
                    <a:pt x="6" y="33"/>
                  </a:lnTo>
                  <a:lnTo>
                    <a:pt x="8" y="34"/>
                  </a:lnTo>
                  <a:lnTo>
                    <a:pt x="11" y="34"/>
                  </a:lnTo>
                  <a:lnTo>
                    <a:pt x="13" y="34"/>
                  </a:lnTo>
                  <a:lnTo>
                    <a:pt x="15" y="33"/>
                  </a:lnTo>
                  <a:lnTo>
                    <a:pt x="16" y="31"/>
                  </a:lnTo>
                  <a:lnTo>
                    <a:pt x="18" y="29"/>
                  </a:lnTo>
                  <a:lnTo>
                    <a:pt x="19" y="27"/>
                  </a:lnTo>
                  <a:lnTo>
                    <a:pt x="20" y="24"/>
                  </a:lnTo>
                  <a:lnTo>
                    <a:pt x="21" y="21"/>
                  </a:lnTo>
                  <a:lnTo>
                    <a:pt x="21" y="17"/>
                  </a:lnTo>
                  <a:lnTo>
                    <a:pt x="21" y="14"/>
                  </a:lnTo>
                  <a:lnTo>
                    <a:pt x="20" y="10"/>
                  </a:lnTo>
                  <a:lnTo>
                    <a:pt x="19" y="8"/>
                  </a:lnTo>
                  <a:lnTo>
                    <a:pt x="18" y="5"/>
                  </a:lnTo>
                  <a:lnTo>
                    <a:pt x="16" y="3"/>
                  </a:lnTo>
                  <a:lnTo>
                    <a:pt x="15" y="1"/>
                  </a:lnTo>
                  <a:lnTo>
                    <a:pt x="13" y="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88" name="Freeform 269"/>
            <p:cNvSpPr>
              <a:spLocks/>
            </p:cNvSpPr>
            <p:nvPr/>
          </p:nvSpPr>
          <p:spPr bwMode="auto">
            <a:xfrm>
              <a:off x="1434" y="1145"/>
              <a:ext cx="11" cy="29"/>
            </a:xfrm>
            <a:custGeom>
              <a:avLst/>
              <a:gdLst>
                <a:gd name="T0" fmla="*/ 6 w 11"/>
                <a:gd name="T1" fmla="*/ 28 h 29"/>
                <a:gd name="T2" fmla="*/ 3 w 11"/>
                <a:gd name="T3" fmla="*/ 25 h 29"/>
                <a:gd name="T4" fmla="*/ 1 w 11"/>
                <a:gd name="T5" fmla="*/ 21 h 29"/>
                <a:gd name="T6" fmla="*/ 0 w 11"/>
                <a:gd name="T7" fmla="*/ 17 h 29"/>
                <a:gd name="T8" fmla="*/ 0 w 11"/>
                <a:gd name="T9" fmla="*/ 13 h 29"/>
                <a:gd name="T10" fmla="*/ 1 w 11"/>
                <a:gd name="T11" fmla="*/ 9 h 29"/>
                <a:gd name="T12" fmla="*/ 2 w 11"/>
                <a:gd name="T13" fmla="*/ 5 h 29"/>
                <a:gd name="T14" fmla="*/ 4 w 11"/>
                <a:gd name="T15" fmla="*/ 2 h 29"/>
                <a:gd name="T16" fmla="*/ 6 w 11"/>
                <a:gd name="T17" fmla="*/ 0 h 29"/>
                <a:gd name="T18" fmla="*/ 7 w 11"/>
                <a:gd name="T19" fmla="*/ 2 h 29"/>
                <a:gd name="T20" fmla="*/ 9 w 11"/>
                <a:gd name="T21" fmla="*/ 5 h 29"/>
                <a:gd name="T22" fmla="*/ 10 w 11"/>
                <a:gd name="T23" fmla="*/ 9 h 29"/>
                <a:gd name="T24" fmla="*/ 10 w 11"/>
                <a:gd name="T25" fmla="*/ 13 h 29"/>
                <a:gd name="T26" fmla="*/ 10 w 11"/>
                <a:gd name="T27" fmla="*/ 17 h 29"/>
                <a:gd name="T28" fmla="*/ 9 w 11"/>
                <a:gd name="T29" fmla="*/ 21 h 29"/>
                <a:gd name="T30" fmla="*/ 8 w 11"/>
                <a:gd name="T31" fmla="*/ 25 h 29"/>
                <a:gd name="T32" fmla="*/ 6 w 11"/>
                <a:gd name="T33" fmla="*/ 28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"/>
                <a:gd name="T52" fmla="*/ 0 h 29"/>
                <a:gd name="T53" fmla="*/ 11 w 11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" h="29">
                  <a:moveTo>
                    <a:pt x="6" y="28"/>
                  </a:moveTo>
                  <a:lnTo>
                    <a:pt x="3" y="25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2"/>
                  </a:lnTo>
                  <a:lnTo>
                    <a:pt x="6" y="0"/>
                  </a:lnTo>
                  <a:lnTo>
                    <a:pt x="7" y="2"/>
                  </a:lnTo>
                  <a:lnTo>
                    <a:pt x="9" y="5"/>
                  </a:lnTo>
                  <a:lnTo>
                    <a:pt x="10" y="9"/>
                  </a:lnTo>
                  <a:lnTo>
                    <a:pt x="10" y="13"/>
                  </a:lnTo>
                  <a:lnTo>
                    <a:pt x="10" y="17"/>
                  </a:lnTo>
                  <a:lnTo>
                    <a:pt x="9" y="21"/>
                  </a:lnTo>
                  <a:lnTo>
                    <a:pt x="8" y="25"/>
                  </a:lnTo>
                  <a:lnTo>
                    <a:pt x="6" y="28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89" name="Freeform 270"/>
            <p:cNvSpPr>
              <a:spLocks/>
            </p:cNvSpPr>
            <p:nvPr/>
          </p:nvSpPr>
          <p:spPr bwMode="auto">
            <a:xfrm>
              <a:off x="1433" y="1145"/>
              <a:ext cx="12" cy="29"/>
            </a:xfrm>
            <a:custGeom>
              <a:avLst/>
              <a:gdLst>
                <a:gd name="T0" fmla="*/ 6 w 12"/>
                <a:gd name="T1" fmla="*/ 28 h 29"/>
                <a:gd name="T2" fmla="*/ 6 w 12"/>
                <a:gd name="T3" fmla="*/ 28 h 29"/>
                <a:gd name="T4" fmla="*/ 3 w 12"/>
                <a:gd name="T5" fmla="*/ 25 h 29"/>
                <a:gd name="T6" fmla="*/ 1 w 12"/>
                <a:gd name="T7" fmla="*/ 21 h 29"/>
                <a:gd name="T8" fmla="*/ 0 w 12"/>
                <a:gd name="T9" fmla="*/ 17 h 29"/>
                <a:gd name="T10" fmla="*/ 0 w 12"/>
                <a:gd name="T11" fmla="*/ 13 h 29"/>
                <a:gd name="T12" fmla="*/ 1 w 12"/>
                <a:gd name="T13" fmla="*/ 9 h 29"/>
                <a:gd name="T14" fmla="*/ 2 w 12"/>
                <a:gd name="T15" fmla="*/ 5 h 29"/>
                <a:gd name="T16" fmla="*/ 4 w 12"/>
                <a:gd name="T17" fmla="*/ 2 h 29"/>
                <a:gd name="T18" fmla="*/ 6 w 12"/>
                <a:gd name="T19" fmla="*/ 0 h 29"/>
                <a:gd name="T20" fmla="*/ 8 w 12"/>
                <a:gd name="T21" fmla="*/ 2 h 29"/>
                <a:gd name="T22" fmla="*/ 10 w 12"/>
                <a:gd name="T23" fmla="*/ 5 h 29"/>
                <a:gd name="T24" fmla="*/ 11 w 12"/>
                <a:gd name="T25" fmla="*/ 9 h 29"/>
                <a:gd name="T26" fmla="*/ 11 w 12"/>
                <a:gd name="T27" fmla="*/ 13 h 29"/>
                <a:gd name="T28" fmla="*/ 11 w 12"/>
                <a:gd name="T29" fmla="*/ 17 h 29"/>
                <a:gd name="T30" fmla="*/ 10 w 12"/>
                <a:gd name="T31" fmla="*/ 21 h 29"/>
                <a:gd name="T32" fmla="*/ 8 w 12"/>
                <a:gd name="T33" fmla="*/ 25 h 29"/>
                <a:gd name="T34" fmla="*/ 6 w 12"/>
                <a:gd name="T35" fmla="*/ 28 h 2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"/>
                <a:gd name="T55" fmla="*/ 0 h 29"/>
                <a:gd name="T56" fmla="*/ 12 w 12"/>
                <a:gd name="T57" fmla="*/ 29 h 2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" h="29">
                  <a:moveTo>
                    <a:pt x="6" y="28"/>
                  </a:moveTo>
                  <a:lnTo>
                    <a:pt x="6" y="28"/>
                  </a:lnTo>
                  <a:lnTo>
                    <a:pt x="3" y="25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2"/>
                  </a:lnTo>
                  <a:lnTo>
                    <a:pt x="10" y="5"/>
                  </a:lnTo>
                  <a:lnTo>
                    <a:pt x="11" y="9"/>
                  </a:lnTo>
                  <a:lnTo>
                    <a:pt x="11" y="13"/>
                  </a:lnTo>
                  <a:lnTo>
                    <a:pt x="11" y="17"/>
                  </a:lnTo>
                  <a:lnTo>
                    <a:pt x="10" y="21"/>
                  </a:lnTo>
                  <a:lnTo>
                    <a:pt x="8" y="25"/>
                  </a:lnTo>
                  <a:lnTo>
                    <a:pt x="6" y="2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90" name="Freeform 271"/>
            <p:cNvSpPr>
              <a:spLocks/>
            </p:cNvSpPr>
            <p:nvPr/>
          </p:nvSpPr>
          <p:spPr bwMode="auto">
            <a:xfrm>
              <a:off x="1437" y="1155"/>
              <a:ext cx="8" cy="8"/>
            </a:xfrm>
            <a:custGeom>
              <a:avLst/>
              <a:gdLst>
                <a:gd name="T0" fmla="*/ 0 w 8"/>
                <a:gd name="T1" fmla="*/ 0 h 8"/>
                <a:gd name="T2" fmla="*/ 7 w 8"/>
                <a:gd name="T3" fmla="*/ 0 h 8"/>
                <a:gd name="T4" fmla="*/ 7 w 8"/>
                <a:gd name="T5" fmla="*/ 2 h 8"/>
                <a:gd name="T6" fmla="*/ 7 w 8"/>
                <a:gd name="T7" fmla="*/ 4 h 8"/>
                <a:gd name="T8" fmla="*/ 7 w 8"/>
                <a:gd name="T9" fmla="*/ 5 h 8"/>
                <a:gd name="T10" fmla="*/ 7 w 8"/>
                <a:gd name="T11" fmla="*/ 7 h 8"/>
                <a:gd name="T12" fmla="*/ 0 w 8"/>
                <a:gd name="T13" fmla="*/ 7 h 8"/>
                <a:gd name="T14" fmla="*/ 0 w 8"/>
                <a:gd name="T15" fmla="*/ 0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"/>
                <a:gd name="T25" fmla="*/ 0 h 8"/>
                <a:gd name="T26" fmla="*/ 8 w 8"/>
                <a:gd name="T27" fmla="*/ 8 h 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" h="8">
                  <a:moveTo>
                    <a:pt x="0" y="0"/>
                  </a:moveTo>
                  <a:lnTo>
                    <a:pt x="7" y="0"/>
                  </a:lnTo>
                  <a:lnTo>
                    <a:pt x="7" y="2"/>
                  </a:lnTo>
                  <a:lnTo>
                    <a:pt x="7" y="4"/>
                  </a:lnTo>
                  <a:lnTo>
                    <a:pt x="7" y="5"/>
                  </a:lnTo>
                  <a:lnTo>
                    <a:pt x="7" y="7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91" name="Freeform 272"/>
            <p:cNvSpPr>
              <a:spLocks/>
            </p:cNvSpPr>
            <p:nvPr/>
          </p:nvSpPr>
          <p:spPr bwMode="auto">
            <a:xfrm>
              <a:off x="1437" y="1155"/>
              <a:ext cx="8" cy="9"/>
            </a:xfrm>
            <a:custGeom>
              <a:avLst/>
              <a:gdLst>
                <a:gd name="T0" fmla="*/ 0 w 8"/>
                <a:gd name="T1" fmla="*/ 0 h 9"/>
                <a:gd name="T2" fmla="*/ 7 w 8"/>
                <a:gd name="T3" fmla="*/ 0 h 9"/>
                <a:gd name="T4" fmla="*/ 7 w 8"/>
                <a:gd name="T5" fmla="*/ 2 h 9"/>
                <a:gd name="T6" fmla="*/ 7 w 8"/>
                <a:gd name="T7" fmla="*/ 4 h 9"/>
                <a:gd name="T8" fmla="*/ 7 w 8"/>
                <a:gd name="T9" fmla="*/ 6 h 9"/>
                <a:gd name="T10" fmla="*/ 7 w 8"/>
                <a:gd name="T11" fmla="*/ 8 h 9"/>
                <a:gd name="T12" fmla="*/ 0 w 8"/>
                <a:gd name="T13" fmla="*/ 8 h 9"/>
                <a:gd name="T14" fmla="*/ 0 w 8"/>
                <a:gd name="T15" fmla="*/ 0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"/>
                <a:gd name="T25" fmla="*/ 0 h 9"/>
                <a:gd name="T26" fmla="*/ 8 w 8"/>
                <a:gd name="T27" fmla="*/ 9 h 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" h="9">
                  <a:moveTo>
                    <a:pt x="0" y="0"/>
                  </a:moveTo>
                  <a:lnTo>
                    <a:pt x="7" y="0"/>
                  </a:lnTo>
                  <a:lnTo>
                    <a:pt x="7" y="2"/>
                  </a:lnTo>
                  <a:lnTo>
                    <a:pt x="7" y="4"/>
                  </a:lnTo>
                  <a:lnTo>
                    <a:pt x="7" y="6"/>
                  </a:lnTo>
                  <a:lnTo>
                    <a:pt x="7" y="8"/>
                  </a:lnTo>
                  <a:lnTo>
                    <a:pt x="0" y="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92" name="Freeform 273"/>
            <p:cNvSpPr>
              <a:spLocks/>
            </p:cNvSpPr>
            <p:nvPr/>
          </p:nvSpPr>
          <p:spPr bwMode="auto">
            <a:xfrm>
              <a:off x="1435" y="1155"/>
              <a:ext cx="5" cy="8"/>
            </a:xfrm>
            <a:custGeom>
              <a:avLst/>
              <a:gdLst>
                <a:gd name="T0" fmla="*/ 2 w 5"/>
                <a:gd name="T1" fmla="*/ 0 h 8"/>
                <a:gd name="T2" fmla="*/ 1 w 5"/>
                <a:gd name="T3" fmla="*/ 0 h 8"/>
                <a:gd name="T4" fmla="*/ 1 w 5"/>
                <a:gd name="T5" fmla="*/ 0 h 8"/>
                <a:gd name="T6" fmla="*/ 1 w 5"/>
                <a:gd name="T7" fmla="*/ 1 h 8"/>
                <a:gd name="T8" fmla="*/ 1 w 5"/>
                <a:gd name="T9" fmla="*/ 1 h 8"/>
                <a:gd name="T10" fmla="*/ 0 w 5"/>
                <a:gd name="T11" fmla="*/ 2 h 8"/>
                <a:gd name="T12" fmla="*/ 0 w 5"/>
                <a:gd name="T13" fmla="*/ 2 h 8"/>
                <a:gd name="T14" fmla="*/ 0 w 5"/>
                <a:gd name="T15" fmla="*/ 3 h 8"/>
                <a:gd name="T16" fmla="*/ 0 w 5"/>
                <a:gd name="T17" fmla="*/ 3 h 8"/>
                <a:gd name="T18" fmla="*/ 0 w 5"/>
                <a:gd name="T19" fmla="*/ 4 h 8"/>
                <a:gd name="T20" fmla="*/ 0 w 5"/>
                <a:gd name="T21" fmla="*/ 5 h 8"/>
                <a:gd name="T22" fmla="*/ 0 w 5"/>
                <a:gd name="T23" fmla="*/ 5 h 8"/>
                <a:gd name="T24" fmla="*/ 1 w 5"/>
                <a:gd name="T25" fmla="*/ 6 h 8"/>
                <a:gd name="T26" fmla="*/ 1 w 5"/>
                <a:gd name="T27" fmla="*/ 6 h 8"/>
                <a:gd name="T28" fmla="*/ 1 w 5"/>
                <a:gd name="T29" fmla="*/ 7 h 8"/>
                <a:gd name="T30" fmla="*/ 1 w 5"/>
                <a:gd name="T31" fmla="*/ 7 h 8"/>
                <a:gd name="T32" fmla="*/ 2 w 5"/>
                <a:gd name="T33" fmla="*/ 7 h 8"/>
                <a:gd name="T34" fmla="*/ 2 w 5"/>
                <a:gd name="T35" fmla="*/ 7 h 8"/>
                <a:gd name="T36" fmla="*/ 3 w 5"/>
                <a:gd name="T37" fmla="*/ 7 h 8"/>
                <a:gd name="T38" fmla="*/ 3 w 5"/>
                <a:gd name="T39" fmla="*/ 6 h 8"/>
                <a:gd name="T40" fmla="*/ 3 w 5"/>
                <a:gd name="T41" fmla="*/ 6 h 8"/>
                <a:gd name="T42" fmla="*/ 4 w 5"/>
                <a:gd name="T43" fmla="*/ 5 h 8"/>
                <a:gd name="T44" fmla="*/ 4 w 5"/>
                <a:gd name="T45" fmla="*/ 5 h 8"/>
                <a:gd name="T46" fmla="*/ 4 w 5"/>
                <a:gd name="T47" fmla="*/ 4 h 8"/>
                <a:gd name="T48" fmla="*/ 4 w 5"/>
                <a:gd name="T49" fmla="*/ 3 h 8"/>
                <a:gd name="T50" fmla="*/ 4 w 5"/>
                <a:gd name="T51" fmla="*/ 3 h 8"/>
                <a:gd name="T52" fmla="*/ 4 w 5"/>
                <a:gd name="T53" fmla="*/ 2 h 8"/>
                <a:gd name="T54" fmla="*/ 4 w 5"/>
                <a:gd name="T55" fmla="*/ 2 h 8"/>
                <a:gd name="T56" fmla="*/ 3 w 5"/>
                <a:gd name="T57" fmla="*/ 1 h 8"/>
                <a:gd name="T58" fmla="*/ 3 w 5"/>
                <a:gd name="T59" fmla="*/ 1 h 8"/>
                <a:gd name="T60" fmla="*/ 3 w 5"/>
                <a:gd name="T61" fmla="*/ 0 h 8"/>
                <a:gd name="T62" fmla="*/ 2 w 5"/>
                <a:gd name="T63" fmla="*/ 0 h 8"/>
                <a:gd name="T64" fmla="*/ 2 w 5"/>
                <a:gd name="T65" fmla="*/ 0 h 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"/>
                <a:gd name="T100" fmla="*/ 0 h 8"/>
                <a:gd name="T101" fmla="*/ 5 w 5"/>
                <a:gd name="T102" fmla="*/ 8 h 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" h="8">
                  <a:moveTo>
                    <a:pt x="2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4" y="3"/>
                  </a:lnTo>
                  <a:lnTo>
                    <a:pt x="4" y="2"/>
                  </a:lnTo>
                  <a:lnTo>
                    <a:pt x="3" y="1"/>
                  </a:lnTo>
                  <a:lnTo>
                    <a:pt x="3" y="0"/>
                  </a:lnTo>
                  <a:lnTo>
                    <a:pt x="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93" name="Freeform 274"/>
            <p:cNvSpPr>
              <a:spLocks/>
            </p:cNvSpPr>
            <p:nvPr/>
          </p:nvSpPr>
          <p:spPr bwMode="auto">
            <a:xfrm>
              <a:off x="1434" y="1155"/>
              <a:ext cx="6" cy="9"/>
            </a:xfrm>
            <a:custGeom>
              <a:avLst/>
              <a:gdLst>
                <a:gd name="T0" fmla="*/ 2 w 6"/>
                <a:gd name="T1" fmla="*/ 0 h 9"/>
                <a:gd name="T2" fmla="*/ 2 w 6"/>
                <a:gd name="T3" fmla="*/ 0 h 9"/>
                <a:gd name="T4" fmla="*/ 2 w 6"/>
                <a:gd name="T5" fmla="*/ 0 h 9"/>
                <a:gd name="T6" fmla="*/ 1 w 6"/>
                <a:gd name="T7" fmla="*/ 0 h 9"/>
                <a:gd name="T8" fmla="*/ 1 w 6"/>
                <a:gd name="T9" fmla="*/ 1 h 9"/>
                <a:gd name="T10" fmla="*/ 1 w 6"/>
                <a:gd name="T11" fmla="*/ 1 h 9"/>
                <a:gd name="T12" fmla="*/ 0 w 6"/>
                <a:gd name="T13" fmla="*/ 2 h 9"/>
                <a:gd name="T14" fmla="*/ 0 w 6"/>
                <a:gd name="T15" fmla="*/ 2 h 9"/>
                <a:gd name="T16" fmla="*/ 0 w 6"/>
                <a:gd name="T17" fmla="*/ 3 h 9"/>
                <a:gd name="T18" fmla="*/ 0 w 6"/>
                <a:gd name="T19" fmla="*/ 4 h 9"/>
                <a:gd name="T20" fmla="*/ 0 w 6"/>
                <a:gd name="T21" fmla="*/ 5 h 9"/>
                <a:gd name="T22" fmla="*/ 0 w 6"/>
                <a:gd name="T23" fmla="*/ 6 h 9"/>
                <a:gd name="T24" fmla="*/ 0 w 6"/>
                <a:gd name="T25" fmla="*/ 6 h 9"/>
                <a:gd name="T26" fmla="*/ 1 w 6"/>
                <a:gd name="T27" fmla="*/ 7 h 9"/>
                <a:gd name="T28" fmla="*/ 1 w 6"/>
                <a:gd name="T29" fmla="*/ 7 h 9"/>
                <a:gd name="T30" fmla="*/ 1 w 6"/>
                <a:gd name="T31" fmla="*/ 8 h 9"/>
                <a:gd name="T32" fmla="*/ 2 w 6"/>
                <a:gd name="T33" fmla="*/ 8 h 9"/>
                <a:gd name="T34" fmla="*/ 2 w 6"/>
                <a:gd name="T35" fmla="*/ 8 h 9"/>
                <a:gd name="T36" fmla="*/ 3 w 6"/>
                <a:gd name="T37" fmla="*/ 8 h 9"/>
                <a:gd name="T38" fmla="*/ 3 w 6"/>
                <a:gd name="T39" fmla="*/ 8 h 9"/>
                <a:gd name="T40" fmla="*/ 4 w 6"/>
                <a:gd name="T41" fmla="*/ 7 h 9"/>
                <a:gd name="T42" fmla="*/ 4 w 6"/>
                <a:gd name="T43" fmla="*/ 7 h 9"/>
                <a:gd name="T44" fmla="*/ 5 w 6"/>
                <a:gd name="T45" fmla="*/ 6 h 9"/>
                <a:gd name="T46" fmla="*/ 5 w 6"/>
                <a:gd name="T47" fmla="*/ 6 h 9"/>
                <a:gd name="T48" fmla="*/ 5 w 6"/>
                <a:gd name="T49" fmla="*/ 5 h 9"/>
                <a:gd name="T50" fmla="*/ 5 w 6"/>
                <a:gd name="T51" fmla="*/ 4 h 9"/>
                <a:gd name="T52" fmla="*/ 5 w 6"/>
                <a:gd name="T53" fmla="*/ 3 h 9"/>
                <a:gd name="T54" fmla="*/ 5 w 6"/>
                <a:gd name="T55" fmla="*/ 2 h 9"/>
                <a:gd name="T56" fmla="*/ 5 w 6"/>
                <a:gd name="T57" fmla="*/ 2 h 9"/>
                <a:gd name="T58" fmla="*/ 4 w 6"/>
                <a:gd name="T59" fmla="*/ 1 h 9"/>
                <a:gd name="T60" fmla="*/ 4 w 6"/>
                <a:gd name="T61" fmla="*/ 1 h 9"/>
                <a:gd name="T62" fmla="*/ 3 w 6"/>
                <a:gd name="T63" fmla="*/ 0 h 9"/>
                <a:gd name="T64" fmla="*/ 3 w 6"/>
                <a:gd name="T65" fmla="*/ 0 h 9"/>
                <a:gd name="T66" fmla="*/ 2 w 6"/>
                <a:gd name="T67" fmla="*/ 0 h 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"/>
                <a:gd name="T103" fmla="*/ 0 h 9"/>
                <a:gd name="T104" fmla="*/ 6 w 6"/>
                <a:gd name="T105" fmla="*/ 9 h 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" h="9">
                  <a:moveTo>
                    <a:pt x="2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2" y="8"/>
                  </a:lnTo>
                  <a:lnTo>
                    <a:pt x="3" y="8"/>
                  </a:lnTo>
                  <a:lnTo>
                    <a:pt x="4" y="7"/>
                  </a:lnTo>
                  <a:lnTo>
                    <a:pt x="5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94" name="Freeform 275"/>
            <p:cNvSpPr>
              <a:spLocks/>
            </p:cNvSpPr>
            <p:nvPr/>
          </p:nvSpPr>
          <p:spPr bwMode="auto">
            <a:xfrm>
              <a:off x="1435" y="1155"/>
              <a:ext cx="5" cy="3"/>
            </a:xfrm>
            <a:custGeom>
              <a:avLst/>
              <a:gdLst>
                <a:gd name="T0" fmla="*/ 4 w 5"/>
                <a:gd name="T1" fmla="*/ 2 h 3"/>
                <a:gd name="T2" fmla="*/ 4 w 5"/>
                <a:gd name="T3" fmla="*/ 1 h 3"/>
                <a:gd name="T4" fmla="*/ 3 w 5"/>
                <a:gd name="T5" fmla="*/ 1 h 3"/>
                <a:gd name="T6" fmla="*/ 3 w 5"/>
                <a:gd name="T7" fmla="*/ 0 h 3"/>
                <a:gd name="T8" fmla="*/ 2 w 5"/>
                <a:gd name="T9" fmla="*/ 0 h 3"/>
                <a:gd name="T10" fmla="*/ 1 w 5"/>
                <a:gd name="T11" fmla="*/ 0 h 3"/>
                <a:gd name="T12" fmla="*/ 1 w 5"/>
                <a:gd name="T13" fmla="*/ 0 h 3"/>
                <a:gd name="T14" fmla="*/ 0 w 5"/>
                <a:gd name="T15" fmla="*/ 1 h 3"/>
                <a:gd name="T16" fmla="*/ 0 w 5"/>
                <a:gd name="T17" fmla="*/ 2 h 3"/>
                <a:gd name="T18" fmla="*/ 0 w 5"/>
                <a:gd name="T19" fmla="*/ 1 h 3"/>
                <a:gd name="T20" fmla="*/ 1 w 5"/>
                <a:gd name="T21" fmla="*/ 1 h 3"/>
                <a:gd name="T22" fmla="*/ 1 w 5"/>
                <a:gd name="T23" fmla="*/ 1 h 3"/>
                <a:gd name="T24" fmla="*/ 2 w 5"/>
                <a:gd name="T25" fmla="*/ 0 h 3"/>
                <a:gd name="T26" fmla="*/ 2 w 5"/>
                <a:gd name="T27" fmla="*/ 0 h 3"/>
                <a:gd name="T28" fmla="*/ 3 w 5"/>
                <a:gd name="T29" fmla="*/ 1 h 3"/>
                <a:gd name="T30" fmla="*/ 4 w 5"/>
                <a:gd name="T31" fmla="*/ 1 h 3"/>
                <a:gd name="T32" fmla="*/ 4 w 5"/>
                <a:gd name="T33" fmla="*/ 2 h 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"/>
                <a:gd name="T52" fmla="*/ 0 h 3"/>
                <a:gd name="T53" fmla="*/ 5 w 5"/>
                <a:gd name="T54" fmla="*/ 3 h 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" h="3">
                  <a:moveTo>
                    <a:pt x="4" y="2"/>
                  </a:moveTo>
                  <a:lnTo>
                    <a:pt x="4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2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95" name="Freeform 276"/>
            <p:cNvSpPr>
              <a:spLocks/>
            </p:cNvSpPr>
            <p:nvPr/>
          </p:nvSpPr>
          <p:spPr bwMode="auto">
            <a:xfrm>
              <a:off x="1434" y="1155"/>
              <a:ext cx="6" cy="5"/>
            </a:xfrm>
            <a:custGeom>
              <a:avLst/>
              <a:gdLst>
                <a:gd name="T0" fmla="*/ 5 w 6"/>
                <a:gd name="T1" fmla="*/ 4 h 5"/>
                <a:gd name="T2" fmla="*/ 5 w 6"/>
                <a:gd name="T3" fmla="*/ 4 h 5"/>
                <a:gd name="T4" fmla="*/ 5 w 6"/>
                <a:gd name="T5" fmla="*/ 2 h 5"/>
                <a:gd name="T6" fmla="*/ 4 w 6"/>
                <a:gd name="T7" fmla="*/ 1 h 5"/>
                <a:gd name="T8" fmla="*/ 3 w 6"/>
                <a:gd name="T9" fmla="*/ 0 h 5"/>
                <a:gd name="T10" fmla="*/ 3 w 6"/>
                <a:gd name="T11" fmla="*/ 0 h 5"/>
                <a:gd name="T12" fmla="*/ 2 w 6"/>
                <a:gd name="T13" fmla="*/ 0 h 5"/>
                <a:gd name="T14" fmla="*/ 1 w 6"/>
                <a:gd name="T15" fmla="*/ 1 h 5"/>
                <a:gd name="T16" fmla="*/ 0 w 6"/>
                <a:gd name="T17" fmla="*/ 2 h 5"/>
                <a:gd name="T18" fmla="*/ 0 w 6"/>
                <a:gd name="T19" fmla="*/ 4 h 5"/>
                <a:gd name="T20" fmla="*/ 0 w 6"/>
                <a:gd name="T21" fmla="*/ 3 h 5"/>
                <a:gd name="T22" fmla="*/ 1 w 6"/>
                <a:gd name="T23" fmla="*/ 2 h 5"/>
                <a:gd name="T24" fmla="*/ 2 w 6"/>
                <a:gd name="T25" fmla="*/ 1 h 5"/>
                <a:gd name="T26" fmla="*/ 2 w 6"/>
                <a:gd name="T27" fmla="*/ 1 h 5"/>
                <a:gd name="T28" fmla="*/ 3 w 6"/>
                <a:gd name="T29" fmla="*/ 1 h 5"/>
                <a:gd name="T30" fmla="*/ 4 w 6"/>
                <a:gd name="T31" fmla="*/ 2 h 5"/>
                <a:gd name="T32" fmla="*/ 4 w 6"/>
                <a:gd name="T33" fmla="*/ 2 h 5"/>
                <a:gd name="T34" fmla="*/ 5 w 6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5"/>
                <a:gd name="T56" fmla="*/ 6 w 6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5">
                  <a:moveTo>
                    <a:pt x="5" y="4"/>
                  </a:moveTo>
                  <a:lnTo>
                    <a:pt x="5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2"/>
                  </a:lnTo>
                  <a:lnTo>
                    <a:pt x="5" y="4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96" name="Freeform 277"/>
            <p:cNvSpPr>
              <a:spLocks/>
            </p:cNvSpPr>
            <p:nvPr/>
          </p:nvSpPr>
          <p:spPr bwMode="auto">
            <a:xfrm>
              <a:off x="1408" y="1123"/>
              <a:ext cx="79" cy="31"/>
            </a:xfrm>
            <a:custGeom>
              <a:avLst/>
              <a:gdLst>
                <a:gd name="T0" fmla="*/ 78 w 79"/>
                <a:gd name="T1" fmla="*/ 29 h 31"/>
                <a:gd name="T2" fmla="*/ 49 w 79"/>
                <a:gd name="T3" fmla="*/ 30 h 31"/>
                <a:gd name="T4" fmla="*/ 49 w 79"/>
                <a:gd name="T5" fmla="*/ 27 h 31"/>
                <a:gd name="T6" fmla="*/ 49 w 79"/>
                <a:gd name="T7" fmla="*/ 24 h 31"/>
                <a:gd name="T8" fmla="*/ 49 w 79"/>
                <a:gd name="T9" fmla="*/ 21 h 31"/>
                <a:gd name="T10" fmla="*/ 48 w 79"/>
                <a:gd name="T11" fmla="*/ 18 h 31"/>
                <a:gd name="T12" fmla="*/ 48 w 79"/>
                <a:gd name="T13" fmla="*/ 16 h 31"/>
                <a:gd name="T14" fmla="*/ 47 w 79"/>
                <a:gd name="T15" fmla="*/ 14 h 31"/>
                <a:gd name="T16" fmla="*/ 47 w 79"/>
                <a:gd name="T17" fmla="*/ 12 h 31"/>
                <a:gd name="T18" fmla="*/ 46 w 79"/>
                <a:gd name="T19" fmla="*/ 10 h 31"/>
                <a:gd name="T20" fmla="*/ 45 w 79"/>
                <a:gd name="T21" fmla="*/ 8 h 31"/>
                <a:gd name="T22" fmla="*/ 44 w 79"/>
                <a:gd name="T23" fmla="*/ 6 h 31"/>
                <a:gd name="T24" fmla="*/ 43 w 79"/>
                <a:gd name="T25" fmla="*/ 5 h 31"/>
                <a:gd name="T26" fmla="*/ 42 w 79"/>
                <a:gd name="T27" fmla="*/ 4 h 31"/>
                <a:gd name="T28" fmla="*/ 41 w 79"/>
                <a:gd name="T29" fmla="*/ 3 h 31"/>
                <a:gd name="T30" fmla="*/ 39 w 79"/>
                <a:gd name="T31" fmla="*/ 2 h 31"/>
                <a:gd name="T32" fmla="*/ 37 w 79"/>
                <a:gd name="T33" fmla="*/ 1 h 31"/>
                <a:gd name="T34" fmla="*/ 35 w 79"/>
                <a:gd name="T35" fmla="*/ 1 h 31"/>
                <a:gd name="T36" fmla="*/ 0 w 79"/>
                <a:gd name="T37" fmla="*/ 0 h 31"/>
                <a:gd name="T38" fmla="*/ 40 w 79"/>
                <a:gd name="T39" fmla="*/ 0 h 31"/>
                <a:gd name="T40" fmla="*/ 61 w 79"/>
                <a:gd name="T41" fmla="*/ 0 h 31"/>
                <a:gd name="T42" fmla="*/ 63 w 79"/>
                <a:gd name="T43" fmla="*/ 0 h 31"/>
                <a:gd name="T44" fmla="*/ 65 w 79"/>
                <a:gd name="T45" fmla="*/ 1 h 31"/>
                <a:gd name="T46" fmla="*/ 67 w 79"/>
                <a:gd name="T47" fmla="*/ 2 h 31"/>
                <a:gd name="T48" fmla="*/ 69 w 79"/>
                <a:gd name="T49" fmla="*/ 3 h 31"/>
                <a:gd name="T50" fmla="*/ 71 w 79"/>
                <a:gd name="T51" fmla="*/ 4 h 31"/>
                <a:gd name="T52" fmla="*/ 72 w 79"/>
                <a:gd name="T53" fmla="*/ 6 h 31"/>
                <a:gd name="T54" fmla="*/ 73 w 79"/>
                <a:gd name="T55" fmla="*/ 8 h 31"/>
                <a:gd name="T56" fmla="*/ 74 w 79"/>
                <a:gd name="T57" fmla="*/ 10 h 31"/>
                <a:gd name="T58" fmla="*/ 75 w 79"/>
                <a:gd name="T59" fmla="*/ 12 h 31"/>
                <a:gd name="T60" fmla="*/ 76 w 79"/>
                <a:gd name="T61" fmla="*/ 14 h 31"/>
                <a:gd name="T62" fmla="*/ 76 w 79"/>
                <a:gd name="T63" fmla="*/ 17 h 31"/>
                <a:gd name="T64" fmla="*/ 77 w 79"/>
                <a:gd name="T65" fmla="*/ 19 h 31"/>
                <a:gd name="T66" fmla="*/ 77 w 79"/>
                <a:gd name="T67" fmla="*/ 22 h 31"/>
                <a:gd name="T68" fmla="*/ 78 w 79"/>
                <a:gd name="T69" fmla="*/ 24 h 31"/>
                <a:gd name="T70" fmla="*/ 78 w 79"/>
                <a:gd name="T71" fmla="*/ 27 h 31"/>
                <a:gd name="T72" fmla="*/ 78 w 79"/>
                <a:gd name="T73" fmla="*/ 29 h 3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9"/>
                <a:gd name="T112" fmla="*/ 0 h 31"/>
                <a:gd name="T113" fmla="*/ 79 w 79"/>
                <a:gd name="T114" fmla="*/ 31 h 3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9" h="31">
                  <a:moveTo>
                    <a:pt x="78" y="29"/>
                  </a:moveTo>
                  <a:lnTo>
                    <a:pt x="49" y="30"/>
                  </a:lnTo>
                  <a:lnTo>
                    <a:pt x="49" y="27"/>
                  </a:lnTo>
                  <a:lnTo>
                    <a:pt x="49" y="24"/>
                  </a:lnTo>
                  <a:lnTo>
                    <a:pt x="49" y="21"/>
                  </a:lnTo>
                  <a:lnTo>
                    <a:pt x="48" y="18"/>
                  </a:lnTo>
                  <a:lnTo>
                    <a:pt x="48" y="16"/>
                  </a:lnTo>
                  <a:lnTo>
                    <a:pt x="47" y="14"/>
                  </a:lnTo>
                  <a:lnTo>
                    <a:pt x="47" y="12"/>
                  </a:lnTo>
                  <a:lnTo>
                    <a:pt x="46" y="10"/>
                  </a:lnTo>
                  <a:lnTo>
                    <a:pt x="45" y="8"/>
                  </a:lnTo>
                  <a:lnTo>
                    <a:pt x="44" y="6"/>
                  </a:lnTo>
                  <a:lnTo>
                    <a:pt x="43" y="5"/>
                  </a:lnTo>
                  <a:lnTo>
                    <a:pt x="42" y="4"/>
                  </a:lnTo>
                  <a:lnTo>
                    <a:pt x="41" y="3"/>
                  </a:lnTo>
                  <a:lnTo>
                    <a:pt x="39" y="2"/>
                  </a:lnTo>
                  <a:lnTo>
                    <a:pt x="3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40" y="0"/>
                  </a:lnTo>
                  <a:lnTo>
                    <a:pt x="61" y="0"/>
                  </a:lnTo>
                  <a:lnTo>
                    <a:pt x="63" y="0"/>
                  </a:lnTo>
                  <a:lnTo>
                    <a:pt x="65" y="1"/>
                  </a:lnTo>
                  <a:lnTo>
                    <a:pt x="67" y="2"/>
                  </a:lnTo>
                  <a:lnTo>
                    <a:pt x="69" y="3"/>
                  </a:lnTo>
                  <a:lnTo>
                    <a:pt x="71" y="4"/>
                  </a:lnTo>
                  <a:lnTo>
                    <a:pt x="72" y="6"/>
                  </a:lnTo>
                  <a:lnTo>
                    <a:pt x="73" y="8"/>
                  </a:lnTo>
                  <a:lnTo>
                    <a:pt x="74" y="10"/>
                  </a:lnTo>
                  <a:lnTo>
                    <a:pt x="75" y="12"/>
                  </a:lnTo>
                  <a:lnTo>
                    <a:pt x="76" y="14"/>
                  </a:lnTo>
                  <a:lnTo>
                    <a:pt x="76" y="17"/>
                  </a:lnTo>
                  <a:lnTo>
                    <a:pt x="77" y="19"/>
                  </a:lnTo>
                  <a:lnTo>
                    <a:pt x="77" y="22"/>
                  </a:lnTo>
                  <a:lnTo>
                    <a:pt x="78" y="24"/>
                  </a:lnTo>
                  <a:lnTo>
                    <a:pt x="78" y="27"/>
                  </a:lnTo>
                  <a:lnTo>
                    <a:pt x="78" y="29"/>
                  </a:lnTo>
                </a:path>
              </a:pathLst>
            </a:custGeom>
            <a:gradFill rotWithShape="0">
              <a:gsLst>
                <a:gs pos="0">
                  <a:srgbClr val="333333"/>
                </a:gs>
                <a:gs pos="100000">
                  <a:srgbClr val="FFFFFF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97" name="Freeform 278"/>
            <p:cNvSpPr>
              <a:spLocks/>
            </p:cNvSpPr>
            <p:nvPr/>
          </p:nvSpPr>
          <p:spPr bwMode="auto">
            <a:xfrm>
              <a:off x="1407" y="1123"/>
              <a:ext cx="80" cy="31"/>
            </a:xfrm>
            <a:custGeom>
              <a:avLst/>
              <a:gdLst>
                <a:gd name="T0" fmla="*/ 79 w 80"/>
                <a:gd name="T1" fmla="*/ 29 h 31"/>
                <a:gd name="T2" fmla="*/ 50 w 80"/>
                <a:gd name="T3" fmla="*/ 30 h 31"/>
                <a:gd name="T4" fmla="*/ 50 w 80"/>
                <a:gd name="T5" fmla="*/ 27 h 31"/>
                <a:gd name="T6" fmla="*/ 49 w 80"/>
                <a:gd name="T7" fmla="*/ 24 h 31"/>
                <a:gd name="T8" fmla="*/ 49 w 80"/>
                <a:gd name="T9" fmla="*/ 21 h 31"/>
                <a:gd name="T10" fmla="*/ 49 w 80"/>
                <a:gd name="T11" fmla="*/ 18 h 31"/>
                <a:gd name="T12" fmla="*/ 48 w 80"/>
                <a:gd name="T13" fmla="*/ 16 h 31"/>
                <a:gd name="T14" fmla="*/ 48 w 80"/>
                <a:gd name="T15" fmla="*/ 14 h 31"/>
                <a:gd name="T16" fmla="*/ 47 w 80"/>
                <a:gd name="T17" fmla="*/ 12 h 31"/>
                <a:gd name="T18" fmla="*/ 47 w 80"/>
                <a:gd name="T19" fmla="*/ 10 h 31"/>
                <a:gd name="T20" fmla="*/ 46 w 80"/>
                <a:gd name="T21" fmla="*/ 8 h 31"/>
                <a:gd name="T22" fmla="*/ 45 w 80"/>
                <a:gd name="T23" fmla="*/ 6 h 31"/>
                <a:gd name="T24" fmla="*/ 44 w 80"/>
                <a:gd name="T25" fmla="*/ 5 h 31"/>
                <a:gd name="T26" fmla="*/ 43 w 80"/>
                <a:gd name="T27" fmla="*/ 4 h 31"/>
                <a:gd name="T28" fmla="*/ 41 w 80"/>
                <a:gd name="T29" fmla="*/ 3 h 31"/>
                <a:gd name="T30" fmla="*/ 40 w 80"/>
                <a:gd name="T31" fmla="*/ 2 h 31"/>
                <a:gd name="T32" fmla="*/ 38 w 80"/>
                <a:gd name="T33" fmla="*/ 1 h 31"/>
                <a:gd name="T34" fmla="*/ 36 w 80"/>
                <a:gd name="T35" fmla="*/ 1 h 31"/>
                <a:gd name="T36" fmla="*/ 0 w 80"/>
                <a:gd name="T37" fmla="*/ 0 h 31"/>
                <a:gd name="T38" fmla="*/ 41 w 80"/>
                <a:gd name="T39" fmla="*/ 0 h 31"/>
                <a:gd name="T40" fmla="*/ 61 w 80"/>
                <a:gd name="T41" fmla="*/ 0 h 31"/>
                <a:gd name="T42" fmla="*/ 64 w 80"/>
                <a:gd name="T43" fmla="*/ 0 h 31"/>
                <a:gd name="T44" fmla="*/ 66 w 80"/>
                <a:gd name="T45" fmla="*/ 1 h 31"/>
                <a:gd name="T46" fmla="*/ 68 w 80"/>
                <a:gd name="T47" fmla="*/ 2 h 31"/>
                <a:gd name="T48" fmla="*/ 70 w 80"/>
                <a:gd name="T49" fmla="*/ 3 h 31"/>
                <a:gd name="T50" fmla="*/ 72 w 80"/>
                <a:gd name="T51" fmla="*/ 4 h 31"/>
                <a:gd name="T52" fmla="*/ 73 w 80"/>
                <a:gd name="T53" fmla="*/ 6 h 31"/>
                <a:gd name="T54" fmla="*/ 74 w 80"/>
                <a:gd name="T55" fmla="*/ 8 h 31"/>
                <a:gd name="T56" fmla="*/ 75 w 80"/>
                <a:gd name="T57" fmla="*/ 10 h 31"/>
                <a:gd name="T58" fmla="*/ 76 w 80"/>
                <a:gd name="T59" fmla="*/ 12 h 31"/>
                <a:gd name="T60" fmla="*/ 77 w 80"/>
                <a:gd name="T61" fmla="*/ 14 h 31"/>
                <a:gd name="T62" fmla="*/ 77 w 80"/>
                <a:gd name="T63" fmla="*/ 17 h 31"/>
                <a:gd name="T64" fmla="*/ 78 w 80"/>
                <a:gd name="T65" fmla="*/ 19 h 31"/>
                <a:gd name="T66" fmla="*/ 78 w 80"/>
                <a:gd name="T67" fmla="*/ 22 h 31"/>
                <a:gd name="T68" fmla="*/ 79 w 80"/>
                <a:gd name="T69" fmla="*/ 24 h 31"/>
                <a:gd name="T70" fmla="*/ 79 w 80"/>
                <a:gd name="T71" fmla="*/ 27 h 31"/>
                <a:gd name="T72" fmla="*/ 79 w 80"/>
                <a:gd name="T73" fmla="*/ 29 h 3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0"/>
                <a:gd name="T112" fmla="*/ 0 h 31"/>
                <a:gd name="T113" fmla="*/ 80 w 80"/>
                <a:gd name="T114" fmla="*/ 31 h 3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0" h="31">
                  <a:moveTo>
                    <a:pt x="79" y="29"/>
                  </a:moveTo>
                  <a:lnTo>
                    <a:pt x="50" y="30"/>
                  </a:lnTo>
                  <a:lnTo>
                    <a:pt x="50" y="27"/>
                  </a:lnTo>
                  <a:lnTo>
                    <a:pt x="49" y="24"/>
                  </a:lnTo>
                  <a:lnTo>
                    <a:pt x="49" y="21"/>
                  </a:lnTo>
                  <a:lnTo>
                    <a:pt x="49" y="18"/>
                  </a:lnTo>
                  <a:lnTo>
                    <a:pt x="48" y="16"/>
                  </a:lnTo>
                  <a:lnTo>
                    <a:pt x="48" y="14"/>
                  </a:lnTo>
                  <a:lnTo>
                    <a:pt x="47" y="12"/>
                  </a:lnTo>
                  <a:lnTo>
                    <a:pt x="47" y="10"/>
                  </a:lnTo>
                  <a:lnTo>
                    <a:pt x="46" y="8"/>
                  </a:lnTo>
                  <a:lnTo>
                    <a:pt x="45" y="6"/>
                  </a:lnTo>
                  <a:lnTo>
                    <a:pt x="44" y="5"/>
                  </a:lnTo>
                  <a:lnTo>
                    <a:pt x="43" y="4"/>
                  </a:lnTo>
                  <a:lnTo>
                    <a:pt x="41" y="3"/>
                  </a:lnTo>
                  <a:lnTo>
                    <a:pt x="40" y="2"/>
                  </a:lnTo>
                  <a:lnTo>
                    <a:pt x="38" y="1"/>
                  </a:lnTo>
                  <a:lnTo>
                    <a:pt x="36" y="1"/>
                  </a:lnTo>
                  <a:lnTo>
                    <a:pt x="0" y="0"/>
                  </a:lnTo>
                  <a:lnTo>
                    <a:pt x="41" y="0"/>
                  </a:lnTo>
                  <a:lnTo>
                    <a:pt x="61" y="0"/>
                  </a:lnTo>
                  <a:lnTo>
                    <a:pt x="64" y="0"/>
                  </a:lnTo>
                  <a:lnTo>
                    <a:pt x="66" y="1"/>
                  </a:lnTo>
                  <a:lnTo>
                    <a:pt x="68" y="2"/>
                  </a:lnTo>
                  <a:lnTo>
                    <a:pt x="70" y="3"/>
                  </a:lnTo>
                  <a:lnTo>
                    <a:pt x="72" y="4"/>
                  </a:lnTo>
                  <a:lnTo>
                    <a:pt x="73" y="6"/>
                  </a:lnTo>
                  <a:lnTo>
                    <a:pt x="74" y="8"/>
                  </a:lnTo>
                  <a:lnTo>
                    <a:pt x="75" y="10"/>
                  </a:lnTo>
                  <a:lnTo>
                    <a:pt x="76" y="12"/>
                  </a:lnTo>
                  <a:lnTo>
                    <a:pt x="77" y="14"/>
                  </a:lnTo>
                  <a:lnTo>
                    <a:pt x="77" y="17"/>
                  </a:lnTo>
                  <a:lnTo>
                    <a:pt x="78" y="19"/>
                  </a:lnTo>
                  <a:lnTo>
                    <a:pt x="78" y="22"/>
                  </a:lnTo>
                  <a:lnTo>
                    <a:pt x="79" y="24"/>
                  </a:lnTo>
                  <a:lnTo>
                    <a:pt x="79" y="27"/>
                  </a:lnTo>
                  <a:lnTo>
                    <a:pt x="79" y="2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98" name="Freeform 279"/>
            <p:cNvSpPr>
              <a:spLocks/>
            </p:cNvSpPr>
            <p:nvPr/>
          </p:nvSpPr>
          <p:spPr bwMode="auto">
            <a:xfrm>
              <a:off x="1473" y="1131"/>
              <a:ext cx="50" cy="41"/>
            </a:xfrm>
            <a:custGeom>
              <a:avLst/>
              <a:gdLst>
                <a:gd name="T0" fmla="*/ 49 w 50"/>
                <a:gd name="T1" fmla="*/ 0 h 41"/>
                <a:gd name="T2" fmla="*/ 15 w 50"/>
                <a:gd name="T3" fmla="*/ 0 h 41"/>
                <a:gd name="T4" fmla="*/ 13 w 50"/>
                <a:gd name="T5" fmla="*/ 0 h 41"/>
                <a:gd name="T6" fmla="*/ 12 w 50"/>
                <a:gd name="T7" fmla="*/ 1 h 41"/>
                <a:gd name="T8" fmla="*/ 10 w 50"/>
                <a:gd name="T9" fmla="*/ 1 h 41"/>
                <a:gd name="T10" fmla="*/ 8 w 50"/>
                <a:gd name="T11" fmla="*/ 2 h 41"/>
                <a:gd name="T12" fmla="*/ 7 w 50"/>
                <a:gd name="T13" fmla="*/ 3 h 41"/>
                <a:gd name="T14" fmla="*/ 6 w 50"/>
                <a:gd name="T15" fmla="*/ 5 h 41"/>
                <a:gd name="T16" fmla="*/ 5 w 50"/>
                <a:gd name="T17" fmla="*/ 6 h 41"/>
                <a:gd name="T18" fmla="*/ 4 w 50"/>
                <a:gd name="T19" fmla="*/ 7 h 41"/>
                <a:gd name="T20" fmla="*/ 3 w 50"/>
                <a:gd name="T21" fmla="*/ 9 h 41"/>
                <a:gd name="T22" fmla="*/ 2 w 50"/>
                <a:gd name="T23" fmla="*/ 11 h 41"/>
                <a:gd name="T24" fmla="*/ 2 w 50"/>
                <a:gd name="T25" fmla="*/ 12 h 41"/>
                <a:gd name="T26" fmla="*/ 1 w 50"/>
                <a:gd name="T27" fmla="*/ 14 h 41"/>
                <a:gd name="T28" fmla="*/ 0 w 50"/>
                <a:gd name="T29" fmla="*/ 15 h 41"/>
                <a:gd name="T30" fmla="*/ 0 w 50"/>
                <a:gd name="T31" fmla="*/ 17 h 41"/>
                <a:gd name="T32" fmla="*/ 0 w 50"/>
                <a:gd name="T33" fmla="*/ 18 h 41"/>
                <a:gd name="T34" fmla="*/ 0 w 50"/>
                <a:gd name="T35" fmla="*/ 19 h 41"/>
                <a:gd name="T36" fmla="*/ 0 w 50"/>
                <a:gd name="T37" fmla="*/ 21 h 41"/>
                <a:gd name="T38" fmla="*/ 0 w 50"/>
                <a:gd name="T39" fmla="*/ 23 h 41"/>
                <a:gd name="T40" fmla="*/ 1 w 50"/>
                <a:gd name="T41" fmla="*/ 24 h 41"/>
                <a:gd name="T42" fmla="*/ 1 w 50"/>
                <a:gd name="T43" fmla="*/ 26 h 41"/>
                <a:gd name="T44" fmla="*/ 2 w 50"/>
                <a:gd name="T45" fmla="*/ 28 h 41"/>
                <a:gd name="T46" fmla="*/ 2 w 50"/>
                <a:gd name="T47" fmla="*/ 29 h 41"/>
                <a:gd name="T48" fmla="*/ 3 w 50"/>
                <a:gd name="T49" fmla="*/ 31 h 41"/>
                <a:gd name="T50" fmla="*/ 4 w 50"/>
                <a:gd name="T51" fmla="*/ 32 h 41"/>
                <a:gd name="T52" fmla="*/ 5 w 50"/>
                <a:gd name="T53" fmla="*/ 33 h 41"/>
                <a:gd name="T54" fmla="*/ 6 w 50"/>
                <a:gd name="T55" fmla="*/ 35 h 41"/>
                <a:gd name="T56" fmla="*/ 7 w 50"/>
                <a:gd name="T57" fmla="*/ 36 h 41"/>
                <a:gd name="T58" fmla="*/ 8 w 50"/>
                <a:gd name="T59" fmla="*/ 37 h 41"/>
                <a:gd name="T60" fmla="*/ 9 w 50"/>
                <a:gd name="T61" fmla="*/ 37 h 41"/>
                <a:gd name="T62" fmla="*/ 11 w 50"/>
                <a:gd name="T63" fmla="*/ 38 h 41"/>
                <a:gd name="T64" fmla="*/ 12 w 50"/>
                <a:gd name="T65" fmla="*/ 39 h 41"/>
                <a:gd name="T66" fmla="*/ 14 w 50"/>
                <a:gd name="T67" fmla="*/ 39 h 41"/>
                <a:gd name="T68" fmla="*/ 49 w 50"/>
                <a:gd name="T69" fmla="*/ 40 h 41"/>
                <a:gd name="T70" fmla="*/ 49 w 50"/>
                <a:gd name="T71" fmla="*/ 0 h 4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"/>
                <a:gd name="T109" fmla="*/ 0 h 41"/>
                <a:gd name="T110" fmla="*/ 50 w 50"/>
                <a:gd name="T111" fmla="*/ 41 h 4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" h="41">
                  <a:moveTo>
                    <a:pt x="49" y="0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8" y="2"/>
                  </a:lnTo>
                  <a:lnTo>
                    <a:pt x="7" y="3"/>
                  </a:lnTo>
                  <a:lnTo>
                    <a:pt x="6" y="5"/>
                  </a:lnTo>
                  <a:lnTo>
                    <a:pt x="5" y="6"/>
                  </a:lnTo>
                  <a:lnTo>
                    <a:pt x="4" y="7"/>
                  </a:lnTo>
                  <a:lnTo>
                    <a:pt x="3" y="9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1" y="24"/>
                  </a:lnTo>
                  <a:lnTo>
                    <a:pt x="1" y="26"/>
                  </a:lnTo>
                  <a:lnTo>
                    <a:pt x="2" y="28"/>
                  </a:lnTo>
                  <a:lnTo>
                    <a:pt x="2" y="29"/>
                  </a:lnTo>
                  <a:lnTo>
                    <a:pt x="3" y="31"/>
                  </a:lnTo>
                  <a:lnTo>
                    <a:pt x="4" y="32"/>
                  </a:lnTo>
                  <a:lnTo>
                    <a:pt x="5" y="33"/>
                  </a:lnTo>
                  <a:lnTo>
                    <a:pt x="6" y="35"/>
                  </a:lnTo>
                  <a:lnTo>
                    <a:pt x="7" y="36"/>
                  </a:lnTo>
                  <a:lnTo>
                    <a:pt x="8" y="37"/>
                  </a:lnTo>
                  <a:lnTo>
                    <a:pt x="9" y="37"/>
                  </a:lnTo>
                  <a:lnTo>
                    <a:pt x="11" y="38"/>
                  </a:lnTo>
                  <a:lnTo>
                    <a:pt x="12" y="39"/>
                  </a:lnTo>
                  <a:lnTo>
                    <a:pt x="14" y="39"/>
                  </a:lnTo>
                  <a:lnTo>
                    <a:pt x="49" y="40"/>
                  </a:lnTo>
                  <a:lnTo>
                    <a:pt x="4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099" name="Freeform 280"/>
            <p:cNvSpPr>
              <a:spLocks/>
            </p:cNvSpPr>
            <p:nvPr/>
          </p:nvSpPr>
          <p:spPr bwMode="auto">
            <a:xfrm>
              <a:off x="1473" y="1131"/>
              <a:ext cx="50" cy="42"/>
            </a:xfrm>
            <a:custGeom>
              <a:avLst/>
              <a:gdLst>
                <a:gd name="T0" fmla="*/ 49 w 50"/>
                <a:gd name="T1" fmla="*/ 0 h 42"/>
                <a:gd name="T2" fmla="*/ 15 w 50"/>
                <a:gd name="T3" fmla="*/ 0 h 42"/>
                <a:gd name="T4" fmla="*/ 13 w 50"/>
                <a:gd name="T5" fmla="*/ 0 h 42"/>
                <a:gd name="T6" fmla="*/ 12 w 50"/>
                <a:gd name="T7" fmla="*/ 1 h 42"/>
                <a:gd name="T8" fmla="*/ 10 w 50"/>
                <a:gd name="T9" fmla="*/ 2 h 42"/>
                <a:gd name="T10" fmla="*/ 8 w 50"/>
                <a:gd name="T11" fmla="*/ 2 h 42"/>
                <a:gd name="T12" fmla="*/ 7 w 50"/>
                <a:gd name="T13" fmla="*/ 4 h 42"/>
                <a:gd name="T14" fmla="*/ 6 w 50"/>
                <a:gd name="T15" fmla="*/ 5 h 42"/>
                <a:gd name="T16" fmla="*/ 5 w 50"/>
                <a:gd name="T17" fmla="*/ 6 h 42"/>
                <a:gd name="T18" fmla="*/ 4 w 50"/>
                <a:gd name="T19" fmla="*/ 8 h 42"/>
                <a:gd name="T20" fmla="*/ 3 w 50"/>
                <a:gd name="T21" fmla="*/ 9 h 42"/>
                <a:gd name="T22" fmla="*/ 2 w 50"/>
                <a:gd name="T23" fmla="*/ 11 h 42"/>
                <a:gd name="T24" fmla="*/ 2 w 50"/>
                <a:gd name="T25" fmla="*/ 12 h 42"/>
                <a:gd name="T26" fmla="*/ 1 w 50"/>
                <a:gd name="T27" fmla="*/ 14 h 42"/>
                <a:gd name="T28" fmla="*/ 0 w 50"/>
                <a:gd name="T29" fmla="*/ 16 h 42"/>
                <a:gd name="T30" fmla="*/ 0 w 50"/>
                <a:gd name="T31" fmla="*/ 17 h 42"/>
                <a:gd name="T32" fmla="*/ 0 w 50"/>
                <a:gd name="T33" fmla="*/ 19 h 42"/>
                <a:gd name="T34" fmla="*/ 0 w 50"/>
                <a:gd name="T35" fmla="*/ 20 h 42"/>
                <a:gd name="T36" fmla="*/ 0 w 50"/>
                <a:gd name="T37" fmla="*/ 22 h 42"/>
                <a:gd name="T38" fmla="*/ 0 w 50"/>
                <a:gd name="T39" fmla="*/ 23 h 42"/>
                <a:gd name="T40" fmla="*/ 1 w 50"/>
                <a:gd name="T41" fmla="*/ 25 h 42"/>
                <a:gd name="T42" fmla="*/ 1 w 50"/>
                <a:gd name="T43" fmla="*/ 27 h 42"/>
                <a:gd name="T44" fmla="*/ 2 w 50"/>
                <a:gd name="T45" fmla="*/ 28 h 42"/>
                <a:gd name="T46" fmla="*/ 2 w 50"/>
                <a:gd name="T47" fmla="*/ 30 h 42"/>
                <a:gd name="T48" fmla="*/ 3 w 50"/>
                <a:gd name="T49" fmla="*/ 32 h 42"/>
                <a:gd name="T50" fmla="*/ 4 w 50"/>
                <a:gd name="T51" fmla="*/ 33 h 42"/>
                <a:gd name="T52" fmla="*/ 5 w 50"/>
                <a:gd name="T53" fmla="*/ 34 h 42"/>
                <a:gd name="T54" fmla="*/ 6 w 50"/>
                <a:gd name="T55" fmla="*/ 35 h 42"/>
                <a:gd name="T56" fmla="*/ 7 w 50"/>
                <a:gd name="T57" fmla="*/ 37 h 42"/>
                <a:gd name="T58" fmla="*/ 8 w 50"/>
                <a:gd name="T59" fmla="*/ 37 h 42"/>
                <a:gd name="T60" fmla="*/ 9 w 50"/>
                <a:gd name="T61" fmla="*/ 38 h 42"/>
                <a:gd name="T62" fmla="*/ 11 w 50"/>
                <a:gd name="T63" fmla="*/ 39 h 42"/>
                <a:gd name="T64" fmla="*/ 12 w 50"/>
                <a:gd name="T65" fmla="*/ 40 h 42"/>
                <a:gd name="T66" fmla="*/ 14 w 50"/>
                <a:gd name="T67" fmla="*/ 40 h 42"/>
                <a:gd name="T68" fmla="*/ 49 w 50"/>
                <a:gd name="T69" fmla="*/ 41 h 42"/>
                <a:gd name="T70" fmla="*/ 49 w 50"/>
                <a:gd name="T71" fmla="*/ 0 h 4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"/>
                <a:gd name="T109" fmla="*/ 0 h 42"/>
                <a:gd name="T110" fmla="*/ 50 w 50"/>
                <a:gd name="T111" fmla="*/ 42 h 4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" h="42">
                  <a:moveTo>
                    <a:pt x="49" y="0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12" y="1"/>
                  </a:lnTo>
                  <a:lnTo>
                    <a:pt x="10" y="2"/>
                  </a:lnTo>
                  <a:lnTo>
                    <a:pt x="8" y="2"/>
                  </a:lnTo>
                  <a:lnTo>
                    <a:pt x="7" y="4"/>
                  </a:lnTo>
                  <a:lnTo>
                    <a:pt x="6" y="5"/>
                  </a:lnTo>
                  <a:lnTo>
                    <a:pt x="5" y="6"/>
                  </a:lnTo>
                  <a:lnTo>
                    <a:pt x="4" y="8"/>
                  </a:lnTo>
                  <a:lnTo>
                    <a:pt x="3" y="9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1" y="25"/>
                  </a:lnTo>
                  <a:lnTo>
                    <a:pt x="1" y="27"/>
                  </a:lnTo>
                  <a:lnTo>
                    <a:pt x="2" y="28"/>
                  </a:lnTo>
                  <a:lnTo>
                    <a:pt x="2" y="30"/>
                  </a:lnTo>
                  <a:lnTo>
                    <a:pt x="3" y="32"/>
                  </a:lnTo>
                  <a:lnTo>
                    <a:pt x="4" y="33"/>
                  </a:lnTo>
                  <a:lnTo>
                    <a:pt x="5" y="34"/>
                  </a:lnTo>
                  <a:lnTo>
                    <a:pt x="6" y="35"/>
                  </a:lnTo>
                  <a:lnTo>
                    <a:pt x="7" y="37"/>
                  </a:lnTo>
                  <a:lnTo>
                    <a:pt x="8" y="37"/>
                  </a:lnTo>
                  <a:lnTo>
                    <a:pt x="9" y="38"/>
                  </a:lnTo>
                  <a:lnTo>
                    <a:pt x="11" y="39"/>
                  </a:lnTo>
                  <a:lnTo>
                    <a:pt x="12" y="40"/>
                  </a:lnTo>
                  <a:lnTo>
                    <a:pt x="14" y="40"/>
                  </a:lnTo>
                  <a:lnTo>
                    <a:pt x="49" y="41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00" name="Freeform 281"/>
            <p:cNvSpPr>
              <a:spLocks/>
            </p:cNvSpPr>
            <p:nvPr/>
          </p:nvSpPr>
          <p:spPr bwMode="auto">
            <a:xfrm>
              <a:off x="1474" y="1131"/>
              <a:ext cx="49" cy="19"/>
            </a:xfrm>
            <a:custGeom>
              <a:avLst/>
              <a:gdLst>
                <a:gd name="T0" fmla="*/ 48 w 49"/>
                <a:gd name="T1" fmla="*/ 0 h 19"/>
                <a:gd name="T2" fmla="*/ 15 w 49"/>
                <a:gd name="T3" fmla="*/ 0 h 19"/>
                <a:gd name="T4" fmla="*/ 13 w 49"/>
                <a:gd name="T5" fmla="*/ 0 h 19"/>
                <a:gd name="T6" fmla="*/ 11 w 49"/>
                <a:gd name="T7" fmla="*/ 1 h 19"/>
                <a:gd name="T8" fmla="*/ 10 w 49"/>
                <a:gd name="T9" fmla="*/ 1 h 19"/>
                <a:gd name="T10" fmla="*/ 8 w 49"/>
                <a:gd name="T11" fmla="*/ 2 h 19"/>
                <a:gd name="T12" fmla="*/ 7 w 49"/>
                <a:gd name="T13" fmla="*/ 3 h 19"/>
                <a:gd name="T14" fmla="*/ 6 w 49"/>
                <a:gd name="T15" fmla="*/ 4 h 19"/>
                <a:gd name="T16" fmla="*/ 5 w 49"/>
                <a:gd name="T17" fmla="*/ 5 h 19"/>
                <a:gd name="T18" fmla="*/ 4 w 49"/>
                <a:gd name="T19" fmla="*/ 7 h 19"/>
                <a:gd name="T20" fmla="*/ 3 w 49"/>
                <a:gd name="T21" fmla="*/ 8 h 19"/>
                <a:gd name="T22" fmla="*/ 2 w 49"/>
                <a:gd name="T23" fmla="*/ 9 h 19"/>
                <a:gd name="T24" fmla="*/ 1 w 49"/>
                <a:gd name="T25" fmla="*/ 11 h 19"/>
                <a:gd name="T26" fmla="*/ 1 w 49"/>
                <a:gd name="T27" fmla="*/ 12 h 19"/>
                <a:gd name="T28" fmla="*/ 0 w 49"/>
                <a:gd name="T29" fmla="*/ 14 h 19"/>
                <a:gd name="T30" fmla="*/ 0 w 49"/>
                <a:gd name="T31" fmla="*/ 15 h 19"/>
                <a:gd name="T32" fmla="*/ 0 w 49"/>
                <a:gd name="T33" fmla="*/ 16 h 19"/>
                <a:gd name="T34" fmla="*/ 0 w 49"/>
                <a:gd name="T35" fmla="*/ 17 h 19"/>
                <a:gd name="T36" fmla="*/ 48 w 49"/>
                <a:gd name="T37" fmla="*/ 18 h 19"/>
                <a:gd name="T38" fmla="*/ 48 w 49"/>
                <a:gd name="T39" fmla="*/ 0 h 1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9"/>
                <a:gd name="T61" fmla="*/ 0 h 19"/>
                <a:gd name="T62" fmla="*/ 49 w 49"/>
                <a:gd name="T63" fmla="*/ 19 h 1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9" h="19">
                  <a:moveTo>
                    <a:pt x="48" y="0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8" y="2"/>
                  </a:lnTo>
                  <a:lnTo>
                    <a:pt x="7" y="3"/>
                  </a:lnTo>
                  <a:lnTo>
                    <a:pt x="6" y="4"/>
                  </a:lnTo>
                  <a:lnTo>
                    <a:pt x="5" y="5"/>
                  </a:lnTo>
                  <a:lnTo>
                    <a:pt x="4" y="7"/>
                  </a:lnTo>
                  <a:lnTo>
                    <a:pt x="3" y="8"/>
                  </a:lnTo>
                  <a:lnTo>
                    <a:pt x="2" y="9"/>
                  </a:lnTo>
                  <a:lnTo>
                    <a:pt x="1" y="11"/>
                  </a:lnTo>
                  <a:lnTo>
                    <a:pt x="1" y="12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48" y="18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01" name="Freeform 282"/>
            <p:cNvSpPr>
              <a:spLocks/>
            </p:cNvSpPr>
            <p:nvPr/>
          </p:nvSpPr>
          <p:spPr bwMode="auto">
            <a:xfrm>
              <a:off x="1475" y="1131"/>
              <a:ext cx="45" cy="17"/>
            </a:xfrm>
            <a:custGeom>
              <a:avLst/>
              <a:gdLst>
                <a:gd name="T0" fmla="*/ 44 w 45"/>
                <a:gd name="T1" fmla="*/ 0 h 17"/>
                <a:gd name="T2" fmla="*/ 12 w 45"/>
                <a:gd name="T3" fmla="*/ 0 h 17"/>
                <a:gd name="T4" fmla="*/ 12 w 45"/>
                <a:gd name="T5" fmla="*/ 1 h 17"/>
                <a:gd name="T6" fmla="*/ 11 w 45"/>
                <a:gd name="T7" fmla="*/ 1 h 17"/>
                <a:gd name="T8" fmla="*/ 10 w 45"/>
                <a:gd name="T9" fmla="*/ 1 h 17"/>
                <a:gd name="T10" fmla="*/ 9 w 45"/>
                <a:gd name="T11" fmla="*/ 1 h 17"/>
                <a:gd name="T12" fmla="*/ 8 w 45"/>
                <a:gd name="T13" fmla="*/ 2 h 17"/>
                <a:gd name="T14" fmla="*/ 7 w 45"/>
                <a:gd name="T15" fmla="*/ 3 h 17"/>
                <a:gd name="T16" fmla="*/ 6 w 45"/>
                <a:gd name="T17" fmla="*/ 4 h 17"/>
                <a:gd name="T18" fmla="*/ 5 w 45"/>
                <a:gd name="T19" fmla="*/ 4 h 17"/>
                <a:gd name="T20" fmla="*/ 5 w 45"/>
                <a:gd name="T21" fmla="*/ 5 h 17"/>
                <a:gd name="T22" fmla="*/ 4 w 45"/>
                <a:gd name="T23" fmla="*/ 7 h 17"/>
                <a:gd name="T24" fmla="*/ 3 w 45"/>
                <a:gd name="T25" fmla="*/ 8 h 17"/>
                <a:gd name="T26" fmla="*/ 2 w 45"/>
                <a:gd name="T27" fmla="*/ 9 h 17"/>
                <a:gd name="T28" fmla="*/ 2 w 45"/>
                <a:gd name="T29" fmla="*/ 11 h 17"/>
                <a:gd name="T30" fmla="*/ 1 w 45"/>
                <a:gd name="T31" fmla="*/ 12 h 17"/>
                <a:gd name="T32" fmla="*/ 1 w 45"/>
                <a:gd name="T33" fmla="*/ 14 h 17"/>
                <a:gd name="T34" fmla="*/ 0 w 45"/>
                <a:gd name="T35" fmla="*/ 16 h 17"/>
                <a:gd name="T36" fmla="*/ 44 w 45"/>
                <a:gd name="T37" fmla="*/ 16 h 17"/>
                <a:gd name="T38" fmla="*/ 44 w 45"/>
                <a:gd name="T39" fmla="*/ 0 h 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5"/>
                <a:gd name="T61" fmla="*/ 0 h 17"/>
                <a:gd name="T62" fmla="*/ 45 w 45"/>
                <a:gd name="T63" fmla="*/ 17 h 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5" h="17">
                  <a:moveTo>
                    <a:pt x="44" y="0"/>
                  </a:moveTo>
                  <a:lnTo>
                    <a:pt x="12" y="0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2"/>
                  </a:lnTo>
                  <a:lnTo>
                    <a:pt x="7" y="3"/>
                  </a:lnTo>
                  <a:lnTo>
                    <a:pt x="6" y="4"/>
                  </a:lnTo>
                  <a:lnTo>
                    <a:pt x="5" y="4"/>
                  </a:lnTo>
                  <a:lnTo>
                    <a:pt x="5" y="5"/>
                  </a:lnTo>
                  <a:lnTo>
                    <a:pt x="4" y="7"/>
                  </a:lnTo>
                  <a:lnTo>
                    <a:pt x="3" y="8"/>
                  </a:lnTo>
                  <a:lnTo>
                    <a:pt x="2" y="9"/>
                  </a:lnTo>
                  <a:lnTo>
                    <a:pt x="2" y="11"/>
                  </a:lnTo>
                  <a:lnTo>
                    <a:pt x="1" y="12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44" y="16"/>
                  </a:lnTo>
                  <a:lnTo>
                    <a:pt x="44" y="0"/>
                  </a:lnTo>
                </a:path>
              </a:pathLst>
            </a:cu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02" name="Freeform 283"/>
            <p:cNvSpPr>
              <a:spLocks/>
            </p:cNvSpPr>
            <p:nvPr/>
          </p:nvSpPr>
          <p:spPr bwMode="auto">
            <a:xfrm>
              <a:off x="1507" y="1131"/>
              <a:ext cx="33" cy="41"/>
            </a:xfrm>
            <a:custGeom>
              <a:avLst/>
              <a:gdLst>
                <a:gd name="T0" fmla="*/ 14 w 33"/>
                <a:gd name="T1" fmla="*/ 0 h 41"/>
                <a:gd name="T2" fmla="*/ 11 w 33"/>
                <a:gd name="T3" fmla="*/ 1 h 41"/>
                <a:gd name="T4" fmla="*/ 8 w 33"/>
                <a:gd name="T5" fmla="*/ 2 h 41"/>
                <a:gd name="T6" fmla="*/ 6 w 33"/>
                <a:gd name="T7" fmla="*/ 5 h 41"/>
                <a:gd name="T8" fmla="*/ 4 w 33"/>
                <a:gd name="T9" fmla="*/ 7 h 41"/>
                <a:gd name="T10" fmla="*/ 2 w 33"/>
                <a:gd name="T11" fmla="*/ 10 h 41"/>
                <a:gd name="T12" fmla="*/ 1 w 33"/>
                <a:gd name="T13" fmla="*/ 14 h 41"/>
                <a:gd name="T14" fmla="*/ 0 w 33"/>
                <a:gd name="T15" fmla="*/ 18 h 41"/>
                <a:gd name="T16" fmla="*/ 0 w 33"/>
                <a:gd name="T17" fmla="*/ 22 h 41"/>
                <a:gd name="T18" fmla="*/ 1 w 33"/>
                <a:gd name="T19" fmla="*/ 26 h 41"/>
                <a:gd name="T20" fmla="*/ 2 w 33"/>
                <a:gd name="T21" fmla="*/ 29 h 41"/>
                <a:gd name="T22" fmla="*/ 4 w 33"/>
                <a:gd name="T23" fmla="*/ 33 h 41"/>
                <a:gd name="T24" fmla="*/ 6 w 33"/>
                <a:gd name="T25" fmla="*/ 35 h 41"/>
                <a:gd name="T26" fmla="*/ 8 w 33"/>
                <a:gd name="T27" fmla="*/ 38 h 41"/>
                <a:gd name="T28" fmla="*/ 11 w 33"/>
                <a:gd name="T29" fmla="*/ 39 h 41"/>
                <a:gd name="T30" fmla="*/ 14 w 33"/>
                <a:gd name="T31" fmla="*/ 40 h 41"/>
                <a:gd name="T32" fmla="*/ 18 w 33"/>
                <a:gd name="T33" fmla="*/ 40 h 41"/>
                <a:gd name="T34" fmla="*/ 21 w 33"/>
                <a:gd name="T35" fmla="*/ 39 h 41"/>
                <a:gd name="T36" fmla="*/ 24 w 33"/>
                <a:gd name="T37" fmla="*/ 38 h 41"/>
                <a:gd name="T38" fmla="*/ 26 w 33"/>
                <a:gd name="T39" fmla="*/ 35 h 41"/>
                <a:gd name="T40" fmla="*/ 28 w 33"/>
                <a:gd name="T41" fmla="*/ 33 h 41"/>
                <a:gd name="T42" fmla="*/ 30 w 33"/>
                <a:gd name="T43" fmla="*/ 29 h 41"/>
                <a:gd name="T44" fmla="*/ 31 w 33"/>
                <a:gd name="T45" fmla="*/ 26 h 41"/>
                <a:gd name="T46" fmla="*/ 32 w 33"/>
                <a:gd name="T47" fmla="*/ 22 h 41"/>
                <a:gd name="T48" fmla="*/ 32 w 33"/>
                <a:gd name="T49" fmla="*/ 18 h 41"/>
                <a:gd name="T50" fmla="*/ 31 w 33"/>
                <a:gd name="T51" fmla="*/ 14 h 41"/>
                <a:gd name="T52" fmla="*/ 30 w 33"/>
                <a:gd name="T53" fmla="*/ 10 h 41"/>
                <a:gd name="T54" fmla="*/ 28 w 33"/>
                <a:gd name="T55" fmla="*/ 7 h 41"/>
                <a:gd name="T56" fmla="*/ 26 w 33"/>
                <a:gd name="T57" fmla="*/ 5 h 41"/>
                <a:gd name="T58" fmla="*/ 24 w 33"/>
                <a:gd name="T59" fmla="*/ 2 h 41"/>
                <a:gd name="T60" fmla="*/ 21 w 33"/>
                <a:gd name="T61" fmla="*/ 1 h 41"/>
                <a:gd name="T62" fmla="*/ 18 w 33"/>
                <a:gd name="T63" fmla="*/ 0 h 4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3"/>
                <a:gd name="T97" fmla="*/ 0 h 41"/>
                <a:gd name="T98" fmla="*/ 33 w 33"/>
                <a:gd name="T99" fmla="*/ 41 h 4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3" h="41">
                  <a:moveTo>
                    <a:pt x="16" y="0"/>
                  </a:moveTo>
                  <a:lnTo>
                    <a:pt x="14" y="0"/>
                  </a:lnTo>
                  <a:lnTo>
                    <a:pt x="13" y="0"/>
                  </a:lnTo>
                  <a:lnTo>
                    <a:pt x="11" y="1"/>
                  </a:lnTo>
                  <a:lnTo>
                    <a:pt x="10" y="2"/>
                  </a:lnTo>
                  <a:lnTo>
                    <a:pt x="8" y="2"/>
                  </a:lnTo>
                  <a:lnTo>
                    <a:pt x="7" y="3"/>
                  </a:lnTo>
                  <a:lnTo>
                    <a:pt x="6" y="5"/>
                  </a:lnTo>
                  <a:lnTo>
                    <a:pt x="5" y="6"/>
                  </a:lnTo>
                  <a:lnTo>
                    <a:pt x="4" y="7"/>
                  </a:lnTo>
                  <a:lnTo>
                    <a:pt x="3" y="9"/>
                  </a:lnTo>
                  <a:lnTo>
                    <a:pt x="2" y="10"/>
                  </a:lnTo>
                  <a:lnTo>
                    <a:pt x="1" y="12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1" y="26"/>
                  </a:lnTo>
                  <a:lnTo>
                    <a:pt x="1" y="28"/>
                  </a:lnTo>
                  <a:lnTo>
                    <a:pt x="2" y="29"/>
                  </a:lnTo>
                  <a:lnTo>
                    <a:pt x="3" y="31"/>
                  </a:lnTo>
                  <a:lnTo>
                    <a:pt x="4" y="33"/>
                  </a:lnTo>
                  <a:lnTo>
                    <a:pt x="5" y="34"/>
                  </a:lnTo>
                  <a:lnTo>
                    <a:pt x="6" y="35"/>
                  </a:lnTo>
                  <a:lnTo>
                    <a:pt x="7" y="36"/>
                  </a:lnTo>
                  <a:lnTo>
                    <a:pt x="8" y="38"/>
                  </a:lnTo>
                  <a:lnTo>
                    <a:pt x="10" y="38"/>
                  </a:lnTo>
                  <a:lnTo>
                    <a:pt x="11" y="39"/>
                  </a:lnTo>
                  <a:lnTo>
                    <a:pt x="13" y="40"/>
                  </a:lnTo>
                  <a:lnTo>
                    <a:pt x="14" y="40"/>
                  </a:lnTo>
                  <a:lnTo>
                    <a:pt x="16" y="40"/>
                  </a:lnTo>
                  <a:lnTo>
                    <a:pt x="18" y="40"/>
                  </a:lnTo>
                  <a:lnTo>
                    <a:pt x="19" y="40"/>
                  </a:lnTo>
                  <a:lnTo>
                    <a:pt x="21" y="39"/>
                  </a:lnTo>
                  <a:lnTo>
                    <a:pt x="22" y="38"/>
                  </a:lnTo>
                  <a:lnTo>
                    <a:pt x="24" y="38"/>
                  </a:lnTo>
                  <a:lnTo>
                    <a:pt x="25" y="36"/>
                  </a:lnTo>
                  <a:lnTo>
                    <a:pt x="26" y="35"/>
                  </a:lnTo>
                  <a:lnTo>
                    <a:pt x="27" y="34"/>
                  </a:lnTo>
                  <a:lnTo>
                    <a:pt x="28" y="33"/>
                  </a:lnTo>
                  <a:lnTo>
                    <a:pt x="29" y="31"/>
                  </a:lnTo>
                  <a:lnTo>
                    <a:pt x="30" y="29"/>
                  </a:lnTo>
                  <a:lnTo>
                    <a:pt x="31" y="28"/>
                  </a:lnTo>
                  <a:lnTo>
                    <a:pt x="31" y="26"/>
                  </a:lnTo>
                  <a:lnTo>
                    <a:pt x="32" y="24"/>
                  </a:lnTo>
                  <a:lnTo>
                    <a:pt x="32" y="22"/>
                  </a:lnTo>
                  <a:lnTo>
                    <a:pt x="32" y="20"/>
                  </a:lnTo>
                  <a:lnTo>
                    <a:pt x="32" y="18"/>
                  </a:lnTo>
                  <a:lnTo>
                    <a:pt x="32" y="16"/>
                  </a:lnTo>
                  <a:lnTo>
                    <a:pt x="31" y="14"/>
                  </a:lnTo>
                  <a:lnTo>
                    <a:pt x="31" y="12"/>
                  </a:lnTo>
                  <a:lnTo>
                    <a:pt x="30" y="10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7" y="6"/>
                  </a:lnTo>
                  <a:lnTo>
                    <a:pt x="26" y="5"/>
                  </a:lnTo>
                  <a:lnTo>
                    <a:pt x="25" y="3"/>
                  </a:lnTo>
                  <a:lnTo>
                    <a:pt x="24" y="2"/>
                  </a:lnTo>
                  <a:lnTo>
                    <a:pt x="22" y="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03" name="Freeform 284"/>
            <p:cNvSpPr>
              <a:spLocks/>
            </p:cNvSpPr>
            <p:nvPr/>
          </p:nvSpPr>
          <p:spPr bwMode="auto">
            <a:xfrm>
              <a:off x="1507" y="1131"/>
              <a:ext cx="33" cy="42"/>
            </a:xfrm>
            <a:custGeom>
              <a:avLst/>
              <a:gdLst>
                <a:gd name="T0" fmla="*/ 16 w 33"/>
                <a:gd name="T1" fmla="*/ 0 h 42"/>
                <a:gd name="T2" fmla="*/ 13 w 33"/>
                <a:gd name="T3" fmla="*/ 0 h 42"/>
                <a:gd name="T4" fmla="*/ 10 w 33"/>
                <a:gd name="T5" fmla="*/ 2 h 42"/>
                <a:gd name="T6" fmla="*/ 7 w 33"/>
                <a:gd name="T7" fmla="*/ 3 h 42"/>
                <a:gd name="T8" fmla="*/ 5 w 33"/>
                <a:gd name="T9" fmla="*/ 6 h 42"/>
                <a:gd name="T10" fmla="*/ 3 w 33"/>
                <a:gd name="T11" fmla="*/ 9 h 42"/>
                <a:gd name="T12" fmla="*/ 1 w 33"/>
                <a:gd name="T13" fmla="*/ 12 h 42"/>
                <a:gd name="T14" fmla="*/ 0 w 33"/>
                <a:gd name="T15" fmla="*/ 16 h 42"/>
                <a:gd name="T16" fmla="*/ 0 w 33"/>
                <a:gd name="T17" fmla="*/ 20 h 42"/>
                <a:gd name="T18" fmla="*/ 0 w 33"/>
                <a:gd name="T19" fmla="*/ 25 h 42"/>
                <a:gd name="T20" fmla="*/ 1 w 33"/>
                <a:gd name="T21" fmla="*/ 28 h 42"/>
                <a:gd name="T22" fmla="*/ 3 w 33"/>
                <a:gd name="T23" fmla="*/ 32 h 42"/>
                <a:gd name="T24" fmla="*/ 5 w 33"/>
                <a:gd name="T25" fmla="*/ 35 h 42"/>
                <a:gd name="T26" fmla="*/ 7 w 33"/>
                <a:gd name="T27" fmla="*/ 37 h 42"/>
                <a:gd name="T28" fmla="*/ 10 w 33"/>
                <a:gd name="T29" fmla="*/ 39 h 42"/>
                <a:gd name="T30" fmla="*/ 13 w 33"/>
                <a:gd name="T31" fmla="*/ 41 h 42"/>
                <a:gd name="T32" fmla="*/ 16 w 33"/>
                <a:gd name="T33" fmla="*/ 41 h 42"/>
                <a:gd name="T34" fmla="*/ 19 w 33"/>
                <a:gd name="T35" fmla="*/ 41 h 42"/>
                <a:gd name="T36" fmla="*/ 22 w 33"/>
                <a:gd name="T37" fmla="*/ 39 h 42"/>
                <a:gd name="T38" fmla="*/ 25 w 33"/>
                <a:gd name="T39" fmla="*/ 37 h 42"/>
                <a:gd name="T40" fmla="*/ 27 w 33"/>
                <a:gd name="T41" fmla="*/ 35 h 42"/>
                <a:gd name="T42" fmla="*/ 29 w 33"/>
                <a:gd name="T43" fmla="*/ 32 h 42"/>
                <a:gd name="T44" fmla="*/ 31 w 33"/>
                <a:gd name="T45" fmla="*/ 28 h 42"/>
                <a:gd name="T46" fmla="*/ 32 w 33"/>
                <a:gd name="T47" fmla="*/ 25 h 42"/>
                <a:gd name="T48" fmla="*/ 32 w 33"/>
                <a:gd name="T49" fmla="*/ 20 h 42"/>
                <a:gd name="T50" fmla="*/ 32 w 33"/>
                <a:gd name="T51" fmla="*/ 16 h 42"/>
                <a:gd name="T52" fmla="*/ 31 w 33"/>
                <a:gd name="T53" fmla="*/ 12 h 42"/>
                <a:gd name="T54" fmla="*/ 29 w 33"/>
                <a:gd name="T55" fmla="*/ 9 h 42"/>
                <a:gd name="T56" fmla="*/ 27 w 33"/>
                <a:gd name="T57" fmla="*/ 6 h 42"/>
                <a:gd name="T58" fmla="*/ 25 w 33"/>
                <a:gd name="T59" fmla="*/ 3 h 42"/>
                <a:gd name="T60" fmla="*/ 22 w 33"/>
                <a:gd name="T61" fmla="*/ 2 h 42"/>
                <a:gd name="T62" fmla="*/ 19 w 33"/>
                <a:gd name="T63" fmla="*/ 0 h 42"/>
                <a:gd name="T64" fmla="*/ 16 w 33"/>
                <a:gd name="T65" fmla="*/ 0 h 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"/>
                <a:gd name="T100" fmla="*/ 0 h 42"/>
                <a:gd name="T101" fmla="*/ 33 w 33"/>
                <a:gd name="T102" fmla="*/ 42 h 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" h="42">
                  <a:moveTo>
                    <a:pt x="16" y="0"/>
                  </a:moveTo>
                  <a:lnTo>
                    <a:pt x="16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1" y="1"/>
                  </a:lnTo>
                  <a:lnTo>
                    <a:pt x="10" y="2"/>
                  </a:lnTo>
                  <a:lnTo>
                    <a:pt x="8" y="2"/>
                  </a:lnTo>
                  <a:lnTo>
                    <a:pt x="7" y="3"/>
                  </a:lnTo>
                  <a:lnTo>
                    <a:pt x="6" y="5"/>
                  </a:lnTo>
                  <a:lnTo>
                    <a:pt x="5" y="6"/>
                  </a:lnTo>
                  <a:lnTo>
                    <a:pt x="4" y="7"/>
                  </a:lnTo>
                  <a:lnTo>
                    <a:pt x="3" y="9"/>
                  </a:lnTo>
                  <a:lnTo>
                    <a:pt x="2" y="11"/>
                  </a:lnTo>
                  <a:lnTo>
                    <a:pt x="1" y="12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1" y="28"/>
                  </a:lnTo>
                  <a:lnTo>
                    <a:pt x="2" y="30"/>
                  </a:lnTo>
                  <a:lnTo>
                    <a:pt x="3" y="32"/>
                  </a:lnTo>
                  <a:lnTo>
                    <a:pt x="4" y="33"/>
                  </a:lnTo>
                  <a:lnTo>
                    <a:pt x="5" y="35"/>
                  </a:lnTo>
                  <a:lnTo>
                    <a:pt x="6" y="36"/>
                  </a:lnTo>
                  <a:lnTo>
                    <a:pt x="7" y="37"/>
                  </a:lnTo>
                  <a:lnTo>
                    <a:pt x="8" y="38"/>
                  </a:lnTo>
                  <a:lnTo>
                    <a:pt x="10" y="39"/>
                  </a:lnTo>
                  <a:lnTo>
                    <a:pt x="11" y="40"/>
                  </a:lnTo>
                  <a:lnTo>
                    <a:pt x="13" y="41"/>
                  </a:lnTo>
                  <a:lnTo>
                    <a:pt x="14" y="41"/>
                  </a:lnTo>
                  <a:lnTo>
                    <a:pt x="16" y="41"/>
                  </a:lnTo>
                  <a:lnTo>
                    <a:pt x="18" y="41"/>
                  </a:lnTo>
                  <a:lnTo>
                    <a:pt x="19" y="41"/>
                  </a:lnTo>
                  <a:lnTo>
                    <a:pt x="21" y="40"/>
                  </a:lnTo>
                  <a:lnTo>
                    <a:pt x="22" y="39"/>
                  </a:lnTo>
                  <a:lnTo>
                    <a:pt x="24" y="38"/>
                  </a:lnTo>
                  <a:lnTo>
                    <a:pt x="25" y="37"/>
                  </a:lnTo>
                  <a:lnTo>
                    <a:pt x="26" y="36"/>
                  </a:lnTo>
                  <a:lnTo>
                    <a:pt x="27" y="35"/>
                  </a:lnTo>
                  <a:lnTo>
                    <a:pt x="28" y="33"/>
                  </a:lnTo>
                  <a:lnTo>
                    <a:pt x="29" y="32"/>
                  </a:lnTo>
                  <a:lnTo>
                    <a:pt x="30" y="30"/>
                  </a:lnTo>
                  <a:lnTo>
                    <a:pt x="31" y="28"/>
                  </a:lnTo>
                  <a:lnTo>
                    <a:pt x="31" y="26"/>
                  </a:lnTo>
                  <a:lnTo>
                    <a:pt x="32" y="25"/>
                  </a:lnTo>
                  <a:lnTo>
                    <a:pt x="32" y="22"/>
                  </a:lnTo>
                  <a:lnTo>
                    <a:pt x="32" y="20"/>
                  </a:lnTo>
                  <a:lnTo>
                    <a:pt x="32" y="18"/>
                  </a:lnTo>
                  <a:lnTo>
                    <a:pt x="32" y="16"/>
                  </a:lnTo>
                  <a:lnTo>
                    <a:pt x="31" y="14"/>
                  </a:lnTo>
                  <a:lnTo>
                    <a:pt x="31" y="12"/>
                  </a:lnTo>
                  <a:lnTo>
                    <a:pt x="30" y="11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7" y="6"/>
                  </a:lnTo>
                  <a:lnTo>
                    <a:pt x="26" y="5"/>
                  </a:lnTo>
                  <a:lnTo>
                    <a:pt x="25" y="3"/>
                  </a:lnTo>
                  <a:lnTo>
                    <a:pt x="24" y="2"/>
                  </a:lnTo>
                  <a:lnTo>
                    <a:pt x="22" y="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04" name="Freeform 285"/>
            <p:cNvSpPr>
              <a:spLocks/>
            </p:cNvSpPr>
            <p:nvPr/>
          </p:nvSpPr>
          <p:spPr bwMode="auto">
            <a:xfrm>
              <a:off x="1509" y="1138"/>
              <a:ext cx="23" cy="28"/>
            </a:xfrm>
            <a:custGeom>
              <a:avLst/>
              <a:gdLst>
                <a:gd name="T0" fmla="*/ 22 w 23"/>
                <a:gd name="T1" fmla="*/ 0 h 28"/>
                <a:gd name="T2" fmla="*/ 22 w 23"/>
                <a:gd name="T3" fmla="*/ 27 h 28"/>
                <a:gd name="T4" fmla="*/ 0 w 23"/>
                <a:gd name="T5" fmla="*/ 27 h 28"/>
                <a:gd name="T6" fmla="*/ 0 w 23"/>
                <a:gd name="T7" fmla="*/ 0 h 28"/>
                <a:gd name="T8" fmla="*/ 22 w 23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8"/>
                <a:gd name="T17" fmla="*/ 23 w 23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8">
                  <a:moveTo>
                    <a:pt x="22" y="0"/>
                  </a:moveTo>
                  <a:lnTo>
                    <a:pt x="22" y="27"/>
                  </a:lnTo>
                  <a:lnTo>
                    <a:pt x="0" y="27"/>
                  </a:lnTo>
                  <a:lnTo>
                    <a:pt x="0" y="0"/>
                  </a:lnTo>
                  <a:lnTo>
                    <a:pt x="22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05" name="Freeform 286"/>
            <p:cNvSpPr>
              <a:spLocks/>
            </p:cNvSpPr>
            <p:nvPr/>
          </p:nvSpPr>
          <p:spPr bwMode="auto">
            <a:xfrm>
              <a:off x="1508" y="1138"/>
              <a:ext cx="24" cy="29"/>
            </a:xfrm>
            <a:custGeom>
              <a:avLst/>
              <a:gdLst>
                <a:gd name="T0" fmla="*/ 23 w 24"/>
                <a:gd name="T1" fmla="*/ 0 h 29"/>
                <a:gd name="T2" fmla="*/ 23 w 24"/>
                <a:gd name="T3" fmla="*/ 28 h 29"/>
                <a:gd name="T4" fmla="*/ 0 w 24"/>
                <a:gd name="T5" fmla="*/ 28 h 29"/>
                <a:gd name="T6" fmla="*/ 0 w 24"/>
                <a:gd name="T7" fmla="*/ 0 h 29"/>
                <a:gd name="T8" fmla="*/ 23 w 24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29"/>
                <a:gd name="T17" fmla="*/ 24 w 24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29">
                  <a:moveTo>
                    <a:pt x="23" y="0"/>
                  </a:moveTo>
                  <a:lnTo>
                    <a:pt x="23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06" name="Freeform 287"/>
            <p:cNvSpPr>
              <a:spLocks/>
            </p:cNvSpPr>
            <p:nvPr/>
          </p:nvSpPr>
          <p:spPr bwMode="auto">
            <a:xfrm>
              <a:off x="1532" y="1138"/>
              <a:ext cx="19" cy="28"/>
            </a:xfrm>
            <a:custGeom>
              <a:avLst/>
              <a:gdLst>
                <a:gd name="T0" fmla="*/ 0 w 19"/>
                <a:gd name="T1" fmla="*/ 27 h 28"/>
                <a:gd name="T2" fmla="*/ 18 w 19"/>
                <a:gd name="T3" fmla="*/ 24 h 28"/>
                <a:gd name="T4" fmla="*/ 18 w 19"/>
                <a:gd name="T5" fmla="*/ 15 h 28"/>
                <a:gd name="T6" fmla="*/ 8 w 19"/>
                <a:gd name="T7" fmla="*/ 0 h 28"/>
                <a:gd name="T8" fmla="*/ 0 w 19"/>
                <a:gd name="T9" fmla="*/ 0 h 28"/>
                <a:gd name="T10" fmla="*/ 0 w 19"/>
                <a:gd name="T11" fmla="*/ 27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8"/>
                <a:gd name="T20" fmla="*/ 19 w 19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8">
                  <a:moveTo>
                    <a:pt x="0" y="27"/>
                  </a:moveTo>
                  <a:lnTo>
                    <a:pt x="18" y="24"/>
                  </a:lnTo>
                  <a:lnTo>
                    <a:pt x="18" y="15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27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07" name="Freeform 288"/>
            <p:cNvSpPr>
              <a:spLocks/>
            </p:cNvSpPr>
            <p:nvPr/>
          </p:nvSpPr>
          <p:spPr bwMode="auto">
            <a:xfrm>
              <a:off x="1531" y="1138"/>
              <a:ext cx="20" cy="29"/>
            </a:xfrm>
            <a:custGeom>
              <a:avLst/>
              <a:gdLst>
                <a:gd name="T0" fmla="*/ 0 w 20"/>
                <a:gd name="T1" fmla="*/ 28 h 29"/>
                <a:gd name="T2" fmla="*/ 19 w 20"/>
                <a:gd name="T3" fmla="*/ 25 h 29"/>
                <a:gd name="T4" fmla="*/ 19 w 20"/>
                <a:gd name="T5" fmla="*/ 16 h 29"/>
                <a:gd name="T6" fmla="*/ 9 w 20"/>
                <a:gd name="T7" fmla="*/ 0 h 29"/>
                <a:gd name="T8" fmla="*/ 0 w 20"/>
                <a:gd name="T9" fmla="*/ 0 h 29"/>
                <a:gd name="T10" fmla="*/ 0 w 20"/>
                <a:gd name="T11" fmla="*/ 28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29"/>
                <a:gd name="T20" fmla="*/ 20 w 20"/>
                <a:gd name="T21" fmla="*/ 29 h 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29">
                  <a:moveTo>
                    <a:pt x="0" y="28"/>
                  </a:moveTo>
                  <a:lnTo>
                    <a:pt x="19" y="25"/>
                  </a:lnTo>
                  <a:lnTo>
                    <a:pt x="19" y="16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08" name="Freeform 289"/>
            <p:cNvSpPr>
              <a:spLocks/>
            </p:cNvSpPr>
            <p:nvPr/>
          </p:nvSpPr>
          <p:spPr bwMode="auto">
            <a:xfrm>
              <a:off x="1676" y="1012"/>
              <a:ext cx="50" cy="47"/>
            </a:xfrm>
            <a:custGeom>
              <a:avLst/>
              <a:gdLst>
                <a:gd name="T0" fmla="*/ 42 w 50"/>
                <a:gd name="T1" fmla="*/ 7 h 47"/>
                <a:gd name="T2" fmla="*/ 39 w 50"/>
                <a:gd name="T3" fmla="*/ 5 h 47"/>
                <a:gd name="T4" fmla="*/ 3 w 50"/>
                <a:gd name="T5" fmla="*/ 0 h 47"/>
                <a:gd name="T6" fmla="*/ 0 w 50"/>
                <a:gd name="T7" fmla="*/ 2 h 47"/>
                <a:gd name="T8" fmla="*/ 7 w 50"/>
                <a:gd name="T9" fmla="*/ 40 h 47"/>
                <a:gd name="T10" fmla="*/ 10 w 50"/>
                <a:gd name="T11" fmla="*/ 43 h 47"/>
                <a:gd name="T12" fmla="*/ 46 w 50"/>
                <a:gd name="T13" fmla="*/ 46 h 47"/>
                <a:gd name="T14" fmla="*/ 49 w 50"/>
                <a:gd name="T15" fmla="*/ 45 h 47"/>
                <a:gd name="T16" fmla="*/ 49 w 50"/>
                <a:gd name="T17" fmla="*/ 43 h 47"/>
                <a:gd name="T18" fmla="*/ 43 w 50"/>
                <a:gd name="T19" fmla="*/ 8 h 47"/>
                <a:gd name="T20" fmla="*/ 40 w 50"/>
                <a:gd name="T21" fmla="*/ 6 h 47"/>
                <a:gd name="T22" fmla="*/ 38 w 50"/>
                <a:gd name="T23" fmla="*/ 5 h 4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0"/>
                <a:gd name="T37" fmla="*/ 0 h 47"/>
                <a:gd name="T38" fmla="*/ 50 w 50"/>
                <a:gd name="T39" fmla="*/ 47 h 4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0" h="47">
                  <a:moveTo>
                    <a:pt x="42" y="7"/>
                  </a:moveTo>
                  <a:lnTo>
                    <a:pt x="39" y="5"/>
                  </a:lnTo>
                  <a:lnTo>
                    <a:pt x="3" y="0"/>
                  </a:lnTo>
                  <a:lnTo>
                    <a:pt x="0" y="2"/>
                  </a:lnTo>
                  <a:lnTo>
                    <a:pt x="7" y="40"/>
                  </a:lnTo>
                  <a:lnTo>
                    <a:pt x="10" y="43"/>
                  </a:lnTo>
                  <a:lnTo>
                    <a:pt x="46" y="46"/>
                  </a:lnTo>
                  <a:lnTo>
                    <a:pt x="49" y="45"/>
                  </a:lnTo>
                  <a:lnTo>
                    <a:pt x="49" y="43"/>
                  </a:lnTo>
                  <a:lnTo>
                    <a:pt x="43" y="8"/>
                  </a:lnTo>
                  <a:lnTo>
                    <a:pt x="40" y="6"/>
                  </a:lnTo>
                  <a:lnTo>
                    <a:pt x="38" y="5"/>
                  </a:lnTo>
                </a:path>
              </a:pathLst>
            </a:custGeom>
            <a:solidFill>
              <a:schemeClr val="bg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09" name="Freeform 290"/>
            <p:cNvSpPr>
              <a:spLocks/>
            </p:cNvSpPr>
            <p:nvPr/>
          </p:nvSpPr>
          <p:spPr bwMode="auto">
            <a:xfrm>
              <a:off x="1668" y="1027"/>
              <a:ext cx="56" cy="28"/>
            </a:xfrm>
            <a:custGeom>
              <a:avLst/>
              <a:gdLst>
                <a:gd name="T0" fmla="*/ 33 w 56"/>
                <a:gd name="T1" fmla="*/ 2 h 28"/>
                <a:gd name="T2" fmla="*/ 33 w 56"/>
                <a:gd name="T3" fmla="*/ 27 h 28"/>
                <a:gd name="T4" fmla="*/ 38 w 56"/>
                <a:gd name="T5" fmla="*/ 27 h 28"/>
                <a:gd name="T6" fmla="*/ 39 w 56"/>
                <a:gd name="T7" fmla="*/ 27 h 28"/>
                <a:gd name="T8" fmla="*/ 40 w 56"/>
                <a:gd name="T9" fmla="*/ 27 h 28"/>
                <a:gd name="T10" fmla="*/ 41 w 56"/>
                <a:gd name="T11" fmla="*/ 27 h 28"/>
                <a:gd name="T12" fmla="*/ 42 w 56"/>
                <a:gd name="T13" fmla="*/ 27 h 28"/>
                <a:gd name="T14" fmla="*/ 43 w 56"/>
                <a:gd name="T15" fmla="*/ 26 h 28"/>
                <a:gd name="T16" fmla="*/ 44 w 56"/>
                <a:gd name="T17" fmla="*/ 26 h 28"/>
                <a:gd name="T18" fmla="*/ 45 w 56"/>
                <a:gd name="T19" fmla="*/ 26 h 28"/>
                <a:gd name="T20" fmla="*/ 46 w 56"/>
                <a:gd name="T21" fmla="*/ 26 h 28"/>
                <a:gd name="T22" fmla="*/ 47 w 56"/>
                <a:gd name="T23" fmla="*/ 26 h 28"/>
                <a:gd name="T24" fmla="*/ 48 w 56"/>
                <a:gd name="T25" fmla="*/ 26 h 28"/>
                <a:gd name="T26" fmla="*/ 49 w 56"/>
                <a:gd name="T27" fmla="*/ 26 h 28"/>
                <a:gd name="T28" fmla="*/ 51 w 56"/>
                <a:gd name="T29" fmla="*/ 26 h 28"/>
                <a:gd name="T30" fmla="*/ 52 w 56"/>
                <a:gd name="T31" fmla="*/ 25 h 28"/>
                <a:gd name="T32" fmla="*/ 53 w 56"/>
                <a:gd name="T33" fmla="*/ 25 h 28"/>
                <a:gd name="T34" fmla="*/ 54 w 56"/>
                <a:gd name="T35" fmla="*/ 25 h 28"/>
                <a:gd name="T36" fmla="*/ 55 w 56"/>
                <a:gd name="T37" fmla="*/ 25 h 28"/>
                <a:gd name="T38" fmla="*/ 50 w 56"/>
                <a:gd name="T39" fmla="*/ 0 h 28"/>
                <a:gd name="T40" fmla="*/ 33 w 56"/>
                <a:gd name="T41" fmla="*/ 2 h 28"/>
                <a:gd name="T42" fmla="*/ 30 w 56"/>
                <a:gd name="T43" fmla="*/ 2 h 28"/>
                <a:gd name="T44" fmla="*/ 12 w 56"/>
                <a:gd name="T45" fmla="*/ 4 h 28"/>
                <a:gd name="T46" fmla="*/ 15 w 56"/>
                <a:gd name="T47" fmla="*/ 22 h 28"/>
                <a:gd name="T48" fmla="*/ 17 w 56"/>
                <a:gd name="T49" fmla="*/ 22 h 28"/>
                <a:gd name="T50" fmla="*/ 18 w 56"/>
                <a:gd name="T51" fmla="*/ 22 h 28"/>
                <a:gd name="T52" fmla="*/ 19 w 56"/>
                <a:gd name="T53" fmla="*/ 23 h 28"/>
                <a:gd name="T54" fmla="*/ 20 w 56"/>
                <a:gd name="T55" fmla="*/ 23 h 28"/>
                <a:gd name="T56" fmla="*/ 21 w 56"/>
                <a:gd name="T57" fmla="*/ 23 h 28"/>
                <a:gd name="T58" fmla="*/ 21 w 56"/>
                <a:gd name="T59" fmla="*/ 24 h 28"/>
                <a:gd name="T60" fmla="*/ 22 w 56"/>
                <a:gd name="T61" fmla="*/ 25 h 28"/>
                <a:gd name="T62" fmla="*/ 22 w 56"/>
                <a:gd name="T63" fmla="*/ 26 h 28"/>
                <a:gd name="T64" fmla="*/ 30 w 56"/>
                <a:gd name="T65" fmla="*/ 26 h 28"/>
                <a:gd name="T66" fmla="*/ 30 w 56"/>
                <a:gd name="T67" fmla="*/ 2 h 28"/>
                <a:gd name="T68" fmla="*/ 3 w 56"/>
                <a:gd name="T69" fmla="*/ 5 h 28"/>
                <a:gd name="T70" fmla="*/ 6 w 56"/>
                <a:gd name="T71" fmla="*/ 20 h 28"/>
                <a:gd name="T72" fmla="*/ 5 w 56"/>
                <a:gd name="T73" fmla="*/ 19 h 28"/>
                <a:gd name="T74" fmla="*/ 5 w 56"/>
                <a:gd name="T75" fmla="*/ 19 h 28"/>
                <a:gd name="T76" fmla="*/ 4 w 56"/>
                <a:gd name="T77" fmla="*/ 18 h 28"/>
                <a:gd name="T78" fmla="*/ 3 w 56"/>
                <a:gd name="T79" fmla="*/ 18 h 28"/>
                <a:gd name="T80" fmla="*/ 2 w 56"/>
                <a:gd name="T81" fmla="*/ 18 h 28"/>
                <a:gd name="T82" fmla="*/ 2 w 56"/>
                <a:gd name="T83" fmla="*/ 18 h 28"/>
                <a:gd name="T84" fmla="*/ 1 w 56"/>
                <a:gd name="T85" fmla="*/ 18 h 28"/>
                <a:gd name="T86" fmla="*/ 0 w 56"/>
                <a:gd name="T87" fmla="*/ 18 h 28"/>
                <a:gd name="T88" fmla="*/ 0 w 56"/>
                <a:gd name="T89" fmla="*/ 8 h 28"/>
                <a:gd name="T90" fmla="*/ 0 w 56"/>
                <a:gd name="T91" fmla="*/ 8 h 28"/>
                <a:gd name="T92" fmla="*/ 0 w 56"/>
                <a:gd name="T93" fmla="*/ 7 h 28"/>
                <a:gd name="T94" fmla="*/ 1 w 56"/>
                <a:gd name="T95" fmla="*/ 7 h 28"/>
                <a:gd name="T96" fmla="*/ 1 w 56"/>
                <a:gd name="T97" fmla="*/ 6 h 28"/>
                <a:gd name="T98" fmla="*/ 1 w 56"/>
                <a:gd name="T99" fmla="*/ 6 h 28"/>
                <a:gd name="T100" fmla="*/ 2 w 56"/>
                <a:gd name="T101" fmla="*/ 6 h 28"/>
                <a:gd name="T102" fmla="*/ 2 w 56"/>
                <a:gd name="T103" fmla="*/ 5 h 28"/>
                <a:gd name="T104" fmla="*/ 3 w 56"/>
                <a:gd name="T105" fmla="*/ 5 h 28"/>
                <a:gd name="T106" fmla="*/ 33 w 56"/>
                <a:gd name="T107" fmla="*/ 2 h 2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"/>
                <a:gd name="T163" fmla="*/ 0 h 28"/>
                <a:gd name="T164" fmla="*/ 56 w 56"/>
                <a:gd name="T165" fmla="*/ 28 h 2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" h="28">
                  <a:moveTo>
                    <a:pt x="33" y="2"/>
                  </a:moveTo>
                  <a:lnTo>
                    <a:pt x="33" y="27"/>
                  </a:lnTo>
                  <a:lnTo>
                    <a:pt x="38" y="27"/>
                  </a:lnTo>
                  <a:lnTo>
                    <a:pt x="39" y="27"/>
                  </a:lnTo>
                  <a:lnTo>
                    <a:pt x="40" y="27"/>
                  </a:lnTo>
                  <a:lnTo>
                    <a:pt x="41" y="27"/>
                  </a:lnTo>
                  <a:lnTo>
                    <a:pt x="42" y="27"/>
                  </a:lnTo>
                  <a:lnTo>
                    <a:pt x="43" y="26"/>
                  </a:lnTo>
                  <a:lnTo>
                    <a:pt x="44" y="26"/>
                  </a:lnTo>
                  <a:lnTo>
                    <a:pt x="45" y="26"/>
                  </a:lnTo>
                  <a:lnTo>
                    <a:pt x="46" y="26"/>
                  </a:lnTo>
                  <a:lnTo>
                    <a:pt x="47" y="26"/>
                  </a:lnTo>
                  <a:lnTo>
                    <a:pt x="48" y="26"/>
                  </a:lnTo>
                  <a:lnTo>
                    <a:pt x="49" y="26"/>
                  </a:lnTo>
                  <a:lnTo>
                    <a:pt x="51" y="26"/>
                  </a:lnTo>
                  <a:lnTo>
                    <a:pt x="52" y="25"/>
                  </a:lnTo>
                  <a:lnTo>
                    <a:pt x="53" y="25"/>
                  </a:lnTo>
                  <a:lnTo>
                    <a:pt x="54" y="25"/>
                  </a:lnTo>
                  <a:lnTo>
                    <a:pt x="55" y="25"/>
                  </a:lnTo>
                  <a:lnTo>
                    <a:pt x="50" y="0"/>
                  </a:lnTo>
                  <a:lnTo>
                    <a:pt x="33" y="2"/>
                  </a:lnTo>
                  <a:lnTo>
                    <a:pt x="30" y="2"/>
                  </a:lnTo>
                  <a:lnTo>
                    <a:pt x="12" y="4"/>
                  </a:lnTo>
                  <a:lnTo>
                    <a:pt x="15" y="22"/>
                  </a:lnTo>
                  <a:lnTo>
                    <a:pt x="17" y="22"/>
                  </a:lnTo>
                  <a:lnTo>
                    <a:pt x="18" y="22"/>
                  </a:lnTo>
                  <a:lnTo>
                    <a:pt x="19" y="23"/>
                  </a:lnTo>
                  <a:lnTo>
                    <a:pt x="20" y="23"/>
                  </a:lnTo>
                  <a:lnTo>
                    <a:pt x="21" y="23"/>
                  </a:lnTo>
                  <a:lnTo>
                    <a:pt x="21" y="24"/>
                  </a:lnTo>
                  <a:lnTo>
                    <a:pt x="22" y="25"/>
                  </a:lnTo>
                  <a:lnTo>
                    <a:pt x="22" y="26"/>
                  </a:lnTo>
                  <a:lnTo>
                    <a:pt x="30" y="26"/>
                  </a:lnTo>
                  <a:lnTo>
                    <a:pt x="30" y="2"/>
                  </a:lnTo>
                  <a:lnTo>
                    <a:pt x="3" y="5"/>
                  </a:lnTo>
                  <a:lnTo>
                    <a:pt x="6" y="20"/>
                  </a:lnTo>
                  <a:lnTo>
                    <a:pt x="5" y="19"/>
                  </a:lnTo>
                  <a:lnTo>
                    <a:pt x="4" y="18"/>
                  </a:lnTo>
                  <a:lnTo>
                    <a:pt x="3" y="18"/>
                  </a:lnTo>
                  <a:lnTo>
                    <a:pt x="2" y="18"/>
                  </a:lnTo>
                  <a:lnTo>
                    <a:pt x="1" y="18"/>
                  </a:lnTo>
                  <a:lnTo>
                    <a:pt x="0" y="18"/>
                  </a:lnTo>
                  <a:lnTo>
                    <a:pt x="0" y="8"/>
                  </a:lnTo>
                  <a:lnTo>
                    <a:pt x="0" y="7"/>
                  </a:lnTo>
                  <a:lnTo>
                    <a:pt x="1" y="7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33" y="2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10" name="Freeform 291"/>
            <p:cNvSpPr>
              <a:spLocks/>
            </p:cNvSpPr>
            <p:nvPr/>
          </p:nvSpPr>
          <p:spPr bwMode="auto">
            <a:xfrm>
              <a:off x="1701" y="1027"/>
              <a:ext cx="23" cy="29"/>
            </a:xfrm>
            <a:custGeom>
              <a:avLst/>
              <a:gdLst>
                <a:gd name="T0" fmla="*/ 0 w 23"/>
                <a:gd name="T1" fmla="*/ 2 h 29"/>
                <a:gd name="T2" fmla="*/ 0 w 23"/>
                <a:gd name="T3" fmla="*/ 28 h 29"/>
                <a:gd name="T4" fmla="*/ 5 w 23"/>
                <a:gd name="T5" fmla="*/ 28 h 29"/>
                <a:gd name="T6" fmla="*/ 6 w 23"/>
                <a:gd name="T7" fmla="*/ 28 h 29"/>
                <a:gd name="T8" fmla="*/ 7 w 23"/>
                <a:gd name="T9" fmla="*/ 28 h 29"/>
                <a:gd name="T10" fmla="*/ 8 w 23"/>
                <a:gd name="T11" fmla="*/ 28 h 29"/>
                <a:gd name="T12" fmla="*/ 9 w 23"/>
                <a:gd name="T13" fmla="*/ 28 h 29"/>
                <a:gd name="T14" fmla="*/ 10 w 23"/>
                <a:gd name="T15" fmla="*/ 27 h 29"/>
                <a:gd name="T16" fmla="*/ 11 w 23"/>
                <a:gd name="T17" fmla="*/ 27 h 29"/>
                <a:gd name="T18" fmla="*/ 12 w 23"/>
                <a:gd name="T19" fmla="*/ 27 h 29"/>
                <a:gd name="T20" fmla="*/ 13 w 23"/>
                <a:gd name="T21" fmla="*/ 27 h 29"/>
                <a:gd name="T22" fmla="*/ 14 w 23"/>
                <a:gd name="T23" fmla="*/ 27 h 29"/>
                <a:gd name="T24" fmla="*/ 15 w 23"/>
                <a:gd name="T25" fmla="*/ 27 h 29"/>
                <a:gd name="T26" fmla="*/ 16 w 23"/>
                <a:gd name="T27" fmla="*/ 26 h 29"/>
                <a:gd name="T28" fmla="*/ 17 w 23"/>
                <a:gd name="T29" fmla="*/ 26 h 29"/>
                <a:gd name="T30" fmla="*/ 19 w 23"/>
                <a:gd name="T31" fmla="*/ 26 h 29"/>
                <a:gd name="T32" fmla="*/ 20 w 23"/>
                <a:gd name="T33" fmla="*/ 26 h 29"/>
                <a:gd name="T34" fmla="*/ 21 w 23"/>
                <a:gd name="T35" fmla="*/ 26 h 29"/>
                <a:gd name="T36" fmla="*/ 22 w 23"/>
                <a:gd name="T37" fmla="*/ 26 h 29"/>
                <a:gd name="T38" fmla="*/ 17 w 23"/>
                <a:gd name="T39" fmla="*/ 0 h 29"/>
                <a:gd name="T40" fmla="*/ 0 w 23"/>
                <a:gd name="T41" fmla="*/ 2 h 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"/>
                <a:gd name="T64" fmla="*/ 0 h 29"/>
                <a:gd name="T65" fmla="*/ 23 w 23"/>
                <a:gd name="T66" fmla="*/ 29 h 2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" h="29">
                  <a:moveTo>
                    <a:pt x="0" y="2"/>
                  </a:moveTo>
                  <a:lnTo>
                    <a:pt x="0" y="28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7" y="28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7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3" y="27"/>
                  </a:lnTo>
                  <a:lnTo>
                    <a:pt x="14" y="27"/>
                  </a:lnTo>
                  <a:lnTo>
                    <a:pt x="15" y="27"/>
                  </a:lnTo>
                  <a:lnTo>
                    <a:pt x="16" y="26"/>
                  </a:lnTo>
                  <a:lnTo>
                    <a:pt x="17" y="26"/>
                  </a:lnTo>
                  <a:lnTo>
                    <a:pt x="19" y="26"/>
                  </a:lnTo>
                  <a:lnTo>
                    <a:pt x="20" y="26"/>
                  </a:lnTo>
                  <a:lnTo>
                    <a:pt x="21" y="26"/>
                  </a:lnTo>
                  <a:lnTo>
                    <a:pt x="22" y="26"/>
                  </a:lnTo>
                  <a:lnTo>
                    <a:pt x="17" y="0"/>
                  </a:lnTo>
                  <a:lnTo>
                    <a:pt x="0" y="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11" name="Freeform 292"/>
            <p:cNvSpPr>
              <a:spLocks/>
            </p:cNvSpPr>
            <p:nvPr/>
          </p:nvSpPr>
          <p:spPr bwMode="auto">
            <a:xfrm>
              <a:off x="1679" y="1028"/>
              <a:ext cx="19" cy="27"/>
            </a:xfrm>
            <a:custGeom>
              <a:avLst/>
              <a:gdLst>
                <a:gd name="T0" fmla="*/ 18 w 19"/>
                <a:gd name="T1" fmla="*/ 0 h 27"/>
                <a:gd name="T2" fmla="*/ 0 w 19"/>
                <a:gd name="T3" fmla="*/ 2 h 27"/>
                <a:gd name="T4" fmla="*/ 3 w 19"/>
                <a:gd name="T5" fmla="*/ 21 h 27"/>
                <a:gd name="T6" fmla="*/ 5 w 19"/>
                <a:gd name="T7" fmla="*/ 21 h 27"/>
                <a:gd name="T8" fmla="*/ 6 w 19"/>
                <a:gd name="T9" fmla="*/ 22 h 27"/>
                <a:gd name="T10" fmla="*/ 7 w 19"/>
                <a:gd name="T11" fmla="*/ 22 h 27"/>
                <a:gd name="T12" fmla="*/ 8 w 19"/>
                <a:gd name="T13" fmla="*/ 22 h 27"/>
                <a:gd name="T14" fmla="*/ 9 w 19"/>
                <a:gd name="T15" fmla="*/ 23 h 27"/>
                <a:gd name="T16" fmla="*/ 9 w 19"/>
                <a:gd name="T17" fmla="*/ 24 h 27"/>
                <a:gd name="T18" fmla="*/ 10 w 19"/>
                <a:gd name="T19" fmla="*/ 24 h 27"/>
                <a:gd name="T20" fmla="*/ 10 w 19"/>
                <a:gd name="T21" fmla="*/ 25 h 27"/>
                <a:gd name="T22" fmla="*/ 18 w 19"/>
                <a:gd name="T23" fmla="*/ 26 h 27"/>
                <a:gd name="T24" fmla="*/ 18 w 19"/>
                <a:gd name="T25" fmla="*/ 0 h 2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"/>
                <a:gd name="T40" fmla="*/ 0 h 27"/>
                <a:gd name="T41" fmla="*/ 19 w 19"/>
                <a:gd name="T42" fmla="*/ 27 h 2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" h="27">
                  <a:moveTo>
                    <a:pt x="18" y="0"/>
                  </a:moveTo>
                  <a:lnTo>
                    <a:pt x="0" y="2"/>
                  </a:lnTo>
                  <a:lnTo>
                    <a:pt x="3" y="21"/>
                  </a:lnTo>
                  <a:lnTo>
                    <a:pt x="5" y="21"/>
                  </a:lnTo>
                  <a:lnTo>
                    <a:pt x="6" y="22"/>
                  </a:lnTo>
                  <a:lnTo>
                    <a:pt x="7" y="22"/>
                  </a:lnTo>
                  <a:lnTo>
                    <a:pt x="8" y="22"/>
                  </a:lnTo>
                  <a:lnTo>
                    <a:pt x="9" y="23"/>
                  </a:lnTo>
                  <a:lnTo>
                    <a:pt x="9" y="24"/>
                  </a:lnTo>
                  <a:lnTo>
                    <a:pt x="10" y="24"/>
                  </a:lnTo>
                  <a:lnTo>
                    <a:pt x="10" y="25"/>
                  </a:lnTo>
                  <a:lnTo>
                    <a:pt x="18" y="26"/>
                  </a:lnTo>
                  <a:lnTo>
                    <a:pt x="1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12" name="Freeform 293"/>
            <p:cNvSpPr>
              <a:spLocks/>
            </p:cNvSpPr>
            <p:nvPr/>
          </p:nvSpPr>
          <p:spPr bwMode="auto">
            <a:xfrm>
              <a:off x="1667" y="1032"/>
              <a:ext cx="7" cy="16"/>
            </a:xfrm>
            <a:custGeom>
              <a:avLst/>
              <a:gdLst>
                <a:gd name="T0" fmla="*/ 3 w 7"/>
                <a:gd name="T1" fmla="*/ 0 h 16"/>
                <a:gd name="T2" fmla="*/ 6 w 7"/>
                <a:gd name="T3" fmla="*/ 15 h 16"/>
                <a:gd name="T4" fmla="*/ 5 w 7"/>
                <a:gd name="T5" fmla="*/ 14 h 16"/>
                <a:gd name="T6" fmla="*/ 5 w 7"/>
                <a:gd name="T7" fmla="*/ 14 h 16"/>
                <a:gd name="T8" fmla="*/ 4 w 7"/>
                <a:gd name="T9" fmla="*/ 13 h 16"/>
                <a:gd name="T10" fmla="*/ 3 w 7"/>
                <a:gd name="T11" fmla="*/ 13 h 16"/>
                <a:gd name="T12" fmla="*/ 2 w 7"/>
                <a:gd name="T13" fmla="*/ 13 h 16"/>
                <a:gd name="T14" fmla="*/ 2 w 7"/>
                <a:gd name="T15" fmla="*/ 13 h 16"/>
                <a:gd name="T16" fmla="*/ 1 w 7"/>
                <a:gd name="T17" fmla="*/ 13 h 16"/>
                <a:gd name="T18" fmla="*/ 0 w 7"/>
                <a:gd name="T19" fmla="*/ 13 h 16"/>
                <a:gd name="T20" fmla="*/ 0 w 7"/>
                <a:gd name="T21" fmla="*/ 3 h 16"/>
                <a:gd name="T22" fmla="*/ 0 w 7"/>
                <a:gd name="T23" fmla="*/ 3 h 16"/>
                <a:gd name="T24" fmla="*/ 0 w 7"/>
                <a:gd name="T25" fmla="*/ 2 h 16"/>
                <a:gd name="T26" fmla="*/ 1 w 7"/>
                <a:gd name="T27" fmla="*/ 2 h 16"/>
                <a:gd name="T28" fmla="*/ 1 w 7"/>
                <a:gd name="T29" fmla="*/ 1 h 16"/>
                <a:gd name="T30" fmla="*/ 1 w 7"/>
                <a:gd name="T31" fmla="*/ 1 h 16"/>
                <a:gd name="T32" fmla="*/ 2 w 7"/>
                <a:gd name="T33" fmla="*/ 0 h 16"/>
                <a:gd name="T34" fmla="*/ 2 w 7"/>
                <a:gd name="T35" fmla="*/ 0 h 16"/>
                <a:gd name="T36" fmla="*/ 3 w 7"/>
                <a:gd name="T37" fmla="*/ 0 h 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16"/>
                <a:gd name="T59" fmla="*/ 7 w 7"/>
                <a:gd name="T60" fmla="*/ 16 h 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16">
                  <a:moveTo>
                    <a:pt x="3" y="0"/>
                  </a:moveTo>
                  <a:lnTo>
                    <a:pt x="6" y="15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0" y="13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13" name="Freeform 294"/>
            <p:cNvSpPr>
              <a:spLocks/>
            </p:cNvSpPr>
            <p:nvPr/>
          </p:nvSpPr>
          <p:spPr bwMode="auto">
            <a:xfrm>
              <a:off x="1605" y="1003"/>
              <a:ext cx="70" cy="54"/>
            </a:xfrm>
            <a:custGeom>
              <a:avLst/>
              <a:gdLst>
                <a:gd name="T0" fmla="*/ 58 w 70"/>
                <a:gd name="T1" fmla="*/ 8 h 54"/>
                <a:gd name="T2" fmla="*/ 3 w 70"/>
                <a:gd name="T3" fmla="*/ 0 h 54"/>
                <a:gd name="T4" fmla="*/ 0 w 70"/>
                <a:gd name="T5" fmla="*/ 3 h 54"/>
                <a:gd name="T6" fmla="*/ 7 w 70"/>
                <a:gd name="T7" fmla="*/ 47 h 54"/>
                <a:gd name="T8" fmla="*/ 9 w 70"/>
                <a:gd name="T9" fmla="*/ 49 h 54"/>
                <a:gd name="T10" fmla="*/ 66 w 70"/>
                <a:gd name="T11" fmla="*/ 53 h 54"/>
                <a:gd name="T12" fmla="*/ 69 w 70"/>
                <a:gd name="T13" fmla="*/ 52 h 54"/>
                <a:gd name="T14" fmla="*/ 69 w 70"/>
                <a:gd name="T15" fmla="*/ 47 h 54"/>
                <a:gd name="T16" fmla="*/ 68 w 70"/>
                <a:gd name="T17" fmla="*/ 45 h 54"/>
                <a:gd name="T18" fmla="*/ 65 w 70"/>
                <a:gd name="T19" fmla="*/ 43 h 54"/>
                <a:gd name="T20" fmla="*/ 62 w 70"/>
                <a:gd name="T21" fmla="*/ 43 h 54"/>
                <a:gd name="T22" fmla="*/ 62 w 70"/>
                <a:gd name="T23" fmla="*/ 31 h 54"/>
                <a:gd name="T24" fmla="*/ 65 w 70"/>
                <a:gd name="T25" fmla="*/ 30 h 54"/>
                <a:gd name="T26" fmla="*/ 65 w 70"/>
                <a:gd name="T27" fmla="*/ 30 h 54"/>
                <a:gd name="T28" fmla="*/ 62 w 70"/>
                <a:gd name="T29" fmla="*/ 11 h 54"/>
                <a:gd name="T30" fmla="*/ 60 w 70"/>
                <a:gd name="T31" fmla="*/ 9 h 54"/>
                <a:gd name="T32" fmla="*/ 58 w 70"/>
                <a:gd name="T33" fmla="*/ 8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0"/>
                <a:gd name="T52" fmla="*/ 0 h 54"/>
                <a:gd name="T53" fmla="*/ 70 w 7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0" h="54">
                  <a:moveTo>
                    <a:pt x="58" y="8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7" y="47"/>
                  </a:lnTo>
                  <a:lnTo>
                    <a:pt x="9" y="49"/>
                  </a:lnTo>
                  <a:lnTo>
                    <a:pt x="66" y="53"/>
                  </a:lnTo>
                  <a:lnTo>
                    <a:pt x="69" y="52"/>
                  </a:lnTo>
                  <a:lnTo>
                    <a:pt x="69" y="47"/>
                  </a:lnTo>
                  <a:lnTo>
                    <a:pt x="68" y="45"/>
                  </a:lnTo>
                  <a:lnTo>
                    <a:pt x="65" y="43"/>
                  </a:lnTo>
                  <a:lnTo>
                    <a:pt x="62" y="43"/>
                  </a:lnTo>
                  <a:lnTo>
                    <a:pt x="62" y="31"/>
                  </a:lnTo>
                  <a:lnTo>
                    <a:pt x="65" y="30"/>
                  </a:lnTo>
                  <a:lnTo>
                    <a:pt x="62" y="11"/>
                  </a:lnTo>
                  <a:lnTo>
                    <a:pt x="60" y="9"/>
                  </a:lnTo>
                  <a:lnTo>
                    <a:pt x="58" y="8"/>
                  </a:lnTo>
                </a:path>
              </a:pathLst>
            </a:custGeom>
            <a:solidFill>
              <a:schemeClr val="bg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14" name="Freeform 295"/>
            <p:cNvSpPr>
              <a:spLocks/>
            </p:cNvSpPr>
            <p:nvPr/>
          </p:nvSpPr>
          <p:spPr bwMode="auto">
            <a:xfrm>
              <a:off x="1616" y="1143"/>
              <a:ext cx="122" cy="31"/>
            </a:xfrm>
            <a:custGeom>
              <a:avLst/>
              <a:gdLst>
                <a:gd name="T0" fmla="*/ 121 w 122"/>
                <a:gd name="T1" fmla="*/ 0 h 31"/>
                <a:gd name="T2" fmla="*/ 121 w 122"/>
                <a:gd name="T3" fmla="*/ 23 h 31"/>
                <a:gd name="T4" fmla="*/ 0 w 122"/>
                <a:gd name="T5" fmla="*/ 30 h 31"/>
                <a:gd name="T6" fmla="*/ 1 w 122"/>
                <a:gd name="T7" fmla="*/ 4 h 31"/>
                <a:gd name="T8" fmla="*/ 121 w 122"/>
                <a:gd name="T9" fmla="*/ 0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"/>
                <a:gd name="T16" fmla="*/ 0 h 31"/>
                <a:gd name="T17" fmla="*/ 122 w 122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" h="31">
                  <a:moveTo>
                    <a:pt x="121" y="0"/>
                  </a:moveTo>
                  <a:lnTo>
                    <a:pt x="121" y="23"/>
                  </a:lnTo>
                  <a:lnTo>
                    <a:pt x="0" y="30"/>
                  </a:lnTo>
                  <a:lnTo>
                    <a:pt x="1" y="4"/>
                  </a:lnTo>
                  <a:lnTo>
                    <a:pt x="121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15" name="Freeform 296"/>
            <p:cNvSpPr>
              <a:spLocks/>
            </p:cNvSpPr>
            <p:nvPr/>
          </p:nvSpPr>
          <p:spPr bwMode="auto">
            <a:xfrm>
              <a:off x="1616" y="1143"/>
              <a:ext cx="122" cy="31"/>
            </a:xfrm>
            <a:custGeom>
              <a:avLst/>
              <a:gdLst>
                <a:gd name="T0" fmla="*/ 121 w 122"/>
                <a:gd name="T1" fmla="*/ 0 h 31"/>
                <a:gd name="T2" fmla="*/ 121 w 122"/>
                <a:gd name="T3" fmla="*/ 24 h 31"/>
                <a:gd name="T4" fmla="*/ 0 w 122"/>
                <a:gd name="T5" fmla="*/ 30 h 31"/>
                <a:gd name="T6" fmla="*/ 0 w 122"/>
                <a:gd name="T7" fmla="*/ 4 h 31"/>
                <a:gd name="T8" fmla="*/ 121 w 122"/>
                <a:gd name="T9" fmla="*/ 0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"/>
                <a:gd name="T16" fmla="*/ 0 h 31"/>
                <a:gd name="T17" fmla="*/ 122 w 122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" h="31">
                  <a:moveTo>
                    <a:pt x="121" y="0"/>
                  </a:moveTo>
                  <a:lnTo>
                    <a:pt x="121" y="24"/>
                  </a:lnTo>
                  <a:lnTo>
                    <a:pt x="0" y="30"/>
                  </a:lnTo>
                  <a:lnTo>
                    <a:pt x="0" y="4"/>
                  </a:lnTo>
                  <a:lnTo>
                    <a:pt x="1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16" name="Freeform 297"/>
            <p:cNvSpPr>
              <a:spLocks/>
            </p:cNvSpPr>
            <p:nvPr/>
          </p:nvSpPr>
          <p:spPr bwMode="auto">
            <a:xfrm>
              <a:off x="1645" y="1151"/>
              <a:ext cx="77" cy="12"/>
            </a:xfrm>
            <a:custGeom>
              <a:avLst/>
              <a:gdLst>
                <a:gd name="T0" fmla="*/ 9 w 77"/>
                <a:gd name="T1" fmla="*/ 1 h 12"/>
                <a:gd name="T2" fmla="*/ 1 w 77"/>
                <a:gd name="T3" fmla="*/ 2 h 12"/>
                <a:gd name="T4" fmla="*/ 1 w 77"/>
                <a:gd name="T5" fmla="*/ 2 h 12"/>
                <a:gd name="T6" fmla="*/ 1 w 77"/>
                <a:gd name="T7" fmla="*/ 2 h 12"/>
                <a:gd name="T8" fmla="*/ 0 w 77"/>
                <a:gd name="T9" fmla="*/ 2 h 12"/>
                <a:gd name="T10" fmla="*/ 0 w 77"/>
                <a:gd name="T11" fmla="*/ 3 h 12"/>
                <a:gd name="T12" fmla="*/ 0 w 77"/>
                <a:gd name="T13" fmla="*/ 9 h 12"/>
                <a:gd name="T14" fmla="*/ 0 w 77"/>
                <a:gd name="T15" fmla="*/ 10 h 12"/>
                <a:gd name="T16" fmla="*/ 1 w 77"/>
                <a:gd name="T17" fmla="*/ 11 h 12"/>
                <a:gd name="T18" fmla="*/ 1 w 77"/>
                <a:gd name="T19" fmla="*/ 11 h 12"/>
                <a:gd name="T20" fmla="*/ 1 w 77"/>
                <a:gd name="T21" fmla="*/ 11 h 12"/>
                <a:gd name="T22" fmla="*/ 9 w 77"/>
                <a:gd name="T23" fmla="*/ 11 h 12"/>
                <a:gd name="T24" fmla="*/ 9 w 77"/>
                <a:gd name="T25" fmla="*/ 11 h 12"/>
                <a:gd name="T26" fmla="*/ 10 w 77"/>
                <a:gd name="T27" fmla="*/ 11 h 12"/>
                <a:gd name="T28" fmla="*/ 10 w 77"/>
                <a:gd name="T29" fmla="*/ 10 h 12"/>
                <a:gd name="T30" fmla="*/ 10 w 77"/>
                <a:gd name="T31" fmla="*/ 9 h 12"/>
                <a:gd name="T32" fmla="*/ 10 w 77"/>
                <a:gd name="T33" fmla="*/ 3 h 12"/>
                <a:gd name="T34" fmla="*/ 10 w 77"/>
                <a:gd name="T35" fmla="*/ 2 h 12"/>
                <a:gd name="T36" fmla="*/ 10 w 77"/>
                <a:gd name="T37" fmla="*/ 2 h 12"/>
                <a:gd name="T38" fmla="*/ 9 w 77"/>
                <a:gd name="T39" fmla="*/ 1 h 12"/>
                <a:gd name="T40" fmla="*/ 9 w 77"/>
                <a:gd name="T41" fmla="*/ 1 h 12"/>
                <a:gd name="T42" fmla="*/ 74 w 77"/>
                <a:gd name="T43" fmla="*/ 0 h 12"/>
                <a:gd name="T44" fmla="*/ 68 w 77"/>
                <a:gd name="T45" fmla="*/ 0 h 12"/>
                <a:gd name="T46" fmla="*/ 67 w 77"/>
                <a:gd name="T47" fmla="*/ 0 h 12"/>
                <a:gd name="T48" fmla="*/ 67 w 77"/>
                <a:gd name="T49" fmla="*/ 1 h 12"/>
                <a:gd name="T50" fmla="*/ 67 w 77"/>
                <a:gd name="T51" fmla="*/ 1 h 12"/>
                <a:gd name="T52" fmla="*/ 66 w 77"/>
                <a:gd name="T53" fmla="*/ 2 h 12"/>
                <a:gd name="T54" fmla="*/ 66 w 77"/>
                <a:gd name="T55" fmla="*/ 7 h 12"/>
                <a:gd name="T56" fmla="*/ 67 w 77"/>
                <a:gd name="T57" fmla="*/ 8 h 12"/>
                <a:gd name="T58" fmla="*/ 67 w 77"/>
                <a:gd name="T59" fmla="*/ 9 h 12"/>
                <a:gd name="T60" fmla="*/ 67 w 77"/>
                <a:gd name="T61" fmla="*/ 9 h 12"/>
                <a:gd name="T62" fmla="*/ 68 w 77"/>
                <a:gd name="T63" fmla="*/ 9 h 12"/>
                <a:gd name="T64" fmla="*/ 74 w 77"/>
                <a:gd name="T65" fmla="*/ 9 h 12"/>
                <a:gd name="T66" fmla="*/ 75 w 77"/>
                <a:gd name="T67" fmla="*/ 9 h 12"/>
                <a:gd name="T68" fmla="*/ 76 w 77"/>
                <a:gd name="T69" fmla="*/ 8 h 12"/>
                <a:gd name="T70" fmla="*/ 76 w 77"/>
                <a:gd name="T71" fmla="*/ 8 h 12"/>
                <a:gd name="T72" fmla="*/ 76 w 77"/>
                <a:gd name="T73" fmla="*/ 7 h 12"/>
                <a:gd name="T74" fmla="*/ 76 w 77"/>
                <a:gd name="T75" fmla="*/ 1 h 12"/>
                <a:gd name="T76" fmla="*/ 76 w 77"/>
                <a:gd name="T77" fmla="*/ 1 h 12"/>
                <a:gd name="T78" fmla="*/ 75 w 77"/>
                <a:gd name="T79" fmla="*/ 0 h 12"/>
                <a:gd name="T80" fmla="*/ 75 w 77"/>
                <a:gd name="T81" fmla="*/ 0 h 12"/>
                <a:gd name="T82" fmla="*/ 74 w 77"/>
                <a:gd name="T83" fmla="*/ 0 h 12"/>
                <a:gd name="T84" fmla="*/ 9 w 77"/>
                <a:gd name="T85" fmla="*/ 1 h 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7"/>
                <a:gd name="T130" fmla="*/ 0 h 12"/>
                <a:gd name="T131" fmla="*/ 77 w 77"/>
                <a:gd name="T132" fmla="*/ 12 h 1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7" h="12">
                  <a:moveTo>
                    <a:pt x="9" y="1"/>
                  </a:move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1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0" y="10"/>
                  </a:lnTo>
                  <a:lnTo>
                    <a:pt x="10" y="9"/>
                  </a:lnTo>
                  <a:lnTo>
                    <a:pt x="10" y="3"/>
                  </a:lnTo>
                  <a:lnTo>
                    <a:pt x="10" y="2"/>
                  </a:lnTo>
                  <a:lnTo>
                    <a:pt x="9" y="1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67" y="0"/>
                  </a:lnTo>
                  <a:lnTo>
                    <a:pt x="67" y="1"/>
                  </a:lnTo>
                  <a:lnTo>
                    <a:pt x="66" y="2"/>
                  </a:lnTo>
                  <a:lnTo>
                    <a:pt x="66" y="7"/>
                  </a:lnTo>
                  <a:lnTo>
                    <a:pt x="67" y="8"/>
                  </a:lnTo>
                  <a:lnTo>
                    <a:pt x="67" y="9"/>
                  </a:lnTo>
                  <a:lnTo>
                    <a:pt x="68" y="9"/>
                  </a:lnTo>
                  <a:lnTo>
                    <a:pt x="74" y="9"/>
                  </a:lnTo>
                  <a:lnTo>
                    <a:pt x="75" y="9"/>
                  </a:lnTo>
                  <a:lnTo>
                    <a:pt x="76" y="8"/>
                  </a:lnTo>
                  <a:lnTo>
                    <a:pt x="76" y="7"/>
                  </a:lnTo>
                  <a:lnTo>
                    <a:pt x="76" y="1"/>
                  </a:lnTo>
                  <a:lnTo>
                    <a:pt x="75" y="0"/>
                  </a:lnTo>
                  <a:lnTo>
                    <a:pt x="74" y="0"/>
                  </a:lnTo>
                  <a:lnTo>
                    <a:pt x="9" y="1"/>
                  </a:lnTo>
                </a:path>
              </a:pathLst>
            </a:custGeom>
            <a:solidFill>
              <a:srgbClr val="7F7F7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17" name="Freeform 298"/>
            <p:cNvSpPr>
              <a:spLocks/>
            </p:cNvSpPr>
            <p:nvPr/>
          </p:nvSpPr>
          <p:spPr bwMode="auto">
            <a:xfrm>
              <a:off x="1644" y="1153"/>
              <a:ext cx="12" cy="10"/>
            </a:xfrm>
            <a:custGeom>
              <a:avLst/>
              <a:gdLst>
                <a:gd name="T0" fmla="*/ 9 w 12"/>
                <a:gd name="T1" fmla="*/ 0 h 10"/>
                <a:gd name="T2" fmla="*/ 2 w 12"/>
                <a:gd name="T3" fmla="*/ 0 h 10"/>
                <a:gd name="T4" fmla="*/ 1 w 12"/>
                <a:gd name="T5" fmla="*/ 1 h 10"/>
                <a:gd name="T6" fmla="*/ 1 w 12"/>
                <a:gd name="T7" fmla="*/ 1 h 10"/>
                <a:gd name="T8" fmla="*/ 0 w 12"/>
                <a:gd name="T9" fmla="*/ 1 h 10"/>
                <a:gd name="T10" fmla="*/ 0 w 12"/>
                <a:gd name="T11" fmla="*/ 2 h 10"/>
                <a:gd name="T12" fmla="*/ 0 w 12"/>
                <a:gd name="T13" fmla="*/ 8 h 10"/>
                <a:gd name="T14" fmla="*/ 0 w 12"/>
                <a:gd name="T15" fmla="*/ 8 h 10"/>
                <a:gd name="T16" fmla="*/ 1 w 12"/>
                <a:gd name="T17" fmla="*/ 9 h 10"/>
                <a:gd name="T18" fmla="*/ 1 w 12"/>
                <a:gd name="T19" fmla="*/ 9 h 10"/>
                <a:gd name="T20" fmla="*/ 2 w 12"/>
                <a:gd name="T21" fmla="*/ 9 h 10"/>
                <a:gd name="T22" fmla="*/ 9 w 12"/>
                <a:gd name="T23" fmla="*/ 9 h 10"/>
                <a:gd name="T24" fmla="*/ 10 w 12"/>
                <a:gd name="T25" fmla="*/ 9 h 10"/>
                <a:gd name="T26" fmla="*/ 11 w 12"/>
                <a:gd name="T27" fmla="*/ 9 h 10"/>
                <a:gd name="T28" fmla="*/ 11 w 12"/>
                <a:gd name="T29" fmla="*/ 8 h 10"/>
                <a:gd name="T30" fmla="*/ 11 w 12"/>
                <a:gd name="T31" fmla="*/ 8 h 10"/>
                <a:gd name="T32" fmla="*/ 11 w 12"/>
                <a:gd name="T33" fmla="*/ 1 h 10"/>
                <a:gd name="T34" fmla="*/ 11 w 12"/>
                <a:gd name="T35" fmla="*/ 1 h 10"/>
                <a:gd name="T36" fmla="*/ 10 w 12"/>
                <a:gd name="T37" fmla="*/ 0 h 10"/>
                <a:gd name="T38" fmla="*/ 10 w 12"/>
                <a:gd name="T39" fmla="*/ 0 h 10"/>
                <a:gd name="T40" fmla="*/ 9 w 12"/>
                <a:gd name="T41" fmla="*/ 0 h 1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"/>
                <a:gd name="T64" fmla="*/ 0 h 10"/>
                <a:gd name="T65" fmla="*/ 12 w 12"/>
                <a:gd name="T66" fmla="*/ 10 h 1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" h="10">
                  <a:moveTo>
                    <a:pt x="9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8"/>
                  </a:lnTo>
                  <a:lnTo>
                    <a:pt x="1" y="9"/>
                  </a:lnTo>
                  <a:lnTo>
                    <a:pt x="2" y="9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1" y="9"/>
                  </a:lnTo>
                  <a:lnTo>
                    <a:pt x="11" y="8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18" name="Freeform 299"/>
            <p:cNvSpPr>
              <a:spLocks/>
            </p:cNvSpPr>
            <p:nvPr/>
          </p:nvSpPr>
          <p:spPr bwMode="auto">
            <a:xfrm>
              <a:off x="1712" y="1151"/>
              <a:ext cx="10" cy="11"/>
            </a:xfrm>
            <a:custGeom>
              <a:avLst/>
              <a:gdLst>
                <a:gd name="T0" fmla="*/ 8 w 10"/>
                <a:gd name="T1" fmla="*/ 0 h 11"/>
                <a:gd name="T2" fmla="*/ 1 w 10"/>
                <a:gd name="T3" fmla="*/ 0 h 11"/>
                <a:gd name="T4" fmla="*/ 1 w 10"/>
                <a:gd name="T5" fmla="*/ 1 h 11"/>
                <a:gd name="T6" fmla="*/ 0 w 10"/>
                <a:gd name="T7" fmla="*/ 1 h 11"/>
                <a:gd name="T8" fmla="*/ 0 w 10"/>
                <a:gd name="T9" fmla="*/ 1 h 11"/>
                <a:gd name="T10" fmla="*/ 0 w 10"/>
                <a:gd name="T11" fmla="*/ 2 h 11"/>
                <a:gd name="T12" fmla="*/ 0 w 10"/>
                <a:gd name="T13" fmla="*/ 8 h 11"/>
                <a:gd name="T14" fmla="*/ 0 w 10"/>
                <a:gd name="T15" fmla="*/ 9 h 11"/>
                <a:gd name="T16" fmla="*/ 0 w 10"/>
                <a:gd name="T17" fmla="*/ 9 h 11"/>
                <a:gd name="T18" fmla="*/ 1 w 10"/>
                <a:gd name="T19" fmla="*/ 10 h 11"/>
                <a:gd name="T20" fmla="*/ 1 w 10"/>
                <a:gd name="T21" fmla="*/ 10 h 11"/>
                <a:gd name="T22" fmla="*/ 8 w 10"/>
                <a:gd name="T23" fmla="*/ 10 h 11"/>
                <a:gd name="T24" fmla="*/ 8 w 10"/>
                <a:gd name="T25" fmla="*/ 9 h 11"/>
                <a:gd name="T26" fmla="*/ 9 w 10"/>
                <a:gd name="T27" fmla="*/ 9 h 11"/>
                <a:gd name="T28" fmla="*/ 9 w 10"/>
                <a:gd name="T29" fmla="*/ 9 h 11"/>
                <a:gd name="T30" fmla="*/ 9 w 10"/>
                <a:gd name="T31" fmla="*/ 8 h 11"/>
                <a:gd name="T32" fmla="*/ 9 w 10"/>
                <a:gd name="T33" fmla="*/ 1 h 11"/>
                <a:gd name="T34" fmla="*/ 9 w 10"/>
                <a:gd name="T35" fmla="*/ 1 h 11"/>
                <a:gd name="T36" fmla="*/ 8 w 10"/>
                <a:gd name="T37" fmla="*/ 1 h 11"/>
                <a:gd name="T38" fmla="*/ 8 w 10"/>
                <a:gd name="T39" fmla="*/ 0 h 11"/>
                <a:gd name="T40" fmla="*/ 8 w 10"/>
                <a:gd name="T41" fmla="*/ 0 h 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"/>
                <a:gd name="T64" fmla="*/ 0 h 11"/>
                <a:gd name="T65" fmla="*/ 10 w 10"/>
                <a:gd name="T66" fmla="*/ 11 h 1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" h="11">
                  <a:moveTo>
                    <a:pt x="8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8"/>
                  </a:lnTo>
                  <a:lnTo>
                    <a:pt x="0" y="9"/>
                  </a:lnTo>
                  <a:lnTo>
                    <a:pt x="1" y="10"/>
                  </a:lnTo>
                  <a:lnTo>
                    <a:pt x="8" y="10"/>
                  </a:lnTo>
                  <a:lnTo>
                    <a:pt x="8" y="9"/>
                  </a:lnTo>
                  <a:lnTo>
                    <a:pt x="9" y="9"/>
                  </a:lnTo>
                  <a:lnTo>
                    <a:pt x="9" y="8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119" name="Freeform 300"/>
            <p:cNvSpPr>
              <a:spLocks/>
            </p:cNvSpPr>
            <p:nvPr/>
          </p:nvSpPr>
          <p:spPr bwMode="auto">
            <a:xfrm>
              <a:off x="1644" y="1153"/>
              <a:ext cx="10" cy="9"/>
            </a:xfrm>
            <a:custGeom>
              <a:avLst/>
              <a:gdLst>
                <a:gd name="T0" fmla="*/ 7 w 10"/>
                <a:gd name="T1" fmla="*/ 0 h 9"/>
                <a:gd name="T2" fmla="*/ 1 w 10"/>
                <a:gd name="T3" fmla="*/ 0 h 9"/>
                <a:gd name="T4" fmla="*/ 1 w 10"/>
                <a:gd name="T5" fmla="*/ 0 h 9"/>
                <a:gd name="T6" fmla="*/ 0 w 10"/>
                <a:gd name="T7" fmla="*/ 0 h 9"/>
                <a:gd name="T8" fmla="*/ 0 w 10"/>
                <a:gd name="T9" fmla="*/ 1 h 9"/>
                <a:gd name="T10" fmla="*/ 0 w 10"/>
                <a:gd name="T11" fmla="*/ 1 h 9"/>
                <a:gd name="T12" fmla="*/ 0 w 10"/>
                <a:gd name="T13" fmla="*/ 7 h 9"/>
                <a:gd name="T14" fmla="*/ 0 w 10"/>
                <a:gd name="T15" fmla="*/ 7 h 9"/>
                <a:gd name="T16" fmla="*/ 0 w 10"/>
                <a:gd name="T17" fmla="*/ 8 h 9"/>
                <a:gd name="T18" fmla="*/ 1 w 10"/>
                <a:gd name="T19" fmla="*/ 8 h 9"/>
                <a:gd name="T20" fmla="*/ 1 w 10"/>
                <a:gd name="T21" fmla="*/ 8 h 9"/>
                <a:gd name="T22" fmla="*/ 7 w 10"/>
                <a:gd name="T23" fmla="*/ 8 h 9"/>
                <a:gd name="T24" fmla="*/ 8 w 10"/>
                <a:gd name="T25" fmla="*/ 8 h 9"/>
                <a:gd name="T26" fmla="*/ 9 w 10"/>
                <a:gd name="T27" fmla="*/ 8 h 9"/>
                <a:gd name="T28" fmla="*/ 9 w 10"/>
                <a:gd name="T29" fmla="*/ 7 h 9"/>
                <a:gd name="T30" fmla="*/ 9 w 10"/>
                <a:gd name="T31" fmla="*/ 7 h 9"/>
                <a:gd name="T32" fmla="*/ 9 w 10"/>
                <a:gd name="T33" fmla="*/ 1 h 9"/>
                <a:gd name="T34" fmla="*/ 9 w 10"/>
                <a:gd name="T35" fmla="*/ 1 h 9"/>
                <a:gd name="T36" fmla="*/ 9 w 10"/>
                <a:gd name="T37" fmla="*/ 0 h 9"/>
                <a:gd name="T38" fmla="*/ 8 w 10"/>
                <a:gd name="T39" fmla="*/ 0 h 9"/>
                <a:gd name="T40" fmla="*/ 7 w 10"/>
                <a:gd name="T41" fmla="*/ 0 h 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"/>
                <a:gd name="T64" fmla="*/ 0 h 9"/>
                <a:gd name="T65" fmla="*/ 10 w 10"/>
                <a:gd name="T66" fmla="*/ 9 h 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" h="9">
                  <a:moveTo>
                    <a:pt x="7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7" y="8"/>
                  </a:lnTo>
                  <a:lnTo>
                    <a:pt x="8" y="8"/>
                  </a:lnTo>
                  <a:lnTo>
                    <a:pt x="9" y="8"/>
                  </a:lnTo>
                  <a:lnTo>
                    <a:pt x="9" y="7"/>
                  </a:lnTo>
                  <a:lnTo>
                    <a:pt x="9" y="1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19120" name="Group 301"/>
            <p:cNvGrpSpPr>
              <a:grpSpLocks/>
            </p:cNvGrpSpPr>
            <p:nvPr/>
          </p:nvGrpSpPr>
          <p:grpSpPr bwMode="auto">
            <a:xfrm>
              <a:off x="1707" y="1119"/>
              <a:ext cx="20" cy="19"/>
              <a:chOff x="1707" y="1119"/>
              <a:chExt cx="20" cy="19"/>
            </a:xfrm>
          </p:grpSpPr>
          <p:sp>
            <p:nvSpPr>
              <p:cNvPr id="19133" name="Freeform 302"/>
              <p:cNvSpPr>
                <a:spLocks/>
              </p:cNvSpPr>
              <p:nvPr/>
            </p:nvSpPr>
            <p:spPr bwMode="auto">
              <a:xfrm>
                <a:off x="1707" y="1119"/>
                <a:ext cx="20" cy="19"/>
              </a:xfrm>
              <a:custGeom>
                <a:avLst/>
                <a:gdLst>
                  <a:gd name="T0" fmla="*/ 14 w 20"/>
                  <a:gd name="T1" fmla="*/ 0 h 19"/>
                  <a:gd name="T2" fmla="*/ 5 w 20"/>
                  <a:gd name="T3" fmla="*/ 0 h 19"/>
                  <a:gd name="T4" fmla="*/ 4 w 20"/>
                  <a:gd name="T5" fmla="*/ 0 h 19"/>
                  <a:gd name="T6" fmla="*/ 3 w 20"/>
                  <a:gd name="T7" fmla="*/ 0 h 19"/>
                  <a:gd name="T8" fmla="*/ 2 w 20"/>
                  <a:gd name="T9" fmla="*/ 1 h 19"/>
                  <a:gd name="T10" fmla="*/ 2 w 20"/>
                  <a:gd name="T11" fmla="*/ 2 h 19"/>
                  <a:gd name="T12" fmla="*/ 1 w 20"/>
                  <a:gd name="T13" fmla="*/ 3 h 19"/>
                  <a:gd name="T14" fmla="*/ 1 w 20"/>
                  <a:gd name="T15" fmla="*/ 4 h 19"/>
                  <a:gd name="T16" fmla="*/ 0 w 20"/>
                  <a:gd name="T17" fmla="*/ 5 h 19"/>
                  <a:gd name="T18" fmla="*/ 0 w 20"/>
                  <a:gd name="T19" fmla="*/ 6 h 19"/>
                  <a:gd name="T20" fmla="*/ 0 w 20"/>
                  <a:gd name="T21" fmla="*/ 12 h 19"/>
                  <a:gd name="T22" fmla="*/ 0 w 20"/>
                  <a:gd name="T23" fmla="*/ 13 h 19"/>
                  <a:gd name="T24" fmla="*/ 1 w 20"/>
                  <a:gd name="T25" fmla="*/ 14 h 19"/>
                  <a:gd name="T26" fmla="*/ 1 w 20"/>
                  <a:gd name="T27" fmla="*/ 15 h 19"/>
                  <a:gd name="T28" fmla="*/ 2 w 20"/>
                  <a:gd name="T29" fmla="*/ 16 h 19"/>
                  <a:gd name="T30" fmla="*/ 2 w 20"/>
                  <a:gd name="T31" fmla="*/ 17 h 19"/>
                  <a:gd name="T32" fmla="*/ 3 w 20"/>
                  <a:gd name="T33" fmla="*/ 18 h 19"/>
                  <a:gd name="T34" fmla="*/ 4 w 20"/>
                  <a:gd name="T35" fmla="*/ 18 h 19"/>
                  <a:gd name="T36" fmla="*/ 5 w 20"/>
                  <a:gd name="T37" fmla="*/ 18 h 19"/>
                  <a:gd name="T38" fmla="*/ 14 w 20"/>
                  <a:gd name="T39" fmla="*/ 18 h 19"/>
                  <a:gd name="T40" fmla="*/ 15 w 20"/>
                  <a:gd name="T41" fmla="*/ 18 h 19"/>
                  <a:gd name="T42" fmla="*/ 16 w 20"/>
                  <a:gd name="T43" fmla="*/ 17 h 19"/>
                  <a:gd name="T44" fmla="*/ 17 w 20"/>
                  <a:gd name="T45" fmla="*/ 17 h 19"/>
                  <a:gd name="T46" fmla="*/ 17 w 20"/>
                  <a:gd name="T47" fmla="*/ 16 h 19"/>
                  <a:gd name="T48" fmla="*/ 18 w 20"/>
                  <a:gd name="T49" fmla="*/ 15 h 19"/>
                  <a:gd name="T50" fmla="*/ 19 w 20"/>
                  <a:gd name="T51" fmla="*/ 14 h 19"/>
                  <a:gd name="T52" fmla="*/ 19 w 20"/>
                  <a:gd name="T53" fmla="*/ 13 h 19"/>
                  <a:gd name="T54" fmla="*/ 19 w 20"/>
                  <a:gd name="T55" fmla="*/ 12 h 19"/>
                  <a:gd name="T56" fmla="*/ 19 w 20"/>
                  <a:gd name="T57" fmla="*/ 6 h 19"/>
                  <a:gd name="T58" fmla="*/ 19 w 20"/>
                  <a:gd name="T59" fmla="*/ 5 h 19"/>
                  <a:gd name="T60" fmla="*/ 19 w 20"/>
                  <a:gd name="T61" fmla="*/ 4 h 19"/>
                  <a:gd name="T62" fmla="*/ 18 w 20"/>
                  <a:gd name="T63" fmla="*/ 3 h 19"/>
                  <a:gd name="T64" fmla="*/ 17 w 20"/>
                  <a:gd name="T65" fmla="*/ 2 h 19"/>
                  <a:gd name="T66" fmla="*/ 17 w 20"/>
                  <a:gd name="T67" fmla="*/ 1 h 19"/>
                  <a:gd name="T68" fmla="*/ 16 w 20"/>
                  <a:gd name="T69" fmla="*/ 0 h 19"/>
                  <a:gd name="T70" fmla="*/ 15 w 20"/>
                  <a:gd name="T71" fmla="*/ 0 h 19"/>
                  <a:gd name="T72" fmla="*/ 14 w 20"/>
                  <a:gd name="T73" fmla="*/ 0 h 1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0"/>
                  <a:gd name="T112" fmla="*/ 0 h 19"/>
                  <a:gd name="T113" fmla="*/ 20 w 20"/>
                  <a:gd name="T114" fmla="*/ 19 h 19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0" h="19">
                    <a:moveTo>
                      <a:pt x="14" y="0"/>
                    </a:move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1" y="15"/>
                    </a:lnTo>
                    <a:lnTo>
                      <a:pt x="2" y="16"/>
                    </a:lnTo>
                    <a:lnTo>
                      <a:pt x="2" y="17"/>
                    </a:lnTo>
                    <a:lnTo>
                      <a:pt x="3" y="18"/>
                    </a:lnTo>
                    <a:lnTo>
                      <a:pt x="4" y="18"/>
                    </a:lnTo>
                    <a:lnTo>
                      <a:pt x="5" y="18"/>
                    </a:lnTo>
                    <a:lnTo>
                      <a:pt x="14" y="18"/>
                    </a:lnTo>
                    <a:lnTo>
                      <a:pt x="15" y="18"/>
                    </a:lnTo>
                    <a:lnTo>
                      <a:pt x="16" y="17"/>
                    </a:lnTo>
                    <a:lnTo>
                      <a:pt x="17" y="17"/>
                    </a:lnTo>
                    <a:lnTo>
                      <a:pt x="17" y="16"/>
                    </a:lnTo>
                    <a:lnTo>
                      <a:pt x="18" y="15"/>
                    </a:lnTo>
                    <a:lnTo>
                      <a:pt x="19" y="14"/>
                    </a:lnTo>
                    <a:lnTo>
                      <a:pt x="19" y="13"/>
                    </a:lnTo>
                    <a:lnTo>
                      <a:pt x="19" y="12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4"/>
                    </a:lnTo>
                    <a:lnTo>
                      <a:pt x="18" y="3"/>
                    </a:lnTo>
                    <a:lnTo>
                      <a:pt x="17" y="2"/>
                    </a:lnTo>
                    <a:lnTo>
                      <a:pt x="17" y="1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4" y="0"/>
                    </a:lnTo>
                  </a:path>
                </a:pathLst>
              </a:custGeom>
              <a:solidFill>
                <a:schemeClr val="bg2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134" name="Freeform 303"/>
              <p:cNvSpPr>
                <a:spLocks/>
              </p:cNvSpPr>
              <p:nvPr/>
            </p:nvSpPr>
            <p:spPr bwMode="auto">
              <a:xfrm>
                <a:off x="1708" y="1123"/>
                <a:ext cx="18" cy="13"/>
              </a:xfrm>
              <a:custGeom>
                <a:avLst/>
                <a:gdLst>
                  <a:gd name="T0" fmla="*/ 4 w 18"/>
                  <a:gd name="T1" fmla="*/ 0 h 13"/>
                  <a:gd name="T2" fmla="*/ 2 w 18"/>
                  <a:gd name="T3" fmla="*/ 1 h 13"/>
                  <a:gd name="T4" fmla="*/ 1 w 18"/>
                  <a:gd name="T5" fmla="*/ 3 h 13"/>
                  <a:gd name="T6" fmla="*/ 0 w 18"/>
                  <a:gd name="T7" fmla="*/ 5 h 13"/>
                  <a:gd name="T8" fmla="*/ 0 w 18"/>
                  <a:gd name="T9" fmla="*/ 7 h 13"/>
                  <a:gd name="T10" fmla="*/ 1 w 18"/>
                  <a:gd name="T11" fmla="*/ 9 h 13"/>
                  <a:gd name="T12" fmla="*/ 2 w 18"/>
                  <a:gd name="T13" fmla="*/ 11 h 13"/>
                  <a:gd name="T14" fmla="*/ 4 w 18"/>
                  <a:gd name="T15" fmla="*/ 12 h 13"/>
                  <a:gd name="T16" fmla="*/ 5 w 18"/>
                  <a:gd name="T17" fmla="*/ 12 h 13"/>
                  <a:gd name="T18" fmla="*/ 7 w 18"/>
                  <a:gd name="T19" fmla="*/ 11 h 13"/>
                  <a:gd name="T20" fmla="*/ 8 w 18"/>
                  <a:gd name="T21" fmla="*/ 9 h 13"/>
                  <a:gd name="T22" fmla="*/ 9 w 18"/>
                  <a:gd name="T23" fmla="*/ 7 h 13"/>
                  <a:gd name="T24" fmla="*/ 9 w 18"/>
                  <a:gd name="T25" fmla="*/ 5 h 13"/>
                  <a:gd name="T26" fmla="*/ 8 w 18"/>
                  <a:gd name="T27" fmla="*/ 3 h 13"/>
                  <a:gd name="T28" fmla="*/ 7 w 18"/>
                  <a:gd name="T29" fmla="*/ 1 h 13"/>
                  <a:gd name="T30" fmla="*/ 5 w 18"/>
                  <a:gd name="T31" fmla="*/ 0 h 13"/>
                  <a:gd name="T32" fmla="*/ 13 w 18"/>
                  <a:gd name="T33" fmla="*/ 0 h 13"/>
                  <a:gd name="T34" fmla="*/ 11 w 18"/>
                  <a:gd name="T35" fmla="*/ 0 h 13"/>
                  <a:gd name="T36" fmla="*/ 10 w 18"/>
                  <a:gd name="T37" fmla="*/ 2 h 13"/>
                  <a:gd name="T38" fmla="*/ 9 w 18"/>
                  <a:gd name="T39" fmla="*/ 4 h 13"/>
                  <a:gd name="T40" fmla="*/ 9 w 18"/>
                  <a:gd name="T41" fmla="*/ 6 h 13"/>
                  <a:gd name="T42" fmla="*/ 9 w 18"/>
                  <a:gd name="T43" fmla="*/ 8 h 13"/>
                  <a:gd name="T44" fmla="*/ 10 w 18"/>
                  <a:gd name="T45" fmla="*/ 10 h 13"/>
                  <a:gd name="T46" fmla="*/ 11 w 18"/>
                  <a:gd name="T47" fmla="*/ 11 h 13"/>
                  <a:gd name="T48" fmla="*/ 13 w 18"/>
                  <a:gd name="T49" fmla="*/ 12 h 13"/>
                  <a:gd name="T50" fmla="*/ 15 w 18"/>
                  <a:gd name="T51" fmla="*/ 11 h 13"/>
                  <a:gd name="T52" fmla="*/ 16 w 18"/>
                  <a:gd name="T53" fmla="*/ 10 h 13"/>
                  <a:gd name="T54" fmla="*/ 17 w 18"/>
                  <a:gd name="T55" fmla="*/ 8 h 13"/>
                  <a:gd name="T56" fmla="*/ 17 w 18"/>
                  <a:gd name="T57" fmla="*/ 6 h 13"/>
                  <a:gd name="T58" fmla="*/ 17 w 18"/>
                  <a:gd name="T59" fmla="*/ 4 h 13"/>
                  <a:gd name="T60" fmla="*/ 16 w 18"/>
                  <a:gd name="T61" fmla="*/ 2 h 13"/>
                  <a:gd name="T62" fmla="*/ 15 w 18"/>
                  <a:gd name="T63" fmla="*/ 0 h 13"/>
                  <a:gd name="T64" fmla="*/ 13 w 18"/>
                  <a:gd name="T65" fmla="*/ 0 h 1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"/>
                  <a:gd name="T100" fmla="*/ 0 h 13"/>
                  <a:gd name="T101" fmla="*/ 18 w 18"/>
                  <a:gd name="T102" fmla="*/ 13 h 1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" h="13">
                    <a:moveTo>
                      <a:pt x="4" y="0"/>
                    </a:moveTo>
                    <a:lnTo>
                      <a:pt x="4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2" y="11"/>
                    </a:lnTo>
                    <a:lnTo>
                      <a:pt x="3" y="12"/>
                    </a:lnTo>
                    <a:lnTo>
                      <a:pt x="4" y="12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7" y="11"/>
                    </a:lnTo>
                    <a:lnTo>
                      <a:pt x="8" y="10"/>
                    </a:lnTo>
                    <a:lnTo>
                      <a:pt x="8" y="9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9" y="6"/>
                    </a:lnTo>
                    <a:lnTo>
                      <a:pt x="9" y="5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1" y="1"/>
                    </a:lnTo>
                    <a:lnTo>
                      <a:pt x="10" y="2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9" y="8"/>
                    </a:lnTo>
                    <a:lnTo>
                      <a:pt x="9" y="9"/>
                    </a:lnTo>
                    <a:lnTo>
                      <a:pt x="10" y="10"/>
                    </a:lnTo>
                    <a:lnTo>
                      <a:pt x="11" y="11"/>
                    </a:lnTo>
                    <a:lnTo>
                      <a:pt x="12" y="12"/>
                    </a:lnTo>
                    <a:lnTo>
                      <a:pt x="13" y="12"/>
                    </a:lnTo>
                    <a:lnTo>
                      <a:pt x="14" y="12"/>
                    </a:lnTo>
                    <a:lnTo>
                      <a:pt x="15" y="11"/>
                    </a:lnTo>
                    <a:lnTo>
                      <a:pt x="16" y="10"/>
                    </a:lnTo>
                    <a:lnTo>
                      <a:pt x="16" y="9"/>
                    </a:lnTo>
                    <a:lnTo>
                      <a:pt x="17" y="8"/>
                    </a:lnTo>
                    <a:lnTo>
                      <a:pt x="17" y="7"/>
                    </a:lnTo>
                    <a:lnTo>
                      <a:pt x="17" y="6"/>
                    </a:lnTo>
                    <a:lnTo>
                      <a:pt x="17" y="5"/>
                    </a:lnTo>
                    <a:lnTo>
                      <a:pt x="17" y="4"/>
                    </a:lnTo>
                    <a:lnTo>
                      <a:pt x="16" y="3"/>
                    </a:lnTo>
                    <a:lnTo>
                      <a:pt x="16" y="2"/>
                    </a:lnTo>
                    <a:lnTo>
                      <a:pt x="15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4" y="0"/>
                    </a:lnTo>
                  </a:path>
                </a:pathLst>
              </a:custGeom>
              <a:solidFill>
                <a:schemeClr val="tx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9121" name="Group 304"/>
            <p:cNvGrpSpPr>
              <a:grpSpLocks/>
            </p:cNvGrpSpPr>
            <p:nvPr/>
          </p:nvGrpSpPr>
          <p:grpSpPr bwMode="auto">
            <a:xfrm>
              <a:off x="1621" y="1119"/>
              <a:ext cx="21" cy="19"/>
              <a:chOff x="1621" y="1119"/>
              <a:chExt cx="21" cy="19"/>
            </a:xfrm>
          </p:grpSpPr>
          <p:sp>
            <p:nvSpPr>
              <p:cNvPr id="19131" name="Freeform 305"/>
              <p:cNvSpPr>
                <a:spLocks/>
              </p:cNvSpPr>
              <p:nvPr/>
            </p:nvSpPr>
            <p:spPr bwMode="auto">
              <a:xfrm>
                <a:off x="1621" y="1119"/>
                <a:ext cx="21" cy="19"/>
              </a:xfrm>
              <a:custGeom>
                <a:avLst/>
                <a:gdLst>
                  <a:gd name="T0" fmla="*/ 14 w 21"/>
                  <a:gd name="T1" fmla="*/ 0 h 19"/>
                  <a:gd name="T2" fmla="*/ 6 w 21"/>
                  <a:gd name="T3" fmla="*/ 0 h 19"/>
                  <a:gd name="T4" fmla="*/ 5 w 21"/>
                  <a:gd name="T5" fmla="*/ 0 h 19"/>
                  <a:gd name="T6" fmla="*/ 4 w 21"/>
                  <a:gd name="T7" fmla="*/ 0 h 19"/>
                  <a:gd name="T8" fmla="*/ 3 w 21"/>
                  <a:gd name="T9" fmla="*/ 1 h 19"/>
                  <a:gd name="T10" fmla="*/ 2 w 21"/>
                  <a:gd name="T11" fmla="*/ 2 h 19"/>
                  <a:gd name="T12" fmla="*/ 1 w 21"/>
                  <a:gd name="T13" fmla="*/ 3 h 19"/>
                  <a:gd name="T14" fmla="*/ 1 w 21"/>
                  <a:gd name="T15" fmla="*/ 4 h 19"/>
                  <a:gd name="T16" fmla="*/ 0 w 21"/>
                  <a:gd name="T17" fmla="*/ 5 h 19"/>
                  <a:gd name="T18" fmla="*/ 0 w 21"/>
                  <a:gd name="T19" fmla="*/ 6 h 19"/>
                  <a:gd name="T20" fmla="*/ 0 w 21"/>
                  <a:gd name="T21" fmla="*/ 12 h 19"/>
                  <a:gd name="T22" fmla="*/ 0 w 21"/>
                  <a:gd name="T23" fmla="*/ 13 h 19"/>
                  <a:gd name="T24" fmla="*/ 1 w 21"/>
                  <a:gd name="T25" fmla="*/ 14 h 19"/>
                  <a:gd name="T26" fmla="*/ 1 w 21"/>
                  <a:gd name="T27" fmla="*/ 15 h 19"/>
                  <a:gd name="T28" fmla="*/ 2 w 21"/>
                  <a:gd name="T29" fmla="*/ 16 h 19"/>
                  <a:gd name="T30" fmla="*/ 3 w 21"/>
                  <a:gd name="T31" fmla="*/ 17 h 19"/>
                  <a:gd name="T32" fmla="*/ 4 w 21"/>
                  <a:gd name="T33" fmla="*/ 18 h 19"/>
                  <a:gd name="T34" fmla="*/ 5 w 21"/>
                  <a:gd name="T35" fmla="*/ 18 h 19"/>
                  <a:gd name="T36" fmla="*/ 6 w 21"/>
                  <a:gd name="T37" fmla="*/ 18 h 19"/>
                  <a:gd name="T38" fmla="*/ 14 w 21"/>
                  <a:gd name="T39" fmla="*/ 18 h 19"/>
                  <a:gd name="T40" fmla="*/ 15 w 21"/>
                  <a:gd name="T41" fmla="*/ 18 h 19"/>
                  <a:gd name="T42" fmla="*/ 17 w 21"/>
                  <a:gd name="T43" fmla="*/ 17 h 19"/>
                  <a:gd name="T44" fmla="*/ 18 w 21"/>
                  <a:gd name="T45" fmla="*/ 17 h 19"/>
                  <a:gd name="T46" fmla="*/ 18 w 21"/>
                  <a:gd name="T47" fmla="*/ 16 h 19"/>
                  <a:gd name="T48" fmla="*/ 19 w 21"/>
                  <a:gd name="T49" fmla="*/ 15 h 19"/>
                  <a:gd name="T50" fmla="*/ 20 w 21"/>
                  <a:gd name="T51" fmla="*/ 14 h 19"/>
                  <a:gd name="T52" fmla="*/ 20 w 21"/>
                  <a:gd name="T53" fmla="*/ 13 h 19"/>
                  <a:gd name="T54" fmla="*/ 20 w 21"/>
                  <a:gd name="T55" fmla="*/ 12 h 19"/>
                  <a:gd name="T56" fmla="*/ 20 w 21"/>
                  <a:gd name="T57" fmla="*/ 6 h 19"/>
                  <a:gd name="T58" fmla="*/ 20 w 21"/>
                  <a:gd name="T59" fmla="*/ 5 h 19"/>
                  <a:gd name="T60" fmla="*/ 20 w 21"/>
                  <a:gd name="T61" fmla="*/ 4 h 19"/>
                  <a:gd name="T62" fmla="*/ 19 w 21"/>
                  <a:gd name="T63" fmla="*/ 3 h 19"/>
                  <a:gd name="T64" fmla="*/ 18 w 21"/>
                  <a:gd name="T65" fmla="*/ 2 h 19"/>
                  <a:gd name="T66" fmla="*/ 18 w 21"/>
                  <a:gd name="T67" fmla="*/ 1 h 19"/>
                  <a:gd name="T68" fmla="*/ 17 w 21"/>
                  <a:gd name="T69" fmla="*/ 0 h 19"/>
                  <a:gd name="T70" fmla="*/ 15 w 21"/>
                  <a:gd name="T71" fmla="*/ 0 h 19"/>
                  <a:gd name="T72" fmla="*/ 14 w 21"/>
                  <a:gd name="T73" fmla="*/ 0 h 1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1"/>
                  <a:gd name="T112" fmla="*/ 0 h 19"/>
                  <a:gd name="T113" fmla="*/ 21 w 21"/>
                  <a:gd name="T114" fmla="*/ 19 h 19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1" h="19">
                    <a:moveTo>
                      <a:pt x="14" y="0"/>
                    </a:moveTo>
                    <a:lnTo>
                      <a:pt x="6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1" y="15"/>
                    </a:lnTo>
                    <a:lnTo>
                      <a:pt x="2" y="16"/>
                    </a:lnTo>
                    <a:lnTo>
                      <a:pt x="3" y="17"/>
                    </a:lnTo>
                    <a:lnTo>
                      <a:pt x="4" y="18"/>
                    </a:lnTo>
                    <a:lnTo>
                      <a:pt x="5" y="18"/>
                    </a:lnTo>
                    <a:lnTo>
                      <a:pt x="6" y="18"/>
                    </a:lnTo>
                    <a:lnTo>
                      <a:pt x="14" y="18"/>
                    </a:lnTo>
                    <a:lnTo>
                      <a:pt x="15" y="18"/>
                    </a:lnTo>
                    <a:lnTo>
                      <a:pt x="17" y="17"/>
                    </a:lnTo>
                    <a:lnTo>
                      <a:pt x="18" y="17"/>
                    </a:lnTo>
                    <a:lnTo>
                      <a:pt x="18" y="16"/>
                    </a:lnTo>
                    <a:lnTo>
                      <a:pt x="19" y="15"/>
                    </a:lnTo>
                    <a:lnTo>
                      <a:pt x="20" y="14"/>
                    </a:lnTo>
                    <a:lnTo>
                      <a:pt x="20" y="13"/>
                    </a:lnTo>
                    <a:lnTo>
                      <a:pt x="20" y="12"/>
                    </a:lnTo>
                    <a:lnTo>
                      <a:pt x="20" y="6"/>
                    </a:lnTo>
                    <a:lnTo>
                      <a:pt x="20" y="5"/>
                    </a:lnTo>
                    <a:lnTo>
                      <a:pt x="20" y="4"/>
                    </a:lnTo>
                    <a:lnTo>
                      <a:pt x="19" y="3"/>
                    </a:lnTo>
                    <a:lnTo>
                      <a:pt x="18" y="2"/>
                    </a:lnTo>
                    <a:lnTo>
                      <a:pt x="18" y="1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4" y="0"/>
                    </a:lnTo>
                  </a:path>
                </a:pathLst>
              </a:custGeom>
              <a:solidFill>
                <a:schemeClr val="bg2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132" name="Freeform 306"/>
              <p:cNvSpPr>
                <a:spLocks/>
              </p:cNvSpPr>
              <p:nvPr/>
            </p:nvSpPr>
            <p:spPr bwMode="auto">
              <a:xfrm>
                <a:off x="1622" y="1123"/>
                <a:ext cx="20" cy="13"/>
              </a:xfrm>
              <a:custGeom>
                <a:avLst/>
                <a:gdLst>
                  <a:gd name="T0" fmla="*/ 4 w 20"/>
                  <a:gd name="T1" fmla="*/ 0 h 13"/>
                  <a:gd name="T2" fmla="*/ 2 w 20"/>
                  <a:gd name="T3" fmla="*/ 1 h 13"/>
                  <a:gd name="T4" fmla="*/ 1 w 20"/>
                  <a:gd name="T5" fmla="*/ 3 h 13"/>
                  <a:gd name="T6" fmla="*/ 0 w 20"/>
                  <a:gd name="T7" fmla="*/ 5 h 13"/>
                  <a:gd name="T8" fmla="*/ 0 w 20"/>
                  <a:gd name="T9" fmla="*/ 7 h 13"/>
                  <a:gd name="T10" fmla="*/ 1 w 20"/>
                  <a:gd name="T11" fmla="*/ 9 h 13"/>
                  <a:gd name="T12" fmla="*/ 2 w 20"/>
                  <a:gd name="T13" fmla="*/ 11 h 13"/>
                  <a:gd name="T14" fmla="*/ 4 w 20"/>
                  <a:gd name="T15" fmla="*/ 12 h 13"/>
                  <a:gd name="T16" fmla="*/ 6 w 20"/>
                  <a:gd name="T17" fmla="*/ 12 h 13"/>
                  <a:gd name="T18" fmla="*/ 8 w 20"/>
                  <a:gd name="T19" fmla="*/ 11 h 13"/>
                  <a:gd name="T20" fmla="*/ 9 w 20"/>
                  <a:gd name="T21" fmla="*/ 9 h 13"/>
                  <a:gd name="T22" fmla="*/ 10 w 20"/>
                  <a:gd name="T23" fmla="*/ 7 h 13"/>
                  <a:gd name="T24" fmla="*/ 10 w 20"/>
                  <a:gd name="T25" fmla="*/ 5 h 13"/>
                  <a:gd name="T26" fmla="*/ 9 w 20"/>
                  <a:gd name="T27" fmla="*/ 3 h 13"/>
                  <a:gd name="T28" fmla="*/ 8 w 20"/>
                  <a:gd name="T29" fmla="*/ 1 h 13"/>
                  <a:gd name="T30" fmla="*/ 6 w 20"/>
                  <a:gd name="T31" fmla="*/ 0 h 13"/>
                  <a:gd name="T32" fmla="*/ 14 w 20"/>
                  <a:gd name="T33" fmla="*/ 0 h 13"/>
                  <a:gd name="T34" fmla="*/ 13 w 20"/>
                  <a:gd name="T35" fmla="*/ 0 h 13"/>
                  <a:gd name="T36" fmla="*/ 11 w 20"/>
                  <a:gd name="T37" fmla="*/ 2 h 13"/>
                  <a:gd name="T38" fmla="*/ 10 w 20"/>
                  <a:gd name="T39" fmla="*/ 4 h 13"/>
                  <a:gd name="T40" fmla="*/ 10 w 20"/>
                  <a:gd name="T41" fmla="*/ 6 h 13"/>
                  <a:gd name="T42" fmla="*/ 10 w 20"/>
                  <a:gd name="T43" fmla="*/ 8 h 13"/>
                  <a:gd name="T44" fmla="*/ 11 w 20"/>
                  <a:gd name="T45" fmla="*/ 10 h 13"/>
                  <a:gd name="T46" fmla="*/ 13 w 20"/>
                  <a:gd name="T47" fmla="*/ 11 h 13"/>
                  <a:gd name="T48" fmla="*/ 14 w 20"/>
                  <a:gd name="T49" fmla="*/ 12 h 13"/>
                  <a:gd name="T50" fmla="*/ 16 w 20"/>
                  <a:gd name="T51" fmla="*/ 11 h 13"/>
                  <a:gd name="T52" fmla="*/ 18 w 20"/>
                  <a:gd name="T53" fmla="*/ 10 h 13"/>
                  <a:gd name="T54" fmla="*/ 19 w 20"/>
                  <a:gd name="T55" fmla="*/ 8 h 13"/>
                  <a:gd name="T56" fmla="*/ 19 w 20"/>
                  <a:gd name="T57" fmla="*/ 6 h 13"/>
                  <a:gd name="T58" fmla="*/ 19 w 20"/>
                  <a:gd name="T59" fmla="*/ 4 h 13"/>
                  <a:gd name="T60" fmla="*/ 18 w 20"/>
                  <a:gd name="T61" fmla="*/ 2 h 13"/>
                  <a:gd name="T62" fmla="*/ 16 w 20"/>
                  <a:gd name="T63" fmla="*/ 0 h 13"/>
                  <a:gd name="T64" fmla="*/ 14 w 20"/>
                  <a:gd name="T65" fmla="*/ 0 h 1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0"/>
                  <a:gd name="T100" fmla="*/ 0 h 13"/>
                  <a:gd name="T101" fmla="*/ 20 w 20"/>
                  <a:gd name="T102" fmla="*/ 13 h 1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0" h="13">
                    <a:moveTo>
                      <a:pt x="5" y="0"/>
                    </a:moveTo>
                    <a:lnTo>
                      <a:pt x="4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2" y="11"/>
                    </a:lnTo>
                    <a:lnTo>
                      <a:pt x="3" y="12"/>
                    </a:lnTo>
                    <a:lnTo>
                      <a:pt x="4" y="12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7" y="12"/>
                    </a:lnTo>
                    <a:lnTo>
                      <a:pt x="8" y="11"/>
                    </a:lnTo>
                    <a:lnTo>
                      <a:pt x="8" y="10"/>
                    </a:lnTo>
                    <a:lnTo>
                      <a:pt x="9" y="9"/>
                    </a:lnTo>
                    <a:lnTo>
                      <a:pt x="9" y="8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5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8" y="2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2" y="1"/>
                    </a:lnTo>
                    <a:lnTo>
                      <a:pt x="11" y="2"/>
                    </a:lnTo>
                    <a:lnTo>
                      <a:pt x="11" y="3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7"/>
                    </a:lnTo>
                    <a:lnTo>
                      <a:pt x="10" y="8"/>
                    </a:lnTo>
                    <a:lnTo>
                      <a:pt x="11" y="9"/>
                    </a:lnTo>
                    <a:lnTo>
                      <a:pt x="11" y="10"/>
                    </a:lnTo>
                    <a:lnTo>
                      <a:pt x="12" y="11"/>
                    </a:lnTo>
                    <a:lnTo>
                      <a:pt x="13" y="11"/>
                    </a:lnTo>
                    <a:lnTo>
                      <a:pt x="14" y="12"/>
                    </a:lnTo>
                    <a:lnTo>
                      <a:pt x="15" y="12"/>
                    </a:lnTo>
                    <a:lnTo>
                      <a:pt x="16" y="11"/>
                    </a:lnTo>
                    <a:lnTo>
                      <a:pt x="17" y="11"/>
                    </a:lnTo>
                    <a:lnTo>
                      <a:pt x="18" y="10"/>
                    </a:lnTo>
                    <a:lnTo>
                      <a:pt x="18" y="9"/>
                    </a:lnTo>
                    <a:lnTo>
                      <a:pt x="19" y="8"/>
                    </a:lnTo>
                    <a:lnTo>
                      <a:pt x="19" y="7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4"/>
                    </a:lnTo>
                    <a:lnTo>
                      <a:pt x="18" y="3"/>
                    </a:lnTo>
                    <a:lnTo>
                      <a:pt x="18" y="2"/>
                    </a:lnTo>
                    <a:lnTo>
                      <a:pt x="17" y="1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5" y="0"/>
                    </a:lnTo>
                  </a:path>
                </a:pathLst>
              </a:custGeom>
              <a:solidFill>
                <a:schemeClr val="tx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9122" name="Line 307"/>
            <p:cNvSpPr>
              <a:spLocks noChangeShapeType="1"/>
            </p:cNvSpPr>
            <p:nvPr/>
          </p:nvSpPr>
          <p:spPr bwMode="auto">
            <a:xfrm>
              <a:off x="1661" y="1081"/>
              <a:ext cx="3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23" name="Line 308"/>
            <p:cNvSpPr>
              <a:spLocks noChangeShapeType="1"/>
            </p:cNvSpPr>
            <p:nvPr/>
          </p:nvSpPr>
          <p:spPr bwMode="auto">
            <a:xfrm>
              <a:off x="1661" y="1088"/>
              <a:ext cx="3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24" name="Line 309"/>
            <p:cNvSpPr>
              <a:spLocks noChangeShapeType="1"/>
            </p:cNvSpPr>
            <p:nvPr/>
          </p:nvSpPr>
          <p:spPr bwMode="auto">
            <a:xfrm>
              <a:off x="1661" y="1096"/>
              <a:ext cx="3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25" name="Line 310"/>
            <p:cNvSpPr>
              <a:spLocks noChangeShapeType="1"/>
            </p:cNvSpPr>
            <p:nvPr/>
          </p:nvSpPr>
          <p:spPr bwMode="auto">
            <a:xfrm>
              <a:off x="1661" y="1102"/>
              <a:ext cx="3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26" name="Line 311"/>
            <p:cNvSpPr>
              <a:spLocks noChangeShapeType="1"/>
            </p:cNvSpPr>
            <p:nvPr/>
          </p:nvSpPr>
          <p:spPr bwMode="auto">
            <a:xfrm>
              <a:off x="1661" y="1109"/>
              <a:ext cx="3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27" name="Line 312"/>
            <p:cNvSpPr>
              <a:spLocks noChangeShapeType="1"/>
            </p:cNvSpPr>
            <p:nvPr/>
          </p:nvSpPr>
          <p:spPr bwMode="auto">
            <a:xfrm>
              <a:off x="1661" y="1116"/>
              <a:ext cx="3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28" name="Line 313"/>
            <p:cNvSpPr>
              <a:spLocks noChangeShapeType="1"/>
            </p:cNvSpPr>
            <p:nvPr/>
          </p:nvSpPr>
          <p:spPr bwMode="auto">
            <a:xfrm>
              <a:off x="1661" y="1124"/>
              <a:ext cx="3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29" name="Line 314"/>
            <p:cNvSpPr>
              <a:spLocks noChangeShapeType="1"/>
            </p:cNvSpPr>
            <p:nvPr/>
          </p:nvSpPr>
          <p:spPr bwMode="auto">
            <a:xfrm>
              <a:off x="1661" y="1131"/>
              <a:ext cx="3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130" name="Line 315"/>
            <p:cNvSpPr>
              <a:spLocks noChangeShapeType="1"/>
            </p:cNvSpPr>
            <p:nvPr/>
          </p:nvSpPr>
          <p:spPr bwMode="auto">
            <a:xfrm>
              <a:off x="1661" y="1138"/>
              <a:ext cx="3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8456" name="Group 316"/>
          <p:cNvGrpSpPr>
            <a:grpSpLocks/>
          </p:cNvGrpSpPr>
          <p:nvPr/>
        </p:nvGrpSpPr>
        <p:grpSpPr bwMode="auto">
          <a:xfrm>
            <a:off x="552450" y="1598613"/>
            <a:ext cx="657225" cy="395287"/>
            <a:chOff x="348" y="1007"/>
            <a:chExt cx="414" cy="249"/>
          </a:xfrm>
        </p:grpSpPr>
        <p:sp>
          <p:nvSpPr>
            <p:cNvPr id="18858" name="Freeform 317"/>
            <p:cNvSpPr>
              <a:spLocks/>
            </p:cNvSpPr>
            <p:nvPr/>
          </p:nvSpPr>
          <p:spPr bwMode="auto">
            <a:xfrm>
              <a:off x="442" y="1190"/>
              <a:ext cx="164" cy="30"/>
            </a:xfrm>
            <a:custGeom>
              <a:avLst/>
              <a:gdLst>
                <a:gd name="T0" fmla="*/ 163 w 164"/>
                <a:gd name="T1" fmla="*/ 0 h 30"/>
                <a:gd name="T2" fmla="*/ 163 w 164"/>
                <a:gd name="T3" fmla="*/ 29 h 30"/>
                <a:gd name="T4" fmla="*/ 0 w 164"/>
                <a:gd name="T5" fmla="*/ 29 h 30"/>
                <a:gd name="T6" fmla="*/ 0 w 164"/>
                <a:gd name="T7" fmla="*/ 0 h 30"/>
                <a:gd name="T8" fmla="*/ 163 w 164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4"/>
                <a:gd name="T16" fmla="*/ 0 h 30"/>
                <a:gd name="T17" fmla="*/ 164 w 164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4" h="30">
                  <a:moveTo>
                    <a:pt x="163" y="0"/>
                  </a:moveTo>
                  <a:lnTo>
                    <a:pt x="163" y="29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63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59" name="Freeform 318"/>
            <p:cNvSpPr>
              <a:spLocks/>
            </p:cNvSpPr>
            <p:nvPr/>
          </p:nvSpPr>
          <p:spPr bwMode="auto">
            <a:xfrm>
              <a:off x="442" y="1009"/>
              <a:ext cx="280" cy="181"/>
            </a:xfrm>
            <a:custGeom>
              <a:avLst/>
              <a:gdLst>
                <a:gd name="T0" fmla="*/ 0 w 280"/>
                <a:gd name="T1" fmla="*/ 180 h 181"/>
                <a:gd name="T2" fmla="*/ 202 w 280"/>
                <a:gd name="T3" fmla="*/ 0 h 181"/>
                <a:gd name="T4" fmla="*/ 279 w 280"/>
                <a:gd name="T5" fmla="*/ 0 h 181"/>
                <a:gd name="T6" fmla="*/ 163 w 280"/>
                <a:gd name="T7" fmla="*/ 180 h 181"/>
                <a:gd name="T8" fmla="*/ 0 w 280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0"/>
                <a:gd name="T16" fmla="*/ 0 h 181"/>
                <a:gd name="T17" fmla="*/ 280 w 280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0" h="181">
                  <a:moveTo>
                    <a:pt x="0" y="180"/>
                  </a:moveTo>
                  <a:lnTo>
                    <a:pt x="202" y="0"/>
                  </a:lnTo>
                  <a:lnTo>
                    <a:pt x="279" y="0"/>
                  </a:lnTo>
                  <a:lnTo>
                    <a:pt x="163" y="180"/>
                  </a:lnTo>
                  <a:lnTo>
                    <a:pt x="0" y="18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60" name="Freeform 319"/>
            <p:cNvSpPr>
              <a:spLocks/>
            </p:cNvSpPr>
            <p:nvPr/>
          </p:nvSpPr>
          <p:spPr bwMode="auto">
            <a:xfrm>
              <a:off x="404" y="1210"/>
              <a:ext cx="192" cy="18"/>
            </a:xfrm>
            <a:custGeom>
              <a:avLst/>
              <a:gdLst>
                <a:gd name="T0" fmla="*/ 19 w 192"/>
                <a:gd name="T1" fmla="*/ 0 h 18"/>
                <a:gd name="T2" fmla="*/ 0 w 192"/>
                <a:gd name="T3" fmla="*/ 17 h 18"/>
                <a:gd name="T4" fmla="*/ 180 w 192"/>
                <a:gd name="T5" fmla="*/ 17 h 18"/>
                <a:gd name="T6" fmla="*/ 191 w 192"/>
                <a:gd name="T7" fmla="*/ 0 h 18"/>
                <a:gd name="T8" fmla="*/ 19 w 192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2"/>
                <a:gd name="T16" fmla="*/ 0 h 18"/>
                <a:gd name="T17" fmla="*/ 192 w 192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2" h="18">
                  <a:moveTo>
                    <a:pt x="19" y="0"/>
                  </a:moveTo>
                  <a:lnTo>
                    <a:pt x="0" y="17"/>
                  </a:lnTo>
                  <a:lnTo>
                    <a:pt x="180" y="17"/>
                  </a:lnTo>
                  <a:lnTo>
                    <a:pt x="191" y="0"/>
                  </a:lnTo>
                  <a:lnTo>
                    <a:pt x="19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61" name="Freeform 320"/>
            <p:cNvSpPr>
              <a:spLocks/>
            </p:cNvSpPr>
            <p:nvPr/>
          </p:nvSpPr>
          <p:spPr bwMode="auto">
            <a:xfrm>
              <a:off x="606" y="1009"/>
              <a:ext cx="117" cy="211"/>
            </a:xfrm>
            <a:custGeom>
              <a:avLst/>
              <a:gdLst>
                <a:gd name="T0" fmla="*/ 116 w 117"/>
                <a:gd name="T1" fmla="*/ 0 h 211"/>
                <a:gd name="T2" fmla="*/ 116 w 117"/>
                <a:gd name="T3" fmla="*/ 12 h 211"/>
                <a:gd name="T4" fmla="*/ 0 w 117"/>
                <a:gd name="T5" fmla="*/ 210 h 211"/>
                <a:gd name="T6" fmla="*/ 0 w 117"/>
                <a:gd name="T7" fmla="*/ 181 h 211"/>
                <a:gd name="T8" fmla="*/ 116 w 117"/>
                <a:gd name="T9" fmla="*/ 0 h 2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211"/>
                <a:gd name="T17" fmla="*/ 117 w 117"/>
                <a:gd name="T18" fmla="*/ 211 h 2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211">
                  <a:moveTo>
                    <a:pt x="116" y="0"/>
                  </a:moveTo>
                  <a:lnTo>
                    <a:pt x="116" y="12"/>
                  </a:lnTo>
                  <a:lnTo>
                    <a:pt x="0" y="210"/>
                  </a:lnTo>
                  <a:lnTo>
                    <a:pt x="0" y="181"/>
                  </a:lnTo>
                  <a:lnTo>
                    <a:pt x="116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62" name="Freeform 321"/>
            <p:cNvSpPr>
              <a:spLocks/>
            </p:cNvSpPr>
            <p:nvPr/>
          </p:nvSpPr>
          <p:spPr bwMode="auto">
            <a:xfrm>
              <a:off x="585" y="1210"/>
              <a:ext cx="11" cy="46"/>
            </a:xfrm>
            <a:custGeom>
              <a:avLst/>
              <a:gdLst>
                <a:gd name="T0" fmla="*/ 10 w 11"/>
                <a:gd name="T1" fmla="*/ 0 h 46"/>
                <a:gd name="T2" fmla="*/ 10 w 11"/>
                <a:gd name="T3" fmla="*/ 26 h 46"/>
                <a:gd name="T4" fmla="*/ 0 w 11"/>
                <a:gd name="T5" fmla="*/ 45 h 46"/>
                <a:gd name="T6" fmla="*/ 0 w 11"/>
                <a:gd name="T7" fmla="*/ 17 h 46"/>
                <a:gd name="T8" fmla="*/ 10 w 11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6"/>
                <a:gd name="T17" fmla="*/ 11 w 11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6">
                  <a:moveTo>
                    <a:pt x="10" y="0"/>
                  </a:moveTo>
                  <a:lnTo>
                    <a:pt x="10" y="26"/>
                  </a:lnTo>
                  <a:lnTo>
                    <a:pt x="0" y="45"/>
                  </a:lnTo>
                  <a:lnTo>
                    <a:pt x="0" y="17"/>
                  </a:lnTo>
                  <a:lnTo>
                    <a:pt x="1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63" name="Freeform 322"/>
            <p:cNvSpPr>
              <a:spLocks/>
            </p:cNvSpPr>
            <p:nvPr/>
          </p:nvSpPr>
          <p:spPr bwMode="auto">
            <a:xfrm>
              <a:off x="404" y="1228"/>
              <a:ext cx="182" cy="28"/>
            </a:xfrm>
            <a:custGeom>
              <a:avLst/>
              <a:gdLst>
                <a:gd name="T0" fmla="*/ 181 w 182"/>
                <a:gd name="T1" fmla="*/ 0 h 28"/>
                <a:gd name="T2" fmla="*/ 181 w 182"/>
                <a:gd name="T3" fmla="*/ 27 h 28"/>
                <a:gd name="T4" fmla="*/ 0 w 182"/>
                <a:gd name="T5" fmla="*/ 27 h 28"/>
                <a:gd name="T6" fmla="*/ 0 w 182"/>
                <a:gd name="T7" fmla="*/ 0 h 28"/>
                <a:gd name="T8" fmla="*/ 181 w 182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2"/>
                <a:gd name="T16" fmla="*/ 0 h 28"/>
                <a:gd name="T17" fmla="*/ 182 w 182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2" h="28">
                  <a:moveTo>
                    <a:pt x="181" y="0"/>
                  </a:moveTo>
                  <a:lnTo>
                    <a:pt x="181" y="27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81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64" name="Freeform 323"/>
            <p:cNvSpPr>
              <a:spLocks/>
            </p:cNvSpPr>
            <p:nvPr/>
          </p:nvSpPr>
          <p:spPr bwMode="auto">
            <a:xfrm>
              <a:off x="557" y="1012"/>
              <a:ext cx="131" cy="91"/>
            </a:xfrm>
            <a:custGeom>
              <a:avLst/>
              <a:gdLst>
                <a:gd name="T0" fmla="*/ 24 w 131"/>
                <a:gd name="T1" fmla="*/ 41 h 91"/>
                <a:gd name="T2" fmla="*/ 3 w 131"/>
                <a:gd name="T3" fmla="*/ 65 h 91"/>
                <a:gd name="T4" fmla="*/ 0 w 131"/>
                <a:gd name="T5" fmla="*/ 75 h 91"/>
                <a:gd name="T6" fmla="*/ 0 w 131"/>
                <a:gd name="T7" fmla="*/ 82 h 91"/>
                <a:gd name="T8" fmla="*/ 8 w 131"/>
                <a:gd name="T9" fmla="*/ 90 h 91"/>
                <a:gd name="T10" fmla="*/ 73 w 131"/>
                <a:gd name="T11" fmla="*/ 90 h 91"/>
                <a:gd name="T12" fmla="*/ 85 w 131"/>
                <a:gd name="T13" fmla="*/ 86 h 91"/>
                <a:gd name="T14" fmla="*/ 91 w 131"/>
                <a:gd name="T15" fmla="*/ 78 h 91"/>
                <a:gd name="T16" fmla="*/ 91 w 131"/>
                <a:gd name="T17" fmla="*/ 66 h 91"/>
                <a:gd name="T18" fmla="*/ 91 w 131"/>
                <a:gd name="T19" fmla="*/ 61 h 91"/>
                <a:gd name="T20" fmla="*/ 93 w 131"/>
                <a:gd name="T21" fmla="*/ 57 h 91"/>
                <a:gd name="T22" fmla="*/ 93 w 131"/>
                <a:gd name="T23" fmla="*/ 56 h 91"/>
                <a:gd name="T24" fmla="*/ 95 w 131"/>
                <a:gd name="T25" fmla="*/ 55 h 91"/>
                <a:gd name="T26" fmla="*/ 97 w 131"/>
                <a:gd name="T27" fmla="*/ 55 h 91"/>
                <a:gd name="T28" fmla="*/ 98 w 131"/>
                <a:gd name="T29" fmla="*/ 57 h 91"/>
                <a:gd name="T30" fmla="*/ 98 w 131"/>
                <a:gd name="T31" fmla="*/ 61 h 91"/>
                <a:gd name="T32" fmla="*/ 98 w 131"/>
                <a:gd name="T33" fmla="*/ 69 h 91"/>
                <a:gd name="T34" fmla="*/ 118 w 131"/>
                <a:gd name="T35" fmla="*/ 41 h 91"/>
                <a:gd name="T36" fmla="*/ 118 w 131"/>
                <a:gd name="T37" fmla="*/ 32 h 91"/>
                <a:gd name="T38" fmla="*/ 119 w 131"/>
                <a:gd name="T39" fmla="*/ 27 h 91"/>
                <a:gd name="T40" fmla="*/ 122 w 131"/>
                <a:gd name="T41" fmla="*/ 24 h 91"/>
                <a:gd name="T42" fmla="*/ 123 w 131"/>
                <a:gd name="T43" fmla="*/ 25 h 91"/>
                <a:gd name="T44" fmla="*/ 123 w 131"/>
                <a:gd name="T45" fmla="*/ 28 h 91"/>
                <a:gd name="T46" fmla="*/ 123 w 131"/>
                <a:gd name="T47" fmla="*/ 34 h 91"/>
                <a:gd name="T48" fmla="*/ 129 w 131"/>
                <a:gd name="T49" fmla="*/ 26 h 91"/>
                <a:gd name="T50" fmla="*/ 130 w 131"/>
                <a:gd name="T51" fmla="*/ 22 h 91"/>
                <a:gd name="T52" fmla="*/ 129 w 131"/>
                <a:gd name="T53" fmla="*/ 11 h 91"/>
                <a:gd name="T54" fmla="*/ 126 w 131"/>
                <a:gd name="T55" fmla="*/ 8 h 91"/>
                <a:gd name="T56" fmla="*/ 115 w 131"/>
                <a:gd name="T57" fmla="*/ 8 h 91"/>
                <a:gd name="T58" fmla="*/ 106 w 131"/>
                <a:gd name="T59" fmla="*/ 0 h 91"/>
                <a:gd name="T60" fmla="*/ 57 w 131"/>
                <a:gd name="T61" fmla="*/ 0 h 91"/>
                <a:gd name="T62" fmla="*/ 35 w 131"/>
                <a:gd name="T63" fmla="*/ 20 h 91"/>
                <a:gd name="T64" fmla="*/ 24 w 131"/>
                <a:gd name="T65" fmla="*/ 41 h 9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1"/>
                <a:gd name="T100" fmla="*/ 0 h 91"/>
                <a:gd name="T101" fmla="*/ 131 w 131"/>
                <a:gd name="T102" fmla="*/ 91 h 9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1" h="91">
                  <a:moveTo>
                    <a:pt x="24" y="41"/>
                  </a:moveTo>
                  <a:lnTo>
                    <a:pt x="3" y="65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8" y="90"/>
                  </a:lnTo>
                  <a:lnTo>
                    <a:pt x="73" y="90"/>
                  </a:lnTo>
                  <a:lnTo>
                    <a:pt x="85" y="86"/>
                  </a:lnTo>
                  <a:lnTo>
                    <a:pt x="91" y="78"/>
                  </a:lnTo>
                  <a:lnTo>
                    <a:pt x="91" y="66"/>
                  </a:lnTo>
                  <a:lnTo>
                    <a:pt x="91" y="61"/>
                  </a:lnTo>
                  <a:lnTo>
                    <a:pt x="93" y="57"/>
                  </a:lnTo>
                  <a:lnTo>
                    <a:pt x="93" y="56"/>
                  </a:lnTo>
                  <a:lnTo>
                    <a:pt x="95" y="55"/>
                  </a:lnTo>
                  <a:lnTo>
                    <a:pt x="97" y="55"/>
                  </a:lnTo>
                  <a:lnTo>
                    <a:pt x="98" y="57"/>
                  </a:lnTo>
                  <a:lnTo>
                    <a:pt x="98" y="61"/>
                  </a:lnTo>
                  <a:lnTo>
                    <a:pt x="98" y="69"/>
                  </a:lnTo>
                  <a:lnTo>
                    <a:pt x="118" y="41"/>
                  </a:lnTo>
                  <a:lnTo>
                    <a:pt x="118" y="32"/>
                  </a:lnTo>
                  <a:lnTo>
                    <a:pt x="119" y="27"/>
                  </a:lnTo>
                  <a:lnTo>
                    <a:pt x="122" y="24"/>
                  </a:lnTo>
                  <a:lnTo>
                    <a:pt x="123" y="25"/>
                  </a:lnTo>
                  <a:lnTo>
                    <a:pt x="123" y="28"/>
                  </a:lnTo>
                  <a:lnTo>
                    <a:pt x="123" y="34"/>
                  </a:lnTo>
                  <a:lnTo>
                    <a:pt x="129" y="26"/>
                  </a:lnTo>
                  <a:lnTo>
                    <a:pt x="130" y="22"/>
                  </a:lnTo>
                  <a:lnTo>
                    <a:pt x="129" y="11"/>
                  </a:lnTo>
                  <a:lnTo>
                    <a:pt x="126" y="8"/>
                  </a:lnTo>
                  <a:lnTo>
                    <a:pt x="115" y="8"/>
                  </a:lnTo>
                  <a:lnTo>
                    <a:pt x="106" y="0"/>
                  </a:lnTo>
                  <a:lnTo>
                    <a:pt x="57" y="0"/>
                  </a:lnTo>
                  <a:lnTo>
                    <a:pt x="35" y="20"/>
                  </a:lnTo>
                  <a:lnTo>
                    <a:pt x="24" y="41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65" name="Freeform 324"/>
            <p:cNvSpPr>
              <a:spLocks/>
            </p:cNvSpPr>
            <p:nvPr/>
          </p:nvSpPr>
          <p:spPr bwMode="auto">
            <a:xfrm>
              <a:off x="558" y="1016"/>
              <a:ext cx="116" cy="84"/>
            </a:xfrm>
            <a:custGeom>
              <a:avLst/>
              <a:gdLst>
                <a:gd name="T0" fmla="*/ 87 w 116"/>
                <a:gd name="T1" fmla="*/ 15 h 84"/>
                <a:gd name="T2" fmla="*/ 88 w 116"/>
                <a:gd name="T3" fmla="*/ 38 h 84"/>
                <a:gd name="T4" fmla="*/ 33 w 116"/>
                <a:gd name="T5" fmla="*/ 16 h 84"/>
                <a:gd name="T6" fmla="*/ 88 w 116"/>
                <a:gd name="T7" fmla="*/ 38 h 84"/>
                <a:gd name="T8" fmla="*/ 68 w 116"/>
                <a:gd name="T9" fmla="*/ 61 h 84"/>
                <a:gd name="T10" fmla="*/ 70 w 116"/>
                <a:gd name="T11" fmla="*/ 72 h 84"/>
                <a:gd name="T12" fmla="*/ 53 w 116"/>
                <a:gd name="T13" fmla="*/ 75 h 84"/>
                <a:gd name="T14" fmla="*/ 50 w 116"/>
                <a:gd name="T15" fmla="*/ 78 h 84"/>
                <a:gd name="T16" fmla="*/ 53 w 116"/>
                <a:gd name="T17" fmla="*/ 80 h 84"/>
                <a:gd name="T18" fmla="*/ 56 w 116"/>
                <a:gd name="T19" fmla="*/ 83 h 84"/>
                <a:gd name="T20" fmla="*/ 53 w 116"/>
                <a:gd name="T21" fmla="*/ 80 h 84"/>
                <a:gd name="T22" fmla="*/ 53 w 116"/>
                <a:gd name="T23" fmla="*/ 75 h 84"/>
                <a:gd name="T24" fmla="*/ 53 w 116"/>
                <a:gd name="T25" fmla="*/ 63 h 84"/>
                <a:gd name="T26" fmla="*/ 50 w 116"/>
                <a:gd name="T27" fmla="*/ 72 h 84"/>
                <a:gd name="T28" fmla="*/ 19 w 116"/>
                <a:gd name="T29" fmla="*/ 63 h 84"/>
                <a:gd name="T30" fmla="*/ 2 w 116"/>
                <a:gd name="T31" fmla="*/ 63 h 84"/>
                <a:gd name="T32" fmla="*/ 17 w 116"/>
                <a:gd name="T33" fmla="*/ 72 h 84"/>
                <a:gd name="T34" fmla="*/ 17 w 116"/>
                <a:gd name="T35" fmla="*/ 78 h 84"/>
                <a:gd name="T36" fmla="*/ 17 w 116"/>
                <a:gd name="T37" fmla="*/ 83 h 84"/>
                <a:gd name="T38" fmla="*/ 20 w 116"/>
                <a:gd name="T39" fmla="*/ 80 h 84"/>
                <a:gd name="T40" fmla="*/ 17 w 116"/>
                <a:gd name="T41" fmla="*/ 78 h 84"/>
                <a:gd name="T42" fmla="*/ 14 w 116"/>
                <a:gd name="T43" fmla="*/ 75 h 84"/>
                <a:gd name="T44" fmla="*/ 17 w 116"/>
                <a:gd name="T45" fmla="*/ 72 h 84"/>
                <a:gd name="T46" fmla="*/ 19 w 116"/>
                <a:gd name="T47" fmla="*/ 63 h 84"/>
                <a:gd name="T48" fmla="*/ 53 w 116"/>
                <a:gd name="T49" fmla="*/ 63 h 84"/>
                <a:gd name="T50" fmla="*/ 68 w 116"/>
                <a:gd name="T51" fmla="*/ 61 h 84"/>
                <a:gd name="T52" fmla="*/ 23 w 116"/>
                <a:gd name="T53" fmla="*/ 41 h 84"/>
                <a:gd name="T54" fmla="*/ 88 w 116"/>
                <a:gd name="T55" fmla="*/ 38 h 84"/>
                <a:gd name="T56" fmla="*/ 91 w 116"/>
                <a:gd name="T57" fmla="*/ 45 h 84"/>
                <a:gd name="T58" fmla="*/ 99 w 116"/>
                <a:gd name="T59" fmla="*/ 50 h 84"/>
                <a:gd name="T60" fmla="*/ 110 w 116"/>
                <a:gd name="T61" fmla="*/ 43 h 84"/>
                <a:gd name="T62" fmla="*/ 104 w 116"/>
                <a:gd name="T63" fmla="*/ 35 h 84"/>
                <a:gd name="T64" fmla="*/ 94 w 116"/>
                <a:gd name="T65" fmla="*/ 9 h 84"/>
                <a:gd name="T66" fmla="*/ 105 w 116"/>
                <a:gd name="T67" fmla="*/ 0 h 84"/>
                <a:gd name="T68" fmla="*/ 106 w 116"/>
                <a:gd name="T69" fmla="*/ 20 h 84"/>
                <a:gd name="T70" fmla="*/ 94 w 116"/>
                <a:gd name="T71" fmla="*/ 9 h 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6"/>
                <a:gd name="T109" fmla="*/ 0 h 84"/>
                <a:gd name="T110" fmla="*/ 116 w 116"/>
                <a:gd name="T111" fmla="*/ 84 h 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6" h="84">
                  <a:moveTo>
                    <a:pt x="94" y="9"/>
                  </a:moveTo>
                  <a:lnTo>
                    <a:pt x="87" y="15"/>
                  </a:lnTo>
                  <a:lnTo>
                    <a:pt x="91" y="36"/>
                  </a:lnTo>
                  <a:lnTo>
                    <a:pt x="88" y="38"/>
                  </a:lnTo>
                  <a:lnTo>
                    <a:pt x="22" y="38"/>
                  </a:lnTo>
                  <a:lnTo>
                    <a:pt x="33" y="16"/>
                  </a:lnTo>
                  <a:lnTo>
                    <a:pt x="84" y="16"/>
                  </a:lnTo>
                  <a:lnTo>
                    <a:pt x="88" y="38"/>
                  </a:lnTo>
                  <a:lnTo>
                    <a:pt x="85" y="41"/>
                  </a:lnTo>
                  <a:lnTo>
                    <a:pt x="68" y="61"/>
                  </a:lnTo>
                  <a:lnTo>
                    <a:pt x="68" y="63"/>
                  </a:lnTo>
                  <a:lnTo>
                    <a:pt x="70" y="72"/>
                  </a:lnTo>
                  <a:lnTo>
                    <a:pt x="53" y="72"/>
                  </a:lnTo>
                  <a:lnTo>
                    <a:pt x="53" y="75"/>
                  </a:lnTo>
                  <a:lnTo>
                    <a:pt x="50" y="75"/>
                  </a:lnTo>
                  <a:lnTo>
                    <a:pt x="50" y="78"/>
                  </a:lnTo>
                  <a:lnTo>
                    <a:pt x="53" y="78"/>
                  </a:lnTo>
                  <a:lnTo>
                    <a:pt x="53" y="80"/>
                  </a:lnTo>
                  <a:lnTo>
                    <a:pt x="56" y="80"/>
                  </a:lnTo>
                  <a:lnTo>
                    <a:pt x="56" y="83"/>
                  </a:lnTo>
                  <a:lnTo>
                    <a:pt x="53" y="83"/>
                  </a:lnTo>
                  <a:lnTo>
                    <a:pt x="53" y="80"/>
                  </a:lnTo>
                  <a:lnTo>
                    <a:pt x="53" y="78"/>
                  </a:lnTo>
                  <a:lnTo>
                    <a:pt x="53" y="75"/>
                  </a:lnTo>
                  <a:lnTo>
                    <a:pt x="53" y="72"/>
                  </a:lnTo>
                  <a:lnTo>
                    <a:pt x="53" y="63"/>
                  </a:lnTo>
                  <a:lnTo>
                    <a:pt x="50" y="63"/>
                  </a:lnTo>
                  <a:lnTo>
                    <a:pt x="50" y="72"/>
                  </a:lnTo>
                  <a:lnTo>
                    <a:pt x="19" y="72"/>
                  </a:lnTo>
                  <a:lnTo>
                    <a:pt x="19" y="63"/>
                  </a:lnTo>
                  <a:lnTo>
                    <a:pt x="17" y="63"/>
                  </a:lnTo>
                  <a:lnTo>
                    <a:pt x="2" y="63"/>
                  </a:lnTo>
                  <a:lnTo>
                    <a:pt x="0" y="72"/>
                  </a:lnTo>
                  <a:lnTo>
                    <a:pt x="17" y="72"/>
                  </a:lnTo>
                  <a:lnTo>
                    <a:pt x="17" y="75"/>
                  </a:lnTo>
                  <a:lnTo>
                    <a:pt x="17" y="78"/>
                  </a:lnTo>
                  <a:lnTo>
                    <a:pt x="17" y="80"/>
                  </a:lnTo>
                  <a:lnTo>
                    <a:pt x="17" y="83"/>
                  </a:lnTo>
                  <a:lnTo>
                    <a:pt x="20" y="83"/>
                  </a:lnTo>
                  <a:lnTo>
                    <a:pt x="20" y="80"/>
                  </a:lnTo>
                  <a:lnTo>
                    <a:pt x="17" y="80"/>
                  </a:lnTo>
                  <a:lnTo>
                    <a:pt x="17" y="78"/>
                  </a:lnTo>
                  <a:lnTo>
                    <a:pt x="14" y="78"/>
                  </a:lnTo>
                  <a:lnTo>
                    <a:pt x="14" y="75"/>
                  </a:lnTo>
                  <a:lnTo>
                    <a:pt x="17" y="75"/>
                  </a:lnTo>
                  <a:lnTo>
                    <a:pt x="17" y="72"/>
                  </a:lnTo>
                  <a:lnTo>
                    <a:pt x="17" y="63"/>
                  </a:lnTo>
                  <a:lnTo>
                    <a:pt x="19" y="63"/>
                  </a:lnTo>
                  <a:lnTo>
                    <a:pt x="50" y="63"/>
                  </a:lnTo>
                  <a:lnTo>
                    <a:pt x="53" y="63"/>
                  </a:lnTo>
                  <a:lnTo>
                    <a:pt x="68" y="63"/>
                  </a:lnTo>
                  <a:lnTo>
                    <a:pt x="68" y="61"/>
                  </a:lnTo>
                  <a:lnTo>
                    <a:pt x="5" y="61"/>
                  </a:lnTo>
                  <a:lnTo>
                    <a:pt x="23" y="41"/>
                  </a:lnTo>
                  <a:lnTo>
                    <a:pt x="85" y="41"/>
                  </a:lnTo>
                  <a:lnTo>
                    <a:pt x="88" y="38"/>
                  </a:lnTo>
                  <a:lnTo>
                    <a:pt x="91" y="36"/>
                  </a:lnTo>
                  <a:lnTo>
                    <a:pt x="91" y="45"/>
                  </a:lnTo>
                  <a:lnTo>
                    <a:pt x="95" y="46"/>
                  </a:lnTo>
                  <a:lnTo>
                    <a:pt x="99" y="50"/>
                  </a:lnTo>
                  <a:lnTo>
                    <a:pt x="99" y="58"/>
                  </a:lnTo>
                  <a:lnTo>
                    <a:pt x="110" y="43"/>
                  </a:lnTo>
                  <a:lnTo>
                    <a:pt x="104" y="43"/>
                  </a:lnTo>
                  <a:lnTo>
                    <a:pt x="104" y="35"/>
                  </a:lnTo>
                  <a:lnTo>
                    <a:pt x="102" y="25"/>
                  </a:lnTo>
                  <a:lnTo>
                    <a:pt x="94" y="9"/>
                  </a:lnTo>
                  <a:lnTo>
                    <a:pt x="98" y="5"/>
                  </a:lnTo>
                  <a:lnTo>
                    <a:pt x="105" y="0"/>
                  </a:lnTo>
                  <a:lnTo>
                    <a:pt x="115" y="12"/>
                  </a:lnTo>
                  <a:lnTo>
                    <a:pt x="106" y="20"/>
                  </a:lnTo>
                  <a:lnTo>
                    <a:pt x="98" y="5"/>
                  </a:lnTo>
                  <a:lnTo>
                    <a:pt x="94" y="9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66" name="Freeform 325"/>
            <p:cNvSpPr>
              <a:spLocks/>
            </p:cNvSpPr>
            <p:nvPr/>
          </p:nvSpPr>
          <p:spPr bwMode="auto">
            <a:xfrm>
              <a:off x="653" y="1022"/>
              <a:ext cx="16" cy="36"/>
            </a:xfrm>
            <a:custGeom>
              <a:avLst/>
              <a:gdLst>
                <a:gd name="T0" fmla="*/ 15 w 16"/>
                <a:gd name="T1" fmla="*/ 35 h 36"/>
                <a:gd name="T2" fmla="*/ 15 w 16"/>
                <a:gd name="T3" fmla="*/ 27 h 36"/>
                <a:gd name="T4" fmla="*/ 14 w 16"/>
                <a:gd name="T5" fmla="*/ 20 h 36"/>
                <a:gd name="T6" fmla="*/ 11 w 16"/>
                <a:gd name="T7" fmla="*/ 16 h 36"/>
                <a:gd name="T8" fmla="*/ 9 w 16"/>
                <a:gd name="T9" fmla="*/ 14 h 36"/>
                <a:gd name="T10" fmla="*/ 2 w 16"/>
                <a:gd name="T11" fmla="*/ 0 h 36"/>
                <a:gd name="T12" fmla="*/ 0 w 16"/>
                <a:gd name="T13" fmla="*/ 2 h 36"/>
                <a:gd name="T14" fmla="*/ 7 w 16"/>
                <a:gd name="T15" fmla="*/ 18 h 36"/>
                <a:gd name="T16" fmla="*/ 9 w 16"/>
                <a:gd name="T17" fmla="*/ 27 h 36"/>
                <a:gd name="T18" fmla="*/ 10 w 16"/>
                <a:gd name="T19" fmla="*/ 35 h 36"/>
                <a:gd name="T20" fmla="*/ 15 w 16"/>
                <a:gd name="T21" fmla="*/ 35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36"/>
                <a:gd name="T35" fmla="*/ 16 w 16"/>
                <a:gd name="T36" fmla="*/ 36 h 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36">
                  <a:moveTo>
                    <a:pt x="15" y="35"/>
                  </a:moveTo>
                  <a:lnTo>
                    <a:pt x="15" y="27"/>
                  </a:lnTo>
                  <a:lnTo>
                    <a:pt x="14" y="20"/>
                  </a:lnTo>
                  <a:lnTo>
                    <a:pt x="11" y="16"/>
                  </a:lnTo>
                  <a:lnTo>
                    <a:pt x="9" y="14"/>
                  </a:lnTo>
                  <a:lnTo>
                    <a:pt x="2" y="0"/>
                  </a:lnTo>
                  <a:lnTo>
                    <a:pt x="0" y="2"/>
                  </a:lnTo>
                  <a:lnTo>
                    <a:pt x="7" y="18"/>
                  </a:lnTo>
                  <a:lnTo>
                    <a:pt x="9" y="27"/>
                  </a:lnTo>
                  <a:lnTo>
                    <a:pt x="10" y="35"/>
                  </a:lnTo>
                  <a:lnTo>
                    <a:pt x="15" y="35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67" name="Freeform 326"/>
            <p:cNvSpPr>
              <a:spLocks/>
            </p:cNvSpPr>
            <p:nvPr/>
          </p:nvSpPr>
          <p:spPr bwMode="auto">
            <a:xfrm>
              <a:off x="647" y="1072"/>
              <a:ext cx="47" cy="96"/>
            </a:xfrm>
            <a:custGeom>
              <a:avLst/>
              <a:gdLst>
                <a:gd name="T0" fmla="*/ 26 w 47"/>
                <a:gd name="T1" fmla="*/ 15 h 96"/>
                <a:gd name="T2" fmla="*/ 25 w 47"/>
                <a:gd name="T3" fmla="*/ 15 h 96"/>
                <a:gd name="T4" fmla="*/ 23 w 47"/>
                <a:gd name="T5" fmla="*/ 15 h 96"/>
                <a:gd name="T6" fmla="*/ 21 w 47"/>
                <a:gd name="T7" fmla="*/ 14 h 96"/>
                <a:gd name="T8" fmla="*/ 20 w 47"/>
                <a:gd name="T9" fmla="*/ 13 h 96"/>
                <a:gd name="T10" fmla="*/ 19 w 47"/>
                <a:gd name="T11" fmla="*/ 11 h 96"/>
                <a:gd name="T12" fmla="*/ 16 w 47"/>
                <a:gd name="T13" fmla="*/ 11 h 96"/>
                <a:gd name="T14" fmla="*/ 18 w 47"/>
                <a:gd name="T15" fmla="*/ 8 h 96"/>
                <a:gd name="T16" fmla="*/ 17 w 47"/>
                <a:gd name="T17" fmla="*/ 3 h 96"/>
                <a:gd name="T18" fmla="*/ 17 w 47"/>
                <a:gd name="T19" fmla="*/ 2 h 96"/>
                <a:gd name="T20" fmla="*/ 18 w 47"/>
                <a:gd name="T21" fmla="*/ 2 h 96"/>
                <a:gd name="T22" fmla="*/ 24 w 47"/>
                <a:gd name="T23" fmla="*/ 0 h 96"/>
                <a:gd name="T24" fmla="*/ 25 w 47"/>
                <a:gd name="T25" fmla="*/ 0 h 96"/>
                <a:gd name="T26" fmla="*/ 26 w 47"/>
                <a:gd name="T27" fmla="*/ 0 h 96"/>
                <a:gd name="T28" fmla="*/ 27 w 47"/>
                <a:gd name="T29" fmla="*/ 1 h 96"/>
                <a:gd name="T30" fmla="*/ 28 w 47"/>
                <a:gd name="T31" fmla="*/ 2 h 96"/>
                <a:gd name="T32" fmla="*/ 29 w 47"/>
                <a:gd name="T33" fmla="*/ 3 h 96"/>
                <a:gd name="T34" fmla="*/ 30 w 47"/>
                <a:gd name="T35" fmla="*/ 4 h 96"/>
                <a:gd name="T36" fmla="*/ 31 w 47"/>
                <a:gd name="T37" fmla="*/ 6 h 96"/>
                <a:gd name="T38" fmla="*/ 32 w 47"/>
                <a:gd name="T39" fmla="*/ 8 h 96"/>
                <a:gd name="T40" fmla="*/ 31 w 47"/>
                <a:gd name="T41" fmla="*/ 10 h 96"/>
                <a:gd name="T42" fmla="*/ 30 w 47"/>
                <a:gd name="T43" fmla="*/ 12 h 96"/>
                <a:gd name="T44" fmla="*/ 30 w 47"/>
                <a:gd name="T45" fmla="*/ 13 h 96"/>
                <a:gd name="T46" fmla="*/ 28 w 47"/>
                <a:gd name="T47" fmla="*/ 14 h 96"/>
                <a:gd name="T48" fmla="*/ 26 w 47"/>
                <a:gd name="T49" fmla="*/ 15 h 96"/>
                <a:gd name="T50" fmla="*/ 26 w 47"/>
                <a:gd name="T51" fmla="*/ 17 h 96"/>
                <a:gd name="T52" fmla="*/ 36 w 47"/>
                <a:gd name="T53" fmla="*/ 16 h 96"/>
                <a:gd name="T54" fmla="*/ 37 w 47"/>
                <a:gd name="T55" fmla="*/ 16 h 96"/>
                <a:gd name="T56" fmla="*/ 39 w 47"/>
                <a:gd name="T57" fmla="*/ 17 h 96"/>
                <a:gd name="T58" fmla="*/ 40 w 47"/>
                <a:gd name="T59" fmla="*/ 18 h 96"/>
                <a:gd name="T60" fmla="*/ 41 w 47"/>
                <a:gd name="T61" fmla="*/ 20 h 96"/>
                <a:gd name="T62" fmla="*/ 46 w 47"/>
                <a:gd name="T63" fmla="*/ 39 h 96"/>
                <a:gd name="T64" fmla="*/ 38 w 47"/>
                <a:gd name="T65" fmla="*/ 44 h 96"/>
                <a:gd name="T66" fmla="*/ 40 w 47"/>
                <a:gd name="T67" fmla="*/ 54 h 96"/>
                <a:gd name="T68" fmla="*/ 36 w 47"/>
                <a:gd name="T69" fmla="*/ 54 h 96"/>
                <a:gd name="T70" fmla="*/ 42 w 47"/>
                <a:gd name="T71" fmla="*/ 95 h 96"/>
                <a:gd name="T72" fmla="*/ 30 w 47"/>
                <a:gd name="T73" fmla="*/ 95 h 96"/>
                <a:gd name="T74" fmla="*/ 25 w 47"/>
                <a:gd name="T75" fmla="*/ 58 h 96"/>
                <a:gd name="T76" fmla="*/ 21 w 47"/>
                <a:gd name="T77" fmla="*/ 91 h 96"/>
                <a:gd name="T78" fmla="*/ 26 w 47"/>
                <a:gd name="T79" fmla="*/ 94 h 96"/>
                <a:gd name="T80" fmla="*/ 27 w 47"/>
                <a:gd name="T81" fmla="*/ 94 h 96"/>
                <a:gd name="T82" fmla="*/ 27 w 47"/>
                <a:gd name="T83" fmla="*/ 95 h 96"/>
                <a:gd name="T84" fmla="*/ 0 w 47"/>
                <a:gd name="T85" fmla="*/ 95 h 96"/>
                <a:gd name="T86" fmla="*/ 0 w 47"/>
                <a:gd name="T87" fmla="*/ 36 h 96"/>
                <a:gd name="T88" fmla="*/ 0 w 47"/>
                <a:gd name="T89" fmla="*/ 34 h 96"/>
                <a:gd name="T90" fmla="*/ 1 w 47"/>
                <a:gd name="T91" fmla="*/ 33 h 96"/>
                <a:gd name="T92" fmla="*/ 2 w 47"/>
                <a:gd name="T93" fmla="*/ 32 h 96"/>
                <a:gd name="T94" fmla="*/ 4 w 47"/>
                <a:gd name="T95" fmla="*/ 32 h 96"/>
                <a:gd name="T96" fmla="*/ 8 w 47"/>
                <a:gd name="T97" fmla="*/ 32 h 96"/>
                <a:gd name="T98" fmla="*/ 11 w 47"/>
                <a:gd name="T99" fmla="*/ 22 h 96"/>
                <a:gd name="T100" fmla="*/ 12 w 47"/>
                <a:gd name="T101" fmla="*/ 20 h 96"/>
                <a:gd name="T102" fmla="*/ 13 w 47"/>
                <a:gd name="T103" fmla="*/ 19 h 96"/>
                <a:gd name="T104" fmla="*/ 14 w 47"/>
                <a:gd name="T105" fmla="*/ 18 h 96"/>
                <a:gd name="T106" fmla="*/ 16 w 47"/>
                <a:gd name="T107" fmla="*/ 18 h 96"/>
                <a:gd name="T108" fmla="*/ 26 w 47"/>
                <a:gd name="T109" fmla="*/ 17 h 96"/>
                <a:gd name="T110" fmla="*/ 26 w 47"/>
                <a:gd name="T111" fmla="*/ 15 h 9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7"/>
                <a:gd name="T169" fmla="*/ 0 h 96"/>
                <a:gd name="T170" fmla="*/ 47 w 47"/>
                <a:gd name="T171" fmla="*/ 96 h 9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7" h="96">
                  <a:moveTo>
                    <a:pt x="26" y="15"/>
                  </a:moveTo>
                  <a:lnTo>
                    <a:pt x="25" y="15"/>
                  </a:lnTo>
                  <a:lnTo>
                    <a:pt x="23" y="15"/>
                  </a:lnTo>
                  <a:lnTo>
                    <a:pt x="21" y="14"/>
                  </a:lnTo>
                  <a:lnTo>
                    <a:pt x="20" y="13"/>
                  </a:lnTo>
                  <a:lnTo>
                    <a:pt x="19" y="11"/>
                  </a:lnTo>
                  <a:lnTo>
                    <a:pt x="16" y="11"/>
                  </a:lnTo>
                  <a:lnTo>
                    <a:pt x="18" y="8"/>
                  </a:lnTo>
                  <a:lnTo>
                    <a:pt x="17" y="3"/>
                  </a:lnTo>
                  <a:lnTo>
                    <a:pt x="17" y="2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6" y="0"/>
                  </a:lnTo>
                  <a:lnTo>
                    <a:pt x="27" y="1"/>
                  </a:lnTo>
                  <a:lnTo>
                    <a:pt x="28" y="2"/>
                  </a:lnTo>
                  <a:lnTo>
                    <a:pt x="29" y="3"/>
                  </a:lnTo>
                  <a:lnTo>
                    <a:pt x="30" y="4"/>
                  </a:lnTo>
                  <a:lnTo>
                    <a:pt x="31" y="6"/>
                  </a:lnTo>
                  <a:lnTo>
                    <a:pt x="32" y="8"/>
                  </a:lnTo>
                  <a:lnTo>
                    <a:pt x="31" y="10"/>
                  </a:lnTo>
                  <a:lnTo>
                    <a:pt x="30" y="12"/>
                  </a:lnTo>
                  <a:lnTo>
                    <a:pt x="30" y="13"/>
                  </a:lnTo>
                  <a:lnTo>
                    <a:pt x="28" y="14"/>
                  </a:lnTo>
                  <a:lnTo>
                    <a:pt x="26" y="15"/>
                  </a:lnTo>
                  <a:lnTo>
                    <a:pt x="26" y="17"/>
                  </a:lnTo>
                  <a:lnTo>
                    <a:pt x="36" y="16"/>
                  </a:lnTo>
                  <a:lnTo>
                    <a:pt x="37" y="16"/>
                  </a:lnTo>
                  <a:lnTo>
                    <a:pt x="39" y="17"/>
                  </a:lnTo>
                  <a:lnTo>
                    <a:pt x="40" y="18"/>
                  </a:lnTo>
                  <a:lnTo>
                    <a:pt x="41" y="20"/>
                  </a:lnTo>
                  <a:lnTo>
                    <a:pt x="46" y="39"/>
                  </a:lnTo>
                  <a:lnTo>
                    <a:pt x="38" y="44"/>
                  </a:lnTo>
                  <a:lnTo>
                    <a:pt x="40" y="54"/>
                  </a:lnTo>
                  <a:lnTo>
                    <a:pt x="36" y="54"/>
                  </a:lnTo>
                  <a:lnTo>
                    <a:pt x="42" y="95"/>
                  </a:lnTo>
                  <a:lnTo>
                    <a:pt x="30" y="95"/>
                  </a:lnTo>
                  <a:lnTo>
                    <a:pt x="25" y="58"/>
                  </a:lnTo>
                  <a:lnTo>
                    <a:pt x="21" y="91"/>
                  </a:lnTo>
                  <a:lnTo>
                    <a:pt x="26" y="94"/>
                  </a:lnTo>
                  <a:lnTo>
                    <a:pt x="27" y="94"/>
                  </a:lnTo>
                  <a:lnTo>
                    <a:pt x="27" y="95"/>
                  </a:lnTo>
                  <a:lnTo>
                    <a:pt x="0" y="95"/>
                  </a:lnTo>
                  <a:lnTo>
                    <a:pt x="0" y="36"/>
                  </a:lnTo>
                  <a:lnTo>
                    <a:pt x="0" y="34"/>
                  </a:lnTo>
                  <a:lnTo>
                    <a:pt x="1" y="33"/>
                  </a:lnTo>
                  <a:lnTo>
                    <a:pt x="2" y="32"/>
                  </a:lnTo>
                  <a:lnTo>
                    <a:pt x="4" y="32"/>
                  </a:lnTo>
                  <a:lnTo>
                    <a:pt x="8" y="32"/>
                  </a:lnTo>
                  <a:lnTo>
                    <a:pt x="11" y="22"/>
                  </a:lnTo>
                  <a:lnTo>
                    <a:pt x="12" y="20"/>
                  </a:lnTo>
                  <a:lnTo>
                    <a:pt x="13" y="19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26" y="17"/>
                  </a:lnTo>
                  <a:lnTo>
                    <a:pt x="26" y="15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68" name="Freeform 327"/>
            <p:cNvSpPr>
              <a:spLocks/>
            </p:cNvSpPr>
            <p:nvPr/>
          </p:nvSpPr>
          <p:spPr bwMode="auto">
            <a:xfrm>
              <a:off x="642" y="1076"/>
              <a:ext cx="48" cy="97"/>
            </a:xfrm>
            <a:custGeom>
              <a:avLst/>
              <a:gdLst>
                <a:gd name="T0" fmla="*/ 17 w 48"/>
                <a:gd name="T1" fmla="*/ 11 h 97"/>
                <a:gd name="T2" fmla="*/ 20 w 48"/>
                <a:gd name="T3" fmla="*/ 13 h 97"/>
                <a:gd name="T4" fmla="*/ 24 w 48"/>
                <a:gd name="T5" fmla="*/ 15 h 97"/>
                <a:gd name="T6" fmla="*/ 27 w 48"/>
                <a:gd name="T7" fmla="*/ 15 h 97"/>
                <a:gd name="T8" fmla="*/ 16 w 48"/>
                <a:gd name="T9" fmla="*/ 18 h 97"/>
                <a:gd name="T10" fmla="*/ 13 w 48"/>
                <a:gd name="T11" fmla="*/ 19 h 97"/>
                <a:gd name="T12" fmla="*/ 11 w 48"/>
                <a:gd name="T13" fmla="*/ 22 h 97"/>
                <a:gd name="T14" fmla="*/ 4 w 48"/>
                <a:gd name="T15" fmla="*/ 32 h 97"/>
                <a:gd name="T16" fmla="*/ 1 w 48"/>
                <a:gd name="T17" fmla="*/ 33 h 97"/>
                <a:gd name="T18" fmla="*/ 0 w 48"/>
                <a:gd name="T19" fmla="*/ 36 h 97"/>
                <a:gd name="T20" fmla="*/ 28 w 48"/>
                <a:gd name="T21" fmla="*/ 96 h 97"/>
                <a:gd name="T22" fmla="*/ 27 w 48"/>
                <a:gd name="T23" fmla="*/ 94 h 97"/>
                <a:gd name="T24" fmla="*/ 26 w 48"/>
                <a:gd name="T25" fmla="*/ 58 h 97"/>
                <a:gd name="T26" fmla="*/ 43 w 48"/>
                <a:gd name="T27" fmla="*/ 96 h 97"/>
                <a:gd name="T28" fmla="*/ 40 w 48"/>
                <a:gd name="T29" fmla="*/ 54 h 97"/>
                <a:gd name="T30" fmla="*/ 47 w 48"/>
                <a:gd name="T31" fmla="*/ 40 h 97"/>
                <a:gd name="T32" fmla="*/ 41 w 48"/>
                <a:gd name="T33" fmla="*/ 18 h 97"/>
                <a:gd name="T34" fmla="*/ 38 w 48"/>
                <a:gd name="T35" fmla="*/ 16 h 97"/>
                <a:gd name="T36" fmla="*/ 27 w 48"/>
                <a:gd name="T37" fmla="*/ 17 h 97"/>
                <a:gd name="T38" fmla="*/ 28 w 48"/>
                <a:gd name="T39" fmla="*/ 14 h 97"/>
                <a:gd name="T40" fmla="*/ 31 w 48"/>
                <a:gd name="T41" fmla="*/ 12 h 97"/>
                <a:gd name="T42" fmla="*/ 32 w 48"/>
                <a:gd name="T43" fmla="*/ 8 h 97"/>
                <a:gd name="T44" fmla="*/ 31 w 48"/>
                <a:gd name="T45" fmla="*/ 4 h 97"/>
                <a:gd name="T46" fmla="*/ 28 w 48"/>
                <a:gd name="T47" fmla="*/ 2 h 97"/>
                <a:gd name="T48" fmla="*/ 27 w 48"/>
                <a:gd name="T49" fmla="*/ 0 h 97"/>
                <a:gd name="T50" fmla="*/ 24 w 48"/>
                <a:gd name="T51" fmla="*/ 0 h 97"/>
                <a:gd name="T52" fmla="*/ 17 w 48"/>
                <a:gd name="T53" fmla="*/ 2 h 97"/>
                <a:gd name="T54" fmla="*/ 18 w 48"/>
                <a:gd name="T55" fmla="*/ 8 h 97"/>
                <a:gd name="T56" fmla="*/ 28 w 48"/>
                <a:gd name="T57" fmla="*/ 5 h 97"/>
                <a:gd name="T58" fmla="*/ 28 w 48"/>
                <a:gd name="T59" fmla="*/ 5 h 97"/>
                <a:gd name="T60" fmla="*/ 23 w 48"/>
                <a:gd name="T61" fmla="*/ 10 h 97"/>
                <a:gd name="T62" fmla="*/ 23 w 48"/>
                <a:gd name="T63" fmla="*/ 10 h 97"/>
                <a:gd name="T64" fmla="*/ 20 w 48"/>
                <a:gd name="T65" fmla="*/ 8 h 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8"/>
                <a:gd name="T100" fmla="*/ 0 h 97"/>
                <a:gd name="T101" fmla="*/ 48 w 48"/>
                <a:gd name="T102" fmla="*/ 97 h 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8" h="97">
                  <a:moveTo>
                    <a:pt x="18" y="8"/>
                  </a:moveTo>
                  <a:lnTo>
                    <a:pt x="17" y="11"/>
                  </a:lnTo>
                  <a:lnTo>
                    <a:pt x="19" y="11"/>
                  </a:lnTo>
                  <a:lnTo>
                    <a:pt x="20" y="13"/>
                  </a:lnTo>
                  <a:lnTo>
                    <a:pt x="22" y="14"/>
                  </a:lnTo>
                  <a:lnTo>
                    <a:pt x="24" y="15"/>
                  </a:lnTo>
                  <a:lnTo>
                    <a:pt x="26" y="15"/>
                  </a:lnTo>
                  <a:lnTo>
                    <a:pt x="27" y="15"/>
                  </a:lnTo>
                  <a:lnTo>
                    <a:pt x="27" y="17"/>
                  </a:lnTo>
                  <a:lnTo>
                    <a:pt x="16" y="18"/>
                  </a:lnTo>
                  <a:lnTo>
                    <a:pt x="15" y="18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1" y="22"/>
                  </a:lnTo>
                  <a:lnTo>
                    <a:pt x="8" y="32"/>
                  </a:lnTo>
                  <a:lnTo>
                    <a:pt x="4" y="32"/>
                  </a:lnTo>
                  <a:lnTo>
                    <a:pt x="2" y="33"/>
                  </a:lnTo>
                  <a:lnTo>
                    <a:pt x="1" y="33"/>
                  </a:lnTo>
                  <a:lnTo>
                    <a:pt x="0" y="35"/>
                  </a:lnTo>
                  <a:lnTo>
                    <a:pt x="0" y="36"/>
                  </a:lnTo>
                  <a:lnTo>
                    <a:pt x="0" y="96"/>
                  </a:lnTo>
                  <a:lnTo>
                    <a:pt x="28" y="96"/>
                  </a:lnTo>
                  <a:lnTo>
                    <a:pt x="28" y="95"/>
                  </a:lnTo>
                  <a:lnTo>
                    <a:pt x="27" y="94"/>
                  </a:lnTo>
                  <a:lnTo>
                    <a:pt x="21" y="92"/>
                  </a:lnTo>
                  <a:lnTo>
                    <a:pt x="26" y="58"/>
                  </a:lnTo>
                  <a:lnTo>
                    <a:pt x="31" y="96"/>
                  </a:lnTo>
                  <a:lnTo>
                    <a:pt x="43" y="96"/>
                  </a:lnTo>
                  <a:lnTo>
                    <a:pt x="37" y="54"/>
                  </a:lnTo>
                  <a:lnTo>
                    <a:pt x="40" y="54"/>
                  </a:lnTo>
                  <a:lnTo>
                    <a:pt x="39" y="44"/>
                  </a:lnTo>
                  <a:lnTo>
                    <a:pt x="47" y="40"/>
                  </a:lnTo>
                  <a:lnTo>
                    <a:pt x="42" y="20"/>
                  </a:lnTo>
                  <a:lnTo>
                    <a:pt x="41" y="18"/>
                  </a:lnTo>
                  <a:lnTo>
                    <a:pt x="39" y="17"/>
                  </a:lnTo>
                  <a:lnTo>
                    <a:pt x="38" y="16"/>
                  </a:lnTo>
                  <a:lnTo>
                    <a:pt x="36" y="16"/>
                  </a:lnTo>
                  <a:lnTo>
                    <a:pt x="27" y="17"/>
                  </a:lnTo>
                  <a:lnTo>
                    <a:pt x="27" y="15"/>
                  </a:lnTo>
                  <a:lnTo>
                    <a:pt x="28" y="14"/>
                  </a:lnTo>
                  <a:lnTo>
                    <a:pt x="30" y="13"/>
                  </a:lnTo>
                  <a:lnTo>
                    <a:pt x="31" y="12"/>
                  </a:lnTo>
                  <a:lnTo>
                    <a:pt x="32" y="10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31" y="4"/>
                  </a:lnTo>
                  <a:lnTo>
                    <a:pt x="30" y="3"/>
                  </a:lnTo>
                  <a:lnTo>
                    <a:pt x="28" y="2"/>
                  </a:lnTo>
                  <a:lnTo>
                    <a:pt x="28" y="1"/>
                  </a:lnTo>
                  <a:lnTo>
                    <a:pt x="27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7" y="2"/>
                  </a:lnTo>
                  <a:lnTo>
                    <a:pt x="17" y="3"/>
                  </a:lnTo>
                  <a:lnTo>
                    <a:pt x="18" y="8"/>
                  </a:lnTo>
                  <a:lnTo>
                    <a:pt x="20" y="8"/>
                  </a:lnTo>
                  <a:lnTo>
                    <a:pt x="28" y="5"/>
                  </a:lnTo>
                  <a:lnTo>
                    <a:pt x="30" y="3"/>
                  </a:lnTo>
                  <a:lnTo>
                    <a:pt x="28" y="5"/>
                  </a:lnTo>
                  <a:lnTo>
                    <a:pt x="26" y="6"/>
                  </a:lnTo>
                  <a:lnTo>
                    <a:pt x="23" y="10"/>
                  </a:lnTo>
                  <a:lnTo>
                    <a:pt x="19" y="11"/>
                  </a:lnTo>
                  <a:lnTo>
                    <a:pt x="23" y="10"/>
                  </a:lnTo>
                  <a:lnTo>
                    <a:pt x="26" y="6"/>
                  </a:lnTo>
                  <a:lnTo>
                    <a:pt x="20" y="8"/>
                  </a:lnTo>
                  <a:lnTo>
                    <a:pt x="18" y="8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69" name="Freeform 328"/>
            <p:cNvSpPr>
              <a:spLocks/>
            </p:cNvSpPr>
            <p:nvPr/>
          </p:nvSpPr>
          <p:spPr bwMode="auto">
            <a:xfrm>
              <a:off x="642" y="1076"/>
              <a:ext cx="49" cy="98"/>
            </a:xfrm>
            <a:custGeom>
              <a:avLst/>
              <a:gdLst>
                <a:gd name="T0" fmla="*/ 17 w 49"/>
                <a:gd name="T1" fmla="*/ 11 h 98"/>
                <a:gd name="T2" fmla="*/ 21 w 49"/>
                <a:gd name="T3" fmla="*/ 13 h 98"/>
                <a:gd name="T4" fmla="*/ 24 w 49"/>
                <a:gd name="T5" fmla="*/ 15 h 98"/>
                <a:gd name="T6" fmla="*/ 27 w 49"/>
                <a:gd name="T7" fmla="*/ 15 h 98"/>
                <a:gd name="T8" fmla="*/ 17 w 49"/>
                <a:gd name="T9" fmla="*/ 18 h 98"/>
                <a:gd name="T10" fmla="*/ 13 w 49"/>
                <a:gd name="T11" fmla="*/ 20 h 98"/>
                <a:gd name="T12" fmla="*/ 12 w 49"/>
                <a:gd name="T13" fmla="*/ 22 h 98"/>
                <a:gd name="T14" fmla="*/ 4 w 49"/>
                <a:gd name="T15" fmla="*/ 33 h 98"/>
                <a:gd name="T16" fmla="*/ 1 w 49"/>
                <a:gd name="T17" fmla="*/ 34 h 98"/>
                <a:gd name="T18" fmla="*/ 0 w 49"/>
                <a:gd name="T19" fmla="*/ 36 h 98"/>
                <a:gd name="T20" fmla="*/ 28 w 49"/>
                <a:gd name="T21" fmla="*/ 97 h 98"/>
                <a:gd name="T22" fmla="*/ 27 w 49"/>
                <a:gd name="T23" fmla="*/ 95 h 98"/>
                <a:gd name="T24" fmla="*/ 26 w 49"/>
                <a:gd name="T25" fmla="*/ 59 h 98"/>
                <a:gd name="T26" fmla="*/ 44 w 49"/>
                <a:gd name="T27" fmla="*/ 97 h 98"/>
                <a:gd name="T28" fmla="*/ 41 w 49"/>
                <a:gd name="T29" fmla="*/ 55 h 98"/>
                <a:gd name="T30" fmla="*/ 48 w 49"/>
                <a:gd name="T31" fmla="*/ 40 h 98"/>
                <a:gd name="T32" fmla="*/ 42 w 49"/>
                <a:gd name="T33" fmla="*/ 19 h 98"/>
                <a:gd name="T34" fmla="*/ 39 w 49"/>
                <a:gd name="T35" fmla="*/ 17 h 98"/>
                <a:gd name="T36" fmla="*/ 27 w 49"/>
                <a:gd name="T37" fmla="*/ 17 h 98"/>
                <a:gd name="T38" fmla="*/ 29 w 49"/>
                <a:gd name="T39" fmla="*/ 14 h 98"/>
                <a:gd name="T40" fmla="*/ 32 w 49"/>
                <a:gd name="T41" fmla="*/ 12 h 98"/>
                <a:gd name="T42" fmla="*/ 33 w 49"/>
                <a:gd name="T43" fmla="*/ 8 h 98"/>
                <a:gd name="T44" fmla="*/ 32 w 49"/>
                <a:gd name="T45" fmla="*/ 4 h 98"/>
                <a:gd name="T46" fmla="*/ 29 w 49"/>
                <a:gd name="T47" fmla="*/ 2 h 98"/>
                <a:gd name="T48" fmla="*/ 27 w 49"/>
                <a:gd name="T49" fmla="*/ 0 h 98"/>
                <a:gd name="T50" fmla="*/ 25 w 49"/>
                <a:gd name="T51" fmla="*/ 0 h 98"/>
                <a:gd name="T52" fmla="*/ 18 w 49"/>
                <a:gd name="T53" fmla="*/ 2 h 98"/>
                <a:gd name="T54" fmla="*/ 19 w 49"/>
                <a:gd name="T55" fmla="*/ 8 h 98"/>
                <a:gd name="T56" fmla="*/ 28 w 49"/>
                <a:gd name="T57" fmla="*/ 5 h 98"/>
                <a:gd name="T58" fmla="*/ 28 w 49"/>
                <a:gd name="T59" fmla="*/ 5 h 98"/>
                <a:gd name="T60" fmla="*/ 23 w 49"/>
                <a:gd name="T61" fmla="*/ 10 h 98"/>
                <a:gd name="T62" fmla="*/ 23 w 49"/>
                <a:gd name="T63" fmla="*/ 10 h 98"/>
                <a:gd name="T64" fmla="*/ 21 w 49"/>
                <a:gd name="T65" fmla="*/ 8 h 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9"/>
                <a:gd name="T100" fmla="*/ 0 h 98"/>
                <a:gd name="T101" fmla="*/ 49 w 49"/>
                <a:gd name="T102" fmla="*/ 98 h 9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9" h="98">
                  <a:moveTo>
                    <a:pt x="19" y="8"/>
                  </a:moveTo>
                  <a:lnTo>
                    <a:pt x="17" y="11"/>
                  </a:lnTo>
                  <a:lnTo>
                    <a:pt x="20" y="11"/>
                  </a:lnTo>
                  <a:lnTo>
                    <a:pt x="21" y="13"/>
                  </a:lnTo>
                  <a:lnTo>
                    <a:pt x="22" y="14"/>
                  </a:lnTo>
                  <a:lnTo>
                    <a:pt x="24" y="15"/>
                  </a:lnTo>
                  <a:lnTo>
                    <a:pt x="27" y="15"/>
                  </a:lnTo>
                  <a:lnTo>
                    <a:pt x="27" y="17"/>
                  </a:lnTo>
                  <a:lnTo>
                    <a:pt x="17" y="18"/>
                  </a:lnTo>
                  <a:lnTo>
                    <a:pt x="15" y="19"/>
                  </a:lnTo>
                  <a:lnTo>
                    <a:pt x="13" y="20"/>
                  </a:lnTo>
                  <a:lnTo>
                    <a:pt x="12" y="22"/>
                  </a:lnTo>
                  <a:lnTo>
                    <a:pt x="8" y="33"/>
                  </a:lnTo>
                  <a:lnTo>
                    <a:pt x="4" y="33"/>
                  </a:lnTo>
                  <a:lnTo>
                    <a:pt x="2" y="33"/>
                  </a:lnTo>
                  <a:lnTo>
                    <a:pt x="1" y="34"/>
                  </a:lnTo>
                  <a:lnTo>
                    <a:pt x="0" y="35"/>
                  </a:lnTo>
                  <a:lnTo>
                    <a:pt x="0" y="36"/>
                  </a:lnTo>
                  <a:lnTo>
                    <a:pt x="0" y="97"/>
                  </a:lnTo>
                  <a:lnTo>
                    <a:pt x="28" y="97"/>
                  </a:lnTo>
                  <a:lnTo>
                    <a:pt x="28" y="96"/>
                  </a:lnTo>
                  <a:lnTo>
                    <a:pt x="27" y="95"/>
                  </a:lnTo>
                  <a:lnTo>
                    <a:pt x="22" y="93"/>
                  </a:lnTo>
                  <a:lnTo>
                    <a:pt x="26" y="59"/>
                  </a:lnTo>
                  <a:lnTo>
                    <a:pt x="32" y="97"/>
                  </a:lnTo>
                  <a:lnTo>
                    <a:pt x="44" y="97"/>
                  </a:lnTo>
                  <a:lnTo>
                    <a:pt x="38" y="55"/>
                  </a:lnTo>
                  <a:lnTo>
                    <a:pt x="41" y="55"/>
                  </a:lnTo>
                  <a:lnTo>
                    <a:pt x="39" y="45"/>
                  </a:lnTo>
                  <a:lnTo>
                    <a:pt x="48" y="40"/>
                  </a:lnTo>
                  <a:lnTo>
                    <a:pt x="43" y="20"/>
                  </a:lnTo>
                  <a:lnTo>
                    <a:pt x="42" y="19"/>
                  </a:lnTo>
                  <a:lnTo>
                    <a:pt x="40" y="17"/>
                  </a:lnTo>
                  <a:lnTo>
                    <a:pt x="39" y="17"/>
                  </a:lnTo>
                  <a:lnTo>
                    <a:pt x="37" y="16"/>
                  </a:lnTo>
                  <a:lnTo>
                    <a:pt x="27" y="17"/>
                  </a:lnTo>
                  <a:lnTo>
                    <a:pt x="27" y="15"/>
                  </a:lnTo>
                  <a:lnTo>
                    <a:pt x="29" y="14"/>
                  </a:lnTo>
                  <a:lnTo>
                    <a:pt x="30" y="13"/>
                  </a:lnTo>
                  <a:lnTo>
                    <a:pt x="32" y="12"/>
                  </a:lnTo>
                  <a:lnTo>
                    <a:pt x="33" y="10"/>
                  </a:lnTo>
                  <a:lnTo>
                    <a:pt x="33" y="8"/>
                  </a:lnTo>
                  <a:lnTo>
                    <a:pt x="33" y="6"/>
                  </a:lnTo>
                  <a:lnTo>
                    <a:pt x="32" y="4"/>
                  </a:lnTo>
                  <a:lnTo>
                    <a:pt x="30" y="3"/>
                  </a:lnTo>
                  <a:lnTo>
                    <a:pt x="29" y="2"/>
                  </a:lnTo>
                  <a:lnTo>
                    <a:pt x="28" y="1"/>
                  </a:lnTo>
                  <a:lnTo>
                    <a:pt x="27" y="0"/>
                  </a:lnTo>
                  <a:lnTo>
                    <a:pt x="26" y="0"/>
                  </a:lnTo>
                  <a:lnTo>
                    <a:pt x="25" y="0"/>
                  </a:lnTo>
                  <a:lnTo>
                    <a:pt x="19" y="2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9" y="8"/>
                  </a:lnTo>
                  <a:lnTo>
                    <a:pt x="21" y="8"/>
                  </a:lnTo>
                  <a:lnTo>
                    <a:pt x="28" y="5"/>
                  </a:lnTo>
                  <a:lnTo>
                    <a:pt x="30" y="3"/>
                  </a:lnTo>
                  <a:lnTo>
                    <a:pt x="28" y="5"/>
                  </a:lnTo>
                  <a:lnTo>
                    <a:pt x="27" y="6"/>
                  </a:lnTo>
                  <a:lnTo>
                    <a:pt x="23" y="10"/>
                  </a:lnTo>
                  <a:lnTo>
                    <a:pt x="20" y="11"/>
                  </a:lnTo>
                  <a:lnTo>
                    <a:pt x="23" y="10"/>
                  </a:lnTo>
                  <a:lnTo>
                    <a:pt x="27" y="6"/>
                  </a:lnTo>
                  <a:lnTo>
                    <a:pt x="21" y="8"/>
                  </a:lnTo>
                  <a:lnTo>
                    <a:pt x="19" y="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70" name="Freeform 329"/>
            <p:cNvSpPr>
              <a:spLocks/>
            </p:cNvSpPr>
            <p:nvPr/>
          </p:nvSpPr>
          <p:spPr bwMode="auto">
            <a:xfrm>
              <a:off x="651" y="1104"/>
              <a:ext cx="32" cy="66"/>
            </a:xfrm>
            <a:custGeom>
              <a:avLst/>
              <a:gdLst>
                <a:gd name="T0" fmla="*/ 0 w 32"/>
                <a:gd name="T1" fmla="*/ 5 h 66"/>
                <a:gd name="T2" fmla="*/ 8 w 32"/>
                <a:gd name="T3" fmla="*/ 5 h 66"/>
                <a:gd name="T4" fmla="*/ 8 w 32"/>
                <a:gd name="T5" fmla="*/ 2 h 66"/>
                <a:gd name="T6" fmla="*/ 8 w 32"/>
                <a:gd name="T7" fmla="*/ 5 h 66"/>
                <a:gd name="T8" fmla="*/ 15 w 32"/>
                <a:gd name="T9" fmla="*/ 5 h 66"/>
                <a:gd name="T10" fmla="*/ 17 w 32"/>
                <a:gd name="T11" fmla="*/ 6 h 66"/>
                <a:gd name="T12" fmla="*/ 18 w 32"/>
                <a:gd name="T13" fmla="*/ 7 h 66"/>
                <a:gd name="T14" fmla="*/ 19 w 32"/>
                <a:gd name="T15" fmla="*/ 9 h 66"/>
                <a:gd name="T16" fmla="*/ 19 w 32"/>
                <a:gd name="T17" fmla="*/ 19 h 66"/>
                <a:gd name="T18" fmla="*/ 16 w 32"/>
                <a:gd name="T19" fmla="*/ 19 h 66"/>
                <a:gd name="T20" fmla="*/ 14 w 32"/>
                <a:gd name="T21" fmla="*/ 19 h 66"/>
                <a:gd name="T22" fmla="*/ 12 w 32"/>
                <a:gd name="T23" fmla="*/ 23 h 66"/>
                <a:gd name="T24" fmla="*/ 14 w 32"/>
                <a:gd name="T25" fmla="*/ 19 h 66"/>
                <a:gd name="T26" fmla="*/ 16 w 32"/>
                <a:gd name="T27" fmla="*/ 19 h 66"/>
                <a:gd name="T28" fmla="*/ 15 w 32"/>
                <a:gd name="T29" fmla="*/ 19 h 66"/>
                <a:gd name="T30" fmla="*/ 15 w 32"/>
                <a:gd name="T31" fmla="*/ 13 h 66"/>
                <a:gd name="T32" fmla="*/ 10 w 32"/>
                <a:gd name="T33" fmla="*/ 13 h 66"/>
                <a:gd name="T34" fmla="*/ 10 w 32"/>
                <a:gd name="T35" fmla="*/ 23 h 66"/>
                <a:gd name="T36" fmla="*/ 20 w 32"/>
                <a:gd name="T37" fmla="*/ 23 h 66"/>
                <a:gd name="T38" fmla="*/ 23 w 32"/>
                <a:gd name="T39" fmla="*/ 21 h 66"/>
                <a:gd name="T40" fmla="*/ 20 w 32"/>
                <a:gd name="T41" fmla="*/ 17 h 66"/>
                <a:gd name="T42" fmla="*/ 19 w 32"/>
                <a:gd name="T43" fmla="*/ 18 h 66"/>
                <a:gd name="T44" fmla="*/ 20 w 32"/>
                <a:gd name="T45" fmla="*/ 17 h 66"/>
                <a:gd name="T46" fmla="*/ 26 w 32"/>
                <a:gd name="T47" fmla="*/ 10 h 66"/>
                <a:gd name="T48" fmla="*/ 27 w 32"/>
                <a:gd name="T49" fmla="*/ 12 h 66"/>
                <a:gd name="T50" fmla="*/ 30 w 32"/>
                <a:gd name="T51" fmla="*/ 9 h 66"/>
                <a:gd name="T52" fmla="*/ 27 w 32"/>
                <a:gd name="T53" fmla="*/ 0 h 66"/>
                <a:gd name="T54" fmla="*/ 30 w 32"/>
                <a:gd name="T55" fmla="*/ 9 h 66"/>
                <a:gd name="T56" fmla="*/ 27 w 32"/>
                <a:gd name="T57" fmla="*/ 12 h 66"/>
                <a:gd name="T58" fmla="*/ 30 w 32"/>
                <a:gd name="T59" fmla="*/ 18 h 66"/>
                <a:gd name="T60" fmla="*/ 31 w 32"/>
                <a:gd name="T61" fmla="*/ 17 h 66"/>
                <a:gd name="T62" fmla="*/ 30 w 32"/>
                <a:gd name="T63" fmla="*/ 18 h 66"/>
                <a:gd name="T64" fmla="*/ 30 w 32"/>
                <a:gd name="T65" fmla="*/ 19 h 66"/>
                <a:gd name="T66" fmla="*/ 23 w 32"/>
                <a:gd name="T67" fmla="*/ 21 h 66"/>
                <a:gd name="T68" fmla="*/ 20 w 32"/>
                <a:gd name="T69" fmla="*/ 23 h 66"/>
                <a:gd name="T70" fmla="*/ 26 w 32"/>
                <a:gd name="T71" fmla="*/ 23 h 66"/>
                <a:gd name="T72" fmla="*/ 26 w 32"/>
                <a:gd name="T73" fmla="*/ 27 h 66"/>
                <a:gd name="T74" fmla="*/ 29 w 32"/>
                <a:gd name="T75" fmla="*/ 27 h 66"/>
                <a:gd name="T76" fmla="*/ 11 w 32"/>
                <a:gd name="T77" fmla="*/ 27 h 66"/>
                <a:gd name="T78" fmla="*/ 9 w 32"/>
                <a:gd name="T79" fmla="*/ 27 h 66"/>
                <a:gd name="T80" fmla="*/ 8 w 32"/>
                <a:gd name="T81" fmla="*/ 29 h 66"/>
                <a:gd name="T82" fmla="*/ 7 w 32"/>
                <a:gd name="T83" fmla="*/ 31 h 66"/>
                <a:gd name="T84" fmla="*/ 7 w 32"/>
                <a:gd name="T85" fmla="*/ 59 h 66"/>
                <a:gd name="T86" fmla="*/ 8 w 32"/>
                <a:gd name="T87" fmla="*/ 61 h 66"/>
                <a:gd name="T88" fmla="*/ 9 w 32"/>
                <a:gd name="T89" fmla="*/ 63 h 66"/>
                <a:gd name="T90" fmla="*/ 13 w 32"/>
                <a:gd name="T91" fmla="*/ 65 h 6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2"/>
                <a:gd name="T139" fmla="*/ 0 h 66"/>
                <a:gd name="T140" fmla="*/ 32 w 32"/>
                <a:gd name="T141" fmla="*/ 66 h 6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2" h="66">
                  <a:moveTo>
                    <a:pt x="0" y="5"/>
                  </a:moveTo>
                  <a:lnTo>
                    <a:pt x="8" y="5"/>
                  </a:lnTo>
                  <a:lnTo>
                    <a:pt x="8" y="2"/>
                  </a:lnTo>
                  <a:lnTo>
                    <a:pt x="8" y="5"/>
                  </a:lnTo>
                  <a:lnTo>
                    <a:pt x="15" y="5"/>
                  </a:lnTo>
                  <a:lnTo>
                    <a:pt x="17" y="6"/>
                  </a:lnTo>
                  <a:lnTo>
                    <a:pt x="18" y="7"/>
                  </a:lnTo>
                  <a:lnTo>
                    <a:pt x="19" y="9"/>
                  </a:lnTo>
                  <a:lnTo>
                    <a:pt x="19" y="19"/>
                  </a:lnTo>
                  <a:lnTo>
                    <a:pt x="16" y="19"/>
                  </a:lnTo>
                  <a:lnTo>
                    <a:pt x="14" y="19"/>
                  </a:lnTo>
                  <a:lnTo>
                    <a:pt x="12" y="23"/>
                  </a:lnTo>
                  <a:lnTo>
                    <a:pt x="14" y="19"/>
                  </a:lnTo>
                  <a:lnTo>
                    <a:pt x="16" y="19"/>
                  </a:lnTo>
                  <a:lnTo>
                    <a:pt x="15" y="19"/>
                  </a:lnTo>
                  <a:lnTo>
                    <a:pt x="15" y="13"/>
                  </a:lnTo>
                  <a:lnTo>
                    <a:pt x="10" y="13"/>
                  </a:lnTo>
                  <a:lnTo>
                    <a:pt x="10" y="23"/>
                  </a:lnTo>
                  <a:lnTo>
                    <a:pt x="20" y="23"/>
                  </a:lnTo>
                  <a:lnTo>
                    <a:pt x="23" y="21"/>
                  </a:lnTo>
                  <a:lnTo>
                    <a:pt x="20" y="17"/>
                  </a:lnTo>
                  <a:lnTo>
                    <a:pt x="19" y="18"/>
                  </a:lnTo>
                  <a:lnTo>
                    <a:pt x="20" y="17"/>
                  </a:lnTo>
                  <a:lnTo>
                    <a:pt x="26" y="10"/>
                  </a:lnTo>
                  <a:lnTo>
                    <a:pt x="27" y="12"/>
                  </a:lnTo>
                  <a:lnTo>
                    <a:pt x="30" y="9"/>
                  </a:lnTo>
                  <a:lnTo>
                    <a:pt x="27" y="0"/>
                  </a:lnTo>
                  <a:lnTo>
                    <a:pt x="30" y="9"/>
                  </a:lnTo>
                  <a:lnTo>
                    <a:pt x="27" y="12"/>
                  </a:lnTo>
                  <a:lnTo>
                    <a:pt x="30" y="18"/>
                  </a:lnTo>
                  <a:lnTo>
                    <a:pt x="31" y="17"/>
                  </a:lnTo>
                  <a:lnTo>
                    <a:pt x="30" y="18"/>
                  </a:lnTo>
                  <a:lnTo>
                    <a:pt x="30" y="19"/>
                  </a:lnTo>
                  <a:lnTo>
                    <a:pt x="23" y="21"/>
                  </a:lnTo>
                  <a:lnTo>
                    <a:pt x="20" y="23"/>
                  </a:lnTo>
                  <a:lnTo>
                    <a:pt x="26" y="23"/>
                  </a:lnTo>
                  <a:lnTo>
                    <a:pt x="26" y="27"/>
                  </a:lnTo>
                  <a:lnTo>
                    <a:pt x="29" y="27"/>
                  </a:lnTo>
                  <a:lnTo>
                    <a:pt x="11" y="27"/>
                  </a:lnTo>
                  <a:lnTo>
                    <a:pt x="9" y="27"/>
                  </a:lnTo>
                  <a:lnTo>
                    <a:pt x="8" y="29"/>
                  </a:lnTo>
                  <a:lnTo>
                    <a:pt x="7" y="31"/>
                  </a:lnTo>
                  <a:lnTo>
                    <a:pt x="7" y="59"/>
                  </a:lnTo>
                  <a:lnTo>
                    <a:pt x="8" y="61"/>
                  </a:lnTo>
                  <a:lnTo>
                    <a:pt x="9" y="63"/>
                  </a:lnTo>
                  <a:lnTo>
                    <a:pt x="13" y="6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71" name="Freeform 330"/>
            <p:cNvSpPr>
              <a:spLocks/>
            </p:cNvSpPr>
            <p:nvPr/>
          </p:nvSpPr>
          <p:spPr bwMode="auto">
            <a:xfrm>
              <a:off x="489" y="1027"/>
              <a:ext cx="29" cy="82"/>
            </a:xfrm>
            <a:custGeom>
              <a:avLst/>
              <a:gdLst>
                <a:gd name="T0" fmla="*/ 0 w 29"/>
                <a:gd name="T1" fmla="*/ 81 h 82"/>
                <a:gd name="T2" fmla="*/ 28 w 29"/>
                <a:gd name="T3" fmla="*/ 81 h 82"/>
                <a:gd name="T4" fmla="*/ 28 w 29"/>
                <a:gd name="T5" fmla="*/ 0 h 82"/>
                <a:gd name="T6" fmla="*/ 0 w 29"/>
                <a:gd name="T7" fmla="*/ 0 h 82"/>
                <a:gd name="T8" fmla="*/ 0 w 29"/>
                <a:gd name="T9" fmla="*/ 81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82"/>
                <a:gd name="T17" fmla="*/ 29 w 29"/>
                <a:gd name="T18" fmla="*/ 82 h 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82">
                  <a:moveTo>
                    <a:pt x="0" y="81"/>
                  </a:moveTo>
                  <a:lnTo>
                    <a:pt x="28" y="81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81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72" name="Freeform 331"/>
            <p:cNvSpPr>
              <a:spLocks/>
            </p:cNvSpPr>
            <p:nvPr/>
          </p:nvSpPr>
          <p:spPr bwMode="auto">
            <a:xfrm>
              <a:off x="489" y="1007"/>
              <a:ext cx="55" cy="19"/>
            </a:xfrm>
            <a:custGeom>
              <a:avLst/>
              <a:gdLst>
                <a:gd name="T0" fmla="*/ 0 w 55"/>
                <a:gd name="T1" fmla="*/ 18 h 19"/>
                <a:gd name="T2" fmla="*/ 33 w 55"/>
                <a:gd name="T3" fmla="*/ 0 h 19"/>
                <a:gd name="T4" fmla="*/ 54 w 55"/>
                <a:gd name="T5" fmla="*/ 0 h 19"/>
                <a:gd name="T6" fmla="*/ 29 w 55"/>
                <a:gd name="T7" fmla="*/ 18 h 19"/>
                <a:gd name="T8" fmla="*/ 0 w 55"/>
                <a:gd name="T9" fmla="*/ 1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"/>
                <a:gd name="T16" fmla="*/ 0 h 19"/>
                <a:gd name="T17" fmla="*/ 55 w 55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" h="19">
                  <a:moveTo>
                    <a:pt x="0" y="18"/>
                  </a:moveTo>
                  <a:lnTo>
                    <a:pt x="33" y="0"/>
                  </a:lnTo>
                  <a:lnTo>
                    <a:pt x="54" y="0"/>
                  </a:lnTo>
                  <a:lnTo>
                    <a:pt x="29" y="18"/>
                  </a:lnTo>
                  <a:lnTo>
                    <a:pt x="0" y="18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73" name="Freeform 332"/>
            <p:cNvSpPr>
              <a:spLocks/>
            </p:cNvSpPr>
            <p:nvPr/>
          </p:nvSpPr>
          <p:spPr bwMode="auto">
            <a:xfrm>
              <a:off x="518" y="1007"/>
              <a:ext cx="26" cy="102"/>
            </a:xfrm>
            <a:custGeom>
              <a:avLst/>
              <a:gdLst>
                <a:gd name="T0" fmla="*/ 0 w 26"/>
                <a:gd name="T1" fmla="*/ 101 h 102"/>
                <a:gd name="T2" fmla="*/ 25 w 26"/>
                <a:gd name="T3" fmla="*/ 72 h 102"/>
                <a:gd name="T4" fmla="*/ 25 w 26"/>
                <a:gd name="T5" fmla="*/ 0 h 102"/>
                <a:gd name="T6" fmla="*/ 0 w 26"/>
                <a:gd name="T7" fmla="*/ 19 h 102"/>
                <a:gd name="T8" fmla="*/ 0 w 26"/>
                <a:gd name="T9" fmla="*/ 101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02"/>
                <a:gd name="T17" fmla="*/ 26 w 26"/>
                <a:gd name="T18" fmla="*/ 102 h 1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02">
                  <a:moveTo>
                    <a:pt x="0" y="101"/>
                  </a:moveTo>
                  <a:lnTo>
                    <a:pt x="25" y="72"/>
                  </a:lnTo>
                  <a:lnTo>
                    <a:pt x="25" y="0"/>
                  </a:lnTo>
                  <a:lnTo>
                    <a:pt x="0" y="19"/>
                  </a:lnTo>
                  <a:lnTo>
                    <a:pt x="0" y="101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74" name="Freeform 333"/>
            <p:cNvSpPr>
              <a:spLocks/>
            </p:cNvSpPr>
            <p:nvPr/>
          </p:nvSpPr>
          <p:spPr bwMode="auto">
            <a:xfrm>
              <a:off x="425" y="1064"/>
              <a:ext cx="37" cy="99"/>
            </a:xfrm>
            <a:custGeom>
              <a:avLst/>
              <a:gdLst>
                <a:gd name="T0" fmla="*/ 0 w 37"/>
                <a:gd name="T1" fmla="*/ 98 h 99"/>
                <a:gd name="T2" fmla="*/ 36 w 37"/>
                <a:gd name="T3" fmla="*/ 98 h 99"/>
                <a:gd name="T4" fmla="*/ 36 w 37"/>
                <a:gd name="T5" fmla="*/ 0 h 99"/>
                <a:gd name="T6" fmla="*/ 0 w 37"/>
                <a:gd name="T7" fmla="*/ 0 h 99"/>
                <a:gd name="T8" fmla="*/ 0 w 37"/>
                <a:gd name="T9" fmla="*/ 98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99"/>
                <a:gd name="T17" fmla="*/ 37 w 37"/>
                <a:gd name="T18" fmla="*/ 99 h 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99">
                  <a:moveTo>
                    <a:pt x="0" y="98"/>
                  </a:moveTo>
                  <a:lnTo>
                    <a:pt x="36" y="98"/>
                  </a:lnTo>
                  <a:lnTo>
                    <a:pt x="36" y="0"/>
                  </a:lnTo>
                  <a:lnTo>
                    <a:pt x="0" y="0"/>
                  </a:lnTo>
                  <a:lnTo>
                    <a:pt x="0" y="98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75" name="Freeform 334"/>
            <p:cNvSpPr>
              <a:spLocks/>
            </p:cNvSpPr>
            <p:nvPr/>
          </p:nvSpPr>
          <p:spPr bwMode="auto">
            <a:xfrm>
              <a:off x="425" y="1041"/>
              <a:ext cx="70" cy="24"/>
            </a:xfrm>
            <a:custGeom>
              <a:avLst/>
              <a:gdLst>
                <a:gd name="T0" fmla="*/ 0 w 70"/>
                <a:gd name="T1" fmla="*/ 23 h 24"/>
                <a:gd name="T2" fmla="*/ 42 w 70"/>
                <a:gd name="T3" fmla="*/ 0 h 24"/>
                <a:gd name="T4" fmla="*/ 69 w 70"/>
                <a:gd name="T5" fmla="*/ 0 h 24"/>
                <a:gd name="T6" fmla="*/ 37 w 70"/>
                <a:gd name="T7" fmla="*/ 23 h 24"/>
                <a:gd name="T8" fmla="*/ 0 w 70"/>
                <a:gd name="T9" fmla="*/ 23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"/>
                <a:gd name="T16" fmla="*/ 0 h 24"/>
                <a:gd name="T17" fmla="*/ 70 w 70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" h="24">
                  <a:moveTo>
                    <a:pt x="0" y="23"/>
                  </a:moveTo>
                  <a:lnTo>
                    <a:pt x="42" y="0"/>
                  </a:lnTo>
                  <a:lnTo>
                    <a:pt x="69" y="0"/>
                  </a:lnTo>
                  <a:lnTo>
                    <a:pt x="37" y="23"/>
                  </a:lnTo>
                  <a:lnTo>
                    <a:pt x="0" y="23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76" name="Freeform 335"/>
            <p:cNvSpPr>
              <a:spLocks/>
            </p:cNvSpPr>
            <p:nvPr/>
          </p:nvSpPr>
          <p:spPr bwMode="auto">
            <a:xfrm>
              <a:off x="463" y="1041"/>
              <a:ext cx="32" cy="122"/>
            </a:xfrm>
            <a:custGeom>
              <a:avLst/>
              <a:gdLst>
                <a:gd name="T0" fmla="*/ 0 w 32"/>
                <a:gd name="T1" fmla="*/ 121 h 122"/>
                <a:gd name="T2" fmla="*/ 31 w 32"/>
                <a:gd name="T3" fmla="*/ 86 h 122"/>
                <a:gd name="T4" fmla="*/ 31 w 32"/>
                <a:gd name="T5" fmla="*/ 0 h 122"/>
                <a:gd name="T6" fmla="*/ 0 w 32"/>
                <a:gd name="T7" fmla="*/ 23 h 122"/>
                <a:gd name="T8" fmla="*/ 0 w 32"/>
                <a:gd name="T9" fmla="*/ 121 h 1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22"/>
                <a:gd name="T17" fmla="*/ 32 w 32"/>
                <a:gd name="T18" fmla="*/ 122 h 1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22">
                  <a:moveTo>
                    <a:pt x="0" y="121"/>
                  </a:moveTo>
                  <a:lnTo>
                    <a:pt x="31" y="86"/>
                  </a:lnTo>
                  <a:lnTo>
                    <a:pt x="31" y="0"/>
                  </a:lnTo>
                  <a:lnTo>
                    <a:pt x="0" y="23"/>
                  </a:lnTo>
                  <a:lnTo>
                    <a:pt x="0" y="121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77" name="Freeform 336"/>
            <p:cNvSpPr>
              <a:spLocks/>
            </p:cNvSpPr>
            <p:nvPr/>
          </p:nvSpPr>
          <p:spPr bwMode="auto">
            <a:xfrm>
              <a:off x="348" y="1108"/>
              <a:ext cx="49" cy="117"/>
            </a:xfrm>
            <a:custGeom>
              <a:avLst/>
              <a:gdLst>
                <a:gd name="T0" fmla="*/ 0 w 49"/>
                <a:gd name="T1" fmla="*/ 116 h 117"/>
                <a:gd name="T2" fmla="*/ 48 w 49"/>
                <a:gd name="T3" fmla="*/ 116 h 117"/>
                <a:gd name="T4" fmla="*/ 48 w 49"/>
                <a:gd name="T5" fmla="*/ 0 h 117"/>
                <a:gd name="T6" fmla="*/ 0 w 49"/>
                <a:gd name="T7" fmla="*/ 0 h 117"/>
                <a:gd name="T8" fmla="*/ 0 w 49"/>
                <a:gd name="T9" fmla="*/ 116 h 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117"/>
                <a:gd name="T17" fmla="*/ 49 w 49"/>
                <a:gd name="T18" fmla="*/ 117 h 1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117">
                  <a:moveTo>
                    <a:pt x="0" y="116"/>
                  </a:moveTo>
                  <a:lnTo>
                    <a:pt x="48" y="116"/>
                  </a:lnTo>
                  <a:lnTo>
                    <a:pt x="48" y="0"/>
                  </a:lnTo>
                  <a:lnTo>
                    <a:pt x="0" y="0"/>
                  </a:lnTo>
                  <a:lnTo>
                    <a:pt x="0" y="116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78" name="Freeform 337"/>
            <p:cNvSpPr>
              <a:spLocks/>
            </p:cNvSpPr>
            <p:nvPr/>
          </p:nvSpPr>
          <p:spPr bwMode="auto">
            <a:xfrm>
              <a:off x="348" y="1083"/>
              <a:ext cx="91" cy="26"/>
            </a:xfrm>
            <a:custGeom>
              <a:avLst/>
              <a:gdLst>
                <a:gd name="T0" fmla="*/ 0 w 91"/>
                <a:gd name="T1" fmla="*/ 25 h 26"/>
                <a:gd name="T2" fmla="*/ 55 w 91"/>
                <a:gd name="T3" fmla="*/ 0 h 26"/>
                <a:gd name="T4" fmla="*/ 90 w 91"/>
                <a:gd name="T5" fmla="*/ 0 h 26"/>
                <a:gd name="T6" fmla="*/ 48 w 91"/>
                <a:gd name="T7" fmla="*/ 25 h 26"/>
                <a:gd name="T8" fmla="*/ 0 w 91"/>
                <a:gd name="T9" fmla="*/ 25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"/>
                <a:gd name="T16" fmla="*/ 0 h 26"/>
                <a:gd name="T17" fmla="*/ 91 w 91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" h="26">
                  <a:moveTo>
                    <a:pt x="0" y="25"/>
                  </a:moveTo>
                  <a:lnTo>
                    <a:pt x="55" y="0"/>
                  </a:lnTo>
                  <a:lnTo>
                    <a:pt x="90" y="0"/>
                  </a:lnTo>
                  <a:lnTo>
                    <a:pt x="48" y="25"/>
                  </a:lnTo>
                  <a:lnTo>
                    <a:pt x="0" y="25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79" name="Freeform 338"/>
            <p:cNvSpPr>
              <a:spLocks/>
            </p:cNvSpPr>
            <p:nvPr/>
          </p:nvSpPr>
          <p:spPr bwMode="auto">
            <a:xfrm>
              <a:off x="397" y="1083"/>
              <a:ext cx="42" cy="142"/>
            </a:xfrm>
            <a:custGeom>
              <a:avLst/>
              <a:gdLst>
                <a:gd name="T0" fmla="*/ 0 w 42"/>
                <a:gd name="T1" fmla="*/ 141 h 142"/>
                <a:gd name="T2" fmla="*/ 41 w 42"/>
                <a:gd name="T3" fmla="*/ 101 h 142"/>
                <a:gd name="T4" fmla="*/ 41 w 42"/>
                <a:gd name="T5" fmla="*/ 0 h 142"/>
                <a:gd name="T6" fmla="*/ 0 w 42"/>
                <a:gd name="T7" fmla="*/ 27 h 142"/>
                <a:gd name="T8" fmla="*/ 0 w 42"/>
                <a:gd name="T9" fmla="*/ 141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142"/>
                <a:gd name="T17" fmla="*/ 42 w 42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142">
                  <a:moveTo>
                    <a:pt x="0" y="141"/>
                  </a:moveTo>
                  <a:lnTo>
                    <a:pt x="41" y="101"/>
                  </a:lnTo>
                  <a:lnTo>
                    <a:pt x="41" y="0"/>
                  </a:lnTo>
                  <a:lnTo>
                    <a:pt x="0" y="27"/>
                  </a:lnTo>
                  <a:lnTo>
                    <a:pt x="0" y="141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80" name="Freeform 339"/>
            <p:cNvSpPr>
              <a:spLocks/>
            </p:cNvSpPr>
            <p:nvPr/>
          </p:nvSpPr>
          <p:spPr bwMode="auto">
            <a:xfrm>
              <a:off x="460" y="1091"/>
              <a:ext cx="165" cy="114"/>
            </a:xfrm>
            <a:custGeom>
              <a:avLst/>
              <a:gdLst>
                <a:gd name="T0" fmla="*/ 31 w 165"/>
                <a:gd name="T1" fmla="*/ 51 h 114"/>
                <a:gd name="T2" fmla="*/ 4 w 165"/>
                <a:gd name="T3" fmla="*/ 81 h 114"/>
                <a:gd name="T4" fmla="*/ 0 w 165"/>
                <a:gd name="T5" fmla="*/ 93 h 114"/>
                <a:gd name="T6" fmla="*/ 0 w 165"/>
                <a:gd name="T7" fmla="*/ 102 h 114"/>
                <a:gd name="T8" fmla="*/ 10 w 165"/>
                <a:gd name="T9" fmla="*/ 113 h 114"/>
                <a:gd name="T10" fmla="*/ 92 w 165"/>
                <a:gd name="T11" fmla="*/ 113 h 114"/>
                <a:gd name="T12" fmla="*/ 107 w 165"/>
                <a:gd name="T13" fmla="*/ 107 h 114"/>
                <a:gd name="T14" fmla="*/ 114 w 165"/>
                <a:gd name="T15" fmla="*/ 99 h 114"/>
                <a:gd name="T16" fmla="*/ 114 w 165"/>
                <a:gd name="T17" fmla="*/ 83 h 114"/>
                <a:gd name="T18" fmla="*/ 115 w 165"/>
                <a:gd name="T19" fmla="*/ 77 h 114"/>
                <a:gd name="T20" fmla="*/ 117 w 165"/>
                <a:gd name="T21" fmla="*/ 72 h 114"/>
                <a:gd name="T22" fmla="*/ 118 w 165"/>
                <a:gd name="T23" fmla="*/ 70 h 114"/>
                <a:gd name="T24" fmla="*/ 120 w 165"/>
                <a:gd name="T25" fmla="*/ 69 h 114"/>
                <a:gd name="T26" fmla="*/ 122 w 165"/>
                <a:gd name="T27" fmla="*/ 69 h 114"/>
                <a:gd name="T28" fmla="*/ 124 w 165"/>
                <a:gd name="T29" fmla="*/ 72 h 114"/>
                <a:gd name="T30" fmla="*/ 124 w 165"/>
                <a:gd name="T31" fmla="*/ 77 h 114"/>
                <a:gd name="T32" fmla="*/ 124 w 165"/>
                <a:gd name="T33" fmla="*/ 87 h 114"/>
                <a:gd name="T34" fmla="*/ 148 w 165"/>
                <a:gd name="T35" fmla="*/ 52 h 114"/>
                <a:gd name="T36" fmla="*/ 148 w 165"/>
                <a:gd name="T37" fmla="*/ 40 h 114"/>
                <a:gd name="T38" fmla="*/ 150 w 165"/>
                <a:gd name="T39" fmla="*/ 34 h 114"/>
                <a:gd name="T40" fmla="*/ 153 w 165"/>
                <a:gd name="T41" fmla="*/ 30 h 114"/>
                <a:gd name="T42" fmla="*/ 155 w 165"/>
                <a:gd name="T43" fmla="*/ 31 h 114"/>
                <a:gd name="T44" fmla="*/ 155 w 165"/>
                <a:gd name="T45" fmla="*/ 36 h 114"/>
                <a:gd name="T46" fmla="*/ 155 w 165"/>
                <a:gd name="T47" fmla="*/ 42 h 114"/>
                <a:gd name="T48" fmla="*/ 162 w 165"/>
                <a:gd name="T49" fmla="*/ 33 h 114"/>
                <a:gd name="T50" fmla="*/ 164 w 165"/>
                <a:gd name="T51" fmla="*/ 28 h 114"/>
                <a:gd name="T52" fmla="*/ 163 w 165"/>
                <a:gd name="T53" fmla="*/ 14 h 114"/>
                <a:gd name="T54" fmla="*/ 158 w 165"/>
                <a:gd name="T55" fmla="*/ 11 h 114"/>
                <a:gd name="T56" fmla="*/ 145 w 165"/>
                <a:gd name="T57" fmla="*/ 11 h 114"/>
                <a:gd name="T58" fmla="*/ 134 w 165"/>
                <a:gd name="T59" fmla="*/ 0 h 114"/>
                <a:gd name="T60" fmla="*/ 72 w 165"/>
                <a:gd name="T61" fmla="*/ 0 h 114"/>
                <a:gd name="T62" fmla="*/ 45 w 165"/>
                <a:gd name="T63" fmla="*/ 25 h 114"/>
                <a:gd name="T64" fmla="*/ 31 w 165"/>
                <a:gd name="T65" fmla="*/ 51 h 1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5"/>
                <a:gd name="T100" fmla="*/ 0 h 114"/>
                <a:gd name="T101" fmla="*/ 165 w 165"/>
                <a:gd name="T102" fmla="*/ 114 h 1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5" h="114">
                  <a:moveTo>
                    <a:pt x="31" y="51"/>
                  </a:moveTo>
                  <a:lnTo>
                    <a:pt x="4" y="81"/>
                  </a:lnTo>
                  <a:lnTo>
                    <a:pt x="0" y="93"/>
                  </a:lnTo>
                  <a:lnTo>
                    <a:pt x="0" y="102"/>
                  </a:lnTo>
                  <a:lnTo>
                    <a:pt x="10" y="113"/>
                  </a:lnTo>
                  <a:lnTo>
                    <a:pt x="92" y="113"/>
                  </a:lnTo>
                  <a:lnTo>
                    <a:pt x="107" y="107"/>
                  </a:lnTo>
                  <a:lnTo>
                    <a:pt x="114" y="99"/>
                  </a:lnTo>
                  <a:lnTo>
                    <a:pt x="114" y="83"/>
                  </a:lnTo>
                  <a:lnTo>
                    <a:pt x="115" y="77"/>
                  </a:lnTo>
                  <a:lnTo>
                    <a:pt x="117" y="72"/>
                  </a:lnTo>
                  <a:lnTo>
                    <a:pt x="118" y="70"/>
                  </a:lnTo>
                  <a:lnTo>
                    <a:pt x="120" y="69"/>
                  </a:lnTo>
                  <a:lnTo>
                    <a:pt x="122" y="69"/>
                  </a:lnTo>
                  <a:lnTo>
                    <a:pt x="124" y="72"/>
                  </a:lnTo>
                  <a:lnTo>
                    <a:pt x="124" y="77"/>
                  </a:lnTo>
                  <a:lnTo>
                    <a:pt x="124" y="87"/>
                  </a:lnTo>
                  <a:lnTo>
                    <a:pt x="148" y="52"/>
                  </a:lnTo>
                  <a:lnTo>
                    <a:pt x="148" y="40"/>
                  </a:lnTo>
                  <a:lnTo>
                    <a:pt x="150" y="34"/>
                  </a:lnTo>
                  <a:lnTo>
                    <a:pt x="153" y="30"/>
                  </a:lnTo>
                  <a:lnTo>
                    <a:pt x="155" y="31"/>
                  </a:lnTo>
                  <a:lnTo>
                    <a:pt x="155" y="36"/>
                  </a:lnTo>
                  <a:lnTo>
                    <a:pt x="155" y="42"/>
                  </a:lnTo>
                  <a:lnTo>
                    <a:pt x="162" y="33"/>
                  </a:lnTo>
                  <a:lnTo>
                    <a:pt x="164" y="28"/>
                  </a:lnTo>
                  <a:lnTo>
                    <a:pt x="163" y="14"/>
                  </a:lnTo>
                  <a:lnTo>
                    <a:pt x="158" y="11"/>
                  </a:lnTo>
                  <a:lnTo>
                    <a:pt x="145" y="11"/>
                  </a:lnTo>
                  <a:lnTo>
                    <a:pt x="134" y="0"/>
                  </a:lnTo>
                  <a:lnTo>
                    <a:pt x="72" y="0"/>
                  </a:lnTo>
                  <a:lnTo>
                    <a:pt x="45" y="25"/>
                  </a:lnTo>
                  <a:lnTo>
                    <a:pt x="31" y="51"/>
                  </a:lnTo>
                </a:path>
              </a:pathLst>
            </a:custGeom>
            <a:solidFill>
              <a:srgbClr val="FF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81" name="Freeform 340"/>
            <p:cNvSpPr>
              <a:spLocks/>
            </p:cNvSpPr>
            <p:nvPr/>
          </p:nvSpPr>
          <p:spPr bwMode="auto">
            <a:xfrm>
              <a:off x="460" y="1091"/>
              <a:ext cx="166" cy="115"/>
            </a:xfrm>
            <a:custGeom>
              <a:avLst/>
              <a:gdLst>
                <a:gd name="T0" fmla="*/ 31 w 166"/>
                <a:gd name="T1" fmla="*/ 52 h 115"/>
                <a:gd name="T2" fmla="*/ 4 w 166"/>
                <a:gd name="T3" fmla="*/ 82 h 115"/>
                <a:gd name="T4" fmla="*/ 0 w 166"/>
                <a:gd name="T5" fmla="*/ 94 h 115"/>
                <a:gd name="T6" fmla="*/ 0 w 166"/>
                <a:gd name="T7" fmla="*/ 103 h 115"/>
                <a:gd name="T8" fmla="*/ 10 w 166"/>
                <a:gd name="T9" fmla="*/ 114 h 115"/>
                <a:gd name="T10" fmla="*/ 92 w 166"/>
                <a:gd name="T11" fmla="*/ 114 h 115"/>
                <a:gd name="T12" fmla="*/ 108 w 166"/>
                <a:gd name="T13" fmla="*/ 108 h 115"/>
                <a:gd name="T14" fmla="*/ 115 w 166"/>
                <a:gd name="T15" fmla="*/ 99 h 115"/>
                <a:gd name="T16" fmla="*/ 115 w 166"/>
                <a:gd name="T17" fmla="*/ 84 h 115"/>
                <a:gd name="T18" fmla="*/ 116 w 166"/>
                <a:gd name="T19" fmla="*/ 78 h 115"/>
                <a:gd name="T20" fmla="*/ 117 w 166"/>
                <a:gd name="T21" fmla="*/ 73 h 115"/>
                <a:gd name="T22" fmla="*/ 118 w 166"/>
                <a:gd name="T23" fmla="*/ 71 h 115"/>
                <a:gd name="T24" fmla="*/ 121 w 166"/>
                <a:gd name="T25" fmla="*/ 69 h 115"/>
                <a:gd name="T26" fmla="*/ 123 w 166"/>
                <a:gd name="T27" fmla="*/ 70 h 115"/>
                <a:gd name="T28" fmla="*/ 124 w 166"/>
                <a:gd name="T29" fmla="*/ 72 h 115"/>
                <a:gd name="T30" fmla="*/ 125 w 166"/>
                <a:gd name="T31" fmla="*/ 78 h 115"/>
                <a:gd name="T32" fmla="*/ 124 w 166"/>
                <a:gd name="T33" fmla="*/ 87 h 115"/>
                <a:gd name="T34" fmla="*/ 149 w 166"/>
                <a:gd name="T35" fmla="*/ 52 h 115"/>
                <a:gd name="T36" fmla="*/ 149 w 166"/>
                <a:gd name="T37" fmla="*/ 40 h 115"/>
                <a:gd name="T38" fmla="*/ 151 w 166"/>
                <a:gd name="T39" fmla="*/ 34 h 115"/>
                <a:gd name="T40" fmla="*/ 154 w 166"/>
                <a:gd name="T41" fmla="*/ 30 h 115"/>
                <a:gd name="T42" fmla="*/ 156 w 166"/>
                <a:gd name="T43" fmla="*/ 32 h 115"/>
                <a:gd name="T44" fmla="*/ 156 w 166"/>
                <a:gd name="T45" fmla="*/ 36 h 115"/>
                <a:gd name="T46" fmla="*/ 156 w 166"/>
                <a:gd name="T47" fmla="*/ 42 h 115"/>
                <a:gd name="T48" fmla="*/ 163 w 166"/>
                <a:gd name="T49" fmla="*/ 33 h 115"/>
                <a:gd name="T50" fmla="*/ 165 w 166"/>
                <a:gd name="T51" fmla="*/ 28 h 115"/>
                <a:gd name="T52" fmla="*/ 164 w 166"/>
                <a:gd name="T53" fmla="*/ 14 h 115"/>
                <a:gd name="T54" fmla="*/ 159 w 166"/>
                <a:gd name="T55" fmla="*/ 11 h 115"/>
                <a:gd name="T56" fmla="*/ 145 w 166"/>
                <a:gd name="T57" fmla="*/ 11 h 115"/>
                <a:gd name="T58" fmla="*/ 135 w 166"/>
                <a:gd name="T59" fmla="*/ 0 h 115"/>
                <a:gd name="T60" fmla="*/ 72 w 166"/>
                <a:gd name="T61" fmla="*/ 0 h 115"/>
                <a:gd name="T62" fmla="*/ 45 w 166"/>
                <a:gd name="T63" fmla="*/ 25 h 115"/>
                <a:gd name="T64" fmla="*/ 31 w 166"/>
                <a:gd name="T65" fmla="*/ 52 h 11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6"/>
                <a:gd name="T100" fmla="*/ 0 h 115"/>
                <a:gd name="T101" fmla="*/ 166 w 166"/>
                <a:gd name="T102" fmla="*/ 115 h 11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6" h="115">
                  <a:moveTo>
                    <a:pt x="31" y="52"/>
                  </a:moveTo>
                  <a:lnTo>
                    <a:pt x="4" y="82"/>
                  </a:lnTo>
                  <a:lnTo>
                    <a:pt x="0" y="94"/>
                  </a:lnTo>
                  <a:lnTo>
                    <a:pt x="0" y="103"/>
                  </a:lnTo>
                  <a:lnTo>
                    <a:pt x="10" y="114"/>
                  </a:lnTo>
                  <a:lnTo>
                    <a:pt x="92" y="114"/>
                  </a:lnTo>
                  <a:lnTo>
                    <a:pt x="108" y="108"/>
                  </a:lnTo>
                  <a:lnTo>
                    <a:pt x="115" y="99"/>
                  </a:lnTo>
                  <a:lnTo>
                    <a:pt x="115" y="84"/>
                  </a:lnTo>
                  <a:lnTo>
                    <a:pt x="116" y="78"/>
                  </a:lnTo>
                  <a:lnTo>
                    <a:pt x="117" y="73"/>
                  </a:lnTo>
                  <a:lnTo>
                    <a:pt x="118" y="71"/>
                  </a:lnTo>
                  <a:lnTo>
                    <a:pt x="121" y="69"/>
                  </a:lnTo>
                  <a:lnTo>
                    <a:pt x="123" y="70"/>
                  </a:lnTo>
                  <a:lnTo>
                    <a:pt x="124" y="72"/>
                  </a:lnTo>
                  <a:lnTo>
                    <a:pt x="125" y="78"/>
                  </a:lnTo>
                  <a:lnTo>
                    <a:pt x="124" y="87"/>
                  </a:lnTo>
                  <a:lnTo>
                    <a:pt x="149" y="52"/>
                  </a:lnTo>
                  <a:lnTo>
                    <a:pt x="149" y="40"/>
                  </a:lnTo>
                  <a:lnTo>
                    <a:pt x="151" y="34"/>
                  </a:lnTo>
                  <a:lnTo>
                    <a:pt x="154" y="30"/>
                  </a:lnTo>
                  <a:lnTo>
                    <a:pt x="156" y="32"/>
                  </a:lnTo>
                  <a:lnTo>
                    <a:pt x="156" y="36"/>
                  </a:lnTo>
                  <a:lnTo>
                    <a:pt x="156" y="42"/>
                  </a:lnTo>
                  <a:lnTo>
                    <a:pt x="163" y="33"/>
                  </a:lnTo>
                  <a:lnTo>
                    <a:pt x="165" y="28"/>
                  </a:lnTo>
                  <a:lnTo>
                    <a:pt x="164" y="14"/>
                  </a:lnTo>
                  <a:lnTo>
                    <a:pt x="159" y="11"/>
                  </a:lnTo>
                  <a:lnTo>
                    <a:pt x="145" y="11"/>
                  </a:lnTo>
                  <a:lnTo>
                    <a:pt x="135" y="0"/>
                  </a:lnTo>
                  <a:lnTo>
                    <a:pt x="72" y="0"/>
                  </a:lnTo>
                  <a:lnTo>
                    <a:pt x="45" y="25"/>
                  </a:lnTo>
                  <a:lnTo>
                    <a:pt x="31" y="5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82" name="Freeform 341"/>
            <p:cNvSpPr>
              <a:spLocks/>
            </p:cNvSpPr>
            <p:nvPr/>
          </p:nvSpPr>
          <p:spPr bwMode="auto">
            <a:xfrm>
              <a:off x="463" y="1095"/>
              <a:ext cx="144" cy="104"/>
            </a:xfrm>
            <a:custGeom>
              <a:avLst/>
              <a:gdLst>
                <a:gd name="T0" fmla="*/ 109 w 144"/>
                <a:gd name="T1" fmla="*/ 18 h 104"/>
                <a:gd name="T2" fmla="*/ 110 w 144"/>
                <a:gd name="T3" fmla="*/ 47 h 104"/>
                <a:gd name="T4" fmla="*/ 42 w 144"/>
                <a:gd name="T5" fmla="*/ 20 h 104"/>
                <a:gd name="T6" fmla="*/ 110 w 144"/>
                <a:gd name="T7" fmla="*/ 47 h 104"/>
                <a:gd name="T8" fmla="*/ 85 w 144"/>
                <a:gd name="T9" fmla="*/ 76 h 104"/>
                <a:gd name="T10" fmla="*/ 87 w 144"/>
                <a:gd name="T11" fmla="*/ 89 h 104"/>
                <a:gd name="T12" fmla="*/ 66 w 144"/>
                <a:gd name="T13" fmla="*/ 93 h 104"/>
                <a:gd name="T14" fmla="*/ 62 w 144"/>
                <a:gd name="T15" fmla="*/ 97 h 104"/>
                <a:gd name="T16" fmla="*/ 66 w 144"/>
                <a:gd name="T17" fmla="*/ 99 h 104"/>
                <a:gd name="T18" fmla="*/ 69 w 144"/>
                <a:gd name="T19" fmla="*/ 103 h 104"/>
                <a:gd name="T20" fmla="*/ 66 w 144"/>
                <a:gd name="T21" fmla="*/ 99 h 104"/>
                <a:gd name="T22" fmla="*/ 66 w 144"/>
                <a:gd name="T23" fmla="*/ 93 h 104"/>
                <a:gd name="T24" fmla="*/ 66 w 144"/>
                <a:gd name="T25" fmla="*/ 79 h 104"/>
                <a:gd name="T26" fmla="*/ 63 w 144"/>
                <a:gd name="T27" fmla="*/ 89 h 104"/>
                <a:gd name="T28" fmla="*/ 24 w 144"/>
                <a:gd name="T29" fmla="*/ 79 h 104"/>
                <a:gd name="T30" fmla="*/ 3 w 144"/>
                <a:gd name="T31" fmla="*/ 79 h 104"/>
                <a:gd name="T32" fmla="*/ 21 w 144"/>
                <a:gd name="T33" fmla="*/ 89 h 104"/>
                <a:gd name="T34" fmla="*/ 21 w 144"/>
                <a:gd name="T35" fmla="*/ 97 h 104"/>
                <a:gd name="T36" fmla="*/ 21 w 144"/>
                <a:gd name="T37" fmla="*/ 103 h 104"/>
                <a:gd name="T38" fmla="*/ 25 w 144"/>
                <a:gd name="T39" fmla="*/ 99 h 104"/>
                <a:gd name="T40" fmla="*/ 21 w 144"/>
                <a:gd name="T41" fmla="*/ 97 h 104"/>
                <a:gd name="T42" fmla="*/ 18 w 144"/>
                <a:gd name="T43" fmla="*/ 93 h 104"/>
                <a:gd name="T44" fmla="*/ 21 w 144"/>
                <a:gd name="T45" fmla="*/ 89 h 104"/>
                <a:gd name="T46" fmla="*/ 24 w 144"/>
                <a:gd name="T47" fmla="*/ 79 h 104"/>
                <a:gd name="T48" fmla="*/ 66 w 144"/>
                <a:gd name="T49" fmla="*/ 79 h 104"/>
                <a:gd name="T50" fmla="*/ 85 w 144"/>
                <a:gd name="T51" fmla="*/ 76 h 104"/>
                <a:gd name="T52" fmla="*/ 29 w 144"/>
                <a:gd name="T53" fmla="*/ 50 h 104"/>
                <a:gd name="T54" fmla="*/ 110 w 144"/>
                <a:gd name="T55" fmla="*/ 47 h 104"/>
                <a:gd name="T56" fmla="*/ 114 w 144"/>
                <a:gd name="T57" fmla="*/ 56 h 104"/>
                <a:gd name="T58" fmla="*/ 123 w 144"/>
                <a:gd name="T59" fmla="*/ 62 h 104"/>
                <a:gd name="T60" fmla="*/ 137 w 144"/>
                <a:gd name="T61" fmla="*/ 53 h 104"/>
                <a:gd name="T62" fmla="*/ 130 w 144"/>
                <a:gd name="T63" fmla="*/ 43 h 104"/>
                <a:gd name="T64" fmla="*/ 117 w 144"/>
                <a:gd name="T65" fmla="*/ 11 h 104"/>
                <a:gd name="T66" fmla="*/ 131 w 144"/>
                <a:gd name="T67" fmla="*/ 0 h 104"/>
                <a:gd name="T68" fmla="*/ 132 w 144"/>
                <a:gd name="T69" fmla="*/ 25 h 104"/>
                <a:gd name="T70" fmla="*/ 117 w 144"/>
                <a:gd name="T71" fmla="*/ 11 h 10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4"/>
                <a:gd name="T109" fmla="*/ 0 h 104"/>
                <a:gd name="T110" fmla="*/ 144 w 144"/>
                <a:gd name="T111" fmla="*/ 104 h 10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4" h="104">
                  <a:moveTo>
                    <a:pt x="117" y="11"/>
                  </a:moveTo>
                  <a:lnTo>
                    <a:pt x="109" y="18"/>
                  </a:lnTo>
                  <a:lnTo>
                    <a:pt x="114" y="45"/>
                  </a:lnTo>
                  <a:lnTo>
                    <a:pt x="110" y="47"/>
                  </a:lnTo>
                  <a:lnTo>
                    <a:pt x="28" y="47"/>
                  </a:lnTo>
                  <a:lnTo>
                    <a:pt x="42" y="20"/>
                  </a:lnTo>
                  <a:lnTo>
                    <a:pt x="105" y="20"/>
                  </a:lnTo>
                  <a:lnTo>
                    <a:pt x="110" y="47"/>
                  </a:lnTo>
                  <a:lnTo>
                    <a:pt x="107" y="50"/>
                  </a:lnTo>
                  <a:lnTo>
                    <a:pt x="85" y="76"/>
                  </a:lnTo>
                  <a:lnTo>
                    <a:pt x="84" y="79"/>
                  </a:lnTo>
                  <a:lnTo>
                    <a:pt x="87" y="89"/>
                  </a:lnTo>
                  <a:lnTo>
                    <a:pt x="66" y="89"/>
                  </a:lnTo>
                  <a:lnTo>
                    <a:pt x="66" y="93"/>
                  </a:lnTo>
                  <a:lnTo>
                    <a:pt x="62" y="93"/>
                  </a:lnTo>
                  <a:lnTo>
                    <a:pt x="62" y="97"/>
                  </a:lnTo>
                  <a:lnTo>
                    <a:pt x="66" y="97"/>
                  </a:lnTo>
                  <a:lnTo>
                    <a:pt x="66" y="99"/>
                  </a:lnTo>
                  <a:lnTo>
                    <a:pt x="69" y="99"/>
                  </a:lnTo>
                  <a:lnTo>
                    <a:pt x="69" y="103"/>
                  </a:lnTo>
                  <a:lnTo>
                    <a:pt x="66" y="103"/>
                  </a:lnTo>
                  <a:lnTo>
                    <a:pt x="66" y="99"/>
                  </a:lnTo>
                  <a:lnTo>
                    <a:pt x="66" y="97"/>
                  </a:lnTo>
                  <a:lnTo>
                    <a:pt x="66" y="93"/>
                  </a:lnTo>
                  <a:lnTo>
                    <a:pt x="66" y="89"/>
                  </a:lnTo>
                  <a:lnTo>
                    <a:pt x="66" y="79"/>
                  </a:lnTo>
                  <a:lnTo>
                    <a:pt x="63" y="79"/>
                  </a:lnTo>
                  <a:lnTo>
                    <a:pt x="63" y="89"/>
                  </a:lnTo>
                  <a:lnTo>
                    <a:pt x="24" y="89"/>
                  </a:lnTo>
                  <a:lnTo>
                    <a:pt x="24" y="79"/>
                  </a:lnTo>
                  <a:lnTo>
                    <a:pt x="21" y="79"/>
                  </a:lnTo>
                  <a:lnTo>
                    <a:pt x="3" y="79"/>
                  </a:lnTo>
                  <a:lnTo>
                    <a:pt x="0" y="89"/>
                  </a:lnTo>
                  <a:lnTo>
                    <a:pt x="21" y="89"/>
                  </a:lnTo>
                  <a:lnTo>
                    <a:pt x="21" y="93"/>
                  </a:lnTo>
                  <a:lnTo>
                    <a:pt x="21" y="97"/>
                  </a:lnTo>
                  <a:lnTo>
                    <a:pt x="21" y="99"/>
                  </a:lnTo>
                  <a:lnTo>
                    <a:pt x="21" y="103"/>
                  </a:lnTo>
                  <a:lnTo>
                    <a:pt x="25" y="103"/>
                  </a:lnTo>
                  <a:lnTo>
                    <a:pt x="25" y="99"/>
                  </a:lnTo>
                  <a:lnTo>
                    <a:pt x="21" y="99"/>
                  </a:lnTo>
                  <a:lnTo>
                    <a:pt x="21" y="97"/>
                  </a:lnTo>
                  <a:lnTo>
                    <a:pt x="18" y="97"/>
                  </a:lnTo>
                  <a:lnTo>
                    <a:pt x="18" y="93"/>
                  </a:lnTo>
                  <a:lnTo>
                    <a:pt x="21" y="93"/>
                  </a:lnTo>
                  <a:lnTo>
                    <a:pt x="21" y="89"/>
                  </a:lnTo>
                  <a:lnTo>
                    <a:pt x="21" y="79"/>
                  </a:lnTo>
                  <a:lnTo>
                    <a:pt x="24" y="79"/>
                  </a:lnTo>
                  <a:lnTo>
                    <a:pt x="63" y="79"/>
                  </a:lnTo>
                  <a:lnTo>
                    <a:pt x="66" y="79"/>
                  </a:lnTo>
                  <a:lnTo>
                    <a:pt x="84" y="79"/>
                  </a:lnTo>
                  <a:lnTo>
                    <a:pt x="85" y="76"/>
                  </a:lnTo>
                  <a:lnTo>
                    <a:pt x="6" y="76"/>
                  </a:lnTo>
                  <a:lnTo>
                    <a:pt x="29" y="50"/>
                  </a:lnTo>
                  <a:lnTo>
                    <a:pt x="107" y="50"/>
                  </a:lnTo>
                  <a:lnTo>
                    <a:pt x="110" y="47"/>
                  </a:lnTo>
                  <a:lnTo>
                    <a:pt x="114" y="45"/>
                  </a:lnTo>
                  <a:lnTo>
                    <a:pt x="114" y="56"/>
                  </a:lnTo>
                  <a:lnTo>
                    <a:pt x="118" y="58"/>
                  </a:lnTo>
                  <a:lnTo>
                    <a:pt x="123" y="62"/>
                  </a:lnTo>
                  <a:lnTo>
                    <a:pt x="123" y="73"/>
                  </a:lnTo>
                  <a:lnTo>
                    <a:pt x="137" y="53"/>
                  </a:lnTo>
                  <a:lnTo>
                    <a:pt x="130" y="53"/>
                  </a:lnTo>
                  <a:lnTo>
                    <a:pt x="130" y="43"/>
                  </a:lnTo>
                  <a:lnTo>
                    <a:pt x="127" y="31"/>
                  </a:lnTo>
                  <a:lnTo>
                    <a:pt x="117" y="11"/>
                  </a:lnTo>
                  <a:lnTo>
                    <a:pt x="123" y="7"/>
                  </a:lnTo>
                  <a:lnTo>
                    <a:pt x="131" y="0"/>
                  </a:lnTo>
                  <a:lnTo>
                    <a:pt x="143" y="14"/>
                  </a:lnTo>
                  <a:lnTo>
                    <a:pt x="132" y="25"/>
                  </a:lnTo>
                  <a:lnTo>
                    <a:pt x="123" y="7"/>
                  </a:lnTo>
                  <a:lnTo>
                    <a:pt x="117" y="11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83" name="Freeform 342"/>
            <p:cNvSpPr>
              <a:spLocks/>
            </p:cNvSpPr>
            <p:nvPr/>
          </p:nvSpPr>
          <p:spPr bwMode="auto">
            <a:xfrm>
              <a:off x="581" y="1104"/>
              <a:ext cx="21" cy="44"/>
            </a:xfrm>
            <a:custGeom>
              <a:avLst/>
              <a:gdLst>
                <a:gd name="T0" fmla="*/ 20 w 21"/>
                <a:gd name="T1" fmla="*/ 43 h 44"/>
                <a:gd name="T2" fmla="*/ 20 w 21"/>
                <a:gd name="T3" fmla="*/ 33 h 44"/>
                <a:gd name="T4" fmla="*/ 19 w 21"/>
                <a:gd name="T5" fmla="*/ 24 h 44"/>
                <a:gd name="T6" fmla="*/ 15 w 21"/>
                <a:gd name="T7" fmla="*/ 19 h 44"/>
                <a:gd name="T8" fmla="*/ 12 w 21"/>
                <a:gd name="T9" fmla="*/ 17 h 44"/>
                <a:gd name="T10" fmla="*/ 3 w 21"/>
                <a:gd name="T11" fmla="*/ 0 h 44"/>
                <a:gd name="T12" fmla="*/ 0 w 21"/>
                <a:gd name="T13" fmla="*/ 2 h 44"/>
                <a:gd name="T14" fmla="*/ 9 w 21"/>
                <a:gd name="T15" fmla="*/ 21 h 44"/>
                <a:gd name="T16" fmla="*/ 12 w 21"/>
                <a:gd name="T17" fmla="*/ 33 h 44"/>
                <a:gd name="T18" fmla="*/ 13 w 21"/>
                <a:gd name="T19" fmla="*/ 43 h 44"/>
                <a:gd name="T20" fmla="*/ 20 w 21"/>
                <a:gd name="T21" fmla="*/ 43 h 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"/>
                <a:gd name="T34" fmla="*/ 0 h 44"/>
                <a:gd name="T35" fmla="*/ 21 w 21"/>
                <a:gd name="T36" fmla="*/ 44 h 4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" h="44">
                  <a:moveTo>
                    <a:pt x="20" y="43"/>
                  </a:moveTo>
                  <a:lnTo>
                    <a:pt x="20" y="33"/>
                  </a:lnTo>
                  <a:lnTo>
                    <a:pt x="19" y="24"/>
                  </a:lnTo>
                  <a:lnTo>
                    <a:pt x="15" y="19"/>
                  </a:lnTo>
                  <a:lnTo>
                    <a:pt x="12" y="17"/>
                  </a:lnTo>
                  <a:lnTo>
                    <a:pt x="3" y="0"/>
                  </a:lnTo>
                  <a:lnTo>
                    <a:pt x="0" y="2"/>
                  </a:lnTo>
                  <a:lnTo>
                    <a:pt x="9" y="21"/>
                  </a:lnTo>
                  <a:lnTo>
                    <a:pt x="12" y="33"/>
                  </a:lnTo>
                  <a:lnTo>
                    <a:pt x="13" y="43"/>
                  </a:lnTo>
                  <a:lnTo>
                    <a:pt x="20" y="43"/>
                  </a:lnTo>
                </a:path>
              </a:pathLst>
            </a:custGeom>
            <a:solidFill>
              <a:srgbClr val="7F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84" name="Freeform 343"/>
            <p:cNvSpPr>
              <a:spLocks/>
            </p:cNvSpPr>
            <p:nvPr/>
          </p:nvSpPr>
          <p:spPr bwMode="auto">
            <a:xfrm>
              <a:off x="581" y="1104"/>
              <a:ext cx="22" cy="45"/>
            </a:xfrm>
            <a:custGeom>
              <a:avLst/>
              <a:gdLst>
                <a:gd name="T0" fmla="*/ 21 w 22"/>
                <a:gd name="T1" fmla="*/ 44 h 45"/>
                <a:gd name="T2" fmla="*/ 21 w 22"/>
                <a:gd name="T3" fmla="*/ 34 h 45"/>
                <a:gd name="T4" fmla="*/ 20 w 22"/>
                <a:gd name="T5" fmla="*/ 25 h 45"/>
                <a:gd name="T6" fmla="*/ 16 w 22"/>
                <a:gd name="T7" fmla="*/ 19 h 45"/>
                <a:gd name="T8" fmla="*/ 12 w 22"/>
                <a:gd name="T9" fmla="*/ 18 h 45"/>
                <a:gd name="T10" fmla="*/ 3 w 22"/>
                <a:gd name="T11" fmla="*/ 0 h 45"/>
                <a:gd name="T12" fmla="*/ 0 w 22"/>
                <a:gd name="T13" fmla="*/ 2 h 45"/>
                <a:gd name="T14" fmla="*/ 10 w 22"/>
                <a:gd name="T15" fmla="*/ 22 h 45"/>
                <a:gd name="T16" fmla="*/ 13 w 22"/>
                <a:gd name="T17" fmla="*/ 34 h 45"/>
                <a:gd name="T18" fmla="*/ 14 w 22"/>
                <a:gd name="T19" fmla="*/ 44 h 45"/>
                <a:gd name="T20" fmla="*/ 21 w 22"/>
                <a:gd name="T21" fmla="*/ 44 h 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"/>
                <a:gd name="T34" fmla="*/ 0 h 45"/>
                <a:gd name="T35" fmla="*/ 22 w 22"/>
                <a:gd name="T36" fmla="*/ 45 h 4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" h="45">
                  <a:moveTo>
                    <a:pt x="21" y="44"/>
                  </a:moveTo>
                  <a:lnTo>
                    <a:pt x="21" y="34"/>
                  </a:lnTo>
                  <a:lnTo>
                    <a:pt x="20" y="25"/>
                  </a:lnTo>
                  <a:lnTo>
                    <a:pt x="16" y="19"/>
                  </a:lnTo>
                  <a:lnTo>
                    <a:pt x="12" y="18"/>
                  </a:lnTo>
                  <a:lnTo>
                    <a:pt x="3" y="0"/>
                  </a:lnTo>
                  <a:lnTo>
                    <a:pt x="0" y="2"/>
                  </a:lnTo>
                  <a:lnTo>
                    <a:pt x="10" y="22"/>
                  </a:lnTo>
                  <a:lnTo>
                    <a:pt x="13" y="34"/>
                  </a:lnTo>
                  <a:lnTo>
                    <a:pt x="14" y="44"/>
                  </a:lnTo>
                  <a:lnTo>
                    <a:pt x="21" y="44"/>
                  </a:lnTo>
                </a:path>
              </a:pathLst>
            </a:custGeom>
            <a:noFill/>
            <a:ln w="12700" cap="rnd" cmpd="sng">
              <a:solidFill>
                <a:srgbClr val="7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85" name="Freeform 344"/>
            <p:cNvSpPr>
              <a:spLocks/>
            </p:cNvSpPr>
            <p:nvPr/>
          </p:nvSpPr>
          <p:spPr bwMode="auto">
            <a:xfrm>
              <a:off x="711" y="1153"/>
              <a:ext cx="48" cy="55"/>
            </a:xfrm>
            <a:custGeom>
              <a:avLst/>
              <a:gdLst>
                <a:gd name="T0" fmla="*/ 47 w 48"/>
                <a:gd name="T1" fmla="*/ 47 h 55"/>
                <a:gd name="T2" fmla="*/ 47 w 48"/>
                <a:gd name="T3" fmla="*/ 47 h 55"/>
                <a:gd name="T4" fmla="*/ 46 w 48"/>
                <a:gd name="T5" fmla="*/ 49 h 55"/>
                <a:gd name="T6" fmla="*/ 44 w 48"/>
                <a:gd name="T7" fmla="*/ 50 h 55"/>
                <a:gd name="T8" fmla="*/ 42 w 48"/>
                <a:gd name="T9" fmla="*/ 51 h 55"/>
                <a:gd name="T10" fmla="*/ 38 w 48"/>
                <a:gd name="T11" fmla="*/ 52 h 55"/>
                <a:gd name="T12" fmla="*/ 35 w 48"/>
                <a:gd name="T13" fmla="*/ 53 h 55"/>
                <a:gd name="T14" fmla="*/ 31 w 48"/>
                <a:gd name="T15" fmla="*/ 54 h 55"/>
                <a:gd name="T16" fmla="*/ 26 w 48"/>
                <a:gd name="T17" fmla="*/ 54 h 55"/>
                <a:gd name="T18" fmla="*/ 21 w 48"/>
                <a:gd name="T19" fmla="*/ 54 h 55"/>
                <a:gd name="T20" fmla="*/ 17 w 48"/>
                <a:gd name="T21" fmla="*/ 54 h 55"/>
                <a:gd name="T22" fmla="*/ 12 w 48"/>
                <a:gd name="T23" fmla="*/ 53 h 55"/>
                <a:gd name="T24" fmla="*/ 9 w 48"/>
                <a:gd name="T25" fmla="*/ 52 h 55"/>
                <a:gd name="T26" fmla="*/ 6 w 48"/>
                <a:gd name="T27" fmla="*/ 51 h 55"/>
                <a:gd name="T28" fmla="*/ 3 w 48"/>
                <a:gd name="T29" fmla="*/ 50 h 55"/>
                <a:gd name="T30" fmla="*/ 1 w 48"/>
                <a:gd name="T31" fmla="*/ 49 h 55"/>
                <a:gd name="T32" fmla="*/ 0 w 48"/>
                <a:gd name="T33" fmla="*/ 47 h 55"/>
                <a:gd name="T34" fmla="*/ 0 w 48"/>
                <a:gd name="T35" fmla="*/ 47 h 55"/>
                <a:gd name="T36" fmla="*/ 0 w 48"/>
                <a:gd name="T37" fmla="*/ 8 h 55"/>
                <a:gd name="T38" fmla="*/ 0 w 48"/>
                <a:gd name="T39" fmla="*/ 7 h 55"/>
                <a:gd name="T40" fmla="*/ 1 w 48"/>
                <a:gd name="T41" fmla="*/ 6 h 55"/>
                <a:gd name="T42" fmla="*/ 2 w 48"/>
                <a:gd name="T43" fmla="*/ 5 h 55"/>
                <a:gd name="T44" fmla="*/ 4 w 48"/>
                <a:gd name="T45" fmla="*/ 3 h 55"/>
                <a:gd name="T46" fmla="*/ 7 w 48"/>
                <a:gd name="T47" fmla="*/ 2 h 55"/>
                <a:gd name="T48" fmla="*/ 11 w 48"/>
                <a:gd name="T49" fmla="*/ 1 h 55"/>
                <a:gd name="T50" fmla="*/ 15 w 48"/>
                <a:gd name="T51" fmla="*/ 1 h 55"/>
                <a:gd name="T52" fmla="*/ 19 w 48"/>
                <a:gd name="T53" fmla="*/ 0 h 55"/>
                <a:gd name="T54" fmla="*/ 24 w 48"/>
                <a:gd name="T55" fmla="*/ 0 h 55"/>
                <a:gd name="T56" fmla="*/ 28 w 48"/>
                <a:gd name="T57" fmla="*/ 0 h 55"/>
                <a:gd name="T58" fmla="*/ 33 w 48"/>
                <a:gd name="T59" fmla="*/ 1 h 55"/>
                <a:gd name="T60" fmla="*/ 37 w 48"/>
                <a:gd name="T61" fmla="*/ 1 h 55"/>
                <a:gd name="T62" fmla="*/ 40 w 48"/>
                <a:gd name="T63" fmla="*/ 2 h 55"/>
                <a:gd name="T64" fmla="*/ 43 w 48"/>
                <a:gd name="T65" fmla="*/ 3 h 55"/>
                <a:gd name="T66" fmla="*/ 45 w 48"/>
                <a:gd name="T67" fmla="*/ 5 h 55"/>
                <a:gd name="T68" fmla="*/ 47 w 48"/>
                <a:gd name="T69" fmla="*/ 6 h 55"/>
                <a:gd name="T70" fmla="*/ 47 w 48"/>
                <a:gd name="T71" fmla="*/ 7 h 55"/>
                <a:gd name="T72" fmla="*/ 47 w 48"/>
                <a:gd name="T73" fmla="*/ 8 h 5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8"/>
                <a:gd name="T112" fmla="*/ 0 h 55"/>
                <a:gd name="T113" fmla="*/ 48 w 48"/>
                <a:gd name="T114" fmla="*/ 55 h 5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8" h="55">
                  <a:moveTo>
                    <a:pt x="47" y="46"/>
                  </a:moveTo>
                  <a:lnTo>
                    <a:pt x="47" y="47"/>
                  </a:lnTo>
                  <a:lnTo>
                    <a:pt x="47" y="48"/>
                  </a:lnTo>
                  <a:lnTo>
                    <a:pt x="46" y="49"/>
                  </a:lnTo>
                  <a:lnTo>
                    <a:pt x="45" y="49"/>
                  </a:lnTo>
                  <a:lnTo>
                    <a:pt x="44" y="50"/>
                  </a:lnTo>
                  <a:lnTo>
                    <a:pt x="43" y="51"/>
                  </a:lnTo>
                  <a:lnTo>
                    <a:pt x="42" y="51"/>
                  </a:lnTo>
                  <a:lnTo>
                    <a:pt x="40" y="52"/>
                  </a:lnTo>
                  <a:lnTo>
                    <a:pt x="38" y="52"/>
                  </a:lnTo>
                  <a:lnTo>
                    <a:pt x="37" y="53"/>
                  </a:lnTo>
                  <a:lnTo>
                    <a:pt x="35" y="53"/>
                  </a:lnTo>
                  <a:lnTo>
                    <a:pt x="33" y="53"/>
                  </a:lnTo>
                  <a:lnTo>
                    <a:pt x="31" y="54"/>
                  </a:lnTo>
                  <a:lnTo>
                    <a:pt x="28" y="54"/>
                  </a:lnTo>
                  <a:lnTo>
                    <a:pt x="26" y="54"/>
                  </a:lnTo>
                  <a:lnTo>
                    <a:pt x="24" y="54"/>
                  </a:lnTo>
                  <a:lnTo>
                    <a:pt x="21" y="54"/>
                  </a:lnTo>
                  <a:lnTo>
                    <a:pt x="19" y="54"/>
                  </a:lnTo>
                  <a:lnTo>
                    <a:pt x="17" y="54"/>
                  </a:lnTo>
                  <a:lnTo>
                    <a:pt x="15" y="53"/>
                  </a:lnTo>
                  <a:lnTo>
                    <a:pt x="12" y="53"/>
                  </a:lnTo>
                  <a:lnTo>
                    <a:pt x="11" y="53"/>
                  </a:lnTo>
                  <a:lnTo>
                    <a:pt x="9" y="52"/>
                  </a:lnTo>
                  <a:lnTo>
                    <a:pt x="7" y="52"/>
                  </a:lnTo>
                  <a:lnTo>
                    <a:pt x="6" y="51"/>
                  </a:lnTo>
                  <a:lnTo>
                    <a:pt x="4" y="51"/>
                  </a:lnTo>
                  <a:lnTo>
                    <a:pt x="3" y="50"/>
                  </a:lnTo>
                  <a:lnTo>
                    <a:pt x="2" y="49"/>
                  </a:lnTo>
                  <a:lnTo>
                    <a:pt x="1" y="49"/>
                  </a:lnTo>
                  <a:lnTo>
                    <a:pt x="1" y="48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6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6" y="3"/>
                  </a:lnTo>
                  <a:lnTo>
                    <a:pt x="7" y="2"/>
                  </a:lnTo>
                  <a:lnTo>
                    <a:pt x="9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1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8" y="2"/>
                  </a:lnTo>
                  <a:lnTo>
                    <a:pt x="40" y="2"/>
                  </a:lnTo>
                  <a:lnTo>
                    <a:pt x="42" y="3"/>
                  </a:lnTo>
                  <a:lnTo>
                    <a:pt x="43" y="3"/>
                  </a:lnTo>
                  <a:lnTo>
                    <a:pt x="44" y="4"/>
                  </a:lnTo>
                  <a:lnTo>
                    <a:pt x="45" y="5"/>
                  </a:lnTo>
                  <a:lnTo>
                    <a:pt x="46" y="5"/>
                  </a:lnTo>
                  <a:lnTo>
                    <a:pt x="47" y="6"/>
                  </a:lnTo>
                  <a:lnTo>
                    <a:pt x="47" y="7"/>
                  </a:lnTo>
                  <a:lnTo>
                    <a:pt x="47" y="8"/>
                  </a:lnTo>
                  <a:lnTo>
                    <a:pt x="47" y="46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86" name="Freeform 345"/>
            <p:cNvSpPr>
              <a:spLocks/>
            </p:cNvSpPr>
            <p:nvPr/>
          </p:nvSpPr>
          <p:spPr bwMode="auto">
            <a:xfrm>
              <a:off x="711" y="1153"/>
              <a:ext cx="48" cy="16"/>
            </a:xfrm>
            <a:custGeom>
              <a:avLst/>
              <a:gdLst>
                <a:gd name="T0" fmla="*/ 21 w 48"/>
                <a:gd name="T1" fmla="*/ 15 h 16"/>
                <a:gd name="T2" fmla="*/ 17 w 48"/>
                <a:gd name="T3" fmla="*/ 15 h 16"/>
                <a:gd name="T4" fmla="*/ 12 w 48"/>
                <a:gd name="T5" fmla="*/ 14 h 16"/>
                <a:gd name="T6" fmla="*/ 9 w 48"/>
                <a:gd name="T7" fmla="*/ 13 h 16"/>
                <a:gd name="T8" fmla="*/ 6 w 48"/>
                <a:gd name="T9" fmla="*/ 12 h 16"/>
                <a:gd name="T10" fmla="*/ 3 w 48"/>
                <a:gd name="T11" fmla="*/ 11 h 16"/>
                <a:gd name="T12" fmla="*/ 2 w 48"/>
                <a:gd name="T13" fmla="*/ 10 h 16"/>
                <a:gd name="T14" fmla="*/ 1 w 48"/>
                <a:gd name="T15" fmla="*/ 10 h 16"/>
                <a:gd name="T16" fmla="*/ 0 w 48"/>
                <a:gd name="T17" fmla="*/ 9 h 16"/>
                <a:gd name="T18" fmla="*/ 0 w 48"/>
                <a:gd name="T19" fmla="*/ 8 h 16"/>
                <a:gd name="T20" fmla="*/ 0 w 48"/>
                <a:gd name="T21" fmla="*/ 7 h 16"/>
                <a:gd name="T22" fmla="*/ 0 w 48"/>
                <a:gd name="T23" fmla="*/ 6 h 16"/>
                <a:gd name="T24" fmla="*/ 1 w 48"/>
                <a:gd name="T25" fmla="*/ 6 h 16"/>
                <a:gd name="T26" fmla="*/ 2 w 48"/>
                <a:gd name="T27" fmla="*/ 5 h 16"/>
                <a:gd name="T28" fmla="*/ 4 w 48"/>
                <a:gd name="T29" fmla="*/ 3 h 16"/>
                <a:gd name="T30" fmla="*/ 7 w 48"/>
                <a:gd name="T31" fmla="*/ 2 h 16"/>
                <a:gd name="T32" fmla="*/ 11 w 48"/>
                <a:gd name="T33" fmla="*/ 1 h 16"/>
                <a:gd name="T34" fmla="*/ 15 w 48"/>
                <a:gd name="T35" fmla="*/ 1 h 16"/>
                <a:gd name="T36" fmla="*/ 19 w 48"/>
                <a:gd name="T37" fmla="*/ 0 h 16"/>
                <a:gd name="T38" fmla="*/ 24 w 48"/>
                <a:gd name="T39" fmla="*/ 0 h 16"/>
                <a:gd name="T40" fmla="*/ 28 w 48"/>
                <a:gd name="T41" fmla="*/ 0 h 16"/>
                <a:gd name="T42" fmla="*/ 33 w 48"/>
                <a:gd name="T43" fmla="*/ 1 h 16"/>
                <a:gd name="T44" fmla="*/ 37 w 48"/>
                <a:gd name="T45" fmla="*/ 1 h 16"/>
                <a:gd name="T46" fmla="*/ 40 w 48"/>
                <a:gd name="T47" fmla="*/ 2 h 16"/>
                <a:gd name="T48" fmla="*/ 43 w 48"/>
                <a:gd name="T49" fmla="*/ 3 h 16"/>
                <a:gd name="T50" fmla="*/ 45 w 48"/>
                <a:gd name="T51" fmla="*/ 5 h 16"/>
                <a:gd name="T52" fmla="*/ 46 w 48"/>
                <a:gd name="T53" fmla="*/ 6 h 16"/>
                <a:gd name="T54" fmla="*/ 47 w 48"/>
                <a:gd name="T55" fmla="*/ 6 h 16"/>
                <a:gd name="T56" fmla="*/ 47 w 48"/>
                <a:gd name="T57" fmla="*/ 7 h 16"/>
                <a:gd name="T58" fmla="*/ 47 w 48"/>
                <a:gd name="T59" fmla="*/ 8 h 16"/>
                <a:gd name="T60" fmla="*/ 47 w 48"/>
                <a:gd name="T61" fmla="*/ 9 h 16"/>
                <a:gd name="T62" fmla="*/ 46 w 48"/>
                <a:gd name="T63" fmla="*/ 10 h 16"/>
                <a:gd name="T64" fmla="*/ 46 w 48"/>
                <a:gd name="T65" fmla="*/ 10 h 16"/>
                <a:gd name="T66" fmla="*/ 44 w 48"/>
                <a:gd name="T67" fmla="*/ 11 h 16"/>
                <a:gd name="T68" fmla="*/ 42 w 48"/>
                <a:gd name="T69" fmla="*/ 12 h 16"/>
                <a:gd name="T70" fmla="*/ 38 w 48"/>
                <a:gd name="T71" fmla="*/ 13 h 16"/>
                <a:gd name="T72" fmla="*/ 35 w 48"/>
                <a:gd name="T73" fmla="*/ 14 h 16"/>
                <a:gd name="T74" fmla="*/ 31 w 48"/>
                <a:gd name="T75" fmla="*/ 15 h 16"/>
                <a:gd name="T76" fmla="*/ 26 w 48"/>
                <a:gd name="T77" fmla="*/ 15 h 1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8"/>
                <a:gd name="T118" fmla="*/ 0 h 16"/>
                <a:gd name="T119" fmla="*/ 48 w 48"/>
                <a:gd name="T120" fmla="*/ 16 h 1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8" h="16">
                  <a:moveTo>
                    <a:pt x="24" y="15"/>
                  </a:moveTo>
                  <a:lnTo>
                    <a:pt x="21" y="15"/>
                  </a:lnTo>
                  <a:lnTo>
                    <a:pt x="19" y="15"/>
                  </a:lnTo>
                  <a:lnTo>
                    <a:pt x="17" y="15"/>
                  </a:lnTo>
                  <a:lnTo>
                    <a:pt x="15" y="14"/>
                  </a:lnTo>
                  <a:lnTo>
                    <a:pt x="12" y="14"/>
                  </a:lnTo>
                  <a:lnTo>
                    <a:pt x="11" y="14"/>
                  </a:lnTo>
                  <a:lnTo>
                    <a:pt x="9" y="13"/>
                  </a:lnTo>
                  <a:lnTo>
                    <a:pt x="7" y="13"/>
                  </a:lnTo>
                  <a:lnTo>
                    <a:pt x="6" y="12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2" y="11"/>
                  </a:lnTo>
                  <a:lnTo>
                    <a:pt x="2" y="10"/>
                  </a:lnTo>
                  <a:lnTo>
                    <a:pt x="1" y="10"/>
                  </a:lnTo>
                  <a:lnTo>
                    <a:pt x="1" y="9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6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6" y="3"/>
                  </a:lnTo>
                  <a:lnTo>
                    <a:pt x="7" y="2"/>
                  </a:lnTo>
                  <a:lnTo>
                    <a:pt x="9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1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8" y="2"/>
                  </a:lnTo>
                  <a:lnTo>
                    <a:pt x="40" y="2"/>
                  </a:lnTo>
                  <a:lnTo>
                    <a:pt x="42" y="3"/>
                  </a:lnTo>
                  <a:lnTo>
                    <a:pt x="43" y="3"/>
                  </a:lnTo>
                  <a:lnTo>
                    <a:pt x="44" y="4"/>
                  </a:lnTo>
                  <a:lnTo>
                    <a:pt x="45" y="5"/>
                  </a:lnTo>
                  <a:lnTo>
                    <a:pt x="46" y="5"/>
                  </a:lnTo>
                  <a:lnTo>
                    <a:pt x="46" y="6"/>
                  </a:lnTo>
                  <a:lnTo>
                    <a:pt x="47" y="6"/>
                  </a:lnTo>
                  <a:lnTo>
                    <a:pt x="47" y="7"/>
                  </a:lnTo>
                  <a:lnTo>
                    <a:pt x="47" y="8"/>
                  </a:lnTo>
                  <a:lnTo>
                    <a:pt x="47" y="9"/>
                  </a:lnTo>
                  <a:lnTo>
                    <a:pt x="46" y="10"/>
                  </a:lnTo>
                  <a:lnTo>
                    <a:pt x="45" y="11"/>
                  </a:lnTo>
                  <a:lnTo>
                    <a:pt x="44" y="11"/>
                  </a:lnTo>
                  <a:lnTo>
                    <a:pt x="43" y="12"/>
                  </a:lnTo>
                  <a:lnTo>
                    <a:pt x="42" y="12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33" y="14"/>
                  </a:lnTo>
                  <a:lnTo>
                    <a:pt x="31" y="15"/>
                  </a:lnTo>
                  <a:lnTo>
                    <a:pt x="28" y="15"/>
                  </a:lnTo>
                  <a:lnTo>
                    <a:pt x="26" y="15"/>
                  </a:lnTo>
                  <a:lnTo>
                    <a:pt x="24" y="15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87" name="Freeform 346"/>
            <p:cNvSpPr>
              <a:spLocks/>
            </p:cNvSpPr>
            <p:nvPr/>
          </p:nvSpPr>
          <p:spPr bwMode="auto">
            <a:xfrm>
              <a:off x="711" y="1176"/>
              <a:ext cx="51" cy="4"/>
            </a:xfrm>
            <a:custGeom>
              <a:avLst/>
              <a:gdLst>
                <a:gd name="T0" fmla="*/ 0 w 51"/>
                <a:gd name="T1" fmla="*/ 0 h 4"/>
                <a:gd name="T2" fmla="*/ 0 w 51"/>
                <a:gd name="T3" fmla="*/ 0 h 4"/>
                <a:gd name="T4" fmla="*/ 1 w 51"/>
                <a:gd name="T5" fmla="*/ 1 h 4"/>
                <a:gd name="T6" fmla="*/ 3 w 51"/>
                <a:gd name="T7" fmla="*/ 1 h 4"/>
                <a:gd name="T8" fmla="*/ 5 w 51"/>
                <a:gd name="T9" fmla="*/ 2 h 4"/>
                <a:gd name="T10" fmla="*/ 8 w 51"/>
                <a:gd name="T11" fmla="*/ 2 h 4"/>
                <a:gd name="T12" fmla="*/ 16 w 51"/>
                <a:gd name="T13" fmla="*/ 3 h 4"/>
                <a:gd name="T14" fmla="*/ 25 w 51"/>
                <a:gd name="T15" fmla="*/ 3 h 4"/>
                <a:gd name="T16" fmla="*/ 34 w 51"/>
                <a:gd name="T17" fmla="*/ 3 h 4"/>
                <a:gd name="T18" fmla="*/ 42 w 51"/>
                <a:gd name="T19" fmla="*/ 2 h 4"/>
                <a:gd name="T20" fmla="*/ 45 w 51"/>
                <a:gd name="T21" fmla="*/ 2 h 4"/>
                <a:gd name="T22" fmla="*/ 47 w 51"/>
                <a:gd name="T23" fmla="*/ 1 h 4"/>
                <a:gd name="T24" fmla="*/ 49 w 51"/>
                <a:gd name="T25" fmla="*/ 1 h 4"/>
                <a:gd name="T26" fmla="*/ 50 w 51"/>
                <a:gd name="T27" fmla="*/ 0 h 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1"/>
                <a:gd name="T43" fmla="*/ 0 h 4"/>
                <a:gd name="T44" fmla="*/ 51 w 51"/>
                <a:gd name="T45" fmla="*/ 4 h 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1" h="4">
                  <a:moveTo>
                    <a:pt x="0" y="0"/>
                  </a:moveTo>
                  <a:lnTo>
                    <a:pt x="0" y="0"/>
                  </a:lnTo>
                  <a:lnTo>
                    <a:pt x="1" y="1"/>
                  </a:lnTo>
                  <a:lnTo>
                    <a:pt x="3" y="1"/>
                  </a:lnTo>
                  <a:lnTo>
                    <a:pt x="5" y="2"/>
                  </a:lnTo>
                  <a:lnTo>
                    <a:pt x="8" y="2"/>
                  </a:lnTo>
                  <a:lnTo>
                    <a:pt x="16" y="3"/>
                  </a:lnTo>
                  <a:lnTo>
                    <a:pt x="25" y="3"/>
                  </a:lnTo>
                  <a:lnTo>
                    <a:pt x="34" y="3"/>
                  </a:lnTo>
                  <a:lnTo>
                    <a:pt x="42" y="2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49" y="1"/>
                  </a:lnTo>
                  <a:lnTo>
                    <a:pt x="5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88" name="Freeform 347"/>
            <p:cNvSpPr>
              <a:spLocks/>
            </p:cNvSpPr>
            <p:nvPr/>
          </p:nvSpPr>
          <p:spPr bwMode="auto">
            <a:xfrm>
              <a:off x="711" y="1188"/>
              <a:ext cx="51" cy="8"/>
            </a:xfrm>
            <a:custGeom>
              <a:avLst/>
              <a:gdLst>
                <a:gd name="T0" fmla="*/ 0 w 51"/>
                <a:gd name="T1" fmla="*/ 0 h 8"/>
                <a:gd name="T2" fmla="*/ 0 w 51"/>
                <a:gd name="T3" fmla="*/ 1 h 8"/>
                <a:gd name="T4" fmla="*/ 1 w 51"/>
                <a:gd name="T5" fmla="*/ 2 h 8"/>
                <a:gd name="T6" fmla="*/ 3 w 51"/>
                <a:gd name="T7" fmla="*/ 3 h 8"/>
                <a:gd name="T8" fmla="*/ 5 w 51"/>
                <a:gd name="T9" fmla="*/ 5 h 8"/>
                <a:gd name="T10" fmla="*/ 8 w 51"/>
                <a:gd name="T11" fmla="*/ 6 h 8"/>
                <a:gd name="T12" fmla="*/ 16 w 51"/>
                <a:gd name="T13" fmla="*/ 7 h 8"/>
                <a:gd name="T14" fmla="*/ 25 w 51"/>
                <a:gd name="T15" fmla="*/ 7 h 8"/>
                <a:gd name="T16" fmla="*/ 34 w 51"/>
                <a:gd name="T17" fmla="*/ 7 h 8"/>
                <a:gd name="T18" fmla="*/ 42 w 51"/>
                <a:gd name="T19" fmla="*/ 6 h 8"/>
                <a:gd name="T20" fmla="*/ 45 w 51"/>
                <a:gd name="T21" fmla="*/ 5 h 8"/>
                <a:gd name="T22" fmla="*/ 47 w 51"/>
                <a:gd name="T23" fmla="*/ 3 h 8"/>
                <a:gd name="T24" fmla="*/ 49 w 51"/>
                <a:gd name="T25" fmla="*/ 2 h 8"/>
                <a:gd name="T26" fmla="*/ 50 w 51"/>
                <a:gd name="T27" fmla="*/ 0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1"/>
                <a:gd name="T43" fmla="*/ 0 h 8"/>
                <a:gd name="T44" fmla="*/ 51 w 51"/>
                <a:gd name="T45" fmla="*/ 8 h 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1" h="8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3" y="3"/>
                  </a:lnTo>
                  <a:lnTo>
                    <a:pt x="5" y="5"/>
                  </a:lnTo>
                  <a:lnTo>
                    <a:pt x="8" y="6"/>
                  </a:lnTo>
                  <a:lnTo>
                    <a:pt x="16" y="7"/>
                  </a:lnTo>
                  <a:lnTo>
                    <a:pt x="25" y="7"/>
                  </a:lnTo>
                  <a:lnTo>
                    <a:pt x="34" y="7"/>
                  </a:lnTo>
                  <a:lnTo>
                    <a:pt x="42" y="6"/>
                  </a:lnTo>
                  <a:lnTo>
                    <a:pt x="45" y="5"/>
                  </a:lnTo>
                  <a:lnTo>
                    <a:pt x="47" y="3"/>
                  </a:lnTo>
                  <a:lnTo>
                    <a:pt x="49" y="2"/>
                  </a:lnTo>
                  <a:lnTo>
                    <a:pt x="5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89" name="Freeform 348"/>
            <p:cNvSpPr>
              <a:spLocks/>
            </p:cNvSpPr>
            <p:nvPr/>
          </p:nvSpPr>
          <p:spPr bwMode="auto">
            <a:xfrm>
              <a:off x="676" y="1173"/>
              <a:ext cx="49" cy="54"/>
            </a:xfrm>
            <a:custGeom>
              <a:avLst/>
              <a:gdLst>
                <a:gd name="T0" fmla="*/ 48 w 49"/>
                <a:gd name="T1" fmla="*/ 46 h 54"/>
                <a:gd name="T2" fmla="*/ 48 w 49"/>
                <a:gd name="T3" fmla="*/ 47 h 54"/>
                <a:gd name="T4" fmla="*/ 47 w 49"/>
                <a:gd name="T5" fmla="*/ 48 h 54"/>
                <a:gd name="T6" fmla="*/ 45 w 49"/>
                <a:gd name="T7" fmla="*/ 49 h 54"/>
                <a:gd name="T8" fmla="*/ 43 w 49"/>
                <a:gd name="T9" fmla="*/ 50 h 54"/>
                <a:gd name="T10" fmla="*/ 39 w 49"/>
                <a:gd name="T11" fmla="*/ 51 h 54"/>
                <a:gd name="T12" fmla="*/ 35 w 49"/>
                <a:gd name="T13" fmla="*/ 52 h 54"/>
                <a:gd name="T14" fmla="*/ 31 w 49"/>
                <a:gd name="T15" fmla="*/ 53 h 54"/>
                <a:gd name="T16" fmla="*/ 26 w 49"/>
                <a:gd name="T17" fmla="*/ 53 h 54"/>
                <a:gd name="T18" fmla="*/ 22 w 49"/>
                <a:gd name="T19" fmla="*/ 53 h 54"/>
                <a:gd name="T20" fmla="*/ 17 w 49"/>
                <a:gd name="T21" fmla="*/ 53 h 54"/>
                <a:gd name="T22" fmla="*/ 12 w 49"/>
                <a:gd name="T23" fmla="*/ 52 h 54"/>
                <a:gd name="T24" fmla="*/ 9 w 49"/>
                <a:gd name="T25" fmla="*/ 51 h 54"/>
                <a:gd name="T26" fmla="*/ 5 w 49"/>
                <a:gd name="T27" fmla="*/ 50 h 54"/>
                <a:gd name="T28" fmla="*/ 3 w 49"/>
                <a:gd name="T29" fmla="*/ 49 h 54"/>
                <a:gd name="T30" fmla="*/ 1 w 49"/>
                <a:gd name="T31" fmla="*/ 48 h 54"/>
                <a:gd name="T32" fmla="*/ 0 w 49"/>
                <a:gd name="T33" fmla="*/ 47 h 54"/>
                <a:gd name="T34" fmla="*/ 0 w 49"/>
                <a:gd name="T35" fmla="*/ 46 h 54"/>
                <a:gd name="T36" fmla="*/ 0 w 49"/>
                <a:gd name="T37" fmla="*/ 7 h 54"/>
                <a:gd name="T38" fmla="*/ 0 w 49"/>
                <a:gd name="T39" fmla="*/ 7 h 54"/>
                <a:gd name="T40" fmla="*/ 0 w 49"/>
                <a:gd name="T41" fmla="*/ 6 h 54"/>
                <a:gd name="T42" fmla="*/ 2 w 49"/>
                <a:gd name="T43" fmla="*/ 5 h 54"/>
                <a:gd name="T44" fmla="*/ 4 w 49"/>
                <a:gd name="T45" fmla="*/ 3 h 54"/>
                <a:gd name="T46" fmla="*/ 7 w 49"/>
                <a:gd name="T47" fmla="*/ 2 h 54"/>
                <a:gd name="T48" fmla="*/ 11 w 49"/>
                <a:gd name="T49" fmla="*/ 1 h 54"/>
                <a:gd name="T50" fmla="*/ 15 w 49"/>
                <a:gd name="T51" fmla="*/ 1 h 54"/>
                <a:gd name="T52" fmla="*/ 19 w 49"/>
                <a:gd name="T53" fmla="*/ 0 h 54"/>
                <a:gd name="T54" fmla="*/ 24 w 49"/>
                <a:gd name="T55" fmla="*/ 0 h 54"/>
                <a:gd name="T56" fmla="*/ 29 w 49"/>
                <a:gd name="T57" fmla="*/ 0 h 54"/>
                <a:gd name="T58" fmla="*/ 33 w 49"/>
                <a:gd name="T59" fmla="*/ 1 h 54"/>
                <a:gd name="T60" fmla="*/ 37 w 49"/>
                <a:gd name="T61" fmla="*/ 1 h 54"/>
                <a:gd name="T62" fmla="*/ 41 w 49"/>
                <a:gd name="T63" fmla="*/ 2 h 54"/>
                <a:gd name="T64" fmla="*/ 44 w 49"/>
                <a:gd name="T65" fmla="*/ 3 h 54"/>
                <a:gd name="T66" fmla="*/ 46 w 49"/>
                <a:gd name="T67" fmla="*/ 5 h 54"/>
                <a:gd name="T68" fmla="*/ 47 w 49"/>
                <a:gd name="T69" fmla="*/ 6 h 54"/>
                <a:gd name="T70" fmla="*/ 48 w 49"/>
                <a:gd name="T71" fmla="*/ 7 h 54"/>
                <a:gd name="T72" fmla="*/ 48 w 49"/>
                <a:gd name="T73" fmla="*/ 7 h 5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9"/>
                <a:gd name="T112" fmla="*/ 0 h 54"/>
                <a:gd name="T113" fmla="*/ 49 w 49"/>
                <a:gd name="T114" fmla="*/ 54 h 5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9" h="54">
                  <a:moveTo>
                    <a:pt x="48" y="46"/>
                  </a:moveTo>
                  <a:lnTo>
                    <a:pt x="48" y="46"/>
                  </a:lnTo>
                  <a:lnTo>
                    <a:pt x="48" y="47"/>
                  </a:lnTo>
                  <a:lnTo>
                    <a:pt x="47" y="47"/>
                  </a:lnTo>
                  <a:lnTo>
                    <a:pt x="47" y="48"/>
                  </a:lnTo>
                  <a:lnTo>
                    <a:pt x="46" y="48"/>
                  </a:lnTo>
                  <a:lnTo>
                    <a:pt x="45" y="49"/>
                  </a:lnTo>
                  <a:lnTo>
                    <a:pt x="44" y="50"/>
                  </a:lnTo>
                  <a:lnTo>
                    <a:pt x="43" y="50"/>
                  </a:lnTo>
                  <a:lnTo>
                    <a:pt x="41" y="51"/>
                  </a:lnTo>
                  <a:lnTo>
                    <a:pt x="39" y="51"/>
                  </a:lnTo>
                  <a:lnTo>
                    <a:pt x="37" y="52"/>
                  </a:lnTo>
                  <a:lnTo>
                    <a:pt x="35" y="52"/>
                  </a:lnTo>
                  <a:lnTo>
                    <a:pt x="33" y="52"/>
                  </a:lnTo>
                  <a:lnTo>
                    <a:pt x="31" y="53"/>
                  </a:lnTo>
                  <a:lnTo>
                    <a:pt x="29" y="53"/>
                  </a:lnTo>
                  <a:lnTo>
                    <a:pt x="26" y="53"/>
                  </a:lnTo>
                  <a:lnTo>
                    <a:pt x="24" y="53"/>
                  </a:lnTo>
                  <a:lnTo>
                    <a:pt x="22" y="53"/>
                  </a:lnTo>
                  <a:lnTo>
                    <a:pt x="19" y="53"/>
                  </a:lnTo>
                  <a:lnTo>
                    <a:pt x="17" y="53"/>
                  </a:lnTo>
                  <a:lnTo>
                    <a:pt x="15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1"/>
                  </a:lnTo>
                  <a:lnTo>
                    <a:pt x="7" y="51"/>
                  </a:lnTo>
                  <a:lnTo>
                    <a:pt x="5" y="50"/>
                  </a:lnTo>
                  <a:lnTo>
                    <a:pt x="4" y="50"/>
                  </a:lnTo>
                  <a:lnTo>
                    <a:pt x="3" y="49"/>
                  </a:lnTo>
                  <a:lnTo>
                    <a:pt x="2" y="48"/>
                  </a:lnTo>
                  <a:lnTo>
                    <a:pt x="1" y="48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9" y="0"/>
                  </a:lnTo>
                  <a:lnTo>
                    <a:pt x="31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9" y="2"/>
                  </a:lnTo>
                  <a:lnTo>
                    <a:pt x="41" y="2"/>
                  </a:lnTo>
                  <a:lnTo>
                    <a:pt x="43" y="3"/>
                  </a:lnTo>
                  <a:lnTo>
                    <a:pt x="44" y="3"/>
                  </a:lnTo>
                  <a:lnTo>
                    <a:pt x="45" y="4"/>
                  </a:lnTo>
                  <a:lnTo>
                    <a:pt x="46" y="5"/>
                  </a:lnTo>
                  <a:lnTo>
                    <a:pt x="47" y="5"/>
                  </a:lnTo>
                  <a:lnTo>
                    <a:pt x="47" y="6"/>
                  </a:lnTo>
                  <a:lnTo>
                    <a:pt x="48" y="7"/>
                  </a:lnTo>
                  <a:lnTo>
                    <a:pt x="48" y="46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90" name="Freeform 349"/>
            <p:cNvSpPr>
              <a:spLocks/>
            </p:cNvSpPr>
            <p:nvPr/>
          </p:nvSpPr>
          <p:spPr bwMode="auto">
            <a:xfrm>
              <a:off x="676" y="1173"/>
              <a:ext cx="49" cy="16"/>
            </a:xfrm>
            <a:custGeom>
              <a:avLst/>
              <a:gdLst>
                <a:gd name="T0" fmla="*/ 22 w 49"/>
                <a:gd name="T1" fmla="*/ 15 h 16"/>
                <a:gd name="T2" fmla="*/ 17 w 49"/>
                <a:gd name="T3" fmla="*/ 15 h 16"/>
                <a:gd name="T4" fmla="*/ 12 w 49"/>
                <a:gd name="T5" fmla="*/ 14 h 16"/>
                <a:gd name="T6" fmla="*/ 9 w 49"/>
                <a:gd name="T7" fmla="*/ 13 h 16"/>
                <a:gd name="T8" fmla="*/ 5 w 49"/>
                <a:gd name="T9" fmla="*/ 12 h 16"/>
                <a:gd name="T10" fmla="*/ 3 w 49"/>
                <a:gd name="T11" fmla="*/ 11 h 16"/>
                <a:gd name="T12" fmla="*/ 1 w 49"/>
                <a:gd name="T13" fmla="*/ 10 h 16"/>
                <a:gd name="T14" fmla="*/ 1 w 49"/>
                <a:gd name="T15" fmla="*/ 9 h 16"/>
                <a:gd name="T16" fmla="*/ 0 w 49"/>
                <a:gd name="T17" fmla="*/ 9 h 16"/>
                <a:gd name="T18" fmla="*/ 0 w 49"/>
                <a:gd name="T19" fmla="*/ 8 h 16"/>
                <a:gd name="T20" fmla="*/ 0 w 49"/>
                <a:gd name="T21" fmla="*/ 7 h 16"/>
                <a:gd name="T22" fmla="*/ 0 w 49"/>
                <a:gd name="T23" fmla="*/ 7 h 16"/>
                <a:gd name="T24" fmla="*/ 1 w 49"/>
                <a:gd name="T25" fmla="*/ 6 h 16"/>
                <a:gd name="T26" fmla="*/ 2 w 49"/>
                <a:gd name="T27" fmla="*/ 5 h 16"/>
                <a:gd name="T28" fmla="*/ 4 w 49"/>
                <a:gd name="T29" fmla="*/ 3 h 16"/>
                <a:gd name="T30" fmla="*/ 7 w 49"/>
                <a:gd name="T31" fmla="*/ 2 h 16"/>
                <a:gd name="T32" fmla="*/ 11 w 49"/>
                <a:gd name="T33" fmla="*/ 1 h 16"/>
                <a:gd name="T34" fmla="*/ 15 w 49"/>
                <a:gd name="T35" fmla="*/ 1 h 16"/>
                <a:gd name="T36" fmla="*/ 19 w 49"/>
                <a:gd name="T37" fmla="*/ 0 h 16"/>
                <a:gd name="T38" fmla="*/ 24 w 49"/>
                <a:gd name="T39" fmla="*/ 0 h 16"/>
                <a:gd name="T40" fmla="*/ 29 w 49"/>
                <a:gd name="T41" fmla="*/ 0 h 16"/>
                <a:gd name="T42" fmla="*/ 33 w 49"/>
                <a:gd name="T43" fmla="*/ 1 h 16"/>
                <a:gd name="T44" fmla="*/ 37 w 49"/>
                <a:gd name="T45" fmla="*/ 1 h 16"/>
                <a:gd name="T46" fmla="*/ 41 w 49"/>
                <a:gd name="T47" fmla="*/ 2 h 16"/>
                <a:gd name="T48" fmla="*/ 44 w 49"/>
                <a:gd name="T49" fmla="*/ 3 h 16"/>
                <a:gd name="T50" fmla="*/ 46 w 49"/>
                <a:gd name="T51" fmla="*/ 5 h 16"/>
                <a:gd name="T52" fmla="*/ 47 w 49"/>
                <a:gd name="T53" fmla="*/ 6 h 16"/>
                <a:gd name="T54" fmla="*/ 48 w 49"/>
                <a:gd name="T55" fmla="*/ 7 h 16"/>
                <a:gd name="T56" fmla="*/ 48 w 49"/>
                <a:gd name="T57" fmla="*/ 7 h 16"/>
                <a:gd name="T58" fmla="*/ 48 w 49"/>
                <a:gd name="T59" fmla="*/ 8 h 16"/>
                <a:gd name="T60" fmla="*/ 48 w 49"/>
                <a:gd name="T61" fmla="*/ 9 h 16"/>
                <a:gd name="T62" fmla="*/ 47 w 49"/>
                <a:gd name="T63" fmla="*/ 9 h 16"/>
                <a:gd name="T64" fmla="*/ 47 w 49"/>
                <a:gd name="T65" fmla="*/ 10 h 16"/>
                <a:gd name="T66" fmla="*/ 45 w 49"/>
                <a:gd name="T67" fmla="*/ 11 h 16"/>
                <a:gd name="T68" fmla="*/ 43 w 49"/>
                <a:gd name="T69" fmla="*/ 12 h 16"/>
                <a:gd name="T70" fmla="*/ 39 w 49"/>
                <a:gd name="T71" fmla="*/ 13 h 16"/>
                <a:gd name="T72" fmla="*/ 35 w 49"/>
                <a:gd name="T73" fmla="*/ 14 h 16"/>
                <a:gd name="T74" fmla="*/ 31 w 49"/>
                <a:gd name="T75" fmla="*/ 15 h 16"/>
                <a:gd name="T76" fmla="*/ 26 w 49"/>
                <a:gd name="T77" fmla="*/ 15 h 1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9"/>
                <a:gd name="T118" fmla="*/ 0 h 16"/>
                <a:gd name="T119" fmla="*/ 49 w 49"/>
                <a:gd name="T120" fmla="*/ 16 h 1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9" h="16">
                  <a:moveTo>
                    <a:pt x="24" y="15"/>
                  </a:moveTo>
                  <a:lnTo>
                    <a:pt x="22" y="15"/>
                  </a:lnTo>
                  <a:lnTo>
                    <a:pt x="19" y="15"/>
                  </a:lnTo>
                  <a:lnTo>
                    <a:pt x="17" y="15"/>
                  </a:lnTo>
                  <a:lnTo>
                    <a:pt x="15" y="14"/>
                  </a:lnTo>
                  <a:lnTo>
                    <a:pt x="12" y="14"/>
                  </a:lnTo>
                  <a:lnTo>
                    <a:pt x="11" y="14"/>
                  </a:lnTo>
                  <a:lnTo>
                    <a:pt x="9" y="13"/>
                  </a:lnTo>
                  <a:lnTo>
                    <a:pt x="7" y="13"/>
                  </a:lnTo>
                  <a:lnTo>
                    <a:pt x="5" y="12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10"/>
                  </a:lnTo>
                  <a:lnTo>
                    <a:pt x="1" y="9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6"/>
                  </a:lnTo>
                  <a:lnTo>
                    <a:pt x="1" y="5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9" y="0"/>
                  </a:lnTo>
                  <a:lnTo>
                    <a:pt x="31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9" y="2"/>
                  </a:lnTo>
                  <a:lnTo>
                    <a:pt x="41" y="2"/>
                  </a:lnTo>
                  <a:lnTo>
                    <a:pt x="43" y="3"/>
                  </a:lnTo>
                  <a:lnTo>
                    <a:pt x="44" y="3"/>
                  </a:lnTo>
                  <a:lnTo>
                    <a:pt x="45" y="4"/>
                  </a:lnTo>
                  <a:lnTo>
                    <a:pt x="46" y="5"/>
                  </a:lnTo>
                  <a:lnTo>
                    <a:pt x="47" y="5"/>
                  </a:lnTo>
                  <a:lnTo>
                    <a:pt x="47" y="6"/>
                  </a:lnTo>
                  <a:lnTo>
                    <a:pt x="48" y="7"/>
                  </a:lnTo>
                  <a:lnTo>
                    <a:pt x="48" y="8"/>
                  </a:lnTo>
                  <a:lnTo>
                    <a:pt x="48" y="9"/>
                  </a:lnTo>
                  <a:lnTo>
                    <a:pt x="47" y="9"/>
                  </a:lnTo>
                  <a:lnTo>
                    <a:pt x="47" y="10"/>
                  </a:lnTo>
                  <a:lnTo>
                    <a:pt x="46" y="10"/>
                  </a:lnTo>
                  <a:lnTo>
                    <a:pt x="45" y="11"/>
                  </a:lnTo>
                  <a:lnTo>
                    <a:pt x="44" y="12"/>
                  </a:lnTo>
                  <a:lnTo>
                    <a:pt x="43" y="12"/>
                  </a:lnTo>
                  <a:lnTo>
                    <a:pt x="41" y="13"/>
                  </a:lnTo>
                  <a:lnTo>
                    <a:pt x="39" y="13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33" y="14"/>
                  </a:lnTo>
                  <a:lnTo>
                    <a:pt x="31" y="15"/>
                  </a:lnTo>
                  <a:lnTo>
                    <a:pt x="29" y="15"/>
                  </a:lnTo>
                  <a:lnTo>
                    <a:pt x="26" y="15"/>
                  </a:lnTo>
                  <a:lnTo>
                    <a:pt x="24" y="15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91" name="Freeform 350"/>
            <p:cNvSpPr>
              <a:spLocks/>
            </p:cNvSpPr>
            <p:nvPr/>
          </p:nvSpPr>
          <p:spPr bwMode="auto">
            <a:xfrm>
              <a:off x="676" y="1196"/>
              <a:ext cx="50" cy="6"/>
            </a:xfrm>
            <a:custGeom>
              <a:avLst/>
              <a:gdLst>
                <a:gd name="T0" fmla="*/ 0 w 50"/>
                <a:gd name="T1" fmla="*/ 0 h 6"/>
                <a:gd name="T2" fmla="*/ 0 w 50"/>
                <a:gd name="T3" fmla="*/ 1 h 6"/>
                <a:gd name="T4" fmla="*/ 1 w 50"/>
                <a:gd name="T5" fmla="*/ 1 h 6"/>
                <a:gd name="T6" fmla="*/ 2 w 50"/>
                <a:gd name="T7" fmla="*/ 2 h 6"/>
                <a:gd name="T8" fmla="*/ 5 w 50"/>
                <a:gd name="T9" fmla="*/ 3 h 6"/>
                <a:gd name="T10" fmla="*/ 8 w 50"/>
                <a:gd name="T11" fmla="*/ 4 h 6"/>
                <a:gd name="T12" fmla="*/ 15 w 50"/>
                <a:gd name="T13" fmla="*/ 5 h 6"/>
                <a:gd name="T14" fmla="*/ 25 w 50"/>
                <a:gd name="T15" fmla="*/ 5 h 6"/>
                <a:gd name="T16" fmla="*/ 33 w 50"/>
                <a:gd name="T17" fmla="*/ 5 h 6"/>
                <a:gd name="T18" fmla="*/ 41 w 50"/>
                <a:gd name="T19" fmla="*/ 4 h 6"/>
                <a:gd name="T20" fmla="*/ 44 w 50"/>
                <a:gd name="T21" fmla="*/ 3 h 6"/>
                <a:gd name="T22" fmla="*/ 47 w 50"/>
                <a:gd name="T23" fmla="*/ 2 h 6"/>
                <a:gd name="T24" fmla="*/ 48 w 50"/>
                <a:gd name="T25" fmla="*/ 1 h 6"/>
                <a:gd name="T26" fmla="*/ 49 w 50"/>
                <a:gd name="T27" fmla="*/ 0 h 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0"/>
                <a:gd name="T43" fmla="*/ 0 h 6"/>
                <a:gd name="T44" fmla="*/ 50 w 50"/>
                <a:gd name="T45" fmla="*/ 6 h 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0" h="6">
                  <a:moveTo>
                    <a:pt x="0" y="0"/>
                  </a:moveTo>
                  <a:lnTo>
                    <a:pt x="0" y="1"/>
                  </a:lnTo>
                  <a:lnTo>
                    <a:pt x="1" y="1"/>
                  </a:lnTo>
                  <a:lnTo>
                    <a:pt x="2" y="2"/>
                  </a:lnTo>
                  <a:lnTo>
                    <a:pt x="5" y="3"/>
                  </a:lnTo>
                  <a:lnTo>
                    <a:pt x="8" y="4"/>
                  </a:lnTo>
                  <a:lnTo>
                    <a:pt x="15" y="5"/>
                  </a:lnTo>
                  <a:lnTo>
                    <a:pt x="25" y="5"/>
                  </a:lnTo>
                  <a:lnTo>
                    <a:pt x="33" y="5"/>
                  </a:lnTo>
                  <a:lnTo>
                    <a:pt x="41" y="4"/>
                  </a:lnTo>
                  <a:lnTo>
                    <a:pt x="44" y="3"/>
                  </a:lnTo>
                  <a:lnTo>
                    <a:pt x="47" y="2"/>
                  </a:lnTo>
                  <a:lnTo>
                    <a:pt x="48" y="1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92" name="Freeform 351"/>
            <p:cNvSpPr>
              <a:spLocks/>
            </p:cNvSpPr>
            <p:nvPr/>
          </p:nvSpPr>
          <p:spPr bwMode="auto">
            <a:xfrm>
              <a:off x="676" y="1210"/>
              <a:ext cx="50" cy="6"/>
            </a:xfrm>
            <a:custGeom>
              <a:avLst/>
              <a:gdLst>
                <a:gd name="T0" fmla="*/ 0 w 50"/>
                <a:gd name="T1" fmla="*/ 0 h 6"/>
                <a:gd name="T2" fmla="*/ 0 w 50"/>
                <a:gd name="T3" fmla="*/ 1 h 6"/>
                <a:gd name="T4" fmla="*/ 1 w 50"/>
                <a:gd name="T5" fmla="*/ 1 h 6"/>
                <a:gd name="T6" fmla="*/ 2 w 50"/>
                <a:gd name="T7" fmla="*/ 2 h 6"/>
                <a:gd name="T8" fmla="*/ 5 w 50"/>
                <a:gd name="T9" fmla="*/ 3 h 6"/>
                <a:gd name="T10" fmla="*/ 8 w 50"/>
                <a:gd name="T11" fmla="*/ 4 h 6"/>
                <a:gd name="T12" fmla="*/ 15 w 50"/>
                <a:gd name="T13" fmla="*/ 5 h 6"/>
                <a:gd name="T14" fmla="*/ 25 w 50"/>
                <a:gd name="T15" fmla="*/ 5 h 6"/>
                <a:gd name="T16" fmla="*/ 33 w 50"/>
                <a:gd name="T17" fmla="*/ 5 h 6"/>
                <a:gd name="T18" fmla="*/ 41 w 50"/>
                <a:gd name="T19" fmla="*/ 4 h 6"/>
                <a:gd name="T20" fmla="*/ 44 w 50"/>
                <a:gd name="T21" fmla="*/ 3 h 6"/>
                <a:gd name="T22" fmla="*/ 47 w 50"/>
                <a:gd name="T23" fmla="*/ 2 h 6"/>
                <a:gd name="T24" fmla="*/ 48 w 50"/>
                <a:gd name="T25" fmla="*/ 1 h 6"/>
                <a:gd name="T26" fmla="*/ 49 w 50"/>
                <a:gd name="T27" fmla="*/ 0 h 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0"/>
                <a:gd name="T43" fmla="*/ 0 h 6"/>
                <a:gd name="T44" fmla="*/ 50 w 50"/>
                <a:gd name="T45" fmla="*/ 6 h 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0" h="6">
                  <a:moveTo>
                    <a:pt x="0" y="0"/>
                  </a:moveTo>
                  <a:lnTo>
                    <a:pt x="0" y="1"/>
                  </a:lnTo>
                  <a:lnTo>
                    <a:pt x="1" y="1"/>
                  </a:lnTo>
                  <a:lnTo>
                    <a:pt x="2" y="2"/>
                  </a:lnTo>
                  <a:lnTo>
                    <a:pt x="5" y="3"/>
                  </a:lnTo>
                  <a:lnTo>
                    <a:pt x="8" y="4"/>
                  </a:lnTo>
                  <a:lnTo>
                    <a:pt x="15" y="5"/>
                  </a:lnTo>
                  <a:lnTo>
                    <a:pt x="25" y="5"/>
                  </a:lnTo>
                  <a:lnTo>
                    <a:pt x="33" y="5"/>
                  </a:lnTo>
                  <a:lnTo>
                    <a:pt x="41" y="4"/>
                  </a:lnTo>
                  <a:lnTo>
                    <a:pt x="44" y="3"/>
                  </a:lnTo>
                  <a:lnTo>
                    <a:pt x="47" y="2"/>
                  </a:lnTo>
                  <a:lnTo>
                    <a:pt x="48" y="1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8457" name="Group 352"/>
          <p:cNvGrpSpPr>
            <a:grpSpLocks/>
          </p:cNvGrpSpPr>
          <p:nvPr/>
        </p:nvGrpSpPr>
        <p:grpSpPr bwMode="auto">
          <a:xfrm>
            <a:off x="3305175" y="1441450"/>
            <a:ext cx="800100" cy="401638"/>
            <a:chOff x="2082" y="908"/>
            <a:chExt cx="504" cy="253"/>
          </a:xfrm>
        </p:grpSpPr>
        <p:sp>
          <p:nvSpPr>
            <p:cNvPr id="18616" name="Freeform 353"/>
            <p:cNvSpPr>
              <a:spLocks/>
            </p:cNvSpPr>
            <p:nvPr/>
          </p:nvSpPr>
          <p:spPr bwMode="auto">
            <a:xfrm>
              <a:off x="2479" y="1079"/>
              <a:ext cx="18" cy="28"/>
            </a:xfrm>
            <a:custGeom>
              <a:avLst/>
              <a:gdLst>
                <a:gd name="T0" fmla="*/ 9 w 18"/>
                <a:gd name="T1" fmla="*/ 0 h 28"/>
                <a:gd name="T2" fmla="*/ 10 w 18"/>
                <a:gd name="T3" fmla="*/ 0 h 28"/>
                <a:gd name="T4" fmla="*/ 12 w 18"/>
                <a:gd name="T5" fmla="*/ 1 h 28"/>
                <a:gd name="T6" fmla="*/ 13 w 18"/>
                <a:gd name="T7" fmla="*/ 2 h 28"/>
                <a:gd name="T8" fmla="*/ 15 w 18"/>
                <a:gd name="T9" fmla="*/ 4 h 28"/>
                <a:gd name="T10" fmla="*/ 16 w 18"/>
                <a:gd name="T11" fmla="*/ 6 h 28"/>
                <a:gd name="T12" fmla="*/ 16 w 18"/>
                <a:gd name="T13" fmla="*/ 8 h 28"/>
                <a:gd name="T14" fmla="*/ 17 w 18"/>
                <a:gd name="T15" fmla="*/ 11 h 28"/>
                <a:gd name="T16" fmla="*/ 17 w 18"/>
                <a:gd name="T17" fmla="*/ 13 h 28"/>
                <a:gd name="T18" fmla="*/ 17 w 18"/>
                <a:gd name="T19" fmla="*/ 16 h 28"/>
                <a:gd name="T20" fmla="*/ 16 w 18"/>
                <a:gd name="T21" fmla="*/ 19 h 28"/>
                <a:gd name="T22" fmla="*/ 16 w 18"/>
                <a:gd name="T23" fmla="*/ 21 h 28"/>
                <a:gd name="T24" fmla="*/ 15 w 18"/>
                <a:gd name="T25" fmla="*/ 23 h 28"/>
                <a:gd name="T26" fmla="*/ 13 w 18"/>
                <a:gd name="T27" fmla="*/ 25 h 28"/>
                <a:gd name="T28" fmla="*/ 12 w 18"/>
                <a:gd name="T29" fmla="*/ 26 h 28"/>
                <a:gd name="T30" fmla="*/ 10 w 18"/>
                <a:gd name="T31" fmla="*/ 27 h 28"/>
                <a:gd name="T32" fmla="*/ 9 w 18"/>
                <a:gd name="T33" fmla="*/ 27 h 28"/>
                <a:gd name="T34" fmla="*/ 7 w 18"/>
                <a:gd name="T35" fmla="*/ 27 h 28"/>
                <a:gd name="T36" fmla="*/ 5 w 18"/>
                <a:gd name="T37" fmla="*/ 26 h 28"/>
                <a:gd name="T38" fmla="*/ 4 w 18"/>
                <a:gd name="T39" fmla="*/ 25 h 28"/>
                <a:gd name="T40" fmla="*/ 2 w 18"/>
                <a:gd name="T41" fmla="*/ 23 h 28"/>
                <a:gd name="T42" fmla="*/ 1 w 18"/>
                <a:gd name="T43" fmla="*/ 21 h 28"/>
                <a:gd name="T44" fmla="*/ 1 w 18"/>
                <a:gd name="T45" fmla="*/ 19 h 28"/>
                <a:gd name="T46" fmla="*/ 0 w 18"/>
                <a:gd name="T47" fmla="*/ 16 h 28"/>
                <a:gd name="T48" fmla="*/ 0 w 18"/>
                <a:gd name="T49" fmla="*/ 13 h 28"/>
                <a:gd name="T50" fmla="*/ 0 w 18"/>
                <a:gd name="T51" fmla="*/ 11 h 28"/>
                <a:gd name="T52" fmla="*/ 1 w 18"/>
                <a:gd name="T53" fmla="*/ 8 h 28"/>
                <a:gd name="T54" fmla="*/ 1 w 18"/>
                <a:gd name="T55" fmla="*/ 6 h 28"/>
                <a:gd name="T56" fmla="*/ 2 w 18"/>
                <a:gd name="T57" fmla="*/ 4 h 28"/>
                <a:gd name="T58" fmla="*/ 4 w 18"/>
                <a:gd name="T59" fmla="*/ 2 h 28"/>
                <a:gd name="T60" fmla="*/ 5 w 18"/>
                <a:gd name="T61" fmla="*/ 1 h 28"/>
                <a:gd name="T62" fmla="*/ 7 w 18"/>
                <a:gd name="T63" fmla="*/ 0 h 28"/>
                <a:gd name="T64" fmla="*/ 9 w 18"/>
                <a:gd name="T65" fmla="*/ 0 h 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"/>
                <a:gd name="T100" fmla="*/ 0 h 28"/>
                <a:gd name="T101" fmla="*/ 18 w 18"/>
                <a:gd name="T102" fmla="*/ 28 h 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" h="28">
                  <a:moveTo>
                    <a:pt x="9" y="0"/>
                  </a:moveTo>
                  <a:lnTo>
                    <a:pt x="10" y="0"/>
                  </a:lnTo>
                  <a:lnTo>
                    <a:pt x="12" y="1"/>
                  </a:lnTo>
                  <a:lnTo>
                    <a:pt x="13" y="2"/>
                  </a:lnTo>
                  <a:lnTo>
                    <a:pt x="15" y="4"/>
                  </a:lnTo>
                  <a:lnTo>
                    <a:pt x="16" y="6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7" y="13"/>
                  </a:lnTo>
                  <a:lnTo>
                    <a:pt x="17" y="16"/>
                  </a:lnTo>
                  <a:lnTo>
                    <a:pt x="16" y="19"/>
                  </a:lnTo>
                  <a:lnTo>
                    <a:pt x="16" y="21"/>
                  </a:lnTo>
                  <a:lnTo>
                    <a:pt x="15" y="23"/>
                  </a:lnTo>
                  <a:lnTo>
                    <a:pt x="13" y="25"/>
                  </a:lnTo>
                  <a:lnTo>
                    <a:pt x="12" y="26"/>
                  </a:lnTo>
                  <a:lnTo>
                    <a:pt x="10" y="27"/>
                  </a:lnTo>
                  <a:lnTo>
                    <a:pt x="9" y="27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1" y="8"/>
                  </a:lnTo>
                  <a:lnTo>
                    <a:pt x="1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17" name="Freeform 354"/>
            <p:cNvSpPr>
              <a:spLocks/>
            </p:cNvSpPr>
            <p:nvPr/>
          </p:nvSpPr>
          <p:spPr bwMode="auto">
            <a:xfrm>
              <a:off x="2479" y="1079"/>
              <a:ext cx="19" cy="29"/>
            </a:xfrm>
            <a:custGeom>
              <a:avLst/>
              <a:gdLst>
                <a:gd name="T0" fmla="*/ 9 w 19"/>
                <a:gd name="T1" fmla="*/ 0 h 29"/>
                <a:gd name="T2" fmla="*/ 9 w 19"/>
                <a:gd name="T3" fmla="*/ 0 h 29"/>
                <a:gd name="T4" fmla="*/ 11 w 19"/>
                <a:gd name="T5" fmla="*/ 0 h 29"/>
                <a:gd name="T6" fmla="*/ 12 w 19"/>
                <a:gd name="T7" fmla="*/ 1 h 29"/>
                <a:gd name="T8" fmla="*/ 14 w 19"/>
                <a:gd name="T9" fmla="*/ 2 h 29"/>
                <a:gd name="T10" fmla="*/ 15 w 19"/>
                <a:gd name="T11" fmla="*/ 4 h 29"/>
                <a:gd name="T12" fmla="*/ 16 w 19"/>
                <a:gd name="T13" fmla="*/ 6 h 29"/>
                <a:gd name="T14" fmla="*/ 17 w 19"/>
                <a:gd name="T15" fmla="*/ 8 h 29"/>
                <a:gd name="T16" fmla="*/ 18 w 19"/>
                <a:gd name="T17" fmla="*/ 11 h 29"/>
                <a:gd name="T18" fmla="*/ 18 w 19"/>
                <a:gd name="T19" fmla="*/ 14 h 29"/>
                <a:gd name="T20" fmla="*/ 18 w 19"/>
                <a:gd name="T21" fmla="*/ 17 h 29"/>
                <a:gd name="T22" fmla="*/ 17 w 19"/>
                <a:gd name="T23" fmla="*/ 19 h 29"/>
                <a:gd name="T24" fmla="*/ 16 w 19"/>
                <a:gd name="T25" fmla="*/ 22 h 29"/>
                <a:gd name="T26" fmla="*/ 15 w 19"/>
                <a:gd name="T27" fmla="*/ 24 h 29"/>
                <a:gd name="T28" fmla="*/ 14 w 19"/>
                <a:gd name="T29" fmla="*/ 26 h 29"/>
                <a:gd name="T30" fmla="*/ 12 w 19"/>
                <a:gd name="T31" fmla="*/ 27 h 29"/>
                <a:gd name="T32" fmla="*/ 11 w 19"/>
                <a:gd name="T33" fmla="*/ 28 h 29"/>
                <a:gd name="T34" fmla="*/ 9 w 19"/>
                <a:gd name="T35" fmla="*/ 28 h 29"/>
                <a:gd name="T36" fmla="*/ 7 w 19"/>
                <a:gd name="T37" fmla="*/ 28 h 29"/>
                <a:gd name="T38" fmla="*/ 6 w 19"/>
                <a:gd name="T39" fmla="*/ 27 h 29"/>
                <a:gd name="T40" fmla="*/ 4 w 19"/>
                <a:gd name="T41" fmla="*/ 26 h 29"/>
                <a:gd name="T42" fmla="*/ 3 w 19"/>
                <a:gd name="T43" fmla="*/ 24 h 29"/>
                <a:gd name="T44" fmla="*/ 2 w 19"/>
                <a:gd name="T45" fmla="*/ 22 h 29"/>
                <a:gd name="T46" fmla="*/ 1 w 19"/>
                <a:gd name="T47" fmla="*/ 19 h 29"/>
                <a:gd name="T48" fmla="*/ 0 w 19"/>
                <a:gd name="T49" fmla="*/ 17 h 29"/>
                <a:gd name="T50" fmla="*/ 0 w 19"/>
                <a:gd name="T51" fmla="*/ 14 h 29"/>
                <a:gd name="T52" fmla="*/ 0 w 19"/>
                <a:gd name="T53" fmla="*/ 11 h 29"/>
                <a:gd name="T54" fmla="*/ 1 w 19"/>
                <a:gd name="T55" fmla="*/ 8 h 29"/>
                <a:gd name="T56" fmla="*/ 2 w 19"/>
                <a:gd name="T57" fmla="*/ 6 h 29"/>
                <a:gd name="T58" fmla="*/ 3 w 19"/>
                <a:gd name="T59" fmla="*/ 4 h 29"/>
                <a:gd name="T60" fmla="*/ 4 w 19"/>
                <a:gd name="T61" fmla="*/ 2 h 29"/>
                <a:gd name="T62" fmla="*/ 6 w 19"/>
                <a:gd name="T63" fmla="*/ 1 h 29"/>
                <a:gd name="T64" fmla="*/ 7 w 19"/>
                <a:gd name="T65" fmla="*/ 0 h 29"/>
                <a:gd name="T66" fmla="*/ 9 w 19"/>
                <a:gd name="T67" fmla="*/ 0 h 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29"/>
                <a:gd name="T104" fmla="*/ 19 w 19"/>
                <a:gd name="T105" fmla="*/ 29 h 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29">
                  <a:moveTo>
                    <a:pt x="9" y="0"/>
                  </a:moveTo>
                  <a:lnTo>
                    <a:pt x="9" y="0"/>
                  </a:lnTo>
                  <a:lnTo>
                    <a:pt x="11" y="0"/>
                  </a:lnTo>
                  <a:lnTo>
                    <a:pt x="12" y="1"/>
                  </a:lnTo>
                  <a:lnTo>
                    <a:pt x="14" y="2"/>
                  </a:lnTo>
                  <a:lnTo>
                    <a:pt x="15" y="4"/>
                  </a:lnTo>
                  <a:lnTo>
                    <a:pt x="16" y="6"/>
                  </a:lnTo>
                  <a:lnTo>
                    <a:pt x="17" y="8"/>
                  </a:lnTo>
                  <a:lnTo>
                    <a:pt x="18" y="11"/>
                  </a:lnTo>
                  <a:lnTo>
                    <a:pt x="18" y="14"/>
                  </a:lnTo>
                  <a:lnTo>
                    <a:pt x="18" y="17"/>
                  </a:lnTo>
                  <a:lnTo>
                    <a:pt x="17" y="19"/>
                  </a:lnTo>
                  <a:lnTo>
                    <a:pt x="16" y="22"/>
                  </a:lnTo>
                  <a:lnTo>
                    <a:pt x="15" y="24"/>
                  </a:lnTo>
                  <a:lnTo>
                    <a:pt x="14" y="26"/>
                  </a:lnTo>
                  <a:lnTo>
                    <a:pt x="12" y="27"/>
                  </a:lnTo>
                  <a:lnTo>
                    <a:pt x="11" y="28"/>
                  </a:lnTo>
                  <a:lnTo>
                    <a:pt x="9" y="28"/>
                  </a:lnTo>
                  <a:lnTo>
                    <a:pt x="7" y="28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2" y="22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4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18" name="Freeform 355"/>
            <p:cNvSpPr>
              <a:spLocks/>
            </p:cNvSpPr>
            <p:nvPr/>
          </p:nvSpPr>
          <p:spPr bwMode="auto">
            <a:xfrm>
              <a:off x="2489" y="1079"/>
              <a:ext cx="6" cy="28"/>
            </a:xfrm>
            <a:custGeom>
              <a:avLst/>
              <a:gdLst>
                <a:gd name="T0" fmla="*/ 0 w 6"/>
                <a:gd name="T1" fmla="*/ 0 h 28"/>
                <a:gd name="T2" fmla="*/ 5 w 6"/>
                <a:gd name="T3" fmla="*/ 0 h 28"/>
                <a:gd name="T4" fmla="*/ 2 w 6"/>
                <a:gd name="T5" fmla="*/ 1 h 28"/>
                <a:gd name="T6" fmla="*/ 0 w 6"/>
                <a:gd name="T7" fmla="*/ 0 h 28"/>
                <a:gd name="T8" fmla="*/ 0 w 6"/>
                <a:gd name="T9" fmla="*/ 27 h 28"/>
                <a:gd name="T10" fmla="*/ 5 w 6"/>
                <a:gd name="T11" fmla="*/ 27 h 28"/>
                <a:gd name="T12" fmla="*/ 2 w 6"/>
                <a:gd name="T13" fmla="*/ 26 h 28"/>
                <a:gd name="T14" fmla="*/ 0 w 6"/>
                <a:gd name="T15" fmla="*/ 27 h 28"/>
                <a:gd name="T16" fmla="*/ 0 w 6"/>
                <a:gd name="T17" fmla="*/ 0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8"/>
                <a:gd name="T29" fmla="*/ 6 w 6"/>
                <a:gd name="T30" fmla="*/ 28 h 2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8">
                  <a:moveTo>
                    <a:pt x="0" y="0"/>
                  </a:moveTo>
                  <a:lnTo>
                    <a:pt x="5" y="0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27"/>
                  </a:lnTo>
                  <a:lnTo>
                    <a:pt x="5" y="27"/>
                  </a:lnTo>
                  <a:lnTo>
                    <a:pt x="2" y="26"/>
                  </a:lnTo>
                  <a:lnTo>
                    <a:pt x="0" y="2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19" name="Freeform 356"/>
            <p:cNvSpPr>
              <a:spLocks/>
            </p:cNvSpPr>
            <p:nvPr/>
          </p:nvSpPr>
          <p:spPr bwMode="auto">
            <a:xfrm>
              <a:off x="2489" y="1079"/>
              <a:ext cx="6" cy="2"/>
            </a:xfrm>
            <a:custGeom>
              <a:avLst/>
              <a:gdLst>
                <a:gd name="T0" fmla="*/ 0 w 6"/>
                <a:gd name="T1" fmla="*/ 0 h 2"/>
                <a:gd name="T2" fmla="*/ 5 w 6"/>
                <a:gd name="T3" fmla="*/ 0 h 2"/>
                <a:gd name="T4" fmla="*/ 3 w 6"/>
                <a:gd name="T5" fmla="*/ 1 h 2"/>
                <a:gd name="T6" fmla="*/ 0 w 6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2"/>
                <a:gd name="T14" fmla="*/ 6 w 6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2">
                  <a:moveTo>
                    <a:pt x="0" y="0"/>
                  </a:moveTo>
                  <a:lnTo>
                    <a:pt x="5" y="0"/>
                  </a:lnTo>
                  <a:lnTo>
                    <a:pt x="3" y="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20" name="Freeform 357"/>
            <p:cNvSpPr>
              <a:spLocks/>
            </p:cNvSpPr>
            <p:nvPr/>
          </p:nvSpPr>
          <p:spPr bwMode="auto">
            <a:xfrm>
              <a:off x="2485" y="1079"/>
              <a:ext cx="18" cy="28"/>
            </a:xfrm>
            <a:custGeom>
              <a:avLst/>
              <a:gdLst>
                <a:gd name="T0" fmla="*/ 9 w 18"/>
                <a:gd name="T1" fmla="*/ 0 h 28"/>
                <a:gd name="T2" fmla="*/ 10 w 18"/>
                <a:gd name="T3" fmla="*/ 0 h 28"/>
                <a:gd name="T4" fmla="*/ 12 w 18"/>
                <a:gd name="T5" fmla="*/ 1 h 28"/>
                <a:gd name="T6" fmla="*/ 13 w 18"/>
                <a:gd name="T7" fmla="*/ 2 h 28"/>
                <a:gd name="T8" fmla="*/ 15 w 18"/>
                <a:gd name="T9" fmla="*/ 4 h 28"/>
                <a:gd name="T10" fmla="*/ 16 w 18"/>
                <a:gd name="T11" fmla="*/ 6 h 28"/>
                <a:gd name="T12" fmla="*/ 16 w 18"/>
                <a:gd name="T13" fmla="*/ 8 h 28"/>
                <a:gd name="T14" fmla="*/ 17 w 18"/>
                <a:gd name="T15" fmla="*/ 11 h 28"/>
                <a:gd name="T16" fmla="*/ 17 w 18"/>
                <a:gd name="T17" fmla="*/ 13 h 28"/>
                <a:gd name="T18" fmla="*/ 17 w 18"/>
                <a:gd name="T19" fmla="*/ 16 h 28"/>
                <a:gd name="T20" fmla="*/ 16 w 18"/>
                <a:gd name="T21" fmla="*/ 19 h 28"/>
                <a:gd name="T22" fmla="*/ 16 w 18"/>
                <a:gd name="T23" fmla="*/ 21 h 28"/>
                <a:gd name="T24" fmla="*/ 15 w 18"/>
                <a:gd name="T25" fmla="*/ 23 h 28"/>
                <a:gd name="T26" fmla="*/ 13 w 18"/>
                <a:gd name="T27" fmla="*/ 25 h 28"/>
                <a:gd name="T28" fmla="*/ 12 w 18"/>
                <a:gd name="T29" fmla="*/ 26 h 28"/>
                <a:gd name="T30" fmla="*/ 10 w 18"/>
                <a:gd name="T31" fmla="*/ 27 h 28"/>
                <a:gd name="T32" fmla="*/ 9 w 18"/>
                <a:gd name="T33" fmla="*/ 27 h 28"/>
                <a:gd name="T34" fmla="*/ 7 w 18"/>
                <a:gd name="T35" fmla="*/ 27 h 28"/>
                <a:gd name="T36" fmla="*/ 5 w 18"/>
                <a:gd name="T37" fmla="*/ 26 h 28"/>
                <a:gd name="T38" fmla="*/ 4 w 18"/>
                <a:gd name="T39" fmla="*/ 25 h 28"/>
                <a:gd name="T40" fmla="*/ 2 w 18"/>
                <a:gd name="T41" fmla="*/ 23 h 28"/>
                <a:gd name="T42" fmla="*/ 1 w 18"/>
                <a:gd name="T43" fmla="*/ 21 h 28"/>
                <a:gd name="T44" fmla="*/ 1 w 18"/>
                <a:gd name="T45" fmla="*/ 19 h 28"/>
                <a:gd name="T46" fmla="*/ 0 w 18"/>
                <a:gd name="T47" fmla="*/ 16 h 28"/>
                <a:gd name="T48" fmla="*/ 0 w 18"/>
                <a:gd name="T49" fmla="*/ 13 h 28"/>
                <a:gd name="T50" fmla="*/ 0 w 18"/>
                <a:gd name="T51" fmla="*/ 11 h 28"/>
                <a:gd name="T52" fmla="*/ 1 w 18"/>
                <a:gd name="T53" fmla="*/ 8 h 28"/>
                <a:gd name="T54" fmla="*/ 1 w 18"/>
                <a:gd name="T55" fmla="*/ 6 h 28"/>
                <a:gd name="T56" fmla="*/ 2 w 18"/>
                <a:gd name="T57" fmla="*/ 4 h 28"/>
                <a:gd name="T58" fmla="*/ 4 w 18"/>
                <a:gd name="T59" fmla="*/ 2 h 28"/>
                <a:gd name="T60" fmla="*/ 5 w 18"/>
                <a:gd name="T61" fmla="*/ 1 h 28"/>
                <a:gd name="T62" fmla="*/ 7 w 18"/>
                <a:gd name="T63" fmla="*/ 0 h 28"/>
                <a:gd name="T64" fmla="*/ 9 w 18"/>
                <a:gd name="T65" fmla="*/ 0 h 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"/>
                <a:gd name="T100" fmla="*/ 0 h 28"/>
                <a:gd name="T101" fmla="*/ 18 w 18"/>
                <a:gd name="T102" fmla="*/ 28 h 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" h="28">
                  <a:moveTo>
                    <a:pt x="9" y="0"/>
                  </a:moveTo>
                  <a:lnTo>
                    <a:pt x="10" y="0"/>
                  </a:lnTo>
                  <a:lnTo>
                    <a:pt x="12" y="1"/>
                  </a:lnTo>
                  <a:lnTo>
                    <a:pt x="13" y="2"/>
                  </a:lnTo>
                  <a:lnTo>
                    <a:pt x="15" y="4"/>
                  </a:lnTo>
                  <a:lnTo>
                    <a:pt x="16" y="6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7" y="13"/>
                  </a:lnTo>
                  <a:lnTo>
                    <a:pt x="17" y="16"/>
                  </a:lnTo>
                  <a:lnTo>
                    <a:pt x="16" y="19"/>
                  </a:lnTo>
                  <a:lnTo>
                    <a:pt x="16" y="21"/>
                  </a:lnTo>
                  <a:lnTo>
                    <a:pt x="15" y="23"/>
                  </a:lnTo>
                  <a:lnTo>
                    <a:pt x="13" y="25"/>
                  </a:lnTo>
                  <a:lnTo>
                    <a:pt x="12" y="26"/>
                  </a:lnTo>
                  <a:lnTo>
                    <a:pt x="10" y="27"/>
                  </a:lnTo>
                  <a:lnTo>
                    <a:pt x="9" y="27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1" y="8"/>
                  </a:lnTo>
                  <a:lnTo>
                    <a:pt x="1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21" name="Freeform 358"/>
            <p:cNvSpPr>
              <a:spLocks/>
            </p:cNvSpPr>
            <p:nvPr/>
          </p:nvSpPr>
          <p:spPr bwMode="auto">
            <a:xfrm>
              <a:off x="2485" y="1079"/>
              <a:ext cx="19" cy="29"/>
            </a:xfrm>
            <a:custGeom>
              <a:avLst/>
              <a:gdLst>
                <a:gd name="T0" fmla="*/ 9 w 19"/>
                <a:gd name="T1" fmla="*/ 0 h 29"/>
                <a:gd name="T2" fmla="*/ 9 w 19"/>
                <a:gd name="T3" fmla="*/ 0 h 29"/>
                <a:gd name="T4" fmla="*/ 11 w 19"/>
                <a:gd name="T5" fmla="*/ 0 h 29"/>
                <a:gd name="T6" fmla="*/ 12 w 19"/>
                <a:gd name="T7" fmla="*/ 1 h 29"/>
                <a:gd name="T8" fmla="*/ 14 w 19"/>
                <a:gd name="T9" fmla="*/ 2 h 29"/>
                <a:gd name="T10" fmla="*/ 15 w 19"/>
                <a:gd name="T11" fmla="*/ 4 h 29"/>
                <a:gd name="T12" fmla="*/ 16 w 19"/>
                <a:gd name="T13" fmla="*/ 6 h 29"/>
                <a:gd name="T14" fmla="*/ 17 w 19"/>
                <a:gd name="T15" fmla="*/ 8 h 29"/>
                <a:gd name="T16" fmla="*/ 18 w 19"/>
                <a:gd name="T17" fmla="*/ 11 h 29"/>
                <a:gd name="T18" fmla="*/ 18 w 19"/>
                <a:gd name="T19" fmla="*/ 14 h 29"/>
                <a:gd name="T20" fmla="*/ 18 w 19"/>
                <a:gd name="T21" fmla="*/ 17 h 29"/>
                <a:gd name="T22" fmla="*/ 17 w 19"/>
                <a:gd name="T23" fmla="*/ 19 h 29"/>
                <a:gd name="T24" fmla="*/ 16 w 19"/>
                <a:gd name="T25" fmla="*/ 22 h 29"/>
                <a:gd name="T26" fmla="*/ 15 w 19"/>
                <a:gd name="T27" fmla="*/ 24 h 29"/>
                <a:gd name="T28" fmla="*/ 14 w 19"/>
                <a:gd name="T29" fmla="*/ 26 h 29"/>
                <a:gd name="T30" fmla="*/ 12 w 19"/>
                <a:gd name="T31" fmla="*/ 27 h 29"/>
                <a:gd name="T32" fmla="*/ 11 w 19"/>
                <a:gd name="T33" fmla="*/ 28 h 29"/>
                <a:gd name="T34" fmla="*/ 9 w 19"/>
                <a:gd name="T35" fmla="*/ 28 h 29"/>
                <a:gd name="T36" fmla="*/ 7 w 19"/>
                <a:gd name="T37" fmla="*/ 28 h 29"/>
                <a:gd name="T38" fmla="*/ 6 w 19"/>
                <a:gd name="T39" fmla="*/ 27 h 29"/>
                <a:gd name="T40" fmla="*/ 4 w 19"/>
                <a:gd name="T41" fmla="*/ 26 h 29"/>
                <a:gd name="T42" fmla="*/ 3 w 19"/>
                <a:gd name="T43" fmla="*/ 24 h 29"/>
                <a:gd name="T44" fmla="*/ 2 w 19"/>
                <a:gd name="T45" fmla="*/ 22 h 29"/>
                <a:gd name="T46" fmla="*/ 1 w 19"/>
                <a:gd name="T47" fmla="*/ 19 h 29"/>
                <a:gd name="T48" fmla="*/ 0 w 19"/>
                <a:gd name="T49" fmla="*/ 17 h 29"/>
                <a:gd name="T50" fmla="*/ 0 w 19"/>
                <a:gd name="T51" fmla="*/ 14 h 29"/>
                <a:gd name="T52" fmla="*/ 0 w 19"/>
                <a:gd name="T53" fmla="*/ 11 h 29"/>
                <a:gd name="T54" fmla="*/ 1 w 19"/>
                <a:gd name="T55" fmla="*/ 8 h 29"/>
                <a:gd name="T56" fmla="*/ 2 w 19"/>
                <a:gd name="T57" fmla="*/ 6 h 29"/>
                <a:gd name="T58" fmla="*/ 3 w 19"/>
                <a:gd name="T59" fmla="*/ 4 h 29"/>
                <a:gd name="T60" fmla="*/ 4 w 19"/>
                <a:gd name="T61" fmla="*/ 2 h 29"/>
                <a:gd name="T62" fmla="*/ 6 w 19"/>
                <a:gd name="T63" fmla="*/ 1 h 29"/>
                <a:gd name="T64" fmla="*/ 7 w 19"/>
                <a:gd name="T65" fmla="*/ 0 h 29"/>
                <a:gd name="T66" fmla="*/ 9 w 19"/>
                <a:gd name="T67" fmla="*/ 0 h 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29"/>
                <a:gd name="T104" fmla="*/ 19 w 19"/>
                <a:gd name="T105" fmla="*/ 29 h 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29">
                  <a:moveTo>
                    <a:pt x="9" y="0"/>
                  </a:moveTo>
                  <a:lnTo>
                    <a:pt x="9" y="0"/>
                  </a:lnTo>
                  <a:lnTo>
                    <a:pt x="11" y="0"/>
                  </a:lnTo>
                  <a:lnTo>
                    <a:pt x="12" y="1"/>
                  </a:lnTo>
                  <a:lnTo>
                    <a:pt x="14" y="2"/>
                  </a:lnTo>
                  <a:lnTo>
                    <a:pt x="15" y="4"/>
                  </a:lnTo>
                  <a:lnTo>
                    <a:pt x="16" y="6"/>
                  </a:lnTo>
                  <a:lnTo>
                    <a:pt x="17" y="8"/>
                  </a:lnTo>
                  <a:lnTo>
                    <a:pt x="18" y="11"/>
                  </a:lnTo>
                  <a:lnTo>
                    <a:pt x="18" y="14"/>
                  </a:lnTo>
                  <a:lnTo>
                    <a:pt x="18" y="17"/>
                  </a:lnTo>
                  <a:lnTo>
                    <a:pt x="17" y="19"/>
                  </a:lnTo>
                  <a:lnTo>
                    <a:pt x="16" y="22"/>
                  </a:lnTo>
                  <a:lnTo>
                    <a:pt x="15" y="24"/>
                  </a:lnTo>
                  <a:lnTo>
                    <a:pt x="14" y="26"/>
                  </a:lnTo>
                  <a:lnTo>
                    <a:pt x="12" y="27"/>
                  </a:lnTo>
                  <a:lnTo>
                    <a:pt x="11" y="28"/>
                  </a:lnTo>
                  <a:lnTo>
                    <a:pt x="9" y="28"/>
                  </a:lnTo>
                  <a:lnTo>
                    <a:pt x="7" y="28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2" y="22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4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22" name="Freeform 359"/>
            <p:cNvSpPr>
              <a:spLocks/>
            </p:cNvSpPr>
            <p:nvPr/>
          </p:nvSpPr>
          <p:spPr bwMode="auto">
            <a:xfrm>
              <a:off x="2486" y="1079"/>
              <a:ext cx="20" cy="28"/>
            </a:xfrm>
            <a:custGeom>
              <a:avLst/>
              <a:gdLst>
                <a:gd name="T0" fmla="*/ 10 w 20"/>
                <a:gd name="T1" fmla="*/ 0 h 28"/>
                <a:gd name="T2" fmla="*/ 11 w 20"/>
                <a:gd name="T3" fmla="*/ 0 h 28"/>
                <a:gd name="T4" fmla="*/ 13 w 20"/>
                <a:gd name="T5" fmla="*/ 1 h 28"/>
                <a:gd name="T6" fmla="*/ 15 w 20"/>
                <a:gd name="T7" fmla="*/ 2 h 28"/>
                <a:gd name="T8" fmla="*/ 16 w 20"/>
                <a:gd name="T9" fmla="*/ 4 h 28"/>
                <a:gd name="T10" fmla="*/ 17 w 20"/>
                <a:gd name="T11" fmla="*/ 6 h 28"/>
                <a:gd name="T12" fmla="*/ 18 w 20"/>
                <a:gd name="T13" fmla="*/ 8 h 28"/>
                <a:gd name="T14" fmla="*/ 19 w 20"/>
                <a:gd name="T15" fmla="*/ 11 h 28"/>
                <a:gd name="T16" fmla="*/ 19 w 20"/>
                <a:gd name="T17" fmla="*/ 13 h 28"/>
                <a:gd name="T18" fmla="*/ 19 w 20"/>
                <a:gd name="T19" fmla="*/ 16 h 28"/>
                <a:gd name="T20" fmla="*/ 18 w 20"/>
                <a:gd name="T21" fmla="*/ 19 h 28"/>
                <a:gd name="T22" fmla="*/ 17 w 20"/>
                <a:gd name="T23" fmla="*/ 21 h 28"/>
                <a:gd name="T24" fmla="*/ 16 w 20"/>
                <a:gd name="T25" fmla="*/ 23 h 28"/>
                <a:gd name="T26" fmla="*/ 15 w 20"/>
                <a:gd name="T27" fmla="*/ 25 h 28"/>
                <a:gd name="T28" fmla="*/ 13 w 20"/>
                <a:gd name="T29" fmla="*/ 26 h 28"/>
                <a:gd name="T30" fmla="*/ 11 w 20"/>
                <a:gd name="T31" fmla="*/ 27 h 28"/>
                <a:gd name="T32" fmla="*/ 10 w 20"/>
                <a:gd name="T33" fmla="*/ 27 h 28"/>
                <a:gd name="T34" fmla="*/ 8 w 20"/>
                <a:gd name="T35" fmla="*/ 27 h 28"/>
                <a:gd name="T36" fmla="*/ 6 w 20"/>
                <a:gd name="T37" fmla="*/ 26 h 28"/>
                <a:gd name="T38" fmla="*/ 4 w 20"/>
                <a:gd name="T39" fmla="*/ 25 h 28"/>
                <a:gd name="T40" fmla="*/ 3 w 20"/>
                <a:gd name="T41" fmla="*/ 23 h 28"/>
                <a:gd name="T42" fmla="*/ 2 w 20"/>
                <a:gd name="T43" fmla="*/ 21 h 28"/>
                <a:gd name="T44" fmla="*/ 1 w 20"/>
                <a:gd name="T45" fmla="*/ 19 h 28"/>
                <a:gd name="T46" fmla="*/ 0 w 20"/>
                <a:gd name="T47" fmla="*/ 16 h 28"/>
                <a:gd name="T48" fmla="*/ 0 w 20"/>
                <a:gd name="T49" fmla="*/ 13 h 28"/>
                <a:gd name="T50" fmla="*/ 0 w 20"/>
                <a:gd name="T51" fmla="*/ 11 h 28"/>
                <a:gd name="T52" fmla="*/ 1 w 20"/>
                <a:gd name="T53" fmla="*/ 8 h 28"/>
                <a:gd name="T54" fmla="*/ 2 w 20"/>
                <a:gd name="T55" fmla="*/ 6 h 28"/>
                <a:gd name="T56" fmla="*/ 3 w 20"/>
                <a:gd name="T57" fmla="*/ 4 h 28"/>
                <a:gd name="T58" fmla="*/ 4 w 20"/>
                <a:gd name="T59" fmla="*/ 2 h 28"/>
                <a:gd name="T60" fmla="*/ 6 w 20"/>
                <a:gd name="T61" fmla="*/ 1 h 28"/>
                <a:gd name="T62" fmla="*/ 8 w 20"/>
                <a:gd name="T63" fmla="*/ 0 h 28"/>
                <a:gd name="T64" fmla="*/ 10 w 20"/>
                <a:gd name="T65" fmla="*/ 0 h 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"/>
                <a:gd name="T100" fmla="*/ 0 h 28"/>
                <a:gd name="T101" fmla="*/ 20 w 20"/>
                <a:gd name="T102" fmla="*/ 28 h 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" h="28">
                  <a:moveTo>
                    <a:pt x="10" y="0"/>
                  </a:moveTo>
                  <a:lnTo>
                    <a:pt x="11" y="0"/>
                  </a:lnTo>
                  <a:lnTo>
                    <a:pt x="13" y="1"/>
                  </a:lnTo>
                  <a:lnTo>
                    <a:pt x="15" y="2"/>
                  </a:lnTo>
                  <a:lnTo>
                    <a:pt x="16" y="4"/>
                  </a:lnTo>
                  <a:lnTo>
                    <a:pt x="17" y="6"/>
                  </a:lnTo>
                  <a:lnTo>
                    <a:pt x="18" y="8"/>
                  </a:lnTo>
                  <a:lnTo>
                    <a:pt x="19" y="11"/>
                  </a:lnTo>
                  <a:lnTo>
                    <a:pt x="19" y="13"/>
                  </a:lnTo>
                  <a:lnTo>
                    <a:pt x="19" y="16"/>
                  </a:lnTo>
                  <a:lnTo>
                    <a:pt x="18" y="19"/>
                  </a:lnTo>
                  <a:lnTo>
                    <a:pt x="17" y="21"/>
                  </a:lnTo>
                  <a:lnTo>
                    <a:pt x="16" y="23"/>
                  </a:lnTo>
                  <a:lnTo>
                    <a:pt x="15" y="25"/>
                  </a:lnTo>
                  <a:lnTo>
                    <a:pt x="13" y="26"/>
                  </a:lnTo>
                  <a:lnTo>
                    <a:pt x="11" y="27"/>
                  </a:lnTo>
                  <a:lnTo>
                    <a:pt x="10" y="27"/>
                  </a:lnTo>
                  <a:lnTo>
                    <a:pt x="8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21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4" y="2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23" name="Freeform 360"/>
            <p:cNvSpPr>
              <a:spLocks/>
            </p:cNvSpPr>
            <p:nvPr/>
          </p:nvSpPr>
          <p:spPr bwMode="auto">
            <a:xfrm>
              <a:off x="2486" y="1079"/>
              <a:ext cx="20" cy="29"/>
            </a:xfrm>
            <a:custGeom>
              <a:avLst/>
              <a:gdLst>
                <a:gd name="T0" fmla="*/ 10 w 20"/>
                <a:gd name="T1" fmla="*/ 0 h 29"/>
                <a:gd name="T2" fmla="*/ 10 w 20"/>
                <a:gd name="T3" fmla="*/ 0 h 29"/>
                <a:gd name="T4" fmla="*/ 11 w 20"/>
                <a:gd name="T5" fmla="*/ 0 h 29"/>
                <a:gd name="T6" fmla="*/ 13 w 20"/>
                <a:gd name="T7" fmla="*/ 1 h 29"/>
                <a:gd name="T8" fmla="*/ 15 w 20"/>
                <a:gd name="T9" fmla="*/ 2 h 29"/>
                <a:gd name="T10" fmla="*/ 16 w 20"/>
                <a:gd name="T11" fmla="*/ 4 h 29"/>
                <a:gd name="T12" fmla="*/ 17 w 20"/>
                <a:gd name="T13" fmla="*/ 6 h 29"/>
                <a:gd name="T14" fmla="*/ 18 w 20"/>
                <a:gd name="T15" fmla="*/ 9 h 29"/>
                <a:gd name="T16" fmla="*/ 19 w 20"/>
                <a:gd name="T17" fmla="*/ 11 h 29"/>
                <a:gd name="T18" fmla="*/ 19 w 20"/>
                <a:gd name="T19" fmla="*/ 14 h 29"/>
                <a:gd name="T20" fmla="*/ 19 w 20"/>
                <a:gd name="T21" fmla="*/ 17 h 29"/>
                <a:gd name="T22" fmla="*/ 18 w 20"/>
                <a:gd name="T23" fmla="*/ 19 h 29"/>
                <a:gd name="T24" fmla="*/ 17 w 20"/>
                <a:gd name="T25" fmla="*/ 22 h 29"/>
                <a:gd name="T26" fmla="*/ 16 w 20"/>
                <a:gd name="T27" fmla="*/ 24 h 29"/>
                <a:gd name="T28" fmla="*/ 15 w 20"/>
                <a:gd name="T29" fmla="*/ 26 h 29"/>
                <a:gd name="T30" fmla="*/ 13 w 20"/>
                <a:gd name="T31" fmla="*/ 27 h 29"/>
                <a:gd name="T32" fmla="*/ 11 w 20"/>
                <a:gd name="T33" fmla="*/ 28 h 29"/>
                <a:gd name="T34" fmla="*/ 10 w 20"/>
                <a:gd name="T35" fmla="*/ 28 h 29"/>
                <a:gd name="T36" fmla="*/ 8 w 20"/>
                <a:gd name="T37" fmla="*/ 28 h 29"/>
                <a:gd name="T38" fmla="*/ 6 w 20"/>
                <a:gd name="T39" fmla="*/ 27 h 29"/>
                <a:gd name="T40" fmla="*/ 4 w 20"/>
                <a:gd name="T41" fmla="*/ 26 h 29"/>
                <a:gd name="T42" fmla="*/ 3 w 20"/>
                <a:gd name="T43" fmla="*/ 24 h 29"/>
                <a:gd name="T44" fmla="*/ 2 w 20"/>
                <a:gd name="T45" fmla="*/ 22 h 29"/>
                <a:gd name="T46" fmla="*/ 1 w 20"/>
                <a:gd name="T47" fmla="*/ 19 h 29"/>
                <a:gd name="T48" fmla="*/ 0 w 20"/>
                <a:gd name="T49" fmla="*/ 17 h 29"/>
                <a:gd name="T50" fmla="*/ 0 w 20"/>
                <a:gd name="T51" fmla="*/ 14 h 29"/>
                <a:gd name="T52" fmla="*/ 0 w 20"/>
                <a:gd name="T53" fmla="*/ 11 h 29"/>
                <a:gd name="T54" fmla="*/ 1 w 20"/>
                <a:gd name="T55" fmla="*/ 9 h 29"/>
                <a:gd name="T56" fmla="*/ 2 w 20"/>
                <a:gd name="T57" fmla="*/ 6 h 29"/>
                <a:gd name="T58" fmla="*/ 3 w 20"/>
                <a:gd name="T59" fmla="*/ 4 h 29"/>
                <a:gd name="T60" fmla="*/ 4 w 20"/>
                <a:gd name="T61" fmla="*/ 2 h 29"/>
                <a:gd name="T62" fmla="*/ 6 w 20"/>
                <a:gd name="T63" fmla="*/ 1 h 29"/>
                <a:gd name="T64" fmla="*/ 8 w 20"/>
                <a:gd name="T65" fmla="*/ 0 h 29"/>
                <a:gd name="T66" fmla="*/ 10 w 20"/>
                <a:gd name="T67" fmla="*/ 0 h 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"/>
                <a:gd name="T103" fmla="*/ 0 h 29"/>
                <a:gd name="T104" fmla="*/ 20 w 20"/>
                <a:gd name="T105" fmla="*/ 29 h 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" h="29">
                  <a:moveTo>
                    <a:pt x="10" y="0"/>
                  </a:moveTo>
                  <a:lnTo>
                    <a:pt x="10" y="0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15" y="2"/>
                  </a:lnTo>
                  <a:lnTo>
                    <a:pt x="16" y="4"/>
                  </a:lnTo>
                  <a:lnTo>
                    <a:pt x="17" y="6"/>
                  </a:lnTo>
                  <a:lnTo>
                    <a:pt x="18" y="9"/>
                  </a:lnTo>
                  <a:lnTo>
                    <a:pt x="19" y="11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18" y="19"/>
                  </a:lnTo>
                  <a:lnTo>
                    <a:pt x="17" y="22"/>
                  </a:lnTo>
                  <a:lnTo>
                    <a:pt x="16" y="24"/>
                  </a:lnTo>
                  <a:lnTo>
                    <a:pt x="15" y="26"/>
                  </a:lnTo>
                  <a:lnTo>
                    <a:pt x="13" y="27"/>
                  </a:lnTo>
                  <a:lnTo>
                    <a:pt x="11" y="28"/>
                  </a:lnTo>
                  <a:lnTo>
                    <a:pt x="10" y="28"/>
                  </a:lnTo>
                  <a:lnTo>
                    <a:pt x="8" y="28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2" y="22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6"/>
                  </a:lnTo>
                  <a:lnTo>
                    <a:pt x="3" y="4"/>
                  </a:lnTo>
                  <a:lnTo>
                    <a:pt x="4" y="2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24" name="Freeform 361"/>
            <p:cNvSpPr>
              <a:spLocks/>
            </p:cNvSpPr>
            <p:nvPr/>
          </p:nvSpPr>
          <p:spPr bwMode="auto">
            <a:xfrm>
              <a:off x="2496" y="1079"/>
              <a:ext cx="6" cy="28"/>
            </a:xfrm>
            <a:custGeom>
              <a:avLst/>
              <a:gdLst>
                <a:gd name="T0" fmla="*/ 0 w 6"/>
                <a:gd name="T1" fmla="*/ 0 h 28"/>
                <a:gd name="T2" fmla="*/ 5 w 6"/>
                <a:gd name="T3" fmla="*/ 0 h 28"/>
                <a:gd name="T4" fmla="*/ 3 w 6"/>
                <a:gd name="T5" fmla="*/ 1 h 28"/>
                <a:gd name="T6" fmla="*/ 0 w 6"/>
                <a:gd name="T7" fmla="*/ 0 h 28"/>
                <a:gd name="T8" fmla="*/ 0 w 6"/>
                <a:gd name="T9" fmla="*/ 27 h 28"/>
                <a:gd name="T10" fmla="*/ 5 w 6"/>
                <a:gd name="T11" fmla="*/ 27 h 28"/>
                <a:gd name="T12" fmla="*/ 3 w 6"/>
                <a:gd name="T13" fmla="*/ 26 h 28"/>
                <a:gd name="T14" fmla="*/ 0 w 6"/>
                <a:gd name="T15" fmla="*/ 27 h 28"/>
                <a:gd name="T16" fmla="*/ 0 w 6"/>
                <a:gd name="T17" fmla="*/ 0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8"/>
                <a:gd name="T29" fmla="*/ 6 w 6"/>
                <a:gd name="T30" fmla="*/ 28 h 2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8">
                  <a:moveTo>
                    <a:pt x="0" y="0"/>
                  </a:moveTo>
                  <a:lnTo>
                    <a:pt x="5" y="0"/>
                  </a:lnTo>
                  <a:lnTo>
                    <a:pt x="3" y="1"/>
                  </a:lnTo>
                  <a:lnTo>
                    <a:pt x="0" y="0"/>
                  </a:lnTo>
                  <a:lnTo>
                    <a:pt x="0" y="27"/>
                  </a:lnTo>
                  <a:lnTo>
                    <a:pt x="5" y="27"/>
                  </a:lnTo>
                  <a:lnTo>
                    <a:pt x="3" y="26"/>
                  </a:lnTo>
                  <a:lnTo>
                    <a:pt x="0" y="2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25" name="Freeform 362"/>
            <p:cNvSpPr>
              <a:spLocks/>
            </p:cNvSpPr>
            <p:nvPr/>
          </p:nvSpPr>
          <p:spPr bwMode="auto">
            <a:xfrm>
              <a:off x="2496" y="1079"/>
              <a:ext cx="6" cy="2"/>
            </a:xfrm>
            <a:custGeom>
              <a:avLst/>
              <a:gdLst>
                <a:gd name="T0" fmla="*/ 0 w 6"/>
                <a:gd name="T1" fmla="*/ 0 h 2"/>
                <a:gd name="T2" fmla="*/ 5 w 6"/>
                <a:gd name="T3" fmla="*/ 0 h 2"/>
                <a:gd name="T4" fmla="*/ 3 w 6"/>
                <a:gd name="T5" fmla="*/ 1 h 2"/>
                <a:gd name="T6" fmla="*/ 0 w 6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2"/>
                <a:gd name="T14" fmla="*/ 6 w 6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2">
                  <a:moveTo>
                    <a:pt x="0" y="0"/>
                  </a:moveTo>
                  <a:lnTo>
                    <a:pt x="5" y="0"/>
                  </a:lnTo>
                  <a:lnTo>
                    <a:pt x="3" y="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26" name="Freeform 363"/>
            <p:cNvSpPr>
              <a:spLocks/>
            </p:cNvSpPr>
            <p:nvPr/>
          </p:nvSpPr>
          <p:spPr bwMode="auto">
            <a:xfrm>
              <a:off x="2492" y="1079"/>
              <a:ext cx="19" cy="28"/>
            </a:xfrm>
            <a:custGeom>
              <a:avLst/>
              <a:gdLst>
                <a:gd name="T0" fmla="*/ 9 w 19"/>
                <a:gd name="T1" fmla="*/ 0 h 28"/>
                <a:gd name="T2" fmla="*/ 11 w 19"/>
                <a:gd name="T3" fmla="*/ 0 h 28"/>
                <a:gd name="T4" fmla="*/ 13 w 19"/>
                <a:gd name="T5" fmla="*/ 1 h 28"/>
                <a:gd name="T6" fmla="*/ 14 w 19"/>
                <a:gd name="T7" fmla="*/ 2 h 28"/>
                <a:gd name="T8" fmla="*/ 15 w 19"/>
                <a:gd name="T9" fmla="*/ 4 h 28"/>
                <a:gd name="T10" fmla="*/ 17 w 19"/>
                <a:gd name="T11" fmla="*/ 6 h 28"/>
                <a:gd name="T12" fmla="*/ 17 w 19"/>
                <a:gd name="T13" fmla="*/ 8 h 28"/>
                <a:gd name="T14" fmla="*/ 18 w 19"/>
                <a:gd name="T15" fmla="*/ 11 h 28"/>
                <a:gd name="T16" fmla="*/ 18 w 19"/>
                <a:gd name="T17" fmla="*/ 13 h 28"/>
                <a:gd name="T18" fmla="*/ 18 w 19"/>
                <a:gd name="T19" fmla="*/ 16 h 28"/>
                <a:gd name="T20" fmla="*/ 17 w 19"/>
                <a:gd name="T21" fmla="*/ 19 h 28"/>
                <a:gd name="T22" fmla="*/ 17 w 19"/>
                <a:gd name="T23" fmla="*/ 21 h 28"/>
                <a:gd name="T24" fmla="*/ 15 w 19"/>
                <a:gd name="T25" fmla="*/ 23 h 28"/>
                <a:gd name="T26" fmla="*/ 14 w 19"/>
                <a:gd name="T27" fmla="*/ 25 h 28"/>
                <a:gd name="T28" fmla="*/ 13 w 19"/>
                <a:gd name="T29" fmla="*/ 26 h 28"/>
                <a:gd name="T30" fmla="*/ 11 w 19"/>
                <a:gd name="T31" fmla="*/ 27 h 28"/>
                <a:gd name="T32" fmla="*/ 9 w 19"/>
                <a:gd name="T33" fmla="*/ 27 h 28"/>
                <a:gd name="T34" fmla="*/ 7 w 19"/>
                <a:gd name="T35" fmla="*/ 27 h 28"/>
                <a:gd name="T36" fmla="*/ 6 w 19"/>
                <a:gd name="T37" fmla="*/ 26 h 28"/>
                <a:gd name="T38" fmla="*/ 4 w 19"/>
                <a:gd name="T39" fmla="*/ 25 h 28"/>
                <a:gd name="T40" fmla="*/ 3 w 19"/>
                <a:gd name="T41" fmla="*/ 23 h 28"/>
                <a:gd name="T42" fmla="*/ 2 w 19"/>
                <a:gd name="T43" fmla="*/ 21 h 28"/>
                <a:gd name="T44" fmla="*/ 1 w 19"/>
                <a:gd name="T45" fmla="*/ 19 h 28"/>
                <a:gd name="T46" fmla="*/ 0 w 19"/>
                <a:gd name="T47" fmla="*/ 16 h 28"/>
                <a:gd name="T48" fmla="*/ 0 w 19"/>
                <a:gd name="T49" fmla="*/ 13 h 28"/>
                <a:gd name="T50" fmla="*/ 0 w 19"/>
                <a:gd name="T51" fmla="*/ 11 h 28"/>
                <a:gd name="T52" fmla="*/ 1 w 19"/>
                <a:gd name="T53" fmla="*/ 8 h 28"/>
                <a:gd name="T54" fmla="*/ 2 w 19"/>
                <a:gd name="T55" fmla="*/ 6 h 28"/>
                <a:gd name="T56" fmla="*/ 3 w 19"/>
                <a:gd name="T57" fmla="*/ 4 h 28"/>
                <a:gd name="T58" fmla="*/ 4 w 19"/>
                <a:gd name="T59" fmla="*/ 2 h 28"/>
                <a:gd name="T60" fmla="*/ 6 w 19"/>
                <a:gd name="T61" fmla="*/ 1 h 28"/>
                <a:gd name="T62" fmla="*/ 7 w 19"/>
                <a:gd name="T63" fmla="*/ 0 h 28"/>
                <a:gd name="T64" fmla="*/ 9 w 19"/>
                <a:gd name="T65" fmla="*/ 0 h 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28"/>
                <a:gd name="T101" fmla="*/ 19 w 19"/>
                <a:gd name="T102" fmla="*/ 28 h 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28">
                  <a:moveTo>
                    <a:pt x="9" y="0"/>
                  </a:moveTo>
                  <a:lnTo>
                    <a:pt x="11" y="0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5" y="4"/>
                  </a:lnTo>
                  <a:lnTo>
                    <a:pt x="17" y="6"/>
                  </a:lnTo>
                  <a:lnTo>
                    <a:pt x="17" y="8"/>
                  </a:lnTo>
                  <a:lnTo>
                    <a:pt x="18" y="11"/>
                  </a:lnTo>
                  <a:lnTo>
                    <a:pt x="18" y="13"/>
                  </a:lnTo>
                  <a:lnTo>
                    <a:pt x="18" y="16"/>
                  </a:lnTo>
                  <a:lnTo>
                    <a:pt x="17" y="19"/>
                  </a:lnTo>
                  <a:lnTo>
                    <a:pt x="17" y="21"/>
                  </a:lnTo>
                  <a:lnTo>
                    <a:pt x="15" y="23"/>
                  </a:lnTo>
                  <a:lnTo>
                    <a:pt x="14" y="25"/>
                  </a:lnTo>
                  <a:lnTo>
                    <a:pt x="13" y="26"/>
                  </a:lnTo>
                  <a:lnTo>
                    <a:pt x="11" y="27"/>
                  </a:lnTo>
                  <a:lnTo>
                    <a:pt x="9" y="27"/>
                  </a:lnTo>
                  <a:lnTo>
                    <a:pt x="7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21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4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27" name="Freeform 364"/>
            <p:cNvSpPr>
              <a:spLocks/>
            </p:cNvSpPr>
            <p:nvPr/>
          </p:nvSpPr>
          <p:spPr bwMode="auto">
            <a:xfrm>
              <a:off x="2492" y="1079"/>
              <a:ext cx="19" cy="29"/>
            </a:xfrm>
            <a:custGeom>
              <a:avLst/>
              <a:gdLst>
                <a:gd name="T0" fmla="*/ 9 w 19"/>
                <a:gd name="T1" fmla="*/ 0 h 29"/>
                <a:gd name="T2" fmla="*/ 9 w 19"/>
                <a:gd name="T3" fmla="*/ 0 h 29"/>
                <a:gd name="T4" fmla="*/ 11 w 19"/>
                <a:gd name="T5" fmla="*/ 0 h 29"/>
                <a:gd name="T6" fmla="*/ 13 w 19"/>
                <a:gd name="T7" fmla="*/ 1 h 29"/>
                <a:gd name="T8" fmla="*/ 14 w 19"/>
                <a:gd name="T9" fmla="*/ 2 h 29"/>
                <a:gd name="T10" fmla="*/ 15 w 19"/>
                <a:gd name="T11" fmla="*/ 4 h 29"/>
                <a:gd name="T12" fmla="*/ 17 w 19"/>
                <a:gd name="T13" fmla="*/ 6 h 29"/>
                <a:gd name="T14" fmla="*/ 17 w 19"/>
                <a:gd name="T15" fmla="*/ 9 h 29"/>
                <a:gd name="T16" fmla="*/ 18 w 19"/>
                <a:gd name="T17" fmla="*/ 11 h 29"/>
                <a:gd name="T18" fmla="*/ 18 w 19"/>
                <a:gd name="T19" fmla="*/ 14 h 29"/>
                <a:gd name="T20" fmla="*/ 18 w 19"/>
                <a:gd name="T21" fmla="*/ 17 h 29"/>
                <a:gd name="T22" fmla="*/ 17 w 19"/>
                <a:gd name="T23" fmla="*/ 19 h 29"/>
                <a:gd name="T24" fmla="*/ 17 w 19"/>
                <a:gd name="T25" fmla="*/ 22 h 29"/>
                <a:gd name="T26" fmla="*/ 15 w 19"/>
                <a:gd name="T27" fmla="*/ 24 h 29"/>
                <a:gd name="T28" fmla="*/ 14 w 19"/>
                <a:gd name="T29" fmla="*/ 26 h 29"/>
                <a:gd name="T30" fmla="*/ 13 w 19"/>
                <a:gd name="T31" fmla="*/ 27 h 29"/>
                <a:gd name="T32" fmla="*/ 11 w 19"/>
                <a:gd name="T33" fmla="*/ 28 h 29"/>
                <a:gd name="T34" fmla="*/ 9 w 19"/>
                <a:gd name="T35" fmla="*/ 28 h 29"/>
                <a:gd name="T36" fmla="*/ 7 w 19"/>
                <a:gd name="T37" fmla="*/ 28 h 29"/>
                <a:gd name="T38" fmla="*/ 6 w 19"/>
                <a:gd name="T39" fmla="*/ 27 h 29"/>
                <a:gd name="T40" fmla="*/ 4 w 19"/>
                <a:gd name="T41" fmla="*/ 26 h 29"/>
                <a:gd name="T42" fmla="*/ 3 w 19"/>
                <a:gd name="T43" fmla="*/ 24 h 29"/>
                <a:gd name="T44" fmla="*/ 2 w 19"/>
                <a:gd name="T45" fmla="*/ 22 h 29"/>
                <a:gd name="T46" fmla="*/ 1 w 19"/>
                <a:gd name="T47" fmla="*/ 19 h 29"/>
                <a:gd name="T48" fmla="*/ 0 w 19"/>
                <a:gd name="T49" fmla="*/ 17 h 29"/>
                <a:gd name="T50" fmla="*/ 0 w 19"/>
                <a:gd name="T51" fmla="*/ 14 h 29"/>
                <a:gd name="T52" fmla="*/ 0 w 19"/>
                <a:gd name="T53" fmla="*/ 11 h 29"/>
                <a:gd name="T54" fmla="*/ 1 w 19"/>
                <a:gd name="T55" fmla="*/ 9 h 29"/>
                <a:gd name="T56" fmla="*/ 2 w 19"/>
                <a:gd name="T57" fmla="*/ 6 h 29"/>
                <a:gd name="T58" fmla="*/ 3 w 19"/>
                <a:gd name="T59" fmla="*/ 4 h 29"/>
                <a:gd name="T60" fmla="*/ 4 w 19"/>
                <a:gd name="T61" fmla="*/ 2 h 29"/>
                <a:gd name="T62" fmla="*/ 6 w 19"/>
                <a:gd name="T63" fmla="*/ 1 h 29"/>
                <a:gd name="T64" fmla="*/ 7 w 19"/>
                <a:gd name="T65" fmla="*/ 0 h 29"/>
                <a:gd name="T66" fmla="*/ 9 w 19"/>
                <a:gd name="T67" fmla="*/ 0 h 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29"/>
                <a:gd name="T104" fmla="*/ 19 w 19"/>
                <a:gd name="T105" fmla="*/ 29 h 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29">
                  <a:moveTo>
                    <a:pt x="9" y="0"/>
                  </a:moveTo>
                  <a:lnTo>
                    <a:pt x="9" y="0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5" y="4"/>
                  </a:lnTo>
                  <a:lnTo>
                    <a:pt x="17" y="6"/>
                  </a:lnTo>
                  <a:lnTo>
                    <a:pt x="17" y="9"/>
                  </a:lnTo>
                  <a:lnTo>
                    <a:pt x="18" y="11"/>
                  </a:lnTo>
                  <a:lnTo>
                    <a:pt x="18" y="14"/>
                  </a:lnTo>
                  <a:lnTo>
                    <a:pt x="18" y="17"/>
                  </a:lnTo>
                  <a:lnTo>
                    <a:pt x="17" y="19"/>
                  </a:lnTo>
                  <a:lnTo>
                    <a:pt x="17" y="22"/>
                  </a:lnTo>
                  <a:lnTo>
                    <a:pt x="15" y="24"/>
                  </a:lnTo>
                  <a:lnTo>
                    <a:pt x="14" y="26"/>
                  </a:lnTo>
                  <a:lnTo>
                    <a:pt x="13" y="27"/>
                  </a:lnTo>
                  <a:lnTo>
                    <a:pt x="11" y="28"/>
                  </a:lnTo>
                  <a:lnTo>
                    <a:pt x="9" y="28"/>
                  </a:lnTo>
                  <a:lnTo>
                    <a:pt x="7" y="28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2" y="22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6"/>
                  </a:lnTo>
                  <a:lnTo>
                    <a:pt x="3" y="4"/>
                  </a:lnTo>
                  <a:lnTo>
                    <a:pt x="4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28" name="Freeform 365"/>
            <p:cNvSpPr>
              <a:spLocks/>
            </p:cNvSpPr>
            <p:nvPr/>
          </p:nvSpPr>
          <p:spPr bwMode="auto">
            <a:xfrm>
              <a:off x="2457" y="1078"/>
              <a:ext cx="20" cy="30"/>
            </a:xfrm>
            <a:custGeom>
              <a:avLst/>
              <a:gdLst>
                <a:gd name="T0" fmla="*/ 10 w 20"/>
                <a:gd name="T1" fmla="*/ 0 h 30"/>
                <a:gd name="T2" fmla="*/ 12 w 20"/>
                <a:gd name="T3" fmla="*/ 0 h 30"/>
                <a:gd name="T4" fmla="*/ 13 w 20"/>
                <a:gd name="T5" fmla="*/ 1 h 30"/>
                <a:gd name="T6" fmla="*/ 15 w 20"/>
                <a:gd name="T7" fmla="*/ 3 h 30"/>
                <a:gd name="T8" fmla="*/ 16 w 20"/>
                <a:gd name="T9" fmla="*/ 4 h 30"/>
                <a:gd name="T10" fmla="*/ 17 w 20"/>
                <a:gd name="T11" fmla="*/ 7 h 30"/>
                <a:gd name="T12" fmla="*/ 18 w 20"/>
                <a:gd name="T13" fmla="*/ 9 h 30"/>
                <a:gd name="T14" fmla="*/ 19 w 20"/>
                <a:gd name="T15" fmla="*/ 12 h 30"/>
                <a:gd name="T16" fmla="*/ 19 w 20"/>
                <a:gd name="T17" fmla="*/ 15 h 30"/>
                <a:gd name="T18" fmla="*/ 19 w 20"/>
                <a:gd name="T19" fmla="*/ 17 h 30"/>
                <a:gd name="T20" fmla="*/ 18 w 20"/>
                <a:gd name="T21" fmla="*/ 20 h 30"/>
                <a:gd name="T22" fmla="*/ 17 w 20"/>
                <a:gd name="T23" fmla="*/ 23 h 30"/>
                <a:gd name="T24" fmla="*/ 16 w 20"/>
                <a:gd name="T25" fmla="*/ 25 h 30"/>
                <a:gd name="T26" fmla="*/ 15 w 20"/>
                <a:gd name="T27" fmla="*/ 27 h 30"/>
                <a:gd name="T28" fmla="*/ 13 w 20"/>
                <a:gd name="T29" fmla="*/ 28 h 30"/>
                <a:gd name="T30" fmla="*/ 12 w 20"/>
                <a:gd name="T31" fmla="*/ 29 h 30"/>
                <a:gd name="T32" fmla="*/ 10 w 20"/>
                <a:gd name="T33" fmla="*/ 29 h 30"/>
                <a:gd name="T34" fmla="*/ 8 w 20"/>
                <a:gd name="T35" fmla="*/ 29 h 30"/>
                <a:gd name="T36" fmla="*/ 6 w 20"/>
                <a:gd name="T37" fmla="*/ 28 h 30"/>
                <a:gd name="T38" fmla="*/ 4 w 20"/>
                <a:gd name="T39" fmla="*/ 27 h 30"/>
                <a:gd name="T40" fmla="*/ 3 w 20"/>
                <a:gd name="T41" fmla="*/ 25 h 30"/>
                <a:gd name="T42" fmla="*/ 2 w 20"/>
                <a:gd name="T43" fmla="*/ 23 h 30"/>
                <a:gd name="T44" fmla="*/ 1 w 20"/>
                <a:gd name="T45" fmla="*/ 20 h 30"/>
                <a:gd name="T46" fmla="*/ 0 w 20"/>
                <a:gd name="T47" fmla="*/ 17 h 30"/>
                <a:gd name="T48" fmla="*/ 0 w 20"/>
                <a:gd name="T49" fmla="*/ 15 h 30"/>
                <a:gd name="T50" fmla="*/ 0 w 20"/>
                <a:gd name="T51" fmla="*/ 12 h 30"/>
                <a:gd name="T52" fmla="*/ 1 w 20"/>
                <a:gd name="T53" fmla="*/ 9 h 30"/>
                <a:gd name="T54" fmla="*/ 2 w 20"/>
                <a:gd name="T55" fmla="*/ 7 h 30"/>
                <a:gd name="T56" fmla="*/ 3 w 20"/>
                <a:gd name="T57" fmla="*/ 4 h 30"/>
                <a:gd name="T58" fmla="*/ 4 w 20"/>
                <a:gd name="T59" fmla="*/ 3 h 30"/>
                <a:gd name="T60" fmla="*/ 6 w 20"/>
                <a:gd name="T61" fmla="*/ 1 h 30"/>
                <a:gd name="T62" fmla="*/ 8 w 20"/>
                <a:gd name="T63" fmla="*/ 0 h 30"/>
                <a:gd name="T64" fmla="*/ 10 w 20"/>
                <a:gd name="T65" fmla="*/ 0 h 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"/>
                <a:gd name="T100" fmla="*/ 0 h 30"/>
                <a:gd name="T101" fmla="*/ 20 w 20"/>
                <a:gd name="T102" fmla="*/ 30 h 3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" h="30">
                  <a:moveTo>
                    <a:pt x="10" y="0"/>
                  </a:moveTo>
                  <a:lnTo>
                    <a:pt x="12" y="0"/>
                  </a:lnTo>
                  <a:lnTo>
                    <a:pt x="13" y="1"/>
                  </a:lnTo>
                  <a:lnTo>
                    <a:pt x="15" y="3"/>
                  </a:lnTo>
                  <a:lnTo>
                    <a:pt x="16" y="4"/>
                  </a:lnTo>
                  <a:lnTo>
                    <a:pt x="17" y="7"/>
                  </a:lnTo>
                  <a:lnTo>
                    <a:pt x="18" y="9"/>
                  </a:lnTo>
                  <a:lnTo>
                    <a:pt x="19" y="12"/>
                  </a:lnTo>
                  <a:lnTo>
                    <a:pt x="19" y="15"/>
                  </a:lnTo>
                  <a:lnTo>
                    <a:pt x="19" y="17"/>
                  </a:lnTo>
                  <a:lnTo>
                    <a:pt x="18" y="20"/>
                  </a:lnTo>
                  <a:lnTo>
                    <a:pt x="17" y="23"/>
                  </a:lnTo>
                  <a:lnTo>
                    <a:pt x="16" y="25"/>
                  </a:lnTo>
                  <a:lnTo>
                    <a:pt x="15" y="27"/>
                  </a:lnTo>
                  <a:lnTo>
                    <a:pt x="13" y="28"/>
                  </a:lnTo>
                  <a:lnTo>
                    <a:pt x="12" y="29"/>
                  </a:lnTo>
                  <a:lnTo>
                    <a:pt x="10" y="29"/>
                  </a:lnTo>
                  <a:lnTo>
                    <a:pt x="8" y="29"/>
                  </a:lnTo>
                  <a:lnTo>
                    <a:pt x="6" y="28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4"/>
                  </a:lnTo>
                  <a:lnTo>
                    <a:pt x="4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29" name="Freeform 366"/>
            <p:cNvSpPr>
              <a:spLocks/>
            </p:cNvSpPr>
            <p:nvPr/>
          </p:nvSpPr>
          <p:spPr bwMode="auto">
            <a:xfrm>
              <a:off x="2457" y="1078"/>
              <a:ext cx="21" cy="30"/>
            </a:xfrm>
            <a:custGeom>
              <a:avLst/>
              <a:gdLst>
                <a:gd name="T0" fmla="*/ 10 w 21"/>
                <a:gd name="T1" fmla="*/ 0 h 30"/>
                <a:gd name="T2" fmla="*/ 10 w 21"/>
                <a:gd name="T3" fmla="*/ 0 h 30"/>
                <a:gd name="T4" fmla="*/ 12 w 21"/>
                <a:gd name="T5" fmla="*/ 0 h 30"/>
                <a:gd name="T6" fmla="*/ 14 w 21"/>
                <a:gd name="T7" fmla="*/ 1 h 30"/>
                <a:gd name="T8" fmla="*/ 16 w 21"/>
                <a:gd name="T9" fmla="*/ 3 h 30"/>
                <a:gd name="T10" fmla="*/ 17 w 21"/>
                <a:gd name="T11" fmla="*/ 4 h 30"/>
                <a:gd name="T12" fmla="*/ 18 w 21"/>
                <a:gd name="T13" fmla="*/ 7 h 30"/>
                <a:gd name="T14" fmla="*/ 19 w 21"/>
                <a:gd name="T15" fmla="*/ 9 h 30"/>
                <a:gd name="T16" fmla="*/ 20 w 21"/>
                <a:gd name="T17" fmla="*/ 12 h 30"/>
                <a:gd name="T18" fmla="*/ 20 w 21"/>
                <a:gd name="T19" fmla="*/ 15 h 30"/>
                <a:gd name="T20" fmla="*/ 20 w 21"/>
                <a:gd name="T21" fmla="*/ 17 h 30"/>
                <a:gd name="T22" fmla="*/ 19 w 21"/>
                <a:gd name="T23" fmla="*/ 20 h 30"/>
                <a:gd name="T24" fmla="*/ 18 w 21"/>
                <a:gd name="T25" fmla="*/ 23 h 30"/>
                <a:gd name="T26" fmla="*/ 17 w 21"/>
                <a:gd name="T27" fmla="*/ 25 h 30"/>
                <a:gd name="T28" fmla="*/ 16 w 21"/>
                <a:gd name="T29" fmla="*/ 27 h 30"/>
                <a:gd name="T30" fmla="*/ 14 w 21"/>
                <a:gd name="T31" fmla="*/ 28 h 30"/>
                <a:gd name="T32" fmla="*/ 12 w 21"/>
                <a:gd name="T33" fmla="*/ 29 h 30"/>
                <a:gd name="T34" fmla="*/ 10 w 21"/>
                <a:gd name="T35" fmla="*/ 29 h 30"/>
                <a:gd name="T36" fmla="*/ 8 w 21"/>
                <a:gd name="T37" fmla="*/ 29 h 30"/>
                <a:gd name="T38" fmla="*/ 6 w 21"/>
                <a:gd name="T39" fmla="*/ 28 h 30"/>
                <a:gd name="T40" fmla="*/ 5 w 21"/>
                <a:gd name="T41" fmla="*/ 27 h 30"/>
                <a:gd name="T42" fmla="*/ 3 w 21"/>
                <a:gd name="T43" fmla="*/ 25 h 30"/>
                <a:gd name="T44" fmla="*/ 2 w 21"/>
                <a:gd name="T45" fmla="*/ 23 h 30"/>
                <a:gd name="T46" fmla="*/ 1 w 21"/>
                <a:gd name="T47" fmla="*/ 20 h 30"/>
                <a:gd name="T48" fmla="*/ 0 w 21"/>
                <a:gd name="T49" fmla="*/ 17 h 30"/>
                <a:gd name="T50" fmla="*/ 0 w 21"/>
                <a:gd name="T51" fmla="*/ 15 h 30"/>
                <a:gd name="T52" fmla="*/ 0 w 21"/>
                <a:gd name="T53" fmla="*/ 12 h 30"/>
                <a:gd name="T54" fmla="*/ 1 w 21"/>
                <a:gd name="T55" fmla="*/ 9 h 30"/>
                <a:gd name="T56" fmla="*/ 2 w 21"/>
                <a:gd name="T57" fmla="*/ 7 h 30"/>
                <a:gd name="T58" fmla="*/ 3 w 21"/>
                <a:gd name="T59" fmla="*/ 4 h 30"/>
                <a:gd name="T60" fmla="*/ 5 w 21"/>
                <a:gd name="T61" fmla="*/ 3 h 30"/>
                <a:gd name="T62" fmla="*/ 6 w 21"/>
                <a:gd name="T63" fmla="*/ 1 h 30"/>
                <a:gd name="T64" fmla="*/ 8 w 21"/>
                <a:gd name="T65" fmla="*/ 0 h 30"/>
                <a:gd name="T66" fmla="*/ 10 w 21"/>
                <a:gd name="T67" fmla="*/ 0 h 3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1"/>
                <a:gd name="T103" fmla="*/ 0 h 30"/>
                <a:gd name="T104" fmla="*/ 21 w 21"/>
                <a:gd name="T105" fmla="*/ 30 h 3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1" h="30">
                  <a:moveTo>
                    <a:pt x="10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4" y="1"/>
                  </a:lnTo>
                  <a:lnTo>
                    <a:pt x="16" y="3"/>
                  </a:lnTo>
                  <a:lnTo>
                    <a:pt x="17" y="4"/>
                  </a:lnTo>
                  <a:lnTo>
                    <a:pt x="18" y="7"/>
                  </a:lnTo>
                  <a:lnTo>
                    <a:pt x="19" y="9"/>
                  </a:lnTo>
                  <a:lnTo>
                    <a:pt x="20" y="12"/>
                  </a:lnTo>
                  <a:lnTo>
                    <a:pt x="20" y="15"/>
                  </a:lnTo>
                  <a:lnTo>
                    <a:pt x="20" y="17"/>
                  </a:lnTo>
                  <a:lnTo>
                    <a:pt x="19" y="20"/>
                  </a:lnTo>
                  <a:lnTo>
                    <a:pt x="18" y="23"/>
                  </a:lnTo>
                  <a:lnTo>
                    <a:pt x="17" y="25"/>
                  </a:lnTo>
                  <a:lnTo>
                    <a:pt x="16" y="27"/>
                  </a:lnTo>
                  <a:lnTo>
                    <a:pt x="14" y="28"/>
                  </a:lnTo>
                  <a:lnTo>
                    <a:pt x="12" y="29"/>
                  </a:lnTo>
                  <a:lnTo>
                    <a:pt x="10" y="29"/>
                  </a:lnTo>
                  <a:lnTo>
                    <a:pt x="8" y="29"/>
                  </a:lnTo>
                  <a:lnTo>
                    <a:pt x="6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30" name="Freeform 367"/>
            <p:cNvSpPr>
              <a:spLocks/>
            </p:cNvSpPr>
            <p:nvPr/>
          </p:nvSpPr>
          <p:spPr bwMode="auto">
            <a:xfrm>
              <a:off x="2467" y="1078"/>
              <a:ext cx="7" cy="30"/>
            </a:xfrm>
            <a:custGeom>
              <a:avLst/>
              <a:gdLst>
                <a:gd name="T0" fmla="*/ 0 w 7"/>
                <a:gd name="T1" fmla="*/ 0 h 30"/>
                <a:gd name="T2" fmla="*/ 6 w 7"/>
                <a:gd name="T3" fmla="*/ 0 h 30"/>
                <a:gd name="T4" fmla="*/ 3 w 7"/>
                <a:gd name="T5" fmla="*/ 1 h 30"/>
                <a:gd name="T6" fmla="*/ 0 w 7"/>
                <a:gd name="T7" fmla="*/ 0 h 30"/>
                <a:gd name="T8" fmla="*/ 0 w 7"/>
                <a:gd name="T9" fmla="*/ 29 h 30"/>
                <a:gd name="T10" fmla="*/ 6 w 7"/>
                <a:gd name="T11" fmla="*/ 29 h 30"/>
                <a:gd name="T12" fmla="*/ 3 w 7"/>
                <a:gd name="T13" fmla="*/ 28 h 30"/>
                <a:gd name="T14" fmla="*/ 0 w 7"/>
                <a:gd name="T15" fmla="*/ 29 h 30"/>
                <a:gd name="T16" fmla="*/ 0 w 7"/>
                <a:gd name="T17" fmla="*/ 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30"/>
                <a:gd name="T29" fmla="*/ 7 w 7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30">
                  <a:moveTo>
                    <a:pt x="0" y="0"/>
                  </a:moveTo>
                  <a:lnTo>
                    <a:pt x="6" y="0"/>
                  </a:lnTo>
                  <a:lnTo>
                    <a:pt x="3" y="1"/>
                  </a:lnTo>
                  <a:lnTo>
                    <a:pt x="0" y="0"/>
                  </a:lnTo>
                  <a:lnTo>
                    <a:pt x="0" y="29"/>
                  </a:lnTo>
                  <a:lnTo>
                    <a:pt x="6" y="29"/>
                  </a:lnTo>
                  <a:lnTo>
                    <a:pt x="3" y="28"/>
                  </a:lnTo>
                  <a:lnTo>
                    <a:pt x="0" y="29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31" name="Freeform 368"/>
            <p:cNvSpPr>
              <a:spLocks/>
            </p:cNvSpPr>
            <p:nvPr/>
          </p:nvSpPr>
          <p:spPr bwMode="auto">
            <a:xfrm>
              <a:off x="2467" y="1078"/>
              <a:ext cx="7" cy="3"/>
            </a:xfrm>
            <a:custGeom>
              <a:avLst/>
              <a:gdLst>
                <a:gd name="T0" fmla="*/ 0 w 7"/>
                <a:gd name="T1" fmla="*/ 0 h 3"/>
                <a:gd name="T2" fmla="*/ 6 w 7"/>
                <a:gd name="T3" fmla="*/ 0 h 3"/>
                <a:gd name="T4" fmla="*/ 3 w 7"/>
                <a:gd name="T5" fmla="*/ 2 h 3"/>
                <a:gd name="T6" fmla="*/ 0 w 7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3"/>
                <a:gd name="T14" fmla="*/ 7 w 7"/>
                <a:gd name="T15" fmla="*/ 3 h 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3">
                  <a:moveTo>
                    <a:pt x="0" y="0"/>
                  </a:moveTo>
                  <a:lnTo>
                    <a:pt x="6" y="0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32" name="Freeform 369"/>
            <p:cNvSpPr>
              <a:spLocks/>
            </p:cNvSpPr>
            <p:nvPr/>
          </p:nvSpPr>
          <p:spPr bwMode="auto">
            <a:xfrm>
              <a:off x="2464" y="1078"/>
              <a:ext cx="19" cy="30"/>
            </a:xfrm>
            <a:custGeom>
              <a:avLst/>
              <a:gdLst>
                <a:gd name="T0" fmla="*/ 9 w 19"/>
                <a:gd name="T1" fmla="*/ 0 h 30"/>
                <a:gd name="T2" fmla="*/ 11 w 19"/>
                <a:gd name="T3" fmla="*/ 0 h 30"/>
                <a:gd name="T4" fmla="*/ 12 w 19"/>
                <a:gd name="T5" fmla="*/ 1 h 30"/>
                <a:gd name="T6" fmla="*/ 14 w 19"/>
                <a:gd name="T7" fmla="*/ 3 h 30"/>
                <a:gd name="T8" fmla="*/ 15 w 19"/>
                <a:gd name="T9" fmla="*/ 4 h 30"/>
                <a:gd name="T10" fmla="*/ 16 w 19"/>
                <a:gd name="T11" fmla="*/ 7 h 30"/>
                <a:gd name="T12" fmla="*/ 17 w 19"/>
                <a:gd name="T13" fmla="*/ 9 h 30"/>
                <a:gd name="T14" fmla="*/ 18 w 19"/>
                <a:gd name="T15" fmla="*/ 12 h 30"/>
                <a:gd name="T16" fmla="*/ 18 w 19"/>
                <a:gd name="T17" fmla="*/ 15 h 30"/>
                <a:gd name="T18" fmla="*/ 18 w 19"/>
                <a:gd name="T19" fmla="*/ 17 h 30"/>
                <a:gd name="T20" fmla="*/ 17 w 19"/>
                <a:gd name="T21" fmla="*/ 20 h 30"/>
                <a:gd name="T22" fmla="*/ 16 w 19"/>
                <a:gd name="T23" fmla="*/ 23 h 30"/>
                <a:gd name="T24" fmla="*/ 15 w 19"/>
                <a:gd name="T25" fmla="*/ 25 h 30"/>
                <a:gd name="T26" fmla="*/ 14 w 19"/>
                <a:gd name="T27" fmla="*/ 27 h 30"/>
                <a:gd name="T28" fmla="*/ 12 w 19"/>
                <a:gd name="T29" fmla="*/ 28 h 30"/>
                <a:gd name="T30" fmla="*/ 11 w 19"/>
                <a:gd name="T31" fmla="*/ 29 h 30"/>
                <a:gd name="T32" fmla="*/ 9 w 19"/>
                <a:gd name="T33" fmla="*/ 29 h 30"/>
                <a:gd name="T34" fmla="*/ 7 w 19"/>
                <a:gd name="T35" fmla="*/ 29 h 30"/>
                <a:gd name="T36" fmla="*/ 5 w 19"/>
                <a:gd name="T37" fmla="*/ 28 h 30"/>
                <a:gd name="T38" fmla="*/ 4 w 19"/>
                <a:gd name="T39" fmla="*/ 27 h 30"/>
                <a:gd name="T40" fmla="*/ 3 w 19"/>
                <a:gd name="T41" fmla="*/ 25 h 30"/>
                <a:gd name="T42" fmla="*/ 2 w 19"/>
                <a:gd name="T43" fmla="*/ 23 h 30"/>
                <a:gd name="T44" fmla="*/ 1 w 19"/>
                <a:gd name="T45" fmla="*/ 20 h 30"/>
                <a:gd name="T46" fmla="*/ 0 w 19"/>
                <a:gd name="T47" fmla="*/ 17 h 30"/>
                <a:gd name="T48" fmla="*/ 0 w 19"/>
                <a:gd name="T49" fmla="*/ 15 h 30"/>
                <a:gd name="T50" fmla="*/ 0 w 19"/>
                <a:gd name="T51" fmla="*/ 12 h 30"/>
                <a:gd name="T52" fmla="*/ 1 w 19"/>
                <a:gd name="T53" fmla="*/ 9 h 30"/>
                <a:gd name="T54" fmla="*/ 2 w 19"/>
                <a:gd name="T55" fmla="*/ 7 h 30"/>
                <a:gd name="T56" fmla="*/ 3 w 19"/>
                <a:gd name="T57" fmla="*/ 4 h 30"/>
                <a:gd name="T58" fmla="*/ 4 w 19"/>
                <a:gd name="T59" fmla="*/ 3 h 30"/>
                <a:gd name="T60" fmla="*/ 5 w 19"/>
                <a:gd name="T61" fmla="*/ 1 h 30"/>
                <a:gd name="T62" fmla="*/ 7 w 19"/>
                <a:gd name="T63" fmla="*/ 0 h 30"/>
                <a:gd name="T64" fmla="*/ 9 w 19"/>
                <a:gd name="T65" fmla="*/ 0 h 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30"/>
                <a:gd name="T101" fmla="*/ 19 w 19"/>
                <a:gd name="T102" fmla="*/ 30 h 3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30">
                  <a:moveTo>
                    <a:pt x="9" y="0"/>
                  </a:moveTo>
                  <a:lnTo>
                    <a:pt x="11" y="0"/>
                  </a:lnTo>
                  <a:lnTo>
                    <a:pt x="12" y="1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6" y="7"/>
                  </a:lnTo>
                  <a:lnTo>
                    <a:pt x="17" y="9"/>
                  </a:lnTo>
                  <a:lnTo>
                    <a:pt x="18" y="12"/>
                  </a:lnTo>
                  <a:lnTo>
                    <a:pt x="18" y="15"/>
                  </a:lnTo>
                  <a:lnTo>
                    <a:pt x="18" y="17"/>
                  </a:lnTo>
                  <a:lnTo>
                    <a:pt x="17" y="20"/>
                  </a:lnTo>
                  <a:lnTo>
                    <a:pt x="16" y="23"/>
                  </a:lnTo>
                  <a:lnTo>
                    <a:pt x="15" y="25"/>
                  </a:lnTo>
                  <a:lnTo>
                    <a:pt x="14" y="27"/>
                  </a:lnTo>
                  <a:lnTo>
                    <a:pt x="12" y="28"/>
                  </a:lnTo>
                  <a:lnTo>
                    <a:pt x="11" y="29"/>
                  </a:lnTo>
                  <a:lnTo>
                    <a:pt x="9" y="29"/>
                  </a:lnTo>
                  <a:lnTo>
                    <a:pt x="7" y="29"/>
                  </a:lnTo>
                  <a:lnTo>
                    <a:pt x="5" y="28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33" name="Freeform 370"/>
            <p:cNvSpPr>
              <a:spLocks/>
            </p:cNvSpPr>
            <p:nvPr/>
          </p:nvSpPr>
          <p:spPr bwMode="auto">
            <a:xfrm>
              <a:off x="2464" y="1078"/>
              <a:ext cx="20" cy="30"/>
            </a:xfrm>
            <a:custGeom>
              <a:avLst/>
              <a:gdLst>
                <a:gd name="T0" fmla="*/ 9 w 20"/>
                <a:gd name="T1" fmla="*/ 0 h 30"/>
                <a:gd name="T2" fmla="*/ 9 w 20"/>
                <a:gd name="T3" fmla="*/ 0 h 30"/>
                <a:gd name="T4" fmla="*/ 11 w 20"/>
                <a:gd name="T5" fmla="*/ 0 h 30"/>
                <a:gd name="T6" fmla="*/ 13 w 20"/>
                <a:gd name="T7" fmla="*/ 1 h 30"/>
                <a:gd name="T8" fmla="*/ 15 w 20"/>
                <a:gd name="T9" fmla="*/ 3 h 30"/>
                <a:gd name="T10" fmla="*/ 16 w 20"/>
                <a:gd name="T11" fmla="*/ 4 h 30"/>
                <a:gd name="T12" fmla="*/ 17 w 20"/>
                <a:gd name="T13" fmla="*/ 7 h 30"/>
                <a:gd name="T14" fmla="*/ 18 w 20"/>
                <a:gd name="T15" fmla="*/ 9 h 30"/>
                <a:gd name="T16" fmla="*/ 19 w 20"/>
                <a:gd name="T17" fmla="*/ 12 h 30"/>
                <a:gd name="T18" fmla="*/ 19 w 20"/>
                <a:gd name="T19" fmla="*/ 15 h 30"/>
                <a:gd name="T20" fmla="*/ 19 w 20"/>
                <a:gd name="T21" fmla="*/ 17 h 30"/>
                <a:gd name="T22" fmla="*/ 18 w 20"/>
                <a:gd name="T23" fmla="*/ 20 h 30"/>
                <a:gd name="T24" fmla="*/ 17 w 20"/>
                <a:gd name="T25" fmla="*/ 23 h 30"/>
                <a:gd name="T26" fmla="*/ 16 w 20"/>
                <a:gd name="T27" fmla="*/ 25 h 30"/>
                <a:gd name="T28" fmla="*/ 15 w 20"/>
                <a:gd name="T29" fmla="*/ 27 h 30"/>
                <a:gd name="T30" fmla="*/ 13 w 20"/>
                <a:gd name="T31" fmla="*/ 28 h 30"/>
                <a:gd name="T32" fmla="*/ 11 w 20"/>
                <a:gd name="T33" fmla="*/ 29 h 30"/>
                <a:gd name="T34" fmla="*/ 9 w 20"/>
                <a:gd name="T35" fmla="*/ 29 h 30"/>
                <a:gd name="T36" fmla="*/ 7 w 20"/>
                <a:gd name="T37" fmla="*/ 29 h 30"/>
                <a:gd name="T38" fmla="*/ 6 w 20"/>
                <a:gd name="T39" fmla="*/ 28 h 30"/>
                <a:gd name="T40" fmla="*/ 4 w 20"/>
                <a:gd name="T41" fmla="*/ 27 h 30"/>
                <a:gd name="T42" fmla="*/ 3 w 20"/>
                <a:gd name="T43" fmla="*/ 25 h 30"/>
                <a:gd name="T44" fmla="*/ 2 w 20"/>
                <a:gd name="T45" fmla="*/ 23 h 30"/>
                <a:gd name="T46" fmla="*/ 1 w 20"/>
                <a:gd name="T47" fmla="*/ 20 h 30"/>
                <a:gd name="T48" fmla="*/ 0 w 20"/>
                <a:gd name="T49" fmla="*/ 17 h 30"/>
                <a:gd name="T50" fmla="*/ 0 w 20"/>
                <a:gd name="T51" fmla="*/ 15 h 30"/>
                <a:gd name="T52" fmla="*/ 0 w 20"/>
                <a:gd name="T53" fmla="*/ 12 h 30"/>
                <a:gd name="T54" fmla="*/ 1 w 20"/>
                <a:gd name="T55" fmla="*/ 9 h 30"/>
                <a:gd name="T56" fmla="*/ 2 w 20"/>
                <a:gd name="T57" fmla="*/ 7 h 30"/>
                <a:gd name="T58" fmla="*/ 3 w 20"/>
                <a:gd name="T59" fmla="*/ 4 h 30"/>
                <a:gd name="T60" fmla="*/ 4 w 20"/>
                <a:gd name="T61" fmla="*/ 3 h 30"/>
                <a:gd name="T62" fmla="*/ 6 w 20"/>
                <a:gd name="T63" fmla="*/ 1 h 30"/>
                <a:gd name="T64" fmla="*/ 7 w 20"/>
                <a:gd name="T65" fmla="*/ 0 h 30"/>
                <a:gd name="T66" fmla="*/ 9 w 20"/>
                <a:gd name="T67" fmla="*/ 0 h 3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"/>
                <a:gd name="T103" fmla="*/ 0 h 30"/>
                <a:gd name="T104" fmla="*/ 20 w 20"/>
                <a:gd name="T105" fmla="*/ 30 h 3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" h="30">
                  <a:moveTo>
                    <a:pt x="9" y="0"/>
                  </a:moveTo>
                  <a:lnTo>
                    <a:pt x="9" y="0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15" y="3"/>
                  </a:lnTo>
                  <a:lnTo>
                    <a:pt x="16" y="4"/>
                  </a:lnTo>
                  <a:lnTo>
                    <a:pt x="17" y="7"/>
                  </a:lnTo>
                  <a:lnTo>
                    <a:pt x="18" y="9"/>
                  </a:lnTo>
                  <a:lnTo>
                    <a:pt x="19" y="12"/>
                  </a:lnTo>
                  <a:lnTo>
                    <a:pt x="19" y="15"/>
                  </a:lnTo>
                  <a:lnTo>
                    <a:pt x="19" y="17"/>
                  </a:lnTo>
                  <a:lnTo>
                    <a:pt x="18" y="20"/>
                  </a:lnTo>
                  <a:lnTo>
                    <a:pt x="17" y="23"/>
                  </a:lnTo>
                  <a:lnTo>
                    <a:pt x="16" y="25"/>
                  </a:lnTo>
                  <a:lnTo>
                    <a:pt x="15" y="27"/>
                  </a:lnTo>
                  <a:lnTo>
                    <a:pt x="13" y="28"/>
                  </a:lnTo>
                  <a:lnTo>
                    <a:pt x="11" y="29"/>
                  </a:lnTo>
                  <a:lnTo>
                    <a:pt x="9" y="29"/>
                  </a:lnTo>
                  <a:lnTo>
                    <a:pt x="7" y="29"/>
                  </a:lnTo>
                  <a:lnTo>
                    <a:pt x="6" y="28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4"/>
                  </a:lnTo>
                  <a:lnTo>
                    <a:pt x="4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34" name="Freeform 371"/>
            <p:cNvSpPr>
              <a:spLocks/>
            </p:cNvSpPr>
            <p:nvPr/>
          </p:nvSpPr>
          <p:spPr bwMode="auto">
            <a:xfrm>
              <a:off x="2465" y="1079"/>
              <a:ext cx="20" cy="29"/>
            </a:xfrm>
            <a:custGeom>
              <a:avLst/>
              <a:gdLst>
                <a:gd name="T0" fmla="*/ 10 w 20"/>
                <a:gd name="T1" fmla="*/ 0 h 29"/>
                <a:gd name="T2" fmla="*/ 12 w 20"/>
                <a:gd name="T3" fmla="*/ 0 h 29"/>
                <a:gd name="T4" fmla="*/ 13 w 20"/>
                <a:gd name="T5" fmla="*/ 1 h 29"/>
                <a:gd name="T6" fmla="*/ 15 w 20"/>
                <a:gd name="T7" fmla="*/ 2 h 29"/>
                <a:gd name="T8" fmla="*/ 16 w 20"/>
                <a:gd name="T9" fmla="*/ 4 h 29"/>
                <a:gd name="T10" fmla="*/ 17 w 20"/>
                <a:gd name="T11" fmla="*/ 6 h 29"/>
                <a:gd name="T12" fmla="*/ 18 w 20"/>
                <a:gd name="T13" fmla="*/ 8 h 29"/>
                <a:gd name="T14" fmla="*/ 19 w 20"/>
                <a:gd name="T15" fmla="*/ 11 h 29"/>
                <a:gd name="T16" fmla="*/ 19 w 20"/>
                <a:gd name="T17" fmla="*/ 14 h 29"/>
                <a:gd name="T18" fmla="*/ 19 w 20"/>
                <a:gd name="T19" fmla="*/ 17 h 29"/>
                <a:gd name="T20" fmla="*/ 18 w 20"/>
                <a:gd name="T21" fmla="*/ 19 h 29"/>
                <a:gd name="T22" fmla="*/ 17 w 20"/>
                <a:gd name="T23" fmla="*/ 22 h 29"/>
                <a:gd name="T24" fmla="*/ 16 w 20"/>
                <a:gd name="T25" fmla="*/ 24 h 29"/>
                <a:gd name="T26" fmla="*/ 15 w 20"/>
                <a:gd name="T27" fmla="*/ 25 h 29"/>
                <a:gd name="T28" fmla="*/ 13 w 20"/>
                <a:gd name="T29" fmla="*/ 27 h 29"/>
                <a:gd name="T30" fmla="*/ 12 w 20"/>
                <a:gd name="T31" fmla="*/ 28 h 29"/>
                <a:gd name="T32" fmla="*/ 10 w 20"/>
                <a:gd name="T33" fmla="*/ 28 h 29"/>
                <a:gd name="T34" fmla="*/ 8 w 20"/>
                <a:gd name="T35" fmla="*/ 28 h 29"/>
                <a:gd name="T36" fmla="*/ 6 w 20"/>
                <a:gd name="T37" fmla="*/ 27 h 29"/>
                <a:gd name="T38" fmla="*/ 4 w 20"/>
                <a:gd name="T39" fmla="*/ 25 h 29"/>
                <a:gd name="T40" fmla="*/ 3 w 20"/>
                <a:gd name="T41" fmla="*/ 24 h 29"/>
                <a:gd name="T42" fmla="*/ 2 w 20"/>
                <a:gd name="T43" fmla="*/ 22 h 29"/>
                <a:gd name="T44" fmla="*/ 1 w 20"/>
                <a:gd name="T45" fmla="*/ 19 h 29"/>
                <a:gd name="T46" fmla="*/ 0 w 20"/>
                <a:gd name="T47" fmla="*/ 17 h 29"/>
                <a:gd name="T48" fmla="*/ 0 w 20"/>
                <a:gd name="T49" fmla="*/ 14 h 29"/>
                <a:gd name="T50" fmla="*/ 0 w 20"/>
                <a:gd name="T51" fmla="*/ 11 h 29"/>
                <a:gd name="T52" fmla="*/ 1 w 20"/>
                <a:gd name="T53" fmla="*/ 8 h 29"/>
                <a:gd name="T54" fmla="*/ 2 w 20"/>
                <a:gd name="T55" fmla="*/ 6 h 29"/>
                <a:gd name="T56" fmla="*/ 3 w 20"/>
                <a:gd name="T57" fmla="*/ 4 h 29"/>
                <a:gd name="T58" fmla="*/ 4 w 20"/>
                <a:gd name="T59" fmla="*/ 2 h 29"/>
                <a:gd name="T60" fmla="*/ 6 w 20"/>
                <a:gd name="T61" fmla="*/ 1 h 29"/>
                <a:gd name="T62" fmla="*/ 8 w 20"/>
                <a:gd name="T63" fmla="*/ 0 h 29"/>
                <a:gd name="T64" fmla="*/ 10 w 20"/>
                <a:gd name="T65" fmla="*/ 0 h 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"/>
                <a:gd name="T100" fmla="*/ 0 h 29"/>
                <a:gd name="T101" fmla="*/ 20 w 20"/>
                <a:gd name="T102" fmla="*/ 29 h 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" h="29">
                  <a:moveTo>
                    <a:pt x="10" y="0"/>
                  </a:moveTo>
                  <a:lnTo>
                    <a:pt x="12" y="0"/>
                  </a:lnTo>
                  <a:lnTo>
                    <a:pt x="13" y="1"/>
                  </a:lnTo>
                  <a:lnTo>
                    <a:pt x="15" y="2"/>
                  </a:lnTo>
                  <a:lnTo>
                    <a:pt x="16" y="4"/>
                  </a:lnTo>
                  <a:lnTo>
                    <a:pt x="17" y="6"/>
                  </a:lnTo>
                  <a:lnTo>
                    <a:pt x="18" y="8"/>
                  </a:lnTo>
                  <a:lnTo>
                    <a:pt x="19" y="11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18" y="19"/>
                  </a:lnTo>
                  <a:lnTo>
                    <a:pt x="17" y="22"/>
                  </a:lnTo>
                  <a:lnTo>
                    <a:pt x="16" y="24"/>
                  </a:lnTo>
                  <a:lnTo>
                    <a:pt x="15" y="25"/>
                  </a:lnTo>
                  <a:lnTo>
                    <a:pt x="13" y="27"/>
                  </a:lnTo>
                  <a:lnTo>
                    <a:pt x="12" y="28"/>
                  </a:lnTo>
                  <a:lnTo>
                    <a:pt x="10" y="28"/>
                  </a:lnTo>
                  <a:lnTo>
                    <a:pt x="8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4"/>
                  </a:lnTo>
                  <a:lnTo>
                    <a:pt x="2" y="22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4" y="2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35" name="Freeform 372"/>
            <p:cNvSpPr>
              <a:spLocks/>
            </p:cNvSpPr>
            <p:nvPr/>
          </p:nvSpPr>
          <p:spPr bwMode="auto">
            <a:xfrm>
              <a:off x="2465" y="1079"/>
              <a:ext cx="20" cy="29"/>
            </a:xfrm>
            <a:custGeom>
              <a:avLst/>
              <a:gdLst>
                <a:gd name="T0" fmla="*/ 10 w 20"/>
                <a:gd name="T1" fmla="*/ 0 h 29"/>
                <a:gd name="T2" fmla="*/ 10 w 20"/>
                <a:gd name="T3" fmla="*/ 0 h 29"/>
                <a:gd name="T4" fmla="*/ 12 w 20"/>
                <a:gd name="T5" fmla="*/ 0 h 29"/>
                <a:gd name="T6" fmla="*/ 13 w 20"/>
                <a:gd name="T7" fmla="*/ 1 h 29"/>
                <a:gd name="T8" fmla="*/ 15 w 20"/>
                <a:gd name="T9" fmla="*/ 2 h 29"/>
                <a:gd name="T10" fmla="*/ 16 w 20"/>
                <a:gd name="T11" fmla="*/ 4 h 29"/>
                <a:gd name="T12" fmla="*/ 17 w 20"/>
                <a:gd name="T13" fmla="*/ 6 h 29"/>
                <a:gd name="T14" fmla="*/ 18 w 20"/>
                <a:gd name="T15" fmla="*/ 8 h 29"/>
                <a:gd name="T16" fmla="*/ 19 w 20"/>
                <a:gd name="T17" fmla="*/ 11 h 29"/>
                <a:gd name="T18" fmla="*/ 19 w 20"/>
                <a:gd name="T19" fmla="*/ 14 h 29"/>
                <a:gd name="T20" fmla="*/ 19 w 20"/>
                <a:gd name="T21" fmla="*/ 17 h 29"/>
                <a:gd name="T22" fmla="*/ 18 w 20"/>
                <a:gd name="T23" fmla="*/ 19 h 29"/>
                <a:gd name="T24" fmla="*/ 17 w 20"/>
                <a:gd name="T25" fmla="*/ 22 h 29"/>
                <a:gd name="T26" fmla="*/ 16 w 20"/>
                <a:gd name="T27" fmla="*/ 24 h 29"/>
                <a:gd name="T28" fmla="*/ 15 w 20"/>
                <a:gd name="T29" fmla="*/ 25 h 29"/>
                <a:gd name="T30" fmla="*/ 13 w 20"/>
                <a:gd name="T31" fmla="*/ 27 h 29"/>
                <a:gd name="T32" fmla="*/ 12 w 20"/>
                <a:gd name="T33" fmla="*/ 28 h 29"/>
                <a:gd name="T34" fmla="*/ 10 w 20"/>
                <a:gd name="T35" fmla="*/ 28 h 29"/>
                <a:gd name="T36" fmla="*/ 8 w 20"/>
                <a:gd name="T37" fmla="*/ 28 h 29"/>
                <a:gd name="T38" fmla="*/ 6 w 20"/>
                <a:gd name="T39" fmla="*/ 27 h 29"/>
                <a:gd name="T40" fmla="*/ 4 w 20"/>
                <a:gd name="T41" fmla="*/ 25 h 29"/>
                <a:gd name="T42" fmla="*/ 3 w 20"/>
                <a:gd name="T43" fmla="*/ 24 h 29"/>
                <a:gd name="T44" fmla="*/ 2 w 20"/>
                <a:gd name="T45" fmla="*/ 22 h 29"/>
                <a:gd name="T46" fmla="*/ 1 w 20"/>
                <a:gd name="T47" fmla="*/ 19 h 29"/>
                <a:gd name="T48" fmla="*/ 0 w 20"/>
                <a:gd name="T49" fmla="*/ 17 h 29"/>
                <a:gd name="T50" fmla="*/ 0 w 20"/>
                <a:gd name="T51" fmla="*/ 14 h 29"/>
                <a:gd name="T52" fmla="*/ 0 w 20"/>
                <a:gd name="T53" fmla="*/ 11 h 29"/>
                <a:gd name="T54" fmla="*/ 1 w 20"/>
                <a:gd name="T55" fmla="*/ 8 h 29"/>
                <a:gd name="T56" fmla="*/ 2 w 20"/>
                <a:gd name="T57" fmla="*/ 6 h 29"/>
                <a:gd name="T58" fmla="*/ 3 w 20"/>
                <a:gd name="T59" fmla="*/ 4 h 29"/>
                <a:gd name="T60" fmla="*/ 4 w 20"/>
                <a:gd name="T61" fmla="*/ 2 h 29"/>
                <a:gd name="T62" fmla="*/ 6 w 20"/>
                <a:gd name="T63" fmla="*/ 1 h 29"/>
                <a:gd name="T64" fmla="*/ 8 w 20"/>
                <a:gd name="T65" fmla="*/ 0 h 29"/>
                <a:gd name="T66" fmla="*/ 10 w 20"/>
                <a:gd name="T67" fmla="*/ 0 h 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"/>
                <a:gd name="T103" fmla="*/ 0 h 29"/>
                <a:gd name="T104" fmla="*/ 20 w 20"/>
                <a:gd name="T105" fmla="*/ 29 h 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" h="29">
                  <a:moveTo>
                    <a:pt x="10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3" y="1"/>
                  </a:lnTo>
                  <a:lnTo>
                    <a:pt x="15" y="2"/>
                  </a:lnTo>
                  <a:lnTo>
                    <a:pt x="16" y="4"/>
                  </a:lnTo>
                  <a:lnTo>
                    <a:pt x="17" y="6"/>
                  </a:lnTo>
                  <a:lnTo>
                    <a:pt x="18" y="8"/>
                  </a:lnTo>
                  <a:lnTo>
                    <a:pt x="19" y="11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18" y="19"/>
                  </a:lnTo>
                  <a:lnTo>
                    <a:pt x="17" y="22"/>
                  </a:lnTo>
                  <a:lnTo>
                    <a:pt x="16" y="24"/>
                  </a:lnTo>
                  <a:lnTo>
                    <a:pt x="15" y="25"/>
                  </a:lnTo>
                  <a:lnTo>
                    <a:pt x="13" y="27"/>
                  </a:lnTo>
                  <a:lnTo>
                    <a:pt x="12" y="28"/>
                  </a:lnTo>
                  <a:lnTo>
                    <a:pt x="10" y="28"/>
                  </a:lnTo>
                  <a:lnTo>
                    <a:pt x="8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4"/>
                  </a:lnTo>
                  <a:lnTo>
                    <a:pt x="2" y="22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4" y="2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36" name="Freeform 373"/>
            <p:cNvSpPr>
              <a:spLocks/>
            </p:cNvSpPr>
            <p:nvPr/>
          </p:nvSpPr>
          <p:spPr bwMode="auto">
            <a:xfrm>
              <a:off x="2475" y="1079"/>
              <a:ext cx="7" cy="29"/>
            </a:xfrm>
            <a:custGeom>
              <a:avLst/>
              <a:gdLst>
                <a:gd name="T0" fmla="*/ 0 w 7"/>
                <a:gd name="T1" fmla="*/ 0 h 29"/>
                <a:gd name="T2" fmla="*/ 6 w 7"/>
                <a:gd name="T3" fmla="*/ 0 h 29"/>
                <a:gd name="T4" fmla="*/ 3 w 7"/>
                <a:gd name="T5" fmla="*/ 1 h 29"/>
                <a:gd name="T6" fmla="*/ 0 w 7"/>
                <a:gd name="T7" fmla="*/ 0 h 29"/>
                <a:gd name="T8" fmla="*/ 0 w 7"/>
                <a:gd name="T9" fmla="*/ 28 h 29"/>
                <a:gd name="T10" fmla="*/ 6 w 7"/>
                <a:gd name="T11" fmla="*/ 28 h 29"/>
                <a:gd name="T12" fmla="*/ 3 w 7"/>
                <a:gd name="T13" fmla="*/ 27 h 29"/>
                <a:gd name="T14" fmla="*/ 0 w 7"/>
                <a:gd name="T15" fmla="*/ 28 h 29"/>
                <a:gd name="T16" fmla="*/ 0 w 7"/>
                <a:gd name="T17" fmla="*/ 0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29"/>
                <a:gd name="T29" fmla="*/ 7 w 7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29">
                  <a:moveTo>
                    <a:pt x="0" y="0"/>
                  </a:moveTo>
                  <a:lnTo>
                    <a:pt x="6" y="0"/>
                  </a:lnTo>
                  <a:lnTo>
                    <a:pt x="3" y="1"/>
                  </a:lnTo>
                  <a:lnTo>
                    <a:pt x="0" y="0"/>
                  </a:lnTo>
                  <a:lnTo>
                    <a:pt x="0" y="28"/>
                  </a:lnTo>
                  <a:lnTo>
                    <a:pt x="6" y="28"/>
                  </a:lnTo>
                  <a:lnTo>
                    <a:pt x="3" y="27"/>
                  </a:lnTo>
                  <a:lnTo>
                    <a:pt x="0" y="2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37" name="Freeform 374"/>
            <p:cNvSpPr>
              <a:spLocks/>
            </p:cNvSpPr>
            <p:nvPr/>
          </p:nvSpPr>
          <p:spPr bwMode="auto">
            <a:xfrm>
              <a:off x="2475" y="1079"/>
              <a:ext cx="7" cy="2"/>
            </a:xfrm>
            <a:custGeom>
              <a:avLst/>
              <a:gdLst>
                <a:gd name="T0" fmla="*/ 0 w 7"/>
                <a:gd name="T1" fmla="*/ 0 h 2"/>
                <a:gd name="T2" fmla="*/ 6 w 7"/>
                <a:gd name="T3" fmla="*/ 0 h 2"/>
                <a:gd name="T4" fmla="*/ 3 w 7"/>
                <a:gd name="T5" fmla="*/ 1 h 2"/>
                <a:gd name="T6" fmla="*/ 0 w 7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2"/>
                <a:gd name="T14" fmla="*/ 7 w 7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2">
                  <a:moveTo>
                    <a:pt x="0" y="0"/>
                  </a:moveTo>
                  <a:lnTo>
                    <a:pt x="6" y="0"/>
                  </a:lnTo>
                  <a:lnTo>
                    <a:pt x="3" y="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38" name="Freeform 375"/>
            <p:cNvSpPr>
              <a:spLocks/>
            </p:cNvSpPr>
            <p:nvPr/>
          </p:nvSpPr>
          <p:spPr bwMode="auto">
            <a:xfrm>
              <a:off x="2471" y="1079"/>
              <a:ext cx="20" cy="29"/>
            </a:xfrm>
            <a:custGeom>
              <a:avLst/>
              <a:gdLst>
                <a:gd name="T0" fmla="*/ 9 w 20"/>
                <a:gd name="T1" fmla="*/ 0 h 29"/>
                <a:gd name="T2" fmla="*/ 11 w 20"/>
                <a:gd name="T3" fmla="*/ 0 h 29"/>
                <a:gd name="T4" fmla="*/ 13 w 20"/>
                <a:gd name="T5" fmla="*/ 1 h 29"/>
                <a:gd name="T6" fmla="*/ 15 w 20"/>
                <a:gd name="T7" fmla="*/ 2 h 29"/>
                <a:gd name="T8" fmla="*/ 16 w 20"/>
                <a:gd name="T9" fmla="*/ 4 h 29"/>
                <a:gd name="T10" fmla="*/ 17 w 20"/>
                <a:gd name="T11" fmla="*/ 6 h 29"/>
                <a:gd name="T12" fmla="*/ 18 w 20"/>
                <a:gd name="T13" fmla="*/ 8 h 29"/>
                <a:gd name="T14" fmla="*/ 19 w 20"/>
                <a:gd name="T15" fmla="*/ 11 h 29"/>
                <a:gd name="T16" fmla="*/ 19 w 20"/>
                <a:gd name="T17" fmla="*/ 14 h 29"/>
                <a:gd name="T18" fmla="*/ 19 w 20"/>
                <a:gd name="T19" fmla="*/ 17 h 29"/>
                <a:gd name="T20" fmla="*/ 18 w 20"/>
                <a:gd name="T21" fmla="*/ 19 h 29"/>
                <a:gd name="T22" fmla="*/ 17 w 20"/>
                <a:gd name="T23" fmla="*/ 22 h 29"/>
                <a:gd name="T24" fmla="*/ 16 w 20"/>
                <a:gd name="T25" fmla="*/ 24 h 29"/>
                <a:gd name="T26" fmla="*/ 15 w 20"/>
                <a:gd name="T27" fmla="*/ 25 h 29"/>
                <a:gd name="T28" fmla="*/ 13 w 20"/>
                <a:gd name="T29" fmla="*/ 27 h 29"/>
                <a:gd name="T30" fmla="*/ 11 w 20"/>
                <a:gd name="T31" fmla="*/ 28 h 29"/>
                <a:gd name="T32" fmla="*/ 9 w 20"/>
                <a:gd name="T33" fmla="*/ 28 h 29"/>
                <a:gd name="T34" fmla="*/ 7 w 20"/>
                <a:gd name="T35" fmla="*/ 28 h 29"/>
                <a:gd name="T36" fmla="*/ 6 w 20"/>
                <a:gd name="T37" fmla="*/ 27 h 29"/>
                <a:gd name="T38" fmla="*/ 4 w 20"/>
                <a:gd name="T39" fmla="*/ 25 h 29"/>
                <a:gd name="T40" fmla="*/ 3 w 20"/>
                <a:gd name="T41" fmla="*/ 24 h 29"/>
                <a:gd name="T42" fmla="*/ 2 w 20"/>
                <a:gd name="T43" fmla="*/ 22 h 29"/>
                <a:gd name="T44" fmla="*/ 1 w 20"/>
                <a:gd name="T45" fmla="*/ 19 h 29"/>
                <a:gd name="T46" fmla="*/ 0 w 20"/>
                <a:gd name="T47" fmla="*/ 17 h 29"/>
                <a:gd name="T48" fmla="*/ 0 w 20"/>
                <a:gd name="T49" fmla="*/ 14 h 29"/>
                <a:gd name="T50" fmla="*/ 0 w 20"/>
                <a:gd name="T51" fmla="*/ 11 h 29"/>
                <a:gd name="T52" fmla="*/ 1 w 20"/>
                <a:gd name="T53" fmla="*/ 8 h 29"/>
                <a:gd name="T54" fmla="*/ 2 w 20"/>
                <a:gd name="T55" fmla="*/ 6 h 29"/>
                <a:gd name="T56" fmla="*/ 3 w 20"/>
                <a:gd name="T57" fmla="*/ 4 h 29"/>
                <a:gd name="T58" fmla="*/ 4 w 20"/>
                <a:gd name="T59" fmla="*/ 2 h 29"/>
                <a:gd name="T60" fmla="*/ 6 w 20"/>
                <a:gd name="T61" fmla="*/ 1 h 29"/>
                <a:gd name="T62" fmla="*/ 7 w 20"/>
                <a:gd name="T63" fmla="*/ 0 h 29"/>
                <a:gd name="T64" fmla="*/ 9 w 20"/>
                <a:gd name="T65" fmla="*/ 0 h 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"/>
                <a:gd name="T100" fmla="*/ 0 h 29"/>
                <a:gd name="T101" fmla="*/ 20 w 20"/>
                <a:gd name="T102" fmla="*/ 29 h 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" h="29">
                  <a:moveTo>
                    <a:pt x="9" y="0"/>
                  </a:moveTo>
                  <a:lnTo>
                    <a:pt x="11" y="0"/>
                  </a:lnTo>
                  <a:lnTo>
                    <a:pt x="13" y="1"/>
                  </a:lnTo>
                  <a:lnTo>
                    <a:pt x="15" y="2"/>
                  </a:lnTo>
                  <a:lnTo>
                    <a:pt x="16" y="4"/>
                  </a:lnTo>
                  <a:lnTo>
                    <a:pt x="17" y="6"/>
                  </a:lnTo>
                  <a:lnTo>
                    <a:pt x="18" y="8"/>
                  </a:lnTo>
                  <a:lnTo>
                    <a:pt x="19" y="11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18" y="19"/>
                  </a:lnTo>
                  <a:lnTo>
                    <a:pt x="17" y="22"/>
                  </a:lnTo>
                  <a:lnTo>
                    <a:pt x="16" y="24"/>
                  </a:lnTo>
                  <a:lnTo>
                    <a:pt x="15" y="25"/>
                  </a:lnTo>
                  <a:lnTo>
                    <a:pt x="13" y="27"/>
                  </a:lnTo>
                  <a:lnTo>
                    <a:pt x="11" y="28"/>
                  </a:lnTo>
                  <a:lnTo>
                    <a:pt x="9" y="28"/>
                  </a:lnTo>
                  <a:lnTo>
                    <a:pt x="7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4"/>
                  </a:lnTo>
                  <a:lnTo>
                    <a:pt x="2" y="22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4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39" name="Freeform 376"/>
            <p:cNvSpPr>
              <a:spLocks/>
            </p:cNvSpPr>
            <p:nvPr/>
          </p:nvSpPr>
          <p:spPr bwMode="auto">
            <a:xfrm>
              <a:off x="2471" y="1079"/>
              <a:ext cx="20" cy="29"/>
            </a:xfrm>
            <a:custGeom>
              <a:avLst/>
              <a:gdLst>
                <a:gd name="T0" fmla="*/ 9 w 20"/>
                <a:gd name="T1" fmla="*/ 0 h 29"/>
                <a:gd name="T2" fmla="*/ 9 w 20"/>
                <a:gd name="T3" fmla="*/ 0 h 29"/>
                <a:gd name="T4" fmla="*/ 11 w 20"/>
                <a:gd name="T5" fmla="*/ 0 h 29"/>
                <a:gd name="T6" fmla="*/ 13 w 20"/>
                <a:gd name="T7" fmla="*/ 1 h 29"/>
                <a:gd name="T8" fmla="*/ 15 w 20"/>
                <a:gd name="T9" fmla="*/ 2 h 29"/>
                <a:gd name="T10" fmla="*/ 16 w 20"/>
                <a:gd name="T11" fmla="*/ 4 h 29"/>
                <a:gd name="T12" fmla="*/ 17 w 20"/>
                <a:gd name="T13" fmla="*/ 6 h 29"/>
                <a:gd name="T14" fmla="*/ 18 w 20"/>
                <a:gd name="T15" fmla="*/ 8 h 29"/>
                <a:gd name="T16" fmla="*/ 19 w 20"/>
                <a:gd name="T17" fmla="*/ 11 h 29"/>
                <a:gd name="T18" fmla="*/ 19 w 20"/>
                <a:gd name="T19" fmla="*/ 14 h 29"/>
                <a:gd name="T20" fmla="*/ 19 w 20"/>
                <a:gd name="T21" fmla="*/ 17 h 29"/>
                <a:gd name="T22" fmla="*/ 18 w 20"/>
                <a:gd name="T23" fmla="*/ 19 h 29"/>
                <a:gd name="T24" fmla="*/ 17 w 20"/>
                <a:gd name="T25" fmla="*/ 22 h 29"/>
                <a:gd name="T26" fmla="*/ 16 w 20"/>
                <a:gd name="T27" fmla="*/ 24 h 29"/>
                <a:gd name="T28" fmla="*/ 15 w 20"/>
                <a:gd name="T29" fmla="*/ 25 h 29"/>
                <a:gd name="T30" fmla="*/ 13 w 20"/>
                <a:gd name="T31" fmla="*/ 27 h 29"/>
                <a:gd name="T32" fmla="*/ 11 w 20"/>
                <a:gd name="T33" fmla="*/ 28 h 29"/>
                <a:gd name="T34" fmla="*/ 9 w 20"/>
                <a:gd name="T35" fmla="*/ 28 h 29"/>
                <a:gd name="T36" fmla="*/ 7 w 20"/>
                <a:gd name="T37" fmla="*/ 28 h 29"/>
                <a:gd name="T38" fmla="*/ 6 w 20"/>
                <a:gd name="T39" fmla="*/ 27 h 29"/>
                <a:gd name="T40" fmla="*/ 4 w 20"/>
                <a:gd name="T41" fmla="*/ 25 h 29"/>
                <a:gd name="T42" fmla="*/ 3 w 20"/>
                <a:gd name="T43" fmla="*/ 24 h 29"/>
                <a:gd name="T44" fmla="*/ 2 w 20"/>
                <a:gd name="T45" fmla="*/ 22 h 29"/>
                <a:gd name="T46" fmla="*/ 1 w 20"/>
                <a:gd name="T47" fmla="*/ 19 h 29"/>
                <a:gd name="T48" fmla="*/ 0 w 20"/>
                <a:gd name="T49" fmla="*/ 17 h 29"/>
                <a:gd name="T50" fmla="*/ 0 w 20"/>
                <a:gd name="T51" fmla="*/ 14 h 29"/>
                <a:gd name="T52" fmla="*/ 0 w 20"/>
                <a:gd name="T53" fmla="*/ 11 h 29"/>
                <a:gd name="T54" fmla="*/ 1 w 20"/>
                <a:gd name="T55" fmla="*/ 8 h 29"/>
                <a:gd name="T56" fmla="*/ 2 w 20"/>
                <a:gd name="T57" fmla="*/ 6 h 29"/>
                <a:gd name="T58" fmla="*/ 3 w 20"/>
                <a:gd name="T59" fmla="*/ 4 h 29"/>
                <a:gd name="T60" fmla="*/ 4 w 20"/>
                <a:gd name="T61" fmla="*/ 2 h 29"/>
                <a:gd name="T62" fmla="*/ 6 w 20"/>
                <a:gd name="T63" fmla="*/ 1 h 29"/>
                <a:gd name="T64" fmla="*/ 7 w 20"/>
                <a:gd name="T65" fmla="*/ 0 h 29"/>
                <a:gd name="T66" fmla="*/ 9 w 20"/>
                <a:gd name="T67" fmla="*/ 0 h 2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"/>
                <a:gd name="T103" fmla="*/ 0 h 29"/>
                <a:gd name="T104" fmla="*/ 20 w 20"/>
                <a:gd name="T105" fmla="*/ 29 h 2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" h="29">
                  <a:moveTo>
                    <a:pt x="9" y="0"/>
                  </a:moveTo>
                  <a:lnTo>
                    <a:pt x="9" y="0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15" y="2"/>
                  </a:lnTo>
                  <a:lnTo>
                    <a:pt x="16" y="4"/>
                  </a:lnTo>
                  <a:lnTo>
                    <a:pt x="17" y="6"/>
                  </a:lnTo>
                  <a:lnTo>
                    <a:pt x="18" y="8"/>
                  </a:lnTo>
                  <a:lnTo>
                    <a:pt x="19" y="11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18" y="19"/>
                  </a:lnTo>
                  <a:lnTo>
                    <a:pt x="17" y="22"/>
                  </a:lnTo>
                  <a:lnTo>
                    <a:pt x="16" y="24"/>
                  </a:lnTo>
                  <a:lnTo>
                    <a:pt x="15" y="25"/>
                  </a:lnTo>
                  <a:lnTo>
                    <a:pt x="13" y="27"/>
                  </a:lnTo>
                  <a:lnTo>
                    <a:pt x="11" y="28"/>
                  </a:lnTo>
                  <a:lnTo>
                    <a:pt x="9" y="28"/>
                  </a:lnTo>
                  <a:lnTo>
                    <a:pt x="7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4"/>
                  </a:lnTo>
                  <a:lnTo>
                    <a:pt x="2" y="22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4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40" name="Freeform 377"/>
            <p:cNvSpPr>
              <a:spLocks/>
            </p:cNvSpPr>
            <p:nvPr/>
          </p:nvSpPr>
          <p:spPr bwMode="auto">
            <a:xfrm>
              <a:off x="2249" y="1066"/>
              <a:ext cx="331" cy="38"/>
            </a:xfrm>
            <a:custGeom>
              <a:avLst/>
              <a:gdLst>
                <a:gd name="T0" fmla="*/ 0 w 331"/>
                <a:gd name="T1" fmla="*/ 0 h 38"/>
                <a:gd name="T2" fmla="*/ 0 w 331"/>
                <a:gd name="T3" fmla="*/ 27 h 38"/>
                <a:gd name="T4" fmla="*/ 146 w 331"/>
                <a:gd name="T5" fmla="*/ 27 h 38"/>
                <a:gd name="T6" fmla="*/ 152 w 331"/>
                <a:gd name="T7" fmla="*/ 37 h 38"/>
                <a:gd name="T8" fmla="*/ 241 w 331"/>
                <a:gd name="T9" fmla="*/ 31 h 38"/>
                <a:gd name="T10" fmla="*/ 241 w 331"/>
                <a:gd name="T11" fmla="*/ 24 h 38"/>
                <a:gd name="T12" fmla="*/ 286 w 331"/>
                <a:gd name="T13" fmla="*/ 24 h 38"/>
                <a:gd name="T14" fmla="*/ 286 w 331"/>
                <a:gd name="T15" fmla="*/ 29 h 38"/>
                <a:gd name="T16" fmla="*/ 330 w 331"/>
                <a:gd name="T17" fmla="*/ 26 h 38"/>
                <a:gd name="T18" fmla="*/ 330 w 331"/>
                <a:gd name="T19" fmla="*/ 12 h 38"/>
                <a:gd name="T20" fmla="*/ 298 w 331"/>
                <a:gd name="T21" fmla="*/ 13 h 38"/>
                <a:gd name="T22" fmla="*/ 291 w 331"/>
                <a:gd name="T23" fmla="*/ 19 h 38"/>
                <a:gd name="T24" fmla="*/ 192 w 331"/>
                <a:gd name="T25" fmla="*/ 25 h 38"/>
                <a:gd name="T26" fmla="*/ 182 w 331"/>
                <a:gd name="T27" fmla="*/ 16 h 38"/>
                <a:gd name="T28" fmla="*/ 182 w 331"/>
                <a:gd name="T29" fmla="*/ 0 h 38"/>
                <a:gd name="T30" fmla="*/ 0 w 331"/>
                <a:gd name="T31" fmla="*/ 0 h 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31"/>
                <a:gd name="T49" fmla="*/ 0 h 38"/>
                <a:gd name="T50" fmla="*/ 331 w 331"/>
                <a:gd name="T51" fmla="*/ 38 h 3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31" h="38">
                  <a:moveTo>
                    <a:pt x="0" y="0"/>
                  </a:moveTo>
                  <a:lnTo>
                    <a:pt x="0" y="27"/>
                  </a:lnTo>
                  <a:lnTo>
                    <a:pt x="146" y="27"/>
                  </a:lnTo>
                  <a:lnTo>
                    <a:pt x="152" y="37"/>
                  </a:lnTo>
                  <a:lnTo>
                    <a:pt x="241" y="31"/>
                  </a:lnTo>
                  <a:lnTo>
                    <a:pt x="241" y="24"/>
                  </a:lnTo>
                  <a:lnTo>
                    <a:pt x="286" y="24"/>
                  </a:lnTo>
                  <a:lnTo>
                    <a:pt x="286" y="29"/>
                  </a:lnTo>
                  <a:lnTo>
                    <a:pt x="330" y="26"/>
                  </a:lnTo>
                  <a:lnTo>
                    <a:pt x="330" y="12"/>
                  </a:lnTo>
                  <a:lnTo>
                    <a:pt x="298" y="13"/>
                  </a:lnTo>
                  <a:lnTo>
                    <a:pt x="291" y="19"/>
                  </a:lnTo>
                  <a:lnTo>
                    <a:pt x="192" y="25"/>
                  </a:lnTo>
                  <a:lnTo>
                    <a:pt x="182" y="16"/>
                  </a:lnTo>
                  <a:lnTo>
                    <a:pt x="182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41" name="Freeform 378"/>
            <p:cNvSpPr>
              <a:spLocks/>
            </p:cNvSpPr>
            <p:nvPr/>
          </p:nvSpPr>
          <p:spPr bwMode="auto">
            <a:xfrm>
              <a:off x="2249" y="1066"/>
              <a:ext cx="332" cy="39"/>
            </a:xfrm>
            <a:custGeom>
              <a:avLst/>
              <a:gdLst>
                <a:gd name="T0" fmla="*/ 0 w 332"/>
                <a:gd name="T1" fmla="*/ 0 h 39"/>
                <a:gd name="T2" fmla="*/ 0 w 332"/>
                <a:gd name="T3" fmla="*/ 27 h 39"/>
                <a:gd name="T4" fmla="*/ 146 w 332"/>
                <a:gd name="T5" fmla="*/ 27 h 39"/>
                <a:gd name="T6" fmla="*/ 153 w 332"/>
                <a:gd name="T7" fmla="*/ 38 h 39"/>
                <a:gd name="T8" fmla="*/ 242 w 332"/>
                <a:gd name="T9" fmla="*/ 32 h 39"/>
                <a:gd name="T10" fmla="*/ 242 w 332"/>
                <a:gd name="T11" fmla="*/ 24 h 39"/>
                <a:gd name="T12" fmla="*/ 287 w 332"/>
                <a:gd name="T13" fmla="*/ 24 h 39"/>
                <a:gd name="T14" fmla="*/ 287 w 332"/>
                <a:gd name="T15" fmla="*/ 29 h 39"/>
                <a:gd name="T16" fmla="*/ 331 w 332"/>
                <a:gd name="T17" fmla="*/ 26 h 39"/>
                <a:gd name="T18" fmla="*/ 331 w 332"/>
                <a:gd name="T19" fmla="*/ 12 h 39"/>
                <a:gd name="T20" fmla="*/ 299 w 332"/>
                <a:gd name="T21" fmla="*/ 13 h 39"/>
                <a:gd name="T22" fmla="*/ 292 w 332"/>
                <a:gd name="T23" fmla="*/ 20 h 39"/>
                <a:gd name="T24" fmla="*/ 192 w 332"/>
                <a:gd name="T25" fmla="*/ 26 h 39"/>
                <a:gd name="T26" fmla="*/ 182 w 332"/>
                <a:gd name="T27" fmla="*/ 17 h 39"/>
                <a:gd name="T28" fmla="*/ 182 w 332"/>
                <a:gd name="T29" fmla="*/ 0 h 39"/>
                <a:gd name="T30" fmla="*/ 0 w 332"/>
                <a:gd name="T31" fmla="*/ 0 h 3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32"/>
                <a:gd name="T49" fmla="*/ 0 h 39"/>
                <a:gd name="T50" fmla="*/ 332 w 332"/>
                <a:gd name="T51" fmla="*/ 39 h 3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32" h="39">
                  <a:moveTo>
                    <a:pt x="0" y="0"/>
                  </a:moveTo>
                  <a:lnTo>
                    <a:pt x="0" y="27"/>
                  </a:lnTo>
                  <a:lnTo>
                    <a:pt x="146" y="27"/>
                  </a:lnTo>
                  <a:lnTo>
                    <a:pt x="153" y="38"/>
                  </a:lnTo>
                  <a:lnTo>
                    <a:pt x="242" y="32"/>
                  </a:lnTo>
                  <a:lnTo>
                    <a:pt x="242" y="24"/>
                  </a:lnTo>
                  <a:lnTo>
                    <a:pt x="287" y="24"/>
                  </a:lnTo>
                  <a:lnTo>
                    <a:pt x="287" y="29"/>
                  </a:lnTo>
                  <a:lnTo>
                    <a:pt x="331" y="26"/>
                  </a:lnTo>
                  <a:lnTo>
                    <a:pt x="331" y="12"/>
                  </a:lnTo>
                  <a:lnTo>
                    <a:pt x="299" y="13"/>
                  </a:lnTo>
                  <a:lnTo>
                    <a:pt x="292" y="20"/>
                  </a:lnTo>
                  <a:lnTo>
                    <a:pt x="192" y="26"/>
                  </a:lnTo>
                  <a:lnTo>
                    <a:pt x="182" y="17"/>
                  </a:lnTo>
                  <a:lnTo>
                    <a:pt x="182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42" name="Freeform 379"/>
            <p:cNvSpPr>
              <a:spLocks/>
            </p:cNvSpPr>
            <p:nvPr/>
          </p:nvSpPr>
          <p:spPr bwMode="auto">
            <a:xfrm>
              <a:off x="2505" y="1087"/>
              <a:ext cx="28" cy="8"/>
            </a:xfrm>
            <a:custGeom>
              <a:avLst/>
              <a:gdLst>
                <a:gd name="T0" fmla="*/ 15 w 28"/>
                <a:gd name="T1" fmla="*/ 0 h 8"/>
                <a:gd name="T2" fmla="*/ 17 w 28"/>
                <a:gd name="T3" fmla="*/ 0 h 8"/>
                <a:gd name="T4" fmla="*/ 20 w 28"/>
                <a:gd name="T5" fmla="*/ 0 h 8"/>
                <a:gd name="T6" fmla="*/ 22 w 28"/>
                <a:gd name="T7" fmla="*/ 1 h 8"/>
                <a:gd name="T8" fmla="*/ 24 w 28"/>
                <a:gd name="T9" fmla="*/ 1 h 8"/>
                <a:gd name="T10" fmla="*/ 25 w 28"/>
                <a:gd name="T11" fmla="*/ 2 h 8"/>
                <a:gd name="T12" fmla="*/ 26 w 28"/>
                <a:gd name="T13" fmla="*/ 2 h 8"/>
                <a:gd name="T14" fmla="*/ 27 w 28"/>
                <a:gd name="T15" fmla="*/ 3 h 8"/>
                <a:gd name="T16" fmla="*/ 27 w 28"/>
                <a:gd name="T17" fmla="*/ 4 h 8"/>
                <a:gd name="T18" fmla="*/ 26 w 28"/>
                <a:gd name="T19" fmla="*/ 4 h 8"/>
                <a:gd name="T20" fmla="*/ 25 w 28"/>
                <a:gd name="T21" fmla="*/ 5 h 8"/>
                <a:gd name="T22" fmla="*/ 24 w 28"/>
                <a:gd name="T23" fmla="*/ 6 h 8"/>
                <a:gd name="T24" fmla="*/ 22 w 28"/>
                <a:gd name="T25" fmla="*/ 6 h 8"/>
                <a:gd name="T26" fmla="*/ 20 w 28"/>
                <a:gd name="T27" fmla="*/ 7 h 8"/>
                <a:gd name="T28" fmla="*/ 17 w 28"/>
                <a:gd name="T29" fmla="*/ 7 h 8"/>
                <a:gd name="T30" fmla="*/ 15 w 28"/>
                <a:gd name="T31" fmla="*/ 7 h 8"/>
                <a:gd name="T32" fmla="*/ 12 w 28"/>
                <a:gd name="T33" fmla="*/ 7 h 8"/>
                <a:gd name="T34" fmla="*/ 9 w 28"/>
                <a:gd name="T35" fmla="*/ 7 h 8"/>
                <a:gd name="T36" fmla="*/ 7 w 28"/>
                <a:gd name="T37" fmla="*/ 7 h 8"/>
                <a:gd name="T38" fmla="*/ 5 w 28"/>
                <a:gd name="T39" fmla="*/ 6 h 8"/>
                <a:gd name="T40" fmla="*/ 3 w 28"/>
                <a:gd name="T41" fmla="*/ 6 h 8"/>
                <a:gd name="T42" fmla="*/ 2 w 28"/>
                <a:gd name="T43" fmla="*/ 5 h 8"/>
                <a:gd name="T44" fmla="*/ 1 w 28"/>
                <a:gd name="T45" fmla="*/ 4 h 8"/>
                <a:gd name="T46" fmla="*/ 0 w 28"/>
                <a:gd name="T47" fmla="*/ 4 h 8"/>
                <a:gd name="T48" fmla="*/ 0 w 28"/>
                <a:gd name="T49" fmla="*/ 3 h 8"/>
                <a:gd name="T50" fmla="*/ 1 w 28"/>
                <a:gd name="T51" fmla="*/ 2 h 8"/>
                <a:gd name="T52" fmla="*/ 2 w 28"/>
                <a:gd name="T53" fmla="*/ 2 h 8"/>
                <a:gd name="T54" fmla="*/ 3 w 28"/>
                <a:gd name="T55" fmla="*/ 1 h 8"/>
                <a:gd name="T56" fmla="*/ 5 w 28"/>
                <a:gd name="T57" fmla="*/ 1 h 8"/>
                <a:gd name="T58" fmla="*/ 7 w 28"/>
                <a:gd name="T59" fmla="*/ 0 h 8"/>
                <a:gd name="T60" fmla="*/ 9 w 28"/>
                <a:gd name="T61" fmla="*/ 0 h 8"/>
                <a:gd name="T62" fmla="*/ 12 w 28"/>
                <a:gd name="T63" fmla="*/ 0 h 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8"/>
                <a:gd name="T97" fmla="*/ 0 h 8"/>
                <a:gd name="T98" fmla="*/ 28 w 28"/>
                <a:gd name="T99" fmla="*/ 8 h 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8" h="8">
                  <a:moveTo>
                    <a:pt x="14" y="0"/>
                  </a:moveTo>
                  <a:lnTo>
                    <a:pt x="15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1" y="1"/>
                  </a:lnTo>
                  <a:lnTo>
                    <a:pt x="22" y="1"/>
                  </a:lnTo>
                  <a:lnTo>
                    <a:pt x="23" y="1"/>
                  </a:lnTo>
                  <a:lnTo>
                    <a:pt x="24" y="1"/>
                  </a:lnTo>
                  <a:lnTo>
                    <a:pt x="25" y="1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7" y="3"/>
                  </a:lnTo>
                  <a:lnTo>
                    <a:pt x="27" y="4"/>
                  </a:lnTo>
                  <a:lnTo>
                    <a:pt x="26" y="4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4" y="6"/>
                  </a:lnTo>
                  <a:lnTo>
                    <a:pt x="23" y="6"/>
                  </a:lnTo>
                  <a:lnTo>
                    <a:pt x="22" y="6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9" y="7"/>
                  </a:lnTo>
                  <a:lnTo>
                    <a:pt x="17" y="7"/>
                  </a:lnTo>
                  <a:lnTo>
                    <a:pt x="16" y="7"/>
                  </a:lnTo>
                  <a:lnTo>
                    <a:pt x="15" y="7"/>
                  </a:lnTo>
                  <a:lnTo>
                    <a:pt x="14" y="7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9" y="7"/>
                  </a:lnTo>
                  <a:lnTo>
                    <a:pt x="8" y="7"/>
                  </a:lnTo>
                  <a:lnTo>
                    <a:pt x="7" y="7"/>
                  </a:lnTo>
                  <a:lnTo>
                    <a:pt x="6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5"/>
                  </a:lnTo>
                  <a:lnTo>
                    <a:pt x="1" y="5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43" name="Freeform 380"/>
            <p:cNvSpPr>
              <a:spLocks/>
            </p:cNvSpPr>
            <p:nvPr/>
          </p:nvSpPr>
          <p:spPr bwMode="auto">
            <a:xfrm>
              <a:off x="2505" y="1087"/>
              <a:ext cx="28" cy="8"/>
            </a:xfrm>
            <a:custGeom>
              <a:avLst/>
              <a:gdLst>
                <a:gd name="T0" fmla="*/ 14 w 28"/>
                <a:gd name="T1" fmla="*/ 0 h 8"/>
                <a:gd name="T2" fmla="*/ 16 w 28"/>
                <a:gd name="T3" fmla="*/ 0 h 8"/>
                <a:gd name="T4" fmla="*/ 19 w 28"/>
                <a:gd name="T5" fmla="*/ 0 h 8"/>
                <a:gd name="T6" fmla="*/ 21 w 28"/>
                <a:gd name="T7" fmla="*/ 1 h 8"/>
                <a:gd name="T8" fmla="*/ 23 w 28"/>
                <a:gd name="T9" fmla="*/ 1 h 8"/>
                <a:gd name="T10" fmla="*/ 25 w 28"/>
                <a:gd name="T11" fmla="*/ 1 h 8"/>
                <a:gd name="T12" fmla="*/ 26 w 28"/>
                <a:gd name="T13" fmla="*/ 2 h 8"/>
                <a:gd name="T14" fmla="*/ 27 w 28"/>
                <a:gd name="T15" fmla="*/ 3 h 8"/>
                <a:gd name="T16" fmla="*/ 27 w 28"/>
                <a:gd name="T17" fmla="*/ 3 h 8"/>
                <a:gd name="T18" fmla="*/ 27 w 28"/>
                <a:gd name="T19" fmla="*/ 4 h 8"/>
                <a:gd name="T20" fmla="*/ 26 w 28"/>
                <a:gd name="T21" fmla="*/ 5 h 8"/>
                <a:gd name="T22" fmla="*/ 25 w 28"/>
                <a:gd name="T23" fmla="*/ 5 h 8"/>
                <a:gd name="T24" fmla="*/ 23 w 28"/>
                <a:gd name="T25" fmla="*/ 6 h 8"/>
                <a:gd name="T26" fmla="*/ 21 w 28"/>
                <a:gd name="T27" fmla="*/ 6 h 8"/>
                <a:gd name="T28" fmla="*/ 19 w 28"/>
                <a:gd name="T29" fmla="*/ 7 h 8"/>
                <a:gd name="T30" fmla="*/ 16 w 28"/>
                <a:gd name="T31" fmla="*/ 7 h 8"/>
                <a:gd name="T32" fmla="*/ 14 w 28"/>
                <a:gd name="T33" fmla="*/ 7 h 8"/>
                <a:gd name="T34" fmla="*/ 11 w 28"/>
                <a:gd name="T35" fmla="*/ 7 h 8"/>
                <a:gd name="T36" fmla="*/ 8 w 28"/>
                <a:gd name="T37" fmla="*/ 7 h 8"/>
                <a:gd name="T38" fmla="*/ 6 w 28"/>
                <a:gd name="T39" fmla="*/ 6 h 8"/>
                <a:gd name="T40" fmla="*/ 4 w 28"/>
                <a:gd name="T41" fmla="*/ 6 h 8"/>
                <a:gd name="T42" fmla="*/ 2 w 28"/>
                <a:gd name="T43" fmla="*/ 5 h 8"/>
                <a:gd name="T44" fmla="*/ 1 w 28"/>
                <a:gd name="T45" fmla="*/ 5 h 8"/>
                <a:gd name="T46" fmla="*/ 0 w 28"/>
                <a:gd name="T47" fmla="*/ 4 h 8"/>
                <a:gd name="T48" fmla="*/ 0 w 28"/>
                <a:gd name="T49" fmla="*/ 3 h 8"/>
                <a:gd name="T50" fmla="*/ 0 w 28"/>
                <a:gd name="T51" fmla="*/ 3 h 8"/>
                <a:gd name="T52" fmla="*/ 1 w 28"/>
                <a:gd name="T53" fmla="*/ 2 h 8"/>
                <a:gd name="T54" fmla="*/ 2 w 28"/>
                <a:gd name="T55" fmla="*/ 1 h 8"/>
                <a:gd name="T56" fmla="*/ 4 w 28"/>
                <a:gd name="T57" fmla="*/ 1 h 8"/>
                <a:gd name="T58" fmla="*/ 6 w 28"/>
                <a:gd name="T59" fmla="*/ 1 h 8"/>
                <a:gd name="T60" fmla="*/ 8 w 28"/>
                <a:gd name="T61" fmla="*/ 0 h 8"/>
                <a:gd name="T62" fmla="*/ 11 w 28"/>
                <a:gd name="T63" fmla="*/ 0 h 8"/>
                <a:gd name="T64" fmla="*/ 14 w 28"/>
                <a:gd name="T65" fmla="*/ 0 h 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8"/>
                <a:gd name="T100" fmla="*/ 0 h 8"/>
                <a:gd name="T101" fmla="*/ 28 w 28"/>
                <a:gd name="T102" fmla="*/ 8 h 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8" h="8">
                  <a:moveTo>
                    <a:pt x="14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1" y="1"/>
                  </a:lnTo>
                  <a:lnTo>
                    <a:pt x="22" y="1"/>
                  </a:lnTo>
                  <a:lnTo>
                    <a:pt x="23" y="1"/>
                  </a:lnTo>
                  <a:lnTo>
                    <a:pt x="24" y="1"/>
                  </a:lnTo>
                  <a:lnTo>
                    <a:pt x="25" y="1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7" y="3"/>
                  </a:lnTo>
                  <a:lnTo>
                    <a:pt x="27" y="4"/>
                  </a:lnTo>
                  <a:lnTo>
                    <a:pt x="26" y="4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4" y="6"/>
                  </a:lnTo>
                  <a:lnTo>
                    <a:pt x="23" y="6"/>
                  </a:lnTo>
                  <a:lnTo>
                    <a:pt x="22" y="6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9" y="7"/>
                  </a:lnTo>
                  <a:lnTo>
                    <a:pt x="17" y="7"/>
                  </a:lnTo>
                  <a:lnTo>
                    <a:pt x="16" y="7"/>
                  </a:lnTo>
                  <a:lnTo>
                    <a:pt x="15" y="7"/>
                  </a:lnTo>
                  <a:lnTo>
                    <a:pt x="14" y="7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9" y="7"/>
                  </a:lnTo>
                  <a:lnTo>
                    <a:pt x="8" y="7"/>
                  </a:lnTo>
                  <a:lnTo>
                    <a:pt x="7" y="7"/>
                  </a:lnTo>
                  <a:lnTo>
                    <a:pt x="6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5"/>
                  </a:lnTo>
                  <a:lnTo>
                    <a:pt x="1" y="5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44" name="Freeform 381"/>
            <p:cNvSpPr>
              <a:spLocks/>
            </p:cNvSpPr>
            <p:nvPr/>
          </p:nvSpPr>
          <p:spPr bwMode="auto">
            <a:xfrm>
              <a:off x="2551" y="1081"/>
              <a:ext cx="19" cy="29"/>
            </a:xfrm>
            <a:custGeom>
              <a:avLst/>
              <a:gdLst>
                <a:gd name="T0" fmla="*/ 9 w 19"/>
                <a:gd name="T1" fmla="*/ 0 h 29"/>
                <a:gd name="T2" fmla="*/ 11 w 19"/>
                <a:gd name="T3" fmla="*/ 0 h 29"/>
                <a:gd name="T4" fmla="*/ 12 w 19"/>
                <a:gd name="T5" fmla="*/ 1 h 29"/>
                <a:gd name="T6" fmla="*/ 14 w 19"/>
                <a:gd name="T7" fmla="*/ 2 h 29"/>
                <a:gd name="T8" fmla="*/ 15 w 19"/>
                <a:gd name="T9" fmla="*/ 4 h 29"/>
                <a:gd name="T10" fmla="*/ 16 w 19"/>
                <a:gd name="T11" fmla="*/ 6 h 29"/>
                <a:gd name="T12" fmla="*/ 17 w 19"/>
                <a:gd name="T13" fmla="*/ 9 h 29"/>
                <a:gd name="T14" fmla="*/ 18 w 19"/>
                <a:gd name="T15" fmla="*/ 11 h 29"/>
                <a:gd name="T16" fmla="*/ 18 w 19"/>
                <a:gd name="T17" fmla="*/ 14 h 29"/>
                <a:gd name="T18" fmla="*/ 18 w 19"/>
                <a:gd name="T19" fmla="*/ 17 h 29"/>
                <a:gd name="T20" fmla="*/ 17 w 19"/>
                <a:gd name="T21" fmla="*/ 19 h 29"/>
                <a:gd name="T22" fmla="*/ 16 w 19"/>
                <a:gd name="T23" fmla="*/ 22 h 29"/>
                <a:gd name="T24" fmla="*/ 15 w 19"/>
                <a:gd name="T25" fmla="*/ 24 h 29"/>
                <a:gd name="T26" fmla="*/ 14 w 19"/>
                <a:gd name="T27" fmla="*/ 26 h 29"/>
                <a:gd name="T28" fmla="*/ 12 w 19"/>
                <a:gd name="T29" fmla="*/ 27 h 29"/>
                <a:gd name="T30" fmla="*/ 11 w 19"/>
                <a:gd name="T31" fmla="*/ 28 h 29"/>
                <a:gd name="T32" fmla="*/ 9 w 19"/>
                <a:gd name="T33" fmla="*/ 28 h 29"/>
                <a:gd name="T34" fmla="*/ 7 w 19"/>
                <a:gd name="T35" fmla="*/ 28 h 29"/>
                <a:gd name="T36" fmla="*/ 5 w 19"/>
                <a:gd name="T37" fmla="*/ 27 h 29"/>
                <a:gd name="T38" fmla="*/ 4 w 19"/>
                <a:gd name="T39" fmla="*/ 26 h 29"/>
                <a:gd name="T40" fmla="*/ 3 w 19"/>
                <a:gd name="T41" fmla="*/ 24 h 29"/>
                <a:gd name="T42" fmla="*/ 1 w 19"/>
                <a:gd name="T43" fmla="*/ 22 h 29"/>
                <a:gd name="T44" fmla="*/ 1 w 19"/>
                <a:gd name="T45" fmla="*/ 19 h 29"/>
                <a:gd name="T46" fmla="*/ 0 w 19"/>
                <a:gd name="T47" fmla="*/ 17 h 29"/>
                <a:gd name="T48" fmla="*/ 0 w 19"/>
                <a:gd name="T49" fmla="*/ 14 h 29"/>
                <a:gd name="T50" fmla="*/ 0 w 19"/>
                <a:gd name="T51" fmla="*/ 11 h 29"/>
                <a:gd name="T52" fmla="*/ 1 w 19"/>
                <a:gd name="T53" fmla="*/ 9 h 29"/>
                <a:gd name="T54" fmla="*/ 1 w 19"/>
                <a:gd name="T55" fmla="*/ 6 h 29"/>
                <a:gd name="T56" fmla="*/ 3 w 19"/>
                <a:gd name="T57" fmla="*/ 4 h 29"/>
                <a:gd name="T58" fmla="*/ 4 w 19"/>
                <a:gd name="T59" fmla="*/ 2 h 29"/>
                <a:gd name="T60" fmla="*/ 5 w 19"/>
                <a:gd name="T61" fmla="*/ 1 h 29"/>
                <a:gd name="T62" fmla="*/ 7 w 19"/>
                <a:gd name="T63" fmla="*/ 0 h 29"/>
                <a:gd name="T64" fmla="*/ 9 w 19"/>
                <a:gd name="T65" fmla="*/ 0 h 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29"/>
                <a:gd name="T101" fmla="*/ 19 w 19"/>
                <a:gd name="T102" fmla="*/ 29 h 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29">
                  <a:moveTo>
                    <a:pt x="9" y="0"/>
                  </a:moveTo>
                  <a:lnTo>
                    <a:pt x="11" y="0"/>
                  </a:lnTo>
                  <a:lnTo>
                    <a:pt x="12" y="1"/>
                  </a:lnTo>
                  <a:lnTo>
                    <a:pt x="14" y="2"/>
                  </a:lnTo>
                  <a:lnTo>
                    <a:pt x="15" y="4"/>
                  </a:lnTo>
                  <a:lnTo>
                    <a:pt x="16" y="6"/>
                  </a:lnTo>
                  <a:lnTo>
                    <a:pt x="17" y="9"/>
                  </a:lnTo>
                  <a:lnTo>
                    <a:pt x="18" y="11"/>
                  </a:lnTo>
                  <a:lnTo>
                    <a:pt x="18" y="14"/>
                  </a:lnTo>
                  <a:lnTo>
                    <a:pt x="18" y="17"/>
                  </a:lnTo>
                  <a:lnTo>
                    <a:pt x="17" y="19"/>
                  </a:lnTo>
                  <a:lnTo>
                    <a:pt x="16" y="22"/>
                  </a:lnTo>
                  <a:lnTo>
                    <a:pt x="15" y="24"/>
                  </a:lnTo>
                  <a:lnTo>
                    <a:pt x="14" y="26"/>
                  </a:lnTo>
                  <a:lnTo>
                    <a:pt x="12" y="27"/>
                  </a:lnTo>
                  <a:lnTo>
                    <a:pt x="11" y="28"/>
                  </a:lnTo>
                  <a:lnTo>
                    <a:pt x="9" y="28"/>
                  </a:lnTo>
                  <a:lnTo>
                    <a:pt x="7" y="28"/>
                  </a:lnTo>
                  <a:lnTo>
                    <a:pt x="5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2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9"/>
                  </a:lnTo>
                  <a:lnTo>
                    <a:pt x="1" y="6"/>
                  </a:lnTo>
                  <a:lnTo>
                    <a:pt x="3" y="4"/>
                  </a:lnTo>
                  <a:lnTo>
                    <a:pt x="4" y="2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45" name="Freeform 382"/>
            <p:cNvSpPr>
              <a:spLocks/>
            </p:cNvSpPr>
            <p:nvPr/>
          </p:nvSpPr>
          <p:spPr bwMode="auto">
            <a:xfrm>
              <a:off x="2551" y="1081"/>
              <a:ext cx="19" cy="31"/>
            </a:xfrm>
            <a:custGeom>
              <a:avLst/>
              <a:gdLst>
                <a:gd name="T0" fmla="*/ 9 w 19"/>
                <a:gd name="T1" fmla="*/ 0 h 31"/>
                <a:gd name="T2" fmla="*/ 9 w 19"/>
                <a:gd name="T3" fmla="*/ 0 h 31"/>
                <a:gd name="T4" fmla="*/ 11 w 19"/>
                <a:gd name="T5" fmla="*/ 0 h 31"/>
                <a:gd name="T6" fmla="*/ 12 w 19"/>
                <a:gd name="T7" fmla="*/ 1 h 31"/>
                <a:gd name="T8" fmla="*/ 14 w 19"/>
                <a:gd name="T9" fmla="*/ 3 h 31"/>
                <a:gd name="T10" fmla="*/ 15 w 19"/>
                <a:gd name="T11" fmla="*/ 4 h 31"/>
                <a:gd name="T12" fmla="*/ 16 w 19"/>
                <a:gd name="T13" fmla="*/ 7 h 31"/>
                <a:gd name="T14" fmla="*/ 17 w 19"/>
                <a:gd name="T15" fmla="*/ 9 h 31"/>
                <a:gd name="T16" fmla="*/ 18 w 19"/>
                <a:gd name="T17" fmla="*/ 12 h 31"/>
                <a:gd name="T18" fmla="*/ 18 w 19"/>
                <a:gd name="T19" fmla="*/ 15 h 31"/>
                <a:gd name="T20" fmla="*/ 18 w 19"/>
                <a:gd name="T21" fmla="*/ 18 h 31"/>
                <a:gd name="T22" fmla="*/ 17 w 19"/>
                <a:gd name="T23" fmla="*/ 21 h 31"/>
                <a:gd name="T24" fmla="*/ 16 w 19"/>
                <a:gd name="T25" fmla="*/ 23 h 31"/>
                <a:gd name="T26" fmla="*/ 15 w 19"/>
                <a:gd name="T27" fmla="*/ 26 h 31"/>
                <a:gd name="T28" fmla="*/ 14 w 19"/>
                <a:gd name="T29" fmla="*/ 27 h 31"/>
                <a:gd name="T30" fmla="*/ 12 w 19"/>
                <a:gd name="T31" fmla="*/ 29 h 31"/>
                <a:gd name="T32" fmla="*/ 11 w 19"/>
                <a:gd name="T33" fmla="*/ 30 h 31"/>
                <a:gd name="T34" fmla="*/ 9 w 19"/>
                <a:gd name="T35" fmla="*/ 30 h 31"/>
                <a:gd name="T36" fmla="*/ 7 w 19"/>
                <a:gd name="T37" fmla="*/ 30 h 31"/>
                <a:gd name="T38" fmla="*/ 5 w 19"/>
                <a:gd name="T39" fmla="*/ 29 h 31"/>
                <a:gd name="T40" fmla="*/ 4 w 19"/>
                <a:gd name="T41" fmla="*/ 27 h 31"/>
                <a:gd name="T42" fmla="*/ 3 w 19"/>
                <a:gd name="T43" fmla="*/ 26 h 31"/>
                <a:gd name="T44" fmla="*/ 1 w 19"/>
                <a:gd name="T45" fmla="*/ 23 h 31"/>
                <a:gd name="T46" fmla="*/ 1 w 19"/>
                <a:gd name="T47" fmla="*/ 21 h 31"/>
                <a:gd name="T48" fmla="*/ 0 w 19"/>
                <a:gd name="T49" fmla="*/ 18 h 31"/>
                <a:gd name="T50" fmla="*/ 0 w 19"/>
                <a:gd name="T51" fmla="*/ 15 h 31"/>
                <a:gd name="T52" fmla="*/ 0 w 19"/>
                <a:gd name="T53" fmla="*/ 12 h 31"/>
                <a:gd name="T54" fmla="*/ 1 w 19"/>
                <a:gd name="T55" fmla="*/ 9 h 31"/>
                <a:gd name="T56" fmla="*/ 1 w 19"/>
                <a:gd name="T57" fmla="*/ 7 h 31"/>
                <a:gd name="T58" fmla="*/ 3 w 19"/>
                <a:gd name="T59" fmla="*/ 4 h 31"/>
                <a:gd name="T60" fmla="*/ 4 w 19"/>
                <a:gd name="T61" fmla="*/ 3 h 31"/>
                <a:gd name="T62" fmla="*/ 5 w 19"/>
                <a:gd name="T63" fmla="*/ 1 h 31"/>
                <a:gd name="T64" fmla="*/ 7 w 19"/>
                <a:gd name="T65" fmla="*/ 0 h 31"/>
                <a:gd name="T66" fmla="*/ 9 w 19"/>
                <a:gd name="T67" fmla="*/ 0 h 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31"/>
                <a:gd name="T104" fmla="*/ 19 w 19"/>
                <a:gd name="T105" fmla="*/ 31 h 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31">
                  <a:moveTo>
                    <a:pt x="9" y="0"/>
                  </a:moveTo>
                  <a:lnTo>
                    <a:pt x="9" y="0"/>
                  </a:lnTo>
                  <a:lnTo>
                    <a:pt x="11" y="0"/>
                  </a:lnTo>
                  <a:lnTo>
                    <a:pt x="12" y="1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6" y="7"/>
                  </a:lnTo>
                  <a:lnTo>
                    <a:pt x="17" y="9"/>
                  </a:lnTo>
                  <a:lnTo>
                    <a:pt x="18" y="12"/>
                  </a:lnTo>
                  <a:lnTo>
                    <a:pt x="18" y="15"/>
                  </a:lnTo>
                  <a:lnTo>
                    <a:pt x="18" y="18"/>
                  </a:lnTo>
                  <a:lnTo>
                    <a:pt x="17" y="21"/>
                  </a:lnTo>
                  <a:lnTo>
                    <a:pt x="16" y="23"/>
                  </a:lnTo>
                  <a:lnTo>
                    <a:pt x="15" y="26"/>
                  </a:lnTo>
                  <a:lnTo>
                    <a:pt x="14" y="27"/>
                  </a:lnTo>
                  <a:lnTo>
                    <a:pt x="12" y="29"/>
                  </a:lnTo>
                  <a:lnTo>
                    <a:pt x="11" y="30"/>
                  </a:lnTo>
                  <a:lnTo>
                    <a:pt x="9" y="30"/>
                  </a:lnTo>
                  <a:lnTo>
                    <a:pt x="7" y="30"/>
                  </a:lnTo>
                  <a:lnTo>
                    <a:pt x="5" y="29"/>
                  </a:lnTo>
                  <a:lnTo>
                    <a:pt x="4" y="27"/>
                  </a:lnTo>
                  <a:lnTo>
                    <a:pt x="3" y="26"/>
                  </a:lnTo>
                  <a:lnTo>
                    <a:pt x="1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1" y="7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46" name="Freeform 383"/>
            <p:cNvSpPr>
              <a:spLocks/>
            </p:cNvSpPr>
            <p:nvPr/>
          </p:nvSpPr>
          <p:spPr bwMode="auto">
            <a:xfrm>
              <a:off x="2560" y="1081"/>
              <a:ext cx="7" cy="29"/>
            </a:xfrm>
            <a:custGeom>
              <a:avLst/>
              <a:gdLst>
                <a:gd name="T0" fmla="*/ 0 w 7"/>
                <a:gd name="T1" fmla="*/ 0 h 29"/>
                <a:gd name="T2" fmla="*/ 6 w 7"/>
                <a:gd name="T3" fmla="*/ 0 h 29"/>
                <a:gd name="T4" fmla="*/ 3 w 7"/>
                <a:gd name="T5" fmla="*/ 1 h 29"/>
                <a:gd name="T6" fmla="*/ 0 w 7"/>
                <a:gd name="T7" fmla="*/ 0 h 29"/>
                <a:gd name="T8" fmla="*/ 0 w 7"/>
                <a:gd name="T9" fmla="*/ 28 h 29"/>
                <a:gd name="T10" fmla="*/ 6 w 7"/>
                <a:gd name="T11" fmla="*/ 28 h 29"/>
                <a:gd name="T12" fmla="*/ 3 w 7"/>
                <a:gd name="T13" fmla="*/ 27 h 29"/>
                <a:gd name="T14" fmla="*/ 0 w 7"/>
                <a:gd name="T15" fmla="*/ 28 h 29"/>
                <a:gd name="T16" fmla="*/ 0 w 7"/>
                <a:gd name="T17" fmla="*/ 0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29"/>
                <a:gd name="T29" fmla="*/ 7 w 7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29">
                  <a:moveTo>
                    <a:pt x="0" y="0"/>
                  </a:moveTo>
                  <a:lnTo>
                    <a:pt x="6" y="0"/>
                  </a:lnTo>
                  <a:lnTo>
                    <a:pt x="3" y="1"/>
                  </a:lnTo>
                  <a:lnTo>
                    <a:pt x="0" y="0"/>
                  </a:lnTo>
                  <a:lnTo>
                    <a:pt x="0" y="28"/>
                  </a:lnTo>
                  <a:lnTo>
                    <a:pt x="6" y="28"/>
                  </a:lnTo>
                  <a:lnTo>
                    <a:pt x="3" y="27"/>
                  </a:lnTo>
                  <a:lnTo>
                    <a:pt x="0" y="2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47" name="Freeform 384"/>
            <p:cNvSpPr>
              <a:spLocks/>
            </p:cNvSpPr>
            <p:nvPr/>
          </p:nvSpPr>
          <p:spPr bwMode="auto">
            <a:xfrm>
              <a:off x="2560" y="1081"/>
              <a:ext cx="7" cy="2"/>
            </a:xfrm>
            <a:custGeom>
              <a:avLst/>
              <a:gdLst>
                <a:gd name="T0" fmla="*/ 0 w 7"/>
                <a:gd name="T1" fmla="*/ 0 h 2"/>
                <a:gd name="T2" fmla="*/ 6 w 7"/>
                <a:gd name="T3" fmla="*/ 0 h 2"/>
                <a:gd name="T4" fmla="*/ 3 w 7"/>
                <a:gd name="T5" fmla="*/ 1 h 2"/>
                <a:gd name="T6" fmla="*/ 0 w 7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2"/>
                <a:gd name="T14" fmla="*/ 7 w 7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2">
                  <a:moveTo>
                    <a:pt x="0" y="0"/>
                  </a:moveTo>
                  <a:lnTo>
                    <a:pt x="6" y="0"/>
                  </a:lnTo>
                  <a:lnTo>
                    <a:pt x="3" y="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48" name="Freeform 385"/>
            <p:cNvSpPr>
              <a:spLocks/>
            </p:cNvSpPr>
            <p:nvPr/>
          </p:nvSpPr>
          <p:spPr bwMode="auto">
            <a:xfrm>
              <a:off x="2556" y="1081"/>
              <a:ext cx="19" cy="29"/>
            </a:xfrm>
            <a:custGeom>
              <a:avLst/>
              <a:gdLst>
                <a:gd name="T0" fmla="*/ 9 w 19"/>
                <a:gd name="T1" fmla="*/ 0 h 29"/>
                <a:gd name="T2" fmla="*/ 11 w 19"/>
                <a:gd name="T3" fmla="*/ 0 h 29"/>
                <a:gd name="T4" fmla="*/ 13 w 19"/>
                <a:gd name="T5" fmla="*/ 1 h 29"/>
                <a:gd name="T6" fmla="*/ 14 w 19"/>
                <a:gd name="T7" fmla="*/ 2 h 29"/>
                <a:gd name="T8" fmla="*/ 15 w 19"/>
                <a:gd name="T9" fmla="*/ 4 h 29"/>
                <a:gd name="T10" fmla="*/ 16 w 19"/>
                <a:gd name="T11" fmla="*/ 6 h 29"/>
                <a:gd name="T12" fmla="*/ 17 w 19"/>
                <a:gd name="T13" fmla="*/ 9 h 29"/>
                <a:gd name="T14" fmla="*/ 18 w 19"/>
                <a:gd name="T15" fmla="*/ 11 h 29"/>
                <a:gd name="T16" fmla="*/ 18 w 19"/>
                <a:gd name="T17" fmla="*/ 14 h 29"/>
                <a:gd name="T18" fmla="*/ 18 w 19"/>
                <a:gd name="T19" fmla="*/ 17 h 29"/>
                <a:gd name="T20" fmla="*/ 17 w 19"/>
                <a:gd name="T21" fmla="*/ 19 h 29"/>
                <a:gd name="T22" fmla="*/ 16 w 19"/>
                <a:gd name="T23" fmla="*/ 22 h 29"/>
                <a:gd name="T24" fmla="*/ 15 w 19"/>
                <a:gd name="T25" fmla="*/ 24 h 29"/>
                <a:gd name="T26" fmla="*/ 14 w 19"/>
                <a:gd name="T27" fmla="*/ 26 h 29"/>
                <a:gd name="T28" fmla="*/ 13 w 19"/>
                <a:gd name="T29" fmla="*/ 27 h 29"/>
                <a:gd name="T30" fmla="*/ 11 w 19"/>
                <a:gd name="T31" fmla="*/ 28 h 29"/>
                <a:gd name="T32" fmla="*/ 9 w 19"/>
                <a:gd name="T33" fmla="*/ 28 h 29"/>
                <a:gd name="T34" fmla="*/ 7 w 19"/>
                <a:gd name="T35" fmla="*/ 28 h 29"/>
                <a:gd name="T36" fmla="*/ 6 w 19"/>
                <a:gd name="T37" fmla="*/ 27 h 29"/>
                <a:gd name="T38" fmla="*/ 4 w 19"/>
                <a:gd name="T39" fmla="*/ 26 h 29"/>
                <a:gd name="T40" fmla="*/ 3 w 19"/>
                <a:gd name="T41" fmla="*/ 24 h 29"/>
                <a:gd name="T42" fmla="*/ 2 w 19"/>
                <a:gd name="T43" fmla="*/ 22 h 29"/>
                <a:gd name="T44" fmla="*/ 1 w 19"/>
                <a:gd name="T45" fmla="*/ 19 h 29"/>
                <a:gd name="T46" fmla="*/ 0 w 19"/>
                <a:gd name="T47" fmla="*/ 17 h 29"/>
                <a:gd name="T48" fmla="*/ 0 w 19"/>
                <a:gd name="T49" fmla="*/ 14 h 29"/>
                <a:gd name="T50" fmla="*/ 0 w 19"/>
                <a:gd name="T51" fmla="*/ 11 h 29"/>
                <a:gd name="T52" fmla="*/ 1 w 19"/>
                <a:gd name="T53" fmla="*/ 9 h 29"/>
                <a:gd name="T54" fmla="*/ 2 w 19"/>
                <a:gd name="T55" fmla="*/ 6 h 29"/>
                <a:gd name="T56" fmla="*/ 3 w 19"/>
                <a:gd name="T57" fmla="*/ 4 h 29"/>
                <a:gd name="T58" fmla="*/ 4 w 19"/>
                <a:gd name="T59" fmla="*/ 2 h 29"/>
                <a:gd name="T60" fmla="*/ 6 w 19"/>
                <a:gd name="T61" fmla="*/ 1 h 29"/>
                <a:gd name="T62" fmla="*/ 7 w 19"/>
                <a:gd name="T63" fmla="*/ 0 h 29"/>
                <a:gd name="T64" fmla="*/ 9 w 19"/>
                <a:gd name="T65" fmla="*/ 0 h 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29"/>
                <a:gd name="T101" fmla="*/ 19 w 19"/>
                <a:gd name="T102" fmla="*/ 29 h 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29">
                  <a:moveTo>
                    <a:pt x="9" y="0"/>
                  </a:moveTo>
                  <a:lnTo>
                    <a:pt x="11" y="0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5" y="4"/>
                  </a:lnTo>
                  <a:lnTo>
                    <a:pt x="16" y="6"/>
                  </a:lnTo>
                  <a:lnTo>
                    <a:pt x="17" y="9"/>
                  </a:lnTo>
                  <a:lnTo>
                    <a:pt x="18" y="11"/>
                  </a:lnTo>
                  <a:lnTo>
                    <a:pt x="18" y="14"/>
                  </a:lnTo>
                  <a:lnTo>
                    <a:pt x="18" y="17"/>
                  </a:lnTo>
                  <a:lnTo>
                    <a:pt x="17" y="19"/>
                  </a:lnTo>
                  <a:lnTo>
                    <a:pt x="16" y="22"/>
                  </a:lnTo>
                  <a:lnTo>
                    <a:pt x="15" y="24"/>
                  </a:lnTo>
                  <a:lnTo>
                    <a:pt x="14" y="26"/>
                  </a:lnTo>
                  <a:lnTo>
                    <a:pt x="13" y="27"/>
                  </a:lnTo>
                  <a:lnTo>
                    <a:pt x="11" y="28"/>
                  </a:lnTo>
                  <a:lnTo>
                    <a:pt x="9" y="28"/>
                  </a:lnTo>
                  <a:lnTo>
                    <a:pt x="7" y="28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2" y="22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6"/>
                  </a:lnTo>
                  <a:lnTo>
                    <a:pt x="3" y="4"/>
                  </a:lnTo>
                  <a:lnTo>
                    <a:pt x="4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49" name="Freeform 386"/>
            <p:cNvSpPr>
              <a:spLocks/>
            </p:cNvSpPr>
            <p:nvPr/>
          </p:nvSpPr>
          <p:spPr bwMode="auto">
            <a:xfrm>
              <a:off x="2556" y="1081"/>
              <a:ext cx="20" cy="31"/>
            </a:xfrm>
            <a:custGeom>
              <a:avLst/>
              <a:gdLst>
                <a:gd name="T0" fmla="*/ 10 w 20"/>
                <a:gd name="T1" fmla="*/ 0 h 31"/>
                <a:gd name="T2" fmla="*/ 10 w 20"/>
                <a:gd name="T3" fmla="*/ 0 h 31"/>
                <a:gd name="T4" fmla="*/ 12 w 20"/>
                <a:gd name="T5" fmla="*/ 0 h 31"/>
                <a:gd name="T6" fmla="*/ 13 w 20"/>
                <a:gd name="T7" fmla="*/ 1 h 31"/>
                <a:gd name="T8" fmla="*/ 15 w 20"/>
                <a:gd name="T9" fmla="*/ 3 h 31"/>
                <a:gd name="T10" fmla="*/ 16 w 20"/>
                <a:gd name="T11" fmla="*/ 4 h 31"/>
                <a:gd name="T12" fmla="*/ 17 w 20"/>
                <a:gd name="T13" fmla="*/ 7 h 31"/>
                <a:gd name="T14" fmla="*/ 18 w 20"/>
                <a:gd name="T15" fmla="*/ 9 h 31"/>
                <a:gd name="T16" fmla="*/ 19 w 20"/>
                <a:gd name="T17" fmla="*/ 12 h 31"/>
                <a:gd name="T18" fmla="*/ 19 w 20"/>
                <a:gd name="T19" fmla="*/ 15 h 31"/>
                <a:gd name="T20" fmla="*/ 19 w 20"/>
                <a:gd name="T21" fmla="*/ 18 h 31"/>
                <a:gd name="T22" fmla="*/ 18 w 20"/>
                <a:gd name="T23" fmla="*/ 21 h 31"/>
                <a:gd name="T24" fmla="*/ 17 w 20"/>
                <a:gd name="T25" fmla="*/ 23 h 31"/>
                <a:gd name="T26" fmla="*/ 16 w 20"/>
                <a:gd name="T27" fmla="*/ 26 h 31"/>
                <a:gd name="T28" fmla="*/ 15 w 20"/>
                <a:gd name="T29" fmla="*/ 27 h 31"/>
                <a:gd name="T30" fmla="*/ 13 w 20"/>
                <a:gd name="T31" fmla="*/ 29 h 31"/>
                <a:gd name="T32" fmla="*/ 12 w 20"/>
                <a:gd name="T33" fmla="*/ 30 h 31"/>
                <a:gd name="T34" fmla="*/ 10 w 20"/>
                <a:gd name="T35" fmla="*/ 30 h 31"/>
                <a:gd name="T36" fmla="*/ 8 w 20"/>
                <a:gd name="T37" fmla="*/ 30 h 31"/>
                <a:gd name="T38" fmla="*/ 6 w 20"/>
                <a:gd name="T39" fmla="*/ 29 h 31"/>
                <a:gd name="T40" fmla="*/ 4 w 20"/>
                <a:gd name="T41" fmla="*/ 27 h 31"/>
                <a:gd name="T42" fmla="*/ 3 w 20"/>
                <a:gd name="T43" fmla="*/ 26 h 31"/>
                <a:gd name="T44" fmla="*/ 2 w 20"/>
                <a:gd name="T45" fmla="*/ 23 h 31"/>
                <a:gd name="T46" fmla="*/ 1 w 20"/>
                <a:gd name="T47" fmla="*/ 21 h 31"/>
                <a:gd name="T48" fmla="*/ 0 w 20"/>
                <a:gd name="T49" fmla="*/ 18 h 31"/>
                <a:gd name="T50" fmla="*/ 0 w 20"/>
                <a:gd name="T51" fmla="*/ 15 h 31"/>
                <a:gd name="T52" fmla="*/ 0 w 20"/>
                <a:gd name="T53" fmla="*/ 12 h 31"/>
                <a:gd name="T54" fmla="*/ 1 w 20"/>
                <a:gd name="T55" fmla="*/ 9 h 31"/>
                <a:gd name="T56" fmla="*/ 2 w 20"/>
                <a:gd name="T57" fmla="*/ 7 h 31"/>
                <a:gd name="T58" fmla="*/ 3 w 20"/>
                <a:gd name="T59" fmla="*/ 4 h 31"/>
                <a:gd name="T60" fmla="*/ 4 w 20"/>
                <a:gd name="T61" fmla="*/ 3 h 31"/>
                <a:gd name="T62" fmla="*/ 6 w 20"/>
                <a:gd name="T63" fmla="*/ 1 h 31"/>
                <a:gd name="T64" fmla="*/ 8 w 20"/>
                <a:gd name="T65" fmla="*/ 0 h 31"/>
                <a:gd name="T66" fmla="*/ 10 w 20"/>
                <a:gd name="T67" fmla="*/ 0 h 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"/>
                <a:gd name="T103" fmla="*/ 0 h 31"/>
                <a:gd name="T104" fmla="*/ 20 w 20"/>
                <a:gd name="T105" fmla="*/ 31 h 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" h="31">
                  <a:moveTo>
                    <a:pt x="10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3" y="1"/>
                  </a:lnTo>
                  <a:lnTo>
                    <a:pt x="15" y="3"/>
                  </a:lnTo>
                  <a:lnTo>
                    <a:pt x="16" y="4"/>
                  </a:lnTo>
                  <a:lnTo>
                    <a:pt x="17" y="7"/>
                  </a:lnTo>
                  <a:lnTo>
                    <a:pt x="18" y="9"/>
                  </a:lnTo>
                  <a:lnTo>
                    <a:pt x="19" y="12"/>
                  </a:lnTo>
                  <a:lnTo>
                    <a:pt x="19" y="15"/>
                  </a:lnTo>
                  <a:lnTo>
                    <a:pt x="19" y="18"/>
                  </a:lnTo>
                  <a:lnTo>
                    <a:pt x="18" y="21"/>
                  </a:lnTo>
                  <a:lnTo>
                    <a:pt x="17" y="23"/>
                  </a:lnTo>
                  <a:lnTo>
                    <a:pt x="16" y="26"/>
                  </a:lnTo>
                  <a:lnTo>
                    <a:pt x="15" y="27"/>
                  </a:lnTo>
                  <a:lnTo>
                    <a:pt x="13" y="29"/>
                  </a:lnTo>
                  <a:lnTo>
                    <a:pt x="12" y="30"/>
                  </a:lnTo>
                  <a:lnTo>
                    <a:pt x="10" y="30"/>
                  </a:lnTo>
                  <a:lnTo>
                    <a:pt x="8" y="30"/>
                  </a:lnTo>
                  <a:lnTo>
                    <a:pt x="6" y="29"/>
                  </a:lnTo>
                  <a:lnTo>
                    <a:pt x="4" y="27"/>
                  </a:lnTo>
                  <a:lnTo>
                    <a:pt x="3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4"/>
                  </a:lnTo>
                  <a:lnTo>
                    <a:pt x="4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50" name="Freeform 387"/>
            <p:cNvSpPr>
              <a:spLocks/>
            </p:cNvSpPr>
            <p:nvPr/>
          </p:nvSpPr>
          <p:spPr bwMode="auto">
            <a:xfrm>
              <a:off x="2558" y="1081"/>
              <a:ext cx="18" cy="31"/>
            </a:xfrm>
            <a:custGeom>
              <a:avLst/>
              <a:gdLst>
                <a:gd name="T0" fmla="*/ 9 w 18"/>
                <a:gd name="T1" fmla="*/ 0 h 31"/>
                <a:gd name="T2" fmla="*/ 10 w 18"/>
                <a:gd name="T3" fmla="*/ 0 h 31"/>
                <a:gd name="T4" fmla="*/ 12 w 18"/>
                <a:gd name="T5" fmla="*/ 1 h 31"/>
                <a:gd name="T6" fmla="*/ 13 w 18"/>
                <a:gd name="T7" fmla="*/ 3 h 31"/>
                <a:gd name="T8" fmla="*/ 15 w 18"/>
                <a:gd name="T9" fmla="*/ 4 h 31"/>
                <a:gd name="T10" fmla="*/ 16 w 18"/>
                <a:gd name="T11" fmla="*/ 7 h 31"/>
                <a:gd name="T12" fmla="*/ 16 w 18"/>
                <a:gd name="T13" fmla="*/ 9 h 31"/>
                <a:gd name="T14" fmla="*/ 17 w 18"/>
                <a:gd name="T15" fmla="*/ 12 h 31"/>
                <a:gd name="T16" fmla="*/ 17 w 18"/>
                <a:gd name="T17" fmla="*/ 15 h 31"/>
                <a:gd name="T18" fmla="*/ 17 w 18"/>
                <a:gd name="T19" fmla="*/ 18 h 31"/>
                <a:gd name="T20" fmla="*/ 16 w 18"/>
                <a:gd name="T21" fmla="*/ 21 h 31"/>
                <a:gd name="T22" fmla="*/ 16 w 18"/>
                <a:gd name="T23" fmla="*/ 23 h 31"/>
                <a:gd name="T24" fmla="*/ 15 w 18"/>
                <a:gd name="T25" fmla="*/ 25 h 31"/>
                <a:gd name="T26" fmla="*/ 13 w 18"/>
                <a:gd name="T27" fmla="*/ 27 h 31"/>
                <a:gd name="T28" fmla="*/ 12 w 18"/>
                <a:gd name="T29" fmla="*/ 29 h 31"/>
                <a:gd name="T30" fmla="*/ 10 w 18"/>
                <a:gd name="T31" fmla="*/ 30 h 31"/>
                <a:gd name="T32" fmla="*/ 9 w 18"/>
                <a:gd name="T33" fmla="*/ 30 h 31"/>
                <a:gd name="T34" fmla="*/ 7 w 18"/>
                <a:gd name="T35" fmla="*/ 30 h 31"/>
                <a:gd name="T36" fmla="*/ 5 w 18"/>
                <a:gd name="T37" fmla="*/ 29 h 31"/>
                <a:gd name="T38" fmla="*/ 4 w 18"/>
                <a:gd name="T39" fmla="*/ 27 h 31"/>
                <a:gd name="T40" fmla="*/ 3 w 18"/>
                <a:gd name="T41" fmla="*/ 25 h 31"/>
                <a:gd name="T42" fmla="*/ 1 w 18"/>
                <a:gd name="T43" fmla="*/ 23 h 31"/>
                <a:gd name="T44" fmla="*/ 1 w 18"/>
                <a:gd name="T45" fmla="*/ 21 h 31"/>
                <a:gd name="T46" fmla="*/ 0 w 18"/>
                <a:gd name="T47" fmla="*/ 18 h 31"/>
                <a:gd name="T48" fmla="*/ 0 w 18"/>
                <a:gd name="T49" fmla="*/ 15 h 31"/>
                <a:gd name="T50" fmla="*/ 0 w 18"/>
                <a:gd name="T51" fmla="*/ 12 h 31"/>
                <a:gd name="T52" fmla="*/ 1 w 18"/>
                <a:gd name="T53" fmla="*/ 9 h 31"/>
                <a:gd name="T54" fmla="*/ 1 w 18"/>
                <a:gd name="T55" fmla="*/ 7 h 31"/>
                <a:gd name="T56" fmla="*/ 3 w 18"/>
                <a:gd name="T57" fmla="*/ 4 h 31"/>
                <a:gd name="T58" fmla="*/ 4 w 18"/>
                <a:gd name="T59" fmla="*/ 3 h 31"/>
                <a:gd name="T60" fmla="*/ 5 w 18"/>
                <a:gd name="T61" fmla="*/ 1 h 31"/>
                <a:gd name="T62" fmla="*/ 7 w 18"/>
                <a:gd name="T63" fmla="*/ 0 h 31"/>
                <a:gd name="T64" fmla="*/ 9 w 18"/>
                <a:gd name="T65" fmla="*/ 0 h 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"/>
                <a:gd name="T100" fmla="*/ 0 h 31"/>
                <a:gd name="T101" fmla="*/ 18 w 18"/>
                <a:gd name="T102" fmla="*/ 31 h 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" h="31">
                  <a:moveTo>
                    <a:pt x="9" y="0"/>
                  </a:moveTo>
                  <a:lnTo>
                    <a:pt x="10" y="0"/>
                  </a:lnTo>
                  <a:lnTo>
                    <a:pt x="12" y="1"/>
                  </a:lnTo>
                  <a:lnTo>
                    <a:pt x="13" y="3"/>
                  </a:lnTo>
                  <a:lnTo>
                    <a:pt x="15" y="4"/>
                  </a:lnTo>
                  <a:lnTo>
                    <a:pt x="16" y="7"/>
                  </a:lnTo>
                  <a:lnTo>
                    <a:pt x="16" y="9"/>
                  </a:lnTo>
                  <a:lnTo>
                    <a:pt x="17" y="12"/>
                  </a:lnTo>
                  <a:lnTo>
                    <a:pt x="17" y="15"/>
                  </a:lnTo>
                  <a:lnTo>
                    <a:pt x="17" y="18"/>
                  </a:lnTo>
                  <a:lnTo>
                    <a:pt x="16" y="21"/>
                  </a:lnTo>
                  <a:lnTo>
                    <a:pt x="16" y="23"/>
                  </a:lnTo>
                  <a:lnTo>
                    <a:pt x="15" y="25"/>
                  </a:lnTo>
                  <a:lnTo>
                    <a:pt x="13" y="27"/>
                  </a:lnTo>
                  <a:lnTo>
                    <a:pt x="12" y="29"/>
                  </a:lnTo>
                  <a:lnTo>
                    <a:pt x="10" y="30"/>
                  </a:lnTo>
                  <a:lnTo>
                    <a:pt x="9" y="30"/>
                  </a:lnTo>
                  <a:lnTo>
                    <a:pt x="7" y="30"/>
                  </a:lnTo>
                  <a:lnTo>
                    <a:pt x="5" y="29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1" y="7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51" name="Freeform 388"/>
            <p:cNvSpPr>
              <a:spLocks/>
            </p:cNvSpPr>
            <p:nvPr/>
          </p:nvSpPr>
          <p:spPr bwMode="auto">
            <a:xfrm>
              <a:off x="2558" y="1081"/>
              <a:ext cx="19" cy="31"/>
            </a:xfrm>
            <a:custGeom>
              <a:avLst/>
              <a:gdLst>
                <a:gd name="T0" fmla="*/ 9 w 19"/>
                <a:gd name="T1" fmla="*/ 0 h 31"/>
                <a:gd name="T2" fmla="*/ 9 w 19"/>
                <a:gd name="T3" fmla="*/ 0 h 31"/>
                <a:gd name="T4" fmla="*/ 11 w 19"/>
                <a:gd name="T5" fmla="*/ 0 h 31"/>
                <a:gd name="T6" fmla="*/ 13 w 19"/>
                <a:gd name="T7" fmla="*/ 1 h 31"/>
                <a:gd name="T8" fmla="*/ 14 w 19"/>
                <a:gd name="T9" fmla="*/ 3 h 31"/>
                <a:gd name="T10" fmla="*/ 15 w 19"/>
                <a:gd name="T11" fmla="*/ 4 h 31"/>
                <a:gd name="T12" fmla="*/ 17 w 19"/>
                <a:gd name="T13" fmla="*/ 7 h 31"/>
                <a:gd name="T14" fmla="*/ 17 w 19"/>
                <a:gd name="T15" fmla="*/ 9 h 31"/>
                <a:gd name="T16" fmla="*/ 18 w 19"/>
                <a:gd name="T17" fmla="*/ 12 h 31"/>
                <a:gd name="T18" fmla="*/ 18 w 19"/>
                <a:gd name="T19" fmla="*/ 15 h 31"/>
                <a:gd name="T20" fmla="*/ 18 w 19"/>
                <a:gd name="T21" fmla="*/ 18 h 31"/>
                <a:gd name="T22" fmla="*/ 17 w 19"/>
                <a:gd name="T23" fmla="*/ 21 h 31"/>
                <a:gd name="T24" fmla="*/ 17 w 19"/>
                <a:gd name="T25" fmla="*/ 23 h 31"/>
                <a:gd name="T26" fmla="*/ 15 w 19"/>
                <a:gd name="T27" fmla="*/ 25 h 31"/>
                <a:gd name="T28" fmla="*/ 14 w 19"/>
                <a:gd name="T29" fmla="*/ 27 h 31"/>
                <a:gd name="T30" fmla="*/ 13 w 19"/>
                <a:gd name="T31" fmla="*/ 29 h 31"/>
                <a:gd name="T32" fmla="*/ 11 w 19"/>
                <a:gd name="T33" fmla="*/ 30 h 31"/>
                <a:gd name="T34" fmla="*/ 9 w 19"/>
                <a:gd name="T35" fmla="*/ 30 h 31"/>
                <a:gd name="T36" fmla="*/ 7 w 19"/>
                <a:gd name="T37" fmla="*/ 30 h 31"/>
                <a:gd name="T38" fmla="*/ 6 w 19"/>
                <a:gd name="T39" fmla="*/ 29 h 31"/>
                <a:gd name="T40" fmla="*/ 4 w 19"/>
                <a:gd name="T41" fmla="*/ 27 h 31"/>
                <a:gd name="T42" fmla="*/ 3 w 19"/>
                <a:gd name="T43" fmla="*/ 25 h 31"/>
                <a:gd name="T44" fmla="*/ 2 w 19"/>
                <a:gd name="T45" fmla="*/ 23 h 31"/>
                <a:gd name="T46" fmla="*/ 1 w 19"/>
                <a:gd name="T47" fmla="*/ 21 h 31"/>
                <a:gd name="T48" fmla="*/ 0 w 19"/>
                <a:gd name="T49" fmla="*/ 18 h 31"/>
                <a:gd name="T50" fmla="*/ 0 w 19"/>
                <a:gd name="T51" fmla="*/ 15 h 31"/>
                <a:gd name="T52" fmla="*/ 0 w 19"/>
                <a:gd name="T53" fmla="*/ 12 h 31"/>
                <a:gd name="T54" fmla="*/ 1 w 19"/>
                <a:gd name="T55" fmla="*/ 9 h 31"/>
                <a:gd name="T56" fmla="*/ 2 w 19"/>
                <a:gd name="T57" fmla="*/ 7 h 31"/>
                <a:gd name="T58" fmla="*/ 3 w 19"/>
                <a:gd name="T59" fmla="*/ 4 h 31"/>
                <a:gd name="T60" fmla="*/ 4 w 19"/>
                <a:gd name="T61" fmla="*/ 3 h 31"/>
                <a:gd name="T62" fmla="*/ 6 w 19"/>
                <a:gd name="T63" fmla="*/ 1 h 31"/>
                <a:gd name="T64" fmla="*/ 7 w 19"/>
                <a:gd name="T65" fmla="*/ 0 h 31"/>
                <a:gd name="T66" fmla="*/ 9 w 19"/>
                <a:gd name="T67" fmla="*/ 0 h 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31"/>
                <a:gd name="T104" fmla="*/ 19 w 19"/>
                <a:gd name="T105" fmla="*/ 31 h 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31">
                  <a:moveTo>
                    <a:pt x="9" y="0"/>
                  </a:moveTo>
                  <a:lnTo>
                    <a:pt x="9" y="0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7" y="7"/>
                  </a:lnTo>
                  <a:lnTo>
                    <a:pt x="17" y="9"/>
                  </a:lnTo>
                  <a:lnTo>
                    <a:pt x="18" y="12"/>
                  </a:lnTo>
                  <a:lnTo>
                    <a:pt x="18" y="15"/>
                  </a:lnTo>
                  <a:lnTo>
                    <a:pt x="18" y="18"/>
                  </a:lnTo>
                  <a:lnTo>
                    <a:pt x="17" y="21"/>
                  </a:lnTo>
                  <a:lnTo>
                    <a:pt x="17" y="23"/>
                  </a:lnTo>
                  <a:lnTo>
                    <a:pt x="15" y="25"/>
                  </a:lnTo>
                  <a:lnTo>
                    <a:pt x="14" y="27"/>
                  </a:lnTo>
                  <a:lnTo>
                    <a:pt x="13" y="29"/>
                  </a:lnTo>
                  <a:lnTo>
                    <a:pt x="11" y="30"/>
                  </a:lnTo>
                  <a:lnTo>
                    <a:pt x="9" y="30"/>
                  </a:lnTo>
                  <a:lnTo>
                    <a:pt x="7" y="30"/>
                  </a:lnTo>
                  <a:lnTo>
                    <a:pt x="6" y="29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4"/>
                  </a:lnTo>
                  <a:lnTo>
                    <a:pt x="4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52" name="Freeform 389"/>
            <p:cNvSpPr>
              <a:spLocks/>
            </p:cNvSpPr>
            <p:nvPr/>
          </p:nvSpPr>
          <p:spPr bwMode="auto">
            <a:xfrm>
              <a:off x="2567" y="1081"/>
              <a:ext cx="7" cy="29"/>
            </a:xfrm>
            <a:custGeom>
              <a:avLst/>
              <a:gdLst>
                <a:gd name="T0" fmla="*/ 0 w 7"/>
                <a:gd name="T1" fmla="*/ 0 h 29"/>
                <a:gd name="T2" fmla="*/ 6 w 7"/>
                <a:gd name="T3" fmla="*/ 0 h 29"/>
                <a:gd name="T4" fmla="*/ 3 w 7"/>
                <a:gd name="T5" fmla="*/ 1 h 29"/>
                <a:gd name="T6" fmla="*/ 0 w 7"/>
                <a:gd name="T7" fmla="*/ 0 h 29"/>
                <a:gd name="T8" fmla="*/ 0 w 7"/>
                <a:gd name="T9" fmla="*/ 28 h 29"/>
                <a:gd name="T10" fmla="*/ 6 w 7"/>
                <a:gd name="T11" fmla="*/ 28 h 29"/>
                <a:gd name="T12" fmla="*/ 3 w 7"/>
                <a:gd name="T13" fmla="*/ 27 h 29"/>
                <a:gd name="T14" fmla="*/ 0 w 7"/>
                <a:gd name="T15" fmla="*/ 28 h 29"/>
                <a:gd name="T16" fmla="*/ 0 w 7"/>
                <a:gd name="T17" fmla="*/ 0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29"/>
                <a:gd name="T29" fmla="*/ 7 w 7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29">
                  <a:moveTo>
                    <a:pt x="0" y="0"/>
                  </a:moveTo>
                  <a:lnTo>
                    <a:pt x="6" y="0"/>
                  </a:lnTo>
                  <a:lnTo>
                    <a:pt x="3" y="1"/>
                  </a:lnTo>
                  <a:lnTo>
                    <a:pt x="0" y="0"/>
                  </a:lnTo>
                  <a:lnTo>
                    <a:pt x="0" y="28"/>
                  </a:lnTo>
                  <a:lnTo>
                    <a:pt x="6" y="28"/>
                  </a:lnTo>
                  <a:lnTo>
                    <a:pt x="3" y="27"/>
                  </a:lnTo>
                  <a:lnTo>
                    <a:pt x="0" y="2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53" name="Freeform 390"/>
            <p:cNvSpPr>
              <a:spLocks/>
            </p:cNvSpPr>
            <p:nvPr/>
          </p:nvSpPr>
          <p:spPr bwMode="auto">
            <a:xfrm>
              <a:off x="2567" y="1081"/>
              <a:ext cx="7" cy="2"/>
            </a:xfrm>
            <a:custGeom>
              <a:avLst/>
              <a:gdLst>
                <a:gd name="T0" fmla="*/ 0 w 7"/>
                <a:gd name="T1" fmla="*/ 0 h 2"/>
                <a:gd name="T2" fmla="*/ 6 w 7"/>
                <a:gd name="T3" fmla="*/ 0 h 2"/>
                <a:gd name="T4" fmla="*/ 3 w 7"/>
                <a:gd name="T5" fmla="*/ 1 h 2"/>
                <a:gd name="T6" fmla="*/ 0 w 7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2"/>
                <a:gd name="T14" fmla="*/ 7 w 7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2">
                  <a:moveTo>
                    <a:pt x="0" y="0"/>
                  </a:moveTo>
                  <a:lnTo>
                    <a:pt x="6" y="0"/>
                  </a:lnTo>
                  <a:lnTo>
                    <a:pt x="3" y="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54" name="Freeform 391"/>
            <p:cNvSpPr>
              <a:spLocks/>
            </p:cNvSpPr>
            <p:nvPr/>
          </p:nvSpPr>
          <p:spPr bwMode="auto">
            <a:xfrm>
              <a:off x="2564" y="1081"/>
              <a:ext cx="18" cy="31"/>
            </a:xfrm>
            <a:custGeom>
              <a:avLst/>
              <a:gdLst>
                <a:gd name="T0" fmla="*/ 8 w 18"/>
                <a:gd name="T1" fmla="*/ 0 h 31"/>
                <a:gd name="T2" fmla="*/ 10 w 18"/>
                <a:gd name="T3" fmla="*/ 0 h 31"/>
                <a:gd name="T4" fmla="*/ 12 w 18"/>
                <a:gd name="T5" fmla="*/ 1 h 31"/>
                <a:gd name="T6" fmla="*/ 13 w 18"/>
                <a:gd name="T7" fmla="*/ 3 h 31"/>
                <a:gd name="T8" fmla="*/ 14 w 18"/>
                <a:gd name="T9" fmla="*/ 4 h 31"/>
                <a:gd name="T10" fmla="*/ 15 w 18"/>
                <a:gd name="T11" fmla="*/ 7 h 31"/>
                <a:gd name="T12" fmla="*/ 16 w 18"/>
                <a:gd name="T13" fmla="*/ 9 h 31"/>
                <a:gd name="T14" fmla="*/ 17 w 18"/>
                <a:gd name="T15" fmla="*/ 12 h 31"/>
                <a:gd name="T16" fmla="*/ 17 w 18"/>
                <a:gd name="T17" fmla="*/ 15 h 31"/>
                <a:gd name="T18" fmla="*/ 17 w 18"/>
                <a:gd name="T19" fmla="*/ 18 h 31"/>
                <a:gd name="T20" fmla="*/ 16 w 18"/>
                <a:gd name="T21" fmla="*/ 21 h 31"/>
                <a:gd name="T22" fmla="*/ 15 w 18"/>
                <a:gd name="T23" fmla="*/ 23 h 31"/>
                <a:gd name="T24" fmla="*/ 14 w 18"/>
                <a:gd name="T25" fmla="*/ 25 h 31"/>
                <a:gd name="T26" fmla="*/ 13 w 18"/>
                <a:gd name="T27" fmla="*/ 27 h 31"/>
                <a:gd name="T28" fmla="*/ 12 w 18"/>
                <a:gd name="T29" fmla="*/ 29 h 31"/>
                <a:gd name="T30" fmla="*/ 10 w 18"/>
                <a:gd name="T31" fmla="*/ 30 h 31"/>
                <a:gd name="T32" fmla="*/ 8 w 18"/>
                <a:gd name="T33" fmla="*/ 30 h 31"/>
                <a:gd name="T34" fmla="*/ 7 w 18"/>
                <a:gd name="T35" fmla="*/ 30 h 31"/>
                <a:gd name="T36" fmla="*/ 5 w 18"/>
                <a:gd name="T37" fmla="*/ 29 h 31"/>
                <a:gd name="T38" fmla="*/ 4 w 18"/>
                <a:gd name="T39" fmla="*/ 27 h 31"/>
                <a:gd name="T40" fmla="*/ 3 w 18"/>
                <a:gd name="T41" fmla="*/ 25 h 31"/>
                <a:gd name="T42" fmla="*/ 2 w 18"/>
                <a:gd name="T43" fmla="*/ 23 h 31"/>
                <a:gd name="T44" fmla="*/ 1 w 18"/>
                <a:gd name="T45" fmla="*/ 21 h 31"/>
                <a:gd name="T46" fmla="*/ 0 w 18"/>
                <a:gd name="T47" fmla="*/ 18 h 31"/>
                <a:gd name="T48" fmla="*/ 0 w 18"/>
                <a:gd name="T49" fmla="*/ 15 h 31"/>
                <a:gd name="T50" fmla="*/ 0 w 18"/>
                <a:gd name="T51" fmla="*/ 12 h 31"/>
                <a:gd name="T52" fmla="*/ 1 w 18"/>
                <a:gd name="T53" fmla="*/ 9 h 31"/>
                <a:gd name="T54" fmla="*/ 2 w 18"/>
                <a:gd name="T55" fmla="*/ 7 h 31"/>
                <a:gd name="T56" fmla="*/ 3 w 18"/>
                <a:gd name="T57" fmla="*/ 4 h 31"/>
                <a:gd name="T58" fmla="*/ 4 w 18"/>
                <a:gd name="T59" fmla="*/ 3 h 31"/>
                <a:gd name="T60" fmla="*/ 5 w 18"/>
                <a:gd name="T61" fmla="*/ 1 h 31"/>
                <a:gd name="T62" fmla="*/ 7 w 18"/>
                <a:gd name="T63" fmla="*/ 0 h 31"/>
                <a:gd name="T64" fmla="*/ 8 w 18"/>
                <a:gd name="T65" fmla="*/ 0 h 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"/>
                <a:gd name="T100" fmla="*/ 0 h 31"/>
                <a:gd name="T101" fmla="*/ 18 w 18"/>
                <a:gd name="T102" fmla="*/ 31 h 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" h="31">
                  <a:moveTo>
                    <a:pt x="8" y="0"/>
                  </a:moveTo>
                  <a:lnTo>
                    <a:pt x="10" y="0"/>
                  </a:lnTo>
                  <a:lnTo>
                    <a:pt x="12" y="1"/>
                  </a:lnTo>
                  <a:lnTo>
                    <a:pt x="13" y="3"/>
                  </a:lnTo>
                  <a:lnTo>
                    <a:pt x="14" y="4"/>
                  </a:lnTo>
                  <a:lnTo>
                    <a:pt x="15" y="7"/>
                  </a:lnTo>
                  <a:lnTo>
                    <a:pt x="16" y="9"/>
                  </a:lnTo>
                  <a:lnTo>
                    <a:pt x="17" y="12"/>
                  </a:lnTo>
                  <a:lnTo>
                    <a:pt x="17" y="15"/>
                  </a:lnTo>
                  <a:lnTo>
                    <a:pt x="17" y="18"/>
                  </a:lnTo>
                  <a:lnTo>
                    <a:pt x="16" y="21"/>
                  </a:lnTo>
                  <a:lnTo>
                    <a:pt x="15" y="23"/>
                  </a:lnTo>
                  <a:lnTo>
                    <a:pt x="14" y="25"/>
                  </a:lnTo>
                  <a:lnTo>
                    <a:pt x="13" y="27"/>
                  </a:lnTo>
                  <a:lnTo>
                    <a:pt x="12" y="29"/>
                  </a:lnTo>
                  <a:lnTo>
                    <a:pt x="10" y="30"/>
                  </a:lnTo>
                  <a:lnTo>
                    <a:pt x="8" y="30"/>
                  </a:lnTo>
                  <a:lnTo>
                    <a:pt x="7" y="30"/>
                  </a:lnTo>
                  <a:lnTo>
                    <a:pt x="5" y="29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1"/>
                  </a:lnTo>
                  <a:lnTo>
                    <a:pt x="7" y="0"/>
                  </a:lnTo>
                  <a:lnTo>
                    <a:pt x="8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55" name="Freeform 392"/>
            <p:cNvSpPr>
              <a:spLocks/>
            </p:cNvSpPr>
            <p:nvPr/>
          </p:nvSpPr>
          <p:spPr bwMode="auto">
            <a:xfrm>
              <a:off x="2564" y="1081"/>
              <a:ext cx="19" cy="31"/>
            </a:xfrm>
            <a:custGeom>
              <a:avLst/>
              <a:gdLst>
                <a:gd name="T0" fmla="*/ 9 w 19"/>
                <a:gd name="T1" fmla="*/ 0 h 31"/>
                <a:gd name="T2" fmla="*/ 9 w 19"/>
                <a:gd name="T3" fmla="*/ 0 h 31"/>
                <a:gd name="T4" fmla="*/ 11 w 19"/>
                <a:gd name="T5" fmla="*/ 0 h 31"/>
                <a:gd name="T6" fmla="*/ 12 w 19"/>
                <a:gd name="T7" fmla="*/ 1 h 31"/>
                <a:gd name="T8" fmla="*/ 14 w 19"/>
                <a:gd name="T9" fmla="*/ 3 h 31"/>
                <a:gd name="T10" fmla="*/ 15 w 19"/>
                <a:gd name="T11" fmla="*/ 4 h 31"/>
                <a:gd name="T12" fmla="*/ 16 w 19"/>
                <a:gd name="T13" fmla="*/ 7 h 31"/>
                <a:gd name="T14" fmla="*/ 17 w 19"/>
                <a:gd name="T15" fmla="*/ 9 h 31"/>
                <a:gd name="T16" fmla="*/ 18 w 19"/>
                <a:gd name="T17" fmla="*/ 12 h 31"/>
                <a:gd name="T18" fmla="*/ 18 w 19"/>
                <a:gd name="T19" fmla="*/ 15 h 31"/>
                <a:gd name="T20" fmla="*/ 18 w 19"/>
                <a:gd name="T21" fmla="*/ 18 h 31"/>
                <a:gd name="T22" fmla="*/ 17 w 19"/>
                <a:gd name="T23" fmla="*/ 21 h 31"/>
                <a:gd name="T24" fmla="*/ 16 w 19"/>
                <a:gd name="T25" fmla="*/ 23 h 31"/>
                <a:gd name="T26" fmla="*/ 15 w 19"/>
                <a:gd name="T27" fmla="*/ 25 h 31"/>
                <a:gd name="T28" fmla="*/ 14 w 19"/>
                <a:gd name="T29" fmla="*/ 27 h 31"/>
                <a:gd name="T30" fmla="*/ 12 w 19"/>
                <a:gd name="T31" fmla="*/ 29 h 31"/>
                <a:gd name="T32" fmla="*/ 11 w 19"/>
                <a:gd name="T33" fmla="*/ 30 h 31"/>
                <a:gd name="T34" fmla="*/ 9 w 19"/>
                <a:gd name="T35" fmla="*/ 30 h 31"/>
                <a:gd name="T36" fmla="*/ 7 w 19"/>
                <a:gd name="T37" fmla="*/ 30 h 31"/>
                <a:gd name="T38" fmla="*/ 5 w 19"/>
                <a:gd name="T39" fmla="*/ 29 h 31"/>
                <a:gd name="T40" fmla="*/ 4 w 19"/>
                <a:gd name="T41" fmla="*/ 27 h 31"/>
                <a:gd name="T42" fmla="*/ 3 w 19"/>
                <a:gd name="T43" fmla="*/ 25 h 31"/>
                <a:gd name="T44" fmla="*/ 2 w 19"/>
                <a:gd name="T45" fmla="*/ 23 h 31"/>
                <a:gd name="T46" fmla="*/ 1 w 19"/>
                <a:gd name="T47" fmla="*/ 21 h 31"/>
                <a:gd name="T48" fmla="*/ 0 w 19"/>
                <a:gd name="T49" fmla="*/ 18 h 31"/>
                <a:gd name="T50" fmla="*/ 0 w 19"/>
                <a:gd name="T51" fmla="*/ 15 h 31"/>
                <a:gd name="T52" fmla="*/ 0 w 19"/>
                <a:gd name="T53" fmla="*/ 12 h 31"/>
                <a:gd name="T54" fmla="*/ 1 w 19"/>
                <a:gd name="T55" fmla="*/ 9 h 31"/>
                <a:gd name="T56" fmla="*/ 2 w 19"/>
                <a:gd name="T57" fmla="*/ 7 h 31"/>
                <a:gd name="T58" fmla="*/ 3 w 19"/>
                <a:gd name="T59" fmla="*/ 4 h 31"/>
                <a:gd name="T60" fmla="*/ 4 w 19"/>
                <a:gd name="T61" fmla="*/ 3 h 31"/>
                <a:gd name="T62" fmla="*/ 5 w 19"/>
                <a:gd name="T63" fmla="*/ 1 h 31"/>
                <a:gd name="T64" fmla="*/ 7 w 19"/>
                <a:gd name="T65" fmla="*/ 0 h 31"/>
                <a:gd name="T66" fmla="*/ 9 w 19"/>
                <a:gd name="T67" fmla="*/ 0 h 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9"/>
                <a:gd name="T103" fmla="*/ 0 h 31"/>
                <a:gd name="T104" fmla="*/ 19 w 19"/>
                <a:gd name="T105" fmla="*/ 31 h 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9" h="31">
                  <a:moveTo>
                    <a:pt x="9" y="0"/>
                  </a:moveTo>
                  <a:lnTo>
                    <a:pt x="9" y="0"/>
                  </a:lnTo>
                  <a:lnTo>
                    <a:pt x="11" y="0"/>
                  </a:lnTo>
                  <a:lnTo>
                    <a:pt x="12" y="1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6" y="7"/>
                  </a:lnTo>
                  <a:lnTo>
                    <a:pt x="17" y="9"/>
                  </a:lnTo>
                  <a:lnTo>
                    <a:pt x="18" y="12"/>
                  </a:lnTo>
                  <a:lnTo>
                    <a:pt x="18" y="15"/>
                  </a:lnTo>
                  <a:lnTo>
                    <a:pt x="18" y="18"/>
                  </a:lnTo>
                  <a:lnTo>
                    <a:pt x="17" y="21"/>
                  </a:lnTo>
                  <a:lnTo>
                    <a:pt x="16" y="23"/>
                  </a:lnTo>
                  <a:lnTo>
                    <a:pt x="15" y="25"/>
                  </a:lnTo>
                  <a:lnTo>
                    <a:pt x="14" y="27"/>
                  </a:lnTo>
                  <a:lnTo>
                    <a:pt x="12" y="29"/>
                  </a:lnTo>
                  <a:lnTo>
                    <a:pt x="11" y="30"/>
                  </a:lnTo>
                  <a:lnTo>
                    <a:pt x="9" y="30"/>
                  </a:lnTo>
                  <a:lnTo>
                    <a:pt x="7" y="30"/>
                  </a:lnTo>
                  <a:lnTo>
                    <a:pt x="5" y="29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56" name="Freeform 393"/>
            <p:cNvSpPr>
              <a:spLocks/>
            </p:cNvSpPr>
            <p:nvPr/>
          </p:nvSpPr>
          <p:spPr bwMode="auto">
            <a:xfrm>
              <a:off x="2569" y="1087"/>
              <a:ext cx="11" cy="18"/>
            </a:xfrm>
            <a:custGeom>
              <a:avLst/>
              <a:gdLst>
                <a:gd name="T0" fmla="*/ 5 w 11"/>
                <a:gd name="T1" fmla="*/ 0 h 18"/>
                <a:gd name="T2" fmla="*/ 6 w 11"/>
                <a:gd name="T3" fmla="*/ 0 h 18"/>
                <a:gd name="T4" fmla="*/ 7 w 11"/>
                <a:gd name="T5" fmla="*/ 1 h 18"/>
                <a:gd name="T6" fmla="*/ 8 w 11"/>
                <a:gd name="T7" fmla="*/ 1 h 18"/>
                <a:gd name="T8" fmla="*/ 9 w 11"/>
                <a:gd name="T9" fmla="*/ 2 h 18"/>
                <a:gd name="T10" fmla="*/ 9 w 11"/>
                <a:gd name="T11" fmla="*/ 4 h 18"/>
                <a:gd name="T12" fmla="*/ 10 w 11"/>
                <a:gd name="T13" fmla="*/ 5 h 18"/>
                <a:gd name="T14" fmla="*/ 10 w 11"/>
                <a:gd name="T15" fmla="*/ 7 h 18"/>
                <a:gd name="T16" fmla="*/ 10 w 11"/>
                <a:gd name="T17" fmla="*/ 8 h 18"/>
                <a:gd name="T18" fmla="*/ 10 w 11"/>
                <a:gd name="T19" fmla="*/ 10 h 18"/>
                <a:gd name="T20" fmla="*/ 10 w 11"/>
                <a:gd name="T21" fmla="*/ 12 h 18"/>
                <a:gd name="T22" fmla="*/ 9 w 11"/>
                <a:gd name="T23" fmla="*/ 13 h 18"/>
                <a:gd name="T24" fmla="*/ 9 w 11"/>
                <a:gd name="T25" fmla="*/ 15 h 18"/>
                <a:gd name="T26" fmla="*/ 8 w 11"/>
                <a:gd name="T27" fmla="*/ 16 h 18"/>
                <a:gd name="T28" fmla="*/ 7 w 11"/>
                <a:gd name="T29" fmla="*/ 16 h 18"/>
                <a:gd name="T30" fmla="*/ 6 w 11"/>
                <a:gd name="T31" fmla="*/ 17 h 18"/>
                <a:gd name="T32" fmla="*/ 5 w 11"/>
                <a:gd name="T33" fmla="*/ 17 h 18"/>
                <a:gd name="T34" fmla="*/ 4 w 11"/>
                <a:gd name="T35" fmla="*/ 17 h 18"/>
                <a:gd name="T36" fmla="*/ 3 w 11"/>
                <a:gd name="T37" fmla="*/ 16 h 18"/>
                <a:gd name="T38" fmla="*/ 2 w 11"/>
                <a:gd name="T39" fmla="*/ 16 h 18"/>
                <a:gd name="T40" fmla="*/ 1 w 11"/>
                <a:gd name="T41" fmla="*/ 15 h 18"/>
                <a:gd name="T42" fmla="*/ 1 w 11"/>
                <a:gd name="T43" fmla="*/ 13 h 18"/>
                <a:gd name="T44" fmla="*/ 0 w 11"/>
                <a:gd name="T45" fmla="*/ 12 h 18"/>
                <a:gd name="T46" fmla="*/ 0 w 11"/>
                <a:gd name="T47" fmla="*/ 10 h 18"/>
                <a:gd name="T48" fmla="*/ 0 w 11"/>
                <a:gd name="T49" fmla="*/ 8 h 18"/>
                <a:gd name="T50" fmla="*/ 0 w 11"/>
                <a:gd name="T51" fmla="*/ 7 h 18"/>
                <a:gd name="T52" fmla="*/ 0 w 11"/>
                <a:gd name="T53" fmla="*/ 5 h 18"/>
                <a:gd name="T54" fmla="*/ 1 w 11"/>
                <a:gd name="T55" fmla="*/ 4 h 18"/>
                <a:gd name="T56" fmla="*/ 1 w 11"/>
                <a:gd name="T57" fmla="*/ 2 h 18"/>
                <a:gd name="T58" fmla="*/ 2 w 11"/>
                <a:gd name="T59" fmla="*/ 1 h 18"/>
                <a:gd name="T60" fmla="*/ 3 w 11"/>
                <a:gd name="T61" fmla="*/ 1 h 18"/>
                <a:gd name="T62" fmla="*/ 4 w 11"/>
                <a:gd name="T63" fmla="*/ 0 h 18"/>
                <a:gd name="T64" fmla="*/ 5 w 11"/>
                <a:gd name="T65" fmla="*/ 0 h 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"/>
                <a:gd name="T100" fmla="*/ 0 h 18"/>
                <a:gd name="T101" fmla="*/ 11 w 11"/>
                <a:gd name="T102" fmla="*/ 18 h 1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" h="18">
                  <a:moveTo>
                    <a:pt x="5" y="0"/>
                  </a:moveTo>
                  <a:lnTo>
                    <a:pt x="6" y="0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2"/>
                  </a:lnTo>
                  <a:lnTo>
                    <a:pt x="9" y="4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9" y="15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6" y="17"/>
                  </a:lnTo>
                  <a:lnTo>
                    <a:pt x="5" y="17"/>
                  </a:lnTo>
                  <a:lnTo>
                    <a:pt x="4" y="17"/>
                  </a:lnTo>
                  <a:lnTo>
                    <a:pt x="3" y="16"/>
                  </a:lnTo>
                  <a:lnTo>
                    <a:pt x="2" y="16"/>
                  </a:lnTo>
                  <a:lnTo>
                    <a:pt x="1" y="15"/>
                  </a:lnTo>
                  <a:lnTo>
                    <a:pt x="1" y="13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4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</a:path>
              </a:pathLst>
            </a:custGeom>
            <a:solidFill>
              <a:srgbClr val="E5E5E5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57" name="Freeform 394"/>
            <p:cNvSpPr>
              <a:spLocks/>
            </p:cNvSpPr>
            <p:nvPr/>
          </p:nvSpPr>
          <p:spPr bwMode="auto">
            <a:xfrm>
              <a:off x="2569" y="1087"/>
              <a:ext cx="12" cy="19"/>
            </a:xfrm>
            <a:custGeom>
              <a:avLst/>
              <a:gdLst>
                <a:gd name="T0" fmla="*/ 6 w 12"/>
                <a:gd name="T1" fmla="*/ 0 h 19"/>
                <a:gd name="T2" fmla="*/ 6 w 12"/>
                <a:gd name="T3" fmla="*/ 0 h 19"/>
                <a:gd name="T4" fmla="*/ 7 w 12"/>
                <a:gd name="T5" fmla="*/ 0 h 19"/>
                <a:gd name="T6" fmla="*/ 8 w 12"/>
                <a:gd name="T7" fmla="*/ 1 h 19"/>
                <a:gd name="T8" fmla="*/ 9 w 12"/>
                <a:gd name="T9" fmla="*/ 1 h 19"/>
                <a:gd name="T10" fmla="*/ 9 w 12"/>
                <a:gd name="T11" fmla="*/ 3 h 19"/>
                <a:gd name="T12" fmla="*/ 10 w 12"/>
                <a:gd name="T13" fmla="*/ 4 h 19"/>
                <a:gd name="T14" fmla="*/ 11 w 12"/>
                <a:gd name="T15" fmla="*/ 5 h 19"/>
                <a:gd name="T16" fmla="*/ 11 w 12"/>
                <a:gd name="T17" fmla="*/ 7 h 19"/>
                <a:gd name="T18" fmla="*/ 11 w 12"/>
                <a:gd name="T19" fmla="*/ 9 h 19"/>
                <a:gd name="T20" fmla="*/ 11 w 12"/>
                <a:gd name="T21" fmla="*/ 11 h 19"/>
                <a:gd name="T22" fmla="*/ 11 w 12"/>
                <a:gd name="T23" fmla="*/ 12 h 19"/>
                <a:gd name="T24" fmla="*/ 10 w 12"/>
                <a:gd name="T25" fmla="*/ 14 h 19"/>
                <a:gd name="T26" fmla="*/ 9 w 12"/>
                <a:gd name="T27" fmla="*/ 15 h 19"/>
                <a:gd name="T28" fmla="*/ 9 w 12"/>
                <a:gd name="T29" fmla="*/ 16 h 19"/>
                <a:gd name="T30" fmla="*/ 8 w 12"/>
                <a:gd name="T31" fmla="*/ 17 h 19"/>
                <a:gd name="T32" fmla="*/ 7 w 12"/>
                <a:gd name="T33" fmla="*/ 18 h 19"/>
                <a:gd name="T34" fmla="*/ 6 w 12"/>
                <a:gd name="T35" fmla="*/ 18 h 19"/>
                <a:gd name="T36" fmla="*/ 4 w 12"/>
                <a:gd name="T37" fmla="*/ 18 h 19"/>
                <a:gd name="T38" fmla="*/ 3 w 12"/>
                <a:gd name="T39" fmla="*/ 17 h 19"/>
                <a:gd name="T40" fmla="*/ 2 w 12"/>
                <a:gd name="T41" fmla="*/ 16 h 19"/>
                <a:gd name="T42" fmla="*/ 2 w 12"/>
                <a:gd name="T43" fmla="*/ 15 h 19"/>
                <a:gd name="T44" fmla="*/ 1 w 12"/>
                <a:gd name="T45" fmla="*/ 14 h 19"/>
                <a:gd name="T46" fmla="*/ 0 w 12"/>
                <a:gd name="T47" fmla="*/ 12 h 19"/>
                <a:gd name="T48" fmla="*/ 0 w 12"/>
                <a:gd name="T49" fmla="*/ 11 h 19"/>
                <a:gd name="T50" fmla="*/ 0 w 12"/>
                <a:gd name="T51" fmla="*/ 9 h 19"/>
                <a:gd name="T52" fmla="*/ 0 w 12"/>
                <a:gd name="T53" fmla="*/ 7 h 19"/>
                <a:gd name="T54" fmla="*/ 0 w 12"/>
                <a:gd name="T55" fmla="*/ 5 h 19"/>
                <a:gd name="T56" fmla="*/ 1 w 12"/>
                <a:gd name="T57" fmla="*/ 4 h 19"/>
                <a:gd name="T58" fmla="*/ 2 w 12"/>
                <a:gd name="T59" fmla="*/ 3 h 19"/>
                <a:gd name="T60" fmla="*/ 2 w 12"/>
                <a:gd name="T61" fmla="*/ 1 h 19"/>
                <a:gd name="T62" fmla="*/ 3 w 12"/>
                <a:gd name="T63" fmla="*/ 1 h 19"/>
                <a:gd name="T64" fmla="*/ 4 w 12"/>
                <a:gd name="T65" fmla="*/ 0 h 19"/>
                <a:gd name="T66" fmla="*/ 6 w 12"/>
                <a:gd name="T67" fmla="*/ 0 h 1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2"/>
                <a:gd name="T103" fmla="*/ 0 h 19"/>
                <a:gd name="T104" fmla="*/ 12 w 12"/>
                <a:gd name="T105" fmla="*/ 19 h 1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2" h="19">
                  <a:moveTo>
                    <a:pt x="6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9" y="3"/>
                  </a:lnTo>
                  <a:lnTo>
                    <a:pt x="10" y="4"/>
                  </a:lnTo>
                  <a:lnTo>
                    <a:pt x="11" y="5"/>
                  </a:lnTo>
                  <a:lnTo>
                    <a:pt x="11" y="7"/>
                  </a:lnTo>
                  <a:lnTo>
                    <a:pt x="11" y="9"/>
                  </a:lnTo>
                  <a:lnTo>
                    <a:pt x="11" y="11"/>
                  </a:lnTo>
                  <a:lnTo>
                    <a:pt x="11" y="12"/>
                  </a:lnTo>
                  <a:lnTo>
                    <a:pt x="10" y="14"/>
                  </a:lnTo>
                  <a:lnTo>
                    <a:pt x="9" y="15"/>
                  </a:lnTo>
                  <a:lnTo>
                    <a:pt x="9" y="16"/>
                  </a:lnTo>
                  <a:lnTo>
                    <a:pt x="8" y="17"/>
                  </a:lnTo>
                  <a:lnTo>
                    <a:pt x="7" y="18"/>
                  </a:lnTo>
                  <a:lnTo>
                    <a:pt x="6" y="18"/>
                  </a:lnTo>
                  <a:lnTo>
                    <a:pt x="4" y="18"/>
                  </a:lnTo>
                  <a:lnTo>
                    <a:pt x="3" y="17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1" y="14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58" name="Freeform 395"/>
            <p:cNvSpPr>
              <a:spLocks/>
            </p:cNvSpPr>
            <p:nvPr/>
          </p:nvSpPr>
          <p:spPr bwMode="auto">
            <a:xfrm>
              <a:off x="2569" y="1088"/>
              <a:ext cx="10" cy="17"/>
            </a:xfrm>
            <a:custGeom>
              <a:avLst/>
              <a:gdLst>
                <a:gd name="T0" fmla="*/ 4 w 10"/>
                <a:gd name="T1" fmla="*/ 0 h 17"/>
                <a:gd name="T2" fmla="*/ 4 w 10"/>
                <a:gd name="T3" fmla="*/ 0 h 17"/>
                <a:gd name="T4" fmla="*/ 3 w 10"/>
                <a:gd name="T5" fmla="*/ 1 h 17"/>
                <a:gd name="T6" fmla="*/ 2 w 10"/>
                <a:gd name="T7" fmla="*/ 1 h 17"/>
                <a:gd name="T8" fmla="*/ 1 w 10"/>
                <a:gd name="T9" fmla="*/ 2 h 17"/>
                <a:gd name="T10" fmla="*/ 1 w 10"/>
                <a:gd name="T11" fmla="*/ 3 h 17"/>
                <a:gd name="T12" fmla="*/ 0 w 10"/>
                <a:gd name="T13" fmla="*/ 5 h 17"/>
                <a:gd name="T14" fmla="*/ 0 w 10"/>
                <a:gd name="T15" fmla="*/ 6 h 17"/>
                <a:gd name="T16" fmla="*/ 0 w 10"/>
                <a:gd name="T17" fmla="*/ 8 h 17"/>
                <a:gd name="T18" fmla="*/ 0 w 10"/>
                <a:gd name="T19" fmla="*/ 10 h 17"/>
                <a:gd name="T20" fmla="*/ 0 w 10"/>
                <a:gd name="T21" fmla="*/ 11 h 17"/>
                <a:gd name="T22" fmla="*/ 1 w 10"/>
                <a:gd name="T23" fmla="*/ 13 h 17"/>
                <a:gd name="T24" fmla="*/ 1 w 10"/>
                <a:gd name="T25" fmla="*/ 14 h 17"/>
                <a:gd name="T26" fmla="*/ 2 w 10"/>
                <a:gd name="T27" fmla="*/ 15 h 17"/>
                <a:gd name="T28" fmla="*/ 3 w 10"/>
                <a:gd name="T29" fmla="*/ 15 h 17"/>
                <a:gd name="T30" fmla="*/ 4 w 10"/>
                <a:gd name="T31" fmla="*/ 16 h 17"/>
                <a:gd name="T32" fmla="*/ 4 w 10"/>
                <a:gd name="T33" fmla="*/ 16 h 17"/>
                <a:gd name="T34" fmla="*/ 5 w 10"/>
                <a:gd name="T35" fmla="*/ 16 h 17"/>
                <a:gd name="T36" fmla="*/ 6 w 10"/>
                <a:gd name="T37" fmla="*/ 15 h 17"/>
                <a:gd name="T38" fmla="*/ 7 w 10"/>
                <a:gd name="T39" fmla="*/ 15 h 17"/>
                <a:gd name="T40" fmla="*/ 8 w 10"/>
                <a:gd name="T41" fmla="*/ 14 h 17"/>
                <a:gd name="T42" fmla="*/ 8 w 10"/>
                <a:gd name="T43" fmla="*/ 13 h 17"/>
                <a:gd name="T44" fmla="*/ 9 w 10"/>
                <a:gd name="T45" fmla="*/ 11 h 17"/>
                <a:gd name="T46" fmla="*/ 9 w 10"/>
                <a:gd name="T47" fmla="*/ 10 h 17"/>
                <a:gd name="T48" fmla="*/ 9 w 10"/>
                <a:gd name="T49" fmla="*/ 8 h 17"/>
                <a:gd name="T50" fmla="*/ 9 w 10"/>
                <a:gd name="T51" fmla="*/ 6 h 17"/>
                <a:gd name="T52" fmla="*/ 9 w 10"/>
                <a:gd name="T53" fmla="*/ 5 h 17"/>
                <a:gd name="T54" fmla="*/ 8 w 10"/>
                <a:gd name="T55" fmla="*/ 3 h 17"/>
                <a:gd name="T56" fmla="*/ 8 w 10"/>
                <a:gd name="T57" fmla="*/ 2 h 17"/>
                <a:gd name="T58" fmla="*/ 7 w 10"/>
                <a:gd name="T59" fmla="*/ 1 h 17"/>
                <a:gd name="T60" fmla="*/ 6 w 10"/>
                <a:gd name="T61" fmla="*/ 1 h 17"/>
                <a:gd name="T62" fmla="*/ 5 w 10"/>
                <a:gd name="T63" fmla="*/ 0 h 17"/>
                <a:gd name="T64" fmla="*/ 4 w 10"/>
                <a:gd name="T65" fmla="*/ 0 h 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"/>
                <a:gd name="T100" fmla="*/ 0 h 17"/>
                <a:gd name="T101" fmla="*/ 10 w 10"/>
                <a:gd name="T102" fmla="*/ 17 h 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" h="17">
                  <a:moveTo>
                    <a:pt x="4" y="0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2" y="15"/>
                  </a:lnTo>
                  <a:lnTo>
                    <a:pt x="3" y="15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6" y="15"/>
                  </a:lnTo>
                  <a:lnTo>
                    <a:pt x="7" y="15"/>
                  </a:lnTo>
                  <a:lnTo>
                    <a:pt x="8" y="14"/>
                  </a:lnTo>
                  <a:lnTo>
                    <a:pt x="8" y="13"/>
                  </a:lnTo>
                  <a:lnTo>
                    <a:pt x="9" y="11"/>
                  </a:lnTo>
                  <a:lnTo>
                    <a:pt x="9" y="10"/>
                  </a:lnTo>
                  <a:lnTo>
                    <a:pt x="9" y="8"/>
                  </a:lnTo>
                  <a:lnTo>
                    <a:pt x="9" y="6"/>
                  </a:lnTo>
                  <a:lnTo>
                    <a:pt x="9" y="5"/>
                  </a:lnTo>
                  <a:lnTo>
                    <a:pt x="8" y="3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59" name="Freeform 396"/>
            <p:cNvSpPr>
              <a:spLocks/>
            </p:cNvSpPr>
            <p:nvPr/>
          </p:nvSpPr>
          <p:spPr bwMode="auto">
            <a:xfrm>
              <a:off x="2569" y="1088"/>
              <a:ext cx="11" cy="17"/>
            </a:xfrm>
            <a:custGeom>
              <a:avLst/>
              <a:gdLst>
                <a:gd name="T0" fmla="*/ 5 w 11"/>
                <a:gd name="T1" fmla="*/ 0 h 17"/>
                <a:gd name="T2" fmla="*/ 5 w 11"/>
                <a:gd name="T3" fmla="*/ 0 h 17"/>
                <a:gd name="T4" fmla="*/ 4 w 11"/>
                <a:gd name="T5" fmla="*/ 0 h 17"/>
                <a:gd name="T6" fmla="*/ 3 w 11"/>
                <a:gd name="T7" fmla="*/ 1 h 17"/>
                <a:gd name="T8" fmla="*/ 2 w 11"/>
                <a:gd name="T9" fmla="*/ 1 h 17"/>
                <a:gd name="T10" fmla="*/ 2 w 11"/>
                <a:gd name="T11" fmla="*/ 2 h 17"/>
                <a:gd name="T12" fmla="*/ 1 w 11"/>
                <a:gd name="T13" fmla="*/ 3 h 17"/>
                <a:gd name="T14" fmla="*/ 0 w 11"/>
                <a:gd name="T15" fmla="*/ 5 h 17"/>
                <a:gd name="T16" fmla="*/ 0 w 11"/>
                <a:gd name="T17" fmla="*/ 6 h 17"/>
                <a:gd name="T18" fmla="*/ 0 w 11"/>
                <a:gd name="T19" fmla="*/ 8 h 17"/>
                <a:gd name="T20" fmla="*/ 0 w 11"/>
                <a:gd name="T21" fmla="*/ 10 h 17"/>
                <a:gd name="T22" fmla="*/ 0 w 11"/>
                <a:gd name="T23" fmla="*/ 11 h 17"/>
                <a:gd name="T24" fmla="*/ 1 w 11"/>
                <a:gd name="T25" fmla="*/ 13 h 17"/>
                <a:gd name="T26" fmla="*/ 2 w 11"/>
                <a:gd name="T27" fmla="*/ 14 h 17"/>
                <a:gd name="T28" fmla="*/ 2 w 11"/>
                <a:gd name="T29" fmla="*/ 15 h 17"/>
                <a:gd name="T30" fmla="*/ 3 w 11"/>
                <a:gd name="T31" fmla="*/ 15 h 17"/>
                <a:gd name="T32" fmla="*/ 4 w 11"/>
                <a:gd name="T33" fmla="*/ 16 h 17"/>
                <a:gd name="T34" fmla="*/ 5 w 11"/>
                <a:gd name="T35" fmla="*/ 16 h 17"/>
                <a:gd name="T36" fmla="*/ 6 w 11"/>
                <a:gd name="T37" fmla="*/ 16 h 17"/>
                <a:gd name="T38" fmla="*/ 7 w 11"/>
                <a:gd name="T39" fmla="*/ 15 h 17"/>
                <a:gd name="T40" fmla="*/ 8 w 11"/>
                <a:gd name="T41" fmla="*/ 15 h 17"/>
                <a:gd name="T42" fmla="*/ 9 w 11"/>
                <a:gd name="T43" fmla="*/ 14 h 17"/>
                <a:gd name="T44" fmla="*/ 9 w 11"/>
                <a:gd name="T45" fmla="*/ 13 h 17"/>
                <a:gd name="T46" fmla="*/ 10 w 11"/>
                <a:gd name="T47" fmla="*/ 11 h 17"/>
                <a:gd name="T48" fmla="*/ 10 w 11"/>
                <a:gd name="T49" fmla="*/ 10 h 17"/>
                <a:gd name="T50" fmla="*/ 10 w 11"/>
                <a:gd name="T51" fmla="*/ 8 h 17"/>
                <a:gd name="T52" fmla="*/ 10 w 11"/>
                <a:gd name="T53" fmla="*/ 6 h 17"/>
                <a:gd name="T54" fmla="*/ 10 w 11"/>
                <a:gd name="T55" fmla="*/ 5 h 17"/>
                <a:gd name="T56" fmla="*/ 9 w 11"/>
                <a:gd name="T57" fmla="*/ 3 h 17"/>
                <a:gd name="T58" fmla="*/ 9 w 11"/>
                <a:gd name="T59" fmla="*/ 2 h 17"/>
                <a:gd name="T60" fmla="*/ 8 w 11"/>
                <a:gd name="T61" fmla="*/ 1 h 17"/>
                <a:gd name="T62" fmla="*/ 7 w 11"/>
                <a:gd name="T63" fmla="*/ 1 h 17"/>
                <a:gd name="T64" fmla="*/ 6 w 11"/>
                <a:gd name="T65" fmla="*/ 0 h 17"/>
                <a:gd name="T66" fmla="*/ 5 w 11"/>
                <a:gd name="T67" fmla="*/ 0 h 1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1"/>
                <a:gd name="T103" fmla="*/ 0 h 17"/>
                <a:gd name="T104" fmla="*/ 11 w 11"/>
                <a:gd name="T105" fmla="*/ 17 h 1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1" h="17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2" y="14"/>
                  </a:lnTo>
                  <a:lnTo>
                    <a:pt x="2" y="15"/>
                  </a:lnTo>
                  <a:lnTo>
                    <a:pt x="3" y="15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6" y="16"/>
                  </a:lnTo>
                  <a:lnTo>
                    <a:pt x="7" y="15"/>
                  </a:lnTo>
                  <a:lnTo>
                    <a:pt x="8" y="15"/>
                  </a:lnTo>
                  <a:lnTo>
                    <a:pt x="9" y="14"/>
                  </a:lnTo>
                  <a:lnTo>
                    <a:pt x="9" y="13"/>
                  </a:lnTo>
                  <a:lnTo>
                    <a:pt x="10" y="11"/>
                  </a:lnTo>
                  <a:lnTo>
                    <a:pt x="10" y="10"/>
                  </a:lnTo>
                  <a:lnTo>
                    <a:pt x="10" y="8"/>
                  </a:lnTo>
                  <a:lnTo>
                    <a:pt x="10" y="6"/>
                  </a:lnTo>
                  <a:lnTo>
                    <a:pt x="10" y="5"/>
                  </a:lnTo>
                  <a:lnTo>
                    <a:pt x="9" y="3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60" name="Freeform 397"/>
            <p:cNvSpPr>
              <a:spLocks/>
            </p:cNvSpPr>
            <p:nvPr/>
          </p:nvSpPr>
          <p:spPr bwMode="auto">
            <a:xfrm>
              <a:off x="2569" y="1088"/>
              <a:ext cx="9" cy="16"/>
            </a:xfrm>
            <a:custGeom>
              <a:avLst/>
              <a:gdLst>
                <a:gd name="T0" fmla="*/ 4 w 9"/>
                <a:gd name="T1" fmla="*/ 0 h 16"/>
                <a:gd name="T2" fmla="*/ 5 w 9"/>
                <a:gd name="T3" fmla="*/ 0 h 16"/>
                <a:gd name="T4" fmla="*/ 6 w 9"/>
                <a:gd name="T5" fmla="*/ 1 h 16"/>
                <a:gd name="T6" fmla="*/ 6 w 9"/>
                <a:gd name="T7" fmla="*/ 1 h 16"/>
                <a:gd name="T8" fmla="*/ 7 w 9"/>
                <a:gd name="T9" fmla="*/ 2 h 16"/>
                <a:gd name="T10" fmla="*/ 7 w 9"/>
                <a:gd name="T11" fmla="*/ 3 h 16"/>
                <a:gd name="T12" fmla="*/ 8 w 9"/>
                <a:gd name="T13" fmla="*/ 5 h 16"/>
                <a:gd name="T14" fmla="*/ 8 w 9"/>
                <a:gd name="T15" fmla="*/ 6 h 16"/>
                <a:gd name="T16" fmla="*/ 8 w 9"/>
                <a:gd name="T17" fmla="*/ 7 h 16"/>
                <a:gd name="T18" fmla="*/ 8 w 9"/>
                <a:gd name="T19" fmla="*/ 9 h 16"/>
                <a:gd name="T20" fmla="*/ 8 w 9"/>
                <a:gd name="T21" fmla="*/ 10 h 16"/>
                <a:gd name="T22" fmla="*/ 7 w 9"/>
                <a:gd name="T23" fmla="*/ 12 h 16"/>
                <a:gd name="T24" fmla="*/ 7 w 9"/>
                <a:gd name="T25" fmla="*/ 13 h 16"/>
                <a:gd name="T26" fmla="*/ 6 w 9"/>
                <a:gd name="T27" fmla="*/ 14 h 16"/>
                <a:gd name="T28" fmla="*/ 6 w 9"/>
                <a:gd name="T29" fmla="*/ 14 h 16"/>
                <a:gd name="T30" fmla="*/ 5 w 9"/>
                <a:gd name="T31" fmla="*/ 15 h 16"/>
                <a:gd name="T32" fmla="*/ 4 w 9"/>
                <a:gd name="T33" fmla="*/ 15 h 16"/>
                <a:gd name="T34" fmla="*/ 3 w 9"/>
                <a:gd name="T35" fmla="*/ 15 h 16"/>
                <a:gd name="T36" fmla="*/ 3 w 9"/>
                <a:gd name="T37" fmla="*/ 14 h 16"/>
                <a:gd name="T38" fmla="*/ 2 w 9"/>
                <a:gd name="T39" fmla="*/ 14 h 16"/>
                <a:gd name="T40" fmla="*/ 1 w 9"/>
                <a:gd name="T41" fmla="*/ 13 h 16"/>
                <a:gd name="T42" fmla="*/ 1 w 9"/>
                <a:gd name="T43" fmla="*/ 12 h 16"/>
                <a:gd name="T44" fmla="*/ 0 w 9"/>
                <a:gd name="T45" fmla="*/ 10 h 16"/>
                <a:gd name="T46" fmla="*/ 0 w 9"/>
                <a:gd name="T47" fmla="*/ 9 h 16"/>
                <a:gd name="T48" fmla="*/ 0 w 9"/>
                <a:gd name="T49" fmla="*/ 7 h 16"/>
                <a:gd name="T50" fmla="*/ 0 w 9"/>
                <a:gd name="T51" fmla="*/ 6 h 16"/>
                <a:gd name="T52" fmla="*/ 0 w 9"/>
                <a:gd name="T53" fmla="*/ 5 h 16"/>
                <a:gd name="T54" fmla="*/ 1 w 9"/>
                <a:gd name="T55" fmla="*/ 3 h 16"/>
                <a:gd name="T56" fmla="*/ 1 w 9"/>
                <a:gd name="T57" fmla="*/ 2 h 16"/>
                <a:gd name="T58" fmla="*/ 2 w 9"/>
                <a:gd name="T59" fmla="*/ 1 h 16"/>
                <a:gd name="T60" fmla="*/ 3 w 9"/>
                <a:gd name="T61" fmla="*/ 1 h 16"/>
                <a:gd name="T62" fmla="*/ 3 w 9"/>
                <a:gd name="T63" fmla="*/ 0 h 16"/>
                <a:gd name="T64" fmla="*/ 4 w 9"/>
                <a:gd name="T65" fmla="*/ 0 h 1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"/>
                <a:gd name="T100" fmla="*/ 0 h 16"/>
                <a:gd name="T101" fmla="*/ 9 w 9"/>
                <a:gd name="T102" fmla="*/ 16 h 1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" h="16">
                  <a:moveTo>
                    <a:pt x="4" y="0"/>
                  </a:moveTo>
                  <a:lnTo>
                    <a:pt x="5" y="0"/>
                  </a:lnTo>
                  <a:lnTo>
                    <a:pt x="6" y="1"/>
                  </a:lnTo>
                  <a:lnTo>
                    <a:pt x="7" y="2"/>
                  </a:lnTo>
                  <a:lnTo>
                    <a:pt x="7" y="3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2"/>
                  </a:lnTo>
                  <a:lnTo>
                    <a:pt x="7" y="13"/>
                  </a:lnTo>
                  <a:lnTo>
                    <a:pt x="6" y="14"/>
                  </a:lnTo>
                  <a:lnTo>
                    <a:pt x="5" y="15"/>
                  </a:lnTo>
                  <a:lnTo>
                    <a:pt x="4" y="15"/>
                  </a:lnTo>
                  <a:lnTo>
                    <a:pt x="3" y="15"/>
                  </a:lnTo>
                  <a:lnTo>
                    <a:pt x="3" y="14"/>
                  </a:lnTo>
                  <a:lnTo>
                    <a:pt x="2" y="14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</a:path>
              </a:pathLst>
            </a:cu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61" name="Freeform 398"/>
            <p:cNvSpPr>
              <a:spLocks/>
            </p:cNvSpPr>
            <p:nvPr/>
          </p:nvSpPr>
          <p:spPr bwMode="auto">
            <a:xfrm>
              <a:off x="2569" y="1088"/>
              <a:ext cx="10" cy="17"/>
            </a:xfrm>
            <a:custGeom>
              <a:avLst/>
              <a:gdLst>
                <a:gd name="T0" fmla="*/ 5 w 10"/>
                <a:gd name="T1" fmla="*/ 0 h 17"/>
                <a:gd name="T2" fmla="*/ 5 w 10"/>
                <a:gd name="T3" fmla="*/ 0 h 17"/>
                <a:gd name="T4" fmla="*/ 6 w 10"/>
                <a:gd name="T5" fmla="*/ 0 h 17"/>
                <a:gd name="T6" fmla="*/ 6 w 10"/>
                <a:gd name="T7" fmla="*/ 1 h 17"/>
                <a:gd name="T8" fmla="*/ 7 w 10"/>
                <a:gd name="T9" fmla="*/ 1 h 17"/>
                <a:gd name="T10" fmla="*/ 8 w 10"/>
                <a:gd name="T11" fmla="*/ 2 h 17"/>
                <a:gd name="T12" fmla="*/ 8 w 10"/>
                <a:gd name="T13" fmla="*/ 4 h 17"/>
                <a:gd name="T14" fmla="*/ 9 w 10"/>
                <a:gd name="T15" fmla="*/ 5 h 17"/>
                <a:gd name="T16" fmla="*/ 9 w 10"/>
                <a:gd name="T17" fmla="*/ 6 h 17"/>
                <a:gd name="T18" fmla="*/ 9 w 10"/>
                <a:gd name="T19" fmla="*/ 8 h 17"/>
                <a:gd name="T20" fmla="*/ 9 w 10"/>
                <a:gd name="T21" fmla="*/ 10 h 17"/>
                <a:gd name="T22" fmla="*/ 9 w 10"/>
                <a:gd name="T23" fmla="*/ 11 h 17"/>
                <a:gd name="T24" fmla="*/ 8 w 10"/>
                <a:gd name="T25" fmla="*/ 13 h 17"/>
                <a:gd name="T26" fmla="*/ 8 w 10"/>
                <a:gd name="T27" fmla="*/ 14 h 17"/>
                <a:gd name="T28" fmla="*/ 7 w 10"/>
                <a:gd name="T29" fmla="*/ 15 h 17"/>
                <a:gd name="T30" fmla="*/ 6 w 10"/>
                <a:gd name="T31" fmla="*/ 15 h 17"/>
                <a:gd name="T32" fmla="*/ 6 w 10"/>
                <a:gd name="T33" fmla="*/ 16 h 17"/>
                <a:gd name="T34" fmla="*/ 5 w 10"/>
                <a:gd name="T35" fmla="*/ 16 h 17"/>
                <a:gd name="T36" fmla="*/ 4 w 10"/>
                <a:gd name="T37" fmla="*/ 16 h 17"/>
                <a:gd name="T38" fmla="*/ 3 w 10"/>
                <a:gd name="T39" fmla="*/ 15 h 17"/>
                <a:gd name="T40" fmla="*/ 2 w 10"/>
                <a:gd name="T41" fmla="*/ 15 h 17"/>
                <a:gd name="T42" fmla="*/ 1 w 10"/>
                <a:gd name="T43" fmla="*/ 14 h 17"/>
                <a:gd name="T44" fmla="*/ 1 w 10"/>
                <a:gd name="T45" fmla="*/ 13 h 17"/>
                <a:gd name="T46" fmla="*/ 0 w 10"/>
                <a:gd name="T47" fmla="*/ 11 h 17"/>
                <a:gd name="T48" fmla="*/ 0 w 10"/>
                <a:gd name="T49" fmla="*/ 10 h 17"/>
                <a:gd name="T50" fmla="*/ 0 w 10"/>
                <a:gd name="T51" fmla="*/ 8 h 17"/>
                <a:gd name="T52" fmla="*/ 0 w 10"/>
                <a:gd name="T53" fmla="*/ 6 h 17"/>
                <a:gd name="T54" fmla="*/ 0 w 10"/>
                <a:gd name="T55" fmla="*/ 5 h 17"/>
                <a:gd name="T56" fmla="*/ 1 w 10"/>
                <a:gd name="T57" fmla="*/ 4 h 17"/>
                <a:gd name="T58" fmla="*/ 1 w 10"/>
                <a:gd name="T59" fmla="*/ 2 h 17"/>
                <a:gd name="T60" fmla="*/ 2 w 10"/>
                <a:gd name="T61" fmla="*/ 1 h 17"/>
                <a:gd name="T62" fmla="*/ 3 w 10"/>
                <a:gd name="T63" fmla="*/ 1 h 17"/>
                <a:gd name="T64" fmla="*/ 4 w 10"/>
                <a:gd name="T65" fmla="*/ 0 h 17"/>
                <a:gd name="T66" fmla="*/ 5 w 10"/>
                <a:gd name="T67" fmla="*/ 0 h 1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0"/>
                <a:gd name="T103" fmla="*/ 0 h 17"/>
                <a:gd name="T104" fmla="*/ 10 w 10"/>
                <a:gd name="T105" fmla="*/ 17 h 1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0" h="17">
                  <a:moveTo>
                    <a:pt x="5" y="0"/>
                  </a:moveTo>
                  <a:lnTo>
                    <a:pt x="5" y="0"/>
                  </a:lnTo>
                  <a:lnTo>
                    <a:pt x="6" y="0"/>
                  </a:lnTo>
                  <a:lnTo>
                    <a:pt x="6" y="1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4"/>
                  </a:lnTo>
                  <a:lnTo>
                    <a:pt x="9" y="5"/>
                  </a:lnTo>
                  <a:lnTo>
                    <a:pt x="9" y="6"/>
                  </a:lnTo>
                  <a:lnTo>
                    <a:pt x="9" y="8"/>
                  </a:lnTo>
                  <a:lnTo>
                    <a:pt x="9" y="10"/>
                  </a:lnTo>
                  <a:lnTo>
                    <a:pt x="9" y="11"/>
                  </a:lnTo>
                  <a:lnTo>
                    <a:pt x="8" y="13"/>
                  </a:lnTo>
                  <a:lnTo>
                    <a:pt x="8" y="14"/>
                  </a:lnTo>
                  <a:lnTo>
                    <a:pt x="7" y="15"/>
                  </a:lnTo>
                  <a:lnTo>
                    <a:pt x="6" y="15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4" y="16"/>
                  </a:lnTo>
                  <a:lnTo>
                    <a:pt x="3" y="15"/>
                  </a:lnTo>
                  <a:lnTo>
                    <a:pt x="2" y="15"/>
                  </a:lnTo>
                  <a:lnTo>
                    <a:pt x="1" y="14"/>
                  </a:lnTo>
                  <a:lnTo>
                    <a:pt x="1" y="13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62" name="Freeform 399"/>
            <p:cNvSpPr>
              <a:spLocks/>
            </p:cNvSpPr>
            <p:nvPr/>
          </p:nvSpPr>
          <p:spPr bwMode="auto">
            <a:xfrm>
              <a:off x="2569" y="1090"/>
              <a:ext cx="5" cy="13"/>
            </a:xfrm>
            <a:custGeom>
              <a:avLst/>
              <a:gdLst>
                <a:gd name="T0" fmla="*/ 2 w 5"/>
                <a:gd name="T1" fmla="*/ 12 h 13"/>
                <a:gd name="T2" fmla="*/ 3 w 5"/>
                <a:gd name="T3" fmla="*/ 11 h 13"/>
                <a:gd name="T4" fmla="*/ 4 w 5"/>
                <a:gd name="T5" fmla="*/ 9 h 13"/>
                <a:gd name="T6" fmla="*/ 4 w 5"/>
                <a:gd name="T7" fmla="*/ 7 h 13"/>
                <a:gd name="T8" fmla="*/ 4 w 5"/>
                <a:gd name="T9" fmla="*/ 6 h 13"/>
                <a:gd name="T10" fmla="*/ 4 w 5"/>
                <a:gd name="T11" fmla="*/ 4 h 13"/>
                <a:gd name="T12" fmla="*/ 3 w 5"/>
                <a:gd name="T13" fmla="*/ 2 h 13"/>
                <a:gd name="T14" fmla="*/ 3 w 5"/>
                <a:gd name="T15" fmla="*/ 1 h 13"/>
                <a:gd name="T16" fmla="*/ 2 w 5"/>
                <a:gd name="T17" fmla="*/ 0 h 13"/>
                <a:gd name="T18" fmla="*/ 1 w 5"/>
                <a:gd name="T19" fmla="*/ 1 h 13"/>
                <a:gd name="T20" fmla="*/ 1 w 5"/>
                <a:gd name="T21" fmla="*/ 2 h 13"/>
                <a:gd name="T22" fmla="*/ 0 w 5"/>
                <a:gd name="T23" fmla="*/ 4 h 13"/>
                <a:gd name="T24" fmla="*/ 0 w 5"/>
                <a:gd name="T25" fmla="*/ 6 h 13"/>
                <a:gd name="T26" fmla="*/ 0 w 5"/>
                <a:gd name="T27" fmla="*/ 7 h 13"/>
                <a:gd name="T28" fmla="*/ 0 w 5"/>
                <a:gd name="T29" fmla="*/ 9 h 13"/>
                <a:gd name="T30" fmla="*/ 1 w 5"/>
                <a:gd name="T31" fmla="*/ 11 h 13"/>
                <a:gd name="T32" fmla="*/ 2 w 5"/>
                <a:gd name="T33" fmla="*/ 12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"/>
                <a:gd name="T52" fmla="*/ 0 h 13"/>
                <a:gd name="T53" fmla="*/ 5 w 5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" h="13">
                  <a:moveTo>
                    <a:pt x="2" y="12"/>
                  </a:moveTo>
                  <a:lnTo>
                    <a:pt x="3" y="11"/>
                  </a:lnTo>
                  <a:lnTo>
                    <a:pt x="4" y="9"/>
                  </a:lnTo>
                  <a:lnTo>
                    <a:pt x="4" y="7"/>
                  </a:lnTo>
                  <a:lnTo>
                    <a:pt x="4" y="6"/>
                  </a:lnTo>
                  <a:lnTo>
                    <a:pt x="4" y="4"/>
                  </a:lnTo>
                  <a:lnTo>
                    <a:pt x="3" y="2"/>
                  </a:lnTo>
                  <a:lnTo>
                    <a:pt x="3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2" y="1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63" name="Freeform 400"/>
            <p:cNvSpPr>
              <a:spLocks/>
            </p:cNvSpPr>
            <p:nvPr/>
          </p:nvSpPr>
          <p:spPr bwMode="auto">
            <a:xfrm>
              <a:off x="2569" y="1090"/>
              <a:ext cx="6" cy="13"/>
            </a:xfrm>
            <a:custGeom>
              <a:avLst/>
              <a:gdLst>
                <a:gd name="T0" fmla="*/ 2 w 6"/>
                <a:gd name="T1" fmla="*/ 12 h 13"/>
                <a:gd name="T2" fmla="*/ 2 w 6"/>
                <a:gd name="T3" fmla="*/ 12 h 13"/>
                <a:gd name="T4" fmla="*/ 4 w 6"/>
                <a:gd name="T5" fmla="*/ 11 h 13"/>
                <a:gd name="T6" fmla="*/ 5 w 6"/>
                <a:gd name="T7" fmla="*/ 9 h 13"/>
                <a:gd name="T8" fmla="*/ 5 w 6"/>
                <a:gd name="T9" fmla="*/ 7 h 13"/>
                <a:gd name="T10" fmla="*/ 5 w 6"/>
                <a:gd name="T11" fmla="*/ 6 h 13"/>
                <a:gd name="T12" fmla="*/ 5 w 6"/>
                <a:gd name="T13" fmla="*/ 4 h 13"/>
                <a:gd name="T14" fmla="*/ 4 w 6"/>
                <a:gd name="T15" fmla="*/ 2 h 13"/>
                <a:gd name="T16" fmla="*/ 3 w 6"/>
                <a:gd name="T17" fmla="*/ 1 h 13"/>
                <a:gd name="T18" fmla="*/ 2 w 6"/>
                <a:gd name="T19" fmla="*/ 0 h 13"/>
                <a:gd name="T20" fmla="*/ 1 w 6"/>
                <a:gd name="T21" fmla="*/ 1 h 13"/>
                <a:gd name="T22" fmla="*/ 1 w 6"/>
                <a:gd name="T23" fmla="*/ 2 h 13"/>
                <a:gd name="T24" fmla="*/ 0 w 6"/>
                <a:gd name="T25" fmla="*/ 4 h 13"/>
                <a:gd name="T26" fmla="*/ 0 w 6"/>
                <a:gd name="T27" fmla="*/ 6 h 13"/>
                <a:gd name="T28" fmla="*/ 0 w 6"/>
                <a:gd name="T29" fmla="*/ 7 h 13"/>
                <a:gd name="T30" fmla="*/ 1 w 6"/>
                <a:gd name="T31" fmla="*/ 9 h 13"/>
                <a:gd name="T32" fmla="*/ 1 w 6"/>
                <a:gd name="T33" fmla="*/ 11 h 13"/>
                <a:gd name="T34" fmla="*/ 2 w 6"/>
                <a:gd name="T35" fmla="*/ 12 h 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13"/>
                <a:gd name="T56" fmla="*/ 6 w 6"/>
                <a:gd name="T57" fmla="*/ 13 h 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13">
                  <a:moveTo>
                    <a:pt x="2" y="12"/>
                  </a:moveTo>
                  <a:lnTo>
                    <a:pt x="2" y="12"/>
                  </a:lnTo>
                  <a:lnTo>
                    <a:pt x="4" y="11"/>
                  </a:lnTo>
                  <a:lnTo>
                    <a:pt x="5" y="9"/>
                  </a:lnTo>
                  <a:lnTo>
                    <a:pt x="5" y="7"/>
                  </a:lnTo>
                  <a:lnTo>
                    <a:pt x="5" y="6"/>
                  </a:lnTo>
                  <a:lnTo>
                    <a:pt x="5" y="4"/>
                  </a:lnTo>
                  <a:lnTo>
                    <a:pt x="4" y="2"/>
                  </a:lnTo>
                  <a:lnTo>
                    <a:pt x="3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11"/>
                  </a:lnTo>
                  <a:lnTo>
                    <a:pt x="2" y="1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64" name="Freeform 401"/>
            <p:cNvSpPr>
              <a:spLocks/>
            </p:cNvSpPr>
            <p:nvPr/>
          </p:nvSpPr>
          <p:spPr bwMode="auto">
            <a:xfrm>
              <a:off x="2569" y="1094"/>
              <a:ext cx="3" cy="6"/>
            </a:xfrm>
            <a:custGeom>
              <a:avLst/>
              <a:gdLst>
                <a:gd name="T0" fmla="*/ 2 w 3"/>
                <a:gd name="T1" fmla="*/ 0 h 6"/>
                <a:gd name="T2" fmla="*/ 0 w 3"/>
                <a:gd name="T3" fmla="*/ 0 h 6"/>
                <a:gd name="T4" fmla="*/ 0 w 3"/>
                <a:gd name="T5" fmla="*/ 1 h 6"/>
                <a:gd name="T6" fmla="*/ 0 w 3"/>
                <a:gd name="T7" fmla="*/ 3 h 6"/>
                <a:gd name="T8" fmla="*/ 0 w 3"/>
                <a:gd name="T9" fmla="*/ 4 h 6"/>
                <a:gd name="T10" fmla="*/ 0 w 3"/>
                <a:gd name="T11" fmla="*/ 5 h 6"/>
                <a:gd name="T12" fmla="*/ 2 w 3"/>
                <a:gd name="T13" fmla="*/ 5 h 6"/>
                <a:gd name="T14" fmla="*/ 2 w 3"/>
                <a:gd name="T15" fmla="*/ 0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"/>
                <a:gd name="T25" fmla="*/ 0 h 6"/>
                <a:gd name="T26" fmla="*/ 3 w 3"/>
                <a:gd name="T27" fmla="*/ 6 h 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" h="6">
                  <a:moveTo>
                    <a:pt x="2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65" name="Freeform 402"/>
            <p:cNvSpPr>
              <a:spLocks/>
            </p:cNvSpPr>
            <p:nvPr/>
          </p:nvSpPr>
          <p:spPr bwMode="auto">
            <a:xfrm>
              <a:off x="2569" y="1094"/>
              <a:ext cx="4" cy="6"/>
            </a:xfrm>
            <a:custGeom>
              <a:avLst/>
              <a:gdLst>
                <a:gd name="T0" fmla="*/ 3 w 4"/>
                <a:gd name="T1" fmla="*/ 0 h 6"/>
                <a:gd name="T2" fmla="*/ 0 w 4"/>
                <a:gd name="T3" fmla="*/ 0 h 6"/>
                <a:gd name="T4" fmla="*/ 0 w 4"/>
                <a:gd name="T5" fmla="*/ 1 h 6"/>
                <a:gd name="T6" fmla="*/ 0 w 4"/>
                <a:gd name="T7" fmla="*/ 3 h 6"/>
                <a:gd name="T8" fmla="*/ 0 w 4"/>
                <a:gd name="T9" fmla="*/ 4 h 6"/>
                <a:gd name="T10" fmla="*/ 0 w 4"/>
                <a:gd name="T11" fmla="*/ 5 h 6"/>
                <a:gd name="T12" fmla="*/ 3 w 4"/>
                <a:gd name="T13" fmla="*/ 5 h 6"/>
                <a:gd name="T14" fmla="*/ 3 w 4"/>
                <a:gd name="T15" fmla="*/ 0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"/>
                <a:gd name="T25" fmla="*/ 0 h 6"/>
                <a:gd name="T26" fmla="*/ 4 w 4"/>
                <a:gd name="T27" fmla="*/ 6 h 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" h="6">
                  <a:moveTo>
                    <a:pt x="3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3" y="5"/>
                  </a:lnTo>
                  <a:lnTo>
                    <a:pt x="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66" name="Freeform 403"/>
            <p:cNvSpPr>
              <a:spLocks/>
            </p:cNvSpPr>
            <p:nvPr/>
          </p:nvSpPr>
          <p:spPr bwMode="auto">
            <a:xfrm>
              <a:off x="2571" y="1094"/>
              <a:ext cx="2" cy="6"/>
            </a:xfrm>
            <a:custGeom>
              <a:avLst/>
              <a:gdLst>
                <a:gd name="T0" fmla="*/ 1 w 2"/>
                <a:gd name="T1" fmla="*/ 0 h 6"/>
                <a:gd name="T2" fmla="*/ 1 w 2"/>
                <a:gd name="T3" fmla="*/ 0 h 6"/>
                <a:gd name="T4" fmla="*/ 1 w 2"/>
                <a:gd name="T5" fmla="*/ 1 h 6"/>
                <a:gd name="T6" fmla="*/ 1 w 2"/>
                <a:gd name="T7" fmla="*/ 1 h 6"/>
                <a:gd name="T8" fmla="*/ 1 w 2"/>
                <a:gd name="T9" fmla="*/ 2 h 6"/>
                <a:gd name="T10" fmla="*/ 1 w 2"/>
                <a:gd name="T11" fmla="*/ 3 h 6"/>
                <a:gd name="T12" fmla="*/ 1 w 2"/>
                <a:gd name="T13" fmla="*/ 4 h 6"/>
                <a:gd name="T14" fmla="*/ 1 w 2"/>
                <a:gd name="T15" fmla="*/ 5 h 6"/>
                <a:gd name="T16" fmla="*/ 1 w 2"/>
                <a:gd name="T17" fmla="*/ 5 h 6"/>
                <a:gd name="T18" fmla="*/ 0 w 2"/>
                <a:gd name="T19" fmla="*/ 5 h 6"/>
                <a:gd name="T20" fmla="*/ 0 w 2"/>
                <a:gd name="T21" fmla="*/ 4 h 6"/>
                <a:gd name="T22" fmla="*/ 0 w 2"/>
                <a:gd name="T23" fmla="*/ 3 h 6"/>
                <a:gd name="T24" fmla="*/ 0 w 2"/>
                <a:gd name="T25" fmla="*/ 2 h 6"/>
                <a:gd name="T26" fmla="*/ 0 w 2"/>
                <a:gd name="T27" fmla="*/ 1 h 6"/>
                <a:gd name="T28" fmla="*/ 0 w 2"/>
                <a:gd name="T29" fmla="*/ 1 h 6"/>
                <a:gd name="T30" fmla="*/ 0 w 2"/>
                <a:gd name="T31" fmla="*/ 0 h 6"/>
                <a:gd name="T32" fmla="*/ 1 w 2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"/>
                <a:gd name="T52" fmla="*/ 0 h 6"/>
                <a:gd name="T53" fmla="*/ 2 w 2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" h="6">
                  <a:moveTo>
                    <a:pt x="1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4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67" name="Freeform 404"/>
            <p:cNvSpPr>
              <a:spLocks/>
            </p:cNvSpPr>
            <p:nvPr/>
          </p:nvSpPr>
          <p:spPr bwMode="auto">
            <a:xfrm>
              <a:off x="2571" y="1094"/>
              <a:ext cx="3" cy="6"/>
            </a:xfrm>
            <a:custGeom>
              <a:avLst/>
              <a:gdLst>
                <a:gd name="T0" fmla="*/ 1 w 3"/>
                <a:gd name="T1" fmla="*/ 0 h 6"/>
                <a:gd name="T2" fmla="*/ 1 w 3"/>
                <a:gd name="T3" fmla="*/ 0 h 6"/>
                <a:gd name="T4" fmla="*/ 1 w 3"/>
                <a:gd name="T5" fmla="*/ 0 h 6"/>
                <a:gd name="T6" fmla="*/ 2 w 3"/>
                <a:gd name="T7" fmla="*/ 1 h 6"/>
                <a:gd name="T8" fmla="*/ 2 w 3"/>
                <a:gd name="T9" fmla="*/ 1 h 6"/>
                <a:gd name="T10" fmla="*/ 2 w 3"/>
                <a:gd name="T11" fmla="*/ 2 h 6"/>
                <a:gd name="T12" fmla="*/ 2 w 3"/>
                <a:gd name="T13" fmla="*/ 3 h 6"/>
                <a:gd name="T14" fmla="*/ 2 w 3"/>
                <a:gd name="T15" fmla="*/ 4 h 6"/>
                <a:gd name="T16" fmla="*/ 1 w 3"/>
                <a:gd name="T17" fmla="*/ 5 h 6"/>
                <a:gd name="T18" fmla="*/ 1 w 3"/>
                <a:gd name="T19" fmla="*/ 5 h 6"/>
                <a:gd name="T20" fmla="*/ 1 w 3"/>
                <a:gd name="T21" fmla="*/ 5 h 6"/>
                <a:gd name="T22" fmla="*/ 0 w 3"/>
                <a:gd name="T23" fmla="*/ 4 h 6"/>
                <a:gd name="T24" fmla="*/ 0 w 3"/>
                <a:gd name="T25" fmla="*/ 3 h 6"/>
                <a:gd name="T26" fmla="*/ 0 w 3"/>
                <a:gd name="T27" fmla="*/ 2 h 6"/>
                <a:gd name="T28" fmla="*/ 0 w 3"/>
                <a:gd name="T29" fmla="*/ 1 h 6"/>
                <a:gd name="T30" fmla="*/ 0 w 3"/>
                <a:gd name="T31" fmla="*/ 1 h 6"/>
                <a:gd name="T32" fmla="*/ 1 w 3"/>
                <a:gd name="T33" fmla="*/ 0 h 6"/>
                <a:gd name="T34" fmla="*/ 1 w 3"/>
                <a:gd name="T35" fmla="*/ 0 h 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6"/>
                <a:gd name="T56" fmla="*/ 3 w 3"/>
                <a:gd name="T57" fmla="*/ 6 h 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6">
                  <a:moveTo>
                    <a:pt x="1" y="0"/>
                  </a:moveTo>
                  <a:lnTo>
                    <a:pt x="1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2" y="4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68" name="Freeform 405"/>
            <p:cNvSpPr>
              <a:spLocks/>
            </p:cNvSpPr>
            <p:nvPr/>
          </p:nvSpPr>
          <p:spPr bwMode="auto">
            <a:xfrm>
              <a:off x="2571" y="1095"/>
              <a:ext cx="2" cy="1"/>
            </a:xfrm>
            <a:custGeom>
              <a:avLst/>
              <a:gdLst>
                <a:gd name="T0" fmla="*/ 0 w 2"/>
                <a:gd name="T1" fmla="*/ 0 h 1"/>
                <a:gd name="T2" fmla="*/ 0 w 2"/>
                <a:gd name="T3" fmla="*/ 0 h 1"/>
                <a:gd name="T4" fmla="*/ 0 w 2"/>
                <a:gd name="T5" fmla="*/ 0 h 1"/>
                <a:gd name="T6" fmla="*/ 1 w 2"/>
                <a:gd name="T7" fmla="*/ 0 h 1"/>
                <a:gd name="T8" fmla="*/ 1 w 2"/>
                <a:gd name="T9" fmla="*/ 0 h 1"/>
                <a:gd name="T10" fmla="*/ 1 w 2"/>
                <a:gd name="T11" fmla="*/ 0 h 1"/>
                <a:gd name="T12" fmla="*/ 1 w 2"/>
                <a:gd name="T13" fmla="*/ 0 h 1"/>
                <a:gd name="T14" fmla="*/ 0 w 2"/>
                <a:gd name="T15" fmla="*/ 0 h 1"/>
                <a:gd name="T16" fmla="*/ 0 w 2"/>
                <a:gd name="T17" fmla="*/ 0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"/>
                <a:gd name="T28" fmla="*/ 0 h 1"/>
                <a:gd name="T29" fmla="*/ 2 w 2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" h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69" name="Freeform 406"/>
            <p:cNvSpPr>
              <a:spLocks/>
            </p:cNvSpPr>
            <p:nvPr/>
          </p:nvSpPr>
          <p:spPr bwMode="auto">
            <a:xfrm>
              <a:off x="2571" y="1095"/>
              <a:ext cx="3" cy="2"/>
            </a:xfrm>
            <a:custGeom>
              <a:avLst/>
              <a:gdLst>
                <a:gd name="T0" fmla="*/ 0 w 3"/>
                <a:gd name="T1" fmla="*/ 1 h 2"/>
                <a:gd name="T2" fmla="*/ 0 w 3"/>
                <a:gd name="T3" fmla="*/ 1 h 2"/>
                <a:gd name="T4" fmla="*/ 0 w 3"/>
                <a:gd name="T5" fmla="*/ 0 h 2"/>
                <a:gd name="T6" fmla="*/ 1 w 3"/>
                <a:gd name="T7" fmla="*/ 0 h 2"/>
                <a:gd name="T8" fmla="*/ 2 w 3"/>
                <a:gd name="T9" fmla="*/ 0 h 2"/>
                <a:gd name="T10" fmla="*/ 2 w 3"/>
                <a:gd name="T11" fmla="*/ 1 h 2"/>
                <a:gd name="T12" fmla="*/ 2 w 3"/>
                <a:gd name="T13" fmla="*/ 0 h 2"/>
                <a:gd name="T14" fmla="*/ 1 w 3"/>
                <a:gd name="T15" fmla="*/ 0 h 2"/>
                <a:gd name="T16" fmla="*/ 0 w 3"/>
                <a:gd name="T17" fmla="*/ 0 h 2"/>
                <a:gd name="T18" fmla="*/ 0 w 3"/>
                <a:gd name="T19" fmla="*/ 1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"/>
                <a:gd name="T31" fmla="*/ 0 h 2"/>
                <a:gd name="T32" fmla="*/ 3 w 3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" h="2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70" name="Freeform 407"/>
            <p:cNvSpPr>
              <a:spLocks/>
            </p:cNvSpPr>
            <p:nvPr/>
          </p:nvSpPr>
          <p:spPr bwMode="auto">
            <a:xfrm>
              <a:off x="2528" y="1080"/>
              <a:ext cx="19" cy="32"/>
            </a:xfrm>
            <a:custGeom>
              <a:avLst/>
              <a:gdLst>
                <a:gd name="T0" fmla="*/ 9 w 19"/>
                <a:gd name="T1" fmla="*/ 0 h 32"/>
                <a:gd name="T2" fmla="*/ 11 w 19"/>
                <a:gd name="T3" fmla="*/ 0 h 32"/>
                <a:gd name="T4" fmla="*/ 12 w 19"/>
                <a:gd name="T5" fmla="*/ 1 h 32"/>
                <a:gd name="T6" fmla="*/ 14 w 19"/>
                <a:gd name="T7" fmla="*/ 3 h 32"/>
                <a:gd name="T8" fmla="*/ 15 w 19"/>
                <a:gd name="T9" fmla="*/ 5 h 32"/>
                <a:gd name="T10" fmla="*/ 16 w 19"/>
                <a:gd name="T11" fmla="*/ 7 h 32"/>
                <a:gd name="T12" fmla="*/ 17 w 19"/>
                <a:gd name="T13" fmla="*/ 9 h 32"/>
                <a:gd name="T14" fmla="*/ 18 w 19"/>
                <a:gd name="T15" fmla="*/ 12 h 32"/>
                <a:gd name="T16" fmla="*/ 18 w 19"/>
                <a:gd name="T17" fmla="*/ 16 h 32"/>
                <a:gd name="T18" fmla="*/ 18 w 19"/>
                <a:gd name="T19" fmla="*/ 19 h 32"/>
                <a:gd name="T20" fmla="*/ 17 w 19"/>
                <a:gd name="T21" fmla="*/ 22 h 32"/>
                <a:gd name="T22" fmla="*/ 16 w 19"/>
                <a:gd name="T23" fmla="*/ 24 h 32"/>
                <a:gd name="T24" fmla="*/ 15 w 19"/>
                <a:gd name="T25" fmla="*/ 26 h 32"/>
                <a:gd name="T26" fmla="*/ 14 w 19"/>
                <a:gd name="T27" fmla="*/ 28 h 32"/>
                <a:gd name="T28" fmla="*/ 12 w 19"/>
                <a:gd name="T29" fmla="*/ 30 h 32"/>
                <a:gd name="T30" fmla="*/ 11 w 19"/>
                <a:gd name="T31" fmla="*/ 31 h 32"/>
                <a:gd name="T32" fmla="*/ 9 w 19"/>
                <a:gd name="T33" fmla="*/ 31 h 32"/>
                <a:gd name="T34" fmla="*/ 7 w 19"/>
                <a:gd name="T35" fmla="*/ 31 h 32"/>
                <a:gd name="T36" fmla="*/ 6 w 19"/>
                <a:gd name="T37" fmla="*/ 30 h 32"/>
                <a:gd name="T38" fmla="*/ 4 w 19"/>
                <a:gd name="T39" fmla="*/ 28 h 32"/>
                <a:gd name="T40" fmla="*/ 3 w 19"/>
                <a:gd name="T41" fmla="*/ 26 h 32"/>
                <a:gd name="T42" fmla="*/ 2 w 19"/>
                <a:gd name="T43" fmla="*/ 24 h 32"/>
                <a:gd name="T44" fmla="*/ 1 w 19"/>
                <a:gd name="T45" fmla="*/ 22 h 32"/>
                <a:gd name="T46" fmla="*/ 0 w 19"/>
                <a:gd name="T47" fmla="*/ 19 h 32"/>
                <a:gd name="T48" fmla="*/ 0 w 19"/>
                <a:gd name="T49" fmla="*/ 16 h 32"/>
                <a:gd name="T50" fmla="*/ 0 w 19"/>
                <a:gd name="T51" fmla="*/ 12 h 32"/>
                <a:gd name="T52" fmla="*/ 1 w 19"/>
                <a:gd name="T53" fmla="*/ 9 h 32"/>
                <a:gd name="T54" fmla="*/ 2 w 19"/>
                <a:gd name="T55" fmla="*/ 7 h 32"/>
                <a:gd name="T56" fmla="*/ 3 w 19"/>
                <a:gd name="T57" fmla="*/ 5 h 32"/>
                <a:gd name="T58" fmla="*/ 4 w 19"/>
                <a:gd name="T59" fmla="*/ 3 h 32"/>
                <a:gd name="T60" fmla="*/ 6 w 19"/>
                <a:gd name="T61" fmla="*/ 1 h 32"/>
                <a:gd name="T62" fmla="*/ 7 w 19"/>
                <a:gd name="T63" fmla="*/ 0 h 32"/>
                <a:gd name="T64" fmla="*/ 9 w 19"/>
                <a:gd name="T65" fmla="*/ 0 h 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32"/>
                <a:gd name="T101" fmla="*/ 19 w 19"/>
                <a:gd name="T102" fmla="*/ 32 h 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32">
                  <a:moveTo>
                    <a:pt x="9" y="0"/>
                  </a:moveTo>
                  <a:lnTo>
                    <a:pt x="11" y="0"/>
                  </a:lnTo>
                  <a:lnTo>
                    <a:pt x="12" y="1"/>
                  </a:lnTo>
                  <a:lnTo>
                    <a:pt x="14" y="3"/>
                  </a:lnTo>
                  <a:lnTo>
                    <a:pt x="15" y="5"/>
                  </a:lnTo>
                  <a:lnTo>
                    <a:pt x="16" y="7"/>
                  </a:lnTo>
                  <a:lnTo>
                    <a:pt x="17" y="9"/>
                  </a:lnTo>
                  <a:lnTo>
                    <a:pt x="18" y="12"/>
                  </a:lnTo>
                  <a:lnTo>
                    <a:pt x="18" y="16"/>
                  </a:lnTo>
                  <a:lnTo>
                    <a:pt x="18" y="19"/>
                  </a:lnTo>
                  <a:lnTo>
                    <a:pt x="17" y="22"/>
                  </a:lnTo>
                  <a:lnTo>
                    <a:pt x="16" y="24"/>
                  </a:lnTo>
                  <a:lnTo>
                    <a:pt x="15" y="26"/>
                  </a:lnTo>
                  <a:lnTo>
                    <a:pt x="14" y="28"/>
                  </a:lnTo>
                  <a:lnTo>
                    <a:pt x="12" y="30"/>
                  </a:lnTo>
                  <a:lnTo>
                    <a:pt x="11" y="31"/>
                  </a:lnTo>
                  <a:lnTo>
                    <a:pt x="9" y="31"/>
                  </a:lnTo>
                  <a:lnTo>
                    <a:pt x="7" y="31"/>
                  </a:lnTo>
                  <a:lnTo>
                    <a:pt x="6" y="30"/>
                  </a:lnTo>
                  <a:lnTo>
                    <a:pt x="4" y="28"/>
                  </a:lnTo>
                  <a:lnTo>
                    <a:pt x="3" y="26"/>
                  </a:lnTo>
                  <a:lnTo>
                    <a:pt x="2" y="24"/>
                  </a:lnTo>
                  <a:lnTo>
                    <a:pt x="1" y="22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71" name="Freeform 408"/>
            <p:cNvSpPr>
              <a:spLocks/>
            </p:cNvSpPr>
            <p:nvPr/>
          </p:nvSpPr>
          <p:spPr bwMode="auto">
            <a:xfrm>
              <a:off x="2528" y="1080"/>
              <a:ext cx="20" cy="32"/>
            </a:xfrm>
            <a:custGeom>
              <a:avLst/>
              <a:gdLst>
                <a:gd name="T0" fmla="*/ 9 w 20"/>
                <a:gd name="T1" fmla="*/ 0 h 32"/>
                <a:gd name="T2" fmla="*/ 9 w 20"/>
                <a:gd name="T3" fmla="*/ 0 h 32"/>
                <a:gd name="T4" fmla="*/ 11 w 20"/>
                <a:gd name="T5" fmla="*/ 0 h 32"/>
                <a:gd name="T6" fmla="*/ 13 w 20"/>
                <a:gd name="T7" fmla="*/ 1 h 32"/>
                <a:gd name="T8" fmla="*/ 15 w 20"/>
                <a:gd name="T9" fmla="*/ 3 h 32"/>
                <a:gd name="T10" fmla="*/ 16 w 20"/>
                <a:gd name="T11" fmla="*/ 5 h 32"/>
                <a:gd name="T12" fmla="*/ 17 w 20"/>
                <a:gd name="T13" fmla="*/ 7 h 32"/>
                <a:gd name="T14" fmla="*/ 18 w 20"/>
                <a:gd name="T15" fmla="*/ 9 h 32"/>
                <a:gd name="T16" fmla="*/ 19 w 20"/>
                <a:gd name="T17" fmla="*/ 12 h 32"/>
                <a:gd name="T18" fmla="*/ 19 w 20"/>
                <a:gd name="T19" fmla="*/ 16 h 32"/>
                <a:gd name="T20" fmla="*/ 19 w 20"/>
                <a:gd name="T21" fmla="*/ 19 h 32"/>
                <a:gd name="T22" fmla="*/ 18 w 20"/>
                <a:gd name="T23" fmla="*/ 22 h 32"/>
                <a:gd name="T24" fmla="*/ 17 w 20"/>
                <a:gd name="T25" fmla="*/ 24 h 32"/>
                <a:gd name="T26" fmla="*/ 16 w 20"/>
                <a:gd name="T27" fmla="*/ 26 h 32"/>
                <a:gd name="T28" fmla="*/ 15 w 20"/>
                <a:gd name="T29" fmla="*/ 28 h 32"/>
                <a:gd name="T30" fmla="*/ 13 w 20"/>
                <a:gd name="T31" fmla="*/ 30 h 32"/>
                <a:gd name="T32" fmla="*/ 11 w 20"/>
                <a:gd name="T33" fmla="*/ 31 h 32"/>
                <a:gd name="T34" fmla="*/ 9 w 20"/>
                <a:gd name="T35" fmla="*/ 31 h 32"/>
                <a:gd name="T36" fmla="*/ 8 w 20"/>
                <a:gd name="T37" fmla="*/ 31 h 32"/>
                <a:gd name="T38" fmla="*/ 6 w 20"/>
                <a:gd name="T39" fmla="*/ 30 h 32"/>
                <a:gd name="T40" fmla="*/ 4 w 20"/>
                <a:gd name="T41" fmla="*/ 28 h 32"/>
                <a:gd name="T42" fmla="*/ 3 w 20"/>
                <a:gd name="T43" fmla="*/ 26 h 32"/>
                <a:gd name="T44" fmla="*/ 2 w 20"/>
                <a:gd name="T45" fmla="*/ 24 h 32"/>
                <a:gd name="T46" fmla="*/ 1 w 20"/>
                <a:gd name="T47" fmla="*/ 22 h 32"/>
                <a:gd name="T48" fmla="*/ 0 w 20"/>
                <a:gd name="T49" fmla="*/ 19 h 32"/>
                <a:gd name="T50" fmla="*/ 0 w 20"/>
                <a:gd name="T51" fmla="*/ 16 h 32"/>
                <a:gd name="T52" fmla="*/ 0 w 20"/>
                <a:gd name="T53" fmla="*/ 12 h 32"/>
                <a:gd name="T54" fmla="*/ 1 w 20"/>
                <a:gd name="T55" fmla="*/ 9 h 32"/>
                <a:gd name="T56" fmla="*/ 2 w 20"/>
                <a:gd name="T57" fmla="*/ 7 h 32"/>
                <a:gd name="T58" fmla="*/ 3 w 20"/>
                <a:gd name="T59" fmla="*/ 5 h 32"/>
                <a:gd name="T60" fmla="*/ 4 w 20"/>
                <a:gd name="T61" fmla="*/ 3 h 32"/>
                <a:gd name="T62" fmla="*/ 6 w 20"/>
                <a:gd name="T63" fmla="*/ 1 h 32"/>
                <a:gd name="T64" fmla="*/ 8 w 20"/>
                <a:gd name="T65" fmla="*/ 0 h 32"/>
                <a:gd name="T66" fmla="*/ 9 w 20"/>
                <a:gd name="T67" fmla="*/ 0 h 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"/>
                <a:gd name="T103" fmla="*/ 0 h 32"/>
                <a:gd name="T104" fmla="*/ 20 w 20"/>
                <a:gd name="T105" fmla="*/ 32 h 3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" h="32">
                  <a:moveTo>
                    <a:pt x="9" y="0"/>
                  </a:moveTo>
                  <a:lnTo>
                    <a:pt x="9" y="0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15" y="3"/>
                  </a:lnTo>
                  <a:lnTo>
                    <a:pt x="16" y="5"/>
                  </a:lnTo>
                  <a:lnTo>
                    <a:pt x="17" y="7"/>
                  </a:lnTo>
                  <a:lnTo>
                    <a:pt x="18" y="9"/>
                  </a:lnTo>
                  <a:lnTo>
                    <a:pt x="19" y="12"/>
                  </a:lnTo>
                  <a:lnTo>
                    <a:pt x="19" y="16"/>
                  </a:lnTo>
                  <a:lnTo>
                    <a:pt x="19" y="19"/>
                  </a:lnTo>
                  <a:lnTo>
                    <a:pt x="18" y="22"/>
                  </a:lnTo>
                  <a:lnTo>
                    <a:pt x="17" y="24"/>
                  </a:lnTo>
                  <a:lnTo>
                    <a:pt x="16" y="26"/>
                  </a:lnTo>
                  <a:lnTo>
                    <a:pt x="15" y="28"/>
                  </a:lnTo>
                  <a:lnTo>
                    <a:pt x="13" y="30"/>
                  </a:lnTo>
                  <a:lnTo>
                    <a:pt x="11" y="31"/>
                  </a:lnTo>
                  <a:lnTo>
                    <a:pt x="9" y="31"/>
                  </a:lnTo>
                  <a:lnTo>
                    <a:pt x="8" y="31"/>
                  </a:lnTo>
                  <a:lnTo>
                    <a:pt x="6" y="30"/>
                  </a:lnTo>
                  <a:lnTo>
                    <a:pt x="4" y="28"/>
                  </a:lnTo>
                  <a:lnTo>
                    <a:pt x="3" y="26"/>
                  </a:lnTo>
                  <a:lnTo>
                    <a:pt x="2" y="24"/>
                  </a:lnTo>
                  <a:lnTo>
                    <a:pt x="1" y="22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72" name="Freeform 409"/>
            <p:cNvSpPr>
              <a:spLocks/>
            </p:cNvSpPr>
            <p:nvPr/>
          </p:nvSpPr>
          <p:spPr bwMode="auto">
            <a:xfrm>
              <a:off x="2537" y="1081"/>
              <a:ext cx="7" cy="31"/>
            </a:xfrm>
            <a:custGeom>
              <a:avLst/>
              <a:gdLst>
                <a:gd name="T0" fmla="*/ 0 w 7"/>
                <a:gd name="T1" fmla="*/ 0 h 31"/>
                <a:gd name="T2" fmla="*/ 6 w 7"/>
                <a:gd name="T3" fmla="*/ 0 h 31"/>
                <a:gd name="T4" fmla="*/ 3 w 7"/>
                <a:gd name="T5" fmla="*/ 1 h 31"/>
                <a:gd name="T6" fmla="*/ 0 w 7"/>
                <a:gd name="T7" fmla="*/ 0 h 31"/>
                <a:gd name="T8" fmla="*/ 0 w 7"/>
                <a:gd name="T9" fmla="*/ 30 h 31"/>
                <a:gd name="T10" fmla="*/ 6 w 7"/>
                <a:gd name="T11" fmla="*/ 30 h 31"/>
                <a:gd name="T12" fmla="*/ 3 w 7"/>
                <a:gd name="T13" fmla="*/ 29 h 31"/>
                <a:gd name="T14" fmla="*/ 0 w 7"/>
                <a:gd name="T15" fmla="*/ 30 h 31"/>
                <a:gd name="T16" fmla="*/ 0 w 7"/>
                <a:gd name="T17" fmla="*/ 0 h 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31"/>
                <a:gd name="T29" fmla="*/ 7 w 7"/>
                <a:gd name="T30" fmla="*/ 31 h 3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31">
                  <a:moveTo>
                    <a:pt x="0" y="0"/>
                  </a:moveTo>
                  <a:lnTo>
                    <a:pt x="6" y="0"/>
                  </a:lnTo>
                  <a:lnTo>
                    <a:pt x="3" y="1"/>
                  </a:lnTo>
                  <a:lnTo>
                    <a:pt x="0" y="0"/>
                  </a:lnTo>
                  <a:lnTo>
                    <a:pt x="0" y="30"/>
                  </a:lnTo>
                  <a:lnTo>
                    <a:pt x="6" y="30"/>
                  </a:lnTo>
                  <a:lnTo>
                    <a:pt x="3" y="29"/>
                  </a:lnTo>
                  <a:lnTo>
                    <a:pt x="0" y="3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73" name="Freeform 410"/>
            <p:cNvSpPr>
              <a:spLocks/>
            </p:cNvSpPr>
            <p:nvPr/>
          </p:nvSpPr>
          <p:spPr bwMode="auto">
            <a:xfrm>
              <a:off x="2537" y="1081"/>
              <a:ext cx="7" cy="2"/>
            </a:xfrm>
            <a:custGeom>
              <a:avLst/>
              <a:gdLst>
                <a:gd name="T0" fmla="*/ 0 w 7"/>
                <a:gd name="T1" fmla="*/ 0 h 2"/>
                <a:gd name="T2" fmla="*/ 6 w 7"/>
                <a:gd name="T3" fmla="*/ 0 h 2"/>
                <a:gd name="T4" fmla="*/ 3 w 7"/>
                <a:gd name="T5" fmla="*/ 1 h 2"/>
                <a:gd name="T6" fmla="*/ 0 w 7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2"/>
                <a:gd name="T14" fmla="*/ 7 w 7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2">
                  <a:moveTo>
                    <a:pt x="0" y="0"/>
                  </a:moveTo>
                  <a:lnTo>
                    <a:pt x="6" y="0"/>
                  </a:lnTo>
                  <a:lnTo>
                    <a:pt x="3" y="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74" name="Freeform 411"/>
            <p:cNvSpPr>
              <a:spLocks/>
            </p:cNvSpPr>
            <p:nvPr/>
          </p:nvSpPr>
          <p:spPr bwMode="auto">
            <a:xfrm>
              <a:off x="2534" y="1080"/>
              <a:ext cx="20" cy="32"/>
            </a:xfrm>
            <a:custGeom>
              <a:avLst/>
              <a:gdLst>
                <a:gd name="T0" fmla="*/ 9 w 20"/>
                <a:gd name="T1" fmla="*/ 0 h 32"/>
                <a:gd name="T2" fmla="*/ 11 w 20"/>
                <a:gd name="T3" fmla="*/ 0 h 32"/>
                <a:gd name="T4" fmla="*/ 13 w 20"/>
                <a:gd name="T5" fmla="*/ 1 h 32"/>
                <a:gd name="T6" fmla="*/ 15 w 20"/>
                <a:gd name="T7" fmla="*/ 3 h 32"/>
                <a:gd name="T8" fmla="*/ 16 w 20"/>
                <a:gd name="T9" fmla="*/ 5 h 32"/>
                <a:gd name="T10" fmla="*/ 17 w 20"/>
                <a:gd name="T11" fmla="*/ 7 h 32"/>
                <a:gd name="T12" fmla="*/ 18 w 20"/>
                <a:gd name="T13" fmla="*/ 9 h 32"/>
                <a:gd name="T14" fmla="*/ 19 w 20"/>
                <a:gd name="T15" fmla="*/ 12 h 32"/>
                <a:gd name="T16" fmla="*/ 19 w 20"/>
                <a:gd name="T17" fmla="*/ 16 h 32"/>
                <a:gd name="T18" fmla="*/ 19 w 20"/>
                <a:gd name="T19" fmla="*/ 19 h 32"/>
                <a:gd name="T20" fmla="*/ 18 w 20"/>
                <a:gd name="T21" fmla="*/ 22 h 32"/>
                <a:gd name="T22" fmla="*/ 17 w 20"/>
                <a:gd name="T23" fmla="*/ 24 h 32"/>
                <a:gd name="T24" fmla="*/ 16 w 20"/>
                <a:gd name="T25" fmla="*/ 26 h 32"/>
                <a:gd name="T26" fmla="*/ 15 w 20"/>
                <a:gd name="T27" fmla="*/ 28 h 32"/>
                <a:gd name="T28" fmla="*/ 13 w 20"/>
                <a:gd name="T29" fmla="*/ 30 h 32"/>
                <a:gd name="T30" fmla="*/ 11 w 20"/>
                <a:gd name="T31" fmla="*/ 31 h 32"/>
                <a:gd name="T32" fmla="*/ 9 w 20"/>
                <a:gd name="T33" fmla="*/ 31 h 32"/>
                <a:gd name="T34" fmla="*/ 7 w 20"/>
                <a:gd name="T35" fmla="*/ 31 h 32"/>
                <a:gd name="T36" fmla="*/ 6 w 20"/>
                <a:gd name="T37" fmla="*/ 30 h 32"/>
                <a:gd name="T38" fmla="*/ 4 w 20"/>
                <a:gd name="T39" fmla="*/ 28 h 32"/>
                <a:gd name="T40" fmla="*/ 3 w 20"/>
                <a:gd name="T41" fmla="*/ 26 h 32"/>
                <a:gd name="T42" fmla="*/ 2 w 20"/>
                <a:gd name="T43" fmla="*/ 24 h 32"/>
                <a:gd name="T44" fmla="*/ 1 w 20"/>
                <a:gd name="T45" fmla="*/ 22 h 32"/>
                <a:gd name="T46" fmla="*/ 0 w 20"/>
                <a:gd name="T47" fmla="*/ 19 h 32"/>
                <a:gd name="T48" fmla="*/ 0 w 20"/>
                <a:gd name="T49" fmla="*/ 16 h 32"/>
                <a:gd name="T50" fmla="*/ 0 w 20"/>
                <a:gd name="T51" fmla="*/ 12 h 32"/>
                <a:gd name="T52" fmla="*/ 1 w 20"/>
                <a:gd name="T53" fmla="*/ 9 h 32"/>
                <a:gd name="T54" fmla="*/ 2 w 20"/>
                <a:gd name="T55" fmla="*/ 7 h 32"/>
                <a:gd name="T56" fmla="*/ 3 w 20"/>
                <a:gd name="T57" fmla="*/ 5 h 32"/>
                <a:gd name="T58" fmla="*/ 4 w 20"/>
                <a:gd name="T59" fmla="*/ 3 h 32"/>
                <a:gd name="T60" fmla="*/ 6 w 20"/>
                <a:gd name="T61" fmla="*/ 1 h 32"/>
                <a:gd name="T62" fmla="*/ 7 w 20"/>
                <a:gd name="T63" fmla="*/ 0 h 32"/>
                <a:gd name="T64" fmla="*/ 9 w 20"/>
                <a:gd name="T65" fmla="*/ 0 h 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"/>
                <a:gd name="T100" fmla="*/ 0 h 32"/>
                <a:gd name="T101" fmla="*/ 20 w 20"/>
                <a:gd name="T102" fmla="*/ 32 h 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" h="32">
                  <a:moveTo>
                    <a:pt x="9" y="0"/>
                  </a:moveTo>
                  <a:lnTo>
                    <a:pt x="11" y="0"/>
                  </a:lnTo>
                  <a:lnTo>
                    <a:pt x="13" y="1"/>
                  </a:lnTo>
                  <a:lnTo>
                    <a:pt x="15" y="3"/>
                  </a:lnTo>
                  <a:lnTo>
                    <a:pt x="16" y="5"/>
                  </a:lnTo>
                  <a:lnTo>
                    <a:pt x="17" y="7"/>
                  </a:lnTo>
                  <a:lnTo>
                    <a:pt x="18" y="9"/>
                  </a:lnTo>
                  <a:lnTo>
                    <a:pt x="19" y="12"/>
                  </a:lnTo>
                  <a:lnTo>
                    <a:pt x="19" y="16"/>
                  </a:lnTo>
                  <a:lnTo>
                    <a:pt x="19" y="19"/>
                  </a:lnTo>
                  <a:lnTo>
                    <a:pt x="18" y="22"/>
                  </a:lnTo>
                  <a:lnTo>
                    <a:pt x="17" y="24"/>
                  </a:lnTo>
                  <a:lnTo>
                    <a:pt x="16" y="26"/>
                  </a:lnTo>
                  <a:lnTo>
                    <a:pt x="15" y="28"/>
                  </a:lnTo>
                  <a:lnTo>
                    <a:pt x="13" y="30"/>
                  </a:lnTo>
                  <a:lnTo>
                    <a:pt x="11" y="31"/>
                  </a:lnTo>
                  <a:lnTo>
                    <a:pt x="9" y="31"/>
                  </a:lnTo>
                  <a:lnTo>
                    <a:pt x="7" y="31"/>
                  </a:lnTo>
                  <a:lnTo>
                    <a:pt x="6" y="30"/>
                  </a:lnTo>
                  <a:lnTo>
                    <a:pt x="4" y="28"/>
                  </a:lnTo>
                  <a:lnTo>
                    <a:pt x="3" y="26"/>
                  </a:lnTo>
                  <a:lnTo>
                    <a:pt x="2" y="24"/>
                  </a:lnTo>
                  <a:lnTo>
                    <a:pt x="1" y="22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75" name="Freeform 412"/>
            <p:cNvSpPr>
              <a:spLocks/>
            </p:cNvSpPr>
            <p:nvPr/>
          </p:nvSpPr>
          <p:spPr bwMode="auto">
            <a:xfrm>
              <a:off x="2534" y="1080"/>
              <a:ext cx="20" cy="32"/>
            </a:xfrm>
            <a:custGeom>
              <a:avLst/>
              <a:gdLst>
                <a:gd name="T0" fmla="*/ 9 w 20"/>
                <a:gd name="T1" fmla="*/ 0 h 32"/>
                <a:gd name="T2" fmla="*/ 9 w 20"/>
                <a:gd name="T3" fmla="*/ 0 h 32"/>
                <a:gd name="T4" fmla="*/ 11 w 20"/>
                <a:gd name="T5" fmla="*/ 0 h 32"/>
                <a:gd name="T6" fmla="*/ 13 w 20"/>
                <a:gd name="T7" fmla="*/ 1 h 32"/>
                <a:gd name="T8" fmla="*/ 15 w 20"/>
                <a:gd name="T9" fmla="*/ 3 h 32"/>
                <a:gd name="T10" fmla="*/ 16 w 20"/>
                <a:gd name="T11" fmla="*/ 5 h 32"/>
                <a:gd name="T12" fmla="*/ 17 w 20"/>
                <a:gd name="T13" fmla="*/ 7 h 32"/>
                <a:gd name="T14" fmla="*/ 18 w 20"/>
                <a:gd name="T15" fmla="*/ 9 h 32"/>
                <a:gd name="T16" fmla="*/ 19 w 20"/>
                <a:gd name="T17" fmla="*/ 12 h 32"/>
                <a:gd name="T18" fmla="*/ 19 w 20"/>
                <a:gd name="T19" fmla="*/ 16 h 32"/>
                <a:gd name="T20" fmla="*/ 19 w 20"/>
                <a:gd name="T21" fmla="*/ 19 h 32"/>
                <a:gd name="T22" fmla="*/ 18 w 20"/>
                <a:gd name="T23" fmla="*/ 22 h 32"/>
                <a:gd name="T24" fmla="*/ 17 w 20"/>
                <a:gd name="T25" fmla="*/ 24 h 32"/>
                <a:gd name="T26" fmla="*/ 16 w 20"/>
                <a:gd name="T27" fmla="*/ 26 h 32"/>
                <a:gd name="T28" fmla="*/ 15 w 20"/>
                <a:gd name="T29" fmla="*/ 28 h 32"/>
                <a:gd name="T30" fmla="*/ 13 w 20"/>
                <a:gd name="T31" fmla="*/ 30 h 32"/>
                <a:gd name="T32" fmla="*/ 11 w 20"/>
                <a:gd name="T33" fmla="*/ 31 h 32"/>
                <a:gd name="T34" fmla="*/ 9 w 20"/>
                <a:gd name="T35" fmla="*/ 31 h 32"/>
                <a:gd name="T36" fmla="*/ 7 w 20"/>
                <a:gd name="T37" fmla="*/ 31 h 32"/>
                <a:gd name="T38" fmla="*/ 6 w 20"/>
                <a:gd name="T39" fmla="*/ 30 h 32"/>
                <a:gd name="T40" fmla="*/ 4 w 20"/>
                <a:gd name="T41" fmla="*/ 28 h 32"/>
                <a:gd name="T42" fmla="*/ 3 w 20"/>
                <a:gd name="T43" fmla="*/ 26 h 32"/>
                <a:gd name="T44" fmla="*/ 2 w 20"/>
                <a:gd name="T45" fmla="*/ 24 h 32"/>
                <a:gd name="T46" fmla="*/ 1 w 20"/>
                <a:gd name="T47" fmla="*/ 22 h 32"/>
                <a:gd name="T48" fmla="*/ 0 w 20"/>
                <a:gd name="T49" fmla="*/ 19 h 32"/>
                <a:gd name="T50" fmla="*/ 0 w 20"/>
                <a:gd name="T51" fmla="*/ 16 h 32"/>
                <a:gd name="T52" fmla="*/ 0 w 20"/>
                <a:gd name="T53" fmla="*/ 12 h 32"/>
                <a:gd name="T54" fmla="*/ 1 w 20"/>
                <a:gd name="T55" fmla="*/ 9 h 32"/>
                <a:gd name="T56" fmla="*/ 2 w 20"/>
                <a:gd name="T57" fmla="*/ 7 h 32"/>
                <a:gd name="T58" fmla="*/ 3 w 20"/>
                <a:gd name="T59" fmla="*/ 5 h 32"/>
                <a:gd name="T60" fmla="*/ 4 w 20"/>
                <a:gd name="T61" fmla="*/ 3 h 32"/>
                <a:gd name="T62" fmla="*/ 6 w 20"/>
                <a:gd name="T63" fmla="*/ 1 h 32"/>
                <a:gd name="T64" fmla="*/ 7 w 20"/>
                <a:gd name="T65" fmla="*/ 0 h 32"/>
                <a:gd name="T66" fmla="*/ 9 w 20"/>
                <a:gd name="T67" fmla="*/ 0 h 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"/>
                <a:gd name="T103" fmla="*/ 0 h 32"/>
                <a:gd name="T104" fmla="*/ 20 w 20"/>
                <a:gd name="T105" fmla="*/ 32 h 3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" h="32">
                  <a:moveTo>
                    <a:pt x="9" y="0"/>
                  </a:moveTo>
                  <a:lnTo>
                    <a:pt x="9" y="0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15" y="3"/>
                  </a:lnTo>
                  <a:lnTo>
                    <a:pt x="16" y="5"/>
                  </a:lnTo>
                  <a:lnTo>
                    <a:pt x="17" y="7"/>
                  </a:lnTo>
                  <a:lnTo>
                    <a:pt x="18" y="9"/>
                  </a:lnTo>
                  <a:lnTo>
                    <a:pt x="19" y="12"/>
                  </a:lnTo>
                  <a:lnTo>
                    <a:pt x="19" y="16"/>
                  </a:lnTo>
                  <a:lnTo>
                    <a:pt x="19" y="19"/>
                  </a:lnTo>
                  <a:lnTo>
                    <a:pt x="18" y="22"/>
                  </a:lnTo>
                  <a:lnTo>
                    <a:pt x="17" y="24"/>
                  </a:lnTo>
                  <a:lnTo>
                    <a:pt x="16" y="26"/>
                  </a:lnTo>
                  <a:lnTo>
                    <a:pt x="15" y="28"/>
                  </a:lnTo>
                  <a:lnTo>
                    <a:pt x="13" y="30"/>
                  </a:lnTo>
                  <a:lnTo>
                    <a:pt x="11" y="31"/>
                  </a:lnTo>
                  <a:lnTo>
                    <a:pt x="9" y="31"/>
                  </a:lnTo>
                  <a:lnTo>
                    <a:pt x="7" y="31"/>
                  </a:lnTo>
                  <a:lnTo>
                    <a:pt x="6" y="30"/>
                  </a:lnTo>
                  <a:lnTo>
                    <a:pt x="4" y="28"/>
                  </a:lnTo>
                  <a:lnTo>
                    <a:pt x="3" y="26"/>
                  </a:lnTo>
                  <a:lnTo>
                    <a:pt x="2" y="24"/>
                  </a:lnTo>
                  <a:lnTo>
                    <a:pt x="1" y="22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76" name="Freeform 413"/>
            <p:cNvSpPr>
              <a:spLocks/>
            </p:cNvSpPr>
            <p:nvPr/>
          </p:nvSpPr>
          <p:spPr bwMode="auto">
            <a:xfrm>
              <a:off x="2537" y="1081"/>
              <a:ext cx="18" cy="31"/>
            </a:xfrm>
            <a:custGeom>
              <a:avLst/>
              <a:gdLst>
                <a:gd name="T0" fmla="*/ 9 w 18"/>
                <a:gd name="T1" fmla="*/ 0 h 31"/>
                <a:gd name="T2" fmla="*/ 10 w 18"/>
                <a:gd name="T3" fmla="*/ 0 h 31"/>
                <a:gd name="T4" fmla="*/ 12 w 18"/>
                <a:gd name="T5" fmla="*/ 1 h 31"/>
                <a:gd name="T6" fmla="*/ 13 w 18"/>
                <a:gd name="T7" fmla="*/ 3 h 31"/>
                <a:gd name="T8" fmla="*/ 15 w 18"/>
                <a:gd name="T9" fmla="*/ 4 h 31"/>
                <a:gd name="T10" fmla="*/ 16 w 18"/>
                <a:gd name="T11" fmla="*/ 7 h 31"/>
                <a:gd name="T12" fmla="*/ 16 w 18"/>
                <a:gd name="T13" fmla="*/ 9 h 31"/>
                <a:gd name="T14" fmla="*/ 17 w 18"/>
                <a:gd name="T15" fmla="*/ 12 h 31"/>
                <a:gd name="T16" fmla="*/ 17 w 18"/>
                <a:gd name="T17" fmla="*/ 15 h 31"/>
                <a:gd name="T18" fmla="*/ 17 w 18"/>
                <a:gd name="T19" fmla="*/ 18 h 31"/>
                <a:gd name="T20" fmla="*/ 16 w 18"/>
                <a:gd name="T21" fmla="*/ 21 h 31"/>
                <a:gd name="T22" fmla="*/ 16 w 18"/>
                <a:gd name="T23" fmla="*/ 23 h 31"/>
                <a:gd name="T24" fmla="*/ 15 w 18"/>
                <a:gd name="T25" fmla="*/ 26 h 31"/>
                <a:gd name="T26" fmla="*/ 13 w 18"/>
                <a:gd name="T27" fmla="*/ 27 h 31"/>
                <a:gd name="T28" fmla="*/ 12 w 18"/>
                <a:gd name="T29" fmla="*/ 29 h 31"/>
                <a:gd name="T30" fmla="*/ 10 w 18"/>
                <a:gd name="T31" fmla="*/ 30 h 31"/>
                <a:gd name="T32" fmla="*/ 9 w 18"/>
                <a:gd name="T33" fmla="*/ 30 h 31"/>
                <a:gd name="T34" fmla="*/ 7 w 18"/>
                <a:gd name="T35" fmla="*/ 30 h 31"/>
                <a:gd name="T36" fmla="*/ 5 w 18"/>
                <a:gd name="T37" fmla="*/ 29 h 31"/>
                <a:gd name="T38" fmla="*/ 4 w 18"/>
                <a:gd name="T39" fmla="*/ 27 h 31"/>
                <a:gd name="T40" fmla="*/ 2 w 18"/>
                <a:gd name="T41" fmla="*/ 26 h 31"/>
                <a:gd name="T42" fmla="*/ 2 w 18"/>
                <a:gd name="T43" fmla="*/ 23 h 31"/>
                <a:gd name="T44" fmla="*/ 1 w 18"/>
                <a:gd name="T45" fmla="*/ 21 h 31"/>
                <a:gd name="T46" fmla="*/ 0 w 18"/>
                <a:gd name="T47" fmla="*/ 18 h 31"/>
                <a:gd name="T48" fmla="*/ 0 w 18"/>
                <a:gd name="T49" fmla="*/ 15 h 31"/>
                <a:gd name="T50" fmla="*/ 0 w 18"/>
                <a:gd name="T51" fmla="*/ 12 h 31"/>
                <a:gd name="T52" fmla="*/ 1 w 18"/>
                <a:gd name="T53" fmla="*/ 9 h 31"/>
                <a:gd name="T54" fmla="*/ 2 w 18"/>
                <a:gd name="T55" fmla="*/ 7 h 31"/>
                <a:gd name="T56" fmla="*/ 2 w 18"/>
                <a:gd name="T57" fmla="*/ 4 h 31"/>
                <a:gd name="T58" fmla="*/ 4 w 18"/>
                <a:gd name="T59" fmla="*/ 3 h 31"/>
                <a:gd name="T60" fmla="*/ 5 w 18"/>
                <a:gd name="T61" fmla="*/ 1 h 31"/>
                <a:gd name="T62" fmla="*/ 7 w 18"/>
                <a:gd name="T63" fmla="*/ 0 h 31"/>
                <a:gd name="T64" fmla="*/ 9 w 18"/>
                <a:gd name="T65" fmla="*/ 0 h 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"/>
                <a:gd name="T100" fmla="*/ 0 h 31"/>
                <a:gd name="T101" fmla="*/ 18 w 18"/>
                <a:gd name="T102" fmla="*/ 31 h 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" h="31">
                  <a:moveTo>
                    <a:pt x="9" y="0"/>
                  </a:moveTo>
                  <a:lnTo>
                    <a:pt x="10" y="0"/>
                  </a:lnTo>
                  <a:lnTo>
                    <a:pt x="12" y="1"/>
                  </a:lnTo>
                  <a:lnTo>
                    <a:pt x="13" y="3"/>
                  </a:lnTo>
                  <a:lnTo>
                    <a:pt x="15" y="4"/>
                  </a:lnTo>
                  <a:lnTo>
                    <a:pt x="16" y="7"/>
                  </a:lnTo>
                  <a:lnTo>
                    <a:pt x="16" y="9"/>
                  </a:lnTo>
                  <a:lnTo>
                    <a:pt x="17" y="12"/>
                  </a:lnTo>
                  <a:lnTo>
                    <a:pt x="17" y="15"/>
                  </a:lnTo>
                  <a:lnTo>
                    <a:pt x="17" y="18"/>
                  </a:lnTo>
                  <a:lnTo>
                    <a:pt x="16" y="21"/>
                  </a:lnTo>
                  <a:lnTo>
                    <a:pt x="16" y="23"/>
                  </a:lnTo>
                  <a:lnTo>
                    <a:pt x="15" y="26"/>
                  </a:lnTo>
                  <a:lnTo>
                    <a:pt x="13" y="27"/>
                  </a:lnTo>
                  <a:lnTo>
                    <a:pt x="12" y="29"/>
                  </a:lnTo>
                  <a:lnTo>
                    <a:pt x="10" y="30"/>
                  </a:lnTo>
                  <a:lnTo>
                    <a:pt x="9" y="30"/>
                  </a:lnTo>
                  <a:lnTo>
                    <a:pt x="7" y="30"/>
                  </a:lnTo>
                  <a:lnTo>
                    <a:pt x="5" y="29"/>
                  </a:lnTo>
                  <a:lnTo>
                    <a:pt x="4" y="27"/>
                  </a:lnTo>
                  <a:lnTo>
                    <a:pt x="2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2" y="4"/>
                  </a:lnTo>
                  <a:lnTo>
                    <a:pt x="4" y="3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77" name="Freeform 414"/>
            <p:cNvSpPr>
              <a:spLocks/>
            </p:cNvSpPr>
            <p:nvPr/>
          </p:nvSpPr>
          <p:spPr bwMode="auto">
            <a:xfrm>
              <a:off x="2537" y="1081"/>
              <a:ext cx="18" cy="32"/>
            </a:xfrm>
            <a:custGeom>
              <a:avLst/>
              <a:gdLst>
                <a:gd name="T0" fmla="*/ 9 w 18"/>
                <a:gd name="T1" fmla="*/ 0 h 32"/>
                <a:gd name="T2" fmla="*/ 9 w 18"/>
                <a:gd name="T3" fmla="*/ 0 h 32"/>
                <a:gd name="T4" fmla="*/ 10 w 18"/>
                <a:gd name="T5" fmla="*/ 0 h 32"/>
                <a:gd name="T6" fmla="*/ 12 w 18"/>
                <a:gd name="T7" fmla="*/ 1 h 32"/>
                <a:gd name="T8" fmla="*/ 13 w 18"/>
                <a:gd name="T9" fmla="*/ 3 h 32"/>
                <a:gd name="T10" fmla="*/ 15 w 18"/>
                <a:gd name="T11" fmla="*/ 4 h 32"/>
                <a:gd name="T12" fmla="*/ 16 w 18"/>
                <a:gd name="T13" fmla="*/ 7 h 32"/>
                <a:gd name="T14" fmla="*/ 16 w 18"/>
                <a:gd name="T15" fmla="*/ 9 h 32"/>
                <a:gd name="T16" fmla="*/ 17 w 18"/>
                <a:gd name="T17" fmla="*/ 12 h 32"/>
                <a:gd name="T18" fmla="*/ 17 w 18"/>
                <a:gd name="T19" fmla="*/ 15 h 32"/>
                <a:gd name="T20" fmla="*/ 17 w 18"/>
                <a:gd name="T21" fmla="*/ 19 h 32"/>
                <a:gd name="T22" fmla="*/ 16 w 18"/>
                <a:gd name="T23" fmla="*/ 21 h 32"/>
                <a:gd name="T24" fmla="*/ 16 w 18"/>
                <a:gd name="T25" fmla="*/ 24 h 32"/>
                <a:gd name="T26" fmla="*/ 15 w 18"/>
                <a:gd name="T27" fmla="*/ 26 h 32"/>
                <a:gd name="T28" fmla="*/ 13 w 18"/>
                <a:gd name="T29" fmla="*/ 28 h 32"/>
                <a:gd name="T30" fmla="*/ 12 w 18"/>
                <a:gd name="T31" fmla="*/ 30 h 32"/>
                <a:gd name="T32" fmla="*/ 10 w 18"/>
                <a:gd name="T33" fmla="*/ 31 h 32"/>
                <a:gd name="T34" fmla="*/ 9 w 18"/>
                <a:gd name="T35" fmla="*/ 31 h 32"/>
                <a:gd name="T36" fmla="*/ 7 w 18"/>
                <a:gd name="T37" fmla="*/ 31 h 32"/>
                <a:gd name="T38" fmla="*/ 5 w 18"/>
                <a:gd name="T39" fmla="*/ 30 h 32"/>
                <a:gd name="T40" fmla="*/ 4 w 18"/>
                <a:gd name="T41" fmla="*/ 28 h 32"/>
                <a:gd name="T42" fmla="*/ 2 w 18"/>
                <a:gd name="T43" fmla="*/ 26 h 32"/>
                <a:gd name="T44" fmla="*/ 2 w 18"/>
                <a:gd name="T45" fmla="*/ 24 h 32"/>
                <a:gd name="T46" fmla="*/ 1 w 18"/>
                <a:gd name="T47" fmla="*/ 21 h 32"/>
                <a:gd name="T48" fmla="*/ 0 w 18"/>
                <a:gd name="T49" fmla="*/ 19 h 32"/>
                <a:gd name="T50" fmla="*/ 0 w 18"/>
                <a:gd name="T51" fmla="*/ 15 h 32"/>
                <a:gd name="T52" fmla="*/ 0 w 18"/>
                <a:gd name="T53" fmla="*/ 12 h 32"/>
                <a:gd name="T54" fmla="*/ 1 w 18"/>
                <a:gd name="T55" fmla="*/ 9 h 32"/>
                <a:gd name="T56" fmla="*/ 2 w 18"/>
                <a:gd name="T57" fmla="*/ 7 h 32"/>
                <a:gd name="T58" fmla="*/ 2 w 18"/>
                <a:gd name="T59" fmla="*/ 4 h 32"/>
                <a:gd name="T60" fmla="*/ 4 w 18"/>
                <a:gd name="T61" fmla="*/ 3 h 32"/>
                <a:gd name="T62" fmla="*/ 5 w 18"/>
                <a:gd name="T63" fmla="*/ 1 h 32"/>
                <a:gd name="T64" fmla="*/ 7 w 18"/>
                <a:gd name="T65" fmla="*/ 0 h 32"/>
                <a:gd name="T66" fmla="*/ 9 w 18"/>
                <a:gd name="T67" fmla="*/ 0 h 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8"/>
                <a:gd name="T103" fmla="*/ 0 h 32"/>
                <a:gd name="T104" fmla="*/ 18 w 18"/>
                <a:gd name="T105" fmla="*/ 32 h 3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8" h="32">
                  <a:moveTo>
                    <a:pt x="9" y="0"/>
                  </a:moveTo>
                  <a:lnTo>
                    <a:pt x="9" y="0"/>
                  </a:lnTo>
                  <a:lnTo>
                    <a:pt x="10" y="0"/>
                  </a:lnTo>
                  <a:lnTo>
                    <a:pt x="12" y="1"/>
                  </a:lnTo>
                  <a:lnTo>
                    <a:pt x="13" y="3"/>
                  </a:lnTo>
                  <a:lnTo>
                    <a:pt x="15" y="4"/>
                  </a:lnTo>
                  <a:lnTo>
                    <a:pt x="16" y="7"/>
                  </a:lnTo>
                  <a:lnTo>
                    <a:pt x="16" y="9"/>
                  </a:lnTo>
                  <a:lnTo>
                    <a:pt x="17" y="12"/>
                  </a:lnTo>
                  <a:lnTo>
                    <a:pt x="17" y="15"/>
                  </a:lnTo>
                  <a:lnTo>
                    <a:pt x="17" y="19"/>
                  </a:lnTo>
                  <a:lnTo>
                    <a:pt x="16" y="21"/>
                  </a:lnTo>
                  <a:lnTo>
                    <a:pt x="16" y="24"/>
                  </a:lnTo>
                  <a:lnTo>
                    <a:pt x="15" y="26"/>
                  </a:lnTo>
                  <a:lnTo>
                    <a:pt x="13" y="28"/>
                  </a:lnTo>
                  <a:lnTo>
                    <a:pt x="12" y="30"/>
                  </a:lnTo>
                  <a:lnTo>
                    <a:pt x="10" y="31"/>
                  </a:lnTo>
                  <a:lnTo>
                    <a:pt x="9" y="31"/>
                  </a:lnTo>
                  <a:lnTo>
                    <a:pt x="7" y="31"/>
                  </a:lnTo>
                  <a:lnTo>
                    <a:pt x="5" y="30"/>
                  </a:lnTo>
                  <a:lnTo>
                    <a:pt x="4" y="28"/>
                  </a:lnTo>
                  <a:lnTo>
                    <a:pt x="2" y="26"/>
                  </a:lnTo>
                  <a:lnTo>
                    <a:pt x="2" y="24"/>
                  </a:lnTo>
                  <a:lnTo>
                    <a:pt x="1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2" y="4"/>
                  </a:lnTo>
                  <a:lnTo>
                    <a:pt x="4" y="3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78" name="Freeform 415"/>
            <p:cNvSpPr>
              <a:spLocks/>
            </p:cNvSpPr>
            <p:nvPr/>
          </p:nvSpPr>
          <p:spPr bwMode="auto">
            <a:xfrm>
              <a:off x="2545" y="1081"/>
              <a:ext cx="6" cy="31"/>
            </a:xfrm>
            <a:custGeom>
              <a:avLst/>
              <a:gdLst>
                <a:gd name="T0" fmla="*/ 0 w 6"/>
                <a:gd name="T1" fmla="*/ 0 h 31"/>
                <a:gd name="T2" fmla="*/ 5 w 6"/>
                <a:gd name="T3" fmla="*/ 0 h 31"/>
                <a:gd name="T4" fmla="*/ 2 w 6"/>
                <a:gd name="T5" fmla="*/ 1 h 31"/>
                <a:gd name="T6" fmla="*/ 0 w 6"/>
                <a:gd name="T7" fmla="*/ 0 h 31"/>
                <a:gd name="T8" fmla="*/ 0 w 6"/>
                <a:gd name="T9" fmla="*/ 30 h 31"/>
                <a:gd name="T10" fmla="*/ 5 w 6"/>
                <a:gd name="T11" fmla="*/ 30 h 31"/>
                <a:gd name="T12" fmla="*/ 2 w 6"/>
                <a:gd name="T13" fmla="*/ 29 h 31"/>
                <a:gd name="T14" fmla="*/ 0 w 6"/>
                <a:gd name="T15" fmla="*/ 30 h 31"/>
                <a:gd name="T16" fmla="*/ 0 w 6"/>
                <a:gd name="T17" fmla="*/ 0 h 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1"/>
                <a:gd name="T29" fmla="*/ 6 w 6"/>
                <a:gd name="T30" fmla="*/ 31 h 3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1">
                  <a:moveTo>
                    <a:pt x="0" y="0"/>
                  </a:moveTo>
                  <a:lnTo>
                    <a:pt x="5" y="0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30"/>
                  </a:lnTo>
                  <a:lnTo>
                    <a:pt x="5" y="30"/>
                  </a:lnTo>
                  <a:lnTo>
                    <a:pt x="2" y="29"/>
                  </a:lnTo>
                  <a:lnTo>
                    <a:pt x="0" y="3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79" name="Freeform 416"/>
            <p:cNvSpPr>
              <a:spLocks/>
            </p:cNvSpPr>
            <p:nvPr/>
          </p:nvSpPr>
          <p:spPr bwMode="auto">
            <a:xfrm>
              <a:off x="2545" y="1081"/>
              <a:ext cx="7" cy="2"/>
            </a:xfrm>
            <a:custGeom>
              <a:avLst/>
              <a:gdLst>
                <a:gd name="T0" fmla="*/ 0 w 7"/>
                <a:gd name="T1" fmla="*/ 0 h 2"/>
                <a:gd name="T2" fmla="*/ 6 w 7"/>
                <a:gd name="T3" fmla="*/ 0 h 2"/>
                <a:gd name="T4" fmla="*/ 3 w 7"/>
                <a:gd name="T5" fmla="*/ 1 h 2"/>
                <a:gd name="T6" fmla="*/ 0 w 7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2"/>
                <a:gd name="T14" fmla="*/ 7 w 7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2">
                  <a:moveTo>
                    <a:pt x="0" y="0"/>
                  </a:moveTo>
                  <a:lnTo>
                    <a:pt x="6" y="0"/>
                  </a:lnTo>
                  <a:lnTo>
                    <a:pt x="3" y="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80" name="Freeform 417"/>
            <p:cNvSpPr>
              <a:spLocks/>
            </p:cNvSpPr>
            <p:nvPr/>
          </p:nvSpPr>
          <p:spPr bwMode="auto">
            <a:xfrm>
              <a:off x="2542" y="1081"/>
              <a:ext cx="19" cy="31"/>
            </a:xfrm>
            <a:custGeom>
              <a:avLst/>
              <a:gdLst>
                <a:gd name="T0" fmla="*/ 9 w 19"/>
                <a:gd name="T1" fmla="*/ 0 h 31"/>
                <a:gd name="T2" fmla="*/ 11 w 19"/>
                <a:gd name="T3" fmla="*/ 0 h 31"/>
                <a:gd name="T4" fmla="*/ 12 w 19"/>
                <a:gd name="T5" fmla="*/ 1 h 31"/>
                <a:gd name="T6" fmla="*/ 14 w 19"/>
                <a:gd name="T7" fmla="*/ 3 h 31"/>
                <a:gd name="T8" fmla="*/ 15 w 19"/>
                <a:gd name="T9" fmla="*/ 4 h 31"/>
                <a:gd name="T10" fmla="*/ 16 w 19"/>
                <a:gd name="T11" fmla="*/ 7 h 31"/>
                <a:gd name="T12" fmla="*/ 17 w 19"/>
                <a:gd name="T13" fmla="*/ 9 h 31"/>
                <a:gd name="T14" fmla="*/ 18 w 19"/>
                <a:gd name="T15" fmla="*/ 12 h 31"/>
                <a:gd name="T16" fmla="*/ 18 w 19"/>
                <a:gd name="T17" fmla="*/ 15 h 31"/>
                <a:gd name="T18" fmla="*/ 18 w 19"/>
                <a:gd name="T19" fmla="*/ 18 h 31"/>
                <a:gd name="T20" fmla="*/ 17 w 19"/>
                <a:gd name="T21" fmla="*/ 21 h 31"/>
                <a:gd name="T22" fmla="*/ 16 w 19"/>
                <a:gd name="T23" fmla="*/ 23 h 31"/>
                <a:gd name="T24" fmla="*/ 15 w 19"/>
                <a:gd name="T25" fmla="*/ 26 h 31"/>
                <a:gd name="T26" fmla="*/ 14 w 19"/>
                <a:gd name="T27" fmla="*/ 27 h 31"/>
                <a:gd name="T28" fmla="*/ 12 w 19"/>
                <a:gd name="T29" fmla="*/ 29 h 31"/>
                <a:gd name="T30" fmla="*/ 11 w 19"/>
                <a:gd name="T31" fmla="*/ 30 h 31"/>
                <a:gd name="T32" fmla="*/ 9 w 19"/>
                <a:gd name="T33" fmla="*/ 30 h 31"/>
                <a:gd name="T34" fmla="*/ 7 w 19"/>
                <a:gd name="T35" fmla="*/ 30 h 31"/>
                <a:gd name="T36" fmla="*/ 5 w 19"/>
                <a:gd name="T37" fmla="*/ 29 h 31"/>
                <a:gd name="T38" fmla="*/ 4 w 19"/>
                <a:gd name="T39" fmla="*/ 27 h 31"/>
                <a:gd name="T40" fmla="*/ 3 w 19"/>
                <a:gd name="T41" fmla="*/ 26 h 31"/>
                <a:gd name="T42" fmla="*/ 1 w 19"/>
                <a:gd name="T43" fmla="*/ 23 h 31"/>
                <a:gd name="T44" fmla="*/ 1 w 19"/>
                <a:gd name="T45" fmla="*/ 21 h 31"/>
                <a:gd name="T46" fmla="*/ 0 w 19"/>
                <a:gd name="T47" fmla="*/ 18 h 31"/>
                <a:gd name="T48" fmla="*/ 0 w 19"/>
                <a:gd name="T49" fmla="*/ 15 h 31"/>
                <a:gd name="T50" fmla="*/ 0 w 19"/>
                <a:gd name="T51" fmla="*/ 12 h 31"/>
                <a:gd name="T52" fmla="*/ 1 w 19"/>
                <a:gd name="T53" fmla="*/ 9 h 31"/>
                <a:gd name="T54" fmla="*/ 1 w 19"/>
                <a:gd name="T55" fmla="*/ 7 h 31"/>
                <a:gd name="T56" fmla="*/ 3 w 19"/>
                <a:gd name="T57" fmla="*/ 4 h 31"/>
                <a:gd name="T58" fmla="*/ 4 w 19"/>
                <a:gd name="T59" fmla="*/ 3 h 31"/>
                <a:gd name="T60" fmla="*/ 5 w 19"/>
                <a:gd name="T61" fmla="*/ 1 h 31"/>
                <a:gd name="T62" fmla="*/ 7 w 19"/>
                <a:gd name="T63" fmla="*/ 0 h 31"/>
                <a:gd name="T64" fmla="*/ 9 w 19"/>
                <a:gd name="T65" fmla="*/ 0 h 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"/>
                <a:gd name="T100" fmla="*/ 0 h 31"/>
                <a:gd name="T101" fmla="*/ 19 w 19"/>
                <a:gd name="T102" fmla="*/ 31 h 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" h="31">
                  <a:moveTo>
                    <a:pt x="9" y="0"/>
                  </a:moveTo>
                  <a:lnTo>
                    <a:pt x="11" y="0"/>
                  </a:lnTo>
                  <a:lnTo>
                    <a:pt x="12" y="1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6" y="7"/>
                  </a:lnTo>
                  <a:lnTo>
                    <a:pt x="17" y="9"/>
                  </a:lnTo>
                  <a:lnTo>
                    <a:pt x="18" y="12"/>
                  </a:lnTo>
                  <a:lnTo>
                    <a:pt x="18" y="15"/>
                  </a:lnTo>
                  <a:lnTo>
                    <a:pt x="18" y="18"/>
                  </a:lnTo>
                  <a:lnTo>
                    <a:pt x="17" y="21"/>
                  </a:lnTo>
                  <a:lnTo>
                    <a:pt x="16" y="23"/>
                  </a:lnTo>
                  <a:lnTo>
                    <a:pt x="15" y="26"/>
                  </a:lnTo>
                  <a:lnTo>
                    <a:pt x="14" y="27"/>
                  </a:lnTo>
                  <a:lnTo>
                    <a:pt x="12" y="29"/>
                  </a:lnTo>
                  <a:lnTo>
                    <a:pt x="11" y="30"/>
                  </a:lnTo>
                  <a:lnTo>
                    <a:pt x="9" y="30"/>
                  </a:lnTo>
                  <a:lnTo>
                    <a:pt x="7" y="30"/>
                  </a:lnTo>
                  <a:lnTo>
                    <a:pt x="5" y="29"/>
                  </a:lnTo>
                  <a:lnTo>
                    <a:pt x="4" y="27"/>
                  </a:lnTo>
                  <a:lnTo>
                    <a:pt x="3" y="26"/>
                  </a:lnTo>
                  <a:lnTo>
                    <a:pt x="1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1" y="7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81" name="Freeform 418"/>
            <p:cNvSpPr>
              <a:spLocks/>
            </p:cNvSpPr>
            <p:nvPr/>
          </p:nvSpPr>
          <p:spPr bwMode="auto">
            <a:xfrm>
              <a:off x="2546" y="1087"/>
              <a:ext cx="12" cy="19"/>
            </a:xfrm>
            <a:custGeom>
              <a:avLst/>
              <a:gdLst>
                <a:gd name="T0" fmla="*/ 5 w 12"/>
                <a:gd name="T1" fmla="*/ 0 h 19"/>
                <a:gd name="T2" fmla="*/ 6 w 12"/>
                <a:gd name="T3" fmla="*/ 0 h 19"/>
                <a:gd name="T4" fmla="*/ 8 w 12"/>
                <a:gd name="T5" fmla="*/ 1 h 19"/>
                <a:gd name="T6" fmla="*/ 9 w 12"/>
                <a:gd name="T7" fmla="*/ 1 h 19"/>
                <a:gd name="T8" fmla="*/ 9 w 12"/>
                <a:gd name="T9" fmla="*/ 3 h 19"/>
                <a:gd name="T10" fmla="*/ 10 w 12"/>
                <a:gd name="T11" fmla="*/ 4 h 19"/>
                <a:gd name="T12" fmla="*/ 11 w 12"/>
                <a:gd name="T13" fmla="*/ 5 h 19"/>
                <a:gd name="T14" fmla="*/ 11 w 12"/>
                <a:gd name="T15" fmla="*/ 7 h 19"/>
                <a:gd name="T16" fmla="*/ 11 w 12"/>
                <a:gd name="T17" fmla="*/ 9 h 19"/>
                <a:gd name="T18" fmla="*/ 11 w 12"/>
                <a:gd name="T19" fmla="*/ 11 h 19"/>
                <a:gd name="T20" fmla="*/ 11 w 12"/>
                <a:gd name="T21" fmla="*/ 13 h 19"/>
                <a:gd name="T22" fmla="*/ 10 w 12"/>
                <a:gd name="T23" fmla="*/ 14 h 19"/>
                <a:gd name="T24" fmla="*/ 9 w 12"/>
                <a:gd name="T25" fmla="*/ 15 h 19"/>
                <a:gd name="T26" fmla="*/ 9 w 12"/>
                <a:gd name="T27" fmla="*/ 16 h 19"/>
                <a:gd name="T28" fmla="*/ 8 w 12"/>
                <a:gd name="T29" fmla="*/ 17 h 19"/>
                <a:gd name="T30" fmla="*/ 6 w 12"/>
                <a:gd name="T31" fmla="*/ 18 h 19"/>
                <a:gd name="T32" fmla="*/ 5 w 12"/>
                <a:gd name="T33" fmla="*/ 18 h 19"/>
                <a:gd name="T34" fmla="*/ 4 w 12"/>
                <a:gd name="T35" fmla="*/ 18 h 19"/>
                <a:gd name="T36" fmla="*/ 3 w 12"/>
                <a:gd name="T37" fmla="*/ 17 h 19"/>
                <a:gd name="T38" fmla="*/ 2 w 12"/>
                <a:gd name="T39" fmla="*/ 16 h 19"/>
                <a:gd name="T40" fmla="*/ 2 w 12"/>
                <a:gd name="T41" fmla="*/ 15 h 19"/>
                <a:gd name="T42" fmla="*/ 1 w 12"/>
                <a:gd name="T43" fmla="*/ 14 h 19"/>
                <a:gd name="T44" fmla="*/ 0 w 12"/>
                <a:gd name="T45" fmla="*/ 13 h 19"/>
                <a:gd name="T46" fmla="*/ 0 w 12"/>
                <a:gd name="T47" fmla="*/ 11 h 19"/>
                <a:gd name="T48" fmla="*/ 0 w 12"/>
                <a:gd name="T49" fmla="*/ 9 h 19"/>
                <a:gd name="T50" fmla="*/ 0 w 12"/>
                <a:gd name="T51" fmla="*/ 7 h 19"/>
                <a:gd name="T52" fmla="*/ 0 w 12"/>
                <a:gd name="T53" fmla="*/ 5 h 19"/>
                <a:gd name="T54" fmla="*/ 1 w 12"/>
                <a:gd name="T55" fmla="*/ 4 h 19"/>
                <a:gd name="T56" fmla="*/ 2 w 12"/>
                <a:gd name="T57" fmla="*/ 3 h 19"/>
                <a:gd name="T58" fmla="*/ 2 w 12"/>
                <a:gd name="T59" fmla="*/ 1 h 19"/>
                <a:gd name="T60" fmla="*/ 3 w 12"/>
                <a:gd name="T61" fmla="*/ 1 h 19"/>
                <a:gd name="T62" fmla="*/ 4 w 12"/>
                <a:gd name="T63" fmla="*/ 0 h 19"/>
                <a:gd name="T64" fmla="*/ 5 w 12"/>
                <a:gd name="T65" fmla="*/ 0 h 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"/>
                <a:gd name="T100" fmla="*/ 0 h 19"/>
                <a:gd name="T101" fmla="*/ 12 w 12"/>
                <a:gd name="T102" fmla="*/ 19 h 1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" h="19">
                  <a:moveTo>
                    <a:pt x="5" y="0"/>
                  </a:moveTo>
                  <a:lnTo>
                    <a:pt x="6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9" y="3"/>
                  </a:lnTo>
                  <a:lnTo>
                    <a:pt x="10" y="4"/>
                  </a:lnTo>
                  <a:lnTo>
                    <a:pt x="11" y="5"/>
                  </a:lnTo>
                  <a:lnTo>
                    <a:pt x="11" y="7"/>
                  </a:lnTo>
                  <a:lnTo>
                    <a:pt x="11" y="9"/>
                  </a:lnTo>
                  <a:lnTo>
                    <a:pt x="11" y="11"/>
                  </a:lnTo>
                  <a:lnTo>
                    <a:pt x="11" y="13"/>
                  </a:lnTo>
                  <a:lnTo>
                    <a:pt x="10" y="14"/>
                  </a:lnTo>
                  <a:lnTo>
                    <a:pt x="9" y="15"/>
                  </a:lnTo>
                  <a:lnTo>
                    <a:pt x="9" y="16"/>
                  </a:lnTo>
                  <a:lnTo>
                    <a:pt x="8" y="17"/>
                  </a:lnTo>
                  <a:lnTo>
                    <a:pt x="6" y="18"/>
                  </a:lnTo>
                  <a:lnTo>
                    <a:pt x="5" y="18"/>
                  </a:lnTo>
                  <a:lnTo>
                    <a:pt x="4" y="18"/>
                  </a:lnTo>
                  <a:lnTo>
                    <a:pt x="3" y="17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1" y="14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</a:path>
              </a:pathLst>
            </a:custGeom>
            <a:solidFill>
              <a:srgbClr val="E5E5E5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82" name="Freeform 419"/>
            <p:cNvSpPr>
              <a:spLocks/>
            </p:cNvSpPr>
            <p:nvPr/>
          </p:nvSpPr>
          <p:spPr bwMode="auto">
            <a:xfrm>
              <a:off x="2546" y="1087"/>
              <a:ext cx="13" cy="20"/>
            </a:xfrm>
            <a:custGeom>
              <a:avLst/>
              <a:gdLst>
                <a:gd name="T0" fmla="*/ 6 w 13"/>
                <a:gd name="T1" fmla="*/ 0 h 20"/>
                <a:gd name="T2" fmla="*/ 6 w 13"/>
                <a:gd name="T3" fmla="*/ 0 h 20"/>
                <a:gd name="T4" fmla="*/ 7 w 13"/>
                <a:gd name="T5" fmla="*/ 0 h 20"/>
                <a:gd name="T6" fmla="*/ 8 w 13"/>
                <a:gd name="T7" fmla="*/ 1 h 20"/>
                <a:gd name="T8" fmla="*/ 9 w 13"/>
                <a:gd name="T9" fmla="*/ 2 h 20"/>
                <a:gd name="T10" fmla="*/ 10 w 13"/>
                <a:gd name="T11" fmla="*/ 3 h 20"/>
                <a:gd name="T12" fmla="*/ 11 w 13"/>
                <a:gd name="T13" fmla="*/ 4 h 20"/>
                <a:gd name="T14" fmla="*/ 12 w 13"/>
                <a:gd name="T15" fmla="*/ 6 h 20"/>
                <a:gd name="T16" fmla="*/ 12 w 13"/>
                <a:gd name="T17" fmla="*/ 8 h 20"/>
                <a:gd name="T18" fmla="*/ 12 w 13"/>
                <a:gd name="T19" fmla="*/ 10 h 20"/>
                <a:gd name="T20" fmla="*/ 12 w 13"/>
                <a:gd name="T21" fmla="*/ 11 h 20"/>
                <a:gd name="T22" fmla="*/ 12 w 13"/>
                <a:gd name="T23" fmla="*/ 13 h 20"/>
                <a:gd name="T24" fmla="*/ 11 w 13"/>
                <a:gd name="T25" fmla="*/ 15 h 20"/>
                <a:gd name="T26" fmla="*/ 10 w 13"/>
                <a:gd name="T27" fmla="*/ 16 h 20"/>
                <a:gd name="T28" fmla="*/ 9 w 13"/>
                <a:gd name="T29" fmla="*/ 17 h 20"/>
                <a:gd name="T30" fmla="*/ 8 w 13"/>
                <a:gd name="T31" fmla="*/ 18 h 20"/>
                <a:gd name="T32" fmla="*/ 7 w 13"/>
                <a:gd name="T33" fmla="*/ 19 h 20"/>
                <a:gd name="T34" fmla="*/ 6 w 13"/>
                <a:gd name="T35" fmla="*/ 19 h 20"/>
                <a:gd name="T36" fmla="*/ 5 w 13"/>
                <a:gd name="T37" fmla="*/ 19 h 20"/>
                <a:gd name="T38" fmla="*/ 4 w 13"/>
                <a:gd name="T39" fmla="*/ 18 h 20"/>
                <a:gd name="T40" fmla="*/ 3 w 13"/>
                <a:gd name="T41" fmla="*/ 17 h 20"/>
                <a:gd name="T42" fmla="*/ 2 w 13"/>
                <a:gd name="T43" fmla="*/ 16 h 20"/>
                <a:gd name="T44" fmla="*/ 1 w 13"/>
                <a:gd name="T45" fmla="*/ 15 h 20"/>
                <a:gd name="T46" fmla="*/ 0 w 13"/>
                <a:gd name="T47" fmla="*/ 13 h 20"/>
                <a:gd name="T48" fmla="*/ 0 w 13"/>
                <a:gd name="T49" fmla="*/ 11 h 20"/>
                <a:gd name="T50" fmla="*/ 0 w 13"/>
                <a:gd name="T51" fmla="*/ 10 h 20"/>
                <a:gd name="T52" fmla="*/ 0 w 13"/>
                <a:gd name="T53" fmla="*/ 8 h 20"/>
                <a:gd name="T54" fmla="*/ 0 w 13"/>
                <a:gd name="T55" fmla="*/ 6 h 20"/>
                <a:gd name="T56" fmla="*/ 1 w 13"/>
                <a:gd name="T57" fmla="*/ 4 h 20"/>
                <a:gd name="T58" fmla="*/ 2 w 13"/>
                <a:gd name="T59" fmla="*/ 3 h 20"/>
                <a:gd name="T60" fmla="*/ 3 w 13"/>
                <a:gd name="T61" fmla="*/ 2 h 20"/>
                <a:gd name="T62" fmla="*/ 4 w 13"/>
                <a:gd name="T63" fmla="*/ 1 h 20"/>
                <a:gd name="T64" fmla="*/ 5 w 13"/>
                <a:gd name="T65" fmla="*/ 0 h 20"/>
                <a:gd name="T66" fmla="*/ 6 w 13"/>
                <a:gd name="T67" fmla="*/ 0 h 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"/>
                <a:gd name="T103" fmla="*/ 0 h 20"/>
                <a:gd name="T104" fmla="*/ 13 w 13"/>
                <a:gd name="T105" fmla="*/ 20 h 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" h="20">
                  <a:moveTo>
                    <a:pt x="6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12" y="10"/>
                  </a:lnTo>
                  <a:lnTo>
                    <a:pt x="12" y="11"/>
                  </a:lnTo>
                  <a:lnTo>
                    <a:pt x="12" y="13"/>
                  </a:lnTo>
                  <a:lnTo>
                    <a:pt x="11" y="15"/>
                  </a:lnTo>
                  <a:lnTo>
                    <a:pt x="10" y="16"/>
                  </a:lnTo>
                  <a:lnTo>
                    <a:pt x="9" y="17"/>
                  </a:lnTo>
                  <a:lnTo>
                    <a:pt x="8" y="18"/>
                  </a:lnTo>
                  <a:lnTo>
                    <a:pt x="7" y="19"/>
                  </a:lnTo>
                  <a:lnTo>
                    <a:pt x="6" y="19"/>
                  </a:lnTo>
                  <a:lnTo>
                    <a:pt x="5" y="19"/>
                  </a:lnTo>
                  <a:lnTo>
                    <a:pt x="4" y="18"/>
                  </a:lnTo>
                  <a:lnTo>
                    <a:pt x="3" y="17"/>
                  </a:lnTo>
                  <a:lnTo>
                    <a:pt x="2" y="16"/>
                  </a:lnTo>
                  <a:lnTo>
                    <a:pt x="1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83" name="Freeform 420"/>
            <p:cNvSpPr>
              <a:spLocks/>
            </p:cNvSpPr>
            <p:nvPr/>
          </p:nvSpPr>
          <p:spPr bwMode="auto">
            <a:xfrm>
              <a:off x="2546" y="1088"/>
              <a:ext cx="11" cy="17"/>
            </a:xfrm>
            <a:custGeom>
              <a:avLst/>
              <a:gdLst>
                <a:gd name="T0" fmla="*/ 5 w 11"/>
                <a:gd name="T1" fmla="*/ 0 h 17"/>
                <a:gd name="T2" fmla="*/ 4 w 11"/>
                <a:gd name="T3" fmla="*/ 0 h 17"/>
                <a:gd name="T4" fmla="*/ 3 w 11"/>
                <a:gd name="T5" fmla="*/ 1 h 17"/>
                <a:gd name="T6" fmla="*/ 2 w 11"/>
                <a:gd name="T7" fmla="*/ 1 h 17"/>
                <a:gd name="T8" fmla="*/ 2 w 11"/>
                <a:gd name="T9" fmla="*/ 2 h 17"/>
                <a:gd name="T10" fmla="*/ 1 w 11"/>
                <a:gd name="T11" fmla="*/ 4 h 17"/>
                <a:gd name="T12" fmla="*/ 0 w 11"/>
                <a:gd name="T13" fmla="*/ 5 h 17"/>
                <a:gd name="T14" fmla="*/ 0 w 11"/>
                <a:gd name="T15" fmla="*/ 6 h 17"/>
                <a:gd name="T16" fmla="*/ 0 w 11"/>
                <a:gd name="T17" fmla="*/ 8 h 17"/>
                <a:gd name="T18" fmla="*/ 0 w 11"/>
                <a:gd name="T19" fmla="*/ 10 h 17"/>
                <a:gd name="T20" fmla="*/ 0 w 11"/>
                <a:gd name="T21" fmla="*/ 11 h 17"/>
                <a:gd name="T22" fmla="*/ 1 w 11"/>
                <a:gd name="T23" fmla="*/ 13 h 17"/>
                <a:gd name="T24" fmla="*/ 2 w 11"/>
                <a:gd name="T25" fmla="*/ 14 h 17"/>
                <a:gd name="T26" fmla="*/ 2 w 11"/>
                <a:gd name="T27" fmla="*/ 15 h 17"/>
                <a:gd name="T28" fmla="*/ 3 w 11"/>
                <a:gd name="T29" fmla="*/ 15 h 17"/>
                <a:gd name="T30" fmla="*/ 4 w 11"/>
                <a:gd name="T31" fmla="*/ 16 h 17"/>
                <a:gd name="T32" fmla="*/ 5 w 11"/>
                <a:gd name="T33" fmla="*/ 16 h 17"/>
                <a:gd name="T34" fmla="*/ 6 w 11"/>
                <a:gd name="T35" fmla="*/ 16 h 17"/>
                <a:gd name="T36" fmla="*/ 7 w 11"/>
                <a:gd name="T37" fmla="*/ 15 h 17"/>
                <a:gd name="T38" fmla="*/ 8 w 11"/>
                <a:gd name="T39" fmla="*/ 15 h 17"/>
                <a:gd name="T40" fmla="*/ 8 w 11"/>
                <a:gd name="T41" fmla="*/ 14 h 17"/>
                <a:gd name="T42" fmla="*/ 9 w 11"/>
                <a:gd name="T43" fmla="*/ 13 h 17"/>
                <a:gd name="T44" fmla="*/ 10 w 11"/>
                <a:gd name="T45" fmla="*/ 11 h 17"/>
                <a:gd name="T46" fmla="*/ 10 w 11"/>
                <a:gd name="T47" fmla="*/ 10 h 17"/>
                <a:gd name="T48" fmla="*/ 10 w 11"/>
                <a:gd name="T49" fmla="*/ 8 h 17"/>
                <a:gd name="T50" fmla="*/ 10 w 11"/>
                <a:gd name="T51" fmla="*/ 6 h 17"/>
                <a:gd name="T52" fmla="*/ 10 w 11"/>
                <a:gd name="T53" fmla="*/ 5 h 17"/>
                <a:gd name="T54" fmla="*/ 9 w 11"/>
                <a:gd name="T55" fmla="*/ 4 h 17"/>
                <a:gd name="T56" fmla="*/ 8 w 11"/>
                <a:gd name="T57" fmla="*/ 2 h 17"/>
                <a:gd name="T58" fmla="*/ 8 w 11"/>
                <a:gd name="T59" fmla="*/ 1 h 17"/>
                <a:gd name="T60" fmla="*/ 7 w 11"/>
                <a:gd name="T61" fmla="*/ 1 h 17"/>
                <a:gd name="T62" fmla="*/ 6 w 11"/>
                <a:gd name="T63" fmla="*/ 0 h 17"/>
                <a:gd name="T64" fmla="*/ 5 w 11"/>
                <a:gd name="T65" fmla="*/ 0 h 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"/>
                <a:gd name="T100" fmla="*/ 0 h 17"/>
                <a:gd name="T101" fmla="*/ 11 w 11"/>
                <a:gd name="T102" fmla="*/ 17 h 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" h="17">
                  <a:moveTo>
                    <a:pt x="5" y="0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2" y="14"/>
                  </a:lnTo>
                  <a:lnTo>
                    <a:pt x="2" y="15"/>
                  </a:lnTo>
                  <a:lnTo>
                    <a:pt x="3" y="15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6" y="16"/>
                  </a:lnTo>
                  <a:lnTo>
                    <a:pt x="7" y="15"/>
                  </a:lnTo>
                  <a:lnTo>
                    <a:pt x="8" y="15"/>
                  </a:lnTo>
                  <a:lnTo>
                    <a:pt x="8" y="14"/>
                  </a:lnTo>
                  <a:lnTo>
                    <a:pt x="9" y="13"/>
                  </a:lnTo>
                  <a:lnTo>
                    <a:pt x="10" y="11"/>
                  </a:lnTo>
                  <a:lnTo>
                    <a:pt x="10" y="10"/>
                  </a:lnTo>
                  <a:lnTo>
                    <a:pt x="10" y="8"/>
                  </a:lnTo>
                  <a:lnTo>
                    <a:pt x="10" y="6"/>
                  </a:lnTo>
                  <a:lnTo>
                    <a:pt x="10" y="5"/>
                  </a:lnTo>
                  <a:lnTo>
                    <a:pt x="9" y="4"/>
                  </a:lnTo>
                  <a:lnTo>
                    <a:pt x="8" y="2"/>
                  </a:lnTo>
                  <a:lnTo>
                    <a:pt x="8" y="1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84" name="Freeform 421"/>
            <p:cNvSpPr>
              <a:spLocks/>
            </p:cNvSpPr>
            <p:nvPr/>
          </p:nvSpPr>
          <p:spPr bwMode="auto">
            <a:xfrm>
              <a:off x="2546" y="1088"/>
              <a:ext cx="12" cy="18"/>
            </a:xfrm>
            <a:custGeom>
              <a:avLst/>
              <a:gdLst>
                <a:gd name="T0" fmla="*/ 5 w 12"/>
                <a:gd name="T1" fmla="*/ 0 h 18"/>
                <a:gd name="T2" fmla="*/ 5 w 12"/>
                <a:gd name="T3" fmla="*/ 0 h 18"/>
                <a:gd name="T4" fmla="*/ 4 w 12"/>
                <a:gd name="T5" fmla="*/ 0 h 18"/>
                <a:gd name="T6" fmla="*/ 3 w 12"/>
                <a:gd name="T7" fmla="*/ 1 h 18"/>
                <a:gd name="T8" fmla="*/ 3 w 12"/>
                <a:gd name="T9" fmla="*/ 2 h 18"/>
                <a:gd name="T10" fmla="*/ 2 w 12"/>
                <a:gd name="T11" fmla="*/ 3 h 18"/>
                <a:gd name="T12" fmla="*/ 1 w 12"/>
                <a:gd name="T13" fmla="*/ 4 h 18"/>
                <a:gd name="T14" fmla="*/ 0 w 12"/>
                <a:gd name="T15" fmla="*/ 5 h 18"/>
                <a:gd name="T16" fmla="*/ 0 w 12"/>
                <a:gd name="T17" fmla="*/ 7 h 18"/>
                <a:gd name="T18" fmla="*/ 0 w 12"/>
                <a:gd name="T19" fmla="*/ 9 h 18"/>
                <a:gd name="T20" fmla="*/ 0 w 12"/>
                <a:gd name="T21" fmla="*/ 10 h 18"/>
                <a:gd name="T22" fmla="*/ 0 w 12"/>
                <a:gd name="T23" fmla="*/ 12 h 18"/>
                <a:gd name="T24" fmla="*/ 1 w 12"/>
                <a:gd name="T25" fmla="*/ 13 h 18"/>
                <a:gd name="T26" fmla="*/ 2 w 12"/>
                <a:gd name="T27" fmla="*/ 15 h 18"/>
                <a:gd name="T28" fmla="*/ 3 w 12"/>
                <a:gd name="T29" fmla="*/ 16 h 18"/>
                <a:gd name="T30" fmla="*/ 3 w 12"/>
                <a:gd name="T31" fmla="*/ 16 h 18"/>
                <a:gd name="T32" fmla="*/ 4 w 12"/>
                <a:gd name="T33" fmla="*/ 17 h 18"/>
                <a:gd name="T34" fmla="*/ 5 w 12"/>
                <a:gd name="T35" fmla="*/ 17 h 18"/>
                <a:gd name="T36" fmla="*/ 6 w 12"/>
                <a:gd name="T37" fmla="*/ 17 h 18"/>
                <a:gd name="T38" fmla="*/ 7 w 12"/>
                <a:gd name="T39" fmla="*/ 16 h 18"/>
                <a:gd name="T40" fmla="*/ 8 w 12"/>
                <a:gd name="T41" fmla="*/ 16 h 18"/>
                <a:gd name="T42" fmla="*/ 9 w 12"/>
                <a:gd name="T43" fmla="*/ 15 h 18"/>
                <a:gd name="T44" fmla="*/ 10 w 12"/>
                <a:gd name="T45" fmla="*/ 13 h 18"/>
                <a:gd name="T46" fmla="*/ 11 w 12"/>
                <a:gd name="T47" fmla="*/ 12 h 18"/>
                <a:gd name="T48" fmla="*/ 11 w 12"/>
                <a:gd name="T49" fmla="*/ 10 h 18"/>
                <a:gd name="T50" fmla="*/ 11 w 12"/>
                <a:gd name="T51" fmla="*/ 9 h 18"/>
                <a:gd name="T52" fmla="*/ 11 w 12"/>
                <a:gd name="T53" fmla="*/ 7 h 18"/>
                <a:gd name="T54" fmla="*/ 11 w 12"/>
                <a:gd name="T55" fmla="*/ 5 h 18"/>
                <a:gd name="T56" fmla="*/ 10 w 12"/>
                <a:gd name="T57" fmla="*/ 4 h 18"/>
                <a:gd name="T58" fmla="*/ 9 w 12"/>
                <a:gd name="T59" fmla="*/ 3 h 18"/>
                <a:gd name="T60" fmla="*/ 8 w 12"/>
                <a:gd name="T61" fmla="*/ 2 h 18"/>
                <a:gd name="T62" fmla="*/ 7 w 12"/>
                <a:gd name="T63" fmla="*/ 1 h 18"/>
                <a:gd name="T64" fmla="*/ 6 w 12"/>
                <a:gd name="T65" fmla="*/ 0 h 18"/>
                <a:gd name="T66" fmla="*/ 5 w 12"/>
                <a:gd name="T67" fmla="*/ 0 h 1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2"/>
                <a:gd name="T103" fmla="*/ 0 h 18"/>
                <a:gd name="T104" fmla="*/ 12 w 12"/>
                <a:gd name="T105" fmla="*/ 18 h 1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2" h="18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3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1" y="13"/>
                  </a:lnTo>
                  <a:lnTo>
                    <a:pt x="2" y="15"/>
                  </a:lnTo>
                  <a:lnTo>
                    <a:pt x="3" y="16"/>
                  </a:lnTo>
                  <a:lnTo>
                    <a:pt x="4" y="17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6"/>
                  </a:lnTo>
                  <a:lnTo>
                    <a:pt x="8" y="16"/>
                  </a:lnTo>
                  <a:lnTo>
                    <a:pt x="9" y="15"/>
                  </a:lnTo>
                  <a:lnTo>
                    <a:pt x="10" y="13"/>
                  </a:lnTo>
                  <a:lnTo>
                    <a:pt x="11" y="12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11" y="5"/>
                  </a:lnTo>
                  <a:lnTo>
                    <a:pt x="10" y="4"/>
                  </a:lnTo>
                  <a:lnTo>
                    <a:pt x="9" y="3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85" name="Freeform 422"/>
            <p:cNvSpPr>
              <a:spLocks/>
            </p:cNvSpPr>
            <p:nvPr/>
          </p:nvSpPr>
          <p:spPr bwMode="auto">
            <a:xfrm>
              <a:off x="2546" y="1088"/>
              <a:ext cx="11" cy="17"/>
            </a:xfrm>
            <a:custGeom>
              <a:avLst/>
              <a:gdLst>
                <a:gd name="T0" fmla="*/ 5 w 11"/>
                <a:gd name="T1" fmla="*/ 0 h 17"/>
                <a:gd name="T2" fmla="*/ 6 w 11"/>
                <a:gd name="T3" fmla="*/ 0 h 17"/>
                <a:gd name="T4" fmla="*/ 7 w 11"/>
                <a:gd name="T5" fmla="*/ 1 h 17"/>
                <a:gd name="T6" fmla="*/ 8 w 11"/>
                <a:gd name="T7" fmla="*/ 1 h 17"/>
                <a:gd name="T8" fmla="*/ 9 w 11"/>
                <a:gd name="T9" fmla="*/ 2 h 17"/>
                <a:gd name="T10" fmla="*/ 9 w 11"/>
                <a:gd name="T11" fmla="*/ 4 h 17"/>
                <a:gd name="T12" fmla="*/ 10 w 11"/>
                <a:gd name="T13" fmla="*/ 5 h 17"/>
                <a:gd name="T14" fmla="*/ 10 w 11"/>
                <a:gd name="T15" fmla="*/ 6 h 17"/>
                <a:gd name="T16" fmla="*/ 10 w 11"/>
                <a:gd name="T17" fmla="*/ 8 h 17"/>
                <a:gd name="T18" fmla="*/ 10 w 11"/>
                <a:gd name="T19" fmla="*/ 10 h 17"/>
                <a:gd name="T20" fmla="*/ 10 w 11"/>
                <a:gd name="T21" fmla="*/ 11 h 17"/>
                <a:gd name="T22" fmla="*/ 9 w 11"/>
                <a:gd name="T23" fmla="*/ 12 h 17"/>
                <a:gd name="T24" fmla="*/ 9 w 11"/>
                <a:gd name="T25" fmla="*/ 14 h 17"/>
                <a:gd name="T26" fmla="*/ 8 w 11"/>
                <a:gd name="T27" fmla="*/ 15 h 17"/>
                <a:gd name="T28" fmla="*/ 7 w 11"/>
                <a:gd name="T29" fmla="*/ 15 h 17"/>
                <a:gd name="T30" fmla="*/ 6 w 11"/>
                <a:gd name="T31" fmla="*/ 16 h 17"/>
                <a:gd name="T32" fmla="*/ 5 w 11"/>
                <a:gd name="T33" fmla="*/ 16 h 17"/>
                <a:gd name="T34" fmla="*/ 4 w 11"/>
                <a:gd name="T35" fmla="*/ 16 h 17"/>
                <a:gd name="T36" fmla="*/ 3 w 11"/>
                <a:gd name="T37" fmla="*/ 15 h 17"/>
                <a:gd name="T38" fmla="*/ 2 w 11"/>
                <a:gd name="T39" fmla="*/ 15 h 17"/>
                <a:gd name="T40" fmla="*/ 2 w 11"/>
                <a:gd name="T41" fmla="*/ 14 h 17"/>
                <a:gd name="T42" fmla="*/ 1 w 11"/>
                <a:gd name="T43" fmla="*/ 12 h 17"/>
                <a:gd name="T44" fmla="*/ 0 w 11"/>
                <a:gd name="T45" fmla="*/ 11 h 17"/>
                <a:gd name="T46" fmla="*/ 0 w 11"/>
                <a:gd name="T47" fmla="*/ 10 h 17"/>
                <a:gd name="T48" fmla="*/ 0 w 11"/>
                <a:gd name="T49" fmla="*/ 8 h 17"/>
                <a:gd name="T50" fmla="*/ 0 w 11"/>
                <a:gd name="T51" fmla="*/ 6 h 17"/>
                <a:gd name="T52" fmla="*/ 0 w 11"/>
                <a:gd name="T53" fmla="*/ 5 h 17"/>
                <a:gd name="T54" fmla="*/ 1 w 11"/>
                <a:gd name="T55" fmla="*/ 4 h 17"/>
                <a:gd name="T56" fmla="*/ 2 w 11"/>
                <a:gd name="T57" fmla="*/ 2 h 17"/>
                <a:gd name="T58" fmla="*/ 2 w 11"/>
                <a:gd name="T59" fmla="*/ 1 h 17"/>
                <a:gd name="T60" fmla="*/ 3 w 11"/>
                <a:gd name="T61" fmla="*/ 1 h 17"/>
                <a:gd name="T62" fmla="*/ 4 w 11"/>
                <a:gd name="T63" fmla="*/ 0 h 17"/>
                <a:gd name="T64" fmla="*/ 5 w 11"/>
                <a:gd name="T65" fmla="*/ 0 h 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"/>
                <a:gd name="T100" fmla="*/ 0 h 17"/>
                <a:gd name="T101" fmla="*/ 11 w 11"/>
                <a:gd name="T102" fmla="*/ 17 h 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" h="17">
                  <a:moveTo>
                    <a:pt x="5" y="0"/>
                  </a:moveTo>
                  <a:lnTo>
                    <a:pt x="6" y="0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2"/>
                  </a:lnTo>
                  <a:lnTo>
                    <a:pt x="9" y="4"/>
                  </a:lnTo>
                  <a:lnTo>
                    <a:pt x="10" y="5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9" y="14"/>
                  </a:lnTo>
                  <a:lnTo>
                    <a:pt x="8" y="15"/>
                  </a:lnTo>
                  <a:lnTo>
                    <a:pt x="7" y="15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4" y="16"/>
                  </a:lnTo>
                  <a:lnTo>
                    <a:pt x="3" y="15"/>
                  </a:lnTo>
                  <a:lnTo>
                    <a:pt x="2" y="15"/>
                  </a:lnTo>
                  <a:lnTo>
                    <a:pt x="2" y="14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</a:path>
              </a:pathLst>
            </a:cu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86" name="Freeform 423"/>
            <p:cNvSpPr>
              <a:spLocks/>
            </p:cNvSpPr>
            <p:nvPr/>
          </p:nvSpPr>
          <p:spPr bwMode="auto">
            <a:xfrm>
              <a:off x="2546" y="1088"/>
              <a:ext cx="11" cy="18"/>
            </a:xfrm>
            <a:custGeom>
              <a:avLst/>
              <a:gdLst>
                <a:gd name="T0" fmla="*/ 5 w 11"/>
                <a:gd name="T1" fmla="*/ 0 h 18"/>
                <a:gd name="T2" fmla="*/ 5 w 11"/>
                <a:gd name="T3" fmla="*/ 0 h 18"/>
                <a:gd name="T4" fmla="*/ 6 w 11"/>
                <a:gd name="T5" fmla="*/ 0 h 18"/>
                <a:gd name="T6" fmla="*/ 7 w 11"/>
                <a:gd name="T7" fmla="*/ 1 h 18"/>
                <a:gd name="T8" fmla="*/ 8 w 11"/>
                <a:gd name="T9" fmla="*/ 1 h 18"/>
                <a:gd name="T10" fmla="*/ 9 w 11"/>
                <a:gd name="T11" fmla="*/ 3 h 18"/>
                <a:gd name="T12" fmla="*/ 9 w 11"/>
                <a:gd name="T13" fmla="*/ 4 h 18"/>
                <a:gd name="T14" fmla="*/ 10 w 11"/>
                <a:gd name="T15" fmla="*/ 5 h 18"/>
                <a:gd name="T16" fmla="*/ 10 w 11"/>
                <a:gd name="T17" fmla="*/ 7 h 18"/>
                <a:gd name="T18" fmla="*/ 10 w 11"/>
                <a:gd name="T19" fmla="*/ 9 h 18"/>
                <a:gd name="T20" fmla="*/ 10 w 11"/>
                <a:gd name="T21" fmla="*/ 10 h 18"/>
                <a:gd name="T22" fmla="*/ 10 w 11"/>
                <a:gd name="T23" fmla="*/ 12 h 18"/>
                <a:gd name="T24" fmla="*/ 9 w 11"/>
                <a:gd name="T25" fmla="*/ 13 h 18"/>
                <a:gd name="T26" fmla="*/ 9 w 11"/>
                <a:gd name="T27" fmla="*/ 15 h 18"/>
                <a:gd name="T28" fmla="*/ 8 w 11"/>
                <a:gd name="T29" fmla="*/ 16 h 18"/>
                <a:gd name="T30" fmla="*/ 7 w 11"/>
                <a:gd name="T31" fmla="*/ 16 h 18"/>
                <a:gd name="T32" fmla="*/ 6 w 11"/>
                <a:gd name="T33" fmla="*/ 17 h 18"/>
                <a:gd name="T34" fmla="*/ 5 w 11"/>
                <a:gd name="T35" fmla="*/ 17 h 18"/>
                <a:gd name="T36" fmla="*/ 4 w 11"/>
                <a:gd name="T37" fmla="*/ 17 h 18"/>
                <a:gd name="T38" fmla="*/ 3 w 11"/>
                <a:gd name="T39" fmla="*/ 16 h 18"/>
                <a:gd name="T40" fmla="*/ 2 w 11"/>
                <a:gd name="T41" fmla="*/ 16 h 18"/>
                <a:gd name="T42" fmla="*/ 2 w 11"/>
                <a:gd name="T43" fmla="*/ 15 h 18"/>
                <a:gd name="T44" fmla="*/ 1 w 11"/>
                <a:gd name="T45" fmla="*/ 13 h 18"/>
                <a:gd name="T46" fmla="*/ 0 w 11"/>
                <a:gd name="T47" fmla="*/ 12 h 18"/>
                <a:gd name="T48" fmla="*/ 0 w 11"/>
                <a:gd name="T49" fmla="*/ 10 h 18"/>
                <a:gd name="T50" fmla="*/ 0 w 11"/>
                <a:gd name="T51" fmla="*/ 9 h 18"/>
                <a:gd name="T52" fmla="*/ 0 w 11"/>
                <a:gd name="T53" fmla="*/ 7 h 18"/>
                <a:gd name="T54" fmla="*/ 0 w 11"/>
                <a:gd name="T55" fmla="*/ 5 h 18"/>
                <a:gd name="T56" fmla="*/ 1 w 11"/>
                <a:gd name="T57" fmla="*/ 4 h 18"/>
                <a:gd name="T58" fmla="*/ 2 w 11"/>
                <a:gd name="T59" fmla="*/ 3 h 18"/>
                <a:gd name="T60" fmla="*/ 2 w 11"/>
                <a:gd name="T61" fmla="*/ 1 h 18"/>
                <a:gd name="T62" fmla="*/ 3 w 11"/>
                <a:gd name="T63" fmla="*/ 1 h 18"/>
                <a:gd name="T64" fmla="*/ 4 w 11"/>
                <a:gd name="T65" fmla="*/ 0 h 18"/>
                <a:gd name="T66" fmla="*/ 5 w 11"/>
                <a:gd name="T67" fmla="*/ 0 h 1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1"/>
                <a:gd name="T103" fmla="*/ 0 h 18"/>
                <a:gd name="T104" fmla="*/ 11 w 11"/>
                <a:gd name="T105" fmla="*/ 18 h 1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1" h="18">
                  <a:moveTo>
                    <a:pt x="5" y="0"/>
                  </a:moveTo>
                  <a:lnTo>
                    <a:pt x="5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3"/>
                  </a:lnTo>
                  <a:lnTo>
                    <a:pt x="9" y="4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0" y="9"/>
                  </a:lnTo>
                  <a:lnTo>
                    <a:pt x="10" y="10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9" y="15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6" y="17"/>
                  </a:lnTo>
                  <a:lnTo>
                    <a:pt x="5" y="17"/>
                  </a:lnTo>
                  <a:lnTo>
                    <a:pt x="4" y="17"/>
                  </a:lnTo>
                  <a:lnTo>
                    <a:pt x="3" y="16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1" y="13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87" name="Freeform 424"/>
            <p:cNvSpPr>
              <a:spLocks/>
            </p:cNvSpPr>
            <p:nvPr/>
          </p:nvSpPr>
          <p:spPr bwMode="auto">
            <a:xfrm>
              <a:off x="2546" y="1090"/>
              <a:ext cx="5" cy="13"/>
            </a:xfrm>
            <a:custGeom>
              <a:avLst/>
              <a:gdLst>
                <a:gd name="T0" fmla="*/ 2 w 5"/>
                <a:gd name="T1" fmla="*/ 12 h 13"/>
                <a:gd name="T2" fmla="*/ 3 w 5"/>
                <a:gd name="T3" fmla="*/ 11 h 13"/>
                <a:gd name="T4" fmla="*/ 4 w 5"/>
                <a:gd name="T5" fmla="*/ 9 h 13"/>
                <a:gd name="T6" fmla="*/ 4 w 5"/>
                <a:gd name="T7" fmla="*/ 8 h 13"/>
                <a:gd name="T8" fmla="*/ 4 w 5"/>
                <a:gd name="T9" fmla="*/ 6 h 13"/>
                <a:gd name="T10" fmla="*/ 4 w 5"/>
                <a:gd name="T11" fmla="*/ 4 h 13"/>
                <a:gd name="T12" fmla="*/ 3 w 5"/>
                <a:gd name="T13" fmla="*/ 2 h 13"/>
                <a:gd name="T14" fmla="*/ 3 w 5"/>
                <a:gd name="T15" fmla="*/ 1 h 13"/>
                <a:gd name="T16" fmla="*/ 2 w 5"/>
                <a:gd name="T17" fmla="*/ 0 h 13"/>
                <a:gd name="T18" fmla="*/ 1 w 5"/>
                <a:gd name="T19" fmla="*/ 1 h 13"/>
                <a:gd name="T20" fmla="*/ 0 w 5"/>
                <a:gd name="T21" fmla="*/ 3 h 13"/>
                <a:gd name="T22" fmla="*/ 0 w 5"/>
                <a:gd name="T23" fmla="*/ 4 h 13"/>
                <a:gd name="T24" fmla="*/ 0 w 5"/>
                <a:gd name="T25" fmla="*/ 6 h 13"/>
                <a:gd name="T26" fmla="*/ 0 w 5"/>
                <a:gd name="T27" fmla="*/ 7 h 13"/>
                <a:gd name="T28" fmla="*/ 0 w 5"/>
                <a:gd name="T29" fmla="*/ 9 h 13"/>
                <a:gd name="T30" fmla="*/ 1 w 5"/>
                <a:gd name="T31" fmla="*/ 11 h 13"/>
                <a:gd name="T32" fmla="*/ 2 w 5"/>
                <a:gd name="T33" fmla="*/ 12 h 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"/>
                <a:gd name="T52" fmla="*/ 0 h 13"/>
                <a:gd name="T53" fmla="*/ 5 w 5"/>
                <a:gd name="T54" fmla="*/ 13 h 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" h="13">
                  <a:moveTo>
                    <a:pt x="2" y="12"/>
                  </a:moveTo>
                  <a:lnTo>
                    <a:pt x="3" y="11"/>
                  </a:lnTo>
                  <a:lnTo>
                    <a:pt x="4" y="9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3" y="2"/>
                  </a:lnTo>
                  <a:lnTo>
                    <a:pt x="3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2" y="12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88" name="Freeform 425"/>
            <p:cNvSpPr>
              <a:spLocks/>
            </p:cNvSpPr>
            <p:nvPr/>
          </p:nvSpPr>
          <p:spPr bwMode="auto">
            <a:xfrm>
              <a:off x="2546" y="1090"/>
              <a:ext cx="6" cy="14"/>
            </a:xfrm>
            <a:custGeom>
              <a:avLst/>
              <a:gdLst>
                <a:gd name="T0" fmla="*/ 2 w 6"/>
                <a:gd name="T1" fmla="*/ 13 h 14"/>
                <a:gd name="T2" fmla="*/ 2 w 6"/>
                <a:gd name="T3" fmla="*/ 13 h 14"/>
                <a:gd name="T4" fmla="*/ 4 w 6"/>
                <a:gd name="T5" fmla="*/ 12 h 14"/>
                <a:gd name="T6" fmla="*/ 4 w 6"/>
                <a:gd name="T7" fmla="*/ 10 h 14"/>
                <a:gd name="T8" fmla="*/ 5 w 6"/>
                <a:gd name="T9" fmla="*/ 8 h 14"/>
                <a:gd name="T10" fmla="*/ 5 w 6"/>
                <a:gd name="T11" fmla="*/ 6 h 14"/>
                <a:gd name="T12" fmla="*/ 5 w 6"/>
                <a:gd name="T13" fmla="*/ 4 h 14"/>
                <a:gd name="T14" fmla="*/ 4 w 6"/>
                <a:gd name="T15" fmla="*/ 2 h 14"/>
                <a:gd name="T16" fmla="*/ 3 w 6"/>
                <a:gd name="T17" fmla="*/ 1 h 14"/>
                <a:gd name="T18" fmla="*/ 2 w 6"/>
                <a:gd name="T19" fmla="*/ 0 h 14"/>
                <a:gd name="T20" fmla="*/ 1 w 6"/>
                <a:gd name="T21" fmla="*/ 1 h 14"/>
                <a:gd name="T22" fmla="*/ 1 w 6"/>
                <a:gd name="T23" fmla="*/ 3 h 14"/>
                <a:gd name="T24" fmla="*/ 0 w 6"/>
                <a:gd name="T25" fmla="*/ 4 h 14"/>
                <a:gd name="T26" fmla="*/ 0 w 6"/>
                <a:gd name="T27" fmla="*/ 6 h 14"/>
                <a:gd name="T28" fmla="*/ 0 w 6"/>
                <a:gd name="T29" fmla="*/ 8 h 14"/>
                <a:gd name="T30" fmla="*/ 1 w 6"/>
                <a:gd name="T31" fmla="*/ 10 h 14"/>
                <a:gd name="T32" fmla="*/ 1 w 6"/>
                <a:gd name="T33" fmla="*/ 12 h 14"/>
                <a:gd name="T34" fmla="*/ 2 w 6"/>
                <a:gd name="T35" fmla="*/ 13 h 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14"/>
                <a:gd name="T56" fmla="*/ 6 w 6"/>
                <a:gd name="T57" fmla="*/ 14 h 1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14">
                  <a:moveTo>
                    <a:pt x="2" y="13"/>
                  </a:moveTo>
                  <a:lnTo>
                    <a:pt x="2" y="13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5" y="8"/>
                  </a:lnTo>
                  <a:lnTo>
                    <a:pt x="5" y="6"/>
                  </a:lnTo>
                  <a:lnTo>
                    <a:pt x="5" y="4"/>
                  </a:lnTo>
                  <a:lnTo>
                    <a:pt x="4" y="2"/>
                  </a:lnTo>
                  <a:lnTo>
                    <a:pt x="3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2" y="1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89" name="Freeform 426"/>
            <p:cNvSpPr>
              <a:spLocks/>
            </p:cNvSpPr>
            <p:nvPr/>
          </p:nvSpPr>
          <p:spPr bwMode="auto">
            <a:xfrm>
              <a:off x="2546" y="1095"/>
              <a:ext cx="4" cy="5"/>
            </a:xfrm>
            <a:custGeom>
              <a:avLst/>
              <a:gdLst>
                <a:gd name="T0" fmla="*/ 3 w 4"/>
                <a:gd name="T1" fmla="*/ 0 h 5"/>
                <a:gd name="T2" fmla="*/ 0 w 4"/>
                <a:gd name="T3" fmla="*/ 0 h 5"/>
                <a:gd name="T4" fmla="*/ 0 w 4"/>
                <a:gd name="T5" fmla="*/ 1 h 5"/>
                <a:gd name="T6" fmla="*/ 0 w 4"/>
                <a:gd name="T7" fmla="*/ 2 h 5"/>
                <a:gd name="T8" fmla="*/ 0 w 4"/>
                <a:gd name="T9" fmla="*/ 3 h 5"/>
                <a:gd name="T10" fmla="*/ 0 w 4"/>
                <a:gd name="T11" fmla="*/ 4 h 5"/>
                <a:gd name="T12" fmla="*/ 3 w 4"/>
                <a:gd name="T13" fmla="*/ 4 h 5"/>
                <a:gd name="T14" fmla="*/ 3 w 4"/>
                <a:gd name="T15" fmla="*/ 0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"/>
                <a:gd name="T25" fmla="*/ 0 h 5"/>
                <a:gd name="T26" fmla="*/ 4 w 4"/>
                <a:gd name="T27" fmla="*/ 5 h 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" h="5">
                  <a:moveTo>
                    <a:pt x="3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3" y="4"/>
                  </a:lnTo>
                  <a:lnTo>
                    <a:pt x="3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90" name="Freeform 427"/>
            <p:cNvSpPr>
              <a:spLocks/>
            </p:cNvSpPr>
            <p:nvPr/>
          </p:nvSpPr>
          <p:spPr bwMode="auto">
            <a:xfrm>
              <a:off x="2546" y="1095"/>
              <a:ext cx="5" cy="5"/>
            </a:xfrm>
            <a:custGeom>
              <a:avLst/>
              <a:gdLst>
                <a:gd name="T0" fmla="*/ 4 w 5"/>
                <a:gd name="T1" fmla="*/ 0 h 5"/>
                <a:gd name="T2" fmla="*/ 0 w 5"/>
                <a:gd name="T3" fmla="*/ 0 h 5"/>
                <a:gd name="T4" fmla="*/ 0 w 5"/>
                <a:gd name="T5" fmla="*/ 1 h 5"/>
                <a:gd name="T6" fmla="*/ 0 w 5"/>
                <a:gd name="T7" fmla="*/ 2 h 5"/>
                <a:gd name="T8" fmla="*/ 0 w 5"/>
                <a:gd name="T9" fmla="*/ 3 h 5"/>
                <a:gd name="T10" fmla="*/ 0 w 5"/>
                <a:gd name="T11" fmla="*/ 4 h 5"/>
                <a:gd name="T12" fmla="*/ 4 w 5"/>
                <a:gd name="T13" fmla="*/ 4 h 5"/>
                <a:gd name="T14" fmla="*/ 4 w 5"/>
                <a:gd name="T15" fmla="*/ 0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"/>
                <a:gd name="T25" fmla="*/ 0 h 5"/>
                <a:gd name="T26" fmla="*/ 5 w 5"/>
                <a:gd name="T27" fmla="*/ 5 h 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" h="5">
                  <a:moveTo>
                    <a:pt x="4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91" name="Freeform 428"/>
            <p:cNvSpPr>
              <a:spLocks/>
            </p:cNvSpPr>
            <p:nvPr/>
          </p:nvSpPr>
          <p:spPr bwMode="auto">
            <a:xfrm>
              <a:off x="2549" y="1095"/>
              <a:ext cx="2" cy="5"/>
            </a:xfrm>
            <a:custGeom>
              <a:avLst/>
              <a:gdLst>
                <a:gd name="T0" fmla="*/ 0 w 2"/>
                <a:gd name="T1" fmla="*/ 0 h 5"/>
                <a:gd name="T2" fmla="*/ 1 w 2"/>
                <a:gd name="T3" fmla="*/ 0 h 5"/>
                <a:gd name="T4" fmla="*/ 1 w 2"/>
                <a:gd name="T5" fmla="*/ 1 h 5"/>
                <a:gd name="T6" fmla="*/ 1 w 2"/>
                <a:gd name="T7" fmla="*/ 1 h 5"/>
                <a:gd name="T8" fmla="*/ 1 w 2"/>
                <a:gd name="T9" fmla="*/ 2 h 5"/>
                <a:gd name="T10" fmla="*/ 1 w 2"/>
                <a:gd name="T11" fmla="*/ 3 h 5"/>
                <a:gd name="T12" fmla="*/ 1 w 2"/>
                <a:gd name="T13" fmla="*/ 3 h 5"/>
                <a:gd name="T14" fmla="*/ 1 w 2"/>
                <a:gd name="T15" fmla="*/ 4 h 5"/>
                <a:gd name="T16" fmla="*/ 0 w 2"/>
                <a:gd name="T17" fmla="*/ 4 h 5"/>
                <a:gd name="T18" fmla="*/ 0 w 2"/>
                <a:gd name="T19" fmla="*/ 4 h 5"/>
                <a:gd name="T20" fmla="*/ 0 w 2"/>
                <a:gd name="T21" fmla="*/ 3 h 5"/>
                <a:gd name="T22" fmla="*/ 0 w 2"/>
                <a:gd name="T23" fmla="*/ 3 h 5"/>
                <a:gd name="T24" fmla="*/ 0 w 2"/>
                <a:gd name="T25" fmla="*/ 2 h 5"/>
                <a:gd name="T26" fmla="*/ 0 w 2"/>
                <a:gd name="T27" fmla="*/ 1 h 5"/>
                <a:gd name="T28" fmla="*/ 0 w 2"/>
                <a:gd name="T29" fmla="*/ 1 h 5"/>
                <a:gd name="T30" fmla="*/ 0 w 2"/>
                <a:gd name="T31" fmla="*/ 0 h 5"/>
                <a:gd name="T32" fmla="*/ 0 w 2"/>
                <a:gd name="T33" fmla="*/ 0 h 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"/>
                <a:gd name="T52" fmla="*/ 0 h 5"/>
                <a:gd name="T53" fmla="*/ 2 w 2"/>
                <a:gd name="T54" fmla="*/ 5 h 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" h="5">
                  <a:moveTo>
                    <a:pt x="0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92" name="Freeform 429"/>
            <p:cNvSpPr>
              <a:spLocks/>
            </p:cNvSpPr>
            <p:nvPr/>
          </p:nvSpPr>
          <p:spPr bwMode="auto">
            <a:xfrm>
              <a:off x="2549" y="1095"/>
              <a:ext cx="3" cy="5"/>
            </a:xfrm>
            <a:custGeom>
              <a:avLst/>
              <a:gdLst>
                <a:gd name="T0" fmla="*/ 1 w 3"/>
                <a:gd name="T1" fmla="*/ 0 h 5"/>
                <a:gd name="T2" fmla="*/ 1 w 3"/>
                <a:gd name="T3" fmla="*/ 0 h 5"/>
                <a:gd name="T4" fmla="*/ 1 w 3"/>
                <a:gd name="T5" fmla="*/ 0 h 5"/>
                <a:gd name="T6" fmla="*/ 2 w 3"/>
                <a:gd name="T7" fmla="*/ 1 h 5"/>
                <a:gd name="T8" fmla="*/ 2 w 3"/>
                <a:gd name="T9" fmla="*/ 1 h 5"/>
                <a:gd name="T10" fmla="*/ 2 w 3"/>
                <a:gd name="T11" fmla="*/ 2 h 5"/>
                <a:gd name="T12" fmla="*/ 2 w 3"/>
                <a:gd name="T13" fmla="*/ 3 h 5"/>
                <a:gd name="T14" fmla="*/ 2 w 3"/>
                <a:gd name="T15" fmla="*/ 3 h 5"/>
                <a:gd name="T16" fmla="*/ 1 w 3"/>
                <a:gd name="T17" fmla="*/ 4 h 5"/>
                <a:gd name="T18" fmla="*/ 1 w 3"/>
                <a:gd name="T19" fmla="*/ 4 h 5"/>
                <a:gd name="T20" fmla="*/ 1 w 3"/>
                <a:gd name="T21" fmla="*/ 4 h 5"/>
                <a:gd name="T22" fmla="*/ 0 w 3"/>
                <a:gd name="T23" fmla="*/ 3 h 5"/>
                <a:gd name="T24" fmla="*/ 0 w 3"/>
                <a:gd name="T25" fmla="*/ 3 h 5"/>
                <a:gd name="T26" fmla="*/ 0 w 3"/>
                <a:gd name="T27" fmla="*/ 2 h 5"/>
                <a:gd name="T28" fmla="*/ 0 w 3"/>
                <a:gd name="T29" fmla="*/ 1 h 5"/>
                <a:gd name="T30" fmla="*/ 0 w 3"/>
                <a:gd name="T31" fmla="*/ 1 h 5"/>
                <a:gd name="T32" fmla="*/ 1 w 3"/>
                <a:gd name="T33" fmla="*/ 0 h 5"/>
                <a:gd name="T34" fmla="*/ 1 w 3"/>
                <a:gd name="T35" fmla="*/ 0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5"/>
                <a:gd name="T56" fmla="*/ 3 w 3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5">
                  <a:moveTo>
                    <a:pt x="1" y="0"/>
                  </a:moveTo>
                  <a:lnTo>
                    <a:pt x="1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93" name="Freeform 430"/>
            <p:cNvSpPr>
              <a:spLocks/>
            </p:cNvSpPr>
            <p:nvPr/>
          </p:nvSpPr>
          <p:spPr bwMode="auto">
            <a:xfrm>
              <a:off x="2549" y="1095"/>
              <a:ext cx="2" cy="2"/>
            </a:xfrm>
            <a:custGeom>
              <a:avLst/>
              <a:gdLst>
                <a:gd name="T0" fmla="*/ 0 w 2"/>
                <a:gd name="T1" fmla="*/ 1 h 2"/>
                <a:gd name="T2" fmla="*/ 0 w 2"/>
                <a:gd name="T3" fmla="*/ 0 h 2"/>
                <a:gd name="T4" fmla="*/ 1 w 2"/>
                <a:gd name="T5" fmla="*/ 0 h 2"/>
                <a:gd name="T6" fmla="*/ 1 w 2"/>
                <a:gd name="T7" fmla="*/ 0 h 2"/>
                <a:gd name="T8" fmla="*/ 1 w 2"/>
                <a:gd name="T9" fmla="*/ 1 h 2"/>
                <a:gd name="T10" fmla="*/ 1 w 2"/>
                <a:gd name="T11" fmla="*/ 0 h 2"/>
                <a:gd name="T12" fmla="*/ 1 w 2"/>
                <a:gd name="T13" fmla="*/ 0 h 2"/>
                <a:gd name="T14" fmla="*/ 0 w 2"/>
                <a:gd name="T15" fmla="*/ 0 h 2"/>
                <a:gd name="T16" fmla="*/ 0 w 2"/>
                <a:gd name="T17" fmla="*/ 1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"/>
                <a:gd name="T28" fmla="*/ 0 h 2"/>
                <a:gd name="T29" fmla="*/ 2 w 2"/>
                <a:gd name="T30" fmla="*/ 2 h 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" h="2"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94" name="Freeform 431"/>
            <p:cNvSpPr>
              <a:spLocks/>
            </p:cNvSpPr>
            <p:nvPr/>
          </p:nvSpPr>
          <p:spPr bwMode="auto">
            <a:xfrm>
              <a:off x="2549" y="1095"/>
              <a:ext cx="3" cy="3"/>
            </a:xfrm>
            <a:custGeom>
              <a:avLst/>
              <a:gdLst>
                <a:gd name="T0" fmla="*/ 0 w 3"/>
                <a:gd name="T1" fmla="*/ 2 h 3"/>
                <a:gd name="T2" fmla="*/ 0 w 3"/>
                <a:gd name="T3" fmla="*/ 2 h 3"/>
                <a:gd name="T4" fmla="*/ 1 w 3"/>
                <a:gd name="T5" fmla="*/ 1 h 3"/>
                <a:gd name="T6" fmla="*/ 1 w 3"/>
                <a:gd name="T7" fmla="*/ 0 h 3"/>
                <a:gd name="T8" fmla="*/ 2 w 3"/>
                <a:gd name="T9" fmla="*/ 0 h 3"/>
                <a:gd name="T10" fmla="*/ 2 w 3"/>
                <a:gd name="T11" fmla="*/ 2 h 3"/>
                <a:gd name="T12" fmla="*/ 2 w 3"/>
                <a:gd name="T13" fmla="*/ 1 h 3"/>
                <a:gd name="T14" fmla="*/ 1 w 3"/>
                <a:gd name="T15" fmla="*/ 1 h 3"/>
                <a:gd name="T16" fmla="*/ 1 w 3"/>
                <a:gd name="T17" fmla="*/ 1 h 3"/>
                <a:gd name="T18" fmla="*/ 0 w 3"/>
                <a:gd name="T19" fmla="*/ 2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"/>
                <a:gd name="T31" fmla="*/ 0 h 3"/>
                <a:gd name="T32" fmla="*/ 3 w 3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" h="3">
                  <a:moveTo>
                    <a:pt x="0" y="2"/>
                  </a:move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2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95" name="Freeform 432"/>
            <p:cNvSpPr>
              <a:spLocks/>
            </p:cNvSpPr>
            <p:nvPr/>
          </p:nvSpPr>
          <p:spPr bwMode="auto">
            <a:xfrm>
              <a:off x="2238" y="908"/>
              <a:ext cx="346" cy="185"/>
            </a:xfrm>
            <a:custGeom>
              <a:avLst/>
              <a:gdLst>
                <a:gd name="T0" fmla="*/ 191 w 346"/>
                <a:gd name="T1" fmla="*/ 159 h 185"/>
                <a:gd name="T2" fmla="*/ 0 w 346"/>
                <a:gd name="T3" fmla="*/ 159 h 185"/>
                <a:gd name="T4" fmla="*/ 0 w 346"/>
                <a:gd name="T5" fmla="*/ 29 h 185"/>
                <a:gd name="T6" fmla="*/ 0 w 346"/>
                <a:gd name="T7" fmla="*/ 26 h 185"/>
                <a:gd name="T8" fmla="*/ 1 w 346"/>
                <a:gd name="T9" fmla="*/ 24 h 185"/>
                <a:gd name="T10" fmla="*/ 1 w 346"/>
                <a:gd name="T11" fmla="*/ 22 h 185"/>
                <a:gd name="T12" fmla="*/ 2 w 346"/>
                <a:gd name="T13" fmla="*/ 20 h 185"/>
                <a:gd name="T14" fmla="*/ 4 w 346"/>
                <a:gd name="T15" fmla="*/ 18 h 185"/>
                <a:gd name="T16" fmla="*/ 5 w 346"/>
                <a:gd name="T17" fmla="*/ 17 h 185"/>
                <a:gd name="T18" fmla="*/ 7 w 346"/>
                <a:gd name="T19" fmla="*/ 16 h 185"/>
                <a:gd name="T20" fmla="*/ 9 w 346"/>
                <a:gd name="T21" fmla="*/ 16 h 185"/>
                <a:gd name="T22" fmla="*/ 99 w 346"/>
                <a:gd name="T23" fmla="*/ 1 h 185"/>
                <a:gd name="T24" fmla="*/ 100 w 346"/>
                <a:gd name="T25" fmla="*/ 1 h 185"/>
                <a:gd name="T26" fmla="*/ 101 w 346"/>
                <a:gd name="T27" fmla="*/ 0 h 185"/>
                <a:gd name="T28" fmla="*/ 102 w 346"/>
                <a:gd name="T29" fmla="*/ 0 h 185"/>
                <a:gd name="T30" fmla="*/ 103 w 346"/>
                <a:gd name="T31" fmla="*/ 0 h 185"/>
                <a:gd name="T32" fmla="*/ 104 w 346"/>
                <a:gd name="T33" fmla="*/ 0 h 185"/>
                <a:gd name="T34" fmla="*/ 104 w 346"/>
                <a:gd name="T35" fmla="*/ 0 h 185"/>
                <a:gd name="T36" fmla="*/ 105 w 346"/>
                <a:gd name="T37" fmla="*/ 0 h 185"/>
                <a:gd name="T38" fmla="*/ 106 w 346"/>
                <a:gd name="T39" fmla="*/ 0 h 185"/>
                <a:gd name="T40" fmla="*/ 107 w 346"/>
                <a:gd name="T41" fmla="*/ 0 h 185"/>
                <a:gd name="T42" fmla="*/ 108 w 346"/>
                <a:gd name="T43" fmla="*/ 0 h 185"/>
                <a:gd name="T44" fmla="*/ 109 w 346"/>
                <a:gd name="T45" fmla="*/ 0 h 185"/>
                <a:gd name="T46" fmla="*/ 109 w 346"/>
                <a:gd name="T47" fmla="*/ 0 h 185"/>
                <a:gd name="T48" fmla="*/ 110 w 346"/>
                <a:gd name="T49" fmla="*/ 0 h 185"/>
                <a:gd name="T50" fmla="*/ 111 w 346"/>
                <a:gd name="T51" fmla="*/ 0 h 185"/>
                <a:gd name="T52" fmla="*/ 112 w 346"/>
                <a:gd name="T53" fmla="*/ 0 h 185"/>
                <a:gd name="T54" fmla="*/ 113 w 346"/>
                <a:gd name="T55" fmla="*/ 1 h 185"/>
                <a:gd name="T56" fmla="*/ 342 w 346"/>
                <a:gd name="T57" fmla="*/ 71 h 185"/>
                <a:gd name="T58" fmla="*/ 343 w 346"/>
                <a:gd name="T59" fmla="*/ 71 h 185"/>
                <a:gd name="T60" fmla="*/ 343 w 346"/>
                <a:gd name="T61" fmla="*/ 72 h 185"/>
                <a:gd name="T62" fmla="*/ 344 w 346"/>
                <a:gd name="T63" fmla="*/ 72 h 185"/>
                <a:gd name="T64" fmla="*/ 345 w 346"/>
                <a:gd name="T65" fmla="*/ 73 h 185"/>
                <a:gd name="T66" fmla="*/ 345 w 346"/>
                <a:gd name="T67" fmla="*/ 74 h 185"/>
                <a:gd name="T68" fmla="*/ 345 w 346"/>
                <a:gd name="T69" fmla="*/ 75 h 185"/>
                <a:gd name="T70" fmla="*/ 345 w 346"/>
                <a:gd name="T71" fmla="*/ 76 h 185"/>
                <a:gd name="T72" fmla="*/ 345 w 346"/>
                <a:gd name="T73" fmla="*/ 77 h 185"/>
                <a:gd name="T74" fmla="*/ 345 w 346"/>
                <a:gd name="T75" fmla="*/ 170 h 185"/>
                <a:gd name="T76" fmla="*/ 309 w 346"/>
                <a:gd name="T77" fmla="*/ 172 h 185"/>
                <a:gd name="T78" fmla="*/ 302 w 346"/>
                <a:gd name="T79" fmla="*/ 178 h 185"/>
                <a:gd name="T80" fmla="*/ 201 w 346"/>
                <a:gd name="T81" fmla="*/ 184 h 185"/>
                <a:gd name="T82" fmla="*/ 191 w 346"/>
                <a:gd name="T83" fmla="*/ 175 h 185"/>
                <a:gd name="T84" fmla="*/ 191 w 346"/>
                <a:gd name="T85" fmla="*/ 159 h 18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6"/>
                <a:gd name="T130" fmla="*/ 0 h 185"/>
                <a:gd name="T131" fmla="*/ 346 w 346"/>
                <a:gd name="T132" fmla="*/ 185 h 18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6" h="185">
                  <a:moveTo>
                    <a:pt x="191" y="159"/>
                  </a:moveTo>
                  <a:lnTo>
                    <a:pt x="0" y="159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5" y="17"/>
                  </a:lnTo>
                  <a:lnTo>
                    <a:pt x="7" y="16"/>
                  </a:lnTo>
                  <a:lnTo>
                    <a:pt x="9" y="16"/>
                  </a:lnTo>
                  <a:lnTo>
                    <a:pt x="99" y="1"/>
                  </a:lnTo>
                  <a:lnTo>
                    <a:pt x="100" y="1"/>
                  </a:lnTo>
                  <a:lnTo>
                    <a:pt x="101" y="0"/>
                  </a:lnTo>
                  <a:lnTo>
                    <a:pt x="102" y="0"/>
                  </a:lnTo>
                  <a:lnTo>
                    <a:pt x="103" y="0"/>
                  </a:lnTo>
                  <a:lnTo>
                    <a:pt x="104" y="0"/>
                  </a:lnTo>
                  <a:lnTo>
                    <a:pt x="105" y="0"/>
                  </a:lnTo>
                  <a:lnTo>
                    <a:pt x="106" y="0"/>
                  </a:lnTo>
                  <a:lnTo>
                    <a:pt x="107" y="0"/>
                  </a:lnTo>
                  <a:lnTo>
                    <a:pt x="108" y="0"/>
                  </a:lnTo>
                  <a:lnTo>
                    <a:pt x="109" y="0"/>
                  </a:lnTo>
                  <a:lnTo>
                    <a:pt x="110" y="0"/>
                  </a:lnTo>
                  <a:lnTo>
                    <a:pt x="111" y="0"/>
                  </a:lnTo>
                  <a:lnTo>
                    <a:pt x="112" y="0"/>
                  </a:lnTo>
                  <a:lnTo>
                    <a:pt x="113" y="1"/>
                  </a:lnTo>
                  <a:lnTo>
                    <a:pt x="342" y="71"/>
                  </a:lnTo>
                  <a:lnTo>
                    <a:pt x="343" y="71"/>
                  </a:lnTo>
                  <a:lnTo>
                    <a:pt x="343" y="72"/>
                  </a:lnTo>
                  <a:lnTo>
                    <a:pt x="344" y="72"/>
                  </a:lnTo>
                  <a:lnTo>
                    <a:pt x="345" y="73"/>
                  </a:lnTo>
                  <a:lnTo>
                    <a:pt x="345" y="74"/>
                  </a:lnTo>
                  <a:lnTo>
                    <a:pt x="345" y="75"/>
                  </a:lnTo>
                  <a:lnTo>
                    <a:pt x="345" y="76"/>
                  </a:lnTo>
                  <a:lnTo>
                    <a:pt x="345" y="77"/>
                  </a:lnTo>
                  <a:lnTo>
                    <a:pt x="345" y="170"/>
                  </a:lnTo>
                  <a:lnTo>
                    <a:pt x="309" y="172"/>
                  </a:lnTo>
                  <a:lnTo>
                    <a:pt x="302" y="178"/>
                  </a:lnTo>
                  <a:lnTo>
                    <a:pt x="201" y="184"/>
                  </a:lnTo>
                  <a:lnTo>
                    <a:pt x="191" y="175"/>
                  </a:lnTo>
                  <a:lnTo>
                    <a:pt x="191" y="159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96" name="Freeform 433"/>
            <p:cNvSpPr>
              <a:spLocks/>
            </p:cNvSpPr>
            <p:nvPr/>
          </p:nvSpPr>
          <p:spPr bwMode="auto">
            <a:xfrm>
              <a:off x="2238" y="908"/>
              <a:ext cx="348" cy="186"/>
            </a:xfrm>
            <a:custGeom>
              <a:avLst/>
              <a:gdLst>
                <a:gd name="T0" fmla="*/ 192 w 348"/>
                <a:gd name="T1" fmla="*/ 159 h 186"/>
                <a:gd name="T2" fmla="*/ 0 w 348"/>
                <a:gd name="T3" fmla="*/ 159 h 186"/>
                <a:gd name="T4" fmla="*/ 0 w 348"/>
                <a:gd name="T5" fmla="*/ 29 h 186"/>
                <a:gd name="T6" fmla="*/ 0 w 348"/>
                <a:gd name="T7" fmla="*/ 26 h 186"/>
                <a:gd name="T8" fmla="*/ 1 w 348"/>
                <a:gd name="T9" fmla="*/ 24 h 186"/>
                <a:gd name="T10" fmla="*/ 1 w 348"/>
                <a:gd name="T11" fmla="*/ 22 h 186"/>
                <a:gd name="T12" fmla="*/ 2 w 348"/>
                <a:gd name="T13" fmla="*/ 20 h 186"/>
                <a:gd name="T14" fmla="*/ 4 w 348"/>
                <a:gd name="T15" fmla="*/ 19 h 186"/>
                <a:gd name="T16" fmla="*/ 5 w 348"/>
                <a:gd name="T17" fmla="*/ 17 h 186"/>
                <a:gd name="T18" fmla="*/ 7 w 348"/>
                <a:gd name="T19" fmla="*/ 16 h 186"/>
                <a:gd name="T20" fmla="*/ 9 w 348"/>
                <a:gd name="T21" fmla="*/ 16 h 186"/>
                <a:gd name="T22" fmla="*/ 100 w 348"/>
                <a:gd name="T23" fmla="*/ 1 h 186"/>
                <a:gd name="T24" fmla="*/ 101 w 348"/>
                <a:gd name="T25" fmla="*/ 1 h 186"/>
                <a:gd name="T26" fmla="*/ 102 w 348"/>
                <a:gd name="T27" fmla="*/ 0 h 186"/>
                <a:gd name="T28" fmla="*/ 102 w 348"/>
                <a:gd name="T29" fmla="*/ 0 h 186"/>
                <a:gd name="T30" fmla="*/ 103 w 348"/>
                <a:gd name="T31" fmla="*/ 0 h 186"/>
                <a:gd name="T32" fmla="*/ 104 w 348"/>
                <a:gd name="T33" fmla="*/ 0 h 186"/>
                <a:gd name="T34" fmla="*/ 105 w 348"/>
                <a:gd name="T35" fmla="*/ 0 h 186"/>
                <a:gd name="T36" fmla="*/ 106 w 348"/>
                <a:gd name="T37" fmla="*/ 0 h 186"/>
                <a:gd name="T38" fmla="*/ 107 w 348"/>
                <a:gd name="T39" fmla="*/ 0 h 186"/>
                <a:gd name="T40" fmla="*/ 108 w 348"/>
                <a:gd name="T41" fmla="*/ 0 h 186"/>
                <a:gd name="T42" fmla="*/ 108 w 348"/>
                <a:gd name="T43" fmla="*/ 0 h 186"/>
                <a:gd name="T44" fmla="*/ 109 w 348"/>
                <a:gd name="T45" fmla="*/ 0 h 186"/>
                <a:gd name="T46" fmla="*/ 110 w 348"/>
                <a:gd name="T47" fmla="*/ 0 h 186"/>
                <a:gd name="T48" fmla="*/ 111 w 348"/>
                <a:gd name="T49" fmla="*/ 0 h 186"/>
                <a:gd name="T50" fmla="*/ 112 w 348"/>
                <a:gd name="T51" fmla="*/ 0 h 186"/>
                <a:gd name="T52" fmla="*/ 113 w 348"/>
                <a:gd name="T53" fmla="*/ 0 h 186"/>
                <a:gd name="T54" fmla="*/ 114 w 348"/>
                <a:gd name="T55" fmla="*/ 1 h 186"/>
                <a:gd name="T56" fmla="*/ 344 w 348"/>
                <a:gd name="T57" fmla="*/ 71 h 186"/>
                <a:gd name="T58" fmla="*/ 345 w 348"/>
                <a:gd name="T59" fmla="*/ 71 h 186"/>
                <a:gd name="T60" fmla="*/ 345 w 348"/>
                <a:gd name="T61" fmla="*/ 72 h 186"/>
                <a:gd name="T62" fmla="*/ 346 w 348"/>
                <a:gd name="T63" fmla="*/ 73 h 186"/>
                <a:gd name="T64" fmla="*/ 347 w 348"/>
                <a:gd name="T65" fmla="*/ 73 h 186"/>
                <a:gd name="T66" fmla="*/ 347 w 348"/>
                <a:gd name="T67" fmla="*/ 74 h 186"/>
                <a:gd name="T68" fmla="*/ 347 w 348"/>
                <a:gd name="T69" fmla="*/ 75 h 186"/>
                <a:gd name="T70" fmla="*/ 347 w 348"/>
                <a:gd name="T71" fmla="*/ 76 h 186"/>
                <a:gd name="T72" fmla="*/ 347 w 348"/>
                <a:gd name="T73" fmla="*/ 78 h 186"/>
                <a:gd name="T74" fmla="*/ 347 w 348"/>
                <a:gd name="T75" fmla="*/ 171 h 186"/>
                <a:gd name="T76" fmla="*/ 311 w 348"/>
                <a:gd name="T77" fmla="*/ 173 h 186"/>
                <a:gd name="T78" fmla="*/ 304 w 348"/>
                <a:gd name="T79" fmla="*/ 179 h 186"/>
                <a:gd name="T80" fmla="*/ 202 w 348"/>
                <a:gd name="T81" fmla="*/ 185 h 186"/>
                <a:gd name="T82" fmla="*/ 192 w 348"/>
                <a:gd name="T83" fmla="*/ 176 h 186"/>
                <a:gd name="T84" fmla="*/ 192 w 348"/>
                <a:gd name="T85" fmla="*/ 159 h 18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8"/>
                <a:gd name="T130" fmla="*/ 0 h 186"/>
                <a:gd name="T131" fmla="*/ 348 w 348"/>
                <a:gd name="T132" fmla="*/ 186 h 18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8" h="186">
                  <a:moveTo>
                    <a:pt x="192" y="159"/>
                  </a:moveTo>
                  <a:lnTo>
                    <a:pt x="0" y="159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2" y="20"/>
                  </a:lnTo>
                  <a:lnTo>
                    <a:pt x="4" y="19"/>
                  </a:lnTo>
                  <a:lnTo>
                    <a:pt x="5" y="17"/>
                  </a:lnTo>
                  <a:lnTo>
                    <a:pt x="7" y="16"/>
                  </a:lnTo>
                  <a:lnTo>
                    <a:pt x="9" y="16"/>
                  </a:lnTo>
                  <a:lnTo>
                    <a:pt x="100" y="1"/>
                  </a:lnTo>
                  <a:lnTo>
                    <a:pt x="101" y="1"/>
                  </a:lnTo>
                  <a:lnTo>
                    <a:pt x="102" y="0"/>
                  </a:lnTo>
                  <a:lnTo>
                    <a:pt x="103" y="0"/>
                  </a:lnTo>
                  <a:lnTo>
                    <a:pt x="104" y="0"/>
                  </a:lnTo>
                  <a:lnTo>
                    <a:pt x="105" y="0"/>
                  </a:lnTo>
                  <a:lnTo>
                    <a:pt x="106" y="0"/>
                  </a:lnTo>
                  <a:lnTo>
                    <a:pt x="107" y="0"/>
                  </a:lnTo>
                  <a:lnTo>
                    <a:pt x="108" y="0"/>
                  </a:lnTo>
                  <a:lnTo>
                    <a:pt x="109" y="0"/>
                  </a:lnTo>
                  <a:lnTo>
                    <a:pt x="110" y="0"/>
                  </a:lnTo>
                  <a:lnTo>
                    <a:pt x="111" y="0"/>
                  </a:lnTo>
                  <a:lnTo>
                    <a:pt x="112" y="0"/>
                  </a:lnTo>
                  <a:lnTo>
                    <a:pt x="113" y="0"/>
                  </a:lnTo>
                  <a:lnTo>
                    <a:pt x="114" y="1"/>
                  </a:lnTo>
                  <a:lnTo>
                    <a:pt x="344" y="71"/>
                  </a:lnTo>
                  <a:lnTo>
                    <a:pt x="345" y="71"/>
                  </a:lnTo>
                  <a:lnTo>
                    <a:pt x="345" y="72"/>
                  </a:lnTo>
                  <a:lnTo>
                    <a:pt x="346" y="73"/>
                  </a:lnTo>
                  <a:lnTo>
                    <a:pt x="347" y="73"/>
                  </a:lnTo>
                  <a:lnTo>
                    <a:pt x="347" y="74"/>
                  </a:lnTo>
                  <a:lnTo>
                    <a:pt x="347" y="75"/>
                  </a:lnTo>
                  <a:lnTo>
                    <a:pt x="347" y="76"/>
                  </a:lnTo>
                  <a:lnTo>
                    <a:pt x="347" y="78"/>
                  </a:lnTo>
                  <a:lnTo>
                    <a:pt x="347" y="171"/>
                  </a:lnTo>
                  <a:lnTo>
                    <a:pt x="311" y="173"/>
                  </a:lnTo>
                  <a:lnTo>
                    <a:pt x="304" y="179"/>
                  </a:lnTo>
                  <a:lnTo>
                    <a:pt x="202" y="185"/>
                  </a:lnTo>
                  <a:lnTo>
                    <a:pt x="192" y="176"/>
                  </a:lnTo>
                  <a:lnTo>
                    <a:pt x="192" y="15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97" name="Freeform 434"/>
            <p:cNvSpPr>
              <a:spLocks/>
            </p:cNvSpPr>
            <p:nvPr/>
          </p:nvSpPr>
          <p:spPr bwMode="auto">
            <a:xfrm>
              <a:off x="2238" y="908"/>
              <a:ext cx="105" cy="158"/>
            </a:xfrm>
            <a:custGeom>
              <a:avLst/>
              <a:gdLst>
                <a:gd name="T0" fmla="*/ 0 w 105"/>
                <a:gd name="T1" fmla="*/ 27 h 158"/>
                <a:gd name="T2" fmla="*/ 0 w 105"/>
                <a:gd name="T3" fmla="*/ 25 h 158"/>
                <a:gd name="T4" fmla="*/ 0 w 105"/>
                <a:gd name="T5" fmla="*/ 23 h 158"/>
                <a:gd name="T6" fmla="*/ 1 w 105"/>
                <a:gd name="T7" fmla="*/ 22 h 158"/>
                <a:gd name="T8" fmla="*/ 2 w 105"/>
                <a:gd name="T9" fmla="*/ 20 h 158"/>
                <a:gd name="T10" fmla="*/ 3 w 105"/>
                <a:gd name="T11" fmla="*/ 18 h 158"/>
                <a:gd name="T12" fmla="*/ 5 w 105"/>
                <a:gd name="T13" fmla="*/ 17 h 158"/>
                <a:gd name="T14" fmla="*/ 7 w 105"/>
                <a:gd name="T15" fmla="*/ 16 h 158"/>
                <a:gd name="T16" fmla="*/ 9 w 105"/>
                <a:gd name="T17" fmla="*/ 15 h 158"/>
                <a:gd name="T18" fmla="*/ 104 w 105"/>
                <a:gd name="T19" fmla="*/ 0 h 158"/>
                <a:gd name="T20" fmla="*/ 103 w 105"/>
                <a:gd name="T21" fmla="*/ 0 h 158"/>
                <a:gd name="T22" fmla="*/ 102 w 105"/>
                <a:gd name="T23" fmla="*/ 1 h 158"/>
                <a:gd name="T24" fmla="*/ 101 w 105"/>
                <a:gd name="T25" fmla="*/ 1 h 158"/>
                <a:gd name="T26" fmla="*/ 100 w 105"/>
                <a:gd name="T27" fmla="*/ 2 h 158"/>
                <a:gd name="T28" fmla="*/ 100 w 105"/>
                <a:gd name="T29" fmla="*/ 3 h 158"/>
                <a:gd name="T30" fmla="*/ 99 w 105"/>
                <a:gd name="T31" fmla="*/ 5 h 158"/>
                <a:gd name="T32" fmla="*/ 99 w 105"/>
                <a:gd name="T33" fmla="*/ 7 h 158"/>
                <a:gd name="T34" fmla="*/ 99 w 105"/>
                <a:gd name="T35" fmla="*/ 9 h 158"/>
                <a:gd name="T36" fmla="*/ 99 w 105"/>
                <a:gd name="T37" fmla="*/ 157 h 158"/>
                <a:gd name="T38" fmla="*/ 0 w 105"/>
                <a:gd name="T39" fmla="*/ 157 h 158"/>
                <a:gd name="T40" fmla="*/ 0 w 105"/>
                <a:gd name="T41" fmla="*/ 27 h 15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5"/>
                <a:gd name="T64" fmla="*/ 0 h 158"/>
                <a:gd name="T65" fmla="*/ 105 w 105"/>
                <a:gd name="T66" fmla="*/ 158 h 15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5" h="158">
                  <a:moveTo>
                    <a:pt x="0" y="27"/>
                  </a:moveTo>
                  <a:lnTo>
                    <a:pt x="0" y="25"/>
                  </a:lnTo>
                  <a:lnTo>
                    <a:pt x="0" y="23"/>
                  </a:lnTo>
                  <a:lnTo>
                    <a:pt x="1" y="22"/>
                  </a:lnTo>
                  <a:lnTo>
                    <a:pt x="2" y="20"/>
                  </a:lnTo>
                  <a:lnTo>
                    <a:pt x="3" y="18"/>
                  </a:lnTo>
                  <a:lnTo>
                    <a:pt x="5" y="17"/>
                  </a:lnTo>
                  <a:lnTo>
                    <a:pt x="7" y="16"/>
                  </a:lnTo>
                  <a:lnTo>
                    <a:pt x="9" y="15"/>
                  </a:lnTo>
                  <a:lnTo>
                    <a:pt x="104" y="0"/>
                  </a:lnTo>
                  <a:lnTo>
                    <a:pt x="103" y="0"/>
                  </a:lnTo>
                  <a:lnTo>
                    <a:pt x="102" y="1"/>
                  </a:lnTo>
                  <a:lnTo>
                    <a:pt x="101" y="1"/>
                  </a:lnTo>
                  <a:lnTo>
                    <a:pt x="100" y="2"/>
                  </a:lnTo>
                  <a:lnTo>
                    <a:pt x="100" y="3"/>
                  </a:lnTo>
                  <a:lnTo>
                    <a:pt x="99" y="5"/>
                  </a:lnTo>
                  <a:lnTo>
                    <a:pt x="99" y="7"/>
                  </a:lnTo>
                  <a:lnTo>
                    <a:pt x="99" y="9"/>
                  </a:lnTo>
                  <a:lnTo>
                    <a:pt x="99" y="157"/>
                  </a:lnTo>
                  <a:lnTo>
                    <a:pt x="0" y="157"/>
                  </a:lnTo>
                  <a:lnTo>
                    <a:pt x="0" y="27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98" name="Freeform 435"/>
            <p:cNvSpPr>
              <a:spLocks/>
            </p:cNvSpPr>
            <p:nvPr/>
          </p:nvSpPr>
          <p:spPr bwMode="auto">
            <a:xfrm>
              <a:off x="2238" y="908"/>
              <a:ext cx="346" cy="185"/>
            </a:xfrm>
            <a:custGeom>
              <a:avLst/>
              <a:gdLst>
                <a:gd name="T0" fmla="*/ 191 w 346"/>
                <a:gd name="T1" fmla="*/ 159 h 185"/>
                <a:gd name="T2" fmla="*/ 0 w 346"/>
                <a:gd name="T3" fmla="*/ 159 h 185"/>
                <a:gd name="T4" fmla="*/ 0 w 346"/>
                <a:gd name="T5" fmla="*/ 29 h 185"/>
                <a:gd name="T6" fmla="*/ 0 w 346"/>
                <a:gd name="T7" fmla="*/ 26 h 185"/>
                <a:gd name="T8" fmla="*/ 1 w 346"/>
                <a:gd name="T9" fmla="*/ 24 h 185"/>
                <a:gd name="T10" fmla="*/ 1 w 346"/>
                <a:gd name="T11" fmla="*/ 22 h 185"/>
                <a:gd name="T12" fmla="*/ 2 w 346"/>
                <a:gd name="T13" fmla="*/ 20 h 185"/>
                <a:gd name="T14" fmla="*/ 4 w 346"/>
                <a:gd name="T15" fmla="*/ 18 h 185"/>
                <a:gd name="T16" fmla="*/ 5 w 346"/>
                <a:gd name="T17" fmla="*/ 17 h 185"/>
                <a:gd name="T18" fmla="*/ 7 w 346"/>
                <a:gd name="T19" fmla="*/ 16 h 185"/>
                <a:gd name="T20" fmla="*/ 9 w 346"/>
                <a:gd name="T21" fmla="*/ 16 h 185"/>
                <a:gd name="T22" fmla="*/ 99 w 346"/>
                <a:gd name="T23" fmla="*/ 1 h 185"/>
                <a:gd name="T24" fmla="*/ 100 w 346"/>
                <a:gd name="T25" fmla="*/ 1 h 185"/>
                <a:gd name="T26" fmla="*/ 101 w 346"/>
                <a:gd name="T27" fmla="*/ 0 h 185"/>
                <a:gd name="T28" fmla="*/ 102 w 346"/>
                <a:gd name="T29" fmla="*/ 0 h 185"/>
                <a:gd name="T30" fmla="*/ 103 w 346"/>
                <a:gd name="T31" fmla="*/ 0 h 185"/>
                <a:gd name="T32" fmla="*/ 104 w 346"/>
                <a:gd name="T33" fmla="*/ 0 h 185"/>
                <a:gd name="T34" fmla="*/ 104 w 346"/>
                <a:gd name="T35" fmla="*/ 0 h 185"/>
                <a:gd name="T36" fmla="*/ 105 w 346"/>
                <a:gd name="T37" fmla="*/ 0 h 185"/>
                <a:gd name="T38" fmla="*/ 106 w 346"/>
                <a:gd name="T39" fmla="*/ 0 h 185"/>
                <a:gd name="T40" fmla="*/ 107 w 346"/>
                <a:gd name="T41" fmla="*/ 0 h 185"/>
                <a:gd name="T42" fmla="*/ 108 w 346"/>
                <a:gd name="T43" fmla="*/ 0 h 185"/>
                <a:gd name="T44" fmla="*/ 109 w 346"/>
                <a:gd name="T45" fmla="*/ 0 h 185"/>
                <a:gd name="T46" fmla="*/ 109 w 346"/>
                <a:gd name="T47" fmla="*/ 0 h 185"/>
                <a:gd name="T48" fmla="*/ 110 w 346"/>
                <a:gd name="T49" fmla="*/ 0 h 185"/>
                <a:gd name="T50" fmla="*/ 111 w 346"/>
                <a:gd name="T51" fmla="*/ 0 h 185"/>
                <a:gd name="T52" fmla="*/ 112 w 346"/>
                <a:gd name="T53" fmla="*/ 0 h 185"/>
                <a:gd name="T54" fmla="*/ 113 w 346"/>
                <a:gd name="T55" fmla="*/ 1 h 185"/>
                <a:gd name="T56" fmla="*/ 342 w 346"/>
                <a:gd name="T57" fmla="*/ 71 h 185"/>
                <a:gd name="T58" fmla="*/ 343 w 346"/>
                <a:gd name="T59" fmla="*/ 71 h 185"/>
                <a:gd name="T60" fmla="*/ 343 w 346"/>
                <a:gd name="T61" fmla="*/ 72 h 185"/>
                <a:gd name="T62" fmla="*/ 344 w 346"/>
                <a:gd name="T63" fmla="*/ 72 h 185"/>
                <a:gd name="T64" fmla="*/ 345 w 346"/>
                <a:gd name="T65" fmla="*/ 73 h 185"/>
                <a:gd name="T66" fmla="*/ 345 w 346"/>
                <a:gd name="T67" fmla="*/ 74 h 185"/>
                <a:gd name="T68" fmla="*/ 345 w 346"/>
                <a:gd name="T69" fmla="*/ 75 h 185"/>
                <a:gd name="T70" fmla="*/ 345 w 346"/>
                <a:gd name="T71" fmla="*/ 76 h 185"/>
                <a:gd name="T72" fmla="*/ 345 w 346"/>
                <a:gd name="T73" fmla="*/ 77 h 185"/>
                <a:gd name="T74" fmla="*/ 345 w 346"/>
                <a:gd name="T75" fmla="*/ 170 h 185"/>
                <a:gd name="T76" fmla="*/ 309 w 346"/>
                <a:gd name="T77" fmla="*/ 172 h 185"/>
                <a:gd name="T78" fmla="*/ 302 w 346"/>
                <a:gd name="T79" fmla="*/ 178 h 185"/>
                <a:gd name="T80" fmla="*/ 201 w 346"/>
                <a:gd name="T81" fmla="*/ 184 h 185"/>
                <a:gd name="T82" fmla="*/ 191 w 346"/>
                <a:gd name="T83" fmla="*/ 175 h 185"/>
                <a:gd name="T84" fmla="*/ 191 w 346"/>
                <a:gd name="T85" fmla="*/ 159 h 18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6"/>
                <a:gd name="T130" fmla="*/ 0 h 185"/>
                <a:gd name="T131" fmla="*/ 346 w 346"/>
                <a:gd name="T132" fmla="*/ 185 h 18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6" h="185">
                  <a:moveTo>
                    <a:pt x="191" y="159"/>
                  </a:moveTo>
                  <a:lnTo>
                    <a:pt x="0" y="159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5" y="17"/>
                  </a:lnTo>
                  <a:lnTo>
                    <a:pt x="7" y="16"/>
                  </a:lnTo>
                  <a:lnTo>
                    <a:pt x="9" y="16"/>
                  </a:lnTo>
                  <a:lnTo>
                    <a:pt x="99" y="1"/>
                  </a:lnTo>
                  <a:lnTo>
                    <a:pt x="100" y="1"/>
                  </a:lnTo>
                  <a:lnTo>
                    <a:pt x="101" y="0"/>
                  </a:lnTo>
                  <a:lnTo>
                    <a:pt x="102" y="0"/>
                  </a:lnTo>
                  <a:lnTo>
                    <a:pt x="103" y="0"/>
                  </a:lnTo>
                  <a:lnTo>
                    <a:pt x="104" y="0"/>
                  </a:lnTo>
                  <a:lnTo>
                    <a:pt x="105" y="0"/>
                  </a:lnTo>
                  <a:lnTo>
                    <a:pt x="106" y="0"/>
                  </a:lnTo>
                  <a:lnTo>
                    <a:pt x="107" y="0"/>
                  </a:lnTo>
                  <a:lnTo>
                    <a:pt x="108" y="0"/>
                  </a:lnTo>
                  <a:lnTo>
                    <a:pt x="109" y="0"/>
                  </a:lnTo>
                  <a:lnTo>
                    <a:pt x="110" y="0"/>
                  </a:lnTo>
                  <a:lnTo>
                    <a:pt x="111" y="0"/>
                  </a:lnTo>
                  <a:lnTo>
                    <a:pt x="112" y="0"/>
                  </a:lnTo>
                  <a:lnTo>
                    <a:pt x="113" y="1"/>
                  </a:lnTo>
                  <a:lnTo>
                    <a:pt x="342" y="71"/>
                  </a:lnTo>
                  <a:lnTo>
                    <a:pt x="343" y="71"/>
                  </a:lnTo>
                  <a:lnTo>
                    <a:pt x="343" y="72"/>
                  </a:lnTo>
                  <a:lnTo>
                    <a:pt x="344" y="72"/>
                  </a:lnTo>
                  <a:lnTo>
                    <a:pt x="345" y="73"/>
                  </a:lnTo>
                  <a:lnTo>
                    <a:pt x="345" y="74"/>
                  </a:lnTo>
                  <a:lnTo>
                    <a:pt x="345" y="75"/>
                  </a:lnTo>
                  <a:lnTo>
                    <a:pt x="345" y="76"/>
                  </a:lnTo>
                  <a:lnTo>
                    <a:pt x="345" y="77"/>
                  </a:lnTo>
                  <a:lnTo>
                    <a:pt x="345" y="170"/>
                  </a:lnTo>
                  <a:lnTo>
                    <a:pt x="309" y="172"/>
                  </a:lnTo>
                  <a:lnTo>
                    <a:pt x="302" y="178"/>
                  </a:lnTo>
                  <a:lnTo>
                    <a:pt x="201" y="184"/>
                  </a:lnTo>
                  <a:lnTo>
                    <a:pt x="191" y="175"/>
                  </a:lnTo>
                  <a:lnTo>
                    <a:pt x="191" y="159"/>
                  </a:lnTo>
                </a:path>
              </a:pathLst>
            </a:custGeom>
            <a:solidFill>
              <a:srgbClr val="FC0128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99" name="Freeform 436"/>
            <p:cNvSpPr>
              <a:spLocks/>
            </p:cNvSpPr>
            <p:nvPr/>
          </p:nvSpPr>
          <p:spPr bwMode="auto">
            <a:xfrm>
              <a:off x="2238" y="908"/>
              <a:ext cx="348" cy="186"/>
            </a:xfrm>
            <a:custGeom>
              <a:avLst/>
              <a:gdLst>
                <a:gd name="T0" fmla="*/ 192 w 348"/>
                <a:gd name="T1" fmla="*/ 159 h 186"/>
                <a:gd name="T2" fmla="*/ 0 w 348"/>
                <a:gd name="T3" fmla="*/ 159 h 186"/>
                <a:gd name="T4" fmla="*/ 0 w 348"/>
                <a:gd name="T5" fmla="*/ 29 h 186"/>
                <a:gd name="T6" fmla="*/ 0 w 348"/>
                <a:gd name="T7" fmla="*/ 26 h 186"/>
                <a:gd name="T8" fmla="*/ 1 w 348"/>
                <a:gd name="T9" fmla="*/ 24 h 186"/>
                <a:gd name="T10" fmla="*/ 1 w 348"/>
                <a:gd name="T11" fmla="*/ 22 h 186"/>
                <a:gd name="T12" fmla="*/ 2 w 348"/>
                <a:gd name="T13" fmla="*/ 20 h 186"/>
                <a:gd name="T14" fmla="*/ 4 w 348"/>
                <a:gd name="T15" fmla="*/ 19 h 186"/>
                <a:gd name="T16" fmla="*/ 5 w 348"/>
                <a:gd name="T17" fmla="*/ 17 h 186"/>
                <a:gd name="T18" fmla="*/ 7 w 348"/>
                <a:gd name="T19" fmla="*/ 16 h 186"/>
                <a:gd name="T20" fmla="*/ 9 w 348"/>
                <a:gd name="T21" fmla="*/ 16 h 186"/>
                <a:gd name="T22" fmla="*/ 100 w 348"/>
                <a:gd name="T23" fmla="*/ 1 h 186"/>
                <a:gd name="T24" fmla="*/ 101 w 348"/>
                <a:gd name="T25" fmla="*/ 1 h 186"/>
                <a:gd name="T26" fmla="*/ 102 w 348"/>
                <a:gd name="T27" fmla="*/ 0 h 186"/>
                <a:gd name="T28" fmla="*/ 102 w 348"/>
                <a:gd name="T29" fmla="*/ 0 h 186"/>
                <a:gd name="T30" fmla="*/ 103 w 348"/>
                <a:gd name="T31" fmla="*/ 0 h 186"/>
                <a:gd name="T32" fmla="*/ 104 w 348"/>
                <a:gd name="T33" fmla="*/ 0 h 186"/>
                <a:gd name="T34" fmla="*/ 105 w 348"/>
                <a:gd name="T35" fmla="*/ 0 h 186"/>
                <a:gd name="T36" fmla="*/ 106 w 348"/>
                <a:gd name="T37" fmla="*/ 0 h 186"/>
                <a:gd name="T38" fmla="*/ 107 w 348"/>
                <a:gd name="T39" fmla="*/ 0 h 186"/>
                <a:gd name="T40" fmla="*/ 108 w 348"/>
                <a:gd name="T41" fmla="*/ 0 h 186"/>
                <a:gd name="T42" fmla="*/ 108 w 348"/>
                <a:gd name="T43" fmla="*/ 0 h 186"/>
                <a:gd name="T44" fmla="*/ 109 w 348"/>
                <a:gd name="T45" fmla="*/ 0 h 186"/>
                <a:gd name="T46" fmla="*/ 110 w 348"/>
                <a:gd name="T47" fmla="*/ 0 h 186"/>
                <a:gd name="T48" fmla="*/ 111 w 348"/>
                <a:gd name="T49" fmla="*/ 0 h 186"/>
                <a:gd name="T50" fmla="*/ 112 w 348"/>
                <a:gd name="T51" fmla="*/ 0 h 186"/>
                <a:gd name="T52" fmla="*/ 113 w 348"/>
                <a:gd name="T53" fmla="*/ 0 h 186"/>
                <a:gd name="T54" fmla="*/ 114 w 348"/>
                <a:gd name="T55" fmla="*/ 1 h 186"/>
                <a:gd name="T56" fmla="*/ 344 w 348"/>
                <a:gd name="T57" fmla="*/ 71 h 186"/>
                <a:gd name="T58" fmla="*/ 345 w 348"/>
                <a:gd name="T59" fmla="*/ 71 h 186"/>
                <a:gd name="T60" fmla="*/ 345 w 348"/>
                <a:gd name="T61" fmla="*/ 72 h 186"/>
                <a:gd name="T62" fmla="*/ 346 w 348"/>
                <a:gd name="T63" fmla="*/ 73 h 186"/>
                <a:gd name="T64" fmla="*/ 347 w 348"/>
                <a:gd name="T65" fmla="*/ 73 h 186"/>
                <a:gd name="T66" fmla="*/ 347 w 348"/>
                <a:gd name="T67" fmla="*/ 74 h 186"/>
                <a:gd name="T68" fmla="*/ 347 w 348"/>
                <a:gd name="T69" fmla="*/ 75 h 186"/>
                <a:gd name="T70" fmla="*/ 347 w 348"/>
                <a:gd name="T71" fmla="*/ 76 h 186"/>
                <a:gd name="T72" fmla="*/ 347 w 348"/>
                <a:gd name="T73" fmla="*/ 78 h 186"/>
                <a:gd name="T74" fmla="*/ 347 w 348"/>
                <a:gd name="T75" fmla="*/ 171 h 186"/>
                <a:gd name="T76" fmla="*/ 311 w 348"/>
                <a:gd name="T77" fmla="*/ 173 h 186"/>
                <a:gd name="T78" fmla="*/ 304 w 348"/>
                <a:gd name="T79" fmla="*/ 179 h 186"/>
                <a:gd name="T80" fmla="*/ 202 w 348"/>
                <a:gd name="T81" fmla="*/ 185 h 186"/>
                <a:gd name="T82" fmla="*/ 192 w 348"/>
                <a:gd name="T83" fmla="*/ 176 h 186"/>
                <a:gd name="T84" fmla="*/ 192 w 348"/>
                <a:gd name="T85" fmla="*/ 159 h 18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8"/>
                <a:gd name="T130" fmla="*/ 0 h 186"/>
                <a:gd name="T131" fmla="*/ 348 w 348"/>
                <a:gd name="T132" fmla="*/ 186 h 18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8" h="186">
                  <a:moveTo>
                    <a:pt x="192" y="159"/>
                  </a:moveTo>
                  <a:lnTo>
                    <a:pt x="0" y="159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2" y="20"/>
                  </a:lnTo>
                  <a:lnTo>
                    <a:pt x="4" y="19"/>
                  </a:lnTo>
                  <a:lnTo>
                    <a:pt x="5" y="17"/>
                  </a:lnTo>
                  <a:lnTo>
                    <a:pt x="7" y="16"/>
                  </a:lnTo>
                  <a:lnTo>
                    <a:pt x="9" y="16"/>
                  </a:lnTo>
                  <a:lnTo>
                    <a:pt x="100" y="1"/>
                  </a:lnTo>
                  <a:lnTo>
                    <a:pt x="101" y="1"/>
                  </a:lnTo>
                  <a:lnTo>
                    <a:pt x="102" y="0"/>
                  </a:lnTo>
                  <a:lnTo>
                    <a:pt x="103" y="0"/>
                  </a:lnTo>
                  <a:lnTo>
                    <a:pt x="104" y="0"/>
                  </a:lnTo>
                  <a:lnTo>
                    <a:pt x="105" y="0"/>
                  </a:lnTo>
                  <a:lnTo>
                    <a:pt x="106" y="0"/>
                  </a:lnTo>
                  <a:lnTo>
                    <a:pt x="107" y="0"/>
                  </a:lnTo>
                  <a:lnTo>
                    <a:pt x="108" y="0"/>
                  </a:lnTo>
                  <a:lnTo>
                    <a:pt x="109" y="0"/>
                  </a:lnTo>
                  <a:lnTo>
                    <a:pt x="110" y="0"/>
                  </a:lnTo>
                  <a:lnTo>
                    <a:pt x="111" y="0"/>
                  </a:lnTo>
                  <a:lnTo>
                    <a:pt x="112" y="0"/>
                  </a:lnTo>
                  <a:lnTo>
                    <a:pt x="113" y="0"/>
                  </a:lnTo>
                  <a:lnTo>
                    <a:pt x="114" y="1"/>
                  </a:lnTo>
                  <a:lnTo>
                    <a:pt x="344" y="71"/>
                  </a:lnTo>
                  <a:lnTo>
                    <a:pt x="345" y="71"/>
                  </a:lnTo>
                  <a:lnTo>
                    <a:pt x="345" y="72"/>
                  </a:lnTo>
                  <a:lnTo>
                    <a:pt x="346" y="73"/>
                  </a:lnTo>
                  <a:lnTo>
                    <a:pt x="347" y="73"/>
                  </a:lnTo>
                  <a:lnTo>
                    <a:pt x="347" y="74"/>
                  </a:lnTo>
                  <a:lnTo>
                    <a:pt x="347" y="75"/>
                  </a:lnTo>
                  <a:lnTo>
                    <a:pt x="347" y="76"/>
                  </a:lnTo>
                  <a:lnTo>
                    <a:pt x="347" y="78"/>
                  </a:lnTo>
                  <a:lnTo>
                    <a:pt x="347" y="171"/>
                  </a:lnTo>
                  <a:lnTo>
                    <a:pt x="311" y="173"/>
                  </a:lnTo>
                  <a:lnTo>
                    <a:pt x="304" y="179"/>
                  </a:lnTo>
                  <a:lnTo>
                    <a:pt x="202" y="185"/>
                  </a:lnTo>
                  <a:lnTo>
                    <a:pt x="192" y="176"/>
                  </a:lnTo>
                  <a:lnTo>
                    <a:pt x="192" y="15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00" name="Freeform 437"/>
            <p:cNvSpPr>
              <a:spLocks/>
            </p:cNvSpPr>
            <p:nvPr/>
          </p:nvSpPr>
          <p:spPr bwMode="auto">
            <a:xfrm>
              <a:off x="2338" y="1018"/>
              <a:ext cx="246" cy="59"/>
            </a:xfrm>
            <a:custGeom>
              <a:avLst/>
              <a:gdLst>
                <a:gd name="T0" fmla="*/ 0 w 246"/>
                <a:gd name="T1" fmla="*/ 25 h 59"/>
                <a:gd name="T2" fmla="*/ 156 w 246"/>
                <a:gd name="T3" fmla="*/ 25 h 59"/>
                <a:gd name="T4" fmla="*/ 159 w 246"/>
                <a:gd name="T5" fmla="*/ 26 h 59"/>
                <a:gd name="T6" fmla="*/ 161 w 246"/>
                <a:gd name="T7" fmla="*/ 27 h 59"/>
                <a:gd name="T8" fmla="*/ 162 w 246"/>
                <a:gd name="T9" fmla="*/ 29 h 59"/>
                <a:gd name="T10" fmla="*/ 164 w 246"/>
                <a:gd name="T11" fmla="*/ 31 h 59"/>
                <a:gd name="T12" fmla="*/ 166 w 246"/>
                <a:gd name="T13" fmla="*/ 33 h 59"/>
                <a:gd name="T14" fmla="*/ 167 w 246"/>
                <a:gd name="T15" fmla="*/ 36 h 59"/>
                <a:gd name="T16" fmla="*/ 169 w 246"/>
                <a:gd name="T17" fmla="*/ 39 h 59"/>
                <a:gd name="T18" fmla="*/ 170 w 246"/>
                <a:gd name="T19" fmla="*/ 42 h 59"/>
                <a:gd name="T20" fmla="*/ 172 w 246"/>
                <a:gd name="T21" fmla="*/ 45 h 59"/>
                <a:gd name="T22" fmla="*/ 174 w 246"/>
                <a:gd name="T23" fmla="*/ 48 h 59"/>
                <a:gd name="T24" fmla="*/ 177 w 246"/>
                <a:gd name="T25" fmla="*/ 51 h 59"/>
                <a:gd name="T26" fmla="*/ 180 w 246"/>
                <a:gd name="T27" fmla="*/ 53 h 59"/>
                <a:gd name="T28" fmla="*/ 183 w 246"/>
                <a:gd name="T29" fmla="*/ 55 h 59"/>
                <a:gd name="T30" fmla="*/ 187 w 246"/>
                <a:gd name="T31" fmla="*/ 57 h 59"/>
                <a:gd name="T32" fmla="*/ 192 w 246"/>
                <a:gd name="T33" fmla="*/ 58 h 59"/>
                <a:gd name="T34" fmla="*/ 198 w 246"/>
                <a:gd name="T35" fmla="*/ 58 h 59"/>
                <a:gd name="T36" fmla="*/ 245 w 246"/>
                <a:gd name="T37" fmla="*/ 56 h 59"/>
                <a:gd name="T38" fmla="*/ 245 w 246"/>
                <a:gd name="T39" fmla="*/ 27 h 59"/>
                <a:gd name="T40" fmla="*/ 181 w 246"/>
                <a:gd name="T41" fmla="*/ 27 h 59"/>
                <a:gd name="T42" fmla="*/ 180 w 246"/>
                <a:gd name="T43" fmla="*/ 27 h 59"/>
                <a:gd name="T44" fmla="*/ 178 w 246"/>
                <a:gd name="T45" fmla="*/ 27 h 59"/>
                <a:gd name="T46" fmla="*/ 176 w 246"/>
                <a:gd name="T47" fmla="*/ 27 h 59"/>
                <a:gd name="T48" fmla="*/ 174 w 246"/>
                <a:gd name="T49" fmla="*/ 27 h 59"/>
                <a:gd name="T50" fmla="*/ 173 w 246"/>
                <a:gd name="T51" fmla="*/ 26 h 59"/>
                <a:gd name="T52" fmla="*/ 171 w 246"/>
                <a:gd name="T53" fmla="*/ 26 h 59"/>
                <a:gd name="T54" fmla="*/ 169 w 246"/>
                <a:gd name="T55" fmla="*/ 25 h 59"/>
                <a:gd name="T56" fmla="*/ 168 w 246"/>
                <a:gd name="T57" fmla="*/ 25 h 59"/>
                <a:gd name="T58" fmla="*/ 166 w 246"/>
                <a:gd name="T59" fmla="*/ 24 h 59"/>
                <a:gd name="T60" fmla="*/ 164 w 246"/>
                <a:gd name="T61" fmla="*/ 23 h 59"/>
                <a:gd name="T62" fmla="*/ 163 w 246"/>
                <a:gd name="T63" fmla="*/ 22 h 59"/>
                <a:gd name="T64" fmla="*/ 161 w 246"/>
                <a:gd name="T65" fmla="*/ 21 h 59"/>
                <a:gd name="T66" fmla="*/ 160 w 246"/>
                <a:gd name="T67" fmla="*/ 21 h 59"/>
                <a:gd name="T68" fmla="*/ 158 w 246"/>
                <a:gd name="T69" fmla="*/ 20 h 59"/>
                <a:gd name="T70" fmla="*/ 157 w 246"/>
                <a:gd name="T71" fmla="*/ 19 h 59"/>
                <a:gd name="T72" fmla="*/ 155 w 246"/>
                <a:gd name="T73" fmla="*/ 18 h 59"/>
                <a:gd name="T74" fmla="*/ 154 w 246"/>
                <a:gd name="T75" fmla="*/ 17 h 59"/>
                <a:gd name="T76" fmla="*/ 152 w 246"/>
                <a:gd name="T77" fmla="*/ 16 h 59"/>
                <a:gd name="T78" fmla="*/ 150 w 246"/>
                <a:gd name="T79" fmla="*/ 15 h 59"/>
                <a:gd name="T80" fmla="*/ 149 w 246"/>
                <a:gd name="T81" fmla="*/ 15 h 59"/>
                <a:gd name="T82" fmla="*/ 147 w 246"/>
                <a:gd name="T83" fmla="*/ 14 h 59"/>
                <a:gd name="T84" fmla="*/ 145 w 246"/>
                <a:gd name="T85" fmla="*/ 13 h 59"/>
                <a:gd name="T86" fmla="*/ 144 w 246"/>
                <a:gd name="T87" fmla="*/ 12 h 59"/>
                <a:gd name="T88" fmla="*/ 142 w 246"/>
                <a:gd name="T89" fmla="*/ 11 h 59"/>
                <a:gd name="T90" fmla="*/ 140 w 246"/>
                <a:gd name="T91" fmla="*/ 11 h 59"/>
                <a:gd name="T92" fmla="*/ 138 w 246"/>
                <a:gd name="T93" fmla="*/ 10 h 59"/>
                <a:gd name="T94" fmla="*/ 136 w 246"/>
                <a:gd name="T95" fmla="*/ 9 h 59"/>
                <a:gd name="T96" fmla="*/ 134 w 246"/>
                <a:gd name="T97" fmla="*/ 9 h 59"/>
                <a:gd name="T98" fmla="*/ 132 w 246"/>
                <a:gd name="T99" fmla="*/ 8 h 59"/>
                <a:gd name="T100" fmla="*/ 130 w 246"/>
                <a:gd name="T101" fmla="*/ 8 h 59"/>
                <a:gd name="T102" fmla="*/ 128 w 246"/>
                <a:gd name="T103" fmla="*/ 8 h 59"/>
                <a:gd name="T104" fmla="*/ 126 w 246"/>
                <a:gd name="T105" fmla="*/ 7 h 59"/>
                <a:gd name="T106" fmla="*/ 0 w 246"/>
                <a:gd name="T107" fmla="*/ 0 h 59"/>
                <a:gd name="T108" fmla="*/ 0 w 246"/>
                <a:gd name="T109" fmla="*/ 25 h 5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46"/>
                <a:gd name="T166" fmla="*/ 0 h 59"/>
                <a:gd name="T167" fmla="*/ 246 w 246"/>
                <a:gd name="T168" fmla="*/ 59 h 5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46" h="59">
                  <a:moveTo>
                    <a:pt x="0" y="25"/>
                  </a:moveTo>
                  <a:lnTo>
                    <a:pt x="156" y="25"/>
                  </a:lnTo>
                  <a:lnTo>
                    <a:pt x="159" y="26"/>
                  </a:lnTo>
                  <a:lnTo>
                    <a:pt x="161" y="27"/>
                  </a:lnTo>
                  <a:lnTo>
                    <a:pt x="162" y="29"/>
                  </a:lnTo>
                  <a:lnTo>
                    <a:pt x="164" y="31"/>
                  </a:lnTo>
                  <a:lnTo>
                    <a:pt x="166" y="33"/>
                  </a:lnTo>
                  <a:lnTo>
                    <a:pt x="167" y="36"/>
                  </a:lnTo>
                  <a:lnTo>
                    <a:pt x="169" y="39"/>
                  </a:lnTo>
                  <a:lnTo>
                    <a:pt x="170" y="42"/>
                  </a:lnTo>
                  <a:lnTo>
                    <a:pt x="172" y="45"/>
                  </a:lnTo>
                  <a:lnTo>
                    <a:pt x="174" y="48"/>
                  </a:lnTo>
                  <a:lnTo>
                    <a:pt x="177" y="51"/>
                  </a:lnTo>
                  <a:lnTo>
                    <a:pt x="180" y="53"/>
                  </a:lnTo>
                  <a:lnTo>
                    <a:pt x="183" y="55"/>
                  </a:lnTo>
                  <a:lnTo>
                    <a:pt x="187" y="57"/>
                  </a:lnTo>
                  <a:lnTo>
                    <a:pt x="192" y="58"/>
                  </a:lnTo>
                  <a:lnTo>
                    <a:pt x="198" y="58"/>
                  </a:lnTo>
                  <a:lnTo>
                    <a:pt x="245" y="56"/>
                  </a:lnTo>
                  <a:lnTo>
                    <a:pt x="245" y="27"/>
                  </a:lnTo>
                  <a:lnTo>
                    <a:pt x="181" y="27"/>
                  </a:lnTo>
                  <a:lnTo>
                    <a:pt x="180" y="27"/>
                  </a:lnTo>
                  <a:lnTo>
                    <a:pt x="178" y="27"/>
                  </a:lnTo>
                  <a:lnTo>
                    <a:pt x="176" y="27"/>
                  </a:lnTo>
                  <a:lnTo>
                    <a:pt x="174" y="27"/>
                  </a:lnTo>
                  <a:lnTo>
                    <a:pt x="173" y="26"/>
                  </a:lnTo>
                  <a:lnTo>
                    <a:pt x="171" y="26"/>
                  </a:lnTo>
                  <a:lnTo>
                    <a:pt x="169" y="25"/>
                  </a:lnTo>
                  <a:lnTo>
                    <a:pt x="168" y="25"/>
                  </a:lnTo>
                  <a:lnTo>
                    <a:pt x="166" y="24"/>
                  </a:lnTo>
                  <a:lnTo>
                    <a:pt x="164" y="23"/>
                  </a:lnTo>
                  <a:lnTo>
                    <a:pt x="163" y="22"/>
                  </a:lnTo>
                  <a:lnTo>
                    <a:pt x="161" y="21"/>
                  </a:lnTo>
                  <a:lnTo>
                    <a:pt x="160" y="21"/>
                  </a:lnTo>
                  <a:lnTo>
                    <a:pt x="158" y="20"/>
                  </a:lnTo>
                  <a:lnTo>
                    <a:pt x="157" y="19"/>
                  </a:lnTo>
                  <a:lnTo>
                    <a:pt x="155" y="18"/>
                  </a:lnTo>
                  <a:lnTo>
                    <a:pt x="154" y="17"/>
                  </a:lnTo>
                  <a:lnTo>
                    <a:pt x="152" y="16"/>
                  </a:lnTo>
                  <a:lnTo>
                    <a:pt x="150" y="15"/>
                  </a:lnTo>
                  <a:lnTo>
                    <a:pt x="149" y="15"/>
                  </a:lnTo>
                  <a:lnTo>
                    <a:pt x="147" y="14"/>
                  </a:lnTo>
                  <a:lnTo>
                    <a:pt x="145" y="13"/>
                  </a:lnTo>
                  <a:lnTo>
                    <a:pt x="144" y="12"/>
                  </a:lnTo>
                  <a:lnTo>
                    <a:pt x="142" y="11"/>
                  </a:lnTo>
                  <a:lnTo>
                    <a:pt x="140" y="11"/>
                  </a:lnTo>
                  <a:lnTo>
                    <a:pt x="138" y="10"/>
                  </a:lnTo>
                  <a:lnTo>
                    <a:pt x="136" y="9"/>
                  </a:lnTo>
                  <a:lnTo>
                    <a:pt x="134" y="9"/>
                  </a:lnTo>
                  <a:lnTo>
                    <a:pt x="132" y="8"/>
                  </a:lnTo>
                  <a:lnTo>
                    <a:pt x="130" y="8"/>
                  </a:lnTo>
                  <a:lnTo>
                    <a:pt x="128" y="8"/>
                  </a:lnTo>
                  <a:lnTo>
                    <a:pt x="126" y="7"/>
                  </a:lnTo>
                  <a:lnTo>
                    <a:pt x="0" y="0"/>
                  </a:lnTo>
                  <a:lnTo>
                    <a:pt x="0" y="25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01" name="Freeform 438"/>
            <p:cNvSpPr>
              <a:spLocks/>
            </p:cNvSpPr>
            <p:nvPr/>
          </p:nvSpPr>
          <p:spPr bwMode="auto">
            <a:xfrm>
              <a:off x="2239" y="1017"/>
              <a:ext cx="99" cy="27"/>
            </a:xfrm>
            <a:custGeom>
              <a:avLst/>
              <a:gdLst>
                <a:gd name="T0" fmla="*/ 98 w 99"/>
                <a:gd name="T1" fmla="*/ 0 h 27"/>
                <a:gd name="T2" fmla="*/ 98 w 99"/>
                <a:gd name="T3" fmla="*/ 26 h 27"/>
                <a:gd name="T4" fmla="*/ 0 w 99"/>
                <a:gd name="T5" fmla="*/ 26 h 27"/>
                <a:gd name="T6" fmla="*/ 0 w 99"/>
                <a:gd name="T7" fmla="*/ 2 h 27"/>
                <a:gd name="T8" fmla="*/ 98 w 99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"/>
                <a:gd name="T16" fmla="*/ 0 h 27"/>
                <a:gd name="T17" fmla="*/ 99 w 99"/>
                <a:gd name="T18" fmla="*/ 27 h 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" h="27">
                  <a:moveTo>
                    <a:pt x="98" y="0"/>
                  </a:moveTo>
                  <a:lnTo>
                    <a:pt x="98" y="26"/>
                  </a:lnTo>
                  <a:lnTo>
                    <a:pt x="0" y="26"/>
                  </a:lnTo>
                  <a:lnTo>
                    <a:pt x="0" y="2"/>
                  </a:lnTo>
                  <a:lnTo>
                    <a:pt x="98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02" name="Line 439"/>
            <p:cNvSpPr>
              <a:spLocks noChangeShapeType="1"/>
            </p:cNvSpPr>
            <p:nvPr/>
          </p:nvSpPr>
          <p:spPr bwMode="auto">
            <a:xfrm>
              <a:off x="2354" y="933"/>
              <a:ext cx="224" cy="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703" name="Freeform 440"/>
            <p:cNvSpPr>
              <a:spLocks/>
            </p:cNvSpPr>
            <p:nvPr/>
          </p:nvSpPr>
          <p:spPr bwMode="auto">
            <a:xfrm>
              <a:off x="2350" y="912"/>
              <a:ext cx="233" cy="170"/>
            </a:xfrm>
            <a:custGeom>
              <a:avLst/>
              <a:gdLst>
                <a:gd name="T0" fmla="*/ 0 w 233"/>
                <a:gd name="T1" fmla="*/ 0 h 170"/>
                <a:gd name="T2" fmla="*/ 0 w 233"/>
                <a:gd name="T3" fmla="*/ 150 h 170"/>
                <a:gd name="T4" fmla="*/ 83 w 233"/>
                <a:gd name="T5" fmla="*/ 150 h 170"/>
                <a:gd name="T6" fmla="*/ 83 w 233"/>
                <a:gd name="T7" fmla="*/ 169 h 170"/>
                <a:gd name="T8" fmla="*/ 232 w 233"/>
                <a:gd name="T9" fmla="*/ 165 h 170"/>
                <a:gd name="T10" fmla="*/ 232 w 233"/>
                <a:gd name="T11" fmla="*/ 70 h 170"/>
                <a:gd name="T12" fmla="*/ 0 w 233"/>
                <a:gd name="T13" fmla="*/ 0 h 1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3"/>
                <a:gd name="T22" fmla="*/ 0 h 170"/>
                <a:gd name="T23" fmla="*/ 233 w 233"/>
                <a:gd name="T24" fmla="*/ 170 h 17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3" h="170">
                  <a:moveTo>
                    <a:pt x="0" y="0"/>
                  </a:moveTo>
                  <a:lnTo>
                    <a:pt x="0" y="150"/>
                  </a:lnTo>
                  <a:lnTo>
                    <a:pt x="83" y="150"/>
                  </a:lnTo>
                  <a:lnTo>
                    <a:pt x="83" y="169"/>
                  </a:lnTo>
                  <a:lnTo>
                    <a:pt x="232" y="165"/>
                  </a:lnTo>
                  <a:lnTo>
                    <a:pt x="232" y="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04" name="Freeform 441"/>
            <p:cNvSpPr>
              <a:spLocks/>
            </p:cNvSpPr>
            <p:nvPr/>
          </p:nvSpPr>
          <p:spPr bwMode="auto">
            <a:xfrm>
              <a:off x="2239" y="922"/>
              <a:ext cx="100" cy="145"/>
            </a:xfrm>
            <a:custGeom>
              <a:avLst/>
              <a:gdLst>
                <a:gd name="T0" fmla="*/ 0 w 100"/>
                <a:gd name="T1" fmla="*/ 13 h 145"/>
                <a:gd name="T2" fmla="*/ 99 w 100"/>
                <a:gd name="T3" fmla="*/ 0 h 145"/>
                <a:gd name="T4" fmla="*/ 99 w 100"/>
                <a:gd name="T5" fmla="*/ 144 h 145"/>
                <a:gd name="T6" fmla="*/ 0 60000 65536"/>
                <a:gd name="T7" fmla="*/ 0 60000 65536"/>
                <a:gd name="T8" fmla="*/ 0 60000 65536"/>
                <a:gd name="T9" fmla="*/ 0 w 100"/>
                <a:gd name="T10" fmla="*/ 0 h 145"/>
                <a:gd name="T11" fmla="*/ 100 w 100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" h="145">
                  <a:moveTo>
                    <a:pt x="0" y="13"/>
                  </a:moveTo>
                  <a:lnTo>
                    <a:pt x="99" y="0"/>
                  </a:lnTo>
                  <a:lnTo>
                    <a:pt x="99" y="14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05" name="Freeform 442"/>
            <p:cNvSpPr>
              <a:spLocks/>
            </p:cNvSpPr>
            <p:nvPr/>
          </p:nvSpPr>
          <p:spPr bwMode="auto">
            <a:xfrm>
              <a:off x="2194" y="926"/>
              <a:ext cx="36" cy="18"/>
            </a:xfrm>
            <a:custGeom>
              <a:avLst/>
              <a:gdLst>
                <a:gd name="T0" fmla="*/ 0 w 36"/>
                <a:gd name="T1" fmla="*/ 0 h 18"/>
                <a:gd name="T2" fmla="*/ 35 w 36"/>
                <a:gd name="T3" fmla="*/ 15 h 18"/>
                <a:gd name="T4" fmla="*/ 33 w 36"/>
                <a:gd name="T5" fmla="*/ 15 h 18"/>
                <a:gd name="T6" fmla="*/ 32 w 36"/>
                <a:gd name="T7" fmla="*/ 15 h 18"/>
                <a:gd name="T8" fmla="*/ 31 w 36"/>
                <a:gd name="T9" fmla="*/ 15 h 18"/>
                <a:gd name="T10" fmla="*/ 30 w 36"/>
                <a:gd name="T11" fmla="*/ 15 h 18"/>
                <a:gd name="T12" fmla="*/ 29 w 36"/>
                <a:gd name="T13" fmla="*/ 16 h 18"/>
                <a:gd name="T14" fmla="*/ 28 w 36"/>
                <a:gd name="T15" fmla="*/ 16 h 18"/>
                <a:gd name="T16" fmla="*/ 26 w 36"/>
                <a:gd name="T17" fmla="*/ 16 h 18"/>
                <a:gd name="T18" fmla="*/ 25 w 36"/>
                <a:gd name="T19" fmla="*/ 16 h 18"/>
                <a:gd name="T20" fmla="*/ 24 w 36"/>
                <a:gd name="T21" fmla="*/ 16 h 18"/>
                <a:gd name="T22" fmla="*/ 22 w 36"/>
                <a:gd name="T23" fmla="*/ 16 h 18"/>
                <a:gd name="T24" fmla="*/ 20 w 36"/>
                <a:gd name="T25" fmla="*/ 16 h 18"/>
                <a:gd name="T26" fmla="*/ 17 w 36"/>
                <a:gd name="T27" fmla="*/ 17 h 18"/>
                <a:gd name="T28" fmla="*/ 14 w 36"/>
                <a:gd name="T29" fmla="*/ 17 h 18"/>
                <a:gd name="T30" fmla="*/ 10 w 36"/>
                <a:gd name="T31" fmla="*/ 17 h 18"/>
                <a:gd name="T32" fmla="*/ 5 w 36"/>
                <a:gd name="T33" fmla="*/ 17 h 18"/>
                <a:gd name="T34" fmla="*/ 0 w 36"/>
                <a:gd name="T35" fmla="*/ 17 h 18"/>
                <a:gd name="T36" fmla="*/ 0 w 36"/>
                <a:gd name="T37" fmla="*/ 0 h 1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6"/>
                <a:gd name="T58" fmla="*/ 0 h 18"/>
                <a:gd name="T59" fmla="*/ 36 w 36"/>
                <a:gd name="T60" fmla="*/ 18 h 1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6" h="18">
                  <a:moveTo>
                    <a:pt x="0" y="0"/>
                  </a:moveTo>
                  <a:lnTo>
                    <a:pt x="35" y="15"/>
                  </a:lnTo>
                  <a:lnTo>
                    <a:pt x="33" y="15"/>
                  </a:lnTo>
                  <a:lnTo>
                    <a:pt x="32" y="15"/>
                  </a:lnTo>
                  <a:lnTo>
                    <a:pt x="31" y="15"/>
                  </a:lnTo>
                  <a:lnTo>
                    <a:pt x="30" y="15"/>
                  </a:lnTo>
                  <a:lnTo>
                    <a:pt x="29" y="16"/>
                  </a:lnTo>
                  <a:lnTo>
                    <a:pt x="28" y="16"/>
                  </a:lnTo>
                  <a:lnTo>
                    <a:pt x="26" y="16"/>
                  </a:lnTo>
                  <a:lnTo>
                    <a:pt x="25" y="16"/>
                  </a:lnTo>
                  <a:lnTo>
                    <a:pt x="24" y="16"/>
                  </a:lnTo>
                  <a:lnTo>
                    <a:pt x="22" y="16"/>
                  </a:lnTo>
                  <a:lnTo>
                    <a:pt x="20" y="16"/>
                  </a:lnTo>
                  <a:lnTo>
                    <a:pt x="17" y="17"/>
                  </a:lnTo>
                  <a:lnTo>
                    <a:pt x="14" y="17"/>
                  </a:lnTo>
                  <a:lnTo>
                    <a:pt x="10" y="17"/>
                  </a:lnTo>
                  <a:lnTo>
                    <a:pt x="5" y="17"/>
                  </a:lnTo>
                  <a:lnTo>
                    <a:pt x="0" y="17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06" name="Freeform 443"/>
            <p:cNvSpPr>
              <a:spLocks/>
            </p:cNvSpPr>
            <p:nvPr/>
          </p:nvSpPr>
          <p:spPr bwMode="auto">
            <a:xfrm>
              <a:off x="2194" y="926"/>
              <a:ext cx="36" cy="18"/>
            </a:xfrm>
            <a:custGeom>
              <a:avLst/>
              <a:gdLst>
                <a:gd name="T0" fmla="*/ 0 w 36"/>
                <a:gd name="T1" fmla="*/ 0 h 18"/>
                <a:gd name="T2" fmla="*/ 35 w 36"/>
                <a:gd name="T3" fmla="*/ 15 h 18"/>
                <a:gd name="T4" fmla="*/ 33 w 36"/>
                <a:gd name="T5" fmla="*/ 15 h 18"/>
                <a:gd name="T6" fmla="*/ 32 w 36"/>
                <a:gd name="T7" fmla="*/ 15 h 18"/>
                <a:gd name="T8" fmla="*/ 31 w 36"/>
                <a:gd name="T9" fmla="*/ 15 h 18"/>
                <a:gd name="T10" fmla="*/ 30 w 36"/>
                <a:gd name="T11" fmla="*/ 15 h 18"/>
                <a:gd name="T12" fmla="*/ 29 w 36"/>
                <a:gd name="T13" fmla="*/ 16 h 18"/>
                <a:gd name="T14" fmla="*/ 28 w 36"/>
                <a:gd name="T15" fmla="*/ 16 h 18"/>
                <a:gd name="T16" fmla="*/ 26 w 36"/>
                <a:gd name="T17" fmla="*/ 16 h 18"/>
                <a:gd name="T18" fmla="*/ 25 w 36"/>
                <a:gd name="T19" fmla="*/ 16 h 18"/>
                <a:gd name="T20" fmla="*/ 24 w 36"/>
                <a:gd name="T21" fmla="*/ 16 h 18"/>
                <a:gd name="T22" fmla="*/ 22 w 36"/>
                <a:gd name="T23" fmla="*/ 16 h 18"/>
                <a:gd name="T24" fmla="*/ 20 w 36"/>
                <a:gd name="T25" fmla="*/ 16 h 18"/>
                <a:gd name="T26" fmla="*/ 17 w 36"/>
                <a:gd name="T27" fmla="*/ 17 h 18"/>
                <a:gd name="T28" fmla="*/ 14 w 36"/>
                <a:gd name="T29" fmla="*/ 17 h 18"/>
                <a:gd name="T30" fmla="*/ 10 w 36"/>
                <a:gd name="T31" fmla="*/ 17 h 18"/>
                <a:gd name="T32" fmla="*/ 5 w 36"/>
                <a:gd name="T33" fmla="*/ 17 h 18"/>
                <a:gd name="T34" fmla="*/ 0 w 36"/>
                <a:gd name="T35" fmla="*/ 17 h 18"/>
                <a:gd name="T36" fmla="*/ 0 w 36"/>
                <a:gd name="T37" fmla="*/ 0 h 1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6"/>
                <a:gd name="T58" fmla="*/ 0 h 18"/>
                <a:gd name="T59" fmla="*/ 36 w 36"/>
                <a:gd name="T60" fmla="*/ 18 h 1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6" h="18">
                  <a:moveTo>
                    <a:pt x="0" y="0"/>
                  </a:moveTo>
                  <a:lnTo>
                    <a:pt x="35" y="15"/>
                  </a:lnTo>
                  <a:lnTo>
                    <a:pt x="33" y="15"/>
                  </a:lnTo>
                  <a:lnTo>
                    <a:pt x="32" y="15"/>
                  </a:lnTo>
                  <a:lnTo>
                    <a:pt x="31" y="15"/>
                  </a:lnTo>
                  <a:lnTo>
                    <a:pt x="30" y="15"/>
                  </a:lnTo>
                  <a:lnTo>
                    <a:pt x="29" y="16"/>
                  </a:lnTo>
                  <a:lnTo>
                    <a:pt x="28" y="16"/>
                  </a:lnTo>
                  <a:lnTo>
                    <a:pt x="26" y="16"/>
                  </a:lnTo>
                  <a:lnTo>
                    <a:pt x="25" y="16"/>
                  </a:lnTo>
                  <a:lnTo>
                    <a:pt x="24" y="16"/>
                  </a:lnTo>
                  <a:lnTo>
                    <a:pt x="22" y="16"/>
                  </a:lnTo>
                  <a:lnTo>
                    <a:pt x="20" y="16"/>
                  </a:lnTo>
                  <a:lnTo>
                    <a:pt x="17" y="17"/>
                  </a:lnTo>
                  <a:lnTo>
                    <a:pt x="14" y="17"/>
                  </a:lnTo>
                  <a:lnTo>
                    <a:pt x="10" y="17"/>
                  </a:lnTo>
                  <a:lnTo>
                    <a:pt x="5" y="17"/>
                  </a:lnTo>
                  <a:lnTo>
                    <a:pt x="0" y="1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07" name="Freeform 444"/>
            <p:cNvSpPr>
              <a:spLocks/>
            </p:cNvSpPr>
            <p:nvPr/>
          </p:nvSpPr>
          <p:spPr bwMode="auto">
            <a:xfrm>
              <a:off x="2211" y="929"/>
              <a:ext cx="27" cy="15"/>
            </a:xfrm>
            <a:custGeom>
              <a:avLst/>
              <a:gdLst>
                <a:gd name="T0" fmla="*/ 0 w 27"/>
                <a:gd name="T1" fmla="*/ 0 h 15"/>
                <a:gd name="T2" fmla="*/ 0 w 27"/>
                <a:gd name="T3" fmla="*/ 1 h 15"/>
                <a:gd name="T4" fmla="*/ 1 w 27"/>
                <a:gd name="T5" fmla="*/ 2 h 15"/>
                <a:gd name="T6" fmla="*/ 2 w 27"/>
                <a:gd name="T7" fmla="*/ 2 h 15"/>
                <a:gd name="T8" fmla="*/ 2 w 27"/>
                <a:gd name="T9" fmla="*/ 3 h 15"/>
                <a:gd name="T10" fmla="*/ 3 w 27"/>
                <a:gd name="T11" fmla="*/ 4 h 15"/>
                <a:gd name="T12" fmla="*/ 4 w 27"/>
                <a:gd name="T13" fmla="*/ 5 h 15"/>
                <a:gd name="T14" fmla="*/ 4 w 27"/>
                <a:gd name="T15" fmla="*/ 5 h 15"/>
                <a:gd name="T16" fmla="*/ 5 w 27"/>
                <a:gd name="T17" fmla="*/ 6 h 15"/>
                <a:gd name="T18" fmla="*/ 6 w 27"/>
                <a:gd name="T19" fmla="*/ 7 h 15"/>
                <a:gd name="T20" fmla="*/ 7 w 27"/>
                <a:gd name="T21" fmla="*/ 7 h 15"/>
                <a:gd name="T22" fmla="*/ 7 w 27"/>
                <a:gd name="T23" fmla="*/ 8 h 15"/>
                <a:gd name="T24" fmla="*/ 8 w 27"/>
                <a:gd name="T25" fmla="*/ 9 h 15"/>
                <a:gd name="T26" fmla="*/ 9 w 27"/>
                <a:gd name="T27" fmla="*/ 9 h 15"/>
                <a:gd name="T28" fmla="*/ 10 w 27"/>
                <a:gd name="T29" fmla="*/ 9 h 15"/>
                <a:gd name="T30" fmla="*/ 11 w 27"/>
                <a:gd name="T31" fmla="*/ 10 h 15"/>
                <a:gd name="T32" fmla="*/ 12 w 27"/>
                <a:gd name="T33" fmla="*/ 10 h 15"/>
                <a:gd name="T34" fmla="*/ 26 w 27"/>
                <a:gd name="T35" fmla="*/ 14 h 15"/>
                <a:gd name="T36" fmla="*/ 12 w 27"/>
                <a:gd name="T37" fmla="*/ 12 h 15"/>
                <a:gd name="T38" fmla="*/ 11 w 27"/>
                <a:gd name="T39" fmla="*/ 12 h 15"/>
                <a:gd name="T40" fmla="*/ 10 w 27"/>
                <a:gd name="T41" fmla="*/ 12 h 15"/>
                <a:gd name="T42" fmla="*/ 9 w 27"/>
                <a:gd name="T43" fmla="*/ 12 h 15"/>
                <a:gd name="T44" fmla="*/ 9 w 27"/>
                <a:gd name="T45" fmla="*/ 12 h 15"/>
                <a:gd name="T46" fmla="*/ 8 w 27"/>
                <a:gd name="T47" fmla="*/ 12 h 15"/>
                <a:gd name="T48" fmla="*/ 7 w 27"/>
                <a:gd name="T49" fmla="*/ 12 h 15"/>
                <a:gd name="T50" fmla="*/ 6 w 27"/>
                <a:gd name="T51" fmla="*/ 12 h 15"/>
                <a:gd name="T52" fmla="*/ 6 w 27"/>
                <a:gd name="T53" fmla="*/ 12 h 15"/>
                <a:gd name="T54" fmla="*/ 5 w 27"/>
                <a:gd name="T55" fmla="*/ 12 h 15"/>
                <a:gd name="T56" fmla="*/ 4 w 27"/>
                <a:gd name="T57" fmla="*/ 12 h 15"/>
                <a:gd name="T58" fmla="*/ 4 w 27"/>
                <a:gd name="T59" fmla="*/ 12 h 15"/>
                <a:gd name="T60" fmla="*/ 3 w 27"/>
                <a:gd name="T61" fmla="*/ 13 h 15"/>
                <a:gd name="T62" fmla="*/ 2 w 27"/>
                <a:gd name="T63" fmla="*/ 13 h 15"/>
                <a:gd name="T64" fmla="*/ 1 w 27"/>
                <a:gd name="T65" fmla="*/ 13 h 15"/>
                <a:gd name="T66" fmla="*/ 1 w 27"/>
                <a:gd name="T67" fmla="*/ 13 h 15"/>
                <a:gd name="T68" fmla="*/ 0 w 27"/>
                <a:gd name="T69" fmla="*/ 14 h 15"/>
                <a:gd name="T70" fmla="*/ 0 w 27"/>
                <a:gd name="T71" fmla="*/ 0 h 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7"/>
                <a:gd name="T109" fmla="*/ 0 h 15"/>
                <a:gd name="T110" fmla="*/ 27 w 27"/>
                <a:gd name="T111" fmla="*/ 15 h 1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7" h="15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2" y="3"/>
                  </a:lnTo>
                  <a:lnTo>
                    <a:pt x="3" y="4"/>
                  </a:lnTo>
                  <a:lnTo>
                    <a:pt x="4" y="5"/>
                  </a:lnTo>
                  <a:lnTo>
                    <a:pt x="5" y="6"/>
                  </a:lnTo>
                  <a:lnTo>
                    <a:pt x="6" y="7"/>
                  </a:lnTo>
                  <a:lnTo>
                    <a:pt x="7" y="7"/>
                  </a:lnTo>
                  <a:lnTo>
                    <a:pt x="7" y="8"/>
                  </a:lnTo>
                  <a:lnTo>
                    <a:pt x="8" y="9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1" y="10"/>
                  </a:lnTo>
                  <a:lnTo>
                    <a:pt x="12" y="10"/>
                  </a:lnTo>
                  <a:lnTo>
                    <a:pt x="26" y="14"/>
                  </a:lnTo>
                  <a:lnTo>
                    <a:pt x="12" y="12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9" y="12"/>
                  </a:lnTo>
                  <a:lnTo>
                    <a:pt x="8" y="12"/>
                  </a:lnTo>
                  <a:lnTo>
                    <a:pt x="7" y="12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2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08" name="Freeform 445"/>
            <p:cNvSpPr>
              <a:spLocks/>
            </p:cNvSpPr>
            <p:nvPr/>
          </p:nvSpPr>
          <p:spPr bwMode="auto">
            <a:xfrm>
              <a:off x="2211" y="929"/>
              <a:ext cx="27" cy="16"/>
            </a:xfrm>
            <a:custGeom>
              <a:avLst/>
              <a:gdLst>
                <a:gd name="T0" fmla="*/ 0 w 27"/>
                <a:gd name="T1" fmla="*/ 0 h 16"/>
                <a:gd name="T2" fmla="*/ 0 w 27"/>
                <a:gd name="T3" fmla="*/ 0 h 16"/>
                <a:gd name="T4" fmla="*/ 0 w 27"/>
                <a:gd name="T5" fmla="*/ 1 h 16"/>
                <a:gd name="T6" fmla="*/ 1 w 27"/>
                <a:gd name="T7" fmla="*/ 2 h 16"/>
                <a:gd name="T8" fmla="*/ 2 w 27"/>
                <a:gd name="T9" fmla="*/ 3 h 16"/>
                <a:gd name="T10" fmla="*/ 2 w 27"/>
                <a:gd name="T11" fmla="*/ 3 h 16"/>
                <a:gd name="T12" fmla="*/ 3 w 27"/>
                <a:gd name="T13" fmla="*/ 4 h 16"/>
                <a:gd name="T14" fmla="*/ 4 w 27"/>
                <a:gd name="T15" fmla="*/ 5 h 16"/>
                <a:gd name="T16" fmla="*/ 4 w 27"/>
                <a:gd name="T17" fmla="*/ 6 h 16"/>
                <a:gd name="T18" fmla="*/ 5 w 27"/>
                <a:gd name="T19" fmla="*/ 7 h 16"/>
                <a:gd name="T20" fmla="*/ 6 w 27"/>
                <a:gd name="T21" fmla="*/ 7 h 16"/>
                <a:gd name="T22" fmla="*/ 7 w 27"/>
                <a:gd name="T23" fmla="*/ 8 h 16"/>
                <a:gd name="T24" fmla="*/ 7 w 27"/>
                <a:gd name="T25" fmla="*/ 9 h 16"/>
                <a:gd name="T26" fmla="*/ 8 w 27"/>
                <a:gd name="T27" fmla="*/ 9 h 16"/>
                <a:gd name="T28" fmla="*/ 9 w 27"/>
                <a:gd name="T29" fmla="*/ 10 h 16"/>
                <a:gd name="T30" fmla="*/ 10 w 27"/>
                <a:gd name="T31" fmla="*/ 10 h 16"/>
                <a:gd name="T32" fmla="*/ 11 w 27"/>
                <a:gd name="T33" fmla="*/ 10 h 16"/>
                <a:gd name="T34" fmla="*/ 12 w 27"/>
                <a:gd name="T35" fmla="*/ 11 h 16"/>
                <a:gd name="T36" fmla="*/ 26 w 27"/>
                <a:gd name="T37" fmla="*/ 15 h 16"/>
                <a:gd name="T38" fmla="*/ 12 w 27"/>
                <a:gd name="T39" fmla="*/ 13 h 16"/>
                <a:gd name="T40" fmla="*/ 11 w 27"/>
                <a:gd name="T41" fmla="*/ 13 h 16"/>
                <a:gd name="T42" fmla="*/ 10 w 27"/>
                <a:gd name="T43" fmla="*/ 13 h 16"/>
                <a:gd name="T44" fmla="*/ 9 w 27"/>
                <a:gd name="T45" fmla="*/ 12 h 16"/>
                <a:gd name="T46" fmla="*/ 9 w 27"/>
                <a:gd name="T47" fmla="*/ 12 h 16"/>
                <a:gd name="T48" fmla="*/ 8 w 27"/>
                <a:gd name="T49" fmla="*/ 12 h 16"/>
                <a:gd name="T50" fmla="*/ 7 w 27"/>
                <a:gd name="T51" fmla="*/ 12 h 16"/>
                <a:gd name="T52" fmla="*/ 6 w 27"/>
                <a:gd name="T53" fmla="*/ 13 h 16"/>
                <a:gd name="T54" fmla="*/ 6 w 27"/>
                <a:gd name="T55" fmla="*/ 13 h 16"/>
                <a:gd name="T56" fmla="*/ 5 w 27"/>
                <a:gd name="T57" fmla="*/ 13 h 16"/>
                <a:gd name="T58" fmla="*/ 4 w 27"/>
                <a:gd name="T59" fmla="*/ 13 h 16"/>
                <a:gd name="T60" fmla="*/ 4 w 27"/>
                <a:gd name="T61" fmla="*/ 13 h 16"/>
                <a:gd name="T62" fmla="*/ 3 w 27"/>
                <a:gd name="T63" fmla="*/ 13 h 16"/>
                <a:gd name="T64" fmla="*/ 2 w 27"/>
                <a:gd name="T65" fmla="*/ 14 h 16"/>
                <a:gd name="T66" fmla="*/ 1 w 27"/>
                <a:gd name="T67" fmla="*/ 14 h 16"/>
                <a:gd name="T68" fmla="*/ 1 w 27"/>
                <a:gd name="T69" fmla="*/ 14 h 16"/>
                <a:gd name="T70" fmla="*/ 0 w 27"/>
                <a:gd name="T71" fmla="*/ 15 h 16"/>
                <a:gd name="T72" fmla="*/ 0 w 27"/>
                <a:gd name="T73" fmla="*/ 0 h 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7"/>
                <a:gd name="T112" fmla="*/ 0 h 16"/>
                <a:gd name="T113" fmla="*/ 27 w 27"/>
                <a:gd name="T114" fmla="*/ 16 h 1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7" h="16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3"/>
                  </a:lnTo>
                  <a:lnTo>
                    <a:pt x="3" y="4"/>
                  </a:lnTo>
                  <a:lnTo>
                    <a:pt x="4" y="5"/>
                  </a:lnTo>
                  <a:lnTo>
                    <a:pt x="4" y="6"/>
                  </a:lnTo>
                  <a:lnTo>
                    <a:pt x="5" y="7"/>
                  </a:lnTo>
                  <a:lnTo>
                    <a:pt x="6" y="7"/>
                  </a:lnTo>
                  <a:lnTo>
                    <a:pt x="7" y="8"/>
                  </a:lnTo>
                  <a:lnTo>
                    <a:pt x="7" y="9"/>
                  </a:lnTo>
                  <a:lnTo>
                    <a:pt x="8" y="9"/>
                  </a:lnTo>
                  <a:lnTo>
                    <a:pt x="9" y="10"/>
                  </a:lnTo>
                  <a:lnTo>
                    <a:pt x="10" y="10"/>
                  </a:lnTo>
                  <a:lnTo>
                    <a:pt x="11" y="10"/>
                  </a:lnTo>
                  <a:lnTo>
                    <a:pt x="12" y="11"/>
                  </a:lnTo>
                  <a:lnTo>
                    <a:pt x="26" y="15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10" y="13"/>
                  </a:lnTo>
                  <a:lnTo>
                    <a:pt x="9" y="12"/>
                  </a:lnTo>
                  <a:lnTo>
                    <a:pt x="8" y="12"/>
                  </a:lnTo>
                  <a:lnTo>
                    <a:pt x="7" y="12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4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09" name="Freeform 446"/>
            <p:cNvSpPr>
              <a:spLocks/>
            </p:cNvSpPr>
            <p:nvPr/>
          </p:nvSpPr>
          <p:spPr bwMode="auto">
            <a:xfrm>
              <a:off x="2204" y="929"/>
              <a:ext cx="12" cy="15"/>
            </a:xfrm>
            <a:custGeom>
              <a:avLst/>
              <a:gdLst>
                <a:gd name="T0" fmla="*/ 6 w 12"/>
                <a:gd name="T1" fmla="*/ 0 h 15"/>
                <a:gd name="T2" fmla="*/ 7 w 12"/>
                <a:gd name="T3" fmla="*/ 0 h 15"/>
                <a:gd name="T4" fmla="*/ 8 w 12"/>
                <a:gd name="T5" fmla="*/ 1 h 15"/>
                <a:gd name="T6" fmla="*/ 9 w 12"/>
                <a:gd name="T7" fmla="*/ 1 h 15"/>
                <a:gd name="T8" fmla="*/ 9 w 12"/>
                <a:gd name="T9" fmla="*/ 2 h 15"/>
                <a:gd name="T10" fmla="*/ 10 w 12"/>
                <a:gd name="T11" fmla="*/ 3 h 15"/>
                <a:gd name="T12" fmla="*/ 11 w 12"/>
                <a:gd name="T13" fmla="*/ 4 h 15"/>
                <a:gd name="T14" fmla="*/ 11 w 12"/>
                <a:gd name="T15" fmla="*/ 6 h 15"/>
                <a:gd name="T16" fmla="*/ 11 w 12"/>
                <a:gd name="T17" fmla="*/ 7 h 15"/>
                <a:gd name="T18" fmla="*/ 11 w 12"/>
                <a:gd name="T19" fmla="*/ 9 h 15"/>
                <a:gd name="T20" fmla="*/ 11 w 12"/>
                <a:gd name="T21" fmla="*/ 10 h 15"/>
                <a:gd name="T22" fmla="*/ 10 w 12"/>
                <a:gd name="T23" fmla="*/ 11 h 15"/>
                <a:gd name="T24" fmla="*/ 9 w 12"/>
                <a:gd name="T25" fmla="*/ 12 h 15"/>
                <a:gd name="T26" fmla="*/ 9 w 12"/>
                <a:gd name="T27" fmla="*/ 13 h 15"/>
                <a:gd name="T28" fmla="*/ 8 w 12"/>
                <a:gd name="T29" fmla="*/ 13 h 15"/>
                <a:gd name="T30" fmla="*/ 7 w 12"/>
                <a:gd name="T31" fmla="*/ 14 h 15"/>
                <a:gd name="T32" fmla="*/ 6 w 12"/>
                <a:gd name="T33" fmla="*/ 14 h 15"/>
                <a:gd name="T34" fmla="*/ 4 w 12"/>
                <a:gd name="T35" fmla="*/ 14 h 15"/>
                <a:gd name="T36" fmla="*/ 3 w 12"/>
                <a:gd name="T37" fmla="*/ 13 h 15"/>
                <a:gd name="T38" fmla="*/ 2 w 12"/>
                <a:gd name="T39" fmla="*/ 13 h 15"/>
                <a:gd name="T40" fmla="*/ 2 w 12"/>
                <a:gd name="T41" fmla="*/ 12 h 15"/>
                <a:gd name="T42" fmla="*/ 1 w 12"/>
                <a:gd name="T43" fmla="*/ 11 h 15"/>
                <a:gd name="T44" fmla="*/ 0 w 12"/>
                <a:gd name="T45" fmla="*/ 10 h 15"/>
                <a:gd name="T46" fmla="*/ 0 w 12"/>
                <a:gd name="T47" fmla="*/ 9 h 15"/>
                <a:gd name="T48" fmla="*/ 0 w 12"/>
                <a:gd name="T49" fmla="*/ 7 h 15"/>
                <a:gd name="T50" fmla="*/ 0 w 12"/>
                <a:gd name="T51" fmla="*/ 6 h 15"/>
                <a:gd name="T52" fmla="*/ 0 w 12"/>
                <a:gd name="T53" fmla="*/ 4 h 15"/>
                <a:gd name="T54" fmla="*/ 1 w 12"/>
                <a:gd name="T55" fmla="*/ 3 h 15"/>
                <a:gd name="T56" fmla="*/ 2 w 12"/>
                <a:gd name="T57" fmla="*/ 2 h 15"/>
                <a:gd name="T58" fmla="*/ 2 w 12"/>
                <a:gd name="T59" fmla="*/ 1 h 15"/>
                <a:gd name="T60" fmla="*/ 3 w 12"/>
                <a:gd name="T61" fmla="*/ 1 h 15"/>
                <a:gd name="T62" fmla="*/ 4 w 12"/>
                <a:gd name="T63" fmla="*/ 0 h 15"/>
                <a:gd name="T64" fmla="*/ 6 w 12"/>
                <a:gd name="T65" fmla="*/ 0 h 1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"/>
                <a:gd name="T100" fmla="*/ 0 h 15"/>
                <a:gd name="T101" fmla="*/ 12 w 12"/>
                <a:gd name="T102" fmla="*/ 15 h 1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" h="15">
                  <a:moveTo>
                    <a:pt x="6" y="0"/>
                  </a:moveTo>
                  <a:lnTo>
                    <a:pt x="7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1" y="6"/>
                  </a:lnTo>
                  <a:lnTo>
                    <a:pt x="11" y="7"/>
                  </a:lnTo>
                  <a:lnTo>
                    <a:pt x="11" y="9"/>
                  </a:lnTo>
                  <a:lnTo>
                    <a:pt x="11" y="10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7" y="14"/>
                  </a:lnTo>
                  <a:lnTo>
                    <a:pt x="6" y="14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1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10" name="Freeform 447"/>
            <p:cNvSpPr>
              <a:spLocks/>
            </p:cNvSpPr>
            <p:nvPr/>
          </p:nvSpPr>
          <p:spPr bwMode="auto">
            <a:xfrm>
              <a:off x="2204" y="929"/>
              <a:ext cx="14" cy="15"/>
            </a:xfrm>
            <a:custGeom>
              <a:avLst/>
              <a:gdLst>
                <a:gd name="T0" fmla="*/ 7 w 14"/>
                <a:gd name="T1" fmla="*/ 0 h 15"/>
                <a:gd name="T2" fmla="*/ 7 w 14"/>
                <a:gd name="T3" fmla="*/ 0 h 15"/>
                <a:gd name="T4" fmla="*/ 8 w 14"/>
                <a:gd name="T5" fmla="*/ 0 h 15"/>
                <a:gd name="T6" fmla="*/ 9 w 14"/>
                <a:gd name="T7" fmla="*/ 1 h 15"/>
                <a:gd name="T8" fmla="*/ 10 w 14"/>
                <a:gd name="T9" fmla="*/ 1 h 15"/>
                <a:gd name="T10" fmla="*/ 11 w 14"/>
                <a:gd name="T11" fmla="*/ 2 h 15"/>
                <a:gd name="T12" fmla="*/ 12 w 14"/>
                <a:gd name="T13" fmla="*/ 3 h 15"/>
                <a:gd name="T14" fmla="*/ 12 w 14"/>
                <a:gd name="T15" fmla="*/ 4 h 15"/>
                <a:gd name="T16" fmla="*/ 13 w 14"/>
                <a:gd name="T17" fmla="*/ 6 h 15"/>
                <a:gd name="T18" fmla="*/ 13 w 14"/>
                <a:gd name="T19" fmla="*/ 7 h 15"/>
                <a:gd name="T20" fmla="*/ 13 w 14"/>
                <a:gd name="T21" fmla="*/ 9 h 15"/>
                <a:gd name="T22" fmla="*/ 12 w 14"/>
                <a:gd name="T23" fmla="*/ 10 h 15"/>
                <a:gd name="T24" fmla="*/ 12 w 14"/>
                <a:gd name="T25" fmla="*/ 11 h 15"/>
                <a:gd name="T26" fmla="*/ 11 w 14"/>
                <a:gd name="T27" fmla="*/ 12 h 15"/>
                <a:gd name="T28" fmla="*/ 10 w 14"/>
                <a:gd name="T29" fmla="*/ 13 h 15"/>
                <a:gd name="T30" fmla="*/ 9 w 14"/>
                <a:gd name="T31" fmla="*/ 13 h 15"/>
                <a:gd name="T32" fmla="*/ 8 w 14"/>
                <a:gd name="T33" fmla="*/ 14 h 15"/>
                <a:gd name="T34" fmla="*/ 7 w 14"/>
                <a:gd name="T35" fmla="*/ 14 h 15"/>
                <a:gd name="T36" fmla="*/ 5 w 14"/>
                <a:gd name="T37" fmla="*/ 14 h 15"/>
                <a:gd name="T38" fmla="*/ 4 w 14"/>
                <a:gd name="T39" fmla="*/ 13 h 15"/>
                <a:gd name="T40" fmla="*/ 3 w 14"/>
                <a:gd name="T41" fmla="*/ 13 h 15"/>
                <a:gd name="T42" fmla="*/ 2 w 14"/>
                <a:gd name="T43" fmla="*/ 12 h 15"/>
                <a:gd name="T44" fmla="*/ 1 w 14"/>
                <a:gd name="T45" fmla="*/ 11 h 15"/>
                <a:gd name="T46" fmla="*/ 1 w 14"/>
                <a:gd name="T47" fmla="*/ 10 h 15"/>
                <a:gd name="T48" fmla="*/ 0 w 14"/>
                <a:gd name="T49" fmla="*/ 9 h 15"/>
                <a:gd name="T50" fmla="*/ 0 w 14"/>
                <a:gd name="T51" fmla="*/ 7 h 15"/>
                <a:gd name="T52" fmla="*/ 0 w 14"/>
                <a:gd name="T53" fmla="*/ 6 h 15"/>
                <a:gd name="T54" fmla="*/ 1 w 14"/>
                <a:gd name="T55" fmla="*/ 4 h 15"/>
                <a:gd name="T56" fmla="*/ 1 w 14"/>
                <a:gd name="T57" fmla="*/ 3 h 15"/>
                <a:gd name="T58" fmla="*/ 2 w 14"/>
                <a:gd name="T59" fmla="*/ 2 h 15"/>
                <a:gd name="T60" fmla="*/ 3 w 14"/>
                <a:gd name="T61" fmla="*/ 1 h 15"/>
                <a:gd name="T62" fmla="*/ 4 w 14"/>
                <a:gd name="T63" fmla="*/ 1 h 15"/>
                <a:gd name="T64" fmla="*/ 5 w 14"/>
                <a:gd name="T65" fmla="*/ 0 h 15"/>
                <a:gd name="T66" fmla="*/ 7 w 14"/>
                <a:gd name="T67" fmla="*/ 0 h 1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"/>
                <a:gd name="T103" fmla="*/ 0 h 15"/>
                <a:gd name="T104" fmla="*/ 14 w 14"/>
                <a:gd name="T105" fmla="*/ 15 h 1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" h="15">
                  <a:moveTo>
                    <a:pt x="7" y="0"/>
                  </a:moveTo>
                  <a:lnTo>
                    <a:pt x="7" y="0"/>
                  </a:lnTo>
                  <a:lnTo>
                    <a:pt x="8" y="0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2" y="4"/>
                  </a:lnTo>
                  <a:lnTo>
                    <a:pt x="13" y="6"/>
                  </a:lnTo>
                  <a:lnTo>
                    <a:pt x="13" y="7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11" name="Freeform 448"/>
            <p:cNvSpPr>
              <a:spLocks/>
            </p:cNvSpPr>
            <p:nvPr/>
          </p:nvSpPr>
          <p:spPr bwMode="auto">
            <a:xfrm>
              <a:off x="2119" y="939"/>
              <a:ext cx="28" cy="17"/>
            </a:xfrm>
            <a:custGeom>
              <a:avLst/>
              <a:gdLst>
                <a:gd name="T0" fmla="*/ 0 w 28"/>
                <a:gd name="T1" fmla="*/ 0 h 17"/>
                <a:gd name="T2" fmla="*/ 0 w 28"/>
                <a:gd name="T3" fmla="*/ 1 h 17"/>
                <a:gd name="T4" fmla="*/ 1 w 28"/>
                <a:gd name="T5" fmla="*/ 2 h 17"/>
                <a:gd name="T6" fmla="*/ 2 w 28"/>
                <a:gd name="T7" fmla="*/ 3 h 17"/>
                <a:gd name="T8" fmla="*/ 3 w 28"/>
                <a:gd name="T9" fmla="*/ 4 h 17"/>
                <a:gd name="T10" fmla="*/ 3 w 28"/>
                <a:gd name="T11" fmla="*/ 4 h 17"/>
                <a:gd name="T12" fmla="*/ 4 w 28"/>
                <a:gd name="T13" fmla="*/ 5 h 17"/>
                <a:gd name="T14" fmla="*/ 5 w 28"/>
                <a:gd name="T15" fmla="*/ 6 h 17"/>
                <a:gd name="T16" fmla="*/ 5 w 28"/>
                <a:gd name="T17" fmla="*/ 7 h 17"/>
                <a:gd name="T18" fmla="*/ 6 w 28"/>
                <a:gd name="T19" fmla="*/ 8 h 17"/>
                <a:gd name="T20" fmla="*/ 7 w 28"/>
                <a:gd name="T21" fmla="*/ 8 h 17"/>
                <a:gd name="T22" fmla="*/ 8 w 28"/>
                <a:gd name="T23" fmla="*/ 9 h 17"/>
                <a:gd name="T24" fmla="*/ 9 w 28"/>
                <a:gd name="T25" fmla="*/ 10 h 17"/>
                <a:gd name="T26" fmla="*/ 10 w 28"/>
                <a:gd name="T27" fmla="*/ 10 h 17"/>
                <a:gd name="T28" fmla="*/ 11 w 28"/>
                <a:gd name="T29" fmla="*/ 11 h 17"/>
                <a:gd name="T30" fmla="*/ 12 w 28"/>
                <a:gd name="T31" fmla="*/ 11 h 17"/>
                <a:gd name="T32" fmla="*/ 13 w 28"/>
                <a:gd name="T33" fmla="*/ 12 h 17"/>
                <a:gd name="T34" fmla="*/ 27 w 28"/>
                <a:gd name="T35" fmla="*/ 16 h 17"/>
                <a:gd name="T36" fmla="*/ 13 w 28"/>
                <a:gd name="T37" fmla="*/ 13 h 17"/>
                <a:gd name="T38" fmla="*/ 12 w 28"/>
                <a:gd name="T39" fmla="*/ 13 h 17"/>
                <a:gd name="T40" fmla="*/ 11 w 28"/>
                <a:gd name="T41" fmla="*/ 13 h 17"/>
                <a:gd name="T42" fmla="*/ 10 w 28"/>
                <a:gd name="T43" fmla="*/ 13 h 17"/>
                <a:gd name="T44" fmla="*/ 9 w 28"/>
                <a:gd name="T45" fmla="*/ 13 h 17"/>
                <a:gd name="T46" fmla="*/ 8 w 28"/>
                <a:gd name="T47" fmla="*/ 13 h 17"/>
                <a:gd name="T48" fmla="*/ 7 w 28"/>
                <a:gd name="T49" fmla="*/ 13 h 17"/>
                <a:gd name="T50" fmla="*/ 7 w 28"/>
                <a:gd name="T51" fmla="*/ 13 h 17"/>
                <a:gd name="T52" fmla="*/ 6 w 28"/>
                <a:gd name="T53" fmla="*/ 13 h 17"/>
                <a:gd name="T54" fmla="*/ 5 w 28"/>
                <a:gd name="T55" fmla="*/ 13 h 17"/>
                <a:gd name="T56" fmla="*/ 4 w 28"/>
                <a:gd name="T57" fmla="*/ 14 h 17"/>
                <a:gd name="T58" fmla="*/ 4 w 28"/>
                <a:gd name="T59" fmla="*/ 14 h 17"/>
                <a:gd name="T60" fmla="*/ 3 w 28"/>
                <a:gd name="T61" fmla="*/ 14 h 17"/>
                <a:gd name="T62" fmla="*/ 2 w 28"/>
                <a:gd name="T63" fmla="*/ 14 h 17"/>
                <a:gd name="T64" fmla="*/ 1 w 28"/>
                <a:gd name="T65" fmla="*/ 15 h 17"/>
                <a:gd name="T66" fmla="*/ 1 w 28"/>
                <a:gd name="T67" fmla="*/ 15 h 17"/>
                <a:gd name="T68" fmla="*/ 0 w 28"/>
                <a:gd name="T69" fmla="*/ 15 h 17"/>
                <a:gd name="T70" fmla="*/ 0 w 28"/>
                <a:gd name="T71" fmla="*/ 0 h 1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8"/>
                <a:gd name="T109" fmla="*/ 0 h 17"/>
                <a:gd name="T110" fmla="*/ 28 w 28"/>
                <a:gd name="T111" fmla="*/ 17 h 1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8" h="17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2" y="3"/>
                  </a:lnTo>
                  <a:lnTo>
                    <a:pt x="3" y="4"/>
                  </a:lnTo>
                  <a:lnTo>
                    <a:pt x="4" y="5"/>
                  </a:lnTo>
                  <a:lnTo>
                    <a:pt x="5" y="6"/>
                  </a:lnTo>
                  <a:lnTo>
                    <a:pt x="5" y="7"/>
                  </a:lnTo>
                  <a:lnTo>
                    <a:pt x="6" y="8"/>
                  </a:lnTo>
                  <a:lnTo>
                    <a:pt x="7" y="8"/>
                  </a:lnTo>
                  <a:lnTo>
                    <a:pt x="8" y="9"/>
                  </a:lnTo>
                  <a:lnTo>
                    <a:pt x="9" y="10"/>
                  </a:lnTo>
                  <a:lnTo>
                    <a:pt x="10" y="10"/>
                  </a:lnTo>
                  <a:lnTo>
                    <a:pt x="11" y="11"/>
                  </a:lnTo>
                  <a:lnTo>
                    <a:pt x="12" y="11"/>
                  </a:lnTo>
                  <a:lnTo>
                    <a:pt x="13" y="12"/>
                  </a:lnTo>
                  <a:lnTo>
                    <a:pt x="27" y="16"/>
                  </a:lnTo>
                  <a:lnTo>
                    <a:pt x="13" y="13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4" y="14"/>
                  </a:lnTo>
                  <a:lnTo>
                    <a:pt x="3" y="14"/>
                  </a:lnTo>
                  <a:lnTo>
                    <a:pt x="2" y="14"/>
                  </a:lnTo>
                  <a:lnTo>
                    <a:pt x="1" y="15"/>
                  </a:lnTo>
                  <a:lnTo>
                    <a:pt x="0" y="15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12" name="Freeform 449"/>
            <p:cNvSpPr>
              <a:spLocks/>
            </p:cNvSpPr>
            <p:nvPr/>
          </p:nvSpPr>
          <p:spPr bwMode="auto">
            <a:xfrm>
              <a:off x="2119" y="939"/>
              <a:ext cx="28" cy="17"/>
            </a:xfrm>
            <a:custGeom>
              <a:avLst/>
              <a:gdLst>
                <a:gd name="T0" fmla="*/ 0 w 28"/>
                <a:gd name="T1" fmla="*/ 0 h 17"/>
                <a:gd name="T2" fmla="*/ 0 w 28"/>
                <a:gd name="T3" fmla="*/ 0 h 17"/>
                <a:gd name="T4" fmla="*/ 0 w 28"/>
                <a:gd name="T5" fmla="*/ 1 h 17"/>
                <a:gd name="T6" fmla="*/ 1 w 28"/>
                <a:gd name="T7" fmla="*/ 2 h 17"/>
                <a:gd name="T8" fmla="*/ 2 w 28"/>
                <a:gd name="T9" fmla="*/ 3 h 17"/>
                <a:gd name="T10" fmla="*/ 3 w 28"/>
                <a:gd name="T11" fmla="*/ 4 h 17"/>
                <a:gd name="T12" fmla="*/ 3 w 28"/>
                <a:gd name="T13" fmla="*/ 4 h 17"/>
                <a:gd name="T14" fmla="*/ 4 w 28"/>
                <a:gd name="T15" fmla="*/ 5 h 17"/>
                <a:gd name="T16" fmla="*/ 5 w 28"/>
                <a:gd name="T17" fmla="*/ 6 h 17"/>
                <a:gd name="T18" fmla="*/ 5 w 28"/>
                <a:gd name="T19" fmla="*/ 7 h 17"/>
                <a:gd name="T20" fmla="*/ 6 w 28"/>
                <a:gd name="T21" fmla="*/ 8 h 17"/>
                <a:gd name="T22" fmla="*/ 7 w 28"/>
                <a:gd name="T23" fmla="*/ 8 h 17"/>
                <a:gd name="T24" fmla="*/ 8 w 28"/>
                <a:gd name="T25" fmla="*/ 9 h 17"/>
                <a:gd name="T26" fmla="*/ 9 w 28"/>
                <a:gd name="T27" fmla="*/ 10 h 17"/>
                <a:gd name="T28" fmla="*/ 10 w 28"/>
                <a:gd name="T29" fmla="*/ 10 h 17"/>
                <a:gd name="T30" fmla="*/ 11 w 28"/>
                <a:gd name="T31" fmla="*/ 11 h 17"/>
                <a:gd name="T32" fmla="*/ 12 w 28"/>
                <a:gd name="T33" fmla="*/ 11 h 17"/>
                <a:gd name="T34" fmla="*/ 13 w 28"/>
                <a:gd name="T35" fmla="*/ 12 h 17"/>
                <a:gd name="T36" fmla="*/ 27 w 28"/>
                <a:gd name="T37" fmla="*/ 16 h 17"/>
                <a:gd name="T38" fmla="*/ 13 w 28"/>
                <a:gd name="T39" fmla="*/ 13 h 17"/>
                <a:gd name="T40" fmla="*/ 12 w 28"/>
                <a:gd name="T41" fmla="*/ 13 h 17"/>
                <a:gd name="T42" fmla="*/ 11 w 28"/>
                <a:gd name="T43" fmla="*/ 13 h 17"/>
                <a:gd name="T44" fmla="*/ 10 w 28"/>
                <a:gd name="T45" fmla="*/ 13 h 17"/>
                <a:gd name="T46" fmla="*/ 9 w 28"/>
                <a:gd name="T47" fmla="*/ 13 h 17"/>
                <a:gd name="T48" fmla="*/ 8 w 28"/>
                <a:gd name="T49" fmla="*/ 13 h 17"/>
                <a:gd name="T50" fmla="*/ 7 w 28"/>
                <a:gd name="T51" fmla="*/ 13 h 17"/>
                <a:gd name="T52" fmla="*/ 7 w 28"/>
                <a:gd name="T53" fmla="*/ 13 h 17"/>
                <a:gd name="T54" fmla="*/ 6 w 28"/>
                <a:gd name="T55" fmla="*/ 13 h 17"/>
                <a:gd name="T56" fmla="*/ 5 w 28"/>
                <a:gd name="T57" fmla="*/ 13 h 17"/>
                <a:gd name="T58" fmla="*/ 4 w 28"/>
                <a:gd name="T59" fmla="*/ 14 h 17"/>
                <a:gd name="T60" fmla="*/ 4 w 28"/>
                <a:gd name="T61" fmla="*/ 14 h 17"/>
                <a:gd name="T62" fmla="*/ 3 w 28"/>
                <a:gd name="T63" fmla="*/ 14 h 17"/>
                <a:gd name="T64" fmla="*/ 2 w 28"/>
                <a:gd name="T65" fmla="*/ 14 h 17"/>
                <a:gd name="T66" fmla="*/ 1 w 28"/>
                <a:gd name="T67" fmla="*/ 15 h 17"/>
                <a:gd name="T68" fmla="*/ 1 w 28"/>
                <a:gd name="T69" fmla="*/ 15 h 17"/>
                <a:gd name="T70" fmla="*/ 0 w 28"/>
                <a:gd name="T71" fmla="*/ 15 h 17"/>
                <a:gd name="T72" fmla="*/ 0 w 28"/>
                <a:gd name="T73" fmla="*/ 0 h 1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8"/>
                <a:gd name="T112" fmla="*/ 0 h 17"/>
                <a:gd name="T113" fmla="*/ 28 w 28"/>
                <a:gd name="T114" fmla="*/ 17 h 1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8" h="17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3"/>
                  </a:lnTo>
                  <a:lnTo>
                    <a:pt x="3" y="4"/>
                  </a:lnTo>
                  <a:lnTo>
                    <a:pt x="4" y="5"/>
                  </a:lnTo>
                  <a:lnTo>
                    <a:pt x="5" y="6"/>
                  </a:lnTo>
                  <a:lnTo>
                    <a:pt x="5" y="7"/>
                  </a:lnTo>
                  <a:lnTo>
                    <a:pt x="6" y="8"/>
                  </a:lnTo>
                  <a:lnTo>
                    <a:pt x="7" y="8"/>
                  </a:lnTo>
                  <a:lnTo>
                    <a:pt x="8" y="9"/>
                  </a:lnTo>
                  <a:lnTo>
                    <a:pt x="9" y="10"/>
                  </a:lnTo>
                  <a:lnTo>
                    <a:pt x="10" y="10"/>
                  </a:lnTo>
                  <a:lnTo>
                    <a:pt x="11" y="11"/>
                  </a:lnTo>
                  <a:lnTo>
                    <a:pt x="12" y="11"/>
                  </a:lnTo>
                  <a:lnTo>
                    <a:pt x="13" y="12"/>
                  </a:lnTo>
                  <a:lnTo>
                    <a:pt x="27" y="16"/>
                  </a:lnTo>
                  <a:lnTo>
                    <a:pt x="13" y="13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4" y="14"/>
                  </a:lnTo>
                  <a:lnTo>
                    <a:pt x="3" y="14"/>
                  </a:lnTo>
                  <a:lnTo>
                    <a:pt x="2" y="14"/>
                  </a:lnTo>
                  <a:lnTo>
                    <a:pt x="1" y="15"/>
                  </a:lnTo>
                  <a:lnTo>
                    <a:pt x="0" y="1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13" name="Freeform 450"/>
            <p:cNvSpPr>
              <a:spLocks/>
            </p:cNvSpPr>
            <p:nvPr/>
          </p:nvSpPr>
          <p:spPr bwMode="auto">
            <a:xfrm>
              <a:off x="2113" y="939"/>
              <a:ext cx="12" cy="15"/>
            </a:xfrm>
            <a:custGeom>
              <a:avLst/>
              <a:gdLst>
                <a:gd name="T0" fmla="*/ 6 w 12"/>
                <a:gd name="T1" fmla="*/ 0 h 15"/>
                <a:gd name="T2" fmla="*/ 7 w 12"/>
                <a:gd name="T3" fmla="*/ 0 h 15"/>
                <a:gd name="T4" fmla="*/ 8 w 12"/>
                <a:gd name="T5" fmla="*/ 1 h 15"/>
                <a:gd name="T6" fmla="*/ 9 w 12"/>
                <a:gd name="T7" fmla="*/ 1 h 15"/>
                <a:gd name="T8" fmla="*/ 9 w 12"/>
                <a:gd name="T9" fmla="*/ 2 h 15"/>
                <a:gd name="T10" fmla="*/ 10 w 12"/>
                <a:gd name="T11" fmla="*/ 3 h 15"/>
                <a:gd name="T12" fmla="*/ 11 w 12"/>
                <a:gd name="T13" fmla="*/ 4 h 15"/>
                <a:gd name="T14" fmla="*/ 11 w 12"/>
                <a:gd name="T15" fmla="*/ 6 h 15"/>
                <a:gd name="T16" fmla="*/ 11 w 12"/>
                <a:gd name="T17" fmla="*/ 7 h 15"/>
                <a:gd name="T18" fmla="*/ 11 w 12"/>
                <a:gd name="T19" fmla="*/ 8 h 15"/>
                <a:gd name="T20" fmla="*/ 11 w 12"/>
                <a:gd name="T21" fmla="*/ 10 h 15"/>
                <a:gd name="T22" fmla="*/ 10 w 12"/>
                <a:gd name="T23" fmla="*/ 11 h 15"/>
                <a:gd name="T24" fmla="*/ 9 w 12"/>
                <a:gd name="T25" fmla="*/ 12 h 15"/>
                <a:gd name="T26" fmla="*/ 9 w 12"/>
                <a:gd name="T27" fmla="*/ 13 h 15"/>
                <a:gd name="T28" fmla="*/ 8 w 12"/>
                <a:gd name="T29" fmla="*/ 13 h 15"/>
                <a:gd name="T30" fmla="*/ 7 w 12"/>
                <a:gd name="T31" fmla="*/ 14 h 15"/>
                <a:gd name="T32" fmla="*/ 6 w 12"/>
                <a:gd name="T33" fmla="*/ 14 h 15"/>
                <a:gd name="T34" fmla="*/ 4 w 12"/>
                <a:gd name="T35" fmla="*/ 14 h 15"/>
                <a:gd name="T36" fmla="*/ 3 w 12"/>
                <a:gd name="T37" fmla="*/ 13 h 15"/>
                <a:gd name="T38" fmla="*/ 2 w 12"/>
                <a:gd name="T39" fmla="*/ 13 h 15"/>
                <a:gd name="T40" fmla="*/ 2 w 12"/>
                <a:gd name="T41" fmla="*/ 12 h 15"/>
                <a:gd name="T42" fmla="*/ 1 w 12"/>
                <a:gd name="T43" fmla="*/ 11 h 15"/>
                <a:gd name="T44" fmla="*/ 0 w 12"/>
                <a:gd name="T45" fmla="*/ 10 h 15"/>
                <a:gd name="T46" fmla="*/ 0 w 12"/>
                <a:gd name="T47" fmla="*/ 8 h 15"/>
                <a:gd name="T48" fmla="*/ 0 w 12"/>
                <a:gd name="T49" fmla="*/ 7 h 15"/>
                <a:gd name="T50" fmla="*/ 0 w 12"/>
                <a:gd name="T51" fmla="*/ 6 h 15"/>
                <a:gd name="T52" fmla="*/ 0 w 12"/>
                <a:gd name="T53" fmla="*/ 4 h 15"/>
                <a:gd name="T54" fmla="*/ 1 w 12"/>
                <a:gd name="T55" fmla="*/ 3 h 15"/>
                <a:gd name="T56" fmla="*/ 2 w 12"/>
                <a:gd name="T57" fmla="*/ 2 h 15"/>
                <a:gd name="T58" fmla="*/ 2 w 12"/>
                <a:gd name="T59" fmla="*/ 1 h 15"/>
                <a:gd name="T60" fmla="*/ 3 w 12"/>
                <a:gd name="T61" fmla="*/ 1 h 15"/>
                <a:gd name="T62" fmla="*/ 4 w 12"/>
                <a:gd name="T63" fmla="*/ 0 h 15"/>
                <a:gd name="T64" fmla="*/ 6 w 12"/>
                <a:gd name="T65" fmla="*/ 0 h 1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"/>
                <a:gd name="T100" fmla="*/ 0 h 15"/>
                <a:gd name="T101" fmla="*/ 12 w 12"/>
                <a:gd name="T102" fmla="*/ 15 h 1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" h="15">
                  <a:moveTo>
                    <a:pt x="6" y="0"/>
                  </a:moveTo>
                  <a:lnTo>
                    <a:pt x="7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1" y="6"/>
                  </a:lnTo>
                  <a:lnTo>
                    <a:pt x="11" y="7"/>
                  </a:lnTo>
                  <a:lnTo>
                    <a:pt x="11" y="8"/>
                  </a:lnTo>
                  <a:lnTo>
                    <a:pt x="11" y="10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7" y="14"/>
                  </a:lnTo>
                  <a:lnTo>
                    <a:pt x="6" y="14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1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14" name="Freeform 451"/>
            <p:cNvSpPr>
              <a:spLocks/>
            </p:cNvSpPr>
            <p:nvPr/>
          </p:nvSpPr>
          <p:spPr bwMode="auto">
            <a:xfrm>
              <a:off x="2113" y="939"/>
              <a:ext cx="13" cy="17"/>
            </a:xfrm>
            <a:custGeom>
              <a:avLst/>
              <a:gdLst>
                <a:gd name="T0" fmla="*/ 6 w 13"/>
                <a:gd name="T1" fmla="*/ 0 h 17"/>
                <a:gd name="T2" fmla="*/ 6 w 13"/>
                <a:gd name="T3" fmla="*/ 0 h 17"/>
                <a:gd name="T4" fmla="*/ 7 w 13"/>
                <a:gd name="T5" fmla="*/ 0 h 17"/>
                <a:gd name="T6" fmla="*/ 8 w 13"/>
                <a:gd name="T7" fmla="*/ 1 h 17"/>
                <a:gd name="T8" fmla="*/ 9 w 13"/>
                <a:gd name="T9" fmla="*/ 1 h 17"/>
                <a:gd name="T10" fmla="*/ 10 w 13"/>
                <a:gd name="T11" fmla="*/ 2 h 17"/>
                <a:gd name="T12" fmla="*/ 11 w 13"/>
                <a:gd name="T13" fmla="*/ 3 h 17"/>
                <a:gd name="T14" fmla="*/ 12 w 13"/>
                <a:gd name="T15" fmla="*/ 5 h 17"/>
                <a:gd name="T16" fmla="*/ 12 w 13"/>
                <a:gd name="T17" fmla="*/ 6 h 17"/>
                <a:gd name="T18" fmla="*/ 12 w 13"/>
                <a:gd name="T19" fmla="*/ 8 h 17"/>
                <a:gd name="T20" fmla="*/ 12 w 13"/>
                <a:gd name="T21" fmla="*/ 10 h 17"/>
                <a:gd name="T22" fmla="*/ 12 w 13"/>
                <a:gd name="T23" fmla="*/ 11 h 17"/>
                <a:gd name="T24" fmla="*/ 11 w 13"/>
                <a:gd name="T25" fmla="*/ 12 h 17"/>
                <a:gd name="T26" fmla="*/ 10 w 13"/>
                <a:gd name="T27" fmla="*/ 14 h 17"/>
                <a:gd name="T28" fmla="*/ 9 w 13"/>
                <a:gd name="T29" fmla="*/ 15 h 17"/>
                <a:gd name="T30" fmla="*/ 8 w 13"/>
                <a:gd name="T31" fmla="*/ 15 h 17"/>
                <a:gd name="T32" fmla="*/ 7 w 13"/>
                <a:gd name="T33" fmla="*/ 16 h 17"/>
                <a:gd name="T34" fmla="*/ 6 w 13"/>
                <a:gd name="T35" fmla="*/ 16 h 17"/>
                <a:gd name="T36" fmla="*/ 5 w 13"/>
                <a:gd name="T37" fmla="*/ 16 h 17"/>
                <a:gd name="T38" fmla="*/ 4 w 13"/>
                <a:gd name="T39" fmla="*/ 15 h 17"/>
                <a:gd name="T40" fmla="*/ 3 w 13"/>
                <a:gd name="T41" fmla="*/ 15 h 17"/>
                <a:gd name="T42" fmla="*/ 2 w 13"/>
                <a:gd name="T43" fmla="*/ 14 h 17"/>
                <a:gd name="T44" fmla="*/ 1 w 13"/>
                <a:gd name="T45" fmla="*/ 12 h 17"/>
                <a:gd name="T46" fmla="*/ 0 w 13"/>
                <a:gd name="T47" fmla="*/ 11 h 17"/>
                <a:gd name="T48" fmla="*/ 0 w 13"/>
                <a:gd name="T49" fmla="*/ 10 h 17"/>
                <a:gd name="T50" fmla="*/ 0 w 13"/>
                <a:gd name="T51" fmla="*/ 8 h 17"/>
                <a:gd name="T52" fmla="*/ 0 w 13"/>
                <a:gd name="T53" fmla="*/ 6 h 17"/>
                <a:gd name="T54" fmla="*/ 0 w 13"/>
                <a:gd name="T55" fmla="*/ 5 h 17"/>
                <a:gd name="T56" fmla="*/ 1 w 13"/>
                <a:gd name="T57" fmla="*/ 3 h 17"/>
                <a:gd name="T58" fmla="*/ 2 w 13"/>
                <a:gd name="T59" fmla="*/ 2 h 17"/>
                <a:gd name="T60" fmla="*/ 3 w 13"/>
                <a:gd name="T61" fmla="*/ 1 h 17"/>
                <a:gd name="T62" fmla="*/ 4 w 13"/>
                <a:gd name="T63" fmla="*/ 1 h 17"/>
                <a:gd name="T64" fmla="*/ 5 w 13"/>
                <a:gd name="T65" fmla="*/ 0 h 17"/>
                <a:gd name="T66" fmla="*/ 6 w 13"/>
                <a:gd name="T67" fmla="*/ 0 h 1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3"/>
                <a:gd name="T103" fmla="*/ 0 h 17"/>
                <a:gd name="T104" fmla="*/ 13 w 13"/>
                <a:gd name="T105" fmla="*/ 17 h 1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3" h="17">
                  <a:moveTo>
                    <a:pt x="6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1" y="3"/>
                  </a:lnTo>
                  <a:lnTo>
                    <a:pt x="12" y="5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12" y="10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10" y="14"/>
                  </a:lnTo>
                  <a:lnTo>
                    <a:pt x="9" y="15"/>
                  </a:lnTo>
                  <a:lnTo>
                    <a:pt x="8" y="15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3" y="15"/>
                  </a:lnTo>
                  <a:lnTo>
                    <a:pt x="2" y="14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15" name="Freeform 452"/>
            <p:cNvSpPr>
              <a:spLocks/>
            </p:cNvSpPr>
            <p:nvPr/>
          </p:nvSpPr>
          <p:spPr bwMode="auto">
            <a:xfrm>
              <a:off x="2211" y="1070"/>
              <a:ext cx="196" cy="27"/>
            </a:xfrm>
            <a:custGeom>
              <a:avLst/>
              <a:gdLst>
                <a:gd name="T0" fmla="*/ 0 w 196"/>
                <a:gd name="T1" fmla="*/ 0 h 27"/>
                <a:gd name="T2" fmla="*/ 195 w 196"/>
                <a:gd name="T3" fmla="*/ 0 h 27"/>
                <a:gd name="T4" fmla="*/ 195 w 196"/>
                <a:gd name="T5" fmla="*/ 19 h 27"/>
                <a:gd name="T6" fmla="*/ 0 w 196"/>
                <a:gd name="T7" fmla="*/ 26 h 27"/>
                <a:gd name="T8" fmla="*/ 0 w 196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6"/>
                <a:gd name="T16" fmla="*/ 0 h 27"/>
                <a:gd name="T17" fmla="*/ 196 w 196"/>
                <a:gd name="T18" fmla="*/ 27 h 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6" h="27">
                  <a:moveTo>
                    <a:pt x="0" y="0"/>
                  </a:moveTo>
                  <a:lnTo>
                    <a:pt x="195" y="0"/>
                  </a:lnTo>
                  <a:lnTo>
                    <a:pt x="195" y="19"/>
                  </a:lnTo>
                  <a:lnTo>
                    <a:pt x="0" y="26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16" name="Freeform 453"/>
            <p:cNvSpPr>
              <a:spLocks/>
            </p:cNvSpPr>
            <p:nvPr/>
          </p:nvSpPr>
          <p:spPr bwMode="auto">
            <a:xfrm>
              <a:off x="2211" y="1070"/>
              <a:ext cx="197" cy="28"/>
            </a:xfrm>
            <a:custGeom>
              <a:avLst/>
              <a:gdLst>
                <a:gd name="T0" fmla="*/ 0 w 197"/>
                <a:gd name="T1" fmla="*/ 0 h 28"/>
                <a:gd name="T2" fmla="*/ 196 w 197"/>
                <a:gd name="T3" fmla="*/ 0 h 28"/>
                <a:gd name="T4" fmla="*/ 196 w 197"/>
                <a:gd name="T5" fmla="*/ 19 h 28"/>
                <a:gd name="T6" fmla="*/ 0 w 197"/>
                <a:gd name="T7" fmla="*/ 27 h 28"/>
                <a:gd name="T8" fmla="*/ 0 w 197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7"/>
                <a:gd name="T16" fmla="*/ 0 h 28"/>
                <a:gd name="T17" fmla="*/ 197 w 197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7" h="28">
                  <a:moveTo>
                    <a:pt x="0" y="0"/>
                  </a:moveTo>
                  <a:lnTo>
                    <a:pt x="196" y="0"/>
                  </a:lnTo>
                  <a:lnTo>
                    <a:pt x="196" y="19"/>
                  </a:lnTo>
                  <a:lnTo>
                    <a:pt x="0" y="2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17" name="Freeform 454"/>
            <p:cNvSpPr>
              <a:spLocks/>
            </p:cNvSpPr>
            <p:nvPr/>
          </p:nvSpPr>
          <p:spPr bwMode="auto">
            <a:xfrm>
              <a:off x="2252" y="1075"/>
              <a:ext cx="52" cy="37"/>
            </a:xfrm>
            <a:custGeom>
              <a:avLst/>
              <a:gdLst>
                <a:gd name="T0" fmla="*/ 0 w 52"/>
                <a:gd name="T1" fmla="*/ 0 h 37"/>
                <a:gd name="T2" fmla="*/ 51 w 52"/>
                <a:gd name="T3" fmla="*/ 0 h 37"/>
                <a:gd name="T4" fmla="*/ 51 w 52"/>
                <a:gd name="T5" fmla="*/ 14 h 37"/>
                <a:gd name="T6" fmla="*/ 35 w 52"/>
                <a:gd name="T7" fmla="*/ 14 h 37"/>
                <a:gd name="T8" fmla="*/ 26 w 52"/>
                <a:gd name="T9" fmla="*/ 14 h 37"/>
                <a:gd name="T10" fmla="*/ 16 w 52"/>
                <a:gd name="T11" fmla="*/ 28 h 37"/>
                <a:gd name="T12" fmla="*/ 16 w 52"/>
                <a:gd name="T13" fmla="*/ 36 h 37"/>
                <a:gd name="T14" fmla="*/ 14 w 52"/>
                <a:gd name="T15" fmla="*/ 36 h 37"/>
                <a:gd name="T16" fmla="*/ 13 w 52"/>
                <a:gd name="T17" fmla="*/ 34 h 37"/>
                <a:gd name="T18" fmla="*/ 13 w 52"/>
                <a:gd name="T19" fmla="*/ 32 h 37"/>
                <a:gd name="T20" fmla="*/ 13 w 52"/>
                <a:gd name="T21" fmla="*/ 30 h 37"/>
                <a:gd name="T22" fmla="*/ 12 w 52"/>
                <a:gd name="T23" fmla="*/ 29 h 37"/>
                <a:gd name="T24" fmla="*/ 11 w 52"/>
                <a:gd name="T25" fmla="*/ 27 h 37"/>
                <a:gd name="T26" fmla="*/ 11 w 52"/>
                <a:gd name="T27" fmla="*/ 25 h 37"/>
                <a:gd name="T28" fmla="*/ 10 w 52"/>
                <a:gd name="T29" fmla="*/ 24 h 37"/>
                <a:gd name="T30" fmla="*/ 9 w 52"/>
                <a:gd name="T31" fmla="*/ 22 h 37"/>
                <a:gd name="T32" fmla="*/ 8 w 52"/>
                <a:gd name="T33" fmla="*/ 20 h 37"/>
                <a:gd name="T34" fmla="*/ 7 w 52"/>
                <a:gd name="T35" fmla="*/ 19 h 37"/>
                <a:gd name="T36" fmla="*/ 6 w 52"/>
                <a:gd name="T37" fmla="*/ 18 h 37"/>
                <a:gd name="T38" fmla="*/ 5 w 52"/>
                <a:gd name="T39" fmla="*/ 16 h 37"/>
                <a:gd name="T40" fmla="*/ 4 w 52"/>
                <a:gd name="T41" fmla="*/ 15 h 37"/>
                <a:gd name="T42" fmla="*/ 2 w 52"/>
                <a:gd name="T43" fmla="*/ 14 h 37"/>
                <a:gd name="T44" fmla="*/ 1 w 52"/>
                <a:gd name="T45" fmla="*/ 12 h 37"/>
                <a:gd name="T46" fmla="*/ 0 w 52"/>
                <a:gd name="T47" fmla="*/ 11 h 37"/>
                <a:gd name="T48" fmla="*/ 0 w 52"/>
                <a:gd name="T49" fmla="*/ 0 h 3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7"/>
                <a:gd name="T77" fmla="*/ 52 w 52"/>
                <a:gd name="T78" fmla="*/ 37 h 3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7">
                  <a:moveTo>
                    <a:pt x="0" y="0"/>
                  </a:moveTo>
                  <a:lnTo>
                    <a:pt x="51" y="0"/>
                  </a:lnTo>
                  <a:lnTo>
                    <a:pt x="51" y="14"/>
                  </a:lnTo>
                  <a:lnTo>
                    <a:pt x="35" y="14"/>
                  </a:lnTo>
                  <a:lnTo>
                    <a:pt x="26" y="14"/>
                  </a:lnTo>
                  <a:lnTo>
                    <a:pt x="16" y="28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3" y="34"/>
                  </a:lnTo>
                  <a:lnTo>
                    <a:pt x="13" y="32"/>
                  </a:lnTo>
                  <a:lnTo>
                    <a:pt x="13" y="30"/>
                  </a:lnTo>
                  <a:lnTo>
                    <a:pt x="12" y="29"/>
                  </a:lnTo>
                  <a:lnTo>
                    <a:pt x="11" y="27"/>
                  </a:lnTo>
                  <a:lnTo>
                    <a:pt x="11" y="25"/>
                  </a:lnTo>
                  <a:lnTo>
                    <a:pt x="10" y="24"/>
                  </a:lnTo>
                  <a:lnTo>
                    <a:pt x="9" y="22"/>
                  </a:lnTo>
                  <a:lnTo>
                    <a:pt x="8" y="20"/>
                  </a:lnTo>
                  <a:lnTo>
                    <a:pt x="7" y="19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2" y="14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18" name="Freeform 455"/>
            <p:cNvSpPr>
              <a:spLocks/>
            </p:cNvSpPr>
            <p:nvPr/>
          </p:nvSpPr>
          <p:spPr bwMode="auto">
            <a:xfrm>
              <a:off x="2252" y="1075"/>
              <a:ext cx="52" cy="37"/>
            </a:xfrm>
            <a:custGeom>
              <a:avLst/>
              <a:gdLst>
                <a:gd name="T0" fmla="*/ 0 w 52"/>
                <a:gd name="T1" fmla="*/ 0 h 37"/>
                <a:gd name="T2" fmla="*/ 51 w 52"/>
                <a:gd name="T3" fmla="*/ 0 h 37"/>
                <a:gd name="T4" fmla="*/ 51 w 52"/>
                <a:gd name="T5" fmla="*/ 14 h 37"/>
                <a:gd name="T6" fmla="*/ 35 w 52"/>
                <a:gd name="T7" fmla="*/ 14 h 37"/>
                <a:gd name="T8" fmla="*/ 26 w 52"/>
                <a:gd name="T9" fmla="*/ 14 h 37"/>
                <a:gd name="T10" fmla="*/ 16 w 52"/>
                <a:gd name="T11" fmla="*/ 28 h 37"/>
                <a:gd name="T12" fmla="*/ 16 w 52"/>
                <a:gd name="T13" fmla="*/ 36 h 37"/>
                <a:gd name="T14" fmla="*/ 14 w 52"/>
                <a:gd name="T15" fmla="*/ 36 h 37"/>
                <a:gd name="T16" fmla="*/ 13 w 52"/>
                <a:gd name="T17" fmla="*/ 34 h 37"/>
                <a:gd name="T18" fmla="*/ 13 w 52"/>
                <a:gd name="T19" fmla="*/ 32 h 37"/>
                <a:gd name="T20" fmla="*/ 13 w 52"/>
                <a:gd name="T21" fmla="*/ 30 h 37"/>
                <a:gd name="T22" fmla="*/ 12 w 52"/>
                <a:gd name="T23" fmla="*/ 29 h 37"/>
                <a:gd name="T24" fmla="*/ 11 w 52"/>
                <a:gd name="T25" fmla="*/ 27 h 37"/>
                <a:gd name="T26" fmla="*/ 11 w 52"/>
                <a:gd name="T27" fmla="*/ 25 h 37"/>
                <a:gd name="T28" fmla="*/ 10 w 52"/>
                <a:gd name="T29" fmla="*/ 24 h 37"/>
                <a:gd name="T30" fmla="*/ 9 w 52"/>
                <a:gd name="T31" fmla="*/ 22 h 37"/>
                <a:gd name="T32" fmla="*/ 8 w 52"/>
                <a:gd name="T33" fmla="*/ 20 h 37"/>
                <a:gd name="T34" fmla="*/ 7 w 52"/>
                <a:gd name="T35" fmla="*/ 19 h 37"/>
                <a:gd name="T36" fmla="*/ 6 w 52"/>
                <a:gd name="T37" fmla="*/ 18 h 37"/>
                <a:gd name="T38" fmla="*/ 5 w 52"/>
                <a:gd name="T39" fmla="*/ 16 h 37"/>
                <a:gd name="T40" fmla="*/ 4 w 52"/>
                <a:gd name="T41" fmla="*/ 15 h 37"/>
                <a:gd name="T42" fmla="*/ 2 w 52"/>
                <a:gd name="T43" fmla="*/ 14 h 37"/>
                <a:gd name="T44" fmla="*/ 1 w 52"/>
                <a:gd name="T45" fmla="*/ 12 h 37"/>
                <a:gd name="T46" fmla="*/ 0 w 52"/>
                <a:gd name="T47" fmla="*/ 11 h 37"/>
                <a:gd name="T48" fmla="*/ 0 w 52"/>
                <a:gd name="T49" fmla="*/ 0 h 3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7"/>
                <a:gd name="T77" fmla="*/ 52 w 52"/>
                <a:gd name="T78" fmla="*/ 37 h 3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7">
                  <a:moveTo>
                    <a:pt x="0" y="0"/>
                  </a:moveTo>
                  <a:lnTo>
                    <a:pt x="51" y="0"/>
                  </a:lnTo>
                  <a:lnTo>
                    <a:pt x="51" y="14"/>
                  </a:lnTo>
                  <a:lnTo>
                    <a:pt x="35" y="14"/>
                  </a:lnTo>
                  <a:lnTo>
                    <a:pt x="26" y="14"/>
                  </a:lnTo>
                  <a:lnTo>
                    <a:pt x="16" y="28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3" y="34"/>
                  </a:lnTo>
                  <a:lnTo>
                    <a:pt x="13" y="32"/>
                  </a:lnTo>
                  <a:lnTo>
                    <a:pt x="13" y="30"/>
                  </a:lnTo>
                  <a:lnTo>
                    <a:pt x="12" y="29"/>
                  </a:lnTo>
                  <a:lnTo>
                    <a:pt x="11" y="27"/>
                  </a:lnTo>
                  <a:lnTo>
                    <a:pt x="11" y="25"/>
                  </a:lnTo>
                  <a:lnTo>
                    <a:pt x="10" y="24"/>
                  </a:lnTo>
                  <a:lnTo>
                    <a:pt x="9" y="22"/>
                  </a:lnTo>
                  <a:lnTo>
                    <a:pt x="8" y="20"/>
                  </a:lnTo>
                  <a:lnTo>
                    <a:pt x="7" y="19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2" y="14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19" name="Freeform 456"/>
            <p:cNvSpPr>
              <a:spLocks/>
            </p:cNvSpPr>
            <p:nvPr/>
          </p:nvSpPr>
          <p:spPr bwMode="auto">
            <a:xfrm>
              <a:off x="2333" y="1076"/>
              <a:ext cx="42" cy="63"/>
            </a:xfrm>
            <a:custGeom>
              <a:avLst/>
              <a:gdLst>
                <a:gd name="T0" fmla="*/ 23 w 42"/>
                <a:gd name="T1" fmla="*/ 0 h 63"/>
                <a:gd name="T2" fmla="*/ 27 w 42"/>
                <a:gd name="T3" fmla="*/ 1 h 63"/>
                <a:gd name="T4" fmla="*/ 30 w 42"/>
                <a:gd name="T5" fmla="*/ 4 h 63"/>
                <a:gd name="T6" fmla="*/ 34 w 42"/>
                <a:gd name="T7" fmla="*/ 7 h 63"/>
                <a:gd name="T8" fmla="*/ 36 w 42"/>
                <a:gd name="T9" fmla="*/ 11 h 63"/>
                <a:gd name="T10" fmla="*/ 39 w 42"/>
                <a:gd name="T11" fmla="*/ 16 h 63"/>
                <a:gd name="T12" fmla="*/ 40 w 42"/>
                <a:gd name="T13" fmla="*/ 22 h 63"/>
                <a:gd name="T14" fmla="*/ 41 w 42"/>
                <a:gd name="T15" fmla="*/ 28 h 63"/>
                <a:gd name="T16" fmla="*/ 41 w 42"/>
                <a:gd name="T17" fmla="*/ 34 h 63"/>
                <a:gd name="T18" fmla="*/ 40 w 42"/>
                <a:gd name="T19" fmla="*/ 40 h 63"/>
                <a:gd name="T20" fmla="*/ 39 w 42"/>
                <a:gd name="T21" fmla="*/ 46 h 63"/>
                <a:gd name="T22" fmla="*/ 36 w 42"/>
                <a:gd name="T23" fmla="*/ 51 h 63"/>
                <a:gd name="T24" fmla="*/ 34 w 42"/>
                <a:gd name="T25" fmla="*/ 55 h 63"/>
                <a:gd name="T26" fmla="*/ 30 w 42"/>
                <a:gd name="T27" fmla="*/ 58 h 63"/>
                <a:gd name="T28" fmla="*/ 27 w 42"/>
                <a:gd name="T29" fmla="*/ 61 h 63"/>
                <a:gd name="T30" fmla="*/ 23 w 42"/>
                <a:gd name="T31" fmla="*/ 62 h 63"/>
                <a:gd name="T32" fmla="*/ 19 w 42"/>
                <a:gd name="T33" fmla="*/ 62 h 63"/>
                <a:gd name="T34" fmla="*/ 14 w 42"/>
                <a:gd name="T35" fmla="*/ 61 h 63"/>
                <a:gd name="T36" fmla="*/ 11 w 42"/>
                <a:gd name="T37" fmla="*/ 58 h 63"/>
                <a:gd name="T38" fmla="*/ 7 w 42"/>
                <a:gd name="T39" fmla="*/ 55 h 63"/>
                <a:gd name="T40" fmla="*/ 5 w 42"/>
                <a:gd name="T41" fmla="*/ 51 h 63"/>
                <a:gd name="T42" fmla="*/ 2 w 42"/>
                <a:gd name="T43" fmla="*/ 46 h 63"/>
                <a:gd name="T44" fmla="*/ 1 w 42"/>
                <a:gd name="T45" fmla="*/ 40 h 63"/>
                <a:gd name="T46" fmla="*/ 0 w 42"/>
                <a:gd name="T47" fmla="*/ 34 h 63"/>
                <a:gd name="T48" fmla="*/ 0 w 42"/>
                <a:gd name="T49" fmla="*/ 28 h 63"/>
                <a:gd name="T50" fmla="*/ 1 w 42"/>
                <a:gd name="T51" fmla="*/ 22 h 63"/>
                <a:gd name="T52" fmla="*/ 2 w 42"/>
                <a:gd name="T53" fmla="*/ 16 h 63"/>
                <a:gd name="T54" fmla="*/ 5 w 42"/>
                <a:gd name="T55" fmla="*/ 11 h 63"/>
                <a:gd name="T56" fmla="*/ 7 w 42"/>
                <a:gd name="T57" fmla="*/ 7 h 63"/>
                <a:gd name="T58" fmla="*/ 11 w 42"/>
                <a:gd name="T59" fmla="*/ 4 h 63"/>
                <a:gd name="T60" fmla="*/ 14 w 42"/>
                <a:gd name="T61" fmla="*/ 1 h 63"/>
                <a:gd name="T62" fmla="*/ 19 w 42"/>
                <a:gd name="T63" fmla="*/ 0 h 6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"/>
                <a:gd name="T97" fmla="*/ 0 h 63"/>
                <a:gd name="T98" fmla="*/ 42 w 42"/>
                <a:gd name="T99" fmla="*/ 63 h 6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" h="63">
                  <a:moveTo>
                    <a:pt x="21" y="0"/>
                  </a:moveTo>
                  <a:lnTo>
                    <a:pt x="23" y="0"/>
                  </a:lnTo>
                  <a:lnTo>
                    <a:pt x="25" y="1"/>
                  </a:lnTo>
                  <a:lnTo>
                    <a:pt x="27" y="1"/>
                  </a:lnTo>
                  <a:lnTo>
                    <a:pt x="29" y="2"/>
                  </a:lnTo>
                  <a:lnTo>
                    <a:pt x="30" y="4"/>
                  </a:lnTo>
                  <a:lnTo>
                    <a:pt x="32" y="5"/>
                  </a:lnTo>
                  <a:lnTo>
                    <a:pt x="34" y="7"/>
                  </a:lnTo>
                  <a:lnTo>
                    <a:pt x="35" y="9"/>
                  </a:lnTo>
                  <a:lnTo>
                    <a:pt x="36" y="11"/>
                  </a:lnTo>
                  <a:lnTo>
                    <a:pt x="38" y="14"/>
                  </a:lnTo>
                  <a:lnTo>
                    <a:pt x="39" y="16"/>
                  </a:lnTo>
                  <a:lnTo>
                    <a:pt x="39" y="19"/>
                  </a:lnTo>
                  <a:lnTo>
                    <a:pt x="40" y="22"/>
                  </a:lnTo>
                  <a:lnTo>
                    <a:pt x="41" y="25"/>
                  </a:lnTo>
                  <a:lnTo>
                    <a:pt x="41" y="28"/>
                  </a:lnTo>
                  <a:lnTo>
                    <a:pt x="41" y="31"/>
                  </a:lnTo>
                  <a:lnTo>
                    <a:pt x="41" y="34"/>
                  </a:lnTo>
                  <a:lnTo>
                    <a:pt x="41" y="37"/>
                  </a:lnTo>
                  <a:lnTo>
                    <a:pt x="40" y="40"/>
                  </a:lnTo>
                  <a:lnTo>
                    <a:pt x="39" y="43"/>
                  </a:lnTo>
                  <a:lnTo>
                    <a:pt x="39" y="46"/>
                  </a:lnTo>
                  <a:lnTo>
                    <a:pt x="38" y="48"/>
                  </a:lnTo>
                  <a:lnTo>
                    <a:pt x="36" y="51"/>
                  </a:lnTo>
                  <a:lnTo>
                    <a:pt x="35" y="53"/>
                  </a:lnTo>
                  <a:lnTo>
                    <a:pt x="34" y="55"/>
                  </a:lnTo>
                  <a:lnTo>
                    <a:pt x="32" y="57"/>
                  </a:lnTo>
                  <a:lnTo>
                    <a:pt x="30" y="58"/>
                  </a:lnTo>
                  <a:lnTo>
                    <a:pt x="29" y="60"/>
                  </a:lnTo>
                  <a:lnTo>
                    <a:pt x="27" y="61"/>
                  </a:lnTo>
                  <a:lnTo>
                    <a:pt x="25" y="61"/>
                  </a:lnTo>
                  <a:lnTo>
                    <a:pt x="23" y="62"/>
                  </a:lnTo>
                  <a:lnTo>
                    <a:pt x="21" y="62"/>
                  </a:lnTo>
                  <a:lnTo>
                    <a:pt x="19" y="62"/>
                  </a:lnTo>
                  <a:lnTo>
                    <a:pt x="16" y="61"/>
                  </a:lnTo>
                  <a:lnTo>
                    <a:pt x="14" y="61"/>
                  </a:lnTo>
                  <a:lnTo>
                    <a:pt x="13" y="60"/>
                  </a:lnTo>
                  <a:lnTo>
                    <a:pt x="11" y="58"/>
                  </a:lnTo>
                  <a:lnTo>
                    <a:pt x="9" y="57"/>
                  </a:lnTo>
                  <a:lnTo>
                    <a:pt x="7" y="55"/>
                  </a:lnTo>
                  <a:lnTo>
                    <a:pt x="6" y="53"/>
                  </a:lnTo>
                  <a:lnTo>
                    <a:pt x="5" y="51"/>
                  </a:lnTo>
                  <a:lnTo>
                    <a:pt x="3" y="48"/>
                  </a:lnTo>
                  <a:lnTo>
                    <a:pt x="2" y="46"/>
                  </a:lnTo>
                  <a:lnTo>
                    <a:pt x="2" y="43"/>
                  </a:lnTo>
                  <a:lnTo>
                    <a:pt x="1" y="40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2" y="16"/>
                  </a:lnTo>
                  <a:lnTo>
                    <a:pt x="3" y="14"/>
                  </a:lnTo>
                  <a:lnTo>
                    <a:pt x="5" y="11"/>
                  </a:lnTo>
                  <a:lnTo>
                    <a:pt x="6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1" y="4"/>
                  </a:lnTo>
                  <a:lnTo>
                    <a:pt x="13" y="2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9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20" name="Freeform 457"/>
            <p:cNvSpPr>
              <a:spLocks/>
            </p:cNvSpPr>
            <p:nvPr/>
          </p:nvSpPr>
          <p:spPr bwMode="auto">
            <a:xfrm>
              <a:off x="2333" y="1076"/>
              <a:ext cx="42" cy="64"/>
            </a:xfrm>
            <a:custGeom>
              <a:avLst/>
              <a:gdLst>
                <a:gd name="T0" fmla="*/ 21 w 42"/>
                <a:gd name="T1" fmla="*/ 0 h 64"/>
                <a:gd name="T2" fmla="*/ 25 w 42"/>
                <a:gd name="T3" fmla="*/ 1 h 64"/>
                <a:gd name="T4" fmla="*/ 29 w 42"/>
                <a:gd name="T5" fmla="*/ 3 h 64"/>
                <a:gd name="T6" fmla="*/ 32 w 42"/>
                <a:gd name="T7" fmla="*/ 5 h 64"/>
                <a:gd name="T8" fmla="*/ 35 w 42"/>
                <a:gd name="T9" fmla="*/ 9 h 64"/>
                <a:gd name="T10" fmla="*/ 38 w 42"/>
                <a:gd name="T11" fmla="*/ 14 h 64"/>
                <a:gd name="T12" fmla="*/ 39 w 42"/>
                <a:gd name="T13" fmla="*/ 19 h 64"/>
                <a:gd name="T14" fmla="*/ 41 w 42"/>
                <a:gd name="T15" fmla="*/ 25 h 64"/>
                <a:gd name="T16" fmla="*/ 41 w 42"/>
                <a:gd name="T17" fmla="*/ 32 h 64"/>
                <a:gd name="T18" fmla="*/ 41 w 42"/>
                <a:gd name="T19" fmla="*/ 38 h 64"/>
                <a:gd name="T20" fmla="*/ 39 w 42"/>
                <a:gd name="T21" fmla="*/ 44 h 64"/>
                <a:gd name="T22" fmla="*/ 38 w 42"/>
                <a:gd name="T23" fmla="*/ 49 h 64"/>
                <a:gd name="T24" fmla="*/ 35 w 42"/>
                <a:gd name="T25" fmla="*/ 54 h 64"/>
                <a:gd name="T26" fmla="*/ 32 w 42"/>
                <a:gd name="T27" fmla="*/ 58 h 64"/>
                <a:gd name="T28" fmla="*/ 29 w 42"/>
                <a:gd name="T29" fmla="*/ 60 h 64"/>
                <a:gd name="T30" fmla="*/ 25 w 42"/>
                <a:gd name="T31" fmla="*/ 62 h 64"/>
                <a:gd name="T32" fmla="*/ 21 w 42"/>
                <a:gd name="T33" fmla="*/ 63 h 64"/>
                <a:gd name="T34" fmla="*/ 16 w 42"/>
                <a:gd name="T35" fmla="*/ 62 h 64"/>
                <a:gd name="T36" fmla="*/ 13 w 42"/>
                <a:gd name="T37" fmla="*/ 60 h 64"/>
                <a:gd name="T38" fmla="*/ 9 w 42"/>
                <a:gd name="T39" fmla="*/ 58 h 64"/>
                <a:gd name="T40" fmla="*/ 6 w 42"/>
                <a:gd name="T41" fmla="*/ 54 h 64"/>
                <a:gd name="T42" fmla="*/ 3 w 42"/>
                <a:gd name="T43" fmla="*/ 49 h 64"/>
                <a:gd name="T44" fmla="*/ 2 w 42"/>
                <a:gd name="T45" fmla="*/ 44 h 64"/>
                <a:gd name="T46" fmla="*/ 0 w 42"/>
                <a:gd name="T47" fmla="*/ 38 h 64"/>
                <a:gd name="T48" fmla="*/ 0 w 42"/>
                <a:gd name="T49" fmla="*/ 32 h 64"/>
                <a:gd name="T50" fmla="*/ 0 w 42"/>
                <a:gd name="T51" fmla="*/ 25 h 64"/>
                <a:gd name="T52" fmla="*/ 2 w 42"/>
                <a:gd name="T53" fmla="*/ 19 h 64"/>
                <a:gd name="T54" fmla="*/ 3 w 42"/>
                <a:gd name="T55" fmla="*/ 14 h 64"/>
                <a:gd name="T56" fmla="*/ 6 w 42"/>
                <a:gd name="T57" fmla="*/ 9 h 64"/>
                <a:gd name="T58" fmla="*/ 9 w 42"/>
                <a:gd name="T59" fmla="*/ 5 h 64"/>
                <a:gd name="T60" fmla="*/ 13 w 42"/>
                <a:gd name="T61" fmla="*/ 3 h 64"/>
                <a:gd name="T62" fmla="*/ 16 w 42"/>
                <a:gd name="T63" fmla="*/ 1 h 64"/>
                <a:gd name="T64" fmla="*/ 21 w 42"/>
                <a:gd name="T65" fmla="*/ 0 h 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"/>
                <a:gd name="T100" fmla="*/ 0 h 64"/>
                <a:gd name="T101" fmla="*/ 42 w 42"/>
                <a:gd name="T102" fmla="*/ 64 h 6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" h="64">
                  <a:moveTo>
                    <a:pt x="21" y="0"/>
                  </a:moveTo>
                  <a:lnTo>
                    <a:pt x="21" y="0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7" y="1"/>
                  </a:lnTo>
                  <a:lnTo>
                    <a:pt x="29" y="3"/>
                  </a:lnTo>
                  <a:lnTo>
                    <a:pt x="30" y="4"/>
                  </a:lnTo>
                  <a:lnTo>
                    <a:pt x="32" y="5"/>
                  </a:lnTo>
                  <a:lnTo>
                    <a:pt x="34" y="7"/>
                  </a:lnTo>
                  <a:lnTo>
                    <a:pt x="35" y="9"/>
                  </a:lnTo>
                  <a:lnTo>
                    <a:pt x="36" y="12"/>
                  </a:lnTo>
                  <a:lnTo>
                    <a:pt x="38" y="14"/>
                  </a:lnTo>
                  <a:lnTo>
                    <a:pt x="39" y="17"/>
                  </a:lnTo>
                  <a:lnTo>
                    <a:pt x="39" y="19"/>
                  </a:lnTo>
                  <a:lnTo>
                    <a:pt x="40" y="22"/>
                  </a:lnTo>
                  <a:lnTo>
                    <a:pt x="41" y="25"/>
                  </a:lnTo>
                  <a:lnTo>
                    <a:pt x="41" y="28"/>
                  </a:lnTo>
                  <a:lnTo>
                    <a:pt x="41" y="32"/>
                  </a:lnTo>
                  <a:lnTo>
                    <a:pt x="41" y="35"/>
                  </a:lnTo>
                  <a:lnTo>
                    <a:pt x="41" y="38"/>
                  </a:lnTo>
                  <a:lnTo>
                    <a:pt x="40" y="41"/>
                  </a:lnTo>
                  <a:lnTo>
                    <a:pt x="39" y="44"/>
                  </a:lnTo>
                  <a:lnTo>
                    <a:pt x="39" y="47"/>
                  </a:lnTo>
                  <a:lnTo>
                    <a:pt x="38" y="49"/>
                  </a:lnTo>
                  <a:lnTo>
                    <a:pt x="36" y="52"/>
                  </a:lnTo>
                  <a:lnTo>
                    <a:pt x="35" y="54"/>
                  </a:lnTo>
                  <a:lnTo>
                    <a:pt x="34" y="56"/>
                  </a:lnTo>
                  <a:lnTo>
                    <a:pt x="32" y="58"/>
                  </a:lnTo>
                  <a:lnTo>
                    <a:pt x="30" y="59"/>
                  </a:lnTo>
                  <a:lnTo>
                    <a:pt x="29" y="60"/>
                  </a:lnTo>
                  <a:lnTo>
                    <a:pt x="27" y="62"/>
                  </a:lnTo>
                  <a:lnTo>
                    <a:pt x="25" y="62"/>
                  </a:lnTo>
                  <a:lnTo>
                    <a:pt x="23" y="63"/>
                  </a:lnTo>
                  <a:lnTo>
                    <a:pt x="21" y="63"/>
                  </a:lnTo>
                  <a:lnTo>
                    <a:pt x="19" y="63"/>
                  </a:lnTo>
                  <a:lnTo>
                    <a:pt x="16" y="62"/>
                  </a:lnTo>
                  <a:lnTo>
                    <a:pt x="14" y="62"/>
                  </a:lnTo>
                  <a:lnTo>
                    <a:pt x="13" y="60"/>
                  </a:lnTo>
                  <a:lnTo>
                    <a:pt x="11" y="59"/>
                  </a:lnTo>
                  <a:lnTo>
                    <a:pt x="9" y="58"/>
                  </a:lnTo>
                  <a:lnTo>
                    <a:pt x="7" y="56"/>
                  </a:lnTo>
                  <a:lnTo>
                    <a:pt x="6" y="54"/>
                  </a:lnTo>
                  <a:lnTo>
                    <a:pt x="5" y="52"/>
                  </a:lnTo>
                  <a:lnTo>
                    <a:pt x="3" y="49"/>
                  </a:lnTo>
                  <a:lnTo>
                    <a:pt x="2" y="47"/>
                  </a:lnTo>
                  <a:lnTo>
                    <a:pt x="2" y="44"/>
                  </a:lnTo>
                  <a:lnTo>
                    <a:pt x="1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3" y="14"/>
                  </a:lnTo>
                  <a:lnTo>
                    <a:pt x="5" y="12"/>
                  </a:lnTo>
                  <a:lnTo>
                    <a:pt x="6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1" y="4"/>
                  </a:lnTo>
                  <a:lnTo>
                    <a:pt x="13" y="3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9" y="0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21" name="Freeform 458"/>
            <p:cNvSpPr>
              <a:spLocks/>
            </p:cNvSpPr>
            <p:nvPr/>
          </p:nvSpPr>
          <p:spPr bwMode="auto">
            <a:xfrm>
              <a:off x="2354" y="1076"/>
              <a:ext cx="14" cy="63"/>
            </a:xfrm>
            <a:custGeom>
              <a:avLst/>
              <a:gdLst>
                <a:gd name="T0" fmla="*/ 0 w 14"/>
                <a:gd name="T1" fmla="*/ 0 h 63"/>
                <a:gd name="T2" fmla="*/ 12 w 14"/>
                <a:gd name="T3" fmla="*/ 0 h 63"/>
                <a:gd name="T4" fmla="*/ 7 w 14"/>
                <a:gd name="T5" fmla="*/ 2 h 63"/>
                <a:gd name="T6" fmla="*/ 0 w 14"/>
                <a:gd name="T7" fmla="*/ 0 h 63"/>
                <a:gd name="T8" fmla="*/ 0 w 14"/>
                <a:gd name="T9" fmla="*/ 62 h 63"/>
                <a:gd name="T10" fmla="*/ 13 w 14"/>
                <a:gd name="T11" fmla="*/ 62 h 63"/>
                <a:gd name="T12" fmla="*/ 7 w 14"/>
                <a:gd name="T13" fmla="*/ 60 h 63"/>
                <a:gd name="T14" fmla="*/ 0 w 14"/>
                <a:gd name="T15" fmla="*/ 62 h 63"/>
                <a:gd name="T16" fmla="*/ 0 w 14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63"/>
                <a:gd name="T29" fmla="*/ 14 w 14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63">
                  <a:moveTo>
                    <a:pt x="0" y="0"/>
                  </a:moveTo>
                  <a:lnTo>
                    <a:pt x="12" y="0"/>
                  </a:lnTo>
                  <a:lnTo>
                    <a:pt x="7" y="2"/>
                  </a:lnTo>
                  <a:lnTo>
                    <a:pt x="0" y="0"/>
                  </a:lnTo>
                  <a:lnTo>
                    <a:pt x="0" y="62"/>
                  </a:lnTo>
                  <a:lnTo>
                    <a:pt x="13" y="62"/>
                  </a:lnTo>
                  <a:lnTo>
                    <a:pt x="7" y="60"/>
                  </a:lnTo>
                  <a:lnTo>
                    <a:pt x="0" y="6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22" name="Freeform 459"/>
            <p:cNvSpPr>
              <a:spLocks/>
            </p:cNvSpPr>
            <p:nvPr/>
          </p:nvSpPr>
          <p:spPr bwMode="auto">
            <a:xfrm>
              <a:off x="2354" y="1076"/>
              <a:ext cx="14" cy="3"/>
            </a:xfrm>
            <a:custGeom>
              <a:avLst/>
              <a:gdLst>
                <a:gd name="T0" fmla="*/ 0 w 14"/>
                <a:gd name="T1" fmla="*/ 0 h 3"/>
                <a:gd name="T2" fmla="*/ 13 w 14"/>
                <a:gd name="T3" fmla="*/ 0 h 3"/>
                <a:gd name="T4" fmla="*/ 7 w 14"/>
                <a:gd name="T5" fmla="*/ 2 h 3"/>
                <a:gd name="T6" fmla="*/ 0 w 14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3"/>
                <a:gd name="T14" fmla="*/ 14 w 14"/>
                <a:gd name="T15" fmla="*/ 3 h 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3">
                  <a:moveTo>
                    <a:pt x="0" y="0"/>
                  </a:moveTo>
                  <a:lnTo>
                    <a:pt x="13" y="0"/>
                  </a:lnTo>
                  <a:lnTo>
                    <a:pt x="7" y="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23" name="Freeform 460"/>
            <p:cNvSpPr>
              <a:spLocks/>
            </p:cNvSpPr>
            <p:nvPr/>
          </p:nvSpPr>
          <p:spPr bwMode="auto">
            <a:xfrm>
              <a:off x="2347" y="1076"/>
              <a:ext cx="41" cy="63"/>
            </a:xfrm>
            <a:custGeom>
              <a:avLst/>
              <a:gdLst>
                <a:gd name="T0" fmla="*/ 22 w 41"/>
                <a:gd name="T1" fmla="*/ 0 h 63"/>
                <a:gd name="T2" fmla="*/ 26 w 41"/>
                <a:gd name="T3" fmla="*/ 1 h 63"/>
                <a:gd name="T4" fmla="*/ 30 w 41"/>
                <a:gd name="T5" fmla="*/ 4 h 63"/>
                <a:gd name="T6" fmla="*/ 33 w 41"/>
                <a:gd name="T7" fmla="*/ 7 h 63"/>
                <a:gd name="T8" fmla="*/ 36 w 41"/>
                <a:gd name="T9" fmla="*/ 11 h 63"/>
                <a:gd name="T10" fmla="*/ 38 w 41"/>
                <a:gd name="T11" fmla="*/ 16 h 63"/>
                <a:gd name="T12" fmla="*/ 39 w 41"/>
                <a:gd name="T13" fmla="*/ 22 h 63"/>
                <a:gd name="T14" fmla="*/ 40 w 41"/>
                <a:gd name="T15" fmla="*/ 28 h 63"/>
                <a:gd name="T16" fmla="*/ 40 w 41"/>
                <a:gd name="T17" fmla="*/ 34 h 63"/>
                <a:gd name="T18" fmla="*/ 39 w 41"/>
                <a:gd name="T19" fmla="*/ 40 h 63"/>
                <a:gd name="T20" fmla="*/ 38 w 41"/>
                <a:gd name="T21" fmla="*/ 46 h 63"/>
                <a:gd name="T22" fmla="*/ 36 w 41"/>
                <a:gd name="T23" fmla="*/ 51 h 63"/>
                <a:gd name="T24" fmla="*/ 33 w 41"/>
                <a:gd name="T25" fmla="*/ 55 h 63"/>
                <a:gd name="T26" fmla="*/ 30 w 41"/>
                <a:gd name="T27" fmla="*/ 58 h 63"/>
                <a:gd name="T28" fmla="*/ 26 w 41"/>
                <a:gd name="T29" fmla="*/ 61 h 63"/>
                <a:gd name="T30" fmla="*/ 22 w 41"/>
                <a:gd name="T31" fmla="*/ 62 h 63"/>
                <a:gd name="T32" fmla="*/ 18 w 41"/>
                <a:gd name="T33" fmla="*/ 62 h 63"/>
                <a:gd name="T34" fmla="*/ 14 w 41"/>
                <a:gd name="T35" fmla="*/ 61 h 63"/>
                <a:gd name="T36" fmla="*/ 11 w 41"/>
                <a:gd name="T37" fmla="*/ 58 h 63"/>
                <a:gd name="T38" fmla="*/ 8 w 41"/>
                <a:gd name="T39" fmla="*/ 55 h 63"/>
                <a:gd name="T40" fmla="*/ 5 w 41"/>
                <a:gd name="T41" fmla="*/ 51 h 63"/>
                <a:gd name="T42" fmla="*/ 3 w 41"/>
                <a:gd name="T43" fmla="*/ 46 h 63"/>
                <a:gd name="T44" fmla="*/ 1 w 41"/>
                <a:gd name="T45" fmla="*/ 40 h 63"/>
                <a:gd name="T46" fmla="*/ 0 w 41"/>
                <a:gd name="T47" fmla="*/ 34 h 63"/>
                <a:gd name="T48" fmla="*/ 0 w 41"/>
                <a:gd name="T49" fmla="*/ 28 h 63"/>
                <a:gd name="T50" fmla="*/ 1 w 41"/>
                <a:gd name="T51" fmla="*/ 22 h 63"/>
                <a:gd name="T52" fmla="*/ 3 w 41"/>
                <a:gd name="T53" fmla="*/ 16 h 63"/>
                <a:gd name="T54" fmla="*/ 5 w 41"/>
                <a:gd name="T55" fmla="*/ 11 h 63"/>
                <a:gd name="T56" fmla="*/ 8 w 41"/>
                <a:gd name="T57" fmla="*/ 7 h 63"/>
                <a:gd name="T58" fmla="*/ 11 w 41"/>
                <a:gd name="T59" fmla="*/ 4 h 63"/>
                <a:gd name="T60" fmla="*/ 14 w 41"/>
                <a:gd name="T61" fmla="*/ 1 h 63"/>
                <a:gd name="T62" fmla="*/ 18 w 41"/>
                <a:gd name="T63" fmla="*/ 0 h 6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1"/>
                <a:gd name="T97" fmla="*/ 0 h 63"/>
                <a:gd name="T98" fmla="*/ 41 w 41"/>
                <a:gd name="T99" fmla="*/ 63 h 6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1" h="63">
                  <a:moveTo>
                    <a:pt x="20" y="0"/>
                  </a:moveTo>
                  <a:lnTo>
                    <a:pt x="22" y="0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8" y="2"/>
                  </a:lnTo>
                  <a:lnTo>
                    <a:pt x="30" y="4"/>
                  </a:lnTo>
                  <a:lnTo>
                    <a:pt x="31" y="5"/>
                  </a:lnTo>
                  <a:lnTo>
                    <a:pt x="33" y="7"/>
                  </a:lnTo>
                  <a:lnTo>
                    <a:pt x="34" y="9"/>
                  </a:lnTo>
                  <a:lnTo>
                    <a:pt x="36" y="11"/>
                  </a:lnTo>
                  <a:lnTo>
                    <a:pt x="37" y="14"/>
                  </a:lnTo>
                  <a:lnTo>
                    <a:pt x="38" y="16"/>
                  </a:lnTo>
                  <a:lnTo>
                    <a:pt x="38" y="19"/>
                  </a:lnTo>
                  <a:lnTo>
                    <a:pt x="39" y="22"/>
                  </a:lnTo>
                  <a:lnTo>
                    <a:pt x="40" y="25"/>
                  </a:lnTo>
                  <a:lnTo>
                    <a:pt x="40" y="28"/>
                  </a:lnTo>
                  <a:lnTo>
                    <a:pt x="40" y="31"/>
                  </a:lnTo>
                  <a:lnTo>
                    <a:pt x="40" y="34"/>
                  </a:lnTo>
                  <a:lnTo>
                    <a:pt x="40" y="37"/>
                  </a:lnTo>
                  <a:lnTo>
                    <a:pt x="39" y="40"/>
                  </a:lnTo>
                  <a:lnTo>
                    <a:pt x="38" y="43"/>
                  </a:lnTo>
                  <a:lnTo>
                    <a:pt x="38" y="46"/>
                  </a:lnTo>
                  <a:lnTo>
                    <a:pt x="37" y="48"/>
                  </a:lnTo>
                  <a:lnTo>
                    <a:pt x="36" y="51"/>
                  </a:lnTo>
                  <a:lnTo>
                    <a:pt x="34" y="53"/>
                  </a:lnTo>
                  <a:lnTo>
                    <a:pt x="33" y="55"/>
                  </a:lnTo>
                  <a:lnTo>
                    <a:pt x="31" y="57"/>
                  </a:lnTo>
                  <a:lnTo>
                    <a:pt x="30" y="58"/>
                  </a:lnTo>
                  <a:lnTo>
                    <a:pt x="28" y="60"/>
                  </a:lnTo>
                  <a:lnTo>
                    <a:pt x="26" y="61"/>
                  </a:lnTo>
                  <a:lnTo>
                    <a:pt x="24" y="61"/>
                  </a:lnTo>
                  <a:lnTo>
                    <a:pt x="22" y="62"/>
                  </a:lnTo>
                  <a:lnTo>
                    <a:pt x="20" y="62"/>
                  </a:lnTo>
                  <a:lnTo>
                    <a:pt x="18" y="62"/>
                  </a:lnTo>
                  <a:lnTo>
                    <a:pt x="16" y="61"/>
                  </a:lnTo>
                  <a:lnTo>
                    <a:pt x="14" y="61"/>
                  </a:lnTo>
                  <a:lnTo>
                    <a:pt x="12" y="60"/>
                  </a:lnTo>
                  <a:lnTo>
                    <a:pt x="11" y="58"/>
                  </a:lnTo>
                  <a:lnTo>
                    <a:pt x="9" y="57"/>
                  </a:lnTo>
                  <a:lnTo>
                    <a:pt x="8" y="55"/>
                  </a:lnTo>
                  <a:lnTo>
                    <a:pt x="6" y="53"/>
                  </a:lnTo>
                  <a:lnTo>
                    <a:pt x="5" y="51"/>
                  </a:lnTo>
                  <a:lnTo>
                    <a:pt x="4" y="48"/>
                  </a:lnTo>
                  <a:lnTo>
                    <a:pt x="3" y="46"/>
                  </a:lnTo>
                  <a:lnTo>
                    <a:pt x="2" y="43"/>
                  </a:lnTo>
                  <a:lnTo>
                    <a:pt x="1" y="40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4" y="14"/>
                  </a:lnTo>
                  <a:lnTo>
                    <a:pt x="5" y="11"/>
                  </a:lnTo>
                  <a:lnTo>
                    <a:pt x="6" y="9"/>
                  </a:lnTo>
                  <a:lnTo>
                    <a:pt x="8" y="7"/>
                  </a:lnTo>
                  <a:lnTo>
                    <a:pt x="9" y="5"/>
                  </a:lnTo>
                  <a:lnTo>
                    <a:pt x="11" y="4"/>
                  </a:lnTo>
                  <a:lnTo>
                    <a:pt x="12" y="2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8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24" name="Freeform 461"/>
            <p:cNvSpPr>
              <a:spLocks/>
            </p:cNvSpPr>
            <p:nvPr/>
          </p:nvSpPr>
          <p:spPr bwMode="auto">
            <a:xfrm>
              <a:off x="2347" y="1076"/>
              <a:ext cx="42" cy="64"/>
            </a:xfrm>
            <a:custGeom>
              <a:avLst/>
              <a:gdLst>
                <a:gd name="T0" fmla="*/ 21 w 42"/>
                <a:gd name="T1" fmla="*/ 0 h 64"/>
                <a:gd name="T2" fmla="*/ 25 w 42"/>
                <a:gd name="T3" fmla="*/ 1 h 64"/>
                <a:gd name="T4" fmla="*/ 29 w 42"/>
                <a:gd name="T5" fmla="*/ 3 h 64"/>
                <a:gd name="T6" fmla="*/ 32 w 42"/>
                <a:gd name="T7" fmla="*/ 5 h 64"/>
                <a:gd name="T8" fmla="*/ 35 w 42"/>
                <a:gd name="T9" fmla="*/ 9 h 64"/>
                <a:gd name="T10" fmla="*/ 38 w 42"/>
                <a:gd name="T11" fmla="*/ 14 h 64"/>
                <a:gd name="T12" fmla="*/ 39 w 42"/>
                <a:gd name="T13" fmla="*/ 19 h 64"/>
                <a:gd name="T14" fmla="*/ 41 w 42"/>
                <a:gd name="T15" fmla="*/ 25 h 64"/>
                <a:gd name="T16" fmla="*/ 41 w 42"/>
                <a:gd name="T17" fmla="*/ 32 h 64"/>
                <a:gd name="T18" fmla="*/ 41 w 42"/>
                <a:gd name="T19" fmla="*/ 38 h 64"/>
                <a:gd name="T20" fmla="*/ 39 w 42"/>
                <a:gd name="T21" fmla="*/ 44 h 64"/>
                <a:gd name="T22" fmla="*/ 38 w 42"/>
                <a:gd name="T23" fmla="*/ 49 h 64"/>
                <a:gd name="T24" fmla="*/ 35 w 42"/>
                <a:gd name="T25" fmla="*/ 54 h 64"/>
                <a:gd name="T26" fmla="*/ 32 w 42"/>
                <a:gd name="T27" fmla="*/ 58 h 64"/>
                <a:gd name="T28" fmla="*/ 29 w 42"/>
                <a:gd name="T29" fmla="*/ 60 h 64"/>
                <a:gd name="T30" fmla="*/ 25 w 42"/>
                <a:gd name="T31" fmla="*/ 62 h 64"/>
                <a:gd name="T32" fmla="*/ 21 w 42"/>
                <a:gd name="T33" fmla="*/ 63 h 64"/>
                <a:gd name="T34" fmla="*/ 17 w 42"/>
                <a:gd name="T35" fmla="*/ 62 h 64"/>
                <a:gd name="T36" fmla="*/ 13 w 42"/>
                <a:gd name="T37" fmla="*/ 60 h 64"/>
                <a:gd name="T38" fmla="*/ 9 w 42"/>
                <a:gd name="T39" fmla="*/ 58 h 64"/>
                <a:gd name="T40" fmla="*/ 6 w 42"/>
                <a:gd name="T41" fmla="*/ 54 h 64"/>
                <a:gd name="T42" fmla="*/ 4 w 42"/>
                <a:gd name="T43" fmla="*/ 49 h 64"/>
                <a:gd name="T44" fmla="*/ 2 w 42"/>
                <a:gd name="T45" fmla="*/ 44 h 64"/>
                <a:gd name="T46" fmla="*/ 0 w 42"/>
                <a:gd name="T47" fmla="*/ 38 h 64"/>
                <a:gd name="T48" fmla="*/ 0 w 42"/>
                <a:gd name="T49" fmla="*/ 32 h 64"/>
                <a:gd name="T50" fmla="*/ 0 w 42"/>
                <a:gd name="T51" fmla="*/ 25 h 64"/>
                <a:gd name="T52" fmla="*/ 2 w 42"/>
                <a:gd name="T53" fmla="*/ 19 h 64"/>
                <a:gd name="T54" fmla="*/ 4 w 42"/>
                <a:gd name="T55" fmla="*/ 14 h 64"/>
                <a:gd name="T56" fmla="*/ 6 w 42"/>
                <a:gd name="T57" fmla="*/ 9 h 64"/>
                <a:gd name="T58" fmla="*/ 9 w 42"/>
                <a:gd name="T59" fmla="*/ 5 h 64"/>
                <a:gd name="T60" fmla="*/ 13 w 42"/>
                <a:gd name="T61" fmla="*/ 3 h 64"/>
                <a:gd name="T62" fmla="*/ 17 w 42"/>
                <a:gd name="T63" fmla="*/ 1 h 64"/>
                <a:gd name="T64" fmla="*/ 21 w 42"/>
                <a:gd name="T65" fmla="*/ 0 h 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"/>
                <a:gd name="T100" fmla="*/ 0 h 64"/>
                <a:gd name="T101" fmla="*/ 42 w 42"/>
                <a:gd name="T102" fmla="*/ 64 h 6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" h="64">
                  <a:moveTo>
                    <a:pt x="21" y="0"/>
                  </a:moveTo>
                  <a:lnTo>
                    <a:pt x="21" y="0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7" y="1"/>
                  </a:lnTo>
                  <a:lnTo>
                    <a:pt x="29" y="3"/>
                  </a:lnTo>
                  <a:lnTo>
                    <a:pt x="30" y="4"/>
                  </a:lnTo>
                  <a:lnTo>
                    <a:pt x="32" y="5"/>
                  </a:lnTo>
                  <a:lnTo>
                    <a:pt x="34" y="7"/>
                  </a:lnTo>
                  <a:lnTo>
                    <a:pt x="35" y="9"/>
                  </a:lnTo>
                  <a:lnTo>
                    <a:pt x="36" y="12"/>
                  </a:lnTo>
                  <a:lnTo>
                    <a:pt x="38" y="14"/>
                  </a:lnTo>
                  <a:lnTo>
                    <a:pt x="39" y="17"/>
                  </a:lnTo>
                  <a:lnTo>
                    <a:pt x="39" y="19"/>
                  </a:lnTo>
                  <a:lnTo>
                    <a:pt x="40" y="22"/>
                  </a:lnTo>
                  <a:lnTo>
                    <a:pt x="41" y="25"/>
                  </a:lnTo>
                  <a:lnTo>
                    <a:pt x="41" y="28"/>
                  </a:lnTo>
                  <a:lnTo>
                    <a:pt x="41" y="32"/>
                  </a:lnTo>
                  <a:lnTo>
                    <a:pt x="41" y="35"/>
                  </a:lnTo>
                  <a:lnTo>
                    <a:pt x="41" y="38"/>
                  </a:lnTo>
                  <a:lnTo>
                    <a:pt x="40" y="41"/>
                  </a:lnTo>
                  <a:lnTo>
                    <a:pt x="39" y="44"/>
                  </a:lnTo>
                  <a:lnTo>
                    <a:pt x="39" y="47"/>
                  </a:lnTo>
                  <a:lnTo>
                    <a:pt x="38" y="49"/>
                  </a:lnTo>
                  <a:lnTo>
                    <a:pt x="36" y="52"/>
                  </a:lnTo>
                  <a:lnTo>
                    <a:pt x="35" y="54"/>
                  </a:lnTo>
                  <a:lnTo>
                    <a:pt x="34" y="56"/>
                  </a:lnTo>
                  <a:lnTo>
                    <a:pt x="32" y="58"/>
                  </a:lnTo>
                  <a:lnTo>
                    <a:pt x="30" y="59"/>
                  </a:lnTo>
                  <a:lnTo>
                    <a:pt x="29" y="60"/>
                  </a:lnTo>
                  <a:lnTo>
                    <a:pt x="27" y="62"/>
                  </a:lnTo>
                  <a:lnTo>
                    <a:pt x="25" y="62"/>
                  </a:lnTo>
                  <a:lnTo>
                    <a:pt x="23" y="63"/>
                  </a:lnTo>
                  <a:lnTo>
                    <a:pt x="21" y="63"/>
                  </a:lnTo>
                  <a:lnTo>
                    <a:pt x="19" y="63"/>
                  </a:lnTo>
                  <a:lnTo>
                    <a:pt x="17" y="62"/>
                  </a:lnTo>
                  <a:lnTo>
                    <a:pt x="15" y="62"/>
                  </a:lnTo>
                  <a:lnTo>
                    <a:pt x="13" y="60"/>
                  </a:lnTo>
                  <a:lnTo>
                    <a:pt x="11" y="59"/>
                  </a:lnTo>
                  <a:lnTo>
                    <a:pt x="9" y="58"/>
                  </a:lnTo>
                  <a:lnTo>
                    <a:pt x="8" y="56"/>
                  </a:lnTo>
                  <a:lnTo>
                    <a:pt x="6" y="54"/>
                  </a:lnTo>
                  <a:lnTo>
                    <a:pt x="5" y="52"/>
                  </a:lnTo>
                  <a:lnTo>
                    <a:pt x="4" y="49"/>
                  </a:lnTo>
                  <a:lnTo>
                    <a:pt x="3" y="47"/>
                  </a:lnTo>
                  <a:lnTo>
                    <a:pt x="2" y="44"/>
                  </a:lnTo>
                  <a:lnTo>
                    <a:pt x="1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3" y="17"/>
                  </a:lnTo>
                  <a:lnTo>
                    <a:pt x="4" y="14"/>
                  </a:lnTo>
                  <a:lnTo>
                    <a:pt x="5" y="12"/>
                  </a:lnTo>
                  <a:lnTo>
                    <a:pt x="6" y="9"/>
                  </a:lnTo>
                  <a:lnTo>
                    <a:pt x="8" y="7"/>
                  </a:lnTo>
                  <a:lnTo>
                    <a:pt x="9" y="5"/>
                  </a:lnTo>
                  <a:lnTo>
                    <a:pt x="11" y="4"/>
                  </a:lnTo>
                  <a:lnTo>
                    <a:pt x="13" y="3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9" y="0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25" name="Freeform 462"/>
            <p:cNvSpPr>
              <a:spLocks/>
            </p:cNvSpPr>
            <p:nvPr/>
          </p:nvSpPr>
          <p:spPr bwMode="auto">
            <a:xfrm>
              <a:off x="2100" y="1080"/>
              <a:ext cx="142" cy="81"/>
            </a:xfrm>
            <a:custGeom>
              <a:avLst/>
              <a:gdLst>
                <a:gd name="T0" fmla="*/ 135 w 142"/>
                <a:gd name="T1" fmla="*/ 80 h 81"/>
                <a:gd name="T2" fmla="*/ 133 w 142"/>
                <a:gd name="T3" fmla="*/ 80 h 81"/>
                <a:gd name="T4" fmla="*/ 131 w 142"/>
                <a:gd name="T5" fmla="*/ 80 h 81"/>
                <a:gd name="T6" fmla="*/ 128 w 142"/>
                <a:gd name="T7" fmla="*/ 80 h 81"/>
                <a:gd name="T8" fmla="*/ 126 w 142"/>
                <a:gd name="T9" fmla="*/ 80 h 81"/>
                <a:gd name="T10" fmla="*/ 124 w 142"/>
                <a:gd name="T11" fmla="*/ 80 h 81"/>
                <a:gd name="T12" fmla="*/ 121 w 142"/>
                <a:gd name="T13" fmla="*/ 79 h 81"/>
                <a:gd name="T14" fmla="*/ 119 w 142"/>
                <a:gd name="T15" fmla="*/ 79 h 81"/>
                <a:gd name="T16" fmla="*/ 115 w 142"/>
                <a:gd name="T17" fmla="*/ 78 h 81"/>
                <a:gd name="T18" fmla="*/ 110 w 142"/>
                <a:gd name="T19" fmla="*/ 76 h 81"/>
                <a:gd name="T20" fmla="*/ 105 w 142"/>
                <a:gd name="T21" fmla="*/ 72 h 81"/>
                <a:gd name="T22" fmla="*/ 101 w 142"/>
                <a:gd name="T23" fmla="*/ 68 h 81"/>
                <a:gd name="T24" fmla="*/ 97 w 142"/>
                <a:gd name="T25" fmla="*/ 63 h 81"/>
                <a:gd name="T26" fmla="*/ 94 w 142"/>
                <a:gd name="T27" fmla="*/ 57 h 81"/>
                <a:gd name="T28" fmla="*/ 93 w 142"/>
                <a:gd name="T29" fmla="*/ 50 h 81"/>
                <a:gd name="T30" fmla="*/ 91 w 142"/>
                <a:gd name="T31" fmla="*/ 44 h 81"/>
                <a:gd name="T32" fmla="*/ 101 w 142"/>
                <a:gd name="T33" fmla="*/ 41 h 81"/>
                <a:gd name="T34" fmla="*/ 108 w 142"/>
                <a:gd name="T35" fmla="*/ 15 h 81"/>
                <a:gd name="T36" fmla="*/ 123 w 142"/>
                <a:gd name="T37" fmla="*/ 0 h 81"/>
                <a:gd name="T38" fmla="*/ 126 w 142"/>
                <a:gd name="T39" fmla="*/ 0 h 81"/>
                <a:gd name="T40" fmla="*/ 128 w 142"/>
                <a:gd name="T41" fmla="*/ 0 h 81"/>
                <a:gd name="T42" fmla="*/ 131 w 142"/>
                <a:gd name="T43" fmla="*/ 0 h 81"/>
                <a:gd name="T44" fmla="*/ 133 w 142"/>
                <a:gd name="T45" fmla="*/ 0 h 81"/>
                <a:gd name="T46" fmla="*/ 135 w 142"/>
                <a:gd name="T47" fmla="*/ 0 h 81"/>
                <a:gd name="T48" fmla="*/ 138 w 142"/>
                <a:gd name="T49" fmla="*/ 1 h 81"/>
                <a:gd name="T50" fmla="*/ 140 w 142"/>
                <a:gd name="T51" fmla="*/ 1 h 81"/>
                <a:gd name="T52" fmla="*/ 137 w 142"/>
                <a:gd name="T53" fmla="*/ 2 h 81"/>
                <a:gd name="T54" fmla="*/ 131 w 142"/>
                <a:gd name="T55" fmla="*/ 4 h 81"/>
                <a:gd name="T56" fmla="*/ 125 w 142"/>
                <a:gd name="T57" fmla="*/ 8 h 81"/>
                <a:gd name="T58" fmla="*/ 120 w 142"/>
                <a:gd name="T59" fmla="*/ 13 h 81"/>
                <a:gd name="T60" fmla="*/ 116 w 142"/>
                <a:gd name="T61" fmla="*/ 19 h 81"/>
                <a:gd name="T62" fmla="*/ 113 w 142"/>
                <a:gd name="T63" fmla="*/ 25 h 81"/>
                <a:gd name="T64" fmla="*/ 111 w 142"/>
                <a:gd name="T65" fmla="*/ 31 h 81"/>
                <a:gd name="T66" fmla="*/ 110 w 142"/>
                <a:gd name="T67" fmla="*/ 37 h 81"/>
                <a:gd name="T68" fmla="*/ 110 w 142"/>
                <a:gd name="T69" fmla="*/ 43 h 81"/>
                <a:gd name="T70" fmla="*/ 111 w 142"/>
                <a:gd name="T71" fmla="*/ 50 h 81"/>
                <a:gd name="T72" fmla="*/ 113 w 142"/>
                <a:gd name="T73" fmla="*/ 56 h 81"/>
                <a:gd name="T74" fmla="*/ 116 w 142"/>
                <a:gd name="T75" fmla="*/ 62 h 81"/>
                <a:gd name="T76" fmla="*/ 119 w 142"/>
                <a:gd name="T77" fmla="*/ 68 h 81"/>
                <a:gd name="T78" fmla="*/ 124 w 142"/>
                <a:gd name="T79" fmla="*/ 73 h 81"/>
                <a:gd name="T80" fmla="*/ 128 w 142"/>
                <a:gd name="T81" fmla="*/ 77 h 81"/>
                <a:gd name="T82" fmla="*/ 134 w 142"/>
                <a:gd name="T83" fmla="*/ 79 h 81"/>
                <a:gd name="T84" fmla="*/ 0 w 142"/>
                <a:gd name="T85" fmla="*/ 58 h 81"/>
                <a:gd name="T86" fmla="*/ 4 w 142"/>
                <a:gd name="T87" fmla="*/ 63 h 81"/>
                <a:gd name="T88" fmla="*/ 8 w 142"/>
                <a:gd name="T89" fmla="*/ 66 h 81"/>
                <a:gd name="T90" fmla="*/ 14 w 142"/>
                <a:gd name="T91" fmla="*/ 69 h 81"/>
                <a:gd name="T92" fmla="*/ 20 w 142"/>
                <a:gd name="T93" fmla="*/ 71 h 81"/>
                <a:gd name="T94" fmla="*/ 26 w 142"/>
                <a:gd name="T95" fmla="*/ 71 h 81"/>
                <a:gd name="T96" fmla="*/ 32 w 142"/>
                <a:gd name="T97" fmla="*/ 70 h 81"/>
                <a:gd name="T98" fmla="*/ 39 w 142"/>
                <a:gd name="T99" fmla="*/ 67 h 81"/>
                <a:gd name="T100" fmla="*/ 44 w 142"/>
                <a:gd name="T101" fmla="*/ 62 h 81"/>
                <a:gd name="T102" fmla="*/ 136 w 142"/>
                <a:gd name="T103" fmla="*/ 80 h 8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42"/>
                <a:gd name="T157" fmla="*/ 0 h 81"/>
                <a:gd name="T158" fmla="*/ 142 w 142"/>
                <a:gd name="T159" fmla="*/ 81 h 8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42" h="81">
                  <a:moveTo>
                    <a:pt x="136" y="80"/>
                  </a:moveTo>
                  <a:lnTo>
                    <a:pt x="135" y="80"/>
                  </a:lnTo>
                  <a:lnTo>
                    <a:pt x="134" y="80"/>
                  </a:lnTo>
                  <a:lnTo>
                    <a:pt x="133" y="80"/>
                  </a:lnTo>
                  <a:lnTo>
                    <a:pt x="132" y="80"/>
                  </a:lnTo>
                  <a:lnTo>
                    <a:pt x="131" y="80"/>
                  </a:lnTo>
                  <a:lnTo>
                    <a:pt x="130" y="80"/>
                  </a:lnTo>
                  <a:lnTo>
                    <a:pt x="128" y="80"/>
                  </a:lnTo>
                  <a:lnTo>
                    <a:pt x="127" y="80"/>
                  </a:lnTo>
                  <a:lnTo>
                    <a:pt x="126" y="80"/>
                  </a:lnTo>
                  <a:lnTo>
                    <a:pt x="125" y="80"/>
                  </a:lnTo>
                  <a:lnTo>
                    <a:pt x="124" y="80"/>
                  </a:lnTo>
                  <a:lnTo>
                    <a:pt x="123" y="79"/>
                  </a:lnTo>
                  <a:lnTo>
                    <a:pt x="121" y="79"/>
                  </a:lnTo>
                  <a:lnTo>
                    <a:pt x="120" y="79"/>
                  </a:lnTo>
                  <a:lnTo>
                    <a:pt x="119" y="79"/>
                  </a:lnTo>
                  <a:lnTo>
                    <a:pt x="118" y="79"/>
                  </a:lnTo>
                  <a:lnTo>
                    <a:pt x="115" y="78"/>
                  </a:lnTo>
                  <a:lnTo>
                    <a:pt x="112" y="77"/>
                  </a:lnTo>
                  <a:lnTo>
                    <a:pt x="110" y="76"/>
                  </a:lnTo>
                  <a:lnTo>
                    <a:pt x="107" y="74"/>
                  </a:lnTo>
                  <a:lnTo>
                    <a:pt x="105" y="72"/>
                  </a:lnTo>
                  <a:lnTo>
                    <a:pt x="103" y="70"/>
                  </a:lnTo>
                  <a:lnTo>
                    <a:pt x="101" y="68"/>
                  </a:lnTo>
                  <a:lnTo>
                    <a:pt x="99" y="65"/>
                  </a:lnTo>
                  <a:lnTo>
                    <a:pt x="97" y="63"/>
                  </a:lnTo>
                  <a:lnTo>
                    <a:pt x="96" y="60"/>
                  </a:lnTo>
                  <a:lnTo>
                    <a:pt x="94" y="57"/>
                  </a:lnTo>
                  <a:lnTo>
                    <a:pt x="93" y="53"/>
                  </a:lnTo>
                  <a:lnTo>
                    <a:pt x="93" y="50"/>
                  </a:lnTo>
                  <a:lnTo>
                    <a:pt x="92" y="47"/>
                  </a:lnTo>
                  <a:lnTo>
                    <a:pt x="91" y="44"/>
                  </a:lnTo>
                  <a:lnTo>
                    <a:pt x="91" y="40"/>
                  </a:lnTo>
                  <a:lnTo>
                    <a:pt x="101" y="41"/>
                  </a:lnTo>
                  <a:lnTo>
                    <a:pt x="101" y="15"/>
                  </a:lnTo>
                  <a:lnTo>
                    <a:pt x="108" y="15"/>
                  </a:lnTo>
                  <a:lnTo>
                    <a:pt x="122" y="0"/>
                  </a:lnTo>
                  <a:lnTo>
                    <a:pt x="123" y="0"/>
                  </a:lnTo>
                  <a:lnTo>
                    <a:pt x="125" y="0"/>
                  </a:lnTo>
                  <a:lnTo>
                    <a:pt x="126" y="0"/>
                  </a:lnTo>
                  <a:lnTo>
                    <a:pt x="127" y="0"/>
                  </a:lnTo>
                  <a:lnTo>
                    <a:pt x="128" y="0"/>
                  </a:lnTo>
                  <a:lnTo>
                    <a:pt x="129" y="0"/>
                  </a:lnTo>
                  <a:lnTo>
                    <a:pt x="131" y="0"/>
                  </a:lnTo>
                  <a:lnTo>
                    <a:pt x="132" y="0"/>
                  </a:lnTo>
                  <a:lnTo>
                    <a:pt x="133" y="0"/>
                  </a:lnTo>
                  <a:lnTo>
                    <a:pt x="134" y="0"/>
                  </a:lnTo>
                  <a:lnTo>
                    <a:pt x="135" y="0"/>
                  </a:lnTo>
                  <a:lnTo>
                    <a:pt x="136" y="1"/>
                  </a:lnTo>
                  <a:lnTo>
                    <a:pt x="138" y="1"/>
                  </a:lnTo>
                  <a:lnTo>
                    <a:pt x="139" y="1"/>
                  </a:lnTo>
                  <a:lnTo>
                    <a:pt x="140" y="1"/>
                  </a:lnTo>
                  <a:lnTo>
                    <a:pt x="141" y="1"/>
                  </a:lnTo>
                  <a:lnTo>
                    <a:pt x="137" y="2"/>
                  </a:lnTo>
                  <a:lnTo>
                    <a:pt x="134" y="3"/>
                  </a:lnTo>
                  <a:lnTo>
                    <a:pt x="131" y="4"/>
                  </a:lnTo>
                  <a:lnTo>
                    <a:pt x="128" y="6"/>
                  </a:lnTo>
                  <a:lnTo>
                    <a:pt x="125" y="8"/>
                  </a:lnTo>
                  <a:lnTo>
                    <a:pt x="123" y="11"/>
                  </a:lnTo>
                  <a:lnTo>
                    <a:pt x="120" y="13"/>
                  </a:lnTo>
                  <a:lnTo>
                    <a:pt x="118" y="16"/>
                  </a:lnTo>
                  <a:lnTo>
                    <a:pt x="116" y="19"/>
                  </a:lnTo>
                  <a:lnTo>
                    <a:pt x="115" y="22"/>
                  </a:lnTo>
                  <a:lnTo>
                    <a:pt x="113" y="25"/>
                  </a:lnTo>
                  <a:lnTo>
                    <a:pt x="112" y="28"/>
                  </a:lnTo>
                  <a:lnTo>
                    <a:pt x="111" y="31"/>
                  </a:lnTo>
                  <a:lnTo>
                    <a:pt x="110" y="34"/>
                  </a:lnTo>
                  <a:lnTo>
                    <a:pt x="110" y="37"/>
                  </a:lnTo>
                  <a:lnTo>
                    <a:pt x="110" y="40"/>
                  </a:lnTo>
                  <a:lnTo>
                    <a:pt x="110" y="43"/>
                  </a:lnTo>
                  <a:lnTo>
                    <a:pt x="110" y="46"/>
                  </a:lnTo>
                  <a:lnTo>
                    <a:pt x="111" y="50"/>
                  </a:lnTo>
                  <a:lnTo>
                    <a:pt x="112" y="53"/>
                  </a:lnTo>
                  <a:lnTo>
                    <a:pt x="113" y="56"/>
                  </a:lnTo>
                  <a:lnTo>
                    <a:pt x="114" y="59"/>
                  </a:lnTo>
                  <a:lnTo>
                    <a:pt x="116" y="62"/>
                  </a:lnTo>
                  <a:lnTo>
                    <a:pt x="118" y="65"/>
                  </a:lnTo>
                  <a:lnTo>
                    <a:pt x="119" y="68"/>
                  </a:lnTo>
                  <a:lnTo>
                    <a:pt x="122" y="70"/>
                  </a:lnTo>
                  <a:lnTo>
                    <a:pt x="124" y="73"/>
                  </a:lnTo>
                  <a:lnTo>
                    <a:pt x="126" y="75"/>
                  </a:lnTo>
                  <a:lnTo>
                    <a:pt x="128" y="77"/>
                  </a:lnTo>
                  <a:lnTo>
                    <a:pt x="131" y="78"/>
                  </a:lnTo>
                  <a:lnTo>
                    <a:pt x="134" y="79"/>
                  </a:lnTo>
                  <a:lnTo>
                    <a:pt x="136" y="80"/>
                  </a:lnTo>
                  <a:lnTo>
                    <a:pt x="0" y="58"/>
                  </a:lnTo>
                  <a:lnTo>
                    <a:pt x="2" y="61"/>
                  </a:lnTo>
                  <a:lnTo>
                    <a:pt x="4" y="63"/>
                  </a:lnTo>
                  <a:lnTo>
                    <a:pt x="6" y="65"/>
                  </a:lnTo>
                  <a:lnTo>
                    <a:pt x="8" y="66"/>
                  </a:lnTo>
                  <a:lnTo>
                    <a:pt x="11" y="68"/>
                  </a:lnTo>
                  <a:lnTo>
                    <a:pt x="14" y="69"/>
                  </a:lnTo>
                  <a:lnTo>
                    <a:pt x="17" y="70"/>
                  </a:lnTo>
                  <a:lnTo>
                    <a:pt x="20" y="71"/>
                  </a:lnTo>
                  <a:lnTo>
                    <a:pt x="23" y="71"/>
                  </a:lnTo>
                  <a:lnTo>
                    <a:pt x="26" y="71"/>
                  </a:lnTo>
                  <a:lnTo>
                    <a:pt x="29" y="70"/>
                  </a:lnTo>
                  <a:lnTo>
                    <a:pt x="32" y="70"/>
                  </a:lnTo>
                  <a:lnTo>
                    <a:pt x="36" y="69"/>
                  </a:lnTo>
                  <a:lnTo>
                    <a:pt x="39" y="67"/>
                  </a:lnTo>
                  <a:lnTo>
                    <a:pt x="42" y="65"/>
                  </a:lnTo>
                  <a:lnTo>
                    <a:pt x="44" y="62"/>
                  </a:lnTo>
                  <a:lnTo>
                    <a:pt x="0" y="58"/>
                  </a:lnTo>
                  <a:lnTo>
                    <a:pt x="136" y="8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26" name="Freeform 463"/>
            <p:cNvSpPr>
              <a:spLocks/>
            </p:cNvSpPr>
            <p:nvPr/>
          </p:nvSpPr>
          <p:spPr bwMode="auto">
            <a:xfrm>
              <a:off x="2089" y="943"/>
              <a:ext cx="220" cy="154"/>
            </a:xfrm>
            <a:custGeom>
              <a:avLst/>
              <a:gdLst>
                <a:gd name="T0" fmla="*/ 120 w 220"/>
                <a:gd name="T1" fmla="*/ 153 h 154"/>
                <a:gd name="T2" fmla="*/ 125 w 220"/>
                <a:gd name="T3" fmla="*/ 151 h 154"/>
                <a:gd name="T4" fmla="*/ 129 w 220"/>
                <a:gd name="T5" fmla="*/ 146 h 154"/>
                <a:gd name="T6" fmla="*/ 133 w 220"/>
                <a:gd name="T7" fmla="*/ 139 h 154"/>
                <a:gd name="T8" fmla="*/ 138 w 220"/>
                <a:gd name="T9" fmla="*/ 134 h 154"/>
                <a:gd name="T10" fmla="*/ 144 w 220"/>
                <a:gd name="T11" fmla="*/ 130 h 154"/>
                <a:gd name="T12" fmla="*/ 215 w 220"/>
                <a:gd name="T13" fmla="*/ 130 h 154"/>
                <a:gd name="T14" fmla="*/ 218 w 220"/>
                <a:gd name="T15" fmla="*/ 128 h 154"/>
                <a:gd name="T16" fmla="*/ 219 w 220"/>
                <a:gd name="T17" fmla="*/ 124 h 154"/>
                <a:gd name="T18" fmla="*/ 219 w 220"/>
                <a:gd name="T19" fmla="*/ 27 h 154"/>
                <a:gd name="T20" fmla="*/ 217 w 220"/>
                <a:gd name="T21" fmla="*/ 19 h 154"/>
                <a:gd name="T22" fmla="*/ 213 w 220"/>
                <a:gd name="T23" fmla="*/ 16 h 154"/>
                <a:gd name="T24" fmla="*/ 142 w 220"/>
                <a:gd name="T25" fmla="*/ 0 h 154"/>
                <a:gd name="T26" fmla="*/ 139 w 220"/>
                <a:gd name="T27" fmla="*/ 0 h 154"/>
                <a:gd name="T28" fmla="*/ 135 w 220"/>
                <a:gd name="T29" fmla="*/ 0 h 154"/>
                <a:gd name="T30" fmla="*/ 130 w 220"/>
                <a:gd name="T31" fmla="*/ 1 h 154"/>
                <a:gd name="T32" fmla="*/ 123 w 220"/>
                <a:gd name="T33" fmla="*/ 1 h 154"/>
                <a:gd name="T34" fmla="*/ 117 w 220"/>
                <a:gd name="T35" fmla="*/ 1 h 154"/>
                <a:gd name="T36" fmla="*/ 111 w 220"/>
                <a:gd name="T37" fmla="*/ 2 h 154"/>
                <a:gd name="T38" fmla="*/ 104 w 220"/>
                <a:gd name="T39" fmla="*/ 2 h 154"/>
                <a:gd name="T40" fmla="*/ 98 w 220"/>
                <a:gd name="T41" fmla="*/ 2 h 154"/>
                <a:gd name="T42" fmla="*/ 92 w 220"/>
                <a:gd name="T43" fmla="*/ 2 h 154"/>
                <a:gd name="T44" fmla="*/ 85 w 220"/>
                <a:gd name="T45" fmla="*/ 2 h 154"/>
                <a:gd name="T46" fmla="*/ 79 w 220"/>
                <a:gd name="T47" fmla="*/ 2 h 154"/>
                <a:gd name="T48" fmla="*/ 72 w 220"/>
                <a:gd name="T49" fmla="*/ 2 h 154"/>
                <a:gd name="T50" fmla="*/ 66 w 220"/>
                <a:gd name="T51" fmla="*/ 3 h 154"/>
                <a:gd name="T52" fmla="*/ 61 w 220"/>
                <a:gd name="T53" fmla="*/ 3 h 154"/>
                <a:gd name="T54" fmla="*/ 56 w 220"/>
                <a:gd name="T55" fmla="*/ 4 h 154"/>
                <a:gd name="T56" fmla="*/ 52 w 220"/>
                <a:gd name="T57" fmla="*/ 6 h 154"/>
                <a:gd name="T58" fmla="*/ 48 w 220"/>
                <a:gd name="T59" fmla="*/ 7 h 154"/>
                <a:gd name="T60" fmla="*/ 44 w 220"/>
                <a:gd name="T61" fmla="*/ 9 h 154"/>
                <a:gd name="T62" fmla="*/ 41 w 220"/>
                <a:gd name="T63" fmla="*/ 10 h 154"/>
                <a:gd name="T64" fmla="*/ 37 w 220"/>
                <a:gd name="T65" fmla="*/ 12 h 154"/>
                <a:gd name="T66" fmla="*/ 33 w 220"/>
                <a:gd name="T67" fmla="*/ 13 h 154"/>
                <a:gd name="T68" fmla="*/ 28 w 220"/>
                <a:gd name="T69" fmla="*/ 14 h 154"/>
                <a:gd name="T70" fmla="*/ 23 w 220"/>
                <a:gd name="T71" fmla="*/ 15 h 154"/>
                <a:gd name="T72" fmla="*/ 17 w 220"/>
                <a:gd name="T73" fmla="*/ 16 h 154"/>
                <a:gd name="T74" fmla="*/ 14 w 220"/>
                <a:gd name="T75" fmla="*/ 18 h 154"/>
                <a:gd name="T76" fmla="*/ 11 w 220"/>
                <a:gd name="T77" fmla="*/ 22 h 154"/>
                <a:gd name="T78" fmla="*/ 3 w 220"/>
                <a:gd name="T79" fmla="*/ 66 h 154"/>
                <a:gd name="T80" fmla="*/ 2 w 220"/>
                <a:gd name="T81" fmla="*/ 68 h 154"/>
                <a:gd name="T82" fmla="*/ 0 w 220"/>
                <a:gd name="T83" fmla="*/ 71 h 15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0"/>
                <a:gd name="T127" fmla="*/ 0 h 154"/>
                <a:gd name="T128" fmla="*/ 220 w 220"/>
                <a:gd name="T129" fmla="*/ 154 h 15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0" h="154">
                  <a:moveTo>
                    <a:pt x="0" y="150"/>
                  </a:moveTo>
                  <a:lnTo>
                    <a:pt x="112" y="153"/>
                  </a:lnTo>
                  <a:lnTo>
                    <a:pt x="120" y="153"/>
                  </a:lnTo>
                  <a:lnTo>
                    <a:pt x="122" y="153"/>
                  </a:lnTo>
                  <a:lnTo>
                    <a:pt x="123" y="152"/>
                  </a:lnTo>
                  <a:lnTo>
                    <a:pt x="125" y="151"/>
                  </a:lnTo>
                  <a:lnTo>
                    <a:pt x="126" y="150"/>
                  </a:lnTo>
                  <a:lnTo>
                    <a:pt x="127" y="148"/>
                  </a:lnTo>
                  <a:lnTo>
                    <a:pt x="129" y="146"/>
                  </a:lnTo>
                  <a:lnTo>
                    <a:pt x="130" y="144"/>
                  </a:lnTo>
                  <a:lnTo>
                    <a:pt x="132" y="142"/>
                  </a:lnTo>
                  <a:lnTo>
                    <a:pt x="133" y="139"/>
                  </a:lnTo>
                  <a:lnTo>
                    <a:pt x="135" y="137"/>
                  </a:lnTo>
                  <a:lnTo>
                    <a:pt x="137" y="135"/>
                  </a:lnTo>
                  <a:lnTo>
                    <a:pt x="138" y="134"/>
                  </a:lnTo>
                  <a:lnTo>
                    <a:pt x="140" y="132"/>
                  </a:lnTo>
                  <a:lnTo>
                    <a:pt x="142" y="131"/>
                  </a:lnTo>
                  <a:lnTo>
                    <a:pt x="144" y="130"/>
                  </a:lnTo>
                  <a:lnTo>
                    <a:pt x="146" y="130"/>
                  </a:lnTo>
                  <a:lnTo>
                    <a:pt x="214" y="130"/>
                  </a:lnTo>
                  <a:lnTo>
                    <a:pt x="215" y="130"/>
                  </a:lnTo>
                  <a:lnTo>
                    <a:pt x="216" y="129"/>
                  </a:lnTo>
                  <a:lnTo>
                    <a:pt x="217" y="129"/>
                  </a:lnTo>
                  <a:lnTo>
                    <a:pt x="218" y="128"/>
                  </a:lnTo>
                  <a:lnTo>
                    <a:pt x="219" y="127"/>
                  </a:lnTo>
                  <a:lnTo>
                    <a:pt x="219" y="125"/>
                  </a:lnTo>
                  <a:lnTo>
                    <a:pt x="219" y="124"/>
                  </a:lnTo>
                  <a:lnTo>
                    <a:pt x="219" y="122"/>
                  </a:lnTo>
                  <a:lnTo>
                    <a:pt x="219" y="31"/>
                  </a:lnTo>
                  <a:lnTo>
                    <a:pt x="219" y="27"/>
                  </a:lnTo>
                  <a:lnTo>
                    <a:pt x="218" y="23"/>
                  </a:lnTo>
                  <a:lnTo>
                    <a:pt x="218" y="21"/>
                  </a:lnTo>
                  <a:lnTo>
                    <a:pt x="217" y="19"/>
                  </a:lnTo>
                  <a:lnTo>
                    <a:pt x="216" y="18"/>
                  </a:lnTo>
                  <a:lnTo>
                    <a:pt x="214" y="17"/>
                  </a:lnTo>
                  <a:lnTo>
                    <a:pt x="213" y="16"/>
                  </a:lnTo>
                  <a:lnTo>
                    <a:pt x="211" y="15"/>
                  </a:lnTo>
                  <a:lnTo>
                    <a:pt x="143" y="1"/>
                  </a:lnTo>
                  <a:lnTo>
                    <a:pt x="142" y="0"/>
                  </a:lnTo>
                  <a:lnTo>
                    <a:pt x="141" y="0"/>
                  </a:lnTo>
                  <a:lnTo>
                    <a:pt x="140" y="0"/>
                  </a:lnTo>
                  <a:lnTo>
                    <a:pt x="139" y="0"/>
                  </a:lnTo>
                  <a:lnTo>
                    <a:pt x="137" y="0"/>
                  </a:lnTo>
                  <a:lnTo>
                    <a:pt x="136" y="0"/>
                  </a:lnTo>
                  <a:lnTo>
                    <a:pt x="135" y="0"/>
                  </a:lnTo>
                  <a:lnTo>
                    <a:pt x="134" y="0"/>
                  </a:lnTo>
                  <a:lnTo>
                    <a:pt x="132" y="0"/>
                  </a:lnTo>
                  <a:lnTo>
                    <a:pt x="130" y="1"/>
                  </a:lnTo>
                  <a:lnTo>
                    <a:pt x="127" y="1"/>
                  </a:lnTo>
                  <a:lnTo>
                    <a:pt x="125" y="1"/>
                  </a:lnTo>
                  <a:lnTo>
                    <a:pt x="123" y="1"/>
                  </a:lnTo>
                  <a:lnTo>
                    <a:pt x="121" y="1"/>
                  </a:lnTo>
                  <a:lnTo>
                    <a:pt x="119" y="1"/>
                  </a:lnTo>
                  <a:lnTo>
                    <a:pt x="117" y="1"/>
                  </a:lnTo>
                  <a:lnTo>
                    <a:pt x="115" y="2"/>
                  </a:lnTo>
                  <a:lnTo>
                    <a:pt x="113" y="2"/>
                  </a:lnTo>
                  <a:lnTo>
                    <a:pt x="111" y="2"/>
                  </a:lnTo>
                  <a:lnTo>
                    <a:pt x="109" y="2"/>
                  </a:lnTo>
                  <a:lnTo>
                    <a:pt x="106" y="2"/>
                  </a:lnTo>
                  <a:lnTo>
                    <a:pt x="104" y="2"/>
                  </a:lnTo>
                  <a:lnTo>
                    <a:pt x="102" y="2"/>
                  </a:lnTo>
                  <a:lnTo>
                    <a:pt x="100" y="2"/>
                  </a:lnTo>
                  <a:lnTo>
                    <a:pt x="98" y="2"/>
                  </a:lnTo>
                  <a:lnTo>
                    <a:pt x="96" y="2"/>
                  </a:lnTo>
                  <a:lnTo>
                    <a:pt x="94" y="2"/>
                  </a:lnTo>
                  <a:lnTo>
                    <a:pt x="92" y="2"/>
                  </a:lnTo>
                  <a:lnTo>
                    <a:pt x="89" y="2"/>
                  </a:lnTo>
                  <a:lnTo>
                    <a:pt x="87" y="2"/>
                  </a:lnTo>
                  <a:lnTo>
                    <a:pt x="85" y="2"/>
                  </a:lnTo>
                  <a:lnTo>
                    <a:pt x="83" y="2"/>
                  </a:lnTo>
                  <a:lnTo>
                    <a:pt x="81" y="2"/>
                  </a:lnTo>
                  <a:lnTo>
                    <a:pt x="79" y="2"/>
                  </a:lnTo>
                  <a:lnTo>
                    <a:pt x="77" y="2"/>
                  </a:lnTo>
                  <a:lnTo>
                    <a:pt x="75" y="2"/>
                  </a:lnTo>
                  <a:lnTo>
                    <a:pt x="72" y="2"/>
                  </a:lnTo>
                  <a:lnTo>
                    <a:pt x="70" y="2"/>
                  </a:lnTo>
                  <a:lnTo>
                    <a:pt x="68" y="3"/>
                  </a:lnTo>
                  <a:lnTo>
                    <a:pt x="66" y="3"/>
                  </a:lnTo>
                  <a:lnTo>
                    <a:pt x="64" y="3"/>
                  </a:lnTo>
                  <a:lnTo>
                    <a:pt x="62" y="3"/>
                  </a:lnTo>
                  <a:lnTo>
                    <a:pt x="61" y="3"/>
                  </a:lnTo>
                  <a:lnTo>
                    <a:pt x="59" y="4"/>
                  </a:lnTo>
                  <a:lnTo>
                    <a:pt x="58" y="4"/>
                  </a:lnTo>
                  <a:lnTo>
                    <a:pt x="56" y="4"/>
                  </a:lnTo>
                  <a:lnTo>
                    <a:pt x="55" y="5"/>
                  </a:lnTo>
                  <a:lnTo>
                    <a:pt x="53" y="5"/>
                  </a:lnTo>
                  <a:lnTo>
                    <a:pt x="52" y="6"/>
                  </a:lnTo>
                  <a:lnTo>
                    <a:pt x="51" y="6"/>
                  </a:lnTo>
                  <a:lnTo>
                    <a:pt x="49" y="7"/>
                  </a:lnTo>
                  <a:lnTo>
                    <a:pt x="48" y="7"/>
                  </a:lnTo>
                  <a:lnTo>
                    <a:pt x="47" y="8"/>
                  </a:lnTo>
                  <a:lnTo>
                    <a:pt x="46" y="8"/>
                  </a:lnTo>
                  <a:lnTo>
                    <a:pt x="44" y="9"/>
                  </a:lnTo>
                  <a:lnTo>
                    <a:pt x="43" y="9"/>
                  </a:lnTo>
                  <a:lnTo>
                    <a:pt x="42" y="10"/>
                  </a:lnTo>
                  <a:lnTo>
                    <a:pt x="41" y="10"/>
                  </a:lnTo>
                  <a:lnTo>
                    <a:pt x="39" y="11"/>
                  </a:lnTo>
                  <a:lnTo>
                    <a:pt x="38" y="11"/>
                  </a:lnTo>
                  <a:lnTo>
                    <a:pt x="37" y="12"/>
                  </a:lnTo>
                  <a:lnTo>
                    <a:pt x="36" y="12"/>
                  </a:lnTo>
                  <a:lnTo>
                    <a:pt x="34" y="13"/>
                  </a:lnTo>
                  <a:lnTo>
                    <a:pt x="33" y="13"/>
                  </a:lnTo>
                  <a:lnTo>
                    <a:pt x="31" y="13"/>
                  </a:lnTo>
                  <a:lnTo>
                    <a:pt x="30" y="14"/>
                  </a:lnTo>
                  <a:lnTo>
                    <a:pt x="28" y="14"/>
                  </a:lnTo>
                  <a:lnTo>
                    <a:pt x="26" y="14"/>
                  </a:lnTo>
                  <a:lnTo>
                    <a:pt x="25" y="15"/>
                  </a:lnTo>
                  <a:lnTo>
                    <a:pt x="23" y="15"/>
                  </a:lnTo>
                  <a:lnTo>
                    <a:pt x="21" y="15"/>
                  </a:lnTo>
                  <a:lnTo>
                    <a:pt x="19" y="15"/>
                  </a:lnTo>
                  <a:lnTo>
                    <a:pt x="17" y="16"/>
                  </a:lnTo>
                  <a:lnTo>
                    <a:pt x="16" y="16"/>
                  </a:lnTo>
                  <a:lnTo>
                    <a:pt x="15" y="17"/>
                  </a:lnTo>
                  <a:lnTo>
                    <a:pt x="14" y="18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1" y="22"/>
                  </a:lnTo>
                  <a:lnTo>
                    <a:pt x="11" y="24"/>
                  </a:lnTo>
                  <a:lnTo>
                    <a:pt x="3" y="65"/>
                  </a:lnTo>
                  <a:lnTo>
                    <a:pt x="3" y="66"/>
                  </a:lnTo>
                  <a:lnTo>
                    <a:pt x="3" y="67"/>
                  </a:lnTo>
                  <a:lnTo>
                    <a:pt x="2" y="67"/>
                  </a:lnTo>
                  <a:lnTo>
                    <a:pt x="2" y="68"/>
                  </a:lnTo>
                  <a:lnTo>
                    <a:pt x="1" y="69"/>
                  </a:lnTo>
                  <a:lnTo>
                    <a:pt x="1" y="70"/>
                  </a:lnTo>
                  <a:lnTo>
                    <a:pt x="0" y="71"/>
                  </a:lnTo>
                  <a:lnTo>
                    <a:pt x="0" y="72"/>
                  </a:lnTo>
                  <a:lnTo>
                    <a:pt x="0" y="150"/>
                  </a:lnTo>
                </a:path>
              </a:pathLst>
            </a:custGeom>
            <a:gradFill rotWithShape="0">
              <a:gsLst>
                <a:gs pos="0">
                  <a:srgbClr val="AEAEAE"/>
                </a:gs>
                <a:gs pos="50000">
                  <a:srgbClr val="DADADA"/>
                </a:gs>
                <a:gs pos="100000">
                  <a:srgbClr val="AEAEAE"/>
                </a:gs>
              </a:gsLst>
              <a:lin ang="27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27" name="Freeform 464"/>
            <p:cNvSpPr>
              <a:spLocks/>
            </p:cNvSpPr>
            <p:nvPr/>
          </p:nvSpPr>
          <p:spPr bwMode="auto">
            <a:xfrm>
              <a:off x="2089" y="943"/>
              <a:ext cx="220" cy="155"/>
            </a:xfrm>
            <a:custGeom>
              <a:avLst/>
              <a:gdLst>
                <a:gd name="T0" fmla="*/ 120 w 220"/>
                <a:gd name="T1" fmla="*/ 154 h 155"/>
                <a:gd name="T2" fmla="*/ 125 w 220"/>
                <a:gd name="T3" fmla="*/ 152 h 155"/>
                <a:gd name="T4" fmla="*/ 129 w 220"/>
                <a:gd name="T5" fmla="*/ 147 h 155"/>
                <a:gd name="T6" fmla="*/ 133 w 220"/>
                <a:gd name="T7" fmla="*/ 140 h 155"/>
                <a:gd name="T8" fmla="*/ 138 w 220"/>
                <a:gd name="T9" fmla="*/ 134 h 155"/>
                <a:gd name="T10" fmla="*/ 144 w 220"/>
                <a:gd name="T11" fmla="*/ 131 h 155"/>
                <a:gd name="T12" fmla="*/ 215 w 220"/>
                <a:gd name="T13" fmla="*/ 131 h 155"/>
                <a:gd name="T14" fmla="*/ 218 w 220"/>
                <a:gd name="T15" fmla="*/ 129 h 155"/>
                <a:gd name="T16" fmla="*/ 219 w 220"/>
                <a:gd name="T17" fmla="*/ 124 h 155"/>
                <a:gd name="T18" fmla="*/ 219 w 220"/>
                <a:gd name="T19" fmla="*/ 27 h 155"/>
                <a:gd name="T20" fmla="*/ 217 w 220"/>
                <a:gd name="T21" fmla="*/ 19 h 155"/>
                <a:gd name="T22" fmla="*/ 213 w 220"/>
                <a:gd name="T23" fmla="*/ 16 h 155"/>
                <a:gd name="T24" fmla="*/ 142 w 220"/>
                <a:gd name="T25" fmla="*/ 0 h 155"/>
                <a:gd name="T26" fmla="*/ 139 w 220"/>
                <a:gd name="T27" fmla="*/ 0 h 155"/>
                <a:gd name="T28" fmla="*/ 135 w 220"/>
                <a:gd name="T29" fmla="*/ 0 h 155"/>
                <a:gd name="T30" fmla="*/ 130 w 220"/>
                <a:gd name="T31" fmla="*/ 1 h 155"/>
                <a:gd name="T32" fmla="*/ 123 w 220"/>
                <a:gd name="T33" fmla="*/ 1 h 155"/>
                <a:gd name="T34" fmla="*/ 117 w 220"/>
                <a:gd name="T35" fmla="*/ 2 h 155"/>
                <a:gd name="T36" fmla="*/ 111 w 220"/>
                <a:gd name="T37" fmla="*/ 2 h 155"/>
                <a:gd name="T38" fmla="*/ 104 w 220"/>
                <a:gd name="T39" fmla="*/ 2 h 155"/>
                <a:gd name="T40" fmla="*/ 98 w 220"/>
                <a:gd name="T41" fmla="*/ 2 h 155"/>
                <a:gd name="T42" fmla="*/ 92 w 220"/>
                <a:gd name="T43" fmla="*/ 2 h 155"/>
                <a:gd name="T44" fmla="*/ 85 w 220"/>
                <a:gd name="T45" fmla="*/ 2 h 155"/>
                <a:gd name="T46" fmla="*/ 79 w 220"/>
                <a:gd name="T47" fmla="*/ 2 h 155"/>
                <a:gd name="T48" fmla="*/ 72 w 220"/>
                <a:gd name="T49" fmla="*/ 2 h 155"/>
                <a:gd name="T50" fmla="*/ 66 w 220"/>
                <a:gd name="T51" fmla="*/ 3 h 155"/>
                <a:gd name="T52" fmla="*/ 61 w 220"/>
                <a:gd name="T53" fmla="*/ 3 h 155"/>
                <a:gd name="T54" fmla="*/ 56 w 220"/>
                <a:gd name="T55" fmla="*/ 4 h 155"/>
                <a:gd name="T56" fmla="*/ 52 w 220"/>
                <a:gd name="T57" fmla="*/ 6 h 155"/>
                <a:gd name="T58" fmla="*/ 48 w 220"/>
                <a:gd name="T59" fmla="*/ 7 h 155"/>
                <a:gd name="T60" fmla="*/ 44 w 220"/>
                <a:gd name="T61" fmla="*/ 9 h 155"/>
                <a:gd name="T62" fmla="*/ 41 w 220"/>
                <a:gd name="T63" fmla="*/ 10 h 155"/>
                <a:gd name="T64" fmla="*/ 37 w 220"/>
                <a:gd name="T65" fmla="*/ 12 h 155"/>
                <a:gd name="T66" fmla="*/ 33 w 220"/>
                <a:gd name="T67" fmla="*/ 13 h 155"/>
                <a:gd name="T68" fmla="*/ 28 w 220"/>
                <a:gd name="T69" fmla="*/ 14 h 155"/>
                <a:gd name="T70" fmla="*/ 23 w 220"/>
                <a:gd name="T71" fmla="*/ 15 h 155"/>
                <a:gd name="T72" fmla="*/ 17 w 220"/>
                <a:gd name="T73" fmla="*/ 16 h 155"/>
                <a:gd name="T74" fmla="*/ 14 w 220"/>
                <a:gd name="T75" fmla="*/ 18 h 155"/>
                <a:gd name="T76" fmla="*/ 11 w 220"/>
                <a:gd name="T77" fmla="*/ 22 h 155"/>
                <a:gd name="T78" fmla="*/ 3 w 220"/>
                <a:gd name="T79" fmla="*/ 67 h 155"/>
                <a:gd name="T80" fmla="*/ 2 w 220"/>
                <a:gd name="T81" fmla="*/ 68 h 155"/>
                <a:gd name="T82" fmla="*/ 0 w 220"/>
                <a:gd name="T83" fmla="*/ 71 h 15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0"/>
                <a:gd name="T127" fmla="*/ 0 h 155"/>
                <a:gd name="T128" fmla="*/ 220 w 220"/>
                <a:gd name="T129" fmla="*/ 155 h 155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0" h="155">
                  <a:moveTo>
                    <a:pt x="0" y="151"/>
                  </a:moveTo>
                  <a:lnTo>
                    <a:pt x="112" y="154"/>
                  </a:lnTo>
                  <a:lnTo>
                    <a:pt x="120" y="154"/>
                  </a:lnTo>
                  <a:lnTo>
                    <a:pt x="122" y="154"/>
                  </a:lnTo>
                  <a:lnTo>
                    <a:pt x="123" y="153"/>
                  </a:lnTo>
                  <a:lnTo>
                    <a:pt x="125" y="152"/>
                  </a:lnTo>
                  <a:lnTo>
                    <a:pt x="126" y="151"/>
                  </a:lnTo>
                  <a:lnTo>
                    <a:pt x="127" y="149"/>
                  </a:lnTo>
                  <a:lnTo>
                    <a:pt x="129" y="147"/>
                  </a:lnTo>
                  <a:lnTo>
                    <a:pt x="130" y="145"/>
                  </a:lnTo>
                  <a:lnTo>
                    <a:pt x="132" y="143"/>
                  </a:lnTo>
                  <a:lnTo>
                    <a:pt x="133" y="140"/>
                  </a:lnTo>
                  <a:lnTo>
                    <a:pt x="135" y="138"/>
                  </a:lnTo>
                  <a:lnTo>
                    <a:pt x="137" y="136"/>
                  </a:lnTo>
                  <a:lnTo>
                    <a:pt x="138" y="134"/>
                  </a:lnTo>
                  <a:lnTo>
                    <a:pt x="140" y="133"/>
                  </a:lnTo>
                  <a:lnTo>
                    <a:pt x="142" y="132"/>
                  </a:lnTo>
                  <a:lnTo>
                    <a:pt x="144" y="131"/>
                  </a:lnTo>
                  <a:lnTo>
                    <a:pt x="146" y="131"/>
                  </a:lnTo>
                  <a:lnTo>
                    <a:pt x="214" y="131"/>
                  </a:lnTo>
                  <a:lnTo>
                    <a:pt x="215" y="131"/>
                  </a:lnTo>
                  <a:lnTo>
                    <a:pt x="216" y="130"/>
                  </a:lnTo>
                  <a:lnTo>
                    <a:pt x="217" y="130"/>
                  </a:lnTo>
                  <a:lnTo>
                    <a:pt x="218" y="129"/>
                  </a:lnTo>
                  <a:lnTo>
                    <a:pt x="219" y="128"/>
                  </a:lnTo>
                  <a:lnTo>
                    <a:pt x="219" y="126"/>
                  </a:lnTo>
                  <a:lnTo>
                    <a:pt x="219" y="124"/>
                  </a:lnTo>
                  <a:lnTo>
                    <a:pt x="219" y="122"/>
                  </a:lnTo>
                  <a:lnTo>
                    <a:pt x="219" y="31"/>
                  </a:lnTo>
                  <a:lnTo>
                    <a:pt x="219" y="27"/>
                  </a:lnTo>
                  <a:lnTo>
                    <a:pt x="218" y="24"/>
                  </a:lnTo>
                  <a:lnTo>
                    <a:pt x="218" y="21"/>
                  </a:lnTo>
                  <a:lnTo>
                    <a:pt x="217" y="19"/>
                  </a:lnTo>
                  <a:lnTo>
                    <a:pt x="216" y="18"/>
                  </a:lnTo>
                  <a:lnTo>
                    <a:pt x="214" y="17"/>
                  </a:lnTo>
                  <a:lnTo>
                    <a:pt x="213" y="16"/>
                  </a:lnTo>
                  <a:lnTo>
                    <a:pt x="211" y="15"/>
                  </a:lnTo>
                  <a:lnTo>
                    <a:pt x="143" y="1"/>
                  </a:lnTo>
                  <a:lnTo>
                    <a:pt x="142" y="0"/>
                  </a:lnTo>
                  <a:lnTo>
                    <a:pt x="141" y="0"/>
                  </a:lnTo>
                  <a:lnTo>
                    <a:pt x="140" y="0"/>
                  </a:lnTo>
                  <a:lnTo>
                    <a:pt x="139" y="0"/>
                  </a:lnTo>
                  <a:lnTo>
                    <a:pt x="137" y="0"/>
                  </a:lnTo>
                  <a:lnTo>
                    <a:pt x="136" y="0"/>
                  </a:lnTo>
                  <a:lnTo>
                    <a:pt x="135" y="0"/>
                  </a:lnTo>
                  <a:lnTo>
                    <a:pt x="134" y="0"/>
                  </a:lnTo>
                  <a:lnTo>
                    <a:pt x="132" y="0"/>
                  </a:lnTo>
                  <a:lnTo>
                    <a:pt x="130" y="1"/>
                  </a:lnTo>
                  <a:lnTo>
                    <a:pt x="127" y="1"/>
                  </a:lnTo>
                  <a:lnTo>
                    <a:pt x="125" y="1"/>
                  </a:lnTo>
                  <a:lnTo>
                    <a:pt x="123" y="1"/>
                  </a:lnTo>
                  <a:lnTo>
                    <a:pt x="121" y="1"/>
                  </a:lnTo>
                  <a:lnTo>
                    <a:pt x="119" y="2"/>
                  </a:lnTo>
                  <a:lnTo>
                    <a:pt x="117" y="2"/>
                  </a:lnTo>
                  <a:lnTo>
                    <a:pt x="115" y="2"/>
                  </a:lnTo>
                  <a:lnTo>
                    <a:pt x="113" y="2"/>
                  </a:lnTo>
                  <a:lnTo>
                    <a:pt x="111" y="2"/>
                  </a:lnTo>
                  <a:lnTo>
                    <a:pt x="109" y="2"/>
                  </a:lnTo>
                  <a:lnTo>
                    <a:pt x="106" y="2"/>
                  </a:lnTo>
                  <a:lnTo>
                    <a:pt x="104" y="2"/>
                  </a:lnTo>
                  <a:lnTo>
                    <a:pt x="102" y="2"/>
                  </a:lnTo>
                  <a:lnTo>
                    <a:pt x="100" y="2"/>
                  </a:lnTo>
                  <a:lnTo>
                    <a:pt x="98" y="2"/>
                  </a:lnTo>
                  <a:lnTo>
                    <a:pt x="96" y="2"/>
                  </a:lnTo>
                  <a:lnTo>
                    <a:pt x="94" y="2"/>
                  </a:lnTo>
                  <a:lnTo>
                    <a:pt x="92" y="2"/>
                  </a:lnTo>
                  <a:lnTo>
                    <a:pt x="89" y="2"/>
                  </a:lnTo>
                  <a:lnTo>
                    <a:pt x="87" y="2"/>
                  </a:lnTo>
                  <a:lnTo>
                    <a:pt x="85" y="2"/>
                  </a:lnTo>
                  <a:lnTo>
                    <a:pt x="83" y="2"/>
                  </a:lnTo>
                  <a:lnTo>
                    <a:pt x="81" y="2"/>
                  </a:lnTo>
                  <a:lnTo>
                    <a:pt x="79" y="2"/>
                  </a:lnTo>
                  <a:lnTo>
                    <a:pt x="77" y="2"/>
                  </a:lnTo>
                  <a:lnTo>
                    <a:pt x="75" y="2"/>
                  </a:lnTo>
                  <a:lnTo>
                    <a:pt x="72" y="2"/>
                  </a:lnTo>
                  <a:lnTo>
                    <a:pt x="70" y="2"/>
                  </a:lnTo>
                  <a:lnTo>
                    <a:pt x="68" y="3"/>
                  </a:lnTo>
                  <a:lnTo>
                    <a:pt x="66" y="3"/>
                  </a:lnTo>
                  <a:lnTo>
                    <a:pt x="64" y="3"/>
                  </a:lnTo>
                  <a:lnTo>
                    <a:pt x="62" y="3"/>
                  </a:lnTo>
                  <a:lnTo>
                    <a:pt x="61" y="3"/>
                  </a:lnTo>
                  <a:lnTo>
                    <a:pt x="59" y="4"/>
                  </a:lnTo>
                  <a:lnTo>
                    <a:pt x="58" y="4"/>
                  </a:lnTo>
                  <a:lnTo>
                    <a:pt x="56" y="4"/>
                  </a:lnTo>
                  <a:lnTo>
                    <a:pt x="55" y="5"/>
                  </a:lnTo>
                  <a:lnTo>
                    <a:pt x="53" y="5"/>
                  </a:lnTo>
                  <a:lnTo>
                    <a:pt x="52" y="6"/>
                  </a:lnTo>
                  <a:lnTo>
                    <a:pt x="51" y="6"/>
                  </a:lnTo>
                  <a:lnTo>
                    <a:pt x="49" y="7"/>
                  </a:lnTo>
                  <a:lnTo>
                    <a:pt x="48" y="7"/>
                  </a:lnTo>
                  <a:lnTo>
                    <a:pt x="47" y="8"/>
                  </a:lnTo>
                  <a:lnTo>
                    <a:pt x="46" y="8"/>
                  </a:lnTo>
                  <a:lnTo>
                    <a:pt x="44" y="9"/>
                  </a:lnTo>
                  <a:lnTo>
                    <a:pt x="43" y="9"/>
                  </a:lnTo>
                  <a:lnTo>
                    <a:pt x="42" y="10"/>
                  </a:lnTo>
                  <a:lnTo>
                    <a:pt x="41" y="10"/>
                  </a:lnTo>
                  <a:lnTo>
                    <a:pt x="39" y="11"/>
                  </a:lnTo>
                  <a:lnTo>
                    <a:pt x="38" y="11"/>
                  </a:lnTo>
                  <a:lnTo>
                    <a:pt x="37" y="12"/>
                  </a:lnTo>
                  <a:lnTo>
                    <a:pt x="36" y="12"/>
                  </a:lnTo>
                  <a:lnTo>
                    <a:pt x="34" y="13"/>
                  </a:lnTo>
                  <a:lnTo>
                    <a:pt x="33" y="13"/>
                  </a:lnTo>
                  <a:lnTo>
                    <a:pt x="31" y="14"/>
                  </a:lnTo>
                  <a:lnTo>
                    <a:pt x="30" y="14"/>
                  </a:lnTo>
                  <a:lnTo>
                    <a:pt x="28" y="14"/>
                  </a:lnTo>
                  <a:lnTo>
                    <a:pt x="26" y="15"/>
                  </a:lnTo>
                  <a:lnTo>
                    <a:pt x="25" y="15"/>
                  </a:lnTo>
                  <a:lnTo>
                    <a:pt x="23" y="15"/>
                  </a:lnTo>
                  <a:lnTo>
                    <a:pt x="21" y="15"/>
                  </a:lnTo>
                  <a:lnTo>
                    <a:pt x="19" y="15"/>
                  </a:lnTo>
                  <a:lnTo>
                    <a:pt x="17" y="16"/>
                  </a:lnTo>
                  <a:lnTo>
                    <a:pt x="16" y="16"/>
                  </a:lnTo>
                  <a:lnTo>
                    <a:pt x="15" y="17"/>
                  </a:lnTo>
                  <a:lnTo>
                    <a:pt x="14" y="18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1" y="22"/>
                  </a:lnTo>
                  <a:lnTo>
                    <a:pt x="11" y="24"/>
                  </a:lnTo>
                  <a:lnTo>
                    <a:pt x="3" y="66"/>
                  </a:lnTo>
                  <a:lnTo>
                    <a:pt x="3" y="67"/>
                  </a:lnTo>
                  <a:lnTo>
                    <a:pt x="2" y="68"/>
                  </a:lnTo>
                  <a:lnTo>
                    <a:pt x="1" y="69"/>
                  </a:lnTo>
                  <a:lnTo>
                    <a:pt x="1" y="70"/>
                  </a:lnTo>
                  <a:lnTo>
                    <a:pt x="0" y="71"/>
                  </a:lnTo>
                  <a:lnTo>
                    <a:pt x="0" y="72"/>
                  </a:lnTo>
                  <a:lnTo>
                    <a:pt x="0" y="15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28" name="Freeform 465"/>
            <p:cNvSpPr>
              <a:spLocks/>
            </p:cNvSpPr>
            <p:nvPr/>
          </p:nvSpPr>
          <p:spPr bwMode="auto">
            <a:xfrm>
              <a:off x="2089" y="943"/>
              <a:ext cx="131" cy="154"/>
            </a:xfrm>
            <a:custGeom>
              <a:avLst/>
              <a:gdLst>
                <a:gd name="T0" fmla="*/ 129 w 131"/>
                <a:gd name="T1" fmla="*/ 0 h 154"/>
                <a:gd name="T2" fmla="*/ 130 w 131"/>
                <a:gd name="T3" fmla="*/ 2 h 154"/>
                <a:gd name="T4" fmla="*/ 130 w 131"/>
                <a:gd name="T5" fmla="*/ 5 h 154"/>
                <a:gd name="T6" fmla="*/ 130 w 131"/>
                <a:gd name="T7" fmla="*/ 8 h 154"/>
                <a:gd name="T8" fmla="*/ 122 w 131"/>
                <a:gd name="T9" fmla="*/ 57 h 154"/>
                <a:gd name="T10" fmla="*/ 123 w 131"/>
                <a:gd name="T11" fmla="*/ 151 h 154"/>
                <a:gd name="T12" fmla="*/ 122 w 131"/>
                <a:gd name="T13" fmla="*/ 152 h 154"/>
                <a:gd name="T14" fmla="*/ 121 w 131"/>
                <a:gd name="T15" fmla="*/ 152 h 154"/>
                <a:gd name="T16" fmla="*/ 120 w 131"/>
                <a:gd name="T17" fmla="*/ 153 h 154"/>
                <a:gd name="T18" fmla="*/ 119 w 131"/>
                <a:gd name="T19" fmla="*/ 153 h 154"/>
                <a:gd name="T20" fmla="*/ 0 w 131"/>
                <a:gd name="T21" fmla="*/ 149 h 154"/>
                <a:gd name="T22" fmla="*/ 0 w 131"/>
                <a:gd name="T23" fmla="*/ 69 h 154"/>
                <a:gd name="T24" fmla="*/ 1 w 131"/>
                <a:gd name="T25" fmla="*/ 68 h 154"/>
                <a:gd name="T26" fmla="*/ 2 w 131"/>
                <a:gd name="T27" fmla="*/ 66 h 154"/>
                <a:gd name="T28" fmla="*/ 3 w 131"/>
                <a:gd name="T29" fmla="*/ 64 h 154"/>
                <a:gd name="T30" fmla="*/ 11 w 131"/>
                <a:gd name="T31" fmla="*/ 22 h 154"/>
                <a:gd name="T32" fmla="*/ 12 w 131"/>
                <a:gd name="T33" fmla="*/ 19 h 154"/>
                <a:gd name="T34" fmla="*/ 14 w 131"/>
                <a:gd name="T35" fmla="*/ 16 h 154"/>
                <a:gd name="T36" fmla="*/ 16 w 131"/>
                <a:gd name="T37" fmla="*/ 14 h 154"/>
                <a:gd name="T38" fmla="*/ 20 w 131"/>
                <a:gd name="T39" fmla="*/ 14 h 154"/>
                <a:gd name="T40" fmla="*/ 26 w 131"/>
                <a:gd name="T41" fmla="*/ 13 h 154"/>
                <a:gd name="T42" fmla="*/ 32 w 131"/>
                <a:gd name="T43" fmla="*/ 12 h 154"/>
                <a:gd name="T44" fmla="*/ 37 w 131"/>
                <a:gd name="T45" fmla="*/ 10 h 154"/>
                <a:gd name="T46" fmla="*/ 42 w 131"/>
                <a:gd name="T47" fmla="*/ 8 h 154"/>
                <a:gd name="T48" fmla="*/ 46 w 131"/>
                <a:gd name="T49" fmla="*/ 6 h 154"/>
                <a:gd name="T50" fmla="*/ 51 w 131"/>
                <a:gd name="T51" fmla="*/ 5 h 154"/>
                <a:gd name="T52" fmla="*/ 55 w 131"/>
                <a:gd name="T53" fmla="*/ 3 h 154"/>
                <a:gd name="T54" fmla="*/ 60 w 131"/>
                <a:gd name="T55" fmla="*/ 2 h 154"/>
                <a:gd name="T56" fmla="*/ 65 w 131"/>
                <a:gd name="T57" fmla="*/ 2 h 154"/>
                <a:gd name="T58" fmla="*/ 69 w 131"/>
                <a:gd name="T59" fmla="*/ 1 h 154"/>
                <a:gd name="T60" fmla="*/ 73 w 131"/>
                <a:gd name="T61" fmla="*/ 1 h 154"/>
                <a:gd name="T62" fmla="*/ 78 w 131"/>
                <a:gd name="T63" fmla="*/ 1 h 154"/>
                <a:gd name="T64" fmla="*/ 82 w 131"/>
                <a:gd name="T65" fmla="*/ 1 h 154"/>
                <a:gd name="T66" fmla="*/ 86 w 131"/>
                <a:gd name="T67" fmla="*/ 1 h 154"/>
                <a:gd name="T68" fmla="*/ 91 w 131"/>
                <a:gd name="T69" fmla="*/ 1 h 154"/>
                <a:gd name="T70" fmla="*/ 95 w 131"/>
                <a:gd name="T71" fmla="*/ 1 h 154"/>
                <a:gd name="T72" fmla="*/ 100 w 131"/>
                <a:gd name="T73" fmla="*/ 1 h 154"/>
                <a:gd name="T74" fmla="*/ 104 w 131"/>
                <a:gd name="T75" fmla="*/ 1 h 154"/>
                <a:gd name="T76" fmla="*/ 108 w 131"/>
                <a:gd name="T77" fmla="*/ 1 h 154"/>
                <a:gd name="T78" fmla="*/ 112 w 131"/>
                <a:gd name="T79" fmla="*/ 1 h 154"/>
                <a:gd name="T80" fmla="*/ 116 w 131"/>
                <a:gd name="T81" fmla="*/ 1 h 154"/>
                <a:gd name="T82" fmla="*/ 120 w 131"/>
                <a:gd name="T83" fmla="*/ 0 h 154"/>
                <a:gd name="T84" fmla="*/ 124 w 131"/>
                <a:gd name="T85" fmla="*/ 0 h 154"/>
                <a:gd name="T86" fmla="*/ 128 w 131"/>
                <a:gd name="T87" fmla="*/ 0 h 15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31"/>
                <a:gd name="T133" fmla="*/ 0 h 154"/>
                <a:gd name="T134" fmla="*/ 131 w 131"/>
                <a:gd name="T135" fmla="*/ 154 h 15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31" h="154">
                  <a:moveTo>
                    <a:pt x="128" y="0"/>
                  </a:moveTo>
                  <a:lnTo>
                    <a:pt x="129" y="0"/>
                  </a:lnTo>
                  <a:lnTo>
                    <a:pt x="129" y="1"/>
                  </a:lnTo>
                  <a:lnTo>
                    <a:pt x="130" y="2"/>
                  </a:lnTo>
                  <a:lnTo>
                    <a:pt x="130" y="3"/>
                  </a:lnTo>
                  <a:lnTo>
                    <a:pt x="130" y="5"/>
                  </a:lnTo>
                  <a:lnTo>
                    <a:pt x="130" y="6"/>
                  </a:lnTo>
                  <a:lnTo>
                    <a:pt x="130" y="8"/>
                  </a:lnTo>
                  <a:lnTo>
                    <a:pt x="129" y="11"/>
                  </a:lnTo>
                  <a:lnTo>
                    <a:pt x="122" y="57"/>
                  </a:lnTo>
                  <a:lnTo>
                    <a:pt x="123" y="61"/>
                  </a:lnTo>
                  <a:lnTo>
                    <a:pt x="123" y="151"/>
                  </a:lnTo>
                  <a:lnTo>
                    <a:pt x="122" y="152"/>
                  </a:lnTo>
                  <a:lnTo>
                    <a:pt x="121" y="152"/>
                  </a:lnTo>
                  <a:lnTo>
                    <a:pt x="121" y="153"/>
                  </a:lnTo>
                  <a:lnTo>
                    <a:pt x="120" y="153"/>
                  </a:lnTo>
                  <a:lnTo>
                    <a:pt x="119" y="153"/>
                  </a:lnTo>
                  <a:lnTo>
                    <a:pt x="110" y="153"/>
                  </a:lnTo>
                  <a:lnTo>
                    <a:pt x="0" y="149"/>
                  </a:lnTo>
                  <a:lnTo>
                    <a:pt x="0" y="70"/>
                  </a:lnTo>
                  <a:lnTo>
                    <a:pt x="0" y="69"/>
                  </a:lnTo>
                  <a:lnTo>
                    <a:pt x="1" y="68"/>
                  </a:lnTo>
                  <a:lnTo>
                    <a:pt x="2" y="67"/>
                  </a:lnTo>
                  <a:lnTo>
                    <a:pt x="2" y="66"/>
                  </a:lnTo>
                  <a:lnTo>
                    <a:pt x="3" y="65"/>
                  </a:lnTo>
                  <a:lnTo>
                    <a:pt x="3" y="64"/>
                  </a:lnTo>
                  <a:lnTo>
                    <a:pt x="4" y="63"/>
                  </a:lnTo>
                  <a:lnTo>
                    <a:pt x="11" y="22"/>
                  </a:lnTo>
                  <a:lnTo>
                    <a:pt x="11" y="21"/>
                  </a:lnTo>
                  <a:lnTo>
                    <a:pt x="12" y="19"/>
                  </a:lnTo>
                  <a:lnTo>
                    <a:pt x="13" y="17"/>
                  </a:lnTo>
                  <a:lnTo>
                    <a:pt x="14" y="16"/>
                  </a:lnTo>
                  <a:lnTo>
                    <a:pt x="15" y="15"/>
                  </a:lnTo>
                  <a:lnTo>
                    <a:pt x="16" y="14"/>
                  </a:lnTo>
                  <a:lnTo>
                    <a:pt x="18" y="14"/>
                  </a:lnTo>
                  <a:lnTo>
                    <a:pt x="20" y="14"/>
                  </a:lnTo>
                  <a:lnTo>
                    <a:pt x="23" y="14"/>
                  </a:lnTo>
                  <a:lnTo>
                    <a:pt x="26" y="13"/>
                  </a:lnTo>
                  <a:lnTo>
                    <a:pt x="29" y="12"/>
                  </a:lnTo>
                  <a:lnTo>
                    <a:pt x="32" y="12"/>
                  </a:lnTo>
                  <a:lnTo>
                    <a:pt x="34" y="11"/>
                  </a:lnTo>
                  <a:lnTo>
                    <a:pt x="37" y="10"/>
                  </a:lnTo>
                  <a:lnTo>
                    <a:pt x="39" y="9"/>
                  </a:lnTo>
                  <a:lnTo>
                    <a:pt x="42" y="8"/>
                  </a:lnTo>
                  <a:lnTo>
                    <a:pt x="44" y="7"/>
                  </a:lnTo>
                  <a:lnTo>
                    <a:pt x="46" y="6"/>
                  </a:lnTo>
                  <a:lnTo>
                    <a:pt x="48" y="5"/>
                  </a:lnTo>
                  <a:lnTo>
                    <a:pt x="51" y="5"/>
                  </a:lnTo>
                  <a:lnTo>
                    <a:pt x="53" y="4"/>
                  </a:lnTo>
                  <a:lnTo>
                    <a:pt x="55" y="3"/>
                  </a:lnTo>
                  <a:lnTo>
                    <a:pt x="58" y="2"/>
                  </a:lnTo>
                  <a:lnTo>
                    <a:pt x="60" y="2"/>
                  </a:lnTo>
                  <a:lnTo>
                    <a:pt x="63" y="2"/>
                  </a:lnTo>
                  <a:lnTo>
                    <a:pt x="65" y="2"/>
                  </a:lnTo>
                  <a:lnTo>
                    <a:pt x="67" y="1"/>
                  </a:lnTo>
                  <a:lnTo>
                    <a:pt x="69" y="1"/>
                  </a:lnTo>
                  <a:lnTo>
                    <a:pt x="71" y="1"/>
                  </a:lnTo>
                  <a:lnTo>
                    <a:pt x="73" y="1"/>
                  </a:lnTo>
                  <a:lnTo>
                    <a:pt x="75" y="1"/>
                  </a:lnTo>
                  <a:lnTo>
                    <a:pt x="78" y="1"/>
                  </a:lnTo>
                  <a:lnTo>
                    <a:pt x="80" y="1"/>
                  </a:lnTo>
                  <a:lnTo>
                    <a:pt x="82" y="1"/>
                  </a:lnTo>
                  <a:lnTo>
                    <a:pt x="84" y="1"/>
                  </a:lnTo>
                  <a:lnTo>
                    <a:pt x="86" y="1"/>
                  </a:lnTo>
                  <a:lnTo>
                    <a:pt x="89" y="1"/>
                  </a:lnTo>
                  <a:lnTo>
                    <a:pt x="91" y="1"/>
                  </a:lnTo>
                  <a:lnTo>
                    <a:pt x="93" y="1"/>
                  </a:lnTo>
                  <a:lnTo>
                    <a:pt x="95" y="1"/>
                  </a:lnTo>
                  <a:lnTo>
                    <a:pt x="97" y="1"/>
                  </a:lnTo>
                  <a:lnTo>
                    <a:pt x="100" y="1"/>
                  </a:lnTo>
                  <a:lnTo>
                    <a:pt x="102" y="1"/>
                  </a:lnTo>
                  <a:lnTo>
                    <a:pt x="104" y="1"/>
                  </a:lnTo>
                  <a:lnTo>
                    <a:pt x="106" y="1"/>
                  </a:lnTo>
                  <a:lnTo>
                    <a:pt x="108" y="1"/>
                  </a:lnTo>
                  <a:lnTo>
                    <a:pt x="110" y="1"/>
                  </a:lnTo>
                  <a:lnTo>
                    <a:pt x="112" y="1"/>
                  </a:lnTo>
                  <a:lnTo>
                    <a:pt x="114" y="1"/>
                  </a:lnTo>
                  <a:lnTo>
                    <a:pt x="116" y="1"/>
                  </a:lnTo>
                  <a:lnTo>
                    <a:pt x="118" y="0"/>
                  </a:lnTo>
                  <a:lnTo>
                    <a:pt x="120" y="0"/>
                  </a:lnTo>
                  <a:lnTo>
                    <a:pt x="122" y="0"/>
                  </a:lnTo>
                  <a:lnTo>
                    <a:pt x="124" y="0"/>
                  </a:lnTo>
                  <a:lnTo>
                    <a:pt x="126" y="0"/>
                  </a:lnTo>
                  <a:lnTo>
                    <a:pt x="128" y="0"/>
                  </a:lnTo>
                </a:path>
              </a:pathLst>
            </a:custGeom>
            <a:solidFill>
              <a:srgbClr val="DADADA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29" name="Freeform 466"/>
            <p:cNvSpPr>
              <a:spLocks/>
            </p:cNvSpPr>
            <p:nvPr/>
          </p:nvSpPr>
          <p:spPr bwMode="auto">
            <a:xfrm>
              <a:off x="2089" y="943"/>
              <a:ext cx="132" cy="155"/>
            </a:xfrm>
            <a:custGeom>
              <a:avLst/>
              <a:gdLst>
                <a:gd name="T0" fmla="*/ 129 w 132"/>
                <a:gd name="T1" fmla="*/ 0 h 155"/>
                <a:gd name="T2" fmla="*/ 130 w 132"/>
                <a:gd name="T3" fmla="*/ 1 h 155"/>
                <a:gd name="T4" fmla="*/ 131 w 132"/>
                <a:gd name="T5" fmla="*/ 3 h 155"/>
                <a:gd name="T6" fmla="*/ 131 w 132"/>
                <a:gd name="T7" fmla="*/ 6 h 155"/>
                <a:gd name="T8" fmla="*/ 130 w 132"/>
                <a:gd name="T9" fmla="*/ 11 h 155"/>
                <a:gd name="T10" fmla="*/ 124 w 132"/>
                <a:gd name="T11" fmla="*/ 61 h 155"/>
                <a:gd name="T12" fmla="*/ 124 w 132"/>
                <a:gd name="T13" fmla="*/ 152 h 155"/>
                <a:gd name="T14" fmla="*/ 123 w 132"/>
                <a:gd name="T15" fmla="*/ 153 h 155"/>
                <a:gd name="T16" fmla="*/ 122 w 132"/>
                <a:gd name="T17" fmla="*/ 154 h 155"/>
                <a:gd name="T18" fmla="*/ 120 w 132"/>
                <a:gd name="T19" fmla="*/ 154 h 155"/>
                <a:gd name="T20" fmla="*/ 111 w 132"/>
                <a:gd name="T21" fmla="*/ 154 h 155"/>
                <a:gd name="T22" fmla="*/ 0 w 132"/>
                <a:gd name="T23" fmla="*/ 71 h 155"/>
                <a:gd name="T24" fmla="*/ 1 w 132"/>
                <a:gd name="T25" fmla="*/ 69 h 155"/>
                <a:gd name="T26" fmla="*/ 2 w 132"/>
                <a:gd name="T27" fmla="*/ 67 h 155"/>
                <a:gd name="T28" fmla="*/ 3 w 132"/>
                <a:gd name="T29" fmla="*/ 65 h 155"/>
                <a:gd name="T30" fmla="*/ 4 w 132"/>
                <a:gd name="T31" fmla="*/ 63 h 155"/>
                <a:gd name="T32" fmla="*/ 11 w 132"/>
                <a:gd name="T33" fmla="*/ 21 h 155"/>
                <a:gd name="T34" fmla="*/ 13 w 132"/>
                <a:gd name="T35" fmla="*/ 18 h 155"/>
                <a:gd name="T36" fmla="*/ 15 w 132"/>
                <a:gd name="T37" fmla="*/ 15 h 155"/>
                <a:gd name="T38" fmla="*/ 18 w 132"/>
                <a:gd name="T39" fmla="*/ 14 h 155"/>
                <a:gd name="T40" fmla="*/ 23 w 132"/>
                <a:gd name="T41" fmla="*/ 14 h 155"/>
                <a:gd name="T42" fmla="*/ 29 w 132"/>
                <a:gd name="T43" fmla="*/ 13 h 155"/>
                <a:gd name="T44" fmla="*/ 35 w 132"/>
                <a:gd name="T45" fmla="*/ 11 h 155"/>
                <a:gd name="T46" fmla="*/ 40 w 132"/>
                <a:gd name="T47" fmla="*/ 9 h 155"/>
                <a:gd name="T48" fmla="*/ 44 w 132"/>
                <a:gd name="T49" fmla="*/ 7 h 155"/>
                <a:gd name="T50" fmla="*/ 49 w 132"/>
                <a:gd name="T51" fmla="*/ 5 h 155"/>
                <a:gd name="T52" fmla="*/ 53 w 132"/>
                <a:gd name="T53" fmla="*/ 4 h 155"/>
                <a:gd name="T54" fmla="*/ 58 w 132"/>
                <a:gd name="T55" fmla="*/ 2 h 155"/>
                <a:gd name="T56" fmla="*/ 63 w 132"/>
                <a:gd name="T57" fmla="*/ 2 h 155"/>
                <a:gd name="T58" fmla="*/ 67 w 132"/>
                <a:gd name="T59" fmla="*/ 1 h 155"/>
                <a:gd name="T60" fmla="*/ 72 w 132"/>
                <a:gd name="T61" fmla="*/ 1 h 155"/>
                <a:gd name="T62" fmla="*/ 76 w 132"/>
                <a:gd name="T63" fmla="*/ 1 h 155"/>
                <a:gd name="T64" fmla="*/ 80 w 132"/>
                <a:gd name="T65" fmla="*/ 1 h 155"/>
                <a:gd name="T66" fmla="*/ 85 w 132"/>
                <a:gd name="T67" fmla="*/ 1 h 155"/>
                <a:gd name="T68" fmla="*/ 89 w 132"/>
                <a:gd name="T69" fmla="*/ 1 h 155"/>
                <a:gd name="T70" fmla="*/ 94 w 132"/>
                <a:gd name="T71" fmla="*/ 1 h 155"/>
                <a:gd name="T72" fmla="*/ 98 w 132"/>
                <a:gd name="T73" fmla="*/ 1 h 155"/>
                <a:gd name="T74" fmla="*/ 102 w 132"/>
                <a:gd name="T75" fmla="*/ 1 h 155"/>
                <a:gd name="T76" fmla="*/ 107 w 132"/>
                <a:gd name="T77" fmla="*/ 1 h 155"/>
                <a:gd name="T78" fmla="*/ 111 w 132"/>
                <a:gd name="T79" fmla="*/ 1 h 155"/>
                <a:gd name="T80" fmla="*/ 115 w 132"/>
                <a:gd name="T81" fmla="*/ 1 h 155"/>
                <a:gd name="T82" fmla="*/ 119 w 132"/>
                <a:gd name="T83" fmla="*/ 0 h 155"/>
                <a:gd name="T84" fmla="*/ 123 w 132"/>
                <a:gd name="T85" fmla="*/ 0 h 155"/>
                <a:gd name="T86" fmla="*/ 127 w 132"/>
                <a:gd name="T87" fmla="*/ 0 h 15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32"/>
                <a:gd name="T133" fmla="*/ 0 h 155"/>
                <a:gd name="T134" fmla="*/ 132 w 132"/>
                <a:gd name="T135" fmla="*/ 155 h 15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32" h="155">
                  <a:moveTo>
                    <a:pt x="129" y="0"/>
                  </a:moveTo>
                  <a:lnTo>
                    <a:pt x="129" y="0"/>
                  </a:lnTo>
                  <a:lnTo>
                    <a:pt x="130" y="0"/>
                  </a:lnTo>
                  <a:lnTo>
                    <a:pt x="130" y="1"/>
                  </a:lnTo>
                  <a:lnTo>
                    <a:pt x="131" y="2"/>
                  </a:lnTo>
                  <a:lnTo>
                    <a:pt x="131" y="3"/>
                  </a:lnTo>
                  <a:lnTo>
                    <a:pt x="131" y="5"/>
                  </a:lnTo>
                  <a:lnTo>
                    <a:pt x="131" y="6"/>
                  </a:lnTo>
                  <a:lnTo>
                    <a:pt x="131" y="8"/>
                  </a:lnTo>
                  <a:lnTo>
                    <a:pt x="130" y="11"/>
                  </a:lnTo>
                  <a:lnTo>
                    <a:pt x="123" y="58"/>
                  </a:lnTo>
                  <a:lnTo>
                    <a:pt x="124" y="61"/>
                  </a:lnTo>
                  <a:lnTo>
                    <a:pt x="124" y="152"/>
                  </a:lnTo>
                  <a:lnTo>
                    <a:pt x="123" y="153"/>
                  </a:lnTo>
                  <a:lnTo>
                    <a:pt x="122" y="153"/>
                  </a:lnTo>
                  <a:lnTo>
                    <a:pt x="122" y="154"/>
                  </a:lnTo>
                  <a:lnTo>
                    <a:pt x="121" y="154"/>
                  </a:lnTo>
                  <a:lnTo>
                    <a:pt x="120" y="154"/>
                  </a:lnTo>
                  <a:lnTo>
                    <a:pt x="111" y="154"/>
                  </a:lnTo>
                  <a:lnTo>
                    <a:pt x="0" y="150"/>
                  </a:lnTo>
                  <a:lnTo>
                    <a:pt x="0" y="71"/>
                  </a:lnTo>
                  <a:lnTo>
                    <a:pt x="0" y="70"/>
                  </a:lnTo>
                  <a:lnTo>
                    <a:pt x="1" y="69"/>
                  </a:lnTo>
                  <a:lnTo>
                    <a:pt x="1" y="68"/>
                  </a:lnTo>
                  <a:lnTo>
                    <a:pt x="2" y="67"/>
                  </a:lnTo>
                  <a:lnTo>
                    <a:pt x="2" y="66"/>
                  </a:lnTo>
                  <a:lnTo>
                    <a:pt x="3" y="65"/>
                  </a:lnTo>
                  <a:lnTo>
                    <a:pt x="3" y="64"/>
                  </a:lnTo>
                  <a:lnTo>
                    <a:pt x="4" y="63"/>
                  </a:lnTo>
                  <a:lnTo>
                    <a:pt x="11" y="23"/>
                  </a:lnTo>
                  <a:lnTo>
                    <a:pt x="11" y="21"/>
                  </a:lnTo>
                  <a:lnTo>
                    <a:pt x="12" y="19"/>
                  </a:lnTo>
                  <a:lnTo>
                    <a:pt x="13" y="18"/>
                  </a:lnTo>
                  <a:lnTo>
                    <a:pt x="14" y="16"/>
                  </a:lnTo>
                  <a:lnTo>
                    <a:pt x="15" y="15"/>
                  </a:lnTo>
                  <a:lnTo>
                    <a:pt x="17" y="14"/>
                  </a:lnTo>
                  <a:lnTo>
                    <a:pt x="18" y="14"/>
                  </a:lnTo>
                  <a:lnTo>
                    <a:pt x="20" y="14"/>
                  </a:lnTo>
                  <a:lnTo>
                    <a:pt x="23" y="14"/>
                  </a:lnTo>
                  <a:lnTo>
                    <a:pt x="26" y="13"/>
                  </a:lnTo>
                  <a:lnTo>
                    <a:pt x="29" y="13"/>
                  </a:lnTo>
                  <a:lnTo>
                    <a:pt x="32" y="12"/>
                  </a:lnTo>
                  <a:lnTo>
                    <a:pt x="35" y="11"/>
                  </a:lnTo>
                  <a:lnTo>
                    <a:pt x="37" y="10"/>
                  </a:lnTo>
                  <a:lnTo>
                    <a:pt x="40" y="9"/>
                  </a:lnTo>
                  <a:lnTo>
                    <a:pt x="42" y="8"/>
                  </a:lnTo>
                  <a:lnTo>
                    <a:pt x="44" y="7"/>
                  </a:lnTo>
                  <a:lnTo>
                    <a:pt x="46" y="6"/>
                  </a:lnTo>
                  <a:lnTo>
                    <a:pt x="49" y="5"/>
                  </a:lnTo>
                  <a:lnTo>
                    <a:pt x="51" y="5"/>
                  </a:lnTo>
                  <a:lnTo>
                    <a:pt x="53" y="4"/>
                  </a:lnTo>
                  <a:lnTo>
                    <a:pt x="56" y="3"/>
                  </a:lnTo>
                  <a:lnTo>
                    <a:pt x="58" y="2"/>
                  </a:lnTo>
                  <a:lnTo>
                    <a:pt x="61" y="2"/>
                  </a:lnTo>
                  <a:lnTo>
                    <a:pt x="63" y="2"/>
                  </a:lnTo>
                  <a:lnTo>
                    <a:pt x="65" y="2"/>
                  </a:lnTo>
                  <a:lnTo>
                    <a:pt x="67" y="1"/>
                  </a:lnTo>
                  <a:lnTo>
                    <a:pt x="69" y="1"/>
                  </a:lnTo>
                  <a:lnTo>
                    <a:pt x="72" y="1"/>
                  </a:lnTo>
                  <a:lnTo>
                    <a:pt x="74" y="1"/>
                  </a:lnTo>
                  <a:lnTo>
                    <a:pt x="76" y="1"/>
                  </a:lnTo>
                  <a:lnTo>
                    <a:pt x="78" y="1"/>
                  </a:lnTo>
                  <a:lnTo>
                    <a:pt x="80" y="1"/>
                  </a:lnTo>
                  <a:lnTo>
                    <a:pt x="83" y="1"/>
                  </a:lnTo>
                  <a:lnTo>
                    <a:pt x="85" y="1"/>
                  </a:lnTo>
                  <a:lnTo>
                    <a:pt x="87" y="1"/>
                  </a:lnTo>
                  <a:lnTo>
                    <a:pt x="89" y="1"/>
                  </a:lnTo>
                  <a:lnTo>
                    <a:pt x="91" y="1"/>
                  </a:lnTo>
                  <a:lnTo>
                    <a:pt x="94" y="1"/>
                  </a:lnTo>
                  <a:lnTo>
                    <a:pt x="96" y="1"/>
                  </a:lnTo>
                  <a:lnTo>
                    <a:pt x="98" y="1"/>
                  </a:lnTo>
                  <a:lnTo>
                    <a:pt x="100" y="1"/>
                  </a:lnTo>
                  <a:lnTo>
                    <a:pt x="102" y="1"/>
                  </a:lnTo>
                  <a:lnTo>
                    <a:pt x="105" y="1"/>
                  </a:lnTo>
                  <a:lnTo>
                    <a:pt x="107" y="1"/>
                  </a:lnTo>
                  <a:lnTo>
                    <a:pt x="109" y="1"/>
                  </a:lnTo>
                  <a:lnTo>
                    <a:pt x="111" y="1"/>
                  </a:lnTo>
                  <a:lnTo>
                    <a:pt x="113" y="1"/>
                  </a:lnTo>
                  <a:lnTo>
                    <a:pt x="115" y="1"/>
                  </a:lnTo>
                  <a:lnTo>
                    <a:pt x="117" y="1"/>
                  </a:lnTo>
                  <a:lnTo>
                    <a:pt x="119" y="0"/>
                  </a:lnTo>
                  <a:lnTo>
                    <a:pt x="121" y="0"/>
                  </a:lnTo>
                  <a:lnTo>
                    <a:pt x="123" y="0"/>
                  </a:lnTo>
                  <a:lnTo>
                    <a:pt x="125" y="0"/>
                  </a:lnTo>
                  <a:lnTo>
                    <a:pt x="127" y="0"/>
                  </a:lnTo>
                  <a:lnTo>
                    <a:pt x="12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30" name="Freeform 467"/>
            <p:cNvSpPr>
              <a:spLocks/>
            </p:cNvSpPr>
            <p:nvPr/>
          </p:nvSpPr>
          <p:spPr bwMode="auto">
            <a:xfrm>
              <a:off x="2142" y="950"/>
              <a:ext cx="76" cy="56"/>
            </a:xfrm>
            <a:custGeom>
              <a:avLst/>
              <a:gdLst>
                <a:gd name="T0" fmla="*/ 12 w 76"/>
                <a:gd name="T1" fmla="*/ 8 h 56"/>
                <a:gd name="T2" fmla="*/ 71 w 76"/>
                <a:gd name="T3" fmla="*/ 0 h 56"/>
                <a:gd name="T4" fmla="*/ 72 w 76"/>
                <a:gd name="T5" fmla="*/ 0 h 56"/>
                <a:gd name="T6" fmla="*/ 73 w 76"/>
                <a:gd name="T7" fmla="*/ 0 h 56"/>
                <a:gd name="T8" fmla="*/ 73 w 76"/>
                <a:gd name="T9" fmla="*/ 1 h 56"/>
                <a:gd name="T10" fmla="*/ 74 w 76"/>
                <a:gd name="T11" fmla="*/ 1 h 56"/>
                <a:gd name="T12" fmla="*/ 74 w 76"/>
                <a:gd name="T13" fmla="*/ 2 h 56"/>
                <a:gd name="T14" fmla="*/ 75 w 76"/>
                <a:gd name="T15" fmla="*/ 2 h 56"/>
                <a:gd name="T16" fmla="*/ 75 w 76"/>
                <a:gd name="T17" fmla="*/ 3 h 56"/>
                <a:gd name="T18" fmla="*/ 75 w 76"/>
                <a:gd name="T19" fmla="*/ 4 h 56"/>
                <a:gd name="T20" fmla="*/ 68 w 76"/>
                <a:gd name="T21" fmla="*/ 47 h 56"/>
                <a:gd name="T22" fmla="*/ 68 w 76"/>
                <a:gd name="T23" fmla="*/ 48 h 56"/>
                <a:gd name="T24" fmla="*/ 67 w 76"/>
                <a:gd name="T25" fmla="*/ 48 h 56"/>
                <a:gd name="T26" fmla="*/ 67 w 76"/>
                <a:gd name="T27" fmla="*/ 49 h 56"/>
                <a:gd name="T28" fmla="*/ 67 w 76"/>
                <a:gd name="T29" fmla="*/ 49 h 56"/>
                <a:gd name="T30" fmla="*/ 66 w 76"/>
                <a:gd name="T31" fmla="*/ 50 h 56"/>
                <a:gd name="T32" fmla="*/ 65 w 76"/>
                <a:gd name="T33" fmla="*/ 50 h 56"/>
                <a:gd name="T34" fmla="*/ 65 w 76"/>
                <a:gd name="T35" fmla="*/ 50 h 56"/>
                <a:gd name="T36" fmla="*/ 64 w 76"/>
                <a:gd name="T37" fmla="*/ 50 h 56"/>
                <a:gd name="T38" fmla="*/ 4 w 76"/>
                <a:gd name="T39" fmla="*/ 55 h 56"/>
                <a:gd name="T40" fmla="*/ 3 w 76"/>
                <a:gd name="T41" fmla="*/ 55 h 56"/>
                <a:gd name="T42" fmla="*/ 2 w 76"/>
                <a:gd name="T43" fmla="*/ 55 h 56"/>
                <a:gd name="T44" fmla="*/ 2 w 76"/>
                <a:gd name="T45" fmla="*/ 54 h 56"/>
                <a:gd name="T46" fmla="*/ 1 w 76"/>
                <a:gd name="T47" fmla="*/ 54 h 56"/>
                <a:gd name="T48" fmla="*/ 1 w 76"/>
                <a:gd name="T49" fmla="*/ 53 h 56"/>
                <a:gd name="T50" fmla="*/ 0 w 76"/>
                <a:gd name="T51" fmla="*/ 53 h 56"/>
                <a:gd name="T52" fmla="*/ 0 w 76"/>
                <a:gd name="T53" fmla="*/ 52 h 56"/>
                <a:gd name="T54" fmla="*/ 0 w 76"/>
                <a:gd name="T55" fmla="*/ 51 h 56"/>
                <a:gd name="T56" fmla="*/ 8 w 76"/>
                <a:gd name="T57" fmla="*/ 12 h 56"/>
                <a:gd name="T58" fmla="*/ 8 w 76"/>
                <a:gd name="T59" fmla="*/ 11 h 56"/>
                <a:gd name="T60" fmla="*/ 9 w 76"/>
                <a:gd name="T61" fmla="*/ 10 h 56"/>
                <a:gd name="T62" fmla="*/ 9 w 76"/>
                <a:gd name="T63" fmla="*/ 10 h 56"/>
                <a:gd name="T64" fmla="*/ 9 w 76"/>
                <a:gd name="T65" fmla="*/ 9 h 56"/>
                <a:gd name="T66" fmla="*/ 10 w 76"/>
                <a:gd name="T67" fmla="*/ 9 h 56"/>
                <a:gd name="T68" fmla="*/ 10 w 76"/>
                <a:gd name="T69" fmla="*/ 8 h 56"/>
                <a:gd name="T70" fmla="*/ 11 w 76"/>
                <a:gd name="T71" fmla="*/ 8 h 56"/>
                <a:gd name="T72" fmla="*/ 12 w 76"/>
                <a:gd name="T73" fmla="*/ 8 h 5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6"/>
                <a:gd name="T112" fmla="*/ 0 h 56"/>
                <a:gd name="T113" fmla="*/ 76 w 76"/>
                <a:gd name="T114" fmla="*/ 56 h 5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6" h="56">
                  <a:moveTo>
                    <a:pt x="12" y="8"/>
                  </a:moveTo>
                  <a:lnTo>
                    <a:pt x="71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3" y="1"/>
                  </a:lnTo>
                  <a:lnTo>
                    <a:pt x="74" y="1"/>
                  </a:lnTo>
                  <a:lnTo>
                    <a:pt x="74" y="2"/>
                  </a:lnTo>
                  <a:lnTo>
                    <a:pt x="75" y="2"/>
                  </a:lnTo>
                  <a:lnTo>
                    <a:pt x="75" y="3"/>
                  </a:lnTo>
                  <a:lnTo>
                    <a:pt x="75" y="4"/>
                  </a:lnTo>
                  <a:lnTo>
                    <a:pt x="68" y="47"/>
                  </a:lnTo>
                  <a:lnTo>
                    <a:pt x="68" y="48"/>
                  </a:lnTo>
                  <a:lnTo>
                    <a:pt x="67" y="48"/>
                  </a:lnTo>
                  <a:lnTo>
                    <a:pt x="67" y="49"/>
                  </a:lnTo>
                  <a:lnTo>
                    <a:pt x="66" y="50"/>
                  </a:lnTo>
                  <a:lnTo>
                    <a:pt x="65" y="50"/>
                  </a:lnTo>
                  <a:lnTo>
                    <a:pt x="64" y="50"/>
                  </a:lnTo>
                  <a:lnTo>
                    <a:pt x="4" y="55"/>
                  </a:lnTo>
                  <a:lnTo>
                    <a:pt x="3" y="55"/>
                  </a:lnTo>
                  <a:lnTo>
                    <a:pt x="2" y="55"/>
                  </a:lnTo>
                  <a:lnTo>
                    <a:pt x="2" y="54"/>
                  </a:lnTo>
                  <a:lnTo>
                    <a:pt x="1" y="54"/>
                  </a:lnTo>
                  <a:lnTo>
                    <a:pt x="1" y="53"/>
                  </a:lnTo>
                  <a:lnTo>
                    <a:pt x="0" y="53"/>
                  </a:lnTo>
                  <a:lnTo>
                    <a:pt x="0" y="52"/>
                  </a:lnTo>
                  <a:lnTo>
                    <a:pt x="0" y="51"/>
                  </a:lnTo>
                  <a:lnTo>
                    <a:pt x="8" y="12"/>
                  </a:lnTo>
                  <a:lnTo>
                    <a:pt x="8" y="11"/>
                  </a:lnTo>
                  <a:lnTo>
                    <a:pt x="9" y="10"/>
                  </a:lnTo>
                  <a:lnTo>
                    <a:pt x="9" y="9"/>
                  </a:lnTo>
                  <a:lnTo>
                    <a:pt x="10" y="9"/>
                  </a:lnTo>
                  <a:lnTo>
                    <a:pt x="10" y="8"/>
                  </a:lnTo>
                  <a:lnTo>
                    <a:pt x="11" y="8"/>
                  </a:lnTo>
                  <a:lnTo>
                    <a:pt x="12" y="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31" name="Freeform 468"/>
            <p:cNvSpPr>
              <a:spLocks/>
            </p:cNvSpPr>
            <p:nvPr/>
          </p:nvSpPr>
          <p:spPr bwMode="auto">
            <a:xfrm>
              <a:off x="2091" y="960"/>
              <a:ext cx="55" cy="50"/>
            </a:xfrm>
            <a:custGeom>
              <a:avLst/>
              <a:gdLst>
                <a:gd name="T0" fmla="*/ 11 w 55"/>
                <a:gd name="T1" fmla="*/ 5 h 50"/>
                <a:gd name="T2" fmla="*/ 50 w 55"/>
                <a:gd name="T3" fmla="*/ 0 h 50"/>
                <a:gd name="T4" fmla="*/ 51 w 55"/>
                <a:gd name="T5" fmla="*/ 0 h 50"/>
                <a:gd name="T6" fmla="*/ 52 w 55"/>
                <a:gd name="T7" fmla="*/ 0 h 50"/>
                <a:gd name="T8" fmla="*/ 52 w 55"/>
                <a:gd name="T9" fmla="*/ 1 h 50"/>
                <a:gd name="T10" fmla="*/ 53 w 55"/>
                <a:gd name="T11" fmla="*/ 1 h 50"/>
                <a:gd name="T12" fmla="*/ 54 w 55"/>
                <a:gd name="T13" fmla="*/ 2 h 50"/>
                <a:gd name="T14" fmla="*/ 54 w 55"/>
                <a:gd name="T15" fmla="*/ 2 h 50"/>
                <a:gd name="T16" fmla="*/ 54 w 55"/>
                <a:gd name="T17" fmla="*/ 3 h 50"/>
                <a:gd name="T18" fmla="*/ 54 w 55"/>
                <a:gd name="T19" fmla="*/ 4 h 50"/>
                <a:gd name="T20" fmla="*/ 46 w 55"/>
                <a:gd name="T21" fmla="*/ 43 h 50"/>
                <a:gd name="T22" fmla="*/ 46 w 55"/>
                <a:gd name="T23" fmla="*/ 43 h 50"/>
                <a:gd name="T24" fmla="*/ 46 w 55"/>
                <a:gd name="T25" fmla="*/ 44 h 50"/>
                <a:gd name="T26" fmla="*/ 46 w 55"/>
                <a:gd name="T27" fmla="*/ 45 h 50"/>
                <a:gd name="T28" fmla="*/ 45 w 55"/>
                <a:gd name="T29" fmla="*/ 45 h 50"/>
                <a:gd name="T30" fmla="*/ 45 w 55"/>
                <a:gd name="T31" fmla="*/ 45 h 50"/>
                <a:gd name="T32" fmla="*/ 44 w 55"/>
                <a:gd name="T33" fmla="*/ 46 h 50"/>
                <a:gd name="T34" fmla="*/ 43 w 55"/>
                <a:gd name="T35" fmla="*/ 46 h 50"/>
                <a:gd name="T36" fmla="*/ 43 w 55"/>
                <a:gd name="T37" fmla="*/ 46 h 50"/>
                <a:gd name="T38" fmla="*/ 4 w 55"/>
                <a:gd name="T39" fmla="*/ 49 h 50"/>
                <a:gd name="T40" fmla="*/ 3 w 55"/>
                <a:gd name="T41" fmla="*/ 49 h 50"/>
                <a:gd name="T42" fmla="*/ 2 w 55"/>
                <a:gd name="T43" fmla="*/ 49 h 50"/>
                <a:gd name="T44" fmla="*/ 2 w 55"/>
                <a:gd name="T45" fmla="*/ 48 h 50"/>
                <a:gd name="T46" fmla="*/ 1 w 55"/>
                <a:gd name="T47" fmla="*/ 48 h 50"/>
                <a:gd name="T48" fmla="*/ 1 w 55"/>
                <a:gd name="T49" fmla="*/ 47 h 50"/>
                <a:gd name="T50" fmla="*/ 0 w 55"/>
                <a:gd name="T51" fmla="*/ 47 h 50"/>
                <a:gd name="T52" fmla="*/ 0 w 55"/>
                <a:gd name="T53" fmla="*/ 46 h 50"/>
                <a:gd name="T54" fmla="*/ 0 w 55"/>
                <a:gd name="T55" fmla="*/ 45 h 50"/>
                <a:gd name="T56" fmla="*/ 7 w 55"/>
                <a:gd name="T57" fmla="*/ 9 h 50"/>
                <a:gd name="T58" fmla="*/ 7 w 55"/>
                <a:gd name="T59" fmla="*/ 8 h 50"/>
                <a:gd name="T60" fmla="*/ 7 w 55"/>
                <a:gd name="T61" fmla="*/ 8 h 50"/>
                <a:gd name="T62" fmla="*/ 8 w 55"/>
                <a:gd name="T63" fmla="*/ 7 h 50"/>
                <a:gd name="T64" fmla="*/ 8 w 55"/>
                <a:gd name="T65" fmla="*/ 6 h 50"/>
                <a:gd name="T66" fmla="*/ 9 w 55"/>
                <a:gd name="T67" fmla="*/ 6 h 50"/>
                <a:gd name="T68" fmla="*/ 9 w 55"/>
                <a:gd name="T69" fmla="*/ 6 h 50"/>
                <a:gd name="T70" fmla="*/ 10 w 55"/>
                <a:gd name="T71" fmla="*/ 5 h 50"/>
                <a:gd name="T72" fmla="*/ 11 w 55"/>
                <a:gd name="T73" fmla="*/ 5 h 5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5"/>
                <a:gd name="T112" fmla="*/ 0 h 50"/>
                <a:gd name="T113" fmla="*/ 55 w 55"/>
                <a:gd name="T114" fmla="*/ 50 h 5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5" h="50">
                  <a:moveTo>
                    <a:pt x="11" y="5"/>
                  </a:moveTo>
                  <a:lnTo>
                    <a:pt x="50" y="0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2" y="1"/>
                  </a:lnTo>
                  <a:lnTo>
                    <a:pt x="53" y="1"/>
                  </a:lnTo>
                  <a:lnTo>
                    <a:pt x="54" y="2"/>
                  </a:lnTo>
                  <a:lnTo>
                    <a:pt x="54" y="3"/>
                  </a:lnTo>
                  <a:lnTo>
                    <a:pt x="54" y="4"/>
                  </a:lnTo>
                  <a:lnTo>
                    <a:pt x="46" y="43"/>
                  </a:lnTo>
                  <a:lnTo>
                    <a:pt x="46" y="44"/>
                  </a:lnTo>
                  <a:lnTo>
                    <a:pt x="46" y="45"/>
                  </a:lnTo>
                  <a:lnTo>
                    <a:pt x="45" y="45"/>
                  </a:lnTo>
                  <a:lnTo>
                    <a:pt x="44" y="46"/>
                  </a:lnTo>
                  <a:lnTo>
                    <a:pt x="43" y="46"/>
                  </a:lnTo>
                  <a:lnTo>
                    <a:pt x="4" y="49"/>
                  </a:lnTo>
                  <a:lnTo>
                    <a:pt x="3" y="49"/>
                  </a:lnTo>
                  <a:lnTo>
                    <a:pt x="2" y="49"/>
                  </a:lnTo>
                  <a:lnTo>
                    <a:pt x="2" y="48"/>
                  </a:lnTo>
                  <a:lnTo>
                    <a:pt x="1" y="48"/>
                  </a:lnTo>
                  <a:lnTo>
                    <a:pt x="1" y="47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7" y="9"/>
                  </a:lnTo>
                  <a:lnTo>
                    <a:pt x="7" y="8"/>
                  </a:lnTo>
                  <a:lnTo>
                    <a:pt x="8" y="7"/>
                  </a:lnTo>
                  <a:lnTo>
                    <a:pt x="8" y="6"/>
                  </a:lnTo>
                  <a:lnTo>
                    <a:pt x="9" y="6"/>
                  </a:lnTo>
                  <a:lnTo>
                    <a:pt x="10" y="5"/>
                  </a:lnTo>
                  <a:lnTo>
                    <a:pt x="11" y="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32" name="Freeform 469"/>
            <p:cNvSpPr>
              <a:spLocks/>
            </p:cNvSpPr>
            <p:nvPr/>
          </p:nvSpPr>
          <p:spPr bwMode="auto">
            <a:xfrm>
              <a:off x="2218" y="959"/>
              <a:ext cx="43" cy="47"/>
            </a:xfrm>
            <a:custGeom>
              <a:avLst/>
              <a:gdLst>
                <a:gd name="T0" fmla="*/ 40 w 43"/>
                <a:gd name="T1" fmla="*/ 46 h 47"/>
                <a:gd name="T2" fmla="*/ 2 w 43"/>
                <a:gd name="T3" fmla="*/ 41 h 47"/>
                <a:gd name="T4" fmla="*/ 1 w 43"/>
                <a:gd name="T5" fmla="*/ 41 h 47"/>
                <a:gd name="T6" fmla="*/ 1 w 43"/>
                <a:gd name="T7" fmla="*/ 41 h 47"/>
                <a:gd name="T8" fmla="*/ 0 w 43"/>
                <a:gd name="T9" fmla="*/ 40 h 47"/>
                <a:gd name="T10" fmla="*/ 0 w 43"/>
                <a:gd name="T11" fmla="*/ 40 h 47"/>
                <a:gd name="T12" fmla="*/ 0 w 43"/>
                <a:gd name="T13" fmla="*/ 39 h 47"/>
                <a:gd name="T14" fmla="*/ 0 w 43"/>
                <a:gd name="T15" fmla="*/ 38 h 47"/>
                <a:gd name="T16" fmla="*/ 0 w 43"/>
                <a:gd name="T17" fmla="*/ 38 h 47"/>
                <a:gd name="T18" fmla="*/ 0 w 43"/>
                <a:gd name="T19" fmla="*/ 37 h 47"/>
                <a:gd name="T20" fmla="*/ 6 w 43"/>
                <a:gd name="T21" fmla="*/ 4 h 47"/>
                <a:gd name="T22" fmla="*/ 6 w 43"/>
                <a:gd name="T23" fmla="*/ 3 h 47"/>
                <a:gd name="T24" fmla="*/ 6 w 43"/>
                <a:gd name="T25" fmla="*/ 2 h 47"/>
                <a:gd name="T26" fmla="*/ 7 w 43"/>
                <a:gd name="T27" fmla="*/ 1 h 47"/>
                <a:gd name="T28" fmla="*/ 7 w 43"/>
                <a:gd name="T29" fmla="*/ 1 h 47"/>
                <a:gd name="T30" fmla="*/ 8 w 43"/>
                <a:gd name="T31" fmla="*/ 0 h 47"/>
                <a:gd name="T32" fmla="*/ 8 w 43"/>
                <a:gd name="T33" fmla="*/ 0 h 47"/>
                <a:gd name="T34" fmla="*/ 9 w 43"/>
                <a:gd name="T35" fmla="*/ 0 h 47"/>
                <a:gd name="T36" fmla="*/ 10 w 43"/>
                <a:gd name="T37" fmla="*/ 0 h 47"/>
                <a:gd name="T38" fmla="*/ 39 w 43"/>
                <a:gd name="T39" fmla="*/ 5 h 47"/>
                <a:gd name="T40" fmla="*/ 40 w 43"/>
                <a:gd name="T41" fmla="*/ 6 h 47"/>
                <a:gd name="T42" fmla="*/ 41 w 43"/>
                <a:gd name="T43" fmla="*/ 6 h 47"/>
                <a:gd name="T44" fmla="*/ 41 w 43"/>
                <a:gd name="T45" fmla="*/ 6 h 47"/>
                <a:gd name="T46" fmla="*/ 41 w 43"/>
                <a:gd name="T47" fmla="*/ 7 h 47"/>
                <a:gd name="T48" fmla="*/ 42 w 43"/>
                <a:gd name="T49" fmla="*/ 7 h 47"/>
                <a:gd name="T50" fmla="*/ 42 w 43"/>
                <a:gd name="T51" fmla="*/ 7 h 47"/>
                <a:gd name="T52" fmla="*/ 42 w 43"/>
                <a:gd name="T53" fmla="*/ 8 h 47"/>
                <a:gd name="T54" fmla="*/ 42 w 43"/>
                <a:gd name="T55" fmla="*/ 9 h 47"/>
                <a:gd name="T56" fmla="*/ 42 w 43"/>
                <a:gd name="T57" fmla="*/ 43 h 47"/>
                <a:gd name="T58" fmla="*/ 42 w 43"/>
                <a:gd name="T59" fmla="*/ 44 h 47"/>
                <a:gd name="T60" fmla="*/ 42 w 43"/>
                <a:gd name="T61" fmla="*/ 45 h 47"/>
                <a:gd name="T62" fmla="*/ 41 w 43"/>
                <a:gd name="T63" fmla="*/ 46 h 47"/>
                <a:gd name="T64" fmla="*/ 40 w 43"/>
                <a:gd name="T65" fmla="*/ 46 h 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"/>
                <a:gd name="T100" fmla="*/ 0 h 47"/>
                <a:gd name="T101" fmla="*/ 43 w 43"/>
                <a:gd name="T102" fmla="*/ 47 h 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" h="47">
                  <a:moveTo>
                    <a:pt x="40" y="46"/>
                  </a:moveTo>
                  <a:lnTo>
                    <a:pt x="2" y="41"/>
                  </a:lnTo>
                  <a:lnTo>
                    <a:pt x="1" y="41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39" y="5"/>
                  </a:lnTo>
                  <a:lnTo>
                    <a:pt x="40" y="6"/>
                  </a:lnTo>
                  <a:lnTo>
                    <a:pt x="41" y="6"/>
                  </a:lnTo>
                  <a:lnTo>
                    <a:pt x="41" y="7"/>
                  </a:lnTo>
                  <a:lnTo>
                    <a:pt x="42" y="7"/>
                  </a:lnTo>
                  <a:lnTo>
                    <a:pt x="42" y="8"/>
                  </a:lnTo>
                  <a:lnTo>
                    <a:pt x="42" y="9"/>
                  </a:lnTo>
                  <a:lnTo>
                    <a:pt x="42" y="43"/>
                  </a:lnTo>
                  <a:lnTo>
                    <a:pt x="42" y="44"/>
                  </a:lnTo>
                  <a:lnTo>
                    <a:pt x="42" y="45"/>
                  </a:lnTo>
                  <a:lnTo>
                    <a:pt x="41" y="46"/>
                  </a:lnTo>
                  <a:lnTo>
                    <a:pt x="40" y="4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33" name="Freeform 470"/>
            <p:cNvSpPr>
              <a:spLocks/>
            </p:cNvSpPr>
            <p:nvPr/>
          </p:nvSpPr>
          <p:spPr bwMode="auto">
            <a:xfrm>
              <a:off x="2144" y="952"/>
              <a:ext cx="70" cy="53"/>
            </a:xfrm>
            <a:custGeom>
              <a:avLst/>
              <a:gdLst>
                <a:gd name="T0" fmla="*/ 11 w 70"/>
                <a:gd name="T1" fmla="*/ 8 h 53"/>
                <a:gd name="T2" fmla="*/ 66 w 70"/>
                <a:gd name="T3" fmla="*/ 0 h 53"/>
                <a:gd name="T4" fmla="*/ 66 w 70"/>
                <a:gd name="T5" fmla="*/ 0 h 53"/>
                <a:gd name="T6" fmla="*/ 67 w 70"/>
                <a:gd name="T7" fmla="*/ 0 h 53"/>
                <a:gd name="T8" fmla="*/ 67 w 70"/>
                <a:gd name="T9" fmla="*/ 1 h 53"/>
                <a:gd name="T10" fmla="*/ 68 w 70"/>
                <a:gd name="T11" fmla="*/ 1 h 53"/>
                <a:gd name="T12" fmla="*/ 68 w 70"/>
                <a:gd name="T13" fmla="*/ 2 h 53"/>
                <a:gd name="T14" fmla="*/ 69 w 70"/>
                <a:gd name="T15" fmla="*/ 2 h 53"/>
                <a:gd name="T16" fmla="*/ 69 w 70"/>
                <a:gd name="T17" fmla="*/ 3 h 53"/>
                <a:gd name="T18" fmla="*/ 69 w 70"/>
                <a:gd name="T19" fmla="*/ 3 h 53"/>
                <a:gd name="T20" fmla="*/ 62 w 70"/>
                <a:gd name="T21" fmla="*/ 45 h 53"/>
                <a:gd name="T22" fmla="*/ 62 w 70"/>
                <a:gd name="T23" fmla="*/ 45 h 53"/>
                <a:gd name="T24" fmla="*/ 62 w 70"/>
                <a:gd name="T25" fmla="*/ 46 h 53"/>
                <a:gd name="T26" fmla="*/ 62 w 70"/>
                <a:gd name="T27" fmla="*/ 46 h 53"/>
                <a:gd name="T28" fmla="*/ 61 w 70"/>
                <a:gd name="T29" fmla="*/ 47 h 53"/>
                <a:gd name="T30" fmla="*/ 61 w 70"/>
                <a:gd name="T31" fmla="*/ 47 h 53"/>
                <a:gd name="T32" fmla="*/ 60 w 70"/>
                <a:gd name="T33" fmla="*/ 48 h 53"/>
                <a:gd name="T34" fmla="*/ 59 w 70"/>
                <a:gd name="T35" fmla="*/ 48 h 53"/>
                <a:gd name="T36" fmla="*/ 59 w 70"/>
                <a:gd name="T37" fmla="*/ 48 h 53"/>
                <a:gd name="T38" fmla="*/ 3 w 70"/>
                <a:gd name="T39" fmla="*/ 52 h 53"/>
                <a:gd name="T40" fmla="*/ 3 w 70"/>
                <a:gd name="T41" fmla="*/ 52 h 53"/>
                <a:gd name="T42" fmla="*/ 2 w 70"/>
                <a:gd name="T43" fmla="*/ 52 h 53"/>
                <a:gd name="T44" fmla="*/ 2 w 70"/>
                <a:gd name="T45" fmla="*/ 51 h 53"/>
                <a:gd name="T46" fmla="*/ 1 w 70"/>
                <a:gd name="T47" fmla="*/ 51 h 53"/>
                <a:gd name="T48" fmla="*/ 1 w 70"/>
                <a:gd name="T49" fmla="*/ 50 h 53"/>
                <a:gd name="T50" fmla="*/ 0 w 70"/>
                <a:gd name="T51" fmla="*/ 50 h 53"/>
                <a:gd name="T52" fmla="*/ 0 w 70"/>
                <a:gd name="T53" fmla="*/ 49 h 53"/>
                <a:gd name="T54" fmla="*/ 0 w 70"/>
                <a:gd name="T55" fmla="*/ 49 h 53"/>
                <a:gd name="T56" fmla="*/ 7 w 70"/>
                <a:gd name="T57" fmla="*/ 11 h 53"/>
                <a:gd name="T58" fmla="*/ 7 w 70"/>
                <a:gd name="T59" fmla="*/ 10 h 53"/>
                <a:gd name="T60" fmla="*/ 8 w 70"/>
                <a:gd name="T61" fmla="*/ 10 h 53"/>
                <a:gd name="T62" fmla="*/ 8 w 70"/>
                <a:gd name="T63" fmla="*/ 9 h 53"/>
                <a:gd name="T64" fmla="*/ 9 w 70"/>
                <a:gd name="T65" fmla="*/ 9 h 53"/>
                <a:gd name="T66" fmla="*/ 9 w 70"/>
                <a:gd name="T67" fmla="*/ 8 h 53"/>
                <a:gd name="T68" fmla="*/ 10 w 70"/>
                <a:gd name="T69" fmla="*/ 8 h 53"/>
                <a:gd name="T70" fmla="*/ 10 w 70"/>
                <a:gd name="T71" fmla="*/ 8 h 53"/>
                <a:gd name="T72" fmla="*/ 11 w 70"/>
                <a:gd name="T73" fmla="*/ 8 h 5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0"/>
                <a:gd name="T112" fmla="*/ 0 h 53"/>
                <a:gd name="T113" fmla="*/ 70 w 70"/>
                <a:gd name="T114" fmla="*/ 53 h 5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0" h="53">
                  <a:moveTo>
                    <a:pt x="11" y="8"/>
                  </a:moveTo>
                  <a:lnTo>
                    <a:pt x="66" y="0"/>
                  </a:lnTo>
                  <a:lnTo>
                    <a:pt x="67" y="0"/>
                  </a:lnTo>
                  <a:lnTo>
                    <a:pt x="67" y="1"/>
                  </a:lnTo>
                  <a:lnTo>
                    <a:pt x="68" y="1"/>
                  </a:lnTo>
                  <a:lnTo>
                    <a:pt x="68" y="2"/>
                  </a:lnTo>
                  <a:lnTo>
                    <a:pt x="69" y="2"/>
                  </a:lnTo>
                  <a:lnTo>
                    <a:pt x="69" y="3"/>
                  </a:lnTo>
                  <a:lnTo>
                    <a:pt x="62" y="45"/>
                  </a:lnTo>
                  <a:lnTo>
                    <a:pt x="62" y="46"/>
                  </a:lnTo>
                  <a:lnTo>
                    <a:pt x="61" y="47"/>
                  </a:lnTo>
                  <a:lnTo>
                    <a:pt x="60" y="48"/>
                  </a:lnTo>
                  <a:lnTo>
                    <a:pt x="59" y="48"/>
                  </a:lnTo>
                  <a:lnTo>
                    <a:pt x="3" y="52"/>
                  </a:lnTo>
                  <a:lnTo>
                    <a:pt x="2" y="52"/>
                  </a:lnTo>
                  <a:lnTo>
                    <a:pt x="2" y="51"/>
                  </a:lnTo>
                  <a:lnTo>
                    <a:pt x="1" y="51"/>
                  </a:lnTo>
                  <a:lnTo>
                    <a:pt x="1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7" y="11"/>
                  </a:lnTo>
                  <a:lnTo>
                    <a:pt x="7" y="10"/>
                  </a:lnTo>
                  <a:lnTo>
                    <a:pt x="8" y="10"/>
                  </a:lnTo>
                  <a:lnTo>
                    <a:pt x="8" y="9"/>
                  </a:lnTo>
                  <a:lnTo>
                    <a:pt x="9" y="9"/>
                  </a:lnTo>
                  <a:lnTo>
                    <a:pt x="9" y="8"/>
                  </a:lnTo>
                  <a:lnTo>
                    <a:pt x="10" y="8"/>
                  </a:lnTo>
                  <a:lnTo>
                    <a:pt x="11" y="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34" name="Freeform 471"/>
            <p:cNvSpPr>
              <a:spLocks/>
            </p:cNvSpPr>
            <p:nvPr/>
          </p:nvSpPr>
          <p:spPr bwMode="auto">
            <a:xfrm>
              <a:off x="2092" y="961"/>
              <a:ext cx="51" cy="47"/>
            </a:xfrm>
            <a:custGeom>
              <a:avLst/>
              <a:gdLst>
                <a:gd name="T0" fmla="*/ 10 w 51"/>
                <a:gd name="T1" fmla="*/ 5 h 47"/>
                <a:gd name="T2" fmla="*/ 47 w 51"/>
                <a:gd name="T3" fmla="*/ 0 h 47"/>
                <a:gd name="T4" fmla="*/ 47 w 51"/>
                <a:gd name="T5" fmla="*/ 0 h 47"/>
                <a:gd name="T6" fmla="*/ 48 w 51"/>
                <a:gd name="T7" fmla="*/ 0 h 47"/>
                <a:gd name="T8" fmla="*/ 48 w 51"/>
                <a:gd name="T9" fmla="*/ 1 h 47"/>
                <a:gd name="T10" fmla="*/ 49 w 51"/>
                <a:gd name="T11" fmla="*/ 1 h 47"/>
                <a:gd name="T12" fmla="*/ 49 w 51"/>
                <a:gd name="T13" fmla="*/ 2 h 47"/>
                <a:gd name="T14" fmla="*/ 50 w 51"/>
                <a:gd name="T15" fmla="*/ 2 h 47"/>
                <a:gd name="T16" fmla="*/ 50 w 51"/>
                <a:gd name="T17" fmla="*/ 3 h 47"/>
                <a:gd name="T18" fmla="*/ 50 w 51"/>
                <a:gd name="T19" fmla="*/ 4 h 47"/>
                <a:gd name="T20" fmla="*/ 43 w 51"/>
                <a:gd name="T21" fmla="*/ 40 h 47"/>
                <a:gd name="T22" fmla="*/ 43 w 51"/>
                <a:gd name="T23" fmla="*/ 41 h 47"/>
                <a:gd name="T24" fmla="*/ 42 w 51"/>
                <a:gd name="T25" fmla="*/ 41 h 47"/>
                <a:gd name="T26" fmla="*/ 42 w 51"/>
                <a:gd name="T27" fmla="*/ 42 h 47"/>
                <a:gd name="T28" fmla="*/ 42 w 51"/>
                <a:gd name="T29" fmla="*/ 42 h 47"/>
                <a:gd name="T30" fmla="*/ 41 w 51"/>
                <a:gd name="T31" fmla="*/ 43 h 47"/>
                <a:gd name="T32" fmla="*/ 41 w 51"/>
                <a:gd name="T33" fmla="*/ 43 h 47"/>
                <a:gd name="T34" fmla="*/ 40 w 51"/>
                <a:gd name="T35" fmla="*/ 43 h 47"/>
                <a:gd name="T36" fmla="*/ 39 w 51"/>
                <a:gd name="T37" fmla="*/ 43 h 47"/>
                <a:gd name="T38" fmla="*/ 3 w 51"/>
                <a:gd name="T39" fmla="*/ 46 h 47"/>
                <a:gd name="T40" fmla="*/ 3 w 51"/>
                <a:gd name="T41" fmla="*/ 46 h 47"/>
                <a:gd name="T42" fmla="*/ 2 w 51"/>
                <a:gd name="T43" fmla="*/ 46 h 47"/>
                <a:gd name="T44" fmla="*/ 2 w 51"/>
                <a:gd name="T45" fmla="*/ 45 h 47"/>
                <a:gd name="T46" fmla="*/ 1 w 51"/>
                <a:gd name="T47" fmla="*/ 45 h 47"/>
                <a:gd name="T48" fmla="*/ 0 w 51"/>
                <a:gd name="T49" fmla="*/ 45 h 47"/>
                <a:gd name="T50" fmla="*/ 0 w 51"/>
                <a:gd name="T51" fmla="*/ 44 h 47"/>
                <a:gd name="T52" fmla="*/ 0 w 51"/>
                <a:gd name="T53" fmla="*/ 43 h 47"/>
                <a:gd name="T54" fmla="*/ 0 w 51"/>
                <a:gd name="T55" fmla="*/ 43 h 47"/>
                <a:gd name="T56" fmla="*/ 6 w 51"/>
                <a:gd name="T57" fmla="*/ 8 h 47"/>
                <a:gd name="T58" fmla="*/ 7 w 51"/>
                <a:gd name="T59" fmla="*/ 8 h 47"/>
                <a:gd name="T60" fmla="*/ 7 w 51"/>
                <a:gd name="T61" fmla="*/ 7 h 47"/>
                <a:gd name="T62" fmla="*/ 7 w 51"/>
                <a:gd name="T63" fmla="*/ 7 h 47"/>
                <a:gd name="T64" fmla="*/ 8 w 51"/>
                <a:gd name="T65" fmla="*/ 6 h 47"/>
                <a:gd name="T66" fmla="*/ 8 w 51"/>
                <a:gd name="T67" fmla="*/ 6 h 47"/>
                <a:gd name="T68" fmla="*/ 9 w 51"/>
                <a:gd name="T69" fmla="*/ 5 h 47"/>
                <a:gd name="T70" fmla="*/ 9 w 51"/>
                <a:gd name="T71" fmla="*/ 5 h 47"/>
                <a:gd name="T72" fmla="*/ 10 w 51"/>
                <a:gd name="T73" fmla="*/ 5 h 4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1"/>
                <a:gd name="T112" fmla="*/ 0 h 47"/>
                <a:gd name="T113" fmla="*/ 51 w 51"/>
                <a:gd name="T114" fmla="*/ 47 h 4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1" h="47">
                  <a:moveTo>
                    <a:pt x="10" y="5"/>
                  </a:moveTo>
                  <a:lnTo>
                    <a:pt x="47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9" y="1"/>
                  </a:lnTo>
                  <a:lnTo>
                    <a:pt x="49" y="2"/>
                  </a:lnTo>
                  <a:lnTo>
                    <a:pt x="50" y="2"/>
                  </a:lnTo>
                  <a:lnTo>
                    <a:pt x="50" y="3"/>
                  </a:lnTo>
                  <a:lnTo>
                    <a:pt x="50" y="4"/>
                  </a:lnTo>
                  <a:lnTo>
                    <a:pt x="43" y="40"/>
                  </a:lnTo>
                  <a:lnTo>
                    <a:pt x="43" y="41"/>
                  </a:lnTo>
                  <a:lnTo>
                    <a:pt x="42" y="41"/>
                  </a:lnTo>
                  <a:lnTo>
                    <a:pt x="42" y="42"/>
                  </a:lnTo>
                  <a:lnTo>
                    <a:pt x="41" y="43"/>
                  </a:lnTo>
                  <a:lnTo>
                    <a:pt x="40" y="43"/>
                  </a:lnTo>
                  <a:lnTo>
                    <a:pt x="39" y="43"/>
                  </a:lnTo>
                  <a:lnTo>
                    <a:pt x="3" y="46"/>
                  </a:lnTo>
                  <a:lnTo>
                    <a:pt x="2" y="46"/>
                  </a:lnTo>
                  <a:lnTo>
                    <a:pt x="2" y="45"/>
                  </a:lnTo>
                  <a:lnTo>
                    <a:pt x="1" y="45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0" y="43"/>
                  </a:lnTo>
                  <a:lnTo>
                    <a:pt x="6" y="8"/>
                  </a:lnTo>
                  <a:lnTo>
                    <a:pt x="7" y="8"/>
                  </a:lnTo>
                  <a:lnTo>
                    <a:pt x="7" y="7"/>
                  </a:lnTo>
                  <a:lnTo>
                    <a:pt x="8" y="6"/>
                  </a:lnTo>
                  <a:lnTo>
                    <a:pt x="9" y="5"/>
                  </a:lnTo>
                  <a:lnTo>
                    <a:pt x="10" y="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35" name="Freeform 472"/>
            <p:cNvSpPr>
              <a:spLocks/>
            </p:cNvSpPr>
            <p:nvPr/>
          </p:nvSpPr>
          <p:spPr bwMode="auto">
            <a:xfrm>
              <a:off x="2220" y="960"/>
              <a:ext cx="40" cy="44"/>
            </a:xfrm>
            <a:custGeom>
              <a:avLst/>
              <a:gdLst>
                <a:gd name="T0" fmla="*/ 37 w 40"/>
                <a:gd name="T1" fmla="*/ 43 h 44"/>
                <a:gd name="T2" fmla="*/ 2 w 40"/>
                <a:gd name="T3" fmla="*/ 38 h 44"/>
                <a:gd name="T4" fmla="*/ 1 w 40"/>
                <a:gd name="T5" fmla="*/ 38 h 44"/>
                <a:gd name="T6" fmla="*/ 1 w 40"/>
                <a:gd name="T7" fmla="*/ 38 h 44"/>
                <a:gd name="T8" fmla="*/ 0 w 40"/>
                <a:gd name="T9" fmla="*/ 37 h 44"/>
                <a:gd name="T10" fmla="*/ 0 w 40"/>
                <a:gd name="T11" fmla="*/ 37 h 44"/>
                <a:gd name="T12" fmla="*/ 0 w 40"/>
                <a:gd name="T13" fmla="*/ 36 h 44"/>
                <a:gd name="T14" fmla="*/ 0 w 40"/>
                <a:gd name="T15" fmla="*/ 36 h 44"/>
                <a:gd name="T16" fmla="*/ 0 w 40"/>
                <a:gd name="T17" fmla="*/ 35 h 44"/>
                <a:gd name="T18" fmla="*/ 0 w 40"/>
                <a:gd name="T19" fmla="*/ 34 h 44"/>
                <a:gd name="T20" fmla="*/ 5 w 40"/>
                <a:gd name="T21" fmla="*/ 4 h 44"/>
                <a:gd name="T22" fmla="*/ 6 w 40"/>
                <a:gd name="T23" fmla="*/ 3 h 44"/>
                <a:gd name="T24" fmla="*/ 6 w 40"/>
                <a:gd name="T25" fmla="*/ 2 h 44"/>
                <a:gd name="T26" fmla="*/ 6 w 40"/>
                <a:gd name="T27" fmla="*/ 1 h 44"/>
                <a:gd name="T28" fmla="*/ 7 w 40"/>
                <a:gd name="T29" fmla="*/ 1 h 44"/>
                <a:gd name="T30" fmla="*/ 7 w 40"/>
                <a:gd name="T31" fmla="*/ 0 h 44"/>
                <a:gd name="T32" fmla="*/ 8 w 40"/>
                <a:gd name="T33" fmla="*/ 0 h 44"/>
                <a:gd name="T34" fmla="*/ 9 w 40"/>
                <a:gd name="T35" fmla="*/ 0 h 44"/>
                <a:gd name="T36" fmla="*/ 10 w 40"/>
                <a:gd name="T37" fmla="*/ 0 h 44"/>
                <a:gd name="T38" fmla="*/ 36 w 40"/>
                <a:gd name="T39" fmla="*/ 5 h 44"/>
                <a:gd name="T40" fmla="*/ 37 w 40"/>
                <a:gd name="T41" fmla="*/ 5 h 44"/>
                <a:gd name="T42" fmla="*/ 37 w 40"/>
                <a:gd name="T43" fmla="*/ 5 h 44"/>
                <a:gd name="T44" fmla="*/ 38 w 40"/>
                <a:gd name="T45" fmla="*/ 6 h 44"/>
                <a:gd name="T46" fmla="*/ 38 w 40"/>
                <a:gd name="T47" fmla="*/ 6 h 44"/>
                <a:gd name="T48" fmla="*/ 39 w 40"/>
                <a:gd name="T49" fmla="*/ 6 h 44"/>
                <a:gd name="T50" fmla="*/ 39 w 40"/>
                <a:gd name="T51" fmla="*/ 7 h 44"/>
                <a:gd name="T52" fmla="*/ 39 w 40"/>
                <a:gd name="T53" fmla="*/ 7 h 44"/>
                <a:gd name="T54" fmla="*/ 39 w 40"/>
                <a:gd name="T55" fmla="*/ 8 h 44"/>
                <a:gd name="T56" fmla="*/ 39 w 40"/>
                <a:gd name="T57" fmla="*/ 40 h 44"/>
                <a:gd name="T58" fmla="*/ 39 w 40"/>
                <a:gd name="T59" fmla="*/ 41 h 44"/>
                <a:gd name="T60" fmla="*/ 39 w 40"/>
                <a:gd name="T61" fmla="*/ 41 h 44"/>
                <a:gd name="T62" fmla="*/ 39 w 40"/>
                <a:gd name="T63" fmla="*/ 42 h 44"/>
                <a:gd name="T64" fmla="*/ 39 w 40"/>
                <a:gd name="T65" fmla="*/ 42 h 44"/>
                <a:gd name="T66" fmla="*/ 38 w 40"/>
                <a:gd name="T67" fmla="*/ 43 h 44"/>
                <a:gd name="T68" fmla="*/ 38 w 40"/>
                <a:gd name="T69" fmla="*/ 43 h 44"/>
                <a:gd name="T70" fmla="*/ 37 w 40"/>
                <a:gd name="T71" fmla="*/ 43 h 44"/>
                <a:gd name="T72" fmla="*/ 37 w 40"/>
                <a:gd name="T73" fmla="*/ 43 h 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0"/>
                <a:gd name="T112" fmla="*/ 0 h 44"/>
                <a:gd name="T113" fmla="*/ 40 w 40"/>
                <a:gd name="T114" fmla="*/ 44 h 4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0" h="44">
                  <a:moveTo>
                    <a:pt x="37" y="43"/>
                  </a:moveTo>
                  <a:lnTo>
                    <a:pt x="2" y="38"/>
                  </a:lnTo>
                  <a:lnTo>
                    <a:pt x="1" y="38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7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36" y="5"/>
                  </a:lnTo>
                  <a:lnTo>
                    <a:pt x="37" y="5"/>
                  </a:lnTo>
                  <a:lnTo>
                    <a:pt x="38" y="6"/>
                  </a:lnTo>
                  <a:lnTo>
                    <a:pt x="39" y="6"/>
                  </a:lnTo>
                  <a:lnTo>
                    <a:pt x="39" y="7"/>
                  </a:lnTo>
                  <a:lnTo>
                    <a:pt x="39" y="8"/>
                  </a:lnTo>
                  <a:lnTo>
                    <a:pt x="39" y="40"/>
                  </a:lnTo>
                  <a:lnTo>
                    <a:pt x="39" y="41"/>
                  </a:lnTo>
                  <a:lnTo>
                    <a:pt x="39" y="42"/>
                  </a:lnTo>
                  <a:lnTo>
                    <a:pt x="38" y="43"/>
                  </a:lnTo>
                  <a:lnTo>
                    <a:pt x="37" y="4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36" name="Freeform 473"/>
            <p:cNvSpPr>
              <a:spLocks/>
            </p:cNvSpPr>
            <p:nvPr/>
          </p:nvSpPr>
          <p:spPr bwMode="auto">
            <a:xfrm>
              <a:off x="2089" y="1004"/>
              <a:ext cx="124" cy="36"/>
            </a:xfrm>
            <a:custGeom>
              <a:avLst/>
              <a:gdLst>
                <a:gd name="T0" fmla="*/ 0 w 124"/>
                <a:gd name="T1" fmla="*/ 9 h 36"/>
                <a:gd name="T2" fmla="*/ 123 w 124"/>
                <a:gd name="T3" fmla="*/ 0 h 36"/>
                <a:gd name="T4" fmla="*/ 123 w 124"/>
                <a:gd name="T5" fmla="*/ 29 h 36"/>
                <a:gd name="T6" fmla="*/ 0 w 124"/>
                <a:gd name="T7" fmla="*/ 35 h 36"/>
                <a:gd name="T8" fmla="*/ 0 w 124"/>
                <a:gd name="T9" fmla="*/ 9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36"/>
                <a:gd name="T17" fmla="*/ 124 w 124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36">
                  <a:moveTo>
                    <a:pt x="0" y="9"/>
                  </a:moveTo>
                  <a:lnTo>
                    <a:pt x="123" y="0"/>
                  </a:lnTo>
                  <a:lnTo>
                    <a:pt x="123" y="29"/>
                  </a:lnTo>
                  <a:lnTo>
                    <a:pt x="0" y="35"/>
                  </a:lnTo>
                  <a:lnTo>
                    <a:pt x="0" y="9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37" name="Freeform 474"/>
            <p:cNvSpPr>
              <a:spLocks/>
            </p:cNvSpPr>
            <p:nvPr/>
          </p:nvSpPr>
          <p:spPr bwMode="auto">
            <a:xfrm>
              <a:off x="2213" y="1004"/>
              <a:ext cx="95" cy="36"/>
            </a:xfrm>
            <a:custGeom>
              <a:avLst/>
              <a:gdLst>
                <a:gd name="T0" fmla="*/ 0 w 95"/>
                <a:gd name="T1" fmla="*/ 30 h 36"/>
                <a:gd name="T2" fmla="*/ 0 w 95"/>
                <a:gd name="T3" fmla="*/ 0 h 36"/>
                <a:gd name="T4" fmla="*/ 94 w 95"/>
                <a:gd name="T5" fmla="*/ 12 h 36"/>
                <a:gd name="T6" fmla="*/ 94 w 95"/>
                <a:gd name="T7" fmla="*/ 35 h 36"/>
                <a:gd name="T8" fmla="*/ 0 w 95"/>
                <a:gd name="T9" fmla="*/ 3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36"/>
                <a:gd name="T17" fmla="*/ 95 w 9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36">
                  <a:moveTo>
                    <a:pt x="0" y="30"/>
                  </a:moveTo>
                  <a:lnTo>
                    <a:pt x="0" y="0"/>
                  </a:lnTo>
                  <a:lnTo>
                    <a:pt x="94" y="12"/>
                  </a:lnTo>
                  <a:lnTo>
                    <a:pt x="94" y="35"/>
                  </a:lnTo>
                  <a:lnTo>
                    <a:pt x="0" y="3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38" name="Freeform 475"/>
            <p:cNvSpPr>
              <a:spLocks/>
            </p:cNvSpPr>
            <p:nvPr/>
          </p:nvSpPr>
          <p:spPr bwMode="auto">
            <a:xfrm>
              <a:off x="2215" y="957"/>
              <a:ext cx="49" cy="102"/>
            </a:xfrm>
            <a:custGeom>
              <a:avLst/>
              <a:gdLst>
                <a:gd name="T0" fmla="*/ 7 w 49"/>
                <a:gd name="T1" fmla="*/ 4 h 102"/>
                <a:gd name="T2" fmla="*/ 0 w 49"/>
                <a:gd name="T3" fmla="*/ 42 h 102"/>
                <a:gd name="T4" fmla="*/ 4 w 49"/>
                <a:gd name="T5" fmla="*/ 48 h 102"/>
                <a:gd name="T6" fmla="*/ 4 w 49"/>
                <a:gd name="T7" fmla="*/ 95 h 102"/>
                <a:gd name="T8" fmla="*/ 4 w 49"/>
                <a:gd name="T9" fmla="*/ 96 h 102"/>
                <a:gd name="T10" fmla="*/ 5 w 49"/>
                <a:gd name="T11" fmla="*/ 97 h 102"/>
                <a:gd name="T12" fmla="*/ 5 w 49"/>
                <a:gd name="T13" fmla="*/ 98 h 102"/>
                <a:gd name="T14" fmla="*/ 6 w 49"/>
                <a:gd name="T15" fmla="*/ 99 h 102"/>
                <a:gd name="T16" fmla="*/ 7 w 49"/>
                <a:gd name="T17" fmla="*/ 99 h 102"/>
                <a:gd name="T18" fmla="*/ 8 w 49"/>
                <a:gd name="T19" fmla="*/ 100 h 102"/>
                <a:gd name="T20" fmla="*/ 10 w 49"/>
                <a:gd name="T21" fmla="*/ 100 h 102"/>
                <a:gd name="T22" fmla="*/ 11 w 49"/>
                <a:gd name="T23" fmla="*/ 100 h 102"/>
                <a:gd name="T24" fmla="*/ 42 w 49"/>
                <a:gd name="T25" fmla="*/ 101 h 102"/>
                <a:gd name="T26" fmla="*/ 44 w 49"/>
                <a:gd name="T27" fmla="*/ 101 h 102"/>
                <a:gd name="T28" fmla="*/ 45 w 49"/>
                <a:gd name="T29" fmla="*/ 101 h 102"/>
                <a:gd name="T30" fmla="*/ 46 w 49"/>
                <a:gd name="T31" fmla="*/ 100 h 102"/>
                <a:gd name="T32" fmla="*/ 47 w 49"/>
                <a:gd name="T33" fmla="*/ 99 h 102"/>
                <a:gd name="T34" fmla="*/ 47 w 49"/>
                <a:gd name="T35" fmla="*/ 98 h 102"/>
                <a:gd name="T36" fmla="*/ 48 w 49"/>
                <a:gd name="T37" fmla="*/ 97 h 102"/>
                <a:gd name="T38" fmla="*/ 48 w 49"/>
                <a:gd name="T39" fmla="*/ 96 h 102"/>
                <a:gd name="T40" fmla="*/ 48 w 49"/>
                <a:gd name="T41" fmla="*/ 94 h 102"/>
                <a:gd name="T42" fmla="*/ 48 w 49"/>
                <a:gd name="T43" fmla="*/ 53 h 102"/>
                <a:gd name="T44" fmla="*/ 46 w 49"/>
                <a:gd name="T45" fmla="*/ 48 h 102"/>
                <a:gd name="T46" fmla="*/ 46 w 49"/>
                <a:gd name="T47" fmla="*/ 11 h 102"/>
                <a:gd name="T48" fmla="*/ 46 w 49"/>
                <a:gd name="T49" fmla="*/ 10 h 102"/>
                <a:gd name="T50" fmla="*/ 46 w 49"/>
                <a:gd name="T51" fmla="*/ 9 h 102"/>
                <a:gd name="T52" fmla="*/ 46 w 49"/>
                <a:gd name="T53" fmla="*/ 8 h 102"/>
                <a:gd name="T54" fmla="*/ 45 w 49"/>
                <a:gd name="T55" fmla="*/ 7 h 102"/>
                <a:gd name="T56" fmla="*/ 45 w 49"/>
                <a:gd name="T57" fmla="*/ 6 h 102"/>
                <a:gd name="T58" fmla="*/ 44 w 49"/>
                <a:gd name="T59" fmla="*/ 6 h 102"/>
                <a:gd name="T60" fmla="*/ 43 w 49"/>
                <a:gd name="T61" fmla="*/ 6 h 102"/>
                <a:gd name="T62" fmla="*/ 42 w 49"/>
                <a:gd name="T63" fmla="*/ 6 h 102"/>
                <a:gd name="T64" fmla="*/ 13 w 49"/>
                <a:gd name="T65" fmla="*/ 0 h 102"/>
                <a:gd name="T66" fmla="*/ 12 w 49"/>
                <a:gd name="T67" fmla="*/ 0 h 102"/>
                <a:gd name="T68" fmla="*/ 11 w 49"/>
                <a:gd name="T69" fmla="*/ 0 h 102"/>
                <a:gd name="T70" fmla="*/ 10 w 49"/>
                <a:gd name="T71" fmla="*/ 0 h 102"/>
                <a:gd name="T72" fmla="*/ 9 w 49"/>
                <a:gd name="T73" fmla="*/ 1 h 102"/>
                <a:gd name="T74" fmla="*/ 8 w 49"/>
                <a:gd name="T75" fmla="*/ 1 h 102"/>
                <a:gd name="T76" fmla="*/ 8 w 49"/>
                <a:gd name="T77" fmla="*/ 2 h 102"/>
                <a:gd name="T78" fmla="*/ 7 w 49"/>
                <a:gd name="T79" fmla="*/ 3 h 102"/>
                <a:gd name="T80" fmla="*/ 7 w 49"/>
                <a:gd name="T81" fmla="*/ 4 h 10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9"/>
                <a:gd name="T124" fmla="*/ 0 h 102"/>
                <a:gd name="T125" fmla="*/ 49 w 49"/>
                <a:gd name="T126" fmla="*/ 102 h 10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9" h="102">
                  <a:moveTo>
                    <a:pt x="7" y="4"/>
                  </a:moveTo>
                  <a:lnTo>
                    <a:pt x="0" y="42"/>
                  </a:lnTo>
                  <a:lnTo>
                    <a:pt x="4" y="48"/>
                  </a:lnTo>
                  <a:lnTo>
                    <a:pt x="4" y="95"/>
                  </a:lnTo>
                  <a:lnTo>
                    <a:pt x="4" y="96"/>
                  </a:lnTo>
                  <a:lnTo>
                    <a:pt x="5" y="97"/>
                  </a:lnTo>
                  <a:lnTo>
                    <a:pt x="5" y="98"/>
                  </a:lnTo>
                  <a:lnTo>
                    <a:pt x="6" y="99"/>
                  </a:lnTo>
                  <a:lnTo>
                    <a:pt x="7" y="99"/>
                  </a:lnTo>
                  <a:lnTo>
                    <a:pt x="8" y="100"/>
                  </a:lnTo>
                  <a:lnTo>
                    <a:pt x="10" y="100"/>
                  </a:lnTo>
                  <a:lnTo>
                    <a:pt x="11" y="100"/>
                  </a:lnTo>
                  <a:lnTo>
                    <a:pt x="42" y="101"/>
                  </a:lnTo>
                  <a:lnTo>
                    <a:pt x="44" y="101"/>
                  </a:lnTo>
                  <a:lnTo>
                    <a:pt x="45" y="101"/>
                  </a:lnTo>
                  <a:lnTo>
                    <a:pt x="46" y="100"/>
                  </a:lnTo>
                  <a:lnTo>
                    <a:pt x="47" y="99"/>
                  </a:lnTo>
                  <a:lnTo>
                    <a:pt x="47" y="98"/>
                  </a:lnTo>
                  <a:lnTo>
                    <a:pt x="48" y="97"/>
                  </a:lnTo>
                  <a:lnTo>
                    <a:pt x="48" y="96"/>
                  </a:lnTo>
                  <a:lnTo>
                    <a:pt x="48" y="94"/>
                  </a:lnTo>
                  <a:lnTo>
                    <a:pt x="48" y="53"/>
                  </a:lnTo>
                  <a:lnTo>
                    <a:pt x="46" y="48"/>
                  </a:lnTo>
                  <a:lnTo>
                    <a:pt x="46" y="11"/>
                  </a:lnTo>
                  <a:lnTo>
                    <a:pt x="46" y="10"/>
                  </a:lnTo>
                  <a:lnTo>
                    <a:pt x="46" y="9"/>
                  </a:lnTo>
                  <a:lnTo>
                    <a:pt x="46" y="8"/>
                  </a:lnTo>
                  <a:lnTo>
                    <a:pt x="45" y="7"/>
                  </a:lnTo>
                  <a:lnTo>
                    <a:pt x="45" y="6"/>
                  </a:lnTo>
                  <a:lnTo>
                    <a:pt x="44" y="6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3"/>
                  </a:lnTo>
                  <a:lnTo>
                    <a:pt x="7" y="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39" name="Freeform 476"/>
            <p:cNvSpPr>
              <a:spLocks/>
            </p:cNvSpPr>
            <p:nvPr/>
          </p:nvSpPr>
          <p:spPr bwMode="auto">
            <a:xfrm>
              <a:off x="2089" y="1059"/>
              <a:ext cx="220" cy="3"/>
            </a:xfrm>
            <a:custGeom>
              <a:avLst/>
              <a:gdLst>
                <a:gd name="T0" fmla="*/ 0 w 220"/>
                <a:gd name="T1" fmla="*/ 1 h 3"/>
                <a:gd name="T2" fmla="*/ 124 w 220"/>
                <a:gd name="T3" fmla="*/ 0 h 3"/>
                <a:gd name="T4" fmla="*/ 219 w 220"/>
                <a:gd name="T5" fmla="*/ 2 h 3"/>
                <a:gd name="T6" fmla="*/ 0 60000 65536"/>
                <a:gd name="T7" fmla="*/ 0 60000 65536"/>
                <a:gd name="T8" fmla="*/ 0 60000 65536"/>
                <a:gd name="T9" fmla="*/ 0 w 220"/>
                <a:gd name="T10" fmla="*/ 0 h 3"/>
                <a:gd name="T11" fmla="*/ 220 w 220"/>
                <a:gd name="T12" fmla="*/ 3 h 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0" h="3">
                  <a:moveTo>
                    <a:pt x="0" y="1"/>
                  </a:moveTo>
                  <a:lnTo>
                    <a:pt x="124" y="0"/>
                  </a:lnTo>
                  <a:lnTo>
                    <a:pt x="219" y="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40" name="Line 477"/>
            <p:cNvSpPr>
              <a:spLocks noChangeShapeType="1"/>
            </p:cNvSpPr>
            <p:nvPr/>
          </p:nvSpPr>
          <p:spPr bwMode="auto">
            <a:xfrm>
              <a:off x="2260" y="967"/>
              <a:ext cx="44" cy="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741" name="Freeform 478"/>
            <p:cNvSpPr>
              <a:spLocks/>
            </p:cNvSpPr>
            <p:nvPr/>
          </p:nvSpPr>
          <p:spPr bwMode="auto">
            <a:xfrm>
              <a:off x="2273" y="1023"/>
              <a:ext cx="20" cy="36"/>
            </a:xfrm>
            <a:custGeom>
              <a:avLst/>
              <a:gdLst>
                <a:gd name="T0" fmla="*/ 3 w 20"/>
                <a:gd name="T1" fmla="*/ 0 h 36"/>
                <a:gd name="T2" fmla="*/ 16 w 20"/>
                <a:gd name="T3" fmla="*/ 2 h 36"/>
                <a:gd name="T4" fmla="*/ 17 w 20"/>
                <a:gd name="T5" fmla="*/ 2 h 36"/>
                <a:gd name="T6" fmla="*/ 17 w 20"/>
                <a:gd name="T7" fmla="*/ 2 h 36"/>
                <a:gd name="T8" fmla="*/ 18 w 20"/>
                <a:gd name="T9" fmla="*/ 2 h 36"/>
                <a:gd name="T10" fmla="*/ 18 w 20"/>
                <a:gd name="T11" fmla="*/ 3 h 36"/>
                <a:gd name="T12" fmla="*/ 19 w 20"/>
                <a:gd name="T13" fmla="*/ 3 h 36"/>
                <a:gd name="T14" fmla="*/ 19 w 20"/>
                <a:gd name="T15" fmla="*/ 3 h 36"/>
                <a:gd name="T16" fmla="*/ 19 w 20"/>
                <a:gd name="T17" fmla="*/ 4 h 36"/>
                <a:gd name="T18" fmla="*/ 19 w 20"/>
                <a:gd name="T19" fmla="*/ 4 h 36"/>
                <a:gd name="T20" fmla="*/ 19 w 20"/>
                <a:gd name="T21" fmla="*/ 33 h 36"/>
                <a:gd name="T22" fmla="*/ 19 w 20"/>
                <a:gd name="T23" fmla="*/ 33 h 36"/>
                <a:gd name="T24" fmla="*/ 19 w 20"/>
                <a:gd name="T25" fmla="*/ 34 h 36"/>
                <a:gd name="T26" fmla="*/ 19 w 20"/>
                <a:gd name="T27" fmla="*/ 34 h 36"/>
                <a:gd name="T28" fmla="*/ 18 w 20"/>
                <a:gd name="T29" fmla="*/ 34 h 36"/>
                <a:gd name="T30" fmla="*/ 18 w 20"/>
                <a:gd name="T31" fmla="*/ 35 h 36"/>
                <a:gd name="T32" fmla="*/ 17 w 20"/>
                <a:gd name="T33" fmla="*/ 35 h 36"/>
                <a:gd name="T34" fmla="*/ 17 w 20"/>
                <a:gd name="T35" fmla="*/ 35 h 36"/>
                <a:gd name="T36" fmla="*/ 16 w 20"/>
                <a:gd name="T37" fmla="*/ 35 h 36"/>
                <a:gd name="T38" fmla="*/ 3 w 20"/>
                <a:gd name="T39" fmla="*/ 35 h 36"/>
                <a:gd name="T40" fmla="*/ 2 w 20"/>
                <a:gd name="T41" fmla="*/ 35 h 36"/>
                <a:gd name="T42" fmla="*/ 2 w 20"/>
                <a:gd name="T43" fmla="*/ 35 h 36"/>
                <a:gd name="T44" fmla="*/ 1 w 20"/>
                <a:gd name="T45" fmla="*/ 35 h 36"/>
                <a:gd name="T46" fmla="*/ 1 w 20"/>
                <a:gd name="T47" fmla="*/ 34 h 36"/>
                <a:gd name="T48" fmla="*/ 0 w 20"/>
                <a:gd name="T49" fmla="*/ 34 h 36"/>
                <a:gd name="T50" fmla="*/ 0 w 20"/>
                <a:gd name="T51" fmla="*/ 33 h 36"/>
                <a:gd name="T52" fmla="*/ 0 w 20"/>
                <a:gd name="T53" fmla="*/ 33 h 36"/>
                <a:gd name="T54" fmla="*/ 0 w 20"/>
                <a:gd name="T55" fmla="*/ 32 h 36"/>
                <a:gd name="T56" fmla="*/ 0 w 20"/>
                <a:gd name="T57" fmla="*/ 2 h 36"/>
                <a:gd name="T58" fmla="*/ 0 w 20"/>
                <a:gd name="T59" fmla="*/ 2 h 36"/>
                <a:gd name="T60" fmla="*/ 0 w 20"/>
                <a:gd name="T61" fmla="*/ 2 h 36"/>
                <a:gd name="T62" fmla="*/ 0 w 20"/>
                <a:gd name="T63" fmla="*/ 1 h 36"/>
                <a:gd name="T64" fmla="*/ 1 w 20"/>
                <a:gd name="T65" fmla="*/ 1 h 36"/>
                <a:gd name="T66" fmla="*/ 1 w 20"/>
                <a:gd name="T67" fmla="*/ 0 h 36"/>
                <a:gd name="T68" fmla="*/ 2 w 20"/>
                <a:gd name="T69" fmla="*/ 0 h 36"/>
                <a:gd name="T70" fmla="*/ 2 w 20"/>
                <a:gd name="T71" fmla="*/ 0 h 36"/>
                <a:gd name="T72" fmla="*/ 3 w 20"/>
                <a:gd name="T73" fmla="*/ 0 h 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0"/>
                <a:gd name="T112" fmla="*/ 0 h 36"/>
                <a:gd name="T113" fmla="*/ 20 w 20"/>
                <a:gd name="T114" fmla="*/ 36 h 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0" h="36">
                  <a:moveTo>
                    <a:pt x="3" y="0"/>
                  </a:moveTo>
                  <a:lnTo>
                    <a:pt x="16" y="2"/>
                  </a:lnTo>
                  <a:lnTo>
                    <a:pt x="17" y="2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19" y="33"/>
                  </a:lnTo>
                  <a:lnTo>
                    <a:pt x="19" y="34"/>
                  </a:lnTo>
                  <a:lnTo>
                    <a:pt x="18" y="34"/>
                  </a:lnTo>
                  <a:lnTo>
                    <a:pt x="18" y="35"/>
                  </a:lnTo>
                  <a:lnTo>
                    <a:pt x="17" y="35"/>
                  </a:lnTo>
                  <a:lnTo>
                    <a:pt x="16" y="35"/>
                  </a:lnTo>
                  <a:lnTo>
                    <a:pt x="3" y="35"/>
                  </a:lnTo>
                  <a:lnTo>
                    <a:pt x="2" y="35"/>
                  </a:lnTo>
                  <a:lnTo>
                    <a:pt x="1" y="35"/>
                  </a:lnTo>
                  <a:lnTo>
                    <a:pt x="1" y="34"/>
                  </a:lnTo>
                  <a:lnTo>
                    <a:pt x="0" y="34"/>
                  </a:lnTo>
                  <a:lnTo>
                    <a:pt x="0" y="33"/>
                  </a:lnTo>
                  <a:lnTo>
                    <a:pt x="0" y="32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  <a:lnTo>
                    <a:pt x="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42" name="Freeform 479"/>
            <p:cNvSpPr>
              <a:spLocks/>
            </p:cNvSpPr>
            <p:nvPr/>
          </p:nvSpPr>
          <p:spPr bwMode="auto">
            <a:xfrm>
              <a:off x="2206" y="1000"/>
              <a:ext cx="3" cy="98"/>
            </a:xfrm>
            <a:custGeom>
              <a:avLst/>
              <a:gdLst>
                <a:gd name="T0" fmla="*/ 0 w 3"/>
                <a:gd name="T1" fmla="*/ 0 h 98"/>
                <a:gd name="T2" fmla="*/ 2 w 3"/>
                <a:gd name="T3" fmla="*/ 4 h 98"/>
                <a:gd name="T4" fmla="*/ 2 w 3"/>
                <a:gd name="T5" fmla="*/ 97 h 98"/>
                <a:gd name="T6" fmla="*/ 0 60000 65536"/>
                <a:gd name="T7" fmla="*/ 0 60000 65536"/>
                <a:gd name="T8" fmla="*/ 0 60000 65536"/>
                <a:gd name="T9" fmla="*/ 0 w 3"/>
                <a:gd name="T10" fmla="*/ 0 h 98"/>
                <a:gd name="T11" fmla="*/ 3 w 3"/>
                <a:gd name="T12" fmla="*/ 98 h 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98">
                  <a:moveTo>
                    <a:pt x="0" y="0"/>
                  </a:moveTo>
                  <a:lnTo>
                    <a:pt x="2" y="4"/>
                  </a:lnTo>
                  <a:lnTo>
                    <a:pt x="2" y="9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43" name="Freeform 480"/>
            <p:cNvSpPr>
              <a:spLocks/>
            </p:cNvSpPr>
            <p:nvPr/>
          </p:nvSpPr>
          <p:spPr bwMode="auto">
            <a:xfrm>
              <a:off x="2117" y="1013"/>
              <a:ext cx="45" cy="81"/>
            </a:xfrm>
            <a:custGeom>
              <a:avLst/>
              <a:gdLst>
                <a:gd name="T0" fmla="*/ 19 w 45"/>
                <a:gd name="T1" fmla="*/ 0 h 81"/>
                <a:gd name="T2" fmla="*/ 18 w 45"/>
                <a:gd name="T3" fmla="*/ 0 h 81"/>
                <a:gd name="T4" fmla="*/ 16 w 45"/>
                <a:gd name="T5" fmla="*/ 1 h 81"/>
                <a:gd name="T6" fmla="*/ 15 w 45"/>
                <a:gd name="T7" fmla="*/ 1 h 81"/>
                <a:gd name="T8" fmla="*/ 13 w 45"/>
                <a:gd name="T9" fmla="*/ 2 h 81"/>
                <a:gd name="T10" fmla="*/ 11 w 45"/>
                <a:gd name="T11" fmla="*/ 2 h 81"/>
                <a:gd name="T12" fmla="*/ 10 w 45"/>
                <a:gd name="T13" fmla="*/ 3 h 81"/>
                <a:gd name="T14" fmla="*/ 8 w 45"/>
                <a:gd name="T15" fmla="*/ 4 h 81"/>
                <a:gd name="T16" fmla="*/ 7 w 45"/>
                <a:gd name="T17" fmla="*/ 4 h 81"/>
                <a:gd name="T18" fmla="*/ 5 w 45"/>
                <a:gd name="T19" fmla="*/ 5 h 81"/>
                <a:gd name="T20" fmla="*/ 4 w 45"/>
                <a:gd name="T21" fmla="*/ 6 h 81"/>
                <a:gd name="T22" fmla="*/ 3 w 45"/>
                <a:gd name="T23" fmla="*/ 6 h 81"/>
                <a:gd name="T24" fmla="*/ 2 w 45"/>
                <a:gd name="T25" fmla="*/ 7 h 81"/>
                <a:gd name="T26" fmla="*/ 1 w 45"/>
                <a:gd name="T27" fmla="*/ 8 h 81"/>
                <a:gd name="T28" fmla="*/ 0 w 45"/>
                <a:gd name="T29" fmla="*/ 9 h 81"/>
                <a:gd name="T30" fmla="*/ 0 w 45"/>
                <a:gd name="T31" fmla="*/ 10 h 81"/>
                <a:gd name="T32" fmla="*/ 0 w 45"/>
                <a:gd name="T33" fmla="*/ 11 h 81"/>
                <a:gd name="T34" fmla="*/ 0 w 45"/>
                <a:gd name="T35" fmla="*/ 79 h 81"/>
                <a:gd name="T36" fmla="*/ 44 w 45"/>
                <a:gd name="T37" fmla="*/ 80 h 81"/>
                <a:gd name="T38" fmla="*/ 44 w 45"/>
                <a:gd name="T39" fmla="*/ 9 h 81"/>
                <a:gd name="T40" fmla="*/ 44 w 45"/>
                <a:gd name="T41" fmla="*/ 8 h 81"/>
                <a:gd name="T42" fmla="*/ 43 w 45"/>
                <a:gd name="T43" fmla="*/ 7 h 81"/>
                <a:gd name="T44" fmla="*/ 42 w 45"/>
                <a:gd name="T45" fmla="*/ 6 h 81"/>
                <a:gd name="T46" fmla="*/ 41 w 45"/>
                <a:gd name="T47" fmla="*/ 5 h 81"/>
                <a:gd name="T48" fmla="*/ 40 w 45"/>
                <a:gd name="T49" fmla="*/ 4 h 81"/>
                <a:gd name="T50" fmla="*/ 38 w 45"/>
                <a:gd name="T51" fmla="*/ 3 h 81"/>
                <a:gd name="T52" fmla="*/ 37 w 45"/>
                <a:gd name="T53" fmla="*/ 3 h 81"/>
                <a:gd name="T54" fmla="*/ 35 w 45"/>
                <a:gd name="T55" fmla="*/ 2 h 81"/>
                <a:gd name="T56" fmla="*/ 33 w 45"/>
                <a:gd name="T57" fmla="*/ 2 h 81"/>
                <a:gd name="T58" fmla="*/ 31 w 45"/>
                <a:gd name="T59" fmla="*/ 2 h 81"/>
                <a:gd name="T60" fmla="*/ 29 w 45"/>
                <a:gd name="T61" fmla="*/ 1 h 81"/>
                <a:gd name="T62" fmla="*/ 26 w 45"/>
                <a:gd name="T63" fmla="*/ 1 h 81"/>
                <a:gd name="T64" fmla="*/ 24 w 45"/>
                <a:gd name="T65" fmla="*/ 1 h 81"/>
                <a:gd name="T66" fmla="*/ 22 w 45"/>
                <a:gd name="T67" fmla="*/ 0 h 81"/>
                <a:gd name="T68" fmla="*/ 21 w 45"/>
                <a:gd name="T69" fmla="*/ 0 h 81"/>
                <a:gd name="T70" fmla="*/ 19 w 45"/>
                <a:gd name="T71" fmla="*/ 0 h 8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5"/>
                <a:gd name="T109" fmla="*/ 0 h 81"/>
                <a:gd name="T110" fmla="*/ 45 w 45"/>
                <a:gd name="T111" fmla="*/ 81 h 8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5" h="81">
                  <a:moveTo>
                    <a:pt x="19" y="0"/>
                  </a:moveTo>
                  <a:lnTo>
                    <a:pt x="18" y="0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10" y="3"/>
                  </a:lnTo>
                  <a:lnTo>
                    <a:pt x="8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7"/>
                  </a:lnTo>
                  <a:lnTo>
                    <a:pt x="1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79"/>
                  </a:lnTo>
                  <a:lnTo>
                    <a:pt x="44" y="80"/>
                  </a:lnTo>
                  <a:lnTo>
                    <a:pt x="44" y="9"/>
                  </a:lnTo>
                  <a:lnTo>
                    <a:pt x="44" y="8"/>
                  </a:lnTo>
                  <a:lnTo>
                    <a:pt x="43" y="7"/>
                  </a:lnTo>
                  <a:lnTo>
                    <a:pt x="42" y="6"/>
                  </a:lnTo>
                  <a:lnTo>
                    <a:pt x="41" y="5"/>
                  </a:lnTo>
                  <a:lnTo>
                    <a:pt x="40" y="4"/>
                  </a:lnTo>
                  <a:lnTo>
                    <a:pt x="38" y="3"/>
                  </a:lnTo>
                  <a:lnTo>
                    <a:pt x="37" y="3"/>
                  </a:lnTo>
                  <a:lnTo>
                    <a:pt x="35" y="2"/>
                  </a:lnTo>
                  <a:lnTo>
                    <a:pt x="33" y="2"/>
                  </a:lnTo>
                  <a:lnTo>
                    <a:pt x="31" y="2"/>
                  </a:lnTo>
                  <a:lnTo>
                    <a:pt x="29" y="1"/>
                  </a:lnTo>
                  <a:lnTo>
                    <a:pt x="26" y="1"/>
                  </a:lnTo>
                  <a:lnTo>
                    <a:pt x="24" y="1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19" y="0"/>
                  </a:lnTo>
                </a:path>
              </a:pathLst>
            </a:custGeom>
            <a:solidFill>
              <a:schemeClr val="tx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44" name="Freeform 481"/>
            <p:cNvSpPr>
              <a:spLocks/>
            </p:cNvSpPr>
            <p:nvPr/>
          </p:nvSpPr>
          <p:spPr bwMode="auto">
            <a:xfrm>
              <a:off x="2117" y="1013"/>
              <a:ext cx="46" cy="82"/>
            </a:xfrm>
            <a:custGeom>
              <a:avLst/>
              <a:gdLst>
                <a:gd name="T0" fmla="*/ 19 w 46"/>
                <a:gd name="T1" fmla="*/ 0 h 82"/>
                <a:gd name="T2" fmla="*/ 19 w 46"/>
                <a:gd name="T3" fmla="*/ 0 h 82"/>
                <a:gd name="T4" fmla="*/ 18 w 46"/>
                <a:gd name="T5" fmla="*/ 0 h 82"/>
                <a:gd name="T6" fmla="*/ 16 w 46"/>
                <a:gd name="T7" fmla="*/ 1 h 82"/>
                <a:gd name="T8" fmla="*/ 15 w 46"/>
                <a:gd name="T9" fmla="*/ 1 h 82"/>
                <a:gd name="T10" fmla="*/ 13 w 46"/>
                <a:gd name="T11" fmla="*/ 2 h 82"/>
                <a:gd name="T12" fmla="*/ 12 w 46"/>
                <a:gd name="T13" fmla="*/ 2 h 82"/>
                <a:gd name="T14" fmla="*/ 10 w 46"/>
                <a:gd name="T15" fmla="*/ 3 h 82"/>
                <a:gd name="T16" fmla="*/ 9 w 46"/>
                <a:gd name="T17" fmla="*/ 4 h 82"/>
                <a:gd name="T18" fmla="*/ 7 w 46"/>
                <a:gd name="T19" fmla="*/ 4 h 82"/>
                <a:gd name="T20" fmla="*/ 6 w 46"/>
                <a:gd name="T21" fmla="*/ 5 h 82"/>
                <a:gd name="T22" fmla="*/ 4 w 46"/>
                <a:gd name="T23" fmla="*/ 6 h 82"/>
                <a:gd name="T24" fmla="*/ 3 w 46"/>
                <a:gd name="T25" fmla="*/ 7 h 82"/>
                <a:gd name="T26" fmla="*/ 2 w 46"/>
                <a:gd name="T27" fmla="*/ 7 h 82"/>
                <a:gd name="T28" fmla="*/ 1 w 46"/>
                <a:gd name="T29" fmla="*/ 8 h 82"/>
                <a:gd name="T30" fmla="*/ 0 w 46"/>
                <a:gd name="T31" fmla="*/ 9 h 82"/>
                <a:gd name="T32" fmla="*/ 0 w 46"/>
                <a:gd name="T33" fmla="*/ 10 h 82"/>
                <a:gd name="T34" fmla="*/ 0 w 46"/>
                <a:gd name="T35" fmla="*/ 11 h 82"/>
                <a:gd name="T36" fmla="*/ 0 w 46"/>
                <a:gd name="T37" fmla="*/ 80 h 82"/>
                <a:gd name="T38" fmla="*/ 45 w 46"/>
                <a:gd name="T39" fmla="*/ 81 h 82"/>
                <a:gd name="T40" fmla="*/ 45 w 46"/>
                <a:gd name="T41" fmla="*/ 9 h 82"/>
                <a:gd name="T42" fmla="*/ 45 w 46"/>
                <a:gd name="T43" fmla="*/ 8 h 82"/>
                <a:gd name="T44" fmla="*/ 44 w 46"/>
                <a:gd name="T45" fmla="*/ 7 h 82"/>
                <a:gd name="T46" fmla="*/ 43 w 46"/>
                <a:gd name="T47" fmla="*/ 6 h 82"/>
                <a:gd name="T48" fmla="*/ 42 w 46"/>
                <a:gd name="T49" fmla="*/ 5 h 82"/>
                <a:gd name="T50" fmla="*/ 41 w 46"/>
                <a:gd name="T51" fmla="*/ 4 h 82"/>
                <a:gd name="T52" fmla="*/ 39 w 46"/>
                <a:gd name="T53" fmla="*/ 4 h 82"/>
                <a:gd name="T54" fmla="*/ 38 w 46"/>
                <a:gd name="T55" fmla="*/ 3 h 82"/>
                <a:gd name="T56" fmla="*/ 35 w 46"/>
                <a:gd name="T57" fmla="*/ 2 h 82"/>
                <a:gd name="T58" fmla="*/ 34 w 46"/>
                <a:gd name="T59" fmla="*/ 2 h 82"/>
                <a:gd name="T60" fmla="*/ 31 w 46"/>
                <a:gd name="T61" fmla="*/ 2 h 82"/>
                <a:gd name="T62" fmla="*/ 29 w 46"/>
                <a:gd name="T63" fmla="*/ 1 h 82"/>
                <a:gd name="T64" fmla="*/ 27 w 46"/>
                <a:gd name="T65" fmla="*/ 1 h 82"/>
                <a:gd name="T66" fmla="*/ 25 w 46"/>
                <a:gd name="T67" fmla="*/ 1 h 82"/>
                <a:gd name="T68" fmla="*/ 23 w 46"/>
                <a:gd name="T69" fmla="*/ 0 h 82"/>
                <a:gd name="T70" fmla="*/ 21 w 46"/>
                <a:gd name="T71" fmla="*/ 0 h 82"/>
                <a:gd name="T72" fmla="*/ 19 w 46"/>
                <a:gd name="T73" fmla="*/ 0 h 8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6"/>
                <a:gd name="T112" fmla="*/ 0 h 82"/>
                <a:gd name="T113" fmla="*/ 46 w 46"/>
                <a:gd name="T114" fmla="*/ 82 h 8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6" h="82">
                  <a:moveTo>
                    <a:pt x="19" y="0"/>
                  </a:moveTo>
                  <a:lnTo>
                    <a:pt x="19" y="0"/>
                  </a:lnTo>
                  <a:lnTo>
                    <a:pt x="18" y="0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0" y="3"/>
                  </a:lnTo>
                  <a:lnTo>
                    <a:pt x="9" y="4"/>
                  </a:lnTo>
                  <a:lnTo>
                    <a:pt x="7" y="4"/>
                  </a:lnTo>
                  <a:lnTo>
                    <a:pt x="6" y="5"/>
                  </a:lnTo>
                  <a:lnTo>
                    <a:pt x="4" y="6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80"/>
                  </a:lnTo>
                  <a:lnTo>
                    <a:pt x="45" y="81"/>
                  </a:lnTo>
                  <a:lnTo>
                    <a:pt x="45" y="9"/>
                  </a:lnTo>
                  <a:lnTo>
                    <a:pt x="45" y="8"/>
                  </a:lnTo>
                  <a:lnTo>
                    <a:pt x="44" y="7"/>
                  </a:lnTo>
                  <a:lnTo>
                    <a:pt x="43" y="6"/>
                  </a:lnTo>
                  <a:lnTo>
                    <a:pt x="42" y="5"/>
                  </a:lnTo>
                  <a:lnTo>
                    <a:pt x="41" y="4"/>
                  </a:lnTo>
                  <a:lnTo>
                    <a:pt x="39" y="4"/>
                  </a:lnTo>
                  <a:lnTo>
                    <a:pt x="38" y="3"/>
                  </a:lnTo>
                  <a:lnTo>
                    <a:pt x="35" y="2"/>
                  </a:lnTo>
                  <a:lnTo>
                    <a:pt x="34" y="2"/>
                  </a:lnTo>
                  <a:lnTo>
                    <a:pt x="31" y="2"/>
                  </a:lnTo>
                  <a:lnTo>
                    <a:pt x="29" y="1"/>
                  </a:lnTo>
                  <a:lnTo>
                    <a:pt x="27" y="1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45" name="Freeform 482"/>
            <p:cNvSpPr>
              <a:spLocks/>
            </p:cNvSpPr>
            <p:nvPr/>
          </p:nvSpPr>
          <p:spPr bwMode="auto">
            <a:xfrm>
              <a:off x="2092" y="1115"/>
              <a:ext cx="95" cy="31"/>
            </a:xfrm>
            <a:custGeom>
              <a:avLst/>
              <a:gdLst>
                <a:gd name="T0" fmla="*/ 5 w 95"/>
                <a:gd name="T1" fmla="*/ 0 h 31"/>
                <a:gd name="T2" fmla="*/ 0 w 95"/>
                <a:gd name="T3" fmla="*/ 22 h 31"/>
                <a:gd name="T4" fmla="*/ 91 w 95"/>
                <a:gd name="T5" fmla="*/ 30 h 31"/>
                <a:gd name="T6" fmla="*/ 94 w 95"/>
                <a:gd name="T7" fmla="*/ 5 h 31"/>
                <a:gd name="T8" fmla="*/ 5 w 95"/>
                <a:gd name="T9" fmla="*/ 0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31"/>
                <a:gd name="T17" fmla="*/ 95 w 95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31">
                  <a:moveTo>
                    <a:pt x="5" y="0"/>
                  </a:moveTo>
                  <a:lnTo>
                    <a:pt x="0" y="22"/>
                  </a:lnTo>
                  <a:lnTo>
                    <a:pt x="91" y="30"/>
                  </a:lnTo>
                  <a:lnTo>
                    <a:pt x="94" y="5"/>
                  </a:lnTo>
                  <a:lnTo>
                    <a:pt x="5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46" name="Freeform 483"/>
            <p:cNvSpPr>
              <a:spLocks/>
            </p:cNvSpPr>
            <p:nvPr/>
          </p:nvSpPr>
          <p:spPr bwMode="auto">
            <a:xfrm>
              <a:off x="2233" y="960"/>
              <a:ext cx="6" cy="39"/>
            </a:xfrm>
            <a:custGeom>
              <a:avLst/>
              <a:gdLst>
                <a:gd name="T0" fmla="*/ 0 w 6"/>
                <a:gd name="T1" fmla="*/ 0 h 39"/>
                <a:gd name="T2" fmla="*/ 0 w 6"/>
                <a:gd name="T3" fmla="*/ 37 h 39"/>
                <a:gd name="T4" fmla="*/ 5 w 6"/>
                <a:gd name="T5" fmla="*/ 38 h 39"/>
                <a:gd name="T6" fmla="*/ 5 w 6"/>
                <a:gd name="T7" fmla="*/ 0 h 39"/>
                <a:gd name="T8" fmla="*/ 0 w 6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39"/>
                <a:gd name="T17" fmla="*/ 6 w 6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39">
                  <a:moveTo>
                    <a:pt x="0" y="0"/>
                  </a:moveTo>
                  <a:lnTo>
                    <a:pt x="0" y="37"/>
                  </a:lnTo>
                  <a:lnTo>
                    <a:pt x="5" y="38"/>
                  </a:ln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47" name="Freeform 484"/>
            <p:cNvSpPr>
              <a:spLocks/>
            </p:cNvSpPr>
            <p:nvPr/>
          </p:nvSpPr>
          <p:spPr bwMode="auto">
            <a:xfrm>
              <a:off x="2233" y="960"/>
              <a:ext cx="7" cy="40"/>
            </a:xfrm>
            <a:custGeom>
              <a:avLst/>
              <a:gdLst>
                <a:gd name="T0" fmla="*/ 0 w 7"/>
                <a:gd name="T1" fmla="*/ 0 h 40"/>
                <a:gd name="T2" fmla="*/ 0 w 7"/>
                <a:gd name="T3" fmla="*/ 38 h 40"/>
                <a:gd name="T4" fmla="*/ 6 w 7"/>
                <a:gd name="T5" fmla="*/ 39 h 40"/>
                <a:gd name="T6" fmla="*/ 6 w 7"/>
                <a:gd name="T7" fmla="*/ 0 h 40"/>
                <a:gd name="T8" fmla="*/ 0 w 7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40"/>
                <a:gd name="T17" fmla="*/ 7 w 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40">
                  <a:moveTo>
                    <a:pt x="0" y="0"/>
                  </a:moveTo>
                  <a:lnTo>
                    <a:pt x="0" y="38"/>
                  </a:lnTo>
                  <a:lnTo>
                    <a:pt x="6" y="39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48" name="Freeform 485"/>
            <p:cNvSpPr>
              <a:spLocks/>
            </p:cNvSpPr>
            <p:nvPr/>
          </p:nvSpPr>
          <p:spPr bwMode="auto">
            <a:xfrm>
              <a:off x="2228" y="960"/>
              <a:ext cx="16" cy="39"/>
            </a:xfrm>
            <a:custGeom>
              <a:avLst/>
              <a:gdLst>
                <a:gd name="T0" fmla="*/ 11 w 16"/>
                <a:gd name="T1" fmla="*/ 38 h 39"/>
                <a:gd name="T2" fmla="*/ 11 w 16"/>
                <a:gd name="T3" fmla="*/ 0 h 39"/>
                <a:gd name="T4" fmla="*/ 15 w 16"/>
                <a:gd name="T5" fmla="*/ 1 h 39"/>
                <a:gd name="T6" fmla="*/ 15 w 16"/>
                <a:gd name="T7" fmla="*/ 38 h 39"/>
                <a:gd name="T8" fmla="*/ 11 w 16"/>
                <a:gd name="T9" fmla="*/ 38 h 39"/>
                <a:gd name="T10" fmla="*/ 0 w 16"/>
                <a:gd name="T11" fmla="*/ 0 h 39"/>
                <a:gd name="T12" fmla="*/ 0 w 16"/>
                <a:gd name="T13" fmla="*/ 37 h 39"/>
                <a:gd name="T14" fmla="*/ 4 w 16"/>
                <a:gd name="T15" fmla="*/ 38 h 39"/>
                <a:gd name="T16" fmla="*/ 4 w 16"/>
                <a:gd name="T17" fmla="*/ 0 h 39"/>
                <a:gd name="T18" fmla="*/ 0 w 16"/>
                <a:gd name="T19" fmla="*/ 0 h 39"/>
                <a:gd name="T20" fmla="*/ 11 w 16"/>
                <a:gd name="T21" fmla="*/ 38 h 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39"/>
                <a:gd name="T35" fmla="*/ 16 w 16"/>
                <a:gd name="T36" fmla="*/ 39 h 3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39">
                  <a:moveTo>
                    <a:pt x="11" y="38"/>
                  </a:moveTo>
                  <a:lnTo>
                    <a:pt x="11" y="0"/>
                  </a:lnTo>
                  <a:lnTo>
                    <a:pt x="15" y="1"/>
                  </a:lnTo>
                  <a:lnTo>
                    <a:pt x="15" y="38"/>
                  </a:lnTo>
                  <a:lnTo>
                    <a:pt x="11" y="38"/>
                  </a:lnTo>
                  <a:lnTo>
                    <a:pt x="0" y="0"/>
                  </a:lnTo>
                  <a:lnTo>
                    <a:pt x="0" y="37"/>
                  </a:lnTo>
                  <a:lnTo>
                    <a:pt x="4" y="38"/>
                  </a:lnTo>
                  <a:lnTo>
                    <a:pt x="4" y="0"/>
                  </a:lnTo>
                  <a:lnTo>
                    <a:pt x="0" y="0"/>
                  </a:lnTo>
                  <a:lnTo>
                    <a:pt x="11" y="38"/>
                  </a:lnTo>
                </a:path>
              </a:pathLst>
            </a:custGeom>
            <a:gradFill rotWithShape="0">
              <a:gsLst>
                <a:gs pos="0">
                  <a:srgbClr val="CCCCCC"/>
                </a:gs>
                <a:gs pos="100000">
                  <a:srgbClr val="A3A3A3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49" name="Freeform 486"/>
            <p:cNvSpPr>
              <a:spLocks/>
            </p:cNvSpPr>
            <p:nvPr/>
          </p:nvSpPr>
          <p:spPr bwMode="auto">
            <a:xfrm>
              <a:off x="2239" y="961"/>
              <a:ext cx="5" cy="39"/>
            </a:xfrm>
            <a:custGeom>
              <a:avLst/>
              <a:gdLst>
                <a:gd name="T0" fmla="*/ 0 w 5"/>
                <a:gd name="T1" fmla="*/ 38 h 39"/>
                <a:gd name="T2" fmla="*/ 0 w 5"/>
                <a:gd name="T3" fmla="*/ 0 h 39"/>
                <a:gd name="T4" fmla="*/ 4 w 5"/>
                <a:gd name="T5" fmla="*/ 1 h 39"/>
                <a:gd name="T6" fmla="*/ 4 w 5"/>
                <a:gd name="T7" fmla="*/ 38 h 39"/>
                <a:gd name="T8" fmla="*/ 0 w 5"/>
                <a:gd name="T9" fmla="*/ 38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9"/>
                <a:gd name="T17" fmla="*/ 5 w 5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9">
                  <a:moveTo>
                    <a:pt x="0" y="38"/>
                  </a:moveTo>
                  <a:lnTo>
                    <a:pt x="0" y="0"/>
                  </a:lnTo>
                  <a:lnTo>
                    <a:pt x="4" y="1"/>
                  </a:lnTo>
                  <a:lnTo>
                    <a:pt x="4" y="38"/>
                  </a:lnTo>
                  <a:lnTo>
                    <a:pt x="0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50" name="Freeform 487"/>
            <p:cNvSpPr>
              <a:spLocks/>
            </p:cNvSpPr>
            <p:nvPr/>
          </p:nvSpPr>
          <p:spPr bwMode="auto">
            <a:xfrm>
              <a:off x="2228" y="960"/>
              <a:ext cx="6" cy="39"/>
            </a:xfrm>
            <a:custGeom>
              <a:avLst/>
              <a:gdLst>
                <a:gd name="T0" fmla="*/ 0 w 6"/>
                <a:gd name="T1" fmla="*/ 0 h 39"/>
                <a:gd name="T2" fmla="*/ 0 w 6"/>
                <a:gd name="T3" fmla="*/ 38 h 39"/>
                <a:gd name="T4" fmla="*/ 5 w 6"/>
                <a:gd name="T5" fmla="*/ 38 h 39"/>
                <a:gd name="T6" fmla="*/ 5 w 6"/>
                <a:gd name="T7" fmla="*/ 0 h 39"/>
                <a:gd name="T8" fmla="*/ 0 w 6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39"/>
                <a:gd name="T17" fmla="*/ 6 w 6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39">
                  <a:moveTo>
                    <a:pt x="0" y="0"/>
                  </a:moveTo>
                  <a:lnTo>
                    <a:pt x="0" y="38"/>
                  </a:lnTo>
                  <a:lnTo>
                    <a:pt x="5" y="38"/>
                  </a:ln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51" name="Freeform 488"/>
            <p:cNvSpPr>
              <a:spLocks/>
            </p:cNvSpPr>
            <p:nvPr/>
          </p:nvSpPr>
          <p:spPr bwMode="auto">
            <a:xfrm>
              <a:off x="2229" y="955"/>
              <a:ext cx="1" cy="3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2 h 3"/>
                <a:gd name="T8" fmla="*/ 0 w 1"/>
                <a:gd name="T9" fmla="*/ 2 h 3"/>
                <a:gd name="T10" fmla="*/ 0 w 1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"/>
                <a:gd name="T19" fmla="*/ 0 h 3"/>
                <a:gd name="T20" fmla="*/ 1 w 1"/>
                <a:gd name="T21" fmla="*/ 3 h 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" h="3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52" name="Freeform 489"/>
            <p:cNvSpPr>
              <a:spLocks/>
            </p:cNvSpPr>
            <p:nvPr/>
          </p:nvSpPr>
          <p:spPr bwMode="auto">
            <a:xfrm>
              <a:off x="2230" y="955"/>
              <a:ext cx="6" cy="3"/>
            </a:xfrm>
            <a:custGeom>
              <a:avLst/>
              <a:gdLst>
                <a:gd name="T0" fmla="*/ 4 w 6"/>
                <a:gd name="T1" fmla="*/ 0 h 3"/>
                <a:gd name="T2" fmla="*/ 4 w 6"/>
                <a:gd name="T3" fmla="*/ 0 h 3"/>
                <a:gd name="T4" fmla="*/ 0 w 6"/>
                <a:gd name="T5" fmla="*/ 0 h 3"/>
                <a:gd name="T6" fmla="*/ 0 w 6"/>
                <a:gd name="T7" fmla="*/ 2 h 3"/>
                <a:gd name="T8" fmla="*/ 4 w 6"/>
                <a:gd name="T9" fmla="*/ 2 h 3"/>
                <a:gd name="T10" fmla="*/ 5 w 6"/>
                <a:gd name="T11" fmla="*/ 2 h 3"/>
                <a:gd name="T12" fmla="*/ 5 w 6"/>
                <a:gd name="T13" fmla="*/ 1 h 3"/>
                <a:gd name="T14" fmla="*/ 5 w 6"/>
                <a:gd name="T15" fmla="*/ 0 h 3"/>
                <a:gd name="T16" fmla="*/ 4 w 6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"/>
                <a:gd name="T29" fmla="*/ 6 w 6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">
                  <a:moveTo>
                    <a:pt x="4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4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53" name="Freeform 490"/>
            <p:cNvSpPr>
              <a:spLocks/>
            </p:cNvSpPr>
            <p:nvPr/>
          </p:nvSpPr>
          <p:spPr bwMode="auto">
            <a:xfrm>
              <a:off x="2234" y="955"/>
              <a:ext cx="4" cy="5"/>
            </a:xfrm>
            <a:custGeom>
              <a:avLst/>
              <a:gdLst>
                <a:gd name="T0" fmla="*/ 3 w 4"/>
                <a:gd name="T1" fmla="*/ 3 h 5"/>
                <a:gd name="T2" fmla="*/ 3 w 4"/>
                <a:gd name="T3" fmla="*/ 3 h 5"/>
                <a:gd name="T4" fmla="*/ 3 w 4"/>
                <a:gd name="T5" fmla="*/ 2 h 5"/>
                <a:gd name="T6" fmla="*/ 2 w 4"/>
                <a:gd name="T7" fmla="*/ 1 h 5"/>
                <a:gd name="T8" fmla="*/ 1 w 4"/>
                <a:gd name="T9" fmla="*/ 0 h 5"/>
                <a:gd name="T10" fmla="*/ 0 w 4"/>
                <a:gd name="T11" fmla="*/ 0 h 5"/>
                <a:gd name="T12" fmla="*/ 0 w 4"/>
                <a:gd name="T13" fmla="*/ 2 h 5"/>
                <a:gd name="T14" fmla="*/ 0 w 4"/>
                <a:gd name="T15" fmla="*/ 2 h 5"/>
                <a:gd name="T16" fmla="*/ 0 w 4"/>
                <a:gd name="T17" fmla="*/ 2 h 5"/>
                <a:gd name="T18" fmla="*/ 1 w 4"/>
                <a:gd name="T19" fmla="*/ 3 h 5"/>
                <a:gd name="T20" fmla="*/ 1 w 4"/>
                <a:gd name="T21" fmla="*/ 3 h 5"/>
                <a:gd name="T22" fmla="*/ 1 w 4"/>
                <a:gd name="T23" fmla="*/ 4 h 5"/>
                <a:gd name="T24" fmla="*/ 1 w 4"/>
                <a:gd name="T25" fmla="*/ 4 h 5"/>
                <a:gd name="T26" fmla="*/ 2 w 4"/>
                <a:gd name="T27" fmla="*/ 4 h 5"/>
                <a:gd name="T28" fmla="*/ 2 w 4"/>
                <a:gd name="T29" fmla="*/ 4 h 5"/>
                <a:gd name="T30" fmla="*/ 3 w 4"/>
                <a:gd name="T31" fmla="*/ 4 h 5"/>
                <a:gd name="T32" fmla="*/ 3 w 4"/>
                <a:gd name="T33" fmla="*/ 3 h 5"/>
                <a:gd name="T34" fmla="*/ 3 w 4"/>
                <a:gd name="T35" fmla="*/ 3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"/>
                <a:gd name="T55" fmla="*/ 0 h 5"/>
                <a:gd name="T56" fmla="*/ 4 w 4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" h="5">
                  <a:moveTo>
                    <a:pt x="3" y="3"/>
                  </a:moveTo>
                  <a:lnTo>
                    <a:pt x="3" y="3"/>
                  </a:lnTo>
                  <a:lnTo>
                    <a:pt x="3" y="2"/>
                  </a:lnTo>
                  <a:lnTo>
                    <a:pt x="2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3" y="4"/>
                  </a:lnTo>
                  <a:lnTo>
                    <a:pt x="3" y="3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54" name="Freeform 491"/>
            <p:cNvSpPr>
              <a:spLocks/>
            </p:cNvSpPr>
            <p:nvPr/>
          </p:nvSpPr>
          <p:spPr bwMode="auto">
            <a:xfrm>
              <a:off x="2225" y="1003"/>
              <a:ext cx="2" cy="2"/>
            </a:xfrm>
            <a:custGeom>
              <a:avLst/>
              <a:gdLst>
                <a:gd name="T0" fmla="*/ 1 w 2"/>
                <a:gd name="T1" fmla="*/ 0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0 h 2"/>
                <a:gd name="T8" fmla="*/ 0 w 2"/>
                <a:gd name="T9" fmla="*/ 1 h 2"/>
                <a:gd name="T10" fmla="*/ 0 w 2"/>
                <a:gd name="T11" fmla="*/ 1 h 2"/>
                <a:gd name="T12" fmla="*/ 0 w 2"/>
                <a:gd name="T13" fmla="*/ 1 h 2"/>
                <a:gd name="T14" fmla="*/ 1 w 2"/>
                <a:gd name="T15" fmla="*/ 1 h 2"/>
                <a:gd name="T16" fmla="*/ 1 w 2"/>
                <a:gd name="T17" fmla="*/ 1 h 2"/>
                <a:gd name="T18" fmla="*/ 1 w 2"/>
                <a:gd name="T19" fmla="*/ 0 h 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"/>
                <a:gd name="T31" fmla="*/ 0 h 2"/>
                <a:gd name="T32" fmla="*/ 2 w 2"/>
                <a:gd name="T33" fmla="*/ 2 h 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" h="2">
                  <a:moveTo>
                    <a:pt x="1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55" name="Freeform 492"/>
            <p:cNvSpPr>
              <a:spLocks/>
            </p:cNvSpPr>
            <p:nvPr/>
          </p:nvSpPr>
          <p:spPr bwMode="auto">
            <a:xfrm>
              <a:off x="2235" y="959"/>
              <a:ext cx="2" cy="42"/>
            </a:xfrm>
            <a:custGeom>
              <a:avLst/>
              <a:gdLst>
                <a:gd name="T0" fmla="*/ 1 w 2"/>
                <a:gd name="T1" fmla="*/ 40 h 42"/>
                <a:gd name="T2" fmla="*/ 1 w 2"/>
                <a:gd name="T3" fmla="*/ 40 h 42"/>
                <a:gd name="T4" fmla="*/ 1 w 2"/>
                <a:gd name="T5" fmla="*/ 0 h 42"/>
                <a:gd name="T6" fmla="*/ 0 w 2"/>
                <a:gd name="T7" fmla="*/ 0 h 42"/>
                <a:gd name="T8" fmla="*/ 0 w 2"/>
                <a:gd name="T9" fmla="*/ 40 h 42"/>
                <a:gd name="T10" fmla="*/ 0 w 2"/>
                <a:gd name="T11" fmla="*/ 41 h 42"/>
                <a:gd name="T12" fmla="*/ 1 w 2"/>
                <a:gd name="T13" fmla="*/ 41 h 42"/>
                <a:gd name="T14" fmla="*/ 1 w 2"/>
                <a:gd name="T15" fmla="*/ 41 h 42"/>
                <a:gd name="T16" fmla="*/ 1 w 2"/>
                <a:gd name="T17" fmla="*/ 40 h 4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"/>
                <a:gd name="T28" fmla="*/ 0 h 42"/>
                <a:gd name="T29" fmla="*/ 2 w 2"/>
                <a:gd name="T30" fmla="*/ 42 h 4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" h="42">
                  <a:moveTo>
                    <a:pt x="1" y="40"/>
                  </a:moveTo>
                  <a:lnTo>
                    <a:pt x="1" y="4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0" y="41"/>
                  </a:lnTo>
                  <a:lnTo>
                    <a:pt x="1" y="41"/>
                  </a:lnTo>
                  <a:lnTo>
                    <a:pt x="1" y="4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56" name="Freeform 493"/>
            <p:cNvSpPr>
              <a:spLocks/>
            </p:cNvSpPr>
            <p:nvPr/>
          </p:nvSpPr>
          <p:spPr bwMode="auto">
            <a:xfrm>
              <a:off x="2225" y="1003"/>
              <a:ext cx="2" cy="2"/>
            </a:xfrm>
            <a:custGeom>
              <a:avLst/>
              <a:gdLst>
                <a:gd name="T0" fmla="*/ 1 w 2"/>
                <a:gd name="T1" fmla="*/ 0 h 2"/>
                <a:gd name="T2" fmla="*/ 0 w 2"/>
                <a:gd name="T3" fmla="*/ 0 h 2"/>
                <a:gd name="T4" fmla="*/ 0 w 2"/>
                <a:gd name="T5" fmla="*/ 1 h 2"/>
                <a:gd name="T6" fmla="*/ 0 w 2"/>
                <a:gd name="T7" fmla="*/ 1 h 2"/>
                <a:gd name="T8" fmla="*/ 1 w 2"/>
                <a:gd name="T9" fmla="*/ 1 h 2"/>
                <a:gd name="T10" fmla="*/ 1 w 2"/>
                <a:gd name="T11" fmla="*/ 0 h 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2"/>
                <a:gd name="T20" fmla="*/ 2 w 2"/>
                <a:gd name="T21" fmla="*/ 2 h 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2">
                  <a:moveTo>
                    <a:pt x="1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57" name="Freeform 494"/>
            <p:cNvSpPr>
              <a:spLocks/>
            </p:cNvSpPr>
            <p:nvPr/>
          </p:nvSpPr>
          <p:spPr bwMode="auto">
            <a:xfrm>
              <a:off x="2235" y="959"/>
              <a:ext cx="2" cy="42"/>
            </a:xfrm>
            <a:custGeom>
              <a:avLst/>
              <a:gdLst>
                <a:gd name="T0" fmla="*/ 1 w 2"/>
                <a:gd name="T1" fmla="*/ 41 h 42"/>
                <a:gd name="T2" fmla="*/ 1 w 2"/>
                <a:gd name="T3" fmla="*/ 41 h 42"/>
                <a:gd name="T4" fmla="*/ 1 w 2"/>
                <a:gd name="T5" fmla="*/ 0 h 42"/>
                <a:gd name="T6" fmla="*/ 0 w 2"/>
                <a:gd name="T7" fmla="*/ 0 h 42"/>
                <a:gd name="T8" fmla="*/ 0 w 2"/>
                <a:gd name="T9" fmla="*/ 41 h 42"/>
                <a:gd name="T10" fmla="*/ 0 w 2"/>
                <a:gd name="T11" fmla="*/ 41 h 42"/>
                <a:gd name="T12" fmla="*/ 1 w 2"/>
                <a:gd name="T13" fmla="*/ 41 h 42"/>
                <a:gd name="T14" fmla="*/ 1 w 2"/>
                <a:gd name="T15" fmla="*/ 41 h 42"/>
                <a:gd name="T16" fmla="*/ 1 w 2"/>
                <a:gd name="T17" fmla="*/ 41 h 4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"/>
                <a:gd name="T28" fmla="*/ 0 h 42"/>
                <a:gd name="T29" fmla="*/ 2 w 2"/>
                <a:gd name="T30" fmla="*/ 42 h 4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" h="42">
                  <a:moveTo>
                    <a:pt x="1" y="41"/>
                  </a:moveTo>
                  <a:lnTo>
                    <a:pt x="1" y="4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41"/>
                  </a:lnTo>
                  <a:lnTo>
                    <a:pt x="1" y="41"/>
                  </a:lnTo>
                </a:path>
              </a:pathLst>
            </a:custGeom>
            <a:gradFill rotWithShape="0">
              <a:gsLst>
                <a:gs pos="0">
                  <a:srgbClr val="4C4C4C"/>
                </a:gs>
                <a:gs pos="50000">
                  <a:srgbClr val="FFFFFF"/>
                </a:gs>
                <a:gs pos="100000">
                  <a:srgbClr val="4C4C4C"/>
                </a:gs>
              </a:gsLst>
              <a:lin ang="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58" name="Freeform 495"/>
            <p:cNvSpPr>
              <a:spLocks/>
            </p:cNvSpPr>
            <p:nvPr/>
          </p:nvSpPr>
          <p:spPr bwMode="auto">
            <a:xfrm>
              <a:off x="2225" y="1004"/>
              <a:ext cx="2" cy="1"/>
            </a:xfrm>
            <a:custGeom>
              <a:avLst/>
              <a:gdLst>
                <a:gd name="T0" fmla="*/ 1 w 2"/>
                <a:gd name="T1" fmla="*/ 0 h 1"/>
                <a:gd name="T2" fmla="*/ 0 w 2"/>
                <a:gd name="T3" fmla="*/ 0 h 1"/>
                <a:gd name="T4" fmla="*/ 0 w 2"/>
                <a:gd name="T5" fmla="*/ 0 h 1"/>
                <a:gd name="T6" fmla="*/ 0 w 2"/>
                <a:gd name="T7" fmla="*/ 0 h 1"/>
                <a:gd name="T8" fmla="*/ 1 w 2"/>
                <a:gd name="T9" fmla="*/ 0 h 1"/>
                <a:gd name="T10" fmla="*/ 1 w 2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"/>
                <a:gd name="T20" fmla="*/ 2 w 2"/>
                <a:gd name="T21" fmla="*/ 1 h 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59" name="Freeform 496"/>
            <p:cNvSpPr>
              <a:spLocks/>
            </p:cNvSpPr>
            <p:nvPr/>
          </p:nvSpPr>
          <p:spPr bwMode="auto">
            <a:xfrm>
              <a:off x="2215" y="1067"/>
              <a:ext cx="12" cy="7"/>
            </a:xfrm>
            <a:custGeom>
              <a:avLst/>
              <a:gdLst>
                <a:gd name="T0" fmla="*/ 2 w 12"/>
                <a:gd name="T1" fmla="*/ 0 h 7"/>
                <a:gd name="T2" fmla="*/ 9 w 12"/>
                <a:gd name="T3" fmla="*/ 0 h 7"/>
                <a:gd name="T4" fmla="*/ 10 w 12"/>
                <a:gd name="T5" fmla="*/ 0 h 7"/>
                <a:gd name="T6" fmla="*/ 10 w 12"/>
                <a:gd name="T7" fmla="*/ 0 h 7"/>
                <a:gd name="T8" fmla="*/ 11 w 12"/>
                <a:gd name="T9" fmla="*/ 1 h 7"/>
                <a:gd name="T10" fmla="*/ 11 w 12"/>
                <a:gd name="T11" fmla="*/ 2 h 7"/>
                <a:gd name="T12" fmla="*/ 11 w 12"/>
                <a:gd name="T13" fmla="*/ 4 h 7"/>
                <a:gd name="T14" fmla="*/ 11 w 12"/>
                <a:gd name="T15" fmla="*/ 5 h 7"/>
                <a:gd name="T16" fmla="*/ 10 w 12"/>
                <a:gd name="T17" fmla="*/ 6 h 7"/>
                <a:gd name="T18" fmla="*/ 10 w 12"/>
                <a:gd name="T19" fmla="*/ 6 h 7"/>
                <a:gd name="T20" fmla="*/ 9 w 12"/>
                <a:gd name="T21" fmla="*/ 6 h 7"/>
                <a:gd name="T22" fmla="*/ 2 w 12"/>
                <a:gd name="T23" fmla="*/ 6 h 7"/>
                <a:gd name="T24" fmla="*/ 1 w 12"/>
                <a:gd name="T25" fmla="*/ 6 h 7"/>
                <a:gd name="T26" fmla="*/ 1 w 12"/>
                <a:gd name="T27" fmla="*/ 6 h 7"/>
                <a:gd name="T28" fmla="*/ 0 w 12"/>
                <a:gd name="T29" fmla="*/ 5 h 7"/>
                <a:gd name="T30" fmla="*/ 0 w 12"/>
                <a:gd name="T31" fmla="*/ 4 h 7"/>
                <a:gd name="T32" fmla="*/ 0 w 12"/>
                <a:gd name="T33" fmla="*/ 2 h 7"/>
                <a:gd name="T34" fmla="*/ 0 w 12"/>
                <a:gd name="T35" fmla="*/ 1 h 7"/>
                <a:gd name="T36" fmla="*/ 1 w 12"/>
                <a:gd name="T37" fmla="*/ 0 h 7"/>
                <a:gd name="T38" fmla="*/ 1 w 12"/>
                <a:gd name="T39" fmla="*/ 0 h 7"/>
                <a:gd name="T40" fmla="*/ 2 w 12"/>
                <a:gd name="T41" fmla="*/ 0 h 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"/>
                <a:gd name="T64" fmla="*/ 0 h 7"/>
                <a:gd name="T65" fmla="*/ 12 w 12"/>
                <a:gd name="T66" fmla="*/ 7 h 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" h="7">
                  <a:moveTo>
                    <a:pt x="2" y="0"/>
                  </a:moveTo>
                  <a:lnTo>
                    <a:pt x="9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1" y="4"/>
                  </a:lnTo>
                  <a:lnTo>
                    <a:pt x="11" y="5"/>
                  </a:lnTo>
                  <a:lnTo>
                    <a:pt x="10" y="6"/>
                  </a:lnTo>
                  <a:lnTo>
                    <a:pt x="9" y="6"/>
                  </a:lnTo>
                  <a:lnTo>
                    <a:pt x="2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60" name="Freeform 497"/>
            <p:cNvSpPr>
              <a:spLocks/>
            </p:cNvSpPr>
            <p:nvPr/>
          </p:nvSpPr>
          <p:spPr bwMode="auto">
            <a:xfrm>
              <a:off x="2215" y="1067"/>
              <a:ext cx="13" cy="9"/>
            </a:xfrm>
            <a:custGeom>
              <a:avLst/>
              <a:gdLst>
                <a:gd name="T0" fmla="*/ 2 w 13"/>
                <a:gd name="T1" fmla="*/ 0 h 9"/>
                <a:gd name="T2" fmla="*/ 10 w 13"/>
                <a:gd name="T3" fmla="*/ 0 h 9"/>
                <a:gd name="T4" fmla="*/ 11 w 13"/>
                <a:gd name="T5" fmla="*/ 0 h 9"/>
                <a:gd name="T6" fmla="*/ 11 w 13"/>
                <a:gd name="T7" fmla="*/ 1 h 9"/>
                <a:gd name="T8" fmla="*/ 12 w 13"/>
                <a:gd name="T9" fmla="*/ 1 h 9"/>
                <a:gd name="T10" fmla="*/ 12 w 13"/>
                <a:gd name="T11" fmla="*/ 2 h 9"/>
                <a:gd name="T12" fmla="*/ 12 w 13"/>
                <a:gd name="T13" fmla="*/ 6 h 9"/>
                <a:gd name="T14" fmla="*/ 12 w 13"/>
                <a:gd name="T15" fmla="*/ 7 h 9"/>
                <a:gd name="T16" fmla="*/ 11 w 13"/>
                <a:gd name="T17" fmla="*/ 7 h 9"/>
                <a:gd name="T18" fmla="*/ 11 w 13"/>
                <a:gd name="T19" fmla="*/ 8 h 9"/>
                <a:gd name="T20" fmla="*/ 10 w 13"/>
                <a:gd name="T21" fmla="*/ 8 h 9"/>
                <a:gd name="T22" fmla="*/ 2 w 13"/>
                <a:gd name="T23" fmla="*/ 8 h 9"/>
                <a:gd name="T24" fmla="*/ 1 w 13"/>
                <a:gd name="T25" fmla="*/ 8 h 9"/>
                <a:gd name="T26" fmla="*/ 1 w 13"/>
                <a:gd name="T27" fmla="*/ 7 h 9"/>
                <a:gd name="T28" fmla="*/ 0 w 13"/>
                <a:gd name="T29" fmla="*/ 7 h 9"/>
                <a:gd name="T30" fmla="*/ 0 w 13"/>
                <a:gd name="T31" fmla="*/ 6 h 9"/>
                <a:gd name="T32" fmla="*/ 0 w 13"/>
                <a:gd name="T33" fmla="*/ 2 h 9"/>
                <a:gd name="T34" fmla="*/ 0 w 13"/>
                <a:gd name="T35" fmla="*/ 1 h 9"/>
                <a:gd name="T36" fmla="*/ 1 w 13"/>
                <a:gd name="T37" fmla="*/ 1 h 9"/>
                <a:gd name="T38" fmla="*/ 1 w 13"/>
                <a:gd name="T39" fmla="*/ 0 h 9"/>
                <a:gd name="T40" fmla="*/ 2 w 13"/>
                <a:gd name="T41" fmla="*/ 0 h 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3"/>
                <a:gd name="T64" fmla="*/ 0 h 9"/>
                <a:gd name="T65" fmla="*/ 13 w 13"/>
                <a:gd name="T66" fmla="*/ 9 h 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3" h="9">
                  <a:moveTo>
                    <a:pt x="2" y="0"/>
                  </a:moveTo>
                  <a:lnTo>
                    <a:pt x="10" y="0"/>
                  </a:lnTo>
                  <a:lnTo>
                    <a:pt x="11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12" y="6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1" y="8"/>
                  </a:lnTo>
                  <a:lnTo>
                    <a:pt x="10" y="8"/>
                  </a:lnTo>
                  <a:lnTo>
                    <a:pt x="2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61" name="Freeform 498"/>
            <p:cNvSpPr>
              <a:spLocks/>
            </p:cNvSpPr>
            <p:nvPr/>
          </p:nvSpPr>
          <p:spPr bwMode="auto">
            <a:xfrm>
              <a:off x="2217" y="1068"/>
              <a:ext cx="8" cy="5"/>
            </a:xfrm>
            <a:custGeom>
              <a:avLst/>
              <a:gdLst>
                <a:gd name="T0" fmla="*/ 1 w 8"/>
                <a:gd name="T1" fmla="*/ 0 h 5"/>
                <a:gd name="T2" fmla="*/ 6 w 8"/>
                <a:gd name="T3" fmla="*/ 0 h 5"/>
                <a:gd name="T4" fmla="*/ 7 w 8"/>
                <a:gd name="T5" fmla="*/ 0 h 5"/>
                <a:gd name="T6" fmla="*/ 7 w 8"/>
                <a:gd name="T7" fmla="*/ 0 h 5"/>
                <a:gd name="T8" fmla="*/ 7 w 8"/>
                <a:gd name="T9" fmla="*/ 0 h 5"/>
                <a:gd name="T10" fmla="*/ 7 w 8"/>
                <a:gd name="T11" fmla="*/ 1 h 5"/>
                <a:gd name="T12" fmla="*/ 7 w 8"/>
                <a:gd name="T13" fmla="*/ 3 h 5"/>
                <a:gd name="T14" fmla="*/ 7 w 8"/>
                <a:gd name="T15" fmla="*/ 4 h 5"/>
                <a:gd name="T16" fmla="*/ 7 w 8"/>
                <a:gd name="T17" fmla="*/ 4 h 5"/>
                <a:gd name="T18" fmla="*/ 7 w 8"/>
                <a:gd name="T19" fmla="*/ 4 h 5"/>
                <a:gd name="T20" fmla="*/ 6 w 8"/>
                <a:gd name="T21" fmla="*/ 4 h 5"/>
                <a:gd name="T22" fmla="*/ 1 w 8"/>
                <a:gd name="T23" fmla="*/ 4 h 5"/>
                <a:gd name="T24" fmla="*/ 1 w 8"/>
                <a:gd name="T25" fmla="*/ 4 h 5"/>
                <a:gd name="T26" fmla="*/ 0 w 8"/>
                <a:gd name="T27" fmla="*/ 4 h 5"/>
                <a:gd name="T28" fmla="*/ 0 w 8"/>
                <a:gd name="T29" fmla="*/ 4 h 5"/>
                <a:gd name="T30" fmla="*/ 0 w 8"/>
                <a:gd name="T31" fmla="*/ 3 h 5"/>
                <a:gd name="T32" fmla="*/ 0 w 8"/>
                <a:gd name="T33" fmla="*/ 1 h 5"/>
                <a:gd name="T34" fmla="*/ 0 w 8"/>
                <a:gd name="T35" fmla="*/ 0 h 5"/>
                <a:gd name="T36" fmla="*/ 0 w 8"/>
                <a:gd name="T37" fmla="*/ 0 h 5"/>
                <a:gd name="T38" fmla="*/ 1 w 8"/>
                <a:gd name="T39" fmla="*/ 0 h 5"/>
                <a:gd name="T40" fmla="*/ 1 w 8"/>
                <a:gd name="T41" fmla="*/ 0 h 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"/>
                <a:gd name="T64" fmla="*/ 0 h 5"/>
                <a:gd name="T65" fmla="*/ 8 w 8"/>
                <a:gd name="T66" fmla="*/ 5 h 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" h="5">
                  <a:moveTo>
                    <a:pt x="1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7" y="3"/>
                  </a:lnTo>
                  <a:lnTo>
                    <a:pt x="7" y="4"/>
                  </a:lnTo>
                  <a:lnTo>
                    <a:pt x="6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62" name="Freeform 499"/>
            <p:cNvSpPr>
              <a:spLocks/>
            </p:cNvSpPr>
            <p:nvPr/>
          </p:nvSpPr>
          <p:spPr bwMode="auto">
            <a:xfrm>
              <a:off x="2217" y="1068"/>
              <a:ext cx="9" cy="6"/>
            </a:xfrm>
            <a:custGeom>
              <a:avLst/>
              <a:gdLst>
                <a:gd name="T0" fmla="*/ 1 w 9"/>
                <a:gd name="T1" fmla="*/ 0 h 6"/>
                <a:gd name="T2" fmla="*/ 7 w 9"/>
                <a:gd name="T3" fmla="*/ 0 h 6"/>
                <a:gd name="T4" fmla="*/ 7 w 9"/>
                <a:gd name="T5" fmla="*/ 0 h 6"/>
                <a:gd name="T6" fmla="*/ 8 w 9"/>
                <a:gd name="T7" fmla="*/ 0 h 6"/>
                <a:gd name="T8" fmla="*/ 8 w 9"/>
                <a:gd name="T9" fmla="*/ 1 h 6"/>
                <a:gd name="T10" fmla="*/ 8 w 9"/>
                <a:gd name="T11" fmla="*/ 1 h 6"/>
                <a:gd name="T12" fmla="*/ 8 w 9"/>
                <a:gd name="T13" fmla="*/ 4 h 6"/>
                <a:gd name="T14" fmla="*/ 8 w 9"/>
                <a:gd name="T15" fmla="*/ 4 h 6"/>
                <a:gd name="T16" fmla="*/ 8 w 9"/>
                <a:gd name="T17" fmla="*/ 5 h 6"/>
                <a:gd name="T18" fmla="*/ 7 w 9"/>
                <a:gd name="T19" fmla="*/ 5 h 6"/>
                <a:gd name="T20" fmla="*/ 7 w 9"/>
                <a:gd name="T21" fmla="*/ 5 h 6"/>
                <a:gd name="T22" fmla="*/ 1 w 9"/>
                <a:gd name="T23" fmla="*/ 5 h 6"/>
                <a:gd name="T24" fmla="*/ 1 w 9"/>
                <a:gd name="T25" fmla="*/ 5 h 6"/>
                <a:gd name="T26" fmla="*/ 0 w 9"/>
                <a:gd name="T27" fmla="*/ 5 h 6"/>
                <a:gd name="T28" fmla="*/ 0 w 9"/>
                <a:gd name="T29" fmla="*/ 4 h 6"/>
                <a:gd name="T30" fmla="*/ 0 w 9"/>
                <a:gd name="T31" fmla="*/ 4 h 6"/>
                <a:gd name="T32" fmla="*/ 0 w 9"/>
                <a:gd name="T33" fmla="*/ 1 h 6"/>
                <a:gd name="T34" fmla="*/ 0 w 9"/>
                <a:gd name="T35" fmla="*/ 1 h 6"/>
                <a:gd name="T36" fmla="*/ 0 w 9"/>
                <a:gd name="T37" fmla="*/ 0 h 6"/>
                <a:gd name="T38" fmla="*/ 1 w 9"/>
                <a:gd name="T39" fmla="*/ 0 h 6"/>
                <a:gd name="T40" fmla="*/ 1 w 9"/>
                <a:gd name="T41" fmla="*/ 0 h 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"/>
                <a:gd name="T64" fmla="*/ 0 h 6"/>
                <a:gd name="T65" fmla="*/ 9 w 9"/>
                <a:gd name="T66" fmla="*/ 6 h 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" h="6">
                  <a:moveTo>
                    <a:pt x="1" y="0"/>
                  </a:moveTo>
                  <a:lnTo>
                    <a:pt x="7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8" y="4"/>
                  </a:lnTo>
                  <a:lnTo>
                    <a:pt x="8" y="5"/>
                  </a:lnTo>
                  <a:lnTo>
                    <a:pt x="7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63" name="Freeform 500"/>
            <p:cNvSpPr>
              <a:spLocks/>
            </p:cNvSpPr>
            <p:nvPr/>
          </p:nvSpPr>
          <p:spPr bwMode="auto">
            <a:xfrm>
              <a:off x="2218" y="1068"/>
              <a:ext cx="10" cy="5"/>
            </a:xfrm>
            <a:custGeom>
              <a:avLst/>
              <a:gdLst>
                <a:gd name="T0" fmla="*/ 1 w 10"/>
                <a:gd name="T1" fmla="*/ 0 h 5"/>
                <a:gd name="T2" fmla="*/ 8 w 10"/>
                <a:gd name="T3" fmla="*/ 0 h 5"/>
                <a:gd name="T4" fmla="*/ 8 w 10"/>
                <a:gd name="T5" fmla="*/ 0 h 5"/>
                <a:gd name="T6" fmla="*/ 9 w 10"/>
                <a:gd name="T7" fmla="*/ 0 h 5"/>
                <a:gd name="T8" fmla="*/ 9 w 10"/>
                <a:gd name="T9" fmla="*/ 0 h 5"/>
                <a:gd name="T10" fmla="*/ 9 w 10"/>
                <a:gd name="T11" fmla="*/ 1 h 5"/>
                <a:gd name="T12" fmla="*/ 9 w 10"/>
                <a:gd name="T13" fmla="*/ 3 h 5"/>
                <a:gd name="T14" fmla="*/ 9 w 10"/>
                <a:gd name="T15" fmla="*/ 4 h 5"/>
                <a:gd name="T16" fmla="*/ 9 w 10"/>
                <a:gd name="T17" fmla="*/ 4 h 5"/>
                <a:gd name="T18" fmla="*/ 8 w 10"/>
                <a:gd name="T19" fmla="*/ 4 h 5"/>
                <a:gd name="T20" fmla="*/ 8 w 10"/>
                <a:gd name="T21" fmla="*/ 4 h 5"/>
                <a:gd name="T22" fmla="*/ 1 w 10"/>
                <a:gd name="T23" fmla="*/ 4 h 5"/>
                <a:gd name="T24" fmla="*/ 1 w 10"/>
                <a:gd name="T25" fmla="*/ 4 h 5"/>
                <a:gd name="T26" fmla="*/ 0 w 10"/>
                <a:gd name="T27" fmla="*/ 4 h 5"/>
                <a:gd name="T28" fmla="*/ 0 w 10"/>
                <a:gd name="T29" fmla="*/ 4 h 5"/>
                <a:gd name="T30" fmla="*/ 0 w 10"/>
                <a:gd name="T31" fmla="*/ 3 h 5"/>
                <a:gd name="T32" fmla="*/ 0 w 10"/>
                <a:gd name="T33" fmla="*/ 1 h 5"/>
                <a:gd name="T34" fmla="*/ 0 w 10"/>
                <a:gd name="T35" fmla="*/ 0 h 5"/>
                <a:gd name="T36" fmla="*/ 0 w 10"/>
                <a:gd name="T37" fmla="*/ 0 h 5"/>
                <a:gd name="T38" fmla="*/ 1 w 10"/>
                <a:gd name="T39" fmla="*/ 0 h 5"/>
                <a:gd name="T40" fmla="*/ 1 w 10"/>
                <a:gd name="T41" fmla="*/ 0 h 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"/>
                <a:gd name="T64" fmla="*/ 0 h 5"/>
                <a:gd name="T65" fmla="*/ 10 w 10"/>
                <a:gd name="T66" fmla="*/ 5 h 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" h="5">
                  <a:moveTo>
                    <a:pt x="1" y="0"/>
                  </a:move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9" y="3"/>
                  </a:lnTo>
                  <a:lnTo>
                    <a:pt x="9" y="4"/>
                  </a:lnTo>
                  <a:lnTo>
                    <a:pt x="8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64" name="Freeform 501"/>
            <p:cNvSpPr>
              <a:spLocks/>
            </p:cNvSpPr>
            <p:nvPr/>
          </p:nvSpPr>
          <p:spPr bwMode="auto">
            <a:xfrm>
              <a:off x="2218" y="1068"/>
              <a:ext cx="10" cy="6"/>
            </a:xfrm>
            <a:custGeom>
              <a:avLst/>
              <a:gdLst>
                <a:gd name="T0" fmla="*/ 1 w 10"/>
                <a:gd name="T1" fmla="*/ 0 h 6"/>
                <a:gd name="T2" fmla="*/ 8 w 10"/>
                <a:gd name="T3" fmla="*/ 0 h 6"/>
                <a:gd name="T4" fmla="*/ 8 w 10"/>
                <a:gd name="T5" fmla="*/ 0 h 6"/>
                <a:gd name="T6" fmla="*/ 9 w 10"/>
                <a:gd name="T7" fmla="*/ 0 h 6"/>
                <a:gd name="T8" fmla="*/ 9 w 10"/>
                <a:gd name="T9" fmla="*/ 1 h 6"/>
                <a:gd name="T10" fmla="*/ 9 w 10"/>
                <a:gd name="T11" fmla="*/ 1 h 6"/>
                <a:gd name="T12" fmla="*/ 9 w 10"/>
                <a:gd name="T13" fmla="*/ 4 h 6"/>
                <a:gd name="T14" fmla="*/ 9 w 10"/>
                <a:gd name="T15" fmla="*/ 4 h 6"/>
                <a:gd name="T16" fmla="*/ 9 w 10"/>
                <a:gd name="T17" fmla="*/ 5 h 6"/>
                <a:gd name="T18" fmla="*/ 8 w 10"/>
                <a:gd name="T19" fmla="*/ 5 h 6"/>
                <a:gd name="T20" fmla="*/ 8 w 10"/>
                <a:gd name="T21" fmla="*/ 5 h 6"/>
                <a:gd name="T22" fmla="*/ 1 w 10"/>
                <a:gd name="T23" fmla="*/ 5 h 6"/>
                <a:gd name="T24" fmla="*/ 1 w 10"/>
                <a:gd name="T25" fmla="*/ 5 h 6"/>
                <a:gd name="T26" fmla="*/ 0 w 10"/>
                <a:gd name="T27" fmla="*/ 5 h 6"/>
                <a:gd name="T28" fmla="*/ 0 w 10"/>
                <a:gd name="T29" fmla="*/ 4 h 6"/>
                <a:gd name="T30" fmla="*/ 0 w 10"/>
                <a:gd name="T31" fmla="*/ 4 h 6"/>
                <a:gd name="T32" fmla="*/ 0 w 10"/>
                <a:gd name="T33" fmla="*/ 1 h 6"/>
                <a:gd name="T34" fmla="*/ 0 w 10"/>
                <a:gd name="T35" fmla="*/ 1 h 6"/>
                <a:gd name="T36" fmla="*/ 0 w 10"/>
                <a:gd name="T37" fmla="*/ 0 h 6"/>
                <a:gd name="T38" fmla="*/ 1 w 10"/>
                <a:gd name="T39" fmla="*/ 0 h 6"/>
                <a:gd name="T40" fmla="*/ 1 w 10"/>
                <a:gd name="T41" fmla="*/ 0 h 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"/>
                <a:gd name="T64" fmla="*/ 0 h 6"/>
                <a:gd name="T65" fmla="*/ 10 w 10"/>
                <a:gd name="T66" fmla="*/ 6 h 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" h="6">
                  <a:moveTo>
                    <a:pt x="1" y="0"/>
                  </a:move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9" y="4"/>
                  </a:lnTo>
                  <a:lnTo>
                    <a:pt x="9" y="5"/>
                  </a:lnTo>
                  <a:lnTo>
                    <a:pt x="8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65" name="Freeform 502"/>
            <p:cNvSpPr>
              <a:spLocks/>
            </p:cNvSpPr>
            <p:nvPr/>
          </p:nvSpPr>
          <p:spPr bwMode="auto">
            <a:xfrm>
              <a:off x="2250" y="1010"/>
              <a:ext cx="10" cy="8"/>
            </a:xfrm>
            <a:custGeom>
              <a:avLst/>
              <a:gdLst>
                <a:gd name="T0" fmla="*/ 1 w 10"/>
                <a:gd name="T1" fmla="*/ 0 h 8"/>
                <a:gd name="T2" fmla="*/ 8 w 10"/>
                <a:gd name="T3" fmla="*/ 1 h 8"/>
                <a:gd name="T4" fmla="*/ 8 w 10"/>
                <a:gd name="T5" fmla="*/ 1 h 8"/>
                <a:gd name="T6" fmla="*/ 9 w 10"/>
                <a:gd name="T7" fmla="*/ 1 h 8"/>
                <a:gd name="T8" fmla="*/ 9 w 10"/>
                <a:gd name="T9" fmla="*/ 1 h 8"/>
                <a:gd name="T10" fmla="*/ 9 w 10"/>
                <a:gd name="T11" fmla="*/ 2 h 8"/>
                <a:gd name="T12" fmla="*/ 9 w 10"/>
                <a:gd name="T13" fmla="*/ 6 h 8"/>
                <a:gd name="T14" fmla="*/ 9 w 10"/>
                <a:gd name="T15" fmla="*/ 6 h 8"/>
                <a:gd name="T16" fmla="*/ 9 w 10"/>
                <a:gd name="T17" fmla="*/ 7 h 8"/>
                <a:gd name="T18" fmla="*/ 8 w 10"/>
                <a:gd name="T19" fmla="*/ 7 h 8"/>
                <a:gd name="T20" fmla="*/ 8 w 10"/>
                <a:gd name="T21" fmla="*/ 7 h 8"/>
                <a:gd name="T22" fmla="*/ 1 w 10"/>
                <a:gd name="T23" fmla="*/ 6 h 8"/>
                <a:gd name="T24" fmla="*/ 1 w 10"/>
                <a:gd name="T25" fmla="*/ 6 h 8"/>
                <a:gd name="T26" fmla="*/ 0 w 10"/>
                <a:gd name="T27" fmla="*/ 6 h 8"/>
                <a:gd name="T28" fmla="*/ 0 w 10"/>
                <a:gd name="T29" fmla="*/ 6 h 8"/>
                <a:gd name="T30" fmla="*/ 0 w 10"/>
                <a:gd name="T31" fmla="*/ 5 h 8"/>
                <a:gd name="T32" fmla="*/ 0 w 10"/>
                <a:gd name="T33" fmla="*/ 1 h 8"/>
                <a:gd name="T34" fmla="*/ 0 w 10"/>
                <a:gd name="T35" fmla="*/ 1 h 8"/>
                <a:gd name="T36" fmla="*/ 0 w 10"/>
                <a:gd name="T37" fmla="*/ 0 h 8"/>
                <a:gd name="T38" fmla="*/ 1 w 10"/>
                <a:gd name="T39" fmla="*/ 0 h 8"/>
                <a:gd name="T40" fmla="*/ 1 w 10"/>
                <a:gd name="T41" fmla="*/ 0 h 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"/>
                <a:gd name="T64" fmla="*/ 0 h 8"/>
                <a:gd name="T65" fmla="*/ 10 w 10"/>
                <a:gd name="T66" fmla="*/ 8 h 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" h="8">
                  <a:moveTo>
                    <a:pt x="1" y="0"/>
                  </a:moveTo>
                  <a:lnTo>
                    <a:pt x="8" y="1"/>
                  </a:lnTo>
                  <a:lnTo>
                    <a:pt x="9" y="1"/>
                  </a:lnTo>
                  <a:lnTo>
                    <a:pt x="9" y="2"/>
                  </a:lnTo>
                  <a:lnTo>
                    <a:pt x="9" y="6"/>
                  </a:lnTo>
                  <a:lnTo>
                    <a:pt x="9" y="7"/>
                  </a:lnTo>
                  <a:lnTo>
                    <a:pt x="8" y="7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66" name="Freeform 503"/>
            <p:cNvSpPr>
              <a:spLocks/>
            </p:cNvSpPr>
            <p:nvPr/>
          </p:nvSpPr>
          <p:spPr bwMode="auto">
            <a:xfrm>
              <a:off x="2155" y="926"/>
              <a:ext cx="40" cy="18"/>
            </a:xfrm>
            <a:custGeom>
              <a:avLst/>
              <a:gdLst>
                <a:gd name="T0" fmla="*/ 0 w 40"/>
                <a:gd name="T1" fmla="*/ 17 h 18"/>
                <a:gd name="T2" fmla="*/ 0 w 40"/>
                <a:gd name="T3" fmla="*/ 6 h 18"/>
                <a:gd name="T4" fmla="*/ 39 w 40"/>
                <a:gd name="T5" fmla="*/ 0 h 18"/>
                <a:gd name="T6" fmla="*/ 39 w 40"/>
                <a:gd name="T7" fmla="*/ 17 h 18"/>
                <a:gd name="T8" fmla="*/ 37 w 40"/>
                <a:gd name="T9" fmla="*/ 17 h 18"/>
                <a:gd name="T10" fmla="*/ 34 w 40"/>
                <a:gd name="T11" fmla="*/ 17 h 18"/>
                <a:gd name="T12" fmla="*/ 32 w 40"/>
                <a:gd name="T13" fmla="*/ 17 h 18"/>
                <a:gd name="T14" fmla="*/ 29 w 40"/>
                <a:gd name="T15" fmla="*/ 17 h 18"/>
                <a:gd name="T16" fmla="*/ 27 w 40"/>
                <a:gd name="T17" fmla="*/ 17 h 18"/>
                <a:gd name="T18" fmla="*/ 24 w 40"/>
                <a:gd name="T19" fmla="*/ 17 h 18"/>
                <a:gd name="T20" fmla="*/ 22 w 40"/>
                <a:gd name="T21" fmla="*/ 17 h 18"/>
                <a:gd name="T22" fmla="*/ 19 w 40"/>
                <a:gd name="T23" fmla="*/ 17 h 18"/>
                <a:gd name="T24" fmla="*/ 17 w 40"/>
                <a:gd name="T25" fmla="*/ 17 h 18"/>
                <a:gd name="T26" fmla="*/ 14 w 40"/>
                <a:gd name="T27" fmla="*/ 17 h 18"/>
                <a:gd name="T28" fmla="*/ 12 w 40"/>
                <a:gd name="T29" fmla="*/ 17 h 18"/>
                <a:gd name="T30" fmla="*/ 10 w 40"/>
                <a:gd name="T31" fmla="*/ 17 h 18"/>
                <a:gd name="T32" fmla="*/ 7 w 40"/>
                <a:gd name="T33" fmla="*/ 17 h 18"/>
                <a:gd name="T34" fmla="*/ 5 w 40"/>
                <a:gd name="T35" fmla="*/ 17 h 18"/>
                <a:gd name="T36" fmla="*/ 2 w 40"/>
                <a:gd name="T37" fmla="*/ 17 h 18"/>
                <a:gd name="T38" fmla="*/ 0 w 40"/>
                <a:gd name="T39" fmla="*/ 17 h 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"/>
                <a:gd name="T61" fmla="*/ 0 h 18"/>
                <a:gd name="T62" fmla="*/ 40 w 40"/>
                <a:gd name="T63" fmla="*/ 18 h 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" h="18">
                  <a:moveTo>
                    <a:pt x="0" y="17"/>
                  </a:moveTo>
                  <a:lnTo>
                    <a:pt x="0" y="6"/>
                  </a:lnTo>
                  <a:lnTo>
                    <a:pt x="39" y="0"/>
                  </a:lnTo>
                  <a:lnTo>
                    <a:pt x="39" y="17"/>
                  </a:lnTo>
                  <a:lnTo>
                    <a:pt x="37" y="17"/>
                  </a:lnTo>
                  <a:lnTo>
                    <a:pt x="34" y="17"/>
                  </a:lnTo>
                  <a:lnTo>
                    <a:pt x="32" y="17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4" y="17"/>
                  </a:lnTo>
                  <a:lnTo>
                    <a:pt x="22" y="17"/>
                  </a:lnTo>
                  <a:lnTo>
                    <a:pt x="19" y="17"/>
                  </a:lnTo>
                  <a:lnTo>
                    <a:pt x="17" y="17"/>
                  </a:lnTo>
                  <a:lnTo>
                    <a:pt x="14" y="17"/>
                  </a:lnTo>
                  <a:lnTo>
                    <a:pt x="12" y="17"/>
                  </a:lnTo>
                  <a:lnTo>
                    <a:pt x="10" y="17"/>
                  </a:lnTo>
                  <a:lnTo>
                    <a:pt x="7" y="17"/>
                  </a:lnTo>
                  <a:lnTo>
                    <a:pt x="5" y="17"/>
                  </a:lnTo>
                  <a:lnTo>
                    <a:pt x="2" y="17"/>
                  </a:lnTo>
                  <a:lnTo>
                    <a:pt x="0" y="17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67" name="Freeform 504"/>
            <p:cNvSpPr>
              <a:spLocks/>
            </p:cNvSpPr>
            <p:nvPr/>
          </p:nvSpPr>
          <p:spPr bwMode="auto">
            <a:xfrm>
              <a:off x="2155" y="926"/>
              <a:ext cx="40" cy="19"/>
            </a:xfrm>
            <a:custGeom>
              <a:avLst/>
              <a:gdLst>
                <a:gd name="T0" fmla="*/ 0 w 40"/>
                <a:gd name="T1" fmla="*/ 18 h 19"/>
                <a:gd name="T2" fmla="*/ 0 w 40"/>
                <a:gd name="T3" fmla="*/ 6 h 19"/>
                <a:gd name="T4" fmla="*/ 39 w 40"/>
                <a:gd name="T5" fmla="*/ 0 h 19"/>
                <a:gd name="T6" fmla="*/ 39 w 40"/>
                <a:gd name="T7" fmla="*/ 18 h 19"/>
                <a:gd name="T8" fmla="*/ 37 w 40"/>
                <a:gd name="T9" fmla="*/ 18 h 19"/>
                <a:gd name="T10" fmla="*/ 34 w 40"/>
                <a:gd name="T11" fmla="*/ 18 h 19"/>
                <a:gd name="T12" fmla="*/ 32 w 40"/>
                <a:gd name="T13" fmla="*/ 18 h 19"/>
                <a:gd name="T14" fmla="*/ 29 w 40"/>
                <a:gd name="T15" fmla="*/ 18 h 19"/>
                <a:gd name="T16" fmla="*/ 27 w 40"/>
                <a:gd name="T17" fmla="*/ 18 h 19"/>
                <a:gd name="T18" fmla="*/ 24 w 40"/>
                <a:gd name="T19" fmla="*/ 18 h 19"/>
                <a:gd name="T20" fmla="*/ 22 w 40"/>
                <a:gd name="T21" fmla="*/ 18 h 19"/>
                <a:gd name="T22" fmla="*/ 19 w 40"/>
                <a:gd name="T23" fmla="*/ 18 h 19"/>
                <a:gd name="T24" fmla="*/ 17 w 40"/>
                <a:gd name="T25" fmla="*/ 18 h 19"/>
                <a:gd name="T26" fmla="*/ 14 w 40"/>
                <a:gd name="T27" fmla="*/ 18 h 19"/>
                <a:gd name="T28" fmla="*/ 12 w 40"/>
                <a:gd name="T29" fmla="*/ 18 h 19"/>
                <a:gd name="T30" fmla="*/ 10 w 40"/>
                <a:gd name="T31" fmla="*/ 18 h 19"/>
                <a:gd name="T32" fmla="*/ 7 w 40"/>
                <a:gd name="T33" fmla="*/ 18 h 19"/>
                <a:gd name="T34" fmla="*/ 5 w 40"/>
                <a:gd name="T35" fmla="*/ 18 h 19"/>
                <a:gd name="T36" fmla="*/ 2 w 40"/>
                <a:gd name="T37" fmla="*/ 18 h 19"/>
                <a:gd name="T38" fmla="*/ 0 w 40"/>
                <a:gd name="T39" fmla="*/ 18 h 1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"/>
                <a:gd name="T61" fmla="*/ 0 h 19"/>
                <a:gd name="T62" fmla="*/ 40 w 40"/>
                <a:gd name="T63" fmla="*/ 19 h 1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" h="19">
                  <a:moveTo>
                    <a:pt x="0" y="18"/>
                  </a:moveTo>
                  <a:lnTo>
                    <a:pt x="0" y="6"/>
                  </a:lnTo>
                  <a:lnTo>
                    <a:pt x="39" y="0"/>
                  </a:lnTo>
                  <a:lnTo>
                    <a:pt x="39" y="18"/>
                  </a:lnTo>
                  <a:lnTo>
                    <a:pt x="37" y="18"/>
                  </a:lnTo>
                  <a:lnTo>
                    <a:pt x="34" y="18"/>
                  </a:lnTo>
                  <a:lnTo>
                    <a:pt x="32" y="18"/>
                  </a:lnTo>
                  <a:lnTo>
                    <a:pt x="29" y="18"/>
                  </a:lnTo>
                  <a:lnTo>
                    <a:pt x="27" y="18"/>
                  </a:lnTo>
                  <a:lnTo>
                    <a:pt x="24" y="18"/>
                  </a:lnTo>
                  <a:lnTo>
                    <a:pt x="22" y="18"/>
                  </a:lnTo>
                  <a:lnTo>
                    <a:pt x="19" y="18"/>
                  </a:lnTo>
                  <a:lnTo>
                    <a:pt x="17" y="18"/>
                  </a:lnTo>
                  <a:lnTo>
                    <a:pt x="14" y="18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7" y="18"/>
                  </a:lnTo>
                  <a:lnTo>
                    <a:pt x="5" y="18"/>
                  </a:lnTo>
                  <a:lnTo>
                    <a:pt x="2" y="18"/>
                  </a:lnTo>
                  <a:lnTo>
                    <a:pt x="0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68" name="Freeform 505"/>
            <p:cNvSpPr>
              <a:spLocks/>
            </p:cNvSpPr>
            <p:nvPr/>
          </p:nvSpPr>
          <p:spPr bwMode="auto">
            <a:xfrm>
              <a:off x="2209" y="1080"/>
              <a:ext cx="59" cy="81"/>
            </a:xfrm>
            <a:custGeom>
              <a:avLst/>
              <a:gdLst>
                <a:gd name="T0" fmla="*/ 32 w 59"/>
                <a:gd name="T1" fmla="*/ 0 h 81"/>
                <a:gd name="T2" fmla="*/ 37 w 59"/>
                <a:gd name="T3" fmla="*/ 2 h 81"/>
                <a:gd name="T4" fmla="*/ 43 w 59"/>
                <a:gd name="T5" fmla="*/ 5 h 81"/>
                <a:gd name="T6" fmla="*/ 47 w 59"/>
                <a:gd name="T7" fmla="*/ 9 h 81"/>
                <a:gd name="T8" fmla="*/ 51 w 59"/>
                <a:gd name="T9" fmla="*/ 14 h 81"/>
                <a:gd name="T10" fmla="*/ 54 w 59"/>
                <a:gd name="T11" fmla="*/ 21 h 81"/>
                <a:gd name="T12" fmla="*/ 57 w 59"/>
                <a:gd name="T13" fmla="*/ 28 h 81"/>
                <a:gd name="T14" fmla="*/ 58 w 59"/>
                <a:gd name="T15" fmla="*/ 36 h 81"/>
                <a:gd name="T16" fmla="*/ 58 w 59"/>
                <a:gd name="T17" fmla="*/ 44 h 81"/>
                <a:gd name="T18" fmla="*/ 57 w 59"/>
                <a:gd name="T19" fmla="*/ 52 h 81"/>
                <a:gd name="T20" fmla="*/ 54 w 59"/>
                <a:gd name="T21" fmla="*/ 59 h 81"/>
                <a:gd name="T22" fmla="*/ 51 w 59"/>
                <a:gd name="T23" fmla="*/ 65 h 81"/>
                <a:gd name="T24" fmla="*/ 47 w 59"/>
                <a:gd name="T25" fmla="*/ 71 h 81"/>
                <a:gd name="T26" fmla="*/ 43 w 59"/>
                <a:gd name="T27" fmla="*/ 75 h 81"/>
                <a:gd name="T28" fmla="*/ 37 w 59"/>
                <a:gd name="T29" fmla="*/ 78 h 81"/>
                <a:gd name="T30" fmla="*/ 32 w 59"/>
                <a:gd name="T31" fmla="*/ 80 h 81"/>
                <a:gd name="T32" fmla="*/ 26 w 59"/>
                <a:gd name="T33" fmla="*/ 80 h 81"/>
                <a:gd name="T34" fmla="*/ 20 w 59"/>
                <a:gd name="T35" fmla="*/ 78 h 81"/>
                <a:gd name="T36" fmla="*/ 15 w 59"/>
                <a:gd name="T37" fmla="*/ 75 h 81"/>
                <a:gd name="T38" fmla="*/ 11 w 59"/>
                <a:gd name="T39" fmla="*/ 71 h 81"/>
                <a:gd name="T40" fmla="*/ 7 w 59"/>
                <a:gd name="T41" fmla="*/ 65 h 81"/>
                <a:gd name="T42" fmla="*/ 4 w 59"/>
                <a:gd name="T43" fmla="*/ 59 h 81"/>
                <a:gd name="T44" fmla="*/ 1 w 59"/>
                <a:gd name="T45" fmla="*/ 52 h 81"/>
                <a:gd name="T46" fmla="*/ 0 w 59"/>
                <a:gd name="T47" fmla="*/ 44 h 81"/>
                <a:gd name="T48" fmla="*/ 0 w 59"/>
                <a:gd name="T49" fmla="*/ 36 h 81"/>
                <a:gd name="T50" fmla="*/ 1 w 59"/>
                <a:gd name="T51" fmla="*/ 28 h 81"/>
                <a:gd name="T52" fmla="*/ 4 w 59"/>
                <a:gd name="T53" fmla="*/ 21 h 81"/>
                <a:gd name="T54" fmla="*/ 7 w 59"/>
                <a:gd name="T55" fmla="*/ 14 h 81"/>
                <a:gd name="T56" fmla="*/ 11 w 59"/>
                <a:gd name="T57" fmla="*/ 9 h 81"/>
                <a:gd name="T58" fmla="*/ 15 w 59"/>
                <a:gd name="T59" fmla="*/ 5 h 81"/>
                <a:gd name="T60" fmla="*/ 20 w 59"/>
                <a:gd name="T61" fmla="*/ 2 h 81"/>
                <a:gd name="T62" fmla="*/ 26 w 59"/>
                <a:gd name="T63" fmla="*/ 0 h 8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9"/>
                <a:gd name="T97" fmla="*/ 0 h 81"/>
                <a:gd name="T98" fmla="*/ 59 w 59"/>
                <a:gd name="T99" fmla="*/ 81 h 8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9" h="81">
                  <a:moveTo>
                    <a:pt x="29" y="0"/>
                  </a:moveTo>
                  <a:lnTo>
                    <a:pt x="32" y="0"/>
                  </a:lnTo>
                  <a:lnTo>
                    <a:pt x="35" y="1"/>
                  </a:lnTo>
                  <a:lnTo>
                    <a:pt x="37" y="2"/>
                  </a:lnTo>
                  <a:lnTo>
                    <a:pt x="40" y="3"/>
                  </a:lnTo>
                  <a:lnTo>
                    <a:pt x="43" y="5"/>
                  </a:lnTo>
                  <a:lnTo>
                    <a:pt x="45" y="7"/>
                  </a:lnTo>
                  <a:lnTo>
                    <a:pt x="47" y="9"/>
                  </a:lnTo>
                  <a:lnTo>
                    <a:pt x="49" y="12"/>
                  </a:lnTo>
                  <a:lnTo>
                    <a:pt x="51" y="14"/>
                  </a:lnTo>
                  <a:lnTo>
                    <a:pt x="53" y="18"/>
                  </a:lnTo>
                  <a:lnTo>
                    <a:pt x="54" y="21"/>
                  </a:lnTo>
                  <a:lnTo>
                    <a:pt x="56" y="24"/>
                  </a:lnTo>
                  <a:lnTo>
                    <a:pt x="57" y="28"/>
                  </a:lnTo>
                  <a:lnTo>
                    <a:pt x="57" y="32"/>
                  </a:lnTo>
                  <a:lnTo>
                    <a:pt x="58" y="36"/>
                  </a:lnTo>
                  <a:lnTo>
                    <a:pt x="58" y="40"/>
                  </a:lnTo>
                  <a:lnTo>
                    <a:pt x="58" y="44"/>
                  </a:lnTo>
                  <a:lnTo>
                    <a:pt x="57" y="48"/>
                  </a:lnTo>
                  <a:lnTo>
                    <a:pt x="57" y="52"/>
                  </a:lnTo>
                  <a:lnTo>
                    <a:pt x="56" y="55"/>
                  </a:lnTo>
                  <a:lnTo>
                    <a:pt x="54" y="59"/>
                  </a:lnTo>
                  <a:lnTo>
                    <a:pt x="53" y="62"/>
                  </a:lnTo>
                  <a:lnTo>
                    <a:pt x="51" y="65"/>
                  </a:lnTo>
                  <a:lnTo>
                    <a:pt x="49" y="68"/>
                  </a:lnTo>
                  <a:lnTo>
                    <a:pt x="47" y="71"/>
                  </a:lnTo>
                  <a:lnTo>
                    <a:pt x="45" y="73"/>
                  </a:lnTo>
                  <a:lnTo>
                    <a:pt x="43" y="75"/>
                  </a:lnTo>
                  <a:lnTo>
                    <a:pt x="40" y="77"/>
                  </a:lnTo>
                  <a:lnTo>
                    <a:pt x="37" y="78"/>
                  </a:lnTo>
                  <a:lnTo>
                    <a:pt x="35" y="79"/>
                  </a:lnTo>
                  <a:lnTo>
                    <a:pt x="32" y="80"/>
                  </a:lnTo>
                  <a:lnTo>
                    <a:pt x="29" y="80"/>
                  </a:lnTo>
                  <a:lnTo>
                    <a:pt x="26" y="80"/>
                  </a:lnTo>
                  <a:lnTo>
                    <a:pt x="23" y="79"/>
                  </a:lnTo>
                  <a:lnTo>
                    <a:pt x="20" y="78"/>
                  </a:lnTo>
                  <a:lnTo>
                    <a:pt x="18" y="77"/>
                  </a:lnTo>
                  <a:lnTo>
                    <a:pt x="15" y="75"/>
                  </a:lnTo>
                  <a:lnTo>
                    <a:pt x="13" y="73"/>
                  </a:lnTo>
                  <a:lnTo>
                    <a:pt x="11" y="71"/>
                  </a:lnTo>
                  <a:lnTo>
                    <a:pt x="9" y="68"/>
                  </a:lnTo>
                  <a:lnTo>
                    <a:pt x="7" y="65"/>
                  </a:lnTo>
                  <a:lnTo>
                    <a:pt x="5" y="62"/>
                  </a:lnTo>
                  <a:lnTo>
                    <a:pt x="4" y="59"/>
                  </a:lnTo>
                  <a:lnTo>
                    <a:pt x="2" y="55"/>
                  </a:lnTo>
                  <a:lnTo>
                    <a:pt x="1" y="52"/>
                  </a:lnTo>
                  <a:lnTo>
                    <a:pt x="1" y="48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1" y="32"/>
                  </a:lnTo>
                  <a:lnTo>
                    <a:pt x="1" y="28"/>
                  </a:lnTo>
                  <a:lnTo>
                    <a:pt x="2" y="24"/>
                  </a:lnTo>
                  <a:lnTo>
                    <a:pt x="4" y="21"/>
                  </a:lnTo>
                  <a:lnTo>
                    <a:pt x="5" y="18"/>
                  </a:lnTo>
                  <a:lnTo>
                    <a:pt x="7" y="14"/>
                  </a:lnTo>
                  <a:lnTo>
                    <a:pt x="9" y="12"/>
                  </a:lnTo>
                  <a:lnTo>
                    <a:pt x="11" y="9"/>
                  </a:lnTo>
                  <a:lnTo>
                    <a:pt x="13" y="7"/>
                  </a:lnTo>
                  <a:lnTo>
                    <a:pt x="15" y="5"/>
                  </a:lnTo>
                  <a:lnTo>
                    <a:pt x="18" y="3"/>
                  </a:lnTo>
                  <a:lnTo>
                    <a:pt x="20" y="2"/>
                  </a:lnTo>
                  <a:lnTo>
                    <a:pt x="23" y="1"/>
                  </a:lnTo>
                  <a:lnTo>
                    <a:pt x="26" y="0"/>
                  </a:lnTo>
                  <a:lnTo>
                    <a:pt x="29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69" name="Freeform 506"/>
            <p:cNvSpPr>
              <a:spLocks/>
            </p:cNvSpPr>
            <p:nvPr/>
          </p:nvSpPr>
          <p:spPr bwMode="auto">
            <a:xfrm>
              <a:off x="2224" y="1096"/>
              <a:ext cx="36" cy="49"/>
            </a:xfrm>
            <a:custGeom>
              <a:avLst/>
              <a:gdLst>
                <a:gd name="T0" fmla="*/ 19 w 36"/>
                <a:gd name="T1" fmla="*/ 0 h 49"/>
                <a:gd name="T2" fmla="*/ 23 w 36"/>
                <a:gd name="T3" fmla="*/ 1 h 49"/>
                <a:gd name="T4" fmla="*/ 26 w 36"/>
                <a:gd name="T5" fmla="*/ 3 h 49"/>
                <a:gd name="T6" fmla="*/ 29 w 36"/>
                <a:gd name="T7" fmla="*/ 6 h 49"/>
                <a:gd name="T8" fmla="*/ 31 w 36"/>
                <a:gd name="T9" fmla="*/ 9 h 49"/>
                <a:gd name="T10" fmla="*/ 33 w 36"/>
                <a:gd name="T11" fmla="*/ 13 h 49"/>
                <a:gd name="T12" fmla="*/ 34 w 36"/>
                <a:gd name="T13" fmla="*/ 17 h 49"/>
                <a:gd name="T14" fmla="*/ 35 w 36"/>
                <a:gd name="T15" fmla="*/ 22 h 49"/>
                <a:gd name="T16" fmla="*/ 35 w 36"/>
                <a:gd name="T17" fmla="*/ 27 h 49"/>
                <a:gd name="T18" fmla="*/ 34 w 36"/>
                <a:gd name="T19" fmla="*/ 31 h 49"/>
                <a:gd name="T20" fmla="*/ 33 w 36"/>
                <a:gd name="T21" fmla="*/ 36 h 49"/>
                <a:gd name="T22" fmla="*/ 31 w 36"/>
                <a:gd name="T23" fmla="*/ 39 h 49"/>
                <a:gd name="T24" fmla="*/ 29 w 36"/>
                <a:gd name="T25" fmla="*/ 43 h 49"/>
                <a:gd name="T26" fmla="*/ 26 w 36"/>
                <a:gd name="T27" fmla="*/ 45 h 49"/>
                <a:gd name="T28" fmla="*/ 23 w 36"/>
                <a:gd name="T29" fmla="*/ 47 h 49"/>
                <a:gd name="T30" fmla="*/ 19 w 36"/>
                <a:gd name="T31" fmla="*/ 48 h 49"/>
                <a:gd name="T32" fmla="*/ 16 w 36"/>
                <a:gd name="T33" fmla="*/ 48 h 49"/>
                <a:gd name="T34" fmla="*/ 12 w 36"/>
                <a:gd name="T35" fmla="*/ 47 h 49"/>
                <a:gd name="T36" fmla="*/ 9 w 36"/>
                <a:gd name="T37" fmla="*/ 45 h 49"/>
                <a:gd name="T38" fmla="*/ 6 w 36"/>
                <a:gd name="T39" fmla="*/ 43 h 49"/>
                <a:gd name="T40" fmla="*/ 4 w 36"/>
                <a:gd name="T41" fmla="*/ 39 h 49"/>
                <a:gd name="T42" fmla="*/ 2 w 36"/>
                <a:gd name="T43" fmla="*/ 36 h 49"/>
                <a:gd name="T44" fmla="*/ 1 w 36"/>
                <a:gd name="T45" fmla="*/ 31 h 49"/>
                <a:gd name="T46" fmla="*/ 0 w 36"/>
                <a:gd name="T47" fmla="*/ 27 h 49"/>
                <a:gd name="T48" fmla="*/ 0 w 36"/>
                <a:gd name="T49" fmla="*/ 22 h 49"/>
                <a:gd name="T50" fmla="*/ 1 w 36"/>
                <a:gd name="T51" fmla="*/ 17 h 49"/>
                <a:gd name="T52" fmla="*/ 2 w 36"/>
                <a:gd name="T53" fmla="*/ 13 h 49"/>
                <a:gd name="T54" fmla="*/ 4 w 36"/>
                <a:gd name="T55" fmla="*/ 9 h 49"/>
                <a:gd name="T56" fmla="*/ 6 w 36"/>
                <a:gd name="T57" fmla="*/ 6 h 49"/>
                <a:gd name="T58" fmla="*/ 9 w 36"/>
                <a:gd name="T59" fmla="*/ 3 h 49"/>
                <a:gd name="T60" fmla="*/ 12 w 36"/>
                <a:gd name="T61" fmla="*/ 1 h 49"/>
                <a:gd name="T62" fmla="*/ 16 w 36"/>
                <a:gd name="T63" fmla="*/ 0 h 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"/>
                <a:gd name="T97" fmla="*/ 0 h 49"/>
                <a:gd name="T98" fmla="*/ 36 w 36"/>
                <a:gd name="T99" fmla="*/ 49 h 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" h="49">
                  <a:moveTo>
                    <a:pt x="18" y="0"/>
                  </a:moveTo>
                  <a:lnTo>
                    <a:pt x="19" y="0"/>
                  </a:lnTo>
                  <a:lnTo>
                    <a:pt x="21" y="1"/>
                  </a:lnTo>
                  <a:lnTo>
                    <a:pt x="23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4"/>
                  </a:lnTo>
                  <a:lnTo>
                    <a:pt x="29" y="6"/>
                  </a:lnTo>
                  <a:lnTo>
                    <a:pt x="30" y="7"/>
                  </a:lnTo>
                  <a:lnTo>
                    <a:pt x="31" y="9"/>
                  </a:lnTo>
                  <a:lnTo>
                    <a:pt x="32" y="11"/>
                  </a:lnTo>
                  <a:lnTo>
                    <a:pt x="33" y="13"/>
                  </a:lnTo>
                  <a:lnTo>
                    <a:pt x="34" y="15"/>
                  </a:lnTo>
                  <a:lnTo>
                    <a:pt x="34" y="17"/>
                  </a:lnTo>
                  <a:lnTo>
                    <a:pt x="35" y="19"/>
                  </a:lnTo>
                  <a:lnTo>
                    <a:pt x="35" y="22"/>
                  </a:lnTo>
                  <a:lnTo>
                    <a:pt x="35" y="24"/>
                  </a:lnTo>
                  <a:lnTo>
                    <a:pt x="35" y="27"/>
                  </a:lnTo>
                  <a:lnTo>
                    <a:pt x="35" y="29"/>
                  </a:lnTo>
                  <a:lnTo>
                    <a:pt x="34" y="31"/>
                  </a:lnTo>
                  <a:lnTo>
                    <a:pt x="34" y="33"/>
                  </a:lnTo>
                  <a:lnTo>
                    <a:pt x="33" y="36"/>
                  </a:lnTo>
                  <a:lnTo>
                    <a:pt x="32" y="37"/>
                  </a:lnTo>
                  <a:lnTo>
                    <a:pt x="31" y="39"/>
                  </a:lnTo>
                  <a:lnTo>
                    <a:pt x="30" y="41"/>
                  </a:lnTo>
                  <a:lnTo>
                    <a:pt x="29" y="43"/>
                  </a:lnTo>
                  <a:lnTo>
                    <a:pt x="27" y="44"/>
                  </a:lnTo>
                  <a:lnTo>
                    <a:pt x="26" y="45"/>
                  </a:lnTo>
                  <a:lnTo>
                    <a:pt x="24" y="46"/>
                  </a:lnTo>
                  <a:lnTo>
                    <a:pt x="23" y="47"/>
                  </a:lnTo>
                  <a:lnTo>
                    <a:pt x="21" y="48"/>
                  </a:lnTo>
                  <a:lnTo>
                    <a:pt x="19" y="48"/>
                  </a:lnTo>
                  <a:lnTo>
                    <a:pt x="18" y="48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2" y="47"/>
                  </a:lnTo>
                  <a:lnTo>
                    <a:pt x="11" y="46"/>
                  </a:lnTo>
                  <a:lnTo>
                    <a:pt x="9" y="45"/>
                  </a:lnTo>
                  <a:lnTo>
                    <a:pt x="8" y="44"/>
                  </a:lnTo>
                  <a:lnTo>
                    <a:pt x="6" y="43"/>
                  </a:lnTo>
                  <a:lnTo>
                    <a:pt x="5" y="41"/>
                  </a:lnTo>
                  <a:lnTo>
                    <a:pt x="4" y="39"/>
                  </a:lnTo>
                  <a:lnTo>
                    <a:pt x="3" y="37"/>
                  </a:lnTo>
                  <a:lnTo>
                    <a:pt x="2" y="36"/>
                  </a:lnTo>
                  <a:lnTo>
                    <a:pt x="1" y="33"/>
                  </a:lnTo>
                  <a:lnTo>
                    <a:pt x="1" y="31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1" y="17"/>
                  </a:lnTo>
                  <a:lnTo>
                    <a:pt x="1" y="15"/>
                  </a:lnTo>
                  <a:lnTo>
                    <a:pt x="2" y="13"/>
                  </a:lnTo>
                  <a:lnTo>
                    <a:pt x="3" y="11"/>
                  </a:lnTo>
                  <a:lnTo>
                    <a:pt x="4" y="9"/>
                  </a:lnTo>
                  <a:lnTo>
                    <a:pt x="5" y="7"/>
                  </a:lnTo>
                  <a:lnTo>
                    <a:pt x="6" y="6"/>
                  </a:lnTo>
                  <a:lnTo>
                    <a:pt x="8" y="4"/>
                  </a:lnTo>
                  <a:lnTo>
                    <a:pt x="9" y="3"/>
                  </a:lnTo>
                  <a:lnTo>
                    <a:pt x="11" y="2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18" y="0"/>
                  </a:lnTo>
                </a:path>
              </a:pathLst>
            </a:custGeom>
            <a:solidFill>
              <a:srgbClr val="E5E5E5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70" name="Freeform 507"/>
            <p:cNvSpPr>
              <a:spLocks/>
            </p:cNvSpPr>
            <p:nvPr/>
          </p:nvSpPr>
          <p:spPr bwMode="auto">
            <a:xfrm>
              <a:off x="2224" y="1096"/>
              <a:ext cx="37" cy="49"/>
            </a:xfrm>
            <a:custGeom>
              <a:avLst/>
              <a:gdLst>
                <a:gd name="T0" fmla="*/ 18 w 37"/>
                <a:gd name="T1" fmla="*/ 0 h 49"/>
                <a:gd name="T2" fmla="*/ 22 w 37"/>
                <a:gd name="T3" fmla="*/ 1 h 49"/>
                <a:gd name="T4" fmla="*/ 25 w 37"/>
                <a:gd name="T5" fmla="*/ 2 h 49"/>
                <a:gd name="T6" fmla="*/ 28 w 37"/>
                <a:gd name="T7" fmla="*/ 4 h 49"/>
                <a:gd name="T8" fmla="*/ 31 w 37"/>
                <a:gd name="T9" fmla="*/ 7 h 49"/>
                <a:gd name="T10" fmla="*/ 33 w 37"/>
                <a:gd name="T11" fmla="*/ 11 h 49"/>
                <a:gd name="T12" fmla="*/ 35 w 37"/>
                <a:gd name="T13" fmla="*/ 15 h 49"/>
                <a:gd name="T14" fmla="*/ 36 w 37"/>
                <a:gd name="T15" fmla="*/ 19 h 49"/>
                <a:gd name="T16" fmla="*/ 36 w 37"/>
                <a:gd name="T17" fmla="*/ 24 h 49"/>
                <a:gd name="T18" fmla="*/ 36 w 37"/>
                <a:gd name="T19" fmla="*/ 29 h 49"/>
                <a:gd name="T20" fmla="*/ 35 w 37"/>
                <a:gd name="T21" fmla="*/ 33 h 49"/>
                <a:gd name="T22" fmla="*/ 33 w 37"/>
                <a:gd name="T23" fmla="*/ 37 h 49"/>
                <a:gd name="T24" fmla="*/ 31 w 37"/>
                <a:gd name="T25" fmla="*/ 41 h 49"/>
                <a:gd name="T26" fmla="*/ 28 w 37"/>
                <a:gd name="T27" fmla="*/ 44 h 49"/>
                <a:gd name="T28" fmla="*/ 25 w 37"/>
                <a:gd name="T29" fmla="*/ 46 h 49"/>
                <a:gd name="T30" fmla="*/ 22 w 37"/>
                <a:gd name="T31" fmla="*/ 48 h 49"/>
                <a:gd name="T32" fmla="*/ 18 w 37"/>
                <a:gd name="T33" fmla="*/ 48 h 49"/>
                <a:gd name="T34" fmla="*/ 14 w 37"/>
                <a:gd name="T35" fmla="*/ 48 h 49"/>
                <a:gd name="T36" fmla="*/ 11 w 37"/>
                <a:gd name="T37" fmla="*/ 46 h 49"/>
                <a:gd name="T38" fmla="*/ 8 w 37"/>
                <a:gd name="T39" fmla="*/ 44 h 49"/>
                <a:gd name="T40" fmla="*/ 5 w 37"/>
                <a:gd name="T41" fmla="*/ 41 h 49"/>
                <a:gd name="T42" fmla="*/ 3 w 37"/>
                <a:gd name="T43" fmla="*/ 37 h 49"/>
                <a:gd name="T44" fmla="*/ 1 w 37"/>
                <a:gd name="T45" fmla="*/ 33 h 49"/>
                <a:gd name="T46" fmla="*/ 0 w 37"/>
                <a:gd name="T47" fmla="*/ 29 h 49"/>
                <a:gd name="T48" fmla="*/ 0 w 37"/>
                <a:gd name="T49" fmla="*/ 24 h 49"/>
                <a:gd name="T50" fmla="*/ 0 w 37"/>
                <a:gd name="T51" fmla="*/ 19 h 49"/>
                <a:gd name="T52" fmla="*/ 1 w 37"/>
                <a:gd name="T53" fmla="*/ 15 h 49"/>
                <a:gd name="T54" fmla="*/ 3 w 37"/>
                <a:gd name="T55" fmla="*/ 11 h 49"/>
                <a:gd name="T56" fmla="*/ 5 w 37"/>
                <a:gd name="T57" fmla="*/ 7 h 49"/>
                <a:gd name="T58" fmla="*/ 8 w 37"/>
                <a:gd name="T59" fmla="*/ 4 h 49"/>
                <a:gd name="T60" fmla="*/ 11 w 37"/>
                <a:gd name="T61" fmla="*/ 2 h 49"/>
                <a:gd name="T62" fmla="*/ 14 w 37"/>
                <a:gd name="T63" fmla="*/ 1 h 49"/>
                <a:gd name="T64" fmla="*/ 18 w 37"/>
                <a:gd name="T65" fmla="*/ 0 h 4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7"/>
                <a:gd name="T100" fmla="*/ 0 h 49"/>
                <a:gd name="T101" fmla="*/ 37 w 37"/>
                <a:gd name="T102" fmla="*/ 49 h 4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7" h="49">
                  <a:moveTo>
                    <a:pt x="18" y="0"/>
                  </a:moveTo>
                  <a:lnTo>
                    <a:pt x="18" y="0"/>
                  </a:lnTo>
                  <a:lnTo>
                    <a:pt x="20" y="0"/>
                  </a:lnTo>
                  <a:lnTo>
                    <a:pt x="22" y="1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7" y="3"/>
                  </a:lnTo>
                  <a:lnTo>
                    <a:pt x="28" y="4"/>
                  </a:lnTo>
                  <a:lnTo>
                    <a:pt x="29" y="6"/>
                  </a:lnTo>
                  <a:lnTo>
                    <a:pt x="31" y="7"/>
                  </a:lnTo>
                  <a:lnTo>
                    <a:pt x="32" y="9"/>
                  </a:lnTo>
                  <a:lnTo>
                    <a:pt x="33" y="11"/>
                  </a:lnTo>
                  <a:lnTo>
                    <a:pt x="34" y="13"/>
                  </a:lnTo>
                  <a:lnTo>
                    <a:pt x="35" y="15"/>
                  </a:lnTo>
                  <a:lnTo>
                    <a:pt x="35" y="17"/>
                  </a:lnTo>
                  <a:lnTo>
                    <a:pt x="36" y="19"/>
                  </a:lnTo>
                  <a:lnTo>
                    <a:pt x="36" y="22"/>
                  </a:lnTo>
                  <a:lnTo>
                    <a:pt x="36" y="24"/>
                  </a:lnTo>
                  <a:lnTo>
                    <a:pt x="36" y="27"/>
                  </a:lnTo>
                  <a:lnTo>
                    <a:pt x="36" y="29"/>
                  </a:lnTo>
                  <a:lnTo>
                    <a:pt x="35" y="31"/>
                  </a:lnTo>
                  <a:lnTo>
                    <a:pt x="35" y="33"/>
                  </a:lnTo>
                  <a:lnTo>
                    <a:pt x="34" y="36"/>
                  </a:lnTo>
                  <a:lnTo>
                    <a:pt x="33" y="37"/>
                  </a:lnTo>
                  <a:lnTo>
                    <a:pt x="32" y="39"/>
                  </a:lnTo>
                  <a:lnTo>
                    <a:pt x="31" y="41"/>
                  </a:lnTo>
                  <a:lnTo>
                    <a:pt x="29" y="43"/>
                  </a:lnTo>
                  <a:lnTo>
                    <a:pt x="28" y="44"/>
                  </a:lnTo>
                  <a:lnTo>
                    <a:pt x="27" y="45"/>
                  </a:lnTo>
                  <a:lnTo>
                    <a:pt x="25" y="46"/>
                  </a:lnTo>
                  <a:lnTo>
                    <a:pt x="23" y="47"/>
                  </a:lnTo>
                  <a:lnTo>
                    <a:pt x="22" y="48"/>
                  </a:lnTo>
                  <a:lnTo>
                    <a:pt x="20" y="48"/>
                  </a:lnTo>
                  <a:lnTo>
                    <a:pt x="18" y="48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3" y="47"/>
                  </a:lnTo>
                  <a:lnTo>
                    <a:pt x="11" y="46"/>
                  </a:lnTo>
                  <a:lnTo>
                    <a:pt x="9" y="45"/>
                  </a:lnTo>
                  <a:lnTo>
                    <a:pt x="8" y="44"/>
                  </a:lnTo>
                  <a:lnTo>
                    <a:pt x="6" y="43"/>
                  </a:lnTo>
                  <a:lnTo>
                    <a:pt x="5" y="41"/>
                  </a:lnTo>
                  <a:lnTo>
                    <a:pt x="4" y="39"/>
                  </a:lnTo>
                  <a:lnTo>
                    <a:pt x="3" y="37"/>
                  </a:lnTo>
                  <a:lnTo>
                    <a:pt x="2" y="36"/>
                  </a:lnTo>
                  <a:lnTo>
                    <a:pt x="1" y="33"/>
                  </a:lnTo>
                  <a:lnTo>
                    <a:pt x="1" y="31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1" y="17"/>
                  </a:lnTo>
                  <a:lnTo>
                    <a:pt x="1" y="15"/>
                  </a:lnTo>
                  <a:lnTo>
                    <a:pt x="2" y="13"/>
                  </a:lnTo>
                  <a:lnTo>
                    <a:pt x="3" y="11"/>
                  </a:lnTo>
                  <a:lnTo>
                    <a:pt x="4" y="9"/>
                  </a:lnTo>
                  <a:lnTo>
                    <a:pt x="5" y="7"/>
                  </a:lnTo>
                  <a:lnTo>
                    <a:pt x="6" y="6"/>
                  </a:lnTo>
                  <a:lnTo>
                    <a:pt x="8" y="4"/>
                  </a:lnTo>
                  <a:lnTo>
                    <a:pt x="9" y="3"/>
                  </a:lnTo>
                  <a:lnTo>
                    <a:pt x="11" y="2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1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71" name="Freeform 508"/>
            <p:cNvSpPr>
              <a:spLocks/>
            </p:cNvSpPr>
            <p:nvPr/>
          </p:nvSpPr>
          <p:spPr bwMode="auto">
            <a:xfrm>
              <a:off x="2224" y="1099"/>
              <a:ext cx="34" cy="44"/>
            </a:xfrm>
            <a:custGeom>
              <a:avLst/>
              <a:gdLst>
                <a:gd name="T0" fmla="*/ 15 w 34"/>
                <a:gd name="T1" fmla="*/ 0 h 44"/>
                <a:gd name="T2" fmla="*/ 12 w 34"/>
                <a:gd name="T3" fmla="*/ 1 h 44"/>
                <a:gd name="T4" fmla="*/ 9 w 34"/>
                <a:gd name="T5" fmla="*/ 3 h 44"/>
                <a:gd name="T6" fmla="*/ 6 w 34"/>
                <a:gd name="T7" fmla="*/ 5 h 44"/>
                <a:gd name="T8" fmla="*/ 4 w 34"/>
                <a:gd name="T9" fmla="*/ 8 h 44"/>
                <a:gd name="T10" fmla="*/ 2 w 34"/>
                <a:gd name="T11" fmla="*/ 11 h 44"/>
                <a:gd name="T12" fmla="*/ 1 w 34"/>
                <a:gd name="T13" fmla="*/ 15 h 44"/>
                <a:gd name="T14" fmla="*/ 0 w 34"/>
                <a:gd name="T15" fmla="*/ 19 h 44"/>
                <a:gd name="T16" fmla="*/ 0 w 34"/>
                <a:gd name="T17" fmla="*/ 24 h 44"/>
                <a:gd name="T18" fmla="*/ 1 w 34"/>
                <a:gd name="T19" fmla="*/ 28 h 44"/>
                <a:gd name="T20" fmla="*/ 2 w 34"/>
                <a:gd name="T21" fmla="*/ 32 h 44"/>
                <a:gd name="T22" fmla="*/ 4 w 34"/>
                <a:gd name="T23" fmla="*/ 35 h 44"/>
                <a:gd name="T24" fmla="*/ 6 w 34"/>
                <a:gd name="T25" fmla="*/ 38 h 44"/>
                <a:gd name="T26" fmla="*/ 9 w 34"/>
                <a:gd name="T27" fmla="*/ 40 h 44"/>
                <a:gd name="T28" fmla="*/ 12 w 34"/>
                <a:gd name="T29" fmla="*/ 42 h 44"/>
                <a:gd name="T30" fmla="*/ 15 w 34"/>
                <a:gd name="T31" fmla="*/ 43 h 44"/>
                <a:gd name="T32" fmla="*/ 18 w 34"/>
                <a:gd name="T33" fmla="*/ 43 h 44"/>
                <a:gd name="T34" fmla="*/ 21 w 34"/>
                <a:gd name="T35" fmla="*/ 42 h 44"/>
                <a:gd name="T36" fmla="*/ 24 w 34"/>
                <a:gd name="T37" fmla="*/ 40 h 44"/>
                <a:gd name="T38" fmla="*/ 27 w 34"/>
                <a:gd name="T39" fmla="*/ 38 h 44"/>
                <a:gd name="T40" fmla="*/ 29 w 34"/>
                <a:gd name="T41" fmla="*/ 35 h 44"/>
                <a:gd name="T42" fmla="*/ 31 w 34"/>
                <a:gd name="T43" fmla="*/ 32 h 44"/>
                <a:gd name="T44" fmla="*/ 32 w 34"/>
                <a:gd name="T45" fmla="*/ 28 h 44"/>
                <a:gd name="T46" fmla="*/ 33 w 34"/>
                <a:gd name="T47" fmla="*/ 24 h 44"/>
                <a:gd name="T48" fmla="*/ 33 w 34"/>
                <a:gd name="T49" fmla="*/ 19 h 44"/>
                <a:gd name="T50" fmla="*/ 32 w 34"/>
                <a:gd name="T51" fmla="*/ 15 h 44"/>
                <a:gd name="T52" fmla="*/ 31 w 34"/>
                <a:gd name="T53" fmla="*/ 11 h 44"/>
                <a:gd name="T54" fmla="*/ 29 w 34"/>
                <a:gd name="T55" fmla="*/ 8 h 44"/>
                <a:gd name="T56" fmla="*/ 27 w 34"/>
                <a:gd name="T57" fmla="*/ 5 h 44"/>
                <a:gd name="T58" fmla="*/ 24 w 34"/>
                <a:gd name="T59" fmla="*/ 3 h 44"/>
                <a:gd name="T60" fmla="*/ 21 w 34"/>
                <a:gd name="T61" fmla="*/ 1 h 44"/>
                <a:gd name="T62" fmla="*/ 18 w 34"/>
                <a:gd name="T63" fmla="*/ 0 h 4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4"/>
                <a:gd name="T97" fmla="*/ 0 h 44"/>
                <a:gd name="T98" fmla="*/ 34 w 34"/>
                <a:gd name="T99" fmla="*/ 44 h 4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4" h="44">
                  <a:moveTo>
                    <a:pt x="16" y="0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12" y="1"/>
                  </a:lnTo>
                  <a:lnTo>
                    <a:pt x="10" y="2"/>
                  </a:lnTo>
                  <a:lnTo>
                    <a:pt x="9" y="3"/>
                  </a:lnTo>
                  <a:lnTo>
                    <a:pt x="7" y="4"/>
                  </a:lnTo>
                  <a:lnTo>
                    <a:pt x="6" y="5"/>
                  </a:lnTo>
                  <a:lnTo>
                    <a:pt x="5" y="6"/>
                  </a:lnTo>
                  <a:lnTo>
                    <a:pt x="4" y="8"/>
                  </a:lnTo>
                  <a:lnTo>
                    <a:pt x="3" y="9"/>
                  </a:lnTo>
                  <a:lnTo>
                    <a:pt x="2" y="11"/>
                  </a:lnTo>
                  <a:lnTo>
                    <a:pt x="1" y="13"/>
                  </a:lnTo>
                  <a:lnTo>
                    <a:pt x="1" y="15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1" y="28"/>
                  </a:lnTo>
                  <a:lnTo>
                    <a:pt x="1" y="30"/>
                  </a:lnTo>
                  <a:lnTo>
                    <a:pt x="2" y="32"/>
                  </a:lnTo>
                  <a:lnTo>
                    <a:pt x="3" y="34"/>
                  </a:lnTo>
                  <a:lnTo>
                    <a:pt x="4" y="35"/>
                  </a:lnTo>
                  <a:lnTo>
                    <a:pt x="5" y="37"/>
                  </a:lnTo>
                  <a:lnTo>
                    <a:pt x="6" y="38"/>
                  </a:lnTo>
                  <a:lnTo>
                    <a:pt x="7" y="39"/>
                  </a:lnTo>
                  <a:lnTo>
                    <a:pt x="9" y="40"/>
                  </a:lnTo>
                  <a:lnTo>
                    <a:pt x="10" y="41"/>
                  </a:lnTo>
                  <a:lnTo>
                    <a:pt x="12" y="42"/>
                  </a:lnTo>
                  <a:lnTo>
                    <a:pt x="13" y="43"/>
                  </a:lnTo>
                  <a:lnTo>
                    <a:pt x="15" y="43"/>
                  </a:lnTo>
                  <a:lnTo>
                    <a:pt x="16" y="43"/>
                  </a:lnTo>
                  <a:lnTo>
                    <a:pt x="18" y="43"/>
                  </a:lnTo>
                  <a:lnTo>
                    <a:pt x="20" y="43"/>
                  </a:lnTo>
                  <a:lnTo>
                    <a:pt x="21" y="42"/>
                  </a:lnTo>
                  <a:lnTo>
                    <a:pt x="23" y="41"/>
                  </a:lnTo>
                  <a:lnTo>
                    <a:pt x="24" y="40"/>
                  </a:lnTo>
                  <a:lnTo>
                    <a:pt x="26" y="39"/>
                  </a:lnTo>
                  <a:lnTo>
                    <a:pt x="27" y="38"/>
                  </a:lnTo>
                  <a:lnTo>
                    <a:pt x="28" y="37"/>
                  </a:lnTo>
                  <a:lnTo>
                    <a:pt x="29" y="35"/>
                  </a:lnTo>
                  <a:lnTo>
                    <a:pt x="30" y="34"/>
                  </a:lnTo>
                  <a:lnTo>
                    <a:pt x="31" y="32"/>
                  </a:lnTo>
                  <a:lnTo>
                    <a:pt x="32" y="30"/>
                  </a:lnTo>
                  <a:lnTo>
                    <a:pt x="32" y="28"/>
                  </a:lnTo>
                  <a:lnTo>
                    <a:pt x="33" y="26"/>
                  </a:lnTo>
                  <a:lnTo>
                    <a:pt x="33" y="24"/>
                  </a:lnTo>
                  <a:lnTo>
                    <a:pt x="33" y="22"/>
                  </a:lnTo>
                  <a:lnTo>
                    <a:pt x="33" y="19"/>
                  </a:lnTo>
                  <a:lnTo>
                    <a:pt x="33" y="17"/>
                  </a:lnTo>
                  <a:lnTo>
                    <a:pt x="32" y="15"/>
                  </a:lnTo>
                  <a:lnTo>
                    <a:pt x="32" y="13"/>
                  </a:lnTo>
                  <a:lnTo>
                    <a:pt x="31" y="11"/>
                  </a:lnTo>
                  <a:lnTo>
                    <a:pt x="30" y="9"/>
                  </a:lnTo>
                  <a:lnTo>
                    <a:pt x="29" y="8"/>
                  </a:lnTo>
                  <a:lnTo>
                    <a:pt x="28" y="6"/>
                  </a:lnTo>
                  <a:lnTo>
                    <a:pt x="27" y="5"/>
                  </a:lnTo>
                  <a:lnTo>
                    <a:pt x="26" y="4"/>
                  </a:lnTo>
                  <a:lnTo>
                    <a:pt x="24" y="3"/>
                  </a:lnTo>
                  <a:lnTo>
                    <a:pt x="23" y="2"/>
                  </a:lnTo>
                  <a:lnTo>
                    <a:pt x="21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0"/>
                  </a:lnTo>
                </a:path>
              </a:pathLst>
            </a:custGeom>
            <a:solidFill>
              <a:srgbClr val="7F7F7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72" name="Freeform 509"/>
            <p:cNvSpPr>
              <a:spLocks/>
            </p:cNvSpPr>
            <p:nvPr/>
          </p:nvSpPr>
          <p:spPr bwMode="auto">
            <a:xfrm>
              <a:off x="2224" y="1099"/>
              <a:ext cx="34" cy="44"/>
            </a:xfrm>
            <a:custGeom>
              <a:avLst/>
              <a:gdLst>
                <a:gd name="T0" fmla="*/ 16 w 34"/>
                <a:gd name="T1" fmla="*/ 0 h 44"/>
                <a:gd name="T2" fmla="*/ 13 w 34"/>
                <a:gd name="T3" fmla="*/ 0 h 44"/>
                <a:gd name="T4" fmla="*/ 10 w 34"/>
                <a:gd name="T5" fmla="*/ 2 h 44"/>
                <a:gd name="T6" fmla="*/ 7 w 34"/>
                <a:gd name="T7" fmla="*/ 4 h 44"/>
                <a:gd name="T8" fmla="*/ 5 w 34"/>
                <a:gd name="T9" fmla="*/ 6 h 44"/>
                <a:gd name="T10" fmla="*/ 3 w 34"/>
                <a:gd name="T11" fmla="*/ 9 h 44"/>
                <a:gd name="T12" fmla="*/ 1 w 34"/>
                <a:gd name="T13" fmla="*/ 13 h 44"/>
                <a:gd name="T14" fmla="*/ 0 w 34"/>
                <a:gd name="T15" fmla="*/ 17 h 44"/>
                <a:gd name="T16" fmla="*/ 0 w 34"/>
                <a:gd name="T17" fmla="*/ 22 h 44"/>
                <a:gd name="T18" fmla="*/ 0 w 34"/>
                <a:gd name="T19" fmla="*/ 26 h 44"/>
                <a:gd name="T20" fmla="*/ 1 w 34"/>
                <a:gd name="T21" fmla="*/ 30 h 44"/>
                <a:gd name="T22" fmla="*/ 3 w 34"/>
                <a:gd name="T23" fmla="*/ 34 h 44"/>
                <a:gd name="T24" fmla="*/ 5 w 34"/>
                <a:gd name="T25" fmla="*/ 37 h 44"/>
                <a:gd name="T26" fmla="*/ 7 w 34"/>
                <a:gd name="T27" fmla="*/ 39 h 44"/>
                <a:gd name="T28" fmla="*/ 10 w 34"/>
                <a:gd name="T29" fmla="*/ 41 h 44"/>
                <a:gd name="T30" fmla="*/ 13 w 34"/>
                <a:gd name="T31" fmla="*/ 43 h 44"/>
                <a:gd name="T32" fmla="*/ 16 w 34"/>
                <a:gd name="T33" fmla="*/ 43 h 44"/>
                <a:gd name="T34" fmla="*/ 20 w 34"/>
                <a:gd name="T35" fmla="*/ 43 h 44"/>
                <a:gd name="T36" fmla="*/ 23 w 34"/>
                <a:gd name="T37" fmla="*/ 41 h 44"/>
                <a:gd name="T38" fmla="*/ 26 w 34"/>
                <a:gd name="T39" fmla="*/ 39 h 44"/>
                <a:gd name="T40" fmla="*/ 28 w 34"/>
                <a:gd name="T41" fmla="*/ 37 h 44"/>
                <a:gd name="T42" fmla="*/ 30 w 34"/>
                <a:gd name="T43" fmla="*/ 34 h 44"/>
                <a:gd name="T44" fmla="*/ 32 w 34"/>
                <a:gd name="T45" fmla="*/ 30 h 44"/>
                <a:gd name="T46" fmla="*/ 33 w 34"/>
                <a:gd name="T47" fmla="*/ 26 h 44"/>
                <a:gd name="T48" fmla="*/ 33 w 34"/>
                <a:gd name="T49" fmla="*/ 22 h 44"/>
                <a:gd name="T50" fmla="*/ 33 w 34"/>
                <a:gd name="T51" fmla="*/ 17 h 44"/>
                <a:gd name="T52" fmla="*/ 32 w 34"/>
                <a:gd name="T53" fmla="*/ 13 h 44"/>
                <a:gd name="T54" fmla="*/ 30 w 34"/>
                <a:gd name="T55" fmla="*/ 9 h 44"/>
                <a:gd name="T56" fmla="*/ 28 w 34"/>
                <a:gd name="T57" fmla="*/ 6 h 44"/>
                <a:gd name="T58" fmla="*/ 26 w 34"/>
                <a:gd name="T59" fmla="*/ 4 h 44"/>
                <a:gd name="T60" fmla="*/ 23 w 34"/>
                <a:gd name="T61" fmla="*/ 2 h 44"/>
                <a:gd name="T62" fmla="*/ 20 w 34"/>
                <a:gd name="T63" fmla="*/ 0 h 44"/>
                <a:gd name="T64" fmla="*/ 16 w 34"/>
                <a:gd name="T65" fmla="*/ 0 h 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"/>
                <a:gd name="T100" fmla="*/ 0 h 44"/>
                <a:gd name="T101" fmla="*/ 34 w 34"/>
                <a:gd name="T102" fmla="*/ 44 h 4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" h="44">
                  <a:moveTo>
                    <a:pt x="16" y="0"/>
                  </a:moveTo>
                  <a:lnTo>
                    <a:pt x="16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1"/>
                  </a:lnTo>
                  <a:lnTo>
                    <a:pt x="10" y="2"/>
                  </a:lnTo>
                  <a:lnTo>
                    <a:pt x="9" y="3"/>
                  </a:lnTo>
                  <a:lnTo>
                    <a:pt x="7" y="4"/>
                  </a:lnTo>
                  <a:lnTo>
                    <a:pt x="6" y="5"/>
                  </a:lnTo>
                  <a:lnTo>
                    <a:pt x="5" y="6"/>
                  </a:lnTo>
                  <a:lnTo>
                    <a:pt x="4" y="8"/>
                  </a:lnTo>
                  <a:lnTo>
                    <a:pt x="3" y="9"/>
                  </a:lnTo>
                  <a:lnTo>
                    <a:pt x="2" y="11"/>
                  </a:lnTo>
                  <a:lnTo>
                    <a:pt x="1" y="13"/>
                  </a:lnTo>
                  <a:lnTo>
                    <a:pt x="1" y="15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1" y="28"/>
                  </a:lnTo>
                  <a:lnTo>
                    <a:pt x="1" y="30"/>
                  </a:lnTo>
                  <a:lnTo>
                    <a:pt x="2" y="32"/>
                  </a:lnTo>
                  <a:lnTo>
                    <a:pt x="3" y="34"/>
                  </a:lnTo>
                  <a:lnTo>
                    <a:pt x="4" y="35"/>
                  </a:lnTo>
                  <a:lnTo>
                    <a:pt x="5" y="37"/>
                  </a:lnTo>
                  <a:lnTo>
                    <a:pt x="6" y="38"/>
                  </a:lnTo>
                  <a:lnTo>
                    <a:pt x="7" y="39"/>
                  </a:lnTo>
                  <a:lnTo>
                    <a:pt x="9" y="40"/>
                  </a:lnTo>
                  <a:lnTo>
                    <a:pt x="10" y="41"/>
                  </a:lnTo>
                  <a:lnTo>
                    <a:pt x="12" y="42"/>
                  </a:lnTo>
                  <a:lnTo>
                    <a:pt x="13" y="43"/>
                  </a:lnTo>
                  <a:lnTo>
                    <a:pt x="15" y="43"/>
                  </a:lnTo>
                  <a:lnTo>
                    <a:pt x="16" y="43"/>
                  </a:lnTo>
                  <a:lnTo>
                    <a:pt x="18" y="43"/>
                  </a:lnTo>
                  <a:lnTo>
                    <a:pt x="20" y="43"/>
                  </a:lnTo>
                  <a:lnTo>
                    <a:pt x="21" y="42"/>
                  </a:lnTo>
                  <a:lnTo>
                    <a:pt x="23" y="41"/>
                  </a:lnTo>
                  <a:lnTo>
                    <a:pt x="24" y="40"/>
                  </a:lnTo>
                  <a:lnTo>
                    <a:pt x="26" y="39"/>
                  </a:lnTo>
                  <a:lnTo>
                    <a:pt x="27" y="38"/>
                  </a:lnTo>
                  <a:lnTo>
                    <a:pt x="28" y="37"/>
                  </a:lnTo>
                  <a:lnTo>
                    <a:pt x="29" y="35"/>
                  </a:lnTo>
                  <a:lnTo>
                    <a:pt x="30" y="34"/>
                  </a:lnTo>
                  <a:lnTo>
                    <a:pt x="31" y="32"/>
                  </a:lnTo>
                  <a:lnTo>
                    <a:pt x="32" y="30"/>
                  </a:lnTo>
                  <a:lnTo>
                    <a:pt x="32" y="28"/>
                  </a:lnTo>
                  <a:lnTo>
                    <a:pt x="33" y="26"/>
                  </a:lnTo>
                  <a:lnTo>
                    <a:pt x="33" y="24"/>
                  </a:lnTo>
                  <a:lnTo>
                    <a:pt x="33" y="22"/>
                  </a:lnTo>
                  <a:lnTo>
                    <a:pt x="33" y="19"/>
                  </a:lnTo>
                  <a:lnTo>
                    <a:pt x="33" y="17"/>
                  </a:lnTo>
                  <a:lnTo>
                    <a:pt x="32" y="15"/>
                  </a:lnTo>
                  <a:lnTo>
                    <a:pt x="32" y="13"/>
                  </a:lnTo>
                  <a:lnTo>
                    <a:pt x="31" y="11"/>
                  </a:lnTo>
                  <a:lnTo>
                    <a:pt x="30" y="9"/>
                  </a:lnTo>
                  <a:lnTo>
                    <a:pt x="29" y="8"/>
                  </a:lnTo>
                  <a:lnTo>
                    <a:pt x="28" y="6"/>
                  </a:lnTo>
                  <a:lnTo>
                    <a:pt x="27" y="5"/>
                  </a:lnTo>
                  <a:lnTo>
                    <a:pt x="26" y="4"/>
                  </a:lnTo>
                  <a:lnTo>
                    <a:pt x="24" y="3"/>
                  </a:lnTo>
                  <a:lnTo>
                    <a:pt x="23" y="2"/>
                  </a:lnTo>
                  <a:lnTo>
                    <a:pt x="21" y="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73" name="Freeform 510"/>
            <p:cNvSpPr>
              <a:spLocks/>
            </p:cNvSpPr>
            <p:nvPr/>
          </p:nvSpPr>
          <p:spPr bwMode="auto">
            <a:xfrm>
              <a:off x="2227" y="1102"/>
              <a:ext cx="28" cy="36"/>
            </a:xfrm>
            <a:custGeom>
              <a:avLst/>
              <a:gdLst>
                <a:gd name="T0" fmla="*/ 15 w 28"/>
                <a:gd name="T1" fmla="*/ 0 h 36"/>
                <a:gd name="T2" fmla="*/ 18 w 28"/>
                <a:gd name="T3" fmla="*/ 1 h 36"/>
                <a:gd name="T4" fmla="*/ 20 w 28"/>
                <a:gd name="T5" fmla="*/ 2 h 36"/>
                <a:gd name="T6" fmla="*/ 22 w 28"/>
                <a:gd name="T7" fmla="*/ 4 h 36"/>
                <a:gd name="T8" fmla="*/ 24 w 28"/>
                <a:gd name="T9" fmla="*/ 6 h 36"/>
                <a:gd name="T10" fmla="*/ 25 w 28"/>
                <a:gd name="T11" fmla="*/ 9 h 36"/>
                <a:gd name="T12" fmla="*/ 26 w 28"/>
                <a:gd name="T13" fmla="*/ 12 h 36"/>
                <a:gd name="T14" fmla="*/ 27 w 28"/>
                <a:gd name="T15" fmla="*/ 16 h 36"/>
                <a:gd name="T16" fmla="*/ 27 w 28"/>
                <a:gd name="T17" fmla="*/ 19 h 36"/>
                <a:gd name="T18" fmla="*/ 26 w 28"/>
                <a:gd name="T19" fmla="*/ 23 h 36"/>
                <a:gd name="T20" fmla="*/ 25 w 28"/>
                <a:gd name="T21" fmla="*/ 26 h 36"/>
                <a:gd name="T22" fmla="*/ 24 w 28"/>
                <a:gd name="T23" fmla="*/ 29 h 36"/>
                <a:gd name="T24" fmla="*/ 22 w 28"/>
                <a:gd name="T25" fmla="*/ 31 h 36"/>
                <a:gd name="T26" fmla="*/ 20 w 28"/>
                <a:gd name="T27" fmla="*/ 33 h 36"/>
                <a:gd name="T28" fmla="*/ 18 w 28"/>
                <a:gd name="T29" fmla="*/ 34 h 36"/>
                <a:gd name="T30" fmla="*/ 15 w 28"/>
                <a:gd name="T31" fmla="*/ 35 h 36"/>
                <a:gd name="T32" fmla="*/ 12 w 28"/>
                <a:gd name="T33" fmla="*/ 35 h 36"/>
                <a:gd name="T34" fmla="*/ 9 w 28"/>
                <a:gd name="T35" fmla="*/ 34 h 36"/>
                <a:gd name="T36" fmla="*/ 7 w 28"/>
                <a:gd name="T37" fmla="*/ 33 h 36"/>
                <a:gd name="T38" fmla="*/ 5 w 28"/>
                <a:gd name="T39" fmla="*/ 31 h 36"/>
                <a:gd name="T40" fmla="*/ 3 w 28"/>
                <a:gd name="T41" fmla="*/ 29 h 36"/>
                <a:gd name="T42" fmla="*/ 2 w 28"/>
                <a:gd name="T43" fmla="*/ 26 h 36"/>
                <a:gd name="T44" fmla="*/ 1 w 28"/>
                <a:gd name="T45" fmla="*/ 23 h 36"/>
                <a:gd name="T46" fmla="*/ 0 w 28"/>
                <a:gd name="T47" fmla="*/ 19 h 36"/>
                <a:gd name="T48" fmla="*/ 0 w 28"/>
                <a:gd name="T49" fmla="*/ 16 h 36"/>
                <a:gd name="T50" fmla="*/ 1 w 28"/>
                <a:gd name="T51" fmla="*/ 12 h 36"/>
                <a:gd name="T52" fmla="*/ 2 w 28"/>
                <a:gd name="T53" fmla="*/ 9 h 36"/>
                <a:gd name="T54" fmla="*/ 3 w 28"/>
                <a:gd name="T55" fmla="*/ 6 h 36"/>
                <a:gd name="T56" fmla="*/ 5 w 28"/>
                <a:gd name="T57" fmla="*/ 4 h 36"/>
                <a:gd name="T58" fmla="*/ 7 w 28"/>
                <a:gd name="T59" fmla="*/ 2 h 36"/>
                <a:gd name="T60" fmla="*/ 9 w 28"/>
                <a:gd name="T61" fmla="*/ 1 h 36"/>
                <a:gd name="T62" fmla="*/ 12 w 28"/>
                <a:gd name="T63" fmla="*/ 0 h 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8"/>
                <a:gd name="T97" fmla="*/ 0 h 36"/>
                <a:gd name="T98" fmla="*/ 28 w 28"/>
                <a:gd name="T99" fmla="*/ 36 h 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8" h="36">
                  <a:moveTo>
                    <a:pt x="14" y="0"/>
                  </a:moveTo>
                  <a:lnTo>
                    <a:pt x="15" y="0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20" y="2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8"/>
                  </a:lnTo>
                  <a:lnTo>
                    <a:pt x="25" y="9"/>
                  </a:lnTo>
                  <a:lnTo>
                    <a:pt x="26" y="11"/>
                  </a:lnTo>
                  <a:lnTo>
                    <a:pt x="26" y="12"/>
                  </a:lnTo>
                  <a:lnTo>
                    <a:pt x="27" y="14"/>
                  </a:lnTo>
                  <a:lnTo>
                    <a:pt x="27" y="16"/>
                  </a:lnTo>
                  <a:lnTo>
                    <a:pt x="27" y="18"/>
                  </a:lnTo>
                  <a:lnTo>
                    <a:pt x="27" y="19"/>
                  </a:lnTo>
                  <a:lnTo>
                    <a:pt x="27" y="21"/>
                  </a:lnTo>
                  <a:lnTo>
                    <a:pt x="26" y="23"/>
                  </a:lnTo>
                  <a:lnTo>
                    <a:pt x="26" y="24"/>
                  </a:lnTo>
                  <a:lnTo>
                    <a:pt x="25" y="26"/>
                  </a:lnTo>
                  <a:lnTo>
                    <a:pt x="25" y="27"/>
                  </a:lnTo>
                  <a:lnTo>
                    <a:pt x="24" y="29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21" y="32"/>
                  </a:lnTo>
                  <a:lnTo>
                    <a:pt x="20" y="33"/>
                  </a:lnTo>
                  <a:lnTo>
                    <a:pt x="19" y="34"/>
                  </a:lnTo>
                  <a:lnTo>
                    <a:pt x="18" y="34"/>
                  </a:lnTo>
                  <a:lnTo>
                    <a:pt x="16" y="35"/>
                  </a:lnTo>
                  <a:lnTo>
                    <a:pt x="15" y="35"/>
                  </a:lnTo>
                  <a:lnTo>
                    <a:pt x="14" y="35"/>
                  </a:lnTo>
                  <a:lnTo>
                    <a:pt x="12" y="35"/>
                  </a:lnTo>
                  <a:lnTo>
                    <a:pt x="11" y="35"/>
                  </a:lnTo>
                  <a:lnTo>
                    <a:pt x="9" y="34"/>
                  </a:lnTo>
                  <a:lnTo>
                    <a:pt x="8" y="34"/>
                  </a:lnTo>
                  <a:lnTo>
                    <a:pt x="7" y="33"/>
                  </a:lnTo>
                  <a:lnTo>
                    <a:pt x="6" y="32"/>
                  </a:lnTo>
                  <a:lnTo>
                    <a:pt x="5" y="31"/>
                  </a:lnTo>
                  <a:lnTo>
                    <a:pt x="4" y="30"/>
                  </a:lnTo>
                  <a:lnTo>
                    <a:pt x="3" y="29"/>
                  </a:lnTo>
                  <a:lnTo>
                    <a:pt x="2" y="27"/>
                  </a:lnTo>
                  <a:lnTo>
                    <a:pt x="2" y="26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9"/>
                  </a:lnTo>
                  <a:lnTo>
                    <a:pt x="2" y="8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74" name="Freeform 511"/>
            <p:cNvSpPr>
              <a:spLocks/>
            </p:cNvSpPr>
            <p:nvPr/>
          </p:nvSpPr>
          <p:spPr bwMode="auto">
            <a:xfrm>
              <a:off x="2227" y="1102"/>
              <a:ext cx="28" cy="37"/>
            </a:xfrm>
            <a:custGeom>
              <a:avLst/>
              <a:gdLst>
                <a:gd name="T0" fmla="*/ 14 w 28"/>
                <a:gd name="T1" fmla="*/ 0 h 37"/>
                <a:gd name="T2" fmla="*/ 16 w 28"/>
                <a:gd name="T3" fmla="*/ 0 h 37"/>
                <a:gd name="T4" fmla="*/ 19 w 28"/>
                <a:gd name="T5" fmla="*/ 1 h 37"/>
                <a:gd name="T6" fmla="*/ 21 w 28"/>
                <a:gd name="T7" fmla="*/ 3 h 37"/>
                <a:gd name="T8" fmla="*/ 23 w 28"/>
                <a:gd name="T9" fmla="*/ 5 h 37"/>
                <a:gd name="T10" fmla="*/ 25 w 28"/>
                <a:gd name="T11" fmla="*/ 8 h 37"/>
                <a:gd name="T12" fmla="*/ 26 w 28"/>
                <a:gd name="T13" fmla="*/ 11 h 37"/>
                <a:gd name="T14" fmla="*/ 27 w 28"/>
                <a:gd name="T15" fmla="*/ 14 h 37"/>
                <a:gd name="T16" fmla="*/ 27 w 28"/>
                <a:gd name="T17" fmla="*/ 18 h 37"/>
                <a:gd name="T18" fmla="*/ 27 w 28"/>
                <a:gd name="T19" fmla="*/ 22 h 37"/>
                <a:gd name="T20" fmla="*/ 26 w 28"/>
                <a:gd name="T21" fmla="*/ 25 h 37"/>
                <a:gd name="T22" fmla="*/ 25 w 28"/>
                <a:gd name="T23" fmla="*/ 28 h 37"/>
                <a:gd name="T24" fmla="*/ 23 w 28"/>
                <a:gd name="T25" fmla="*/ 31 h 37"/>
                <a:gd name="T26" fmla="*/ 21 w 28"/>
                <a:gd name="T27" fmla="*/ 33 h 37"/>
                <a:gd name="T28" fmla="*/ 19 w 28"/>
                <a:gd name="T29" fmla="*/ 35 h 37"/>
                <a:gd name="T30" fmla="*/ 16 w 28"/>
                <a:gd name="T31" fmla="*/ 36 h 37"/>
                <a:gd name="T32" fmla="*/ 14 w 28"/>
                <a:gd name="T33" fmla="*/ 36 h 37"/>
                <a:gd name="T34" fmla="*/ 11 w 28"/>
                <a:gd name="T35" fmla="*/ 36 h 37"/>
                <a:gd name="T36" fmla="*/ 8 w 28"/>
                <a:gd name="T37" fmla="*/ 35 h 37"/>
                <a:gd name="T38" fmla="*/ 6 w 28"/>
                <a:gd name="T39" fmla="*/ 33 h 37"/>
                <a:gd name="T40" fmla="*/ 4 w 28"/>
                <a:gd name="T41" fmla="*/ 31 h 37"/>
                <a:gd name="T42" fmla="*/ 2 w 28"/>
                <a:gd name="T43" fmla="*/ 28 h 37"/>
                <a:gd name="T44" fmla="*/ 1 w 28"/>
                <a:gd name="T45" fmla="*/ 25 h 37"/>
                <a:gd name="T46" fmla="*/ 0 w 28"/>
                <a:gd name="T47" fmla="*/ 22 h 37"/>
                <a:gd name="T48" fmla="*/ 0 w 28"/>
                <a:gd name="T49" fmla="*/ 18 h 37"/>
                <a:gd name="T50" fmla="*/ 0 w 28"/>
                <a:gd name="T51" fmla="*/ 14 h 37"/>
                <a:gd name="T52" fmla="*/ 1 w 28"/>
                <a:gd name="T53" fmla="*/ 11 h 37"/>
                <a:gd name="T54" fmla="*/ 2 w 28"/>
                <a:gd name="T55" fmla="*/ 8 h 37"/>
                <a:gd name="T56" fmla="*/ 4 w 28"/>
                <a:gd name="T57" fmla="*/ 5 h 37"/>
                <a:gd name="T58" fmla="*/ 6 w 28"/>
                <a:gd name="T59" fmla="*/ 3 h 37"/>
                <a:gd name="T60" fmla="*/ 8 w 28"/>
                <a:gd name="T61" fmla="*/ 1 h 37"/>
                <a:gd name="T62" fmla="*/ 11 w 28"/>
                <a:gd name="T63" fmla="*/ 0 h 37"/>
                <a:gd name="T64" fmla="*/ 14 w 28"/>
                <a:gd name="T65" fmla="*/ 0 h 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8"/>
                <a:gd name="T100" fmla="*/ 0 h 37"/>
                <a:gd name="T101" fmla="*/ 28 w 28"/>
                <a:gd name="T102" fmla="*/ 37 h 3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8" h="37">
                  <a:moveTo>
                    <a:pt x="14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20" y="2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4" y="7"/>
                  </a:lnTo>
                  <a:lnTo>
                    <a:pt x="25" y="8"/>
                  </a:lnTo>
                  <a:lnTo>
                    <a:pt x="25" y="9"/>
                  </a:lnTo>
                  <a:lnTo>
                    <a:pt x="26" y="11"/>
                  </a:lnTo>
                  <a:lnTo>
                    <a:pt x="26" y="13"/>
                  </a:lnTo>
                  <a:lnTo>
                    <a:pt x="27" y="14"/>
                  </a:lnTo>
                  <a:lnTo>
                    <a:pt x="27" y="16"/>
                  </a:lnTo>
                  <a:lnTo>
                    <a:pt x="27" y="18"/>
                  </a:lnTo>
                  <a:lnTo>
                    <a:pt x="27" y="20"/>
                  </a:lnTo>
                  <a:lnTo>
                    <a:pt x="27" y="22"/>
                  </a:lnTo>
                  <a:lnTo>
                    <a:pt x="26" y="23"/>
                  </a:lnTo>
                  <a:lnTo>
                    <a:pt x="26" y="25"/>
                  </a:lnTo>
                  <a:lnTo>
                    <a:pt x="25" y="27"/>
                  </a:lnTo>
                  <a:lnTo>
                    <a:pt x="25" y="28"/>
                  </a:lnTo>
                  <a:lnTo>
                    <a:pt x="24" y="29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21" y="33"/>
                  </a:lnTo>
                  <a:lnTo>
                    <a:pt x="20" y="34"/>
                  </a:lnTo>
                  <a:lnTo>
                    <a:pt x="19" y="35"/>
                  </a:lnTo>
                  <a:lnTo>
                    <a:pt x="18" y="35"/>
                  </a:lnTo>
                  <a:lnTo>
                    <a:pt x="16" y="36"/>
                  </a:lnTo>
                  <a:lnTo>
                    <a:pt x="15" y="36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11" y="36"/>
                  </a:lnTo>
                  <a:lnTo>
                    <a:pt x="9" y="35"/>
                  </a:lnTo>
                  <a:lnTo>
                    <a:pt x="8" y="35"/>
                  </a:lnTo>
                  <a:lnTo>
                    <a:pt x="7" y="34"/>
                  </a:lnTo>
                  <a:lnTo>
                    <a:pt x="6" y="33"/>
                  </a:lnTo>
                  <a:lnTo>
                    <a:pt x="5" y="32"/>
                  </a:lnTo>
                  <a:lnTo>
                    <a:pt x="4" y="31"/>
                  </a:lnTo>
                  <a:lnTo>
                    <a:pt x="3" y="29"/>
                  </a:lnTo>
                  <a:lnTo>
                    <a:pt x="2" y="28"/>
                  </a:lnTo>
                  <a:lnTo>
                    <a:pt x="2" y="27"/>
                  </a:lnTo>
                  <a:lnTo>
                    <a:pt x="1" y="25"/>
                  </a:lnTo>
                  <a:lnTo>
                    <a:pt x="1" y="23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1" y="13"/>
                  </a:lnTo>
                  <a:lnTo>
                    <a:pt x="1" y="11"/>
                  </a:lnTo>
                  <a:lnTo>
                    <a:pt x="2" y="9"/>
                  </a:lnTo>
                  <a:lnTo>
                    <a:pt x="2" y="8"/>
                  </a:lnTo>
                  <a:lnTo>
                    <a:pt x="3" y="7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75" name="Freeform 512"/>
            <p:cNvSpPr>
              <a:spLocks/>
            </p:cNvSpPr>
            <p:nvPr/>
          </p:nvSpPr>
          <p:spPr bwMode="auto">
            <a:xfrm>
              <a:off x="2228" y="1102"/>
              <a:ext cx="26" cy="36"/>
            </a:xfrm>
            <a:custGeom>
              <a:avLst/>
              <a:gdLst>
                <a:gd name="T0" fmla="*/ 14 w 26"/>
                <a:gd name="T1" fmla="*/ 19 h 36"/>
                <a:gd name="T2" fmla="*/ 9 w 26"/>
                <a:gd name="T3" fmla="*/ 35 h 36"/>
                <a:gd name="T4" fmla="*/ 9 w 26"/>
                <a:gd name="T5" fmla="*/ 35 h 36"/>
                <a:gd name="T6" fmla="*/ 8 w 26"/>
                <a:gd name="T7" fmla="*/ 35 h 36"/>
                <a:gd name="T8" fmla="*/ 6 w 26"/>
                <a:gd name="T9" fmla="*/ 34 h 36"/>
                <a:gd name="T10" fmla="*/ 5 w 26"/>
                <a:gd name="T11" fmla="*/ 32 h 36"/>
                <a:gd name="T12" fmla="*/ 4 w 26"/>
                <a:gd name="T13" fmla="*/ 31 h 36"/>
                <a:gd name="T14" fmla="*/ 3 w 26"/>
                <a:gd name="T15" fmla="*/ 30 h 36"/>
                <a:gd name="T16" fmla="*/ 2 w 26"/>
                <a:gd name="T17" fmla="*/ 29 h 36"/>
                <a:gd name="T18" fmla="*/ 2 w 26"/>
                <a:gd name="T19" fmla="*/ 28 h 36"/>
                <a:gd name="T20" fmla="*/ 11 w 26"/>
                <a:gd name="T21" fmla="*/ 16 h 36"/>
                <a:gd name="T22" fmla="*/ 14 w 26"/>
                <a:gd name="T23" fmla="*/ 19 h 36"/>
                <a:gd name="T24" fmla="*/ 13 w 26"/>
                <a:gd name="T25" fmla="*/ 16 h 36"/>
                <a:gd name="T26" fmla="*/ 22 w 26"/>
                <a:gd name="T27" fmla="*/ 28 h 36"/>
                <a:gd name="T28" fmla="*/ 22 w 26"/>
                <a:gd name="T29" fmla="*/ 29 h 36"/>
                <a:gd name="T30" fmla="*/ 22 w 26"/>
                <a:gd name="T31" fmla="*/ 30 h 36"/>
                <a:gd name="T32" fmla="*/ 21 w 26"/>
                <a:gd name="T33" fmla="*/ 31 h 36"/>
                <a:gd name="T34" fmla="*/ 20 w 26"/>
                <a:gd name="T35" fmla="*/ 32 h 36"/>
                <a:gd name="T36" fmla="*/ 18 w 26"/>
                <a:gd name="T37" fmla="*/ 34 h 36"/>
                <a:gd name="T38" fmla="*/ 17 w 26"/>
                <a:gd name="T39" fmla="*/ 35 h 36"/>
                <a:gd name="T40" fmla="*/ 16 w 26"/>
                <a:gd name="T41" fmla="*/ 35 h 36"/>
                <a:gd name="T42" fmla="*/ 16 w 26"/>
                <a:gd name="T43" fmla="*/ 35 h 36"/>
                <a:gd name="T44" fmla="*/ 11 w 26"/>
                <a:gd name="T45" fmla="*/ 19 h 36"/>
                <a:gd name="T46" fmla="*/ 13 w 26"/>
                <a:gd name="T47" fmla="*/ 16 h 36"/>
                <a:gd name="T48" fmla="*/ 12 w 26"/>
                <a:gd name="T49" fmla="*/ 16 h 36"/>
                <a:gd name="T50" fmla="*/ 22 w 26"/>
                <a:gd name="T51" fmla="*/ 7 h 36"/>
                <a:gd name="T52" fmla="*/ 23 w 26"/>
                <a:gd name="T53" fmla="*/ 8 h 36"/>
                <a:gd name="T54" fmla="*/ 23 w 26"/>
                <a:gd name="T55" fmla="*/ 9 h 36"/>
                <a:gd name="T56" fmla="*/ 24 w 26"/>
                <a:gd name="T57" fmla="*/ 10 h 36"/>
                <a:gd name="T58" fmla="*/ 24 w 26"/>
                <a:gd name="T59" fmla="*/ 12 h 36"/>
                <a:gd name="T60" fmla="*/ 25 w 26"/>
                <a:gd name="T61" fmla="*/ 14 h 36"/>
                <a:gd name="T62" fmla="*/ 25 w 26"/>
                <a:gd name="T63" fmla="*/ 16 h 36"/>
                <a:gd name="T64" fmla="*/ 25 w 26"/>
                <a:gd name="T65" fmla="*/ 18 h 36"/>
                <a:gd name="T66" fmla="*/ 24 w 26"/>
                <a:gd name="T67" fmla="*/ 18 h 36"/>
                <a:gd name="T68" fmla="*/ 13 w 26"/>
                <a:gd name="T69" fmla="*/ 20 h 36"/>
                <a:gd name="T70" fmla="*/ 12 w 26"/>
                <a:gd name="T71" fmla="*/ 16 h 36"/>
                <a:gd name="T72" fmla="*/ 11 w 26"/>
                <a:gd name="T73" fmla="*/ 18 h 36"/>
                <a:gd name="T74" fmla="*/ 8 w 26"/>
                <a:gd name="T75" fmla="*/ 2 h 36"/>
                <a:gd name="T76" fmla="*/ 9 w 26"/>
                <a:gd name="T77" fmla="*/ 1 h 36"/>
                <a:gd name="T78" fmla="*/ 10 w 26"/>
                <a:gd name="T79" fmla="*/ 0 h 36"/>
                <a:gd name="T80" fmla="*/ 11 w 26"/>
                <a:gd name="T81" fmla="*/ 0 h 36"/>
                <a:gd name="T82" fmla="*/ 13 w 26"/>
                <a:gd name="T83" fmla="*/ 0 h 36"/>
                <a:gd name="T84" fmla="*/ 14 w 26"/>
                <a:gd name="T85" fmla="*/ 0 h 36"/>
                <a:gd name="T86" fmla="*/ 15 w 26"/>
                <a:gd name="T87" fmla="*/ 0 h 36"/>
                <a:gd name="T88" fmla="*/ 16 w 26"/>
                <a:gd name="T89" fmla="*/ 1 h 36"/>
                <a:gd name="T90" fmla="*/ 17 w 26"/>
                <a:gd name="T91" fmla="*/ 2 h 36"/>
                <a:gd name="T92" fmla="*/ 14 w 26"/>
                <a:gd name="T93" fmla="*/ 18 h 36"/>
                <a:gd name="T94" fmla="*/ 11 w 26"/>
                <a:gd name="T95" fmla="*/ 18 h 36"/>
                <a:gd name="T96" fmla="*/ 12 w 26"/>
                <a:gd name="T97" fmla="*/ 20 h 36"/>
                <a:gd name="T98" fmla="*/ 1 w 26"/>
                <a:gd name="T99" fmla="*/ 18 h 36"/>
                <a:gd name="T100" fmla="*/ 0 w 26"/>
                <a:gd name="T101" fmla="*/ 18 h 36"/>
                <a:gd name="T102" fmla="*/ 0 w 26"/>
                <a:gd name="T103" fmla="*/ 16 h 36"/>
                <a:gd name="T104" fmla="*/ 0 w 26"/>
                <a:gd name="T105" fmla="*/ 14 h 36"/>
                <a:gd name="T106" fmla="*/ 1 w 26"/>
                <a:gd name="T107" fmla="*/ 12 h 36"/>
                <a:gd name="T108" fmla="*/ 1 w 26"/>
                <a:gd name="T109" fmla="*/ 10 h 36"/>
                <a:gd name="T110" fmla="*/ 2 w 26"/>
                <a:gd name="T111" fmla="*/ 9 h 36"/>
                <a:gd name="T112" fmla="*/ 3 w 26"/>
                <a:gd name="T113" fmla="*/ 8 h 36"/>
                <a:gd name="T114" fmla="*/ 3 w 26"/>
                <a:gd name="T115" fmla="*/ 7 h 36"/>
                <a:gd name="T116" fmla="*/ 13 w 26"/>
                <a:gd name="T117" fmla="*/ 16 h 36"/>
                <a:gd name="T118" fmla="*/ 12 w 26"/>
                <a:gd name="T119" fmla="*/ 20 h 36"/>
                <a:gd name="T120" fmla="*/ 14 w 26"/>
                <a:gd name="T121" fmla="*/ 19 h 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6"/>
                <a:gd name="T184" fmla="*/ 0 h 36"/>
                <a:gd name="T185" fmla="*/ 26 w 26"/>
                <a:gd name="T186" fmla="*/ 36 h 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6" h="36">
                  <a:moveTo>
                    <a:pt x="14" y="19"/>
                  </a:moveTo>
                  <a:lnTo>
                    <a:pt x="9" y="35"/>
                  </a:lnTo>
                  <a:lnTo>
                    <a:pt x="8" y="35"/>
                  </a:lnTo>
                  <a:lnTo>
                    <a:pt x="6" y="34"/>
                  </a:lnTo>
                  <a:lnTo>
                    <a:pt x="5" y="32"/>
                  </a:lnTo>
                  <a:lnTo>
                    <a:pt x="4" y="31"/>
                  </a:lnTo>
                  <a:lnTo>
                    <a:pt x="3" y="30"/>
                  </a:lnTo>
                  <a:lnTo>
                    <a:pt x="2" y="29"/>
                  </a:lnTo>
                  <a:lnTo>
                    <a:pt x="2" y="28"/>
                  </a:lnTo>
                  <a:lnTo>
                    <a:pt x="11" y="16"/>
                  </a:lnTo>
                  <a:lnTo>
                    <a:pt x="14" y="19"/>
                  </a:lnTo>
                  <a:lnTo>
                    <a:pt x="13" y="16"/>
                  </a:lnTo>
                  <a:lnTo>
                    <a:pt x="22" y="28"/>
                  </a:lnTo>
                  <a:lnTo>
                    <a:pt x="22" y="29"/>
                  </a:lnTo>
                  <a:lnTo>
                    <a:pt x="22" y="30"/>
                  </a:lnTo>
                  <a:lnTo>
                    <a:pt x="21" y="31"/>
                  </a:lnTo>
                  <a:lnTo>
                    <a:pt x="20" y="32"/>
                  </a:lnTo>
                  <a:lnTo>
                    <a:pt x="18" y="34"/>
                  </a:lnTo>
                  <a:lnTo>
                    <a:pt x="17" y="35"/>
                  </a:lnTo>
                  <a:lnTo>
                    <a:pt x="16" y="35"/>
                  </a:lnTo>
                  <a:lnTo>
                    <a:pt x="11" y="19"/>
                  </a:lnTo>
                  <a:lnTo>
                    <a:pt x="13" y="16"/>
                  </a:lnTo>
                  <a:lnTo>
                    <a:pt x="12" y="16"/>
                  </a:lnTo>
                  <a:lnTo>
                    <a:pt x="22" y="7"/>
                  </a:lnTo>
                  <a:lnTo>
                    <a:pt x="23" y="8"/>
                  </a:lnTo>
                  <a:lnTo>
                    <a:pt x="23" y="9"/>
                  </a:lnTo>
                  <a:lnTo>
                    <a:pt x="24" y="10"/>
                  </a:lnTo>
                  <a:lnTo>
                    <a:pt x="24" y="12"/>
                  </a:lnTo>
                  <a:lnTo>
                    <a:pt x="25" y="14"/>
                  </a:lnTo>
                  <a:lnTo>
                    <a:pt x="25" y="16"/>
                  </a:lnTo>
                  <a:lnTo>
                    <a:pt x="25" y="18"/>
                  </a:lnTo>
                  <a:lnTo>
                    <a:pt x="24" y="18"/>
                  </a:lnTo>
                  <a:lnTo>
                    <a:pt x="13" y="20"/>
                  </a:lnTo>
                  <a:lnTo>
                    <a:pt x="12" y="16"/>
                  </a:lnTo>
                  <a:lnTo>
                    <a:pt x="11" y="18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7" y="2"/>
                  </a:lnTo>
                  <a:lnTo>
                    <a:pt x="14" y="18"/>
                  </a:lnTo>
                  <a:lnTo>
                    <a:pt x="11" y="18"/>
                  </a:lnTo>
                  <a:lnTo>
                    <a:pt x="12" y="20"/>
                  </a:lnTo>
                  <a:lnTo>
                    <a:pt x="1" y="18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1" y="12"/>
                  </a:lnTo>
                  <a:lnTo>
                    <a:pt x="1" y="10"/>
                  </a:lnTo>
                  <a:lnTo>
                    <a:pt x="2" y="9"/>
                  </a:lnTo>
                  <a:lnTo>
                    <a:pt x="3" y="8"/>
                  </a:lnTo>
                  <a:lnTo>
                    <a:pt x="3" y="7"/>
                  </a:lnTo>
                  <a:lnTo>
                    <a:pt x="13" y="16"/>
                  </a:lnTo>
                  <a:lnTo>
                    <a:pt x="12" y="20"/>
                  </a:lnTo>
                  <a:lnTo>
                    <a:pt x="14" y="19"/>
                  </a:lnTo>
                </a:path>
              </a:pathLst>
            </a:custGeom>
            <a:gradFill rotWithShape="0">
              <a:gsLst>
                <a:gs pos="0">
                  <a:srgbClr val="575757"/>
                </a:gs>
                <a:gs pos="100000">
                  <a:srgbClr val="DADADA"/>
                </a:gs>
              </a:gsLst>
              <a:path path="rect">
                <a:fillToRect l="50000" t="50000" r="50000" b="50000"/>
              </a:path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76" name="Freeform 513"/>
            <p:cNvSpPr>
              <a:spLocks/>
            </p:cNvSpPr>
            <p:nvPr/>
          </p:nvSpPr>
          <p:spPr bwMode="auto">
            <a:xfrm>
              <a:off x="2230" y="1118"/>
              <a:ext cx="13" cy="20"/>
            </a:xfrm>
            <a:custGeom>
              <a:avLst/>
              <a:gdLst>
                <a:gd name="T0" fmla="*/ 12 w 13"/>
                <a:gd name="T1" fmla="*/ 3 h 20"/>
                <a:gd name="T2" fmla="*/ 7 w 13"/>
                <a:gd name="T3" fmla="*/ 19 h 20"/>
                <a:gd name="T4" fmla="*/ 7 w 13"/>
                <a:gd name="T5" fmla="*/ 19 h 20"/>
                <a:gd name="T6" fmla="*/ 6 w 13"/>
                <a:gd name="T7" fmla="*/ 19 h 20"/>
                <a:gd name="T8" fmla="*/ 4 w 13"/>
                <a:gd name="T9" fmla="*/ 18 h 20"/>
                <a:gd name="T10" fmla="*/ 3 w 13"/>
                <a:gd name="T11" fmla="*/ 16 h 20"/>
                <a:gd name="T12" fmla="*/ 2 w 13"/>
                <a:gd name="T13" fmla="*/ 15 h 20"/>
                <a:gd name="T14" fmla="*/ 0 w 13"/>
                <a:gd name="T15" fmla="*/ 14 h 20"/>
                <a:gd name="T16" fmla="*/ 0 w 13"/>
                <a:gd name="T17" fmla="*/ 12 h 20"/>
                <a:gd name="T18" fmla="*/ 0 w 13"/>
                <a:gd name="T19" fmla="*/ 12 h 20"/>
                <a:gd name="T20" fmla="*/ 9 w 13"/>
                <a:gd name="T21" fmla="*/ 0 h 20"/>
                <a:gd name="T22" fmla="*/ 12 w 13"/>
                <a:gd name="T23" fmla="*/ 3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"/>
                <a:gd name="T37" fmla="*/ 0 h 20"/>
                <a:gd name="T38" fmla="*/ 13 w 13"/>
                <a:gd name="T39" fmla="*/ 20 h 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" h="20">
                  <a:moveTo>
                    <a:pt x="12" y="3"/>
                  </a:moveTo>
                  <a:lnTo>
                    <a:pt x="7" y="19"/>
                  </a:lnTo>
                  <a:lnTo>
                    <a:pt x="6" y="19"/>
                  </a:lnTo>
                  <a:lnTo>
                    <a:pt x="4" y="18"/>
                  </a:lnTo>
                  <a:lnTo>
                    <a:pt x="3" y="16"/>
                  </a:lnTo>
                  <a:lnTo>
                    <a:pt x="2" y="15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9" y="0"/>
                  </a:lnTo>
                  <a:lnTo>
                    <a:pt x="12" y="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77" name="Freeform 514"/>
            <p:cNvSpPr>
              <a:spLocks/>
            </p:cNvSpPr>
            <p:nvPr/>
          </p:nvSpPr>
          <p:spPr bwMode="auto">
            <a:xfrm>
              <a:off x="2240" y="1118"/>
              <a:ext cx="12" cy="20"/>
            </a:xfrm>
            <a:custGeom>
              <a:avLst/>
              <a:gdLst>
                <a:gd name="T0" fmla="*/ 2 w 12"/>
                <a:gd name="T1" fmla="*/ 0 h 20"/>
                <a:gd name="T2" fmla="*/ 11 w 12"/>
                <a:gd name="T3" fmla="*/ 12 h 20"/>
                <a:gd name="T4" fmla="*/ 11 w 12"/>
                <a:gd name="T5" fmla="*/ 12 h 20"/>
                <a:gd name="T6" fmla="*/ 11 w 12"/>
                <a:gd name="T7" fmla="*/ 14 h 20"/>
                <a:gd name="T8" fmla="*/ 10 w 12"/>
                <a:gd name="T9" fmla="*/ 15 h 20"/>
                <a:gd name="T10" fmla="*/ 8 w 12"/>
                <a:gd name="T11" fmla="*/ 16 h 20"/>
                <a:gd name="T12" fmla="*/ 7 w 12"/>
                <a:gd name="T13" fmla="*/ 18 h 20"/>
                <a:gd name="T14" fmla="*/ 6 w 12"/>
                <a:gd name="T15" fmla="*/ 19 h 20"/>
                <a:gd name="T16" fmla="*/ 5 w 12"/>
                <a:gd name="T17" fmla="*/ 19 h 20"/>
                <a:gd name="T18" fmla="*/ 5 w 12"/>
                <a:gd name="T19" fmla="*/ 19 h 20"/>
                <a:gd name="T20" fmla="*/ 0 w 12"/>
                <a:gd name="T21" fmla="*/ 3 h 20"/>
                <a:gd name="T22" fmla="*/ 2 w 12"/>
                <a:gd name="T23" fmla="*/ 0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"/>
                <a:gd name="T37" fmla="*/ 0 h 20"/>
                <a:gd name="T38" fmla="*/ 12 w 12"/>
                <a:gd name="T39" fmla="*/ 20 h 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" h="20">
                  <a:moveTo>
                    <a:pt x="2" y="0"/>
                  </a:moveTo>
                  <a:lnTo>
                    <a:pt x="11" y="12"/>
                  </a:lnTo>
                  <a:lnTo>
                    <a:pt x="11" y="14"/>
                  </a:lnTo>
                  <a:lnTo>
                    <a:pt x="10" y="15"/>
                  </a:lnTo>
                  <a:lnTo>
                    <a:pt x="8" y="16"/>
                  </a:lnTo>
                  <a:lnTo>
                    <a:pt x="7" y="18"/>
                  </a:lnTo>
                  <a:lnTo>
                    <a:pt x="6" y="19"/>
                  </a:lnTo>
                  <a:lnTo>
                    <a:pt x="5" y="19"/>
                  </a:lnTo>
                  <a:lnTo>
                    <a:pt x="0" y="3"/>
                  </a:lnTo>
                  <a:lnTo>
                    <a:pt x="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78" name="Freeform 515"/>
            <p:cNvSpPr>
              <a:spLocks/>
            </p:cNvSpPr>
            <p:nvPr/>
          </p:nvSpPr>
          <p:spPr bwMode="auto">
            <a:xfrm>
              <a:off x="2240" y="1109"/>
              <a:ext cx="15" cy="15"/>
            </a:xfrm>
            <a:custGeom>
              <a:avLst/>
              <a:gdLst>
                <a:gd name="T0" fmla="*/ 0 w 15"/>
                <a:gd name="T1" fmla="*/ 10 h 15"/>
                <a:gd name="T2" fmla="*/ 11 w 15"/>
                <a:gd name="T3" fmla="*/ 0 h 15"/>
                <a:gd name="T4" fmla="*/ 11 w 15"/>
                <a:gd name="T5" fmla="*/ 0 h 15"/>
                <a:gd name="T6" fmla="*/ 12 w 15"/>
                <a:gd name="T7" fmla="*/ 1 h 15"/>
                <a:gd name="T8" fmla="*/ 13 w 15"/>
                <a:gd name="T9" fmla="*/ 3 h 15"/>
                <a:gd name="T10" fmla="*/ 13 w 15"/>
                <a:gd name="T11" fmla="*/ 5 h 15"/>
                <a:gd name="T12" fmla="*/ 14 w 15"/>
                <a:gd name="T13" fmla="*/ 8 h 15"/>
                <a:gd name="T14" fmla="*/ 14 w 15"/>
                <a:gd name="T15" fmla="*/ 10 h 15"/>
                <a:gd name="T16" fmla="*/ 14 w 15"/>
                <a:gd name="T17" fmla="*/ 11 h 15"/>
                <a:gd name="T18" fmla="*/ 13 w 15"/>
                <a:gd name="T19" fmla="*/ 12 h 15"/>
                <a:gd name="T20" fmla="*/ 1 w 15"/>
                <a:gd name="T21" fmla="*/ 14 h 15"/>
                <a:gd name="T22" fmla="*/ 0 w 15"/>
                <a:gd name="T23" fmla="*/ 10 h 1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5"/>
                <a:gd name="T37" fmla="*/ 0 h 15"/>
                <a:gd name="T38" fmla="*/ 15 w 15"/>
                <a:gd name="T39" fmla="*/ 15 h 1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5" h="15">
                  <a:moveTo>
                    <a:pt x="0" y="10"/>
                  </a:moveTo>
                  <a:lnTo>
                    <a:pt x="11" y="0"/>
                  </a:lnTo>
                  <a:lnTo>
                    <a:pt x="12" y="1"/>
                  </a:lnTo>
                  <a:lnTo>
                    <a:pt x="13" y="3"/>
                  </a:lnTo>
                  <a:lnTo>
                    <a:pt x="13" y="5"/>
                  </a:lnTo>
                  <a:lnTo>
                    <a:pt x="14" y="8"/>
                  </a:lnTo>
                  <a:lnTo>
                    <a:pt x="14" y="10"/>
                  </a:lnTo>
                  <a:lnTo>
                    <a:pt x="14" y="11"/>
                  </a:lnTo>
                  <a:lnTo>
                    <a:pt x="13" y="12"/>
                  </a:lnTo>
                  <a:lnTo>
                    <a:pt x="1" y="14"/>
                  </a:lnTo>
                  <a:lnTo>
                    <a:pt x="0" y="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79" name="Freeform 516"/>
            <p:cNvSpPr>
              <a:spLocks/>
            </p:cNvSpPr>
            <p:nvPr/>
          </p:nvSpPr>
          <p:spPr bwMode="auto">
            <a:xfrm>
              <a:off x="2237" y="1102"/>
              <a:ext cx="9" cy="19"/>
            </a:xfrm>
            <a:custGeom>
              <a:avLst/>
              <a:gdLst>
                <a:gd name="T0" fmla="*/ 2 w 9"/>
                <a:gd name="T1" fmla="*/ 18 h 19"/>
                <a:gd name="T2" fmla="*/ 0 w 9"/>
                <a:gd name="T3" fmla="*/ 2 h 19"/>
                <a:gd name="T4" fmla="*/ 0 w 9"/>
                <a:gd name="T5" fmla="*/ 1 h 19"/>
                <a:gd name="T6" fmla="*/ 1 w 9"/>
                <a:gd name="T7" fmla="*/ 0 h 19"/>
                <a:gd name="T8" fmla="*/ 3 w 9"/>
                <a:gd name="T9" fmla="*/ 0 h 19"/>
                <a:gd name="T10" fmla="*/ 4 w 9"/>
                <a:gd name="T11" fmla="*/ 0 h 19"/>
                <a:gd name="T12" fmla="*/ 6 w 9"/>
                <a:gd name="T13" fmla="*/ 0 h 19"/>
                <a:gd name="T14" fmla="*/ 7 w 9"/>
                <a:gd name="T15" fmla="*/ 0 h 19"/>
                <a:gd name="T16" fmla="*/ 8 w 9"/>
                <a:gd name="T17" fmla="*/ 1 h 19"/>
                <a:gd name="T18" fmla="*/ 8 w 9"/>
                <a:gd name="T19" fmla="*/ 2 h 19"/>
                <a:gd name="T20" fmla="*/ 6 w 9"/>
                <a:gd name="T21" fmla="*/ 18 h 19"/>
                <a:gd name="T22" fmla="*/ 2 w 9"/>
                <a:gd name="T23" fmla="*/ 18 h 1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"/>
                <a:gd name="T37" fmla="*/ 0 h 19"/>
                <a:gd name="T38" fmla="*/ 9 w 9"/>
                <a:gd name="T39" fmla="*/ 19 h 1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" h="19">
                  <a:moveTo>
                    <a:pt x="2" y="18"/>
                  </a:move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8" y="2"/>
                  </a:lnTo>
                  <a:lnTo>
                    <a:pt x="6" y="18"/>
                  </a:lnTo>
                  <a:lnTo>
                    <a:pt x="2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80" name="Freeform 517"/>
            <p:cNvSpPr>
              <a:spLocks/>
            </p:cNvSpPr>
            <p:nvPr/>
          </p:nvSpPr>
          <p:spPr bwMode="auto">
            <a:xfrm>
              <a:off x="2228" y="1109"/>
              <a:ext cx="15" cy="15"/>
            </a:xfrm>
            <a:custGeom>
              <a:avLst/>
              <a:gdLst>
                <a:gd name="T0" fmla="*/ 13 w 15"/>
                <a:gd name="T1" fmla="*/ 14 h 15"/>
                <a:gd name="T2" fmla="*/ 1 w 15"/>
                <a:gd name="T3" fmla="*/ 12 h 15"/>
                <a:gd name="T4" fmla="*/ 0 w 15"/>
                <a:gd name="T5" fmla="*/ 11 h 15"/>
                <a:gd name="T6" fmla="*/ 0 w 15"/>
                <a:gd name="T7" fmla="*/ 10 h 15"/>
                <a:gd name="T8" fmla="*/ 0 w 15"/>
                <a:gd name="T9" fmla="*/ 8 h 15"/>
                <a:gd name="T10" fmla="*/ 1 w 15"/>
                <a:gd name="T11" fmla="*/ 5 h 15"/>
                <a:gd name="T12" fmla="*/ 1 w 15"/>
                <a:gd name="T13" fmla="*/ 3 h 15"/>
                <a:gd name="T14" fmla="*/ 2 w 15"/>
                <a:gd name="T15" fmla="*/ 1 h 15"/>
                <a:gd name="T16" fmla="*/ 3 w 15"/>
                <a:gd name="T17" fmla="*/ 0 h 15"/>
                <a:gd name="T18" fmla="*/ 3 w 15"/>
                <a:gd name="T19" fmla="*/ 0 h 15"/>
                <a:gd name="T20" fmla="*/ 14 w 15"/>
                <a:gd name="T21" fmla="*/ 9 h 15"/>
                <a:gd name="T22" fmla="*/ 13 w 15"/>
                <a:gd name="T23" fmla="*/ 14 h 1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5"/>
                <a:gd name="T37" fmla="*/ 0 h 15"/>
                <a:gd name="T38" fmla="*/ 15 w 15"/>
                <a:gd name="T39" fmla="*/ 15 h 1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5" h="15">
                  <a:moveTo>
                    <a:pt x="13" y="14"/>
                  </a:moveTo>
                  <a:lnTo>
                    <a:pt x="1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5"/>
                  </a:lnTo>
                  <a:lnTo>
                    <a:pt x="1" y="3"/>
                  </a:lnTo>
                  <a:lnTo>
                    <a:pt x="2" y="1"/>
                  </a:lnTo>
                  <a:lnTo>
                    <a:pt x="3" y="0"/>
                  </a:lnTo>
                  <a:lnTo>
                    <a:pt x="14" y="9"/>
                  </a:lnTo>
                  <a:lnTo>
                    <a:pt x="13" y="1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81" name="Freeform 518"/>
            <p:cNvSpPr>
              <a:spLocks/>
            </p:cNvSpPr>
            <p:nvPr/>
          </p:nvSpPr>
          <p:spPr bwMode="auto">
            <a:xfrm>
              <a:off x="2237" y="1115"/>
              <a:ext cx="8" cy="10"/>
            </a:xfrm>
            <a:custGeom>
              <a:avLst/>
              <a:gdLst>
                <a:gd name="T0" fmla="*/ 4 w 8"/>
                <a:gd name="T1" fmla="*/ 0 h 10"/>
                <a:gd name="T2" fmla="*/ 4 w 8"/>
                <a:gd name="T3" fmla="*/ 0 h 10"/>
                <a:gd name="T4" fmla="*/ 5 w 8"/>
                <a:gd name="T5" fmla="*/ 0 h 10"/>
                <a:gd name="T6" fmla="*/ 5 w 8"/>
                <a:gd name="T7" fmla="*/ 1 h 10"/>
                <a:gd name="T8" fmla="*/ 6 w 8"/>
                <a:gd name="T9" fmla="*/ 1 h 10"/>
                <a:gd name="T10" fmla="*/ 6 w 8"/>
                <a:gd name="T11" fmla="*/ 2 h 10"/>
                <a:gd name="T12" fmla="*/ 7 w 8"/>
                <a:gd name="T13" fmla="*/ 3 h 10"/>
                <a:gd name="T14" fmla="*/ 7 w 8"/>
                <a:gd name="T15" fmla="*/ 4 h 10"/>
                <a:gd name="T16" fmla="*/ 7 w 8"/>
                <a:gd name="T17" fmla="*/ 5 h 10"/>
                <a:gd name="T18" fmla="*/ 7 w 8"/>
                <a:gd name="T19" fmla="*/ 6 h 10"/>
                <a:gd name="T20" fmla="*/ 7 w 8"/>
                <a:gd name="T21" fmla="*/ 6 h 10"/>
                <a:gd name="T22" fmla="*/ 6 w 8"/>
                <a:gd name="T23" fmla="*/ 7 h 10"/>
                <a:gd name="T24" fmla="*/ 6 w 8"/>
                <a:gd name="T25" fmla="*/ 8 h 10"/>
                <a:gd name="T26" fmla="*/ 5 w 8"/>
                <a:gd name="T27" fmla="*/ 8 h 10"/>
                <a:gd name="T28" fmla="*/ 5 w 8"/>
                <a:gd name="T29" fmla="*/ 9 h 10"/>
                <a:gd name="T30" fmla="*/ 4 w 8"/>
                <a:gd name="T31" fmla="*/ 9 h 10"/>
                <a:gd name="T32" fmla="*/ 4 w 8"/>
                <a:gd name="T33" fmla="*/ 9 h 10"/>
                <a:gd name="T34" fmla="*/ 3 w 8"/>
                <a:gd name="T35" fmla="*/ 9 h 10"/>
                <a:gd name="T36" fmla="*/ 2 w 8"/>
                <a:gd name="T37" fmla="*/ 9 h 10"/>
                <a:gd name="T38" fmla="*/ 2 w 8"/>
                <a:gd name="T39" fmla="*/ 8 h 10"/>
                <a:gd name="T40" fmla="*/ 1 w 8"/>
                <a:gd name="T41" fmla="*/ 8 h 10"/>
                <a:gd name="T42" fmla="*/ 1 w 8"/>
                <a:gd name="T43" fmla="*/ 7 h 10"/>
                <a:gd name="T44" fmla="*/ 0 w 8"/>
                <a:gd name="T45" fmla="*/ 6 h 10"/>
                <a:gd name="T46" fmla="*/ 0 w 8"/>
                <a:gd name="T47" fmla="*/ 6 h 10"/>
                <a:gd name="T48" fmla="*/ 0 w 8"/>
                <a:gd name="T49" fmla="*/ 5 h 10"/>
                <a:gd name="T50" fmla="*/ 0 w 8"/>
                <a:gd name="T51" fmla="*/ 4 h 10"/>
                <a:gd name="T52" fmla="*/ 0 w 8"/>
                <a:gd name="T53" fmla="*/ 3 h 10"/>
                <a:gd name="T54" fmla="*/ 1 w 8"/>
                <a:gd name="T55" fmla="*/ 2 h 10"/>
                <a:gd name="T56" fmla="*/ 1 w 8"/>
                <a:gd name="T57" fmla="*/ 1 h 10"/>
                <a:gd name="T58" fmla="*/ 2 w 8"/>
                <a:gd name="T59" fmla="*/ 1 h 10"/>
                <a:gd name="T60" fmla="*/ 2 w 8"/>
                <a:gd name="T61" fmla="*/ 0 h 10"/>
                <a:gd name="T62" fmla="*/ 3 w 8"/>
                <a:gd name="T63" fmla="*/ 0 h 10"/>
                <a:gd name="T64" fmla="*/ 4 w 8"/>
                <a:gd name="T65" fmla="*/ 0 h 1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"/>
                <a:gd name="T100" fmla="*/ 0 h 10"/>
                <a:gd name="T101" fmla="*/ 8 w 8"/>
                <a:gd name="T102" fmla="*/ 10 h 1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" h="10">
                  <a:moveTo>
                    <a:pt x="4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5" y="1"/>
                  </a:lnTo>
                  <a:lnTo>
                    <a:pt x="6" y="1"/>
                  </a:lnTo>
                  <a:lnTo>
                    <a:pt x="6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5"/>
                  </a:lnTo>
                  <a:lnTo>
                    <a:pt x="7" y="6"/>
                  </a:lnTo>
                  <a:lnTo>
                    <a:pt x="6" y="7"/>
                  </a:lnTo>
                  <a:lnTo>
                    <a:pt x="6" y="8"/>
                  </a:lnTo>
                  <a:lnTo>
                    <a:pt x="5" y="8"/>
                  </a:lnTo>
                  <a:lnTo>
                    <a:pt x="5" y="9"/>
                  </a:lnTo>
                  <a:lnTo>
                    <a:pt x="4" y="9"/>
                  </a:lnTo>
                  <a:lnTo>
                    <a:pt x="3" y="9"/>
                  </a:lnTo>
                  <a:lnTo>
                    <a:pt x="2" y="9"/>
                  </a:lnTo>
                  <a:lnTo>
                    <a:pt x="2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82" name="Freeform 519"/>
            <p:cNvSpPr>
              <a:spLocks/>
            </p:cNvSpPr>
            <p:nvPr/>
          </p:nvSpPr>
          <p:spPr bwMode="auto">
            <a:xfrm>
              <a:off x="2237" y="1115"/>
              <a:ext cx="9" cy="11"/>
            </a:xfrm>
            <a:custGeom>
              <a:avLst/>
              <a:gdLst>
                <a:gd name="T0" fmla="*/ 4 w 9"/>
                <a:gd name="T1" fmla="*/ 0 h 11"/>
                <a:gd name="T2" fmla="*/ 4 w 9"/>
                <a:gd name="T3" fmla="*/ 0 h 11"/>
                <a:gd name="T4" fmla="*/ 5 w 9"/>
                <a:gd name="T5" fmla="*/ 0 h 11"/>
                <a:gd name="T6" fmla="*/ 6 w 9"/>
                <a:gd name="T7" fmla="*/ 0 h 11"/>
                <a:gd name="T8" fmla="*/ 6 w 9"/>
                <a:gd name="T9" fmla="*/ 1 h 11"/>
                <a:gd name="T10" fmla="*/ 7 w 9"/>
                <a:gd name="T11" fmla="*/ 2 h 11"/>
                <a:gd name="T12" fmla="*/ 7 w 9"/>
                <a:gd name="T13" fmla="*/ 2 h 11"/>
                <a:gd name="T14" fmla="*/ 8 w 9"/>
                <a:gd name="T15" fmla="*/ 3 h 11"/>
                <a:gd name="T16" fmla="*/ 8 w 9"/>
                <a:gd name="T17" fmla="*/ 4 h 11"/>
                <a:gd name="T18" fmla="*/ 8 w 9"/>
                <a:gd name="T19" fmla="*/ 5 h 11"/>
                <a:gd name="T20" fmla="*/ 8 w 9"/>
                <a:gd name="T21" fmla="*/ 6 h 11"/>
                <a:gd name="T22" fmla="*/ 8 w 9"/>
                <a:gd name="T23" fmla="*/ 7 h 11"/>
                <a:gd name="T24" fmla="*/ 7 w 9"/>
                <a:gd name="T25" fmla="*/ 8 h 11"/>
                <a:gd name="T26" fmla="*/ 7 w 9"/>
                <a:gd name="T27" fmla="*/ 9 h 11"/>
                <a:gd name="T28" fmla="*/ 6 w 9"/>
                <a:gd name="T29" fmla="*/ 9 h 11"/>
                <a:gd name="T30" fmla="*/ 6 w 9"/>
                <a:gd name="T31" fmla="*/ 10 h 11"/>
                <a:gd name="T32" fmla="*/ 5 w 9"/>
                <a:gd name="T33" fmla="*/ 10 h 11"/>
                <a:gd name="T34" fmla="*/ 4 w 9"/>
                <a:gd name="T35" fmla="*/ 10 h 11"/>
                <a:gd name="T36" fmla="*/ 3 w 9"/>
                <a:gd name="T37" fmla="*/ 10 h 11"/>
                <a:gd name="T38" fmla="*/ 2 w 9"/>
                <a:gd name="T39" fmla="*/ 10 h 11"/>
                <a:gd name="T40" fmla="*/ 2 w 9"/>
                <a:gd name="T41" fmla="*/ 9 h 11"/>
                <a:gd name="T42" fmla="*/ 1 w 9"/>
                <a:gd name="T43" fmla="*/ 9 h 11"/>
                <a:gd name="T44" fmla="*/ 1 w 9"/>
                <a:gd name="T45" fmla="*/ 8 h 11"/>
                <a:gd name="T46" fmla="*/ 0 w 9"/>
                <a:gd name="T47" fmla="*/ 7 h 11"/>
                <a:gd name="T48" fmla="*/ 0 w 9"/>
                <a:gd name="T49" fmla="*/ 6 h 11"/>
                <a:gd name="T50" fmla="*/ 0 w 9"/>
                <a:gd name="T51" fmla="*/ 5 h 11"/>
                <a:gd name="T52" fmla="*/ 0 w 9"/>
                <a:gd name="T53" fmla="*/ 4 h 11"/>
                <a:gd name="T54" fmla="*/ 0 w 9"/>
                <a:gd name="T55" fmla="*/ 3 h 11"/>
                <a:gd name="T56" fmla="*/ 1 w 9"/>
                <a:gd name="T57" fmla="*/ 2 h 11"/>
                <a:gd name="T58" fmla="*/ 1 w 9"/>
                <a:gd name="T59" fmla="*/ 2 h 11"/>
                <a:gd name="T60" fmla="*/ 2 w 9"/>
                <a:gd name="T61" fmla="*/ 1 h 11"/>
                <a:gd name="T62" fmla="*/ 2 w 9"/>
                <a:gd name="T63" fmla="*/ 0 h 11"/>
                <a:gd name="T64" fmla="*/ 3 w 9"/>
                <a:gd name="T65" fmla="*/ 0 h 11"/>
                <a:gd name="T66" fmla="*/ 4 w 9"/>
                <a:gd name="T67" fmla="*/ 0 h 1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"/>
                <a:gd name="T103" fmla="*/ 0 h 11"/>
                <a:gd name="T104" fmla="*/ 9 w 9"/>
                <a:gd name="T105" fmla="*/ 11 h 1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" h="11">
                  <a:moveTo>
                    <a:pt x="4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6" y="1"/>
                  </a:lnTo>
                  <a:lnTo>
                    <a:pt x="7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7"/>
                  </a:lnTo>
                  <a:lnTo>
                    <a:pt x="7" y="8"/>
                  </a:lnTo>
                  <a:lnTo>
                    <a:pt x="7" y="9"/>
                  </a:lnTo>
                  <a:lnTo>
                    <a:pt x="6" y="9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2" y="10"/>
                  </a:lnTo>
                  <a:lnTo>
                    <a:pt x="2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83" name="Freeform 520"/>
            <p:cNvSpPr>
              <a:spLocks/>
            </p:cNvSpPr>
            <p:nvPr/>
          </p:nvSpPr>
          <p:spPr bwMode="auto">
            <a:xfrm>
              <a:off x="2238" y="1115"/>
              <a:ext cx="6" cy="4"/>
            </a:xfrm>
            <a:custGeom>
              <a:avLst/>
              <a:gdLst>
                <a:gd name="T0" fmla="*/ 0 w 6"/>
                <a:gd name="T1" fmla="*/ 3 h 4"/>
                <a:gd name="T2" fmla="*/ 0 w 6"/>
                <a:gd name="T3" fmla="*/ 2 h 4"/>
                <a:gd name="T4" fmla="*/ 1 w 6"/>
                <a:gd name="T5" fmla="*/ 1 h 4"/>
                <a:gd name="T6" fmla="*/ 2 w 6"/>
                <a:gd name="T7" fmla="*/ 0 h 4"/>
                <a:gd name="T8" fmla="*/ 2 w 6"/>
                <a:gd name="T9" fmla="*/ 0 h 4"/>
                <a:gd name="T10" fmla="*/ 3 w 6"/>
                <a:gd name="T11" fmla="*/ 0 h 4"/>
                <a:gd name="T12" fmla="*/ 4 w 6"/>
                <a:gd name="T13" fmla="*/ 1 h 4"/>
                <a:gd name="T14" fmla="*/ 4 w 6"/>
                <a:gd name="T15" fmla="*/ 2 h 4"/>
                <a:gd name="T16" fmla="*/ 5 w 6"/>
                <a:gd name="T17" fmla="*/ 3 h 4"/>
                <a:gd name="T18" fmla="*/ 5 w 6"/>
                <a:gd name="T19" fmla="*/ 2 h 4"/>
                <a:gd name="T20" fmla="*/ 4 w 6"/>
                <a:gd name="T21" fmla="*/ 1 h 4"/>
                <a:gd name="T22" fmla="*/ 3 w 6"/>
                <a:gd name="T23" fmla="*/ 1 h 4"/>
                <a:gd name="T24" fmla="*/ 3 w 6"/>
                <a:gd name="T25" fmla="*/ 1 h 4"/>
                <a:gd name="T26" fmla="*/ 2 w 6"/>
                <a:gd name="T27" fmla="*/ 1 h 4"/>
                <a:gd name="T28" fmla="*/ 1 w 6"/>
                <a:gd name="T29" fmla="*/ 1 h 4"/>
                <a:gd name="T30" fmla="*/ 1 w 6"/>
                <a:gd name="T31" fmla="*/ 2 h 4"/>
                <a:gd name="T32" fmla="*/ 0 w 6"/>
                <a:gd name="T33" fmla="*/ 3 h 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"/>
                <a:gd name="T52" fmla="*/ 0 h 4"/>
                <a:gd name="T53" fmla="*/ 6 w 6"/>
                <a:gd name="T54" fmla="*/ 4 h 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" h="4">
                  <a:moveTo>
                    <a:pt x="0" y="3"/>
                  </a:move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1"/>
                  </a:lnTo>
                  <a:lnTo>
                    <a:pt x="4" y="2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3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84" name="Freeform 521"/>
            <p:cNvSpPr>
              <a:spLocks/>
            </p:cNvSpPr>
            <p:nvPr/>
          </p:nvSpPr>
          <p:spPr bwMode="auto">
            <a:xfrm>
              <a:off x="2238" y="1115"/>
              <a:ext cx="7" cy="5"/>
            </a:xfrm>
            <a:custGeom>
              <a:avLst/>
              <a:gdLst>
                <a:gd name="T0" fmla="*/ 0 w 7"/>
                <a:gd name="T1" fmla="*/ 4 h 5"/>
                <a:gd name="T2" fmla="*/ 0 w 7"/>
                <a:gd name="T3" fmla="*/ 4 h 5"/>
                <a:gd name="T4" fmla="*/ 1 w 7"/>
                <a:gd name="T5" fmla="*/ 2 h 5"/>
                <a:gd name="T6" fmla="*/ 1 w 7"/>
                <a:gd name="T7" fmla="*/ 1 h 5"/>
                <a:gd name="T8" fmla="*/ 2 w 7"/>
                <a:gd name="T9" fmla="*/ 0 h 5"/>
                <a:gd name="T10" fmla="*/ 3 w 7"/>
                <a:gd name="T11" fmla="*/ 0 h 5"/>
                <a:gd name="T12" fmla="*/ 4 w 7"/>
                <a:gd name="T13" fmla="*/ 0 h 5"/>
                <a:gd name="T14" fmla="*/ 5 w 7"/>
                <a:gd name="T15" fmla="*/ 1 h 5"/>
                <a:gd name="T16" fmla="*/ 5 w 7"/>
                <a:gd name="T17" fmla="*/ 2 h 5"/>
                <a:gd name="T18" fmla="*/ 6 w 7"/>
                <a:gd name="T19" fmla="*/ 4 h 5"/>
                <a:gd name="T20" fmla="*/ 5 w 7"/>
                <a:gd name="T21" fmla="*/ 3 h 5"/>
                <a:gd name="T22" fmla="*/ 5 w 7"/>
                <a:gd name="T23" fmla="*/ 2 h 5"/>
                <a:gd name="T24" fmla="*/ 4 w 7"/>
                <a:gd name="T25" fmla="*/ 1 h 5"/>
                <a:gd name="T26" fmla="*/ 3 w 7"/>
                <a:gd name="T27" fmla="*/ 1 h 5"/>
                <a:gd name="T28" fmla="*/ 2 w 7"/>
                <a:gd name="T29" fmla="*/ 1 h 5"/>
                <a:gd name="T30" fmla="*/ 2 w 7"/>
                <a:gd name="T31" fmla="*/ 2 h 5"/>
                <a:gd name="T32" fmla="*/ 1 w 7"/>
                <a:gd name="T33" fmla="*/ 3 h 5"/>
                <a:gd name="T34" fmla="*/ 0 w 7"/>
                <a:gd name="T35" fmla="*/ 4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5"/>
                <a:gd name="T56" fmla="*/ 7 w 7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5">
                  <a:moveTo>
                    <a:pt x="0" y="4"/>
                  </a:moveTo>
                  <a:lnTo>
                    <a:pt x="0" y="4"/>
                  </a:lnTo>
                  <a:lnTo>
                    <a:pt x="1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1"/>
                  </a:lnTo>
                  <a:lnTo>
                    <a:pt x="5" y="2"/>
                  </a:lnTo>
                  <a:lnTo>
                    <a:pt x="6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4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85" name="Freeform 522"/>
            <p:cNvSpPr>
              <a:spLocks/>
            </p:cNvSpPr>
            <p:nvPr/>
          </p:nvSpPr>
          <p:spPr bwMode="auto">
            <a:xfrm>
              <a:off x="2233" y="1121"/>
              <a:ext cx="3" cy="5"/>
            </a:xfrm>
            <a:custGeom>
              <a:avLst/>
              <a:gdLst>
                <a:gd name="T0" fmla="*/ 1 w 3"/>
                <a:gd name="T1" fmla="*/ 0 h 5"/>
                <a:gd name="T2" fmla="*/ 1 w 3"/>
                <a:gd name="T3" fmla="*/ 0 h 5"/>
                <a:gd name="T4" fmla="*/ 1 w 3"/>
                <a:gd name="T5" fmla="*/ 0 h 5"/>
                <a:gd name="T6" fmla="*/ 2 w 3"/>
                <a:gd name="T7" fmla="*/ 0 h 5"/>
                <a:gd name="T8" fmla="*/ 2 w 3"/>
                <a:gd name="T9" fmla="*/ 1 h 5"/>
                <a:gd name="T10" fmla="*/ 2 w 3"/>
                <a:gd name="T11" fmla="*/ 2 h 5"/>
                <a:gd name="T12" fmla="*/ 2 w 3"/>
                <a:gd name="T13" fmla="*/ 3 h 5"/>
                <a:gd name="T14" fmla="*/ 2 w 3"/>
                <a:gd name="T15" fmla="*/ 3 h 5"/>
                <a:gd name="T16" fmla="*/ 1 w 3"/>
                <a:gd name="T17" fmla="*/ 4 h 5"/>
                <a:gd name="T18" fmla="*/ 1 w 3"/>
                <a:gd name="T19" fmla="*/ 4 h 5"/>
                <a:gd name="T20" fmla="*/ 1 w 3"/>
                <a:gd name="T21" fmla="*/ 4 h 5"/>
                <a:gd name="T22" fmla="*/ 0 w 3"/>
                <a:gd name="T23" fmla="*/ 3 h 5"/>
                <a:gd name="T24" fmla="*/ 0 w 3"/>
                <a:gd name="T25" fmla="*/ 3 h 5"/>
                <a:gd name="T26" fmla="*/ 0 w 3"/>
                <a:gd name="T27" fmla="*/ 2 h 5"/>
                <a:gd name="T28" fmla="*/ 0 w 3"/>
                <a:gd name="T29" fmla="*/ 1 h 5"/>
                <a:gd name="T30" fmla="*/ 0 w 3"/>
                <a:gd name="T31" fmla="*/ 0 h 5"/>
                <a:gd name="T32" fmla="*/ 1 w 3"/>
                <a:gd name="T33" fmla="*/ 0 h 5"/>
                <a:gd name="T34" fmla="*/ 1 w 3"/>
                <a:gd name="T35" fmla="*/ 0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5"/>
                <a:gd name="T56" fmla="*/ 3 w 3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5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86" name="Freeform 523"/>
            <p:cNvSpPr>
              <a:spLocks/>
            </p:cNvSpPr>
            <p:nvPr/>
          </p:nvSpPr>
          <p:spPr bwMode="auto">
            <a:xfrm>
              <a:off x="2240" y="1129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1 w 3"/>
                <a:gd name="T5" fmla="*/ 0 h 4"/>
                <a:gd name="T6" fmla="*/ 2 w 3"/>
                <a:gd name="T7" fmla="*/ 0 h 4"/>
                <a:gd name="T8" fmla="*/ 2 w 3"/>
                <a:gd name="T9" fmla="*/ 1 h 4"/>
                <a:gd name="T10" fmla="*/ 2 w 3"/>
                <a:gd name="T11" fmla="*/ 1 h 4"/>
                <a:gd name="T12" fmla="*/ 2 w 3"/>
                <a:gd name="T13" fmla="*/ 2 h 4"/>
                <a:gd name="T14" fmla="*/ 2 w 3"/>
                <a:gd name="T15" fmla="*/ 3 h 4"/>
                <a:gd name="T16" fmla="*/ 1 w 3"/>
                <a:gd name="T17" fmla="*/ 3 h 4"/>
                <a:gd name="T18" fmla="*/ 1 w 3"/>
                <a:gd name="T19" fmla="*/ 3 h 4"/>
                <a:gd name="T20" fmla="*/ 1 w 3"/>
                <a:gd name="T21" fmla="*/ 3 h 4"/>
                <a:gd name="T22" fmla="*/ 0 w 3"/>
                <a:gd name="T23" fmla="*/ 3 h 4"/>
                <a:gd name="T24" fmla="*/ 0 w 3"/>
                <a:gd name="T25" fmla="*/ 2 h 4"/>
                <a:gd name="T26" fmla="*/ 0 w 3"/>
                <a:gd name="T27" fmla="*/ 1 h 4"/>
                <a:gd name="T28" fmla="*/ 0 w 3"/>
                <a:gd name="T29" fmla="*/ 1 h 4"/>
                <a:gd name="T30" fmla="*/ 0 w 3"/>
                <a:gd name="T31" fmla="*/ 0 h 4"/>
                <a:gd name="T32" fmla="*/ 1 w 3"/>
                <a:gd name="T33" fmla="*/ 0 h 4"/>
                <a:gd name="T34" fmla="*/ 1 w 3"/>
                <a:gd name="T35" fmla="*/ 0 h 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4"/>
                <a:gd name="T56" fmla="*/ 3 w 3"/>
                <a:gd name="T57" fmla="*/ 4 h 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87" name="Freeform 524"/>
            <p:cNvSpPr>
              <a:spLocks/>
            </p:cNvSpPr>
            <p:nvPr/>
          </p:nvSpPr>
          <p:spPr bwMode="auto">
            <a:xfrm>
              <a:off x="2247" y="1123"/>
              <a:ext cx="3" cy="3"/>
            </a:xfrm>
            <a:custGeom>
              <a:avLst/>
              <a:gdLst>
                <a:gd name="T0" fmla="*/ 1 w 3"/>
                <a:gd name="T1" fmla="*/ 0 h 3"/>
                <a:gd name="T2" fmla="*/ 1 w 3"/>
                <a:gd name="T3" fmla="*/ 0 h 3"/>
                <a:gd name="T4" fmla="*/ 1 w 3"/>
                <a:gd name="T5" fmla="*/ 0 h 3"/>
                <a:gd name="T6" fmla="*/ 2 w 3"/>
                <a:gd name="T7" fmla="*/ 0 h 3"/>
                <a:gd name="T8" fmla="*/ 2 w 3"/>
                <a:gd name="T9" fmla="*/ 1 h 3"/>
                <a:gd name="T10" fmla="*/ 2 w 3"/>
                <a:gd name="T11" fmla="*/ 1 h 3"/>
                <a:gd name="T12" fmla="*/ 2 w 3"/>
                <a:gd name="T13" fmla="*/ 1 h 3"/>
                <a:gd name="T14" fmla="*/ 2 w 3"/>
                <a:gd name="T15" fmla="*/ 2 h 3"/>
                <a:gd name="T16" fmla="*/ 1 w 3"/>
                <a:gd name="T17" fmla="*/ 2 h 3"/>
                <a:gd name="T18" fmla="*/ 1 w 3"/>
                <a:gd name="T19" fmla="*/ 2 h 3"/>
                <a:gd name="T20" fmla="*/ 1 w 3"/>
                <a:gd name="T21" fmla="*/ 2 h 3"/>
                <a:gd name="T22" fmla="*/ 0 w 3"/>
                <a:gd name="T23" fmla="*/ 2 h 3"/>
                <a:gd name="T24" fmla="*/ 0 w 3"/>
                <a:gd name="T25" fmla="*/ 1 h 3"/>
                <a:gd name="T26" fmla="*/ 0 w 3"/>
                <a:gd name="T27" fmla="*/ 1 h 3"/>
                <a:gd name="T28" fmla="*/ 0 w 3"/>
                <a:gd name="T29" fmla="*/ 1 h 3"/>
                <a:gd name="T30" fmla="*/ 0 w 3"/>
                <a:gd name="T31" fmla="*/ 0 h 3"/>
                <a:gd name="T32" fmla="*/ 1 w 3"/>
                <a:gd name="T33" fmla="*/ 0 h 3"/>
                <a:gd name="T34" fmla="*/ 1 w 3"/>
                <a:gd name="T35" fmla="*/ 0 h 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3"/>
                <a:gd name="T56" fmla="*/ 3 w 3"/>
                <a:gd name="T57" fmla="*/ 3 h 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3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88" name="Freeform 525"/>
            <p:cNvSpPr>
              <a:spLocks/>
            </p:cNvSpPr>
            <p:nvPr/>
          </p:nvSpPr>
          <p:spPr bwMode="auto">
            <a:xfrm>
              <a:off x="2245" y="1109"/>
              <a:ext cx="3" cy="5"/>
            </a:xfrm>
            <a:custGeom>
              <a:avLst/>
              <a:gdLst>
                <a:gd name="T0" fmla="*/ 1 w 3"/>
                <a:gd name="T1" fmla="*/ 0 h 5"/>
                <a:gd name="T2" fmla="*/ 1 w 3"/>
                <a:gd name="T3" fmla="*/ 0 h 5"/>
                <a:gd name="T4" fmla="*/ 1 w 3"/>
                <a:gd name="T5" fmla="*/ 0 h 5"/>
                <a:gd name="T6" fmla="*/ 2 w 3"/>
                <a:gd name="T7" fmla="*/ 0 h 5"/>
                <a:gd name="T8" fmla="*/ 2 w 3"/>
                <a:gd name="T9" fmla="*/ 1 h 5"/>
                <a:gd name="T10" fmla="*/ 2 w 3"/>
                <a:gd name="T11" fmla="*/ 2 h 5"/>
                <a:gd name="T12" fmla="*/ 2 w 3"/>
                <a:gd name="T13" fmla="*/ 3 h 5"/>
                <a:gd name="T14" fmla="*/ 2 w 3"/>
                <a:gd name="T15" fmla="*/ 3 h 5"/>
                <a:gd name="T16" fmla="*/ 1 w 3"/>
                <a:gd name="T17" fmla="*/ 4 h 5"/>
                <a:gd name="T18" fmla="*/ 1 w 3"/>
                <a:gd name="T19" fmla="*/ 4 h 5"/>
                <a:gd name="T20" fmla="*/ 1 w 3"/>
                <a:gd name="T21" fmla="*/ 4 h 5"/>
                <a:gd name="T22" fmla="*/ 0 w 3"/>
                <a:gd name="T23" fmla="*/ 3 h 5"/>
                <a:gd name="T24" fmla="*/ 0 w 3"/>
                <a:gd name="T25" fmla="*/ 3 h 5"/>
                <a:gd name="T26" fmla="*/ 0 w 3"/>
                <a:gd name="T27" fmla="*/ 2 h 5"/>
                <a:gd name="T28" fmla="*/ 0 w 3"/>
                <a:gd name="T29" fmla="*/ 1 h 5"/>
                <a:gd name="T30" fmla="*/ 0 w 3"/>
                <a:gd name="T31" fmla="*/ 0 h 5"/>
                <a:gd name="T32" fmla="*/ 1 w 3"/>
                <a:gd name="T33" fmla="*/ 0 h 5"/>
                <a:gd name="T34" fmla="*/ 1 w 3"/>
                <a:gd name="T35" fmla="*/ 0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5"/>
                <a:gd name="T56" fmla="*/ 3 w 3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5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89" name="Freeform 526"/>
            <p:cNvSpPr>
              <a:spLocks/>
            </p:cNvSpPr>
            <p:nvPr/>
          </p:nvSpPr>
          <p:spPr bwMode="auto">
            <a:xfrm>
              <a:off x="2236" y="1109"/>
              <a:ext cx="3" cy="5"/>
            </a:xfrm>
            <a:custGeom>
              <a:avLst/>
              <a:gdLst>
                <a:gd name="T0" fmla="*/ 1 w 3"/>
                <a:gd name="T1" fmla="*/ 0 h 5"/>
                <a:gd name="T2" fmla="*/ 1 w 3"/>
                <a:gd name="T3" fmla="*/ 0 h 5"/>
                <a:gd name="T4" fmla="*/ 1 w 3"/>
                <a:gd name="T5" fmla="*/ 0 h 5"/>
                <a:gd name="T6" fmla="*/ 2 w 3"/>
                <a:gd name="T7" fmla="*/ 0 h 5"/>
                <a:gd name="T8" fmla="*/ 2 w 3"/>
                <a:gd name="T9" fmla="*/ 1 h 5"/>
                <a:gd name="T10" fmla="*/ 2 w 3"/>
                <a:gd name="T11" fmla="*/ 2 h 5"/>
                <a:gd name="T12" fmla="*/ 2 w 3"/>
                <a:gd name="T13" fmla="*/ 3 h 5"/>
                <a:gd name="T14" fmla="*/ 2 w 3"/>
                <a:gd name="T15" fmla="*/ 3 h 5"/>
                <a:gd name="T16" fmla="*/ 1 w 3"/>
                <a:gd name="T17" fmla="*/ 4 h 5"/>
                <a:gd name="T18" fmla="*/ 1 w 3"/>
                <a:gd name="T19" fmla="*/ 4 h 5"/>
                <a:gd name="T20" fmla="*/ 1 w 3"/>
                <a:gd name="T21" fmla="*/ 4 h 5"/>
                <a:gd name="T22" fmla="*/ 0 w 3"/>
                <a:gd name="T23" fmla="*/ 3 h 5"/>
                <a:gd name="T24" fmla="*/ 0 w 3"/>
                <a:gd name="T25" fmla="*/ 3 h 5"/>
                <a:gd name="T26" fmla="*/ 0 w 3"/>
                <a:gd name="T27" fmla="*/ 2 h 5"/>
                <a:gd name="T28" fmla="*/ 0 w 3"/>
                <a:gd name="T29" fmla="*/ 1 h 5"/>
                <a:gd name="T30" fmla="*/ 0 w 3"/>
                <a:gd name="T31" fmla="*/ 0 h 5"/>
                <a:gd name="T32" fmla="*/ 1 w 3"/>
                <a:gd name="T33" fmla="*/ 0 h 5"/>
                <a:gd name="T34" fmla="*/ 1 w 3"/>
                <a:gd name="T35" fmla="*/ 0 h 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5"/>
                <a:gd name="T56" fmla="*/ 3 w 3"/>
                <a:gd name="T57" fmla="*/ 5 h 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5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90" name="Freeform 527"/>
            <p:cNvSpPr>
              <a:spLocks/>
            </p:cNvSpPr>
            <p:nvPr/>
          </p:nvSpPr>
          <p:spPr bwMode="auto">
            <a:xfrm>
              <a:off x="2233" y="1121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2 w 3"/>
                <a:gd name="T5" fmla="*/ 0 h 4"/>
                <a:gd name="T6" fmla="*/ 2 w 3"/>
                <a:gd name="T7" fmla="*/ 0 h 4"/>
                <a:gd name="T8" fmla="*/ 2 w 3"/>
                <a:gd name="T9" fmla="*/ 1 h 4"/>
                <a:gd name="T10" fmla="*/ 2 w 3"/>
                <a:gd name="T11" fmla="*/ 2 h 4"/>
                <a:gd name="T12" fmla="*/ 2 w 3"/>
                <a:gd name="T13" fmla="*/ 2 h 4"/>
                <a:gd name="T14" fmla="*/ 2 w 3"/>
                <a:gd name="T15" fmla="*/ 3 h 4"/>
                <a:gd name="T16" fmla="*/ 2 w 3"/>
                <a:gd name="T17" fmla="*/ 3 h 4"/>
                <a:gd name="T18" fmla="*/ 1 w 3"/>
                <a:gd name="T19" fmla="*/ 3 h 4"/>
                <a:gd name="T20" fmla="*/ 1 w 3"/>
                <a:gd name="T21" fmla="*/ 3 h 4"/>
                <a:gd name="T22" fmla="*/ 0 w 3"/>
                <a:gd name="T23" fmla="*/ 3 h 4"/>
                <a:gd name="T24" fmla="*/ 0 w 3"/>
                <a:gd name="T25" fmla="*/ 2 h 4"/>
                <a:gd name="T26" fmla="*/ 0 w 3"/>
                <a:gd name="T27" fmla="*/ 2 h 4"/>
                <a:gd name="T28" fmla="*/ 0 w 3"/>
                <a:gd name="T29" fmla="*/ 1 h 4"/>
                <a:gd name="T30" fmla="*/ 0 w 3"/>
                <a:gd name="T31" fmla="*/ 0 h 4"/>
                <a:gd name="T32" fmla="*/ 1 w 3"/>
                <a:gd name="T33" fmla="*/ 0 h 4"/>
                <a:gd name="T34" fmla="*/ 1 w 3"/>
                <a:gd name="T35" fmla="*/ 0 h 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4"/>
                <a:gd name="T56" fmla="*/ 3 w 3"/>
                <a:gd name="T57" fmla="*/ 4 h 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91" name="Freeform 528"/>
            <p:cNvSpPr>
              <a:spLocks/>
            </p:cNvSpPr>
            <p:nvPr/>
          </p:nvSpPr>
          <p:spPr bwMode="auto">
            <a:xfrm>
              <a:off x="2240" y="1129"/>
              <a:ext cx="3" cy="3"/>
            </a:xfrm>
            <a:custGeom>
              <a:avLst/>
              <a:gdLst>
                <a:gd name="T0" fmla="*/ 1 w 3"/>
                <a:gd name="T1" fmla="*/ 0 h 3"/>
                <a:gd name="T2" fmla="*/ 1 w 3"/>
                <a:gd name="T3" fmla="*/ 0 h 3"/>
                <a:gd name="T4" fmla="*/ 1 w 3"/>
                <a:gd name="T5" fmla="*/ 0 h 3"/>
                <a:gd name="T6" fmla="*/ 2 w 3"/>
                <a:gd name="T7" fmla="*/ 0 h 3"/>
                <a:gd name="T8" fmla="*/ 2 w 3"/>
                <a:gd name="T9" fmla="*/ 1 h 3"/>
                <a:gd name="T10" fmla="*/ 2 w 3"/>
                <a:gd name="T11" fmla="*/ 1 h 3"/>
                <a:gd name="T12" fmla="*/ 2 w 3"/>
                <a:gd name="T13" fmla="*/ 1 h 3"/>
                <a:gd name="T14" fmla="*/ 2 w 3"/>
                <a:gd name="T15" fmla="*/ 2 h 3"/>
                <a:gd name="T16" fmla="*/ 1 w 3"/>
                <a:gd name="T17" fmla="*/ 2 h 3"/>
                <a:gd name="T18" fmla="*/ 1 w 3"/>
                <a:gd name="T19" fmla="*/ 2 h 3"/>
                <a:gd name="T20" fmla="*/ 1 w 3"/>
                <a:gd name="T21" fmla="*/ 2 h 3"/>
                <a:gd name="T22" fmla="*/ 0 w 3"/>
                <a:gd name="T23" fmla="*/ 2 h 3"/>
                <a:gd name="T24" fmla="*/ 0 w 3"/>
                <a:gd name="T25" fmla="*/ 1 h 3"/>
                <a:gd name="T26" fmla="*/ 0 w 3"/>
                <a:gd name="T27" fmla="*/ 1 h 3"/>
                <a:gd name="T28" fmla="*/ 0 w 3"/>
                <a:gd name="T29" fmla="*/ 1 h 3"/>
                <a:gd name="T30" fmla="*/ 0 w 3"/>
                <a:gd name="T31" fmla="*/ 0 h 3"/>
                <a:gd name="T32" fmla="*/ 1 w 3"/>
                <a:gd name="T33" fmla="*/ 0 h 3"/>
                <a:gd name="T34" fmla="*/ 1 w 3"/>
                <a:gd name="T35" fmla="*/ 0 h 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3"/>
                <a:gd name="T56" fmla="*/ 3 w 3"/>
                <a:gd name="T57" fmla="*/ 3 h 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3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92" name="Freeform 529"/>
            <p:cNvSpPr>
              <a:spLocks/>
            </p:cNvSpPr>
            <p:nvPr/>
          </p:nvSpPr>
          <p:spPr bwMode="auto">
            <a:xfrm>
              <a:off x="2249" y="1123"/>
              <a:ext cx="1" cy="2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0 h 2"/>
                <a:gd name="T4" fmla="*/ 0 w 1"/>
                <a:gd name="T5" fmla="*/ 0 h 2"/>
                <a:gd name="T6" fmla="*/ 0 w 1"/>
                <a:gd name="T7" fmla="*/ 0 h 2"/>
                <a:gd name="T8" fmla="*/ 0 w 1"/>
                <a:gd name="T9" fmla="*/ 0 h 2"/>
                <a:gd name="T10" fmla="*/ 0 w 1"/>
                <a:gd name="T11" fmla="*/ 1 h 2"/>
                <a:gd name="T12" fmla="*/ 0 w 1"/>
                <a:gd name="T13" fmla="*/ 1 h 2"/>
                <a:gd name="T14" fmla="*/ 0 w 1"/>
                <a:gd name="T15" fmla="*/ 1 h 2"/>
                <a:gd name="T16" fmla="*/ 0 w 1"/>
                <a:gd name="T17" fmla="*/ 1 h 2"/>
                <a:gd name="T18" fmla="*/ 0 w 1"/>
                <a:gd name="T19" fmla="*/ 1 h 2"/>
                <a:gd name="T20" fmla="*/ 0 w 1"/>
                <a:gd name="T21" fmla="*/ 1 h 2"/>
                <a:gd name="T22" fmla="*/ 0 w 1"/>
                <a:gd name="T23" fmla="*/ 1 h 2"/>
                <a:gd name="T24" fmla="*/ 0 w 1"/>
                <a:gd name="T25" fmla="*/ 1 h 2"/>
                <a:gd name="T26" fmla="*/ 0 w 1"/>
                <a:gd name="T27" fmla="*/ 1 h 2"/>
                <a:gd name="T28" fmla="*/ 0 w 1"/>
                <a:gd name="T29" fmla="*/ 0 h 2"/>
                <a:gd name="T30" fmla="*/ 0 w 1"/>
                <a:gd name="T31" fmla="*/ 0 h 2"/>
                <a:gd name="T32" fmla="*/ 0 w 1"/>
                <a:gd name="T33" fmla="*/ 0 h 2"/>
                <a:gd name="T34" fmla="*/ 0 w 1"/>
                <a:gd name="T35" fmla="*/ 0 h 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"/>
                <a:gd name="T55" fmla="*/ 0 h 2"/>
                <a:gd name="T56" fmla="*/ 1 w 1"/>
                <a:gd name="T57" fmla="*/ 2 h 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" h="2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93" name="Freeform 530"/>
            <p:cNvSpPr>
              <a:spLocks/>
            </p:cNvSpPr>
            <p:nvPr/>
          </p:nvSpPr>
          <p:spPr bwMode="auto">
            <a:xfrm>
              <a:off x="2245" y="1109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1 w 3"/>
                <a:gd name="T5" fmla="*/ 0 h 4"/>
                <a:gd name="T6" fmla="*/ 2 w 3"/>
                <a:gd name="T7" fmla="*/ 0 h 4"/>
                <a:gd name="T8" fmla="*/ 2 w 3"/>
                <a:gd name="T9" fmla="*/ 1 h 4"/>
                <a:gd name="T10" fmla="*/ 2 w 3"/>
                <a:gd name="T11" fmla="*/ 2 h 4"/>
                <a:gd name="T12" fmla="*/ 2 w 3"/>
                <a:gd name="T13" fmla="*/ 2 h 4"/>
                <a:gd name="T14" fmla="*/ 2 w 3"/>
                <a:gd name="T15" fmla="*/ 3 h 4"/>
                <a:gd name="T16" fmla="*/ 1 w 3"/>
                <a:gd name="T17" fmla="*/ 3 h 4"/>
                <a:gd name="T18" fmla="*/ 1 w 3"/>
                <a:gd name="T19" fmla="*/ 3 h 4"/>
                <a:gd name="T20" fmla="*/ 1 w 3"/>
                <a:gd name="T21" fmla="*/ 3 h 4"/>
                <a:gd name="T22" fmla="*/ 0 w 3"/>
                <a:gd name="T23" fmla="*/ 3 h 4"/>
                <a:gd name="T24" fmla="*/ 0 w 3"/>
                <a:gd name="T25" fmla="*/ 2 h 4"/>
                <a:gd name="T26" fmla="*/ 0 w 3"/>
                <a:gd name="T27" fmla="*/ 2 h 4"/>
                <a:gd name="T28" fmla="*/ 0 w 3"/>
                <a:gd name="T29" fmla="*/ 1 h 4"/>
                <a:gd name="T30" fmla="*/ 0 w 3"/>
                <a:gd name="T31" fmla="*/ 0 h 4"/>
                <a:gd name="T32" fmla="*/ 1 w 3"/>
                <a:gd name="T33" fmla="*/ 0 h 4"/>
                <a:gd name="T34" fmla="*/ 1 w 3"/>
                <a:gd name="T35" fmla="*/ 0 h 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"/>
                <a:gd name="T55" fmla="*/ 0 h 4"/>
                <a:gd name="T56" fmla="*/ 3 w 3"/>
                <a:gd name="T57" fmla="*/ 4 h 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94" name="Freeform 531"/>
            <p:cNvSpPr>
              <a:spLocks/>
            </p:cNvSpPr>
            <p:nvPr/>
          </p:nvSpPr>
          <p:spPr bwMode="auto">
            <a:xfrm>
              <a:off x="2236" y="1109"/>
              <a:ext cx="2" cy="4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0 h 4"/>
                <a:gd name="T4" fmla="*/ 1 w 2"/>
                <a:gd name="T5" fmla="*/ 0 h 4"/>
                <a:gd name="T6" fmla="*/ 1 w 2"/>
                <a:gd name="T7" fmla="*/ 0 h 4"/>
                <a:gd name="T8" fmla="*/ 1 w 2"/>
                <a:gd name="T9" fmla="*/ 1 h 4"/>
                <a:gd name="T10" fmla="*/ 1 w 2"/>
                <a:gd name="T11" fmla="*/ 2 h 4"/>
                <a:gd name="T12" fmla="*/ 1 w 2"/>
                <a:gd name="T13" fmla="*/ 2 h 4"/>
                <a:gd name="T14" fmla="*/ 1 w 2"/>
                <a:gd name="T15" fmla="*/ 3 h 4"/>
                <a:gd name="T16" fmla="*/ 1 w 2"/>
                <a:gd name="T17" fmla="*/ 3 h 4"/>
                <a:gd name="T18" fmla="*/ 0 w 2"/>
                <a:gd name="T19" fmla="*/ 3 h 4"/>
                <a:gd name="T20" fmla="*/ 0 w 2"/>
                <a:gd name="T21" fmla="*/ 3 h 4"/>
                <a:gd name="T22" fmla="*/ 0 w 2"/>
                <a:gd name="T23" fmla="*/ 3 h 4"/>
                <a:gd name="T24" fmla="*/ 0 w 2"/>
                <a:gd name="T25" fmla="*/ 2 h 4"/>
                <a:gd name="T26" fmla="*/ 0 w 2"/>
                <a:gd name="T27" fmla="*/ 2 h 4"/>
                <a:gd name="T28" fmla="*/ 0 w 2"/>
                <a:gd name="T29" fmla="*/ 1 h 4"/>
                <a:gd name="T30" fmla="*/ 0 w 2"/>
                <a:gd name="T31" fmla="*/ 0 h 4"/>
                <a:gd name="T32" fmla="*/ 0 w 2"/>
                <a:gd name="T33" fmla="*/ 0 h 4"/>
                <a:gd name="T34" fmla="*/ 0 w 2"/>
                <a:gd name="T35" fmla="*/ 0 h 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"/>
                <a:gd name="T55" fmla="*/ 0 h 4"/>
                <a:gd name="T56" fmla="*/ 2 w 2"/>
                <a:gd name="T57" fmla="*/ 4 h 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" h="4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95" name="Freeform 532"/>
            <p:cNvSpPr>
              <a:spLocks/>
            </p:cNvSpPr>
            <p:nvPr/>
          </p:nvSpPr>
          <p:spPr bwMode="auto">
            <a:xfrm>
              <a:off x="2370" y="1072"/>
              <a:ext cx="41" cy="54"/>
            </a:xfrm>
            <a:custGeom>
              <a:avLst/>
              <a:gdLst>
                <a:gd name="T0" fmla="*/ 5 w 41"/>
                <a:gd name="T1" fmla="*/ 0 h 54"/>
                <a:gd name="T2" fmla="*/ 35 w 41"/>
                <a:gd name="T3" fmla="*/ 0 h 54"/>
                <a:gd name="T4" fmla="*/ 36 w 41"/>
                <a:gd name="T5" fmla="*/ 0 h 54"/>
                <a:gd name="T6" fmla="*/ 37 w 41"/>
                <a:gd name="T7" fmla="*/ 0 h 54"/>
                <a:gd name="T8" fmla="*/ 38 w 41"/>
                <a:gd name="T9" fmla="*/ 1 h 54"/>
                <a:gd name="T10" fmla="*/ 39 w 41"/>
                <a:gd name="T11" fmla="*/ 1 h 54"/>
                <a:gd name="T12" fmla="*/ 39 w 41"/>
                <a:gd name="T13" fmla="*/ 2 h 54"/>
                <a:gd name="T14" fmla="*/ 40 w 41"/>
                <a:gd name="T15" fmla="*/ 3 h 54"/>
                <a:gd name="T16" fmla="*/ 40 w 41"/>
                <a:gd name="T17" fmla="*/ 3 h 54"/>
                <a:gd name="T18" fmla="*/ 40 w 41"/>
                <a:gd name="T19" fmla="*/ 4 h 54"/>
                <a:gd name="T20" fmla="*/ 40 w 41"/>
                <a:gd name="T21" fmla="*/ 49 h 54"/>
                <a:gd name="T22" fmla="*/ 40 w 41"/>
                <a:gd name="T23" fmla="*/ 49 h 54"/>
                <a:gd name="T24" fmla="*/ 40 w 41"/>
                <a:gd name="T25" fmla="*/ 50 h 54"/>
                <a:gd name="T26" fmla="*/ 39 w 41"/>
                <a:gd name="T27" fmla="*/ 51 h 54"/>
                <a:gd name="T28" fmla="*/ 39 w 41"/>
                <a:gd name="T29" fmla="*/ 52 h 54"/>
                <a:gd name="T30" fmla="*/ 38 w 41"/>
                <a:gd name="T31" fmla="*/ 52 h 54"/>
                <a:gd name="T32" fmla="*/ 37 w 41"/>
                <a:gd name="T33" fmla="*/ 53 h 54"/>
                <a:gd name="T34" fmla="*/ 36 w 41"/>
                <a:gd name="T35" fmla="*/ 53 h 54"/>
                <a:gd name="T36" fmla="*/ 35 w 41"/>
                <a:gd name="T37" fmla="*/ 53 h 54"/>
                <a:gd name="T38" fmla="*/ 5 w 41"/>
                <a:gd name="T39" fmla="*/ 53 h 54"/>
                <a:gd name="T40" fmla="*/ 4 w 41"/>
                <a:gd name="T41" fmla="*/ 53 h 54"/>
                <a:gd name="T42" fmla="*/ 3 w 41"/>
                <a:gd name="T43" fmla="*/ 53 h 54"/>
                <a:gd name="T44" fmla="*/ 2 w 41"/>
                <a:gd name="T45" fmla="*/ 52 h 54"/>
                <a:gd name="T46" fmla="*/ 1 w 41"/>
                <a:gd name="T47" fmla="*/ 52 h 54"/>
                <a:gd name="T48" fmla="*/ 1 w 41"/>
                <a:gd name="T49" fmla="*/ 51 h 54"/>
                <a:gd name="T50" fmla="*/ 0 w 41"/>
                <a:gd name="T51" fmla="*/ 50 h 54"/>
                <a:gd name="T52" fmla="*/ 0 w 41"/>
                <a:gd name="T53" fmla="*/ 49 h 54"/>
                <a:gd name="T54" fmla="*/ 0 w 41"/>
                <a:gd name="T55" fmla="*/ 49 h 54"/>
                <a:gd name="T56" fmla="*/ 0 w 41"/>
                <a:gd name="T57" fmla="*/ 4 h 54"/>
                <a:gd name="T58" fmla="*/ 0 w 41"/>
                <a:gd name="T59" fmla="*/ 3 h 54"/>
                <a:gd name="T60" fmla="*/ 0 w 41"/>
                <a:gd name="T61" fmla="*/ 3 h 54"/>
                <a:gd name="T62" fmla="*/ 1 w 41"/>
                <a:gd name="T63" fmla="*/ 2 h 54"/>
                <a:gd name="T64" fmla="*/ 1 w 41"/>
                <a:gd name="T65" fmla="*/ 1 h 54"/>
                <a:gd name="T66" fmla="*/ 2 w 41"/>
                <a:gd name="T67" fmla="*/ 1 h 54"/>
                <a:gd name="T68" fmla="*/ 3 w 41"/>
                <a:gd name="T69" fmla="*/ 0 h 54"/>
                <a:gd name="T70" fmla="*/ 4 w 41"/>
                <a:gd name="T71" fmla="*/ 0 h 54"/>
                <a:gd name="T72" fmla="*/ 5 w 41"/>
                <a:gd name="T73" fmla="*/ 0 h 5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1"/>
                <a:gd name="T112" fmla="*/ 0 h 54"/>
                <a:gd name="T113" fmla="*/ 41 w 41"/>
                <a:gd name="T114" fmla="*/ 54 h 5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1" h="54">
                  <a:moveTo>
                    <a:pt x="5" y="0"/>
                  </a:moveTo>
                  <a:lnTo>
                    <a:pt x="35" y="0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38" y="1"/>
                  </a:lnTo>
                  <a:lnTo>
                    <a:pt x="39" y="1"/>
                  </a:lnTo>
                  <a:lnTo>
                    <a:pt x="39" y="2"/>
                  </a:lnTo>
                  <a:lnTo>
                    <a:pt x="40" y="3"/>
                  </a:lnTo>
                  <a:lnTo>
                    <a:pt x="40" y="4"/>
                  </a:lnTo>
                  <a:lnTo>
                    <a:pt x="40" y="49"/>
                  </a:lnTo>
                  <a:lnTo>
                    <a:pt x="40" y="50"/>
                  </a:lnTo>
                  <a:lnTo>
                    <a:pt x="39" y="51"/>
                  </a:lnTo>
                  <a:lnTo>
                    <a:pt x="39" y="52"/>
                  </a:lnTo>
                  <a:lnTo>
                    <a:pt x="38" y="52"/>
                  </a:lnTo>
                  <a:lnTo>
                    <a:pt x="37" y="53"/>
                  </a:lnTo>
                  <a:lnTo>
                    <a:pt x="36" y="53"/>
                  </a:lnTo>
                  <a:lnTo>
                    <a:pt x="35" y="53"/>
                  </a:lnTo>
                  <a:lnTo>
                    <a:pt x="5" y="53"/>
                  </a:lnTo>
                  <a:lnTo>
                    <a:pt x="4" y="53"/>
                  </a:lnTo>
                  <a:lnTo>
                    <a:pt x="3" y="53"/>
                  </a:lnTo>
                  <a:lnTo>
                    <a:pt x="2" y="52"/>
                  </a:lnTo>
                  <a:lnTo>
                    <a:pt x="1" y="52"/>
                  </a:lnTo>
                  <a:lnTo>
                    <a:pt x="1" y="51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96" name="Freeform 533"/>
            <p:cNvSpPr>
              <a:spLocks/>
            </p:cNvSpPr>
            <p:nvPr/>
          </p:nvSpPr>
          <p:spPr bwMode="auto">
            <a:xfrm>
              <a:off x="2370" y="1072"/>
              <a:ext cx="42" cy="55"/>
            </a:xfrm>
            <a:custGeom>
              <a:avLst/>
              <a:gdLst>
                <a:gd name="T0" fmla="*/ 5 w 42"/>
                <a:gd name="T1" fmla="*/ 0 h 55"/>
                <a:gd name="T2" fmla="*/ 36 w 42"/>
                <a:gd name="T3" fmla="*/ 0 h 55"/>
                <a:gd name="T4" fmla="*/ 37 w 42"/>
                <a:gd name="T5" fmla="*/ 0 h 55"/>
                <a:gd name="T6" fmla="*/ 38 w 42"/>
                <a:gd name="T7" fmla="*/ 0 h 55"/>
                <a:gd name="T8" fmla="*/ 39 w 42"/>
                <a:gd name="T9" fmla="*/ 1 h 55"/>
                <a:gd name="T10" fmla="*/ 40 w 42"/>
                <a:gd name="T11" fmla="*/ 1 h 55"/>
                <a:gd name="T12" fmla="*/ 40 w 42"/>
                <a:gd name="T13" fmla="*/ 2 h 55"/>
                <a:gd name="T14" fmla="*/ 41 w 42"/>
                <a:gd name="T15" fmla="*/ 3 h 55"/>
                <a:gd name="T16" fmla="*/ 41 w 42"/>
                <a:gd name="T17" fmla="*/ 3 h 55"/>
                <a:gd name="T18" fmla="*/ 41 w 42"/>
                <a:gd name="T19" fmla="*/ 4 h 55"/>
                <a:gd name="T20" fmla="*/ 41 w 42"/>
                <a:gd name="T21" fmla="*/ 49 h 55"/>
                <a:gd name="T22" fmla="*/ 41 w 42"/>
                <a:gd name="T23" fmla="*/ 50 h 55"/>
                <a:gd name="T24" fmla="*/ 41 w 42"/>
                <a:gd name="T25" fmla="*/ 51 h 55"/>
                <a:gd name="T26" fmla="*/ 40 w 42"/>
                <a:gd name="T27" fmla="*/ 52 h 55"/>
                <a:gd name="T28" fmla="*/ 40 w 42"/>
                <a:gd name="T29" fmla="*/ 53 h 55"/>
                <a:gd name="T30" fmla="*/ 39 w 42"/>
                <a:gd name="T31" fmla="*/ 53 h 55"/>
                <a:gd name="T32" fmla="*/ 38 w 42"/>
                <a:gd name="T33" fmla="*/ 54 h 55"/>
                <a:gd name="T34" fmla="*/ 37 w 42"/>
                <a:gd name="T35" fmla="*/ 54 h 55"/>
                <a:gd name="T36" fmla="*/ 36 w 42"/>
                <a:gd name="T37" fmla="*/ 54 h 55"/>
                <a:gd name="T38" fmla="*/ 5 w 42"/>
                <a:gd name="T39" fmla="*/ 54 h 55"/>
                <a:gd name="T40" fmla="*/ 4 w 42"/>
                <a:gd name="T41" fmla="*/ 54 h 55"/>
                <a:gd name="T42" fmla="*/ 3 w 42"/>
                <a:gd name="T43" fmla="*/ 54 h 55"/>
                <a:gd name="T44" fmla="*/ 2 w 42"/>
                <a:gd name="T45" fmla="*/ 53 h 55"/>
                <a:gd name="T46" fmla="*/ 1 w 42"/>
                <a:gd name="T47" fmla="*/ 53 h 55"/>
                <a:gd name="T48" fmla="*/ 1 w 42"/>
                <a:gd name="T49" fmla="*/ 52 h 55"/>
                <a:gd name="T50" fmla="*/ 0 w 42"/>
                <a:gd name="T51" fmla="*/ 51 h 55"/>
                <a:gd name="T52" fmla="*/ 0 w 42"/>
                <a:gd name="T53" fmla="*/ 50 h 55"/>
                <a:gd name="T54" fmla="*/ 0 w 42"/>
                <a:gd name="T55" fmla="*/ 49 h 55"/>
                <a:gd name="T56" fmla="*/ 0 w 42"/>
                <a:gd name="T57" fmla="*/ 4 h 55"/>
                <a:gd name="T58" fmla="*/ 0 w 42"/>
                <a:gd name="T59" fmla="*/ 3 h 55"/>
                <a:gd name="T60" fmla="*/ 0 w 42"/>
                <a:gd name="T61" fmla="*/ 3 h 55"/>
                <a:gd name="T62" fmla="*/ 1 w 42"/>
                <a:gd name="T63" fmla="*/ 2 h 55"/>
                <a:gd name="T64" fmla="*/ 1 w 42"/>
                <a:gd name="T65" fmla="*/ 1 h 55"/>
                <a:gd name="T66" fmla="*/ 2 w 42"/>
                <a:gd name="T67" fmla="*/ 1 h 55"/>
                <a:gd name="T68" fmla="*/ 3 w 42"/>
                <a:gd name="T69" fmla="*/ 0 h 55"/>
                <a:gd name="T70" fmla="*/ 4 w 42"/>
                <a:gd name="T71" fmla="*/ 0 h 55"/>
                <a:gd name="T72" fmla="*/ 5 w 42"/>
                <a:gd name="T73" fmla="*/ 0 h 5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2"/>
                <a:gd name="T112" fmla="*/ 0 h 55"/>
                <a:gd name="T113" fmla="*/ 42 w 42"/>
                <a:gd name="T114" fmla="*/ 55 h 5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2" h="55">
                  <a:moveTo>
                    <a:pt x="5" y="0"/>
                  </a:moveTo>
                  <a:lnTo>
                    <a:pt x="36" y="0"/>
                  </a:lnTo>
                  <a:lnTo>
                    <a:pt x="37" y="0"/>
                  </a:lnTo>
                  <a:lnTo>
                    <a:pt x="38" y="0"/>
                  </a:lnTo>
                  <a:lnTo>
                    <a:pt x="39" y="1"/>
                  </a:lnTo>
                  <a:lnTo>
                    <a:pt x="40" y="1"/>
                  </a:lnTo>
                  <a:lnTo>
                    <a:pt x="40" y="2"/>
                  </a:lnTo>
                  <a:lnTo>
                    <a:pt x="41" y="3"/>
                  </a:lnTo>
                  <a:lnTo>
                    <a:pt x="41" y="4"/>
                  </a:lnTo>
                  <a:lnTo>
                    <a:pt x="41" y="49"/>
                  </a:lnTo>
                  <a:lnTo>
                    <a:pt x="41" y="50"/>
                  </a:lnTo>
                  <a:lnTo>
                    <a:pt x="41" y="51"/>
                  </a:lnTo>
                  <a:lnTo>
                    <a:pt x="40" y="52"/>
                  </a:lnTo>
                  <a:lnTo>
                    <a:pt x="40" y="53"/>
                  </a:lnTo>
                  <a:lnTo>
                    <a:pt x="39" y="53"/>
                  </a:lnTo>
                  <a:lnTo>
                    <a:pt x="38" y="54"/>
                  </a:lnTo>
                  <a:lnTo>
                    <a:pt x="37" y="54"/>
                  </a:lnTo>
                  <a:lnTo>
                    <a:pt x="36" y="54"/>
                  </a:lnTo>
                  <a:lnTo>
                    <a:pt x="5" y="54"/>
                  </a:lnTo>
                  <a:lnTo>
                    <a:pt x="4" y="54"/>
                  </a:lnTo>
                  <a:lnTo>
                    <a:pt x="3" y="54"/>
                  </a:lnTo>
                  <a:lnTo>
                    <a:pt x="2" y="53"/>
                  </a:lnTo>
                  <a:lnTo>
                    <a:pt x="1" y="53"/>
                  </a:lnTo>
                  <a:lnTo>
                    <a:pt x="1" y="52"/>
                  </a:lnTo>
                  <a:lnTo>
                    <a:pt x="0" y="51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97" name="Freeform 534"/>
            <p:cNvSpPr>
              <a:spLocks/>
            </p:cNvSpPr>
            <p:nvPr/>
          </p:nvSpPr>
          <p:spPr bwMode="auto">
            <a:xfrm>
              <a:off x="2370" y="1072"/>
              <a:ext cx="41" cy="16"/>
            </a:xfrm>
            <a:custGeom>
              <a:avLst/>
              <a:gdLst>
                <a:gd name="T0" fmla="*/ 0 w 41"/>
                <a:gd name="T1" fmla="*/ 0 h 16"/>
                <a:gd name="T2" fmla="*/ 40 w 41"/>
                <a:gd name="T3" fmla="*/ 0 h 16"/>
                <a:gd name="T4" fmla="*/ 40 w 41"/>
                <a:gd name="T5" fmla="*/ 15 h 16"/>
                <a:gd name="T6" fmla="*/ 0 w 41"/>
                <a:gd name="T7" fmla="*/ 15 h 16"/>
                <a:gd name="T8" fmla="*/ 0 w 41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16"/>
                <a:gd name="T17" fmla="*/ 41 w 41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16">
                  <a:moveTo>
                    <a:pt x="0" y="0"/>
                  </a:moveTo>
                  <a:lnTo>
                    <a:pt x="40" y="0"/>
                  </a:lnTo>
                  <a:lnTo>
                    <a:pt x="40" y="15"/>
                  </a:lnTo>
                  <a:lnTo>
                    <a:pt x="0" y="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444444"/>
                </a:gs>
                <a:gs pos="100000">
                  <a:srgbClr val="E5E5E5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98" name="Freeform 535"/>
            <p:cNvSpPr>
              <a:spLocks/>
            </p:cNvSpPr>
            <p:nvPr/>
          </p:nvSpPr>
          <p:spPr bwMode="auto">
            <a:xfrm>
              <a:off x="2370" y="1072"/>
              <a:ext cx="42" cy="16"/>
            </a:xfrm>
            <a:custGeom>
              <a:avLst/>
              <a:gdLst>
                <a:gd name="T0" fmla="*/ 0 w 42"/>
                <a:gd name="T1" fmla="*/ 0 h 16"/>
                <a:gd name="T2" fmla="*/ 41 w 42"/>
                <a:gd name="T3" fmla="*/ 0 h 16"/>
                <a:gd name="T4" fmla="*/ 41 w 42"/>
                <a:gd name="T5" fmla="*/ 15 h 16"/>
                <a:gd name="T6" fmla="*/ 0 w 42"/>
                <a:gd name="T7" fmla="*/ 15 h 16"/>
                <a:gd name="T8" fmla="*/ 0 w 42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16"/>
                <a:gd name="T17" fmla="*/ 42 w 42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16">
                  <a:moveTo>
                    <a:pt x="0" y="0"/>
                  </a:moveTo>
                  <a:lnTo>
                    <a:pt x="41" y="0"/>
                  </a:lnTo>
                  <a:lnTo>
                    <a:pt x="41" y="15"/>
                  </a:lnTo>
                  <a:lnTo>
                    <a:pt x="0" y="1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799" name="Freeform 536"/>
            <p:cNvSpPr>
              <a:spLocks/>
            </p:cNvSpPr>
            <p:nvPr/>
          </p:nvSpPr>
          <p:spPr bwMode="auto">
            <a:xfrm>
              <a:off x="2350" y="1076"/>
              <a:ext cx="41" cy="64"/>
            </a:xfrm>
            <a:custGeom>
              <a:avLst/>
              <a:gdLst>
                <a:gd name="T0" fmla="*/ 22 w 41"/>
                <a:gd name="T1" fmla="*/ 0 h 64"/>
                <a:gd name="T2" fmla="*/ 26 w 41"/>
                <a:gd name="T3" fmla="*/ 1 h 64"/>
                <a:gd name="T4" fmla="*/ 29 w 41"/>
                <a:gd name="T5" fmla="*/ 4 h 64"/>
                <a:gd name="T6" fmla="*/ 33 w 41"/>
                <a:gd name="T7" fmla="*/ 7 h 64"/>
                <a:gd name="T8" fmla="*/ 35 w 41"/>
                <a:gd name="T9" fmla="*/ 12 h 64"/>
                <a:gd name="T10" fmla="*/ 38 w 41"/>
                <a:gd name="T11" fmla="*/ 17 h 64"/>
                <a:gd name="T12" fmla="*/ 39 w 41"/>
                <a:gd name="T13" fmla="*/ 22 h 64"/>
                <a:gd name="T14" fmla="*/ 40 w 41"/>
                <a:gd name="T15" fmla="*/ 28 h 64"/>
                <a:gd name="T16" fmla="*/ 40 w 41"/>
                <a:gd name="T17" fmla="*/ 35 h 64"/>
                <a:gd name="T18" fmla="*/ 39 w 41"/>
                <a:gd name="T19" fmla="*/ 41 h 64"/>
                <a:gd name="T20" fmla="*/ 38 w 41"/>
                <a:gd name="T21" fmla="*/ 46 h 64"/>
                <a:gd name="T22" fmla="*/ 35 w 41"/>
                <a:gd name="T23" fmla="*/ 51 h 64"/>
                <a:gd name="T24" fmla="*/ 33 w 41"/>
                <a:gd name="T25" fmla="*/ 56 h 64"/>
                <a:gd name="T26" fmla="*/ 29 w 41"/>
                <a:gd name="T27" fmla="*/ 59 h 64"/>
                <a:gd name="T28" fmla="*/ 26 w 41"/>
                <a:gd name="T29" fmla="*/ 62 h 64"/>
                <a:gd name="T30" fmla="*/ 22 w 41"/>
                <a:gd name="T31" fmla="*/ 63 h 64"/>
                <a:gd name="T32" fmla="*/ 18 w 41"/>
                <a:gd name="T33" fmla="*/ 63 h 64"/>
                <a:gd name="T34" fmla="*/ 14 w 41"/>
                <a:gd name="T35" fmla="*/ 62 h 64"/>
                <a:gd name="T36" fmla="*/ 10 w 41"/>
                <a:gd name="T37" fmla="*/ 59 h 64"/>
                <a:gd name="T38" fmla="*/ 7 w 41"/>
                <a:gd name="T39" fmla="*/ 56 h 64"/>
                <a:gd name="T40" fmla="*/ 4 w 41"/>
                <a:gd name="T41" fmla="*/ 51 h 64"/>
                <a:gd name="T42" fmla="*/ 2 w 41"/>
                <a:gd name="T43" fmla="*/ 46 h 64"/>
                <a:gd name="T44" fmla="*/ 1 w 41"/>
                <a:gd name="T45" fmla="*/ 41 h 64"/>
                <a:gd name="T46" fmla="*/ 0 w 41"/>
                <a:gd name="T47" fmla="*/ 35 h 64"/>
                <a:gd name="T48" fmla="*/ 0 w 41"/>
                <a:gd name="T49" fmla="*/ 28 h 64"/>
                <a:gd name="T50" fmla="*/ 1 w 41"/>
                <a:gd name="T51" fmla="*/ 22 h 64"/>
                <a:gd name="T52" fmla="*/ 2 w 41"/>
                <a:gd name="T53" fmla="*/ 17 h 64"/>
                <a:gd name="T54" fmla="*/ 4 w 41"/>
                <a:gd name="T55" fmla="*/ 12 h 64"/>
                <a:gd name="T56" fmla="*/ 7 w 41"/>
                <a:gd name="T57" fmla="*/ 7 h 64"/>
                <a:gd name="T58" fmla="*/ 10 w 41"/>
                <a:gd name="T59" fmla="*/ 4 h 64"/>
                <a:gd name="T60" fmla="*/ 14 w 41"/>
                <a:gd name="T61" fmla="*/ 1 h 64"/>
                <a:gd name="T62" fmla="*/ 18 w 41"/>
                <a:gd name="T63" fmla="*/ 0 h 6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1"/>
                <a:gd name="T97" fmla="*/ 0 h 64"/>
                <a:gd name="T98" fmla="*/ 41 w 41"/>
                <a:gd name="T99" fmla="*/ 64 h 6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1" h="64">
                  <a:moveTo>
                    <a:pt x="20" y="0"/>
                  </a:moveTo>
                  <a:lnTo>
                    <a:pt x="22" y="0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8" y="3"/>
                  </a:lnTo>
                  <a:lnTo>
                    <a:pt x="29" y="4"/>
                  </a:lnTo>
                  <a:lnTo>
                    <a:pt x="31" y="5"/>
                  </a:lnTo>
                  <a:lnTo>
                    <a:pt x="33" y="7"/>
                  </a:lnTo>
                  <a:lnTo>
                    <a:pt x="34" y="9"/>
                  </a:lnTo>
                  <a:lnTo>
                    <a:pt x="35" y="12"/>
                  </a:lnTo>
                  <a:lnTo>
                    <a:pt x="37" y="14"/>
                  </a:lnTo>
                  <a:lnTo>
                    <a:pt x="38" y="17"/>
                  </a:lnTo>
                  <a:lnTo>
                    <a:pt x="38" y="19"/>
                  </a:lnTo>
                  <a:lnTo>
                    <a:pt x="39" y="22"/>
                  </a:lnTo>
                  <a:lnTo>
                    <a:pt x="40" y="25"/>
                  </a:lnTo>
                  <a:lnTo>
                    <a:pt x="40" y="28"/>
                  </a:lnTo>
                  <a:lnTo>
                    <a:pt x="40" y="32"/>
                  </a:lnTo>
                  <a:lnTo>
                    <a:pt x="40" y="35"/>
                  </a:lnTo>
                  <a:lnTo>
                    <a:pt x="40" y="38"/>
                  </a:lnTo>
                  <a:lnTo>
                    <a:pt x="39" y="41"/>
                  </a:lnTo>
                  <a:lnTo>
                    <a:pt x="38" y="44"/>
                  </a:lnTo>
                  <a:lnTo>
                    <a:pt x="38" y="46"/>
                  </a:lnTo>
                  <a:lnTo>
                    <a:pt x="37" y="49"/>
                  </a:lnTo>
                  <a:lnTo>
                    <a:pt x="35" y="51"/>
                  </a:lnTo>
                  <a:lnTo>
                    <a:pt x="34" y="54"/>
                  </a:lnTo>
                  <a:lnTo>
                    <a:pt x="33" y="56"/>
                  </a:lnTo>
                  <a:lnTo>
                    <a:pt x="31" y="58"/>
                  </a:lnTo>
                  <a:lnTo>
                    <a:pt x="29" y="59"/>
                  </a:lnTo>
                  <a:lnTo>
                    <a:pt x="28" y="60"/>
                  </a:lnTo>
                  <a:lnTo>
                    <a:pt x="26" y="62"/>
                  </a:lnTo>
                  <a:lnTo>
                    <a:pt x="24" y="62"/>
                  </a:lnTo>
                  <a:lnTo>
                    <a:pt x="22" y="63"/>
                  </a:lnTo>
                  <a:lnTo>
                    <a:pt x="20" y="63"/>
                  </a:lnTo>
                  <a:lnTo>
                    <a:pt x="18" y="63"/>
                  </a:lnTo>
                  <a:lnTo>
                    <a:pt x="16" y="62"/>
                  </a:lnTo>
                  <a:lnTo>
                    <a:pt x="14" y="62"/>
                  </a:lnTo>
                  <a:lnTo>
                    <a:pt x="12" y="60"/>
                  </a:lnTo>
                  <a:lnTo>
                    <a:pt x="10" y="59"/>
                  </a:lnTo>
                  <a:lnTo>
                    <a:pt x="9" y="58"/>
                  </a:lnTo>
                  <a:lnTo>
                    <a:pt x="7" y="56"/>
                  </a:lnTo>
                  <a:lnTo>
                    <a:pt x="6" y="54"/>
                  </a:lnTo>
                  <a:lnTo>
                    <a:pt x="4" y="51"/>
                  </a:lnTo>
                  <a:lnTo>
                    <a:pt x="3" y="49"/>
                  </a:lnTo>
                  <a:lnTo>
                    <a:pt x="2" y="46"/>
                  </a:lnTo>
                  <a:lnTo>
                    <a:pt x="2" y="44"/>
                  </a:lnTo>
                  <a:lnTo>
                    <a:pt x="1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3" y="14"/>
                  </a:lnTo>
                  <a:lnTo>
                    <a:pt x="4" y="12"/>
                  </a:lnTo>
                  <a:lnTo>
                    <a:pt x="6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8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00" name="Freeform 537"/>
            <p:cNvSpPr>
              <a:spLocks/>
            </p:cNvSpPr>
            <p:nvPr/>
          </p:nvSpPr>
          <p:spPr bwMode="auto">
            <a:xfrm>
              <a:off x="2350" y="1076"/>
              <a:ext cx="42" cy="64"/>
            </a:xfrm>
            <a:custGeom>
              <a:avLst/>
              <a:gdLst>
                <a:gd name="T0" fmla="*/ 20 w 42"/>
                <a:gd name="T1" fmla="*/ 0 h 64"/>
                <a:gd name="T2" fmla="*/ 24 w 42"/>
                <a:gd name="T3" fmla="*/ 1 h 64"/>
                <a:gd name="T4" fmla="*/ 28 w 42"/>
                <a:gd name="T5" fmla="*/ 3 h 64"/>
                <a:gd name="T6" fmla="*/ 32 w 42"/>
                <a:gd name="T7" fmla="*/ 5 h 64"/>
                <a:gd name="T8" fmla="*/ 35 w 42"/>
                <a:gd name="T9" fmla="*/ 9 h 64"/>
                <a:gd name="T10" fmla="*/ 38 w 42"/>
                <a:gd name="T11" fmla="*/ 14 h 64"/>
                <a:gd name="T12" fmla="*/ 39 w 42"/>
                <a:gd name="T13" fmla="*/ 19 h 64"/>
                <a:gd name="T14" fmla="*/ 41 w 42"/>
                <a:gd name="T15" fmla="*/ 25 h 64"/>
                <a:gd name="T16" fmla="*/ 41 w 42"/>
                <a:gd name="T17" fmla="*/ 32 h 64"/>
                <a:gd name="T18" fmla="*/ 41 w 42"/>
                <a:gd name="T19" fmla="*/ 38 h 64"/>
                <a:gd name="T20" fmla="*/ 39 w 42"/>
                <a:gd name="T21" fmla="*/ 44 h 64"/>
                <a:gd name="T22" fmla="*/ 38 w 42"/>
                <a:gd name="T23" fmla="*/ 49 h 64"/>
                <a:gd name="T24" fmla="*/ 35 w 42"/>
                <a:gd name="T25" fmla="*/ 54 h 64"/>
                <a:gd name="T26" fmla="*/ 32 w 42"/>
                <a:gd name="T27" fmla="*/ 58 h 64"/>
                <a:gd name="T28" fmla="*/ 28 w 42"/>
                <a:gd name="T29" fmla="*/ 60 h 64"/>
                <a:gd name="T30" fmla="*/ 24 w 42"/>
                <a:gd name="T31" fmla="*/ 62 h 64"/>
                <a:gd name="T32" fmla="*/ 20 w 42"/>
                <a:gd name="T33" fmla="*/ 63 h 64"/>
                <a:gd name="T34" fmla="*/ 16 w 42"/>
                <a:gd name="T35" fmla="*/ 62 h 64"/>
                <a:gd name="T36" fmla="*/ 12 w 42"/>
                <a:gd name="T37" fmla="*/ 60 h 64"/>
                <a:gd name="T38" fmla="*/ 9 w 42"/>
                <a:gd name="T39" fmla="*/ 58 h 64"/>
                <a:gd name="T40" fmla="*/ 6 w 42"/>
                <a:gd name="T41" fmla="*/ 54 h 64"/>
                <a:gd name="T42" fmla="*/ 3 w 42"/>
                <a:gd name="T43" fmla="*/ 49 h 64"/>
                <a:gd name="T44" fmla="*/ 2 w 42"/>
                <a:gd name="T45" fmla="*/ 44 h 64"/>
                <a:gd name="T46" fmla="*/ 0 w 42"/>
                <a:gd name="T47" fmla="*/ 38 h 64"/>
                <a:gd name="T48" fmla="*/ 0 w 42"/>
                <a:gd name="T49" fmla="*/ 32 h 64"/>
                <a:gd name="T50" fmla="*/ 0 w 42"/>
                <a:gd name="T51" fmla="*/ 25 h 64"/>
                <a:gd name="T52" fmla="*/ 2 w 42"/>
                <a:gd name="T53" fmla="*/ 19 h 64"/>
                <a:gd name="T54" fmla="*/ 3 w 42"/>
                <a:gd name="T55" fmla="*/ 14 h 64"/>
                <a:gd name="T56" fmla="*/ 6 w 42"/>
                <a:gd name="T57" fmla="*/ 9 h 64"/>
                <a:gd name="T58" fmla="*/ 9 w 42"/>
                <a:gd name="T59" fmla="*/ 5 h 64"/>
                <a:gd name="T60" fmla="*/ 12 w 42"/>
                <a:gd name="T61" fmla="*/ 3 h 64"/>
                <a:gd name="T62" fmla="*/ 16 w 42"/>
                <a:gd name="T63" fmla="*/ 1 h 64"/>
                <a:gd name="T64" fmla="*/ 20 w 42"/>
                <a:gd name="T65" fmla="*/ 0 h 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"/>
                <a:gd name="T100" fmla="*/ 0 h 64"/>
                <a:gd name="T101" fmla="*/ 42 w 42"/>
                <a:gd name="T102" fmla="*/ 64 h 6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" h="64">
                  <a:moveTo>
                    <a:pt x="20" y="0"/>
                  </a:moveTo>
                  <a:lnTo>
                    <a:pt x="20" y="0"/>
                  </a:lnTo>
                  <a:lnTo>
                    <a:pt x="22" y="0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8" y="3"/>
                  </a:lnTo>
                  <a:lnTo>
                    <a:pt x="30" y="4"/>
                  </a:lnTo>
                  <a:lnTo>
                    <a:pt x="32" y="5"/>
                  </a:lnTo>
                  <a:lnTo>
                    <a:pt x="33" y="7"/>
                  </a:lnTo>
                  <a:lnTo>
                    <a:pt x="35" y="9"/>
                  </a:lnTo>
                  <a:lnTo>
                    <a:pt x="36" y="12"/>
                  </a:lnTo>
                  <a:lnTo>
                    <a:pt x="38" y="14"/>
                  </a:lnTo>
                  <a:lnTo>
                    <a:pt x="38" y="17"/>
                  </a:lnTo>
                  <a:lnTo>
                    <a:pt x="39" y="19"/>
                  </a:lnTo>
                  <a:lnTo>
                    <a:pt x="40" y="22"/>
                  </a:lnTo>
                  <a:lnTo>
                    <a:pt x="41" y="25"/>
                  </a:lnTo>
                  <a:lnTo>
                    <a:pt x="41" y="28"/>
                  </a:lnTo>
                  <a:lnTo>
                    <a:pt x="41" y="32"/>
                  </a:lnTo>
                  <a:lnTo>
                    <a:pt x="41" y="35"/>
                  </a:lnTo>
                  <a:lnTo>
                    <a:pt x="41" y="38"/>
                  </a:lnTo>
                  <a:lnTo>
                    <a:pt x="40" y="41"/>
                  </a:lnTo>
                  <a:lnTo>
                    <a:pt x="39" y="44"/>
                  </a:lnTo>
                  <a:lnTo>
                    <a:pt x="38" y="46"/>
                  </a:lnTo>
                  <a:lnTo>
                    <a:pt x="38" y="49"/>
                  </a:lnTo>
                  <a:lnTo>
                    <a:pt x="36" y="51"/>
                  </a:lnTo>
                  <a:lnTo>
                    <a:pt x="35" y="54"/>
                  </a:lnTo>
                  <a:lnTo>
                    <a:pt x="33" y="56"/>
                  </a:lnTo>
                  <a:lnTo>
                    <a:pt x="32" y="58"/>
                  </a:lnTo>
                  <a:lnTo>
                    <a:pt x="30" y="59"/>
                  </a:lnTo>
                  <a:lnTo>
                    <a:pt x="28" y="60"/>
                  </a:lnTo>
                  <a:lnTo>
                    <a:pt x="26" y="62"/>
                  </a:lnTo>
                  <a:lnTo>
                    <a:pt x="24" y="62"/>
                  </a:lnTo>
                  <a:lnTo>
                    <a:pt x="22" y="63"/>
                  </a:lnTo>
                  <a:lnTo>
                    <a:pt x="20" y="63"/>
                  </a:lnTo>
                  <a:lnTo>
                    <a:pt x="18" y="63"/>
                  </a:lnTo>
                  <a:lnTo>
                    <a:pt x="16" y="62"/>
                  </a:lnTo>
                  <a:lnTo>
                    <a:pt x="14" y="62"/>
                  </a:lnTo>
                  <a:lnTo>
                    <a:pt x="12" y="60"/>
                  </a:lnTo>
                  <a:lnTo>
                    <a:pt x="11" y="59"/>
                  </a:lnTo>
                  <a:lnTo>
                    <a:pt x="9" y="58"/>
                  </a:lnTo>
                  <a:lnTo>
                    <a:pt x="7" y="56"/>
                  </a:lnTo>
                  <a:lnTo>
                    <a:pt x="6" y="54"/>
                  </a:lnTo>
                  <a:lnTo>
                    <a:pt x="5" y="51"/>
                  </a:lnTo>
                  <a:lnTo>
                    <a:pt x="3" y="49"/>
                  </a:lnTo>
                  <a:lnTo>
                    <a:pt x="2" y="46"/>
                  </a:lnTo>
                  <a:lnTo>
                    <a:pt x="2" y="44"/>
                  </a:lnTo>
                  <a:lnTo>
                    <a:pt x="1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3" y="14"/>
                  </a:lnTo>
                  <a:lnTo>
                    <a:pt x="5" y="12"/>
                  </a:lnTo>
                  <a:lnTo>
                    <a:pt x="6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1" y="4"/>
                  </a:lnTo>
                  <a:lnTo>
                    <a:pt x="12" y="3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8" y="0"/>
                  </a:lnTo>
                  <a:lnTo>
                    <a:pt x="2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01" name="Freeform 538"/>
            <p:cNvSpPr>
              <a:spLocks/>
            </p:cNvSpPr>
            <p:nvPr/>
          </p:nvSpPr>
          <p:spPr bwMode="auto">
            <a:xfrm>
              <a:off x="2370" y="1076"/>
              <a:ext cx="15" cy="64"/>
            </a:xfrm>
            <a:custGeom>
              <a:avLst/>
              <a:gdLst>
                <a:gd name="T0" fmla="*/ 0 w 15"/>
                <a:gd name="T1" fmla="*/ 0 h 64"/>
                <a:gd name="T2" fmla="*/ 13 w 15"/>
                <a:gd name="T3" fmla="*/ 0 h 64"/>
                <a:gd name="T4" fmla="*/ 7 w 15"/>
                <a:gd name="T5" fmla="*/ 2 h 64"/>
                <a:gd name="T6" fmla="*/ 0 w 15"/>
                <a:gd name="T7" fmla="*/ 0 h 64"/>
                <a:gd name="T8" fmla="*/ 0 w 15"/>
                <a:gd name="T9" fmla="*/ 63 h 64"/>
                <a:gd name="T10" fmla="*/ 14 w 15"/>
                <a:gd name="T11" fmla="*/ 63 h 64"/>
                <a:gd name="T12" fmla="*/ 7 w 15"/>
                <a:gd name="T13" fmla="*/ 61 h 64"/>
                <a:gd name="T14" fmla="*/ 0 w 15"/>
                <a:gd name="T15" fmla="*/ 63 h 64"/>
                <a:gd name="T16" fmla="*/ 0 w 15"/>
                <a:gd name="T17" fmla="*/ 0 h 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64"/>
                <a:gd name="T29" fmla="*/ 15 w 15"/>
                <a:gd name="T30" fmla="*/ 64 h 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64">
                  <a:moveTo>
                    <a:pt x="0" y="0"/>
                  </a:moveTo>
                  <a:lnTo>
                    <a:pt x="13" y="0"/>
                  </a:lnTo>
                  <a:lnTo>
                    <a:pt x="7" y="2"/>
                  </a:lnTo>
                  <a:lnTo>
                    <a:pt x="0" y="0"/>
                  </a:lnTo>
                  <a:lnTo>
                    <a:pt x="0" y="63"/>
                  </a:lnTo>
                  <a:lnTo>
                    <a:pt x="14" y="63"/>
                  </a:lnTo>
                  <a:lnTo>
                    <a:pt x="7" y="61"/>
                  </a:lnTo>
                  <a:lnTo>
                    <a:pt x="0" y="63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02" name="Freeform 539"/>
            <p:cNvSpPr>
              <a:spLocks/>
            </p:cNvSpPr>
            <p:nvPr/>
          </p:nvSpPr>
          <p:spPr bwMode="auto">
            <a:xfrm>
              <a:off x="2370" y="1076"/>
              <a:ext cx="15" cy="4"/>
            </a:xfrm>
            <a:custGeom>
              <a:avLst/>
              <a:gdLst>
                <a:gd name="T0" fmla="*/ 0 w 15"/>
                <a:gd name="T1" fmla="*/ 0 h 4"/>
                <a:gd name="T2" fmla="*/ 14 w 15"/>
                <a:gd name="T3" fmla="*/ 0 h 4"/>
                <a:gd name="T4" fmla="*/ 7 w 15"/>
                <a:gd name="T5" fmla="*/ 3 h 4"/>
                <a:gd name="T6" fmla="*/ 0 w 15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"/>
                <a:gd name="T13" fmla="*/ 0 h 4"/>
                <a:gd name="T14" fmla="*/ 15 w 15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" h="4">
                  <a:moveTo>
                    <a:pt x="0" y="0"/>
                  </a:moveTo>
                  <a:lnTo>
                    <a:pt x="14" y="0"/>
                  </a:lnTo>
                  <a:lnTo>
                    <a:pt x="7" y="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03" name="Freeform 540"/>
            <p:cNvSpPr>
              <a:spLocks/>
            </p:cNvSpPr>
            <p:nvPr/>
          </p:nvSpPr>
          <p:spPr bwMode="auto">
            <a:xfrm>
              <a:off x="2363" y="1076"/>
              <a:ext cx="42" cy="64"/>
            </a:xfrm>
            <a:custGeom>
              <a:avLst/>
              <a:gdLst>
                <a:gd name="T0" fmla="*/ 22 w 42"/>
                <a:gd name="T1" fmla="*/ 0 h 64"/>
                <a:gd name="T2" fmla="*/ 26 w 42"/>
                <a:gd name="T3" fmla="*/ 1 h 64"/>
                <a:gd name="T4" fmla="*/ 30 w 42"/>
                <a:gd name="T5" fmla="*/ 4 h 64"/>
                <a:gd name="T6" fmla="*/ 33 w 42"/>
                <a:gd name="T7" fmla="*/ 7 h 64"/>
                <a:gd name="T8" fmla="*/ 36 w 42"/>
                <a:gd name="T9" fmla="*/ 12 h 64"/>
                <a:gd name="T10" fmla="*/ 38 w 42"/>
                <a:gd name="T11" fmla="*/ 17 h 64"/>
                <a:gd name="T12" fmla="*/ 40 w 42"/>
                <a:gd name="T13" fmla="*/ 22 h 64"/>
                <a:gd name="T14" fmla="*/ 41 w 42"/>
                <a:gd name="T15" fmla="*/ 28 h 64"/>
                <a:gd name="T16" fmla="*/ 41 w 42"/>
                <a:gd name="T17" fmla="*/ 35 h 64"/>
                <a:gd name="T18" fmla="*/ 40 w 42"/>
                <a:gd name="T19" fmla="*/ 41 h 64"/>
                <a:gd name="T20" fmla="*/ 38 w 42"/>
                <a:gd name="T21" fmla="*/ 46 h 64"/>
                <a:gd name="T22" fmla="*/ 36 w 42"/>
                <a:gd name="T23" fmla="*/ 51 h 64"/>
                <a:gd name="T24" fmla="*/ 33 w 42"/>
                <a:gd name="T25" fmla="*/ 56 h 64"/>
                <a:gd name="T26" fmla="*/ 30 w 42"/>
                <a:gd name="T27" fmla="*/ 59 h 64"/>
                <a:gd name="T28" fmla="*/ 26 w 42"/>
                <a:gd name="T29" fmla="*/ 62 h 64"/>
                <a:gd name="T30" fmla="*/ 22 w 42"/>
                <a:gd name="T31" fmla="*/ 63 h 64"/>
                <a:gd name="T32" fmla="*/ 18 w 42"/>
                <a:gd name="T33" fmla="*/ 63 h 64"/>
                <a:gd name="T34" fmla="*/ 14 w 42"/>
                <a:gd name="T35" fmla="*/ 62 h 64"/>
                <a:gd name="T36" fmla="*/ 11 w 42"/>
                <a:gd name="T37" fmla="*/ 59 h 64"/>
                <a:gd name="T38" fmla="*/ 7 w 42"/>
                <a:gd name="T39" fmla="*/ 56 h 64"/>
                <a:gd name="T40" fmla="*/ 5 w 42"/>
                <a:gd name="T41" fmla="*/ 51 h 64"/>
                <a:gd name="T42" fmla="*/ 2 w 42"/>
                <a:gd name="T43" fmla="*/ 46 h 64"/>
                <a:gd name="T44" fmla="*/ 1 w 42"/>
                <a:gd name="T45" fmla="*/ 41 h 64"/>
                <a:gd name="T46" fmla="*/ 0 w 42"/>
                <a:gd name="T47" fmla="*/ 35 h 64"/>
                <a:gd name="T48" fmla="*/ 0 w 42"/>
                <a:gd name="T49" fmla="*/ 28 h 64"/>
                <a:gd name="T50" fmla="*/ 1 w 42"/>
                <a:gd name="T51" fmla="*/ 22 h 64"/>
                <a:gd name="T52" fmla="*/ 2 w 42"/>
                <a:gd name="T53" fmla="*/ 17 h 64"/>
                <a:gd name="T54" fmla="*/ 5 w 42"/>
                <a:gd name="T55" fmla="*/ 12 h 64"/>
                <a:gd name="T56" fmla="*/ 7 w 42"/>
                <a:gd name="T57" fmla="*/ 7 h 64"/>
                <a:gd name="T58" fmla="*/ 11 w 42"/>
                <a:gd name="T59" fmla="*/ 4 h 64"/>
                <a:gd name="T60" fmla="*/ 14 w 42"/>
                <a:gd name="T61" fmla="*/ 1 h 64"/>
                <a:gd name="T62" fmla="*/ 18 w 42"/>
                <a:gd name="T63" fmla="*/ 0 h 6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"/>
                <a:gd name="T97" fmla="*/ 0 h 64"/>
                <a:gd name="T98" fmla="*/ 42 w 42"/>
                <a:gd name="T99" fmla="*/ 64 h 6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" h="64">
                  <a:moveTo>
                    <a:pt x="20" y="0"/>
                  </a:moveTo>
                  <a:lnTo>
                    <a:pt x="22" y="0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8" y="3"/>
                  </a:lnTo>
                  <a:lnTo>
                    <a:pt x="30" y="4"/>
                  </a:lnTo>
                  <a:lnTo>
                    <a:pt x="32" y="5"/>
                  </a:lnTo>
                  <a:lnTo>
                    <a:pt x="33" y="7"/>
                  </a:lnTo>
                  <a:lnTo>
                    <a:pt x="35" y="9"/>
                  </a:lnTo>
                  <a:lnTo>
                    <a:pt x="36" y="12"/>
                  </a:lnTo>
                  <a:lnTo>
                    <a:pt x="37" y="14"/>
                  </a:lnTo>
                  <a:lnTo>
                    <a:pt x="38" y="17"/>
                  </a:lnTo>
                  <a:lnTo>
                    <a:pt x="39" y="19"/>
                  </a:lnTo>
                  <a:lnTo>
                    <a:pt x="40" y="22"/>
                  </a:lnTo>
                  <a:lnTo>
                    <a:pt x="41" y="25"/>
                  </a:lnTo>
                  <a:lnTo>
                    <a:pt x="41" y="28"/>
                  </a:lnTo>
                  <a:lnTo>
                    <a:pt x="41" y="32"/>
                  </a:lnTo>
                  <a:lnTo>
                    <a:pt x="41" y="35"/>
                  </a:lnTo>
                  <a:lnTo>
                    <a:pt x="41" y="38"/>
                  </a:lnTo>
                  <a:lnTo>
                    <a:pt x="40" y="41"/>
                  </a:lnTo>
                  <a:lnTo>
                    <a:pt x="39" y="44"/>
                  </a:lnTo>
                  <a:lnTo>
                    <a:pt x="38" y="46"/>
                  </a:lnTo>
                  <a:lnTo>
                    <a:pt x="37" y="49"/>
                  </a:lnTo>
                  <a:lnTo>
                    <a:pt x="36" y="51"/>
                  </a:lnTo>
                  <a:lnTo>
                    <a:pt x="35" y="54"/>
                  </a:lnTo>
                  <a:lnTo>
                    <a:pt x="33" y="56"/>
                  </a:lnTo>
                  <a:lnTo>
                    <a:pt x="32" y="58"/>
                  </a:lnTo>
                  <a:lnTo>
                    <a:pt x="30" y="59"/>
                  </a:lnTo>
                  <a:lnTo>
                    <a:pt x="28" y="60"/>
                  </a:lnTo>
                  <a:lnTo>
                    <a:pt x="26" y="62"/>
                  </a:lnTo>
                  <a:lnTo>
                    <a:pt x="24" y="62"/>
                  </a:lnTo>
                  <a:lnTo>
                    <a:pt x="22" y="63"/>
                  </a:lnTo>
                  <a:lnTo>
                    <a:pt x="20" y="63"/>
                  </a:lnTo>
                  <a:lnTo>
                    <a:pt x="18" y="63"/>
                  </a:lnTo>
                  <a:lnTo>
                    <a:pt x="16" y="62"/>
                  </a:lnTo>
                  <a:lnTo>
                    <a:pt x="14" y="62"/>
                  </a:lnTo>
                  <a:lnTo>
                    <a:pt x="12" y="60"/>
                  </a:lnTo>
                  <a:lnTo>
                    <a:pt x="11" y="59"/>
                  </a:lnTo>
                  <a:lnTo>
                    <a:pt x="9" y="58"/>
                  </a:lnTo>
                  <a:lnTo>
                    <a:pt x="7" y="56"/>
                  </a:lnTo>
                  <a:lnTo>
                    <a:pt x="6" y="54"/>
                  </a:lnTo>
                  <a:lnTo>
                    <a:pt x="5" y="51"/>
                  </a:lnTo>
                  <a:lnTo>
                    <a:pt x="3" y="49"/>
                  </a:lnTo>
                  <a:lnTo>
                    <a:pt x="2" y="46"/>
                  </a:lnTo>
                  <a:lnTo>
                    <a:pt x="2" y="44"/>
                  </a:lnTo>
                  <a:lnTo>
                    <a:pt x="1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3" y="14"/>
                  </a:lnTo>
                  <a:lnTo>
                    <a:pt x="5" y="12"/>
                  </a:lnTo>
                  <a:lnTo>
                    <a:pt x="6" y="9"/>
                  </a:lnTo>
                  <a:lnTo>
                    <a:pt x="7" y="7"/>
                  </a:lnTo>
                  <a:lnTo>
                    <a:pt x="9" y="5"/>
                  </a:lnTo>
                  <a:lnTo>
                    <a:pt x="11" y="4"/>
                  </a:lnTo>
                  <a:lnTo>
                    <a:pt x="12" y="3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8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04" name="Freeform 541"/>
            <p:cNvSpPr>
              <a:spLocks/>
            </p:cNvSpPr>
            <p:nvPr/>
          </p:nvSpPr>
          <p:spPr bwMode="auto">
            <a:xfrm>
              <a:off x="2363" y="1076"/>
              <a:ext cx="43" cy="64"/>
            </a:xfrm>
            <a:custGeom>
              <a:avLst/>
              <a:gdLst>
                <a:gd name="T0" fmla="*/ 21 w 43"/>
                <a:gd name="T1" fmla="*/ 0 h 64"/>
                <a:gd name="T2" fmla="*/ 25 w 43"/>
                <a:gd name="T3" fmla="*/ 1 h 64"/>
                <a:gd name="T4" fmla="*/ 29 w 43"/>
                <a:gd name="T5" fmla="*/ 3 h 64"/>
                <a:gd name="T6" fmla="*/ 33 w 43"/>
                <a:gd name="T7" fmla="*/ 5 h 64"/>
                <a:gd name="T8" fmla="*/ 36 w 43"/>
                <a:gd name="T9" fmla="*/ 9 h 64"/>
                <a:gd name="T10" fmla="*/ 38 w 43"/>
                <a:gd name="T11" fmla="*/ 14 h 64"/>
                <a:gd name="T12" fmla="*/ 40 w 43"/>
                <a:gd name="T13" fmla="*/ 19 h 64"/>
                <a:gd name="T14" fmla="*/ 42 w 43"/>
                <a:gd name="T15" fmla="*/ 25 h 64"/>
                <a:gd name="T16" fmla="*/ 42 w 43"/>
                <a:gd name="T17" fmla="*/ 32 h 64"/>
                <a:gd name="T18" fmla="*/ 42 w 43"/>
                <a:gd name="T19" fmla="*/ 38 h 64"/>
                <a:gd name="T20" fmla="*/ 40 w 43"/>
                <a:gd name="T21" fmla="*/ 44 h 64"/>
                <a:gd name="T22" fmla="*/ 38 w 43"/>
                <a:gd name="T23" fmla="*/ 49 h 64"/>
                <a:gd name="T24" fmla="*/ 36 w 43"/>
                <a:gd name="T25" fmla="*/ 54 h 64"/>
                <a:gd name="T26" fmla="*/ 33 w 43"/>
                <a:gd name="T27" fmla="*/ 58 h 64"/>
                <a:gd name="T28" fmla="*/ 29 w 43"/>
                <a:gd name="T29" fmla="*/ 60 h 64"/>
                <a:gd name="T30" fmla="*/ 25 w 43"/>
                <a:gd name="T31" fmla="*/ 62 h 64"/>
                <a:gd name="T32" fmla="*/ 21 w 43"/>
                <a:gd name="T33" fmla="*/ 63 h 64"/>
                <a:gd name="T34" fmla="*/ 17 w 43"/>
                <a:gd name="T35" fmla="*/ 62 h 64"/>
                <a:gd name="T36" fmla="*/ 13 w 43"/>
                <a:gd name="T37" fmla="*/ 60 h 64"/>
                <a:gd name="T38" fmla="*/ 9 w 43"/>
                <a:gd name="T39" fmla="*/ 58 h 64"/>
                <a:gd name="T40" fmla="*/ 6 w 43"/>
                <a:gd name="T41" fmla="*/ 54 h 64"/>
                <a:gd name="T42" fmla="*/ 4 w 43"/>
                <a:gd name="T43" fmla="*/ 49 h 64"/>
                <a:gd name="T44" fmla="*/ 2 w 43"/>
                <a:gd name="T45" fmla="*/ 44 h 64"/>
                <a:gd name="T46" fmla="*/ 0 w 43"/>
                <a:gd name="T47" fmla="*/ 38 h 64"/>
                <a:gd name="T48" fmla="*/ 0 w 43"/>
                <a:gd name="T49" fmla="*/ 32 h 64"/>
                <a:gd name="T50" fmla="*/ 0 w 43"/>
                <a:gd name="T51" fmla="*/ 25 h 64"/>
                <a:gd name="T52" fmla="*/ 2 w 43"/>
                <a:gd name="T53" fmla="*/ 19 h 64"/>
                <a:gd name="T54" fmla="*/ 4 w 43"/>
                <a:gd name="T55" fmla="*/ 14 h 64"/>
                <a:gd name="T56" fmla="*/ 6 w 43"/>
                <a:gd name="T57" fmla="*/ 9 h 64"/>
                <a:gd name="T58" fmla="*/ 9 w 43"/>
                <a:gd name="T59" fmla="*/ 5 h 64"/>
                <a:gd name="T60" fmla="*/ 13 w 43"/>
                <a:gd name="T61" fmla="*/ 3 h 64"/>
                <a:gd name="T62" fmla="*/ 17 w 43"/>
                <a:gd name="T63" fmla="*/ 1 h 64"/>
                <a:gd name="T64" fmla="*/ 21 w 43"/>
                <a:gd name="T65" fmla="*/ 0 h 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"/>
                <a:gd name="T100" fmla="*/ 0 h 64"/>
                <a:gd name="T101" fmla="*/ 43 w 43"/>
                <a:gd name="T102" fmla="*/ 64 h 6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" h="64">
                  <a:moveTo>
                    <a:pt x="21" y="0"/>
                  </a:moveTo>
                  <a:lnTo>
                    <a:pt x="21" y="0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7" y="1"/>
                  </a:lnTo>
                  <a:lnTo>
                    <a:pt x="29" y="3"/>
                  </a:lnTo>
                  <a:lnTo>
                    <a:pt x="31" y="4"/>
                  </a:lnTo>
                  <a:lnTo>
                    <a:pt x="33" y="5"/>
                  </a:lnTo>
                  <a:lnTo>
                    <a:pt x="34" y="7"/>
                  </a:lnTo>
                  <a:lnTo>
                    <a:pt x="36" y="9"/>
                  </a:lnTo>
                  <a:lnTo>
                    <a:pt x="37" y="12"/>
                  </a:lnTo>
                  <a:lnTo>
                    <a:pt x="38" y="14"/>
                  </a:lnTo>
                  <a:lnTo>
                    <a:pt x="39" y="17"/>
                  </a:lnTo>
                  <a:lnTo>
                    <a:pt x="40" y="19"/>
                  </a:lnTo>
                  <a:lnTo>
                    <a:pt x="41" y="22"/>
                  </a:lnTo>
                  <a:lnTo>
                    <a:pt x="42" y="25"/>
                  </a:lnTo>
                  <a:lnTo>
                    <a:pt x="42" y="28"/>
                  </a:lnTo>
                  <a:lnTo>
                    <a:pt x="42" y="32"/>
                  </a:lnTo>
                  <a:lnTo>
                    <a:pt x="42" y="35"/>
                  </a:lnTo>
                  <a:lnTo>
                    <a:pt x="42" y="38"/>
                  </a:lnTo>
                  <a:lnTo>
                    <a:pt x="41" y="41"/>
                  </a:lnTo>
                  <a:lnTo>
                    <a:pt x="40" y="44"/>
                  </a:lnTo>
                  <a:lnTo>
                    <a:pt x="39" y="46"/>
                  </a:lnTo>
                  <a:lnTo>
                    <a:pt x="38" y="49"/>
                  </a:lnTo>
                  <a:lnTo>
                    <a:pt x="37" y="51"/>
                  </a:lnTo>
                  <a:lnTo>
                    <a:pt x="36" y="54"/>
                  </a:lnTo>
                  <a:lnTo>
                    <a:pt x="34" y="56"/>
                  </a:lnTo>
                  <a:lnTo>
                    <a:pt x="33" y="58"/>
                  </a:lnTo>
                  <a:lnTo>
                    <a:pt x="31" y="59"/>
                  </a:lnTo>
                  <a:lnTo>
                    <a:pt x="29" y="60"/>
                  </a:lnTo>
                  <a:lnTo>
                    <a:pt x="27" y="62"/>
                  </a:lnTo>
                  <a:lnTo>
                    <a:pt x="25" y="62"/>
                  </a:lnTo>
                  <a:lnTo>
                    <a:pt x="23" y="63"/>
                  </a:lnTo>
                  <a:lnTo>
                    <a:pt x="21" y="63"/>
                  </a:lnTo>
                  <a:lnTo>
                    <a:pt x="19" y="63"/>
                  </a:lnTo>
                  <a:lnTo>
                    <a:pt x="17" y="62"/>
                  </a:lnTo>
                  <a:lnTo>
                    <a:pt x="15" y="62"/>
                  </a:lnTo>
                  <a:lnTo>
                    <a:pt x="13" y="60"/>
                  </a:lnTo>
                  <a:lnTo>
                    <a:pt x="11" y="59"/>
                  </a:lnTo>
                  <a:lnTo>
                    <a:pt x="9" y="58"/>
                  </a:lnTo>
                  <a:lnTo>
                    <a:pt x="8" y="56"/>
                  </a:lnTo>
                  <a:lnTo>
                    <a:pt x="6" y="54"/>
                  </a:lnTo>
                  <a:lnTo>
                    <a:pt x="5" y="51"/>
                  </a:lnTo>
                  <a:lnTo>
                    <a:pt x="4" y="49"/>
                  </a:lnTo>
                  <a:lnTo>
                    <a:pt x="2" y="46"/>
                  </a:lnTo>
                  <a:lnTo>
                    <a:pt x="2" y="44"/>
                  </a:lnTo>
                  <a:lnTo>
                    <a:pt x="1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4" y="14"/>
                  </a:lnTo>
                  <a:lnTo>
                    <a:pt x="5" y="12"/>
                  </a:lnTo>
                  <a:lnTo>
                    <a:pt x="6" y="9"/>
                  </a:lnTo>
                  <a:lnTo>
                    <a:pt x="8" y="7"/>
                  </a:lnTo>
                  <a:lnTo>
                    <a:pt x="9" y="5"/>
                  </a:lnTo>
                  <a:lnTo>
                    <a:pt x="11" y="4"/>
                  </a:lnTo>
                  <a:lnTo>
                    <a:pt x="13" y="3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9" y="0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05" name="Freeform 542"/>
            <p:cNvSpPr>
              <a:spLocks/>
            </p:cNvSpPr>
            <p:nvPr/>
          </p:nvSpPr>
          <p:spPr bwMode="auto">
            <a:xfrm>
              <a:off x="2374" y="1089"/>
              <a:ext cx="25" cy="39"/>
            </a:xfrm>
            <a:custGeom>
              <a:avLst/>
              <a:gdLst>
                <a:gd name="T0" fmla="*/ 13 w 25"/>
                <a:gd name="T1" fmla="*/ 0 h 39"/>
                <a:gd name="T2" fmla="*/ 15 w 25"/>
                <a:gd name="T3" fmla="*/ 1 h 39"/>
                <a:gd name="T4" fmla="*/ 18 w 25"/>
                <a:gd name="T5" fmla="*/ 2 h 39"/>
                <a:gd name="T6" fmla="*/ 20 w 25"/>
                <a:gd name="T7" fmla="*/ 4 h 39"/>
                <a:gd name="T8" fmla="*/ 21 w 25"/>
                <a:gd name="T9" fmla="*/ 7 h 39"/>
                <a:gd name="T10" fmla="*/ 22 w 25"/>
                <a:gd name="T11" fmla="*/ 10 h 39"/>
                <a:gd name="T12" fmla="*/ 23 w 25"/>
                <a:gd name="T13" fmla="*/ 13 h 39"/>
                <a:gd name="T14" fmla="*/ 24 w 25"/>
                <a:gd name="T15" fmla="*/ 17 h 39"/>
                <a:gd name="T16" fmla="*/ 24 w 25"/>
                <a:gd name="T17" fmla="*/ 21 h 39"/>
                <a:gd name="T18" fmla="*/ 23 w 25"/>
                <a:gd name="T19" fmla="*/ 25 h 39"/>
                <a:gd name="T20" fmla="*/ 22 w 25"/>
                <a:gd name="T21" fmla="*/ 28 h 39"/>
                <a:gd name="T22" fmla="*/ 21 w 25"/>
                <a:gd name="T23" fmla="*/ 31 h 39"/>
                <a:gd name="T24" fmla="*/ 20 w 25"/>
                <a:gd name="T25" fmla="*/ 34 h 39"/>
                <a:gd name="T26" fmla="*/ 18 w 25"/>
                <a:gd name="T27" fmla="*/ 36 h 39"/>
                <a:gd name="T28" fmla="*/ 15 w 25"/>
                <a:gd name="T29" fmla="*/ 37 h 39"/>
                <a:gd name="T30" fmla="*/ 13 w 25"/>
                <a:gd name="T31" fmla="*/ 38 h 39"/>
                <a:gd name="T32" fmla="*/ 11 w 25"/>
                <a:gd name="T33" fmla="*/ 38 h 39"/>
                <a:gd name="T34" fmla="*/ 8 w 25"/>
                <a:gd name="T35" fmla="*/ 37 h 39"/>
                <a:gd name="T36" fmla="*/ 6 w 25"/>
                <a:gd name="T37" fmla="*/ 36 h 39"/>
                <a:gd name="T38" fmla="*/ 4 w 25"/>
                <a:gd name="T39" fmla="*/ 34 h 39"/>
                <a:gd name="T40" fmla="*/ 3 w 25"/>
                <a:gd name="T41" fmla="*/ 31 h 39"/>
                <a:gd name="T42" fmla="*/ 1 w 25"/>
                <a:gd name="T43" fmla="*/ 28 h 39"/>
                <a:gd name="T44" fmla="*/ 0 w 25"/>
                <a:gd name="T45" fmla="*/ 25 h 39"/>
                <a:gd name="T46" fmla="*/ 0 w 25"/>
                <a:gd name="T47" fmla="*/ 21 h 39"/>
                <a:gd name="T48" fmla="*/ 0 w 25"/>
                <a:gd name="T49" fmla="*/ 17 h 39"/>
                <a:gd name="T50" fmla="*/ 0 w 25"/>
                <a:gd name="T51" fmla="*/ 13 h 39"/>
                <a:gd name="T52" fmla="*/ 1 w 25"/>
                <a:gd name="T53" fmla="*/ 10 h 39"/>
                <a:gd name="T54" fmla="*/ 3 w 25"/>
                <a:gd name="T55" fmla="*/ 7 h 39"/>
                <a:gd name="T56" fmla="*/ 4 w 25"/>
                <a:gd name="T57" fmla="*/ 4 h 39"/>
                <a:gd name="T58" fmla="*/ 6 w 25"/>
                <a:gd name="T59" fmla="*/ 2 h 39"/>
                <a:gd name="T60" fmla="*/ 8 w 25"/>
                <a:gd name="T61" fmla="*/ 1 h 39"/>
                <a:gd name="T62" fmla="*/ 11 w 25"/>
                <a:gd name="T63" fmla="*/ 0 h 3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"/>
                <a:gd name="T97" fmla="*/ 0 h 39"/>
                <a:gd name="T98" fmla="*/ 25 w 25"/>
                <a:gd name="T99" fmla="*/ 39 h 3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" h="39">
                  <a:moveTo>
                    <a:pt x="12" y="0"/>
                  </a:moveTo>
                  <a:lnTo>
                    <a:pt x="13" y="0"/>
                  </a:lnTo>
                  <a:lnTo>
                    <a:pt x="14" y="0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20" y="4"/>
                  </a:lnTo>
                  <a:lnTo>
                    <a:pt x="20" y="6"/>
                  </a:lnTo>
                  <a:lnTo>
                    <a:pt x="21" y="7"/>
                  </a:lnTo>
                  <a:lnTo>
                    <a:pt x="22" y="8"/>
                  </a:lnTo>
                  <a:lnTo>
                    <a:pt x="22" y="10"/>
                  </a:lnTo>
                  <a:lnTo>
                    <a:pt x="23" y="12"/>
                  </a:lnTo>
                  <a:lnTo>
                    <a:pt x="23" y="13"/>
                  </a:lnTo>
                  <a:lnTo>
                    <a:pt x="24" y="15"/>
                  </a:lnTo>
                  <a:lnTo>
                    <a:pt x="24" y="17"/>
                  </a:lnTo>
                  <a:lnTo>
                    <a:pt x="24" y="19"/>
                  </a:lnTo>
                  <a:lnTo>
                    <a:pt x="24" y="21"/>
                  </a:lnTo>
                  <a:lnTo>
                    <a:pt x="24" y="23"/>
                  </a:lnTo>
                  <a:lnTo>
                    <a:pt x="23" y="25"/>
                  </a:lnTo>
                  <a:lnTo>
                    <a:pt x="23" y="26"/>
                  </a:lnTo>
                  <a:lnTo>
                    <a:pt x="22" y="28"/>
                  </a:lnTo>
                  <a:lnTo>
                    <a:pt x="22" y="30"/>
                  </a:lnTo>
                  <a:lnTo>
                    <a:pt x="21" y="31"/>
                  </a:lnTo>
                  <a:lnTo>
                    <a:pt x="20" y="32"/>
                  </a:lnTo>
                  <a:lnTo>
                    <a:pt x="20" y="34"/>
                  </a:lnTo>
                  <a:lnTo>
                    <a:pt x="19" y="35"/>
                  </a:lnTo>
                  <a:lnTo>
                    <a:pt x="18" y="36"/>
                  </a:lnTo>
                  <a:lnTo>
                    <a:pt x="17" y="36"/>
                  </a:lnTo>
                  <a:lnTo>
                    <a:pt x="15" y="37"/>
                  </a:lnTo>
                  <a:lnTo>
                    <a:pt x="14" y="38"/>
                  </a:lnTo>
                  <a:lnTo>
                    <a:pt x="13" y="38"/>
                  </a:lnTo>
                  <a:lnTo>
                    <a:pt x="12" y="38"/>
                  </a:lnTo>
                  <a:lnTo>
                    <a:pt x="11" y="38"/>
                  </a:lnTo>
                  <a:lnTo>
                    <a:pt x="10" y="38"/>
                  </a:lnTo>
                  <a:lnTo>
                    <a:pt x="8" y="37"/>
                  </a:lnTo>
                  <a:lnTo>
                    <a:pt x="7" y="36"/>
                  </a:lnTo>
                  <a:lnTo>
                    <a:pt x="6" y="36"/>
                  </a:lnTo>
                  <a:lnTo>
                    <a:pt x="5" y="35"/>
                  </a:lnTo>
                  <a:lnTo>
                    <a:pt x="4" y="34"/>
                  </a:lnTo>
                  <a:lnTo>
                    <a:pt x="3" y="32"/>
                  </a:lnTo>
                  <a:lnTo>
                    <a:pt x="3" y="31"/>
                  </a:lnTo>
                  <a:lnTo>
                    <a:pt x="2" y="30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2"/>
                  </a:lnTo>
                  <a:lnTo>
                    <a:pt x="1" y="10"/>
                  </a:lnTo>
                  <a:lnTo>
                    <a:pt x="2" y="8"/>
                  </a:lnTo>
                  <a:lnTo>
                    <a:pt x="3" y="7"/>
                  </a:lnTo>
                  <a:lnTo>
                    <a:pt x="3" y="6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</a:path>
              </a:pathLst>
            </a:custGeom>
            <a:solidFill>
              <a:srgbClr val="E5E5E5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06" name="Freeform 543"/>
            <p:cNvSpPr>
              <a:spLocks/>
            </p:cNvSpPr>
            <p:nvPr/>
          </p:nvSpPr>
          <p:spPr bwMode="auto">
            <a:xfrm>
              <a:off x="2374" y="1089"/>
              <a:ext cx="26" cy="39"/>
            </a:xfrm>
            <a:custGeom>
              <a:avLst/>
              <a:gdLst>
                <a:gd name="T0" fmla="*/ 13 w 26"/>
                <a:gd name="T1" fmla="*/ 0 h 39"/>
                <a:gd name="T2" fmla="*/ 15 w 26"/>
                <a:gd name="T3" fmla="*/ 0 h 39"/>
                <a:gd name="T4" fmla="*/ 17 w 26"/>
                <a:gd name="T5" fmla="*/ 1 h 39"/>
                <a:gd name="T6" fmla="*/ 19 w 26"/>
                <a:gd name="T7" fmla="*/ 3 h 39"/>
                <a:gd name="T8" fmla="*/ 21 w 26"/>
                <a:gd name="T9" fmla="*/ 6 h 39"/>
                <a:gd name="T10" fmla="*/ 23 w 26"/>
                <a:gd name="T11" fmla="*/ 8 h 39"/>
                <a:gd name="T12" fmla="*/ 24 w 26"/>
                <a:gd name="T13" fmla="*/ 12 h 39"/>
                <a:gd name="T14" fmla="*/ 25 w 26"/>
                <a:gd name="T15" fmla="*/ 15 h 39"/>
                <a:gd name="T16" fmla="*/ 25 w 26"/>
                <a:gd name="T17" fmla="*/ 19 h 39"/>
                <a:gd name="T18" fmla="*/ 25 w 26"/>
                <a:gd name="T19" fmla="*/ 23 h 39"/>
                <a:gd name="T20" fmla="*/ 24 w 26"/>
                <a:gd name="T21" fmla="*/ 26 h 39"/>
                <a:gd name="T22" fmla="*/ 23 w 26"/>
                <a:gd name="T23" fmla="*/ 30 h 39"/>
                <a:gd name="T24" fmla="*/ 21 w 26"/>
                <a:gd name="T25" fmla="*/ 32 h 39"/>
                <a:gd name="T26" fmla="*/ 19 w 26"/>
                <a:gd name="T27" fmla="*/ 35 h 39"/>
                <a:gd name="T28" fmla="*/ 17 w 26"/>
                <a:gd name="T29" fmla="*/ 36 h 39"/>
                <a:gd name="T30" fmla="*/ 15 w 26"/>
                <a:gd name="T31" fmla="*/ 38 h 39"/>
                <a:gd name="T32" fmla="*/ 13 w 26"/>
                <a:gd name="T33" fmla="*/ 38 h 39"/>
                <a:gd name="T34" fmla="*/ 10 w 26"/>
                <a:gd name="T35" fmla="*/ 38 h 39"/>
                <a:gd name="T36" fmla="*/ 8 w 26"/>
                <a:gd name="T37" fmla="*/ 36 h 39"/>
                <a:gd name="T38" fmla="*/ 5 w 26"/>
                <a:gd name="T39" fmla="*/ 35 h 39"/>
                <a:gd name="T40" fmla="*/ 4 w 26"/>
                <a:gd name="T41" fmla="*/ 32 h 39"/>
                <a:gd name="T42" fmla="*/ 2 w 26"/>
                <a:gd name="T43" fmla="*/ 30 h 39"/>
                <a:gd name="T44" fmla="*/ 1 w 26"/>
                <a:gd name="T45" fmla="*/ 26 h 39"/>
                <a:gd name="T46" fmla="*/ 0 w 26"/>
                <a:gd name="T47" fmla="*/ 23 h 39"/>
                <a:gd name="T48" fmla="*/ 0 w 26"/>
                <a:gd name="T49" fmla="*/ 19 h 39"/>
                <a:gd name="T50" fmla="*/ 0 w 26"/>
                <a:gd name="T51" fmla="*/ 15 h 39"/>
                <a:gd name="T52" fmla="*/ 1 w 26"/>
                <a:gd name="T53" fmla="*/ 12 h 39"/>
                <a:gd name="T54" fmla="*/ 2 w 26"/>
                <a:gd name="T55" fmla="*/ 8 h 39"/>
                <a:gd name="T56" fmla="*/ 4 w 26"/>
                <a:gd name="T57" fmla="*/ 6 h 39"/>
                <a:gd name="T58" fmla="*/ 5 w 26"/>
                <a:gd name="T59" fmla="*/ 3 h 39"/>
                <a:gd name="T60" fmla="*/ 8 w 26"/>
                <a:gd name="T61" fmla="*/ 1 h 39"/>
                <a:gd name="T62" fmla="*/ 10 w 26"/>
                <a:gd name="T63" fmla="*/ 0 h 39"/>
                <a:gd name="T64" fmla="*/ 13 w 26"/>
                <a:gd name="T65" fmla="*/ 0 h 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"/>
                <a:gd name="T100" fmla="*/ 0 h 39"/>
                <a:gd name="T101" fmla="*/ 26 w 26"/>
                <a:gd name="T102" fmla="*/ 39 h 3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" h="39">
                  <a:moveTo>
                    <a:pt x="13" y="0"/>
                  </a:move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7" y="1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20" y="4"/>
                  </a:lnTo>
                  <a:lnTo>
                    <a:pt x="21" y="6"/>
                  </a:lnTo>
                  <a:lnTo>
                    <a:pt x="22" y="7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4" y="12"/>
                  </a:lnTo>
                  <a:lnTo>
                    <a:pt x="24" y="13"/>
                  </a:lnTo>
                  <a:lnTo>
                    <a:pt x="25" y="15"/>
                  </a:lnTo>
                  <a:lnTo>
                    <a:pt x="25" y="17"/>
                  </a:lnTo>
                  <a:lnTo>
                    <a:pt x="25" y="19"/>
                  </a:lnTo>
                  <a:lnTo>
                    <a:pt x="25" y="21"/>
                  </a:lnTo>
                  <a:lnTo>
                    <a:pt x="25" y="23"/>
                  </a:lnTo>
                  <a:lnTo>
                    <a:pt x="24" y="25"/>
                  </a:lnTo>
                  <a:lnTo>
                    <a:pt x="24" y="26"/>
                  </a:lnTo>
                  <a:lnTo>
                    <a:pt x="23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21" y="32"/>
                  </a:lnTo>
                  <a:lnTo>
                    <a:pt x="20" y="34"/>
                  </a:lnTo>
                  <a:lnTo>
                    <a:pt x="19" y="35"/>
                  </a:lnTo>
                  <a:lnTo>
                    <a:pt x="18" y="36"/>
                  </a:lnTo>
                  <a:lnTo>
                    <a:pt x="17" y="36"/>
                  </a:lnTo>
                  <a:lnTo>
                    <a:pt x="16" y="37"/>
                  </a:lnTo>
                  <a:lnTo>
                    <a:pt x="15" y="38"/>
                  </a:lnTo>
                  <a:lnTo>
                    <a:pt x="14" y="38"/>
                  </a:lnTo>
                  <a:lnTo>
                    <a:pt x="13" y="38"/>
                  </a:lnTo>
                  <a:lnTo>
                    <a:pt x="11" y="38"/>
                  </a:lnTo>
                  <a:lnTo>
                    <a:pt x="10" y="38"/>
                  </a:lnTo>
                  <a:lnTo>
                    <a:pt x="9" y="37"/>
                  </a:lnTo>
                  <a:lnTo>
                    <a:pt x="8" y="36"/>
                  </a:lnTo>
                  <a:lnTo>
                    <a:pt x="7" y="36"/>
                  </a:lnTo>
                  <a:lnTo>
                    <a:pt x="5" y="35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3" y="31"/>
                  </a:lnTo>
                  <a:lnTo>
                    <a:pt x="2" y="30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2"/>
                  </a:lnTo>
                  <a:lnTo>
                    <a:pt x="1" y="10"/>
                  </a:lnTo>
                  <a:lnTo>
                    <a:pt x="2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4" y="4"/>
                  </a:lnTo>
                  <a:lnTo>
                    <a:pt x="5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07" name="Freeform 544"/>
            <p:cNvSpPr>
              <a:spLocks/>
            </p:cNvSpPr>
            <p:nvPr/>
          </p:nvSpPr>
          <p:spPr bwMode="auto">
            <a:xfrm>
              <a:off x="2374" y="1091"/>
              <a:ext cx="23" cy="35"/>
            </a:xfrm>
            <a:custGeom>
              <a:avLst/>
              <a:gdLst>
                <a:gd name="T0" fmla="*/ 10 w 23"/>
                <a:gd name="T1" fmla="*/ 0 h 35"/>
                <a:gd name="T2" fmla="*/ 8 w 23"/>
                <a:gd name="T3" fmla="*/ 1 h 35"/>
                <a:gd name="T4" fmla="*/ 6 w 23"/>
                <a:gd name="T5" fmla="*/ 2 h 35"/>
                <a:gd name="T6" fmla="*/ 4 w 23"/>
                <a:gd name="T7" fmla="*/ 4 h 35"/>
                <a:gd name="T8" fmla="*/ 3 w 23"/>
                <a:gd name="T9" fmla="*/ 6 h 35"/>
                <a:gd name="T10" fmla="*/ 1 w 23"/>
                <a:gd name="T11" fmla="*/ 9 h 35"/>
                <a:gd name="T12" fmla="*/ 0 w 23"/>
                <a:gd name="T13" fmla="*/ 12 h 35"/>
                <a:gd name="T14" fmla="*/ 0 w 23"/>
                <a:gd name="T15" fmla="*/ 15 h 35"/>
                <a:gd name="T16" fmla="*/ 0 w 23"/>
                <a:gd name="T17" fmla="*/ 19 h 35"/>
                <a:gd name="T18" fmla="*/ 0 w 23"/>
                <a:gd name="T19" fmla="*/ 22 h 35"/>
                <a:gd name="T20" fmla="*/ 1 w 23"/>
                <a:gd name="T21" fmla="*/ 25 h 35"/>
                <a:gd name="T22" fmla="*/ 3 w 23"/>
                <a:gd name="T23" fmla="*/ 28 h 35"/>
                <a:gd name="T24" fmla="*/ 4 w 23"/>
                <a:gd name="T25" fmla="*/ 30 h 35"/>
                <a:gd name="T26" fmla="*/ 6 w 23"/>
                <a:gd name="T27" fmla="*/ 32 h 35"/>
                <a:gd name="T28" fmla="*/ 8 w 23"/>
                <a:gd name="T29" fmla="*/ 33 h 35"/>
                <a:gd name="T30" fmla="*/ 10 w 23"/>
                <a:gd name="T31" fmla="*/ 34 h 35"/>
                <a:gd name="T32" fmla="*/ 12 w 23"/>
                <a:gd name="T33" fmla="*/ 34 h 35"/>
                <a:gd name="T34" fmla="*/ 14 w 23"/>
                <a:gd name="T35" fmla="*/ 33 h 35"/>
                <a:gd name="T36" fmla="*/ 16 w 23"/>
                <a:gd name="T37" fmla="*/ 32 h 35"/>
                <a:gd name="T38" fmla="*/ 18 w 23"/>
                <a:gd name="T39" fmla="*/ 30 h 35"/>
                <a:gd name="T40" fmla="*/ 19 w 23"/>
                <a:gd name="T41" fmla="*/ 28 h 35"/>
                <a:gd name="T42" fmla="*/ 21 w 23"/>
                <a:gd name="T43" fmla="*/ 25 h 35"/>
                <a:gd name="T44" fmla="*/ 21 w 23"/>
                <a:gd name="T45" fmla="*/ 22 h 35"/>
                <a:gd name="T46" fmla="*/ 22 w 23"/>
                <a:gd name="T47" fmla="*/ 19 h 35"/>
                <a:gd name="T48" fmla="*/ 22 w 23"/>
                <a:gd name="T49" fmla="*/ 15 h 35"/>
                <a:gd name="T50" fmla="*/ 21 w 23"/>
                <a:gd name="T51" fmla="*/ 12 h 35"/>
                <a:gd name="T52" fmla="*/ 21 w 23"/>
                <a:gd name="T53" fmla="*/ 9 h 35"/>
                <a:gd name="T54" fmla="*/ 19 w 23"/>
                <a:gd name="T55" fmla="*/ 6 h 35"/>
                <a:gd name="T56" fmla="*/ 18 w 23"/>
                <a:gd name="T57" fmla="*/ 4 h 35"/>
                <a:gd name="T58" fmla="*/ 16 w 23"/>
                <a:gd name="T59" fmla="*/ 2 h 35"/>
                <a:gd name="T60" fmla="*/ 14 w 23"/>
                <a:gd name="T61" fmla="*/ 1 h 35"/>
                <a:gd name="T62" fmla="*/ 12 w 23"/>
                <a:gd name="T63" fmla="*/ 0 h 3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3"/>
                <a:gd name="T97" fmla="*/ 0 h 35"/>
                <a:gd name="T98" fmla="*/ 23 w 23"/>
                <a:gd name="T99" fmla="*/ 35 h 3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3" h="35">
                  <a:moveTo>
                    <a:pt x="11" y="0"/>
                  </a:moveTo>
                  <a:lnTo>
                    <a:pt x="10" y="0"/>
                  </a:lnTo>
                  <a:lnTo>
                    <a:pt x="9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6" y="2"/>
                  </a:lnTo>
                  <a:lnTo>
                    <a:pt x="5" y="3"/>
                  </a:lnTo>
                  <a:lnTo>
                    <a:pt x="4" y="4"/>
                  </a:lnTo>
                  <a:lnTo>
                    <a:pt x="3" y="5"/>
                  </a:lnTo>
                  <a:lnTo>
                    <a:pt x="3" y="6"/>
                  </a:lnTo>
                  <a:lnTo>
                    <a:pt x="2" y="7"/>
                  </a:lnTo>
                  <a:lnTo>
                    <a:pt x="1" y="9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2" y="26"/>
                  </a:lnTo>
                  <a:lnTo>
                    <a:pt x="3" y="28"/>
                  </a:lnTo>
                  <a:lnTo>
                    <a:pt x="3" y="29"/>
                  </a:lnTo>
                  <a:lnTo>
                    <a:pt x="4" y="30"/>
                  </a:lnTo>
                  <a:lnTo>
                    <a:pt x="5" y="31"/>
                  </a:lnTo>
                  <a:lnTo>
                    <a:pt x="6" y="32"/>
                  </a:lnTo>
                  <a:lnTo>
                    <a:pt x="7" y="33"/>
                  </a:lnTo>
                  <a:lnTo>
                    <a:pt x="8" y="33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1" y="34"/>
                  </a:lnTo>
                  <a:lnTo>
                    <a:pt x="12" y="34"/>
                  </a:lnTo>
                  <a:lnTo>
                    <a:pt x="13" y="34"/>
                  </a:lnTo>
                  <a:lnTo>
                    <a:pt x="14" y="33"/>
                  </a:lnTo>
                  <a:lnTo>
                    <a:pt x="15" y="33"/>
                  </a:lnTo>
                  <a:lnTo>
                    <a:pt x="16" y="32"/>
                  </a:lnTo>
                  <a:lnTo>
                    <a:pt x="17" y="31"/>
                  </a:lnTo>
                  <a:lnTo>
                    <a:pt x="18" y="30"/>
                  </a:lnTo>
                  <a:lnTo>
                    <a:pt x="19" y="29"/>
                  </a:lnTo>
                  <a:lnTo>
                    <a:pt x="19" y="28"/>
                  </a:lnTo>
                  <a:lnTo>
                    <a:pt x="20" y="26"/>
                  </a:lnTo>
                  <a:lnTo>
                    <a:pt x="21" y="25"/>
                  </a:lnTo>
                  <a:lnTo>
                    <a:pt x="21" y="24"/>
                  </a:lnTo>
                  <a:lnTo>
                    <a:pt x="21" y="22"/>
                  </a:lnTo>
                  <a:lnTo>
                    <a:pt x="22" y="20"/>
                  </a:lnTo>
                  <a:lnTo>
                    <a:pt x="22" y="19"/>
                  </a:lnTo>
                  <a:lnTo>
                    <a:pt x="22" y="17"/>
                  </a:lnTo>
                  <a:lnTo>
                    <a:pt x="22" y="15"/>
                  </a:lnTo>
                  <a:lnTo>
                    <a:pt x="22" y="14"/>
                  </a:lnTo>
                  <a:lnTo>
                    <a:pt x="21" y="12"/>
                  </a:lnTo>
                  <a:lnTo>
                    <a:pt x="21" y="10"/>
                  </a:lnTo>
                  <a:lnTo>
                    <a:pt x="21" y="9"/>
                  </a:lnTo>
                  <a:lnTo>
                    <a:pt x="20" y="7"/>
                  </a:lnTo>
                  <a:lnTo>
                    <a:pt x="19" y="6"/>
                  </a:lnTo>
                  <a:lnTo>
                    <a:pt x="19" y="5"/>
                  </a:lnTo>
                  <a:lnTo>
                    <a:pt x="18" y="4"/>
                  </a:lnTo>
                  <a:lnTo>
                    <a:pt x="17" y="3"/>
                  </a:lnTo>
                  <a:lnTo>
                    <a:pt x="16" y="2"/>
                  </a:lnTo>
                  <a:lnTo>
                    <a:pt x="15" y="1"/>
                  </a:lnTo>
                  <a:lnTo>
                    <a:pt x="14" y="1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1" y="0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08" name="Freeform 545"/>
            <p:cNvSpPr>
              <a:spLocks/>
            </p:cNvSpPr>
            <p:nvPr/>
          </p:nvSpPr>
          <p:spPr bwMode="auto">
            <a:xfrm>
              <a:off x="2374" y="1091"/>
              <a:ext cx="24" cy="36"/>
            </a:xfrm>
            <a:custGeom>
              <a:avLst/>
              <a:gdLst>
                <a:gd name="T0" fmla="*/ 11 w 24"/>
                <a:gd name="T1" fmla="*/ 0 h 36"/>
                <a:gd name="T2" fmla="*/ 9 w 24"/>
                <a:gd name="T3" fmla="*/ 0 h 36"/>
                <a:gd name="T4" fmla="*/ 7 w 24"/>
                <a:gd name="T5" fmla="*/ 1 h 36"/>
                <a:gd name="T6" fmla="*/ 5 w 24"/>
                <a:gd name="T7" fmla="*/ 3 h 36"/>
                <a:gd name="T8" fmla="*/ 3 w 24"/>
                <a:gd name="T9" fmla="*/ 5 h 36"/>
                <a:gd name="T10" fmla="*/ 2 w 24"/>
                <a:gd name="T11" fmla="*/ 8 h 36"/>
                <a:gd name="T12" fmla="*/ 1 w 24"/>
                <a:gd name="T13" fmla="*/ 11 h 36"/>
                <a:gd name="T14" fmla="*/ 0 w 24"/>
                <a:gd name="T15" fmla="*/ 14 h 36"/>
                <a:gd name="T16" fmla="*/ 0 w 24"/>
                <a:gd name="T17" fmla="*/ 18 h 36"/>
                <a:gd name="T18" fmla="*/ 0 w 24"/>
                <a:gd name="T19" fmla="*/ 21 h 36"/>
                <a:gd name="T20" fmla="*/ 1 w 24"/>
                <a:gd name="T21" fmla="*/ 24 h 36"/>
                <a:gd name="T22" fmla="*/ 2 w 24"/>
                <a:gd name="T23" fmla="*/ 27 h 36"/>
                <a:gd name="T24" fmla="*/ 3 w 24"/>
                <a:gd name="T25" fmla="*/ 30 h 36"/>
                <a:gd name="T26" fmla="*/ 5 w 24"/>
                <a:gd name="T27" fmla="*/ 32 h 36"/>
                <a:gd name="T28" fmla="*/ 7 w 24"/>
                <a:gd name="T29" fmla="*/ 34 h 36"/>
                <a:gd name="T30" fmla="*/ 9 w 24"/>
                <a:gd name="T31" fmla="*/ 35 h 36"/>
                <a:gd name="T32" fmla="*/ 11 w 24"/>
                <a:gd name="T33" fmla="*/ 35 h 36"/>
                <a:gd name="T34" fmla="*/ 14 w 24"/>
                <a:gd name="T35" fmla="*/ 35 h 36"/>
                <a:gd name="T36" fmla="*/ 16 w 24"/>
                <a:gd name="T37" fmla="*/ 34 h 36"/>
                <a:gd name="T38" fmla="*/ 18 w 24"/>
                <a:gd name="T39" fmla="*/ 32 h 36"/>
                <a:gd name="T40" fmla="*/ 20 w 24"/>
                <a:gd name="T41" fmla="*/ 30 h 36"/>
                <a:gd name="T42" fmla="*/ 21 w 24"/>
                <a:gd name="T43" fmla="*/ 27 h 36"/>
                <a:gd name="T44" fmla="*/ 22 w 24"/>
                <a:gd name="T45" fmla="*/ 24 h 36"/>
                <a:gd name="T46" fmla="*/ 23 w 24"/>
                <a:gd name="T47" fmla="*/ 21 h 36"/>
                <a:gd name="T48" fmla="*/ 23 w 24"/>
                <a:gd name="T49" fmla="*/ 18 h 36"/>
                <a:gd name="T50" fmla="*/ 23 w 24"/>
                <a:gd name="T51" fmla="*/ 14 h 36"/>
                <a:gd name="T52" fmla="*/ 22 w 24"/>
                <a:gd name="T53" fmla="*/ 11 h 36"/>
                <a:gd name="T54" fmla="*/ 21 w 24"/>
                <a:gd name="T55" fmla="*/ 8 h 36"/>
                <a:gd name="T56" fmla="*/ 20 w 24"/>
                <a:gd name="T57" fmla="*/ 5 h 36"/>
                <a:gd name="T58" fmla="*/ 18 w 24"/>
                <a:gd name="T59" fmla="*/ 3 h 36"/>
                <a:gd name="T60" fmla="*/ 16 w 24"/>
                <a:gd name="T61" fmla="*/ 1 h 36"/>
                <a:gd name="T62" fmla="*/ 14 w 24"/>
                <a:gd name="T63" fmla="*/ 0 h 36"/>
                <a:gd name="T64" fmla="*/ 11 w 24"/>
                <a:gd name="T65" fmla="*/ 0 h 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4"/>
                <a:gd name="T100" fmla="*/ 0 h 36"/>
                <a:gd name="T101" fmla="*/ 24 w 24"/>
                <a:gd name="T102" fmla="*/ 36 h 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4" h="36">
                  <a:moveTo>
                    <a:pt x="11" y="0"/>
                  </a:moveTo>
                  <a:lnTo>
                    <a:pt x="11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6" y="2"/>
                  </a:lnTo>
                  <a:lnTo>
                    <a:pt x="5" y="3"/>
                  </a:lnTo>
                  <a:lnTo>
                    <a:pt x="4" y="4"/>
                  </a:lnTo>
                  <a:lnTo>
                    <a:pt x="3" y="5"/>
                  </a:lnTo>
                  <a:lnTo>
                    <a:pt x="3" y="6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11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1" y="24"/>
                  </a:lnTo>
                  <a:lnTo>
                    <a:pt x="1" y="26"/>
                  </a:lnTo>
                  <a:lnTo>
                    <a:pt x="2" y="27"/>
                  </a:lnTo>
                  <a:lnTo>
                    <a:pt x="3" y="29"/>
                  </a:lnTo>
                  <a:lnTo>
                    <a:pt x="3" y="30"/>
                  </a:lnTo>
                  <a:lnTo>
                    <a:pt x="4" y="31"/>
                  </a:lnTo>
                  <a:lnTo>
                    <a:pt x="5" y="32"/>
                  </a:lnTo>
                  <a:lnTo>
                    <a:pt x="6" y="33"/>
                  </a:lnTo>
                  <a:lnTo>
                    <a:pt x="7" y="34"/>
                  </a:lnTo>
                  <a:lnTo>
                    <a:pt x="8" y="34"/>
                  </a:lnTo>
                  <a:lnTo>
                    <a:pt x="9" y="35"/>
                  </a:lnTo>
                  <a:lnTo>
                    <a:pt x="10" y="35"/>
                  </a:lnTo>
                  <a:lnTo>
                    <a:pt x="11" y="35"/>
                  </a:lnTo>
                  <a:lnTo>
                    <a:pt x="13" y="35"/>
                  </a:lnTo>
                  <a:lnTo>
                    <a:pt x="14" y="35"/>
                  </a:lnTo>
                  <a:lnTo>
                    <a:pt x="15" y="34"/>
                  </a:lnTo>
                  <a:lnTo>
                    <a:pt x="16" y="34"/>
                  </a:lnTo>
                  <a:lnTo>
                    <a:pt x="17" y="33"/>
                  </a:lnTo>
                  <a:lnTo>
                    <a:pt x="18" y="32"/>
                  </a:lnTo>
                  <a:lnTo>
                    <a:pt x="19" y="31"/>
                  </a:lnTo>
                  <a:lnTo>
                    <a:pt x="20" y="30"/>
                  </a:lnTo>
                  <a:lnTo>
                    <a:pt x="20" y="29"/>
                  </a:lnTo>
                  <a:lnTo>
                    <a:pt x="21" y="27"/>
                  </a:lnTo>
                  <a:lnTo>
                    <a:pt x="22" y="26"/>
                  </a:lnTo>
                  <a:lnTo>
                    <a:pt x="22" y="24"/>
                  </a:lnTo>
                  <a:lnTo>
                    <a:pt x="22" y="23"/>
                  </a:lnTo>
                  <a:lnTo>
                    <a:pt x="23" y="21"/>
                  </a:lnTo>
                  <a:lnTo>
                    <a:pt x="23" y="19"/>
                  </a:lnTo>
                  <a:lnTo>
                    <a:pt x="23" y="18"/>
                  </a:lnTo>
                  <a:lnTo>
                    <a:pt x="23" y="16"/>
                  </a:lnTo>
                  <a:lnTo>
                    <a:pt x="23" y="14"/>
                  </a:lnTo>
                  <a:lnTo>
                    <a:pt x="22" y="12"/>
                  </a:lnTo>
                  <a:lnTo>
                    <a:pt x="22" y="11"/>
                  </a:lnTo>
                  <a:lnTo>
                    <a:pt x="22" y="9"/>
                  </a:lnTo>
                  <a:lnTo>
                    <a:pt x="21" y="8"/>
                  </a:lnTo>
                  <a:lnTo>
                    <a:pt x="20" y="6"/>
                  </a:lnTo>
                  <a:lnTo>
                    <a:pt x="20" y="5"/>
                  </a:lnTo>
                  <a:lnTo>
                    <a:pt x="19" y="4"/>
                  </a:lnTo>
                  <a:lnTo>
                    <a:pt x="18" y="3"/>
                  </a:lnTo>
                  <a:lnTo>
                    <a:pt x="17" y="2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09" name="Freeform 546"/>
            <p:cNvSpPr>
              <a:spLocks/>
            </p:cNvSpPr>
            <p:nvPr/>
          </p:nvSpPr>
          <p:spPr bwMode="auto">
            <a:xfrm>
              <a:off x="2374" y="1092"/>
              <a:ext cx="21" cy="32"/>
            </a:xfrm>
            <a:custGeom>
              <a:avLst/>
              <a:gdLst>
                <a:gd name="T0" fmla="*/ 10 w 21"/>
                <a:gd name="T1" fmla="*/ 0 h 32"/>
                <a:gd name="T2" fmla="*/ 12 w 21"/>
                <a:gd name="T3" fmla="*/ 0 h 32"/>
                <a:gd name="T4" fmla="*/ 14 w 21"/>
                <a:gd name="T5" fmla="*/ 1 h 32"/>
                <a:gd name="T6" fmla="*/ 16 w 21"/>
                <a:gd name="T7" fmla="*/ 3 h 32"/>
                <a:gd name="T8" fmla="*/ 17 w 21"/>
                <a:gd name="T9" fmla="*/ 4 h 32"/>
                <a:gd name="T10" fmla="*/ 18 w 21"/>
                <a:gd name="T11" fmla="*/ 7 h 32"/>
                <a:gd name="T12" fmla="*/ 19 w 21"/>
                <a:gd name="T13" fmla="*/ 9 h 32"/>
                <a:gd name="T14" fmla="*/ 20 w 21"/>
                <a:gd name="T15" fmla="*/ 12 h 32"/>
                <a:gd name="T16" fmla="*/ 20 w 21"/>
                <a:gd name="T17" fmla="*/ 16 h 32"/>
                <a:gd name="T18" fmla="*/ 20 w 21"/>
                <a:gd name="T19" fmla="*/ 19 h 32"/>
                <a:gd name="T20" fmla="*/ 19 w 21"/>
                <a:gd name="T21" fmla="*/ 22 h 32"/>
                <a:gd name="T22" fmla="*/ 18 w 21"/>
                <a:gd name="T23" fmla="*/ 24 h 32"/>
                <a:gd name="T24" fmla="*/ 17 w 21"/>
                <a:gd name="T25" fmla="*/ 27 h 32"/>
                <a:gd name="T26" fmla="*/ 16 w 21"/>
                <a:gd name="T27" fmla="*/ 28 h 32"/>
                <a:gd name="T28" fmla="*/ 14 w 21"/>
                <a:gd name="T29" fmla="*/ 30 h 32"/>
                <a:gd name="T30" fmla="*/ 12 w 21"/>
                <a:gd name="T31" fmla="*/ 31 h 32"/>
                <a:gd name="T32" fmla="*/ 10 w 21"/>
                <a:gd name="T33" fmla="*/ 31 h 32"/>
                <a:gd name="T34" fmla="*/ 8 w 21"/>
                <a:gd name="T35" fmla="*/ 31 h 32"/>
                <a:gd name="T36" fmla="*/ 6 w 21"/>
                <a:gd name="T37" fmla="*/ 30 h 32"/>
                <a:gd name="T38" fmla="*/ 4 w 21"/>
                <a:gd name="T39" fmla="*/ 28 h 32"/>
                <a:gd name="T40" fmla="*/ 3 w 21"/>
                <a:gd name="T41" fmla="*/ 27 h 32"/>
                <a:gd name="T42" fmla="*/ 2 w 21"/>
                <a:gd name="T43" fmla="*/ 24 h 32"/>
                <a:gd name="T44" fmla="*/ 1 w 21"/>
                <a:gd name="T45" fmla="*/ 22 h 32"/>
                <a:gd name="T46" fmla="*/ 0 w 21"/>
                <a:gd name="T47" fmla="*/ 19 h 32"/>
                <a:gd name="T48" fmla="*/ 0 w 21"/>
                <a:gd name="T49" fmla="*/ 16 h 32"/>
                <a:gd name="T50" fmla="*/ 0 w 21"/>
                <a:gd name="T51" fmla="*/ 12 h 32"/>
                <a:gd name="T52" fmla="*/ 1 w 21"/>
                <a:gd name="T53" fmla="*/ 9 h 32"/>
                <a:gd name="T54" fmla="*/ 2 w 21"/>
                <a:gd name="T55" fmla="*/ 7 h 32"/>
                <a:gd name="T56" fmla="*/ 3 w 21"/>
                <a:gd name="T57" fmla="*/ 4 h 32"/>
                <a:gd name="T58" fmla="*/ 4 w 21"/>
                <a:gd name="T59" fmla="*/ 3 h 32"/>
                <a:gd name="T60" fmla="*/ 6 w 21"/>
                <a:gd name="T61" fmla="*/ 1 h 32"/>
                <a:gd name="T62" fmla="*/ 8 w 21"/>
                <a:gd name="T63" fmla="*/ 0 h 32"/>
                <a:gd name="T64" fmla="*/ 10 w 21"/>
                <a:gd name="T65" fmla="*/ 0 h 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"/>
                <a:gd name="T100" fmla="*/ 0 h 32"/>
                <a:gd name="T101" fmla="*/ 21 w 21"/>
                <a:gd name="T102" fmla="*/ 32 h 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" h="32">
                  <a:moveTo>
                    <a:pt x="10" y="0"/>
                  </a:moveTo>
                  <a:lnTo>
                    <a:pt x="12" y="0"/>
                  </a:lnTo>
                  <a:lnTo>
                    <a:pt x="14" y="1"/>
                  </a:lnTo>
                  <a:lnTo>
                    <a:pt x="16" y="3"/>
                  </a:lnTo>
                  <a:lnTo>
                    <a:pt x="17" y="4"/>
                  </a:lnTo>
                  <a:lnTo>
                    <a:pt x="18" y="7"/>
                  </a:lnTo>
                  <a:lnTo>
                    <a:pt x="19" y="9"/>
                  </a:lnTo>
                  <a:lnTo>
                    <a:pt x="20" y="12"/>
                  </a:lnTo>
                  <a:lnTo>
                    <a:pt x="20" y="16"/>
                  </a:lnTo>
                  <a:lnTo>
                    <a:pt x="20" y="19"/>
                  </a:lnTo>
                  <a:lnTo>
                    <a:pt x="19" y="22"/>
                  </a:lnTo>
                  <a:lnTo>
                    <a:pt x="18" y="24"/>
                  </a:lnTo>
                  <a:lnTo>
                    <a:pt x="17" y="27"/>
                  </a:lnTo>
                  <a:lnTo>
                    <a:pt x="16" y="28"/>
                  </a:lnTo>
                  <a:lnTo>
                    <a:pt x="14" y="30"/>
                  </a:lnTo>
                  <a:lnTo>
                    <a:pt x="12" y="31"/>
                  </a:lnTo>
                  <a:lnTo>
                    <a:pt x="10" y="31"/>
                  </a:lnTo>
                  <a:lnTo>
                    <a:pt x="8" y="31"/>
                  </a:lnTo>
                  <a:lnTo>
                    <a:pt x="6" y="30"/>
                  </a:lnTo>
                  <a:lnTo>
                    <a:pt x="4" y="28"/>
                  </a:lnTo>
                  <a:lnTo>
                    <a:pt x="3" y="27"/>
                  </a:lnTo>
                  <a:lnTo>
                    <a:pt x="2" y="24"/>
                  </a:lnTo>
                  <a:lnTo>
                    <a:pt x="1" y="22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4"/>
                  </a:lnTo>
                  <a:lnTo>
                    <a:pt x="4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gradFill rotWithShape="0">
              <a:gsLst>
                <a:gs pos="0">
                  <a:srgbClr val="666666"/>
                </a:gs>
                <a:gs pos="100000">
                  <a:srgbClr val="FFFFFF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10" name="Freeform 547"/>
            <p:cNvSpPr>
              <a:spLocks/>
            </p:cNvSpPr>
            <p:nvPr/>
          </p:nvSpPr>
          <p:spPr bwMode="auto">
            <a:xfrm>
              <a:off x="2374" y="1092"/>
              <a:ext cx="22" cy="33"/>
            </a:xfrm>
            <a:custGeom>
              <a:avLst/>
              <a:gdLst>
                <a:gd name="T0" fmla="*/ 10 w 22"/>
                <a:gd name="T1" fmla="*/ 0 h 33"/>
                <a:gd name="T2" fmla="*/ 10 w 22"/>
                <a:gd name="T3" fmla="*/ 0 h 33"/>
                <a:gd name="T4" fmla="*/ 13 w 22"/>
                <a:gd name="T5" fmla="*/ 0 h 33"/>
                <a:gd name="T6" fmla="*/ 15 w 22"/>
                <a:gd name="T7" fmla="*/ 1 h 33"/>
                <a:gd name="T8" fmla="*/ 16 w 22"/>
                <a:gd name="T9" fmla="*/ 3 h 33"/>
                <a:gd name="T10" fmla="*/ 18 w 22"/>
                <a:gd name="T11" fmla="*/ 5 h 33"/>
                <a:gd name="T12" fmla="*/ 19 w 22"/>
                <a:gd name="T13" fmla="*/ 7 h 33"/>
                <a:gd name="T14" fmla="*/ 20 w 22"/>
                <a:gd name="T15" fmla="*/ 10 h 33"/>
                <a:gd name="T16" fmla="*/ 21 w 22"/>
                <a:gd name="T17" fmla="*/ 13 h 33"/>
                <a:gd name="T18" fmla="*/ 21 w 22"/>
                <a:gd name="T19" fmla="*/ 16 h 33"/>
                <a:gd name="T20" fmla="*/ 21 w 22"/>
                <a:gd name="T21" fmla="*/ 19 h 33"/>
                <a:gd name="T22" fmla="*/ 20 w 22"/>
                <a:gd name="T23" fmla="*/ 22 h 33"/>
                <a:gd name="T24" fmla="*/ 19 w 22"/>
                <a:gd name="T25" fmla="*/ 25 h 33"/>
                <a:gd name="T26" fmla="*/ 18 w 22"/>
                <a:gd name="T27" fmla="*/ 27 h 33"/>
                <a:gd name="T28" fmla="*/ 16 w 22"/>
                <a:gd name="T29" fmla="*/ 29 h 33"/>
                <a:gd name="T30" fmla="*/ 15 w 22"/>
                <a:gd name="T31" fmla="*/ 31 h 33"/>
                <a:gd name="T32" fmla="*/ 13 w 22"/>
                <a:gd name="T33" fmla="*/ 32 h 33"/>
                <a:gd name="T34" fmla="*/ 10 w 22"/>
                <a:gd name="T35" fmla="*/ 32 h 33"/>
                <a:gd name="T36" fmla="*/ 8 w 22"/>
                <a:gd name="T37" fmla="*/ 32 h 33"/>
                <a:gd name="T38" fmla="*/ 6 w 22"/>
                <a:gd name="T39" fmla="*/ 31 h 33"/>
                <a:gd name="T40" fmla="*/ 5 w 22"/>
                <a:gd name="T41" fmla="*/ 29 h 33"/>
                <a:gd name="T42" fmla="*/ 3 w 22"/>
                <a:gd name="T43" fmla="*/ 27 h 33"/>
                <a:gd name="T44" fmla="*/ 2 w 22"/>
                <a:gd name="T45" fmla="*/ 25 h 33"/>
                <a:gd name="T46" fmla="*/ 1 w 22"/>
                <a:gd name="T47" fmla="*/ 22 h 33"/>
                <a:gd name="T48" fmla="*/ 0 w 22"/>
                <a:gd name="T49" fmla="*/ 19 h 33"/>
                <a:gd name="T50" fmla="*/ 0 w 22"/>
                <a:gd name="T51" fmla="*/ 16 h 33"/>
                <a:gd name="T52" fmla="*/ 0 w 22"/>
                <a:gd name="T53" fmla="*/ 13 h 33"/>
                <a:gd name="T54" fmla="*/ 1 w 22"/>
                <a:gd name="T55" fmla="*/ 10 h 33"/>
                <a:gd name="T56" fmla="*/ 2 w 22"/>
                <a:gd name="T57" fmla="*/ 7 h 33"/>
                <a:gd name="T58" fmla="*/ 3 w 22"/>
                <a:gd name="T59" fmla="*/ 5 h 33"/>
                <a:gd name="T60" fmla="*/ 5 w 22"/>
                <a:gd name="T61" fmla="*/ 3 h 33"/>
                <a:gd name="T62" fmla="*/ 6 w 22"/>
                <a:gd name="T63" fmla="*/ 1 h 33"/>
                <a:gd name="T64" fmla="*/ 8 w 22"/>
                <a:gd name="T65" fmla="*/ 0 h 33"/>
                <a:gd name="T66" fmla="*/ 10 w 22"/>
                <a:gd name="T67" fmla="*/ 0 h 3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2"/>
                <a:gd name="T103" fmla="*/ 0 h 33"/>
                <a:gd name="T104" fmla="*/ 22 w 22"/>
                <a:gd name="T105" fmla="*/ 33 h 3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2" h="33">
                  <a:moveTo>
                    <a:pt x="10" y="0"/>
                  </a:moveTo>
                  <a:lnTo>
                    <a:pt x="10" y="0"/>
                  </a:lnTo>
                  <a:lnTo>
                    <a:pt x="13" y="0"/>
                  </a:lnTo>
                  <a:lnTo>
                    <a:pt x="15" y="1"/>
                  </a:lnTo>
                  <a:lnTo>
                    <a:pt x="16" y="3"/>
                  </a:lnTo>
                  <a:lnTo>
                    <a:pt x="18" y="5"/>
                  </a:lnTo>
                  <a:lnTo>
                    <a:pt x="19" y="7"/>
                  </a:lnTo>
                  <a:lnTo>
                    <a:pt x="20" y="10"/>
                  </a:lnTo>
                  <a:lnTo>
                    <a:pt x="21" y="13"/>
                  </a:lnTo>
                  <a:lnTo>
                    <a:pt x="21" y="16"/>
                  </a:lnTo>
                  <a:lnTo>
                    <a:pt x="21" y="19"/>
                  </a:lnTo>
                  <a:lnTo>
                    <a:pt x="20" y="22"/>
                  </a:lnTo>
                  <a:lnTo>
                    <a:pt x="19" y="25"/>
                  </a:lnTo>
                  <a:lnTo>
                    <a:pt x="18" y="27"/>
                  </a:lnTo>
                  <a:lnTo>
                    <a:pt x="16" y="29"/>
                  </a:lnTo>
                  <a:lnTo>
                    <a:pt x="15" y="31"/>
                  </a:lnTo>
                  <a:lnTo>
                    <a:pt x="13" y="32"/>
                  </a:lnTo>
                  <a:lnTo>
                    <a:pt x="10" y="32"/>
                  </a:lnTo>
                  <a:lnTo>
                    <a:pt x="8" y="32"/>
                  </a:lnTo>
                  <a:lnTo>
                    <a:pt x="6" y="31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2" y="25"/>
                  </a:lnTo>
                  <a:lnTo>
                    <a:pt x="1" y="22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11" name="Freeform 548"/>
            <p:cNvSpPr>
              <a:spLocks/>
            </p:cNvSpPr>
            <p:nvPr/>
          </p:nvSpPr>
          <p:spPr bwMode="auto">
            <a:xfrm>
              <a:off x="2374" y="1095"/>
              <a:ext cx="11" cy="27"/>
            </a:xfrm>
            <a:custGeom>
              <a:avLst/>
              <a:gdLst>
                <a:gd name="T0" fmla="*/ 4 w 11"/>
                <a:gd name="T1" fmla="*/ 26 h 27"/>
                <a:gd name="T2" fmla="*/ 7 w 11"/>
                <a:gd name="T3" fmla="*/ 23 h 27"/>
                <a:gd name="T4" fmla="*/ 9 w 11"/>
                <a:gd name="T5" fmla="*/ 20 h 27"/>
                <a:gd name="T6" fmla="*/ 10 w 11"/>
                <a:gd name="T7" fmla="*/ 16 h 27"/>
                <a:gd name="T8" fmla="*/ 10 w 11"/>
                <a:gd name="T9" fmla="*/ 12 h 27"/>
                <a:gd name="T10" fmla="*/ 9 w 11"/>
                <a:gd name="T11" fmla="*/ 8 h 27"/>
                <a:gd name="T12" fmla="*/ 8 w 11"/>
                <a:gd name="T13" fmla="*/ 5 h 27"/>
                <a:gd name="T14" fmla="*/ 6 w 11"/>
                <a:gd name="T15" fmla="*/ 2 h 27"/>
                <a:gd name="T16" fmla="*/ 4 w 11"/>
                <a:gd name="T17" fmla="*/ 0 h 27"/>
                <a:gd name="T18" fmla="*/ 3 w 11"/>
                <a:gd name="T19" fmla="*/ 2 h 27"/>
                <a:gd name="T20" fmla="*/ 1 w 11"/>
                <a:gd name="T21" fmla="*/ 5 h 27"/>
                <a:gd name="T22" fmla="*/ 0 w 11"/>
                <a:gd name="T23" fmla="*/ 8 h 27"/>
                <a:gd name="T24" fmla="*/ 0 w 11"/>
                <a:gd name="T25" fmla="*/ 12 h 27"/>
                <a:gd name="T26" fmla="*/ 0 w 11"/>
                <a:gd name="T27" fmla="*/ 16 h 27"/>
                <a:gd name="T28" fmla="*/ 1 w 11"/>
                <a:gd name="T29" fmla="*/ 19 h 27"/>
                <a:gd name="T30" fmla="*/ 2 w 11"/>
                <a:gd name="T31" fmla="*/ 23 h 27"/>
                <a:gd name="T32" fmla="*/ 4 w 11"/>
                <a:gd name="T33" fmla="*/ 26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"/>
                <a:gd name="T52" fmla="*/ 0 h 27"/>
                <a:gd name="T53" fmla="*/ 11 w 11"/>
                <a:gd name="T54" fmla="*/ 27 h 2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" h="27">
                  <a:moveTo>
                    <a:pt x="4" y="26"/>
                  </a:moveTo>
                  <a:lnTo>
                    <a:pt x="7" y="23"/>
                  </a:lnTo>
                  <a:lnTo>
                    <a:pt x="9" y="20"/>
                  </a:lnTo>
                  <a:lnTo>
                    <a:pt x="10" y="16"/>
                  </a:lnTo>
                  <a:lnTo>
                    <a:pt x="10" y="12"/>
                  </a:lnTo>
                  <a:lnTo>
                    <a:pt x="9" y="8"/>
                  </a:lnTo>
                  <a:lnTo>
                    <a:pt x="8" y="5"/>
                  </a:lnTo>
                  <a:lnTo>
                    <a:pt x="6" y="2"/>
                  </a:lnTo>
                  <a:lnTo>
                    <a:pt x="4" y="0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1" y="19"/>
                  </a:lnTo>
                  <a:lnTo>
                    <a:pt x="2" y="23"/>
                  </a:lnTo>
                  <a:lnTo>
                    <a:pt x="4" y="2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12" name="Freeform 549"/>
            <p:cNvSpPr>
              <a:spLocks/>
            </p:cNvSpPr>
            <p:nvPr/>
          </p:nvSpPr>
          <p:spPr bwMode="auto">
            <a:xfrm>
              <a:off x="2374" y="1095"/>
              <a:ext cx="12" cy="27"/>
            </a:xfrm>
            <a:custGeom>
              <a:avLst/>
              <a:gdLst>
                <a:gd name="T0" fmla="*/ 5 w 12"/>
                <a:gd name="T1" fmla="*/ 26 h 27"/>
                <a:gd name="T2" fmla="*/ 5 w 12"/>
                <a:gd name="T3" fmla="*/ 26 h 27"/>
                <a:gd name="T4" fmla="*/ 8 w 12"/>
                <a:gd name="T5" fmla="*/ 23 h 27"/>
                <a:gd name="T6" fmla="*/ 10 w 12"/>
                <a:gd name="T7" fmla="*/ 20 h 27"/>
                <a:gd name="T8" fmla="*/ 11 w 12"/>
                <a:gd name="T9" fmla="*/ 16 h 27"/>
                <a:gd name="T10" fmla="*/ 11 w 12"/>
                <a:gd name="T11" fmla="*/ 12 h 27"/>
                <a:gd name="T12" fmla="*/ 10 w 12"/>
                <a:gd name="T13" fmla="*/ 8 h 27"/>
                <a:gd name="T14" fmla="*/ 9 w 12"/>
                <a:gd name="T15" fmla="*/ 5 h 27"/>
                <a:gd name="T16" fmla="*/ 7 w 12"/>
                <a:gd name="T17" fmla="*/ 2 h 27"/>
                <a:gd name="T18" fmla="*/ 5 w 12"/>
                <a:gd name="T19" fmla="*/ 0 h 27"/>
                <a:gd name="T20" fmla="*/ 3 w 12"/>
                <a:gd name="T21" fmla="*/ 2 h 27"/>
                <a:gd name="T22" fmla="*/ 1 w 12"/>
                <a:gd name="T23" fmla="*/ 5 h 27"/>
                <a:gd name="T24" fmla="*/ 0 w 12"/>
                <a:gd name="T25" fmla="*/ 8 h 27"/>
                <a:gd name="T26" fmla="*/ 0 w 12"/>
                <a:gd name="T27" fmla="*/ 12 h 27"/>
                <a:gd name="T28" fmla="*/ 0 w 12"/>
                <a:gd name="T29" fmla="*/ 16 h 27"/>
                <a:gd name="T30" fmla="*/ 1 w 12"/>
                <a:gd name="T31" fmla="*/ 19 h 27"/>
                <a:gd name="T32" fmla="*/ 3 w 12"/>
                <a:gd name="T33" fmla="*/ 23 h 27"/>
                <a:gd name="T34" fmla="*/ 5 w 12"/>
                <a:gd name="T35" fmla="*/ 26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"/>
                <a:gd name="T55" fmla="*/ 0 h 27"/>
                <a:gd name="T56" fmla="*/ 12 w 12"/>
                <a:gd name="T57" fmla="*/ 27 h 2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" h="27">
                  <a:moveTo>
                    <a:pt x="5" y="26"/>
                  </a:moveTo>
                  <a:lnTo>
                    <a:pt x="5" y="26"/>
                  </a:lnTo>
                  <a:lnTo>
                    <a:pt x="8" y="23"/>
                  </a:lnTo>
                  <a:lnTo>
                    <a:pt x="10" y="20"/>
                  </a:lnTo>
                  <a:lnTo>
                    <a:pt x="11" y="16"/>
                  </a:lnTo>
                  <a:lnTo>
                    <a:pt x="11" y="12"/>
                  </a:lnTo>
                  <a:lnTo>
                    <a:pt x="10" y="8"/>
                  </a:lnTo>
                  <a:lnTo>
                    <a:pt x="9" y="5"/>
                  </a:lnTo>
                  <a:lnTo>
                    <a:pt x="7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1" y="19"/>
                  </a:lnTo>
                  <a:lnTo>
                    <a:pt x="3" y="23"/>
                  </a:lnTo>
                  <a:lnTo>
                    <a:pt x="5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13" name="Freeform 550"/>
            <p:cNvSpPr>
              <a:spLocks/>
            </p:cNvSpPr>
            <p:nvPr/>
          </p:nvSpPr>
          <p:spPr bwMode="auto">
            <a:xfrm>
              <a:off x="2374" y="1104"/>
              <a:ext cx="8" cy="8"/>
            </a:xfrm>
            <a:custGeom>
              <a:avLst/>
              <a:gdLst>
                <a:gd name="T0" fmla="*/ 7 w 8"/>
                <a:gd name="T1" fmla="*/ 0 h 8"/>
                <a:gd name="T2" fmla="*/ 0 w 8"/>
                <a:gd name="T3" fmla="*/ 0 h 8"/>
                <a:gd name="T4" fmla="*/ 0 w 8"/>
                <a:gd name="T5" fmla="*/ 2 h 8"/>
                <a:gd name="T6" fmla="*/ 0 w 8"/>
                <a:gd name="T7" fmla="*/ 4 h 8"/>
                <a:gd name="T8" fmla="*/ 0 w 8"/>
                <a:gd name="T9" fmla="*/ 5 h 8"/>
                <a:gd name="T10" fmla="*/ 0 w 8"/>
                <a:gd name="T11" fmla="*/ 7 h 8"/>
                <a:gd name="T12" fmla="*/ 7 w 8"/>
                <a:gd name="T13" fmla="*/ 7 h 8"/>
                <a:gd name="T14" fmla="*/ 7 w 8"/>
                <a:gd name="T15" fmla="*/ 0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"/>
                <a:gd name="T25" fmla="*/ 0 h 8"/>
                <a:gd name="T26" fmla="*/ 8 w 8"/>
                <a:gd name="T27" fmla="*/ 8 h 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" h="8">
                  <a:moveTo>
                    <a:pt x="7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7" y="7"/>
                  </a:lnTo>
                  <a:lnTo>
                    <a:pt x="7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14" name="Freeform 551"/>
            <p:cNvSpPr>
              <a:spLocks/>
            </p:cNvSpPr>
            <p:nvPr/>
          </p:nvSpPr>
          <p:spPr bwMode="auto">
            <a:xfrm>
              <a:off x="2374" y="1104"/>
              <a:ext cx="8" cy="8"/>
            </a:xfrm>
            <a:custGeom>
              <a:avLst/>
              <a:gdLst>
                <a:gd name="T0" fmla="*/ 7 w 8"/>
                <a:gd name="T1" fmla="*/ 0 h 8"/>
                <a:gd name="T2" fmla="*/ 0 w 8"/>
                <a:gd name="T3" fmla="*/ 0 h 8"/>
                <a:gd name="T4" fmla="*/ 0 w 8"/>
                <a:gd name="T5" fmla="*/ 2 h 8"/>
                <a:gd name="T6" fmla="*/ 0 w 8"/>
                <a:gd name="T7" fmla="*/ 4 h 8"/>
                <a:gd name="T8" fmla="*/ 0 w 8"/>
                <a:gd name="T9" fmla="*/ 5 h 8"/>
                <a:gd name="T10" fmla="*/ 0 w 8"/>
                <a:gd name="T11" fmla="*/ 7 h 8"/>
                <a:gd name="T12" fmla="*/ 7 w 8"/>
                <a:gd name="T13" fmla="*/ 7 h 8"/>
                <a:gd name="T14" fmla="*/ 7 w 8"/>
                <a:gd name="T15" fmla="*/ 0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"/>
                <a:gd name="T25" fmla="*/ 0 h 8"/>
                <a:gd name="T26" fmla="*/ 8 w 8"/>
                <a:gd name="T27" fmla="*/ 8 h 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" h="8">
                  <a:moveTo>
                    <a:pt x="7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7" y="7"/>
                  </a:lnTo>
                  <a:lnTo>
                    <a:pt x="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15" name="Freeform 552"/>
            <p:cNvSpPr>
              <a:spLocks/>
            </p:cNvSpPr>
            <p:nvPr/>
          </p:nvSpPr>
          <p:spPr bwMode="auto">
            <a:xfrm>
              <a:off x="2379" y="1104"/>
              <a:ext cx="5" cy="8"/>
            </a:xfrm>
            <a:custGeom>
              <a:avLst/>
              <a:gdLst>
                <a:gd name="T0" fmla="*/ 2 w 5"/>
                <a:gd name="T1" fmla="*/ 0 h 8"/>
                <a:gd name="T2" fmla="*/ 3 w 5"/>
                <a:gd name="T3" fmla="*/ 0 h 8"/>
                <a:gd name="T4" fmla="*/ 3 w 5"/>
                <a:gd name="T5" fmla="*/ 0 h 8"/>
                <a:gd name="T6" fmla="*/ 3 w 5"/>
                <a:gd name="T7" fmla="*/ 1 h 8"/>
                <a:gd name="T8" fmla="*/ 3 w 5"/>
                <a:gd name="T9" fmla="*/ 1 h 8"/>
                <a:gd name="T10" fmla="*/ 4 w 5"/>
                <a:gd name="T11" fmla="*/ 2 h 8"/>
                <a:gd name="T12" fmla="*/ 4 w 5"/>
                <a:gd name="T13" fmla="*/ 2 h 8"/>
                <a:gd name="T14" fmla="*/ 4 w 5"/>
                <a:gd name="T15" fmla="*/ 3 h 8"/>
                <a:gd name="T16" fmla="*/ 4 w 5"/>
                <a:gd name="T17" fmla="*/ 3 h 8"/>
                <a:gd name="T18" fmla="*/ 4 w 5"/>
                <a:gd name="T19" fmla="*/ 4 h 8"/>
                <a:gd name="T20" fmla="*/ 4 w 5"/>
                <a:gd name="T21" fmla="*/ 5 h 8"/>
                <a:gd name="T22" fmla="*/ 4 w 5"/>
                <a:gd name="T23" fmla="*/ 5 h 8"/>
                <a:gd name="T24" fmla="*/ 3 w 5"/>
                <a:gd name="T25" fmla="*/ 6 h 8"/>
                <a:gd name="T26" fmla="*/ 3 w 5"/>
                <a:gd name="T27" fmla="*/ 6 h 8"/>
                <a:gd name="T28" fmla="*/ 3 w 5"/>
                <a:gd name="T29" fmla="*/ 7 h 8"/>
                <a:gd name="T30" fmla="*/ 3 w 5"/>
                <a:gd name="T31" fmla="*/ 7 h 8"/>
                <a:gd name="T32" fmla="*/ 2 w 5"/>
                <a:gd name="T33" fmla="*/ 7 h 8"/>
                <a:gd name="T34" fmla="*/ 2 w 5"/>
                <a:gd name="T35" fmla="*/ 7 h 8"/>
                <a:gd name="T36" fmla="*/ 1 w 5"/>
                <a:gd name="T37" fmla="*/ 7 h 8"/>
                <a:gd name="T38" fmla="*/ 1 w 5"/>
                <a:gd name="T39" fmla="*/ 6 h 8"/>
                <a:gd name="T40" fmla="*/ 1 w 5"/>
                <a:gd name="T41" fmla="*/ 6 h 8"/>
                <a:gd name="T42" fmla="*/ 0 w 5"/>
                <a:gd name="T43" fmla="*/ 5 h 8"/>
                <a:gd name="T44" fmla="*/ 0 w 5"/>
                <a:gd name="T45" fmla="*/ 5 h 8"/>
                <a:gd name="T46" fmla="*/ 0 w 5"/>
                <a:gd name="T47" fmla="*/ 4 h 8"/>
                <a:gd name="T48" fmla="*/ 0 w 5"/>
                <a:gd name="T49" fmla="*/ 3 h 8"/>
                <a:gd name="T50" fmla="*/ 0 w 5"/>
                <a:gd name="T51" fmla="*/ 3 h 8"/>
                <a:gd name="T52" fmla="*/ 0 w 5"/>
                <a:gd name="T53" fmla="*/ 2 h 8"/>
                <a:gd name="T54" fmla="*/ 0 w 5"/>
                <a:gd name="T55" fmla="*/ 2 h 8"/>
                <a:gd name="T56" fmla="*/ 1 w 5"/>
                <a:gd name="T57" fmla="*/ 1 h 8"/>
                <a:gd name="T58" fmla="*/ 1 w 5"/>
                <a:gd name="T59" fmla="*/ 1 h 8"/>
                <a:gd name="T60" fmla="*/ 1 w 5"/>
                <a:gd name="T61" fmla="*/ 0 h 8"/>
                <a:gd name="T62" fmla="*/ 2 w 5"/>
                <a:gd name="T63" fmla="*/ 0 h 8"/>
                <a:gd name="T64" fmla="*/ 2 w 5"/>
                <a:gd name="T65" fmla="*/ 0 h 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"/>
                <a:gd name="T100" fmla="*/ 0 h 8"/>
                <a:gd name="T101" fmla="*/ 5 w 5"/>
                <a:gd name="T102" fmla="*/ 8 h 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" h="8">
                  <a:moveTo>
                    <a:pt x="2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4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5"/>
                  </a:lnTo>
                  <a:lnTo>
                    <a:pt x="3" y="6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16" name="Freeform 553"/>
            <p:cNvSpPr>
              <a:spLocks/>
            </p:cNvSpPr>
            <p:nvPr/>
          </p:nvSpPr>
          <p:spPr bwMode="auto">
            <a:xfrm>
              <a:off x="2379" y="1104"/>
              <a:ext cx="6" cy="8"/>
            </a:xfrm>
            <a:custGeom>
              <a:avLst/>
              <a:gdLst>
                <a:gd name="T0" fmla="*/ 3 w 6"/>
                <a:gd name="T1" fmla="*/ 0 h 8"/>
                <a:gd name="T2" fmla="*/ 3 w 6"/>
                <a:gd name="T3" fmla="*/ 0 h 8"/>
                <a:gd name="T4" fmla="*/ 3 w 6"/>
                <a:gd name="T5" fmla="*/ 0 h 8"/>
                <a:gd name="T6" fmla="*/ 4 w 6"/>
                <a:gd name="T7" fmla="*/ 0 h 8"/>
                <a:gd name="T8" fmla="*/ 4 w 6"/>
                <a:gd name="T9" fmla="*/ 1 h 8"/>
                <a:gd name="T10" fmla="*/ 4 w 6"/>
                <a:gd name="T11" fmla="*/ 1 h 8"/>
                <a:gd name="T12" fmla="*/ 5 w 6"/>
                <a:gd name="T13" fmla="*/ 2 h 8"/>
                <a:gd name="T14" fmla="*/ 5 w 6"/>
                <a:gd name="T15" fmla="*/ 2 h 8"/>
                <a:gd name="T16" fmla="*/ 5 w 6"/>
                <a:gd name="T17" fmla="*/ 3 h 8"/>
                <a:gd name="T18" fmla="*/ 5 w 6"/>
                <a:gd name="T19" fmla="*/ 3 h 8"/>
                <a:gd name="T20" fmla="*/ 5 w 6"/>
                <a:gd name="T21" fmla="*/ 4 h 8"/>
                <a:gd name="T22" fmla="*/ 5 w 6"/>
                <a:gd name="T23" fmla="*/ 5 h 8"/>
                <a:gd name="T24" fmla="*/ 5 w 6"/>
                <a:gd name="T25" fmla="*/ 5 h 8"/>
                <a:gd name="T26" fmla="*/ 4 w 6"/>
                <a:gd name="T27" fmla="*/ 6 h 8"/>
                <a:gd name="T28" fmla="*/ 4 w 6"/>
                <a:gd name="T29" fmla="*/ 6 h 8"/>
                <a:gd name="T30" fmla="*/ 4 w 6"/>
                <a:gd name="T31" fmla="*/ 7 h 8"/>
                <a:gd name="T32" fmla="*/ 3 w 6"/>
                <a:gd name="T33" fmla="*/ 7 h 8"/>
                <a:gd name="T34" fmla="*/ 3 w 6"/>
                <a:gd name="T35" fmla="*/ 7 h 8"/>
                <a:gd name="T36" fmla="*/ 2 w 6"/>
                <a:gd name="T37" fmla="*/ 7 h 8"/>
                <a:gd name="T38" fmla="*/ 2 w 6"/>
                <a:gd name="T39" fmla="*/ 7 h 8"/>
                <a:gd name="T40" fmla="*/ 1 w 6"/>
                <a:gd name="T41" fmla="*/ 6 h 8"/>
                <a:gd name="T42" fmla="*/ 1 w 6"/>
                <a:gd name="T43" fmla="*/ 6 h 8"/>
                <a:gd name="T44" fmla="*/ 0 w 6"/>
                <a:gd name="T45" fmla="*/ 5 h 8"/>
                <a:gd name="T46" fmla="*/ 0 w 6"/>
                <a:gd name="T47" fmla="*/ 5 h 8"/>
                <a:gd name="T48" fmla="*/ 0 w 6"/>
                <a:gd name="T49" fmla="*/ 4 h 8"/>
                <a:gd name="T50" fmla="*/ 0 w 6"/>
                <a:gd name="T51" fmla="*/ 3 h 8"/>
                <a:gd name="T52" fmla="*/ 0 w 6"/>
                <a:gd name="T53" fmla="*/ 3 h 8"/>
                <a:gd name="T54" fmla="*/ 0 w 6"/>
                <a:gd name="T55" fmla="*/ 2 h 8"/>
                <a:gd name="T56" fmla="*/ 0 w 6"/>
                <a:gd name="T57" fmla="*/ 2 h 8"/>
                <a:gd name="T58" fmla="*/ 1 w 6"/>
                <a:gd name="T59" fmla="*/ 1 h 8"/>
                <a:gd name="T60" fmla="*/ 1 w 6"/>
                <a:gd name="T61" fmla="*/ 1 h 8"/>
                <a:gd name="T62" fmla="*/ 2 w 6"/>
                <a:gd name="T63" fmla="*/ 0 h 8"/>
                <a:gd name="T64" fmla="*/ 2 w 6"/>
                <a:gd name="T65" fmla="*/ 0 h 8"/>
                <a:gd name="T66" fmla="*/ 3 w 6"/>
                <a:gd name="T67" fmla="*/ 0 h 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"/>
                <a:gd name="T103" fmla="*/ 0 h 8"/>
                <a:gd name="T104" fmla="*/ 6 w 6"/>
                <a:gd name="T105" fmla="*/ 8 h 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" h="8">
                  <a:moveTo>
                    <a:pt x="3" y="0"/>
                  </a:moveTo>
                  <a:lnTo>
                    <a:pt x="3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4"/>
                  </a:lnTo>
                  <a:lnTo>
                    <a:pt x="5" y="5"/>
                  </a:lnTo>
                  <a:lnTo>
                    <a:pt x="4" y="6"/>
                  </a:lnTo>
                  <a:lnTo>
                    <a:pt x="4" y="7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17" name="Freeform 554"/>
            <p:cNvSpPr>
              <a:spLocks/>
            </p:cNvSpPr>
            <p:nvPr/>
          </p:nvSpPr>
          <p:spPr bwMode="auto">
            <a:xfrm>
              <a:off x="2379" y="1104"/>
              <a:ext cx="5" cy="3"/>
            </a:xfrm>
            <a:custGeom>
              <a:avLst/>
              <a:gdLst>
                <a:gd name="T0" fmla="*/ 0 w 5"/>
                <a:gd name="T1" fmla="*/ 2 h 3"/>
                <a:gd name="T2" fmla="*/ 0 w 5"/>
                <a:gd name="T3" fmla="*/ 1 h 3"/>
                <a:gd name="T4" fmla="*/ 1 w 5"/>
                <a:gd name="T5" fmla="*/ 1 h 3"/>
                <a:gd name="T6" fmla="*/ 1 w 5"/>
                <a:gd name="T7" fmla="*/ 0 h 3"/>
                <a:gd name="T8" fmla="*/ 2 w 5"/>
                <a:gd name="T9" fmla="*/ 0 h 3"/>
                <a:gd name="T10" fmla="*/ 3 w 5"/>
                <a:gd name="T11" fmla="*/ 0 h 3"/>
                <a:gd name="T12" fmla="*/ 3 w 5"/>
                <a:gd name="T13" fmla="*/ 0 h 3"/>
                <a:gd name="T14" fmla="*/ 4 w 5"/>
                <a:gd name="T15" fmla="*/ 1 h 3"/>
                <a:gd name="T16" fmla="*/ 4 w 5"/>
                <a:gd name="T17" fmla="*/ 2 h 3"/>
                <a:gd name="T18" fmla="*/ 4 w 5"/>
                <a:gd name="T19" fmla="*/ 1 h 3"/>
                <a:gd name="T20" fmla="*/ 3 w 5"/>
                <a:gd name="T21" fmla="*/ 1 h 3"/>
                <a:gd name="T22" fmla="*/ 3 w 5"/>
                <a:gd name="T23" fmla="*/ 1 h 3"/>
                <a:gd name="T24" fmla="*/ 2 w 5"/>
                <a:gd name="T25" fmla="*/ 0 h 3"/>
                <a:gd name="T26" fmla="*/ 2 w 5"/>
                <a:gd name="T27" fmla="*/ 0 h 3"/>
                <a:gd name="T28" fmla="*/ 1 w 5"/>
                <a:gd name="T29" fmla="*/ 1 h 3"/>
                <a:gd name="T30" fmla="*/ 0 w 5"/>
                <a:gd name="T31" fmla="*/ 1 h 3"/>
                <a:gd name="T32" fmla="*/ 0 w 5"/>
                <a:gd name="T33" fmla="*/ 2 h 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"/>
                <a:gd name="T52" fmla="*/ 0 h 3"/>
                <a:gd name="T53" fmla="*/ 5 w 5"/>
                <a:gd name="T54" fmla="*/ 3 h 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" h="3">
                  <a:moveTo>
                    <a:pt x="0" y="2"/>
                  </a:move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1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18" name="Freeform 555"/>
            <p:cNvSpPr>
              <a:spLocks/>
            </p:cNvSpPr>
            <p:nvPr/>
          </p:nvSpPr>
          <p:spPr bwMode="auto">
            <a:xfrm>
              <a:off x="2379" y="1104"/>
              <a:ext cx="6" cy="4"/>
            </a:xfrm>
            <a:custGeom>
              <a:avLst/>
              <a:gdLst>
                <a:gd name="T0" fmla="*/ 0 w 6"/>
                <a:gd name="T1" fmla="*/ 3 h 4"/>
                <a:gd name="T2" fmla="*/ 0 w 6"/>
                <a:gd name="T3" fmla="*/ 3 h 4"/>
                <a:gd name="T4" fmla="*/ 0 w 6"/>
                <a:gd name="T5" fmla="*/ 2 h 4"/>
                <a:gd name="T6" fmla="*/ 1 w 6"/>
                <a:gd name="T7" fmla="*/ 1 h 4"/>
                <a:gd name="T8" fmla="*/ 2 w 6"/>
                <a:gd name="T9" fmla="*/ 0 h 4"/>
                <a:gd name="T10" fmla="*/ 2 w 6"/>
                <a:gd name="T11" fmla="*/ 0 h 4"/>
                <a:gd name="T12" fmla="*/ 3 w 6"/>
                <a:gd name="T13" fmla="*/ 0 h 4"/>
                <a:gd name="T14" fmla="*/ 4 w 6"/>
                <a:gd name="T15" fmla="*/ 1 h 4"/>
                <a:gd name="T16" fmla="*/ 5 w 6"/>
                <a:gd name="T17" fmla="*/ 2 h 4"/>
                <a:gd name="T18" fmla="*/ 5 w 6"/>
                <a:gd name="T19" fmla="*/ 3 h 4"/>
                <a:gd name="T20" fmla="*/ 5 w 6"/>
                <a:gd name="T21" fmla="*/ 2 h 4"/>
                <a:gd name="T22" fmla="*/ 4 w 6"/>
                <a:gd name="T23" fmla="*/ 1 h 4"/>
                <a:gd name="T24" fmla="*/ 3 w 6"/>
                <a:gd name="T25" fmla="*/ 1 h 4"/>
                <a:gd name="T26" fmla="*/ 3 w 6"/>
                <a:gd name="T27" fmla="*/ 1 h 4"/>
                <a:gd name="T28" fmla="*/ 2 w 6"/>
                <a:gd name="T29" fmla="*/ 1 h 4"/>
                <a:gd name="T30" fmla="*/ 1 w 6"/>
                <a:gd name="T31" fmla="*/ 1 h 4"/>
                <a:gd name="T32" fmla="*/ 1 w 6"/>
                <a:gd name="T33" fmla="*/ 2 h 4"/>
                <a:gd name="T34" fmla="*/ 0 w 6"/>
                <a:gd name="T35" fmla="*/ 3 h 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"/>
                <a:gd name="T55" fmla="*/ 0 h 4"/>
                <a:gd name="T56" fmla="*/ 6 w 6"/>
                <a:gd name="T57" fmla="*/ 4 h 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" h="4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1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3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19" name="Freeform 556"/>
            <p:cNvSpPr>
              <a:spLocks/>
            </p:cNvSpPr>
            <p:nvPr/>
          </p:nvSpPr>
          <p:spPr bwMode="auto">
            <a:xfrm>
              <a:off x="2332" y="1072"/>
              <a:ext cx="79" cy="31"/>
            </a:xfrm>
            <a:custGeom>
              <a:avLst/>
              <a:gdLst>
                <a:gd name="T0" fmla="*/ 0 w 79"/>
                <a:gd name="T1" fmla="*/ 29 h 31"/>
                <a:gd name="T2" fmla="*/ 29 w 79"/>
                <a:gd name="T3" fmla="*/ 30 h 31"/>
                <a:gd name="T4" fmla="*/ 29 w 79"/>
                <a:gd name="T5" fmla="*/ 27 h 31"/>
                <a:gd name="T6" fmla="*/ 29 w 79"/>
                <a:gd name="T7" fmla="*/ 24 h 31"/>
                <a:gd name="T8" fmla="*/ 29 w 79"/>
                <a:gd name="T9" fmla="*/ 21 h 31"/>
                <a:gd name="T10" fmla="*/ 30 w 79"/>
                <a:gd name="T11" fmla="*/ 18 h 31"/>
                <a:gd name="T12" fmla="*/ 30 w 79"/>
                <a:gd name="T13" fmla="*/ 16 h 31"/>
                <a:gd name="T14" fmla="*/ 31 w 79"/>
                <a:gd name="T15" fmla="*/ 14 h 31"/>
                <a:gd name="T16" fmla="*/ 31 w 79"/>
                <a:gd name="T17" fmla="*/ 12 h 31"/>
                <a:gd name="T18" fmla="*/ 32 w 79"/>
                <a:gd name="T19" fmla="*/ 10 h 31"/>
                <a:gd name="T20" fmla="*/ 33 w 79"/>
                <a:gd name="T21" fmla="*/ 8 h 31"/>
                <a:gd name="T22" fmla="*/ 34 w 79"/>
                <a:gd name="T23" fmla="*/ 6 h 31"/>
                <a:gd name="T24" fmla="*/ 35 w 79"/>
                <a:gd name="T25" fmla="*/ 5 h 31"/>
                <a:gd name="T26" fmla="*/ 36 w 79"/>
                <a:gd name="T27" fmla="*/ 4 h 31"/>
                <a:gd name="T28" fmla="*/ 37 w 79"/>
                <a:gd name="T29" fmla="*/ 3 h 31"/>
                <a:gd name="T30" fmla="*/ 39 w 79"/>
                <a:gd name="T31" fmla="*/ 2 h 31"/>
                <a:gd name="T32" fmla="*/ 41 w 79"/>
                <a:gd name="T33" fmla="*/ 1 h 31"/>
                <a:gd name="T34" fmla="*/ 43 w 79"/>
                <a:gd name="T35" fmla="*/ 1 h 31"/>
                <a:gd name="T36" fmla="*/ 78 w 79"/>
                <a:gd name="T37" fmla="*/ 0 h 31"/>
                <a:gd name="T38" fmla="*/ 38 w 79"/>
                <a:gd name="T39" fmla="*/ 0 h 31"/>
                <a:gd name="T40" fmla="*/ 17 w 79"/>
                <a:gd name="T41" fmla="*/ 0 h 31"/>
                <a:gd name="T42" fmla="*/ 15 w 79"/>
                <a:gd name="T43" fmla="*/ 0 h 31"/>
                <a:gd name="T44" fmla="*/ 13 w 79"/>
                <a:gd name="T45" fmla="*/ 1 h 31"/>
                <a:gd name="T46" fmla="*/ 11 w 79"/>
                <a:gd name="T47" fmla="*/ 2 h 31"/>
                <a:gd name="T48" fmla="*/ 9 w 79"/>
                <a:gd name="T49" fmla="*/ 3 h 31"/>
                <a:gd name="T50" fmla="*/ 7 w 79"/>
                <a:gd name="T51" fmla="*/ 4 h 31"/>
                <a:gd name="T52" fmla="*/ 6 w 79"/>
                <a:gd name="T53" fmla="*/ 6 h 31"/>
                <a:gd name="T54" fmla="*/ 5 w 79"/>
                <a:gd name="T55" fmla="*/ 8 h 31"/>
                <a:gd name="T56" fmla="*/ 4 w 79"/>
                <a:gd name="T57" fmla="*/ 10 h 31"/>
                <a:gd name="T58" fmla="*/ 3 w 79"/>
                <a:gd name="T59" fmla="*/ 12 h 31"/>
                <a:gd name="T60" fmla="*/ 2 w 79"/>
                <a:gd name="T61" fmla="*/ 14 h 31"/>
                <a:gd name="T62" fmla="*/ 2 w 79"/>
                <a:gd name="T63" fmla="*/ 17 h 31"/>
                <a:gd name="T64" fmla="*/ 1 w 79"/>
                <a:gd name="T65" fmla="*/ 19 h 31"/>
                <a:gd name="T66" fmla="*/ 1 w 79"/>
                <a:gd name="T67" fmla="*/ 22 h 31"/>
                <a:gd name="T68" fmla="*/ 0 w 79"/>
                <a:gd name="T69" fmla="*/ 24 h 31"/>
                <a:gd name="T70" fmla="*/ 0 w 79"/>
                <a:gd name="T71" fmla="*/ 27 h 31"/>
                <a:gd name="T72" fmla="*/ 0 w 79"/>
                <a:gd name="T73" fmla="*/ 29 h 3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9"/>
                <a:gd name="T112" fmla="*/ 0 h 31"/>
                <a:gd name="T113" fmla="*/ 79 w 79"/>
                <a:gd name="T114" fmla="*/ 31 h 3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9" h="31">
                  <a:moveTo>
                    <a:pt x="0" y="29"/>
                  </a:moveTo>
                  <a:lnTo>
                    <a:pt x="29" y="30"/>
                  </a:lnTo>
                  <a:lnTo>
                    <a:pt x="29" y="27"/>
                  </a:lnTo>
                  <a:lnTo>
                    <a:pt x="29" y="24"/>
                  </a:lnTo>
                  <a:lnTo>
                    <a:pt x="29" y="21"/>
                  </a:lnTo>
                  <a:lnTo>
                    <a:pt x="30" y="18"/>
                  </a:lnTo>
                  <a:lnTo>
                    <a:pt x="30" y="16"/>
                  </a:lnTo>
                  <a:lnTo>
                    <a:pt x="31" y="14"/>
                  </a:lnTo>
                  <a:lnTo>
                    <a:pt x="31" y="12"/>
                  </a:lnTo>
                  <a:lnTo>
                    <a:pt x="32" y="10"/>
                  </a:lnTo>
                  <a:lnTo>
                    <a:pt x="33" y="8"/>
                  </a:lnTo>
                  <a:lnTo>
                    <a:pt x="34" y="6"/>
                  </a:lnTo>
                  <a:lnTo>
                    <a:pt x="35" y="5"/>
                  </a:lnTo>
                  <a:lnTo>
                    <a:pt x="36" y="4"/>
                  </a:lnTo>
                  <a:lnTo>
                    <a:pt x="37" y="3"/>
                  </a:lnTo>
                  <a:lnTo>
                    <a:pt x="39" y="2"/>
                  </a:lnTo>
                  <a:lnTo>
                    <a:pt x="41" y="1"/>
                  </a:lnTo>
                  <a:lnTo>
                    <a:pt x="43" y="1"/>
                  </a:lnTo>
                  <a:lnTo>
                    <a:pt x="78" y="0"/>
                  </a:lnTo>
                  <a:lnTo>
                    <a:pt x="38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1" y="2"/>
                  </a:lnTo>
                  <a:lnTo>
                    <a:pt x="9" y="3"/>
                  </a:lnTo>
                  <a:lnTo>
                    <a:pt x="7" y="4"/>
                  </a:lnTo>
                  <a:lnTo>
                    <a:pt x="6" y="6"/>
                  </a:lnTo>
                  <a:lnTo>
                    <a:pt x="5" y="8"/>
                  </a:lnTo>
                  <a:lnTo>
                    <a:pt x="4" y="10"/>
                  </a:lnTo>
                  <a:lnTo>
                    <a:pt x="3" y="12"/>
                  </a:lnTo>
                  <a:lnTo>
                    <a:pt x="2" y="14"/>
                  </a:lnTo>
                  <a:lnTo>
                    <a:pt x="2" y="17"/>
                  </a:lnTo>
                  <a:lnTo>
                    <a:pt x="1" y="19"/>
                  </a:lnTo>
                  <a:lnTo>
                    <a:pt x="1" y="22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29"/>
                  </a:lnTo>
                </a:path>
              </a:pathLst>
            </a:custGeom>
            <a:gradFill rotWithShape="0">
              <a:gsLst>
                <a:gs pos="0">
                  <a:srgbClr val="333333"/>
                </a:gs>
                <a:gs pos="100000">
                  <a:srgbClr val="FFFFFF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20" name="Freeform 557"/>
            <p:cNvSpPr>
              <a:spLocks/>
            </p:cNvSpPr>
            <p:nvPr/>
          </p:nvSpPr>
          <p:spPr bwMode="auto">
            <a:xfrm>
              <a:off x="2332" y="1072"/>
              <a:ext cx="80" cy="31"/>
            </a:xfrm>
            <a:custGeom>
              <a:avLst/>
              <a:gdLst>
                <a:gd name="T0" fmla="*/ 0 w 80"/>
                <a:gd name="T1" fmla="*/ 29 h 31"/>
                <a:gd name="T2" fmla="*/ 29 w 80"/>
                <a:gd name="T3" fmla="*/ 30 h 31"/>
                <a:gd name="T4" fmla="*/ 29 w 80"/>
                <a:gd name="T5" fmla="*/ 27 h 31"/>
                <a:gd name="T6" fmla="*/ 30 w 80"/>
                <a:gd name="T7" fmla="*/ 24 h 31"/>
                <a:gd name="T8" fmla="*/ 30 w 80"/>
                <a:gd name="T9" fmla="*/ 21 h 31"/>
                <a:gd name="T10" fmla="*/ 30 w 80"/>
                <a:gd name="T11" fmla="*/ 18 h 31"/>
                <a:gd name="T12" fmla="*/ 31 w 80"/>
                <a:gd name="T13" fmla="*/ 16 h 31"/>
                <a:gd name="T14" fmla="*/ 31 w 80"/>
                <a:gd name="T15" fmla="*/ 14 h 31"/>
                <a:gd name="T16" fmla="*/ 32 w 80"/>
                <a:gd name="T17" fmla="*/ 12 h 31"/>
                <a:gd name="T18" fmla="*/ 32 w 80"/>
                <a:gd name="T19" fmla="*/ 10 h 31"/>
                <a:gd name="T20" fmla="*/ 33 w 80"/>
                <a:gd name="T21" fmla="*/ 8 h 31"/>
                <a:gd name="T22" fmla="*/ 34 w 80"/>
                <a:gd name="T23" fmla="*/ 6 h 31"/>
                <a:gd name="T24" fmla="*/ 35 w 80"/>
                <a:gd name="T25" fmla="*/ 5 h 31"/>
                <a:gd name="T26" fmla="*/ 36 w 80"/>
                <a:gd name="T27" fmla="*/ 4 h 31"/>
                <a:gd name="T28" fmla="*/ 38 w 80"/>
                <a:gd name="T29" fmla="*/ 3 h 31"/>
                <a:gd name="T30" fmla="*/ 39 w 80"/>
                <a:gd name="T31" fmla="*/ 2 h 31"/>
                <a:gd name="T32" fmla="*/ 41 w 80"/>
                <a:gd name="T33" fmla="*/ 1 h 31"/>
                <a:gd name="T34" fmla="*/ 43 w 80"/>
                <a:gd name="T35" fmla="*/ 1 h 31"/>
                <a:gd name="T36" fmla="*/ 79 w 80"/>
                <a:gd name="T37" fmla="*/ 0 h 31"/>
                <a:gd name="T38" fmla="*/ 38 w 80"/>
                <a:gd name="T39" fmla="*/ 0 h 31"/>
                <a:gd name="T40" fmla="*/ 18 w 80"/>
                <a:gd name="T41" fmla="*/ 0 h 31"/>
                <a:gd name="T42" fmla="*/ 15 w 80"/>
                <a:gd name="T43" fmla="*/ 0 h 31"/>
                <a:gd name="T44" fmla="*/ 13 w 80"/>
                <a:gd name="T45" fmla="*/ 1 h 31"/>
                <a:gd name="T46" fmla="*/ 11 w 80"/>
                <a:gd name="T47" fmla="*/ 2 h 31"/>
                <a:gd name="T48" fmla="*/ 9 w 80"/>
                <a:gd name="T49" fmla="*/ 3 h 31"/>
                <a:gd name="T50" fmla="*/ 7 w 80"/>
                <a:gd name="T51" fmla="*/ 4 h 31"/>
                <a:gd name="T52" fmla="*/ 6 w 80"/>
                <a:gd name="T53" fmla="*/ 6 h 31"/>
                <a:gd name="T54" fmla="*/ 5 w 80"/>
                <a:gd name="T55" fmla="*/ 8 h 31"/>
                <a:gd name="T56" fmla="*/ 4 w 80"/>
                <a:gd name="T57" fmla="*/ 10 h 31"/>
                <a:gd name="T58" fmla="*/ 3 w 80"/>
                <a:gd name="T59" fmla="*/ 12 h 31"/>
                <a:gd name="T60" fmla="*/ 2 w 80"/>
                <a:gd name="T61" fmla="*/ 14 h 31"/>
                <a:gd name="T62" fmla="*/ 2 w 80"/>
                <a:gd name="T63" fmla="*/ 17 h 31"/>
                <a:gd name="T64" fmla="*/ 1 w 80"/>
                <a:gd name="T65" fmla="*/ 19 h 31"/>
                <a:gd name="T66" fmla="*/ 1 w 80"/>
                <a:gd name="T67" fmla="*/ 22 h 31"/>
                <a:gd name="T68" fmla="*/ 0 w 80"/>
                <a:gd name="T69" fmla="*/ 24 h 31"/>
                <a:gd name="T70" fmla="*/ 0 w 80"/>
                <a:gd name="T71" fmla="*/ 27 h 31"/>
                <a:gd name="T72" fmla="*/ 0 w 80"/>
                <a:gd name="T73" fmla="*/ 29 h 3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0"/>
                <a:gd name="T112" fmla="*/ 0 h 31"/>
                <a:gd name="T113" fmla="*/ 80 w 80"/>
                <a:gd name="T114" fmla="*/ 31 h 3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0" h="31">
                  <a:moveTo>
                    <a:pt x="0" y="29"/>
                  </a:moveTo>
                  <a:lnTo>
                    <a:pt x="29" y="30"/>
                  </a:lnTo>
                  <a:lnTo>
                    <a:pt x="29" y="27"/>
                  </a:lnTo>
                  <a:lnTo>
                    <a:pt x="30" y="24"/>
                  </a:lnTo>
                  <a:lnTo>
                    <a:pt x="30" y="21"/>
                  </a:lnTo>
                  <a:lnTo>
                    <a:pt x="30" y="18"/>
                  </a:lnTo>
                  <a:lnTo>
                    <a:pt x="31" y="16"/>
                  </a:lnTo>
                  <a:lnTo>
                    <a:pt x="31" y="14"/>
                  </a:lnTo>
                  <a:lnTo>
                    <a:pt x="32" y="12"/>
                  </a:lnTo>
                  <a:lnTo>
                    <a:pt x="32" y="10"/>
                  </a:lnTo>
                  <a:lnTo>
                    <a:pt x="33" y="8"/>
                  </a:lnTo>
                  <a:lnTo>
                    <a:pt x="34" y="6"/>
                  </a:lnTo>
                  <a:lnTo>
                    <a:pt x="35" y="5"/>
                  </a:lnTo>
                  <a:lnTo>
                    <a:pt x="36" y="4"/>
                  </a:lnTo>
                  <a:lnTo>
                    <a:pt x="38" y="3"/>
                  </a:lnTo>
                  <a:lnTo>
                    <a:pt x="39" y="2"/>
                  </a:lnTo>
                  <a:lnTo>
                    <a:pt x="41" y="1"/>
                  </a:lnTo>
                  <a:lnTo>
                    <a:pt x="43" y="1"/>
                  </a:lnTo>
                  <a:lnTo>
                    <a:pt x="79" y="0"/>
                  </a:lnTo>
                  <a:lnTo>
                    <a:pt x="38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1" y="2"/>
                  </a:lnTo>
                  <a:lnTo>
                    <a:pt x="9" y="3"/>
                  </a:lnTo>
                  <a:lnTo>
                    <a:pt x="7" y="4"/>
                  </a:lnTo>
                  <a:lnTo>
                    <a:pt x="6" y="6"/>
                  </a:lnTo>
                  <a:lnTo>
                    <a:pt x="5" y="8"/>
                  </a:lnTo>
                  <a:lnTo>
                    <a:pt x="4" y="10"/>
                  </a:lnTo>
                  <a:lnTo>
                    <a:pt x="3" y="12"/>
                  </a:lnTo>
                  <a:lnTo>
                    <a:pt x="2" y="14"/>
                  </a:lnTo>
                  <a:lnTo>
                    <a:pt x="2" y="17"/>
                  </a:lnTo>
                  <a:lnTo>
                    <a:pt x="1" y="19"/>
                  </a:lnTo>
                  <a:lnTo>
                    <a:pt x="1" y="22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0" y="2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21" name="Freeform 558"/>
            <p:cNvSpPr>
              <a:spLocks/>
            </p:cNvSpPr>
            <p:nvPr/>
          </p:nvSpPr>
          <p:spPr bwMode="auto">
            <a:xfrm>
              <a:off x="2297" y="1080"/>
              <a:ext cx="49" cy="40"/>
            </a:xfrm>
            <a:custGeom>
              <a:avLst/>
              <a:gdLst>
                <a:gd name="T0" fmla="*/ 0 w 49"/>
                <a:gd name="T1" fmla="*/ 0 h 40"/>
                <a:gd name="T2" fmla="*/ 33 w 49"/>
                <a:gd name="T3" fmla="*/ 0 h 40"/>
                <a:gd name="T4" fmla="*/ 35 w 49"/>
                <a:gd name="T5" fmla="*/ 0 h 40"/>
                <a:gd name="T6" fmla="*/ 37 w 49"/>
                <a:gd name="T7" fmla="*/ 1 h 40"/>
                <a:gd name="T8" fmla="*/ 38 w 49"/>
                <a:gd name="T9" fmla="*/ 1 h 40"/>
                <a:gd name="T10" fmla="*/ 40 w 49"/>
                <a:gd name="T11" fmla="*/ 2 h 40"/>
                <a:gd name="T12" fmla="*/ 41 w 49"/>
                <a:gd name="T13" fmla="*/ 3 h 40"/>
                <a:gd name="T14" fmla="*/ 42 w 49"/>
                <a:gd name="T15" fmla="*/ 5 h 40"/>
                <a:gd name="T16" fmla="*/ 43 w 49"/>
                <a:gd name="T17" fmla="*/ 6 h 40"/>
                <a:gd name="T18" fmla="*/ 44 w 49"/>
                <a:gd name="T19" fmla="*/ 7 h 40"/>
                <a:gd name="T20" fmla="*/ 45 w 49"/>
                <a:gd name="T21" fmla="*/ 9 h 40"/>
                <a:gd name="T22" fmla="*/ 46 w 49"/>
                <a:gd name="T23" fmla="*/ 10 h 40"/>
                <a:gd name="T24" fmla="*/ 46 w 49"/>
                <a:gd name="T25" fmla="*/ 12 h 40"/>
                <a:gd name="T26" fmla="*/ 47 w 49"/>
                <a:gd name="T27" fmla="*/ 13 h 40"/>
                <a:gd name="T28" fmla="*/ 48 w 49"/>
                <a:gd name="T29" fmla="*/ 15 h 40"/>
                <a:gd name="T30" fmla="*/ 48 w 49"/>
                <a:gd name="T31" fmla="*/ 16 h 40"/>
                <a:gd name="T32" fmla="*/ 48 w 49"/>
                <a:gd name="T33" fmla="*/ 18 h 40"/>
                <a:gd name="T34" fmla="*/ 48 w 49"/>
                <a:gd name="T35" fmla="*/ 19 h 40"/>
                <a:gd name="T36" fmla="*/ 48 w 49"/>
                <a:gd name="T37" fmla="*/ 21 h 40"/>
                <a:gd name="T38" fmla="*/ 48 w 49"/>
                <a:gd name="T39" fmla="*/ 22 h 40"/>
                <a:gd name="T40" fmla="*/ 47 w 49"/>
                <a:gd name="T41" fmla="*/ 24 h 40"/>
                <a:gd name="T42" fmla="*/ 47 w 49"/>
                <a:gd name="T43" fmla="*/ 25 h 40"/>
                <a:gd name="T44" fmla="*/ 46 w 49"/>
                <a:gd name="T45" fmla="*/ 27 h 40"/>
                <a:gd name="T46" fmla="*/ 46 w 49"/>
                <a:gd name="T47" fmla="*/ 28 h 40"/>
                <a:gd name="T48" fmla="*/ 45 w 49"/>
                <a:gd name="T49" fmla="*/ 30 h 40"/>
                <a:gd name="T50" fmla="*/ 44 w 49"/>
                <a:gd name="T51" fmla="*/ 31 h 40"/>
                <a:gd name="T52" fmla="*/ 43 w 49"/>
                <a:gd name="T53" fmla="*/ 33 h 40"/>
                <a:gd name="T54" fmla="*/ 42 w 49"/>
                <a:gd name="T55" fmla="*/ 34 h 40"/>
                <a:gd name="T56" fmla="*/ 41 w 49"/>
                <a:gd name="T57" fmla="*/ 35 h 40"/>
                <a:gd name="T58" fmla="*/ 40 w 49"/>
                <a:gd name="T59" fmla="*/ 36 h 40"/>
                <a:gd name="T60" fmla="*/ 39 w 49"/>
                <a:gd name="T61" fmla="*/ 36 h 40"/>
                <a:gd name="T62" fmla="*/ 37 w 49"/>
                <a:gd name="T63" fmla="*/ 37 h 40"/>
                <a:gd name="T64" fmla="*/ 36 w 49"/>
                <a:gd name="T65" fmla="*/ 38 h 40"/>
                <a:gd name="T66" fmla="*/ 34 w 49"/>
                <a:gd name="T67" fmla="*/ 38 h 40"/>
                <a:gd name="T68" fmla="*/ 0 w 49"/>
                <a:gd name="T69" fmla="*/ 39 h 40"/>
                <a:gd name="T70" fmla="*/ 0 w 49"/>
                <a:gd name="T71" fmla="*/ 0 h 4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"/>
                <a:gd name="T109" fmla="*/ 0 h 40"/>
                <a:gd name="T110" fmla="*/ 49 w 49"/>
                <a:gd name="T111" fmla="*/ 40 h 4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" h="40">
                  <a:moveTo>
                    <a:pt x="0" y="0"/>
                  </a:moveTo>
                  <a:lnTo>
                    <a:pt x="33" y="0"/>
                  </a:lnTo>
                  <a:lnTo>
                    <a:pt x="35" y="0"/>
                  </a:lnTo>
                  <a:lnTo>
                    <a:pt x="37" y="1"/>
                  </a:lnTo>
                  <a:lnTo>
                    <a:pt x="38" y="1"/>
                  </a:lnTo>
                  <a:lnTo>
                    <a:pt x="40" y="2"/>
                  </a:lnTo>
                  <a:lnTo>
                    <a:pt x="41" y="3"/>
                  </a:lnTo>
                  <a:lnTo>
                    <a:pt x="42" y="5"/>
                  </a:lnTo>
                  <a:lnTo>
                    <a:pt x="43" y="6"/>
                  </a:lnTo>
                  <a:lnTo>
                    <a:pt x="44" y="7"/>
                  </a:lnTo>
                  <a:lnTo>
                    <a:pt x="45" y="9"/>
                  </a:lnTo>
                  <a:lnTo>
                    <a:pt x="46" y="10"/>
                  </a:lnTo>
                  <a:lnTo>
                    <a:pt x="46" y="12"/>
                  </a:lnTo>
                  <a:lnTo>
                    <a:pt x="47" y="13"/>
                  </a:lnTo>
                  <a:lnTo>
                    <a:pt x="48" y="15"/>
                  </a:lnTo>
                  <a:lnTo>
                    <a:pt x="48" y="16"/>
                  </a:lnTo>
                  <a:lnTo>
                    <a:pt x="48" y="18"/>
                  </a:lnTo>
                  <a:lnTo>
                    <a:pt x="48" y="19"/>
                  </a:lnTo>
                  <a:lnTo>
                    <a:pt x="48" y="21"/>
                  </a:lnTo>
                  <a:lnTo>
                    <a:pt x="48" y="22"/>
                  </a:lnTo>
                  <a:lnTo>
                    <a:pt x="47" y="24"/>
                  </a:lnTo>
                  <a:lnTo>
                    <a:pt x="47" y="25"/>
                  </a:lnTo>
                  <a:lnTo>
                    <a:pt x="46" y="27"/>
                  </a:lnTo>
                  <a:lnTo>
                    <a:pt x="46" y="28"/>
                  </a:lnTo>
                  <a:lnTo>
                    <a:pt x="45" y="30"/>
                  </a:lnTo>
                  <a:lnTo>
                    <a:pt x="44" y="31"/>
                  </a:lnTo>
                  <a:lnTo>
                    <a:pt x="43" y="33"/>
                  </a:lnTo>
                  <a:lnTo>
                    <a:pt x="42" y="34"/>
                  </a:lnTo>
                  <a:lnTo>
                    <a:pt x="41" y="35"/>
                  </a:lnTo>
                  <a:lnTo>
                    <a:pt x="40" y="36"/>
                  </a:lnTo>
                  <a:lnTo>
                    <a:pt x="39" y="36"/>
                  </a:lnTo>
                  <a:lnTo>
                    <a:pt x="37" y="37"/>
                  </a:lnTo>
                  <a:lnTo>
                    <a:pt x="36" y="38"/>
                  </a:lnTo>
                  <a:lnTo>
                    <a:pt x="34" y="38"/>
                  </a:lnTo>
                  <a:lnTo>
                    <a:pt x="0" y="39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22" name="Freeform 559"/>
            <p:cNvSpPr>
              <a:spLocks/>
            </p:cNvSpPr>
            <p:nvPr/>
          </p:nvSpPr>
          <p:spPr bwMode="auto">
            <a:xfrm>
              <a:off x="2297" y="1080"/>
              <a:ext cx="49" cy="41"/>
            </a:xfrm>
            <a:custGeom>
              <a:avLst/>
              <a:gdLst>
                <a:gd name="T0" fmla="*/ 0 w 49"/>
                <a:gd name="T1" fmla="*/ 0 h 41"/>
                <a:gd name="T2" fmla="*/ 33 w 49"/>
                <a:gd name="T3" fmla="*/ 0 h 41"/>
                <a:gd name="T4" fmla="*/ 35 w 49"/>
                <a:gd name="T5" fmla="*/ 0 h 41"/>
                <a:gd name="T6" fmla="*/ 37 w 49"/>
                <a:gd name="T7" fmla="*/ 1 h 41"/>
                <a:gd name="T8" fmla="*/ 38 w 49"/>
                <a:gd name="T9" fmla="*/ 1 h 41"/>
                <a:gd name="T10" fmla="*/ 40 w 49"/>
                <a:gd name="T11" fmla="*/ 2 h 41"/>
                <a:gd name="T12" fmla="*/ 41 w 49"/>
                <a:gd name="T13" fmla="*/ 3 h 41"/>
                <a:gd name="T14" fmla="*/ 42 w 49"/>
                <a:gd name="T15" fmla="*/ 5 h 41"/>
                <a:gd name="T16" fmla="*/ 43 w 49"/>
                <a:gd name="T17" fmla="*/ 6 h 41"/>
                <a:gd name="T18" fmla="*/ 44 w 49"/>
                <a:gd name="T19" fmla="*/ 7 h 41"/>
                <a:gd name="T20" fmla="*/ 45 w 49"/>
                <a:gd name="T21" fmla="*/ 9 h 41"/>
                <a:gd name="T22" fmla="*/ 46 w 49"/>
                <a:gd name="T23" fmla="*/ 11 h 41"/>
                <a:gd name="T24" fmla="*/ 46 w 49"/>
                <a:gd name="T25" fmla="*/ 12 h 41"/>
                <a:gd name="T26" fmla="*/ 47 w 49"/>
                <a:gd name="T27" fmla="*/ 14 h 41"/>
                <a:gd name="T28" fmla="*/ 48 w 49"/>
                <a:gd name="T29" fmla="*/ 15 h 41"/>
                <a:gd name="T30" fmla="*/ 48 w 49"/>
                <a:gd name="T31" fmla="*/ 17 h 41"/>
                <a:gd name="T32" fmla="*/ 48 w 49"/>
                <a:gd name="T33" fmla="*/ 18 h 41"/>
                <a:gd name="T34" fmla="*/ 48 w 49"/>
                <a:gd name="T35" fmla="*/ 19 h 41"/>
                <a:gd name="T36" fmla="*/ 48 w 49"/>
                <a:gd name="T37" fmla="*/ 21 h 41"/>
                <a:gd name="T38" fmla="*/ 48 w 49"/>
                <a:gd name="T39" fmla="*/ 23 h 41"/>
                <a:gd name="T40" fmla="*/ 47 w 49"/>
                <a:gd name="T41" fmla="*/ 24 h 41"/>
                <a:gd name="T42" fmla="*/ 47 w 49"/>
                <a:gd name="T43" fmla="*/ 26 h 41"/>
                <a:gd name="T44" fmla="*/ 46 w 49"/>
                <a:gd name="T45" fmla="*/ 28 h 41"/>
                <a:gd name="T46" fmla="*/ 46 w 49"/>
                <a:gd name="T47" fmla="*/ 29 h 41"/>
                <a:gd name="T48" fmla="*/ 45 w 49"/>
                <a:gd name="T49" fmla="*/ 31 h 41"/>
                <a:gd name="T50" fmla="*/ 44 w 49"/>
                <a:gd name="T51" fmla="*/ 32 h 41"/>
                <a:gd name="T52" fmla="*/ 43 w 49"/>
                <a:gd name="T53" fmla="*/ 33 h 41"/>
                <a:gd name="T54" fmla="*/ 42 w 49"/>
                <a:gd name="T55" fmla="*/ 35 h 41"/>
                <a:gd name="T56" fmla="*/ 41 w 49"/>
                <a:gd name="T57" fmla="*/ 36 h 41"/>
                <a:gd name="T58" fmla="*/ 40 w 49"/>
                <a:gd name="T59" fmla="*/ 37 h 41"/>
                <a:gd name="T60" fmla="*/ 39 w 49"/>
                <a:gd name="T61" fmla="*/ 37 h 41"/>
                <a:gd name="T62" fmla="*/ 37 w 49"/>
                <a:gd name="T63" fmla="*/ 38 h 41"/>
                <a:gd name="T64" fmla="*/ 36 w 49"/>
                <a:gd name="T65" fmla="*/ 39 h 41"/>
                <a:gd name="T66" fmla="*/ 34 w 49"/>
                <a:gd name="T67" fmla="*/ 39 h 41"/>
                <a:gd name="T68" fmla="*/ 0 w 49"/>
                <a:gd name="T69" fmla="*/ 40 h 41"/>
                <a:gd name="T70" fmla="*/ 0 w 49"/>
                <a:gd name="T71" fmla="*/ 0 h 4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"/>
                <a:gd name="T109" fmla="*/ 0 h 41"/>
                <a:gd name="T110" fmla="*/ 49 w 49"/>
                <a:gd name="T111" fmla="*/ 41 h 4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" h="41">
                  <a:moveTo>
                    <a:pt x="0" y="0"/>
                  </a:moveTo>
                  <a:lnTo>
                    <a:pt x="33" y="0"/>
                  </a:lnTo>
                  <a:lnTo>
                    <a:pt x="35" y="0"/>
                  </a:lnTo>
                  <a:lnTo>
                    <a:pt x="37" y="1"/>
                  </a:lnTo>
                  <a:lnTo>
                    <a:pt x="38" y="1"/>
                  </a:lnTo>
                  <a:lnTo>
                    <a:pt x="40" y="2"/>
                  </a:lnTo>
                  <a:lnTo>
                    <a:pt x="41" y="3"/>
                  </a:lnTo>
                  <a:lnTo>
                    <a:pt x="42" y="5"/>
                  </a:lnTo>
                  <a:lnTo>
                    <a:pt x="43" y="6"/>
                  </a:lnTo>
                  <a:lnTo>
                    <a:pt x="44" y="7"/>
                  </a:lnTo>
                  <a:lnTo>
                    <a:pt x="45" y="9"/>
                  </a:lnTo>
                  <a:lnTo>
                    <a:pt x="46" y="11"/>
                  </a:lnTo>
                  <a:lnTo>
                    <a:pt x="46" y="12"/>
                  </a:lnTo>
                  <a:lnTo>
                    <a:pt x="47" y="14"/>
                  </a:lnTo>
                  <a:lnTo>
                    <a:pt x="48" y="15"/>
                  </a:lnTo>
                  <a:lnTo>
                    <a:pt x="48" y="17"/>
                  </a:lnTo>
                  <a:lnTo>
                    <a:pt x="48" y="18"/>
                  </a:lnTo>
                  <a:lnTo>
                    <a:pt x="48" y="19"/>
                  </a:lnTo>
                  <a:lnTo>
                    <a:pt x="48" y="21"/>
                  </a:lnTo>
                  <a:lnTo>
                    <a:pt x="48" y="23"/>
                  </a:lnTo>
                  <a:lnTo>
                    <a:pt x="47" y="24"/>
                  </a:lnTo>
                  <a:lnTo>
                    <a:pt x="47" y="26"/>
                  </a:lnTo>
                  <a:lnTo>
                    <a:pt x="46" y="28"/>
                  </a:lnTo>
                  <a:lnTo>
                    <a:pt x="46" y="29"/>
                  </a:lnTo>
                  <a:lnTo>
                    <a:pt x="45" y="31"/>
                  </a:lnTo>
                  <a:lnTo>
                    <a:pt x="44" y="32"/>
                  </a:lnTo>
                  <a:lnTo>
                    <a:pt x="43" y="33"/>
                  </a:lnTo>
                  <a:lnTo>
                    <a:pt x="42" y="35"/>
                  </a:lnTo>
                  <a:lnTo>
                    <a:pt x="41" y="36"/>
                  </a:lnTo>
                  <a:lnTo>
                    <a:pt x="40" y="37"/>
                  </a:lnTo>
                  <a:lnTo>
                    <a:pt x="39" y="37"/>
                  </a:lnTo>
                  <a:lnTo>
                    <a:pt x="37" y="38"/>
                  </a:lnTo>
                  <a:lnTo>
                    <a:pt x="36" y="39"/>
                  </a:lnTo>
                  <a:lnTo>
                    <a:pt x="34" y="39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23" name="Freeform 560"/>
            <p:cNvSpPr>
              <a:spLocks/>
            </p:cNvSpPr>
            <p:nvPr/>
          </p:nvSpPr>
          <p:spPr bwMode="auto">
            <a:xfrm>
              <a:off x="2297" y="1080"/>
              <a:ext cx="49" cy="20"/>
            </a:xfrm>
            <a:custGeom>
              <a:avLst/>
              <a:gdLst>
                <a:gd name="T0" fmla="*/ 0 w 49"/>
                <a:gd name="T1" fmla="*/ 0 h 20"/>
                <a:gd name="T2" fmla="*/ 33 w 49"/>
                <a:gd name="T3" fmla="*/ 0 h 20"/>
                <a:gd name="T4" fmla="*/ 35 w 49"/>
                <a:gd name="T5" fmla="*/ 0 h 20"/>
                <a:gd name="T6" fmla="*/ 37 w 49"/>
                <a:gd name="T7" fmla="*/ 1 h 20"/>
                <a:gd name="T8" fmla="*/ 38 w 49"/>
                <a:gd name="T9" fmla="*/ 1 h 20"/>
                <a:gd name="T10" fmla="*/ 40 w 49"/>
                <a:gd name="T11" fmla="*/ 2 h 20"/>
                <a:gd name="T12" fmla="*/ 41 w 49"/>
                <a:gd name="T13" fmla="*/ 3 h 20"/>
                <a:gd name="T14" fmla="*/ 42 w 49"/>
                <a:gd name="T15" fmla="*/ 4 h 20"/>
                <a:gd name="T16" fmla="*/ 43 w 49"/>
                <a:gd name="T17" fmla="*/ 6 h 20"/>
                <a:gd name="T18" fmla="*/ 44 w 49"/>
                <a:gd name="T19" fmla="*/ 7 h 20"/>
                <a:gd name="T20" fmla="*/ 45 w 49"/>
                <a:gd name="T21" fmla="*/ 8 h 20"/>
                <a:gd name="T22" fmla="*/ 46 w 49"/>
                <a:gd name="T23" fmla="*/ 10 h 20"/>
                <a:gd name="T24" fmla="*/ 47 w 49"/>
                <a:gd name="T25" fmla="*/ 11 h 20"/>
                <a:gd name="T26" fmla="*/ 47 w 49"/>
                <a:gd name="T27" fmla="*/ 13 h 20"/>
                <a:gd name="T28" fmla="*/ 48 w 49"/>
                <a:gd name="T29" fmla="*/ 14 h 20"/>
                <a:gd name="T30" fmla="*/ 48 w 49"/>
                <a:gd name="T31" fmla="*/ 16 h 20"/>
                <a:gd name="T32" fmla="*/ 48 w 49"/>
                <a:gd name="T33" fmla="*/ 17 h 20"/>
                <a:gd name="T34" fmla="*/ 48 w 49"/>
                <a:gd name="T35" fmla="*/ 18 h 20"/>
                <a:gd name="T36" fmla="*/ 0 w 49"/>
                <a:gd name="T37" fmla="*/ 19 h 20"/>
                <a:gd name="T38" fmla="*/ 0 w 49"/>
                <a:gd name="T39" fmla="*/ 0 h 2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9"/>
                <a:gd name="T61" fmla="*/ 0 h 20"/>
                <a:gd name="T62" fmla="*/ 49 w 49"/>
                <a:gd name="T63" fmla="*/ 20 h 2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9" h="20">
                  <a:moveTo>
                    <a:pt x="0" y="0"/>
                  </a:moveTo>
                  <a:lnTo>
                    <a:pt x="33" y="0"/>
                  </a:lnTo>
                  <a:lnTo>
                    <a:pt x="35" y="0"/>
                  </a:lnTo>
                  <a:lnTo>
                    <a:pt x="37" y="1"/>
                  </a:lnTo>
                  <a:lnTo>
                    <a:pt x="38" y="1"/>
                  </a:lnTo>
                  <a:lnTo>
                    <a:pt x="40" y="2"/>
                  </a:lnTo>
                  <a:lnTo>
                    <a:pt x="41" y="3"/>
                  </a:lnTo>
                  <a:lnTo>
                    <a:pt x="42" y="4"/>
                  </a:lnTo>
                  <a:lnTo>
                    <a:pt x="43" y="6"/>
                  </a:lnTo>
                  <a:lnTo>
                    <a:pt x="44" y="7"/>
                  </a:lnTo>
                  <a:lnTo>
                    <a:pt x="45" y="8"/>
                  </a:lnTo>
                  <a:lnTo>
                    <a:pt x="46" y="10"/>
                  </a:lnTo>
                  <a:lnTo>
                    <a:pt x="47" y="11"/>
                  </a:lnTo>
                  <a:lnTo>
                    <a:pt x="47" y="13"/>
                  </a:lnTo>
                  <a:lnTo>
                    <a:pt x="48" y="14"/>
                  </a:lnTo>
                  <a:lnTo>
                    <a:pt x="48" y="16"/>
                  </a:lnTo>
                  <a:lnTo>
                    <a:pt x="48" y="17"/>
                  </a:lnTo>
                  <a:lnTo>
                    <a:pt x="48" y="18"/>
                  </a:lnTo>
                  <a:lnTo>
                    <a:pt x="0" y="1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24" name="Freeform 561"/>
            <p:cNvSpPr>
              <a:spLocks/>
            </p:cNvSpPr>
            <p:nvPr/>
          </p:nvSpPr>
          <p:spPr bwMode="auto">
            <a:xfrm>
              <a:off x="2299" y="1080"/>
              <a:ext cx="45" cy="18"/>
            </a:xfrm>
            <a:custGeom>
              <a:avLst/>
              <a:gdLst>
                <a:gd name="T0" fmla="*/ 0 w 45"/>
                <a:gd name="T1" fmla="*/ 0 h 18"/>
                <a:gd name="T2" fmla="*/ 32 w 45"/>
                <a:gd name="T3" fmla="*/ 1 h 18"/>
                <a:gd name="T4" fmla="*/ 32 w 45"/>
                <a:gd name="T5" fmla="*/ 1 h 18"/>
                <a:gd name="T6" fmla="*/ 33 w 45"/>
                <a:gd name="T7" fmla="*/ 1 h 18"/>
                <a:gd name="T8" fmla="*/ 34 w 45"/>
                <a:gd name="T9" fmla="*/ 1 h 18"/>
                <a:gd name="T10" fmla="*/ 35 w 45"/>
                <a:gd name="T11" fmla="*/ 2 h 18"/>
                <a:gd name="T12" fmla="*/ 36 w 45"/>
                <a:gd name="T13" fmla="*/ 2 h 18"/>
                <a:gd name="T14" fmla="*/ 37 w 45"/>
                <a:gd name="T15" fmla="*/ 3 h 18"/>
                <a:gd name="T16" fmla="*/ 38 w 45"/>
                <a:gd name="T17" fmla="*/ 4 h 18"/>
                <a:gd name="T18" fmla="*/ 39 w 45"/>
                <a:gd name="T19" fmla="*/ 5 h 18"/>
                <a:gd name="T20" fmla="*/ 39 w 45"/>
                <a:gd name="T21" fmla="*/ 6 h 18"/>
                <a:gd name="T22" fmla="*/ 40 w 45"/>
                <a:gd name="T23" fmla="*/ 7 h 18"/>
                <a:gd name="T24" fmla="*/ 41 w 45"/>
                <a:gd name="T25" fmla="*/ 8 h 18"/>
                <a:gd name="T26" fmla="*/ 42 w 45"/>
                <a:gd name="T27" fmla="*/ 10 h 18"/>
                <a:gd name="T28" fmla="*/ 42 w 45"/>
                <a:gd name="T29" fmla="*/ 11 h 18"/>
                <a:gd name="T30" fmla="*/ 43 w 45"/>
                <a:gd name="T31" fmla="*/ 13 h 18"/>
                <a:gd name="T32" fmla="*/ 43 w 45"/>
                <a:gd name="T33" fmla="*/ 15 h 18"/>
                <a:gd name="T34" fmla="*/ 44 w 45"/>
                <a:gd name="T35" fmla="*/ 16 h 18"/>
                <a:gd name="T36" fmla="*/ 0 w 45"/>
                <a:gd name="T37" fmla="*/ 17 h 18"/>
                <a:gd name="T38" fmla="*/ 0 w 45"/>
                <a:gd name="T39" fmla="*/ 0 h 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5"/>
                <a:gd name="T61" fmla="*/ 0 h 18"/>
                <a:gd name="T62" fmla="*/ 45 w 45"/>
                <a:gd name="T63" fmla="*/ 18 h 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5" h="18">
                  <a:moveTo>
                    <a:pt x="0" y="0"/>
                  </a:moveTo>
                  <a:lnTo>
                    <a:pt x="32" y="1"/>
                  </a:lnTo>
                  <a:lnTo>
                    <a:pt x="33" y="1"/>
                  </a:lnTo>
                  <a:lnTo>
                    <a:pt x="34" y="1"/>
                  </a:lnTo>
                  <a:lnTo>
                    <a:pt x="35" y="2"/>
                  </a:lnTo>
                  <a:lnTo>
                    <a:pt x="36" y="2"/>
                  </a:lnTo>
                  <a:lnTo>
                    <a:pt x="37" y="3"/>
                  </a:lnTo>
                  <a:lnTo>
                    <a:pt x="38" y="4"/>
                  </a:lnTo>
                  <a:lnTo>
                    <a:pt x="39" y="5"/>
                  </a:lnTo>
                  <a:lnTo>
                    <a:pt x="39" y="6"/>
                  </a:lnTo>
                  <a:lnTo>
                    <a:pt x="40" y="7"/>
                  </a:lnTo>
                  <a:lnTo>
                    <a:pt x="41" y="8"/>
                  </a:lnTo>
                  <a:lnTo>
                    <a:pt x="42" y="10"/>
                  </a:lnTo>
                  <a:lnTo>
                    <a:pt x="42" y="11"/>
                  </a:lnTo>
                  <a:lnTo>
                    <a:pt x="43" y="13"/>
                  </a:lnTo>
                  <a:lnTo>
                    <a:pt x="43" y="15"/>
                  </a:lnTo>
                  <a:lnTo>
                    <a:pt x="44" y="16"/>
                  </a:lnTo>
                  <a:lnTo>
                    <a:pt x="0" y="17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5400000" scaled="1"/>
            </a:gra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25" name="Freeform 562"/>
            <p:cNvSpPr>
              <a:spLocks/>
            </p:cNvSpPr>
            <p:nvPr/>
          </p:nvSpPr>
          <p:spPr bwMode="auto">
            <a:xfrm>
              <a:off x="2279" y="1080"/>
              <a:ext cx="33" cy="40"/>
            </a:xfrm>
            <a:custGeom>
              <a:avLst/>
              <a:gdLst>
                <a:gd name="T0" fmla="*/ 18 w 33"/>
                <a:gd name="T1" fmla="*/ 0 h 40"/>
                <a:gd name="T2" fmla="*/ 21 w 33"/>
                <a:gd name="T3" fmla="*/ 1 h 40"/>
                <a:gd name="T4" fmla="*/ 24 w 33"/>
                <a:gd name="T5" fmla="*/ 2 h 40"/>
                <a:gd name="T6" fmla="*/ 26 w 33"/>
                <a:gd name="T7" fmla="*/ 4 h 40"/>
                <a:gd name="T8" fmla="*/ 28 w 33"/>
                <a:gd name="T9" fmla="*/ 7 h 40"/>
                <a:gd name="T10" fmla="*/ 30 w 33"/>
                <a:gd name="T11" fmla="*/ 10 h 40"/>
                <a:gd name="T12" fmla="*/ 31 w 33"/>
                <a:gd name="T13" fmla="*/ 14 h 40"/>
                <a:gd name="T14" fmla="*/ 32 w 33"/>
                <a:gd name="T15" fmla="*/ 17 h 40"/>
                <a:gd name="T16" fmla="*/ 32 w 33"/>
                <a:gd name="T17" fmla="*/ 21 h 40"/>
                <a:gd name="T18" fmla="*/ 31 w 33"/>
                <a:gd name="T19" fmla="*/ 25 h 40"/>
                <a:gd name="T20" fmla="*/ 30 w 33"/>
                <a:gd name="T21" fmla="*/ 29 h 40"/>
                <a:gd name="T22" fmla="*/ 28 w 33"/>
                <a:gd name="T23" fmla="*/ 32 h 40"/>
                <a:gd name="T24" fmla="*/ 26 w 33"/>
                <a:gd name="T25" fmla="*/ 34 h 40"/>
                <a:gd name="T26" fmla="*/ 24 w 33"/>
                <a:gd name="T27" fmla="*/ 37 h 40"/>
                <a:gd name="T28" fmla="*/ 21 w 33"/>
                <a:gd name="T29" fmla="*/ 38 h 40"/>
                <a:gd name="T30" fmla="*/ 18 w 33"/>
                <a:gd name="T31" fmla="*/ 39 h 40"/>
                <a:gd name="T32" fmla="*/ 14 w 33"/>
                <a:gd name="T33" fmla="*/ 39 h 40"/>
                <a:gd name="T34" fmla="*/ 11 w 33"/>
                <a:gd name="T35" fmla="*/ 38 h 40"/>
                <a:gd name="T36" fmla="*/ 8 w 33"/>
                <a:gd name="T37" fmla="*/ 37 h 40"/>
                <a:gd name="T38" fmla="*/ 6 w 33"/>
                <a:gd name="T39" fmla="*/ 34 h 40"/>
                <a:gd name="T40" fmla="*/ 4 w 33"/>
                <a:gd name="T41" fmla="*/ 32 h 40"/>
                <a:gd name="T42" fmla="*/ 2 w 33"/>
                <a:gd name="T43" fmla="*/ 29 h 40"/>
                <a:gd name="T44" fmla="*/ 1 w 33"/>
                <a:gd name="T45" fmla="*/ 25 h 40"/>
                <a:gd name="T46" fmla="*/ 0 w 33"/>
                <a:gd name="T47" fmla="*/ 21 h 40"/>
                <a:gd name="T48" fmla="*/ 0 w 33"/>
                <a:gd name="T49" fmla="*/ 17 h 40"/>
                <a:gd name="T50" fmla="*/ 1 w 33"/>
                <a:gd name="T51" fmla="*/ 14 h 40"/>
                <a:gd name="T52" fmla="*/ 2 w 33"/>
                <a:gd name="T53" fmla="*/ 10 h 40"/>
                <a:gd name="T54" fmla="*/ 4 w 33"/>
                <a:gd name="T55" fmla="*/ 7 h 40"/>
                <a:gd name="T56" fmla="*/ 6 w 33"/>
                <a:gd name="T57" fmla="*/ 4 h 40"/>
                <a:gd name="T58" fmla="*/ 8 w 33"/>
                <a:gd name="T59" fmla="*/ 2 h 40"/>
                <a:gd name="T60" fmla="*/ 11 w 33"/>
                <a:gd name="T61" fmla="*/ 1 h 40"/>
                <a:gd name="T62" fmla="*/ 14 w 33"/>
                <a:gd name="T63" fmla="*/ 0 h 4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3"/>
                <a:gd name="T97" fmla="*/ 0 h 40"/>
                <a:gd name="T98" fmla="*/ 33 w 33"/>
                <a:gd name="T99" fmla="*/ 40 h 4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3" h="40">
                  <a:moveTo>
                    <a:pt x="16" y="0"/>
                  </a:moveTo>
                  <a:lnTo>
                    <a:pt x="18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2" y="2"/>
                  </a:lnTo>
                  <a:lnTo>
                    <a:pt x="24" y="2"/>
                  </a:lnTo>
                  <a:lnTo>
                    <a:pt x="25" y="3"/>
                  </a:lnTo>
                  <a:lnTo>
                    <a:pt x="26" y="4"/>
                  </a:lnTo>
                  <a:lnTo>
                    <a:pt x="27" y="6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0"/>
                  </a:lnTo>
                  <a:lnTo>
                    <a:pt x="31" y="12"/>
                  </a:lnTo>
                  <a:lnTo>
                    <a:pt x="31" y="14"/>
                  </a:lnTo>
                  <a:lnTo>
                    <a:pt x="32" y="15"/>
                  </a:lnTo>
                  <a:lnTo>
                    <a:pt x="32" y="17"/>
                  </a:lnTo>
                  <a:lnTo>
                    <a:pt x="32" y="19"/>
                  </a:lnTo>
                  <a:lnTo>
                    <a:pt x="32" y="21"/>
                  </a:lnTo>
                  <a:lnTo>
                    <a:pt x="32" y="23"/>
                  </a:lnTo>
                  <a:lnTo>
                    <a:pt x="31" y="25"/>
                  </a:lnTo>
                  <a:lnTo>
                    <a:pt x="31" y="27"/>
                  </a:lnTo>
                  <a:lnTo>
                    <a:pt x="30" y="29"/>
                  </a:lnTo>
                  <a:lnTo>
                    <a:pt x="29" y="30"/>
                  </a:lnTo>
                  <a:lnTo>
                    <a:pt x="28" y="32"/>
                  </a:lnTo>
                  <a:lnTo>
                    <a:pt x="27" y="33"/>
                  </a:lnTo>
                  <a:lnTo>
                    <a:pt x="26" y="34"/>
                  </a:lnTo>
                  <a:lnTo>
                    <a:pt x="25" y="36"/>
                  </a:lnTo>
                  <a:lnTo>
                    <a:pt x="24" y="37"/>
                  </a:lnTo>
                  <a:lnTo>
                    <a:pt x="22" y="37"/>
                  </a:lnTo>
                  <a:lnTo>
                    <a:pt x="21" y="38"/>
                  </a:lnTo>
                  <a:lnTo>
                    <a:pt x="19" y="39"/>
                  </a:lnTo>
                  <a:lnTo>
                    <a:pt x="18" y="39"/>
                  </a:lnTo>
                  <a:lnTo>
                    <a:pt x="16" y="39"/>
                  </a:lnTo>
                  <a:lnTo>
                    <a:pt x="14" y="39"/>
                  </a:lnTo>
                  <a:lnTo>
                    <a:pt x="13" y="39"/>
                  </a:lnTo>
                  <a:lnTo>
                    <a:pt x="11" y="38"/>
                  </a:lnTo>
                  <a:lnTo>
                    <a:pt x="10" y="37"/>
                  </a:lnTo>
                  <a:lnTo>
                    <a:pt x="8" y="37"/>
                  </a:lnTo>
                  <a:lnTo>
                    <a:pt x="7" y="36"/>
                  </a:lnTo>
                  <a:lnTo>
                    <a:pt x="6" y="34"/>
                  </a:lnTo>
                  <a:lnTo>
                    <a:pt x="5" y="33"/>
                  </a:lnTo>
                  <a:lnTo>
                    <a:pt x="4" y="32"/>
                  </a:lnTo>
                  <a:lnTo>
                    <a:pt x="3" y="30"/>
                  </a:lnTo>
                  <a:lnTo>
                    <a:pt x="2" y="29"/>
                  </a:lnTo>
                  <a:lnTo>
                    <a:pt x="1" y="27"/>
                  </a:lnTo>
                  <a:lnTo>
                    <a:pt x="1" y="25"/>
                  </a:lnTo>
                  <a:lnTo>
                    <a:pt x="0" y="23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1" y="14"/>
                  </a:lnTo>
                  <a:lnTo>
                    <a:pt x="1" y="12"/>
                  </a:lnTo>
                  <a:lnTo>
                    <a:pt x="2" y="10"/>
                  </a:lnTo>
                  <a:lnTo>
                    <a:pt x="3" y="9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8" y="2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26" name="Freeform 563"/>
            <p:cNvSpPr>
              <a:spLocks/>
            </p:cNvSpPr>
            <p:nvPr/>
          </p:nvSpPr>
          <p:spPr bwMode="auto">
            <a:xfrm>
              <a:off x="2279" y="1080"/>
              <a:ext cx="33" cy="41"/>
            </a:xfrm>
            <a:custGeom>
              <a:avLst/>
              <a:gdLst>
                <a:gd name="T0" fmla="*/ 16 w 33"/>
                <a:gd name="T1" fmla="*/ 0 h 41"/>
                <a:gd name="T2" fmla="*/ 19 w 33"/>
                <a:gd name="T3" fmla="*/ 0 h 41"/>
                <a:gd name="T4" fmla="*/ 22 w 33"/>
                <a:gd name="T5" fmla="*/ 2 h 41"/>
                <a:gd name="T6" fmla="*/ 25 w 33"/>
                <a:gd name="T7" fmla="*/ 3 h 41"/>
                <a:gd name="T8" fmla="*/ 27 w 33"/>
                <a:gd name="T9" fmla="*/ 6 h 41"/>
                <a:gd name="T10" fmla="*/ 29 w 33"/>
                <a:gd name="T11" fmla="*/ 9 h 41"/>
                <a:gd name="T12" fmla="*/ 31 w 33"/>
                <a:gd name="T13" fmla="*/ 12 h 41"/>
                <a:gd name="T14" fmla="*/ 32 w 33"/>
                <a:gd name="T15" fmla="*/ 16 h 41"/>
                <a:gd name="T16" fmla="*/ 32 w 33"/>
                <a:gd name="T17" fmla="*/ 20 h 41"/>
                <a:gd name="T18" fmla="*/ 32 w 33"/>
                <a:gd name="T19" fmla="*/ 24 h 41"/>
                <a:gd name="T20" fmla="*/ 31 w 33"/>
                <a:gd name="T21" fmla="*/ 28 h 41"/>
                <a:gd name="T22" fmla="*/ 29 w 33"/>
                <a:gd name="T23" fmla="*/ 31 h 41"/>
                <a:gd name="T24" fmla="*/ 27 w 33"/>
                <a:gd name="T25" fmla="*/ 34 h 41"/>
                <a:gd name="T26" fmla="*/ 25 w 33"/>
                <a:gd name="T27" fmla="*/ 36 h 41"/>
                <a:gd name="T28" fmla="*/ 22 w 33"/>
                <a:gd name="T29" fmla="*/ 38 h 41"/>
                <a:gd name="T30" fmla="*/ 19 w 33"/>
                <a:gd name="T31" fmla="*/ 40 h 41"/>
                <a:gd name="T32" fmla="*/ 16 w 33"/>
                <a:gd name="T33" fmla="*/ 40 h 41"/>
                <a:gd name="T34" fmla="*/ 13 w 33"/>
                <a:gd name="T35" fmla="*/ 40 h 41"/>
                <a:gd name="T36" fmla="*/ 10 w 33"/>
                <a:gd name="T37" fmla="*/ 38 h 41"/>
                <a:gd name="T38" fmla="*/ 7 w 33"/>
                <a:gd name="T39" fmla="*/ 36 h 41"/>
                <a:gd name="T40" fmla="*/ 5 w 33"/>
                <a:gd name="T41" fmla="*/ 34 h 41"/>
                <a:gd name="T42" fmla="*/ 3 w 33"/>
                <a:gd name="T43" fmla="*/ 31 h 41"/>
                <a:gd name="T44" fmla="*/ 1 w 33"/>
                <a:gd name="T45" fmla="*/ 28 h 41"/>
                <a:gd name="T46" fmla="*/ 0 w 33"/>
                <a:gd name="T47" fmla="*/ 24 h 41"/>
                <a:gd name="T48" fmla="*/ 0 w 33"/>
                <a:gd name="T49" fmla="*/ 20 h 41"/>
                <a:gd name="T50" fmla="*/ 0 w 33"/>
                <a:gd name="T51" fmla="*/ 16 h 41"/>
                <a:gd name="T52" fmla="*/ 1 w 33"/>
                <a:gd name="T53" fmla="*/ 12 h 41"/>
                <a:gd name="T54" fmla="*/ 3 w 33"/>
                <a:gd name="T55" fmla="*/ 9 h 41"/>
                <a:gd name="T56" fmla="*/ 5 w 33"/>
                <a:gd name="T57" fmla="*/ 6 h 41"/>
                <a:gd name="T58" fmla="*/ 7 w 33"/>
                <a:gd name="T59" fmla="*/ 3 h 41"/>
                <a:gd name="T60" fmla="*/ 10 w 33"/>
                <a:gd name="T61" fmla="*/ 2 h 41"/>
                <a:gd name="T62" fmla="*/ 13 w 33"/>
                <a:gd name="T63" fmla="*/ 0 h 41"/>
                <a:gd name="T64" fmla="*/ 16 w 33"/>
                <a:gd name="T65" fmla="*/ 0 h 4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"/>
                <a:gd name="T100" fmla="*/ 0 h 41"/>
                <a:gd name="T101" fmla="*/ 33 w 33"/>
                <a:gd name="T102" fmla="*/ 41 h 4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" h="41">
                  <a:moveTo>
                    <a:pt x="16" y="0"/>
                  </a:moveTo>
                  <a:lnTo>
                    <a:pt x="16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2" y="2"/>
                  </a:lnTo>
                  <a:lnTo>
                    <a:pt x="24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7" y="6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0"/>
                  </a:lnTo>
                  <a:lnTo>
                    <a:pt x="31" y="12"/>
                  </a:lnTo>
                  <a:lnTo>
                    <a:pt x="31" y="14"/>
                  </a:lnTo>
                  <a:lnTo>
                    <a:pt x="32" y="16"/>
                  </a:lnTo>
                  <a:lnTo>
                    <a:pt x="32" y="18"/>
                  </a:lnTo>
                  <a:lnTo>
                    <a:pt x="32" y="20"/>
                  </a:lnTo>
                  <a:lnTo>
                    <a:pt x="32" y="22"/>
                  </a:lnTo>
                  <a:lnTo>
                    <a:pt x="32" y="24"/>
                  </a:lnTo>
                  <a:lnTo>
                    <a:pt x="31" y="26"/>
                  </a:lnTo>
                  <a:lnTo>
                    <a:pt x="31" y="28"/>
                  </a:lnTo>
                  <a:lnTo>
                    <a:pt x="30" y="29"/>
                  </a:lnTo>
                  <a:lnTo>
                    <a:pt x="29" y="31"/>
                  </a:lnTo>
                  <a:lnTo>
                    <a:pt x="28" y="33"/>
                  </a:lnTo>
                  <a:lnTo>
                    <a:pt x="27" y="34"/>
                  </a:lnTo>
                  <a:lnTo>
                    <a:pt x="26" y="35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2" y="38"/>
                  </a:lnTo>
                  <a:lnTo>
                    <a:pt x="21" y="39"/>
                  </a:lnTo>
                  <a:lnTo>
                    <a:pt x="19" y="40"/>
                  </a:lnTo>
                  <a:lnTo>
                    <a:pt x="18" y="40"/>
                  </a:lnTo>
                  <a:lnTo>
                    <a:pt x="16" y="40"/>
                  </a:lnTo>
                  <a:lnTo>
                    <a:pt x="14" y="40"/>
                  </a:lnTo>
                  <a:lnTo>
                    <a:pt x="13" y="40"/>
                  </a:lnTo>
                  <a:lnTo>
                    <a:pt x="11" y="39"/>
                  </a:lnTo>
                  <a:lnTo>
                    <a:pt x="10" y="38"/>
                  </a:lnTo>
                  <a:lnTo>
                    <a:pt x="8" y="38"/>
                  </a:lnTo>
                  <a:lnTo>
                    <a:pt x="7" y="36"/>
                  </a:lnTo>
                  <a:lnTo>
                    <a:pt x="6" y="35"/>
                  </a:lnTo>
                  <a:lnTo>
                    <a:pt x="5" y="34"/>
                  </a:lnTo>
                  <a:lnTo>
                    <a:pt x="4" y="33"/>
                  </a:lnTo>
                  <a:lnTo>
                    <a:pt x="3" y="31"/>
                  </a:lnTo>
                  <a:lnTo>
                    <a:pt x="2" y="29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1" y="14"/>
                  </a:lnTo>
                  <a:lnTo>
                    <a:pt x="1" y="12"/>
                  </a:lnTo>
                  <a:lnTo>
                    <a:pt x="2" y="10"/>
                  </a:lnTo>
                  <a:lnTo>
                    <a:pt x="3" y="9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8" y="2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27" name="Freeform 564"/>
            <p:cNvSpPr>
              <a:spLocks/>
            </p:cNvSpPr>
            <p:nvPr/>
          </p:nvSpPr>
          <p:spPr bwMode="auto">
            <a:xfrm>
              <a:off x="2287" y="1088"/>
              <a:ext cx="23" cy="26"/>
            </a:xfrm>
            <a:custGeom>
              <a:avLst/>
              <a:gdLst>
                <a:gd name="T0" fmla="*/ 0 w 23"/>
                <a:gd name="T1" fmla="*/ 0 h 26"/>
                <a:gd name="T2" fmla="*/ 0 w 23"/>
                <a:gd name="T3" fmla="*/ 25 h 26"/>
                <a:gd name="T4" fmla="*/ 22 w 23"/>
                <a:gd name="T5" fmla="*/ 25 h 26"/>
                <a:gd name="T6" fmla="*/ 22 w 23"/>
                <a:gd name="T7" fmla="*/ 0 h 26"/>
                <a:gd name="T8" fmla="*/ 0 w 23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6"/>
                <a:gd name="T17" fmla="*/ 23 w 23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6">
                  <a:moveTo>
                    <a:pt x="0" y="0"/>
                  </a:moveTo>
                  <a:lnTo>
                    <a:pt x="0" y="25"/>
                  </a:lnTo>
                  <a:lnTo>
                    <a:pt x="22" y="25"/>
                  </a:lnTo>
                  <a:lnTo>
                    <a:pt x="22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28" name="Freeform 565"/>
            <p:cNvSpPr>
              <a:spLocks/>
            </p:cNvSpPr>
            <p:nvPr/>
          </p:nvSpPr>
          <p:spPr bwMode="auto">
            <a:xfrm>
              <a:off x="2287" y="1088"/>
              <a:ext cx="24" cy="27"/>
            </a:xfrm>
            <a:custGeom>
              <a:avLst/>
              <a:gdLst>
                <a:gd name="T0" fmla="*/ 0 w 24"/>
                <a:gd name="T1" fmla="*/ 0 h 27"/>
                <a:gd name="T2" fmla="*/ 0 w 24"/>
                <a:gd name="T3" fmla="*/ 26 h 27"/>
                <a:gd name="T4" fmla="*/ 23 w 24"/>
                <a:gd name="T5" fmla="*/ 26 h 27"/>
                <a:gd name="T6" fmla="*/ 23 w 24"/>
                <a:gd name="T7" fmla="*/ 0 h 27"/>
                <a:gd name="T8" fmla="*/ 0 w 24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27"/>
                <a:gd name="T17" fmla="*/ 24 w 24"/>
                <a:gd name="T18" fmla="*/ 27 h 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27">
                  <a:moveTo>
                    <a:pt x="0" y="0"/>
                  </a:moveTo>
                  <a:lnTo>
                    <a:pt x="0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29" name="Freeform 566"/>
            <p:cNvSpPr>
              <a:spLocks/>
            </p:cNvSpPr>
            <p:nvPr/>
          </p:nvSpPr>
          <p:spPr bwMode="auto">
            <a:xfrm>
              <a:off x="2268" y="1088"/>
              <a:ext cx="19" cy="26"/>
            </a:xfrm>
            <a:custGeom>
              <a:avLst/>
              <a:gdLst>
                <a:gd name="T0" fmla="*/ 18 w 19"/>
                <a:gd name="T1" fmla="*/ 25 h 26"/>
                <a:gd name="T2" fmla="*/ 0 w 19"/>
                <a:gd name="T3" fmla="*/ 22 h 26"/>
                <a:gd name="T4" fmla="*/ 0 w 19"/>
                <a:gd name="T5" fmla="*/ 14 h 26"/>
                <a:gd name="T6" fmla="*/ 10 w 19"/>
                <a:gd name="T7" fmla="*/ 0 h 26"/>
                <a:gd name="T8" fmla="*/ 18 w 19"/>
                <a:gd name="T9" fmla="*/ 0 h 26"/>
                <a:gd name="T10" fmla="*/ 18 w 19"/>
                <a:gd name="T11" fmla="*/ 25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6"/>
                <a:gd name="T20" fmla="*/ 19 w 19"/>
                <a:gd name="T21" fmla="*/ 26 h 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6">
                  <a:moveTo>
                    <a:pt x="18" y="25"/>
                  </a:moveTo>
                  <a:lnTo>
                    <a:pt x="0" y="22"/>
                  </a:lnTo>
                  <a:lnTo>
                    <a:pt x="0" y="14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18" y="25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30" name="Freeform 567"/>
            <p:cNvSpPr>
              <a:spLocks/>
            </p:cNvSpPr>
            <p:nvPr/>
          </p:nvSpPr>
          <p:spPr bwMode="auto">
            <a:xfrm>
              <a:off x="2268" y="1088"/>
              <a:ext cx="20" cy="27"/>
            </a:xfrm>
            <a:custGeom>
              <a:avLst/>
              <a:gdLst>
                <a:gd name="T0" fmla="*/ 19 w 20"/>
                <a:gd name="T1" fmla="*/ 26 h 27"/>
                <a:gd name="T2" fmla="*/ 0 w 20"/>
                <a:gd name="T3" fmla="*/ 23 h 27"/>
                <a:gd name="T4" fmla="*/ 0 w 20"/>
                <a:gd name="T5" fmla="*/ 14 h 27"/>
                <a:gd name="T6" fmla="*/ 10 w 20"/>
                <a:gd name="T7" fmla="*/ 0 h 27"/>
                <a:gd name="T8" fmla="*/ 19 w 20"/>
                <a:gd name="T9" fmla="*/ 0 h 27"/>
                <a:gd name="T10" fmla="*/ 19 w 20"/>
                <a:gd name="T11" fmla="*/ 26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27"/>
                <a:gd name="T20" fmla="*/ 20 w 20"/>
                <a:gd name="T21" fmla="*/ 27 h 2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27">
                  <a:moveTo>
                    <a:pt x="19" y="26"/>
                  </a:moveTo>
                  <a:lnTo>
                    <a:pt x="0" y="23"/>
                  </a:lnTo>
                  <a:lnTo>
                    <a:pt x="0" y="14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19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31" name="Freeform 568"/>
            <p:cNvSpPr>
              <a:spLocks/>
            </p:cNvSpPr>
            <p:nvPr/>
          </p:nvSpPr>
          <p:spPr bwMode="auto">
            <a:xfrm>
              <a:off x="2093" y="961"/>
              <a:ext cx="50" cy="47"/>
            </a:xfrm>
            <a:custGeom>
              <a:avLst/>
              <a:gdLst>
                <a:gd name="T0" fmla="*/ 7 w 50"/>
                <a:gd name="T1" fmla="*/ 7 h 47"/>
                <a:gd name="T2" fmla="*/ 10 w 50"/>
                <a:gd name="T3" fmla="*/ 5 h 47"/>
                <a:gd name="T4" fmla="*/ 46 w 50"/>
                <a:gd name="T5" fmla="*/ 0 h 47"/>
                <a:gd name="T6" fmla="*/ 49 w 50"/>
                <a:gd name="T7" fmla="*/ 2 h 47"/>
                <a:gd name="T8" fmla="*/ 42 w 50"/>
                <a:gd name="T9" fmla="*/ 40 h 47"/>
                <a:gd name="T10" fmla="*/ 39 w 50"/>
                <a:gd name="T11" fmla="*/ 43 h 47"/>
                <a:gd name="T12" fmla="*/ 3 w 50"/>
                <a:gd name="T13" fmla="*/ 46 h 47"/>
                <a:gd name="T14" fmla="*/ 0 w 50"/>
                <a:gd name="T15" fmla="*/ 45 h 47"/>
                <a:gd name="T16" fmla="*/ 0 w 50"/>
                <a:gd name="T17" fmla="*/ 43 h 47"/>
                <a:gd name="T18" fmla="*/ 6 w 50"/>
                <a:gd name="T19" fmla="*/ 8 h 47"/>
                <a:gd name="T20" fmla="*/ 9 w 50"/>
                <a:gd name="T21" fmla="*/ 6 h 47"/>
                <a:gd name="T22" fmla="*/ 11 w 50"/>
                <a:gd name="T23" fmla="*/ 5 h 4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0"/>
                <a:gd name="T37" fmla="*/ 0 h 47"/>
                <a:gd name="T38" fmla="*/ 50 w 50"/>
                <a:gd name="T39" fmla="*/ 47 h 4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0" h="47">
                  <a:moveTo>
                    <a:pt x="7" y="7"/>
                  </a:moveTo>
                  <a:lnTo>
                    <a:pt x="10" y="5"/>
                  </a:lnTo>
                  <a:lnTo>
                    <a:pt x="46" y="0"/>
                  </a:lnTo>
                  <a:lnTo>
                    <a:pt x="49" y="2"/>
                  </a:lnTo>
                  <a:lnTo>
                    <a:pt x="42" y="40"/>
                  </a:lnTo>
                  <a:lnTo>
                    <a:pt x="39" y="43"/>
                  </a:lnTo>
                  <a:lnTo>
                    <a:pt x="3" y="46"/>
                  </a:lnTo>
                  <a:lnTo>
                    <a:pt x="0" y="45"/>
                  </a:lnTo>
                  <a:lnTo>
                    <a:pt x="0" y="43"/>
                  </a:lnTo>
                  <a:lnTo>
                    <a:pt x="6" y="8"/>
                  </a:lnTo>
                  <a:lnTo>
                    <a:pt x="9" y="6"/>
                  </a:lnTo>
                  <a:lnTo>
                    <a:pt x="11" y="5"/>
                  </a:lnTo>
                </a:path>
              </a:pathLst>
            </a:custGeom>
            <a:solidFill>
              <a:schemeClr val="bg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32" name="Freeform 569"/>
            <p:cNvSpPr>
              <a:spLocks/>
            </p:cNvSpPr>
            <p:nvPr/>
          </p:nvSpPr>
          <p:spPr bwMode="auto">
            <a:xfrm>
              <a:off x="2095" y="976"/>
              <a:ext cx="56" cy="28"/>
            </a:xfrm>
            <a:custGeom>
              <a:avLst/>
              <a:gdLst>
                <a:gd name="T0" fmla="*/ 22 w 56"/>
                <a:gd name="T1" fmla="*/ 2 h 28"/>
                <a:gd name="T2" fmla="*/ 22 w 56"/>
                <a:gd name="T3" fmla="*/ 27 h 28"/>
                <a:gd name="T4" fmla="*/ 17 w 56"/>
                <a:gd name="T5" fmla="*/ 27 h 28"/>
                <a:gd name="T6" fmla="*/ 16 w 56"/>
                <a:gd name="T7" fmla="*/ 27 h 28"/>
                <a:gd name="T8" fmla="*/ 15 w 56"/>
                <a:gd name="T9" fmla="*/ 27 h 28"/>
                <a:gd name="T10" fmla="*/ 14 w 56"/>
                <a:gd name="T11" fmla="*/ 27 h 28"/>
                <a:gd name="T12" fmla="*/ 13 w 56"/>
                <a:gd name="T13" fmla="*/ 27 h 28"/>
                <a:gd name="T14" fmla="*/ 12 w 56"/>
                <a:gd name="T15" fmla="*/ 26 h 28"/>
                <a:gd name="T16" fmla="*/ 11 w 56"/>
                <a:gd name="T17" fmla="*/ 26 h 28"/>
                <a:gd name="T18" fmla="*/ 10 w 56"/>
                <a:gd name="T19" fmla="*/ 26 h 28"/>
                <a:gd name="T20" fmla="*/ 9 w 56"/>
                <a:gd name="T21" fmla="*/ 26 h 28"/>
                <a:gd name="T22" fmla="*/ 8 w 56"/>
                <a:gd name="T23" fmla="*/ 26 h 28"/>
                <a:gd name="T24" fmla="*/ 7 w 56"/>
                <a:gd name="T25" fmla="*/ 26 h 28"/>
                <a:gd name="T26" fmla="*/ 6 w 56"/>
                <a:gd name="T27" fmla="*/ 26 h 28"/>
                <a:gd name="T28" fmla="*/ 4 w 56"/>
                <a:gd name="T29" fmla="*/ 26 h 28"/>
                <a:gd name="T30" fmla="*/ 3 w 56"/>
                <a:gd name="T31" fmla="*/ 25 h 28"/>
                <a:gd name="T32" fmla="*/ 2 w 56"/>
                <a:gd name="T33" fmla="*/ 25 h 28"/>
                <a:gd name="T34" fmla="*/ 1 w 56"/>
                <a:gd name="T35" fmla="*/ 25 h 28"/>
                <a:gd name="T36" fmla="*/ 0 w 56"/>
                <a:gd name="T37" fmla="*/ 25 h 28"/>
                <a:gd name="T38" fmla="*/ 5 w 56"/>
                <a:gd name="T39" fmla="*/ 0 h 28"/>
                <a:gd name="T40" fmla="*/ 22 w 56"/>
                <a:gd name="T41" fmla="*/ 2 h 28"/>
                <a:gd name="T42" fmla="*/ 25 w 56"/>
                <a:gd name="T43" fmla="*/ 2 h 28"/>
                <a:gd name="T44" fmla="*/ 43 w 56"/>
                <a:gd name="T45" fmla="*/ 4 h 28"/>
                <a:gd name="T46" fmla="*/ 40 w 56"/>
                <a:gd name="T47" fmla="*/ 22 h 28"/>
                <a:gd name="T48" fmla="*/ 38 w 56"/>
                <a:gd name="T49" fmla="*/ 22 h 28"/>
                <a:gd name="T50" fmla="*/ 37 w 56"/>
                <a:gd name="T51" fmla="*/ 22 h 28"/>
                <a:gd name="T52" fmla="*/ 36 w 56"/>
                <a:gd name="T53" fmla="*/ 23 h 28"/>
                <a:gd name="T54" fmla="*/ 35 w 56"/>
                <a:gd name="T55" fmla="*/ 23 h 28"/>
                <a:gd name="T56" fmla="*/ 34 w 56"/>
                <a:gd name="T57" fmla="*/ 23 h 28"/>
                <a:gd name="T58" fmla="*/ 34 w 56"/>
                <a:gd name="T59" fmla="*/ 24 h 28"/>
                <a:gd name="T60" fmla="*/ 33 w 56"/>
                <a:gd name="T61" fmla="*/ 25 h 28"/>
                <a:gd name="T62" fmla="*/ 33 w 56"/>
                <a:gd name="T63" fmla="*/ 26 h 28"/>
                <a:gd name="T64" fmla="*/ 25 w 56"/>
                <a:gd name="T65" fmla="*/ 26 h 28"/>
                <a:gd name="T66" fmla="*/ 25 w 56"/>
                <a:gd name="T67" fmla="*/ 2 h 28"/>
                <a:gd name="T68" fmla="*/ 52 w 56"/>
                <a:gd name="T69" fmla="*/ 5 h 28"/>
                <a:gd name="T70" fmla="*/ 49 w 56"/>
                <a:gd name="T71" fmla="*/ 20 h 28"/>
                <a:gd name="T72" fmla="*/ 50 w 56"/>
                <a:gd name="T73" fmla="*/ 19 h 28"/>
                <a:gd name="T74" fmla="*/ 50 w 56"/>
                <a:gd name="T75" fmla="*/ 19 h 28"/>
                <a:gd name="T76" fmla="*/ 51 w 56"/>
                <a:gd name="T77" fmla="*/ 18 h 28"/>
                <a:gd name="T78" fmla="*/ 52 w 56"/>
                <a:gd name="T79" fmla="*/ 18 h 28"/>
                <a:gd name="T80" fmla="*/ 53 w 56"/>
                <a:gd name="T81" fmla="*/ 18 h 28"/>
                <a:gd name="T82" fmla="*/ 53 w 56"/>
                <a:gd name="T83" fmla="*/ 18 h 28"/>
                <a:gd name="T84" fmla="*/ 54 w 56"/>
                <a:gd name="T85" fmla="*/ 18 h 28"/>
                <a:gd name="T86" fmla="*/ 55 w 56"/>
                <a:gd name="T87" fmla="*/ 18 h 28"/>
                <a:gd name="T88" fmla="*/ 55 w 56"/>
                <a:gd name="T89" fmla="*/ 8 h 28"/>
                <a:gd name="T90" fmla="*/ 55 w 56"/>
                <a:gd name="T91" fmla="*/ 8 h 28"/>
                <a:gd name="T92" fmla="*/ 55 w 56"/>
                <a:gd name="T93" fmla="*/ 7 h 28"/>
                <a:gd name="T94" fmla="*/ 54 w 56"/>
                <a:gd name="T95" fmla="*/ 7 h 28"/>
                <a:gd name="T96" fmla="*/ 54 w 56"/>
                <a:gd name="T97" fmla="*/ 6 h 28"/>
                <a:gd name="T98" fmla="*/ 54 w 56"/>
                <a:gd name="T99" fmla="*/ 6 h 28"/>
                <a:gd name="T100" fmla="*/ 53 w 56"/>
                <a:gd name="T101" fmla="*/ 6 h 28"/>
                <a:gd name="T102" fmla="*/ 53 w 56"/>
                <a:gd name="T103" fmla="*/ 5 h 28"/>
                <a:gd name="T104" fmla="*/ 52 w 56"/>
                <a:gd name="T105" fmla="*/ 5 h 28"/>
                <a:gd name="T106" fmla="*/ 22 w 56"/>
                <a:gd name="T107" fmla="*/ 2 h 2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"/>
                <a:gd name="T163" fmla="*/ 0 h 28"/>
                <a:gd name="T164" fmla="*/ 56 w 56"/>
                <a:gd name="T165" fmla="*/ 28 h 2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" h="28">
                  <a:moveTo>
                    <a:pt x="22" y="2"/>
                  </a:moveTo>
                  <a:lnTo>
                    <a:pt x="22" y="27"/>
                  </a:lnTo>
                  <a:lnTo>
                    <a:pt x="17" y="27"/>
                  </a:lnTo>
                  <a:lnTo>
                    <a:pt x="16" y="27"/>
                  </a:lnTo>
                  <a:lnTo>
                    <a:pt x="15" y="27"/>
                  </a:lnTo>
                  <a:lnTo>
                    <a:pt x="14" y="27"/>
                  </a:lnTo>
                  <a:lnTo>
                    <a:pt x="13" y="27"/>
                  </a:lnTo>
                  <a:lnTo>
                    <a:pt x="12" y="26"/>
                  </a:lnTo>
                  <a:lnTo>
                    <a:pt x="11" y="26"/>
                  </a:lnTo>
                  <a:lnTo>
                    <a:pt x="10" y="26"/>
                  </a:lnTo>
                  <a:lnTo>
                    <a:pt x="9" y="26"/>
                  </a:lnTo>
                  <a:lnTo>
                    <a:pt x="8" y="26"/>
                  </a:lnTo>
                  <a:lnTo>
                    <a:pt x="7" y="26"/>
                  </a:lnTo>
                  <a:lnTo>
                    <a:pt x="6" y="26"/>
                  </a:lnTo>
                  <a:lnTo>
                    <a:pt x="4" y="26"/>
                  </a:lnTo>
                  <a:lnTo>
                    <a:pt x="3" y="25"/>
                  </a:lnTo>
                  <a:lnTo>
                    <a:pt x="2" y="25"/>
                  </a:lnTo>
                  <a:lnTo>
                    <a:pt x="1" y="25"/>
                  </a:lnTo>
                  <a:lnTo>
                    <a:pt x="0" y="25"/>
                  </a:lnTo>
                  <a:lnTo>
                    <a:pt x="5" y="0"/>
                  </a:lnTo>
                  <a:lnTo>
                    <a:pt x="22" y="2"/>
                  </a:lnTo>
                  <a:lnTo>
                    <a:pt x="25" y="2"/>
                  </a:lnTo>
                  <a:lnTo>
                    <a:pt x="43" y="4"/>
                  </a:lnTo>
                  <a:lnTo>
                    <a:pt x="40" y="22"/>
                  </a:lnTo>
                  <a:lnTo>
                    <a:pt x="38" y="22"/>
                  </a:lnTo>
                  <a:lnTo>
                    <a:pt x="37" y="22"/>
                  </a:lnTo>
                  <a:lnTo>
                    <a:pt x="36" y="23"/>
                  </a:lnTo>
                  <a:lnTo>
                    <a:pt x="35" y="23"/>
                  </a:lnTo>
                  <a:lnTo>
                    <a:pt x="34" y="23"/>
                  </a:lnTo>
                  <a:lnTo>
                    <a:pt x="34" y="24"/>
                  </a:lnTo>
                  <a:lnTo>
                    <a:pt x="33" y="25"/>
                  </a:lnTo>
                  <a:lnTo>
                    <a:pt x="33" y="26"/>
                  </a:lnTo>
                  <a:lnTo>
                    <a:pt x="25" y="26"/>
                  </a:lnTo>
                  <a:lnTo>
                    <a:pt x="25" y="2"/>
                  </a:lnTo>
                  <a:lnTo>
                    <a:pt x="52" y="5"/>
                  </a:lnTo>
                  <a:lnTo>
                    <a:pt x="49" y="20"/>
                  </a:lnTo>
                  <a:lnTo>
                    <a:pt x="50" y="19"/>
                  </a:lnTo>
                  <a:lnTo>
                    <a:pt x="51" y="18"/>
                  </a:lnTo>
                  <a:lnTo>
                    <a:pt x="52" y="18"/>
                  </a:lnTo>
                  <a:lnTo>
                    <a:pt x="53" y="18"/>
                  </a:lnTo>
                  <a:lnTo>
                    <a:pt x="54" y="18"/>
                  </a:lnTo>
                  <a:lnTo>
                    <a:pt x="55" y="18"/>
                  </a:lnTo>
                  <a:lnTo>
                    <a:pt x="55" y="8"/>
                  </a:lnTo>
                  <a:lnTo>
                    <a:pt x="55" y="7"/>
                  </a:lnTo>
                  <a:lnTo>
                    <a:pt x="54" y="7"/>
                  </a:lnTo>
                  <a:lnTo>
                    <a:pt x="54" y="6"/>
                  </a:lnTo>
                  <a:lnTo>
                    <a:pt x="53" y="6"/>
                  </a:lnTo>
                  <a:lnTo>
                    <a:pt x="53" y="5"/>
                  </a:lnTo>
                  <a:lnTo>
                    <a:pt x="52" y="5"/>
                  </a:lnTo>
                  <a:lnTo>
                    <a:pt x="22" y="2"/>
                  </a:lnTo>
                </a:path>
              </a:pathLst>
            </a:custGeom>
            <a:solidFill>
              <a:schemeClr val="bg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33" name="Freeform 570"/>
            <p:cNvSpPr>
              <a:spLocks/>
            </p:cNvSpPr>
            <p:nvPr/>
          </p:nvSpPr>
          <p:spPr bwMode="auto">
            <a:xfrm>
              <a:off x="2095" y="976"/>
              <a:ext cx="23" cy="28"/>
            </a:xfrm>
            <a:custGeom>
              <a:avLst/>
              <a:gdLst>
                <a:gd name="T0" fmla="*/ 22 w 23"/>
                <a:gd name="T1" fmla="*/ 2 h 28"/>
                <a:gd name="T2" fmla="*/ 22 w 23"/>
                <a:gd name="T3" fmla="*/ 27 h 28"/>
                <a:gd name="T4" fmla="*/ 17 w 23"/>
                <a:gd name="T5" fmla="*/ 27 h 28"/>
                <a:gd name="T6" fmla="*/ 17 w 23"/>
                <a:gd name="T7" fmla="*/ 27 h 28"/>
                <a:gd name="T8" fmla="*/ 15 w 23"/>
                <a:gd name="T9" fmla="*/ 27 h 28"/>
                <a:gd name="T10" fmla="*/ 14 w 23"/>
                <a:gd name="T11" fmla="*/ 27 h 28"/>
                <a:gd name="T12" fmla="*/ 13 w 23"/>
                <a:gd name="T13" fmla="*/ 27 h 28"/>
                <a:gd name="T14" fmla="*/ 12 w 23"/>
                <a:gd name="T15" fmla="*/ 26 h 28"/>
                <a:gd name="T16" fmla="*/ 11 w 23"/>
                <a:gd name="T17" fmla="*/ 26 h 28"/>
                <a:gd name="T18" fmla="*/ 10 w 23"/>
                <a:gd name="T19" fmla="*/ 26 h 28"/>
                <a:gd name="T20" fmla="*/ 9 w 23"/>
                <a:gd name="T21" fmla="*/ 26 h 28"/>
                <a:gd name="T22" fmla="*/ 8 w 23"/>
                <a:gd name="T23" fmla="*/ 26 h 28"/>
                <a:gd name="T24" fmla="*/ 7 w 23"/>
                <a:gd name="T25" fmla="*/ 26 h 28"/>
                <a:gd name="T26" fmla="*/ 6 w 23"/>
                <a:gd name="T27" fmla="*/ 26 h 28"/>
                <a:gd name="T28" fmla="*/ 5 w 23"/>
                <a:gd name="T29" fmla="*/ 26 h 28"/>
                <a:gd name="T30" fmla="*/ 3 w 23"/>
                <a:gd name="T31" fmla="*/ 25 h 28"/>
                <a:gd name="T32" fmla="*/ 2 w 23"/>
                <a:gd name="T33" fmla="*/ 25 h 28"/>
                <a:gd name="T34" fmla="*/ 1 w 23"/>
                <a:gd name="T35" fmla="*/ 25 h 28"/>
                <a:gd name="T36" fmla="*/ 0 w 23"/>
                <a:gd name="T37" fmla="*/ 25 h 28"/>
                <a:gd name="T38" fmla="*/ 5 w 23"/>
                <a:gd name="T39" fmla="*/ 0 h 28"/>
                <a:gd name="T40" fmla="*/ 22 w 23"/>
                <a:gd name="T41" fmla="*/ 2 h 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"/>
                <a:gd name="T64" fmla="*/ 0 h 28"/>
                <a:gd name="T65" fmla="*/ 23 w 23"/>
                <a:gd name="T66" fmla="*/ 28 h 2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" h="28">
                  <a:moveTo>
                    <a:pt x="22" y="2"/>
                  </a:moveTo>
                  <a:lnTo>
                    <a:pt x="22" y="27"/>
                  </a:lnTo>
                  <a:lnTo>
                    <a:pt x="17" y="27"/>
                  </a:lnTo>
                  <a:lnTo>
                    <a:pt x="15" y="27"/>
                  </a:lnTo>
                  <a:lnTo>
                    <a:pt x="14" y="27"/>
                  </a:lnTo>
                  <a:lnTo>
                    <a:pt x="13" y="27"/>
                  </a:lnTo>
                  <a:lnTo>
                    <a:pt x="12" y="26"/>
                  </a:lnTo>
                  <a:lnTo>
                    <a:pt x="11" y="26"/>
                  </a:lnTo>
                  <a:lnTo>
                    <a:pt x="10" y="26"/>
                  </a:lnTo>
                  <a:lnTo>
                    <a:pt x="9" y="26"/>
                  </a:lnTo>
                  <a:lnTo>
                    <a:pt x="8" y="26"/>
                  </a:lnTo>
                  <a:lnTo>
                    <a:pt x="7" y="26"/>
                  </a:lnTo>
                  <a:lnTo>
                    <a:pt x="6" y="26"/>
                  </a:lnTo>
                  <a:lnTo>
                    <a:pt x="5" y="26"/>
                  </a:lnTo>
                  <a:lnTo>
                    <a:pt x="3" y="25"/>
                  </a:lnTo>
                  <a:lnTo>
                    <a:pt x="2" y="25"/>
                  </a:lnTo>
                  <a:lnTo>
                    <a:pt x="1" y="25"/>
                  </a:lnTo>
                  <a:lnTo>
                    <a:pt x="0" y="25"/>
                  </a:lnTo>
                  <a:lnTo>
                    <a:pt x="5" y="0"/>
                  </a:lnTo>
                  <a:lnTo>
                    <a:pt x="22" y="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34" name="Freeform 571"/>
            <p:cNvSpPr>
              <a:spLocks/>
            </p:cNvSpPr>
            <p:nvPr/>
          </p:nvSpPr>
          <p:spPr bwMode="auto">
            <a:xfrm>
              <a:off x="2121" y="979"/>
              <a:ext cx="19" cy="25"/>
            </a:xfrm>
            <a:custGeom>
              <a:avLst/>
              <a:gdLst>
                <a:gd name="T0" fmla="*/ 0 w 19"/>
                <a:gd name="T1" fmla="*/ 0 h 25"/>
                <a:gd name="T2" fmla="*/ 18 w 19"/>
                <a:gd name="T3" fmla="*/ 2 h 25"/>
                <a:gd name="T4" fmla="*/ 15 w 19"/>
                <a:gd name="T5" fmla="*/ 20 h 25"/>
                <a:gd name="T6" fmla="*/ 13 w 19"/>
                <a:gd name="T7" fmla="*/ 20 h 25"/>
                <a:gd name="T8" fmla="*/ 12 w 19"/>
                <a:gd name="T9" fmla="*/ 20 h 25"/>
                <a:gd name="T10" fmla="*/ 11 w 19"/>
                <a:gd name="T11" fmla="*/ 20 h 25"/>
                <a:gd name="T12" fmla="*/ 10 w 19"/>
                <a:gd name="T13" fmla="*/ 21 h 25"/>
                <a:gd name="T14" fmla="*/ 9 w 19"/>
                <a:gd name="T15" fmla="*/ 21 h 25"/>
                <a:gd name="T16" fmla="*/ 9 w 19"/>
                <a:gd name="T17" fmla="*/ 22 h 25"/>
                <a:gd name="T18" fmla="*/ 8 w 19"/>
                <a:gd name="T19" fmla="*/ 23 h 25"/>
                <a:gd name="T20" fmla="*/ 8 w 19"/>
                <a:gd name="T21" fmla="*/ 23 h 25"/>
                <a:gd name="T22" fmla="*/ 0 w 19"/>
                <a:gd name="T23" fmla="*/ 24 h 25"/>
                <a:gd name="T24" fmla="*/ 0 w 19"/>
                <a:gd name="T25" fmla="*/ 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"/>
                <a:gd name="T40" fmla="*/ 0 h 25"/>
                <a:gd name="T41" fmla="*/ 19 w 19"/>
                <a:gd name="T42" fmla="*/ 25 h 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" h="25">
                  <a:moveTo>
                    <a:pt x="0" y="0"/>
                  </a:moveTo>
                  <a:lnTo>
                    <a:pt x="18" y="2"/>
                  </a:lnTo>
                  <a:lnTo>
                    <a:pt x="15" y="20"/>
                  </a:lnTo>
                  <a:lnTo>
                    <a:pt x="13" y="20"/>
                  </a:lnTo>
                  <a:lnTo>
                    <a:pt x="12" y="20"/>
                  </a:lnTo>
                  <a:lnTo>
                    <a:pt x="11" y="20"/>
                  </a:lnTo>
                  <a:lnTo>
                    <a:pt x="10" y="21"/>
                  </a:lnTo>
                  <a:lnTo>
                    <a:pt x="9" y="21"/>
                  </a:lnTo>
                  <a:lnTo>
                    <a:pt x="9" y="22"/>
                  </a:lnTo>
                  <a:lnTo>
                    <a:pt x="8" y="23"/>
                  </a:lnTo>
                  <a:lnTo>
                    <a:pt x="0" y="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35" name="Freeform 572"/>
            <p:cNvSpPr>
              <a:spLocks/>
            </p:cNvSpPr>
            <p:nvPr/>
          </p:nvSpPr>
          <p:spPr bwMode="auto">
            <a:xfrm>
              <a:off x="2145" y="981"/>
              <a:ext cx="7" cy="15"/>
            </a:xfrm>
            <a:custGeom>
              <a:avLst/>
              <a:gdLst>
                <a:gd name="T0" fmla="*/ 3 w 7"/>
                <a:gd name="T1" fmla="*/ 0 h 15"/>
                <a:gd name="T2" fmla="*/ 0 w 7"/>
                <a:gd name="T3" fmla="*/ 14 h 15"/>
                <a:gd name="T4" fmla="*/ 1 w 7"/>
                <a:gd name="T5" fmla="*/ 13 h 15"/>
                <a:gd name="T6" fmla="*/ 1 w 7"/>
                <a:gd name="T7" fmla="*/ 13 h 15"/>
                <a:gd name="T8" fmla="*/ 2 w 7"/>
                <a:gd name="T9" fmla="*/ 13 h 15"/>
                <a:gd name="T10" fmla="*/ 3 w 7"/>
                <a:gd name="T11" fmla="*/ 12 h 15"/>
                <a:gd name="T12" fmla="*/ 4 w 7"/>
                <a:gd name="T13" fmla="*/ 12 h 15"/>
                <a:gd name="T14" fmla="*/ 4 w 7"/>
                <a:gd name="T15" fmla="*/ 12 h 15"/>
                <a:gd name="T16" fmla="*/ 5 w 7"/>
                <a:gd name="T17" fmla="*/ 12 h 15"/>
                <a:gd name="T18" fmla="*/ 6 w 7"/>
                <a:gd name="T19" fmla="*/ 12 h 15"/>
                <a:gd name="T20" fmla="*/ 6 w 7"/>
                <a:gd name="T21" fmla="*/ 3 h 15"/>
                <a:gd name="T22" fmla="*/ 6 w 7"/>
                <a:gd name="T23" fmla="*/ 2 h 15"/>
                <a:gd name="T24" fmla="*/ 6 w 7"/>
                <a:gd name="T25" fmla="*/ 2 h 15"/>
                <a:gd name="T26" fmla="*/ 5 w 7"/>
                <a:gd name="T27" fmla="*/ 1 h 15"/>
                <a:gd name="T28" fmla="*/ 5 w 7"/>
                <a:gd name="T29" fmla="*/ 1 h 15"/>
                <a:gd name="T30" fmla="*/ 5 w 7"/>
                <a:gd name="T31" fmla="*/ 1 h 15"/>
                <a:gd name="T32" fmla="*/ 4 w 7"/>
                <a:gd name="T33" fmla="*/ 0 h 15"/>
                <a:gd name="T34" fmla="*/ 4 w 7"/>
                <a:gd name="T35" fmla="*/ 0 h 15"/>
                <a:gd name="T36" fmla="*/ 3 w 7"/>
                <a:gd name="T37" fmla="*/ 0 h 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15"/>
                <a:gd name="T59" fmla="*/ 7 w 7"/>
                <a:gd name="T60" fmla="*/ 15 h 1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15">
                  <a:moveTo>
                    <a:pt x="3" y="0"/>
                  </a:moveTo>
                  <a:lnTo>
                    <a:pt x="0" y="14"/>
                  </a:lnTo>
                  <a:lnTo>
                    <a:pt x="1" y="13"/>
                  </a:lnTo>
                  <a:lnTo>
                    <a:pt x="2" y="13"/>
                  </a:lnTo>
                  <a:lnTo>
                    <a:pt x="3" y="12"/>
                  </a:lnTo>
                  <a:lnTo>
                    <a:pt x="4" y="12"/>
                  </a:lnTo>
                  <a:lnTo>
                    <a:pt x="5" y="12"/>
                  </a:lnTo>
                  <a:lnTo>
                    <a:pt x="6" y="12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36" name="Freeform 573"/>
            <p:cNvSpPr>
              <a:spLocks/>
            </p:cNvSpPr>
            <p:nvPr/>
          </p:nvSpPr>
          <p:spPr bwMode="auto">
            <a:xfrm>
              <a:off x="2144" y="952"/>
              <a:ext cx="70" cy="53"/>
            </a:xfrm>
            <a:custGeom>
              <a:avLst/>
              <a:gdLst>
                <a:gd name="T0" fmla="*/ 11 w 70"/>
                <a:gd name="T1" fmla="*/ 8 h 53"/>
                <a:gd name="T2" fmla="*/ 66 w 70"/>
                <a:gd name="T3" fmla="*/ 0 h 53"/>
                <a:gd name="T4" fmla="*/ 69 w 70"/>
                <a:gd name="T5" fmla="*/ 3 h 53"/>
                <a:gd name="T6" fmla="*/ 62 w 70"/>
                <a:gd name="T7" fmla="*/ 46 h 53"/>
                <a:gd name="T8" fmla="*/ 60 w 70"/>
                <a:gd name="T9" fmla="*/ 48 h 53"/>
                <a:gd name="T10" fmla="*/ 3 w 70"/>
                <a:gd name="T11" fmla="*/ 52 h 53"/>
                <a:gd name="T12" fmla="*/ 0 w 70"/>
                <a:gd name="T13" fmla="*/ 51 h 53"/>
                <a:gd name="T14" fmla="*/ 0 w 70"/>
                <a:gd name="T15" fmla="*/ 46 h 53"/>
                <a:gd name="T16" fmla="*/ 1 w 70"/>
                <a:gd name="T17" fmla="*/ 44 h 53"/>
                <a:gd name="T18" fmla="*/ 4 w 70"/>
                <a:gd name="T19" fmla="*/ 42 h 53"/>
                <a:gd name="T20" fmla="*/ 7 w 70"/>
                <a:gd name="T21" fmla="*/ 42 h 53"/>
                <a:gd name="T22" fmla="*/ 7 w 70"/>
                <a:gd name="T23" fmla="*/ 30 h 53"/>
                <a:gd name="T24" fmla="*/ 4 w 70"/>
                <a:gd name="T25" fmla="*/ 29 h 53"/>
                <a:gd name="T26" fmla="*/ 4 w 70"/>
                <a:gd name="T27" fmla="*/ 29 h 53"/>
                <a:gd name="T28" fmla="*/ 7 w 70"/>
                <a:gd name="T29" fmla="*/ 11 h 53"/>
                <a:gd name="T30" fmla="*/ 9 w 70"/>
                <a:gd name="T31" fmla="*/ 9 h 53"/>
                <a:gd name="T32" fmla="*/ 11 w 70"/>
                <a:gd name="T33" fmla="*/ 8 h 5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0"/>
                <a:gd name="T52" fmla="*/ 0 h 53"/>
                <a:gd name="T53" fmla="*/ 70 w 70"/>
                <a:gd name="T54" fmla="*/ 53 h 5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0" h="53">
                  <a:moveTo>
                    <a:pt x="11" y="8"/>
                  </a:moveTo>
                  <a:lnTo>
                    <a:pt x="66" y="0"/>
                  </a:lnTo>
                  <a:lnTo>
                    <a:pt x="69" y="3"/>
                  </a:lnTo>
                  <a:lnTo>
                    <a:pt x="62" y="46"/>
                  </a:lnTo>
                  <a:lnTo>
                    <a:pt x="60" y="48"/>
                  </a:lnTo>
                  <a:lnTo>
                    <a:pt x="3" y="52"/>
                  </a:lnTo>
                  <a:lnTo>
                    <a:pt x="0" y="51"/>
                  </a:lnTo>
                  <a:lnTo>
                    <a:pt x="0" y="46"/>
                  </a:lnTo>
                  <a:lnTo>
                    <a:pt x="1" y="44"/>
                  </a:lnTo>
                  <a:lnTo>
                    <a:pt x="4" y="42"/>
                  </a:lnTo>
                  <a:lnTo>
                    <a:pt x="7" y="42"/>
                  </a:lnTo>
                  <a:lnTo>
                    <a:pt x="7" y="30"/>
                  </a:lnTo>
                  <a:lnTo>
                    <a:pt x="4" y="29"/>
                  </a:lnTo>
                  <a:lnTo>
                    <a:pt x="7" y="11"/>
                  </a:lnTo>
                  <a:lnTo>
                    <a:pt x="9" y="9"/>
                  </a:lnTo>
                  <a:lnTo>
                    <a:pt x="11" y="8"/>
                  </a:lnTo>
                </a:path>
              </a:pathLst>
            </a:custGeom>
            <a:solidFill>
              <a:schemeClr val="bg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37" name="Freeform 574"/>
            <p:cNvSpPr>
              <a:spLocks/>
            </p:cNvSpPr>
            <p:nvPr/>
          </p:nvSpPr>
          <p:spPr bwMode="auto">
            <a:xfrm>
              <a:off x="2082" y="1093"/>
              <a:ext cx="121" cy="29"/>
            </a:xfrm>
            <a:custGeom>
              <a:avLst/>
              <a:gdLst>
                <a:gd name="T0" fmla="*/ 0 w 121"/>
                <a:gd name="T1" fmla="*/ 0 h 29"/>
                <a:gd name="T2" fmla="*/ 0 w 121"/>
                <a:gd name="T3" fmla="*/ 22 h 29"/>
                <a:gd name="T4" fmla="*/ 120 w 121"/>
                <a:gd name="T5" fmla="*/ 28 h 29"/>
                <a:gd name="T6" fmla="*/ 119 w 121"/>
                <a:gd name="T7" fmla="*/ 4 h 29"/>
                <a:gd name="T8" fmla="*/ 0 w 121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1"/>
                <a:gd name="T16" fmla="*/ 0 h 29"/>
                <a:gd name="T17" fmla="*/ 121 w 121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1" h="29">
                  <a:moveTo>
                    <a:pt x="0" y="0"/>
                  </a:moveTo>
                  <a:lnTo>
                    <a:pt x="0" y="22"/>
                  </a:lnTo>
                  <a:lnTo>
                    <a:pt x="120" y="28"/>
                  </a:lnTo>
                  <a:lnTo>
                    <a:pt x="119" y="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38" name="Freeform 575"/>
            <p:cNvSpPr>
              <a:spLocks/>
            </p:cNvSpPr>
            <p:nvPr/>
          </p:nvSpPr>
          <p:spPr bwMode="auto">
            <a:xfrm>
              <a:off x="2082" y="1093"/>
              <a:ext cx="121" cy="29"/>
            </a:xfrm>
            <a:custGeom>
              <a:avLst/>
              <a:gdLst>
                <a:gd name="T0" fmla="*/ 0 w 121"/>
                <a:gd name="T1" fmla="*/ 0 h 29"/>
                <a:gd name="T2" fmla="*/ 0 w 121"/>
                <a:gd name="T3" fmla="*/ 22 h 29"/>
                <a:gd name="T4" fmla="*/ 120 w 121"/>
                <a:gd name="T5" fmla="*/ 28 h 29"/>
                <a:gd name="T6" fmla="*/ 120 w 121"/>
                <a:gd name="T7" fmla="*/ 4 h 29"/>
                <a:gd name="T8" fmla="*/ 0 w 121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1"/>
                <a:gd name="T16" fmla="*/ 0 h 29"/>
                <a:gd name="T17" fmla="*/ 121 w 121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1" h="29">
                  <a:moveTo>
                    <a:pt x="0" y="0"/>
                  </a:moveTo>
                  <a:lnTo>
                    <a:pt x="0" y="22"/>
                  </a:lnTo>
                  <a:lnTo>
                    <a:pt x="120" y="28"/>
                  </a:lnTo>
                  <a:lnTo>
                    <a:pt x="120" y="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39" name="Freeform 576"/>
            <p:cNvSpPr>
              <a:spLocks/>
            </p:cNvSpPr>
            <p:nvPr/>
          </p:nvSpPr>
          <p:spPr bwMode="auto">
            <a:xfrm>
              <a:off x="2097" y="1100"/>
              <a:ext cx="77" cy="12"/>
            </a:xfrm>
            <a:custGeom>
              <a:avLst/>
              <a:gdLst>
                <a:gd name="T0" fmla="*/ 67 w 77"/>
                <a:gd name="T1" fmla="*/ 1 h 12"/>
                <a:gd name="T2" fmla="*/ 75 w 77"/>
                <a:gd name="T3" fmla="*/ 2 h 12"/>
                <a:gd name="T4" fmla="*/ 75 w 77"/>
                <a:gd name="T5" fmla="*/ 2 h 12"/>
                <a:gd name="T6" fmla="*/ 75 w 77"/>
                <a:gd name="T7" fmla="*/ 2 h 12"/>
                <a:gd name="T8" fmla="*/ 76 w 77"/>
                <a:gd name="T9" fmla="*/ 2 h 12"/>
                <a:gd name="T10" fmla="*/ 76 w 77"/>
                <a:gd name="T11" fmla="*/ 3 h 12"/>
                <a:gd name="T12" fmla="*/ 76 w 77"/>
                <a:gd name="T13" fmla="*/ 9 h 12"/>
                <a:gd name="T14" fmla="*/ 76 w 77"/>
                <a:gd name="T15" fmla="*/ 10 h 12"/>
                <a:gd name="T16" fmla="*/ 75 w 77"/>
                <a:gd name="T17" fmla="*/ 11 h 12"/>
                <a:gd name="T18" fmla="*/ 75 w 77"/>
                <a:gd name="T19" fmla="*/ 11 h 12"/>
                <a:gd name="T20" fmla="*/ 75 w 77"/>
                <a:gd name="T21" fmla="*/ 11 h 12"/>
                <a:gd name="T22" fmla="*/ 67 w 77"/>
                <a:gd name="T23" fmla="*/ 11 h 12"/>
                <a:gd name="T24" fmla="*/ 67 w 77"/>
                <a:gd name="T25" fmla="*/ 11 h 12"/>
                <a:gd name="T26" fmla="*/ 66 w 77"/>
                <a:gd name="T27" fmla="*/ 11 h 12"/>
                <a:gd name="T28" fmla="*/ 66 w 77"/>
                <a:gd name="T29" fmla="*/ 10 h 12"/>
                <a:gd name="T30" fmla="*/ 66 w 77"/>
                <a:gd name="T31" fmla="*/ 9 h 12"/>
                <a:gd name="T32" fmla="*/ 66 w 77"/>
                <a:gd name="T33" fmla="*/ 3 h 12"/>
                <a:gd name="T34" fmla="*/ 66 w 77"/>
                <a:gd name="T35" fmla="*/ 2 h 12"/>
                <a:gd name="T36" fmla="*/ 66 w 77"/>
                <a:gd name="T37" fmla="*/ 2 h 12"/>
                <a:gd name="T38" fmla="*/ 67 w 77"/>
                <a:gd name="T39" fmla="*/ 1 h 12"/>
                <a:gd name="T40" fmla="*/ 67 w 77"/>
                <a:gd name="T41" fmla="*/ 1 h 12"/>
                <a:gd name="T42" fmla="*/ 2 w 77"/>
                <a:gd name="T43" fmla="*/ 0 h 12"/>
                <a:gd name="T44" fmla="*/ 8 w 77"/>
                <a:gd name="T45" fmla="*/ 0 h 12"/>
                <a:gd name="T46" fmla="*/ 9 w 77"/>
                <a:gd name="T47" fmla="*/ 0 h 12"/>
                <a:gd name="T48" fmla="*/ 9 w 77"/>
                <a:gd name="T49" fmla="*/ 1 h 12"/>
                <a:gd name="T50" fmla="*/ 9 w 77"/>
                <a:gd name="T51" fmla="*/ 1 h 12"/>
                <a:gd name="T52" fmla="*/ 10 w 77"/>
                <a:gd name="T53" fmla="*/ 2 h 12"/>
                <a:gd name="T54" fmla="*/ 10 w 77"/>
                <a:gd name="T55" fmla="*/ 7 h 12"/>
                <a:gd name="T56" fmla="*/ 9 w 77"/>
                <a:gd name="T57" fmla="*/ 8 h 12"/>
                <a:gd name="T58" fmla="*/ 9 w 77"/>
                <a:gd name="T59" fmla="*/ 9 h 12"/>
                <a:gd name="T60" fmla="*/ 9 w 77"/>
                <a:gd name="T61" fmla="*/ 9 h 12"/>
                <a:gd name="T62" fmla="*/ 8 w 77"/>
                <a:gd name="T63" fmla="*/ 9 h 12"/>
                <a:gd name="T64" fmla="*/ 2 w 77"/>
                <a:gd name="T65" fmla="*/ 9 h 12"/>
                <a:gd name="T66" fmla="*/ 1 w 77"/>
                <a:gd name="T67" fmla="*/ 9 h 12"/>
                <a:gd name="T68" fmla="*/ 0 w 77"/>
                <a:gd name="T69" fmla="*/ 8 h 12"/>
                <a:gd name="T70" fmla="*/ 0 w 77"/>
                <a:gd name="T71" fmla="*/ 8 h 12"/>
                <a:gd name="T72" fmla="*/ 0 w 77"/>
                <a:gd name="T73" fmla="*/ 7 h 12"/>
                <a:gd name="T74" fmla="*/ 0 w 77"/>
                <a:gd name="T75" fmla="*/ 1 h 12"/>
                <a:gd name="T76" fmla="*/ 0 w 77"/>
                <a:gd name="T77" fmla="*/ 1 h 12"/>
                <a:gd name="T78" fmla="*/ 1 w 77"/>
                <a:gd name="T79" fmla="*/ 0 h 12"/>
                <a:gd name="T80" fmla="*/ 1 w 77"/>
                <a:gd name="T81" fmla="*/ 0 h 12"/>
                <a:gd name="T82" fmla="*/ 2 w 77"/>
                <a:gd name="T83" fmla="*/ 0 h 12"/>
                <a:gd name="T84" fmla="*/ 67 w 77"/>
                <a:gd name="T85" fmla="*/ 1 h 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7"/>
                <a:gd name="T130" fmla="*/ 0 h 12"/>
                <a:gd name="T131" fmla="*/ 77 w 77"/>
                <a:gd name="T132" fmla="*/ 12 h 1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7" h="12">
                  <a:moveTo>
                    <a:pt x="67" y="1"/>
                  </a:moveTo>
                  <a:lnTo>
                    <a:pt x="75" y="2"/>
                  </a:lnTo>
                  <a:lnTo>
                    <a:pt x="76" y="2"/>
                  </a:lnTo>
                  <a:lnTo>
                    <a:pt x="76" y="3"/>
                  </a:lnTo>
                  <a:lnTo>
                    <a:pt x="76" y="9"/>
                  </a:lnTo>
                  <a:lnTo>
                    <a:pt x="76" y="10"/>
                  </a:lnTo>
                  <a:lnTo>
                    <a:pt x="75" y="11"/>
                  </a:lnTo>
                  <a:lnTo>
                    <a:pt x="67" y="11"/>
                  </a:lnTo>
                  <a:lnTo>
                    <a:pt x="66" y="11"/>
                  </a:lnTo>
                  <a:lnTo>
                    <a:pt x="66" y="10"/>
                  </a:lnTo>
                  <a:lnTo>
                    <a:pt x="66" y="9"/>
                  </a:lnTo>
                  <a:lnTo>
                    <a:pt x="66" y="3"/>
                  </a:lnTo>
                  <a:lnTo>
                    <a:pt x="66" y="2"/>
                  </a:lnTo>
                  <a:lnTo>
                    <a:pt x="67" y="1"/>
                  </a:lnTo>
                  <a:lnTo>
                    <a:pt x="2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0" y="7"/>
                  </a:lnTo>
                  <a:lnTo>
                    <a:pt x="9" y="8"/>
                  </a:lnTo>
                  <a:lnTo>
                    <a:pt x="9" y="9"/>
                  </a:lnTo>
                  <a:lnTo>
                    <a:pt x="8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  <a:lnTo>
                    <a:pt x="67" y="1"/>
                  </a:lnTo>
                </a:path>
              </a:pathLst>
            </a:custGeom>
            <a:solidFill>
              <a:srgbClr val="7F7F7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40" name="Freeform 577"/>
            <p:cNvSpPr>
              <a:spLocks/>
            </p:cNvSpPr>
            <p:nvPr/>
          </p:nvSpPr>
          <p:spPr bwMode="auto">
            <a:xfrm>
              <a:off x="2163" y="1102"/>
              <a:ext cx="12" cy="10"/>
            </a:xfrm>
            <a:custGeom>
              <a:avLst/>
              <a:gdLst>
                <a:gd name="T0" fmla="*/ 2 w 12"/>
                <a:gd name="T1" fmla="*/ 0 h 10"/>
                <a:gd name="T2" fmla="*/ 10 w 12"/>
                <a:gd name="T3" fmla="*/ 0 h 10"/>
                <a:gd name="T4" fmla="*/ 10 w 12"/>
                <a:gd name="T5" fmla="*/ 1 h 10"/>
                <a:gd name="T6" fmla="*/ 10 w 12"/>
                <a:gd name="T7" fmla="*/ 1 h 10"/>
                <a:gd name="T8" fmla="*/ 11 w 12"/>
                <a:gd name="T9" fmla="*/ 1 h 10"/>
                <a:gd name="T10" fmla="*/ 11 w 12"/>
                <a:gd name="T11" fmla="*/ 2 h 10"/>
                <a:gd name="T12" fmla="*/ 11 w 12"/>
                <a:gd name="T13" fmla="*/ 8 h 10"/>
                <a:gd name="T14" fmla="*/ 11 w 12"/>
                <a:gd name="T15" fmla="*/ 8 h 10"/>
                <a:gd name="T16" fmla="*/ 10 w 12"/>
                <a:gd name="T17" fmla="*/ 9 h 10"/>
                <a:gd name="T18" fmla="*/ 10 w 12"/>
                <a:gd name="T19" fmla="*/ 9 h 10"/>
                <a:gd name="T20" fmla="*/ 10 w 12"/>
                <a:gd name="T21" fmla="*/ 9 h 10"/>
                <a:gd name="T22" fmla="*/ 2 w 12"/>
                <a:gd name="T23" fmla="*/ 9 h 10"/>
                <a:gd name="T24" fmla="*/ 1 w 12"/>
                <a:gd name="T25" fmla="*/ 9 h 10"/>
                <a:gd name="T26" fmla="*/ 1 w 12"/>
                <a:gd name="T27" fmla="*/ 9 h 10"/>
                <a:gd name="T28" fmla="*/ 0 w 12"/>
                <a:gd name="T29" fmla="*/ 8 h 10"/>
                <a:gd name="T30" fmla="*/ 0 w 12"/>
                <a:gd name="T31" fmla="*/ 8 h 10"/>
                <a:gd name="T32" fmla="*/ 0 w 12"/>
                <a:gd name="T33" fmla="*/ 1 h 10"/>
                <a:gd name="T34" fmla="*/ 0 w 12"/>
                <a:gd name="T35" fmla="*/ 1 h 10"/>
                <a:gd name="T36" fmla="*/ 1 w 12"/>
                <a:gd name="T37" fmla="*/ 0 h 10"/>
                <a:gd name="T38" fmla="*/ 1 w 12"/>
                <a:gd name="T39" fmla="*/ 0 h 10"/>
                <a:gd name="T40" fmla="*/ 2 w 12"/>
                <a:gd name="T41" fmla="*/ 0 h 1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"/>
                <a:gd name="T64" fmla="*/ 0 h 10"/>
                <a:gd name="T65" fmla="*/ 12 w 12"/>
                <a:gd name="T66" fmla="*/ 10 h 1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" h="10">
                  <a:moveTo>
                    <a:pt x="2" y="0"/>
                  </a:moveTo>
                  <a:lnTo>
                    <a:pt x="10" y="0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41" name="Freeform 578"/>
            <p:cNvSpPr>
              <a:spLocks/>
            </p:cNvSpPr>
            <p:nvPr/>
          </p:nvSpPr>
          <p:spPr bwMode="auto">
            <a:xfrm>
              <a:off x="2097" y="1100"/>
              <a:ext cx="10" cy="10"/>
            </a:xfrm>
            <a:custGeom>
              <a:avLst/>
              <a:gdLst>
                <a:gd name="T0" fmla="*/ 1 w 10"/>
                <a:gd name="T1" fmla="*/ 0 h 10"/>
                <a:gd name="T2" fmla="*/ 8 w 10"/>
                <a:gd name="T3" fmla="*/ 0 h 10"/>
                <a:gd name="T4" fmla="*/ 8 w 10"/>
                <a:gd name="T5" fmla="*/ 0 h 10"/>
                <a:gd name="T6" fmla="*/ 9 w 10"/>
                <a:gd name="T7" fmla="*/ 1 h 10"/>
                <a:gd name="T8" fmla="*/ 9 w 10"/>
                <a:gd name="T9" fmla="*/ 1 h 10"/>
                <a:gd name="T10" fmla="*/ 9 w 10"/>
                <a:gd name="T11" fmla="*/ 2 h 10"/>
                <a:gd name="T12" fmla="*/ 9 w 10"/>
                <a:gd name="T13" fmla="*/ 7 h 10"/>
                <a:gd name="T14" fmla="*/ 9 w 10"/>
                <a:gd name="T15" fmla="*/ 8 h 10"/>
                <a:gd name="T16" fmla="*/ 9 w 10"/>
                <a:gd name="T17" fmla="*/ 9 h 10"/>
                <a:gd name="T18" fmla="*/ 8 w 10"/>
                <a:gd name="T19" fmla="*/ 9 h 10"/>
                <a:gd name="T20" fmla="*/ 8 w 10"/>
                <a:gd name="T21" fmla="*/ 9 h 10"/>
                <a:gd name="T22" fmla="*/ 1 w 10"/>
                <a:gd name="T23" fmla="*/ 9 h 10"/>
                <a:gd name="T24" fmla="*/ 1 w 10"/>
                <a:gd name="T25" fmla="*/ 9 h 10"/>
                <a:gd name="T26" fmla="*/ 0 w 10"/>
                <a:gd name="T27" fmla="*/ 8 h 10"/>
                <a:gd name="T28" fmla="*/ 0 w 10"/>
                <a:gd name="T29" fmla="*/ 8 h 10"/>
                <a:gd name="T30" fmla="*/ 0 w 10"/>
                <a:gd name="T31" fmla="*/ 7 h 10"/>
                <a:gd name="T32" fmla="*/ 0 w 10"/>
                <a:gd name="T33" fmla="*/ 1 h 10"/>
                <a:gd name="T34" fmla="*/ 0 w 10"/>
                <a:gd name="T35" fmla="*/ 1 h 10"/>
                <a:gd name="T36" fmla="*/ 1 w 10"/>
                <a:gd name="T37" fmla="*/ 0 h 10"/>
                <a:gd name="T38" fmla="*/ 1 w 10"/>
                <a:gd name="T39" fmla="*/ 0 h 10"/>
                <a:gd name="T40" fmla="*/ 1 w 10"/>
                <a:gd name="T41" fmla="*/ 0 h 1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"/>
                <a:gd name="T64" fmla="*/ 0 h 10"/>
                <a:gd name="T65" fmla="*/ 10 w 10"/>
                <a:gd name="T66" fmla="*/ 10 h 1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" h="10">
                  <a:moveTo>
                    <a:pt x="1" y="0"/>
                  </a:moveTo>
                  <a:lnTo>
                    <a:pt x="8" y="0"/>
                  </a:lnTo>
                  <a:lnTo>
                    <a:pt x="9" y="1"/>
                  </a:lnTo>
                  <a:lnTo>
                    <a:pt x="9" y="2"/>
                  </a:lnTo>
                  <a:lnTo>
                    <a:pt x="9" y="7"/>
                  </a:lnTo>
                  <a:lnTo>
                    <a:pt x="9" y="8"/>
                  </a:lnTo>
                  <a:lnTo>
                    <a:pt x="9" y="9"/>
                  </a:lnTo>
                  <a:lnTo>
                    <a:pt x="8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1"/>
                  </a:lnTo>
                  <a:lnTo>
                    <a:pt x="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842" name="Freeform 579"/>
            <p:cNvSpPr>
              <a:spLocks/>
            </p:cNvSpPr>
            <p:nvPr/>
          </p:nvSpPr>
          <p:spPr bwMode="auto">
            <a:xfrm>
              <a:off x="2165" y="1102"/>
              <a:ext cx="10" cy="8"/>
            </a:xfrm>
            <a:custGeom>
              <a:avLst/>
              <a:gdLst>
                <a:gd name="T0" fmla="*/ 2 w 10"/>
                <a:gd name="T1" fmla="*/ 0 h 8"/>
                <a:gd name="T2" fmla="*/ 8 w 10"/>
                <a:gd name="T3" fmla="*/ 0 h 8"/>
                <a:gd name="T4" fmla="*/ 8 w 10"/>
                <a:gd name="T5" fmla="*/ 0 h 8"/>
                <a:gd name="T6" fmla="*/ 9 w 10"/>
                <a:gd name="T7" fmla="*/ 0 h 8"/>
                <a:gd name="T8" fmla="*/ 9 w 10"/>
                <a:gd name="T9" fmla="*/ 1 h 8"/>
                <a:gd name="T10" fmla="*/ 9 w 10"/>
                <a:gd name="T11" fmla="*/ 1 h 8"/>
                <a:gd name="T12" fmla="*/ 9 w 10"/>
                <a:gd name="T13" fmla="*/ 6 h 8"/>
                <a:gd name="T14" fmla="*/ 9 w 10"/>
                <a:gd name="T15" fmla="*/ 6 h 8"/>
                <a:gd name="T16" fmla="*/ 9 w 10"/>
                <a:gd name="T17" fmla="*/ 7 h 8"/>
                <a:gd name="T18" fmla="*/ 8 w 10"/>
                <a:gd name="T19" fmla="*/ 7 h 8"/>
                <a:gd name="T20" fmla="*/ 8 w 10"/>
                <a:gd name="T21" fmla="*/ 7 h 8"/>
                <a:gd name="T22" fmla="*/ 2 w 10"/>
                <a:gd name="T23" fmla="*/ 7 h 8"/>
                <a:gd name="T24" fmla="*/ 1 w 10"/>
                <a:gd name="T25" fmla="*/ 7 h 8"/>
                <a:gd name="T26" fmla="*/ 0 w 10"/>
                <a:gd name="T27" fmla="*/ 7 h 8"/>
                <a:gd name="T28" fmla="*/ 0 w 10"/>
                <a:gd name="T29" fmla="*/ 6 h 8"/>
                <a:gd name="T30" fmla="*/ 0 w 10"/>
                <a:gd name="T31" fmla="*/ 6 h 8"/>
                <a:gd name="T32" fmla="*/ 0 w 10"/>
                <a:gd name="T33" fmla="*/ 1 h 8"/>
                <a:gd name="T34" fmla="*/ 0 w 10"/>
                <a:gd name="T35" fmla="*/ 1 h 8"/>
                <a:gd name="T36" fmla="*/ 0 w 10"/>
                <a:gd name="T37" fmla="*/ 0 h 8"/>
                <a:gd name="T38" fmla="*/ 1 w 10"/>
                <a:gd name="T39" fmla="*/ 0 h 8"/>
                <a:gd name="T40" fmla="*/ 2 w 10"/>
                <a:gd name="T41" fmla="*/ 0 h 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"/>
                <a:gd name="T64" fmla="*/ 0 h 8"/>
                <a:gd name="T65" fmla="*/ 10 w 10"/>
                <a:gd name="T66" fmla="*/ 8 h 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" h="8">
                  <a:moveTo>
                    <a:pt x="2" y="0"/>
                  </a:move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9" y="6"/>
                  </a:lnTo>
                  <a:lnTo>
                    <a:pt x="9" y="7"/>
                  </a:lnTo>
                  <a:lnTo>
                    <a:pt x="8" y="7"/>
                  </a:lnTo>
                  <a:lnTo>
                    <a:pt x="2" y="7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18843" name="Group 580"/>
            <p:cNvGrpSpPr>
              <a:grpSpLocks/>
            </p:cNvGrpSpPr>
            <p:nvPr/>
          </p:nvGrpSpPr>
          <p:grpSpPr bwMode="auto">
            <a:xfrm>
              <a:off x="2092" y="1068"/>
              <a:ext cx="20" cy="20"/>
              <a:chOff x="2092" y="1068"/>
              <a:chExt cx="20" cy="20"/>
            </a:xfrm>
          </p:grpSpPr>
          <p:sp>
            <p:nvSpPr>
              <p:cNvPr id="18856" name="Freeform 581"/>
              <p:cNvSpPr>
                <a:spLocks/>
              </p:cNvSpPr>
              <p:nvPr/>
            </p:nvSpPr>
            <p:spPr bwMode="auto">
              <a:xfrm>
                <a:off x="2092" y="1068"/>
                <a:ext cx="20" cy="20"/>
              </a:xfrm>
              <a:custGeom>
                <a:avLst/>
                <a:gdLst>
                  <a:gd name="T0" fmla="*/ 5 w 20"/>
                  <a:gd name="T1" fmla="*/ 0 h 20"/>
                  <a:gd name="T2" fmla="*/ 14 w 20"/>
                  <a:gd name="T3" fmla="*/ 0 h 20"/>
                  <a:gd name="T4" fmla="*/ 15 w 20"/>
                  <a:gd name="T5" fmla="*/ 0 h 20"/>
                  <a:gd name="T6" fmla="*/ 16 w 20"/>
                  <a:gd name="T7" fmla="*/ 0 h 20"/>
                  <a:gd name="T8" fmla="*/ 17 w 20"/>
                  <a:gd name="T9" fmla="*/ 1 h 20"/>
                  <a:gd name="T10" fmla="*/ 17 w 20"/>
                  <a:gd name="T11" fmla="*/ 2 h 20"/>
                  <a:gd name="T12" fmla="*/ 18 w 20"/>
                  <a:gd name="T13" fmla="*/ 3 h 20"/>
                  <a:gd name="T14" fmla="*/ 18 w 20"/>
                  <a:gd name="T15" fmla="*/ 4 h 20"/>
                  <a:gd name="T16" fmla="*/ 19 w 20"/>
                  <a:gd name="T17" fmla="*/ 5 h 20"/>
                  <a:gd name="T18" fmla="*/ 19 w 20"/>
                  <a:gd name="T19" fmla="*/ 6 h 20"/>
                  <a:gd name="T20" fmla="*/ 19 w 20"/>
                  <a:gd name="T21" fmla="*/ 13 h 20"/>
                  <a:gd name="T22" fmla="*/ 19 w 20"/>
                  <a:gd name="T23" fmla="*/ 14 h 20"/>
                  <a:gd name="T24" fmla="*/ 18 w 20"/>
                  <a:gd name="T25" fmla="*/ 15 h 20"/>
                  <a:gd name="T26" fmla="*/ 18 w 20"/>
                  <a:gd name="T27" fmla="*/ 16 h 20"/>
                  <a:gd name="T28" fmla="*/ 17 w 20"/>
                  <a:gd name="T29" fmla="*/ 17 h 20"/>
                  <a:gd name="T30" fmla="*/ 17 w 20"/>
                  <a:gd name="T31" fmla="*/ 18 h 20"/>
                  <a:gd name="T32" fmla="*/ 16 w 20"/>
                  <a:gd name="T33" fmla="*/ 19 h 20"/>
                  <a:gd name="T34" fmla="*/ 15 w 20"/>
                  <a:gd name="T35" fmla="*/ 19 h 20"/>
                  <a:gd name="T36" fmla="*/ 14 w 20"/>
                  <a:gd name="T37" fmla="*/ 19 h 20"/>
                  <a:gd name="T38" fmla="*/ 5 w 20"/>
                  <a:gd name="T39" fmla="*/ 19 h 20"/>
                  <a:gd name="T40" fmla="*/ 4 w 20"/>
                  <a:gd name="T41" fmla="*/ 19 h 20"/>
                  <a:gd name="T42" fmla="*/ 3 w 20"/>
                  <a:gd name="T43" fmla="*/ 18 h 20"/>
                  <a:gd name="T44" fmla="*/ 2 w 20"/>
                  <a:gd name="T45" fmla="*/ 18 h 20"/>
                  <a:gd name="T46" fmla="*/ 2 w 20"/>
                  <a:gd name="T47" fmla="*/ 17 h 20"/>
                  <a:gd name="T48" fmla="*/ 1 w 20"/>
                  <a:gd name="T49" fmla="*/ 16 h 20"/>
                  <a:gd name="T50" fmla="*/ 0 w 20"/>
                  <a:gd name="T51" fmla="*/ 15 h 20"/>
                  <a:gd name="T52" fmla="*/ 0 w 20"/>
                  <a:gd name="T53" fmla="*/ 14 h 20"/>
                  <a:gd name="T54" fmla="*/ 0 w 20"/>
                  <a:gd name="T55" fmla="*/ 13 h 20"/>
                  <a:gd name="T56" fmla="*/ 0 w 20"/>
                  <a:gd name="T57" fmla="*/ 6 h 20"/>
                  <a:gd name="T58" fmla="*/ 0 w 20"/>
                  <a:gd name="T59" fmla="*/ 5 h 20"/>
                  <a:gd name="T60" fmla="*/ 0 w 20"/>
                  <a:gd name="T61" fmla="*/ 4 h 20"/>
                  <a:gd name="T62" fmla="*/ 1 w 20"/>
                  <a:gd name="T63" fmla="*/ 3 h 20"/>
                  <a:gd name="T64" fmla="*/ 2 w 20"/>
                  <a:gd name="T65" fmla="*/ 2 h 20"/>
                  <a:gd name="T66" fmla="*/ 2 w 20"/>
                  <a:gd name="T67" fmla="*/ 1 h 20"/>
                  <a:gd name="T68" fmla="*/ 3 w 20"/>
                  <a:gd name="T69" fmla="*/ 0 h 20"/>
                  <a:gd name="T70" fmla="*/ 4 w 20"/>
                  <a:gd name="T71" fmla="*/ 0 h 20"/>
                  <a:gd name="T72" fmla="*/ 5 w 20"/>
                  <a:gd name="T73" fmla="*/ 0 h 2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0"/>
                  <a:gd name="T112" fmla="*/ 0 h 20"/>
                  <a:gd name="T113" fmla="*/ 20 w 20"/>
                  <a:gd name="T114" fmla="*/ 20 h 2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0" h="20">
                    <a:moveTo>
                      <a:pt x="5" y="0"/>
                    </a:move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7" y="1"/>
                    </a:lnTo>
                    <a:lnTo>
                      <a:pt x="17" y="2"/>
                    </a:lnTo>
                    <a:lnTo>
                      <a:pt x="18" y="3"/>
                    </a:lnTo>
                    <a:lnTo>
                      <a:pt x="18" y="4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19" y="13"/>
                    </a:lnTo>
                    <a:lnTo>
                      <a:pt x="19" y="14"/>
                    </a:lnTo>
                    <a:lnTo>
                      <a:pt x="18" y="15"/>
                    </a:lnTo>
                    <a:lnTo>
                      <a:pt x="18" y="16"/>
                    </a:lnTo>
                    <a:lnTo>
                      <a:pt x="17" y="17"/>
                    </a:lnTo>
                    <a:lnTo>
                      <a:pt x="17" y="18"/>
                    </a:lnTo>
                    <a:lnTo>
                      <a:pt x="16" y="19"/>
                    </a:lnTo>
                    <a:lnTo>
                      <a:pt x="15" y="19"/>
                    </a:lnTo>
                    <a:lnTo>
                      <a:pt x="14" y="19"/>
                    </a:lnTo>
                    <a:lnTo>
                      <a:pt x="5" y="19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2" y="18"/>
                    </a:lnTo>
                    <a:lnTo>
                      <a:pt x="2" y="17"/>
                    </a:lnTo>
                    <a:lnTo>
                      <a:pt x="1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0"/>
                    </a:lnTo>
                  </a:path>
                </a:pathLst>
              </a:custGeom>
              <a:solidFill>
                <a:schemeClr val="bg2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857" name="Freeform 582"/>
              <p:cNvSpPr>
                <a:spLocks/>
              </p:cNvSpPr>
              <p:nvPr/>
            </p:nvSpPr>
            <p:spPr bwMode="auto">
              <a:xfrm>
                <a:off x="2093" y="1071"/>
                <a:ext cx="18" cy="13"/>
              </a:xfrm>
              <a:custGeom>
                <a:avLst/>
                <a:gdLst>
                  <a:gd name="T0" fmla="*/ 13 w 18"/>
                  <a:gd name="T1" fmla="*/ 0 h 13"/>
                  <a:gd name="T2" fmla="*/ 15 w 18"/>
                  <a:gd name="T3" fmla="*/ 1 h 13"/>
                  <a:gd name="T4" fmla="*/ 16 w 18"/>
                  <a:gd name="T5" fmla="*/ 3 h 13"/>
                  <a:gd name="T6" fmla="*/ 17 w 18"/>
                  <a:gd name="T7" fmla="*/ 5 h 13"/>
                  <a:gd name="T8" fmla="*/ 17 w 18"/>
                  <a:gd name="T9" fmla="*/ 7 h 13"/>
                  <a:gd name="T10" fmla="*/ 16 w 18"/>
                  <a:gd name="T11" fmla="*/ 9 h 13"/>
                  <a:gd name="T12" fmla="*/ 15 w 18"/>
                  <a:gd name="T13" fmla="*/ 11 h 13"/>
                  <a:gd name="T14" fmla="*/ 13 w 18"/>
                  <a:gd name="T15" fmla="*/ 12 h 13"/>
                  <a:gd name="T16" fmla="*/ 12 w 18"/>
                  <a:gd name="T17" fmla="*/ 12 h 13"/>
                  <a:gd name="T18" fmla="*/ 10 w 18"/>
                  <a:gd name="T19" fmla="*/ 11 h 13"/>
                  <a:gd name="T20" fmla="*/ 9 w 18"/>
                  <a:gd name="T21" fmla="*/ 9 h 13"/>
                  <a:gd name="T22" fmla="*/ 8 w 18"/>
                  <a:gd name="T23" fmla="*/ 7 h 13"/>
                  <a:gd name="T24" fmla="*/ 8 w 18"/>
                  <a:gd name="T25" fmla="*/ 5 h 13"/>
                  <a:gd name="T26" fmla="*/ 9 w 18"/>
                  <a:gd name="T27" fmla="*/ 3 h 13"/>
                  <a:gd name="T28" fmla="*/ 10 w 18"/>
                  <a:gd name="T29" fmla="*/ 1 h 13"/>
                  <a:gd name="T30" fmla="*/ 12 w 18"/>
                  <a:gd name="T31" fmla="*/ 0 h 13"/>
                  <a:gd name="T32" fmla="*/ 4 w 18"/>
                  <a:gd name="T33" fmla="*/ 0 h 13"/>
                  <a:gd name="T34" fmla="*/ 6 w 18"/>
                  <a:gd name="T35" fmla="*/ 0 h 13"/>
                  <a:gd name="T36" fmla="*/ 7 w 18"/>
                  <a:gd name="T37" fmla="*/ 2 h 13"/>
                  <a:gd name="T38" fmla="*/ 8 w 18"/>
                  <a:gd name="T39" fmla="*/ 4 h 13"/>
                  <a:gd name="T40" fmla="*/ 8 w 18"/>
                  <a:gd name="T41" fmla="*/ 6 h 13"/>
                  <a:gd name="T42" fmla="*/ 8 w 18"/>
                  <a:gd name="T43" fmla="*/ 8 h 13"/>
                  <a:gd name="T44" fmla="*/ 7 w 18"/>
                  <a:gd name="T45" fmla="*/ 10 h 13"/>
                  <a:gd name="T46" fmla="*/ 6 w 18"/>
                  <a:gd name="T47" fmla="*/ 11 h 13"/>
                  <a:gd name="T48" fmla="*/ 4 w 18"/>
                  <a:gd name="T49" fmla="*/ 12 h 13"/>
                  <a:gd name="T50" fmla="*/ 2 w 18"/>
                  <a:gd name="T51" fmla="*/ 11 h 13"/>
                  <a:gd name="T52" fmla="*/ 1 w 18"/>
                  <a:gd name="T53" fmla="*/ 10 h 13"/>
                  <a:gd name="T54" fmla="*/ 0 w 18"/>
                  <a:gd name="T55" fmla="*/ 8 h 13"/>
                  <a:gd name="T56" fmla="*/ 0 w 18"/>
                  <a:gd name="T57" fmla="*/ 6 h 13"/>
                  <a:gd name="T58" fmla="*/ 0 w 18"/>
                  <a:gd name="T59" fmla="*/ 4 h 13"/>
                  <a:gd name="T60" fmla="*/ 1 w 18"/>
                  <a:gd name="T61" fmla="*/ 2 h 13"/>
                  <a:gd name="T62" fmla="*/ 2 w 18"/>
                  <a:gd name="T63" fmla="*/ 0 h 13"/>
                  <a:gd name="T64" fmla="*/ 4 w 18"/>
                  <a:gd name="T65" fmla="*/ 0 h 1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"/>
                  <a:gd name="T100" fmla="*/ 0 h 13"/>
                  <a:gd name="T101" fmla="*/ 18 w 18"/>
                  <a:gd name="T102" fmla="*/ 13 h 1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" h="13">
                    <a:moveTo>
                      <a:pt x="13" y="0"/>
                    </a:moveTo>
                    <a:lnTo>
                      <a:pt x="13" y="0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16" y="2"/>
                    </a:lnTo>
                    <a:lnTo>
                      <a:pt x="16" y="3"/>
                    </a:lnTo>
                    <a:lnTo>
                      <a:pt x="17" y="4"/>
                    </a:lnTo>
                    <a:lnTo>
                      <a:pt x="17" y="5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6" y="9"/>
                    </a:lnTo>
                    <a:lnTo>
                      <a:pt x="16" y="10"/>
                    </a:lnTo>
                    <a:lnTo>
                      <a:pt x="15" y="11"/>
                    </a:lnTo>
                    <a:lnTo>
                      <a:pt x="14" y="12"/>
                    </a:lnTo>
                    <a:lnTo>
                      <a:pt x="13" y="12"/>
                    </a:lnTo>
                    <a:lnTo>
                      <a:pt x="12" y="12"/>
                    </a:lnTo>
                    <a:lnTo>
                      <a:pt x="11" y="12"/>
                    </a:lnTo>
                    <a:lnTo>
                      <a:pt x="10" y="11"/>
                    </a:lnTo>
                    <a:lnTo>
                      <a:pt x="9" y="10"/>
                    </a:lnTo>
                    <a:lnTo>
                      <a:pt x="9" y="9"/>
                    </a:lnTo>
                    <a:lnTo>
                      <a:pt x="9" y="8"/>
                    </a:lnTo>
                    <a:lnTo>
                      <a:pt x="8" y="7"/>
                    </a:lnTo>
                    <a:lnTo>
                      <a:pt x="8" y="6"/>
                    </a:lnTo>
                    <a:lnTo>
                      <a:pt x="8" y="5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9" y="2"/>
                    </a:lnTo>
                    <a:lnTo>
                      <a:pt x="10" y="1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8" y="9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5" y="12"/>
                    </a:lnTo>
                    <a:lnTo>
                      <a:pt x="4" y="12"/>
                    </a:lnTo>
                    <a:lnTo>
                      <a:pt x="3" y="12"/>
                    </a:lnTo>
                    <a:lnTo>
                      <a:pt x="2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3" y="0"/>
                    </a:lnTo>
                  </a:path>
                </a:pathLst>
              </a:custGeom>
              <a:solidFill>
                <a:schemeClr val="tx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8844" name="Group 583"/>
            <p:cNvGrpSpPr>
              <a:grpSpLocks/>
            </p:cNvGrpSpPr>
            <p:nvPr/>
          </p:nvGrpSpPr>
          <p:grpSpPr bwMode="auto">
            <a:xfrm>
              <a:off x="2177" y="1068"/>
              <a:ext cx="21" cy="20"/>
              <a:chOff x="2177" y="1068"/>
              <a:chExt cx="21" cy="20"/>
            </a:xfrm>
          </p:grpSpPr>
          <p:sp>
            <p:nvSpPr>
              <p:cNvPr id="18854" name="Freeform 584"/>
              <p:cNvSpPr>
                <a:spLocks/>
              </p:cNvSpPr>
              <p:nvPr/>
            </p:nvSpPr>
            <p:spPr bwMode="auto">
              <a:xfrm>
                <a:off x="2177" y="1068"/>
                <a:ext cx="21" cy="20"/>
              </a:xfrm>
              <a:custGeom>
                <a:avLst/>
                <a:gdLst>
                  <a:gd name="T0" fmla="*/ 6 w 21"/>
                  <a:gd name="T1" fmla="*/ 0 h 20"/>
                  <a:gd name="T2" fmla="*/ 14 w 21"/>
                  <a:gd name="T3" fmla="*/ 0 h 20"/>
                  <a:gd name="T4" fmla="*/ 15 w 21"/>
                  <a:gd name="T5" fmla="*/ 0 h 20"/>
                  <a:gd name="T6" fmla="*/ 16 w 21"/>
                  <a:gd name="T7" fmla="*/ 0 h 20"/>
                  <a:gd name="T8" fmla="*/ 17 w 21"/>
                  <a:gd name="T9" fmla="*/ 1 h 20"/>
                  <a:gd name="T10" fmla="*/ 18 w 21"/>
                  <a:gd name="T11" fmla="*/ 2 h 20"/>
                  <a:gd name="T12" fmla="*/ 19 w 21"/>
                  <a:gd name="T13" fmla="*/ 3 h 20"/>
                  <a:gd name="T14" fmla="*/ 19 w 21"/>
                  <a:gd name="T15" fmla="*/ 4 h 20"/>
                  <a:gd name="T16" fmla="*/ 20 w 21"/>
                  <a:gd name="T17" fmla="*/ 5 h 20"/>
                  <a:gd name="T18" fmla="*/ 20 w 21"/>
                  <a:gd name="T19" fmla="*/ 6 h 20"/>
                  <a:gd name="T20" fmla="*/ 20 w 21"/>
                  <a:gd name="T21" fmla="*/ 13 h 20"/>
                  <a:gd name="T22" fmla="*/ 20 w 21"/>
                  <a:gd name="T23" fmla="*/ 14 h 20"/>
                  <a:gd name="T24" fmla="*/ 19 w 21"/>
                  <a:gd name="T25" fmla="*/ 15 h 20"/>
                  <a:gd name="T26" fmla="*/ 19 w 21"/>
                  <a:gd name="T27" fmla="*/ 16 h 20"/>
                  <a:gd name="T28" fmla="*/ 18 w 21"/>
                  <a:gd name="T29" fmla="*/ 17 h 20"/>
                  <a:gd name="T30" fmla="*/ 17 w 21"/>
                  <a:gd name="T31" fmla="*/ 18 h 20"/>
                  <a:gd name="T32" fmla="*/ 16 w 21"/>
                  <a:gd name="T33" fmla="*/ 19 h 20"/>
                  <a:gd name="T34" fmla="*/ 15 w 21"/>
                  <a:gd name="T35" fmla="*/ 19 h 20"/>
                  <a:gd name="T36" fmla="*/ 14 w 21"/>
                  <a:gd name="T37" fmla="*/ 19 h 20"/>
                  <a:gd name="T38" fmla="*/ 6 w 21"/>
                  <a:gd name="T39" fmla="*/ 19 h 20"/>
                  <a:gd name="T40" fmla="*/ 5 w 21"/>
                  <a:gd name="T41" fmla="*/ 19 h 20"/>
                  <a:gd name="T42" fmla="*/ 3 w 21"/>
                  <a:gd name="T43" fmla="*/ 18 h 20"/>
                  <a:gd name="T44" fmla="*/ 2 w 21"/>
                  <a:gd name="T45" fmla="*/ 18 h 20"/>
                  <a:gd name="T46" fmla="*/ 2 w 21"/>
                  <a:gd name="T47" fmla="*/ 17 h 20"/>
                  <a:gd name="T48" fmla="*/ 1 w 21"/>
                  <a:gd name="T49" fmla="*/ 16 h 20"/>
                  <a:gd name="T50" fmla="*/ 0 w 21"/>
                  <a:gd name="T51" fmla="*/ 15 h 20"/>
                  <a:gd name="T52" fmla="*/ 0 w 21"/>
                  <a:gd name="T53" fmla="*/ 14 h 20"/>
                  <a:gd name="T54" fmla="*/ 0 w 21"/>
                  <a:gd name="T55" fmla="*/ 13 h 20"/>
                  <a:gd name="T56" fmla="*/ 0 w 21"/>
                  <a:gd name="T57" fmla="*/ 6 h 20"/>
                  <a:gd name="T58" fmla="*/ 0 w 21"/>
                  <a:gd name="T59" fmla="*/ 5 h 20"/>
                  <a:gd name="T60" fmla="*/ 0 w 21"/>
                  <a:gd name="T61" fmla="*/ 4 h 20"/>
                  <a:gd name="T62" fmla="*/ 1 w 21"/>
                  <a:gd name="T63" fmla="*/ 3 h 20"/>
                  <a:gd name="T64" fmla="*/ 2 w 21"/>
                  <a:gd name="T65" fmla="*/ 2 h 20"/>
                  <a:gd name="T66" fmla="*/ 2 w 21"/>
                  <a:gd name="T67" fmla="*/ 1 h 20"/>
                  <a:gd name="T68" fmla="*/ 3 w 21"/>
                  <a:gd name="T69" fmla="*/ 0 h 20"/>
                  <a:gd name="T70" fmla="*/ 5 w 21"/>
                  <a:gd name="T71" fmla="*/ 0 h 20"/>
                  <a:gd name="T72" fmla="*/ 6 w 21"/>
                  <a:gd name="T73" fmla="*/ 0 h 2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1"/>
                  <a:gd name="T112" fmla="*/ 0 h 20"/>
                  <a:gd name="T113" fmla="*/ 21 w 21"/>
                  <a:gd name="T114" fmla="*/ 20 h 2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1" h="20">
                    <a:moveTo>
                      <a:pt x="6" y="0"/>
                    </a:move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7" y="1"/>
                    </a:lnTo>
                    <a:lnTo>
                      <a:pt x="18" y="2"/>
                    </a:lnTo>
                    <a:lnTo>
                      <a:pt x="19" y="3"/>
                    </a:lnTo>
                    <a:lnTo>
                      <a:pt x="19" y="4"/>
                    </a:lnTo>
                    <a:lnTo>
                      <a:pt x="20" y="5"/>
                    </a:lnTo>
                    <a:lnTo>
                      <a:pt x="20" y="6"/>
                    </a:lnTo>
                    <a:lnTo>
                      <a:pt x="20" y="13"/>
                    </a:lnTo>
                    <a:lnTo>
                      <a:pt x="20" y="14"/>
                    </a:lnTo>
                    <a:lnTo>
                      <a:pt x="19" y="15"/>
                    </a:lnTo>
                    <a:lnTo>
                      <a:pt x="19" y="16"/>
                    </a:lnTo>
                    <a:lnTo>
                      <a:pt x="18" y="17"/>
                    </a:lnTo>
                    <a:lnTo>
                      <a:pt x="17" y="18"/>
                    </a:lnTo>
                    <a:lnTo>
                      <a:pt x="16" y="19"/>
                    </a:lnTo>
                    <a:lnTo>
                      <a:pt x="15" y="19"/>
                    </a:lnTo>
                    <a:lnTo>
                      <a:pt x="14" y="19"/>
                    </a:lnTo>
                    <a:lnTo>
                      <a:pt x="6" y="19"/>
                    </a:lnTo>
                    <a:lnTo>
                      <a:pt x="5" y="19"/>
                    </a:lnTo>
                    <a:lnTo>
                      <a:pt x="3" y="18"/>
                    </a:lnTo>
                    <a:lnTo>
                      <a:pt x="2" y="18"/>
                    </a:lnTo>
                    <a:lnTo>
                      <a:pt x="2" y="17"/>
                    </a:lnTo>
                    <a:lnTo>
                      <a:pt x="1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6" y="0"/>
                    </a:lnTo>
                  </a:path>
                </a:pathLst>
              </a:custGeom>
              <a:solidFill>
                <a:schemeClr val="bg2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855" name="Freeform 585"/>
              <p:cNvSpPr>
                <a:spLocks/>
              </p:cNvSpPr>
              <p:nvPr/>
            </p:nvSpPr>
            <p:spPr bwMode="auto">
              <a:xfrm>
                <a:off x="2178" y="1071"/>
                <a:ext cx="19" cy="13"/>
              </a:xfrm>
              <a:custGeom>
                <a:avLst/>
                <a:gdLst>
                  <a:gd name="T0" fmla="*/ 14 w 19"/>
                  <a:gd name="T1" fmla="*/ 0 h 13"/>
                  <a:gd name="T2" fmla="*/ 16 w 19"/>
                  <a:gd name="T3" fmla="*/ 1 h 13"/>
                  <a:gd name="T4" fmla="*/ 17 w 19"/>
                  <a:gd name="T5" fmla="*/ 3 h 13"/>
                  <a:gd name="T6" fmla="*/ 18 w 19"/>
                  <a:gd name="T7" fmla="*/ 5 h 13"/>
                  <a:gd name="T8" fmla="*/ 18 w 19"/>
                  <a:gd name="T9" fmla="*/ 7 h 13"/>
                  <a:gd name="T10" fmla="*/ 17 w 19"/>
                  <a:gd name="T11" fmla="*/ 9 h 13"/>
                  <a:gd name="T12" fmla="*/ 16 w 19"/>
                  <a:gd name="T13" fmla="*/ 11 h 13"/>
                  <a:gd name="T14" fmla="*/ 14 w 19"/>
                  <a:gd name="T15" fmla="*/ 12 h 13"/>
                  <a:gd name="T16" fmla="*/ 12 w 19"/>
                  <a:gd name="T17" fmla="*/ 12 h 13"/>
                  <a:gd name="T18" fmla="*/ 11 w 19"/>
                  <a:gd name="T19" fmla="*/ 11 h 13"/>
                  <a:gd name="T20" fmla="*/ 9 w 19"/>
                  <a:gd name="T21" fmla="*/ 9 h 13"/>
                  <a:gd name="T22" fmla="*/ 9 w 19"/>
                  <a:gd name="T23" fmla="*/ 7 h 13"/>
                  <a:gd name="T24" fmla="*/ 9 w 19"/>
                  <a:gd name="T25" fmla="*/ 5 h 13"/>
                  <a:gd name="T26" fmla="*/ 9 w 19"/>
                  <a:gd name="T27" fmla="*/ 3 h 13"/>
                  <a:gd name="T28" fmla="*/ 11 w 19"/>
                  <a:gd name="T29" fmla="*/ 1 h 13"/>
                  <a:gd name="T30" fmla="*/ 12 w 19"/>
                  <a:gd name="T31" fmla="*/ 0 h 13"/>
                  <a:gd name="T32" fmla="*/ 4 w 19"/>
                  <a:gd name="T33" fmla="*/ 0 h 13"/>
                  <a:gd name="T34" fmla="*/ 6 w 19"/>
                  <a:gd name="T35" fmla="*/ 0 h 13"/>
                  <a:gd name="T36" fmla="*/ 7 w 19"/>
                  <a:gd name="T37" fmla="*/ 2 h 13"/>
                  <a:gd name="T38" fmla="*/ 8 w 19"/>
                  <a:gd name="T39" fmla="*/ 4 h 13"/>
                  <a:gd name="T40" fmla="*/ 9 w 19"/>
                  <a:gd name="T41" fmla="*/ 6 h 13"/>
                  <a:gd name="T42" fmla="*/ 8 w 19"/>
                  <a:gd name="T43" fmla="*/ 8 h 13"/>
                  <a:gd name="T44" fmla="*/ 7 w 19"/>
                  <a:gd name="T45" fmla="*/ 10 h 13"/>
                  <a:gd name="T46" fmla="*/ 6 w 19"/>
                  <a:gd name="T47" fmla="*/ 11 h 13"/>
                  <a:gd name="T48" fmla="*/ 4 w 19"/>
                  <a:gd name="T49" fmla="*/ 12 h 13"/>
                  <a:gd name="T50" fmla="*/ 3 w 19"/>
                  <a:gd name="T51" fmla="*/ 11 h 13"/>
                  <a:gd name="T52" fmla="*/ 1 w 19"/>
                  <a:gd name="T53" fmla="*/ 10 h 13"/>
                  <a:gd name="T54" fmla="*/ 0 w 19"/>
                  <a:gd name="T55" fmla="*/ 8 h 13"/>
                  <a:gd name="T56" fmla="*/ 0 w 19"/>
                  <a:gd name="T57" fmla="*/ 6 h 13"/>
                  <a:gd name="T58" fmla="*/ 0 w 19"/>
                  <a:gd name="T59" fmla="*/ 4 h 13"/>
                  <a:gd name="T60" fmla="*/ 1 w 19"/>
                  <a:gd name="T61" fmla="*/ 2 h 13"/>
                  <a:gd name="T62" fmla="*/ 3 w 19"/>
                  <a:gd name="T63" fmla="*/ 0 h 13"/>
                  <a:gd name="T64" fmla="*/ 4 w 19"/>
                  <a:gd name="T65" fmla="*/ 0 h 1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9"/>
                  <a:gd name="T100" fmla="*/ 0 h 13"/>
                  <a:gd name="T101" fmla="*/ 19 w 19"/>
                  <a:gd name="T102" fmla="*/ 13 h 1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9" h="13">
                    <a:moveTo>
                      <a:pt x="13" y="0"/>
                    </a:moveTo>
                    <a:lnTo>
                      <a:pt x="14" y="0"/>
                    </a:lnTo>
                    <a:lnTo>
                      <a:pt x="15" y="0"/>
                    </a:lnTo>
                    <a:lnTo>
                      <a:pt x="16" y="1"/>
                    </a:lnTo>
                    <a:lnTo>
                      <a:pt x="17" y="2"/>
                    </a:lnTo>
                    <a:lnTo>
                      <a:pt x="17" y="3"/>
                    </a:lnTo>
                    <a:lnTo>
                      <a:pt x="18" y="4"/>
                    </a:lnTo>
                    <a:lnTo>
                      <a:pt x="18" y="5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8" y="8"/>
                    </a:lnTo>
                    <a:lnTo>
                      <a:pt x="17" y="9"/>
                    </a:lnTo>
                    <a:lnTo>
                      <a:pt x="17" y="10"/>
                    </a:lnTo>
                    <a:lnTo>
                      <a:pt x="16" y="11"/>
                    </a:lnTo>
                    <a:lnTo>
                      <a:pt x="15" y="12"/>
                    </a:lnTo>
                    <a:lnTo>
                      <a:pt x="14" y="12"/>
                    </a:lnTo>
                    <a:lnTo>
                      <a:pt x="13" y="12"/>
                    </a:lnTo>
                    <a:lnTo>
                      <a:pt x="12" y="12"/>
                    </a:lnTo>
                    <a:lnTo>
                      <a:pt x="11" y="11"/>
                    </a:lnTo>
                    <a:lnTo>
                      <a:pt x="10" y="10"/>
                    </a:lnTo>
                    <a:lnTo>
                      <a:pt x="9" y="9"/>
                    </a:lnTo>
                    <a:lnTo>
                      <a:pt x="9" y="8"/>
                    </a:lnTo>
                    <a:lnTo>
                      <a:pt x="9" y="7"/>
                    </a:lnTo>
                    <a:lnTo>
                      <a:pt x="9" y="6"/>
                    </a:lnTo>
                    <a:lnTo>
                      <a:pt x="9" y="5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10" y="2"/>
                    </a:lnTo>
                    <a:lnTo>
                      <a:pt x="11" y="1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8" y="8"/>
                    </a:lnTo>
                    <a:lnTo>
                      <a:pt x="8" y="9"/>
                    </a:lnTo>
                    <a:lnTo>
                      <a:pt x="7" y="10"/>
                    </a:lnTo>
                    <a:lnTo>
                      <a:pt x="7" y="11"/>
                    </a:lnTo>
                    <a:lnTo>
                      <a:pt x="6" y="11"/>
                    </a:lnTo>
                    <a:lnTo>
                      <a:pt x="5" y="12"/>
                    </a:lnTo>
                    <a:lnTo>
                      <a:pt x="4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2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3" y="0"/>
                    </a:lnTo>
                  </a:path>
                </a:pathLst>
              </a:custGeom>
              <a:solidFill>
                <a:schemeClr val="tx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8845" name="Line 586"/>
            <p:cNvSpPr>
              <a:spLocks noChangeShapeType="1"/>
            </p:cNvSpPr>
            <p:nvPr/>
          </p:nvSpPr>
          <p:spPr bwMode="auto">
            <a:xfrm flipH="1">
              <a:off x="2115" y="1029"/>
              <a:ext cx="5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846" name="Line 587"/>
            <p:cNvSpPr>
              <a:spLocks noChangeShapeType="1"/>
            </p:cNvSpPr>
            <p:nvPr/>
          </p:nvSpPr>
          <p:spPr bwMode="auto">
            <a:xfrm flipH="1">
              <a:off x="2115" y="1036"/>
              <a:ext cx="5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847" name="Line 588"/>
            <p:cNvSpPr>
              <a:spLocks noChangeShapeType="1"/>
            </p:cNvSpPr>
            <p:nvPr/>
          </p:nvSpPr>
          <p:spPr bwMode="auto">
            <a:xfrm flipH="1">
              <a:off x="2115" y="1044"/>
              <a:ext cx="5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848" name="Line 589"/>
            <p:cNvSpPr>
              <a:spLocks noChangeShapeType="1"/>
            </p:cNvSpPr>
            <p:nvPr/>
          </p:nvSpPr>
          <p:spPr bwMode="auto">
            <a:xfrm flipH="1">
              <a:off x="2115" y="1051"/>
              <a:ext cx="5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849" name="Line 590"/>
            <p:cNvSpPr>
              <a:spLocks noChangeShapeType="1"/>
            </p:cNvSpPr>
            <p:nvPr/>
          </p:nvSpPr>
          <p:spPr bwMode="auto">
            <a:xfrm flipH="1">
              <a:off x="2115" y="1058"/>
              <a:ext cx="5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850" name="Line 591"/>
            <p:cNvSpPr>
              <a:spLocks noChangeShapeType="1"/>
            </p:cNvSpPr>
            <p:nvPr/>
          </p:nvSpPr>
          <p:spPr bwMode="auto">
            <a:xfrm flipH="1">
              <a:off x="2115" y="1065"/>
              <a:ext cx="5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851" name="Line 592"/>
            <p:cNvSpPr>
              <a:spLocks noChangeShapeType="1"/>
            </p:cNvSpPr>
            <p:nvPr/>
          </p:nvSpPr>
          <p:spPr bwMode="auto">
            <a:xfrm flipH="1">
              <a:off x="2115" y="1073"/>
              <a:ext cx="5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852" name="Line 593"/>
            <p:cNvSpPr>
              <a:spLocks noChangeShapeType="1"/>
            </p:cNvSpPr>
            <p:nvPr/>
          </p:nvSpPr>
          <p:spPr bwMode="auto">
            <a:xfrm flipH="1">
              <a:off x="2115" y="1080"/>
              <a:ext cx="5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853" name="Line 594"/>
            <p:cNvSpPr>
              <a:spLocks noChangeShapeType="1"/>
            </p:cNvSpPr>
            <p:nvPr/>
          </p:nvSpPr>
          <p:spPr bwMode="auto">
            <a:xfrm flipH="1">
              <a:off x="2115" y="1088"/>
              <a:ext cx="5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8458" name="Group 595"/>
          <p:cNvGrpSpPr>
            <a:grpSpLocks/>
          </p:cNvGrpSpPr>
          <p:nvPr/>
        </p:nvGrpSpPr>
        <p:grpSpPr bwMode="auto">
          <a:xfrm>
            <a:off x="4002088" y="1482725"/>
            <a:ext cx="587375" cy="449263"/>
            <a:chOff x="2521" y="934"/>
            <a:chExt cx="370" cy="283"/>
          </a:xfrm>
        </p:grpSpPr>
        <p:sp>
          <p:nvSpPr>
            <p:cNvPr id="18577" name="Freeform 596"/>
            <p:cNvSpPr>
              <a:spLocks/>
            </p:cNvSpPr>
            <p:nvPr/>
          </p:nvSpPr>
          <p:spPr bwMode="auto">
            <a:xfrm>
              <a:off x="2521" y="1185"/>
              <a:ext cx="87" cy="32"/>
            </a:xfrm>
            <a:custGeom>
              <a:avLst/>
              <a:gdLst>
                <a:gd name="T0" fmla="*/ 26 w 87"/>
                <a:gd name="T1" fmla="*/ 5 h 32"/>
                <a:gd name="T2" fmla="*/ 0 w 87"/>
                <a:gd name="T3" fmla="*/ 28 h 32"/>
                <a:gd name="T4" fmla="*/ 60 w 87"/>
                <a:gd name="T5" fmla="*/ 31 h 32"/>
                <a:gd name="T6" fmla="*/ 86 w 87"/>
                <a:gd name="T7" fmla="*/ 1 h 32"/>
                <a:gd name="T8" fmla="*/ 54 w 87"/>
                <a:gd name="T9" fmla="*/ 0 h 32"/>
                <a:gd name="T10" fmla="*/ 26 w 87"/>
                <a:gd name="T11" fmla="*/ 5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7"/>
                <a:gd name="T19" fmla="*/ 0 h 32"/>
                <a:gd name="T20" fmla="*/ 87 w 87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7" h="32">
                  <a:moveTo>
                    <a:pt x="26" y="5"/>
                  </a:moveTo>
                  <a:lnTo>
                    <a:pt x="0" y="28"/>
                  </a:lnTo>
                  <a:lnTo>
                    <a:pt x="60" y="31"/>
                  </a:lnTo>
                  <a:lnTo>
                    <a:pt x="86" y="1"/>
                  </a:lnTo>
                  <a:lnTo>
                    <a:pt x="54" y="0"/>
                  </a:lnTo>
                  <a:lnTo>
                    <a:pt x="26" y="5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78" name="Freeform 597"/>
            <p:cNvSpPr>
              <a:spLocks/>
            </p:cNvSpPr>
            <p:nvPr/>
          </p:nvSpPr>
          <p:spPr bwMode="auto">
            <a:xfrm>
              <a:off x="2524" y="1185"/>
              <a:ext cx="81" cy="31"/>
            </a:xfrm>
            <a:custGeom>
              <a:avLst/>
              <a:gdLst>
                <a:gd name="T0" fmla="*/ 26 w 81"/>
                <a:gd name="T1" fmla="*/ 5 h 31"/>
                <a:gd name="T2" fmla="*/ 0 w 81"/>
                <a:gd name="T3" fmla="*/ 28 h 31"/>
                <a:gd name="T4" fmla="*/ 56 w 81"/>
                <a:gd name="T5" fmla="*/ 30 h 31"/>
                <a:gd name="T6" fmla="*/ 80 w 81"/>
                <a:gd name="T7" fmla="*/ 2 h 31"/>
                <a:gd name="T8" fmla="*/ 48 w 81"/>
                <a:gd name="T9" fmla="*/ 0 h 31"/>
                <a:gd name="T10" fmla="*/ 26 w 81"/>
                <a:gd name="T11" fmla="*/ 5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31"/>
                <a:gd name="T20" fmla="*/ 81 w 81"/>
                <a:gd name="T21" fmla="*/ 31 h 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31">
                  <a:moveTo>
                    <a:pt x="26" y="5"/>
                  </a:moveTo>
                  <a:lnTo>
                    <a:pt x="0" y="28"/>
                  </a:lnTo>
                  <a:lnTo>
                    <a:pt x="56" y="30"/>
                  </a:lnTo>
                  <a:lnTo>
                    <a:pt x="80" y="2"/>
                  </a:lnTo>
                  <a:lnTo>
                    <a:pt x="48" y="0"/>
                  </a:lnTo>
                  <a:lnTo>
                    <a:pt x="26" y="5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79" name="Freeform 598"/>
            <p:cNvSpPr>
              <a:spLocks/>
            </p:cNvSpPr>
            <p:nvPr/>
          </p:nvSpPr>
          <p:spPr bwMode="auto">
            <a:xfrm>
              <a:off x="2541" y="934"/>
              <a:ext cx="350" cy="274"/>
            </a:xfrm>
            <a:custGeom>
              <a:avLst/>
              <a:gdLst>
                <a:gd name="T0" fmla="*/ 268 w 350"/>
                <a:gd name="T1" fmla="*/ 246 h 274"/>
                <a:gd name="T2" fmla="*/ 225 w 350"/>
                <a:gd name="T3" fmla="*/ 245 h 274"/>
                <a:gd name="T4" fmla="*/ 64 w 350"/>
                <a:gd name="T5" fmla="*/ 247 h 274"/>
                <a:gd name="T6" fmla="*/ 52 w 350"/>
                <a:gd name="T7" fmla="*/ 249 h 274"/>
                <a:gd name="T8" fmla="*/ 36 w 350"/>
                <a:gd name="T9" fmla="*/ 254 h 274"/>
                <a:gd name="T10" fmla="*/ 27 w 350"/>
                <a:gd name="T11" fmla="*/ 257 h 274"/>
                <a:gd name="T12" fmla="*/ 18 w 350"/>
                <a:gd name="T13" fmla="*/ 273 h 274"/>
                <a:gd name="T14" fmla="*/ 22 w 350"/>
                <a:gd name="T15" fmla="*/ 257 h 274"/>
                <a:gd name="T16" fmla="*/ 17 w 350"/>
                <a:gd name="T17" fmla="*/ 261 h 274"/>
                <a:gd name="T18" fmla="*/ 13 w 350"/>
                <a:gd name="T19" fmla="*/ 257 h 274"/>
                <a:gd name="T20" fmla="*/ 0 w 350"/>
                <a:gd name="T21" fmla="*/ 253 h 274"/>
                <a:gd name="T22" fmla="*/ 1 w 350"/>
                <a:gd name="T23" fmla="*/ 246 h 274"/>
                <a:gd name="T24" fmla="*/ 5 w 350"/>
                <a:gd name="T25" fmla="*/ 238 h 274"/>
                <a:gd name="T26" fmla="*/ 13 w 350"/>
                <a:gd name="T27" fmla="*/ 229 h 274"/>
                <a:gd name="T28" fmla="*/ 26 w 350"/>
                <a:gd name="T29" fmla="*/ 223 h 274"/>
                <a:gd name="T30" fmla="*/ 35 w 350"/>
                <a:gd name="T31" fmla="*/ 222 h 274"/>
                <a:gd name="T32" fmla="*/ 45 w 350"/>
                <a:gd name="T33" fmla="*/ 202 h 274"/>
                <a:gd name="T34" fmla="*/ 40 w 350"/>
                <a:gd name="T35" fmla="*/ 222 h 274"/>
                <a:gd name="T36" fmla="*/ 76 w 350"/>
                <a:gd name="T37" fmla="*/ 197 h 274"/>
                <a:gd name="T38" fmla="*/ 85 w 350"/>
                <a:gd name="T39" fmla="*/ 190 h 274"/>
                <a:gd name="T40" fmla="*/ 98 w 350"/>
                <a:gd name="T41" fmla="*/ 178 h 274"/>
                <a:gd name="T42" fmla="*/ 102 w 350"/>
                <a:gd name="T43" fmla="*/ 168 h 274"/>
                <a:gd name="T44" fmla="*/ 106 w 350"/>
                <a:gd name="T45" fmla="*/ 160 h 274"/>
                <a:gd name="T46" fmla="*/ 114 w 350"/>
                <a:gd name="T47" fmla="*/ 153 h 274"/>
                <a:gd name="T48" fmla="*/ 122 w 350"/>
                <a:gd name="T49" fmla="*/ 143 h 274"/>
                <a:gd name="T50" fmla="*/ 130 w 350"/>
                <a:gd name="T51" fmla="*/ 129 h 274"/>
                <a:gd name="T52" fmla="*/ 136 w 350"/>
                <a:gd name="T53" fmla="*/ 112 h 274"/>
                <a:gd name="T54" fmla="*/ 153 w 350"/>
                <a:gd name="T55" fmla="*/ 102 h 274"/>
                <a:gd name="T56" fmla="*/ 150 w 350"/>
                <a:gd name="T57" fmla="*/ 96 h 274"/>
                <a:gd name="T58" fmla="*/ 145 w 350"/>
                <a:gd name="T59" fmla="*/ 91 h 274"/>
                <a:gd name="T60" fmla="*/ 141 w 350"/>
                <a:gd name="T61" fmla="*/ 79 h 274"/>
                <a:gd name="T62" fmla="*/ 139 w 350"/>
                <a:gd name="T63" fmla="*/ 63 h 274"/>
                <a:gd name="T64" fmla="*/ 146 w 350"/>
                <a:gd name="T65" fmla="*/ 35 h 274"/>
                <a:gd name="T66" fmla="*/ 142 w 350"/>
                <a:gd name="T67" fmla="*/ 24 h 274"/>
                <a:gd name="T68" fmla="*/ 152 w 350"/>
                <a:gd name="T69" fmla="*/ 14 h 274"/>
                <a:gd name="T70" fmla="*/ 180 w 350"/>
                <a:gd name="T71" fmla="*/ 2 h 274"/>
                <a:gd name="T72" fmla="*/ 206 w 350"/>
                <a:gd name="T73" fmla="*/ 0 h 274"/>
                <a:gd name="T74" fmla="*/ 229 w 350"/>
                <a:gd name="T75" fmla="*/ 12 h 274"/>
                <a:gd name="T76" fmla="*/ 244 w 350"/>
                <a:gd name="T77" fmla="*/ 40 h 274"/>
                <a:gd name="T78" fmla="*/ 244 w 350"/>
                <a:gd name="T79" fmla="*/ 56 h 274"/>
                <a:gd name="T80" fmla="*/ 233 w 350"/>
                <a:gd name="T81" fmla="*/ 77 h 274"/>
                <a:gd name="T82" fmla="*/ 231 w 350"/>
                <a:gd name="T83" fmla="*/ 85 h 274"/>
                <a:gd name="T84" fmla="*/ 237 w 350"/>
                <a:gd name="T85" fmla="*/ 90 h 274"/>
                <a:gd name="T86" fmla="*/ 250 w 350"/>
                <a:gd name="T87" fmla="*/ 98 h 274"/>
                <a:gd name="T88" fmla="*/ 283 w 350"/>
                <a:gd name="T89" fmla="*/ 112 h 274"/>
                <a:gd name="T90" fmla="*/ 296 w 350"/>
                <a:gd name="T91" fmla="*/ 123 h 274"/>
                <a:gd name="T92" fmla="*/ 305 w 350"/>
                <a:gd name="T93" fmla="*/ 148 h 274"/>
                <a:gd name="T94" fmla="*/ 300 w 350"/>
                <a:gd name="T95" fmla="*/ 178 h 274"/>
                <a:gd name="T96" fmla="*/ 296 w 350"/>
                <a:gd name="T97" fmla="*/ 199 h 274"/>
                <a:gd name="T98" fmla="*/ 286 w 350"/>
                <a:gd name="T99" fmla="*/ 243 h 274"/>
                <a:gd name="T100" fmla="*/ 349 w 350"/>
                <a:gd name="T101" fmla="*/ 246 h 27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50"/>
                <a:gd name="T154" fmla="*/ 0 h 274"/>
                <a:gd name="T155" fmla="*/ 350 w 350"/>
                <a:gd name="T156" fmla="*/ 274 h 27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50" h="274">
                  <a:moveTo>
                    <a:pt x="349" y="246"/>
                  </a:moveTo>
                  <a:lnTo>
                    <a:pt x="268" y="246"/>
                  </a:lnTo>
                  <a:lnTo>
                    <a:pt x="250" y="256"/>
                  </a:lnTo>
                  <a:lnTo>
                    <a:pt x="225" y="245"/>
                  </a:lnTo>
                  <a:lnTo>
                    <a:pt x="75" y="245"/>
                  </a:lnTo>
                  <a:lnTo>
                    <a:pt x="64" y="247"/>
                  </a:lnTo>
                  <a:lnTo>
                    <a:pt x="54" y="249"/>
                  </a:lnTo>
                  <a:lnTo>
                    <a:pt x="52" y="249"/>
                  </a:lnTo>
                  <a:lnTo>
                    <a:pt x="48" y="252"/>
                  </a:lnTo>
                  <a:lnTo>
                    <a:pt x="36" y="254"/>
                  </a:lnTo>
                  <a:lnTo>
                    <a:pt x="31" y="258"/>
                  </a:lnTo>
                  <a:lnTo>
                    <a:pt x="27" y="257"/>
                  </a:lnTo>
                  <a:lnTo>
                    <a:pt x="23" y="267"/>
                  </a:lnTo>
                  <a:lnTo>
                    <a:pt x="18" y="273"/>
                  </a:lnTo>
                  <a:lnTo>
                    <a:pt x="18" y="266"/>
                  </a:lnTo>
                  <a:lnTo>
                    <a:pt x="22" y="257"/>
                  </a:lnTo>
                  <a:lnTo>
                    <a:pt x="20" y="259"/>
                  </a:lnTo>
                  <a:lnTo>
                    <a:pt x="17" y="261"/>
                  </a:lnTo>
                  <a:lnTo>
                    <a:pt x="14" y="254"/>
                  </a:lnTo>
                  <a:lnTo>
                    <a:pt x="13" y="257"/>
                  </a:lnTo>
                  <a:lnTo>
                    <a:pt x="6" y="256"/>
                  </a:lnTo>
                  <a:lnTo>
                    <a:pt x="0" y="253"/>
                  </a:lnTo>
                  <a:lnTo>
                    <a:pt x="0" y="250"/>
                  </a:lnTo>
                  <a:lnTo>
                    <a:pt x="1" y="246"/>
                  </a:lnTo>
                  <a:lnTo>
                    <a:pt x="4" y="241"/>
                  </a:lnTo>
                  <a:lnTo>
                    <a:pt x="5" y="238"/>
                  </a:lnTo>
                  <a:lnTo>
                    <a:pt x="7" y="234"/>
                  </a:lnTo>
                  <a:lnTo>
                    <a:pt x="13" y="229"/>
                  </a:lnTo>
                  <a:lnTo>
                    <a:pt x="17" y="224"/>
                  </a:lnTo>
                  <a:lnTo>
                    <a:pt x="26" y="223"/>
                  </a:lnTo>
                  <a:lnTo>
                    <a:pt x="29" y="221"/>
                  </a:lnTo>
                  <a:lnTo>
                    <a:pt x="35" y="222"/>
                  </a:lnTo>
                  <a:lnTo>
                    <a:pt x="43" y="202"/>
                  </a:lnTo>
                  <a:lnTo>
                    <a:pt x="45" y="202"/>
                  </a:lnTo>
                  <a:lnTo>
                    <a:pt x="46" y="204"/>
                  </a:lnTo>
                  <a:lnTo>
                    <a:pt x="40" y="222"/>
                  </a:lnTo>
                  <a:lnTo>
                    <a:pt x="72" y="202"/>
                  </a:lnTo>
                  <a:lnTo>
                    <a:pt x="76" y="197"/>
                  </a:lnTo>
                  <a:lnTo>
                    <a:pt x="80" y="192"/>
                  </a:lnTo>
                  <a:lnTo>
                    <a:pt x="85" y="190"/>
                  </a:lnTo>
                  <a:lnTo>
                    <a:pt x="87" y="190"/>
                  </a:lnTo>
                  <a:lnTo>
                    <a:pt x="98" y="178"/>
                  </a:lnTo>
                  <a:lnTo>
                    <a:pt x="97" y="172"/>
                  </a:lnTo>
                  <a:lnTo>
                    <a:pt x="102" y="168"/>
                  </a:lnTo>
                  <a:lnTo>
                    <a:pt x="102" y="163"/>
                  </a:lnTo>
                  <a:lnTo>
                    <a:pt x="106" y="160"/>
                  </a:lnTo>
                  <a:lnTo>
                    <a:pt x="110" y="154"/>
                  </a:lnTo>
                  <a:lnTo>
                    <a:pt x="114" y="153"/>
                  </a:lnTo>
                  <a:lnTo>
                    <a:pt x="117" y="153"/>
                  </a:lnTo>
                  <a:lnTo>
                    <a:pt x="122" y="143"/>
                  </a:lnTo>
                  <a:lnTo>
                    <a:pt x="129" y="137"/>
                  </a:lnTo>
                  <a:lnTo>
                    <a:pt x="130" y="129"/>
                  </a:lnTo>
                  <a:lnTo>
                    <a:pt x="133" y="120"/>
                  </a:lnTo>
                  <a:lnTo>
                    <a:pt x="136" y="112"/>
                  </a:lnTo>
                  <a:lnTo>
                    <a:pt x="141" y="107"/>
                  </a:lnTo>
                  <a:lnTo>
                    <a:pt x="153" y="102"/>
                  </a:lnTo>
                  <a:lnTo>
                    <a:pt x="153" y="98"/>
                  </a:lnTo>
                  <a:lnTo>
                    <a:pt x="150" y="96"/>
                  </a:lnTo>
                  <a:lnTo>
                    <a:pt x="150" y="91"/>
                  </a:lnTo>
                  <a:lnTo>
                    <a:pt x="145" y="91"/>
                  </a:lnTo>
                  <a:lnTo>
                    <a:pt x="140" y="90"/>
                  </a:lnTo>
                  <a:lnTo>
                    <a:pt x="141" y="79"/>
                  </a:lnTo>
                  <a:lnTo>
                    <a:pt x="144" y="70"/>
                  </a:lnTo>
                  <a:lnTo>
                    <a:pt x="139" y="63"/>
                  </a:lnTo>
                  <a:lnTo>
                    <a:pt x="143" y="46"/>
                  </a:lnTo>
                  <a:lnTo>
                    <a:pt x="146" y="35"/>
                  </a:lnTo>
                  <a:lnTo>
                    <a:pt x="142" y="30"/>
                  </a:lnTo>
                  <a:lnTo>
                    <a:pt x="142" y="24"/>
                  </a:lnTo>
                  <a:lnTo>
                    <a:pt x="145" y="19"/>
                  </a:lnTo>
                  <a:lnTo>
                    <a:pt x="152" y="14"/>
                  </a:lnTo>
                  <a:lnTo>
                    <a:pt x="171" y="5"/>
                  </a:lnTo>
                  <a:lnTo>
                    <a:pt x="180" y="2"/>
                  </a:lnTo>
                  <a:lnTo>
                    <a:pt x="191" y="0"/>
                  </a:lnTo>
                  <a:lnTo>
                    <a:pt x="206" y="0"/>
                  </a:lnTo>
                  <a:lnTo>
                    <a:pt x="219" y="5"/>
                  </a:lnTo>
                  <a:lnTo>
                    <a:pt x="229" y="12"/>
                  </a:lnTo>
                  <a:lnTo>
                    <a:pt x="236" y="20"/>
                  </a:lnTo>
                  <a:lnTo>
                    <a:pt x="244" y="40"/>
                  </a:lnTo>
                  <a:lnTo>
                    <a:pt x="245" y="49"/>
                  </a:lnTo>
                  <a:lnTo>
                    <a:pt x="244" y="56"/>
                  </a:lnTo>
                  <a:lnTo>
                    <a:pt x="238" y="69"/>
                  </a:lnTo>
                  <a:lnTo>
                    <a:pt x="233" y="77"/>
                  </a:lnTo>
                  <a:lnTo>
                    <a:pt x="231" y="78"/>
                  </a:lnTo>
                  <a:lnTo>
                    <a:pt x="231" y="85"/>
                  </a:lnTo>
                  <a:lnTo>
                    <a:pt x="233" y="86"/>
                  </a:lnTo>
                  <a:lnTo>
                    <a:pt x="237" y="90"/>
                  </a:lnTo>
                  <a:lnTo>
                    <a:pt x="246" y="95"/>
                  </a:lnTo>
                  <a:lnTo>
                    <a:pt x="250" y="98"/>
                  </a:lnTo>
                  <a:lnTo>
                    <a:pt x="268" y="104"/>
                  </a:lnTo>
                  <a:lnTo>
                    <a:pt x="283" y="112"/>
                  </a:lnTo>
                  <a:lnTo>
                    <a:pt x="289" y="115"/>
                  </a:lnTo>
                  <a:lnTo>
                    <a:pt x="296" y="123"/>
                  </a:lnTo>
                  <a:lnTo>
                    <a:pt x="303" y="136"/>
                  </a:lnTo>
                  <a:lnTo>
                    <a:pt x="305" y="148"/>
                  </a:lnTo>
                  <a:lnTo>
                    <a:pt x="303" y="169"/>
                  </a:lnTo>
                  <a:lnTo>
                    <a:pt x="300" y="178"/>
                  </a:lnTo>
                  <a:lnTo>
                    <a:pt x="297" y="181"/>
                  </a:lnTo>
                  <a:lnTo>
                    <a:pt x="296" y="199"/>
                  </a:lnTo>
                  <a:lnTo>
                    <a:pt x="292" y="209"/>
                  </a:lnTo>
                  <a:lnTo>
                    <a:pt x="286" y="243"/>
                  </a:lnTo>
                  <a:lnTo>
                    <a:pt x="334" y="244"/>
                  </a:lnTo>
                  <a:lnTo>
                    <a:pt x="349" y="24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80" name="Freeform 599"/>
            <p:cNvSpPr>
              <a:spLocks/>
            </p:cNvSpPr>
            <p:nvPr/>
          </p:nvSpPr>
          <p:spPr bwMode="auto">
            <a:xfrm>
              <a:off x="2736" y="999"/>
              <a:ext cx="31" cy="21"/>
            </a:xfrm>
            <a:custGeom>
              <a:avLst/>
              <a:gdLst>
                <a:gd name="T0" fmla="*/ 0 w 31"/>
                <a:gd name="T1" fmla="*/ 17 h 21"/>
                <a:gd name="T2" fmla="*/ 0 w 31"/>
                <a:gd name="T3" fmla="*/ 13 h 21"/>
                <a:gd name="T4" fmla="*/ 5 w 31"/>
                <a:gd name="T5" fmla="*/ 7 h 21"/>
                <a:gd name="T6" fmla="*/ 13 w 31"/>
                <a:gd name="T7" fmla="*/ 0 h 21"/>
                <a:gd name="T8" fmla="*/ 18 w 31"/>
                <a:gd name="T9" fmla="*/ 1 h 21"/>
                <a:gd name="T10" fmla="*/ 23 w 31"/>
                <a:gd name="T11" fmla="*/ 4 h 21"/>
                <a:gd name="T12" fmla="*/ 30 w 31"/>
                <a:gd name="T13" fmla="*/ 14 h 21"/>
                <a:gd name="T14" fmla="*/ 26 w 31"/>
                <a:gd name="T15" fmla="*/ 20 h 21"/>
                <a:gd name="T16" fmla="*/ 18 w 31"/>
                <a:gd name="T17" fmla="*/ 14 h 21"/>
                <a:gd name="T18" fmla="*/ 18 w 31"/>
                <a:gd name="T19" fmla="*/ 8 h 21"/>
                <a:gd name="T20" fmla="*/ 17 w 31"/>
                <a:gd name="T21" fmla="*/ 5 h 21"/>
                <a:gd name="T22" fmla="*/ 15 w 31"/>
                <a:gd name="T23" fmla="*/ 4 h 21"/>
                <a:gd name="T24" fmla="*/ 5 w 31"/>
                <a:gd name="T25" fmla="*/ 11 h 21"/>
                <a:gd name="T26" fmla="*/ 0 w 31"/>
                <a:gd name="T27" fmla="*/ 17 h 2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1"/>
                <a:gd name="T43" fmla="*/ 0 h 21"/>
                <a:gd name="T44" fmla="*/ 31 w 31"/>
                <a:gd name="T45" fmla="*/ 21 h 2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1" h="21">
                  <a:moveTo>
                    <a:pt x="0" y="17"/>
                  </a:moveTo>
                  <a:lnTo>
                    <a:pt x="0" y="13"/>
                  </a:lnTo>
                  <a:lnTo>
                    <a:pt x="5" y="7"/>
                  </a:lnTo>
                  <a:lnTo>
                    <a:pt x="13" y="0"/>
                  </a:lnTo>
                  <a:lnTo>
                    <a:pt x="18" y="1"/>
                  </a:lnTo>
                  <a:lnTo>
                    <a:pt x="23" y="4"/>
                  </a:lnTo>
                  <a:lnTo>
                    <a:pt x="30" y="14"/>
                  </a:lnTo>
                  <a:lnTo>
                    <a:pt x="26" y="20"/>
                  </a:lnTo>
                  <a:lnTo>
                    <a:pt x="18" y="14"/>
                  </a:lnTo>
                  <a:lnTo>
                    <a:pt x="18" y="8"/>
                  </a:lnTo>
                  <a:lnTo>
                    <a:pt x="17" y="5"/>
                  </a:lnTo>
                  <a:lnTo>
                    <a:pt x="15" y="4"/>
                  </a:lnTo>
                  <a:lnTo>
                    <a:pt x="5" y="11"/>
                  </a:lnTo>
                  <a:lnTo>
                    <a:pt x="0" y="17"/>
                  </a:lnTo>
                </a:path>
              </a:pathLst>
            </a:custGeom>
            <a:solidFill>
              <a:srgbClr val="00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81" name="Freeform 600"/>
            <p:cNvSpPr>
              <a:spLocks/>
            </p:cNvSpPr>
            <p:nvPr/>
          </p:nvSpPr>
          <p:spPr bwMode="auto">
            <a:xfrm>
              <a:off x="2681" y="1065"/>
              <a:ext cx="18" cy="13"/>
            </a:xfrm>
            <a:custGeom>
              <a:avLst/>
              <a:gdLst>
                <a:gd name="T0" fmla="*/ 11 w 18"/>
                <a:gd name="T1" fmla="*/ 5 h 13"/>
                <a:gd name="T2" fmla="*/ 2 w 18"/>
                <a:gd name="T3" fmla="*/ 2 h 13"/>
                <a:gd name="T4" fmla="*/ 0 w 18"/>
                <a:gd name="T5" fmla="*/ 0 h 13"/>
                <a:gd name="T6" fmla="*/ 8 w 18"/>
                <a:gd name="T7" fmla="*/ 12 h 13"/>
                <a:gd name="T8" fmla="*/ 17 w 18"/>
                <a:gd name="T9" fmla="*/ 12 h 13"/>
                <a:gd name="T10" fmla="*/ 11 w 18"/>
                <a:gd name="T11" fmla="*/ 5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3"/>
                <a:gd name="T20" fmla="*/ 18 w 18"/>
                <a:gd name="T21" fmla="*/ 13 h 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3">
                  <a:moveTo>
                    <a:pt x="11" y="5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8" y="12"/>
                  </a:lnTo>
                  <a:lnTo>
                    <a:pt x="17" y="12"/>
                  </a:lnTo>
                  <a:lnTo>
                    <a:pt x="11" y="5"/>
                  </a:lnTo>
                </a:path>
              </a:pathLst>
            </a:custGeom>
            <a:solidFill>
              <a:srgbClr val="00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82" name="Freeform 601"/>
            <p:cNvSpPr>
              <a:spLocks/>
            </p:cNvSpPr>
            <p:nvPr/>
          </p:nvSpPr>
          <p:spPr bwMode="auto">
            <a:xfrm>
              <a:off x="2693" y="1058"/>
              <a:ext cx="13" cy="20"/>
            </a:xfrm>
            <a:custGeom>
              <a:avLst/>
              <a:gdLst>
                <a:gd name="T0" fmla="*/ 12 w 13"/>
                <a:gd name="T1" fmla="*/ 0 h 20"/>
                <a:gd name="T2" fmla="*/ 9 w 13"/>
                <a:gd name="T3" fmla="*/ 4 h 20"/>
                <a:gd name="T4" fmla="*/ 0 w 13"/>
                <a:gd name="T5" fmla="*/ 12 h 20"/>
                <a:gd name="T6" fmla="*/ 1 w 13"/>
                <a:gd name="T7" fmla="*/ 16 h 20"/>
                <a:gd name="T8" fmla="*/ 5 w 13"/>
                <a:gd name="T9" fmla="*/ 19 h 20"/>
                <a:gd name="T10" fmla="*/ 10 w 13"/>
                <a:gd name="T11" fmla="*/ 17 h 20"/>
                <a:gd name="T12" fmla="*/ 12 w 13"/>
                <a:gd name="T13" fmla="*/ 15 h 20"/>
                <a:gd name="T14" fmla="*/ 12 w 13"/>
                <a:gd name="T15" fmla="*/ 0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"/>
                <a:gd name="T25" fmla="*/ 0 h 20"/>
                <a:gd name="T26" fmla="*/ 13 w 13"/>
                <a:gd name="T27" fmla="*/ 20 h 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" h="20">
                  <a:moveTo>
                    <a:pt x="12" y="0"/>
                  </a:moveTo>
                  <a:lnTo>
                    <a:pt x="9" y="4"/>
                  </a:lnTo>
                  <a:lnTo>
                    <a:pt x="0" y="12"/>
                  </a:lnTo>
                  <a:lnTo>
                    <a:pt x="1" y="16"/>
                  </a:lnTo>
                  <a:lnTo>
                    <a:pt x="5" y="19"/>
                  </a:lnTo>
                  <a:lnTo>
                    <a:pt x="10" y="17"/>
                  </a:lnTo>
                  <a:lnTo>
                    <a:pt x="12" y="15"/>
                  </a:lnTo>
                  <a:lnTo>
                    <a:pt x="12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83" name="Freeform 602"/>
            <p:cNvSpPr>
              <a:spLocks/>
            </p:cNvSpPr>
            <p:nvPr/>
          </p:nvSpPr>
          <p:spPr bwMode="auto">
            <a:xfrm>
              <a:off x="2681" y="1049"/>
              <a:ext cx="25" cy="21"/>
            </a:xfrm>
            <a:custGeom>
              <a:avLst/>
              <a:gdLst>
                <a:gd name="T0" fmla="*/ 24 w 25"/>
                <a:gd name="T1" fmla="*/ 8 h 21"/>
                <a:gd name="T2" fmla="*/ 20 w 25"/>
                <a:gd name="T3" fmla="*/ 5 h 21"/>
                <a:gd name="T4" fmla="*/ 20 w 25"/>
                <a:gd name="T5" fmla="*/ 2 h 21"/>
                <a:gd name="T6" fmla="*/ 17 w 25"/>
                <a:gd name="T7" fmla="*/ 2 h 21"/>
                <a:gd name="T8" fmla="*/ 14 w 25"/>
                <a:gd name="T9" fmla="*/ 0 h 21"/>
                <a:gd name="T10" fmla="*/ 12 w 25"/>
                <a:gd name="T11" fmla="*/ 0 h 21"/>
                <a:gd name="T12" fmla="*/ 4 w 25"/>
                <a:gd name="T13" fmla="*/ 7 h 21"/>
                <a:gd name="T14" fmla="*/ 1 w 25"/>
                <a:gd name="T15" fmla="*/ 12 h 21"/>
                <a:gd name="T16" fmla="*/ 0 w 25"/>
                <a:gd name="T17" fmla="*/ 16 h 21"/>
                <a:gd name="T18" fmla="*/ 3 w 25"/>
                <a:gd name="T19" fmla="*/ 18 h 21"/>
                <a:gd name="T20" fmla="*/ 11 w 25"/>
                <a:gd name="T21" fmla="*/ 20 h 21"/>
                <a:gd name="T22" fmla="*/ 21 w 25"/>
                <a:gd name="T23" fmla="*/ 12 h 21"/>
                <a:gd name="T24" fmla="*/ 24 w 25"/>
                <a:gd name="T25" fmla="*/ 8 h 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"/>
                <a:gd name="T40" fmla="*/ 0 h 21"/>
                <a:gd name="T41" fmla="*/ 25 w 25"/>
                <a:gd name="T42" fmla="*/ 21 h 2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" h="21">
                  <a:moveTo>
                    <a:pt x="24" y="8"/>
                  </a:moveTo>
                  <a:lnTo>
                    <a:pt x="20" y="5"/>
                  </a:lnTo>
                  <a:lnTo>
                    <a:pt x="20" y="2"/>
                  </a:lnTo>
                  <a:lnTo>
                    <a:pt x="17" y="2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4" y="7"/>
                  </a:lnTo>
                  <a:lnTo>
                    <a:pt x="1" y="12"/>
                  </a:lnTo>
                  <a:lnTo>
                    <a:pt x="0" y="16"/>
                  </a:lnTo>
                  <a:lnTo>
                    <a:pt x="3" y="18"/>
                  </a:lnTo>
                  <a:lnTo>
                    <a:pt x="11" y="20"/>
                  </a:lnTo>
                  <a:lnTo>
                    <a:pt x="21" y="12"/>
                  </a:lnTo>
                  <a:lnTo>
                    <a:pt x="24" y="8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84" name="Freeform 603"/>
            <p:cNvSpPr>
              <a:spLocks/>
            </p:cNvSpPr>
            <p:nvPr/>
          </p:nvSpPr>
          <p:spPr bwMode="auto">
            <a:xfrm>
              <a:off x="2736" y="1004"/>
              <a:ext cx="18" cy="20"/>
            </a:xfrm>
            <a:custGeom>
              <a:avLst/>
              <a:gdLst>
                <a:gd name="T0" fmla="*/ 0 w 18"/>
                <a:gd name="T1" fmla="*/ 14 h 20"/>
                <a:gd name="T2" fmla="*/ 1 w 18"/>
                <a:gd name="T3" fmla="*/ 11 h 20"/>
                <a:gd name="T4" fmla="*/ 7 w 18"/>
                <a:gd name="T5" fmla="*/ 5 h 20"/>
                <a:gd name="T6" fmla="*/ 14 w 18"/>
                <a:gd name="T7" fmla="*/ 0 h 20"/>
                <a:gd name="T8" fmla="*/ 16 w 18"/>
                <a:gd name="T9" fmla="*/ 2 h 20"/>
                <a:gd name="T10" fmla="*/ 17 w 18"/>
                <a:gd name="T11" fmla="*/ 5 h 20"/>
                <a:gd name="T12" fmla="*/ 17 w 18"/>
                <a:gd name="T13" fmla="*/ 11 h 20"/>
                <a:gd name="T14" fmla="*/ 8 w 18"/>
                <a:gd name="T15" fmla="*/ 19 h 20"/>
                <a:gd name="T16" fmla="*/ 5 w 18"/>
                <a:gd name="T17" fmla="*/ 13 h 20"/>
                <a:gd name="T18" fmla="*/ 2 w 18"/>
                <a:gd name="T19" fmla="*/ 13 h 20"/>
                <a:gd name="T20" fmla="*/ 0 w 18"/>
                <a:gd name="T21" fmla="*/ 14 h 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20"/>
                <a:gd name="T35" fmla="*/ 18 w 18"/>
                <a:gd name="T36" fmla="*/ 20 h 2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20">
                  <a:moveTo>
                    <a:pt x="0" y="14"/>
                  </a:moveTo>
                  <a:lnTo>
                    <a:pt x="1" y="11"/>
                  </a:lnTo>
                  <a:lnTo>
                    <a:pt x="7" y="5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7" y="5"/>
                  </a:lnTo>
                  <a:lnTo>
                    <a:pt x="17" y="11"/>
                  </a:lnTo>
                  <a:lnTo>
                    <a:pt x="8" y="19"/>
                  </a:lnTo>
                  <a:lnTo>
                    <a:pt x="5" y="13"/>
                  </a:lnTo>
                  <a:lnTo>
                    <a:pt x="2" y="13"/>
                  </a:lnTo>
                  <a:lnTo>
                    <a:pt x="0" y="14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85" name="Freeform 604"/>
            <p:cNvSpPr>
              <a:spLocks/>
            </p:cNvSpPr>
            <p:nvPr/>
          </p:nvSpPr>
          <p:spPr bwMode="auto">
            <a:xfrm>
              <a:off x="2745" y="1013"/>
              <a:ext cx="17" cy="22"/>
            </a:xfrm>
            <a:custGeom>
              <a:avLst/>
              <a:gdLst>
                <a:gd name="T0" fmla="*/ 0 w 17"/>
                <a:gd name="T1" fmla="*/ 9 h 22"/>
                <a:gd name="T2" fmla="*/ 9 w 17"/>
                <a:gd name="T3" fmla="*/ 0 h 22"/>
                <a:gd name="T4" fmla="*/ 14 w 17"/>
                <a:gd name="T5" fmla="*/ 3 h 22"/>
                <a:gd name="T6" fmla="*/ 16 w 17"/>
                <a:gd name="T7" fmla="*/ 6 h 22"/>
                <a:gd name="T8" fmla="*/ 3 w 17"/>
                <a:gd name="T9" fmla="*/ 21 h 22"/>
                <a:gd name="T10" fmla="*/ 0 w 17"/>
                <a:gd name="T11" fmla="*/ 11 h 22"/>
                <a:gd name="T12" fmla="*/ 0 w 17"/>
                <a:gd name="T13" fmla="*/ 9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22"/>
                <a:gd name="T23" fmla="*/ 17 w 17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22">
                  <a:moveTo>
                    <a:pt x="0" y="9"/>
                  </a:moveTo>
                  <a:lnTo>
                    <a:pt x="9" y="0"/>
                  </a:lnTo>
                  <a:lnTo>
                    <a:pt x="14" y="3"/>
                  </a:lnTo>
                  <a:lnTo>
                    <a:pt x="16" y="6"/>
                  </a:lnTo>
                  <a:lnTo>
                    <a:pt x="3" y="21"/>
                  </a:lnTo>
                  <a:lnTo>
                    <a:pt x="0" y="11"/>
                  </a:lnTo>
                  <a:lnTo>
                    <a:pt x="0" y="9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86" name="Freeform 605"/>
            <p:cNvSpPr>
              <a:spLocks/>
            </p:cNvSpPr>
            <p:nvPr/>
          </p:nvSpPr>
          <p:spPr bwMode="auto">
            <a:xfrm>
              <a:off x="2684" y="1051"/>
              <a:ext cx="11" cy="17"/>
            </a:xfrm>
            <a:custGeom>
              <a:avLst/>
              <a:gdLst>
                <a:gd name="T0" fmla="*/ 1 w 11"/>
                <a:gd name="T1" fmla="*/ 16 h 17"/>
                <a:gd name="T2" fmla="*/ 0 w 11"/>
                <a:gd name="T3" fmla="*/ 14 h 17"/>
                <a:gd name="T4" fmla="*/ 2 w 11"/>
                <a:gd name="T5" fmla="*/ 9 h 17"/>
                <a:gd name="T6" fmla="*/ 10 w 11"/>
                <a:gd name="T7" fmla="*/ 0 h 17"/>
                <a:gd name="T8" fmla="*/ 1 w 11"/>
                <a:gd name="T9" fmla="*/ 11 h 17"/>
                <a:gd name="T10" fmla="*/ 0 w 11"/>
                <a:gd name="T11" fmla="*/ 15 h 17"/>
                <a:gd name="T12" fmla="*/ 1 w 11"/>
                <a:gd name="T13" fmla="*/ 1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"/>
                <a:gd name="T22" fmla="*/ 0 h 17"/>
                <a:gd name="T23" fmla="*/ 11 w 11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" h="17">
                  <a:moveTo>
                    <a:pt x="1" y="16"/>
                  </a:moveTo>
                  <a:lnTo>
                    <a:pt x="0" y="14"/>
                  </a:lnTo>
                  <a:lnTo>
                    <a:pt x="2" y="9"/>
                  </a:lnTo>
                  <a:lnTo>
                    <a:pt x="10" y="0"/>
                  </a:lnTo>
                  <a:lnTo>
                    <a:pt x="1" y="11"/>
                  </a:lnTo>
                  <a:lnTo>
                    <a:pt x="0" y="15"/>
                  </a:lnTo>
                  <a:lnTo>
                    <a:pt x="1" y="16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87" name="Freeform 606"/>
            <p:cNvSpPr>
              <a:spLocks/>
            </p:cNvSpPr>
            <p:nvPr/>
          </p:nvSpPr>
          <p:spPr bwMode="auto">
            <a:xfrm>
              <a:off x="2640" y="1075"/>
              <a:ext cx="51" cy="37"/>
            </a:xfrm>
            <a:custGeom>
              <a:avLst/>
              <a:gdLst>
                <a:gd name="T0" fmla="*/ 50 w 51"/>
                <a:gd name="T1" fmla="*/ 1 h 37"/>
                <a:gd name="T2" fmla="*/ 46 w 51"/>
                <a:gd name="T3" fmla="*/ 9 h 37"/>
                <a:gd name="T4" fmla="*/ 43 w 51"/>
                <a:gd name="T5" fmla="*/ 8 h 37"/>
                <a:gd name="T6" fmla="*/ 41 w 51"/>
                <a:gd name="T7" fmla="*/ 8 h 37"/>
                <a:gd name="T8" fmla="*/ 41 w 51"/>
                <a:gd name="T9" fmla="*/ 9 h 37"/>
                <a:gd name="T10" fmla="*/ 41 w 51"/>
                <a:gd name="T11" fmla="*/ 13 h 37"/>
                <a:gd name="T12" fmla="*/ 37 w 51"/>
                <a:gd name="T13" fmla="*/ 16 h 37"/>
                <a:gd name="T14" fmla="*/ 32 w 51"/>
                <a:gd name="T15" fmla="*/ 18 h 37"/>
                <a:gd name="T16" fmla="*/ 30 w 51"/>
                <a:gd name="T17" fmla="*/ 16 h 37"/>
                <a:gd name="T18" fmla="*/ 30 w 51"/>
                <a:gd name="T19" fmla="*/ 14 h 37"/>
                <a:gd name="T20" fmla="*/ 29 w 51"/>
                <a:gd name="T21" fmla="*/ 18 h 37"/>
                <a:gd name="T22" fmla="*/ 26 w 51"/>
                <a:gd name="T23" fmla="*/ 16 h 37"/>
                <a:gd name="T24" fmla="*/ 25 w 51"/>
                <a:gd name="T25" fmla="*/ 20 h 37"/>
                <a:gd name="T26" fmla="*/ 21 w 51"/>
                <a:gd name="T27" fmla="*/ 17 h 37"/>
                <a:gd name="T28" fmla="*/ 20 w 51"/>
                <a:gd name="T29" fmla="*/ 20 h 37"/>
                <a:gd name="T30" fmla="*/ 17 w 51"/>
                <a:gd name="T31" fmla="*/ 20 h 37"/>
                <a:gd name="T32" fmla="*/ 14 w 51"/>
                <a:gd name="T33" fmla="*/ 20 h 37"/>
                <a:gd name="T34" fmla="*/ 10 w 51"/>
                <a:gd name="T35" fmla="*/ 25 h 37"/>
                <a:gd name="T36" fmla="*/ 7 w 51"/>
                <a:gd name="T37" fmla="*/ 25 h 37"/>
                <a:gd name="T38" fmla="*/ 6 w 51"/>
                <a:gd name="T39" fmla="*/ 24 h 37"/>
                <a:gd name="T40" fmla="*/ 6 w 51"/>
                <a:gd name="T41" fmla="*/ 26 h 37"/>
                <a:gd name="T42" fmla="*/ 6 w 51"/>
                <a:gd name="T43" fmla="*/ 28 h 37"/>
                <a:gd name="T44" fmla="*/ 4 w 51"/>
                <a:gd name="T45" fmla="*/ 31 h 37"/>
                <a:gd name="T46" fmla="*/ 2 w 51"/>
                <a:gd name="T47" fmla="*/ 34 h 37"/>
                <a:gd name="T48" fmla="*/ 2 w 51"/>
                <a:gd name="T49" fmla="*/ 36 h 37"/>
                <a:gd name="T50" fmla="*/ 0 w 51"/>
                <a:gd name="T51" fmla="*/ 34 h 37"/>
                <a:gd name="T52" fmla="*/ 0 w 51"/>
                <a:gd name="T53" fmla="*/ 31 h 37"/>
                <a:gd name="T54" fmla="*/ 5 w 51"/>
                <a:gd name="T55" fmla="*/ 28 h 37"/>
                <a:gd name="T56" fmla="*/ 4 w 51"/>
                <a:gd name="T57" fmla="*/ 26 h 37"/>
                <a:gd name="T58" fmla="*/ 4 w 51"/>
                <a:gd name="T59" fmla="*/ 23 h 37"/>
                <a:gd name="T60" fmla="*/ 6 w 51"/>
                <a:gd name="T61" fmla="*/ 22 h 37"/>
                <a:gd name="T62" fmla="*/ 7 w 51"/>
                <a:gd name="T63" fmla="*/ 23 h 37"/>
                <a:gd name="T64" fmla="*/ 9 w 51"/>
                <a:gd name="T65" fmla="*/ 20 h 37"/>
                <a:gd name="T66" fmla="*/ 10 w 51"/>
                <a:gd name="T67" fmla="*/ 18 h 37"/>
                <a:gd name="T68" fmla="*/ 12 w 51"/>
                <a:gd name="T69" fmla="*/ 18 h 37"/>
                <a:gd name="T70" fmla="*/ 13 w 51"/>
                <a:gd name="T71" fmla="*/ 14 h 37"/>
                <a:gd name="T72" fmla="*/ 14 w 51"/>
                <a:gd name="T73" fmla="*/ 15 h 37"/>
                <a:gd name="T74" fmla="*/ 18 w 51"/>
                <a:gd name="T75" fmla="*/ 14 h 37"/>
                <a:gd name="T76" fmla="*/ 20 w 51"/>
                <a:gd name="T77" fmla="*/ 14 h 37"/>
                <a:gd name="T78" fmla="*/ 23 w 51"/>
                <a:gd name="T79" fmla="*/ 14 h 37"/>
                <a:gd name="T80" fmla="*/ 26 w 51"/>
                <a:gd name="T81" fmla="*/ 12 h 37"/>
                <a:gd name="T82" fmla="*/ 29 w 51"/>
                <a:gd name="T83" fmla="*/ 11 h 37"/>
                <a:gd name="T84" fmla="*/ 33 w 51"/>
                <a:gd name="T85" fmla="*/ 13 h 37"/>
                <a:gd name="T86" fmla="*/ 34 w 51"/>
                <a:gd name="T87" fmla="*/ 15 h 37"/>
                <a:gd name="T88" fmla="*/ 34 w 51"/>
                <a:gd name="T89" fmla="*/ 9 h 37"/>
                <a:gd name="T90" fmla="*/ 35 w 51"/>
                <a:gd name="T91" fmla="*/ 11 h 37"/>
                <a:gd name="T92" fmla="*/ 38 w 51"/>
                <a:gd name="T93" fmla="*/ 12 h 37"/>
                <a:gd name="T94" fmla="*/ 38 w 51"/>
                <a:gd name="T95" fmla="*/ 8 h 37"/>
                <a:gd name="T96" fmla="*/ 39 w 51"/>
                <a:gd name="T97" fmla="*/ 5 h 37"/>
                <a:gd name="T98" fmla="*/ 42 w 51"/>
                <a:gd name="T99" fmla="*/ 5 h 37"/>
                <a:gd name="T100" fmla="*/ 45 w 51"/>
                <a:gd name="T101" fmla="*/ 6 h 37"/>
                <a:gd name="T102" fmla="*/ 48 w 51"/>
                <a:gd name="T103" fmla="*/ 0 h 37"/>
                <a:gd name="T104" fmla="*/ 50 w 51"/>
                <a:gd name="T105" fmla="*/ 1 h 3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1"/>
                <a:gd name="T160" fmla="*/ 0 h 37"/>
                <a:gd name="T161" fmla="*/ 51 w 51"/>
                <a:gd name="T162" fmla="*/ 37 h 3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1" h="37">
                  <a:moveTo>
                    <a:pt x="50" y="1"/>
                  </a:moveTo>
                  <a:lnTo>
                    <a:pt x="46" y="9"/>
                  </a:lnTo>
                  <a:lnTo>
                    <a:pt x="43" y="8"/>
                  </a:lnTo>
                  <a:lnTo>
                    <a:pt x="41" y="8"/>
                  </a:lnTo>
                  <a:lnTo>
                    <a:pt x="41" y="9"/>
                  </a:lnTo>
                  <a:lnTo>
                    <a:pt x="41" y="13"/>
                  </a:lnTo>
                  <a:lnTo>
                    <a:pt x="37" y="16"/>
                  </a:lnTo>
                  <a:lnTo>
                    <a:pt x="32" y="18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29" y="18"/>
                  </a:lnTo>
                  <a:lnTo>
                    <a:pt x="26" y="16"/>
                  </a:lnTo>
                  <a:lnTo>
                    <a:pt x="25" y="20"/>
                  </a:lnTo>
                  <a:lnTo>
                    <a:pt x="21" y="17"/>
                  </a:lnTo>
                  <a:lnTo>
                    <a:pt x="20" y="20"/>
                  </a:lnTo>
                  <a:lnTo>
                    <a:pt x="17" y="20"/>
                  </a:lnTo>
                  <a:lnTo>
                    <a:pt x="14" y="20"/>
                  </a:lnTo>
                  <a:lnTo>
                    <a:pt x="10" y="25"/>
                  </a:lnTo>
                  <a:lnTo>
                    <a:pt x="7" y="25"/>
                  </a:lnTo>
                  <a:lnTo>
                    <a:pt x="6" y="24"/>
                  </a:lnTo>
                  <a:lnTo>
                    <a:pt x="6" y="26"/>
                  </a:lnTo>
                  <a:lnTo>
                    <a:pt x="6" y="28"/>
                  </a:lnTo>
                  <a:lnTo>
                    <a:pt x="4" y="31"/>
                  </a:lnTo>
                  <a:lnTo>
                    <a:pt x="2" y="34"/>
                  </a:lnTo>
                  <a:lnTo>
                    <a:pt x="2" y="36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5" y="28"/>
                  </a:lnTo>
                  <a:lnTo>
                    <a:pt x="4" y="26"/>
                  </a:lnTo>
                  <a:lnTo>
                    <a:pt x="4" y="23"/>
                  </a:lnTo>
                  <a:lnTo>
                    <a:pt x="6" y="22"/>
                  </a:lnTo>
                  <a:lnTo>
                    <a:pt x="7" y="23"/>
                  </a:lnTo>
                  <a:lnTo>
                    <a:pt x="9" y="20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3" y="14"/>
                  </a:lnTo>
                  <a:lnTo>
                    <a:pt x="14" y="15"/>
                  </a:lnTo>
                  <a:lnTo>
                    <a:pt x="18" y="14"/>
                  </a:lnTo>
                  <a:lnTo>
                    <a:pt x="20" y="14"/>
                  </a:lnTo>
                  <a:lnTo>
                    <a:pt x="23" y="14"/>
                  </a:lnTo>
                  <a:lnTo>
                    <a:pt x="26" y="12"/>
                  </a:lnTo>
                  <a:lnTo>
                    <a:pt x="29" y="11"/>
                  </a:lnTo>
                  <a:lnTo>
                    <a:pt x="33" y="13"/>
                  </a:lnTo>
                  <a:lnTo>
                    <a:pt x="34" y="15"/>
                  </a:lnTo>
                  <a:lnTo>
                    <a:pt x="34" y="9"/>
                  </a:lnTo>
                  <a:lnTo>
                    <a:pt x="35" y="11"/>
                  </a:lnTo>
                  <a:lnTo>
                    <a:pt x="38" y="12"/>
                  </a:lnTo>
                  <a:lnTo>
                    <a:pt x="38" y="8"/>
                  </a:lnTo>
                  <a:lnTo>
                    <a:pt x="39" y="5"/>
                  </a:lnTo>
                  <a:lnTo>
                    <a:pt x="42" y="5"/>
                  </a:lnTo>
                  <a:lnTo>
                    <a:pt x="45" y="6"/>
                  </a:lnTo>
                  <a:lnTo>
                    <a:pt x="48" y="0"/>
                  </a:lnTo>
                  <a:lnTo>
                    <a:pt x="50" y="1"/>
                  </a:lnTo>
                </a:path>
              </a:pathLst>
            </a:custGeom>
            <a:solidFill>
              <a:srgbClr val="7F7F7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88" name="Freeform 607"/>
            <p:cNvSpPr>
              <a:spLocks/>
            </p:cNvSpPr>
            <p:nvPr/>
          </p:nvSpPr>
          <p:spPr bwMode="auto">
            <a:xfrm>
              <a:off x="2704" y="1020"/>
              <a:ext cx="56" cy="78"/>
            </a:xfrm>
            <a:custGeom>
              <a:avLst/>
              <a:gdLst>
                <a:gd name="T0" fmla="*/ 13 w 56"/>
                <a:gd name="T1" fmla="*/ 77 h 78"/>
                <a:gd name="T2" fmla="*/ 11 w 56"/>
                <a:gd name="T3" fmla="*/ 74 h 78"/>
                <a:gd name="T4" fmla="*/ 8 w 56"/>
                <a:gd name="T5" fmla="*/ 68 h 78"/>
                <a:gd name="T6" fmla="*/ 4 w 56"/>
                <a:gd name="T7" fmla="*/ 55 h 78"/>
                <a:gd name="T8" fmla="*/ 4 w 56"/>
                <a:gd name="T9" fmla="*/ 36 h 78"/>
                <a:gd name="T10" fmla="*/ 6 w 56"/>
                <a:gd name="T11" fmla="*/ 34 h 78"/>
                <a:gd name="T12" fmla="*/ 5 w 56"/>
                <a:gd name="T13" fmla="*/ 32 h 78"/>
                <a:gd name="T14" fmla="*/ 4 w 56"/>
                <a:gd name="T15" fmla="*/ 33 h 78"/>
                <a:gd name="T16" fmla="*/ 1 w 56"/>
                <a:gd name="T17" fmla="*/ 35 h 78"/>
                <a:gd name="T18" fmla="*/ 0 w 56"/>
                <a:gd name="T19" fmla="*/ 35 h 78"/>
                <a:gd name="T20" fmla="*/ 0 w 56"/>
                <a:gd name="T21" fmla="*/ 33 h 78"/>
                <a:gd name="T22" fmla="*/ 0 w 56"/>
                <a:gd name="T23" fmla="*/ 27 h 78"/>
                <a:gd name="T24" fmla="*/ 2 w 56"/>
                <a:gd name="T25" fmla="*/ 23 h 78"/>
                <a:gd name="T26" fmla="*/ 11 w 56"/>
                <a:gd name="T27" fmla="*/ 22 h 78"/>
                <a:gd name="T28" fmla="*/ 17 w 56"/>
                <a:gd name="T29" fmla="*/ 23 h 78"/>
                <a:gd name="T30" fmla="*/ 18 w 56"/>
                <a:gd name="T31" fmla="*/ 21 h 78"/>
                <a:gd name="T32" fmla="*/ 4 w 56"/>
                <a:gd name="T33" fmla="*/ 20 h 78"/>
                <a:gd name="T34" fmla="*/ 4 w 56"/>
                <a:gd name="T35" fmla="*/ 17 h 78"/>
                <a:gd name="T36" fmla="*/ 7 w 56"/>
                <a:gd name="T37" fmla="*/ 14 h 78"/>
                <a:gd name="T38" fmla="*/ 11 w 56"/>
                <a:gd name="T39" fmla="*/ 12 h 78"/>
                <a:gd name="T40" fmla="*/ 21 w 56"/>
                <a:gd name="T41" fmla="*/ 16 h 78"/>
                <a:gd name="T42" fmla="*/ 25 w 56"/>
                <a:gd name="T43" fmla="*/ 16 h 78"/>
                <a:gd name="T44" fmla="*/ 29 w 56"/>
                <a:gd name="T45" fmla="*/ 20 h 78"/>
                <a:gd name="T46" fmla="*/ 26 w 56"/>
                <a:gd name="T47" fmla="*/ 15 h 78"/>
                <a:gd name="T48" fmla="*/ 21 w 56"/>
                <a:gd name="T49" fmla="*/ 15 h 78"/>
                <a:gd name="T50" fmla="*/ 13 w 56"/>
                <a:gd name="T51" fmla="*/ 10 h 78"/>
                <a:gd name="T52" fmla="*/ 15 w 56"/>
                <a:gd name="T53" fmla="*/ 9 h 78"/>
                <a:gd name="T54" fmla="*/ 20 w 56"/>
                <a:gd name="T55" fmla="*/ 8 h 78"/>
                <a:gd name="T56" fmla="*/ 25 w 56"/>
                <a:gd name="T57" fmla="*/ 9 h 78"/>
                <a:gd name="T58" fmla="*/ 28 w 56"/>
                <a:gd name="T59" fmla="*/ 11 h 78"/>
                <a:gd name="T60" fmla="*/ 34 w 56"/>
                <a:gd name="T61" fmla="*/ 12 h 78"/>
                <a:gd name="T62" fmla="*/ 37 w 56"/>
                <a:gd name="T63" fmla="*/ 15 h 78"/>
                <a:gd name="T64" fmla="*/ 34 w 56"/>
                <a:gd name="T65" fmla="*/ 11 h 78"/>
                <a:gd name="T66" fmla="*/ 29 w 56"/>
                <a:gd name="T67" fmla="*/ 10 h 78"/>
                <a:gd name="T68" fmla="*/ 29 w 56"/>
                <a:gd name="T69" fmla="*/ 2 h 78"/>
                <a:gd name="T70" fmla="*/ 31 w 56"/>
                <a:gd name="T71" fmla="*/ 0 h 78"/>
                <a:gd name="T72" fmla="*/ 36 w 56"/>
                <a:gd name="T73" fmla="*/ 0 h 78"/>
                <a:gd name="T74" fmla="*/ 41 w 56"/>
                <a:gd name="T75" fmla="*/ 12 h 78"/>
                <a:gd name="T76" fmla="*/ 42 w 56"/>
                <a:gd name="T77" fmla="*/ 28 h 78"/>
                <a:gd name="T78" fmla="*/ 44 w 56"/>
                <a:gd name="T79" fmla="*/ 16 h 78"/>
                <a:gd name="T80" fmla="*/ 53 w 56"/>
                <a:gd name="T81" fmla="*/ 7 h 78"/>
                <a:gd name="T82" fmla="*/ 55 w 56"/>
                <a:gd name="T83" fmla="*/ 9 h 78"/>
                <a:gd name="T84" fmla="*/ 51 w 56"/>
                <a:gd name="T85" fmla="*/ 15 h 78"/>
                <a:gd name="T86" fmla="*/ 51 w 56"/>
                <a:gd name="T87" fmla="*/ 25 h 78"/>
                <a:gd name="T88" fmla="*/ 44 w 56"/>
                <a:gd name="T89" fmla="*/ 36 h 78"/>
                <a:gd name="T90" fmla="*/ 38 w 56"/>
                <a:gd name="T91" fmla="*/ 42 h 78"/>
                <a:gd name="T92" fmla="*/ 34 w 56"/>
                <a:gd name="T93" fmla="*/ 49 h 78"/>
                <a:gd name="T94" fmla="*/ 33 w 56"/>
                <a:gd name="T95" fmla="*/ 59 h 78"/>
                <a:gd name="T96" fmla="*/ 13 w 56"/>
                <a:gd name="T97" fmla="*/ 77 h 7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6"/>
                <a:gd name="T148" fmla="*/ 0 h 78"/>
                <a:gd name="T149" fmla="*/ 56 w 56"/>
                <a:gd name="T150" fmla="*/ 78 h 7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6" h="78">
                  <a:moveTo>
                    <a:pt x="13" y="77"/>
                  </a:moveTo>
                  <a:lnTo>
                    <a:pt x="11" y="74"/>
                  </a:lnTo>
                  <a:lnTo>
                    <a:pt x="8" y="68"/>
                  </a:lnTo>
                  <a:lnTo>
                    <a:pt x="4" y="55"/>
                  </a:lnTo>
                  <a:lnTo>
                    <a:pt x="4" y="36"/>
                  </a:lnTo>
                  <a:lnTo>
                    <a:pt x="6" y="34"/>
                  </a:lnTo>
                  <a:lnTo>
                    <a:pt x="5" y="32"/>
                  </a:lnTo>
                  <a:lnTo>
                    <a:pt x="4" y="33"/>
                  </a:lnTo>
                  <a:lnTo>
                    <a:pt x="1" y="35"/>
                  </a:lnTo>
                  <a:lnTo>
                    <a:pt x="0" y="35"/>
                  </a:lnTo>
                  <a:lnTo>
                    <a:pt x="0" y="33"/>
                  </a:lnTo>
                  <a:lnTo>
                    <a:pt x="0" y="27"/>
                  </a:lnTo>
                  <a:lnTo>
                    <a:pt x="2" y="23"/>
                  </a:lnTo>
                  <a:lnTo>
                    <a:pt x="11" y="22"/>
                  </a:lnTo>
                  <a:lnTo>
                    <a:pt x="17" y="23"/>
                  </a:lnTo>
                  <a:lnTo>
                    <a:pt x="18" y="21"/>
                  </a:lnTo>
                  <a:lnTo>
                    <a:pt x="4" y="20"/>
                  </a:lnTo>
                  <a:lnTo>
                    <a:pt x="4" y="17"/>
                  </a:lnTo>
                  <a:lnTo>
                    <a:pt x="7" y="14"/>
                  </a:lnTo>
                  <a:lnTo>
                    <a:pt x="11" y="12"/>
                  </a:lnTo>
                  <a:lnTo>
                    <a:pt x="21" y="16"/>
                  </a:lnTo>
                  <a:lnTo>
                    <a:pt x="25" y="16"/>
                  </a:lnTo>
                  <a:lnTo>
                    <a:pt x="29" y="20"/>
                  </a:lnTo>
                  <a:lnTo>
                    <a:pt x="26" y="15"/>
                  </a:lnTo>
                  <a:lnTo>
                    <a:pt x="21" y="15"/>
                  </a:lnTo>
                  <a:lnTo>
                    <a:pt x="13" y="10"/>
                  </a:lnTo>
                  <a:lnTo>
                    <a:pt x="15" y="9"/>
                  </a:lnTo>
                  <a:lnTo>
                    <a:pt x="20" y="8"/>
                  </a:lnTo>
                  <a:lnTo>
                    <a:pt x="25" y="9"/>
                  </a:lnTo>
                  <a:lnTo>
                    <a:pt x="28" y="11"/>
                  </a:lnTo>
                  <a:lnTo>
                    <a:pt x="34" y="12"/>
                  </a:lnTo>
                  <a:lnTo>
                    <a:pt x="37" y="15"/>
                  </a:lnTo>
                  <a:lnTo>
                    <a:pt x="34" y="11"/>
                  </a:lnTo>
                  <a:lnTo>
                    <a:pt x="29" y="10"/>
                  </a:lnTo>
                  <a:lnTo>
                    <a:pt x="29" y="2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41" y="12"/>
                  </a:lnTo>
                  <a:lnTo>
                    <a:pt x="42" y="28"/>
                  </a:lnTo>
                  <a:lnTo>
                    <a:pt x="44" y="16"/>
                  </a:lnTo>
                  <a:lnTo>
                    <a:pt x="53" y="7"/>
                  </a:lnTo>
                  <a:lnTo>
                    <a:pt x="55" y="9"/>
                  </a:lnTo>
                  <a:lnTo>
                    <a:pt x="51" y="15"/>
                  </a:lnTo>
                  <a:lnTo>
                    <a:pt x="51" y="25"/>
                  </a:lnTo>
                  <a:lnTo>
                    <a:pt x="44" y="36"/>
                  </a:lnTo>
                  <a:lnTo>
                    <a:pt x="38" y="42"/>
                  </a:lnTo>
                  <a:lnTo>
                    <a:pt x="34" y="49"/>
                  </a:lnTo>
                  <a:lnTo>
                    <a:pt x="33" y="59"/>
                  </a:lnTo>
                  <a:lnTo>
                    <a:pt x="13" y="77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89" name="Freeform 608"/>
            <p:cNvSpPr>
              <a:spLocks/>
            </p:cNvSpPr>
            <p:nvPr/>
          </p:nvSpPr>
          <p:spPr bwMode="auto">
            <a:xfrm>
              <a:off x="2682" y="970"/>
              <a:ext cx="56" cy="71"/>
            </a:xfrm>
            <a:custGeom>
              <a:avLst/>
              <a:gdLst>
                <a:gd name="T0" fmla="*/ 6 w 56"/>
                <a:gd name="T1" fmla="*/ 0 h 71"/>
                <a:gd name="T2" fmla="*/ 1 w 56"/>
                <a:gd name="T3" fmla="*/ 23 h 71"/>
                <a:gd name="T4" fmla="*/ 1 w 56"/>
                <a:gd name="T5" fmla="*/ 27 h 71"/>
                <a:gd name="T6" fmla="*/ 4 w 56"/>
                <a:gd name="T7" fmla="*/ 32 h 71"/>
                <a:gd name="T8" fmla="*/ 0 w 56"/>
                <a:gd name="T9" fmla="*/ 49 h 71"/>
                <a:gd name="T10" fmla="*/ 2 w 56"/>
                <a:gd name="T11" fmla="*/ 52 h 71"/>
                <a:gd name="T12" fmla="*/ 4 w 56"/>
                <a:gd name="T13" fmla="*/ 52 h 71"/>
                <a:gd name="T14" fmla="*/ 9 w 56"/>
                <a:gd name="T15" fmla="*/ 51 h 71"/>
                <a:gd name="T16" fmla="*/ 11 w 56"/>
                <a:gd name="T17" fmla="*/ 52 h 71"/>
                <a:gd name="T18" fmla="*/ 14 w 56"/>
                <a:gd name="T19" fmla="*/ 49 h 71"/>
                <a:gd name="T20" fmla="*/ 12 w 56"/>
                <a:gd name="T21" fmla="*/ 47 h 71"/>
                <a:gd name="T22" fmla="*/ 14 w 56"/>
                <a:gd name="T23" fmla="*/ 48 h 71"/>
                <a:gd name="T24" fmla="*/ 16 w 56"/>
                <a:gd name="T25" fmla="*/ 50 h 71"/>
                <a:gd name="T26" fmla="*/ 20 w 56"/>
                <a:gd name="T27" fmla="*/ 53 h 71"/>
                <a:gd name="T28" fmla="*/ 23 w 56"/>
                <a:gd name="T29" fmla="*/ 56 h 71"/>
                <a:gd name="T30" fmla="*/ 26 w 56"/>
                <a:gd name="T31" fmla="*/ 60 h 71"/>
                <a:gd name="T32" fmla="*/ 19 w 56"/>
                <a:gd name="T33" fmla="*/ 54 h 71"/>
                <a:gd name="T34" fmla="*/ 16 w 56"/>
                <a:gd name="T35" fmla="*/ 52 h 71"/>
                <a:gd name="T36" fmla="*/ 15 w 56"/>
                <a:gd name="T37" fmla="*/ 51 h 71"/>
                <a:gd name="T38" fmla="*/ 14 w 56"/>
                <a:gd name="T39" fmla="*/ 52 h 71"/>
                <a:gd name="T40" fmla="*/ 10 w 56"/>
                <a:gd name="T41" fmla="*/ 55 h 71"/>
                <a:gd name="T42" fmla="*/ 10 w 56"/>
                <a:gd name="T43" fmla="*/ 59 h 71"/>
                <a:gd name="T44" fmla="*/ 13 w 56"/>
                <a:gd name="T45" fmla="*/ 59 h 71"/>
                <a:gd name="T46" fmla="*/ 23 w 56"/>
                <a:gd name="T47" fmla="*/ 61 h 71"/>
                <a:gd name="T48" fmla="*/ 23 w 56"/>
                <a:gd name="T49" fmla="*/ 62 h 71"/>
                <a:gd name="T50" fmla="*/ 20 w 56"/>
                <a:gd name="T51" fmla="*/ 65 h 71"/>
                <a:gd name="T52" fmla="*/ 13 w 56"/>
                <a:gd name="T53" fmla="*/ 66 h 71"/>
                <a:gd name="T54" fmla="*/ 13 w 56"/>
                <a:gd name="T55" fmla="*/ 68 h 71"/>
                <a:gd name="T56" fmla="*/ 16 w 56"/>
                <a:gd name="T57" fmla="*/ 69 h 71"/>
                <a:gd name="T58" fmla="*/ 22 w 56"/>
                <a:gd name="T59" fmla="*/ 70 h 71"/>
                <a:gd name="T60" fmla="*/ 23 w 56"/>
                <a:gd name="T61" fmla="*/ 68 h 71"/>
                <a:gd name="T62" fmla="*/ 24 w 56"/>
                <a:gd name="T63" fmla="*/ 65 h 71"/>
                <a:gd name="T64" fmla="*/ 28 w 56"/>
                <a:gd name="T65" fmla="*/ 60 h 71"/>
                <a:gd name="T66" fmla="*/ 32 w 56"/>
                <a:gd name="T67" fmla="*/ 59 h 71"/>
                <a:gd name="T68" fmla="*/ 33 w 56"/>
                <a:gd name="T69" fmla="*/ 57 h 71"/>
                <a:gd name="T70" fmla="*/ 41 w 56"/>
                <a:gd name="T71" fmla="*/ 54 h 71"/>
                <a:gd name="T72" fmla="*/ 48 w 56"/>
                <a:gd name="T73" fmla="*/ 56 h 71"/>
                <a:gd name="T74" fmla="*/ 49 w 56"/>
                <a:gd name="T75" fmla="*/ 49 h 71"/>
                <a:gd name="T76" fmla="*/ 51 w 56"/>
                <a:gd name="T77" fmla="*/ 46 h 71"/>
                <a:gd name="T78" fmla="*/ 50 w 56"/>
                <a:gd name="T79" fmla="*/ 41 h 71"/>
                <a:gd name="T80" fmla="*/ 55 w 56"/>
                <a:gd name="T81" fmla="*/ 37 h 71"/>
                <a:gd name="T82" fmla="*/ 55 w 56"/>
                <a:gd name="T83" fmla="*/ 32 h 71"/>
                <a:gd name="T84" fmla="*/ 51 w 56"/>
                <a:gd name="T85" fmla="*/ 32 h 71"/>
                <a:gd name="T86" fmla="*/ 49 w 56"/>
                <a:gd name="T87" fmla="*/ 31 h 71"/>
                <a:gd name="T88" fmla="*/ 48 w 56"/>
                <a:gd name="T89" fmla="*/ 29 h 71"/>
                <a:gd name="T90" fmla="*/ 45 w 56"/>
                <a:gd name="T91" fmla="*/ 24 h 71"/>
                <a:gd name="T92" fmla="*/ 38 w 56"/>
                <a:gd name="T93" fmla="*/ 18 h 71"/>
                <a:gd name="T94" fmla="*/ 35 w 56"/>
                <a:gd name="T95" fmla="*/ 9 h 71"/>
                <a:gd name="T96" fmla="*/ 33 w 56"/>
                <a:gd name="T97" fmla="*/ 6 h 71"/>
                <a:gd name="T98" fmla="*/ 29 w 56"/>
                <a:gd name="T99" fmla="*/ 3 h 71"/>
                <a:gd name="T100" fmla="*/ 23 w 56"/>
                <a:gd name="T101" fmla="*/ 1 h 71"/>
                <a:gd name="T102" fmla="*/ 18 w 56"/>
                <a:gd name="T103" fmla="*/ 1 h 71"/>
                <a:gd name="T104" fmla="*/ 6 w 56"/>
                <a:gd name="T105" fmla="*/ 0 h 7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"/>
                <a:gd name="T160" fmla="*/ 0 h 71"/>
                <a:gd name="T161" fmla="*/ 56 w 56"/>
                <a:gd name="T162" fmla="*/ 71 h 7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" h="71">
                  <a:moveTo>
                    <a:pt x="6" y="0"/>
                  </a:moveTo>
                  <a:lnTo>
                    <a:pt x="1" y="23"/>
                  </a:lnTo>
                  <a:lnTo>
                    <a:pt x="1" y="27"/>
                  </a:lnTo>
                  <a:lnTo>
                    <a:pt x="4" y="32"/>
                  </a:lnTo>
                  <a:lnTo>
                    <a:pt x="0" y="49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9" y="51"/>
                  </a:lnTo>
                  <a:lnTo>
                    <a:pt x="11" y="52"/>
                  </a:lnTo>
                  <a:lnTo>
                    <a:pt x="14" y="49"/>
                  </a:lnTo>
                  <a:lnTo>
                    <a:pt x="12" y="47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20" y="53"/>
                  </a:lnTo>
                  <a:lnTo>
                    <a:pt x="23" y="56"/>
                  </a:lnTo>
                  <a:lnTo>
                    <a:pt x="26" y="60"/>
                  </a:lnTo>
                  <a:lnTo>
                    <a:pt x="19" y="54"/>
                  </a:lnTo>
                  <a:lnTo>
                    <a:pt x="16" y="52"/>
                  </a:lnTo>
                  <a:lnTo>
                    <a:pt x="15" y="51"/>
                  </a:lnTo>
                  <a:lnTo>
                    <a:pt x="14" y="52"/>
                  </a:lnTo>
                  <a:lnTo>
                    <a:pt x="10" y="55"/>
                  </a:lnTo>
                  <a:lnTo>
                    <a:pt x="10" y="59"/>
                  </a:lnTo>
                  <a:lnTo>
                    <a:pt x="13" y="59"/>
                  </a:lnTo>
                  <a:lnTo>
                    <a:pt x="23" y="61"/>
                  </a:lnTo>
                  <a:lnTo>
                    <a:pt x="23" y="62"/>
                  </a:lnTo>
                  <a:lnTo>
                    <a:pt x="20" y="65"/>
                  </a:lnTo>
                  <a:lnTo>
                    <a:pt x="13" y="66"/>
                  </a:lnTo>
                  <a:lnTo>
                    <a:pt x="13" y="68"/>
                  </a:lnTo>
                  <a:lnTo>
                    <a:pt x="16" y="69"/>
                  </a:lnTo>
                  <a:lnTo>
                    <a:pt x="22" y="70"/>
                  </a:lnTo>
                  <a:lnTo>
                    <a:pt x="23" y="68"/>
                  </a:lnTo>
                  <a:lnTo>
                    <a:pt x="24" y="65"/>
                  </a:lnTo>
                  <a:lnTo>
                    <a:pt x="28" y="60"/>
                  </a:lnTo>
                  <a:lnTo>
                    <a:pt x="32" y="59"/>
                  </a:lnTo>
                  <a:lnTo>
                    <a:pt x="33" y="57"/>
                  </a:lnTo>
                  <a:lnTo>
                    <a:pt x="41" y="54"/>
                  </a:lnTo>
                  <a:lnTo>
                    <a:pt x="48" y="56"/>
                  </a:lnTo>
                  <a:lnTo>
                    <a:pt x="49" y="49"/>
                  </a:lnTo>
                  <a:lnTo>
                    <a:pt x="51" y="46"/>
                  </a:lnTo>
                  <a:lnTo>
                    <a:pt x="50" y="41"/>
                  </a:lnTo>
                  <a:lnTo>
                    <a:pt x="55" y="37"/>
                  </a:lnTo>
                  <a:lnTo>
                    <a:pt x="55" y="32"/>
                  </a:lnTo>
                  <a:lnTo>
                    <a:pt x="51" y="32"/>
                  </a:lnTo>
                  <a:lnTo>
                    <a:pt x="49" y="31"/>
                  </a:lnTo>
                  <a:lnTo>
                    <a:pt x="48" y="29"/>
                  </a:lnTo>
                  <a:lnTo>
                    <a:pt x="45" y="24"/>
                  </a:lnTo>
                  <a:lnTo>
                    <a:pt x="38" y="18"/>
                  </a:lnTo>
                  <a:lnTo>
                    <a:pt x="35" y="9"/>
                  </a:lnTo>
                  <a:lnTo>
                    <a:pt x="33" y="6"/>
                  </a:lnTo>
                  <a:lnTo>
                    <a:pt x="29" y="3"/>
                  </a:lnTo>
                  <a:lnTo>
                    <a:pt x="23" y="1"/>
                  </a:lnTo>
                  <a:lnTo>
                    <a:pt x="18" y="1"/>
                  </a:lnTo>
                  <a:lnTo>
                    <a:pt x="6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90" name="Freeform 609"/>
            <p:cNvSpPr>
              <a:spLocks/>
            </p:cNvSpPr>
            <p:nvPr/>
          </p:nvSpPr>
          <p:spPr bwMode="auto">
            <a:xfrm>
              <a:off x="2741" y="994"/>
              <a:ext cx="16" cy="10"/>
            </a:xfrm>
            <a:custGeom>
              <a:avLst/>
              <a:gdLst>
                <a:gd name="T0" fmla="*/ 0 w 16"/>
                <a:gd name="T1" fmla="*/ 7 h 10"/>
                <a:gd name="T2" fmla="*/ 2 w 16"/>
                <a:gd name="T3" fmla="*/ 4 h 10"/>
                <a:gd name="T4" fmla="*/ 7 w 16"/>
                <a:gd name="T5" fmla="*/ 0 h 10"/>
                <a:gd name="T6" fmla="*/ 12 w 16"/>
                <a:gd name="T7" fmla="*/ 0 h 10"/>
                <a:gd name="T8" fmla="*/ 14 w 16"/>
                <a:gd name="T9" fmla="*/ 3 h 10"/>
                <a:gd name="T10" fmla="*/ 15 w 16"/>
                <a:gd name="T11" fmla="*/ 7 h 10"/>
                <a:gd name="T12" fmla="*/ 13 w 16"/>
                <a:gd name="T13" fmla="*/ 5 h 10"/>
                <a:gd name="T14" fmla="*/ 8 w 16"/>
                <a:gd name="T15" fmla="*/ 4 h 10"/>
                <a:gd name="T16" fmla="*/ 3 w 16"/>
                <a:gd name="T17" fmla="*/ 7 h 10"/>
                <a:gd name="T18" fmla="*/ 0 w 16"/>
                <a:gd name="T19" fmla="*/ 9 h 10"/>
                <a:gd name="T20" fmla="*/ 0 w 16"/>
                <a:gd name="T21" fmla="*/ 7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0"/>
                <a:gd name="T35" fmla="*/ 16 w 16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0">
                  <a:moveTo>
                    <a:pt x="0" y="7"/>
                  </a:moveTo>
                  <a:lnTo>
                    <a:pt x="2" y="4"/>
                  </a:lnTo>
                  <a:lnTo>
                    <a:pt x="7" y="0"/>
                  </a:lnTo>
                  <a:lnTo>
                    <a:pt x="12" y="0"/>
                  </a:lnTo>
                  <a:lnTo>
                    <a:pt x="14" y="3"/>
                  </a:lnTo>
                  <a:lnTo>
                    <a:pt x="15" y="7"/>
                  </a:lnTo>
                  <a:lnTo>
                    <a:pt x="13" y="5"/>
                  </a:lnTo>
                  <a:lnTo>
                    <a:pt x="8" y="4"/>
                  </a:lnTo>
                  <a:lnTo>
                    <a:pt x="3" y="7"/>
                  </a:lnTo>
                  <a:lnTo>
                    <a:pt x="0" y="9"/>
                  </a:lnTo>
                  <a:lnTo>
                    <a:pt x="0" y="7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91" name="Freeform 610"/>
            <p:cNvSpPr>
              <a:spLocks/>
            </p:cNvSpPr>
            <p:nvPr/>
          </p:nvSpPr>
          <p:spPr bwMode="auto">
            <a:xfrm>
              <a:off x="2699" y="1042"/>
              <a:ext cx="5" cy="7"/>
            </a:xfrm>
            <a:custGeom>
              <a:avLst/>
              <a:gdLst>
                <a:gd name="T0" fmla="*/ 0 w 5"/>
                <a:gd name="T1" fmla="*/ 0 h 7"/>
                <a:gd name="T2" fmla="*/ 0 w 5"/>
                <a:gd name="T3" fmla="*/ 4 h 7"/>
                <a:gd name="T4" fmla="*/ 1 w 5"/>
                <a:gd name="T5" fmla="*/ 6 h 7"/>
                <a:gd name="T6" fmla="*/ 3 w 5"/>
                <a:gd name="T7" fmla="*/ 6 h 7"/>
                <a:gd name="T8" fmla="*/ 4 w 5"/>
                <a:gd name="T9" fmla="*/ 0 h 7"/>
                <a:gd name="T10" fmla="*/ 0 w 5"/>
                <a:gd name="T11" fmla="*/ 0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"/>
                <a:gd name="T19" fmla="*/ 0 h 7"/>
                <a:gd name="T20" fmla="*/ 5 w 5"/>
                <a:gd name="T21" fmla="*/ 7 h 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" h="7">
                  <a:moveTo>
                    <a:pt x="0" y="0"/>
                  </a:moveTo>
                  <a:lnTo>
                    <a:pt x="0" y="4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92" name="Freeform 611"/>
            <p:cNvSpPr>
              <a:spLocks/>
            </p:cNvSpPr>
            <p:nvPr/>
          </p:nvSpPr>
          <p:spPr bwMode="auto">
            <a:xfrm>
              <a:off x="2556" y="1157"/>
              <a:ext cx="19" cy="37"/>
            </a:xfrm>
            <a:custGeom>
              <a:avLst/>
              <a:gdLst>
                <a:gd name="T0" fmla="*/ 18 w 19"/>
                <a:gd name="T1" fmla="*/ 1 h 37"/>
                <a:gd name="T2" fmla="*/ 14 w 19"/>
                <a:gd name="T3" fmla="*/ 0 h 37"/>
                <a:gd name="T4" fmla="*/ 8 w 19"/>
                <a:gd name="T5" fmla="*/ 5 h 37"/>
                <a:gd name="T6" fmla="*/ 2 w 19"/>
                <a:gd name="T7" fmla="*/ 13 h 37"/>
                <a:gd name="T8" fmla="*/ 1 w 19"/>
                <a:gd name="T9" fmla="*/ 19 h 37"/>
                <a:gd name="T10" fmla="*/ 0 w 19"/>
                <a:gd name="T11" fmla="*/ 27 h 37"/>
                <a:gd name="T12" fmla="*/ 1 w 19"/>
                <a:gd name="T13" fmla="*/ 32 h 37"/>
                <a:gd name="T14" fmla="*/ 3 w 19"/>
                <a:gd name="T15" fmla="*/ 36 h 37"/>
                <a:gd name="T16" fmla="*/ 5 w 19"/>
                <a:gd name="T17" fmla="*/ 34 h 37"/>
                <a:gd name="T18" fmla="*/ 7 w 19"/>
                <a:gd name="T19" fmla="*/ 29 h 37"/>
                <a:gd name="T20" fmla="*/ 8 w 19"/>
                <a:gd name="T21" fmla="*/ 19 h 37"/>
                <a:gd name="T22" fmla="*/ 12 w 19"/>
                <a:gd name="T23" fmla="*/ 16 h 37"/>
                <a:gd name="T24" fmla="*/ 18 w 19"/>
                <a:gd name="T25" fmla="*/ 1 h 3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"/>
                <a:gd name="T40" fmla="*/ 0 h 37"/>
                <a:gd name="T41" fmla="*/ 19 w 19"/>
                <a:gd name="T42" fmla="*/ 37 h 3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" h="37">
                  <a:moveTo>
                    <a:pt x="18" y="1"/>
                  </a:moveTo>
                  <a:lnTo>
                    <a:pt x="14" y="0"/>
                  </a:lnTo>
                  <a:lnTo>
                    <a:pt x="8" y="5"/>
                  </a:lnTo>
                  <a:lnTo>
                    <a:pt x="2" y="13"/>
                  </a:lnTo>
                  <a:lnTo>
                    <a:pt x="1" y="19"/>
                  </a:lnTo>
                  <a:lnTo>
                    <a:pt x="0" y="27"/>
                  </a:lnTo>
                  <a:lnTo>
                    <a:pt x="1" y="32"/>
                  </a:lnTo>
                  <a:lnTo>
                    <a:pt x="3" y="36"/>
                  </a:lnTo>
                  <a:lnTo>
                    <a:pt x="5" y="34"/>
                  </a:lnTo>
                  <a:lnTo>
                    <a:pt x="7" y="29"/>
                  </a:lnTo>
                  <a:lnTo>
                    <a:pt x="8" y="19"/>
                  </a:lnTo>
                  <a:lnTo>
                    <a:pt x="12" y="16"/>
                  </a:lnTo>
                  <a:lnTo>
                    <a:pt x="18" y="1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93" name="Freeform 612"/>
            <p:cNvSpPr>
              <a:spLocks/>
            </p:cNvSpPr>
            <p:nvPr/>
          </p:nvSpPr>
          <p:spPr bwMode="auto">
            <a:xfrm>
              <a:off x="2553" y="1159"/>
              <a:ext cx="12" cy="27"/>
            </a:xfrm>
            <a:custGeom>
              <a:avLst/>
              <a:gdLst>
                <a:gd name="T0" fmla="*/ 11 w 12"/>
                <a:gd name="T1" fmla="*/ 0 h 27"/>
                <a:gd name="T2" fmla="*/ 8 w 12"/>
                <a:gd name="T3" fmla="*/ 0 h 27"/>
                <a:gd name="T4" fmla="*/ 4 w 12"/>
                <a:gd name="T5" fmla="*/ 2 h 27"/>
                <a:gd name="T6" fmla="*/ 0 w 12"/>
                <a:gd name="T7" fmla="*/ 18 h 27"/>
                <a:gd name="T8" fmla="*/ 0 w 12"/>
                <a:gd name="T9" fmla="*/ 24 h 27"/>
                <a:gd name="T10" fmla="*/ 2 w 12"/>
                <a:gd name="T11" fmla="*/ 26 h 27"/>
                <a:gd name="T12" fmla="*/ 2 w 12"/>
                <a:gd name="T13" fmla="*/ 19 h 27"/>
                <a:gd name="T14" fmla="*/ 4 w 12"/>
                <a:gd name="T15" fmla="*/ 10 h 27"/>
                <a:gd name="T16" fmla="*/ 11 w 12"/>
                <a:gd name="T17" fmla="*/ 1 h 27"/>
                <a:gd name="T18" fmla="*/ 11 w 12"/>
                <a:gd name="T19" fmla="*/ 0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27"/>
                <a:gd name="T32" fmla="*/ 12 w 12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27">
                  <a:moveTo>
                    <a:pt x="11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2" y="26"/>
                  </a:lnTo>
                  <a:lnTo>
                    <a:pt x="2" y="19"/>
                  </a:lnTo>
                  <a:lnTo>
                    <a:pt x="4" y="10"/>
                  </a:lnTo>
                  <a:lnTo>
                    <a:pt x="11" y="1"/>
                  </a:lnTo>
                  <a:lnTo>
                    <a:pt x="11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94" name="Freeform 613"/>
            <p:cNvSpPr>
              <a:spLocks/>
            </p:cNvSpPr>
            <p:nvPr/>
          </p:nvSpPr>
          <p:spPr bwMode="auto">
            <a:xfrm>
              <a:off x="2547" y="1166"/>
              <a:ext cx="7" cy="24"/>
            </a:xfrm>
            <a:custGeom>
              <a:avLst/>
              <a:gdLst>
                <a:gd name="T0" fmla="*/ 5 w 7"/>
                <a:gd name="T1" fmla="*/ 0 h 24"/>
                <a:gd name="T2" fmla="*/ 0 w 7"/>
                <a:gd name="T3" fmla="*/ 4 h 24"/>
                <a:gd name="T4" fmla="*/ 0 w 7"/>
                <a:gd name="T5" fmla="*/ 18 h 24"/>
                <a:gd name="T6" fmla="*/ 3 w 7"/>
                <a:gd name="T7" fmla="*/ 22 h 24"/>
                <a:gd name="T8" fmla="*/ 5 w 7"/>
                <a:gd name="T9" fmla="*/ 23 h 24"/>
                <a:gd name="T10" fmla="*/ 6 w 7"/>
                <a:gd name="T11" fmla="*/ 21 h 24"/>
                <a:gd name="T12" fmla="*/ 3 w 7"/>
                <a:gd name="T13" fmla="*/ 15 h 24"/>
                <a:gd name="T14" fmla="*/ 6 w 7"/>
                <a:gd name="T15" fmla="*/ 1 h 24"/>
                <a:gd name="T16" fmla="*/ 5 w 7"/>
                <a:gd name="T17" fmla="*/ 0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"/>
                <a:gd name="T28" fmla="*/ 0 h 24"/>
                <a:gd name="T29" fmla="*/ 7 w 7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" h="24">
                  <a:moveTo>
                    <a:pt x="5" y="0"/>
                  </a:moveTo>
                  <a:lnTo>
                    <a:pt x="0" y="4"/>
                  </a:lnTo>
                  <a:lnTo>
                    <a:pt x="0" y="18"/>
                  </a:lnTo>
                  <a:lnTo>
                    <a:pt x="3" y="22"/>
                  </a:lnTo>
                  <a:lnTo>
                    <a:pt x="5" y="23"/>
                  </a:lnTo>
                  <a:lnTo>
                    <a:pt x="6" y="21"/>
                  </a:lnTo>
                  <a:lnTo>
                    <a:pt x="3" y="15"/>
                  </a:lnTo>
                  <a:lnTo>
                    <a:pt x="6" y="1"/>
                  </a:lnTo>
                  <a:lnTo>
                    <a:pt x="5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95" name="Freeform 614"/>
            <p:cNvSpPr>
              <a:spLocks/>
            </p:cNvSpPr>
            <p:nvPr/>
          </p:nvSpPr>
          <p:spPr bwMode="auto">
            <a:xfrm>
              <a:off x="2542" y="1179"/>
              <a:ext cx="6" cy="10"/>
            </a:xfrm>
            <a:custGeom>
              <a:avLst/>
              <a:gdLst>
                <a:gd name="T0" fmla="*/ 2 w 6"/>
                <a:gd name="T1" fmla="*/ 0 h 10"/>
                <a:gd name="T2" fmla="*/ 0 w 6"/>
                <a:gd name="T3" fmla="*/ 6 h 10"/>
                <a:gd name="T4" fmla="*/ 2 w 6"/>
                <a:gd name="T5" fmla="*/ 8 h 10"/>
                <a:gd name="T6" fmla="*/ 3 w 6"/>
                <a:gd name="T7" fmla="*/ 9 h 10"/>
                <a:gd name="T8" fmla="*/ 5 w 6"/>
                <a:gd name="T9" fmla="*/ 9 h 10"/>
                <a:gd name="T10" fmla="*/ 3 w 6"/>
                <a:gd name="T11" fmla="*/ 7 h 10"/>
                <a:gd name="T12" fmla="*/ 2 w 6"/>
                <a:gd name="T13" fmla="*/ 0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"/>
                <a:gd name="T22" fmla="*/ 0 h 10"/>
                <a:gd name="T23" fmla="*/ 6 w 6"/>
                <a:gd name="T24" fmla="*/ 10 h 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" h="10">
                  <a:moveTo>
                    <a:pt x="2" y="0"/>
                  </a:moveTo>
                  <a:lnTo>
                    <a:pt x="0" y="6"/>
                  </a:lnTo>
                  <a:lnTo>
                    <a:pt x="2" y="8"/>
                  </a:lnTo>
                  <a:lnTo>
                    <a:pt x="3" y="9"/>
                  </a:lnTo>
                  <a:lnTo>
                    <a:pt x="5" y="9"/>
                  </a:lnTo>
                  <a:lnTo>
                    <a:pt x="3" y="7"/>
                  </a:lnTo>
                  <a:lnTo>
                    <a:pt x="2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96" name="Freeform 615"/>
            <p:cNvSpPr>
              <a:spLocks/>
            </p:cNvSpPr>
            <p:nvPr/>
          </p:nvSpPr>
          <p:spPr bwMode="auto">
            <a:xfrm>
              <a:off x="2569" y="1162"/>
              <a:ext cx="26" cy="29"/>
            </a:xfrm>
            <a:custGeom>
              <a:avLst/>
              <a:gdLst>
                <a:gd name="T0" fmla="*/ 10 w 26"/>
                <a:gd name="T1" fmla="*/ 0 h 29"/>
                <a:gd name="T2" fmla="*/ 13 w 26"/>
                <a:gd name="T3" fmla="*/ 3 h 29"/>
                <a:gd name="T4" fmla="*/ 21 w 26"/>
                <a:gd name="T5" fmla="*/ 5 h 29"/>
                <a:gd name="T6" fmla="*/ 23 w 26"/>
                <a:gd name="T7" fmla="*/ 8 h 29"/>
                <a:gd name="T8" fmla="*/ 25 w 26"/>
                <a:gd name="T9" fmla="*/ 14 h 29"/>
                <a:gd name="T10" fmla="*/ 23 w 26"/>
                <a:gd name="T11" fmla="*/ 19 h 29"/>
                <a:gd name="T12" fmla="*/ 18 w 26"/>
                <a:gd name="T13" fmla="*/ 22 h 29"/>
                <a:gd name="T14" fmla="*/ 7 w 26"/>
                <a:gd name="T15" fmla="*/ 25 h 29"/>
                <a:gd name="T16" fmla="*/ 7 w 26"/>
                <a:gd name="T17" fmla="*/ 22 h 29"/>
                <a:gd name="T18" fmla="*/ 6 w 26"/>
                <a:gd name="T19" fmla="*/ 25 h 29"/>
                <a:gd name="T20" fmla="*/ 4 w 26"/>
                <a:gd name="T21" fmla="*/ 28 h 29"/>
                <a:gd name="T22" fmla="*/ 0 w 26"/>
                <a:gd name="T23" fmla="*/ 26 h 29"/>
                <a:gd name="T24" fmla="*/ 4 w 26"/>
                <a:gd name="T25" fmla="*/ 17 h 29"/>
                <a:gd name="T26" fmla="*/ 10 w 26"/>
                <a:gd name="T27" fmla="*/ 15 h 29"/>
                <a:gd name="T28" fmla="*/ 15 w 26"/>
                <a:gd name="T29" fmla="*/ 9 h 29"/>
                <a:gd name="T30" fmla="*/ 12 w 26"/>
                <a:gd name="T31" fmla="*/ 11 h 29"/>
                <a:gd name="T32" fmla="*/ 10 w 26"/>
                <a:gd name="T33" fmla="*/ 14 h 29"/>
                <a:gd name="T34" fmla="*/ 4 w 26"/>
                <a:gd name="T35" fmla="*/ 15 h 29"/>
                <a:gd name="T36" fmla="*/ 10 w 26"/>
                <a:gd name="T37" fmla="*/ 0 h 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6"/>
                <a:gd name="T58" fmla="*/ 0 h 29"/>
                <a:gd name="T59" fmla="*/ 26 w 26"/>
                <a:gd name="T60" fmla="*/ 29 h 2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6" h="29">
                  <a:moveTo>
                    <a:pt x="10" y="0"/>
                  </a:moveTo>
                  <a:lnTo>
                    <a:pt x="13" y="3"/>
                  </a:lnTo>
                  <a:lnTo>
                    <a:pt x="21" y="5"/>
                  </a:lnTo>
                  <a:lnTo>
                    <a:pt x="23" y="8"/>
                  </a:lnTo>
                  <a:lnTo>
                    <a:pt x="25" y="14"/>
                  </a:lnTo>
                  <a:lnTo>
                    <a:pt x="23" y="19"/>
                  </a:lnTo>
                  <a:lnTo>
                    <a:pt x="18" y="22"/>
                  </a:lnTo>
                  <a:lnTo>
                    <a:pt x="7" y="25"/>
                  </a:lnTo>
                  <a:lnTo>
                    <a:pt x="7" y="22"/>
                  </a:lnTo>
                  <a:lnTo>
                    <a:pt x="6" y="25"/>
                  </a:lnTo>
                  <a:lnTo>
                    <a:pt x="4" y="28"/>
                  </a:lnTo>
                  <a:lnTo>
                    <a:pt x="0" y="26"/>
                  </a:lnTo>
                  <a:lnTo>
                    <a:pt x="4" y="17"/>
                  </a:lnTo>
                  <a:lnTo>
                    <a:pt x="10" y="15"/>
                  </a:lnTo>
                  <a:lnTo>
                    <a:pt x="15" y="9"/>
                  </a:lnTo>
                  <a:lnTo>
                    <a:pt x="12" y="11"/>
                  </a:lnTo>
                  <a:lnTo>
                    <a:pt x="10" y="14"/>
                  </a:lnTo>
                  <a:lnTo>
                    <a:pt x="4" y="15"/>
                  </a:lnTo>
                  <a:lnTo>
                    <a:pt x="1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97" name="Freeform 616"/>
            <p:cNvSpPr>
              <a:spLocks/>
            </p:cNvSpPr>
            <p:nvPr/>
          </p:nvSpPr>
          <p:spPr bwMode="auto">
            <a:xfrm>
              <a:off x="2690" y="997"/>
              <a:ext cx="17" cy="14"/>
            </a:xfrm>
            <a:custGeom>
              <a:avLst/>
              <a:gdLst>
                <a:gd name="T0" fmla="*/ 16 w 17"/>
                <a:gd name="T1" fmla="*/ 4 h 14"/>
                <a:gd name="T2" fmla="*/ 12 w 17"/>
                <a:gd name="T3" fmla="*/ 1 h 14"/>
                <a:gd name="T4" fmla="*/ 5 w 17"/>
                <a:gd name="T5" fmla="*/ 1 h 14"/>
                <a:gd name="T6" fmla="*/ 2 w 17"/>
                <a:gd name="T7" fmla="*/ 0 h 14"/>
                <a:gd name="T8" fmla="*/ 0 w 17"/>
                <a:gd name="T9" fmla="*/ 1 h 14"/>
                <a:gd name="T10" fmla="*/ 2 w 17"/>
                <a:gd name="T11" fmla="*/ 7 h 14"/>
                <a:gd name="T12" fmla="*/ 2 w 17"/>
                <a:gd name="T13" fmla="*/ 13 h 14"/>
                <a:gd name="T14" fmla="*/ 3 w 17"/>
                <a:gd name="T15" fmla="*/ 13 h 14"/>
                <a:gd name="T16" fmla="*/ 6 w 17"/>
                <a:gd name="T17" fmla="*/ 11 h 14"/>
                <a:gd name="T18" fmla="*/ 10 w 17"/>
                <a:gd name="T19" fmla="*/ 12 h 14"/>
                <a:gd name="T20" fmla="*/ 16 w 17"/>
                <a:gd name="T21" fmla="*/ 10 h 14"/>
                <a:gd name="T22" fmla="*/ 8 w 17"/>
                <a:gd name="T23" fmla="*/ 9 h 14"/>
                <a:gd name="T24" fmla="*/ 5 w 17"/>
                <a:gd name="T25" fmla="*/ 8 h 14"/>
                <a:gd name="T26" fmla="*/ 10 w 17"/>
                <a:gd name="T27" fmla="*/ 7 h 14"/>
                <a:gd name="T28" fmla="*/ 7 w 17"/>
                <a:gd name="T29" fmla="*/ 4 h 14"/>
                <a:gd name="T30" fmla="*/ 12 w 17"/>
                <a:gd name="T31" fmla="*/ 3 h 14"/>
                <a:gd name="T32" fmla="*/ 15 w 17"/>
                <a:gd name="T33" fmla="*/ 4 h 14"/>
                <a:gd name="T34" fmla="*/ 16 w 17"/>
                <a:gd name="T35" fmla="*/ 4 h 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"/>
                <a:gd name="T55" fmla="*/ 0 h 14"/>
                <a:gd name="T56" fmla="*/ 17 w 17"/>
                <a:gd name="T57" fmla="*/ 14 h 1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" h="14">
                  <a:moveTo>
                    <a:pt x="16" y="4"/>
                  </a:moveTo>
                  <a:lnTo>
                    <a:pt x="12" y="1"/>
                  </a:lnTo>
                  <a:lnTo>
                    <a:pt x="5" y="1"/>
                  </a:lnTo>
                  <a:lnTo>
                    <a:pt x="2" y="0"/>
                  </a:lnTo>
                  <a:lnTo>
                    <a:pt x="0" y="1"/>
                  </a:lnTo>
                  <a:lnTo>
                    <a:pt x="2" y="7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6" y="11"/>
                  </a:lnTo>
                  <a:lnTo>
                    <a:pt x="10" y="12"/>
                  </a:lnTo>
                  <a:lnTo>
                    <a:pt x="16" y="10"/>
                  </a:lnTo>
                  <a:lnTo>
                    <a:pt x="8" y="9"/>
                  </a:lnTo>
                  <a:lnTo>
                    <a:pt x="5" y="8"/>
                  </a:lnTo>
                  <a:lnTo>
                    <a:pt x="10" y="7"/>
                  </a:lnTo>
                  <a:lnTo>
                    <a:pt x="7" y="4"/>
                  </a:lnTo>
                  <a:lnTo>
                    <a:pt x="12" y="3"/>
                  </a:lnTo>
                  <a:lnTo>
                    <a:pt x="15" y="4"/>
                  </a:lnTo>
                  <a:lnTo>
                    <a:pt x="16" y="4"/>
                  </a:lnTo>
                </a:path>
              </a:pathLst>
            </a:custGeom>
            <a:solidFill>
              <a:srgbClr val="00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98" name="Freeform 617"/>
            <p:cNvSpPr>
              <a:spLocks/>
            </p:cNvSpPr>
            <p:nvPr/>
          </p:nvSpPr>
          <p:spPr bwMode="auto">
            <a:xfrm>
              <a:off x="2697" y="1032"/>
              <a:ext cx="7" cy="2"/>
            </a:xfrm>
            <a:custGeom>
              <a:avLst/>
              <a:gdLst>
                <a:gd name="T0" fmla="*/ 0 w 7"/>
                <a:gd name="T1" fmla="*/ 0 h 2"/>
                <a:gd name="T2" fmla="*/ 0 w 7"/>
                <a:gd name="T3" fmla="*/ 1 h 2"/>
                <a:gd name="T4" fmla="*/ 3 w 7"/>
                <a:gd name="T5" fmla="*/ 1 h 2"/>
                <a:gd name="T6" fmla="*/ 6 w 7"/>
                <a:gd name="T7" fmla="*/ 1 h 2"/>
                <a:gd name="T8" fmla="*/ 2 w 7"/>
                <a:gd name="T9" fmla="*/ 0 h 2"/>
                <a:gd name="T10" fmla="*/ 0 w 7"/>
                <a:gd name="T11" fmla="*/ 0 h 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"/>
                <a:gd name="T19" fmla="*/ 0 h 2"/>
                <a:gd name="T20" fmla="*/ 7 w 7"/>
                <a:gd name="T21" fmla="*/ 2 h 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" h="2">
                  <a:moveTo>
                    <a:pt x="0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6" y="1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99" name="Freeform 618"/>
            <p:cNvSpPr>
              <a:spLocks/>
            </p:cNvSpPr>
            <p:nvPr/>
          </p:nvSpPr>
          <p:spPr bwMode="auto">
            <a:xfrm>
              <a:off x="2711" y="1080"/>
              <a:ext cx="32" cy="32"/>
            </a:xfrm>
            <a:custGeom>
              <a:avLst/>
              <a:gdLst>
                <a:gd name="T0" fmla="*/ 27 w 32"/>
                <a:gd name="T1" fmla="*/ 0 h 32"/>
                <a:gd name="T2" fmla="*/ 31 w 32"/>
                <a:gd name="T3" fmla="*/ 4 h 32"/>
                <a:gd name="T4" fmla="*/ 21 w 32"/>
                <a:gd name="T5" fmla="*/ 16 h 32"/>
                <a:gd name="T6" fmla="*/ 4 w 32"/>
                <a:gd name="T7" fmla="*/ 31 h 32"/>
                <a:gd name="T8" fmla="*/ 0 w 32"/>
                <a:gd name="T9" fmla="*/ 27 h 32"/>
                <a:gd name="T10" fmla="*/ 27 w 3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32"/>
                <a:gd name="T20" fmla="*/ 32 w 3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32">
                  <a:moveTo>
                    <a:pt x="27" y="0"/>
                  </a:moveTo>
                  <a:lnTo>
                    <a:pt x="31" y="4"/>
                  </a:lnTo>
                  <a:lnTo>
                    <a:pt x="21" y="16"/>
                  </a:lnTo>
                  <a:lnTo>
                    <a:pt x="4" y="31"/>
                  </a:lnTo>
                  <a:lnTo>
                    <a:pt x="0" y="27"/>
                  </a:lnTo>
                  <a:lnTo>
                    <a:pt x="27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00" name="Freeform 619"/>
            <p:cNvSpPr>
              <a:spLocks/>
            </p:cNvSpPr>
            <p:nvPr/>
          </p:nvSpPr>
          <p:spPr bwMode="auto">
            <a:xfrm>
              <a:off x="2580" y="1161"/>
              <a:ext cx="24" cy="21"/>
            </a:xfrm>
            <a:custGeom>
              <a:avLst/>
              <a:gdLst>
                <a:gd name="T0" fmla="*/ 0 w 24"/>
                <a:gd name="T1" fmla="*/ 0 h 21"/>
                <a:gd name="T2" fmla="*/ 13 w 24"/>
                <a:gd name="T3" fmla="*/ 0 h 21"/>
                <a:gd name="T4" fmla="*/ 17 w 24"/>
                <a:gd name="T5" fmla="*/ 2 h 21"/>
                <a:gd name="T6" fmla="*/ 22 w 24"/>
                <a:gd name="T7" fmla="*/ 8 h 21"/>
                <a:gd name="T8" fmla="*/ 23 w 24"/>
                <a:gd name="T9" fmla="*/ 15 h 21"/>
                <a:gd name="T10" fmla="*/ 22 w 24"/>
                <a:gd name="T11" fmla="*/ 18 h 21"/>
                <a:gd name="T12" fmla="*/ 15 w 24"/>
                <a:gd name="T13" fmla="*/ 20 h 21"/>
                <a:gd name="T14" fmla="*/ 16 w 24"/>
                <a:gd name="T15" fmla="*/ 12 h 21"/>
                <a:gd name="T16" fmla="*/ 13 w 24"/>
                <a:gd name="T17" fmla="*/ 7 h 21"/>
                <a:gd name="T18" fmla="*/ 6 w 24"/>
                <a:gd name="T19" fmla="*/ 4 h 21"/>
                <a:gd name="T20" fmla="*/ 1 w 24"/>
                <a:gd name="T21" fmla="*/ 0 h 21"/>
                <a:gd name="T22" fmla="*/ 0 w 24"/>
                <a:gd name="T23" fmla="*/ 0 h 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4"/>
                <a:gd name="T37" fmla="*/ 0 h 21"/>
                <a:gd name="T38" fmla="*/ 24 w 24"/>
                <a:gd name="T39" fmla="*/ 21 h 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4" h="21">
                  <a:moveTo>
                    <a:pt x="0" y="0"/>
                  </a:moveTo>
                  <a:lnTo>
                    <a:pt x="13" y="0"/>
                  </a:lnTo>
                  <a:lnTo>
                    <a:pt x="17" y="2"/>
                  </a:lnTo>
                  <a:lnTo>
                    <a:pt x="22" y="8"/>
                  </a:lnTo>
                  <a:lnTo>
                    <a:pt x="23" y="15"/>
                  </a:lnTo>
                  <a:lnTo>
                    <a:pt x="22" y="18"/>
                  </a:lnTo>
                  <a:lnTo>
                    <a:pt x="15" y="20"/>
                  </a:lnTo>
                  <a:lnTo>
                    <a:pt x="16" y="12"/>
                  </a:lnTo>
                  <a:lnTo>
                    <a:pt x="13" y="7"/>
                  </a:lnTo>
                  <a:lnTo>
                    <a:pt x="6" y="4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01" name="Freeform 620"/>
            <p:cNvSpPr>
              <a:spLocks/>
            </p:cNvSpPr>
            <p:nvPr/>
          </p:nvSpPr>
          <p:spPr bwMode="auto">
            <a:xfrm>
              <a:off x="2740" y="1027"/>
              <a:ext cx="31" cy="51"/>
            </a:xfrm>
            <a:custGeom>
              <a:avLst/>
              <a:gdLst>
                <a:gd name="T0" fmla="*/ 30 w 31"/>
                <a:gd name="T1" fmla="*/ 0 h 51"/>
                <a:gd name="T2" fmla="*/ 19 w 31"/>
                <a:gd name="T3" fmla="*/ 12 h 51"/>
                <a:gd name="T4" fmla="*/ 14 w 31"/>
                <a:gd name="T5" fmla="*/ 25 h 51"/>
                <a:gd name="T6" fmla="*/ 1 w 31"/>
                <a:gd name="T7" fmla="*/ 40 h 51"/>
                <a:gd name="T8" fmla="*/ 0 w 31"/>
                <a:gd name="T9" fmla="*/ 47 h 51"/>
                <a:gd name="T10" fmla="*/ 0 w 31"/>
                <a:gd name="T11" fmla="*/ 50 h 51"/>
                <a:gd name="T12" fmla="*/ 7 w 31"/>
                <a:gd name="T13" fmla="*/ 45 h 51"/>
                <a:gd name="T14" fmla="*/ 19 w 31"/>
                <a:gd name="T15" fmla="*/ 30 h 51"/>
                <a:gd name="T16" fmla="*/ 29 w 31"/>
                <a:gd name="T17" fmla="*/ 2 h 51"/>
                <a:gd name="T18" fmla="*/ 30 w 31"/>
                <a:gd name="T19" fmla="*/ 0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1"/>
                <a:gd name="T31" fmla="*/ 0 h 51"/>
                <a:gd name="T32" fmla="*/ 31 w 31"/>
                <a:gd name="T33" fmla="*/ 51 h 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1" h="51">
                  <a:moveTo>
                    <a:pt x="30" y="0"/>
                  </a:moveTo>
                  <a:lnTo>
                    <a:pt x="19" y="12"/>
                  </a:lnTo>
                  <a:lnTo>
                    <a:pt x="14" y="25"/>
                  </a:lnTo>
                  <a:lnTo>
                    <a:pt x="1" y="40"/>
                  </a:lnTo>
                  <a:lnTo>
                    <a:pt x="0" y="47"/>
                  </a:lnTo>
                  <a:lnTo>
                    <a:pt x="0" y="50"/>
                  </a:lnTo>
                  <a:lnTo>
                    <a:pt x="7" y="45"/>
                  </a:lnTo>
                  <a:lnTo>
                    <a:pt x="19" y="30"/>
                  </a:lnTo>
                  <a:lnTo>
                    <a:pt x="29" y="2"/>
                  </a:lnTo>
                  <a:lnTo>
                    <a:pt x="3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02" name="Freeform 621"/>
            <p:cNvSpPr>
              <a:spLocks/>
            </p:cNvSpPr>
            <p:nvPr/>
          </p:nvSpPr>
          <p:spPr bwMode="auto">
            <a:xfrm>
              <a:off x="2710" y="1121"/>
              <a:ext cx="80" cy="67"/>
            </a:xfrm>
            <a:custGeom>
              <a:avLst/>
              <a:gdLst>
                <a:gd name="T0" fmla="*/ 0 w 80"/>
                <a:gd name="T1" fmla="*/ 0 h 67"/>
                <a:gd name="T2" fmla="*/ 25 w 80"/>
                <a:gd name="T3" fmla="*/ 26 h 67"/>
                <a:gd name="T4" fmla="*/ 50 w 80"/>
                <a:gd name="T5" fmla="*/ 47 h 67"/>
                <a:gd name="T6" fmla="*/ 79 w 80"/>
                <a:gd name="T7" fmla="*/ 66 h 67"/>
                <a:gd name="T8" fmla="*/ 52 w 80"/>
                <a:gd name="T9" fmla="*/ 50 h 67"/>
                <a:gd name="T10" fmla="*/ 26 w 80"/>
                <a:gd name="T11" fmla="*/ 30 h 67"/>
                <a:gd name="T12" fmla="*/ 16 w 80"/>
                <a:gd name="T13" fmla="*/ 21 h 67"/>
                <a:gd name="T14" fmla="*/ 1 w 80"/>
                <a:gd name="T15" fmla="*/ 3 h 67"/>
                <a:gd name="T16" fmla="*/ 0 w 80"/>
                <a:gd name="T17" fmla="*/ 0 h 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0"/>
                <a:gd name="T28" fmla="*/ 0 h 67"/>
                <a:gd name="T29" fmla="*/ 80 w 80"/>
                <a:gd name="T30" fmla="*/ 67 h 6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0" h="67">
                  <a:moveTo>
                    <a:pt x="0" y="0"/>
                  </a:moveTo>
                  <a:lnTo>
                    <a:pt x="25" y="26"/>
                  </a:lnTo>
                  <a:lnTo>
                    <a:pt x="50" y="47"/>
                  </a:lnTo>
                  <a:lnTo>
                    <a:pt x="79" y="66"/>
                  </a:lnTo>
                  <a:lnTo>
                    <a:pt x="52" y="50"/>
                  </a:lnTo>
                  <a:lnTo>
                    <a:pt x="26" y="30"/>
                  </a:lnTo>
                  <a:lnTo>
                    <a:pt x="16" y="21"/>
                  </a:lnTo>
                  <a:lnTo>
                    <a:pt x="1" y="3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03" name="Freeform 622"/>
            <p:cNvSpPr>
              <a:spLocks/>
            </p:cNvSpPr>
            <p:nvPr/>
          </p:nvSpPr>
          <p:spPr bwMode="auto">
            <a:xfrm>
              <a:off x="2746" y="1088"/>
              <a:ext cx="28" cy="42"/>
            </a:xfrm>
            <a:custGeom>
              <a:avLst/>
              <a:gdLst>
                <a:gd name="T0" fmla="*/ 0 w 28"/>
                <a:gd name="T1" fmla="*/ 0 h 42"/>
                <a:gd name="T2" fmla="*/ 9 w 28"/>
                <a:gd name="T3" fmla="*/ 6 h 42"/>
                <a:gd name="T4" fmla="*/ 24 w 28"/>
                <a:gd name="T5" fmla="*/ 19 h 42"/>
                <a:gd name="T6" fmla="*/ 27 w 28"/>
                <a:gd name="T7" fmla="*/ 23 h 42"/>
                <a:gd name="T8" fmla="*/ 27 w 28"/>
                <a:gd name="T9" fmla="*/ 27 h 42"/>
                <a:gd name="T10" fmla="*/ 24 w 28"/>
                <a:gd name="T11" fmla="*/ 41 h 42"/>
                <a:gd name="T12" fmla="*/ 24 w 28"/>
                <a:gd name="T13" fmla="*/ 34 h 42"/>
                <a:gd name="T14" fmla="*/ 25 w 28"/>
                <a:gd name="T15" fmla="*/ 29 h 42"/>
                <a:gd name="T16" fmla="*/ 25 w 28"/>
                <a:gd name="T17" fmla="*/ 24 h 42"/>
                <a:gd name="T18" fmla="*/ 22 w 28"/>
                <a:gd name="T19" fmla="*/ 19 h 42"/>
                <a:gd name="T20" fmla="*/ 2 w 28"/>
                <a:gd name="T21" fmla="*/ 1 h 42"/>
                <a:gd name="T22" fmla="*/ 0 w 28"/>
                <a:gd name="T23" fmla="*/ 0 h 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8"/>
                <a:gd name="T37" fmla="*/ 0 h 42"/>
                <a:gd name="T38" fmla="*/ 28 w 28"/>
                <a:gd name="T39" fmla="*/ 42 h 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8" h="42">
                  <a:moveTo>
                    <a:pt x="0" y="0"/>
                  </a:moveTo>
                  <a:lnTo>
                    <a:pt x="9" y="6"/>
                  </a:lnTo>
                  <a:lnTo>
                    <a:pt x="24" y="19"/>
                  </a:lnTo>
                  <a:lnTo>
                    <a:pt x="27" y="23"/>
                  </a:lnTo>
                  <a:lnTo>
                    <a:pt x="27" y="27"/>
                  </a:lnTo>
                  <a:lnTo>
                    <a:pt x="24" y="41"/>
                  </a:lnTo>
                  <a:lnTo>
                    <a:pt x="24" y="34"/>
                  </a:lnTo>
                  <a:lnTo>
                    <a:pt x="25" y="29"/>
                  </a:lnTo>
                  <a:lnTo>
                    <a:pt x="25" y="24"/>
                  </a:lnTo>
                  <a:lnTo>
                    <a:pt x="22" y="19"/>
                  </a:lnTo>
                  <a:lnTo>
                    <a:pt x="2" y="1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04" name="Freeform 623"/>
            <p:cNvSpPr>
              <a:spLocks/>
            </p:cNvSpPr>
            <p:nvPr/>
          </p:nvSpPr>
          <p:spPr bwMode="auto">
            <a:xfrm>
              <a:off x="2777" y="1118"/>
              <a:ext cx="29" cy="46"/>
            </a:xfrm>
            <a:custGeom>
              <a:avLst/>
              <a:gdLst>
                <a:gd name="T0" fmla="*/ 0 w 29"/>
                <a:gd name="T1" fmla="*/ 0 h 46"/>
                <a:gd name="T2" fmla="*/ 5 w 29"/>
                <a:gd name="T3" fmla="*/ 1 h 46"/>
                <a:gd name="T4" fmla="*/ 12 w 29"/>
                <a:gd name="T5" fmla="*/ 7 h 46"/>
                <a:gd name="T6" fmla="*/ 22 w 29"/>
                <a:gd name="T7" fmla="*/ 17 h 46"/>
                <a:gd name="T8" fmla="*/ 27 w 29"/>
                <a:gd name="T9" fmla="*/ 35 h 46"/>
                <a:gd name="T10" fmla="*/ 28 w 29"/>
                <a:gd name="T11" fmla="*/ 45 h 46"/>
                <a:gd name="T12" fmla="*/ 25 w 29"/>
                <a:gd name="T13" fmla="*/ 37 h 46"/>
                <a:gd name="T14" fmla="*/ 24 w 29"/>
                <a:gd name="T15" fmla="*/ 30 h 46"/>
                <a:gd name="T16" fmla="*/ 23 w 29"/>
                <a:gd name="T17" fmla="*/ 23 h 46"/>
                <a:gd name="T18" fmla="*/ 20 w 29"/>
                <a:gd name="T19" fmla="*/ 17 h 46"/>
                <a:gd name="T20" fmla="*/ 11 w 29"/>
                <a:gd name="T21" fmla="*/ 7 h 46"/>
                <a:gd name="T22" fmla="*/ 4 w 29"/>
                <a:gd name="T23" fmla="*/ 2 h 46"/>
                <a:gd name="T24" fmla="*/ 0 w 29"/>
                <a:gd name="T25" fmla="*/ 0 h 4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9"/>
                <a:gd name="T40" fmla="*/ 0 h 46"/>
                <a:gd name="T41" fmla="*/ 29 w 29"/>
                <a:gd name="T42" fmla="*/ 46 h 4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9" h="46">
                  <a:moveTo>
                    <a:pt x="0" y="0"/>
                  </a:moveTo>
                  <a:lnTo>
                    <a:pt x="5" y="1"/>
                  </a:lnTo>
                  <a:lnTo>
                    <a:pt x="12" y="7"/>
                  </a:lnTo>
                  <a:lnTo>
                    <a:pt x="22" y="17"/>
                  </a:lnTo>
                  <a:lnTo>
                    <a:pt x="27" y="35"/>
                  </a:lnTo>
                  <a:lnTo>
                    <a:pt x="28" y="45"/>
                  </a:lnTo>
                  <a:lnTo>
                    <a:pt x="25" y="37"/>
                  </a:lnTo>
                  <a:lnTo>
                    <a:pt x="24" y="30"/>
                  </a:lnTo>
                  <a:lnTo>
                    <a:pt x="23" y="23"/>
                  </a:lnTo>
                  <a:lnTo>
                    <a:pt x="20" y="17"/>
                  </a:lnTo>
                  <a:lnTo>
                    <a:pt x="11" y="7"/>
                  </a:ln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05" name="Freeform 624"/>
            <p:cNvSpPr>
              <a:spLocks/>
            </p:cNvSpPr>
            <p:nvPr/>
          </p:nvSpPr>
          <p:spPr bwMode="auto">
            <a:xfrm>
              <a:off x="2793" y="1065"/>
              <a:ext cx="19" cy="42"/>
            </a:xfrm>
            <a:custGeom>
              <a:avLst/>
              <a:gdLst>
                <a:gd name="T0" fmla="*/ 18 w 19"/>
                <a:gd name="T1" fmla="*/ 0 h 42"/>
                <a:gd name="T2" fmla="*/ 11 w 19"/>
                <a:gd name="T3" fmla="*/ 8 h 42"/>
                <a:gd name="T4" fmla="*/ 3 w 19"/>
                <a:gd name="T5" fmla="*/ 22 h 42"/>
                <a:gd name="T6" fmla="*/ 0 w 19"/>
                <a:gd name="T7" fmla="*/ 32 h 42"/>
                <a:gd name="T8" fmla="*/ 2 w 19"/>
                <a:gd name="T9" fmla="*/ 41 h 42"/>
                <a:gd name="T10" fmla="*/ 2 w 19"/>
                <a:gd name="T11" fmla="*/ 29 h 42"/>
                <a:gd name="T12" fmla="*/ 5 w 19"/>
                <a:gd name="T13" fmla="*/ 19 h 42"/>
                <a:gd name="T14" fmla="*/ 11 w 19"/>
                <a:gd name="T15" fmla="*/ 10 h 42"/>
                <a:gd name="T16" fmla="*/ 18 w 19"/>
                <a:gd name="T17" fmla="*/ 1 h 42"/>
                <a:gd name="T18" fmla="*/ 18 w 19"/>
                <a:gd name="T19" fmla="*/ 0 h 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"/>
                <a:gd name="T31" fmla="*/ 0 h 42"/>
                <a:gd name="T32" fmla="*/ 19 w 19"/>
                <a:gd name="T33" fmla="*/ 42 h 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" h="42">
                  <a:moveTo>
                    <a:pt x="18" y="0"/>
                  </a:moveTo>
                  <a:lnTo>
                    <a:pt x="11" y="8"/>
                  </a:lnTo>
                  <a:lnTo>
                    <a:pt x="3" y="22"/>
                  </a:lnTo>
                  <a:lnTo>
                    <a:pt x="0" y="32"/>
                  </a:lnTo>
                  <a:lnTo>
                    <a:pt x="2" y="41"/>
                  </a:lnTo>
                  <a:lnTo>
                    <a:pt x="2" y="29"/>
                  </a:lnTo>
                  <a:lnTo>
                    <a:pt x="5" y="19"/>
                  </a:lnTo>
                  <a:lnTo>
                    <a:pt x="11" y="10"/>
                  </a:lnTo>
                  <a:lnTo>
                    <a:pt x="18" y="1"/>
                  </a:lnTo>
                  <a:lnTo>
                    <a:pt x="18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06" name="Freeform 625"/>
            <p:cNvSpPr>
              <a:spLocks/>
            </p:cNvSpPr>
            <p:nvPr/>
          </p:nvSpPr>
          <p:spPr bwMode="auto">
            <a:xfrm>
              <a:off x="2765" y="1039"/>
              <a:ext cx="18" cy="62"/>
            </a:xfrm>
            <a:custGeom>
              <a:avLst/>
              <a:gdLst>
                <a:gd name="T0" fmla="*/ 17 w 18"/>
                <a:gd name="T1" fmla="*/ 0 h 62"/>
                <a:gd name="T2" fmla="*/ 14 w 18"/>
                <a:gd name="T3" fmla="*/ 38 h 62"/>
                <a:gd name="T4" fmla="*/ 2 w 18"/>
                <a:gd name="T5" fmla="*/ 37 h 62"/>
                <a:gd name="T6" fmla="*/ 14 w 18"/>
                <a:gd name="T7" fmla="*/ 45 h 62"/>
                <a:gd name="T8" fmla="*/ 2 w 18"/>
                <a:gd name="T9" fmla="*/ 61 h 62"/>
                <a:gd name="T10" fmla="*/ 11 w 18"/>
                <a:gd name="T11" fmla="*/ 46 h 62"/>
                <a:gd name="T12" fmla="*/ 0 w 18"/>
                <a:gd name="T13" fmla="*/ 36 h 62"/>
                <a:gd name="T14" fmla="*/ 13 w 18"/>
                <a:gd name="T15" fmla="*/ 36 h 62"/>
                <a:gd name="T16" fmla="*/ 17 w 18"/>
                <a:gd name="T17" fmla="*/ 0 h 6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62"/>
                <a:gd name="T29" fmla="*/ 18 w 18"/>
                <a:gd name="T30" fmla="*/ 62 h 6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62">
                  <a:moveTo>
                    <a:pt x="17" y="0"/>
                  </a:moveTo>
                  <a:lnTo>
                    <a:pt x="14" y="38"/>
                  </a:lnTo>
                  <a:lnTo>
                    <a:pt x="2" y="37"/>
                  </a:lnTo>
                  <a:lnTo>
                    <a:pt x="14" y="45"/>
                  </a:lnTo>
                  <a:lnTo>
                    <a:pt x="2" y="61"/>
                  </a:lnTo>
                  <a:lnTo>
                    <a:pt x="11" y="46"/>
                  </a:lnTo>
                  <a:lnTo>
                    <a:pt x="0" y="36"/>
                  </a:lnTo>
                  <a:lnTo>
                    <a:pt x="13" y="36"/>
                  </a:lnTo>
                  <a:lnTo>
                    <a:pt x="17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07" name="Freeform 626"/>
            <p:cNvSpPr>
              <a:spLocks/>
            </p:cNvSpPr>
            <p:nvPr/>
          </p:nvSpPr>
          <p:spPr bwMode="auto">
            <a:xfrm>
              <a:off x="2585" y="1127"/>
              <a:ext cx="69" cy="31"/>
            </a:xfrm>
            <a:custGeom>
              <a:avLst/>
              <a:gdLst>
                <a:gd name="T0" fmla="*/ 0 w 69"/>
                <a:gd name="T1" fmla="*/ 30 h 31"/>
                <a:gd name="T2" fmla="*/ 12 w 69"/>
                <a:gd name="T3" fmla="*/ 21 h 31"/>
                <a:gd name="T4" fmla="*/ 33 w 69"/>
                <a:gd name="T5" fmla="*/ 10 h 31"/>
                <a:gd name="T6" fmla="*/ 35 w 69"/>
                <a:gd name="T7" fmla="*/ 5 h 31"/>
                <a:gd name="T8" fmla="*/ 37 w 69"/>
                <a:gd name="T9" fmla="*/ 2 h 31"/>
                <a:gd name="T10" fmla="*/ 40 w 69"/>
                <a:gd name="T11" fmla="*/ 1 h 31"/>
                <a:gd name="T12" fmla="*/ 48 w 69"/>
                <a:gd name="T13" fmla="*/ 0 h 31"/>
                <a:gd name="T14" fmla="*/ 56 w 69"/>
                <a:gd name="T15" fmla="*/ 2 h 31"/>
                <a:gd name="T16" fmla="*/ 65 w 69"/>
                <a:gd name="T17" fmla="*/ 6 h 31"/>
                <a:gd name="T18" fmla="*/ 68 w 69"/>
                <a:gd name="T19" fmla="*/ 8 h 31"/>
                <a:gd name="T20" fmla="*/ 67 w 69"/>
                <a:gd name="T21" fmla="*/ 9 h 31"/>
                <a:gd name="T22" fmla="*/ 58 w 69"/>
                <a:gd name="T23" fmla="*/ 5 h 31"/>
                <a:gd name="T24" fmla="*/ 42 w 69"/>
                <a:gd name="T25" fmla="*/ 2 h 31"/>
                <a:gd name="T26" fmla="*/ 38 w 69"/>
                <a:gd name="T27" fmla="*/ 2 h 31"/>
                <a:gd name="T28" fmla="*/ 37 w 69"/>
                <a:gd name="T29" fmla="*/ 5 h 31"/>
                <a:gd name="T30" fmla="*/ 34 w 69"/>
                <a:gd name="T31" fmla="*/ 12 h 31"/>
                <a:gd name="T32" fmla="*/ 25 w 69"/>
                <a:gd name="T33" fmla="*/ 16 h 31"/>
                <a:gd name="T34" fmla="*/ 20 w 69"/>
                <a:gd name="T35" fmla="*/ 18 h 31"/>
                <a:gd name="T36" fmla="*/ 16 w 69"/>
                <a:gd name="T37" fmla="*/ 21 h 31"/>
                <a:gd name="T38" fmla="*/ 7 w 69"/>
                <a:gd name="T39" fmla="*/ 28 h 31"/>
                <a:gd name="T40" fmla="*/ 2 w 69"/>
                <a:gd name="T41" fmla="*/ 30 h 31"/>
                <a:gd name="T42" fmla="*/ 0 w 69"/>
                <a:gd name="T43" fmla="*/ 30 h 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9"/>
                <a:gd name="T67" fmla="*/ 0 h 31"/>
                <a:gd name="T68" fmla="*/ 69 w 69"/>
                <a:gd name="T69" fmla="*/ 31 h 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9" h="31">
                  <a:moveTo>
                    <a:pt x="0" y="30"/>
                  </a:moveTo>
                  <a:lnTo>
                    <a:pt x="12" y="21"/>
                  </a:lnTo>
                  <a:lnTo>
                    <a:pt x="33" y="10"/>
                  </a:lnTo>
                  <a:lnTo>
                    <a:pt x="35" y="5"/>
                  </a:lnTo>
                  <a:lnTo>
                    <a:pt x="37" y="2"/>
                  </a:lnTo>
                  <a:lnTo>
                    <a:pt x="40" y="1"/>
                  </a:lnTo>
                  <a:lnTo>
                    <a:pt x="48" y="0"/>
                  </a:lnTo>
                  <a:lnTo>
                    <a:pt x="56" y="2"/>
                  </a:lnTo>
                  <a:lnTo>
                    <a:pt x="65" y="6"/>
                  </a:lnTo>
                  <a:lnTo>
                    <a:pt x="68" y="8"/>
                  </a:lnTo>
                  <a:lnTo>
                    <a:pt x="67" y="9"/>
                  </a:lnTo>
                  <a:lnTo>
                    <a:pt x="58" y="5"/>
                  </a:lnTo>
                  <a:lnTo>
                    <a:pt x="42" y="2"/>
                  </a:lnTo>
                  <a:lnTo>
                    <a:pt x="38" y="2"/>
                  </a:lnTo>
                  <a:lnTo>
                    <a:pt x="37" y="5"/>
                  </a:lnTo>
                  <a:lnTo>
                    <a:pt x="34" y="12"/>
                  </a:lnTo>
                  <a:lnTo>
                    <a:pt x="25" y="16"/>
                  </a:lnTo>
                  <a:lnTo>
                    <a:pt x="20" y="18"/>
                  </a:lnTo>
                  <a:lnTo>
                    <a:pt x="16" y="21"/>
                  </a:lnTo>
                  <a:lnTo>
                    <a:pt x="7" y="28"/>
                  </a:lnTo>
                  <a:lnTo>
                    <a:pt x="2" y="30"/>
                  </a:lnTo>
                  <a:lnTo>
                    <a:pt x="0" y="3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08" name="Freeform 627"/>
            <p:cNvSpPr>
              <a:spLocks/>
            </p:cNvSpPr>
            <p:nvPr/>
          </p:nvSpPr>
          <p:spPr bwMode="auto">
            <a:xfrm>
              <a:off x="2631" y="1099"/>
              <a:ext cx="28" cy="25"/>
            </a:xfrm>
            <a:custGeom>
              <a:avLst/>
              <a:gdLst>
                <a:gd name="T0" fmla="*/ 0 w 28"/>
                <a:gd name="T1" fmla="*/ 23 h 25"/>
                <a:gd name="T2" fmla="*/ 4 w 28"/>
                <a:gd name="T3" fmla="*/ 22 h 25"/>
                <a:gd name="T4" fmla="*/ 12 w 28"/>
                <a:gd name="T5" fmla="*/ 16 h 25"/>
                <a:gd name="T6" fmla="*/ 18 w 28"/>
                <a:gd name="T7" fmla="*/ 5 h 25"/>
                <a:gd name="T8" fmla="*/ 19 w 28"/>
                <a:gd name="T9" fmla="*/ 1 h 25"/>
                <a:gd name="T10" fmla="*/ 22 w 28"/>
                <a:gd name="T11" fmla="*/ 0 h 25"/>
                <a:gd name="T12" fmla="*/ 25 w 28"/>
                <a:gd name="T13" fmla="*/ 2 h 25"/>
                <a:gd name="T14" fmla="*/ 26 w 28"/>
                <a:gd name="T15" fmla="*/ 7 h 25"/>
                <a:gd name="T16" fmla="*/ 27 w 28"/>
                <a:gd name="T17" fmla="*/ 16 h 25"/>
                <a:gd name="T18" fmla="*/ 25 w 28"/>
                <a:gd name="T19" fmla="*/ 10 h 25"/>
                <a:gd name="T20" fmla="*/ 23 w 28"/>
                <a:gd name="T21" fmla="*/ 5 h 25"/>
                <a:gd name="T22" fmla="*/ 22 w 28"/>
                <a:gd name="T23" fmla="*/ 4 h 25"/>
                <a:gd name="T24" fmla="*/ 21 w 28"/>
                <a:gd name="T25" fmla="*/ 4 h 25"/>
                <a:gd name="T26" fmla="*/ 16 w 28"/>
                <a:gd name="T27" fmla="*/ 11 h 25"/>
                <a:gd name="T28" fmla="*/ 12 w 28"/>
                <a:gd name="T29" fmla="*/ 18 h 25"/>
                <a:gd name="T30" fmla="*/ 4 w 28"/>
                <a:gd name="T31" fmla="*/ 23 h 25"/>
                <a:gd name="T32" fmla="*/ 1 w 28"/>
                <a:gd name="T33" fmla="*/ 24 h 25"/>
                <a:gd name="T34" fmla="*/ 0 w 28"/>
                <a:gd name="T35" fmla="*/ 23 h 2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"/>
                <a:gd name="T55" fmla="*/ 0 h 25"/>
                <a:gd name="T56" fmla="*/ 28 w 28"/>
                <a:gd name="T57" fmla="*/ 25 h 2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" h="25">
                  <a:moveTo>
                    <a:pt x="0" y="23"/>
                  </a:moveTo>
                  <a:lnTo>
                    <a:pt x="4" y="22"/>
                  </a:lnTo>
                  <a:lnTo>
                    <a:pt x="12" y="16"/>
                  </a:lnTo>
                  <a:lnTo>
                    <a:pt x="18" y="5"/>
                  </a:lnTo>
                  <a:lnTo>
                    <a:pt x="19" y="1"/>
                  </a:lnTo>
                  <a:lnTo>
                    <a:pt x="22" y="0"/>
                  </a:lnTo>
                  <a:lnTo>
                    <a:pt x="25" y="2"/>
                  </a:lnTo>
                  <a:lnTo>
                    <a:pt x="26" y="7"/>
                  </a:lnTo>
                  <a:lnTo>
                    <a:pt x="27" y="16"/>
                  </a:lnTo>
                  <a:lnTo>
                    <a:pt x="25" y="10"/>
                  </a:lnTo>
                  <a:lnTo>
                    <a:pt x="23" y="5"/>
                  </a:lnTo>
                  <a:lnTo>
                    <a:pt x="22" y="4"/>
                  </a:lnTo>
                  <a:lnTo>
                    <a:pt x="21" y="4"/>
                  </a:lnTo>
                  <a:lnTo>
                    <a:pt x="16" y="11"/>
                  </a:lnTo>
                  <a:lnTo>
                    <a:pt x="12" y="18"/>
                  </a:lnTo>
                  <a:lnTo>
                    <a:pt x="4" y="23"/>
                  </a:lnTo>
                  <a:lnTo>
                    <a:pt x="1" y="24"/>
                  </a:lnTo>
                  <a:lnTo>
                    <a:pt x="0" y="23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09" name="Freeform 628"/>
            <p:cNvSpPr>
              <a:spLocks/>
            </p:cNvSpPr>
            <p:nvPr/>
          </p:nvSpPr>
          <p:spPr bwMode="auto">
            <a:xfrm>
              <a:off x="2687" y="1089"/>
              <a:ext cx="7" cy="81"/>
            </a:xfrm>
            <a:custGeom>
              <a:avLst/>
              <a:gdLst>
                <a:gd name="T0" fmla="*/ 0 w 7"/>
                <a:gd name="T1" fmla="*/ 0 h 81"/>
                <a:gd name="T2" fmla="*/ 1 w 7"/>
                <a:gd name="T3" fmla="*/ 29 h 81"/>
                <a:gd name="T4" fmla="*/ 6 w 7"/>
                <a:gd name="T5" fmla="*/ 80 h 81"/>
                <a:gd name="T6" fmla="*/ 1 w 7"/>
                <a:gd name="T7" fmla="*/ 1 h 81"/>
                <a:gd name="T8" fmla="*/ 0 w 7"/>
                <a:gd name="T9" fmla="*/ 0 h 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81"/>
                <a:gd name="T17" fmla="*/ 7 w 7"/>
                <a:gd name="T18" fmla="*/ 81 h 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81">
                  <a:moveTo>
                    <a:pt x="0" y="0"/>
                  </a:moveTo>
                  <a:lnTo>
                    <a:pt x="1" y="29"/>
                  </a:lnTo>
                  <a:lnTo>
                    <a:pt x="6" y="80"/>
                  </a:lnTo>
                  <a:lnTo>
                    <a:pt x="1" y="1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10" name="Freeform 629"/>
            <p:cNvSpPr>
              <a:spLocks/>
            </p:cNvSpPr>
            <p:nvPr/>
          </p:nvSpPr>
          <p:spPr bwMode="auto">
            <a:xfrm>
              <a:off x="2672" y="1041"/>
              <a:ext cx="15" cy="31"/>
            </a:xfrm>
            <a:custGeom>
              <a:avLst/>
              <a:gdLst>
                <a:gd name="T0" fmla="*/ 14 w 15"/>
                <a:gd name="T1" fmla="*/ 0 h 31"/>
                <a:gd name="T2" fmla="*/ 11 w 15"/>
                <a:gd name="T3" fmla="*/ 1 h 31"/>
                <a:gd name="T4" fmla="*/ 6 w 15"/>
                <a:gd name="T5" fmla="*/ 8 h 31"/>
                <a:gd name="T6" fmla="*/ 0 w 15"/>
                <a:gd name="T7" fmla="*/ 30 h 31"/>
                <a:gd name="T8" fmla="*/ 4 w 15"/>
                <a:gd name="T9" fmla="*/ 18 h 31"/>
                <a:gd name="T10" fmla="*/ 8 w 15"/>
                <a:gd name="T11" fmla="*/ 8 h 31"/>
                <a:gd name="T12" fmla="*/ 13 w 15"/>
                <a:gd name="T13" fmla="*/ 2 h 31"/>
                <a:gd name="T14" fmla="*/ 14 w 15"/>
                <a:gd name="T15" fmla="*/ 0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"/>
                <a:gd name="T25" fmla="*/ 0 h 31"/>
                <a:gd name="T26" fmla="*/ 15 w 15"/>
                <a:gd name="T27" fmla="*/ 31 h 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" h="31">
                  <a:moveTo>
                    <a:pt x="14" y="0"/>
                  </a:moveTo>
                  <a:lnTo>
                    <a:pt x="11" y="1"/>
                  </a:lnTo>
                  <a:lnTo>
                    <a:pt x="6" y="8"/>
                  </a:lnTo>
                  <a:lnTo>
                    <a:pt x="0" y="30"/>
                  </a:lnTo>
                  <a:lnTo>
                    <a:pt x="4" y="18"/>
                  </a:lnTo>
                  <a:lnTo>
                    <a:pt x="8" y="8"/>
                  </a:lnTo>
                  <a:lnTo>
                    <a:pt x="13" y="2"/>
                  </a:lnTo>
                  <a:lnTo>
                    <a:pt x="14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11" name="Freeform 630"/>
            <p:cNvSpPr>
              <a:spLocks/>
            </p:cNvSpPr>
            <p:nvPr/>
          </p:nvSpPr>
          <p:spPr bwMode="auto">
            <a:xfrm>
              <a:off x="2688" y="948"/>
              <a:ext cx="32" cy="8"/>
            </a:xfrm>
            <a:custGeom>
              <a:avLst/>
              <a:gdLst>
                <a:gd name="T0" fmla="*/ 0 w 32"/>
                <a:gd name="T1" fmla="*/ 5 h 8"/>
                <a:gd name="T2" fmla="*/ 4 w 32"/>
                <a:gd name="T3" fmla="*/ 2 h 8"/>
                <a:gd name="T4" fmla="*/ 10 w 32"/>
                <a:gd name="T5" fmla="*/ 0 h 8"/>
                <a:gd name="T6" fmla="*/ 15 w 32"/>
                <a:gd name="T7" fmla="*/ 1 h 8"/>
                <a:gd name="T8" fmla="*/ 24 w 32"/>
                <a:gd name="T9" fmla="*/ 3 h 8"/>
                <a:gd name="T10" fmla="*/ 31 w 32"/>
                <a:gd name="T11" fmla="*/ 3 h 8"/>
                <a:gd name="T12" fmla="*/ 20 w 32"/>
                <a:gd name="T13" fmla="*/ 6 h 8"/>
                <a:gd name="T14" fmla="*/ 13 w 32"/>
                <a:gd name="T15" fmla="*/ 4 h 8"/>
                <a:gd name="T16" fmla="*/ 6 w 32"/>
                <a:gd name="T17" fmla="*/ 4 h 8"/>
                <a:gd name="T18" fmla="*/ 6 w 32"/>
                <a:gd name="T19" fmla="*/ 4 h 8"/>
                <a:gd name="T20" fmla="*/ 12 w 32"/>
                <a:gd name="T21" fmla="*/ 7 h 8"/>
                <a:gd name="T22" fmla="*/ 5 w 32"/>
                <a:gd name="T23" fmla="*/ 7 h 8"/>
                <a:gd name="T24" fmla="*/ 1 w 32"/>
                <a:gd name="T25" fmla="*/ 6 h 8"/>
                <a:gd name="T26" fmla="*/ 0 w 32"/>
                <a:gd name="T27" fmla="*/ 5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2"/>
                <a:gd name="T43" fmla="*/ 0 h 8"/>
                <a:gd name="T44" fmla="*/ 32 w 32"/>
                <a:gd name="T45" fmla="*/ 8 h 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2" h="8">
                  <a:moveTo>
                    <a:pt x="0" y="5"/>
                  </a:moveTo>
                  <a:lnTo>
                    <a:pt x="4" y="2"/>
                  </a:lnTo>
                  <a:lnTo>
                    <a:pt x="10" y="0"/>
                  </a:lnTo>
                  <a:lnTo>
                    <a:pt x="15" y="1"/>
                  </a:lnTo>
                  <a:lnTo>
                    <a:pt x="24" y="3"/>
                  </a:lnTo>
                  <a:lnTo>
                    <a:pt x="31" y="3"/>
                  </a:lnTo>
                  <a:lnTo>
                    <a:pt x="20" y="6"/>
                  </a:lnTo>
                  <a:lnTo>
                    <a:pt x="13" y="4"/>
                  </a:lnTo>
                  <a:lnTo>
                    <a:pt x="6" y="4"/>
                  </a:lnTo>
                  <a:lnTo>
                    <a:pt x="12" y="7"/>
                  </a:lnTo>
                  <a:lnTo>
                    <a:pt x="5" y="7"/>
                  </a:lnTo>
                  <a:lnTo>
                    <a:pt x="1" y="6"/>
                  </a:lnTo>
                  <a:lnTo>
                    <a:pt x="0" y="5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12" name="Freeform 631"/>
            <p:cNvSpPr>
              <a:spLocks/>
            </p:cNvSpPr>
            <p:nvPr/>
          </p:nvSpPr>
          <p:spPr bwMode="auto">
            <a:xfrm>
              <a:off x="2697" y="958"/>
              <a:ext cx="37" cy="12"/>
            </a:xfrm>
            <a:custGeom>
              <a:avLst/>
              <a:gdLst>
                <a:gd name="T0" fmla="*/ 0 w 37"/>
                <a:gd name="T1" fmla="*/ 3 h 12"/>
                <a:gd name="T2" fmla="*/ 3 w 37"/>
                <a:gd name="T3" fmla="*/ 1 h 12"/>
                <a:gd name="T4" fmla="*/ 10 w 37"/>
                <a:gd name="T5" fmla="*/ 0 h 12"/>
                <a:gd name="T6" fmla="*/ 21 w 37"/>
                <a:gd name="T7" fmla="*/ 2 h 12"/>
                <a:gd name="T8" fmla="*/ 30 w 37"/>
                <a:gd name="T9" fmla="*/ 10 h 12"/>
                <a:gd name="T10" fmla="*/ 36 w 37"/>
                <a:gd name="T11" fmla="*/ 11 h 12"/>
                <a:gd name="T12" fmla="*/ 35 w 37"/>
                <a:gd name="T13" fmla="*/ 11 h 12"/>
                <a:gd name="T14" fmla="*/ 31 w 37"/>
                <a:gd name="T15" fmla="*/ 11 h 12"/>
                <a:gd name="T16" fmla="*/ 25 w 37"/>
                <a:gd name="T17" fmla="*/ 7 h 12"/>
                <a:gd name="T18" fmla="*/ 18 w 37"/>
                <a:gd name="T19" fmla="*/ 4 h 12"/>
                <a:gd name="T20" fmla="*/ 11 w 37"/>
                <a:gd name="T21" fmla="*/ 3 h 12"/>
                <a:gd name="T22" fmla="*/ 16 w 37"/>
                <a:gd name="T23" fmla="*/ 5 h 12"/>
                <a:gd name="T24" fmla="*/ 22 w 37"/>
                <a:gd name="T25" fmla="*/ 7 h 12"/>
                <a:gd name="T26" fmla="*/ 11 w 37"/>
                <a:gd name="T27" fmla="*/ 6 h 12"/>
                <a:gd name="T28" fmla="*/ 6 w 37"/>
                <a:gd name="T29" fmla="*/ 3 h 12"/>
                <a:gd name="T30" fmla="*/ 1 w 37"/>
                <a:gd name="T31" fmla="*/ 3 h 12"/>
                <a:gd name="T32" fmla="*/ 0 w 37"/>
                <a:gd name="T33" fmla="*/ 3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12"/>
                <a:gd name="T53" fmla="*/ 37 w 37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12">
                  <a:moveTo>
                    <a:pt x="0" y="3"/>
                  </a:moveTo>
                  <a:lnTo>
                    <a:pt x="3" y="1"/>
                  </a:lnTo>
                  <a:lnTo>
                    <a:pt x="10" y="0"/>
                  </a:lnTo>
                  <a:lnTo>
                    <a:pt x="21" y="2"/>
                  </a:lnTo>
                  <a:lnTo>
                    <a:pt x="30" y="10"/>
                  </a:lnTo>
                  <a:lnTo>
                    <a:pt x="36" y="11"/>
                  </a:lnTo>
                  <a:lnTo>
                    <a:pt x="35" y="11"/>
                  </a:lnTo>
                  <a:lnTo>
                    <a:pt x="31" y="11"/>
                  </a:lnTo>
                  <a:lnTo>
                    <a:pt x="25" y="7"/>
                  </a:lnTo>
                  <a:lnTo>
                    <a:pt x="18" y="4"/>
                  </a:lnTo>
                  <a:lnTo>
                    <a:pt x="11" y="3"/>
                  </a:lnTo>
                  <a:lnTo>
                    <a:pt x="16" y="5"/>
                  </a:lnTo>
                  <a:lnTo>
                    <a:pt x="22" y="7"/>
                  </a:lnTo>
                  <a:lnTo>
                    <a:pt x="11" y="6"/>
                  </a:lnTo>
                  <a:lnTo>
                    <a:pt x="6" y="3"/>
                  </a:lnTo>
                  <a:lnTo>
                    <a:pt x="1" y="3"/>
                  </a:lnTo>
                  <a:lnTo>
                    <a:pt x="0" y="3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13" name="Freeform 632"/>
            <p:cNvSpPr>
              <a:spLocks/>
            </p:cNvSpPr>
            <p:nvPr/>
          </p:nvSpPr>
          <p:spPr bwMode="auto">
            <a:xfrm>
              <a:off x="2720" y="955"/>
              <a:ext cx="19" cy="8"/>
            </a:xfrm>
            <a:custGeom>
              <a:avLst/>
              <a:gdLst>
                <a:gd name="T0" fmla="*/ 0 w 19"/>
                <a:gd name="T1" fmla="*/ 1 h 8"/>
                <a:gd name="T2" fmla="*/ 3 w 19"/>
                <a:gd name="T3" fmla="*/ 0 h 8"/>
                <a:gd name="T4" fmla="*/ 8 w 19"/>
                <a:gd name="T5" fmla="*/ 1 h 8"/>
                <a:gd name="T6" fmla="*/ 18 w 19"/>
                <a:gd name="T7" fmla="*/ 7 h 8"/>
                <a:gd name="T8" fmla="*/ 14 w 19"/>
                <a:gd name="T9" fmla="*/ 7 h 8"/>
                <a:gd name="T10" fmla="*/ 10 w 19"/>
                <a:gd name="T11" fmla="*/ 4 h 8"/>
                <a:gd name="T12" fmla="*/ 5 w 19"/>
                <a:gd name="T13" fmla="*/ 2 h 8"/>
                <a:gd name="T14" fmla="*/ 1 w 19"/>
                <a:gd name="T15" fmla="*/ 1 h 8"/>
                <a:gd name="T16" fmla="*/ 0 w 19"/>
                <a:gd name="T17" fmla="*/ 1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8"/>
                <a:gd name="T29" fmla="*/ 19 w 19"/>
                <a:gd name="T30" fmla="*/ 8 h 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8">
                  <a:moveTo>
                    <a:pt x="0" y="1"/>
                  </a:moveTo>
                  <a:lnTo>
                    <a:pt x="3" y="0"/>
                  </a:lnTo>
                  <a:lnTo>
                    <a:pt x="8" y="1"/>
                  </a:lnTo>
                  <a:lnTo>
                    <a:pt x="18" y="7"/>
                  </a:lnTo>
                  <a:lnTo>
                    <a:pt x="14" y="7"/>
                  </a:lnTo>
                  <a:lnTo>
                    <a:pt x="10" y="4"/>
                  </a:lnTo>
                  <a:lnTo>
                    <a:pt x="5" y="2"/>
                  </a:lnTo>
                  <a:lnTo>
                    <a:pt x="1" y="1"/>
                  </a:lnTo>
                  <a:lnTo>
                    <a:pt x="0" y="1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14" name="Freeform 633"/>
            <p:cNvSpPr>
              <a:spLocks/>
            </p:cNvSpPr>
            <p:nvPr/>
          </p:nvSpPr>
          <p:spPr bwMode="auto">
            <a:xfrm>
              <a:off x="2725" y="946"/>
              <a:ext cx="23" cy="18"/>
            </a:xfrm>
            <a:custGeom>
              <a:avLst/>
              <a:gdLst>
                <a:gd name="T0" fmla="*/ 0 w 23"/>
                <a:gd name="T1" fmla="*/ 1 h 18"/>
                <a:gd name="T2" fmla="*/ 6 w 23"/>
                <a:gd name="T3" fmla="*/ 0 h 18"/>
                <a:gd name="T4" fmla="*/ 11 w 23"/>
                <a:gd name="T5" fmla="*/ 0 h 18"/>
                <a:gd name="T6" fmla="*/ 15 w 23"/>
                <a:gd name="T7" fmla="*/ 3 h 18"/>
                <a:gd name="T8" fmla="*/ 18 w 23"/>
                <a:gd name="T9" fmla="*/ 10 h 18"/>
                <a:gd name="T10" fmla="*/ 22 w 23"/>
                <a:gd name="T11" fmla="*/ 17 h 18"/>
                <a:gd name="T12" fmla="*/ 19 w 23"/>
                <a:gd name="T13" fmla="*/ 14 h 18"/>
                <a:gd name="T14" fmla="*/ 17 w 23"/>
                <a:gd name="T15" fmla="*/ 9 h 18"/>
                <a:gd name="T16" fmla="*/ 14 w 23"/>
                <a:gd name="T17" fmla="*/ 4 h 18"/>
                <a:gd name="T18" fmla="*/ 9 w 23"/>
                <a:gd name="T19" fmla="*/ 3 h 18"/>
                <a:gd name="T20" fmla="*/ 13 w 23"/>
                <a:gd name="T21" fmla="*/ 7 h 18"/>
                <a:gd name="T22" fmla="*/ 17 w 23"/>
                <a:gd name="T23" fmla="*/ 13 h 18"/>
                <a:gd name="T24" fmla="*/ 9 w 23"/>
                <a:gd name="T25" fmla="*/ 7 h 18"/>
                <a:gd name="T26" fmla="*/ 5 w 23"/>
                <a:gd name="T27" fmla="*/ 3 h 18"/>
                <a:gd name="T28" fmla="*/ 0 w 23"/>
                <a:gd name="T29" fmla="*/ 2 h 18"/>
                <a:gd name="T30" fmla="*/ 0 w 23"/>
                <a:gd name="T31" fmla="*/ 1 h 1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3"/>
                <a:gd name="T49" fmla="*/ 0 h 18"/>
                <a:gd name="T50" fmla="*/ 23 w 23"/>
                <a:gd name="T51" fmla="*/ 18 h 1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" h="18">
                  <a:moveTo>
                    <a:pt x="0" y="1"/>
                  </a:moveTo>
                  <a:lnTo>
                    <a:pt x="6" y="0"/>
                  </a:lnTo>
                  <a:lnTo>
                    <a:pt x="11" y="0"/>
                  </a:lnTo>
                  <a:lnTo>
                    <a:pt x="15" y="3"/>
                  </a:lnTo>
                  <a:lnTo>
                    <a:pt x="18" y="10"/>
                  </a:lnTo>
                  <a:lnTo>
                    <a:pt x="22" y="17"/>
                  </a:lnTo>
                  <a:lnTo>
                    <a:pt x="19" y="14"/>
                  </a:lnTo>
                  <a:lnTo>
                    <a:pt x="17" y="9"/>
                  </a:lnTo>
                  <a:lnTo>
                    <a:pt x="14" y="4"/>
                  </a:lnTo>
                  <a:lnTo>
                    <a:pt x="9" y="3"/>
                  </a:lnTo>
                  <a:lnTo>
                    <a:pt x="13" y="7"/>
                  </a:lnTo>
                  <a:lnTo>
                    <a:pt x="17" y="13"/>
                  </a:lnTo>
                  <a:lnTo>
                    <a:pt x="9" y="7"/>
                  </a:lnTo>
                  <a:lnTo>
                    <a:pt x="5" y="3"/>
                  </a:lnTo>
                  <a:lnTo>
                    <a:pt x="0" y="2"/>
                  </a:lnTo>
                  <a:lnTo>
                    <a:pt x="0" y="1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615" name="Freeform 634"/>
            <p:cNvSpPr>
              <a:spLocks/>
            </p:cNvSpPr>
            <p:nvPr/>
          </p:nvSpPr>
          <p:spPr bwMode="auto">
            <a:xfrm>
              <a:off x="2704" y="937"/>
              <a:ext cx="23" cy="9"/>
            </a:xfrm>
            <a:custGeom>
              <a:avLst/>
              <a:gdLst>
                <a:gd name="T0" fmla="*/ 0 w 23"/>
                <a:gd name="T1" fmla="*/ 8 h 9"/>
                <a:gd name="T2" fmla="*/ 10 w 23"/>
                <a:gd name="T3" fmla="*/ 4 h 9"/>
                <a:gd name="T4" fmla="*/ 22 w 23"/>
                <a:gd name="T5" fmla="*/ 0 h 9"/>
                <a:gd name="T6" fmla="*/ 11 w 23"/>
                <a:gd name="T7" fmla="*/ 6 h 9"/>
                <a:gd name="T8" fmla="*/ 8 w 23"/>
                <a:gd name="T9" fmla="*/ 6 h 9"/>
                <a:gd name="T10" fmla="*/ 1 w 23"/>
                <a:gd name="T11" fmla="*/ 8 h 9"/>
                <a:gd name="T12" fmla="*/ 0 w 23"/>
                <a:gd name="T13" fmla="*/ 8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"/>
                <a:gd name="T22" fmla="*/ 0 h 9"/>
                <a:gd name="T23" fmla="*/ 23 w 23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" h="9">
                  <a:moveTo>
                    <a:pt x="0" y="8"/>
                  </a:moveTo>
                  <a:lnTo>
                    <a:pt x="10" y="4"/>
                  </a:lnTo>
                  <a:lnTo>
                    <a:pt x="22" y="0"/>
                  </a:lnTo>
                  <a:lnTo>
                    <a:pt x="11" y="6"/>
                  </a:lnTo>
                  <a:lnTo>
                    <a:pt x="8" y="6"/>
                  </a:lnTo>
                  <a:lnTo>
                    <a:pt x="1" y="8"/>
                  </a:lnTo>
                  <a:lnTo>
                    <a:pt x="0" y="8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8459" name="Group 635"/>
          <p:cNvGrpSpPr>
            <a:grpSpLocks/>
          </p:cNvGrpSpPr>
          <p:nvPr/>
        </p:nvGrpSpPr>
        <p:grpSpPr bwMode="auto">
          <a:xfrm>
            <a:off x="5189538" y="1428750"/>
            <a:ext cx="533400" cy="473075"/>
            <a:chOff x="3269" y="900"/>
            <a:chExt cx="336" cy="298"/>
          </a:xfrm>
        </p:grpSpPr>
        <p:sp>
          <p:nvSpPr>
            <p:cNvPr id="66172" name="Freeform 636"/>
            <p:cNvSpPr>
              <a:spLocks/>
            </p:cNvSpPr>
            <p:nvPr/>
          </p:nvSpPr>
          <p:spPr bwMode="auto">
            <a:xfrm>
              <a:off x="3293" y="938"/>
              <a:ext cx="267" cy="2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38"/>
                </a:cxn>
                <a:cxn ang="0">
                  <a:pos x="266" y="238"/>
                </a:cxn>
              </a:cxnLst>
              <a:rect l="0" t="0" r="r" b="b"/>
              <a:pathLst>
                <a:path w="267" h="239">
                  <a:moveTo>
                    <a:pt x="0" y="0"/>
                  </a:moveTo>
                  <a:lnTo>
                    <a:pt x="0" y="238"/>
                  </a:lnTo>
                  <a:lnTo>
                    <a:pt x="266" y="238"/>
                  </a:lnTo>
                </a:path>
              </a:pathLst>
            </a:custGeom>
            <a:noFill/>
            <a:ln w="25400" cap="rnd" cmpd="sng">
              <a:solidFill>
                <a:srgbClr val="FC0128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189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6173" name="Freeform 637"/>
            <p:cNvSpPr>
              <a:spLocks/>
            </p:cNvSpPr>
            <p:nvPr/>
          </p:nvSpPr>
          <p:spPr bwMode="auto">
            <a:xfrm>
              <a:off x="3306" y="989"/>
              <a:ext cx="261" cy="105"/>
            </a:xfrm>
            <a:custGeom>
              <a:avLst/>
              <a:gdLst/>
              <a:ahLst/>
              <a:cxnLst>
                <a:cxn ang="0">
                  <a:pos x="260" y="0"/>
                </a:cxn>
                <a:cxn ang="0">
                  <a:pos x="0" y="104"/>
                </a:cxn>
                <a:cxn ang="0">
                  <a:pos x="260" y="104"/>
                </a:cxn>
              </a:cxnLst>
              <a:rect l="0" t="0" r="r" b="b"/>
              <a:pathLst>
                <a:path w="261" h="105">
                  <a:moveTo>
                    <a:pt x="260" y="0"/>
                  </a:moveTo>
                  <a:lnTo>
                    <a:pt x="0" y="104"/>
                  </a:lnTo>
                  <a:lnTo>
                    <a:pt x="260" y="104"/>
                  </a:lnTo>
                </a:path>
              </a:pathLst>
            </a:custGeom>
            <a:noFill/>
            <a:ln w="12700" cap="rnd" cmpd="sng">
              <a:solidFill>
                <a:srgbClr val="A3F25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6174" name="Line 638"/>
            <p:cNvSpPr>
              <a:spLocks noChangeShapeType="1"/>
            </p:cNvSpPr>
            <p:nvPr/>
          </p:nvSpPr>
          <p:spPr bwMode="auto">
            <a:xfrm flipV="1">
              <a:off x="3309" y="920"/>
              <a:ext cx="173" cy="240"/>
            </a:xfrm>
            <a:prstGeom prst="line">
              <a:avLst/>
            </a:prstGeom>
            <a:noFill/>
            <a:ln w="12700">
              <a:solidFill>
                <a:srgbClr val="FAFD00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6175" name="AutoShape 639"/>
            <p:cNvSpPr>
              <a:spLocks noChangeArrowheads="1"/>
            </p:cNvSpPr>
            <p:nvPr/>
          </p:nvSpPr>
          <p:spPr bwMode="auto">
            <a:xfrm>
              <a:off x="3269" y="900"/>
              <a:ext cx="48" cy="38"/>
            </a:xfrm>
            <a:prstGeom prst="triangle">
              <a:avLst>
                <a:gd name="adj" fmla="val 49995"/>
              </a:avLst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  <a:effectLst>
              <a:outerShdw dist="17961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6176" name="AutoShape 640"/>
            <p:cNvSpPr>
              <a:spLocks noChangeArrowheads="1"/>
            </p:cNvSpPr>
            <p:nvPr/>
          </p:nvSpPr>
          <p:spPr bwMode="auto">
            <a:xfrm rot="5400000">
              <a:off x="3563" y="1156"/>
              <a:ext cx="46" cy="38"/>
            </a:xfrm>
            <a:prstGeom prst="triangle">
              <a:avLst>
                <a:gd name="adj" fmla="val 49995"/>
              </a:avLst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  <a:effectLst>
              <a:outerShdw dist="17961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18460" name="Freeform 641"/>
          <p:cNvSpPr>
            <a:spLocks/>
          </p:cNvSpPr>
          <p:nvPr/>
        </p:nvSpPr>
        <p:spPr bwMode="auto">
          <a:xfrm>
            <a:off x="3313113" y="2092325"/>
            <a:ext cx="1106487" cy="601663"/>
          </a:xfrm>
          <a:custGeom>
            <a:avLst/>
            <a:gdLst>
              <a:gd name="T0" fmla="*/ 29 w 697"/>
              <a:gd name="T1" fmla="*/ 364 h 379"/>
              <a:gd name="T2" fmla="*/ 674 w 697"/>
              <a:gd name="T3" fmla="*/ 21 h 379"/>
              <a:gd name="T4" fmla="*/ 696 w 697"/>
              <a:gd name="T5" fmla="*/ 0 h 379"/>
              <a:gd name="T6" fmla="*/ 0 w 697"/>
              <a:gd name="T7" fmla="*/ 0 h 379"/>
              <a:gd name="T8" fmla="*/ 0 w 697"/>
              <a:gd name="T9" fmla="*/ 378 h 379"/>
              <a:gd name="T10" fmla="*/ 29 w 697"/>
              <a:gd name="T11" fmla="*/ 364 h 3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7"/>
              <a:gd name="T19" fmla="*/ 0 h 379"/>
              <a:gd name="T20" fmla="*/ 697 w 697"/>
              <a:gd name="T21" fmla="*/ 379 h 37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7" h="379">
                <a:moveTo>
                  <a:pt x="29" y="364"/>
                </a:moveTo>
                <a:lnTo>
                  <a:pt x="674" y="21"/>
                </a:lnTo>
                <a:lnTo>
                  <a:pt x="696" y="0"/>
                </a:lnTo>
                <a:lnTo>
                  <a:pt x="0" y="0"/>
                </a:lnTo>
                <a:lnTo>
                  <a:pt x="0" y="378"/>
                </a:lnTo>
                <a:lnTo>
                  <a:pt x="29" y="364"/>
                </a:lnTo>
              </a:path>
            </a:pathLst>
          </a:custGeom>
          <a:solidFill>
            <a:srgbClr val="FDC0E5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61" name="Freeform 642"/>
          <p:cNvSpPr>
            <a:spLocks/>
          </p:cNvSpPr>
          <p:nvPr/>
        </p:nvSpPr>
        <p:spPr bwMode="auto">
          <a:xfrm>
            <a:off x="3309938" y="2667000"/>
            <a:ext cx="563562" cy="355600"/>
          </a:xfrm>
          <a:custGeom>
            <a:avLst/>
            <a:gdLst>
              <a:gd name="T0" fmla="*/ 30 w 355"/>
              <a:gd name="T1" fmla="*/ 0 h 224"/>
              <a:gd name="T2" fmla="*/ 354 w 355"/>
              <a:gd name="T3" fmla="*/ 185 h 224"/>
              <a:gd name="T4" fmla="*/ 354 w 355"/>
              <a:gd name="T5" fmla="*/ 223 h 224"/>
              <a:gd name="T6" fmla="*/ 0 w 355"/>
              <a:gd name="T7" fmla="*/ 19 h 224"/>
              <a:gd name="T8" fmla="*/ 30 w 355"/>
              <a:gd name="T9" fmla="*/ 0 h 2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5"/>
              <a:gd name="T16" fmla="*/ 0 h 224"/>
              <a:gd name="T17" fmla="*/ 355 w 355"/>
              <a:gd name="T18" fmla="*/ 224 h 2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5" h="224">
                <a:moveTo>
                  <a:pt x="30" y="0"/>
                </a:moveTo>
                <a:lnTo>
                  <a:pt x="354" y="185"/>
                </a:lnTo>
                <a:lnTo>
                  <a:pt x="354" y="223"/>
                </a:lnTo>
                <a:lnTo>
                  <a:pt x="0" y="19"/>
                </a:lnTo>
                <a:lnTo>
                  <a:pt x="30" y="0"/>
                </a:lnTo>
              </a:path>
            </a:pathLst>
          </a:custGeom>
          <a:solidFill>
            <a:srgbClr val="D9319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62" name="Freeform 643"/>
          <p:cNvSpPr>
            <a:spLocks/>
          </p:cNvSpPr>
          <p:nvPr/>
        </p:nvSpPr>
        <p:spPr bwMode="auto">
          <a:xfrm>
            <a:off x="3871913" y="2092325"/>
            <a:ext cx="550862" cy="930275"/>
          </a:xfrm>
          <a:custGeom>
            <a:avLst/>
            <a:gdLst>
              <a:gd name="T0" fmla="*/ 0 w 347"/>
              <a:gd name="T1" fmla="*/ 585 h 586"/>
              <a:gd name="T2" fmla="*/ 345 w 347"/>
              <a:gd name="T3" fmla="*/ 388 h 586"/>
              <a:gd name="T4" fmla="*/ 346 w 347"/>
              <a:gd name="T5" fmla="*/ 0 h 586"/>
              <a:gd name="T6" fmla="*/ 319 w 347"/>
              <a:gd name="T7" fmla="*/ 22 h 586"/>
              <a:gd name="T8" fmla="*/ 321 w 347"/>
              <a:gd name="T9" fmla="*/ 362 h 586"/>
              <a:gd name="T10" fmla="*/ 0 w 347"/>
              <a:gd name="T11" fmla="*/ 548 h 586"/>
              <a:gd name="T12" fmla="*/ 0 w 347"/>
              <a:gd name="T13" fmla="*/ 585 h 58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47"/>
              <a:gd name="T22" fmla="*/ 0 h 586"/>
              <a:gd name="T23" fmla="*/ 347 w 347"/>
              <a:gd name="T24" fmla="*/ 586 h 58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47" h="586">
                <a:moveTo>
                  <a:pt x="0" y="585"/>
                </a:moveTo>
                <a:lnTo>
                  <a:pt x="345" y="388"/>
                </a:lnTo>
                <a:lnTo>
                  <a:pt x="346" y="0"/>
                </a:lnTo>
                <a:lnTo>
                  <a:pt x="319" y="22"/>
                </a:lnTo>
                <a:lnTo>
                  <a:pt x="321" y="362"/>
                </a:lnTo>
                <a:lnTo>
                  <a:pt x="0" y="548"/>
                </a:lnTo>
                <a:lnTo>
                  <a:pt x="0" y="585"/>
                </a:lnTo>
              </a:path>
            </a:pathLst>
          </a:custGeom>
          <a:solidFill>
            <a:srgbClr val="B5006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63" name="Freeform 644"/>
          <p:cNvSpPr>
            <a:spLocks/>
          </p:cNvSpPr>
          <p:nvPr/>
        </p:nvSpPr>
        <p:spPr bwMode="auto">
          <a:xfrm>
            <a:off x="3313113" y="3481388"/>
            <a:ext cx="555625" cy="411162"/>
          </a:xfrm>
          <a:custGeom>
            <a:avLst/>
            <a:gdLst>
              <a:gd name="T0" fmla="*/ 26 w 350"/>
              <a:gd name="T1" fmla="*/ 0 h 259"/>
              <a:gd name="T2" fmla="*/ 349 w 350"/>
              <a:gd name="T3" fmla="*/ 218 h 259"/>
              <a:gd name="T4" fmla="*/ 349 w 350"/>
              <a:gd name="T5" fmla="*/ 258 h 259"/>
              <a:gd name="T6" fmla="*/ 0 w 350"/>
              <a:gd name="T7" fmla="*/ 24 h 259"/>
              <a:gd name="T8" fmla="*/ 26 w 350"/>
              <a:gd name="T9" fmla="*/ 0 h 2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0"/>
              <a:gd name="T16" fmla="*/ 0 h 259"/>
              <a:gd name="T17" fmla="*/ 350 w 350"/>
              <a:gd name="T18" fmla="*/ 259 h 2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0" h="259">
                <a:moveTo>
                  <a:pt x="26" y="0"/>
                </a:moveTo>
                <a:lnTo>
                  <a:pt x="349" y="218"/>
                </a:lnTo>
                <a:lnTo>
                  <a:pt x="349" y="258"/>
                </a:lnTo>
                <a:lnTo>
                  <a:pt x="0" y="24"/>
                </a:lnTo>
                <a:lnTo>
                  <a:pt x="26" y="0"/>
                </a:lnTo>
              </a:path>
            </a:pathLst>
          </a:custGeom>
          <a:solidFill>
            <a:srgbClr val="F7668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64" name="Freeform 645"/>
          <p:cNvSpPr>
            <a:spLocks/>
          </p:cNvSpPr>
          <p:nvPr/>
        </p:nvSpPr>
        <p:spPr bwMode="auto">
          <a:xfrm>
            <a:off x="3867150" y="2709863"/>
            <a:ext cx="563563" cy="1184275"/>
          </a:xfrm>
          <a:custGeom>
            <a:avLst/>
            <a:gdLst>
              <a:gd name="T0" fmla="*/ 0 w 355"/>
              <a:gd name="T1" fmla="*/ 745 h 746"/>
              <a:gd name="T2" fmla="*/ 354 w 355"/>
              <a:gd name="T3" fmla="*/ 514 h 746"/>
              <a:gd name="T4" fmla="*/ 353 w 355"/>
              <a:gd name="T5" fmla="*/ 0 h 746"/>
              <a:gd name="T6" fmla="*/ 321 w 355"/>
              <a:gd name="T7" fmla="*/ 58 h 746"/>
              <a:gd name="T8" fmla="*/ 324 w 355"/>
              <a:gd name="T9" fmla="*/ 492 h 746"/>
              <a:gd name="T10" fmla="*/ 0 w 355"/>
              <a:gd name="T11" fmla="*/ 702 h 746"/>
              <a:gd name="T12" fmla="*/ 0 w 355"/>
              <a:gd name="T13" fmla="*/ 745 h 7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5"/>
              <a:gd name="T22" fmla="*/ 0 h 746"/>
              <a:gd name="T23" fmla="*/ 355 w 355"/>
              <a:gd name="T24" fmla="*/ 746 h 7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5" h="746">
                <a:moveTo>
                  <a:pt x="0" y="745"/>
                </a:moveTo>
                <a:lnTo>
                  <a:pt x="354" y="514"/>
                </a:lnTo>
                <a:lnTo>
                  <a:pt x="353" y="0"/>
                </a:lnTo>
                <a:lnTo>
                  <a:pt x="321" y="58"/>
                </a:lnTo>
                <a:lnTo>
                  <a:pt x="324" y="492"/>
                </a:lnTo>
                <a:lnTo>
                  <a:pt x="0" y="702"/>
                </a:lnTo>
                <a:lnTo>
                  <a:pt x="0" y="745"/>
                </a:lnTo>
              </a:path>
            </a:pathLst>
          </a:custGeom>
          <a:solidFill>
            <a:srgbClr val="CF0E3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65" name="Freeform 646"/>
          <p:cNvSpPr>
            <a:spLocks/>
          </p:cNvSpPr>
          <p:nvPr/>
        </p:nvSpPr>
        <p:spPr bwMode="auto">
          <a:xfrm>
            <a:off x="3311525" y="2709863"/>
            <a:ext cx="47625" cy="809625"/>
          </a:xfrm>
          <a:custGeom>
            <a:avLst/>
            <a:gdLst>
              <a:gd name="T0" fmla="*/ 29 w 30"/>
              <a:gd name="T1" fmla="*/ 49 h 510"/>
              <a:gd name="T2" fmla="*/ 29 w 30"/>
              <a:gd name="T3" fmla="*/ 486 h 510"/>
              <a:gd name="T4" fmla="*/ 6 w 30"/>
              <a:gd name="T5" fmla="*/ 502 h 510"/>
              <a:gd name="T6" fmla="*/ 0 w 30"/>
              <a:gd name="T7" fmla="*/ 509 h 510"/>
              <a:gd name="T8" fmla="*/ 0 w 30"/>
              <a:gd name="T9" fmla="*/ 0 h 510"/>
              <a:gd name="T10" fmla="*/ 29 w 30"/>
              <a:gd name="T11" fmla="*/ 49 h 5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"/>
              <a:gd name="T19" fmla="*/ 0 h 510"/>
              <a:gd name="T20" fmla="*/ 30 w 30"/>
              <a:gd name="T21" fmla="*/ 510 h 5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" h="510">
                <a:moveTo>
                  <a:pt x="29" y="49"/>
                </a:moveTo>
                <a:lnTo>
                  <a:pt x="29" y="486"/>
                </a:lnTo>
                <a:lnTo>
                  <a:pt x="6" y="502"/>
                </a:lnTo>
                <a:lnTo>
                  <a:pt x="0" y="509"/>
                </a:lnTo>
                <a:lnTo>
                  <a:pt x="0" y="0"/>
                </a:lnTo>
                <a:lnTo>
                  <a:pt x="29" y="49"/>
                </a:lnTo>
              </a:path>
            </a:pathLst>
          </a:custGeom>
          <a:solidFill>
            <a:srgbClr val="FFC5C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66" name="Freeform 647"/>
          <p:cNvSpPr>
            <a:spLocks/>
          </p:cNvSpPr>
          <p:nvPr/>
        </p:nvSpPr>
        <p:spPr bwMode="auto">
          <a:xfrm>
            <a:off x="3309938" y="2717800"/>
            <a:ext cx="558800" cy="412750"/>
          </a:xfrm>
          <a:custGeom>
            <a:avLst/>
            <a:gdLst>
              <a:gd name="T0" fmla="*/ 0 w 352"/>
              <a:gd name="T1" fmla="*/ 0 h 260"/>
              <a:gd name="T2" fmla="*/ 351 w 352"/>
              <a:gd name="T3" fmla="*/ 223 h 260"/>
              <a:gd name="T4" fmla="*/ 351 w 352"/>
              <a:gd name="T5" fmla="*/ 259 h 260"/>
              <a:gd name="T6" fmla="*/ 30 w 352"/>
              <a:gd name="T7" fmla="*/ 57 h 260"/>
              <a:gd name="T8" fmla="*/ 0 w 352"/>
              <a:gd name="T9" fmla="*/ 0 h 2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60"/>
              <a:gd name="T17" fmla="*/ 352 w 352"/>
              <a:gd name="T18" fmla="*/ 260 h 2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60">
                <a:moveTo>
                  <a:pt x="0" y="0"/>
                </a:moveTo>
                <a:lnTo>
                  <a:pt x="351" y="223"/>
                </a:lnTo>
                <a:lnTo>
                  <a:pt x="351" y="259"/>
                </a:lnTo>
                <a:lnTo>
                  <a:pt x="30" y="57"/>
                </a:lnTo>
                <a:lnTo>
                  <a:pt x="0" y="0"/>
                </a:lnTo>
              </a:path>
            </a:pathLst>
          </a:custGeom>
          <a:solidFill>
            <a:srgbClr val="F7668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67" name="Freeform 648"/>
          <p:cNvSpPr>
            <a:spLocks/>
          </p:cNvSpPr>
          <p:nvPr/>
        </p:nvSpPr>
        <p:spPr bwMode="auto">
          <a:xfrm>
            <a:off x="3867150" y="2717800"/>
            <a:ext cx="558800" cy="412750"/>
          </a:xfrm>
          <a:custGeom>
            <a:avLst/>
            <a:gdLst>
              <a:gd name="T0" fmla="*/ 351 w 352"/>
              <a:gd name="T1" fmla="*/ 0 h 260"/>
              <a:gd name="T2" fmla="*/ 0 w 352"/>
              <a:gd name="T3" fmla="*/ 223 h 260"/>
              <a:gd name="T4" fmla="*/ 0 w 352"/>
              <a:gd name="T5" fmla="*/ 259 h 260"/>
              <a:gd name="T6" fmla="*/ 321 w 352"/>
              <a:gd name="T7" fmla="*/ 52 h 260"/>
              <a:gd name="T8" fmla="*/ 351 w 352"/>
              <a:gd name="T9" fmla="*/ 0 h 2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60"/>
              <a:gd name="T17" fmla="*/ 352 w 352"/>
              <a:gd name="T18" fmla="*/ 260 h 2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60">
                <a:moveTo>
                  <a:pt x="351" y="0"/>
                </a:moveTo>
                <a:lnTo>
                  <a:pt x="0" y="223"/>
                </a:lnTo>
                <a:lnTo>
                  <a:pt x="0" y="259"/>
                </a:lnTo>
                <a:lnTo>
                  <a:pt x="321" y="52"/>
                </a:lnTo>
                <a:lnTo>
                  <a:pt x="351" y="0"/>
                </a:lnTo>
              </a:path>
            </a:pathLst>
          </a:custGeom>
          <a:solidFill>
            <a:srgbClr val="FFC5C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68" name="Freeform 649"/>
          <p:cNvSpPr>
            <a:spLocks/>
          </p:cNvSpPr>
          <p:nvPr/>
        </p:nvSpPr>
        <p:spPr bwMode="auto">
          <a:xfrm>
            <a:off x="3355975" y="2792413"/>
            <a:ext cx="1028700" cy="1038225"/>
          </a:xfrm>
          <a:custGeom>
            <a:avLst/>
            <a:gdLst>
              <a:gd name="T0" fmla="*/ 0 w 648"/>
              <a:gd name="T1" fmla="*/ 0 h 654"/>
              <a:gd name="T2" fmla="*/ 322 w 648"/>
              <a:gd name="T3" fmla="*/ 204 h 654"/>
              <a:gd name="T4" fmla="*/ 647 w 648"/>
              <a:gd name="T5" fmla="*/ 0 h 654"/>
              <a:gd name="T6" fmla="*/ 647 w 648"/>
              <a:gd name="T7" fmla="*/ 442 h 654"/>
              <a:gd name="T8" fmla="*/ 322 w 648"/>
              <a:gd name="T9" fmla="*/ 653 h 654"/>
              <a:gd name="T10" fmla="*/ 0 w 648"/>
              <a:gd name="T11" fmla="*/ 435 h 654"/>
              <a:gd name="T12" fmla="*/ 0 w 648"/>
              <a:gd name="T13" fmla="*/ 0 h 6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48"/>
              <a:gd name="T22" fmla="*/ 0 h 654"/>
              <a:gd name="T23" fmla="*/ 648 w 648"/>
              <a:gd name="T24" fmla="*/ 654 h 6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48" h="654">
                <a:moveTo>
                  <a:pt x="0" y="0"/>
                </a:moveTo>
                <a:lnTo>
                  <a:pt x="322" y="204"/>
                </a:lnTo>
                <a:lnTo>
                  <a:pt x="647" y="0"/>
                </a:lnTo>
                <a:lnTo>
                  <a:pt x="647" y="442"/>
                </a:lnTo>
                <a:lnTo>
                  <a:pt x="322" y="653"/>
                </a:lnTo>
                <a:lnTo>
                  <a:pt x="0" y="435"/>
                </a:lnTo>
                <a:lnTo>
                  <a:pt x="0" y="0"/>
                </a:lnTo>
              </a:path>
            </a:pathLst>
          </a:custGeom>
          <a:solidFill>
            <a:srgbClr val="FC0128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69" name="Rectangle 650"/>
          <p:cNvSpPr>
            <a:spLocks noChangeArrowheads="1"/>
          </p:cNvSpPr>
          <p:nvPr/>
        </p:nvSpPr>
        <p:spPr bwMode="auto">
          <a:xfrm>
            <a:off x="3355975" y="3143250"/>
            <a:ext cx="1027113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>
              <a:lnSpc>
                <a:spcPct val="80000"/>
              </a:lnSpc>
            </a:pPr>
            <a:r>
              <a:rPr lang="fr-FR" sz="1600">
                <a:solidFill>
                  <a:schemeClr val="tx1"/>
                </a:solidFill>
              </a:rPr>
              <a:t>Décision</a:t>
            </a:r>
          </a:p>
          <a:p>
            <a:pPr defTabSz="900113">
              <a:lnSpc>
                <a:spcPct val="80000"/>
              </a:lnSpc>
            </a:pPr>
            <a:r>
              <a:rPr lang="fr-FR" sz="1600">
                <a:solidFill>
                  <a:schemeClr val="tx1"/>
                </a:solidFill>
              </a:rPr>
              <a:t>Risque</a:t>
            </a:r>
          </a:p>
        </p:txBody>
      </p:sp>
      <p:sp>
        <p:nvSpPr>
          <p:cNvPr id="18470" name="Freeform 651"/>
          <p:cNvSpPr>
            <a:spLocks/>
          </p:cNvSpPr>
          <p:nvPr/>
        </p:nvSpPr>
        <p:spPr bwMode="auto">
          <a:xfrm>
            <a:off x="3313113" y="4340225"/>
            <a:ext cx="555625" cy="411163"/>
          </a:xfrm>
          <a:custGeom>
            <a:avLst/>
            <a:gdLst>
              <a:gd name="T0" fmla="*/ 26 w 350"/>
              <a:gd name="T1" fmla="*/ 0 h 259"/>
              <a:gd name="T2" fmla="*/ 349 w 350"/>
              <a:gd name="T3" fmla="*/ 218 h 259"/>
              <a:gd name="T4" fmla="*/ 349 w 350"/>
              <a:gd name="T5" fmla="*/ 258 h 259"/>
              <a:gd name="T6" fmla="*/ 0 w 350"/>
              <a:gd name="T7" fmla="*/ 24 h 259"/>
              <a:gd name="T8" fmla="*/ 26 w 350"/>
              <a:gd name="T9" fmla="*/ 0 h 2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0"/>
              <a:gd name="T16" fmla="*/ 0 h 259"/>
              <a:gd name="T17" fmla="*/ 350 w 350"/>
              <a:gd name="T18" fmla="*/ 259 h 2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0" h="259">
                <a:moveTo>
                  <a:pt x="26" y="0"/>
                </a:moveTo>
                <a:lnTo>
                  <a:pt x="349" y="218"/>
                </a:lnTo>
                <a:lnTo>
                  <a:pt x="349" y="258"/>
                </a:lnTo>
                <a:lnTo>
                  <a:pt x="0" y="24"/>
                </a:lnTo>
                <a:lnTo>
                  <a:pt x="26" y="0"/>
                </a:lnTo>
              </a:path>
            </a:pathLst>
          </a:custGeom>
          <a:solidFill>
            <a:srgbClr val="60C9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71" name="Freeform 652"/>
          <p:cNvSpPr>
            <a:spLocks/>
          </p:cNvSpPr>
          <p:nvPr/>
        </p:nvSpPr>
        <p:spPr bwMode="auto">
          <a:xfrm>
            <a:off x="3867150" y="3570288"/>
            <a:ext cx="563563" cy="1182687"/>
          </a:xfrm>
          <a:custGeom>
            <a:avLst/>
            <a:gdLst>
              <a:gd name="T0" fmla="*/ 0 w 355"/>
              <a:gd name="T1" fmla="*/ 744 h 745"/>
              <a:gd name="T2" fmla="*/ 354 w 355"/>
              <a:gd name="T3" fmla="*/ 514 h 745"/>
              <a:gd name="T4" fmla="*/ 353 w 355"/>
              <a:gd name="T5" fmla="*/ 0 h 745"/>
              <a:gd name="T6" fmla="*/ 321 w 355"/>
              <a:gd name="T7" fmla="*/ 58 h 745"/>
              <a:gd name="T8" fmla="*/ 324 w 355"/>
              <a:gd name="T9" fmla="*/ 492 h 745"/>
              <a:gd name="T10" fmla="*/ 0 w 355"/>
              <a:gd name="T11" fmla="*/ 701 h 745"/>
              <a:gd name="T12" fmla="*/ 0 w 355"/>
              <a:gd name="T13" fmla="*/ 744 h 7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5"/>
              <a:gd name="T22" fmla="*/ 0 h 745"/>
              <a:gd name="T23" fmla="*/ 355 w 355"/>
              <a:gd name="T24" fmla="*/ 745 h 74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5" h="745">
                <a:moveTo>
                  <a:pt x="0" y="744"/>
                </a:moveTo>
                <a:lnTo>
                  <a:pt x="354" y="514"/>
                </a:lnTo>
                <a:lnTo>
                  <a:pt x="353" y="0"/>
                </a:lnTo>
                <a:lnTo>
                  <a:pt x="321" y="58"/>
                </a:lnTo>
                <a:lnTo>
                  <a:pt x="324" y="492"/>
                </a:lnTo>
                <a:lnTo>
                  <a:pt x="0" y="701"/>
                </a:lnTo>
                <a:lnTo>
                  <a:pt x="0" y="744"/>
                </a:lnTo>
              </a:path>
            </a:pathLst>
          </a:custGeom>
          <a:solidFill>
            <a:srgbClr val="00AE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72" name="Freeform 653"/>
          <p:cNvSpPr>
            <a:spLocks/>
          </p:cNvSpPr>
          <p:nvPr/>
        </p:nvSpPr>
        <p:spPr bwMode="auto">
          <a:xfrm>
            <a:off x="3311525" y="3570288"/>
            <a:ext cx="47625" cy="811212"/>
          </a:xfrm>
          <a:custGeom>
            <a:avLst/>
            <a:gdLst>
              <a:gd name="T0" fmla="*/ 29 w 30"/>
              <a:gd name="T1" fmla="*/ 49 h 511"/>
              <a:gd name="T2" fmla="*/ 29 w 30"/>
              <a:gd name="T3" fmla="*/ 487 h 511"/>
              <a:gd name="T4" fmla="*/ 6 w 30"/>
              <a:gd name="T5" fmla="*/ 503 h 511"/>
              <a:gd name="T6" fmla="*/ 0 w 30"/>
              <a:gd name="T7" fmla="*/ 510 h 511"/>
              <a:gd name="T8" fmla="*/ 0 w 30"/>
              <a:gd name="T9" fmla="*/ 0 h 511"/>
              <a:gd name="T10" fmla="*/ 29 w 30"/>
              <a:gd name="T11" fmla="*/ 49 h 5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"/>
              <a:gd name="T19" fmla="*/ 0 h 511"/>
              <a:gd name="T20" fmla="*/ 30 w 30"/>
              <a:gd name="T21" fmla="*/ 511 h 5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" h="511">
                <a:moveTo>
                  <a:pt x="29" y="49"/>
                </a:moveTo>
                <a:lnTo>
                  <a:pt x="29" y="487"/>
                </a:lnTo>
                <a:lnTo>
                  <a:pt x="6" y="503"/>
                </a:lnTo>
                <a:lnTo>
                  <a:pt x="0" y="510"/>
                </a:lnTo>
                <a:lnTo>
                  <a:pt x="0" y="0"/>
                </a:lnTo>
                <a:lnTo>
                  <a:pt x="29" y="49"/>
                </a:lnTo>
              </a:path>
            </a:pathLst>
          </a:custGeom>
          <a:solidFill>
            <a:srgbClr val="DBFFB8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73" name="Freeform 654"/>
          <p:cNvSpPr>
            <a:spLocks/>
          </p:cNvSpPr>
          <p:nvPr/>
        </p:nvSpPr>
        <p:spPr bwMode="auto">
          <a:xfrm>
            <a:off x="3309938" y="3578225"/>
            <a:ext cx="558800" cy="412750"/>
          </a:xfrm>
          <a:custGeom>
            <a:avLst/>
            <a:gdLst>
              <a:gd name="T0" fmla="*/ 0 w 352"/>
              <a:gd name="T1" fmla="*/ 0 h 260"/>
              <a:gd name="T2" fmla="*/ 351 w 352"/>
              <a:gd name="T3" fmla="*/ 223 h 260"/>
              <a:gd name="T4" fmla="*/ 351 w 352"/>
              <a:gd name="T5" fmla="*/ 259 h 260"/>
              <a:gd name="T6" fmla="*/ 30 w 352"/>
              <a:gd name="T7" fmla="*/ 57 h 260"/>
              <a:gd name="T8" fmla="*/ 0 w 352"/>
              <a:gd name="T9" fmla="*/ 0 h 2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60"/>
              <a:gd name="T17" fmla="*/ 352 w 352"/>
              <a:gd name="T18" fmla="*/ 260 h 2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60">
                <a:moveTo>
                  <a:pt x="0" y="0"/>
                </a:moveTo>
                <a:lnTo>
                  <a:pt x="351" y="223"/>
                </a:lnTo>
                <a:lnTo>
                  <a:pt x="351" y="259"/>
                </a:lnTo>
                <a:lnTo>
                  <a:pt x="30" y="57"/>
                </a:lnTo>
                <a:lnTo>
                  <a:pt x="0" y="0"/>
                </a:lnTo>
              </a:path>
            </a:pathLst>
          </a:custGeom>
          <a:solidFill>
            <a:srgbClr val="60C9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74" name="Freeform 655"/>
          <p:cNvSpPr>
            <a:spLocks/>
          </p:cNvSpPr>
          <p:nvPr/>
        </p:nvSpPr>
        <p:spPr bwMode="auto">
          <a:xfrm>
            <a:off x="3867150" y="3578225"/>
            <a:ext cx="558800" cy="412750"/>
          </a:xfrm>
          <a:custGeom>
            <a:avLst/>
            <a:gdLst>
              <a:gd name="T0" fmla="*/ 351 w 352"/>
              <a:gd name="T1" fmla="*/ 0 h 260"/>
              <a:gd name="T2" fmla="*/ 0 w 352"/>
              <a:gd name="T3" fmla="*/ 223 h 260"/>
              <a:gd name="T4" fmla="*/ 0 w 352"/>
              <a:gd name="T5" fmla="*/ 259 h 260"/>
              <a:gd name="T6" fmla="*/ 321 w 352"/>
              <a:gd name="T7" fmla="*/ 52 h 260"/>
              <a:gd name="T8" fmla="*/ 351 w 352"/>
              <a:gd name="T9" fmla="*/ 0 h 2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60"/>
              <a:gd name="T17" fmla="*/ 352 w 352"/>
              <a:gd name="T18" fmla="*/ 260 h 2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60">
                <a:moveTo>
                  <a:pt x="351" y="0"/>
                </a:moveTo>
                <a:lnTo>
                  <a:pt x="0" y="223"/>
                </a:lnTo>
                <a:lnTo>
                  <a:pt x="0" y="259"/>
                </a:lnTo>
                <a:lnTo>
                  <a:pt x="321" y="52"/>
                </a:lnTo>
                <a:lnTo>
                  <a:pt x="351" y="0"/>
                </a:lnTo>
              </a:path>
            </a:pathLst>
          </a:custGeom>
          <a:solidFill>
            <a:srgbClr val="DBFFB8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75" name="Freeform 656"/>
          <p:cNvSpPr>
            <a:spLocks/>
          </p:cNvSpPr>
          <p:nvPr/>
        </p:nvSpPr>
        <p:spPr bwMode="auto">
          <a:xfrm>
            <a:off x="3355975" y="3652838"/>
            <a:ext cx="1028700" cy="1036637"/>
          </a:xfrm>
          <a:custGeom>
            <a:avLst/>
            <a:gdLst>
              <a:gd name="T0" fmla="*/ 0 w 648"/>
              <a:gd name="T1" fmla="*/ 0 h 653"/>
              <a:gd name="T2" fmla="*/ 322 w 648"/>
              <a:gd name="T3" fmla="*/ 204 h 653"/>
              <a:gd name="T4" fmla="*/ 647 w 648"/>
              <a:gd name="T5" fmla="*/ 0 h 653"/>
              <a:gd name="T6" fmla="*/ 647 w 648"/>
              <a:gd name="T7" fmla="*/ 441 h 653"/>
              <a:gd name="T8" fmla="*/ 322 w 648"/>
              <a:gd name="T9" fmla="*/ 652 h 653"/>
              <a:gd name="T10" fmla="*/ 0 w 648"/>
              <a:gd name="T11" fmla="*/ 435 h 653"/>
              <a:gd name="T12" fmla="*/ 0 w 648"/>
              <a:gd name="T13" fmla="*/ 0 h 6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48"/>
              <a:gd name="T22" fmla="*/ 0 h 653"/>
              <a:gd name="T23" fmla="*/ 648 w 648"/>
              <a:gd name="T24" fmla="*/ 653 h 65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48" h="653">
                <a:moveTo>
                  <a:pt x="0" y="0"/>
                </a:moveTo>
                <a:lnTo>
                  <a:pt x="322" y="204"/>
                </a:lnTo>
                <a:lnTo>
                  <a:pt x="647" y="0"/>
                </a:lnTo>
                <a:lnTo>
                  <a:pt x="647" y="441"/>
                </a:lnTo>
                <a:lnTo>
                  <a:pt x="322" y="652"/>
                </a:lnTo>
                <a:lnTo>
                  <a:pt x="0" y="435"/>
                </a:lnTo>
                <a:lnTo>
                  <a:pt x="0" y="0"/>
                </a:lnTo>
              </a:path>
            </a:pathLst>
          </a:custGeom>
          <a:solidFill>
            <a:srgbClr val="7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76" name="Rectangle 657"/>
          <p:cNvSpPr>
            <a:spLocks noChangeArrowheads="1"/>
          </p:cNvSpPr>
          <p:nvPr/>
        </p:nvSpPr>
        <p:spPr bwMode="auto">
          <a:xfrm>
            <a:off x="3328988" y="3973513"/>
            <a:ext cx="1084262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>
              <a:lnSpc>
                <a:spcPct val="80000"/>
              </a:lnSpc>
            </a:pPr>
            <a:r>
              <a:rPr lang="fr-FR" sz="1600">
                <a:solidFill>
                  <a:schemeClr val="bg2"/>
                </a:solidFill>
              </a:rPr>
              <a:t>Décision</a:t>
            </a:r>
          </a:p>
          <a:p>
            <a:pPr defTabSz="900113">
              <a:lnSpc>
                <a:spcPct val="80000"/>
              </a:lnSpc>
            </a:pPr>
            <a:r>
              <a:rPr lang="fr-FR" sz="1600">
                <a:solidFill>
                  <a:schemeClr val="bg2"/>
                </a:solidFill>
              </a:rPr>
              <a:t>Livraison</a:t>
            </a:r>
          </a:p>
        </p:txBody>
      </p:sp>
      <p:sp>
        <p:nvSpPr>
          <p:cNvPr id="18477" name="Freeform 658"/>
          <p:cNvSpPr>
            <a:spLocks/>
          </p:cNvSpPr>
          <p:nvPr/>
        </p:nvSpPr>
        <p:spPr bwMode="auto">
          <a:xfrm>
            <a:off x="3313113" y="5202238"/>
            <a:ext cx="555625" cy="411162"/>
          </a:xfrm>
          <a:custGeom>
            <a:avLst/>
            <a:gdLst>
              <a:gd name="T0" fmla="*/ 26 w 350"/>
              <a:gd name="T1" fmla="*/ 0 h 259"/>
              <a:gd name="T2" fmla="*/ 349 w 350"/>
              <a:gd name="T3" fmla="*/ 218 h 259"/>
              <a:gd name="T4" fmla="*/ 349 w 350"/>
              <a:gd name="T5" fmla="*/ 258 h 259"/>
              <a:gd name="T6" fmla="*/ 0 w 350"/>
              <a:gd name="T7" fmla="*/ 24 h 259"/>
              <a:gd name="T8" fmla="*/ 26 w 350"/>
              <a:gd name="T9" fmla="*/ 0 h 2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0"/>
              <a:gd name="T16" fmla="*/ 0 h 259"/>
              <a:gd name="T17" fmla="*/ 350 w 350"/>
              <a:gd name="T18" fmla="*/ 259 h 2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0" h="259">
                <a:moveTo>
                  <a:pt x="26" y="0"/>
                </a:moveTo>
                <a:lnTo>
                  <a:pt x="349" y="218"/>
                </a:lnTo>
                <a:lnTo>
                  <a:pt x="349" y="258"/>
                </a:lnTo>
                <a:lnTo>
                  <a:pt x="0" y="24"/>
                </a:lnTo>
                <a:lnTo>
                  <a:pt x="26" y="0"/>
                </a:lnTo>
              </a:path>
            </a:pathLst>
          </a:custGeom>
          <a:solidFill>
            <a:srgbClr val="F7668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78" name="Freeform 659"/>
          <p:cNvSpPr>
            <a:spLocks/>
          </p:cNvSpPr>
          <p:nvPr/>
        </p:nvSpPr>
        <p:spPr bwMode="auto">
          <a:xfrm>
            <a:off x="3867150" y="4430713"/>
            <a:ext cx="563563" cy="1182687"/>
          </a:xfrm>
          <a:custGeom>
            <a:avLst/>
            <a:gdLst>
              <a:gd name="T0" fmla="*/ 0 w 355"/>
              <a:gd name="T1" fmla="*/ 744 h 745"/>
              <a:gd name="T2" fmla="*/ 354 w 355"/>
              <a:gd name="T3" fmla="*/ 514 h 745"/>
              <a:gd name="T4" fmla="*/ 353 w 355"/>
              <a:gd name="T5" fmla="*/ 0 h 745"/>
              <a:gd name="T6" fmla="*/ 321 w 355"/>
              <a:gd name="T7" fmla="*/ 58 h 745"/>
              <a:gd name="T8" fmla="*/ 324 w 355"/>
              <a:gd name="T9" fmla="*/ 492 h 745"/>
              <a:gd name="T10" fmla="*/ 0 w 355"/>
              <a:gd name="T11" fmla="*/ 701 h 745"/>
              <a:gd name="T12" fmla="*/ 0 w 355"/>
              <a:gd name="T13" fmla="*/ 744 h 7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5"/>
              <a:gd name="T22" fmla="*/ 0 h 745"/>
              <a:gd name="T23" fmla="*/ 355 w 355"/>
              <a:gd name="T24" fmla="*/ 745 h 74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5" h="745">
                <a:moveTo>
                  <a:pt x="0" y="744"/>
                </a:moveTo>
                <a:lnTo>
                  <a:pt x="354" y="514"/>
                </a:lnTo>
                <a:lnTo>
                  <a:pt x="353" y="0"/>
                </a:lnTo>
                <a:lnTo>
                  <a:pt x="321" y="58"/>
                </a:lnTo>
                <a:lnTo>
                  <a:pt x="324" y="492"/>
                </a:lnTo>
                <a:lnTo>
                  <a:pt x="0" y="701"/>
                </a:lnTo>
                <a:lnTo>
                  <a:pt x="0" y="744"/>
                </a:lnTo>
              </a:path>
            </a:pathLst>
          </a:custGeom>
          <a:solidFill>
            <a:srgbClr val="CF0E3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79" name="Freeform 660"/>
          <p:cNvSpPr>
            <a:spLocks/>
          </p:cNvSpPr>
          <p:nvPr/>
        </p:nvSpPr>
        <p:spPr bwMode="auto">
          <a:xfrm>
            <a:off x="3311525" y="4430713"/>
            <a:ext cx="47625" cy="811212"/>
          </a:xfrm>
          <a:custGeom>
            <a:avLst/>
            <a:gdLst>
              <a:gd name="T0" fmla="*/ 29 w 30"/>
              <a:gd name="T1" fmla="*/ 49 h 511"/>
              <a:gd name="T2" fmla="*/ 29 w 30"/>
              <a:gd name="T3" fmla="*/ 487 h 511"/>
              <a:gd name="T4" fmla="*/ 6 w 30"/>
              <a:gd name="T5" fmla="*/ 503 h 511"/>
              <a:gd name="T6" fmla="*/ 0 w 30"/>
              <a:gd name="T7" fmla="*/ 510 h 511"/>
              <a:gd name="T8" fmla="*/ 0 w 30"/>
              <a:gd name="T9" fmla="*/ 0 h 511"/>
              <a:gd name="T10" fmla="*/ 29 w 30"/>
              <a:gd name="T11" fmla="*/ 49 h 5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"/>
              <a:gd name="T19" fmla="*/ 0 h 511"/>
              <a:gd name="T20" fmla="*/ 30 w 30"/>
              <a:gd name="T21" fmla="*/ 511 h 5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" h="511">
                <a:moveTo>
                  <a:pt x="29" y="49"/>
                </a:moveTo>
                <a:lnTo>
                  <a:pt x="29" y="487"/>
                </a:lnTo>
                <a:lnTo>
                  <a:pt x="6" y="503"/>
                </a:lnTo>
                <a:lnTo>
                  <a:pt x="0" y="510"/>
                </a:lnTo>
                <a:lnTo>
                  <a:pt x="0" y="0"/>
                </a:lnTo>
                <a:lnTo>
                  <a:pt x="29" y="49"/>
                </a:lnTo>
              </a:path>
            </a:pathLst>
          </a:custGeom>
          <a:solidFill>
            <a:srgbClr val="FFC5C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80" name="Freeform 661"/>
          <p:cNvSpPr>
            <a:spLocks/>
          </p:cNvSpPr>
          <p:nvPr/>
        </p:nvSpPr>
        <p:spPr bwMode="auto">
          <a:xfrm>
            <a:off x="3309938" y="4438650"/>
            <a:ext cx="558800" cy="412750"/>
          </a:xfrm>
          <a:custGeom>
            <a:avLst/>
            <a:gdLst>
              <a:gd name="T0" fmla="*/ 0 w 352"/>
              <a:gd name="T1" fmla="*/ 0 h 260"/>
              <a:gd name="T2" fmla="*/ 351 w 352"/>
              <a:gd name="T3" fmla="*/ 223 h 260"/>
              <a:gd name="T4" fmla="*/ 351 w 352"/>
              <a:gd name="T5" fmla="*/ 259 h 260"/>
              <a:gd name="T6" fmla="*/ 30 w 352"/>
              <a:gd name="T7" fmla="*/ 57 h 260"/>
              <a:gd name="T8" fmla="*/ 0 w 352"/>
              <a:gd name="T9" fmla="*/ 0 h 2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60"/>
              <a:gd name="T17" fmla="*/ 352 w 352"/>
              <a:gd name="T18" fmla="*/ 260 h 2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60">
                <a:moveTo>
                  <a:pt x="0" y="0"/>
                </a:moveTo>
                <a:lnTo>
                  <a:pt x="351" y="223"/>
                </a:lnTo>
                <a:lnTo>
                  <a:pt x="351" y="259"/>
                </a:lnTo>
                <a:lnTo>
                  <a:pt x="30" y="57"/>
                </a:lnTo>
                <a:lnTo>
                  <a:pt x="0" y="0"/>
                </a:lnTo>
              </a:path>
            </a:pathLst>
          </a:custGeom>
          <a:solidFill>
            <a:srgbClr val="F7668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81" name="Freeform 662"/>
          <p:cNvSpPr>
            <a:spLocks/>
          </p:cNvSpPr>
          <p:nvPr/>
        </p:nvSpPr>
        <p:spPr bwMode="auto">
          <a:xfrm>
            <a:off x="3867150" y="4438650"/>
            <a:ext cx="558800" cy="412750"/>
          </a:xfrm>
          <a:custGeom>
            <a:avLst/>
            <a:gdLst>
              <a:gd name="T0" fmla="*/ 351 w 352"/>
              <a:gd name="T1" fmla="*/ 0 h 260"/>
              <a:gd name="T2" fmla="*/ 0 w 352"/>
              <a:gd name="T3" fmla="*/ 223 h 260"/>
              <a:gd name="T4" fmla="*/ 0 w 352"/>
              <a:gd name="T5" fmla="*/ 259 h 260"/>
              <a:gd name="T6" fmla="*/ 321 w 352"/>
              <a:gd name="T7" fmla="*/ 52 h 260"/>
              <a:gd name="T8" fmla="*/ 351 w 352"/>
              <a:gd name="T9" fmla="*/ 0 h 2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60"/>
              <a:gd name="T17" fmla="*/ 352 w 352"/>
              <a:gd name="T18" fmla="*/ 260 h 2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60">
                <a:moveTo>
                  <a:pt x="351" y="0"/>
                </a:moveTo>
                <a:lnTo>
                  <a:pt x="0" y="223"/>
                </a:lnTo>
                <a:lnTo>
                  <a:pt x="0" y="259"/>
                </a:lnTo>
                <a:lnTo>
                  <a:pt x="321" y="52"/>
                </a:lnTo>
                <a:lnTo>
                  <a:pt x="351" y="0"/>
                </a:lnTo>
              </a:path>
            </a:pathLst>
          </a:custGeom>
          <a:solidFill>
            <a:srgbClr val="FFC5C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82" name="Freeform 663"/>
          <p:cNvSpPr>
            <a:spLocks/>
          </p:cNvSpPr>
          <p:nvPr/>
        </p:nvSpPr>
        <p:spPr bwMode="auto">
          <a:xfrm>
            <a:off x="3355975" y="4513263"/>
            <a:ext cx="1028700" cy="1036637"/>
          </a:xfrm>
          <a:custGeom>
            <a:avLst/>
            <a:gdLst>
              <a:gd name="T0" fmla="*/ 0 w 648"/>
              <a:gd name="T1" fmla="*/ 0 h 653"/>
              <a:gd name="T2" fmla="*/ 322 w 648"/>
              <a:gd name="T3" fmla="*/ 204 h 653"/>
              <a:gd name="T4" fmla="*/ 647 w 648"/>
              <a:gd name="T5" fmla="*/ 0 h 653"/>
              <a:gd name="T6" fmla="*/ 647 w 648"/>
              <a:gd name="T7" fmla="*/ 441 h 653"/>
              <a:gd name="T8" fmla="*/ 322 w 648"/>
              <a:gd name="T9" fmla="*/ 652 h 653"/>
              <a:gd name="T10" fmla="*/ 0 w 648"/>
              <a:gd name="T11" fmla="*/ 435 h 653"/>
              <a:gd name="T12" fmla="*/ 0 w 648"/>
              <a:gd name="T13" fmla="*/ 0 h 6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48"/>
              <a:gd name="T22" fmla="*/ 0 h 653"/>
              <a:gd name="T23" fmla="*/ 648 w 648"/>
              <a:gd name="T24" fmla="*/ 653 h 65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48" h="653">
                <a:moveTo>
                  <a:pt x="0" y="0"/>
                </a:moveTo>
                <a:lnTo>
                  <a:pt x="322" y="204"/>
                </a:lnTo>
                <a:lnTo>
                  <a:pt x="647" y="0"/>
                </a:lnTo>
                <a:lnTo>
                  <a:pt x="647" y="441"/>
                </a:lnTo>
                <a:lnTo>
                  <a:pt x="322" y="652"/>
                </a:lnTo>
                <a:lnTo>
                  <a:pt x="0" y="435"/>
                </a:lnTo>
                <a:lnTo>
                  <a:pt x="0" y="0"/>
                </a:lnTo>
              </a:path>
            </a:pathLst>
          </a:custGeom>
          <a:solidFill>
            <a:srgbClr val="FC0128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83" name="Rectangle 664"/>
          <p:cNvSpPr>
            <a:spLocks noChangeArrowheads="1"/>
          </p:cNvSpPr>
          <p:nvPr/>
        </p:nvSpPr>
        <p:spPr bwMode="auto">
          <a:xfrm>
            <a:off x="3198813" y="4916488"/>
            <a:ext cx="1344612" cy="287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>
              <a:lnSpc>
                <a:spcPct val="80000"/>
              </a:lnSpc>
            </a:pPr>
            <a:r>
              <a:rPr lang="fr-FR" sz="1600">
                <a:solidFill>
                  <a:schemeClr val="tx1"/>
                </a:solidFill>
              </a:rPr>
              <a:t>Valorisation</a:t>
            </a:r>
          </a:p>
        </p:txBody>
      </p:sp>
      <p:sp>
        <p:nvSpPr>
          <p:cNvPr id="18484" name="Freeform 665"/>
          <p:cNvSpPr>
            <a:spLocks/>
          </p:cNvSpPr>
          <p:nvPr/>
        </p:nvSpPr>
        <p:spPr bwMode="auto">
          <a:xfrm>
            <a:off x="3313113" y="6059488"/>
            <a:ext cx="555625" cy="411162"/>
          </a:xfrm>
          <a:custGeom>
            <a:avLst/>
            <a:gdLst>
              <a:gd name="T0" fmla="*/ 26 w 350"/>
              <a:gd name="T1" fmla="*/ 0 h 259"/>
              <a:gd name="T2" fmla="*/ 349 w 350"/>
              <a:gd name="T3" fmla="*/ 218 h 259"/>
              <a:gd name="T4" fmla="*/ 349 w 350"/>
              <a:gd name="T5" fmla="*/ 258 h 259"/>
              <a:gd name="T6" fmla="*/ 0 w 350"/>
              <a:gd name="T7" fmla="*/ 24 h 259"/>
              <a:gd name="T8" fmla="*/ 26 w 350"/>
              <a:gd name="T9" fmla="*/ 0 h 2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0"/>
              <a:gd name="T16" fmla="*/ 0 h 259"/>
              <a:gd name="T17" fmla="*/ 350 w 350"/>
              <a:gd name="T18" fmla="*/ 259 h 2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0" h="259">
                <a:moveTo>
                  <a:pt x="26" y="0"/>
                </a:moveTo>
                <a:lnTo>
                  <a:pt x="349" y="218"/>
                </a:lnTo>
                <a:lnTo>
                  <a:pt x="349" y="258"/>
                </a:lnTo>
                <a:lnTo>
                  <a:pt x="0" y="24"/>
                </a:lnTo>
                <a:lnTo>
                  <a:pt x="26" y="0"/>
                </a:lnTo>
              </a:path>
            </a:pathLst>
          </a:custGeom>
          <a:solidFill>
            <a:srgbClr val="8CF4EA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85" name="Freeform 666"/>
          <p:cNvSpPr>
            <a:spLocks/>
          </p:cNvSpPr>
          <p:nvPr/>
        </p:nvSpPr>
        <p:spPr bwMode="auto">
          <a:xfrm>
            <a:off x="3867150" y="5289550"/>
            <a:ext cx="563563" cy="1182688"/>
          </a:xfrm>
          <a:custGeom>
            <a:avLst/>
            <a:gdLst>
              <a:gd name="T0" fmla="*/ 0 w 355"/>
              <a:gd name="T1" fmla="*/ 744 h 745"/>
              <a:gd name="T2" fmla="*/ 354 w 355"/>
              <a:gd name="T3" fmla="*/ 514 h 745"/>
              <a:gd name="T4" fmla="*/ 353 w 355"/>
              <a:gd name="T5" fmla="*/ 0 h 745"/>
              <a:gd name="T6" fmla="*/ 321 w 355"/>
              <a:gd name="T7" fmla="*/ 58 h 745"/>
              <a:gd name="T8" fmla="*/ 324 w 355"/>
              <a:gd name="T9" fmla="*/ 492 h 745"/>
              <a:gd name="T10" fmla="*/ 0 w 355"/>
              <a:gd name="T11" fmla="*/ 701 h 745"/>
              <a:gd name="T12" fmla="*/ 0 w 355"/>
              <a:gd name="T13" fmla="*/ 744 h 7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5"/>
              <a:gd name="T22" fmla="*/ 0 h 745"/>
              <a:gd name="T23" fmla="*/ 355 w 355"/>
              <a:gd name="T24" fmla="*/ 745 h 74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5" h="745">
                <a:moveTo>
                  <a:pt x="0" y="744"/>
                </a:moveTo>
                <a:lnTo>
                  <a:pt x="354" y="514"/>
                </a:lnTo>
                <a:lnTo>
                  <a:pt x="353" y="0"/>
                </a:lnTo>
                <a:lnTo>
                  <a:pt x="321" y="58"/>
                </a:lnTo>
                <a:lnTo>
                  <a:pt x="324" y="492"/>
                </a:lnTo>
                <a:lnTo>
                  <a:pt x="0" y="701"/>
                </a:lnTo>
                <a:lnTo>
                  <a:pt x="0" y="744"/>
                </a:lnTo>
              </a:path>
            </a:pathLst>
          </a:custGeom>
          <a:solidFill>
            <a:srgbClr val="00B7A5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86" name="Freeform 667"/>
          <p:cNvSpPr>
            <a:spLocks/>
          </p:cNvSpPr>
          <p:nvPr/>
        </p:nvSpPr>
        <p:spPr bwMode="auto">
          <a:xfrm>
            <a:off x="3311525" y="5289550"/>
            <a:ext cx="47625" cy="811213"/>
          </a:xfrm>
          <a:custGeom>
            <a:avLst/>
            <a:gdLst>
              <a:gd name="T0" fmla="*/ 29 w 30"/>
              <a:gd name="T1" fmla="*/ 49 h 511"/>
              <a:gd name="T2" fmla="*/ 29 w 30"/>
              <a:gd name="T3" fmla="*/ 487 h 511"/>
              <a:gd name="T4" fmla="*/ 6 w 30"/>
              <a:gd name="T5" fmla="*/ 503 h 511"/>
              <a:gd name="T6" fmla="*/ 0 w 30"/>
              <a:gd name="T7" fmla="*/ 510 h 511"/>
              <a:gd name="T8" fmla="*/ 0 w 30"/>
              <a:gd name="T9" fmla="*/ 0 h 511"/>
              <a:gd name="T10" fmla="*/ 29 w 30"/>
              <a:gd name="T11" fmla="*/ 49 h 51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"/>
              <a:gd name="T19" fmla="*/ 0 h 511"/>
              <a:gd name="T20" fmla="*/ 30 w 30"/>
              <a:gd name="T21" fmla="*/ 511 h 51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" h="511">
                <a:moveTo>
                  <a:pt x="29" y="49"/>
                </a:moveTo>
                <a:lnTo>
                  <a:pt x="29" y="487"/>
                </a:lnTo>
                <a:lnTo>
                  <a:pt x="6" y="503"/>
                </a:lnTo>
                <a:lnTo>
                  <a:pt x="0" y="510"/>
                </a:lnTo>
                <a:lnTo>
                  <a:pt x="0" y="0"/>
                </a:lnTo>
                <a:lnTo>
                  <a:pt x="29" y="49"/>
                </a:lnTo>
              </a:path>
            </a:pathLst>
          </a:custGeom>
          <a:solidFill>
            <a:srgbClr val="C0FEF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87" name="Freeform 668"/>
          <p:cNvSpPr>
            <a:spLocks/>
          </p:cNvSpPr>
          <p:nvPr/>
        </p:nvSpPr>
        <p:spPr bwMode="auto">
          <a:xfrm>
            <a:off x="3309938" y="5295900"/>
            <a:ext cx="558800" cy="414338"/>
          </a:xfrm>
          <a:custGeom>
            <a:avLst/>
            <a:gdLst>
              <a:gd name="T0" fmla="*/ 0 w 352"/>
              <a:gd name="T1" fmla="*/ 0 h 261"/>
              <a:gd name="T2" fmla="*/ 351 w 352"/>
              <a:gd name="T3" fmla="*/ 224 h 261"/>
              <a:gd name="T4" fmla="*/ 351 w 352"/>
              <a:gd name="T5" fmla="*/ 260 h 261"/>
              <a:gd name="T6" fmla="*/ 30 w 352"/>
              <a:gd name="T7" fmla="*/ 57 h 261"/>
              <a:gd name="T8" fmla="*/ 0 w 352"/>
              <a:gd name="T9" fmla="*/ 0 h 2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61"/>
              <a:gd name="T17" fmla="*/ 352 w 352"/>
              <a:gd name="T18" fmla="*/ 261 h 2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61">
                <a:moveTo>
                  <a:pt x="0" y="0"/>
                </a:moveTo>
                <a:lnTo>
                  <a:pt x="351" y="224"/>
                </a:lnTo>
                <a:lnTo>
                  <a:pt x="351" y="260"/>
                </a:lnTo>
                <a:lnTo>
                  <a:pt x="30" y="57"/>
                </a:lnTo>
                <a:lnTo>
                  <a:pt x="0" y="0"/>
                </a:lnTo>
              </a:path>
            </a:pathLst>
          </a:custGeom>
          <a:solidFill>
            <a:srgbClr val="8CF4EA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88" name="Freeform 669"/>
          <p:cNvSpPr>
            <a:spLocks/>
          </p:cNvSpPr>
          <p:nvPr/>
        </p:nvSpPr>
        <p:spPr bwMode="auto">
          <a:xfrm>
            <a:off x="3867150" y="5295900"/>
            <a:ext cx="558800" cy="414338"/>
          </a:xfrm>
          <a:custGeom>
            <a:avLst/>
            <a:gdLst>
              <a:gd name="T0" fmla="*/ 351 w 352"/>
              <a:gd name="T1" fmla="*/ 0 h 261"/>
              <a:gd name="T2" fmla="*/ 0 w 352"/>
              <a:gd name="T3" fmla="*/ 224 h 261"/>
              <a:gd name="T4" fmla="*/ 0 w 352"/>
              <a:gd name="T5" fmla="*/ 260 h 261"/>
              <a:gd name="T6" fmla="*/ 321 w 352"/>
              <a:gd name="T7" fmla="*/ 53 h 261"/>
              <a:gd name="T8" fmla="*/ 351 w 352"/>
              <a:gd name="T9" fmla="*/ 0 h 2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61"/>
              <a:gd name="T17" fmla="*/ 352 w 352"/>
              <a:gd name="T18" fmla="*/ 261 h 2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61">
                <a:moveTo>
                  <a:pt x="351" y="0"/>
                </a:moveTo>
                <a:lnTo>
                  <a:pt x="0" y="224"/>
                </a:lnTo>
                <a:lnTo>
                  <a:pt x="0" y="260"/>
                </a:lnTo>
                <a:lnTo>
                  <a:pt x="321" y="53"/>
                </a:lnTo>
                <a:lnTo>
                  <a:pt x="351" y="0"/>
                </a:lnTo>
              </a:path>
            </a:pathLst>
          </a:custGeom>
          <a:solidFill>
            <a:srgbClr val="C0FEF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89" name="Freeform 670"/>
          <p:cNvSpPr>
            <a:spLocks/>
          </p:cNvSpPr>
          <p:nvPr/>
        </p:nvSpPr>
        <p:spPr bwMode="auto">
          <a:xfrm>
            <a:off x="3355975" y="5372100"/>
            <a:ext cx="1028700" cy="1038225"/>
          </a:xfrm>
          <a:custGeom>
            <a:avLst/>
            <a:gdLst>
              <a:gd name="T0" fmla="*/ 0 w 648"/>
              <a:gd name="T1" fmla="*/ 0 h 654"/>
              <a:gd name="T2" fmla="*/ 322 w 648"/>
              <a:gd name="T3" fmla="*/ 204 h 654"/>
              <a:gd name="T4" fmla="*/ 647 w 648"/>
              <a:gd name="T5" fmla="*/ 0 h 654"/>
              <a:gd name="T6" fmla="*/ 647 w 648"/>
              <a:gd name="T7" fmla="*/ 442 h 654"/>
              <a:gd name="T8" fmla="*/ 322 w 648"/>
              <a:gd name="T9" fmla="*/ 653 h 654"/>
              <a:gd name="T10" fmla="*/ 0 w 648"/>
              <a:gd name="T11" fmla="*/ 435 h 654"/>
              <a:gd name="T12" fmla="*/ 0 w 648"/>
              <a:gd name="T13" fmla="*/ 0 h 6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48"/>
              <a:gd name="T22" fmla="*/ 0 h 654"/>
              <a:gd name="T23" fmla="*/ 648 w 648"/>
              <a:gd name="T24" fmla="*/ 654 h 6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48" h="654">
                <a:moveTo>
                  <a:pt x="0" y="0"/>
                </a:moveTo>
                <a:lnTo>
                  <a:pt x="322" y="204"/>
                </a:lnTo>
                <a:lnTo>
                  <a:pt x="647" y="0"/>
                </a:lnTo>
                <a:lnTo>
                  <a:pt x="647" y="442"/>
                </a:lnTo>
                <a:lnTo>
                  <a:pt x="322" y="653"/>
                </a:lnTo>
                <a:lnTo>
                  <a:pt x="0" y="435"/>
                </a:lnTo>
                <a:lnTo>
                  <a:pt x="0" y="0"/>
                </a:lnTo>
              </a:path>
            </a:pathLst>
          </a:custGeom>
          <a:solidFill>
            <a:srgbClr val="00DFCA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90" name="Rectangle 671"/>
          <p:cNvSpPr>
            <a:spLocks noChangeArrowheads="1"/>
          </p:cNvSpPr>
          <p:nvPr/>
        </p:nvSpPr>
        <p:spPr bwMode="auto">
          <a:xfrm>
            <a:off x="3333750" y="5649913"/>
            <a:ext cx="1073150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>
              <a:lnSpc>
                <a:spcPct val="80000"/>
              </a:lnSpc>
            </a:pPr>
            <a:r>
              <a:rPr lang="fr-FR" sz="1600">
                <a:solidFill>
                  <a:schemeClr val="bg2"/>
                </a:solidFill>
              </a:rPr>
              <a:t>Enregistr</a:t>
            </a:r>
          </a:p>
          <a:p>
            <a:pPr defTabSz="900113">
              <a:lnSpc>
                <a:spcPct val="80000"/>
              </a:lnSpc>
            </a:pPr>
            <a:r>
              <a:rPr lang="fr-FR" sz="1600">
                <a:solidFill>
                  <a:schemeClr val="bg2"/>
                </a:solidFill>
              </a:rPr>
              <a:t>Ordre</a:t>
            </a:r>
          </a:p>
        </p:txBody>
      </p:sp>
      <p:sp>
        <p:nvSpPr>
          <p:cNvPr id="18491" name="Freeform 672"/>
          <p:cNvSpPr>
            <a:spLocks/>
          </p:cNvSpPr>
          <p:nvPr/>
        </p:nvSpPr>
        <p:spPr bwMode="auto">
          <a:xfrm>
            <a:off x="1833563" y="4416425"/>
            <a:ext cx="493712" cy="331788"/>
          </a:xfrm>
          <a:custGeom>
            <a:avLst/>
            <a:gdLst>
              <a:gd name="T0" fmla="*/ 23 w 311"/>
              <a:gd name="T1" fmla="*/ 0 h 209"/>
              <a:gd name="T2" fmla="*/ 310 w 311"/>
              <a:gd name="T3" fmla="*/ 176 h 209"/>
              <a:gd name="T4" fmla="*/ 310 w 311"/>
              <a:gd name="T5" fmla="*/ 208 h 209"/>
              <a:gd name="T6" fmla="*/ 0 w 311"/>
              <a:gd name="T7" fmla="*/ 19 h 209"/>
              <a:gd name="T8" fmla="*/ 23 w 311"/>
              <a:gd name="T9" fmla="*/ 0 h 2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1"/>
              <a:gd name="T16" fmla="*/ 0 h 209"/>
              <a:gd name="T17" fmla="*/ 311 w 311"/>
              <a:gd name="T18" fmla="*/ 209 h 2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1" h="209">
                <a:moveTo>
                  <a:pt x="23" y="0"/>
                </a:moveTo>
                <a:lnTo>
                  <a:pt x="310" y="176"/>
                </a:lnTo>
                <a:lnTo>
                  <a:pt x="310" y="208"/>
                </a:lnTo>
                <a:lnTo>
                  <a:pt x="0" y="19"/>
                </a:lnTo>
                <a:lnTo>
                  <a:pt x="23" y="0"/>
                </a:lnTo>
              </a:path>
            </a:pathLst>
          </a:custGeom>
          <a:solidFill>
            <a:srgbClr val="60C9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92" name="Freeform 673"/>
          <p:cNvSpPr>
            <a:spLocks/>
          </p:cNvSpPr>
          <p:nvPr/>
        </p:nvSpPr>
        <p:spPr bwMode="auto">
          <a:xfrm>
            <a:off x="2325688" y="3790950"/>
            <a:ext cx="503237" cy="958850"/>
          </a:xfrm>
          <a:custGeom>
            <a:avLst/>
            <a:gdLst>
              <a:gd name="T0" fmla="*/ 0 w 317"/>
              <a:gd name="T1" fmla="*/ 603 h 604"/>
              <a:gd name="T2" fmla="*/ 316 w 317"/>
              <a:gd name="T3" fmla="*/ 416 h 604"/>
              <a:gd name="T4" fmla="*/ 315 w 317"/>
              <a:gd name="T5" fmla="*/ 0 h 604"/>
              <a:gd name="T6" fmla="*/ 286 w 317"/>
              <a:gd name="T7" fmla="*/ 47 h 604"/>
              <a:gd name="T8" fmla="*/ 289 w 317"/>
              <a:gd name="T9" fmla="*/ 398 h 604"/>
              <a:gd name="T10" fmla="*/ 0 w 317"/>
              <a:gd name="T11" fmla="*/ 568 h 604"/>
              <a:gd name="T12" fmla="*/ 0 w 317"/>
              <a:gd name="T13" fmla="*/ 603 h 6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7"/>
              <a:gd name="T22" fmla="*/ 0 h 604"/>
              <a:gd name="T23" fmla="*/ 317 w 317"/>
              <a:gd name="T24" fmla="*/ 604 h 60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7" h="604">
                <a:moveTo>
                  <a:pt x="0" y="603"/>
                </a:moveTo>
                <a:lnTo>
                  <a:pt x="316" y="416"/>
                </a:lnTo>
                <a:lnTo>
                  <a:pt x="315" y="0"/>
                </a:lnTo>
                <a:lnTo>
                  <a:pt x="286" y="47"/>
                </a:lnTo>
                <a:lnTo>
                  <a:pt x="289" y="398"/>
                </a:lnTo>
                <a:lnTo>
                  <a:pt x="0" y="568"/>
                </a:lnTo>
                <a:lnTo>
                  <a:pt x="0" y="603"/>
                </a:lnTo>
              </a:path>
            </a:pathLst>
          </a:custGeom>
          <a:solidFill>
            <a:srgbClr val="00AE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93" name="Freeform 674"/>
          <p:cNvSpPr>
            <a:spLocks/>
          </p:cNvSpPr>
          <p:nvPr/>
        </p:nvSpPr>
        <p:spPr bwMode="auto">
          <a:xfrm>
            <a:off x="1831975" y="3790950"/>
            <a:ext cx="41275" cy="660400"/>
          </a:xfrm>
          <a:custGeom>
            <a:avLst/>
            <a:gdLst>
              <a:gd name="T0" fmla="*/ 25 w 26"/>
              <a:gd name="T1" fmla="*/ 40 h 416"/>
              <a:gd name="T2" fmla="*/ 25 w 26"/>
              <a:gd name="T3" fmla="*/ 396 h 416"/>
              <a:gd name="T4" fmla="*/ 6 w 26"/>
              <a:gd name="T5" fmla="*/ 410 h 416"/>
              <a:gd name="T6" fmla="*/ 0 w 26"/>
              <a:gd name="T7" fmla="*/ 415 h 416"/>
              <a:gd name="T8" fmla="*/ 0 w 26"/>
              <a:gd name="T9" fmla="*/ 0 h 416"/>
              <a:gd name="T10" fmla="*/ 25 w 26"/>
              <a:gd name="T11" fmla="*/ 40 h 4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"/>
              <a:gd name="T19" fmla="*/ 0 h 416"/>
              <a:gd name="T20" fmla="*/ 26 w 26"/>
              <a:gd name="T21" fmla="*/ 416 h 4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" h="416">
                <a:moveTo>
                  <a:pt x="25" y="40"/>
                </a:moveTo>
                <a:lnTo>
                  <a:pt x="25" y="396"/>
                </a:lnTo>
                <a:lnTo>
                  <a:pt x="6" y="410"/>
                </a:lnTo>
                <a:lnTo>
                  <a:pt x="0" y="415"/>
                </a:lnTo>
                <a:lnTo>
                  <a:pt x="0" y="0"/>
                </a:lnTo>
                <a:lnTo>
                  <a:pt x="25" y="40"/>
                </a:lnTo>
              </a:path>
            </a:pathLst>
          </a:custGeom>
          <a:solidFill>
            <a:srgbClr val="DBFFB8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94" name="Freeform 675"/>
          <p:cNvSpPr>
            <a:spLocks/>
          </p:cNvSpPr>
          <p:nvPr/>
        </p:nvSpPr>
        <p:spPr bwMode="auto">
          <a:xfrm>
            <a:off x="1830388" y="3797300"/>
            <a:ext cx="496887" cy="334963"/>
          </a:xfrm>
          <a:custGeom>
            <a:avLst/>
            <a:gdLst>
              <a:gd name="T0" fmla="*/ 0 w 313"/>
              <a:gd name="T1" fmla="*/ 0 h 211"/>
              <a:gd name="T2" fmla="*/ 312 w 313"/>
              <a:gd name="T3" fmla="*/ 181 h 211"/>
              <a:gd name="T4" fmla="*/ 312 w 313"/>
              <a:gd name="T5" fmla="*/ 210 h 211"/>
              <a:gd name="T6" fmla="*/ 27 w 313"/>
              <a:gd name="T7" fmla="*/ 46 h 211"/>
              <a:gd name="T8" fmla="*/ 0 w 313"/>
              <a:gd name="T9" fmla="*/ 0 h 2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3"/>
              <a:gd name="T16" fmla="*/ 0 h 211"/>
              <a:gd name="T17" fmla="*/ 313 w 313"/>
              <a:gd name="T18" fmla="*/ 211 h 2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3" h="211">
                <a:moveTo>
                  <a:pt x="0" y="0"/>
                </a:moveTo>
                <a:lnTo>
                  <a:pt x="312" y="181"/>
                </a:lnTo>
                <a:lnTo>
                  <a:pt x="312" y="210"/>
                </a:lnTo>
                <a:lnTo>
                  <a:pt x="27" y="46"/>
                </a:lnTo>
                <a:lnTo>
                  <a:pt x="0" y="0"/>
                </a:lnTo>
              </a:path>
            </a:pathLst>
          </a:custGeom>
          <a:solidFill>
            <a:srgbClr val="60C9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95" name="Freeform 676"/>
          <p:cNvSpPr>
            <a:spLocks/>
          </p:cNvSpPr>
          <p:nvPr/>
        </p:nvSpPr>
        <p:spPr bwMode="auto">
          <a:xfrm>
            <a:off x="2325688" y="3797300"/>
            <a:ext cx="498475" cy="334963"/>
          </a:xfrm>
          <a:custGeom>
            <a:avLst/>
            <a:gdLst>
              <a:gd name="T0" fmla="*/ 313 w 314"/>
              <a:gd name="T1" fmla="*/ 0 h 211"/>
              <a:gd name="T2" fmla="*/ 0 w 314"/>
              <a:gd name="T3" fmla="*/ 181 h 211"/>
              <a:gd name="T4" fmla="*/ 0 w 314"/>
              <a:gd name="T5" fmla="*/ 210 h 211"/>
              <a:gd name="T6" fmla="*/ 286 w 314"/>
              <a:gd name="T7" fmla="*/ 43 h 211"/>
              <a:gd name="T8" fmla="*/ 313 w 314"/>
              <a:gd name="T9" fmla="*/ 0 h 2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4"/>
              <a:gd name="T16" fmla="*/ 0 h 211"/>
              <a:gd name="T17" fmla="*/ 314 w 314"/>
              <a:gd name="T18" fmla="*/ 211 h 2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4" h="211">
                <a:moveTo>
                  <a:pt x="313" y="0"/>
                </a:moveTo>
                <a:lnTo>
                  <a:pt x="0" y="181"/>
                </a:lnTo>
                <a:lnTo>
                  <a:pt x="0" y="210"/>
                </a:lnTo>
                <a:lnTo>
                  <a:pt x="286" y="43"/>
                </a:lnTo>
                <a:lnTo>
                  <a:pt x="313" y="0"/>
                </a:lnTo>
              </a:path>
            </a:pathLst>
          </a:custGeom>
          <a:solidFill>
            <a:srgbClr val="DBFFB8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96" name="Freeform 677"/>
          <p:cNvSpPr>
            <a:spLocks/>
          </p:cNvSpPr>
          <p:nvPr/>
        </p:nvSpPr>
        <p:spPr bwMode="auto">
          <a:xfrm>
            <a:off x="1870075" y="3859213"/>
            <a:ext cx="917575" cy="839787"/>
          </a:xfrm>
          <a:custGeom>
            <a:avLst/>
            <a:gdLst>
              <a:gd name="T0" fmla="*/ 0 w 578"/>
              <a:gd name="T1" fmla="*/ 0 h 529"/>
              <a:gd name="T2" fmla="*/ 288 w 578"/>
              <a:gd name="T3" fmla="*/ 165 h 529"/>
              <a:gd name="T4" fmla="*/ 577 w 578"/>
              <a:gd name="T5" fmla="*/ 0 h 529"/>
              <a:gd name="T6" fmla="*/ 577 w 578"/>
              <a:gd name="T7" fmla="*/ 357 h 529"/>
              <a:gd name="T8" fmla="*/ 288 w 578"/>
              <a:gd name="T9" fmla="*/ 528 h 529"/>
              <a:gd name="T10" fmla="*/ 0 w 578"/>
              <a:gd name="T11" fmla="*/ 352 h 529"/>
              <a:gd name="T12" fmla="*/ 0 w 578"/>
              <a:gd name="T13" fmla="*/ 0 h 5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8"/>
              <a:gd name="T22" fmla="*/ 0 h 529"/>
              <a:gd name="T23" fmla="*/ 578 w 578"/>
              <a:gd name="T24" fmla="*/ 529 h 52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8" h="529">
                <a:moveTo>
                  <a:pt x="0" y="0"/>
                </a:moveTo>
                <a:lnTo>
                  <a:pt x="288" y="165"/>
                </a:lnTo>
                <a:lnTo>
                  <a:pt x="577" y="0"/>
                </a:lnTo>
                <a:lnTo>
                  <a:pt x="577" y="357"/>
                </a:lnTo>
                <a:lnTo>
                  <a:pt x="288" y="528"/>
                </a:lnTo>
                <a:lnTo>
                  <a:pt x="0" y="352"/>
                </a:lnTo>
                <a:lnTo>
                  <a:pt x="0" y="0"/>
                </a:lnTo>
              </a:path>
            </a:pathLst>
          </a:custGeom>
          <a:solidFill>
            <a:srgbClr val="7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grpSp>
        <p:nvGrpSpPr>
          <p:cNvPr id="18497" name="Group 678"/>
          <p:cNvGrpSpPr>
            <a:grpSpLocks/>
          </p:cNvGrpSpPr>
          <p:nvPr/>
        </p:nvGrpSpPr>
        <p:grpSpPr bwMode="auto">
          <a:xfrm>
            <a:off x="1830388" y="4506913"/>
            <a:ext cx="998537" cy="958850"/>
            <a:chOff x="1153" y="2839"/>
            <a:chExt cx="629" cy="604"/>
          </a:xfrm>
        </p:grpSpPr>
        <p:sp>
          <p:nvSpPr>
            <p:cNvPr id="18566" name="Freeform 679"/>
            <p:cNvSpPr>
              <a:spLocks/>
            </p:cNvSpPr>
            <p:nvPr/>
          </p:nvSpPr>
          <p:spPr bwMode="auto">
            <a:xfrm>
              <a:off x="1155" y="3233"/>
              <a:ext cx="311" cy="209"/>
            </a:xfrm>
            <a:custGeom>
              <a:avLst/>
              <a:gdLst>
                <a:gd name="T0" fmla="*/ 23 w 311"/>
                <a:gd name="T1" fmla="*/ 0 h 209"/>
                <a:gd name="T2" fmla="*/ 310 w 311"/>
                <a:gd name="T3" fmla="*/ 176 h 209"/>
                <a:gd name="T4" fmla="*/ 310 w 311"/>
                <a:gd name="T5" fmla="*/ 208 h 209"/>
                <a:gd name="T6" fmla="*/ 0 w 311"/>
                <a:gd name="T7" fmla="*/ 19 h 209"/>
                <a:gd name="T8" fmla="*/ 23 w 311"/>
                <a:gd name="T9" fmla="*/ 0 h 2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1"/>
                <a:gd name="T16" fmla="*/ 0 h 209"/>
                <a:gd name="T17" fmla="*/ 311 w 311"/>
                <a:gd name="T18" fmla="*/ 209 h 2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1" h="209">
                  <a:moveTo>
                    <a:pt x="23" y="0"/>
                  </a:moveTo>
                  <a:lnTo>
                    <a:pt x="310" y="176"/>
                  </a:lnTo>
                  <a:lnTo>
                    <a:pt x="310" y="208"/>
                  </a:lnTo>
                  <a:lnTo>
                    <a:pt x="0" y="19"/>
                  </a:lnTo>
                  <a:lnTo>
                    <a:pt x="23" y="0"/>
                  </a:lnTo>
                </a:path>
              </a:pathLst>
            </a:custGeom>
            <a:solidFill>
              <a:srgbClr val="8CF4EA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67" name="Freeform 680"/>
            <p:cNvSpPr>
              <a:spLocks/>
            </p:cNvSpPr>
            <p:nvPr/>
          </p:nvSpPr>
          <p:spPr bwMode="auto">
            <a:xfrm>
              <a:off x="1465" y="2839"/>
              <a:ext cx="317" cy="604"/>
            </a:xfrm>
            <a:custGeom>
              <a:avLst/>
              <a:gdLst>
                <a:gd name="T0" fmla="*/ 0 w 317"/>
                <a:gd name="T1" fmla="*/ 603 h 604"/>
                <a:gd name="T2" fmla="*/ 316 w 317"/>
                <a:gd name="T3" fmla="*/ 416 h 604"/>
                <a:gd name="T4" fmla="*/ 315 w 317"/>
                <a:gd name="T5" fmla="*/ 0 h 604"/>
                <a:gd name="T6" fmla="*/ 286 w 317"/>
                <a:gd name="T7" fmla="*/ 47 h 604"/>
                <a:gd name="T8" fmla="*/ 289 w 317"/>
                <a:gd name="T9" fmla="*/ 398 h 604"/>
                <a:gd name="T10" fmla="*/ 0 w 317"/>
                <a:gd name="T11" fmla="*/ 568 h 604"/>
                <a:gd name="T12" fmla="*/ 0 w 317"/>
                <a:gd name="T13" fmla="*/ 603 h 6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7"/>
                <a:gd name="T22" fmla="*/ 0 h 604"/>
                <a:gd name="T23" fmla="*/ 317 w 317"/>
                <a:gd name="T24" fmla="*/ 604 h 60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7" h="604">
                  <a:moveTo>
                    <a:pt x="0" y="603"/>
                  </a:moveTo>
                  <a:lnTo>
                    <a:pt x="316" y="416"/>
                  </a:lnTo>
                  <a:lnTo>
                    <a:pt x="315" y="0"/>
                  </a:lnTo>
                  <a:lnTo>
                    <a:pt x="286" y="47"/>
                  </a:lnTo>
                  <a:lnTo>
                    <a:pt x="289" y="398"/>
                  </a:lnTo>
                  <a:lnTo>
                    <a:pt x="0" y="568"/>
                  </a:lnTo>
                  <a:lnTo>
                    <a:pt x="0" y="603"/>
                  </a:lnTo>
                </a:path>
              </a:pathLst>
            </a:custGeom>
            <a:solidFill>
              <a:srgbClr val="00B7A5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68" name="Freeform 681"/>
            <p:cNvSpPr>
              <a:spLocks/>
            </p:cNvSpPr>
            <p:nvPr/>
          </p:nvSpPr>
          <p:spPr bwMode="auto">
            <a:xfrm>
              <a:off x="1154" y="2839"/>
              <a:ext cx="26" cy="415"/>
            </a:xfrm>
            <a:custGeom>
              <a:avLst/>
              <a:gdLst>
                <a:gd name="T0" fmla="*/ 25 w 26"/>
                <a:gd name="T1" fmla="*/ 40 h 415"/>
                <a:gd name="T2" fmla="*/ 25 w 26"/>
                <a:gd name="T3" fmla="*/ 395 h 415"/>
                <a:gd name="T4" fmla="*/ 6 w 26"/>
                <a:gd name="T5" fmla="*/ 409 h 415"/>
                <a:gd name="T6" fmla="*/ 0 w 26"/>
                <a:gd name="T7" fmla="*/ 414 h 415"/>
                <a:gd name="T8" fmla="*/ 0 w 26"/>
                <a:gd name="T9" fmla="*/ 0 h 415"/>
                <a:gd name="T10" fmla="*/ 25 w 26"/>
                <a:gd name="T11" fmla="*/ 40 h 4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"/>
                <a:gd name="T19" fmla="*/ 0 h 415"/>
                <a:gd name="T20" fmla="*/ 26 w 26"/>
                <a:gd name="T21" fmla="*/ 415 h 4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" h="415">
                  <a:moveTo>
                    <a:pt x="25" y="40"/>
                  </a:moveTo>
                  <a:lnTo>
                    <a:pt x="25" y="395"/>
                  </a:lnTo>
                  <a:lnTo>
                    <a:pt x="6" y="409"/>
                  </a:lnTo>
                  <a:lnTo>
                    <a:pt x="0" y="414"/>
                  </a:lnTo>
                  <a:lnTo>
                    <a:pt x="0" y="0"/>
                  </a:lnTo>
                  <a:lnTo>
                    <a:pt x="25" y="40"/>
                  </a:lnTo>
                </a:path>
              </a:pathLst>
            </a:custGeom>
            <a:solidFill>
              <a:srgbClr val="C0FEF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69" name="Freeform 682"/>
            <p:cNvSpPr>
              <a:spLocks/>
            </p:cNvSpPr>
            <p:nvPr/>
          </p:nvSpPr>
          <p:spPr bwMode="auto">
            <a:xfrm>
              <a:off x="1153" y="2843"/>
              <a:ext cx="313" cy="213"/>
            </a:xfrm>
            <a:custGeom>
              <a:avLst/>
              <a:gdLst>
                <a:gd name="T0" fmla="*/ 0 w 313"/>
                <a:gd name="T1" fmla="*/ 0 h 213"/>
                <a:gd name="T2" fmla="*/ 312 w 313"/>
                <a:gd name="T3" fmla="*/ 182 h 213"/>
                <a:gd name="T4" fmla="*/ 312 w 313"/>
                <a:gd name="T5" fmla="*/ 212 h 213"/>
                <a:gd name="T6" fmla="*/ 27 w 313"/>
                <a:gd name="T7" fmla="*/ 47 h 213"/>
                <a:gd name="T8" fmla="*/ 0 w 313"/>
                <a:gd name="T9" fmla="*/ 0 h 2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3"/>
                <a:gd name="T16" fmla="*/ 0 h 213"/>
                <a:gd name="T17" fmla="*/ 313 w 313"/>
                <a:gd name="T18" fmla="*/ 213 h 2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3" h="213">
                  <a:moveTo>
                    <a:pt x="0" y="0"/>
                  </a:moveTo>
                  <a:lnTo>
                    <a:pt x="312" y="182"/>
                  </a:lnTo>
                  <a:lnTo>
                    <a:pt x="312" y="212"/>
                  </a:lnTo>
                  <a:lnTo>
                    <a:pt x="27" y="47"/>
                  </a:lnTo>
                  <a:lnTo>
                    <a:pt x="0" y="0"/>
                  </a:lnTo>
                </a:path>
              </a:pathLst>
            </a:custGeom>
            <a:solidFill>
              <a:srgbClr val="8CF4EA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70" name="Freeform 683"/>
            <p:cNvSpPr>
              <a:spLocks/>
            </p:cNvSpPr>
            <p:nvPr/>
          </p:nvSpPr>
          <p:spPr bwMode="auto">
            <a:xfrm>
              <a:off x="1465" y="2843"/>
              <a:ext cx="314" cy="213"/>
            </a:xfrm>
            <a:custGeom>
              <a:avLst/>
              <a:gdLst>
                <a:gd name="T0" fmla="*/ 313 w 314"/>
                <a:gd name="T1" fmla="*/ 0 h 213"/>
                <a:gd name="T2" fmla="*/ 0 w 314"/>
                <a:gd name="T3" fmla="*/ 182 h 213"/>
                <a:gd name="T4" fmla="*/ 0 w 314"/>
                <a:gd name="T5" fmla="*/ 212 h 213"/>
                <a:gd name="T6" fmla="*/ 286 w 314"/>
                <a:gd name="T7" fmla="*/ 43 h 213"/>
                <a:gd name="T8" fmla="*/ 313 w 314"/>
                <a:gd name="T9" fmla="*/ 0 h 2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213"/>
                <a:gd name="T17" fmla="*/ 314 w 314"/>
                <a:gd name="T18" fmla="*/ 213 h 2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213">
                  <a:moveTo>
                    <a:pt x="313" y="0"/>
                  </a:moveTo>
                  <a:lnTo>
                    <a:pt x="0" y="182"/>
                  </a:lnTo>
                  <a:lnTo>
                    <a:pt x="0" y="212"/>
                  </a:lnTo>
                  <a:lnTo>
                    <a:pt x="286" y="43"/>
                  </a:lnTo>
                  <a:lnTo>
                    <a:pt x="313" y="0"/>
                  </a:lnTo>
                </a:path>
              </a:pathLst>
            </a:custGeom>
            <a:solidFill>
              <a:srgbClr val="C0FEF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71" name="Freeform 684"/>
            <p:cNvSpPr>
              <a:spLocks/>
            </p:cNvSpPr>
            <p:nvPr/>
          </p:nvSpPr>
          <p:spPr bwMode="auto">
            <a:xfrm>
              <a:off x="1178" y="2882"/>
              <a:ext cx="578" cy="530"/>
            </a:xfrm>
            <a:custGeom>
              <a:avLst/>
              <a:gdLst>
                <a:gd name="T0" fmla="*/ 0 w 578"/>
                <a:gd name="T1" fmla="*/ 0 h 530"/>
                <a:gd name="T2" fmla="*/ 288 w 578"/>
                <a:gd name="T3" fmla="*/ 166 h 530"/>
                <a:gd name="T4" fmla="*/ 577 w 578"/>
                <a:gd name="T5" fmla="*/ 0 h 530"/>
                <a:gd name="T6" fmla="*/ 577 w 578"/>
                <a:gd name="T7" fmla="*/ 358 h 530"/>
                <a:gd name="T8" fmla="*/ 288 w 578"/>
                <a:gd name="T9" fmla="*/ 529 h 530"/>
                <a:gd name="T10" fmla="*/ 0 w 578"/>
                <a:gd name="T11" fmla="*/ 353 h 530"/>
                <a:gd name="T12" fmla="*/ 0 w 578"/>
                <a:gd name="T13" fmla="*/ 0 h 5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8"/>
                <a:gd name="T22" fmla="*/ 0 h 530"/>
                <a:gd name="T23" fmla="*/ 578 w 578"/>
                <a:gd name="T24" fmla="*/ 530 h 5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8" h="530">
                  <a:moveTo>
                    <a:pt x="0" y="0"/>
                  </a:moveTo>
                  <a:lnTo>
                    <a:pt x="288" y="166"/>
                  </a:lnTo>
                  <a:lnTo>
                    <a:pt x="577" y="0"/>
                  </a:lnTo>
                  <a:lnTo>
                    <a:pt x="577" y="358"/>
                  </a:lnTo>
                  <a:lnTo>
                    <a:pt x="288" y="529"/>
                  </a:lnTo>
                  <a:lnTo>
                    <a:pt x="0" y="353"/>
                  </a:lnTo>
                  <a:lnTo>
                    <a:pt x="0" y="0"/>
                  </a:lnTo>
                </a:path>
              </a:pathLst>
            </a:custGeom>
            <a:solidFill>
              <a:srgbClr val="00DFCA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8498" name="Freeform 685"/>
          <p:cNvSpPr>
            <a:spLocks/>
          </p:cNvSpPr>
          <p:nvPr/>
        </p:nvSpPr>
        <p:spPr bwMode="auto">
          <a:xfrm>
            <a:off x="403225" y="4662488"/>
            <a:ext cx="493713" cy="331787"/>
          </a:xfrm>
          <a:custGeom>
            <a:avLst/>
            <a:gdLst>
              <a:gd name="T0" fmla="*/ 23 w 311"/>
              <a:gd name="T1" fmla="*/ 0 h 209"/>
              <a:gd name="T2" fmla="*/ 310 w 311"/>
              <a:gd name="T3" fmla="*/ 176 h 209"/>
              <a:gd name="T4" fmla="*/ 310 w 311"/>
              <a:gd name="T5" fmla="*/ 208 h 209"/>
              <a:gd name="T6" fmla="*/ 0 w 311"/>
              <a:gd name="T7" fmla="*/ 19 h 209"/>
              <a:gd name="T8" fmla="*/ 23 w 311"/>
              <a:gd name="T9" fmla="*/ 0 h 2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1"/>
              <a:gd name="T16" fmla="*/ 0 h 209"/>
              <a:gd name="T17" fmla="*/ 311 w 311"/>
              <a:gd name="T18" fmla="*/ 209 h 2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1" h="209">
                <a:moveTo>
                  <a:pt x="23" y="0"/>
                </a:moveTo>
                <a:lnTo>
                  <a:pt x="310" y="176"/>
                </a:lnTo>
                <a:lnTo>
                  <a:pt x="310" y="208"/>
                </a:lnTo>
                <a:lnTo>
                  <a:pt x="0" y="19"/>
                </a:lnTo>
                <a:lnTo>
                  <a:pt x="23" y="0"/>
                </a:lnTo>
              </a:path>
            </a:pathLst>
          </a:custGeom>
          <a:solidFill>
            <a:srgbClr val="D9319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499" name="Freeform 686"/>
          <p:cNvSpPr>
            <a:spLocks/>
          </p:cNvSpPr>
          <p:nvPr/>
        </p:nvSpPr>
        <p:spPr bwMode="auto">
          <a:xfrm>
            <a:off x="895350" y="4037013"/>
            <a:ext cx="503238" cy="958850"/>
          </a:xfrm>
          <a:custGeom>
            <a:avLst/>
            <a:gdLst>
              <a:gd name="T0" fmla="*/ 0 w 317"/>
              <a:gd name="T1" fmla="*/ 603 h 604"/>
              <a:gd name="T2" fmla="*/ 316 w 317"/>
              <a:gd name="T3" fmla="*/ 416 h 604"/>
              <a:gd name="T4" fmla="*/ 315 w 317"/>
              <a:gd name="T5" fmla="*/ 0 h 604"/>
              <a:gd name="T6" fmla="*/ 286 w 317"/>
              <a:gd name="T7" fmla="*/ 47 h 604"/>
              <a:gd name="T8" fmla="*/ 289 w 317"/>
              <a:gd name="T9" fmla="*/ 398 h 604"/>
              <a:gd name="T10" fmla="*/ 0 w 317"/>
              <a:gd name="T11" fmla="*/ 568 h 604"/>
              <a:gd name="T12" fmla="*/ 0 w 317"/>
              <a:gd name="T13" fmla="*/ 603 h 6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7"/>
              <a:gd name="T22" fmla="*/ 0 h 604"/>
              <a:gd name="T23" fmla="*/ 317 w 317"/>
              <a:gd name="T24" fmla="*/ 604 h 60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7" h="604">
                <a:moveTo>
                  <a:pt x="0" y="603"/>
                </a:moveTo>
                <a:lnTo>
                  <a:pt x="316" y="416"/>
                </a:lnTo>
                <a:lnTo>
                  <a:pt x="315" y="0"/>
                </a:lnTo>
                <a:lnTo>
                  <a:pt x="286" y="47"/>
                </a:lnTo>
                <a:lnTo>
                  <a:pt x="289" y="398"/>
                </a:lnTo>
                <a:lnTo>
                  <a:pt x="0" y="568"/>
                </a:lnTo>
                <a:lnTo>
                  <a:pt x="0" y="603"/>
                </a:lnTo>
              </a:path>
            </a:pathLst>
          </a:custGeom>
          <a:solidFill>
            <a:srgbClr val="B5006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00" name="Freeform 687"/>
          <p:cNvSpPr>
            <a:spLocks/>
          </p:cNvSpPr>
          <p:nvPr/>
        </p:nvSpPr>
        <p:spPr bwMode="auto">
          <a:xfrm>
            <a:off x="401638" y="4037013"/>
            <a:ext cx="41275" cy="657225"/>
          </a:xfrm>
          <a:custGeom>
            <a:avLst/>
            <a:gdLst>
              <a:gd name="T0" fmla="*/ 25 w 26"/>
              <a:gd name="T1" fmla="*/ 40 h 414"/>
              <a:gd name="T2" fmla="*/ 25 w 26"/>
              <a:gd name="T3" fmla="*/ 394 h 414"/>
              <a:gd name="T4" fmla="*/ 6 w 26"/>
              <a:gd name="T5" fmla="*/ 408 h 414"/>
              <a:gd name="T6" fmla="*/ 0 w 26"/>
              <a:gd name="T7" fmla="*/ 413 h 414"/>
              <a:gd name="T8" fmla="*/ 0 w 26"/>
              <a:gd name="T9" fmla="*/ 0 h 414"/>
              <a:gd name="T10" fmla="*/ 25 w 26"/>
              <a:gd name="T11" fmla="*/ 40 h 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"/>
              <a:gd name="T19" fmla="*/ 0 h 414"/>
              <a:gd name="T20" fmla="*/ 26 w 26"/>
              <a:gd name="T21" fmla="*/ 414 h 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" h="414">
                <a:moveTo>
                  <a:pt x="25" y="40"/>
                </a:moveTo>
                <a:lnTo>
                  <a:pt x="25" y="394"/>
                </a:lnTo>
                <a:lnTo>
                  <a:pt x="6" y="408"/>
                </a:lnTo>
                <a:lnTo>
                  <a:pt x="0" y="413"/>
                </a:lnTo>
                <a:lnTo>
                  <a:pt x="0" y="0"/>
                </a:lnTo>
                <a:lnTo>
                  <a:pt x="25" y="40"/>
                </a:lnTo>
              </a:path>
            </a:pathLst>
          </a:custGeom>
          <a:solidFill>
            <a:srgbClr val="FDC0E5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grpSp>
        <p:nvGrpSpPr>
          <p:cNvPr id="18501" name="Group 688"/>
          <p:cNvGrpSpPr>
            <a:grpSpLocks/>
          </p:cNvGrpSpPr>
          <p:nvPr/>
        </p:nvGrpSpPr>
        <p:grpSpPr bwMode="auto">
          <a:xfrm>
            <a:off x="400050" y="4754563"/>
            <a:ext cx="998538" cy="957262"/>
            <a:chOff x="252" y="2995"/>
            <a:chExt cx="629" cy="603"/>
          </a:xfrm>
        </p:grpSpPr>
        <p:sp>
          <p:nvSpPr>
            <p:cNvPr id="18560" name="Freeform 689"/>
            <p:cNvSpPr>
              <a:spLocks/>
            </p:cNvSpPr>
            <p:nvPr/>
          </p:nvSpPr>
          <p:spPr bwMode="auto">
            <a:xfrm>
              <a:off x="254" y="3388"/>
              <a:ext cx="311" cy="209"/>
            </a:xfrm>
            <a:custGeom>
              <a:avLst/>
              <a:gdLst>
                <a:gd name="T0" fmla="*/ 23 w 311"/>
                <a:gd name="T1" fmla="*/ 0 h 209"/>
                <a:gd name="T2" fmla="*/ 310 w 311"/>
                <a:gd name="T3" fmla="*/ 176 h 209"/>
                <a:gd name="T4" fmla="*/ 310 w 311"/>
                <a:gd name="T5" fmla="*/ 208 h 209"/>
                <a:gd name="T6" fmla="*/ 0 w 311"/>
                <a:gd name="T7" fmla="*/ 19 h 209"/>
                <a:gd name="T8" fmla="*/ 23 w 311"/>
                <a:gd name="T9" fmla="*/ 0 h 2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1"/>
                <a:gd name="T16" fmla="*/ 0 h 209"/>
                <a:gd name="T17" fmla="*/ 311 w 311"/>
                <a:gd name="T18" fmla="*/ 209 h 2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1" h="209">
                  <a:moveTo>
                    <a:pt x="23" y="0"/>
                  </a:moveTo>
                  <a:lnTo>
                    <a:pt x="310" y="176"/>
                  </a:lnTo>
                  <a:lnTo>
                    <a:pt x="310" y="208"/>
                  </a:lnTo>
                  <a:lnTo>
                    <a:pt x="0" y="19"/>
                  </a:lnTo>
                  <a:lnTo>
                    <a:pt x="23" y="0"/>
                  </a:lnTo>
                </a:path>
              </a:pathLst>
            </a:custGeom>
            <a:solidFill>
              <a:srgbClr val="8CF4EA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61" name="Freeform 690"/>
            <p:cNvSpPr>
              <a:spLocks/>
            </p:cNvSpPr>
            <p:nvPr/>
          </p:nvSpPr>
          <p:spPr bwMode="auto">
            <a:xfrm>
              <a:off x="564" y="2995"/>
              <a:ext cx="317" cy="603"/>
            </a:xfrm>
            <a:custGeom>
              <a:avLst/>
              <a:gdLst>
                <a:gd name="T0" fmla="*/ 0 w 317"/>
                <a:gd name="T1" fmla="*/ 602 h 603"/>
                <a:gd name="T2" fmla="*/ 316 w 317"/>
                <a:gd name="T3" fmla="*/ 416 h 603"/>
                <a:gd name="T4" fmla="*/ 315 w 317"/>
                <a:gd name="T5" fmla="*/ 0 h 603"/>
                <a:gd name="T6" fmla="*/ 286 w 317"/>
                <a:gd name="T7" fmla="*/ 47 h 603"/>
                <a:gd name="T8" fmla="*/ 289 w 317"/>
                <a:gd name="T9" fmla="*/ 398 h 603"/>
                <a:gd name="T10" fmla="*/ 0 w 317"/>
                <a:gd name="T11" fmla="*/ 567 h 603"/>
                <a:gd name="T12" fmla="*/ 0 w 317"/>
                <a:gd name="T13" fmla="*/ 602 h 60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7"/>
                <a:gd name="T22" fmla="*/ 0 h 603"/>
                <a:gd name="T23" fmla="*/ 317 w 317"/>
                <a:gd name="T24" fmla="*/ 603 h 60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7" h="603">
                  <a:moveTo>
                    <a:pt x="0" y="602"/>
                  </a:moveTo>
                  <a:lnTo>
                    <a:pt x="316" y="416"/>
                  </a:lnTo>
                  <a:lnTo>
                    <a:pt x="315" y="0"/>
                  </a:lnTo>
                  <a:lnTo>
                    <a:pt x="286" y="47"/>
                  </a:lnTo>
                  <a:lnTo>
                    <a:pt x="289" y="398"/>
                  </a:lnTo>
                  <a:lnTo>
                    <a:pt x="0" y="567"/>
                  </a:lnTo>
                  <a:lnTo>
                    <a:pt x="0" y="602"/>
                  </a:lnTo>
                </a:path>
              </a:pathLst>
            </a:custGeom>
            <a:solidFill>
              <a:srgbClr val="00B7A5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62" name="Freeform 691"/>
            <p:cNvSpPr>
              <a:spLocks/>
            </p:cNvSpPr>
            <p:nvPr/>
          </p:nvSpPr>
          <p:spPr bwMode="auto">
            <a:xfrm>
              <a:off x="253" y="2995"/>
              <a:ext cx="26" cy="414"/>
            </a:xfrm>
            <a:custGeom>
              <a:avLst/>
              <a:gdLst>
                <a:gd name="T0" fmla="*/ 25 w 26"/>
                <a:gd name="T1" fmla="*/ 40 h 414"/>
                <a:gd name="T2" fmla="*/ 25 w 26"/>
                <a:gd name="T3" fmla="*/ 394 h 414"/>
                <a:gd name="T4" fmla="*/ 6 w 26"/>
                <a:gd name="T5" fmla="*/ 408 h 414"/>
                <a:gd name="T6" fmla="*/ 0 w 26"/>
                <a:gd name="T7" fmla="*/ 413 h 414"/>
                <a:gd name="T8" fmla="*/ 0 w 26"/>
                <a:gd name="T9" fmla="*/ 0 h 414"/>
                <a:gd name="T10" fmla="*/ 25 w 26"/>
                <a:gd name="T11" fmla="*/ 40 h 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"/>
                <a:gd name="T19" fmla="*/ 0 h 414"/>
                <a:gd name="T20" fmla="*/ 26 w 26"/>
                <a:gd name="T21" fmla="*/ 414 h 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" h="414">
                  <a:moveTo>
                    <a:pt x="25" y="40"/>
                  </a:moveTo>
                  <a:lnTo>
                    <a:pt x="25" y="394"/>
                  </a:lnTo>
                  <a:lnTo>
                    <a:pt x="6" y="408"/>
                  </a:lnTo>
                  <a:lnTo>
                    <a:pt x="0" y="413"/>
                  </a:lnTo>
                  <a:lnTo>
                    <a:pt x="0" y="0"/>
                  </a:lnTo>
                  <a:lnTo>
                    <a:pt x="25" y="40"/>
                  </a:lnTo>
                </a:path>
              </a:pathLst>
            </a:custGeom>
            <a:solidFill>
              <a:srgbClr val="C0FEF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63" name="Freeform 692"/>
            <p:cNvSpPr>
              <a:spLocks/>
            </p:cNvSpPr>
            <p:nvPr/>
          </p:nvSpPr>
          <p:spPr bwMode="auto">
            <a:xfrm>
              <a:off x="252" y="2998"/>
              <a:ext cx="313" cy="211"/>
            </a:xfrm>
            <a:custGeom>
              <a:avLst/>
              <a:gdLst>
                <a:gd name="T0" fmla="*/ 0 w 313"/>
                <a:gd name="T1" fmla="*/ 0 h 211"/>
                <a:gd name="T2" fmla="*/ 312 w 313"/>
                <a:gd name="T3" fmla="*/ 181 h 211"/>
                <a:gd name="T4" fmla="*/ 312 w 313"/>
                <a:gd name="T5" fmla="*/ 210 h 211"/>
                <a:gd name="T6" fmla="*/ 27 w 313"/>
                <a:gd name="T7" fmla="*/ 46 h 211"/>
                <a:gd name="T8" fmla="*/ 0 w 313"/>
                <a:gd name="T9" fmla="*/ 0 h 2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3"/>
                <a:gd name="T16" fmla="*/ 0 h 211"/>
                <a:gd name="T17" fmla="*/ 313 w 313"/>
                <a:gd name="T18" fmla="*/ 211 h 2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3" h="211">
                  <a:moveTo>
                    <a:pt x="0" y="0"/>
                  </a:moveTo>
                  <a:lnTo>
                    <a:pt x="312" y="181"/>
                  </a:lnTo>
                  <a:lnTo>
                    <a:pt x="312" y="210"/>
                  </a:lnTo>
                  <a:lnTo>
                    <a:pt x="27" y="46"/>
                  </a:lnTo>
                  <a:lnTo>
                    <a:pt x="0" y="0"/>
                  </a:lnTo>
                </a:path>
              </a:pathLst>
            </a:custGeom>
            <a:solidFill>
              <a:srgbClr val="8CF4EA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64" name="Freeform 693"/>
            <p:cNvSpPr>
              <a:spLocks/>
            </p:cNvSpPr>
            <p:nvPr/>
          </p:nvSpPr>
          <p:spPr bwMode="auto">
            <a:xfrm>
              <a:off x="564" y="2998"/>
              <a:ext cx="314" cy="211"/>
            </a:xfrm>
            <a:custGeom>
              <a:avLst/>
              <a:gdLst>
                <a:gd name="T0" fmla="*/ 313 w 314"/>
                <a:gd name="T1" fmla="*/ 0 h 211"/>
                <a:gd name="T2" fmla="*/ 0 w 314"/>
                <a:gd name="T3" fmla="*/ 181 h 211"/>
                <a:gd name="T4" fmla="*/ 0 w 314"/>
                <a:gd name="T5" fmla="*/ 210 h 211"/>
                <a:gd name="T6" fmla="*/ 286 w 314"/>
                <a:gd name="T7" fmla="*/ 43 h 211"/>
                <a:gd name="T8" fmla="*/ 313 w 314"/>
                <a:gd name="T9" fmla="*/ 0 h 2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211"/>
                <a:gd name="T17" fmla="*/ 314 w 314"/>
                <a:gd name="T18" fmla="*/ 211 h 2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211">
                  <a:moveTo>
                    <a:pt x="313" y="0"/>
                  </a:moveTo>
                  <a:lnTo>
                    <a:pt x="0" y="181"/>
                  </a:lnTo>
                  <a:lnTo>
                    <a:pt x="0" y="210"/>
                  </a:lnTo>
                  <a:lnTo>
                    <a:pt x="286" y="43"/>
                  </a:lnTo>
                  <a:lnTo>
                    <a:pt x="313" y="0"/>
                  </a:lnTo>
                </a:path>
              </a:pathLst>
            </a:custGeom>
            <a:solidFill>
              <a:srgbClr val="C0FEF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65" name="Freeform 694"/>
            <p:cNvSpPr>
              <a:spLocks/>
            </p:cNvSpPr>
            <p:nvPr/>
          </p:nvSpPr>
          <p:spPr bwMode="auto">
            <a:xfrm>
              <a:off x="277" y="3037"/>
              <a:ext cx="578" cy="529"/>
            </a:xfrm>
            <a:custGeom>
              <a:avLst/>
              <a:gdLst>
                <a:gd name="T0" fmla="*/ 0 w 578"/>
                <a:gd name="T1" fmla="*/ 0 h 529"/>
                <a:gd name="T2" fmla="*/ 288 w 578"/>
                <a:gd name="T3" fmla="*/ 165 h 529"/>
                <a:gd name="T4" fmla="*/ 577 w 578"/>
                <a:gd name="T5" fmla="*/ 0 h 529"/>
                <a:gd name="T6" fmla="*/ 577 w 578"/>
                <a:gd name="T7" fmla="*/ 357 h 529"/>
                <a:gd name="T8" fmla="*/ 288 w 578"/>
                <a:gd name="T9" fmla="*/ 528 h 529"/>
                <a:gd name="T10" fmla="*/ 0 w 578"/>
                <a:gd name="T11" fmla="*/ 352 h 529"/>
                <a:gd name="T12" fmla="*/ 0 w 578"/>
                <a:gd name="T13" fmla="*/ 0 h 5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8"/>
                <a:gd name="T22" fmla="*/ 0 h 529"/>
                <a:gd name="T23" fmla="*/ 578 w 578"/>
                <a:gd name="T24" fmla="*/ 529 h 5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8" h="529">
                  <a:moveTo>
                    <a:pt x="0" y="0"/>
                  </a:moveTo>
                  <a:lnTo>
                    <a:pt x="288" y="165"/>
                  </a:lnTo>
                  <a:lnTo>
                    <a:pt x="577" y="0"/>
                  </a:lnTo>
                  <a:lnTo>
                    <a:pt x="577" y="357"/>
                  </a:lnTo>
                  <a:lnTo>
                    <a:pt x="288" y="528"/>
                  </a:ln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solidFill>
              <a:srgbClr val="00DFCA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8502" name="Rectangle 695"/>
          <p:cNvSpPr>
            <a:spLocks noChangeArrowheads="1"/>
          </p:cNvSpPr>
          <p:nvPr/>
        </p:nvSpPr>
        <p:spPr bwMode="auto">
          <a:xfrm>
            <a:off x="527050" y="5030788"/>
            <a:ext cx="711200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bg2"/>
                </a:solidFill>
              </a:rPr>
              <a:t>Ordre</a:t>
            </a:r>
          </a:p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bg2"/>
                </a:solidFill>
              </a:rPr>
              <a:t>Achat</a:t>
            </a:r>
          </a:p>
        </p:txBody>
      </p:sp>
      <p:sp>
        <p:nvSpPr>
          <p:cNvPr id="18503" name="Rectangle 696"/>
          <p:cNvSpPr>
            <a:spLocks noChangeArrowheads="1"/>
          </p:cNvSpPr>
          <p:nvPr/>
        </p:nvSpPr>
        <p:spPr bwMode="auto">
          <a:xfrm>
            <a:off x="303213" y="4375150"/>
            <a:ext cx="1184275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tx2"/>
                </a:solidFill>
              </a:rPr>
              <a:t>Ordre</a:t>
            </a:r>
          </a:p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tx2"/>
                </a:solidFill>
              </a:rPr>
              <a:t>Production</a:t>
            </a:r>
          </a:p>
        </p:txBody>
      </p:sp>
      <p:sp>
        <p:nvSpPr>
          <p:cNvPr id="18504" name="Rectangle 697"/>
          <p:cNvSpPr>
            <a:spLocks noChangeArrowheads="1"/>
          </p:cNvSpPr>
          <p:nvPr/>
        </p:nvSpPr>
        <p:spPr bwMode="auto">
          <a:xfrm>
            <a:off x="1785938" y="4111625"/>
            <a:ext cx="1069975" cy="606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bg2"/>
                </a:solidFill>
              </a:rPr>
              <a:t>Ordre de</a:t>
            </a:r>
          </a:p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bg2"/>
                </a:solidFill>
              </a:rPr>
              <a:t>Transport</a:t>
            </a:r>
          </a:p>
          <a:p>
            <a:pPr defTabSz="900113" latinLnBrk="1">
              <a:lnSpc>
                <a:spcPct val="75000"/>
              </a:lnSpc>
            </a:pPr>
            <a:endParaRPr lang="fr-FR" sz="1500">
              <a:solidFill>
                <a:schemeClr val="bg2"/>
              </a:solidFill>
            </a:endParaRPr>
          </a:p>
        </p:txBody>
      </p:sp>
      <p:sp>
        <p:nvSpPr>
          <p:cNvPr id="18505" name="Rectangle 698"/>
          <p:cNvSpPr>
            <a:spLocks noChangeArrowheads="1"/>
          </p:cNvSpPr>
          <p:nvPr/>
        </p:nvSpPr>
        <p:spPr bwMode="auto">
          <a:xfrm>
            <a:off x="1671638" y="4764088"/>
            <a:ext cx="1281112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bg2"/>
                </a:solidFill>
              </a:rPr>
              <a:t>Sélection</a:t>
            </a:r>
          </a:p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bg2"/>
                </a:solidFill>
              </a:rPr>
              <a:t>Fournisseur</a:t>
            </a:r>
          </a:p>
        </p:txBody>
      </p:sp>
      <p:sp>
        <p:nvSpPr>
          <p:cNvPr id="66235" name="Freeform 699"/>
          <p:cNvSpPr>
            <a:spLocks/>
          </p:cNvSpPr>
          <p:nvPr/>
        </p:nvSpPr>
        <p:spPr bwMode="auto">
          <a:xfrm>
            <a:off x="2752725" y="3771900"/>
            <a:ext cx="560388" cy="328613"/>
          </a:xfrm>
          <a:custGeom>
            <a:avLst/>
            <a:gdLst/>
            <a:ahLst/>
            <a:cxnLst>
              <a:cxn ang="0">
                <a:pos x="352" y="0"/>
              </a:cxn>
              <a:cxn ang="0">
                <a:pos x="111" y="79"/>
              </a:cxn>
              <a:cxn ang="0">
                <a:pos x="280" y="114"/>
              </a:cxn>
              <a:cxn ang="0">
                <a:pos x="0" y="206"/>
              </a:cxn>
            </a:cxnLst>
            <a:rect l="0" t="0" r="r" b="b"/>
            <a:pathLst>
              <a:path w="353" h="207">
                <a:moveTo>
                  <a:pt x="352" y="0"/>
                </a:moveTo>
                <a:lnTo>
                  <a:pt x="111" y="79"/>
                </a:lnTo>
                <a:lnTo>
                  <a:pt x="280" y="114"/>
                </a:lnTo>
                <a:lnTo>
                  <a:pt x="0" y="206"/>
                </a:lnTo>
              </a:path>
            </a:pathLst>
          </a:custGeom>
          <a:noFill/>
          <a:ln w="25400" cap="rnd" cmpd="sng">
            <a:solidFill>
              <a:srgbClr val="FAFD00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6236" name="Freeform 700"/>
          <p:cNvSpPr>
            <a:spLocks/>
          </p:cNvSpPr>
          <p:nvPr/>
        </p:nvSpPr>
        <p:spPr bwMode="auto">
          <a:xfrm>
            <a:off x="1344613" y="4899025"/>
            <a:ext cx="469900" cy="330200"/>
          </a:xfrm>
          <a:custGeom>
            <a:avLst/>
            <a:gdLst/>
            <a:ahLst/>
            <a:cxnLst>
              <a:cxn ang="0">
                <a:pos x="295" y="0"/>
              </a:cxn>
              <a:cxn ang="0">
                <a:pos x="93" y="80"/>
              </a:cxn>
              <a:cxn ang="0">
                <a:pos x="235" y="115"/>
              </a:cxn>
              <a:cxn ang="0">
                <a:pos x="0" y="207"/>
              </a:cxn>
            </a:cxnLst>
            <a:rect l="0" t="0" r="r" b="b"/>
            <a:pathLst>
              <a:path w="296" h="208">
                <a:moveTo>
                  <a:pt x="295" y="0"/>
                </a:moveTo>
                <a:lnTo>
                  <a:pt x="93" y="80"/>
                </a:lnTo>
                <a:lnTo>
                  <a:pt x="235" y="115"/>
                </a:lnTo>
                <a:lnTo>
                  <a:pt x="0" y="207"/>
                </a:lnTo>
              </a:path>
            </a:pathLst>
          </a:custGeom>
          <a:noFill/>
          <a:ln w="25400" cap="rnd" cmpd="sng">
            <a:solidFill>
              <a:srgbClr val="FAFD00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8508" name="Freeform 701"/>
          <p:cNvSpPr>
            <a:spLocks/>
          </p:cNvSpPr>
          <p:nvPr/>
        </p:nvSpPr>
        <p:spPr bwMode="auto">
          <a:xfrm>
            <a:off x="4926013" y="5197475"/>
            <a:ext cx="493712" cy="331788"/>
          </a:xfrm>
          <a:custGeom>
            <a:avLst/>
            <a:gdLst>
              <a:gd name="T0" fmla="*/ 23 w 311"/>
              <a:gd name="T1" fmla="*/ 0 h 209"/>
              <a:gd name="T2" fmla="*/ 310 w 311"/>
              <a:gd name="T3" fmla="*/ 176 h 209"/>
              <a:gd name="T4" fmla="*/ 310 w 311"/>
              <a:gd name="T5" fmla="*/ 208 h 209"/>
              <a:gd name="T6" fmla="*/ 0 w 311"/>
              <a:gd name="T7" fmla="*/ 19 h 209"/>
              <a:gd name="T8" fmla="*/ 23 w 311"/>
              <a:gd name="T9" fmla="*/ 0 h 2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1"/>
              <a:gd name="T16" fmla="*/ 0 h 209"/>
              <a:gd name="T17" fmla="*/ 311 w 311"/>
              <a:gd name="T18" fmla="*/ 209 h 2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1" h="209">
                <a:moveTo>
                  <a:pt x="23" y="0"/>
                </a:moveTo>
                <a:lnTo>
                  <a:pt x="310" y="176"/>
                </a:lnTo>
                <a:lnTo>
                  <a:pt x="310" y="208"/>
                </a:lnTo>
                <a:lnTo>
                  <a:pt x="0" y="19"/>
                </a:lnTo>
                <a:lnTo>
                  <a:pt x="23" y="0"/>
                </a:lnTo>
              </a:path>
            </a:pathLst>
          </a:custGeom>
          <a:solidFill>
            <a:srgbClr val="F7668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09" name="Freeform 702"/>
          <p:cNvSpPr>
            <a:spLocks/>
          </p:cNvSpPr>
          <p:nvPr/>
        </p:nvSpPr>
        <p:spPr bwMode="auto">
          <a:xfrm>
            <a:off x="5418138" y="4572000"/>
            <a:ext cx="503237" cy="958850"/>
          </a:xfrm>
          <a:custGeom>
            <a:avLst/>
            <a:gdLst>
              <a:gd name="T0" fmla="*/ 0 w 317"/>
              <a:gd name="T1" fmla="*/ 603 h 604"/>
              <a:gd name="T2" fmla="*/ 316 w 317"/>
              <a:gd name="T3" fmla="*/ 416 h 604"/>
              <a:gd name="T4" fmla="*/ 315 w 317"/>
              <a:gd name="T5" fmla="*/ 0 h 604"/>
              <a:gd name="T6" fmla="*/ 286 w 317"/>
              <a:gd name="T7" fmla="*/ 47 h 604"/>
              <a:gd name="T8" fmla="*/ 289 w 317"/>
              <a:gd name="T9" fmla="*/ 398 h 604"/>
              <a:gd name="T10" fmla="*/ 0 w 317"/>
              <a:gd name="T11" fmla="*/ 568 h 604"/>
              <a:gd name="T12" fmla="*/ 0 w 317"/>
              <a:gd name="T13" fmla="*/ 603 h 6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7"/>
              <a:gd name="T22" fmla="*/ 0 h 604"/>
              <a:gd name="T23" fmla="*/ 317 w 317"/>
              <a:gd name="T24" fmla="*/ 604 h 60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7" h="604">
                <a:moveTo>
                  <a:pt x="0" y="603"/>
                </a:moveTo>
                <a:lnTo>
                  <a:pt x="316" y="416"/>
                </a:lnTo>
                <a:lnTo>
                  <a:pt x="315" y="0"/>
                </a:lnTo>
                <a:lnTo>
                  <a:pt x="286" y="47"/>
                </a:lnTo>
                <a:lnTo>
                  <a:pt x="289" y="398"/>
                </a:lnTo>
                <a:lnTo>
                  <a:pt x="0" y="568"/>
                </a:lnTo>
                <a:lnTo>
                  <a:pt x="0" y="603"/>
                </a:lnTo>
              </a:path>
            </a:pathLst>
          </a:custGeom>
          <a:solidFill>
            <a:srgbClr val="CF0E3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10" name="Freeform 703"/>
          <p:cNvSpPr>
            <a:spLocks/>
          </p:cNvSpPr>
          <p:nvPr/>
        </p:nvSpPr>
        <p:spPr bwMode="auto">
          <a:xfrm>
            <a:off x="4924425" y="4572000"/>
            <a:ext cx="41275" cy="657225"/>
          </a:xfrm>
          <a:custGeom>
            <a:avLst/>
            <a:gdLst>
              <a:gd name="T0" fmla="*/ 25 w 26"/>
              <a:gd name="T1" fmla="*/ 40 h 414"/>
              <a:gd name="T2" fmla="*/ 25 w 26"/>
              <a:gd name="T3" fmla="*/ 394 h 414"/>
              <a:gd name="T4" fmla="*/ 6 w 26"/>
              <a:gd name="T5" fmla="*/ 408 h 414"/>
              <a:gd name="T6" fmla="*/ 0 w 26"/>
              <a:gd name="T7" fmla="*/ 413 h 414"/>
              <a:gd name="T8" fmla="*/ 0 w 26"/>
              <a:gd name="T9" fmla="*/ 0 h 414"/>
              <a:gd name="T10" fmla="*/ 25 w 26"/>
              <a:gd name="T11" fmla="*/ 40 h 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"/>
              <a:gd name="T19" fmla="*/ 0 h 414"/>
              <a:gd name="T20" fmla="*/ 26 w 26"/>
              <a:gd name="T21" fmla="*/ 414 h 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" h="414">
                <a:moveTo>
                  <a:pt x="25" y="40"/>
                </a:moveTo>
                <a:lnTo>
                  <a:pt x="25" y="394"/>
                </a:lnTo>
                <a:lnTo>
                  <a:pt x="6" y="408"/>
                </a:lnTo>
                <a:lnTo>
                  <a:pt x="0" y="413"/>
                </a:lnTo>
                <a:lnTo>
                  <a:pt x="0" y="0"/>
                </a:lnTo>
                <a:lnTo>
                  <a:pt x="25" y="40"/>
                </a:lnTo>
              </a:path>
            </a:pathLst>
          </a:custGeom>
          <a:solidFill>
            <a:srgbClr val="FFC5C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11" name="Freeform 704"/>
          <p:cNvSpPr>
            <a:spLocks/>
          </p:cNvSpPr>
          <p:nvPr/>
        </p:nvSpPr>
        <p:spPr bwMode="auto">
          <a:xfrm>
            <a:off x="4922838" y="4578350"/>
            <a:ext cx="496887" cy="333375"/>
          </a:xfrm>
          <a:custGeom>
            <a:avLst/>
            <a:gdLst>
              <a:gd name="T0" fmla="*/ 0 w 313"/>
              <a:gd name="T1" fmla="*/ 0 h 210"/>
              <a:gd name="T2" fmla="*/ 312 w 313"/>
              <a:gd name="T3" fmla="*/ 180 h 210"/>
              <a:gd name="T4" fmla="*/ 312 w 313"/>
              <a:gd name="T5" fmla="*/ 209 h 210"/>
              <a:gd name="T6" fmla="*/ 27 w 313"/>
              <a:gd name="T7" fmla="*/ 46 h 210"/>
              <a:gd name="T8" fmla="*/ 0 w 313"/>
              <a:gd name="T9" fmla="*/ 0 h 2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3"/>
              <a:gd name="T16" fmla="*/ 0 h 210"/>
              <a:gd name="T17" fmla="*/ 313 w 313"/>
              <a:gd name="T18" fmla="*/ 210 h 2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3" h="210">
                <a:moveTo>
                  <a:pt x="0" y="0"/>
                </a:moveTo>
                <a:lnTo>
                  <a:pt x="312" y="180"/>
                </a:lnTo>
                <a:lnTo>
                  <a:pt x="312" y="209"/>
                </a:lnTo>
                <a:lnTo>
                  <a:pt x="27" y="46"/>
                </a:lnTo>
                <a:lnTo>
                  <a:pt x="0" y="0"/>
                </a:lnTo>
              </a:path>
            </a:pathLst>
          </a:custGeom>
          <a:solidFill>
            <a:srgbClr val="F7668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12" name="Freeform 705"/>
          <p:cNvSpPr>
            <a:spLocks/>
          </p:cNvSpPr>
          <p:nvPr/>
        </p:nvSpPr>
        <p:spPr bwMode="auto">
          <a:xfrm>
            <a:off x="5418138" y="4578350"/>
            <a:ext cx="498475" cy="333375"/>
          </a:xfrm>
          <a:custGeom>
            <a:avLst/>
            <a:gdLst>
              <a:gd name="T0" fmla="*/ 313 w 314"/>
              <a:gd name="T1" fmla="*/ 0 h 210"/>
              <a:gd name="T2" fmla="*/ 0 w 314"/>
              <a:gd name="T3" fmla="*/ 180 h 210"/>
              <a:gd name="T4" fmla="*/ 0 w 314"/>
              <a:gd name="T5" fmla="*/ 209 h 210"/>
              <a:gd name="T6" fmla="*/ 286 w 314"/>
              <a:gd name="T7" fmla="*/ 42 h 210"/>
              <a:gd name="T8" fmla="*/ 313 w 314"/>
              <a:gd name="T9" fmla="*/ 0 h 2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4"/>
              <a:gd name="T16" fmla="*/ 0 h 210"/>
              <a:gd name="T17" fmla="*/ 314 w 314"/>
              <a:gd name="T18" fmla="*/ 210 h 2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4" h="210">
                <a:moveTo>
                  <a:pt x="313" y="0"/>
                </a:moveTo>
                <a:lnTo>
                  <a:pt x="0" y="180"/>
                </a:lnTo>
                <a:lnTo>
                  <a:pt x="0" y="209"/>
                </a:lnTo>
                <a:lnTo>
                  <a:pt x="286" y="42"/>
                </a:lnTo>
                <a:lnTo>
                  <a:pt x="313" y="0"/>
                </a:lnTo>
              </a:path>
            </a:pathLst>
          </a:custGeom>
          <a:solidFill>
            <a:srgbClr val="FFC5C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13" name="Freeform 706"/>
          <p:cNvSpPr>
            <a:spLocks/>
          </p:cNvSpPr>
          <p:nvPr/>
        </p:nvSpPr>
        <p:spPr bwMode="auto">
          <a:xfrm>
            <a:off x="4962525" y="4640263"/>
            <a:ext cx="917575" cy="839787"/>
          </a:xfrm>
          <a:custGeom>
            <a:avLst/>
            <a:gdLst>
              <a:gd name="T0" fmla="*/ 0 w 578"/>
              <a:gd name="T1" fmla="*/ 0 h 529"/>
              <a:gd name="T2" fmla="*/ 288 w 578"/>
              <a:gd name="T3" fmla="*/ 165 h 529"/>
              <a:gd name="T4" fmla="*/ 577 w 578"/>
              <a:gd name="T5" fmla="*/ 0 h 529"/>
              <a:gd name="T6" fmla="*/ 577 w 578"/>
              <a:gd name="T7" fmla="*/ 357 h 529"/>
              <a:gd name="T8" fmla="*/ 288 w 578"/>
              <a:gd name="T9" fmla="*/ 528 h 529"/>
              <a:gd name="T10" fmla="*/ 0 w 578"/>
              <a:gd name="T11" fmla="*/ 352 h 529"/>
              <a:gd name="T12" fmla="*/ 0 w 578"/>
              <a:gd name="T13" fmla="*/ 0 h 5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8"/>
              <a:gd name="T22" fmla="*/ 0 h 529"/>
              <a:gd name="T23" fmla="*/ 578 w 578"/>
              <a:gd name="T24" fmla="*/ 529 h 52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8" h="529">
                <a:moveTo>
                  <a:pt x="0" y="0"/>
                </a:moveTo>
                <a:lnTo>
                  <a:pt x="288" y="165"/>
                </a:lnTo>
                <a:lnTo>
                  <a:pt x="577" y="0"/>
                </a:lnTo>
                <a:lnTo>
                  <a:pt x="577" y="357"/>
                </a:lnTo>
                <a:lnTo>
                  <a:pt x="288" y="528"/>
                </a:lnTo>
                <a:lnTo>
                  <a:pt x="0" y="352"/>
                </a:lnTo>
                <a:lnTo>
                  <a:pt x="0" y="0"/>
                </a:lnTo>
              </a:path>
            </a:pathLst>
          </a:custGeom>
          <a:solidFill>
            <a:srgbClr val="FC0128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14" name="Rectangle 707"/>
          <p:cNvSpPr>
            <a:spLocks noChangeArrowheads="1"/>
          </p:cNvSpPr>
          <p:nvPr/>
        </p:nvSpPr>
        <p:spPr bwMode="auto">
          <a:xfrm>
            <a:off x="5053013" y="4897438"/>
            <a:ext cx="720725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tx2"/>
                </a:solidFill>
              </a:rPr>
              <a:t>Coûts</a:t>
            </a:r>
          </a:p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tx2"/>
                </a:solidFill>
              </a:rPr>
              <a:t>Ordre</a:t>
            </a:r>
          </a:p>
        </p:txBody>
      </p:sp>
      <p:grpSp>
        <p:nvGrpSpPr>
          <p:cNvPr id="18515" name="Group 708"/>
          <p:cNvGrpSpPr>
            <a:grpSpLocks/>
          </p:cNvGrpSpPr>
          <p:nvPr/>
        </p:nvGrpSpPr>
        <p:grpSpPr bwMode="auto">
          <a:xfrm>
            <a:off x="4911725" y="5283200"/>
            <a:ext cx="998538" cy="958850"/>
            <a:chOff x="3094" y="3328"/>
            <a:chExt cx="629" cy="604"/>
          </a:xfrm>
        </p:grpSpPr>
        <p:sp>
          <p:nvSpPr>
            <p:cNvPr id="18554" name="Freeform 709"/>
            <p:cNvSpPr>
              <a:spLocks/>
            </p:cNvSpPr>
            <p:nvPr/>
          </p:nvSpPr>
          <p:spPr bwMode="auto">
            <a:xfrm>
              <a:off x="3097" y="3722"/>
              <a:ext cx="310" cy="210"/>
            </a:xfrm>
            <a:custGeom>
              <a:avLst/>
              <a:gdLst>
                <a:gd name="T0" fmla="*/ 23 w 310"/>
                <a:gd name="T1" fmla="*/ 0 h 210"/>
                <a:gd name="T2" fmla="*/ 309 w 310"/>
                <a:gd name="T3" fmla="*/ 177 h 210"/>
                <a:gd name="T4" fmla="*/ 309 w 310"/>
                <a:gd name="T5" fmla="*/ 209 h 210"/>
                <a:gd name="T6" fmla="*/ 0 w 310"/>
                <a:gd name="T7" fmla="*/ 19 h 210"/>
                <a:gd name="T8" fmla="*/ 23 w 310"/>
                <a:gd name="T9" fmla="*/ 0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0"/>
                <a:gd name="T16" fmla="*/ 0 h 210"/>
                <a:gd name="T17" fmla="*/ 310 w 310"/>
                <a:gd name="T18" fmla="*/ 210 h 2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0" h="210">
                  <a:moveTo>
                    <a:pt x="23" y="0"/>
                  </a:moveTo>
                  <a:lnTo>
                    <a:pt x="309" y="177"/>
                  </a:lnTo>
                  <a:lnTo>
                    <a:pt x="309" y="209"/>
                  </a:lnTo>
                  <a:lnTo>
                    <a:pt x="0" y="19"/>
                  </a:lnTo>
                  <a:lnTo>
                    <a:pt x="23" y="0"/>
                  </a:lnTo>
                </a:path>
              </a:pathLst>
            </a:custGeom>
            <a:solidFill>
              <a:srgbClr val="8CF4EA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55" name="Freeform 710"/>
            <p:cNvSpPr>
              <a:spLocks/>
            </p:cNvSpPr>
            <p:nvPr/>
          </p:nvSpPr>
          <p:spPr bwMode="auto">
            <a:xfrm>
              <a:off x="3406" y="3328"/>
              <a:ext cx="317" cy="604"/>
            </a:xfrm>
            <a:custGeom>
              <a:avLst/>
              <a:gdLst>
                <a:gd name="T0" fmla="*/ 0 w 317"/>
                <a:gd name="T1" fmla="*/ 603 h 604"/>
                <a:gd name="T2" fmla="*/ 316 w 317"/>
                <a:gd name="T3" fmla="*/ 416 h 604"/>
                <a:gd name="T4" fmla="*/ 315 w 317"/>
                <a:gd name="T5" fmla="*/ 0 h 604"/>
                <a:gd name="T6" fmla="*/ 286 w 317"/>
                <a:gd name="T7" fmla="*/ 47 h 604"/>
                <a:gd name="T8" fmla="*/ 289 w 317"/>
                <a:gd name="T9" fmla="*/ 398 h 604"/>
                <a:gd name="T10" fmla="*/ 0 w 317"/>
                <a:gd name="T11" fmla="*/ 568 h 604"/>
                <a:gd name="T12" fmla="*/ 0 w 317"/>
                <a:gd name="T13" fmla="*/ 603 h 6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7"/>
                <a:gd name="T22" fmla="*/ 0 h 604"/>
                <a:gd name="T23" fmla="*/ 317 w 317"/>
                <a:gd name="T24" fmla="*/ 604 h 60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7" h="604">
                  <a:moveTo>
                    <a:pt x="0" y="603"/>
                  </a:moveTo>
                  <a:lnTo>
                    <a:pt x="316" y="416"/>
                  </a:lnTo>
                  <a:lnTo>
                    <a:pt x="315" y="0"/>
                  </a:lnTo>
                  <a:lnTo>
                    <a:pt x="286" y="47"/>
                  </a:lnTo>
                  <a:lnTo>
                    <a:pt x="289" y="398"/>
                  </a:lnTo>
                  <a:lnTo>
                    <a:pt x="0" y="568"/>
                  </a:lnTo>
                  <a:lnTo>
                    <a:pt x="0" y="603"/>
                  </a:lnTo>
                </a:path>
              </a:pathLst>
            </a:custGeom>
            <a:solidFill>
              <a:srgbClr val="00B7A5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56" name="Freeform 711"/>
            <p:cNvSpPr>
              <a:spLocks/>
            </p:cNvSpPr>
            <p:nvPr/>
          </p:nvSpPr>
          <p:spPr bwMode="auto">
            <a:xfrm>
              <a:off x="3095" y="3328"/>
              <a:ext cx="26" cy="414"/>
            </a:xfrm>
            <a:custGeom>
              <a:avLst/>
              <a:gdLst>
                <a:gd name="T0" fmla="*/ 25 w 26"/>
                <a:gd name="T1" fmla="*/ 40 h 414"/>
                <a:gd name="T2" fmla="*/ 25 w 26"/>
                <a:gd name="T3" fmla="*/ 394 h 414"/>
                <a:gd name="T4" fmla="*/ 6 w 26"/>
                <a:gd name="T5" fmla="*/ 408 h 414"/>
                <a:gd name="T6" fmla="*/ 0 w 26"/>
                <a:gd name="T7" fmla="*/ 413 h 414"/>
                <a:gd name="T8" fmla="*/ 0 w 26"/>
                <a:gd name="T9" fmla="*/ 0 h 414"/>
                <a:gd name="T10" fmla="*/ 25 w 26"/>
                <a:gd name="T11" fmla="*/ 40 h 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"/>
                <a:gd name="T19" fmla="*/ 0 h 414"/>
                <a:gd name="T20" fmla="*/ 26 w 26"/>
                <a:gd name="T21" fmla="*/ 414 h 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" h="414">
                  <a:moveTo>
                    <a:pt x="25" y="40"/>
                  </a:moveTo>
                  <a:lnTo>
                    <a:pt x="25" y="394"/>
                  </a:lnTo>
                  <a:lnTo>
                    <a:pt x="6" y="408"/>
                  </a:lnTo>
                  <a:lnTo>
                    <a:pt x="0" y="413"/>
                  </a:lnTo>
                  <a:lnTo>
                    <a:pt x="0" y="0"/>
                  </a:lnTo>
                  <a:lnTo>
                    <a:pt x="25" y="40"/>
                  </a:lnTo>
                </a:path>
              </a:pathLst>
            </a:custGeom>
            <a:solidFill>
              <a:srgbClr val="C0FEF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57" name="Freeform 712"/>
            <p:cNvSpPr>
              <a:spLocks/>
            </p:cNvSpPr>
            <p:nvPr/>
          </p:nvSpPr>
          <p:spPr bwMode="auto">
            <a:xfrm>
              <a:off x="3094" y="3332"/>
              <a:ext cx="313" cy="211"/>
            </a:xfrm>
            <a:custGeom>
              <a:avLst/>
              <a:gdLst>
                <a:gd name="T0" fmla="*/ 0 w 313"/>
                <a:gd name="T1" fmla="*/ 0 h 211"/>
                <a:gd name="T2" fmla="*/ 312 w 313"/>
                <a:gd name="T3" fmla="*/ 181 h 211"/>
                <a:gd name="T4" fmla="*/ 312 w 313"/>
                <a:gd name="T5" fmla="*/ 210 h 211"/>
                <a:gd name="T6" fmla="*/ 27 w 313"/>
                <a:gd name="T7" fmla="*/ 46 h 211"/>
                <a:gd name="T8" fmla="*/ 0 w 313"/>
                <a:gd name="T9" fmla="*/ 0 h 2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3"/>
                <a:gd name="T16" fmla="*/ 0 h 211"/>
                <a:gd name="T17" fmla="*/ 313 w 313"/>
                <a:gd name="T18" fmla="*/ 211 h 2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3" h="211">
                  <a:moveTo>
                    <a:pt x="0" y="0"/>
                  </a:moveTo>
                  <a:lnTo>
                    <a:pt x="312" y="181"/>
                  </a:lnTo>
                  <a:lnTo>
                    <a:pt x="312" y="210"/>
                  </a:lnTo>
                  <a:lnTo>
                    <a:pt x="27" y="46"/>
                  </a:lnTo>
                  <a:lnTo>
                    <a:pt x="0" y="0"/>
                  </a:lnTo>
                </a:path>
              </a:pathLst>
            </a:custGeom>
            <a:solidFill>
              <a:srgbClr val="8CF4EA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58" name="Freeform 713"/>
            <p:cNvSpPr>
              <a:spLocks/>
            </p:cNvSpPr>
            <p:nvPr/>
          </p:nvSpPr>
          <p:spPr bwMode="auto">
            <a:xfrm>
              <a:off x="3406" y="3332"/>
              <a:ext cx="314" cy="211"/>
            </a:xfrm>
            <a:custGeom>
              <a:avLst/>
              <a:gdLst>
                <a:gd name="T0" fmla="*/ 313 w 314"/>
                <a:gd name="T1" fmla="*/ 0 h 211"/>
                <a:gd name="T2" fmla="*/ 0 w 314"/>
                <a:gd name="T3" fmla="*/ 181 h 211"/>
                <a:gd name="T4" fmla="*/ 0 w 314"/>
                <a:gd name="T5" fmla="*/ 210 h 211"/>
                <a:gd name="T6" fmla="*/ 286 w 314"/>
                <a:gd name="T7" fmla="*/ 43 h 211"/>
                <a:gd name="T8" fmla="*/ 313 w 314"/>
                <a:gd name="T9" fmla="*/ 0 h 2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211"/>
                <a:gd name="T17" fmla="*/ 314 w 314"/>
                <a:gd name="T18" fmla="*/ 211 h 2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211">
                  <a:moveTo>
                    <a:pt x="313" y="0"/>
                  </a:moveTo>
                  <a:lnTo>
                    <a:pt x="0" y="181"/>
                  </a:lnTo>
                  <a:lnTo>
                    <a:pt x="0" y="210"/>
                  </a:lnTo>
                  <a:lnTo>
                    <a:pt x="286" y="43"/>
                  </a:lnTo>
                  <a:lnTo>
                    <a:pt x="313" y="0"/>
                  </a:lnTo>
                </a:path>
              </a:pathLst>
            </a:custGeom>
            <a:solidFill>
              <a:srgbClr val="C0FEF9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59" name="Freeform 714"/>
            <p:cNvSpPr>
              <a:spLocks/>
            </p:cNvSpPr>
            <p:nvPr/>
          </p:nvSpPr>
          <p:spPr bwMode="auto">
            <a:xfrm>
              <a:off x="3119" y="3371"/>
              <a:ext cx="578" cy="529"/>
            </a:xfrm>
            <a:custGeom>
              <a:avLst/>
              <a:gdLst>
                <a:gd name="T0" fmla="*/ 0 w 578"/>
                <a:gd name="T1" fmla="*/ 0 h 529"/>
                <a:gd name="T2" fmla="*/ 288 w 578"/>
                <a:gd name="T3" fmla="*/ 165 h 529"/>
                <a:gd name="T4" fmla="*/ 577 w 578"/>
                <a:gd name="T5" fmla="*/ 0 h 529"/>
                <a:gd name="T6" fmla="*/ 577 w 578"/>
                <a:gd name="T7" fmla="*/ 357 h 529"/>
                <a:gd name="T8" fmla="*/ 288 w 578"/>
                <a:gd name="T9" fmla="*/ 528 h 529"/>
                <a:gd name="T10" fmla="*/ 0 w 578"/>
                <a:gd name="T11" fmla="*/ 352 h 529"/>
                <a:gd name="T12" fmla="*/ 0 w 578"/>
                <a:gd name="T13" fmla="*/ 0 h 5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8"/>
                <a:gd name="T22" fmla="*/ 0 h 529"/>
                <a:gd name="T23" fmla="*/ 578 w 578"/>
                <a:gd name="T24" fmla="*/ 529 h 5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8" h="529">
                  <a:moveTo>
                    <a:pt x="0" y="0"/>
                  </a:moveTo>
                  <a:lnTo>
                    <a:pt x="288" y="165"/>
                  </a:lnTo>
                  <a:lnTo>
                    <a:pt x="577" y="0"/>
                  </a:lnTo>
                  <a:lnTo>
                    <a:pt x="577" y="357"/>
                  </a:lnTo>
                  <a:lnTo>
                    <a:pt x="288" y="528"/>
                  </a:ln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solidFill>
              <a:srgbClr val="00DFCA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8516" name="Rectangle 715"/>
          <p:cNvSpPr>
            <a:spLocks noChangeArrowheads="1"/>
          </p:cNvSpPr>
          <p:nvPr/>
        </p:nvSpPr>
        <p:spPr bwMode="auto">
          <a:xfrm>
            <a:off x="5064125" y="5611813"/>
            <a:ext cx="700088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bg2"/>
                </a:solidFill>
              </a:rPr>
              <a:t>P&amp;P</a:t>
            </a:r>
          </a:p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bg2"/>
                </a:solidFill>
              </a:rPr>
              <a:t>Ordre</a:t>
            </a:r>
          </a:p>
        </p:txBody>
      </p:sp>
      <p:sp>
        <p:nvSpPr>
          <p:cNvPr id="66252" name="Freeform 716"/>
          <p:cNvSpPr>
            <a:spLocks/>
          </p:cNvSpPr>
          <p:nvPr/>
        </p:nvSpPr>
        <p:spPr bwMode="auto">
          <a:xfrm>
            <a:off x="4422775" y="4724400"/>
            <a:ext cx="530225" cy="330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8" y="80"/>
              </a:cxn>
              <a:cxn ang="0">
                <a:pos x="68" y="115"/>
              </a:cxn>
              <a:cxn ang="0">
                <a:pos x="333" y="207"/>
              </a:cxn>
            </a:cxnLst>
            <a:rect l="0" t="0" r="r" b="b"/>
            <a:pathLst>
              <a:path w="334" h="208">
                <a:moveTo>
                  <a:pt x="0" y="0"/>
                </a:moveTo>
                <a:lnTo>
                  <a:pt x="228" y="80"/>
                </a:lnTo>
                <a:lnTo>
                  <a:pt x="68" y="115"/>
                </a:lnTo>
                <a:lnTo>
                  <a:pt x="333" y="207"/>
                </a:lnTo>
              </a:path>
            </a:pathLst>
          </a:custGeom>
          <a:noFill/>
          <a:ln w="25400" cap="rnd" cmpd="sng">
            <a:solidFill>
              <a:srgbClr val="FAFD00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6253" name="Freeform 717"/>
          <p:cNvSpPr>
            <a:spLocks/>
          </p:cNvSpPr>
          <p:nvPr/>
        </p:nvSpPr>
        <p:spPr bwMode="auto">
          <a:xfrm>
            <a:off x="4422775" y="5503863"/>
            <a:ext cx="530225" cy="330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8" y="80"/>
              </a:cxn>
              <a:cxn ang="0">
                <a:pos x="68" y="115"/>
              </a:cxn>
              <a:cxn ang="0">
                <a:pos x="333" y="207"/>
              </a:cxn>
            </a:cxnLst>
            <a:rect l="0" t="0" r="r" b="b"/>
            <a:pathLst>
              <a:path w="334" h="208">
                <a:moveTo>
                  <a:pt x="0" y="0"/>
                </a:moveTo>
                <a:lnTo>
                  <a:pt x="228" y="80"/>
                </a:lnTo>
                <a:lnTo>
                  <a:pt x="68" y="115"/>
                </a:lnTo>
                <a:lnTo>
                  <a:pt x="333" y="207"/>
                </a:lnTo>
              </a:path>
            </a:pathLst>
          </a:custGeom>
          <a:noFill/>
          <a:ln w="25400" cap="rnd" cmpd="sng">
            <a:solidFill>
              <a:srgbClr val="FAFD00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8519" name="Freeform 718"/>
          <p:cNvSpPr>
            <a:spLocks/>
          </p:cNvSpPr>
          <p:nvPr/>
        </p:nvSpPr>
        <p:spPr bwMode="auto">
          <a:xfrm>
            <a:off x="6354763" y="3560763"/>
            <a:ext cx="493712" cy="333375"/>
          </a:xfrm>
          <a:custGeom>
            <a:avLst/>
            <a:gdLst>
              <a:gd name="T0" fmla="*/ 23 w 311"/>
              <a:gd name="T1" fmla="*/ 0 h 210"/>
              <a:gd name="T2" fmla="*/ 310 w 311"/>
              <a:gd name="T3" fmla="*/ 177 h 210"/>
              <a:gd name="T4" fmla="*/ 310 w 311"/>
              <a:gd name="T5" fmla="*/ 209 h 210"/>
              <a:gd name="T6" fmla="*/ 0 w 311"/>
              <a:gd name="T7" fmla="*/ 19 h 210"/>
              <a:gd name="T8" fmla="*/ 23 w 311"/>
              <a:gd name="T9" fmla="*/ 0 h 2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1"/>
              <a:gd name="T16" fmla="*/ 0 h 210"/>
              <a:gd name="T17" fmla="*/ 311 w 311"/>
              <a:gd name="T18" fmla="*/ 210 h 2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1" h="210">
                <a:moveTo>
                  <a:pt x="23" y="0"/>
                </a:moveTo>
                <a:lnTo>
                  <a:pt x="310" y="177"/>
                </a:lnTo>
                <a:lnTo>
                  <a:pt x="310" y="209"/>
                </a:lnTo>
                <a:lnTo>
                  <a:pt x="0" y="19"/>
                </a:lnTo>
                <a:lnTo>
                  <a:pt x="23" y="0"/>
                </a:lnTo>
              </a:path>
            </a:pathLst>
          </a:custGeom>
          <a:solidFill>
            <a:srgbClr val="F7668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20" name="Freeform 719"/>
          <p:cNvSpPr>
            <a:spLocks/>
          </p:cNvSpPr>
          <p:nvPr/>
        </p:nvSpPr>
        <p:spPr bwMode="auto">
          <a:xfrm>
            <a:off x="6846888" y="2935288"/>
            <a:ext cx="503237" cy="960437"/>
          </a:xfrm>
          <a:custGeom>
            <a:avLst/>
            <a:gdLst>
              <a:gd name="T0" fmla="*/ 0 w 317"/>
              <a:gd name="T1" fmla="*/ 604 h 605"/>
              <a:gd name="T2" fmla="*/ 316 w 317"/>
              <a:gd name="T3" fmla="*/ 417 h 605"/>
              <a:gd name="T4" fmla="*/ 315 w 317"/>
              <a:gd name="T5" fmla="*/ 0 h 605"/>
              <a:gd name="T6" fmla="*/ 286 w 317"/>
              <a:gd name="T7" fmla="*/ 47 h 605"/>
              <a:gd name="T8" fmla="*/ 289 w 317"/>
              <a:gd name="T9" fmla="*/ 399 h 605"/>
              <a:gd name="T10" fmla="*/ 0 w 317"/>
              <a:gd name="T11" fmla="*/ 569 h 605"/>
              <a:gd name="T12" fmla="*/ 0 w 317"/>
              <a:gd name="T13" fmla="*/ 604 h 60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7"/>
              <a:gd name="T22" fmla="*/ 0 h 605"/>
              <a:gd name="T23" fmla="*/ 317 w 317"/>
              <a:gd name="T24" fmla="*/ 605 h 60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7" h="605">
                <a:moveTo>
                  <a:pt x="0" y="604"/>
                </a:moveTo>
                <a:lnTo>
                  <a:pt x="316" y="417"/>
                </a:lnTo>
                <a:lnTo>
                  <a:pt x="315" y="0"/>
                </a:lnTo>
                <a:lnTo>
                  <a:pt x="286" y="47"/>
                </a:lnTo>
                <a:lnTo>
                  <a:pt x="289" y="399"/>
                </a:lnTo>
                <a:lnTo>
                  <a:pt x="0" y="569"/>
                </a:lnTo>
                <a:lnTo>
                  <a:pt x="0" y="604"/>
                </a:lnTo>
              </a:path>
            </a:pathLst>
          </a:custGeom>
          <a:solidFill>
            <a:srgbClr val="CF0E3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21" name="Freeform 720"/>
          <p:cNvSpPr>
            <a:spLocks/>
          </p:cNvSpPr>
          <p:nvPr/>
        </p:nvSpPr>
        <p:spPr bwMode="auto">
          <a:xfrm>
            <a:off x="6353175" y="2935288"/>
            <a:ext cx="41275" cy="658812"/>
          </a:xfrm>
          <a:custGeom>
            <a:avLst/>
            <a:gdLst>
              <a:gd name="T0" fmla="*/ 25 w 26"/>
              <a:gd name="T1" fmla="*/ 40 h 415"/>
              <a:gd name="T2" fmla="*/ 25 w 26"/>
              <a:gd name="T3" fmla="*/ 395 h 415"/>
              <a:gd name="T4" fmla="*/ 6 w 26"/>
              <a:gd name="T5" fmla="*/ 409 h 415"/>
              <a:gd name="T6" fmla="*/ 0 w 26"/>
              <a:gd name="T7" fmla="*/ 414 h 415"/>
              <a:gd name="T8" fmla="*/ 0 w 26"/>
              <a:gd name="T9" fmla="*/ 0 h 415"/>
              <a:gd name="T10" fmla="*/ 25 w 26"/>
              <a:gd name="T11" fmla="*/ 40 h 4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"/>
              <a:gd name="T19" fmla="*/ 0 h 415"/>
              <a:gd name="T20" fmla="*/ 26 w 26"/>
              <a:gd name="T21" fmla="*/ 415 h 41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" h="415">
                <a:moveTo>
                  <a:pt x="25" y="40"/>
                </a:moveTo>
                <a:lnTo>
                  <a:pt x="25" y="395"/>
                </a:lnTo>
                <a:lnTo>
                  <a:pt x="6" y="409"/>
                </a:lnTo>
                <a:lnTo>
                  <a:pt x="0" y="414"/>
                </a:lnTo>
                <a:lnTo>
                  <a:pt x="0" y="0"/>
                </a:lnTo>
                <a:lnTo>
                  <a:pt x="25" y="40"/>
                </a:lnTo>
              </a:path>
            </a:pathLst>
          </a:custGeom>
          <a:solidFill>
            <a:srgbClr val="FFC5C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22" name="Freeform 721"/>
          <p:cNvSpPr>
            <a:spLocks/>
          </p:cNvSpPr>
          <p:nvPr/>
        </p:nvSpPr>
        <p:spPr bwMode="auto">
          <a:xfrm>
            <a:off x="6351588" y="2941638"/>
            <a:ext cx="496887" cy="334962"/>
          </a:xfrm>
          <a:custGeom>
            <a:avLst/>
            <a:gdLst>
              <a:gd name="T0" fmla="*/ 0 w 313"/>
              <a:gd name="T1" fmla="*/ 0 h 211"/>
              <a:gd name="T2" fmla="*/ 312 w 313"/>
              <a:gd name="T3" fmla="*/ 181 h 211"/>
              <a:gd name="T4" fmla="*/ 312 w 313"/>
              <a:gd name="T5" fmla="*/ 210 h 211"/>
              <a:gd name="T6" fmla="*/ 27 w 313"/>
              <a:gd name="T7" fmla="*/ 46 h 211"/>
              <a:gd name="T8" fmla="*/ 0 w 313"/>
              <a:gd name="T9" fmla="*/ 0 h 2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3"/>
              <a:gd name="T16" fmla="*/ 0 h 211"/>
              <a:gd name="T17" fmla="*/ 313 w 313"/>
              <a:gd name="T18" fmla="*/ 211 h 2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3" h="211">
                <a:moveTo>
                  <a:pt x="0" y="0"/>
                </a:moveTo>
                <a:lnTo>
                  <a:pt x="312" y="181"/>
                </a:lnTo>
                <a:lnTo>
                  <a:pt x="312" y="210"/>
                </a:lnTo>
                <a:lnTo>
                  <a:pt x="27" y="46"/>
                </a:lnTo>
                <a:lnTo>
                  <a:pt x="0" y="0"/>
                </a:lnTo>
              </a:path>
            </a:pathLst>
          </a:custGeom>
          <a:solidFill>
            <a:srgbClr val="F7668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23" name="Freeform 722"/>
          <p:cNvSpPr>
            <a:spLocks/>
          </p:cNvSpPr>
          <p:nvPr/>
        </p:nvSpPr>
        <p:spPr bwMode="auto">
          <a:xfrm>
            <a:off x="6846888" y="2941638"/>
            <a:ext cx="498475" cy="334962"/>
          </a:xfrm>
          <a:custGeom>
            <a:avLst/>
            <a:gdLst>
              <a:gd name="T0" fmla="*/ 313 w 314"/>
              <a:gd name="T1" fmla="*/ 0 h 211"/>
              <a:gd name="T2" fmla="*/ 0 w 314"/>
              <a:gd name="T3" fmla="*/ 181 h 211"/>
              <a:gd name="T4" fmla="*/ 0 w 314"/>
              <a:gd name="T5" fmla="*/ 210 h 211"/>
              <a:gd name="T6" fmla="*/ 286 w 314"/>
              <a:gd name="T7" fmla="*/ 43 h 211"/>
              <a:gd name="T8" fmla="*/ 313 w 314"/>
              <a:gd name="T9" fmla="*/ 0 h 2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4"/>
              <a:gd name="T16" fmla="*/ 0 h 211"/>
              <a:gd name="T17" fmla="*/ 314 w 314"/>
              <a:gd name="T18" fmla="*/ 211 h 2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4" h="211">
                <a:moveTo>
                  <a:pt x="313" y="0"/>
                </a:moveTo>
                <a:lnTo>
                  <a:pt x="0" y="181"/>
                </a:lnTo>
                <a:lnTo>
                  <a:pt x="0" y="210"/>
                </a:lnTo>
                <a:lnTo>
                  <a:pt x="286" y="43"/>
                </a:lnTo>
                <a:lnTo>
                  <a:pt x="313" y="0"/>
                </a:lnTo>
              </a:path>
            </a:pathLst>
          </a:custGeom>
          <a:solidFill>
            <a:srgbClr val="FFC5C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24" name="Freeform 723"/>
          <p:cNvSpPr>
            <a:spLocks/>
          </p:cNvSpPr>
          <p:nvPr/>
        </p:nvSpPr>
        <p:spPr bwMode="auto">
          <a:xfrm>
            <a:off x="6391275" y="3003550"/>
            <a:ext cx="917575" cy="839788"/>
          </a:xfrm>
          <a:custGeom>
            <a:avLst/>
            <a:gdLst>
              <a:gd name="T0" fmla="*/ 0 w 578"/>
              <a:gd name="T1" fmla="*/ 0 h 529"/>
              <a:gd name="T2" fmla="*/ 288 w 578"/>
              <a:gd name="T3" fmla="*/ 165 h 529"/>
              <a:gd name="T4" fmla="*/ 577 w 578"/>
              <a:gd name="T5" fmla="*/ 0 h 529"/>
              <a:gd name="T6" fmla="*/ 577 w 578"/>
              <a:gd name="T7" fmla="*/ 357 h 529"/>
              <a:gd name="T8" fmla="*/ 288 w 578"/>
              <a:gd name="T9" fmla="*/ 528 h 529"/>
              <a:gd name="T10" fmla="*/ 0 w 578"/>
              <a:gd name="T11" fmla="*/ 352 h 529"/>
              <a:gd name="T12" fmla="*/ 0 w 578"/>
              <a:gd name="T13" fmla="*/ 0 h 5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8"/>
              <a:gd name="T22" fmla="*/ 0 h 529"/>
              <a:gd name="T23" fmla="*/ 578 w 578"/>
              <a:gd name="T24" fmla="*/ 529 h 52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8" h="529">
                <a:moveTo>
                  <a:pt x="0" y="0"/>
                </a:moveTo>
                <a:lnTo>
                  <a:pt x="288" y="165"/>
                </a:lnTo>
                <a:lnTo>
                  <a:pt x="577" y="0"/>
                </a:lnTo>
                <a:lnTo>
                  <a:pt x="577" y="357"/>
                </a:lnTo>
                <a:lnTo>
                  <a:pt x="288" y="528"/>
                </a:lnTo>
                <a:lnTo>
                  <a:pt x="0" y="352"/>
                </a:lnTo>
                <a:lnTo>
                  <a:pt x="0" y="0"/>
                </a:lnTo>
              </a:path>
            </a:pathLst>
          </a:custGeom>
          <a:solidFill>
            <a:srgbClr val="FC0128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25" name="Rectangle 724"/>
          <p:cNvSpPr>
            <a:spLocks noChangeArrowheads="1"/>
          </p:cNvSpPr>
          <p:nvPr/>
        </p:nvSpPr>
        <p:spPr bwMode="auto">
          <a:xfrm>
            <a:off x="6362700" y="3246438"/>
            <a:ext cx="963613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tx2"/>
                </a:solidFill>
              </a:rPr>
              <a:t>Contrôle</a:t>
            </a:r>
          </a:p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tx2"/>
                </a:solidFill>
              </a:rPr>
              <a:t>crédit</a:t>
            </a:r>
          </a:p>
        </p:txBody>
      </p:sp>
      <p:sp>
        <p:nvSpPr>
          <p:cNvPr id="66261" name="Freeform 725"/>
          <p:cNvSpPr>
            <a:spLocks/>
          </p:cNvSpPr>
          <p:nvPr/>
        </p:nvSpPr>
        <p:spPr bwMode="auto">
          <a:xfrm>
            <a:off x="4316413" y="3024188"/>
            <a:ext cx="1874837" cy="3286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08" y="79"/>
              </a:cxn>
              <a:cxn ang="0">
                <a:pos x="240" y="114"/>
              </a:cxn>
              <a:cxn ang="0">
                <a:pos x="1180" y="206"/>
              </a:cxn>
            </a:cxnLst>
            <a:rect l="0" t="0" r="r" b="b"/>
            <a:pathLst>
              <a:path w="1181" h="207">
                <a:moveTo>
                  <a:pt x="0" y="0"/>
                </a:moveTo>
                <a:lnTo>
                  <a:pt x="808" y="79"/>
                </a:lnTo>
                <a:lnTo>
                  <a:pt x="240" y="114"/>
                </a:lnTo>
                <a:lnTo>
                  <a:pt x="1180" y="206"/>
                </a:lnTo>
              </a:path>
            </a:pathLst>
          </a:custGeom>
          <a:noFill/>
          <a:ln w="25400" cap="rnd" cmpd="sng">
            <a:solidFill>
              <a:srgbClr val="FAFD00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8527" name="Freeform 726"/>
          <p:cNvSpPr>
            <a:spLocks/>
          </p:cNvSpPr>
          <p:nvPr/>
        </p:nvSpPr>
        <p:spPr bwMode="auto">
          <a:xfrm>
            <a:off x="7772400" y="3560763"/>
            <a:ext cx="493713" cy="333375"/>
          </a:xfrm>
          <a:custGeom>
            <a:avLst/>
            <a:gdLst>
              <a:gd name="T0" fmla="*/ 23 w 311"/>
              <a:gd name="T1" fmla="*/ 0 h 210"/>
              <a:gd name="T2" fmla="*/ 310 w 311"/>
              <a:gd name="T3" fmla="*/ 177 h 210"/>
              <a:gd name="T4" fmla="*/ 310 w 311"/>
              <a:gd name="T5" fmla="*/ 209 h 210"/>
              <a:gd name="T6" fmla="*/ 0 w 311"/>
              <a:gd name="T7" fmla="*/ 19 h 210"/>
              <a:gd name="T8" fmla="*/ 23 w 311"/>
              <a:gd name="T9" fmla="*/ 0 h 2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1"/>
              <a:gd name="T16" fmla="*/ 0 h 210"/>
              <a:gd name="T17" fmla="*/ 311 w 311"/>
              <a:gd name="T18" fmla="*/ 210 h 2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1" h="210">
                <a:moveTo>
                  <a:pt x="23" y="0"/>
                </a:moveTo>
                <a:lnTo>
                  <a:pt x="310" y="177"/>
                </a:lnTo>
                <a:lnTo>
                  <a:pt x="310" y="209"/>
                </a:lnTo>
                <a:lnTo>
                  <a:pt x="0" y="19"/>
                </a:lnTo>
                <a:lnTo>
                  <a:pt x="23" y="0"/>
                </a:lnTo>
              </a:path>
            </a:pathLst>
          </a:custGeom>
          <a:solidFill>
            <a:srgbClr val="F7668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28" name="Freeform 727"/>
          <p:cNvSpPr>
            <a:spLocks/>
          </p:cNvSpPr>
          <p:nvPr/>
        </p:nvSpPr>
        <p:spPr bwMode="auto">
          <a:xfrm>
            <a:off x="8264525" y="2935288"/>
            <a:ext cx="503238" cy="960437"/>
          </a:xfrm>
          <a:custGeom>
            <a:avLst/>
            <a:gdLst>
              <a:gd name="T0" fmla="*/ 0 w 317"/>
              <a:gd name="T1" fmla="*/ 604 h 605"/>
              <a:gd name="T2" fmla="*/ 316 w 317"/>
              <a:gd name="T3" fmla="*/ 417 h 605"/>
              <a:gd name="T4" fmla="*/ 315 w 317"/>
              <a:gd name="T5" fmla="*/ 0 h 605"/>
              <a:gd name="T6" fmla="*/ 286 w 317"/>
              <a:gd name="T7" fmla="*/ 47 h 605"/>
              <a:gd name="T8" fmla="*/ 289 w 317"/>
              <a:gd name="T9" fmla="*/ 399 h 605"/>
              <a:gd name="T10" fmla="*/ 0 w 317"/>
              <a:gd name="T11" fmla="*/ 569 h 605"/>
              <a:gd name="T12" fmla="*/ 0 w 317"/>
              <a:gd name="T13" fmla="*/ 604 h 60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7"/>
              <a:gd name="T22" fmla="*/ 0 h 605"/>
              <a:gd name="T23" fmla="*/ 317 w 317"/>
              <a:gd name="T24" fmla="*/ 605 h 60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7" h="605">
                <a:moveTo>
                  <a:pt x="0" y="604"/>
                </a:moveTo>
                <a:lnTo>
                  <a:pt x="316" y="417"/>
                </a:lnTo>
                <a:lnTo>
                  <a:pt x="315" y="0"/>
                </a:lnTo>
                <a:lnTo>
                  <a:pt x="286" y="47"/>
                </a:lnTo>
                <a:lnTo>
                  <a:pt x="289" y="399"/>
                </a:lnTo>
                <a:lnTo>
                  <a:pt x="0" y="569"/>
                </a:lnTo>
                <a:lnTo>
                  <a:pt x="0" y="604"/>
                </a:lnTo>
              </a:path>
            </a:pathLst>
          </a:custGeom>
          <a:solidFill>
            <a:srgbClr val="CF0E3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29" name="Freeform 728"/>
          <p:cNvSpPr>
            <a:spLocks/>
          </p:cNvSpPr>
          <p:nvPr/>
        </p:nvSpPr>
        <p:spPr bwMode="auto">
          <a:xfrm>
            <a:off x="7770813" y="2935288"/>
            <a:ext cx="42862" cy="658812"/>
          </a:xfrm>
          <a:custGeom>
            <a:avLst/>
            <a:gdLst>
              <a:gd name="T0" fmla="*/ 26 w 27"/>
              <a:gd name="T1" fmla="*/ 40 h 415"/>
              <a:gd name="T2" fmla="*/ 26 w 27"/>
              <a:gd name="T3" fmla="*/ 395 h 415"/>
              <a:gd name="T4" fmla="*/ 6 w 27"/>
              <a:gd name="T5" fmla="*/ 409 h 415"/>
              <a:gd name="T6" fmla="*/ 0 w 27"/>
              <a:gd name="T7" fmla="*/ 414 h 415"/>
              <a:gd name="T8" fmla="*/ 0 w 27"/>
              <a:gd name="T9" fmla="*/ 0 h 415"/>
              <a:gd name="T10" fmla="*/ 26 w 27"/>
              <a:gd name="T11" fmla="*/ 40 h 4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"/>
              <a:gd name="T19" fmla="*/ 0 h 415"/>
              <a:gd name="T20" fmla="*/ 27 w 27"/>
              <a:gd name="T21" fmla="*/ 415 h 41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" h="415">
                <a:moveTo>
                  <a:pt x="26" y="40"/>
                </a:moveTo>
                <a:lnTo>
                  <a:pt x="26" y="395"/>
                </a:lnTo>
                <a:lnTo>
                  <a:pt x="6" y="409"/>
                </a:lnTo>
                <a:lnTo>
                  <a:pt x="0" y="414"/>
                </a:lnTo>
                <a:lnTo>
                  <a:pt x="0" y="0"/>
                </a:lnTo>
                <a:lnTo>
                  <a:pt x="26" y="40"/>
                </a:lnTo>
              </a:path>
            </a:pathLst>
          </a:custGeom>
          <a:solidFill>
            <a:srgbClr val="FFC5C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30" name="Freeform 729"/>
          <p:cNvSpPr>
            <a:spLocks/>
          </p:cNvSpPr>
          <p:nvPr/>
        </p:nvSpPr>
        <p:spPr bwMode="auto">
          <a:xfrm>
            <a:off x="7769225" y="2941638"/>
            <a:ext cx="496888" cy="334962"/>
          </a:xfrm>
          <a:custGeom>
            <a:avLst/>
            <a:gdLst>
              <a:gd name="T0" fmla="*/ 0 w 313"/>
              <a:gd name="T1" fmla="*/ 0 h 211"/>
              <a:gd name="T2" fmla="*/ 312 w 313"/>
              <a:gd name="T3" fmla="*/ 181 h 211"/>
              <a:gd name="T4" fmla="*/ 312 w 313"/>
              <a:gd name="T5" fmla="*/ 210 h 211"/>
              <a:gd name="T6" fmla="*/ 27 w 313"/>
              <a:gd name="T7" fmla="*/ 46 h 211"/>
              <a:gd name="T8" fmla="*/ 0 w 313"/>
              <a:gd name="T9" fmla="*/ 0 h 2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3"/>
              <a:gd name="T16" fmla="*/ 0 h 211"/>
              <a:gd name="T17" fmla="*/ 313 w 313"/>
              <a:gd name="T18" fmla="*/ 211 h 2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3" h="211">
                <a:moveTo>
                  <a:pt x="0" y="0"/>
                </a:moveTo>
                <a:lnTo>
                  <a:pt x="312" y="181"/>
                </a:lnTo>
                <a:lnTo>
                  <a:pt x="312" y="210"/>
                </a:lnTo>
                <a:lnTo>
                  <a:pt x="27" y="46"/>
                </a:lnTo>
                <a:lnTo>
                  <a:pt x="0" y="0"/>
                </a:lnTo>
              </a:path>
            </a:pathLst>
          </a:custGeom>
          <a:solidFill>
            <a:srgbClr val="F7668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31" name="Freeform 730"/>
          <p:cNvSpPr>
            <a:spLocks/>
          </p:cNvSpPr>
          <p:nvPr/>
        </p:nvSpPr>
        <p:spPr bwMode="auto">
          <a:xfrm>
            <a:off x="8264525" y="2941638"/>
            <a:ext cx="498475" cy="334962"/>
          </a:xfrm>
          <a:custGeom>
            <a:avLst/>
            <a:gdLst>
              <a:gd name="T0" fmla="*/ 313 w 314"/>
              <a:gd name="T1" fmla="*/ 0 h 211"/>
              <a:gd name="T2" fmla="*/ 0 w 314"/>
              <a:gd name="T3" fmla="*/ 181 h 211"/>
              <a:gd name="T4" fmla="*/ 0 w 314"/>
              <a:gd name="T5" fmla="*/ 210 h 211"/>
              <a:gd name="T6" fmla="*/ 286 w 314"/>
              <a:gd name="T7" fmla="*/ 43 h 211"/>
              <a:gd name="T8" fmla="*/ 313 w 314"/>
              <a:gd name="T9" fmla="*/ 0 h 2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4"/>
              <a:gd name="T16" fmla="*/ 0 h 211"/>
              <a:gd name="T17" fmla="*/ 314 w 314"/>
              <a:gd name="T18" fmla="*/ 211 h 2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4" h="211">
                <a:moveTo>
                  <a:pt x="313" y="0"/>
                </a:moveTo>
                <a:lnTo>
                  <a:pt x="0" y="181"/>
                </a:lnTo>
                <a:lnTo>
                  <a:pt x="0" y="210"/>
                </a:lnTo>
                <a:lnTo>
                  <a:pt x="286" y="43"/>
                </a:lnTo>
                <a:lnTo>
                  <a:pt x="313" y="0"/>
                </a:lnTo>
              </a:path>
            </a:pathLst>
          </a:custGeom>
          <a:solidFill>
            <a:srgbClr val="FFC5C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32" name="Freeform 731"/>
          <p:cNvSpPr>
            <a:spLocks/>
          </p:cNvSpPr>
          <p:nvPr/>
        </p:nvSpPr>
        <p:spPr bwMode="auto">
          <a:xfrm>
            <a:off x="7808913" y="3003550"/>
            <a:ext cx="919162" cy="839788"/>
          </a:xfrm>
          <a:custGeom>
            <a:avLst/>
            <a:gdLst>
              <a:gd name="T0" fmla="*/ 0 w 579"/>
              <a:gd name="T1" fmla="*/ 0 h 529"/>
              <a:gd name="T2" fmla="*/ 288 w 579"/>
              <a:gd name="T3" fmla="*/ 165 h 529"/>
              <a:gd name="T4" fmla="*/ 578 w 579"/>
              <a:gd name="T5" fmla="*/ 0 h 529"/>
              <a:gd name="T6" fmla="*/ 578 w 579"/>
              <a:gd name="T7" fmla="*/ 357 h 529"/>
              <a:gd name="T8" fmla="*/ 288 w 579"/>
              <a:gd name="T9" fmla="*/ 528 h 529"/>
              <a:gd name="T10" fmla="*/ 0 w 579"/>
              <a:gd name="T11" fmla="*/ 352 h 529"/>
              <a:gd name="T12" fmla="*/ 0 w 579"/>
              <a:gd name="T13" fmla="*/ 0 h 5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9"/>
              <a:gd name="T22" fmla="*/ 0 h 529"/>
              <a:gd name="T23" fmla="*/ 579 w 579"/>
              <a:gd name="T24" fmla="*/ 529 h 52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9" h="529">
                <a:moveTo>
                  <a:pt x="0" y="0"/>
                </a:moveTo>
                <a:lnTo>
                  <a:pt x="288" y="165"/>
                </a:lnTo>
                <a:lnTo>
                  <a:pt x="578" y="0"/>
                </a:lnTo>
                <a:lnTo>
                  <a:pt x="578" y="357"/>
                </a:lnTo>
                <a:lnTo>
                  <a:pt x="288" y="528"/>
                </a:lnTo>
                <a:lnTo>
                  <a:pt x="0" y="352"/>
                </a:lnTo>
                <a:lnTo>
                  <a:pt x="0" y="0"/>
                </a:lnTo>
              </a:path>
            </a:pathLst>
          </a:custGeom>
          <a:solidFill>
            <a:srgbClr val="FC0128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33" name="Rectangle 732"/>
          <p:cNvSpPr>
            <a:spLocks noChangeArrowheads="1"/>
          </p:cNvSpPr>
          <p:nvPr/>
        </p:nvSpPr>
        <p:spPr bwMode="auto">
          <a:xfrm>
            <a:off x="7848600" y="3335338"/>
            <a:ext cx="889000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tx2"/>
                </a:solidFill>
              </a:rPr>
              <a:t>Gestion</a:t>
            </a:r>
          </a:p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tx2"/>
                </a:solidFill>
              </a:rPr>
              <a:t>Risque</a:t>
            </a:r>
          </a:p>
        </p:txBody>
      </p:sp>
      <p:sp>
        <p:nvSpPr>
          <p:cNvPr id="18534" name="Freeform 733"/>
          <p:cNvSpPr>
            <a:spLocks/>
          </p:cNvSpPr>
          <p:nvPr/>
        </p:nvSpPr>
        <p:spPr bwMode="auto">
          <a:xfrm>
            <a:off x="7767638" y="3656013"/>
            <a:ext cx="496887" cy="334962"/>
          </a:xfrm>
          <a:custGeom>
            <a:avLst/>
            <a:gdLst>
              <a:gd name="T0" fmla="*/ 0 w 313"/>
              <a:gd name="T1" fmla="*/ 0 h 211"/>
              <a:gd name="T2" fmla="*/ 312 w 313"/>
              <a:gd name="T3" fmla="*/ 181 h 211"/>
              <a:gd name="T4" fmla="*/ 312 w 313"/>
              <a:gd name="T5" fmla="*/ 210 h 211"/>
              <a:gd name="T6" fmla="*/ 27 w 313"/>
              <a:gd name="T7" fmla="*/ 46 h 211"/>
              <a:gd name="T8" fmla="*/ 0 w 313"/>
              <a:gd name="T9" fmla="*/ 0 h 2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3"/>
              <a:gd name="T16" fmla="*/ 0 h 211"/>
              <a:gd name="T17" fmla="*/ 313 w 313"/>
              <a:gd name="T18" fmla="*/ 211 h 2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3" h="211">
                <a:moveTo>
                  <a:pt x="0" y="0"/>
                </a:moveTo>
                <a:lnTo>
                  <a:pt x="312" y="181"/>
                </a:lnTo>
                <a:lnTo>
                  <a:pt x="312" y="210"/>
                </a:lnTo>
                <a:lnTo>
                  <a:pt x="27" y="46"/>
                </a:lnTo>
                <a:lnTo>
                  <a:pt x="0" y="0"/>
                </a:lnTo>
              </a:path>
            </a:pathLst>
          </a:custGeom>
          <a:solidFill>
            <a:srgbClr val="D9319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35" name="Freeform 734"/>
          <p:cNvSpPr>
            <a:spLocks/>
          </p:cNvSpPr>
          <p:nvPr/>
        </p:nvSpPr>
        <p:spPr bwMode="auto">
          <a:xfrm>
            <a:off x="8262938" y="3656013"/>
            <a:ext cx="498475" cy="334962"/>
          </a:xfrm>
          <a:custGeom>
            <a:avLst/>
            <a:gdLst>
              <a:gd name="T0" fmla="*/ 313 w 314"/>
              <a:gd name="T1" fmla="*/ 0 h 211"/>
              <a:gd name="T2" fmla="*/ 0 w 314"/>
              <a:gd name="T3" fmla="*/ 181 h 211"/>
              <a:gd name="T4" fmla="*/ 0 w 314"/>
              <a:gd name="T5" fmla="*/ 210 h 211"/>
              <a:gd name="T6" fmla="*/ 286 w 314"/>
              <a:gd name="T7" fmla="*/ 43 h 211"/>
              <a:gd name="T8" fmla="*/ 313 w 314"/>
              <a:gd name="T9" fmla="*/ 0 h 2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4"/>
              <a:gd name="T16" fmla="*/ 0 h 211"/>
              <a:gd name="T17" fmla="*/ 314 w 314"/>
              <a:gd name="T18" fmla="*/ 211 h 2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4" h="211">
                <a:moveTo>
                  <a:pt x="313" y="0"/>
                </a:moveTo>
                <a:lnTo>
                  <a:pt x="0" y="181"/>
                </a:lnTo>
                <a:lnTo>
                  <a:pt x="0" y="210"/>
                </a:lnTo>
                <a:lnTo>
                  <a:pt x="286" y="43"/>
                </a:lnTo>
                <a:lnTo>
                  <a:pt x="313" y="0"/>
                </a:lnTo>
              </a:path>
            </a:pathLst>
          </a:custGeom>
          <a:solidFill>
            <a:srgbClr val="FDC0E5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36" name="Freeform 735"/>
          <p:cNvSpPr>
            <a:spLocks/>
          </p:cNvSpPr>
          <p:nvPr/>
        </p:nvSpPr>
        <p:spPr bwMode="auto">
          <a:xfrm>
            <a:off x="7807325" y="3716338"/>
            <a:ext cx="917575" cy="841375"/>
          </a:xfrm>
          <a:custGeom>
            <a:avLst/>
            <a:gdLst>
              <a:gd name="T0" fmla="*/ 0 w 578"/>
              <a:gd name="T1" fmla="*/ 0 h 530"/>
              <a:gd name="T2" fmla="*/ 288 w 578"/>
              <a:gd name="T3" fmla="*/ 166 h 530"/>
              <a:gd name="T4" fmla="*/ 577 w 578"/>
              <a:gd name="T5" fmla="*/ 0 h 530"/>
              <a:gd name="T6" fmla="*/ 577 w 578"/>
              <a:gd name="T7" fmla="*/ 358 h 530"/>
              <a:gd name="T8" fmla="*/ 288 w 578"/>
              <a:gd name="T9" fmla="*/ 529 h 530"/>
              <a:gd name="T10" fmla="*/ 0 w 578"/>
              <a:gd name="T11" fmla="*/ 353 h 530"/>
              <a:gd name="T12" fmla="*/ 0 w 578"/>
              <a:gd name="T13" fmla="*/ 0 h 5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8"/>
              <a:gd name="T22" fmla="*/ 0 h 530"/>
              <a:gd name="T23" fmla="*/ 578 w 578"/>
              <a:gd name="T24" fmla="*/ 530 h 53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8" h="530">
                <a:moveTo>
                  <a:pt x="0" y="0"/>
                </a:moveTo>
                <a:lnTo>
                  <a:pt x="288" y="166"/>
                </a:lnTo>
                <a:lnTo>
                  <a:pt x="577" y="0"/>
                </a:lnTo>
                <a:lnTo>
                  <a:pt x="577" y="358"/>
                </a:lnTo>
                <a:lnTo>
                  <a:pt x="288" y="529"/>
                </a:lnTo>
                <a:lnTo>
                  <a:pt x="0" y="353"/>
                </a:lnTo>
                <a:lnTo>
                  <a:pt x="0" y="0"/>
                </a:lnTo>
              </a:path>
            </a:pathLst>
          </a:custGeom>
          <a:solidFill>
            <a:srgbClr val="F95AB7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37" name="Freeform 736"/>
          <p:cNvSpPr>
            <a:spLocks/>
          </p:cNvSpPr>
          <p:nvPr/>
        </p:nvSpPr>
        <p:spPr bwMode="auto">
          <a:xfrm>
            <a:off x="7770813" y="4278313"/>
            <a:ext cx="493712" cy="328612"/>
          </a:xfrm>
          <a:custGeom>
            <a:avLst/>
            <a:gdLst>
              <a:gd name="T0" fmla="*/ 23 w 311"/>
              <a:gd name="T1" fmla="*/ 0 h 207"/>
              <a:gd name="T2" fmla="*/ 310 w 311"/>
              <a:gd name="T3" fmla="*/ 174 h 207"/>
              <a:gd name="T4" fmla="*/ 310 w 311"/>
              <a:gd name="T5" fmla="*/ 206 h 207"/>
              <a:gd name="T6" fmla="*/ 0 w 311"/>
              <a:gd name="T7" fmla="*/ 19 h 207"/>
              <a:gd name="T8" fmla="*/ 23 w 311"/>
              <a:gd name="T9" fmla="*/ 0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1"/>
              <a:gd name="T16" fmla="*/ 0 h 207"/>
              <a:gd name="T17" fmla="*/ 311 w 311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1" h="207">
                <a:moveTo>
                  <a:pt x="23" y="0"/>
                </a:moveTo>
                <a:lnTo>
                  <a:pt x="310" y="174"/>
                </a:lnTo>
                <a:lnTo>
                  <a:pt x="310" y="206"/>
                </a:lnTo>
                <a:lnTo>
                  <a:pt x="0" y="19"/>
                </a:lnTo>
                <a:lnTo>
                  <a:pt x="23" y="0"/>
                </a:lnTo>
              </a:path>
            </a:pathLst>
          </a:custGeom>
          <a:solidFill>
            <a:srgbClr val="D9319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38" name="Freeform 737"/>
          <p:cNvSpPr>
            <a:spLocks/>
          </p:cNvSpPr>
          <p:nvPr/>
        </p:nvSpPr>
        <p:spPr bwMode="auto">
          <a:xfrm>
            <a:off x="8262938" y="3649663"/>
            <a:ext cx="503237" cy="958850"/>
          </a:xfrm>
          <a:custGeom>
            <a:avLst/>
            <a:gdLst>
              <a:gd name="T0" fmla="*/ 0 w 317"/>
              <a:gd name="T1" fmla="*/ 603 h 604"/>
              <a:gd name="T2" fmla="*/ 316 w 317"/>
              <a:gd name="T3" fmla="*/ 416 h 604"/>
              <a:gd name="T4" fmla="*/ 315 w 317"/>
              <a:gd name="T5" fmla="*/ 0 h 604"/>
              <a:gd name="T6" fmla="*/ 286 w 317"/>
              <a:gd name="T7" fmla="*/ 47 h 604"/>
              <a:gd name="T8" fmla="*/ 289 w 317"/>
              <a:gd name="T9" fmla="*/ 398 h 604"/>
              <a:gd name="T10" fmla="*/ 0 w 317"/>
              <a:gd name="T11" fmla="*/ 568 h 604"/>
              <a:gd name="T12" fmla="*/ 0 w 317"/>
              <a:gd name="T13" fmla="*/ 603 h 6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7"/>
              <a:gd name="T22" fmla="*/ 0 h 604"/>
              <a:gd name="T23" fmla="*/ 317 w 317"/>
              <a:gd name="T24" fmla="*/ 604 h 60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7" h="604">
                <a:moveTo>
                  <a:pt x="0" y="603"/>
                </a:moveTo>
                <a:lnTo>
                  <a:pt x="316" y="416"/>
                </a:lnTo>
                <a:lnTo>
                  <a:pt x="315" y="0"/>
                </a:lnTo>
                <a:lnTo>
                  <a:pt x="286" y="47"/>
                </a:lnTo>
                <a:lnTo>
                  <a:pt x="289" y="398"/>
                </a:lnTo>
                <a:lnTo>
                  <a:pt x="0" y="568"/>
                </a:lnTo>
                <a:lnTo>
                  <a:pt x="0" y="603"/>
                </a:lnTo>
              </a:path>
            </a:pathLst>
          </a:custGeom>
          <a:solidFill>
            <a:srgbClr val="B5006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39" name="Freeform 738"/>
          <p:cNvSpPr>
            <a:spLocks/>
          </p:cNvSpPr>
          <p:nvPr/>
        </p:nvSpPr>
        <p:spPr bwMode="auto">
          <a:xfrm>
            <a:off x="7769225" y="3649663"/>
            <a:ext cx="41275" cy="657225"/>
          </a:xfrm>
          <a:custGeom>
            <a:avLst/>
            <a:gdLst>
              <a:gd name="T0" fmla="*/ 25 w 26"/>
              <a:gd name="T1" fmla="*/ 40 h 414"/>
              <a:gd name="T2" fmla="*/ 25 w 26"/>
              <a:gd name="T3" fmla="*/ 394 h 414"/>
              <a:gd name="T4" fmla="*/ 6 w 26"/>
              <a:gd name="T5" fmla="*/ 408 h 414"/>
              <a:gd name="T6" fmla="*/ 0 w 26"/>
              <a:gd name="T7" fmla="*/ 413 h 414"/>
              <a:gd name="T8" fmla="*/ 0 w 26"/>
              <a:gd name="T9" fmla="*/ 0 h 414"/>
              <a:gd name="T10" fmla="*/ 25 w 26"/>
              <a:gd name="T11" fmla="*/ 40 h 4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"/>
              <a:gd name="T19" fmla="*/ 0 h 414"/>
              <a:gd name="T20" fmla="*/ 26 w 26"/>
              <a:gd name="T21" fmla="*/ 414 h 4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" h="414">
                <a:moveTo>
                  <a:pt x="25" y="40"/>
                </a:moveTo>
                <a:lnTo>
                  <a:pt x="25" y="394"/>
                </a:lnTo>
                <a:lnTo>
                  <a:pt x="6" y="408"/>
                </a:lnTo>
                <a:lnTo>
                  <a:pt x="0" y="413"/>
                </a:lnTo>
                <a:lnTo>
                  <a:pt x="0" y="0"/>
                </a:lnTo>
                <a:lnTo>
                  <a:pt x="25" y="40"/>
                </a:lnTo>
              </a:path>
            </a:pathLst>
          </a:custGeom>
          <a:solidFill>
            <a:srgbClr val="FDC0E5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40" name="Rectangle 739"/>
          <p:cNvSpPr>
            <a:spLocks noChangeArrowheads="1"/>
          </p:cNvSpPr>
          <p:nvPr/>
        </p:nvSpPr>
        <p:spPr bwMode="auto">
          <a:xfrm>
            <a:off x="7831138" y="3998913"/>
            <a:ext cx="903287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tx2"/>
                </a:solidFill>
              </a:rPr>
              <a:t>Gestion</a:t>
            </a:r>
          </a:p>
          <a:p>
            <a:pPr defTabSz="900113">
              <a:lnSpc>
                <a:spcPct val="75000"/>
              </a:lnSpc>
            </a:pPr>
            <a:r>
              <a:rPr lang="fr-FR" sz="1500">
                <a:solidFill>
                  <a:schemeClr val="tx2"/>
                </a:solidFill>
              </a:rPr>
              <a:t>Devises</a:t>
            </a:r>
          </a:p>
        </p:txBody>
      </p:sp>
      <p:sp>
        <p:nvSpPr>
          <p:cNvPr id="66276" name="Freeform 740"/>
          <p:cNvSpPr>
            <a:spLocks/>
          </p:cNvSpPr>
          <p:nvPr/>
        </p:nvSpPr>
        <p:spPr bwMode="auto">
          <a:xfrm>
            <a:off x="7321550" y="3170238"/>
            <a:ext cx="469900" cy="330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2" y="80"/>
              </a:cxn>
              <a:cxn ang="0">
                <a:pos x="60" y="115"/>
              </a:cxn>
              <a:cxn ang="0">
                <a:pos x="295" y="207"/>
              </a:cxn>
            </a:cxnLst>
            <a:rect l="0" t="0" r="r" b="b"/>
            <a:pathLst>
              <a:path w="296" h="208">
                <a:moveTo>
                  <a:pt x="0" y="0"/>
                </a:moveTo>
                <a:lnTo>
                  <a:pt x="202" y="80"/>
                </a:lnTo>
                <a:lnTo>
                  <a:pt x="60" y="115"/>
                </a:lnTo>
                <a:lnTo>
                  <a:pt x="295" y="207"/>
                </a:lnTo>
              </a:path>
            </a:pathLst>
          </a:custGeom>
          <a:noFill/>
          <a:ln w="25400" cap="rnd" cmpd="sng">
            <a:solidFill>
              <a:srgbClr val="FAFD00"/>
            </a:solidFill>
            <a:prstDash val="solid"/>
            <a:round/>
            <a:headEnd type="none" w="med" len="med"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grpSp>
        <p:nvGrpSpPr>
          <p:cNvPr id="18542" name="Group 741"/>
          <p:cNvGrpSpPr>
            <a:grpSpLocks/>
          </p:cNvGrpSpPr>
          <p:nvPr/>
        </p:nvGrpSpPr>
        <p:grpSpPr bwMode="auto">
          <a:xfrm>
            <a:off x="4265613" y="5889625"/>
            <a:ext cx="287337" cy="288925"/>
            <a:chOff x="2687" y="3710"/>
            <a:chExt cx="181" cy="182"/>
          </a:xfrm>
        </p:grpSpPr>
        <p:sp>
          <p:nvSpPr>
            <p:cNvPr id="18550" name="Rectangle 742"/>
            <p:cNvSpPr>
              <a:spLocks noChangeArrowheads="1"/>
            </p:cNvSpPr>
            <p:nvPr/>
          </p:nvSpPr>
          <p:spPr bwMode="auto">
            <a:xfrm>
              <a:off x="2687" y="3713"/>
              <a:ext cx="180" cy="175"/>
            </a:xfrm>
            <a:prstGeom prst="rect">
              <a:avLst/>
            </a:prstGeom>
            <a:solidFill>
              <a:srgbClr val="DADADA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6279" name="Freeform 743"/>
            <p:cNvSpPr>
              <a:spLocks/>
            </p:cNvSpPr>
            <p:nvPr/>
          </p:nvSpPr>
          <p:spPr bwMode="auto">
            <a:xfrm>
              <a:off x="2713" y="3740"/>
              <a:ext cx="131" cy="117"/>
            </a:xfrm>
            <a:custGeom>
              <a:avLst/>
              <a:gdLst/>
              <a:ahLst/>
              <a:cxnLst>
                <a:cxn ang="0">
                  <a:pos x="3" y="97"/>
                </a:cxn>
                <a:cxn ang="0">
                  <a:pos x="0" y="60"/>
                </a:cxn>
                <a:cxn ang="0">
                  <a:pos x="0" y="56"/>
                </a:cxn>
                <a:cxn ang="0">
                  <a:pos x="0" y="53"/>
                </a:cxn>
                <a:cxn ang="0">
                  <a:pos x="2" y="50"/>
                </a:cxn>
                <a:cxn ang="0">
                  <a:pos x="4" y="48"/>
                </a:cxn>
                <a:cxn ang="0">
                  <a:pos x="6" y="45"/>
                </a:cxn>
                <a:cxn ang="0">
                  <a:pos x="8" y="43"/>
                </a:cxn>
                <a:cxn ang="0">
                  <a:pos x="10" y="41"/>
                </a:cxn>
                <a:cxn ang="0">
                  <a:pos x="12" y="39"/>
                </a:cxn>
                <a:cxn ang="0">
                  <a:pos x="15" y="37"/>
                </a:cxn>
                <a:cxn ang="0">
                  <a:pos x="19" y="36"/>
                </a:cxn>
                <a:cxn ang="0">
                  <a:pos x="22" y="35"/>
                </a:cxn>
                <a:cxn ang="0">
                  <a:pos x="25" y="36"/>
                </a:cxn>
                <a:cxn ang="0">
                  <a:pos x="28" y="38"/>
                </a:cxn>
                <a:cxn ang="0">
                  <a:pos x="29" y="39"/>
                </a:cxn>
                <a:cxn ang="0">
                  <a:pos x="31" y="41"/>
                </a:cxn>
                <a:cxn ang="0">
                  <a:pos x="31" y="43"/>
                </a:cxn>
                <a:cxn ang="0">
                  <a:pos x="31" y="47"/>
                </a:cxn>
                <a:cxn ang="0">
                  <a:pos x="32" y="52"/>
                </a:cxn>
                <a:cxn ang="0">
                  <a:pos x="33" y="57"/>
                </a:cxn>
                <a:cxn ang="0">
                  <a:pos x="34" y="63"/>
                </a:cxn>
                <a:cxn ang="0">
                  <a:pos x="35" y="66"/>
                </a:cxn>
                <a:cxn ang="0">
                  <a:pos x="37" y="70"/>
                </a:cxn>
                <a:cxn ang="0">
                  <a:pos x="39" y="72"/>
                </a:cxn>
                <a:cxn ang="0">
                  <a:pos x="42" y="72"/>
                </a:cxn>
                <a:cxn ang="0">
                  <a:pos x="116" y="2"/>
                </a:cxn>
                <a:cxn ang="0">
                  <a:pos x="121" y="0"/>
                </a:cxn>
                <a:cxn ang="0">
                  <a:pos x="125" y="0"/>
                </a:cxn>
                <a:cxn ang="0">
                  <a:pos x="129" y="1"/>
                </a:cxn>
                <a:cxn ang="0">
                  <a:pos x="130" y="4"/>
                </a:cxn>
                <a:cxn ang="0">
                  <a:pos x="130" y="17"/>
                </a:cxn>
                <a:cxn ang="0">
                  <a:pos x="130" y="21"/>
                </a:cxn>
                <a:cxn ang="0">
                  <a:pos x="128" y="24"/>
                </a:cxn>
                <a:cxn ang="0">
                  <a:pos x="126" y="26"/>
                </a:cxn>
                <a:cxn ang="0">
                  <a:pos x="124" y="27"/>
                </a:cxn>
                <a:cxn ang="0">
                  <a:pos x="42" y="109"/>
                </a:cxn>
                <a:cxn ang="0">
                  <a:pos x="34" y="114"/>
                </a:cxn>
                <a:cxn ang="0">
                  <a:pos x="28" y="116"/>
                </a:cxn>
                <a:cxn ang="0">
                  <a:pos x="22" y="116"/>
                </a:cxn>
                <a:cxn ang="0">
                  <a:pos x="16" y="114"/>
                </a:cxn>
                <a:cxn ang="0">
                  <a:pos x="11" y="110"/>
                </a:cxn>
                <a:cxn ang="0">
                  <a:pos x="8" y="106"/>
                </a:cxn>
                <a:cxn ang="0">
                  <a:pos x="5" y="101"/>
                </a:cxn>
                <a:cxn ang="0">
                  <a:pos x="3" y="97"/>
                </a:cxn>
              </a:cxnLst>
              <a:rect l="0" t="0" r="r" b="b"/>
              <a:pathLst>
                <a:path w="131" h="117">
                  <a:moveTo>
                    <a:pt x="3" y="97"/>
                  </a:moveTo>
                  <a:lnTo>
                    <a:pt x="0" y="60"/>
                  </a:lnTo>
                  <a:lnTo>
                    <a:pt x="0" y="56"/>
                  </a:lnTo>
                  <a:lnTo>
                    <a:pt x="0" y="53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6" y="45"/>
                  </a:lnTo>
                  <a:lnTo>
                    <a:pt x="8" y="43"/>
                  </a:lnTo>
                  <a:lnTo>
                    <a:pt x="10" y="41"/>
                  </a:lnTo>
                  <a:lnTo>
                    <a:pt x="12" y="39"/>
                  </a:lnTo>
                  <a:lnTo>
                    <a:pt x="15" y="37"/>
                  </a:lnTo>
                  <a:lnTo>
                    <a:pt x="19" y="36"/>
                  </a:lnTo>
                  <a:lnTo>
                    <a:pt x="22" y="35"/>
                  </a:lnTo>
                  <a:lnTo>
                    <a:pt x="25" y="36"/>
                  </a:lnTo>
                  <a:lnTo>
                    <a:pt x="28" y="38"/>
                  </a:lnTo>
                  <a:lnTo>
                    <a:pt x="29" y="39"/>
                  </a:lnTo>
                  <a:lnTo>
                    <a:pt x="31" y="41"/>
                  </a:lnTo>
                  <a:lnTo>
                    <a:pt x="31" y="43"/>
                  </a:lnTo>
                  <a:lnTo>
                    <a:pt x="31" y="47"/>
                  </a:lnTo>
                  <a:lnTo>
                    <a:pt x="32" y="52"/>
                  </a:lnTo>
                  <a:lnTo>
                    <a:pt x="33" y="57"/>
                  </a:lnTo>
                  <a:lnTo>
                    <a:pt x="34" y="63"/>
                  </a:lnTo>
                  <a:lnTo>
                    <a:pt x="35" y="66"/>
                  </a:lnTo>
                  <a:lnTo>
                    <a:pt x="37" y="70"/>
                  </a:lnTo>
                  <a:lnTo>
                    <a:pt x="39" y="72"/>
                  </a:lnTo>
                  <a:lnTo>
                    <a:pt x="42" y="72"/>
                  </a:lnTo>
                  <a:lnTo>
                    <a:pt x="116" y="2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29" y="1"/>
                  </a:lnTo>
                  <a:lnTo>
                    <a:pt x="130" y="4"/>
                  </a:lnTo>
                  <a:lnTo>
                    <a:pt x="130" y="17"/>
                  </a:lnTo>
                  <a:lnTo>
                    <a:pt x="130" y="21"/>
                  </a:lnTo>
                  <a:lnTo>
                    <a:pt x="128" y="24"/>
                  </a:lnTo>
                  <a:lnTo>
                    <a:pt x="126" y="26"/>
                  </a:lnTo>
                  <a:lnTo>
                    <a:pt x="124" y="27"/>
                  </a:lnTo>
                  <a:lnTo>
                    <a:pt x="42" y="109"/>
                  </a:lnTo>
                  <a:lnTo>
                    <a:pt x="34" y="114"/>
                  </a:lnTo>
                  <a:lnTo>
                    <a:pt x="28" y="116"/>
                  </a:lnTo>
                  <a:lnTo>
                    <a:pt x="22" y="116"/>
                  </a:lnTo>
                  <a:lnTo>
                    <a:pt x="16" y="114"/>
                  </a:lnTo>
                  <a:lnTo>
                    <a:pt x="11" y="110"/>
                  </a:lnTo>
                  <a:lnTo>
                    <a:pt x="8" y="106"/>
                  </a:lnTo>
                  <a:lnTo>
                    <a:pt x="5" y="101"/>
                  </a:lnTo>
                  <a:lnTo>
                    <a:pt x="3" y="97"/>
                  </a:lnTo>
                </a:path>
              </a:pathLst>
            </a:custGeom>
            <a:solidFill>
              <a:srgbClr val="FF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552" name="Freeform 744"/>
            <p:cNvSpPr>
              <a:spLocks/>
            </p:cNvSpPr>
            <p:nvPr/>
          </p:nvSpPr>
          <p:spPr bwMode="auto">
            <a:xfrm>
              <a:off x="2687" y="3710"/>
              <a:ext cx="181" cy="182"/>
            </a:xfrm>
            <a:custGeom>
              <a:avLst/>
              <a:gdLst>
                <a:gd name="T0" fmla="*/ 0 w 181"/>
                <a:gd name="T1" fmla="*/ 181 h 182"/>
                <a:gd name="T2" fmla="*/ 0 w 181"/>
                <a:gd name="T3" fmla="*/ 0 h 182"/>
                <a:gd name="T4" fmla="*/ 180 w 181"/>
                <a:gd name="T5" fmla="*/ 0 h 182"/>
                <a:gd name="T6" fmla="*/ 0 60000 65536"/>
                <a:gd name="T7" fmla="*/ 0 60000 65536"/>
                <a:gd name="T8" fmla="*/ 0 60000 65536"/>
                <a:gd name="T9" fmla="*/ 0 w 181"/>
                <a:gd name="T10" fmla="*/ 0 h 182"/>
                <a:gd name="T11" fmla="*/ 181 w 181"/>
                <a:gd name="T12" fmla="*/ 182 h 1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182">
                  <a:moveTo>
                    <a:pt x="0" y="181"/>
                  </a:moveTo>
                  <a:lnTo>
                    <a:pt x="0" y="0"/>
                  </a:lnTo>
                  <a:lnTo>
                    <a:pt x="18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53" name="Freeform 745"/>
            <p:cNvSpPr>
              <a:spLocks/>
            </p:cNvSpPr>
            <p:nvPr/>
          </p:nvSpPr>
          <p:spPr bwMode="auto">
            <a:xfrm>
              <a:off x="2687" y="3710"/>
              <a:ext cx="181" cy="182"/>
            </a:xfrm>
            <a:custGeom>
              <a:avLst/>
              <a:gdLst>
                <a:gd name="T0" fmla="*/ 180 w 181"/>
                <a:gd name="T1" fmla="*/ 0 h 182"/>
                <a:gd name="T2" fmla="*/ 180 w 181"/>
                <a:gd name="T3" fmla="*/ 181 h 182"/>
                <a:gd name="T4" fmla="*/ 0 w 181"/>
                <a:gd name="T5" fmla="*/ 181 h 182"/>
                <a:gd name="T6" fmla="*/ 0 60000 65536"/>
                <a:gd name="T7" fmla="*/ 0 60000 65536"/>
                <a:gd name="T8" fmla="*/ 0 60000 65536"/>
                <a:gd name="T9" fmla="*/ 0 w 181"/>
                <a:gd name="T10" fmla="*/ 0 h 182"/>
                <a:gd name="T11" fmla="*/ 181 w 181"/>
                <a:gd name="T12" fmla="*/ 182 h 1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182">
                  <a:moveTo>
                    <a:pt x="180" y="0"/>
                  </a:moveTo>
                  <a:lnTo>
                    <a:pt x="180" y="181"/>
                  </a:lnTo>
                  <a:lnTo>
                    <a:pt x="0" y="181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8543" name="Freeform 746"/>
          <p:cNvSpPr>
            <a:spLocks/>
          </p:cNvSpPr>
          <p:nvPr/>
        </p:nvSpPr>
        <p:spPr bwMode="auto">
          <a:xfrm>
            <a:off x="3362325" y="2125663"/>
            <a:ext cx="1022350" cy="835025"/>
          </a:xfrm>
          <a:custGeom>
            <a:avLst/>
            <a:gdLst>
              <a:gd name="T0" fmla="*/ 0 w 644"/>
              <a:gd name="T1" fmla="*/ 3 h 526"/>
              <a:gd name="T2" fmla="*/ 0 w 644"/>
              <a:gd name="T3" fmla="*/ 342 h 526"/>
              <a:gd name="T4" fmla="*/ 322 w 644"/>
              <a:gd name="T5" fmla="*/ 525 h 526"/>
              <a:gd name="T6" fmla="*/ 643 w 644"/>
              <a:gd name="T7" fmla="*/ 339 h 526"/>
              <a:gd name="T8" fmla="*/ 643 w 644"/>
              <a:gd name="T9" fmla="*/ 0 h 526"/>
              <a:gd name="T10" fmla="*/ 0 w 644"/>
              <a:gd name="T11" fmla="*/ 3 h 5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44"/>
              <a:gd name="T19" fmla="*/ 0 h 526"/>
              <a:gd name="T20" fmla="*/ 644 w 644"/>
              <a:gd name="T21" fmla="*/ 526 h 52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44" h="526">
                <a:moveTo>
                  <a:pt x="0" y="3"/>
                </a:moveTo>
                <a:lnTo>
                  <a:pt x="0" y="342"/>
                </a:lnTo>
                <a:lnTo>
                  <a:pt x="322" y="525"/>
                </a:lnTo>
                <a:lnTo>
                  <a:pt x="643" y="339"/>
                </a:lnTo>
                <a:lnTo>
                  <a:pt x="643" y="0"/>
                </a:lnTo>
                <a:lnTo>
                  <a:pt x="0" y="3"/>
                </a:lnTo>
              </a:path>
            </a:pathLst>
          </a:custGeom>
          <a:solidFill>
            <a:srgbClr val="F95AB7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8544" name="Rectangle 747"/>
          <p:cNvSpPr>
            <a:spLocks noChangeArrowheads="1"/>
          </p:cNvSpPr>
          <p:nvPr/>
        </p:nvSpPr>
        <p:spPr bwMode="auto">
          <a:xfrm>
            <a:off x="3286125" y="2203450"/>
            <a:ext cx="116205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6038" rIns="90488" bIns="46038">
            <a:spAutoFit/>
          </a:bodyPr>
          <a:lstStyle/>
          <a:p>
            <a:pPr defTabSz="900113"/>
            <a:r>
              <a:rPr lang="fr-FR" sz="1600">
                <a:solidFill>
                  <a:schemeClr val="tx1"/>
                </a:solidFill>
              </a:rPr>
              <a:t>Réception</a:t>
            </a:r>
          </a:p>
          <a:p>
            <a:pPr defTabSz="900113"/>
            <a:r>
              <a:rPr lang="fr-FR" sz="1600">
                <a:solidFill>
                  <a:schemeClr val="tx1"/>
                </a:solidFill>
              </a:rPr>
              <a:t>Ordre</a:t>
            </a:r>
          </a:p>
        </p:txBody>
      </p:sp>
      <p:grpSp>
        <p:nvGrpSpPr>
          <p:cNvPr id="18545" name="Group 748"/>
          <p:cNvGrpSpPr>
            <a:grpSpLocks/>
          </p:cNvGrpSpPr>
          <p:nvPr/>
        </p:nvGrpSpPr>
        <p:grpSpPr bwMode="auto">
          <a:xfrm>
            <a:off x="4265613" y="2424113"/>
            <a:ext cx="287337" cy="287337"/>
            <a:chOff x="2687" y="1527"/>
            <a:chExt cx="181" cy="181"/>
          </a:xfrm>
        </p:grpSpPr>
        <p:sp>
          <p:nvSpPr>
            <p:cNvPr id="18546" name="Rectangle 749"/>
            <p:cNvSpPr>
              <a:spLocks noChangeArrowheads="1"/>
            </p:cNvSpPr>
            <p:nvPr/>
          </p:nvSpPr>
          <p:spPr bwMode="auto">
            <a:xfrm>
              <a:off x="2687" y="1531"/>
              <a:ext cx="180" cy="173"/>
            </a:xfrm>
            <a:prstGeom prst="rect">
              <a:avLst/>
            </a:prstGeom>
            <a:solidFill>
              <a:srgbClr val="DADADA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6286" name="Freeform 750"/>
            <p:cNvSpPr>
              <a:spLocks/>
            </p:cNvSpPr>
            <p:nvPr/>
          </p:nvSpPr>
          <p:spPr bwMode="auto">
            <a:xfrm>
              <a:off x="2713" y="1557"/>
              <a:ext cx="131" cy="117"/>
            </a:xfrm>
            <a:custGeom>
              <a:avLst/>
              <a:gdLst/>
              <a:ahLst/>
              <a:cxnLst>
                <a:cxn ang="0">
                  <a:pos x="3" y="97"/>
                </a:cxn>
                <a:cxn ang="0">
                  <a:pos x="0" y="60"/>
                </a:cxn>
                <a:cxn ang="0">
                  <a:pos x="0" y="56"/>
                </a:cxn>
                <a:cxn ang="0">
                  <a:pos x="0" y="53"/>
                </a:cxn>
                <a:cxn ang="0">
                  <a:pos x="2" y="50"/>
                </a:cxn>
                <a:cxn ang="0">
                  <a:pos x="4" y="48"/>
                </a:cxn>
                <a:cxn ang="0">
                  <a:pos x="6" y="45"/>
                </a:cxn>
                <a:cxn ang="0">
                  <a:pos x="8" y="43"/>
                </a:cxn>
                <a:cxn ang="0">
                  <a:pos x="10" y="41"/>
                </a:cxn>
                <a:cxn ang="0">
                  <a:pos x="12" y="39"/>
                </a:cxn>
                <a:cxn ang="0">
                  <a:pos x="15" y="37"/>
                </a:cxn>
                <a:cxn ang="0">
                  <a:pos x="19" y="36"/>
                </a:cxn>
                <a:cxn ang="0">
                  <a:pos x="22" y="35"/>
                </a:cxn>
                <a:cxn ang="0">
                  <a:pos x="25" y="36"/>
                </a:cxn>
                <a:cxn ang="0">
                  <a:pos x="28" y="38"/>
                </a:cxn>
                <a:cxn ang="0">
                  <a:pos x="29" y="39"/>
                </a:cxn>
                <a:cxn ang="0">
                  <a:pos x="31" y="41"/>
                </a:cxn>
                <a:cxn ang="0">
                  <a:pos x="31" y="43"/>
                </a:cxn>
                <a:cxn ang="0">
                  <a:pos x="31" y="47"/>
                </a:cxn>
                <a:cxn ang="0">
                  <a:pos x="32" y="52"/>
                </a:cxn>
                <a:cxn ang="0">
                  <a:pos x="33" y="57"/>
                </a:cxn>
                <a:cxn ang="0">
                  <a:pos x="34" y="63"/>
                </a:cxn>
                <a:cxn ang="0">
                  <a:pos x="35" y="66"/>
                </a:cxn>
                <a:cxn ang="0">
                  <a:pos x="37" y="70"/>
                </a:cxn>
                <a:cxn ang="0">
                  <a:pos x="39" y="72"/>
                </a:cxn>
                <a:cxn ang="0">
                  <a:pos x="42" y="72"/>
                </a:cxn>
                <a:cxn ang="0">
                  <a:pos x="116" y="2"/>
                </a:cxn>
                <a:cxn ang="0">
                  <a:pos x="121" y="0"/>
                </a:cxn>
                <a:cxn ang="0">
                  <a:pos x="125" y="0"/>
                </a:cxn>
                <a:cxn ang="0">
                  <a:pos x="129" y="1"/>
                </a:cxn>
                <a:cxn ang="0">
                  <a:pos x="130" y="4"/>
                </a:cxn>
                <a:cxn ang="0">
                  <a:pos x="130" y="17"/>
                </a:cxn>
                <a:cxn ang="0">
                  <a:pos x="130" y="21"/>
                </a:cxn>
                <a:cxn ang="0">
                  <a:pos x="128" y="24"/>
                </a:cxn>
                <a:cxn ang="0">
                  <a:pos x="126" y="26"/>
                </a:cxn>
                <a:cxn ang="0">
                  <a:pos x="124" y="27"/>
                </a:cxn>
                <a:cxn ang="0">
                  <a:pos x="42" y="109"/>
                </a:cxn>
                <a:cxn ang="0">
                  <a:pos x="34" y="114"/>
                </a:cxn>
                <a:cxn ang="0">
                  <a:pos x="28" y="116"/>
                </a:cxn>
                <a:cxn ang="0">
                  <a:pos x="22" y="116"/>
                </a:cxn>
                <a:cxn ang="0">
                  <a:pos x="16" y="114"/>
                </a:cxn>
                <a:cxn ang="0">
                  <a:pos x="11" y="110"/>
                </a:cxn>
                <a:cxn ang="0">
                  <a:pos x="8" y="106"/>
                </a:cxn>
                <a:cxn ang="0">
                  <a:pos x="5" y="101"/>
                </a:cxn>
                <a:cxn ang="0">
                  <a:pos x="3" y="97"/>
                </a:cxn>
              </a:cxnLst>
              <a:rect l="0" t="0" r="r" b="b"/>
              <a:pathLst>
                <a:path w="131" h="117">
                  <a:moveTo>
                    <a:pt x="3" y="97"/>
                  </a:moveTo>
                  <a:lnTo>
                    <a:pt x="0" y="60"/>
                  </a:lnTo>
                  <a:lnTo>
                    <a:pt x="0" y="56"/>
                  </a:lnTo>
                  <a:lnTo>
                    <a:pt x="0" y="53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6" y="45"/>
                  </a:lnTo>
                  <a:lnTo>
                    <a:pt x="8" y="43"/>
                  </a:lnTo>
                  <a:lnTo>
                    <a:pt x="10" y="41"/>
                  </a:lnTo>
                  <a:lnTo>
                    <a:pt x="12" y="39"/>
                  </a:lnTo>
                  <a:lnTo>
                    <a:pt x="15" y="37"/>
                  </a:lnTo>
                  <a:lnTo>
                    <a:pt x="19" y="36"/>
                  </a:lnTo>
                  <a:lnTo>
                    <a:pt x="22" y="35"/>
                  </a:lnTo>
                  <a:lnTo>
                    <a:pt x="25" y="36"/>
                  </a:lnTo>
                  <a:lnTo>
                    <a:pt x="28" y="38"/>
                  </a:lnTo>
                  <a:lnTo>
                    <a:pt x="29" y="39"/>
                  </a:lnTo>
                  <a:lnTo>
                    <a:pt x="31" y="41"/>
                  </a:lnTo>
                  <a:lnTo>
                    <a:pt x="31" y="43"/>
                  </a:lnTo>
                  <a:lnTo>
                    <a:pt x="31" y="47"/>
                  </a:lnTo>
                  <a:lnTo>
                    <a:pt x="32" y="52"/>
                  </a:lnTo>
                  <a:lnTo>
                    <a:pt x="33" y="57"/>
                  </a:lnTo>
                  <a:lnTo>
                    <a:pt x="34" y="63"/>
                  </a:lnTo>
                  <a:lnTo>
                    <a:pt x="35" y="66"/>
                  </a:lnTo>
                  <a:lnTo>
                    <a:pt x="37" y="70"/>
                  </a:lnTo>
                  <a:lnTo>
                    <a:pt x="39" y="72"/>
                  </a:lnTo>
                  <a:lnTo>
                    <a:pt x="42" y="72"/>
                  </a:lnTo>
                  <a:lnTo>
                    <a:pt x="116" y="2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29" y="1"/>
                  </a:lnTo>
                  <a:lnTo>
                    <a:pt x="130" y="4"/>
                  </a:lnTo>
                  <a:lnTo>
                    <a:pt x="130" y="17"/>
                  </a:lnTo>
                  <a:lnTo>
                    <a:pt x="130" y="21"/>
                  </a:lnTo>
                  <a:lnTo>
                    <a:pt x="128" y="24"/>
                  </a:lnTo>
                  <a:lnTo>
                    <a:pt x="126" y="26"/>
                  </a:lnTo>
                  <a:lnTo>
                    <a:pt x="124" y="27"/>
                  </a:lnTo>
                  <a:lnTo>
                    <a:pt x="42" y="109"/>
                  </a:lnTo>
                  <a:lnTo>
                    <a:pt x="34" y="114"/>
                  </a:lnTo>
                  <a:lnTo>
                    <a:pt x="28" y="116"/>
                  </a:lnTo>
                  <a:lnTo>
                    <a:pt x="22" y="116"/>
                  </a:lnTo>
                  <a:lnTo>
                    <a:pt x="16" y="114"/>
                  </a:lnTo>
                  <a:lnTo>
                    <a:pt x="11" y="110"/>
                  </a:lnTo>
                  <a:lnTo>
                    <a:pt x="8" y="106"/>
                  </a:lnTo>
                  <a:lnTo>
                    <a:pt x="5" y="101"/>
                  </a:lnTo>
                  <a:lnTo>
                    <a:pt x="3" y="97"/>
                  </a:lnTo>
                </a:path>
              </a:pathLst>
            </a:custGeom>
            <a:solidFill>
              <a:srgbClr val="FF00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548" name="Freeform 751"/>
            <p:cNvSpPr>
              <a:spLocks/>
            </p:cNvSpPr>
            <p:nvPr/>
          </p:nvSpPr>
          <p:spPr bwMode="auto">
            <a:xfrm>
              <a:off x="2687" y="1527"/>
              <a:ext cx="181" cy="181"/>
            </a:xfrm>
            <a:custGeom>
              <a:avLst/>
              <a:gdLst>
                <a:gd name="T0" fmla="*/ 0 w 181"/>
                <a:gd name="T1" fmla="*/ 180 h 181"/>
                <a:gd name="T2" fmla="*/ 0 w 181"/>
                <a:gd name="T3" fmla="*/ 0 h 181"/>
                <a:gd name="T4" fmla="*/ 180 w 181"/>
                <a:gd name="T5" fmla="*/ 0 h 181"/>
                <a:gd name="T6" fmla="*/ 0 60000 65536"/>
                <a:gd name="T7" fmla="*/ 0 60000 65536"/>
                <a:gd name="T8" fmla="*/ 0 60000 65536"/>
                <a:gd name="T9" fmla="*/ 0 w 181"/>
                <a:gd name="T10" fmla="*/ 0 h 181"/>
                <a:gd name="T11" fmla="*/ 181 w 181"/>
                <a:gd name="T12" fmla="*/ 181 h 1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181">
                  <a:moveTo>
                    <a:pt x="0" y="180"/>
                  </a:moveTo>
                  <a:lnTo>
                    <a:pt x="0" y="0"/>
                  </a:lnTo>
                  <a:lnTo>
                    <a:pt x="18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49" name="Freeform 752"/>
            <p:cNvSpPr>
              <a:spLocks/>
            </p:cNvSpPr>
            <p:nvPr/>
          </p:nvSpPr>
          <p:spPr bwMode="auto">
            <a:xfrm>
              <a:off x="2687" y="1527"/>
              <a:ext cx="181" cy="181"/>
            </a:xfrm>
            <a:custGeom>
              <a:avLst/>
              <a:gdLst>
                <a:gd name="T0" fmla="*/ 180 w 181"/>
                <a:gd name="T1" fmla="*/ 0 h 181"/>
                <a:gd name="T2" fmla="*/ 180 w 181"/>
                <a:gd name="T3" fmla="*/ 180 h 181"/>
                <a:gd name="T4" fmla="*/ 0 w 181"/>
                <a:gd name="T5" fmla="*/ 180 h 181"/>
                <a:gd name="T6" fmla="*/ 0 60000 65536"/>
                <a:gd name="T7" fmla="*/ 0 60000 65536"/>
                <a:gd name="T8" fmla="*/ 0 60000 65536"/>
                <a:gd name="T9" fmla="*/ 0 w 181"/>
                <a:gd name="T10" fmla="*/ 0 h 181"/>
                <a:gd name="T11" fmla="*/ 181 w 181"/>
                <a:gd name="T12" fmla="*/ 181 h 1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181">
                  <a:moveTo>
                    <a:pt x="180" y="0"/>
                  </a:moveTo>
                  <a:lnTo>
                    <a:pt x="180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28600" y="152400"/>
            <a:ext cx="8129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>
              <a:lnSpc>
                <a:spcPct val="100000"/>
              </a:lnSpc>
            </a:pPr>
            <a:r>
              <a:rPr lang="fr-FR" sz="2800">
                <a:solidFill>
                  <a:schemeClr val="accent2"/>
                </a:solidFill>
              </a:rPr>
              <a:t>Schéma de flux dans SAP R/3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438400" y="609600"/>
            <a:ext cx="26273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/>
              <a:t>Prévisions ventes par famille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2897188" y="1066800"/>
            <a:ext cx="1417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/>
              <a:t>PIC par famille</a:t>
            </a:r>
          </a:p>
        </p:txBody>
      </p:sp>
      <p:sp>
        <p:nvSpPr>
          <p:cNvPr id="19461" name="Line 6"/>
          <p:cNvSpPr>
            <a:spLocks noChangeShapeType="1"/>
          </p:cNvSpPr>
          <p:nvPr/>
        </p:nvSpPr>
        <p:spPr bwMode="auto">
          <a:xfrm>
            <a:off x="3581400" y="815975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62" name="Rectangle 8"/>
          <p:cNvSpPr>
            <a:spLocks noChangeArrowheads="1"/>
          </p:cNvSpPr>
          <p:nvPr/>
        </p:nvSpPr>
        <p:spPr bwMode="auto">
          <a:xfrm>
            <a:off x="2173288" y="1447800"/>
            <a:ext cx="1293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PIC  par article </a:t>
            </a:r>
          </a:p>
          <a:p>
            <a:pPr>
              <a:lnSpc>
                <a:spcPct val="100000"/>
              </a:lnSpc>
            </a:pPr>
            <a:r>
              <a:rPr lang="fr-FR" sz="1200"/>
              <a:t>de la famille</a:t>
            </a:r>
          </a:p>
        </p:txBody>
      </p:sp>
      <p:sp>
        <p:nvSpPr>
          <p:cNvPr id="19463" name="Line 9"/>
          <p:cNvSpPr>
            <a:spLocks noChangeShapeType="1"/>
          </p:cNvSpPr>
          <p:nvPr/>
        </p:nvSpPr>
        <p:spPr bwMode="auto">
          <a:xfrm flipH="1">
            <a:off x="3200400" y="1325563"/>
            <a:ext cx="15240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64" name="Line 10"/>
          <p:cNvSpPr>
            <a:spLocks noChangeShapeType="1"/>
          </p:cNvSpPr>
          <p:nvPr/>
        </p:nvSpPr>
        <p:spPr bwMode="auto">
          <a:xfrm>
            <a:off x="3733800" y="1325563"/>
            <a:ext cx="15240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65" name="Rectangle 11"/>
          <p:cNvSpPr>
            <a:spLocks noChangeArrowheads="1"/>
          </p:cNvSpPr>
          <p:nvPr/>
        </p:nvSpPr>
        <p:spPr bwMode="auto">
          <a:xfrm>
            <a:off x="3468688" y="1447800"/>
            <a:ext cx="1293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PIC  par article </a:t>
            </a:r>
          </a:p>
          <a:p>
            <a:pPr>
              <a:lnSpc>
                <a:spcPct val="100000"/>
              </a:lnSpc>
            </a:pPr>
            <a:r>
              <a:rPr lang="fr-FR" sz="1200"/>
              <a:t>de la famille</a:t>
            </a:r>
          </a:p>
        </p:txBody>
      </p:sp>
      <p:sp>
        <p:nvSpPr>
          <p:cNvPr id="19466" name="Rectangle 14"/>
          <p:cNvSpPr>
            <a:spLocks noChangeArrowheads="1"/>
          </p:cNvSpPr>
          <p:nvPr/>
        </p:nvSpPr>
        <p:spPr bwMode="auto">
          <a:xfrm>
            <a:off x="1195388" y="2027238"/>
            <a:ext cx="232886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Plan Directeur</a:t>
            </a:r>
          </a:p>
          <a:p>
            <a:pPr>
              <a:lnSpc>
                <a:spcPct val="100000"/>
              </a:lnSpc>
            </a:pPr>
            <a:r>
              <a:rPr lang="fr-FR" sz="1200"/>
              <a:t>Besoins indépendants sur PF</a:t>
            </a:r>
          </a:p>
          <a:p>
            <a:pPr>
              <a:lnSpc>
                <a:spcPct val="100000"/>
              </a:lnSpc>
            </a:pPr>
            <a:r>
              <a:rPr lang="fr-FR" sz="1200"/>
              <a:t>Besoins dépendants sur SF</a:t>
            </a:r>
          </a:p>
        </p:txBody>
      </p:sp>
      <p:sp>
        <p:nvSpPr>
          <p:cNvPr id="19467" name="Line 15"/>
          <p:cNvSpPr>
            <a:spLocks noChangeShapeType="1"/>
          </p:cNvSpPr>
          <p:nvPr/>
        </p:nvSpPr>
        <p:spPr bwMode="auto">
          <a:xfrm flipH="1">
            <a:off x="2590800" y="1828800"/>
            <a:ext cx="30480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68" name="Line 16"/>
          <p:cNvSpPr>
            <a:spLocks noChangeShapeType="1"/>
          </p:cNvSpPr>
          <p:nvPr/>
        </p:nvSpPr>
        <p:spPr bwMode="auto">
          <a:xfrm>
            <a:off x="2590800" y="2667000"/>
            <a:ext cx="22860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69" name="Line 17"/>
          <p:cNvSpPr>
            <a:spLocks noChangeShapeType="1"/>
          </p:cNvSpPr>
          <p:nvPr/>
        </p:nvSpPr>
        <p:spPr bwMode="auto">
          <a:xfrm flipV="1">
            <a:off x="80963" y="1066800"/>
            <a:ext cx="303212" cy="136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70" name="Rectangle 18"/>
          <p:cNvSpPr>
            <a:spLocks noChangeArrowheads="1"/>
          </p:cNvSpPr>
          <p:nvPr/>
        </p:nvSpPr>
        <p:spPr bwMode="auto">
          <a:xfrm>
            <a:off x="501650" y="838200"/>
            <a:ext cx="1327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Commande client</a:t>
            </a:r>
          </a:p>
        </p:txBody>
      </p:sp>
      <p:sp>
        <p:nvSpPr>
          <p:cNvPr id="19471" name="Rectangle 19"/>
          <p:cNvSpPr>
            <a:spLocks noChangeArrowheads="1"/>
          </p:cNvSpPr>
          <p:nvPr/>
        </p:nvSpPr>
        <p:spPr bwMode="auto">
          <a:xfrm>
            <a:off x="1306513" y="1036638"/>
            <a:ext cx="1360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Consommation </a:t>
            </a:r>
          </a:p>
          <a:p>
            <a:pPr algn="l">
              <a:lnSpc>
                <a:spcPct val="100000"/>
              </a:lnSpc>
            </a:pPr>
            <a:r>
              <a:rPr lang="fr-FR" sz="1200"/>
              <a:t>des prévisions</a:t>
            </a:r>
          </a:p>
        </p:txBody>
      </p:sp>
      <p:sp>
        <p:nvSpPr>
          <p:cNvPr id="19472" name="Line 20"/>
          <p:cNvSpPr>
            <a:spLocks noChangeShapeType="1"/>
          </p:cNvSpPr>
          <p:nvPr/>
        </p:nvSpPr>
        <p:spPr bwMode="auto">
          <a:xfrm>
            <a:off x="1006475" y="1066800"/>
            <a:ext cx="91440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73" name="Rectangle 22"/>
          <p:cNvSpPr>
            <a:spLocks noChangeArrowheads="1"/>
          </p:cNvSpPr>
          <p:nvPr/>
        </p:nvSpPr>
        <p:spPr bwMode="auto">
          <a:xfrm>
            <a:off x="4784725" y="1874838"/>
            <a:ext cx="276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Planification Long Terme</a:t>
            </a:r>
          </a:p>
          <a:p>
            <a:pPr algn="l">
              <a:lnSpc>
                <a:spcPct val="100000"/>
              </a:lnSpc>
            </a:pPr>
            <a:r>
              <a:rPr lang="fr-FR" sz="1200"/>
              <a:t>Scénario reprenant bes. indép. PDP</a:t>
            </a:r>
          </a:p>
        </p:txBody>
      </p:sp>
      <p:sp>
        <p:nvSpPr>
          <p:cNvPr id="19474" name="Rectangle 23"/>
          <p:cNvSpPr>
            <a:spLocks noChangeArrowheads="1"/>
          </p:cNvSpPr>
          <p:nvPr/>
        </p:nvSpPr>
        <p:spPr bwMode="auto">
          <a:xfrm>
            <a:off x="6046788" y="1493838"/>
            <a:ext cx="1325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Evaluation</a:t>
            </a:r>
          </a:p>
          <a:p>
            <a:pPr>
              <a:lnSpc>
                <a:spcPct val="100000"/>
              </a:lnSpc>
            </a:pPr>
            <a:r>
              <a:rPr lang="fr-FR" sz="1200"/>
              <a:t>lissage charges</a:t>
            </a:r>
          </a:p>
        </p:txBody>
      </p:sp>
      <p:sp>
        <p:nvSpPr>
          <p:cNvPr id="19475" name="Rectangle 24"/>
          <p:cNvSpPr>
            <a:spLocks noChangeArrowheads="1"/>
          </p:cNvSpPr>
          <p:nvPr/>
        </p:nvSpPr>
        <p:spPr bwMode="auto">
          <a:xfrm>
            <a:off x="7527925" y="1189038"/>
            <a:ext cx="172243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Macro-gammes</a:t>
            </a:r>
          </a:p>
          <a:p>
            <a:pPr algn="l">
              <a:lnSpc>
                <a:spcPct val="100000"/>
              </a:lnSpc>
            </a:pPr>
            <a:r>
              <a:rPr lang="fr-FR" sz="1200"/>
              <a:t>Ressources critiques</a:t>
            </a:r>
          </a:p>
          <a:p>
            <a:pPr algn="l">
              <a:lnSpc>
                <a:spcPct val="100000"/>
              </a:lnSpc>
            </a:pPr>
            <a:r>
              <a:rPr lang="fr-FR" sz="1200"/>
              <a:t>Matières critiques</a:t>
            </a:r>
          </a:p>
        </p:txBody>
      </p:sp>
      <p:sp>
        <p:nvSpPr>
          <p:cNvPr id="19476" name="Rectangle 25"/>
          <p:cNvSpPr>
            <a:spLocks noChangeArrowheads="1"/>
          </p:cNvSpPr>
          <p:nvPr/>
        </p:nvSpPr>
        <p:spPr bwMode="auto">
          <a:xfrm>
            <a:off x="7453313" y="1951038"/>
            <a:ext cx="1704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Gammes court terme</a:t>
            </a:r>
          </a:p>
        </p:txBody>
      </p:sp>
      <p:sp>
        <p:nvSpPr>
          <p:cNvPr id="19477" name="Rectangle 26"/>
          <p:cNvSpPr>
            <a:spLocks noChangeArrowheads="1"/>
          </p:cNvSpPr>
          <p:nvPr/>
        </p:nvSpPr>
        <p:spPr bwMode="auto">
          <a:xfrm>
            <a:off x="6461125" y="2484438"/>
            <a:ext cx="1863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Evaluation plan appros</a:t>
            </a:r>
          </a:p>
        </p:txBody>
      </p:sp>
      <p:sp>
        <p:nvSpPr>
          <p:cNvPr id="19478" name="Line 27"/>
          <p:cNvSpPr>
            <a:spLocks noChangeShapeType="1"/>
          </p:cNvSpPr>
          <p:nvPr/>
        </p:nvSpPr>
        <p:spPr bwMode="auto">
          <a:xfrm>
            <a:off x="3429000" y="2057400"/>
            <a:ext cx="129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79" name="Line 28"/>
          <p:cNvSpPr>
            <a:spLocks noChangeShapeType="1"/>
          </p:cNvSpPr>
          <p:nvPr/>
        </p:nvSpPr>
        <p:spPr bwMode="auto">
          <a:xfrm flipH="1">
            <a:off x="3429000" y="2209800"/>
            <a:ext cx="129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80" name="Line 29"/>
          <p:cNvSpPr>
            <a:spLocks noChangeShapeType="1"/>
          </p:cNvSpPr>
          <p:nvPr/>
        </p:nvSpPr>
        <p:spPr bwMode="auto">
          <a:xfrm flipH="1">
            <a:off x="5791200" y="16764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81" name="Line 30"/>
          <p:cNvSpPr>
            <a:spLocks noChangeShapeType="1"/>
          </p:cNvSpPr>
          <p:nvPr/>
        </p:nvSpPr>
        <p:spPr bwMode="auto">
          <a:xfrm>
            <a:off x="5791200" y="16764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82" name="Line 31"/>
          <p:cNvSpPr>
            <a:spLocks noChangeShapeType="1"/>
          </p:cNvSpPr>
          <p:nvPr/>
        </p:nvSpPr>
        <p:spPr bwMode="auto">
          <a:xfrm flipV="1">
            <a:off x="7162800" y="1600200"/>
            <a:ext cx="381000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83" name="Line 32"/>
          <p:cNvSpPr>
            <a:spLocks noChangeShapeType="1"/>
          </p:cNvSpPr>
          <p:nvPr/>
        </p:nvSpPr>
        <p:spPr bwMode="auto">
          <a:xfrm>
            <a:off x="7162800" y="1676400"/>
            <a:ext cx="38100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84" name="Line 33"/>
          <p:cNvSpPr>
            <a:spLocks noChangeShapeType="1"/>
          </p:cNvSpPr>
          <p:nvPr/>
        </p:nvSpPr>
        <p:spPr bwMode="auto">
          <a:xfrm>
            <a:off x="5791200" y="2438400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85" name="Line 34"/>
          <p:cNvSpPr>
            <a:spLocks noChangeShapeType="1"/>
          </p:cNvSpPr>
          <p:nvPr/>
        </p:nvSpPr>
        <p:spPr bwMode="auto">
          <a:xfrm>
            <a:off x="5791200" y="2590800"/>
            <a:ext cx="68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86" name="Rectangle 35"/>
          <p:cNvSpPr>
            <a:spLocks noChangeArrowheads="1"/>
          </p:cNvSpPr>
          <p:nvPr/>
        </p:nvSpPr>
        <p:spPr bwMode="auto">
          <a:xfrm>
            <a:off x="3325813" y="2422525"/>
            <a:ext cx="2579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000"/>
              <a:t>Remise en cause besoins indépendants</a:t>
            </a:r>
          </a:p>
          <a:p>
            <a:pPr>
              <a:lnSpc>
                <a:spcPct val="100000"/>
              </a:lnSpc>
            </a:pPr>
            <a:r>
              <a:rPr lang="fr-FR" sz="1000"/>
              <a:t>version active ou de simulation</a:t>
            </a:r>
          </a:p>
        </p:txBody>
      </p:sp>
      <p:sp>
        <p:nvSpPr>
          <p:cNvPr id="19487" name="Rectangle 37"/>
          <p:cNvSpPr>
            <a:spLocks noChangeArrowheads="1"/>
          </p:cNvSpPr>
          <p:nvPr/>
        </p:nvSpPr>
        <p:spPr bwMode="auto">
          <a:xfrm>
            <a:off x="1911350" y="5111750"/>
            <a:ext cx="9779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88" name="Rectangle 38"/>
          <p:cNvSpPr>
            <a:spLocks noChangeArrowheads="1"/>
          </p:cNvSpPr>
          <p:nvPr/>
        </p:nvSpPr>
        <p:spPr bwMode="auto">
          <a:xfrm>
            <a:off x="2354263" y="2789238"/>
            <a:ext cx="17176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MRP</a:t>
            </a:r>
          </a:p>
          <a:p>
            <a:pPr>
              <a:lnSpc>
                <a:spcPct val="100000"/>
              </a:lnSpc>
            </a:pPr>
            <a:r>
              <a:rPr lang="fr-FR" sz="1200"/>
              <a:t>Besoins dépendants </a:t>
            </a:r>
          </a:p>
          <a:p>
            <a:pPr>
              <a:lnSpc>
                <a:spcPct val="100000"/>
              </a:lnSpc>
            </a:pPr>
            <a:r>
              <a:rPr lang="fr-FR" sz="1200"/>
              <a:t>sur tous niveaux</a:t>
            </a:r>
          </a:p>
        </p:txBody>
      </p:sp>
      <p:sp>
        <p:nvSpPr>
          <p:cNvPr id="19489" name="Rectangle 39"/>
          <p:cNvSpPr>
            <a:spLocks noChangeArrowheads="1"/>
          </p:cNvSpPr>
          <p:nvPr/>
        </p:nvSpPr>
        <p:spPr bwMode="auto">
          <a:xfrm>
            <a:off x="1417638" y="3475038"/>
            <a:ext cx="1344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Sug. Achats</a:t>
            </a:r>
          </a:p>
          <a:p>
            <a:pPr>
              <a:lnSpc>
                <a:spcPct val="100000"/>
              </a:lnSpc>
            </a:pPr>
            <a:r>
              <a:rPr lang="fr-FR" sz="1200"/>
              <a:t>Ordres planifiés</a:t>
            </a:r>
          </a:p>
        </p:txBody>
      </p:sp>
      <p:sp>
        <p:nvSpPr>
          <p:cNvPr id="19490" name="Rectangle 40"/>
          <p:cNvSpPr>
            <a:spLocks noChangeArrowheads="1"/>
          </p:cNvSpPr>
          <p:nvPr/>
        </p:nvSpPr>
        <p:spPr bwMode="auto">
          <a:xfrm>
            <a:off x="3856038" y="3551238"/>
            <a:ext cx="1344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Sug. Fab.</a:t>
            </a:r>
          </a:p>
          <a:p>
            <a:pPr>
              <a:lnSpc>
                <a:spcPct val="100000"/>
              </a:lnSpc>
            </a:pPr>
            <a:r>
              <a:rPr lang="fr-FR" sz="1200"/>
              <a:t>Ordres planifiés</a:t>
            </a:r>
          </a:p>
        </p:txBody>
      </p:sp>
      <p:sp>
        <p:nvSpPr>
          <p:cNvPr id="19491" name="Line 41"/>
          <p:cNvSpPr>
            <a:spLocks noChangeShapeType="1"/>
          </p:cNvSpPr>
          <p:nvPr/>
        </p:nvSpPr>
        <p:spPr bwMode="auto">
          <a:xfrm flipH="1">
            <a:off x="1981200" y="3200400"/>
            <a:ext cx="533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92" name="Line 42"/>
          <p:cNvSpPr>
            <a:spLocks noChangeShapeType="1"/>
          </p:cNvSpPr>
          <p:nvPr/>
        </p:nvSpPr>
        <p:spPr bwMode="auto">
          <a:xfrm>
            <a:off x="1981200" y="32004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93" name="Line 43"/>
          <p:cNvSpPr>
            <a:spLocks noChangeShapeType="1"/>
          </p:cNvSpPr>
          <p:nvPr/>
        </p:nvSpPr>
        <p:spPr bwMode="auto">
          <a:xfrm>
            <a:off x="3733800" y="3276600"/>
            <a:ext cx="68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94" name="Line 44"/>
          <p:cNvSpPr>
            <a:spLocks noChangeShapeType="1"/>
          </p:cNvSpPr>
          <p:nvPr/>
        </p:nvSpPr>
        <p:spPr bwMode="auto">
          <a:xfrm>
            <a:off x="4419600" y="3276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95" name="Line 45"/>
          <p:cNvSpPr>
            <a:spLocks noChangeShapeType="1"/>
          </p:cNvSpPr>
          <p:nvPr/>
        </p:nvSpPr>
        <p:spPr bwMode="auto">
          <a:xfrm flipH="1">
            <a:off x="2667000" y="3581400"/>
            <a:ext cx="533400" cy="1447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96" name="Rectangle 46"/>
          <p:cNvSpPr>
            <a:spLocks noChangeArrowheads="1"/>
          </p:cNvSpPr>
          <p:nvPr/>
        </p:nvSpPr>
        <p:spPr bwMode="auto">
          <a:xfrm>
            <a:off x="1889125" y="5180013"/>
            <a:ext cx="1017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 b="0"/>
              <a:t>STOCKS</a:t>
            </a:r>
          </a:p>
        </p:txBody>
      </p:sp>
      <p:sp>
        <p:nvSpPr>
          <p:cNvPr id="19497" name="Rectangle 48"/>
          <p:cNvSpPr>
            <a:spLocks noChangeArrowheads="1"/>
          </p:cNvSpPr>
          <p:nvPr/>
        </p:nvSpPr>
        <p:spPr bwMode="auto">
          <a:xfrm>
            <a:off x="6345238" y="2865438"/>
            <a:ext cx="1512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Lissage de charge</a:t>
            </a:r>
          </a:p>
          <a:p>
            <a:pPr>
              <a:lnSpc>
                <a:spcPct val="100000"/>
              </a:lnSpc>
            </a:pPr>
            <a:r>
              <a:rPr lang="fr-FR" sz="1200"/>
              <a:t>Capacité finie</a:t>
            </a:r>
          </a:p>
        </p:txBody>
      </p:sp>
      <p:sp>
        <p:nvSpPr>
          <p:cNvPr id="19498" name="Line 49"/>
          <p:cNvSpPr>
            <a:spLocks noChangeShapeType="1"/>
          </p:cNvSpPr>
          <p:nvPr/>
        </p:nvSpPr>
        <p:spPr bwMode="auto">
          <a:xfrm>
            <a:off x="3810000" y="3048000"/>
            <a:ext cx="2667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99" name="Rectangle 51"/>
          <p:cNvSpPr>
            <a:spLocks noChangeArrowheads="1"/>
          </p:cNvSpPr>
          <p:nvPr/>
        </p:nvSpPr>
        <p:spPr bwMode="auto">
          <a:xfrm>
            <a:off x="60325" y="4237038"/>
            <a:ext cx="14176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Demande Achats</a:t>
            </a:r>
          </a:p>
        </p:txBody>
      </p:sp>
      <p:sp>
        <p:nvSpPr>
          <p:cNvPr id="19500" name="Line 52"/>
          <p:cNvSpPr>
            <a:spLocks noChangeShapeType="1"/>
          </p:cNvSpPr>
          <p:nvPr/>
        </p:nvSpPr>
        <p:spPr bwMode="auto">
          <a:xfrm flipH="1">
            <a:off x="1219200" y="3962400"/>
            <a:ext cx="6096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01" name="Line 54"/>
          <p:cNvSpPr>
            <a:spLocks noChangeShapeType="1"/>
          </p:cNvSpPr>
          <p:nvPr/>
        </p:nvSpPr>
        <p:spPr bwMode="auto">
          <a:xfrm flipH="1">
            <a:off x="0" y="48006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02" name="Rectangle 55"/>
          <p:cNvSpPr>
            <a:spLocks noChangeArrowheads="1"/>
          </p:cNvSpPr>
          <p:nvPr/>
        </p:nvSpPr>
        <p:spPr bwMode="auto">
          <a:xfrm>
            <a:off x="131763" y="4694238"/>
            <a:ext cx="13954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Cde Fournisseur</a:t>
            </a:r>
          </a:p>
        </p:txBody>
      </p:sp>
      <p:sp>
        <p:nvSpPr>
          <p:cNvPr id="19503" name="Line 56"/>
          <p:cNvSpPr>
            <a:spLocks noChangeShapeType="1"/>
          </p:cNvSpPr>
          <p:nvPr/>
        </p:nvSpPr>
        <p:spPr bwMode="auto">
          <a:xfrm>
            <a:off x="838200" y="44958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04" name="Rectangle 57"/>
          <p:cNvSpPr>
            <a:spLocks noChangeArrowheads="1"/>
          </p:cNvSpPr>
          <p:nvPr/>
        </p:nvSpPr>
        <p:spPr bwMode="auto">
          <a:xfrm>
            <a:off x="136525" y="4846638"/>
            <a:ext cx="1698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Ecriture engagement</a:t>
            </a:r>
          </a:p>
        </p:txBody>
      </p:sp>
      <p:sp>
        <p:nvSpPr>
          <p:cNvPr id="19505" name="Rectangle 59"/>
          <p:cNvSpPr>
            <a:spLocks noChangeArrowheads="1"/>
          </p:cNvSpPr>
          <p:nvPr/>
        </p:nvSpPr>
        <p:spPr bwMode="auto">
          <a:xfrm>
            <a:off x="441325" y="5303838"/>
            <a:ext cx="9636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Réception </a:t>
            </a:r>
          </a:p>
        </p:txBody>
      </p:sp>
      <p:sp>
        <p:nvSpPr>
          <p:cNvPr id="19506" name="Line 60"/>
          <p:cNvSpPr>
            <a:spLocks noChangeShapeType="1"/>
          </p:cNvSpPr>
          <p:nvPr/>
        </p:nvSpPr>
        <p:spPr bwMode="auto">
          <a:xfrm>
            <a:off x="76200" y="5334000"/>
            <a:ext cx="1828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07" name="Rectangle 61"/>
          <p:cNvSpPr>
            <a:spLocks noChangeArrowheads="1"/>
          </p:cNvSpPr>
          <p:nvPr/>
        </p:nvSpPr>
        <p:spPr bwMode="auto">
          <a:xfrm>
            <a:off x="-57150" y="5456238"/>
            <a:ext cx="1874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Ecriture fact. à recevoir</a:t>
            </a:r>
          </a:p>
          <a:p>
            <a:pPr>
              <a:lnSpc>
                <a:spcPct val="100000"/>
              </a:lnSpc>
            </a:pPr>
            <a:r>
              <a:rPr lang="fr-FR" sz="1200"/>
              <a:t>Ecriture mvts stocks</a:t>
            </a:r>
          </a:p>
        </p:txBody>
      </p:sp>
      <p:sp>
        <p:nvSpPr>
          <p:cNvPr id="19508" name="Rectangle 63"/>
          <p:cNvSpPr>
            <a:spLocks noChangeArrowheads="1"/>
          </p:cNvSpPr>
          <p:nvPr/>
        </p:nvSpPr>
        <p:spPr bwMode="auto">
          <a:xfrm>
            <a:off x="68263" y="5989638"/>
            <a:ext cx="1657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Facture Fournisseur</a:t>
            </a:r>
          </a:p>
        </p:txBody>
      </p:sp>
      <p:sp>
        <p:nvSpPr>
          <p:cNvPr id="19509" name="Line 64"/>
          <p:cNvSpPr>
            <a:spLocks noChangeShapeType="1"/>
          </p:cNvSpPr>
          <p:nvPr/>
        </p:nvSpPr>
        <p:spPr bwMode="auto">
          <a:xfrm>
            <a:off x="76200" y="6019800"/>
            <a:ext cx="2133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10" name="Line 65"/>
          <p:cNvSpPr>
            <a:spLocks noChangeShapeType="1"/>
          </p:cNvSpPr>
          <p:nvPr/>
        </p:nvSpPr>
        <p:spPr bwMode="auto">
          <a:xfrm flipV="1">
            <a:off x="2209800" y="56388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11" name="Rectangle 66"/>
          <p:cNvSpPr>
            <a:spLocks noChangeArrowheads="1"/>
          </p:cNvSpPr>
          <p:nvPr/>
        </p:nvSpPr>
        <p:spPr bwMode="auto">
          <a:xfrm>
            <a:off x="288925" y="6142038"/>
            <a:ext cx="130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Ecriture facture</a:t>
            </a:r>
          </a:p>
          <a:p>
            <a:pPr algn="l">
              <a:lnSpc>
                <a:spcPct val="100000"/>
              </a:lnSpc>
            </a:pPr>
            <a:r>
              <a:rPr lang="fr-FR" sz="1200"/>
              <a:t>régul. stock</a:t>
            </a:r>
          </a:p>
        </p:txBody>
      </p:sp>
      <p:sp>
        <p:nvSpPr>
          <p:cNvPr id="19512" name="Line 68"/>
          <p:cNvSpPr>
            <a:spLocks noChangeShapeType="1"/>
          </p:cNvSpPr>
          <p:nvPr/>
        </p:nvSpPr>
        <p:spPr bwMode="auto">
          <a:xfrm>
            <a:off x="4953000" y="37338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13" name="Line 69"/>
          <p:cNvSpPr>
            <a:spLocks noChangeShapeType="1"/>
          </p:cNvSpPr>
          <p:nvPr/>
        </p:nvSpPr>
        <p:spPr bwMode="auto">
          <a:xfrm>
            <a:off x="5410200" y="37338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14" name="Rectangle 71"/>
          <p:cNvSpPr>
            <a:spLocks noChangeArrowheads="1"/>
          </p:cNvSpPr>
          <p:nvPr/>
        </p:nvSpPr>
        <p:spPr bwMode="auto">
          <a:xfrm>
            <a:off x="1736725" y="4084638"/>
            <a:ext cx="1276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Sous Traitance</a:t>
            </a:r>
          </a:p>
        </p:txBody>
      </p:sp>
      <p:sp>
        <p:nvSpPr>
          <p:cNvPr id="19515" name="Line 72"/>
          <p:cNvSpPr>
            <a:spLocks noChangeShapeType="1"/>
          </p:cNvSpPr>
          <p:nvPr/>
        </p:nvSpPr>
        <p:spPr bwMode="auto">
          <a:xfrm flipH="1">
            <a:off x="1295400" y="4114800"/>
            <a:ext cx="32766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16" name="Rectangle 74"/>
          <p:cNvSpPr>
            <a:spLocks noChangeArrowheads="1"/>
          </p:cNvSpPr>
          <p:nvPr/>
        </p:nvSpPr>
        <p:spPr bwMode="auto">
          <a:xfrm>
            <a:off x="4591050" y="4008438"/>
            <a:ext cx="155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Transformation OF</a:t>
            </a:r>
          </a:p>
          <a:p>
            <a:pPr>
              <a:lnSpc>
                <a:spcPct val="100000"/>
              </a:lnSpc>
            </a:pPr>
            <a:r>
              <a:rPr lang="fr-FR" sz="1200"/>
              <a:t>OF ouvert</a:t>
            </a:r>
          </a:p>
        </p:txBody>
      </p:sp>
      <p:sp>
        <p:nvSpPr>
          <p:cNvPr id="19517" name="Rectangle 75"/>
          <p:cNvSpPr>
            <a:spLocks noChangeArrowheads="1"/>
          </p:cNvSpPr>
          <p:nvPr/>
        </p:nvSpPr>
        <p:spPr bwMode="auto">
          <a:xfrm>
            <a:off x="7318375" y="4008438"/>
            <a:ext cx="14398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Coût Budgété OF</a:t>
            </a:r>
          </a:p>
        </p:txBody>
      </p:sp>
      <p:sp>
        <p:nvSpPr>
          <p:cNvPr id="19518" name="Line 76"/>
          <p:cNvSpPr>
            <a:spLocks noChangeShapeType="1"/>
          </p:cNvSpPr>
          <p:nvPr/>
        </p:nvSpPr>
        <p:spPr bwMode="auto">
          <a:xfrm flipV="1">
            <a:off x="5867400" y="3429000"/>
            <a:ext cx="8382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19" name="Line 77"/>
          <p:cNvSpPr>
            <a:spLocks noChangeShapeType="1"/>
          </p:cNvSpPr>
          <p:nvPr/>
        </p:nvSpPr>
        <p:spPr bwMode="auto">
          <a:xfrm>
            <a:off x="5410200" y="4419600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20" name="Line 78"/>
          <p:cNvSpPr>
            <a:spLocks noChangeShapeType="1"/>
          </p:cNvSpPr>
          <p:nvPr/>
        </p:nvSpPr>
        <p:spPr bwMode="auto">
          <a:xfrm>
            <a:off x="6172200" y="4191000"/>
            <a:ext cx="990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21" name="Rectangle 80"/>
          <p:cNvSpPr>
            <a:spLocks noChangeArrowheads="1"/>
          </p:cNvSpPr>
          <p:nvPr/>
        </p:nvSpPr>
        <p:spPr bwMode="auto">
          <a:xfrm>
            <a:off x="4022725" y="4564063"/>
            <a:ext cx="977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000"/>
              <a:t>Réservations</a:t>
            </a:r>
          </a:p>
        </p:txBody>
      </p:sp>
      <p:sp>
        <p:nvSpPr>
          <p:cNvPr id="19522" name="Line 81"/>
          <p:cNvSpPr>
            <a:spLocks noChangeShapeType="1"/>
          </p:cNvSpPr>
          <p:nvPr/>
        </p:nvSpPr>
        <p:spPr bwMode="auto">
          <a:xfrm flipH="1">
            <a:off x="2895600" y="4267200"/>
            <a:ext cx="19812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23" name="Rectangle 83"/>
          <p:cNvSpPr>
            <a:spLocks noChangeArrowheads="1"/>
          </p:cNvSpPr>
          <p:nvPr/>
        </p:nvSpPr>
        <p:spPr bwMode="auto">
          <a:xfrm>
            <a:off x="5089525" y="4541838"/>
            <a:ext cx="828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OF lancé</a:t>
            </a:r>
          </a:p>
        </p:txBody>
      </p:sp>
      <p:sp>
        <p:nvSpPr>
          <p:cNvPr id="19524" name="Line 84"/>
          <p:cNvSpPr>
            <a:spLocks noChangeShapeType="1"/>
          </p:cNvSpPr>
          <p:nvPr/>
        </p:nvSpPr>
        <p:spPr bwMode="auto">
          <a:xfrm>
            <a:off x="5410200" y="4800600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25" name="Rectangle 85"/>
          <p:cNvSpPr>
            <a:spLocks noChangeArrowheads="1"/>
          </p:cNvSpPr>
          <p:nvPr/>
        </p:nvSpPr>
        <p:spPr bwMode="auto">
          <a:xfrm>
            <a:off x="6842125" y="4541838"/>
            <a:ext cx="18526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Impression documents</a:t>
            </a:r>
          </a:p>
        </p:txBody>
      </p:sp>
      <p:sp>
        <p:nvSpPr>
          <p:cNvPr id="19526" name="Line 86"/>
          <p:cNvSpPr>
            <a:spLocks noChangeShapeType="1"/>
          </p:cNvSpPr>
          <p:nvPr/>
        </p:nvSpPr>
        <p:spPr bwMode="auto">
          <a:xfrm>
            <a:off x="5943600" y="4648200"/>
            <a:ext cx="838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27" name="Rectangle 88"/>
          <p:cNvSpPr>
            <a:spLocks noChangeArrowheads="1"/>
          </p:cNvSpPr>
          <p:nvPr/>
        </p:nvSpPr>
        <p:spPr bwMode="auto">
          <a:xfrm>
            <a:off x="4635500" y="4922838"/>
            <a:ext cx="174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Suivi matières/Temps</a:t>
            </a:r>
          </a:p>
          <a:p>
            <a:pPr>
              <a:lnSpc>
                <a:spcPct val="100000"/>
              </a:lnSpc>
            </a:pPr>
            <a:r>
              <a:rPr lang="fr-FR" sz="1200"/>
              <a:t>OF confirmé</a:t>
            </a:r>
          </a:p>
        </p:txBody>
      </p:sp>
      <p:sp>
        <p:nvSpPr>
          <p:cNvPr id="19528" name="Rectangle 89"/>
          <p:cNvSpPr>
            <a:spLocks noChangeArrowheads="1"/>
          </p:cNvSpPr>
          <p:nvPr/>
        </p:nvSpPr>
        <p:spPr bwMode="auto">
          <a:xfrm>
            <a:off x="7289800" y="5532438"/>
            <a:ext cx="11001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Coût réel OF</a:t>
            </a:r>
          </a:p>
        </p:txBody>
      </p:sp>
      <p:sp>
        <p:nvSpPr>
          <p:cNvPr id="19529" name="Rectangle 90"/>
          <p:cNvSpPr>
            <a:spLocks noChangeArrowheads="1"/>
          </p:cNvSpPr>
          <p:nvPr/>
        </p:nvSpPr>
        <p:spPr bwMode="auto">
          <a:xfrm>
            <a:off x="3641725" y="4922838"/>
            <a:ext cx="7000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Sorties</a:t>
            </a:r>
          </a:p>
        </p:txBody>
      </p:sp>
      <p:sp>
        <p:nvSpPr>
          <p:cNvPr id="19530" name="Rectangle 91"/>
          <p:cNvSpPr>
            <a:spLocks noChangeArrowheads="1"/>
          </p:cNvSpPr>
          <p:nvPr/>
        </p:nvSpPr>
        <p:spPr bwMode="auto">
          <a:xfrm>
            <a:off x="3336925" y="5151438"/>
            <a:ext cx="1587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Ecritures de stocks</a:t>
            </a:r>
          </a:p>
        </p:txBody>
      </p:sp>
      <p:sp>
        <p:nvSpPr>
          <p:cNvPr id="19531" name="Line 92"/>
          <p:cNvSpPr>
            <a:spLocks noChangeShapeType="1"/>
          </p:cNvSpPr>
          <p:nvPr/>
        </p:nvSpPr>
        <p:spPr bwMode="auto">
          <a:xfrm>
            <a:off x="5410200" y="5410200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32" name="Line 93"/>
          <p:cNvSpPr>
            <a:spLocks noChangeShapeType="1"/>
          </p:cNvSpPr>
          <p:nvPr/>
        </p:nvSpPr>
        <p:spPr bwMode="auto">
          <a:xfrm flipH="1">
            <a:off x="2971800" y="5181600"/>
            <a:ext cx="1905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33" name="Line 94"/>
          <p:cNvSpPr>
            <a:spLocks noChangeShapeType="1"/>
          </p:cNvSpPr>
          <p:nvPr/>
        </p:nvSpPr>
        <p:spPr bwMode="auto">
          <a:xfrm>
            <a:off x="6019800" y="5181600"/>
            <a:ext cx="10668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34" name="Rectangle 95"/>
          <p:cNvSpPr>
            <a:spLocks noChangeArrowheads="1"/>
          </p:cNvSpPr>
          <p:nvPr/>
        </p:nvSpPr>
        <p:spPr bwMode="auto">
          <a:xfrm>
            <a:off x="6918325" y="4922838"/>
            <a:ext cx="1539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Pointage de temps</a:t>
            </a:r>
          </a:p>
        </p:txBody>
      </p:sp>
      <p:sp>
        <p:nvSpPr>
          <p:cNvPr id="19535" name="Line 96"/>
          <p:cNvSpPr>
            <a:spLocks noChangeShapeType="1"/>
          </p:cNvSpPr>
          <p:nvPr/>
        </p:nvSpPr>
        <p:spPr bwMode="auto">
          <a:xfrm flipH="1">
            <a:off x="6248400" y="5105400"/>
            <a:ext cx="68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36" name="Rectangle 98"/>
          <p:cNvSpPr>
            <a:spLocks noChangeArrowheads="1"/>
          </p:cNvSpPr>
          <p:nvPr/>
        </p:nvSpPr>
        <p:spPr bwMode="auto">
          <a:xfrm>
            <a:off x="4860925" y="5532438"/>
            <a:ext cx="1370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Déclaration Fab.</a:t>
            </a:r>
          </a:p>
        </p:txBody>
      </p:sp>
      <p:sp>
        <p:nvSpPr>
          <p:cNvPr id="19537" name="Rectangle 99"/>
          <p:cNvSpPr>
            <a:spLocks noChangeArrowheads="1"/>
          </p:cNvSpPr>
          <p:nvPr/>
        </p:nvSpPr>
        <p:spPr bwMode="auto">
          <a:xfrm>
            <a:off x="3717925" y="5532438"/>
            <a:ext cx="6572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Entrée</a:t>
            </a:r>
          </a:p>
        </p:txBody>
      </p:sp>
      <p:sp>
        <p:nvSpPr>
          <p:cNvPr id="19538" name="Rectangle 100"/>
          <p:cNvSpPr>
            <a:spLocks noChangeArrowheads="1"/>
          </p:cNvSpPr>
          <p:nvPr/>
        </p:nvSpPr>
        <p:spPr bwMode="auto">
          <a:xfrm>
            <a:off x="3413125" y="5684838"/>
            <a:ext cx="1587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Ecritures de stocks</a:t>
            </a:r>
          </a:p>
        </p:txBody>
      </p:sp>
      <p:sp>
        <p:nvSpPr>
          <p:cNvPr id="19539" name="Line 101"/>
          <p:cNvSpPr>
            <a:spLocks noChangeShapeType="1"/>
          </p:cNvSpPr>
          <p:nvPr/>
        </p:nvSpPr>
        <p:spPr bwMode="auto">
          <a:xfrm flipH="1">
            <a:off x="2971800" y="5562600"/>
            <a:ext cx="1905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40" name="Line 102"/>
          <p:cNvSpPr>
            <a:spLocks noChangeShapeType="1"/>
          </p:cNvSpPr>
          <p:nvPr/>
        </p:nvSpPr>
        <p:spPr bwMode="auto">
          <a:xfrm>
            <a:off x="6096000" y="5638800"/>
            <a:ext cx="990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41" name="Rectangle 104"/>
          <p:cNvSpPr>
            <a:spLocks noChangeArrowheads="1"/>
          </p:cNvSpPr>
          <p:nvPr/>
        </p:nvSpPr>
        <p:spPr bwMode="auto">
          <a:xfrm>
            <a:off x="5130800" y="5989638"/>
            <a:ext cx="96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Solde OF</a:t>
            </a:r>
          </a:p>
          <a:p>
            <a:pPr>
              <a:lnSpc>
                <a:spcPct val="100000"/>
              </a:lnSpc>
            </a:pPr>
            <a:r>
              <a:rPr lang="fr-FR" sz="1200"/>
              <a:t>Imputation</a:t>
            </a:r>
          </a:p>
        </p:txBody>
      </p:sp>
      <p:sp>
        <p:nvSpPr>
          <p:cNvPr id="19542" name="Rectangle 105"/>
          <p:cNvSpPr>
            <a:spLocks noChangeArrowheads="1"/>
          </p:cNvSpPr>
          <p:nvPr/>
        </p:nvSpPr>
        <p:spPr bwMode="auto">
          <a:xfrm>
            <a:off x="3802063" y="6065838"/>
            <a:ext cx="836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Régulari.</a:t>
            </a:r>
          </a:p>
          <a:p>
            <a:pPr algn="l">
              <a:lnSpc>
                <a:spcPct val="100000"/>
              </a:lnSpc>
            </a:pPr>
            <a:endParaRPr lang="fr-FR" sz="1200"/>
          </a:p>
        </p:txBody>
      </p:sp>
      <p:sp>
        <p:nvSpPr>
          <p:cNvPr id="19543" name="Line 106"/>
          <p:cNvSpPr>
            <a:spLocks noChangeShapeType="1"/>
          </p:cNvSpPr>
          <p:nvPr/>
        </p:nvSpPr>
        <p:spPr bwMode="auto">
          <a:xfrm>
            <a:off x="5562600" y="5867400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44" name="Line 107"/>
          <p:cNvSpPr>
            <a:spLocks noChangeShapeType="1"/>
          </p:cNvSpPr>
          <p:nvPr/>
        </p:nvSpPr>
        <p:spPr bwMode="auto">
          <a:xfrm flipH="1">
            <a:off x="4648200" y="61722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45" name="Line 108"/>
          <p:cNvSpPr>
            <a:spLocks noChangeShapeType="1"/>
          </p:cNvSpPr>
          <p:nvPr/>
        </p:nvSpPr>
        <p:spPr bwMode="auto">
          <a:xfrm flipH="1" flipV="1">
            <a:off x="3048000" y="5715000"/>
            <a:ext cx="68580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46" name="Line 109"/>
          <p:cNvSpPr>
            <a:spLocks noChangeShapeType="1"/>
          </p:cNvSpPr>
          <p:nvPr/>
        </p:nvSpPr>
        <p:spPr bwMode="auto">
          <a:xfrm flipV="1">
            <a:off x="6096000" y="5791200"/>
            <a:ext cx="114300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47" name="Rectangle 110"/>
          <p:cNvSpPr>
            <a:spLocks noChangeArrowheads="1"/>
          </p:cNvSpPr>
          <p:nvPr/>
        </p:nvSpPr>
        <p:spPr bwMode="auto">
          <a:xfrm>
            <a:off x="4822825" y="6370638"/>
            <a:ext cx="176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/>
              <a:t>Ecritures mvts stocks</a:t>
            </a:r>
          </a:p>
          <a:p>
            <a:pPr>
              <a:lnSpc>
                <a:spcPct val="100000"/>
              </a:lnSpc>
            </a:pPr>
            <a:r>
              <a:rPr lang="fr-FR" sz="1200"/>
              <a:t>Ecritures collecteur</a:t>
            </a:r>
          </a:p>
        </p:txBody>
      </p:sp>
      <p:sp>
        <p:nvSpPr>
          <p:cNvPr id="19548" name="Rectangle 111"/>
          <p:cNvSpPr>
            <a:spLocks noChangeArrowheads="1"/>
          </p:cNvSpPr>
          <p:nvPr/>
        </p:nvSpPr>
        <p:spPr bwMode="auto">
          <a:xfrm>
            <a:off x="3413125" y="6256338"/>
            <a:ext cx="1751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Ecritures imputations</a:t>
            </a:r>
          </a:p>
          <a:p>
            <a:pPr algn="l">
              <a:lnSpc>
                <a:spcPct val="100000"/>
              </a:lnSpc>
            </a:pPr>
            <a:r>
              <a:rPr lang="fr-FR" sz="1200"/>
              <a:t>      écarts</a:t>
            </a:r>
          </a:p>
        </p:txBody>
      </p:sp>
      <p:sp>
        <p:nvSpPr>
          <p:cNvPr id="19549" name="Rectangle 113"/>
          <p:cNvSpPr>
            <a:spLocks noChangeArrowheads="1"/>
          </p:cNvSpPr>
          <p:nvPr/>
        </p:nvSpPr>
        <p:spPr bwMode="auto">
          <a:xfrm>
            <a:off x="60325" y="1341438"/>
            <a:ext cx="13033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Livraison client</a:t>
            </a:r>
          </a:p>
        </p:txBody>
      </p:sp>
      <p:sp>
        <p:nvSpPr>
          <p:cNvPr id="19550" name="Rectangle 114"/>
          <p:cNvSpPr>
            <a:spLocks noChangeArrowheads="1"/>
          </p:cNvSpPr>
          <p:nvPr/>
        </p:nvSpPr>
        <p:spPr bwMode="auto">
          <a:xfrm>
            <a:off x="60325" y="2103438"/>
            <a:ext cx="1174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Facture client</a:t>
            </a:r>
          </a:p>
        </p:txBody>
      </p:sp>
      <p:sp>
        <p:nvSpPr>
          <p:cNvPr id="19551" name="Line 115"/>
          <p:cNvSpPr>
            <a:spLocks noChangeShapeType="1"/>
          </p:cNvSpPr>
          <p:nvPr/>
        </p:nvSpPr>
        <p:spPr bwMode="auto">
          <a:xfrm flipH="1" flipV="1">
            <a:off x="762000" y="1600200"/>
            <a:ext cx="1143000" cy="3505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52" name="Line 116"/>
          <p:cNvSpPr>
            <a:spLocks noChangeShapeType="1"/>
          </p:cNvSpPr>
          <p:nvPr/>
        </p:nvSpPr>
        <p:spPr bwMode="auto">
          <a:xfrm flipH="1">
            <a:off x="76200" y="1600200"/>
            <a:ext cx="68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53" name="Line 117"/>
          <p:cNvSpPr>
            <a:spLocks noChangeShapeType="1"/>
          </p:cNvSpPr>
          <p:nvPr/>
        </p:nvSpPr>
        <p:spPr bwMode="auto">
          <a:xfrm flipH="1">
            <a:off x="76200" y="2057400"/>
            <a:ext cx="533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554" name="Rectangle 118"/>
          <p:cNvSpPr>
            <a:spLocks noChangeArrowheads="1"/>
          </p:cNvSpPr>
          <p:nvPr/>
        </p:nvSpPr>
        <p:spPr bwMode="auto">
          <a:xfrm>
            <a:off x="60325" y="2255838"/>
            <a:ext cx="130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Ecriture facture</a:t>
            </a:r>
          </a:p>
          <a:p>
            <a:pPr algn="l">
              <a:lnSpc>
                <a:spcPct val="100000"/>
              </a:lnSpc>
            </a:pPr>
            <a:r>
              <a:rPr lang="fr-FR" sz="1200"/>
              <a:t>Analyse marge</a:t>
            </a:r>
          </a:p>
        </p:txBody>
      </p:sp>
      <p:sp>
        <p:nvSpPr>
          <p:cNvPr id="19555" name="Rectangle 119"/>
          <p:cNvSpPr>
            <a:spLocks noChangeArrowheads="1"/>
          </p:cNvSpPr>
          <p:nvPr/>
        </p:nvSpPr>
        <p:spPr bwMode="auto">
          <a:xfrm>
            <a:off x="26988" y="1592263"/>
            <a:ext cx="1554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000"/>
              <a:t>Ecriture fact. à émettre</a:t>
            </a:r>
          </a:p>
          <a:p>
            <a:pPr>
              <a:lnSpc>
                <a:spcPct val="100000"/>
              </a:lnSpc>
            </a:pPr>
            <a:r>
              <a:rPr lang="fr-FR" sz="1000"/>
              <a:t>Ecriture mvts stocks</a:t>
            </a:r>
          </a:p>
        </p:txBody>
      </p:sp>
      <p:sp>
        <p:nvSpPr>
          <p:cNvPr id="19556" name="Rectangle 121"/>
          <p:cNvSpPr>
            <a:spLocks noChangeArrowheads="1"/>
          </p:cNvSpPr>
          <p:nvPr/>
        </p:nvSpPr>
        <p:spPr bwMode="auto">
          <a:xfrm>
            <a:off x="5715000" y="733425"/>
            <a:ext cx="31115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200"/>
              <a:t>Evaluation plan appros</a:t>
            </a:r>
          </a:p>
          <a:p>
            <a:pPr algn="l">
              <a:lnSpc>
                <a:spcPct val="100000"/>
              </a:lnSpc>
            </a:pPr>
            <a:r>
              <a:rPr lang="fr-FR" sz="1200"/>
              <a:t>Evaluation charges ressources critiques</a:t>
            </a:r>
          </a:p>
        </p:txBody>
      </p:sp>
      <p:sp>
        <p:nvSpPr>
          <p:cNvPr id="19557" name="Line 122"/>
          <p:cNvSpPr>
            <a:spLocks noChangeShapeType="1"/>
          </p:cNvSpPr>
          <p:nvPr/>
        </p:nvSpPr>
        <p:spPr bwMode="auto">
          <a:xfrm>
            <a:off x="4572000" y="990600"/>
            <a:ext cx="1143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753100" y="5676900"/>
            <a:ext cx="2419350" cy="91440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7854950" y="2476500"/>
            <a:ext cx="685800" cy="598488"/>
            <a:chOff x="4948" y="1560"/>
            <a:chExt cx="432" cy="377"/>
          </a:xfrm>
        </p:grpSpPr>
        <p:grpSp>
          <p:nvGrpSpPr>
            <p:cNvPr id="20834" name="Group 4"/>
            <p:cNvGrpSpPr>
              <a:grpSpLocks/>
            </p:cNvGrpSpPr>
            <p:nvPr/>
          </p:nvGrpSpPr>
          <p:grpSpPr bwMode="auto">
            <a:xfrm>
              <a:off x="4948" y="1560"/>
              <a:ext cx="432" cy="377"/>
              <a:chOff x="4948" y="1560"/>
              <a:chExt cx="432" cy="377"/>
            </a:xfrm>
          </p:grpSpPr>
          <p:grpSp>
            <p:nvGrpSpPr>
              <p:cNvPr id="20868" name="Group 5"/>
              <p:cNvGrpSpPr>
                <a:grpSpLocks/>
              </p:cNvGrpSpPr>
              <p:nvPr/>
            </p:nvGrpSpPr>
            <p:grpSpPr bwMode="auto">
              <a:xfrm>
                <a:off x="5235" y="1560"/>
                <a:ext cx="73" cy="88"/>
                <a:chOff x="5235" y="1560"/>
                <a:chExt cx="73" cy="88"/>
              </a:xfrm>
            </p:grpSpPr>
            <p:sp>
              <p:nvSpPr>
                <p:cNvPr id="20969" name="AutoShape 6"/>
                <p:cNvSpPr>
                  <a:spLocks noChangeArrowheads="1"/>
                </p:cNvSpPr>
                <p:nvPr/>
              </p:nvSpPr>
              <p:spPr bwMode="auto">
                <a:xfrm>
                  <a:off x="5239" y="1564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70" name="Freeform 7"/>
                <p:cNvSpPr>
                  <a:spLocks/>
                </p:cNvSpPr>
                <p:nvPr/>
              </p:nvSpPr>
              <p:spPr bwMode="auto">
                <a:xfrm>
                  <a:off x="5271" y="1560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71" name="Freeform 8"/>
                <p:cNvSpPr>
                  <a:spLocks/>
                </p:cNvSpPr>
                <p:nvPr/>
              </p:nvSpPr>
              <p:spPr bwMode="auto">
                <a:xfrm>
                  <a:off x="5235" y="1561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72" name="Freeform 9"/>
                <p:cNvSpPr>
                  <a:spLocks/>
                </p:cNvSpPr>
                <p:nvPr/>
              </p:nvSpPr>
              <p:spPr bwMode="auto">
                <a:xfrm>
                  <a:off x="5271" y="1597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73" name="Freeform 10"/>
                <p:cNvSpPr>
                  <a:spLocks/>
                </p:cNvSpPr>
                <p:nvPr/>
              </p:nvSpPr>
              <p:spPr bwMode="auto">
                <a:xfrm>
                  <a:off x="5235" y="1598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69" name="Group 11"/>
              <p:cNvGrpSpPr>
                <a:grpSpLocks/>
              </p:cNvGrpSpPr>
              <p:nvPr/>
            </p:nvGrpSpPr>
            <p:grpSpPr bwMode="auto">
              <a:xfrm>
                <a:off x="5271" y="1596"/>
                <a:ext cx="73" cy="88"/>
                <a:chOff x="5271" y="1596"/>
                <a:chExt cx="73" cy="88"/>
              </a:xfrm>
            </p:grpSpPr>
            <p:sp>
              <p:nvSpPr>
                <p:cNvPr id="20964" name="AutoShape 12"/>
                <p:cNvSpPr>
                  <a:spLocks noChangeArrowheads="1"/>
                </p:cNvSpPr>
                <p:nvPr/>
              </p:nvSpPr>
              <p:spPr bwMode="auto">
                <a:xfrm>
                  <a:off x="5275" y="1600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65" name="Freeform 13"/>
                <p:cNvSpPr>
                  <a:spLocks/>
                </p:cNvSpPr>
                <p:nvPr/>
              </p:nvSpPr>
              <p:spPr bwMode="auto">
                <a:xfrm>
                  <a:off x="5307" y="1596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66" name="Freeform 14"/>
                <p:cNvSpPr>
                  <a:spLocks/>
                </p:cNvSpPr>
                <p:nvPr/>
              </p:nvSpPr>
              <p:spPr bwMode="auto">
                <a:xfrm>
                  <a:off x="5271" y="1597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67" name="Freeform 15"/>
                <p:cNvSpPr>
                  <a:spLocks/>
                </p:cNvSpPr>
                <p:nvPr/>
              </p:nvSpPr>
              <p:spPr bwMode="auto">
                <a:xfrm>
                  <a:off x="5307" y="1633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68" name="Freeform 16"/>
                <p:cNvSpPr>
                  <a:spLocks/>
                </p:cNvSpPr>
                <p:nvPr/>
              </p:nvSpPr>
              <p:spPr bwMode="auto">
                <a:xfrm>
                  <a:off x="5271" y="1634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70" name="Group 17"/>
              <p:cNvGrpSpPr>
                <a:grpSpLocks/>
              </p:cNvGrpSpPr>
              <p:nvPr/>
            </p:nvGrpSpPr>
            <p:grpSpPr bwMode="auto">
              <a:xfrm>
                <a:off x="5307" y="1632"/>
                <a:ext cx="73" cy="88"/>
                <a:chOff x="5307" y="1632"/>
                <a:chExt cx="73" cy="88"/>
              </a:xfrm>
            </p:grpSpPr>
            <p:sp>
              <p:nvSpPr>
                <p:cNvPr id="20959" name="AutoShape 18"/>
                <p:cNvSpPr>
                  <a:spLocks noChangeArrowheads="1"/>
                </p:cNvSpPr>
                <p:nvPr/>
              </p:nvSpPr>
              <p:spPr bwMode="auto">
                <a:xfrm>
                  <a:off x="5311" y="1636"/>
                  <a:ext cx="64" cy="66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60" name="Freeform 19"/>
                <p:cNvSpPr>
                  <a:spLocks/>
                </p:cNvSpPr>
                <p:nvPr/>
              </p:nvSpPr>
              <p:spPr bwMode="auto">
                <a:xfrm>
                  <a:off x="5343" y="1632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61" name="Freeform 20"/>
                <p:cNvSpPr>
                  <a:spLocks/>
                </p:cNvSpPr>
                <p:nvPr/>
              </p:nvSpPr>
              <p:spPr bwMode="auto">
                <a:xfrm>
                  <a:off x="5307" y="1633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62" name="Freeform 21"/>
                <p:cNvSpPr>
                  <a:spLocks/>
                </p:cNvSpPr>
                <p:nvPr/>
              </p:nvSpPr>
              <p:spPr bwMode="auto">
                <a:xfrm>
                  <a:off x="5343" y="1669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63" name="Freeform 22"/>
                <p:cNvSpPr>
                  <a:spLocks/>
                </p:cNvSpPr>
                <p:nvPr/>
              </p:nvSpPr>
              <p:spPr bwMode="auto">
                <a:xfrm>
                  <a:off x="5307" y="1669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71" name="Group 23"/>
              <p:cNvGrpSpPr>
                <a:grpSpLocks/>
              </p:cNvGrpSpPr>
              <p:nvPr/>
            </p:nvGrpSpPr>
            <p:grpSpPr bwMode="auto">
              <a:xfrm>
                <a:off x="5307" y="1705"/>
                <a:ext cx="73" cy="88"/>
                <a:chOff x="5307" y="1705"/>
                <a:chExt cx="73" cy="88"/>
              </a:xfrm>
            </p:grpSpPr>
            <p:sp>
              <p:nvSpPr>
                <p:cNvPr id="20954" name="AutoShape 24"/>
                <p:cNvSpPr>
                  <a:spLocks noChangeArrowheads="1"/>
                </p:cNvSpPr>
                <p:nvPr/>
              </p:nvSpPr>
              <p:spPr bwMode="auto">
                <a:xfrm>
                  <a:off x="5311" y="1709"/>
                  <a:ext cx="64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55" name="Freeform 25"/>
                <p:cNvSpPr>
                  <a:spLocks/>
                </p:cNvSpPr>
                <p:nvPr/>
              </p:nvSpPr>
              <p:spPr bwMode="auto">
                <a:xfrm>
                  <a:off x="5343" y="1705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56" name="Freeform 26"/>
                <p:cNvSpPr>
                  <a:spLocks/>
                </p:cNvSpPr>
                <p:nvPr/>
              </p:nvSpPr>
              <p:spPr bwMode="auto">
                <a:xfrm>
                  <a:off x="5307" y="1705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57" name="Freeform 27"/>
                <p:cNvSpPr>
                  <a:spLocks/>
                </p:cNvSpPr>
                <p:nvPr/>
              </p:nvSpPr>
              <p:spPr bwMode="auto">
                <a:xfrm>
                  <a:off x="5343" y="1742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58" name="Freeform 28"/>
                <p:cNvSpPr>
                  <a:spLocks/>
                </p:cNvSpPr>
                <p:nvPr/>
              </p:nvSpPr>
              <p:spPr bwMode="auto">
                <a:xfrm>
                  <a:off x="5307" y="1742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72" name="Group 29"/>
              <p:cNvGrpSpPr>
                <a:grpSpLocks/>
              </p:cNvGrpSpPr>
              <p:nvPr/>
            </p:nvGrpSpPr>
            <p:grpSpPr bwMode="auto">
              <a:xfrm>
                <a:off x="5307" y="1778"/>
                <a:ext cx="73" cy="87"/>
                <a:chOff x="5307" y="1778"/>
                <a:chExt cx="73" cy="87"/>
              </a:xfrm>
            </p:grpSpPr>
            <p:sp>
              <p:nvSpPr>
                <p:cNvPr id="20949" name="AutoShape 30"/>
                <p:cNvSpPr>
                  <a:spLocks noChangeArrowheads="1"/>
                </p:cNvSpPr>
                <p:nvPr/>
              </p:nvSpPr>
              <p:spPr bwMode="auto">
                <a:xfrm>
                  <a:off x="5311" y="1781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50" name="Freeform 31"/>
                <p:cNvSpPr>
                  <a:spLocks/>
                </p:cNvSpPr>
                <p:nvPr/>
              </p:nvSpPr>
              <p:spPr bwMode="auto">
                <a:xfrm>
                  <a:off x="5343" y="1778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51" name="Freeform 32"/>
                <p:cNvSpPr>
                  <a:spLocks/>
                </p:cNvSpPr>
                <p:nvPr/>
              </p:nvSpPr>
              <p:spPr bwMode="auto">
                <a:xfrm>
                  <a:off x="5307" y="1778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52" name="Freeform 33"/>
                <p:cNvSpPr>
                  <a:spLocks/>
                </p:cNvSpPr>
                <p:nvPr/>
              </p:nvSpPr>
              <p:spPr bwMode="auto">
                <a:xfrm>
                  <a:off x="5343" y="1814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53" name="Freeform 34"/>
                <p:cNvSpPr>
                  <a:spLocks/>
                </p:cNvSpPr>
                <p:nvPr/>
              </p:nvSpPr>
              <p:spPr bwMode="auto">
                <a:xfrm>
                  <a:off x="5307" y="1815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73" name="Group 35"/>
              <p:cNvGrpSpPr>
                <a:grpSpLocks/>
              </p:cNvGrpSpPr>
              <p:nvPr/>
            </p:nvGrpSpPr>
            <p:grpSpPr bwMode="auto">
              <a:xfrm>
                <a:off x="5271" y="1814"/>
                <a:ext cx="73" cy="88"/>
                <a:chOff x="5271" y="1814"/>
                <a:chExt cx="73" cy="88"/>
              </a:xfrm>
            </p:grpSpPr>
            <p:sp>
              <p:nvSpPr>
                <p:cNvPr id="20944" name="AutoShape 36"/>
                <p:cNvSpPr>
                  <a:spLocks noChangeArrowheads="1"/>
                </p:cNvSpPr>
                <p:nvPr/>
              </p:nvSpPr>
              <p:spPr bwMode="auto">
                <a:xfrm>
                  <a:off x="5274" y="1818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45" name="Freeform 37"/>
                <p:cNvSpPr>
                  <a:spLocks/>
                </p:cNvSpPr>
                <p:nvPr/>
              </p:nvSpPr>
              <p:spPr bwMode="auto">
                <a:xfrm>
                  <a:off x="5307" y="1814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46" name="Freeform 38"/>
                <p:cNvSpPr>
                  <a:spLocks/>
                </p:cNvSpPr>
                <p:nvPr/>
              </p:nvSpPr>
              <p:spPr bwMode="auto">
                <a:xfrm>
                  <a:off x="5271" y="1814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47" name="Freeform 39"/>
                <p:cNvSpPr>
                  <a:spLocks/>
                </p:cNvSpPr>
                <p:nvPr/>
              </p:nvSpPr>
              <p:spPr bwMode="auto">
                <a:xfrm>
                  <a:off x="5307" y="1851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48" name="Freeform 40"/>
                <p:cNvSpPr>
                  <a:spLocks/>
                </p:cNvSpPr>
                <p:nvPr/>
              </p:nvSpPr>
              <p:spPr bwMode="auto">
                <a:xfrm>
                  <a:off x="5271" y="1851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74" name="Group 41"/>
              <p:cNvGrpSpPr>
                <a:grpSpLocks/>
              </p:cNvGrpSpPr>
              <p:nvPr/>
            </p:nvGrpSpPr>
            <p:grpSpPr bwMode="auto">
              <a:xfrm>
                <a:off x="5236" y="1849"/>
                <a:ext cx="73" cy="87"/>
                <a:chOff x="5236" y="1849"/>
                <a:chExt cx="73" cy="87"/>
              </a:xfrm>
            </p:grpSpPr>
            <p:sp>
              <p:nvSpPr>
                <p:cNvPr id="20939" name="AutoShape 42"/>
                <p:cNvSpPr>
                  <a:spLocks noChangeArrowheads="1"/>
                </p:cNvSpPr>
                <p:nvPr/>
              </p:nvSpPr>
              <p:spPr bwMode="auto">
                <a:xfrm>
                  <a:off x="5239" y="1852"/>
                  <a:ext cx="65" cy="66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40" name="Freeform 43"/>
                <p:cNvSpPr>
                  <a:spLocks/>
                </p:cNvSpPr>
                <p:nvPr/>
              </p:nvSpPr>
              <p:spPr bwMode="auto">
                <a:xfrm>
                  <a:off x="5272" y="1849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41" name="Freeform 44"/>
                <p:cNvSpPr>
                  <a:spLocks/>
                </p:cNvSpPr>
                <p:nvPr/>
              </p:nvSpPr>
              <p:spPr bwMode="auto">
                <a:xfrm>
                  <a:off x="5236" y="1849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42" name="Freeform 45"/>
                <p:cNvSpPr>
                  <a:spLocks/>
                </p:cNvSpPr>
                <p:nvPr/>
              </p:nvSpPr>
              <p:spPr bwMode="auto">
                <a:xfrm>
                  <a:off x="5272" y="1886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43" name="Freeform 46"/>
                <p:cNvSpPr>
                  <a:spLocks/>
                </p:cNvSpPr>
                <p:nvPr/>
              </p:nvSpPr>
              <p:spPr bwMode="auto">
                <a:xfrm>
                  <a:off x="5236" y="1886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75" name="Group 47"/>
              <p:cNvGrpSpPr>
                <a:grpSpLocks/>
              </p:cNvGrpSpPr>
              <p:nvPr/>
            </p:nvGrpSpPr>
            <p:grpSpPr bwMode="auto">
              <a:xfrm>
                <a:off x="5020" y="1560"/>
                <a:ext cx="73" cy="88"/>
                <a:chOff x="5020" y="1560"/>
                <a:chExt cx="73" cy="88"/>
              </a:xfrm>
            </p:grpSpPr>
            <p:sp>
              <p:nvSpPr>
                <p:cNvPr id="20934" name="AutoShape 48"/>
                <p:cNvSpPr>
                  <a:spLocks noChangeArrowheads="1"/>
                </p:cNvSpPr>
                <p:nvPr/>
              </p:nvSpPr>
              <p:spPr bwMode="auto">
                <a:xfrm>
                  <a:off x="5023" y="1564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35" name="Freeform 49"/>
                <p:cNvSpPr>
                  <a:spLocks/>
                </p:cNvSpPr>
                <p:nvPr/>
              </p:nvSpPr>
              <p:spPr bwMode="auto">
                <a:xfrm>
                  <a:off x="5020" y="1560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36" name="Freeform 50"/>
                <p:cNvSpPr>
                  <a:spLocks/>
                </p:cNvSpPr>
                <p:nvPr/>
              </p:nvSpPr>
              <p:spPr bwMode="auto">
                <a:xfrm>
                  <a:off x="5056" y="1561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37" name="Freeform 51"/>
                <p:cNvSpPr>
                  <a:spLocks/>
                </p:cNvSpPr>
                <p:nvPr/>
              </p:nvSpPr>
              <p:spPr bwMode="auto">
                <a:xfrm>
                  <a:off x="5020" y="1597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38" name="Freeform 52"/>
                <p:cNvSpPr>
                  <a:spLocks/>
                </p:cNvSpPr>
                <p:nvPr/>
              </p:nvSpPr>
              <p:spPr bwMode="auto">
                <a:xfrm>
                  <a:off x="5056" y="1598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76" name="Group 53"/>
              <p:cNvGrpSpPr>
                <a:grpSpLocks/>
              </p:cNvGrpSpPr>
              <p:nvPr/>
            </p:nvGrpSpPr>
            <p:grpSpPr bwMode="auto">
              <a:xfrm>
                <a:off x="4984" y="1596"/>
                <a:ext cx="73" cy="88"/>
                <a:chOff x="4984" y="1596"/>
                <a:chExt cx="73" cy="88"/>
              </a:xfrm>
            </p:grpSpPr>
            <p:sp>
              <p:nvSpPr>
                <p:cNvPr id="20929" name="AutoShape 54"/>
                <p:cNvSpPr>
                  <a:spLocks noChangeArrowheads="1"/>
                </p:cNvSpPr>
                <p:nvPr/>
              </p:nvSpPr>
              <p:spPr bwMode="auto">
                <a:xfrm>
                  <a:off x="4987" y="1600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30" name="Freeform 55"/>
                <p:cNvSpPr>
                  <a:spLocks/>
                </p:cNvSpPr>
                <p:nvPr/>
              </p:nvSpPr>
              <p:spPr bwMode="auto">
                <a:xfrm>
                  <a:off x="4984" y="1596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31" name="Freeform 56"/>
                <p:cNvSpPr>
                  <a:spLocks/>
                </p:cNvSpPr>
                <p:nvPr/>
              </p:nvSpPr>
              <p:spPr bwMode="auto">
                <a:xfrm>
                  <a:off x="5020" y="1597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32" name="Freeform 57"/>
                <p:cNvSpPr>
                  <a:spLocks/>
                </p:cNvSpPr>
                <p:nvPr/>
              </p:nvSpPr>
              <p:spPr bwMode="auto">
                <a:xfrm>
                  <a:off x="4984" y="1633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33" name="Freeform 58"/>
                <p:cNvSpPr>
                  <a:spLocks/>
                </p:cNvSpPr>
                <p:nvPr/>
              </p:nvSpPr>
              <p:spPr bwMode="auto">
                <a:xfrm>
                  <a:off x="5020" y="1634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77" name="Group 59"/>
              <p:cNvGrpSpPr>
                <a:grpSpLocks/>
              </p:cNvGrpSpPr>
              <p:nvPr/>
            </p:nvGrpSpPr>
            <p:grpSpPr bwMode="auto">
              <a:xfrm>
                <a:off x="4948" y="1632"/>
                <a:ext cx="73" cy="88"/>
                <a:chOff x="4948" y="1632"/>
                <a:chExt cx="73" cy="88"/>
              </a:xfrm>
            </p:grpSpPr>
            <p:sp>
              <p:nvSpPr>
                <p:cNvPr id="20924" name="AutoShape 60"/>
                <p:cNvSpPr>
                  <a:spLocks noChangeArrowheads="1"/>
                </p:cNvSpPr>
                <p:nvPr/>
              </p:nvSpPr>
              <p:spPr bwMode="auto">
                <a:xfrm>
                  <a:off x="4951" y="1636"/>
                  <a:ext cx="65" cy="66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25" name="Freeform 61"/>
                <p:cNvSpPr>
                  <a:spLocks/>
                </p:cNvSpPr>
                <p:nvPr/>
              </p:nvSpPr>
              <p:spPr bwMode="auto">
                <a:xfrm>
                  <a:off x="4948" y="1632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26" name="Freeform 62"/>
                <p:cNvSpPr>
                  <a:spLocks/>
                </p:cNvSpPr>
                <p:nvPr/>
              </p:nvSpPr>
              <p:spPr bwMode="auto">
                <a:xfrm>
                  <a:off x="4984" y="1633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27" name="Freeform 63"/>
                <p:cNvSpPr>
                  <a:spLocks/>
                </p:cNvSpPr>
                <p:nvPr/>
              </p:nvSpPr>
              <p:spPr bwMode="auto">
                <a:xfrm>
                  <a:off x="4948" y="1669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28" name="Freeform 64"/>
                <p:cNvSpPr>
                  <a:spLocks/>
                </p:cNvSpPr>
                <p:nvPr/>
              </p:nvSpPr>
              <p:spPr bwMode="auto">
                <a:xfrm>
                  <a:off x="4984" y="1669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78" name="Group 65"/>
              <p:cNvGrpSpPr>
                <a:grpSpLocks/>
              </p:cNvGrpSpPr>
              <p:nvPr/>
            </p:nvGrpSpPr>
            <p:grpSpPr bwMode="auto">
              <a:xfrm>
                <a:off x="4948" y="1705"/>
                <a:ext cx="73" cy="88"/>
                <a:chOff x="4948" y="1705"/>
                <a:chExt cx="73" cy="88"/>
              </a:xfrm>
            </p:grpSpPr>
            <p:sp>
              <p:nvSpPr>
                <p:cNvPr id="20919" name="AutoShape 66"/>
                <p:cNvSpPr>
                  <a:spLocks noChangeArrowheads="1"/>
                </p:cNvSpPr>
                <p:nvPr/>
              </p:nvSpPr>
              <p:spPr bwMode="auto">
                <a:xfrm>
                  <a:off x="4951" y="1709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20" name="Freeform 67"/>
                <p:cNvSpPr>
                  <a:spLocks/>
                </p:cNvSpPr>
                <p:nvPr/>
              </p:nvSpPr>
              <p:spPr bwMode="auto">
                <a:xfrm>
                  <a:off x="4948" y="1705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21" name="Freeform 68"/>
                <p:cNvSpPr>
                  <a:spLocks/>
                </p:cNvSpPr>
                <p:nvPr/>
              </p:nvSpPr>
              <p:spPr bwMode="auto">
                <a:xfrm>
                  <a:off x="4984" y="1705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22" name="Freeform 69"/>
                <p:cNvSpPr>
                  <a:spLocks/>
                </p:cNvSpPr>
                <p:nvPr/>
              </p:nvSpPr>
              <p:spPr bwMode="auto">
                <a:xfrm>
                  <a:off x="4948" y="1742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23" name="Freeform 70"/>
                <p:cNvSpPr>
                  <a:spLocks/>
                </p:cNvSpPr>
                <p:nvPr/>
              </p:nvSpPr>
              <p:spPr bwMode="auto">
                <a:xfrm>
                  <a:off x="4984" y="1742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79" name="Group 71"/>
              <p:cNvGrpSpPr>
                <a:grpSpLocks/>
              </p:cNvGrpSpPr>
              <p:nvPr/>
            </p:nvGrpSpPr>
            <p:grpSpPr bwMode="auto">
              <a:xfrm>
                <a:off x="4948" y="1778"/>
                <a:ext cx="73" cy="87"/>
                <a:chOff x="4948" y="1778"/>
                <a:chExt cx="73" cy="87"/>
              </a:xfrm>
            </p:grpSpPr>
            <p:sp>
              <p:nvSpPr>
                <p:cNvPr id="20914" name="AutoShape 72"/>
                <p:cNvSpPr>
                  <a:spLocks noChangeArrowheads="1"/>
                </p:cNvSpPr>
                <p:nvPr/>
              </p:nvSpPr>
              <p:spPr bwMode="auto">
                <a:xfrm>
                  <a:off x="4951" y="1781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15" name="Freeform 73"/>
                <p:cNvSpPr>
                  <a:spLocks/>
                </p:cNvSpPr>
                <p:nvPr/>
              </p:nvSpPr>
              <p:spPr bwMode="auto">
                <a:xfrm>
                  <a:off x="4948" y="1778"/>
                  <a:ext cx="36" cy="50"/>
                </a:xfrm>
                <a:custGeom>
                  <a:avLst/>
                  <a:gdLst>
                    <a:gd name="T0" fmla="*/ 0 w 36"/>
                    <a:gd name="T1" fmla="*/ 49 h 50"/>
                    <a:gd name="T2" fmla="*/ 0 w 36"/>
                    <a:gd name="T3" fmla="*/ 35 h 50"/>
                    <a:gd name="T4" fmla="*/ 35 w 36"/>
                    <a:gd name="T5" fmla="*/ 0 h 50"/>
                    <a:gd name="T6" fmla="*/ 35 w 36"/>
                    <a:gd name="T7" fmla="*/ 14 h 50"/>
                    <a:gd name="T8" fmla="*/ 0 w 36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50"/>
                    <a:gd name="T17" fmla="*/ 36 w 36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5" y="0"/>
                      </a:lnTo>
                      <a:lnTo>
                        <a:pt x="35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16" name="Freeform 74"/>
                <p:cNvSpPr>
                  <a:spLocks/>
                </p:cNvSpPr>
                <p:nvPr/>
              </p:nvSpPr>
              <p:spPr bwMode="auto">
                <a:xfrm>
                  <a:off x="4984" y="1778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17" name="Freeform 75"/>
                <p:cNvSpPr>
                  <a:spLocks/>
                </p:cNvSpPr>
                <p:nvPr/>
              </p:nvSpPr>
              <p:spPr bwMode="auto">
                <a:xfrm>
                  <a:off x="4948" y="1814"/>
                  <a:ext cx="36" cy="51"/>
                </a:xfrm>
                <a:custGeom>
                  <a:avLst/>
                  <a:gdLst>
                    <a:gd name="T0" fmla="*/ 0 w 36"/>
                    <a:gd name="T1" fmla="*/ 0 h 51"/>
                    <a:gd name="T2" fmla="*/ 0 w 36"/>
                    <a:gd name="T3" fmla="*/ 14 h 51"/>
                    <a:gd name="T4" fmla="*/ 35 w 36"/>
                    <a:gd name="T5" fmla="*/ 50 h 51"/>
                    <a:gd name="T6" fmla="*/ 35 w 36"/>
                    <a:gd name="T7" fmla="*/ 36 h 51"/>
                    <a:gd name="T8" fmla="*/ 0 w 36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51"/>
                    <a:gd name="T17" fmla="*/ 36 w 36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5" y="50"/>
                      </a:lnTo>
                      <a:lnTo>
                        <a:pt x="35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18" name="Freeform 76"/>
                <p:cNvSpPr>
                  <a:spLocks/>
                </p:cNvSpPr>
                <p:nvPr/>
              </p:nvSpPr>
              <p:spPr bwMode="auto">
                <a:xfrm>
                  <a:off x="4984" y="1815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80" name="Group 77"/>
              <p:cNvGrpSpPr>
                <a:grpSpLocks/>
              </p:cNvGrpSpPr>
              <p:nvPr/>
            </p:nvGrpSpPr>
            <p:grpSpPr bwMode="auto">
              <a:xfrm>
                <a:off x="4984" y="1814"/>
                <a:ext cx="73" cy="88"/>
                <a:chOff x="4984" y="1814"/>
                <a:chExt cx="73" cy="88"/>
              </a:xfrm>
            </p:grpSpPr>
            <p:sp>
              <p:nvSpPr>
                <p:cNvPr id="20909" name="AutoShape 78"/>
                <p:cNvSpPr>
                  <a:spLocks noChangeArrowheads="1"/>
                </p:cNvSpPr>
                <p:nvPr/>
              </p:nvSpPr>
              <p:spPr bwMode="auto">
                <a:xfrm>
                  <a:off x="4987" y="1818"/>
                  <a:ext cx="66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10" name="Freeform 79"/>
                <p:cNvSpPr>
                  <a:spLocks/>
                </p:cNvSpPr>
                <p:nvPr/>
              </p:nvSpPr>
              <p:spPr bwMode="auto">
                <a:xfrm>
                  <a:off x="4984" y="1814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11" name="Freeform 80"/>
                <p:cNvSpPr>
                  <a:spLocks/>
                </p:cNvSpPr>
                <p:nvPr/>
              </p:nvSpPr>
              <p:spPr bwMode="auto">
                <a:xfrm>
                  <a:off x="5020" y="1814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12" name="Freeform 81"/>
                <p:cNvSpPr>
                  <a:spLocks/>
                </p:cNvSpPr>
                <p:nvPr/>
              </p:nvSpPr>
              <p:spPr bwMode="auto">
                <a:xfrm>
                  <a:off x="4984" y="1851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13" name="Freeform 82"/>
                <p:cNvSpPr>
                  <a:spLocks/>
                </p:cNvSpPr>
                <p:nvPr/>
              </p:nvSpPr>
              <p:spPr bwMode="auto">
                <a:xfrm>
                  <a:off x="5020" y="1851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81" name="Group 83"/>
              <p:cNvGrpSpPr>
                <a:grpSpLocks/>
              </p:cNvGrpSpPr>
              <p:nvPr/>
            </p:nvGrpSpPr>
            <p:grpSpPr bwMode="auto">
              <a:xfrm>
                <a:off x="5019" y="1849"/>
                <a:ext cx="73" cy="87"/>
                <a:chOff x="5019" y="1849"/>
                <a:chExt cx="73" cy="87"/>
              </a:xfrm>
            </p:grpSpPr>
            <p:sp>
              <p:nvSpPr>
                <p:cNvPr id="20904" name="AutoShape 84"/>
                <p:cNvSpPr>
                  <a:spLocks noChangeArrowheads="1"/>
                </p:cNvSpPr>
                <p:nvPr/>
              </p:nvSpPr>
              <p:spPr bwMode="auto">
                <a:xfrm>
                  <a:off x="5022" y="1852"/>
                  <a:ext cx="65" cy="66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05" name="Freeform 85"/>
                <p:cNvSpPr>
                  <a:spLocks/>
                </p:cNvSpPr>
                <p:nvPr/>
              </p:nvSpPr>
              <p:spPr bwMode="auto">
                <a:xfrm>
                  <a:off x="5019" y="1849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06" name="Freeform 86"/>
                <p:cNvSpPr>
                  <a:spLocks/>
                </p:cNvSpPr>
                <p:nvPr/>
              </p:nvSpPr>
              <p:spPr bwMode="auto">
                <a:xfrm>
                  <a:off x="5055" y="1849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07" name="Freeform 87"/>
                <p:cNvSpPr>
                  <a:spLocks/>
                </p:cNvSpPr>
                <p:nvPr/>
              </p:nvSpPr>
              <p:spPr bwMode="auto">
                <a:xfrm>
                  <a:off x="5019" y="1886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08" name="Freeform 88"/>
                <p:cNvSpPr>
                  <a:spLocks/>
                </p:cNvSpPr>
                <p:nvPr/>
              </p:nvSpPr>
              <p:spPr bwMode="auto">
                <a:xfrm>
                  <a:off x="5055" y="1886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82" name="Group 89"/>
              <p:cNvGrpSpPr>
                <a:grpSpLocks/>
              </p:cNvGrpSpPr>
              <p:nvPr/>
            </p:nvGrpSpPr>
            <p:grpSpPr bwMode="auto">
              <a:xfrm>
                <a:off x="5164" y="1560"/>
                <a:ext cx="72" cy="88"/>
                <a:chOff x="5164" y="1560"/>
                <a:chExt cx="72" cy="88"/>
              </a:xfrm>
            </p:grpSpPr>
            <p:sp>
              <p:nvSpPr>
                <p:cNvPr id="20900" name="AutoShape 90"/>
                <p:cNvSpPr>
                  <a:spLocks noChangeArrowheads="1"/>
                </p:cNvSpPr>
                <p:nvPr/>
              </p:nvSpPr>
              <p:spPr bwMode="auto">
                <a:xfrm>
                  <a:off x="5166" y="1564"/>
                  <a:ext cx="66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901" name="Freeform 91"/>
                <p:cNvSpPr>
                  <a:spLocks/>
                </p:cNvSpPr>
                <p:nvPr/>
              </p:nvSpPr>
              <p:spPr bwMode="auto">
                <a:xfrm>
                  <a:off x="5164" y="1560"/>
                  <a:ext cx="36" cy="51"/>
                </a:xfrm>
                <a:custGeom>
                  <a:avLst/>
                  <a:gdLst>
                    <a:gd name="T0" fmla="*/ 0 w 36"/>
                    <a:gd name="T1" fmla="*/ 50 h 51"/>
                    <a:gd name="T2" fmla="*/ 0 w 36"/>
                    <a:gd name="T3" fmla="*/ 36 h 51"/>
                    <a:gd name="T4" fmla="*/ 35 w 36"/>
                    <a:gd name="T5" fmla="*/ 0 h 51"/>
                    <a:gd name="T6" fmla="*/ 35 w 36"/>
                    <a:gd name="T7" fmla="*/ 14 h 51"/>
                    <a:gd name="T8" fmla="*/ 0 w 36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51"/>
                    <a:gd name="T17" fmla="*/ 36 w 36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5" y="0"/>
                      </a:lnTo>
                      <a:lnTo>
                        <a:pt x="35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02" name="Freeform 92"/>
                <p:cNvSpPr>
                  <a:spLocks/>
                </p:cNvSpPr>
                <p:nvPr/>
              </p:nvSpPr>
              <p:spPr bwMode="auto">
                <a:xfrm>
                  <a:off x="5199" y="1561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903" name="Freeform 93"/>
                <p:cNvSpPr>
                  <a:spLocks/>
                </p:cNvSpPr>
                <p:nvPr/>
              </p:nvSpPr>
              <p:spPr bwMode="auto">
                <a:xfrm>
                  <a:off x="5164" y="1597"/>
                  <a:ext cx="36" cy="51"/>
                </a:xfrm>
                <a:custGeom>
                  <a:avLst/>
                  <a:gdLst>
                    <a:gd name="T0" fmla="*/ 0 w 36"/>
                    <a:gd name="T1" fmla="*/ 0 h 51"/>
                    <a:gd name="T2" fmla="*/ 0 w 36"/>
                    <a:gd name="T3" fmla="*/ 14 h 51"/>
                    <a:gd name="T4" fmla="*/ 35 w 36"/>
                    <a:gd name="T5" fmla="*/ 50 h 51"/>
                    <a:gd name="T6" fmla="*/ 35 w 36"/>
                    <a:gd name="T7" fmla="*/ 36 h 51"/>
                    <a:gd name="T8" fmla="*/ 0 w 36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51"/>
                    <a:gd name="T17" fmla="*/ 36 w 36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5" y="50"/>
                      </a:lnTo>
                      <a:lnTo>
                        <a:pt x="35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83" name="Group 94"/>
              <p:cNvGrpSpPr>
                <a:grpSpLocks/>
              </p:cNvGrpSpPr>
              <p:nvPr/>
            </p:nvGrpSpPr>
            <p:grpSpPr bwMode="auto">
              <a:xfrm>
                <a:off x="5091" y="1560"/>
                <a:ext cx="74" cy="88"/>
                <a:chOff x="5091" y="1560"/>
                <a:chExt cx="74" cy="88"/>
              </a:xfrm>
            </p:grpSpPr>
            <p:sp>
              <p:nvSpPr>
                <p:cNvPr id="20896" name="AutoShape 95"/>
                <p:cNvSpPr>
                  <a:spLocks noChangeArrowheads="1"/>
                </p:cNvSpPr>
                <p:nvPr/>
              </p:nvSpPr>
              <p:spPr bwMode="auto">
                <a:xfrm>
                  <a:off x="5095" y="1564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897" name="Freeform 96"/>
                <p:cNvSpPr>
                  <a:spLocks/>
                </p:cNvSpPr>
                <p:nvPr/>
              </p:nvSpPr>
              <p:spPr bwMode="auto">
                <a:xfrm>
                  <a:off x="5091" y="1560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898" name="Freeform 97"/>
                <p:cNvSpPr>
                  <a:spLocks/>
                </p:cNvSpPr>
                <p:nvPr/>
              </p:nvSpPr>
              <p:spPr bwMode="auto">
                <a:xfrm>
                  <a:off x="5127" y="1561"/>
                  <a:ext cx="38" cy="50"/>
                </a:xfrm>
                <a:custGeom>
                  <a:avLst/>
                  <a:gdLst>
                    <a:gd name="T0" fmla="*/ 37 w 38"/>
                    <a:gd name="T1" fmla="*/ 49 h 50"/>
                    <a:gd name="T2" fmla="*/ 37 w 38"/>
                    <a:gd name="T3" fmla="*/ 35 h 50"/>
                    <a:gd name="T4" fmla="*/ 0 w 38"/>
                    <a:gd name="T5" fmla="*/ 0 h 50"/>
                    <a:gd name="T6" fmla="*/ 0 w 38"/>
                    <a:gd name="T7" fmla="*/ 14 h 50"/>
                    <a:gd name="T8" fmla="*/ 37 w 38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8"/>
                    <a:gd name="T16" fmla="*/ 0 h 50"/>
                    <a:gd name="T17" fmla="*/ 38 w 38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8" h="50">
                      <a:moveTo>
                        <a:pt x="37" y="49"/>
                      </a:moveTo>
                      <a:lnTo>
                        <a:pt x="37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7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899" name="Freeform 98"/>
                <p:cNvSpPr>
                  <a:spLocks/>
                </p:cNvSpPr>
                <p:nvPr/>
              </p:nvSpPr>
              <p:spPr bwMode="auto">
                <a:xfrm>
                  <a:off x="5127" y="1598"/>
                  <a:ext cx="38" cy="50"/>
                </a:xfrm>
                <a:custGeom>
                  <a:avLst/>
                  <a:gdLst>
                    <a:gd name="T0" fmla="*/ 37 w 38"/>
                    <a:gd name="T1" fmla="*/ 0 h 50"/>
                    <a:gd name="T2" fmla="*/ 37 w 38"/>
                    <a:gd name="T3" fmla="*/ 14 h 50"/>
                    <a:gd name="T4" fmla="*/ 0 w 38"/>
                    <a:gd name="T5" fmla="*/ 49 h 50"/>
                    <a:gd name="T6" fmla="*/ 0 w 38"/>
                    <a:gd name="T7" fmla="*/ 35 h 50"/>
                    <a:gd name="T8" fmla="*/ 37 w 38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8"/>
                    <a:gd name="T16" fmla="*/ 0 h 50"/>
                    <a:gd name="T17" fmla="*/ 38 w 38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8" h="50">
                      <a:moveTo>
                        <a:pt x="37" y="0"/>
                      </a:moveTo>
                      <a:lnTo>
                        <a:pt x="37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7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84" name="Group 99"/>
              <p:cNvGrpSpPr>
                <a:grpSpLocks/>
              </p:cNvGrpSpPr>
              <p:nvPr/>
            </p:nvGrpSpPr>
            <p:grpSpPr bwMode="auto">
              <a:xfrm>
                <a:off x="5091" y="1849"/>
                <a:ext cx="73" cy="88"/>
                <a:chOff x="5091" y="1849"/>
                <a:chExt cx="73" cy="88"/>
              </a:xfrm>
            </p:grpSpPr>
            <p:sp>
              <p:nvSpPr>
                <p:cNvPr id="20891" name="AutoShape 100"/>
                <p:cNvSpPr>
                  <a:spLocks noChangeArrowheads="1"/>
                </p:cNvSpPr>
                <p:nvPr/>
              </p:nvSpPr>
              <p:spPr bwMode="auto">
                <a:xfrm>
                  <a:off x="5094" y="1853"/>
                  <a:ext cx="66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892" name="Freeform 101"/>
                <p:cNvSpPr>
                  <a:spLocks/>
                </p:cNvSpPr>
                <p:nvPr/>
              </p:nvSpPr>
              <p:spPr bwMode="auto">
                <a:xfrm>
                  <a:off x="5091" y="1849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893" name="Freeform 102"/>
                <p:cNvSpPr>
                  <a:spLocks/>
                </p:cNvSpPr>
                <p:nvPr/>
              </p:nvSpPr>
              <p:spPr bwMode="auto">
                <a:xfrm>
                  <a:off x="5127" y="1850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894" name="Freeform 103"/>
                <p:cNvSpPr>
                  <a:spLocks/>
                </p:cNvSpPr>
                <p:nvPr/>
              </p:nvSpPr>
              <p:spPr bwMode="auto">
                <a:xfrm>
                  <a:off x="5091" y="1886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895" name="Freeform 104"/>
                <p:cNvSpPr>
                  <a:spLocks/>
                </p:cNvSpPr>
                <p:nvPr/>
              </p:nvSpPr>
              <p:spPr bwMode="auto">
                <a:xfrm>
                  <a:off x="5127" y="1886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885" name="Group 105"/>
              <p:cNvGrpSpPr>
                <a:grpSpLocks/>
              </p:cNvGrpSpPr>
              <p:nvPr/>
            </p:nvGrpSpPr>
            <p:grpSpPr bwMode="auto">
              <a:xfrm>
                <a:off x="5164" y="1849"/>
                <a:ext cx="73" cy="88"/>
                <a:chOff x="5164" y="1849"/>
                <a:chExt cx="73" cy="88"/>
              </a:xfrm>
            </p:grpSpPr>
            <p:sp>
              <p:nvSpPr>
                <p:cNvPr id="20886" name="AutoShape 106"/>
                <p:cNvSpPr>
                  <a:spLocks noChangeArrowheads="1"/>
                </p:cNvSpPr>
                <p:nvPr/>
              </p:nvSpPr>
              <p:spPr bwMode="auto">
                <a:xfrm>
                  <a:off x="5168" y="1853"/>
                  <a:ext cx="64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887" name="Freeform 107"/>
                <p:cNvSpPr>
                  <a:spLocks/>
                </p:cNvSpPr>
                <p:nvPr/>
              </p:nvSpPr>
              <p:spPr bwMode="auto">
                <a:xfrm>
                  <a:off x="5164" y="1849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888" name="Freeform 108"/>
                <p:cNvSpPr>
                  <a:spLocks/>
                </p:cNvSpPr>
                <p:nvPr/>
              </p:nvSpPr>
              <p:spPr bwMode="auto">
                <a:xfrm>
                  <a:off x="5200" y="1850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889" name="Freeform 109"/>
                <p:cNvSpPr>
                  <a:spLocks/>
                </p:cNvSpPr>
                <p:nvPr/>
              </p:nvSpPr>
              <p:spPr bwMode="auto">
                <a:xfrm>
                  <a:off x="5164" y="1886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890" name="Freeform 110"/>
                <p:cNvSpPr>
                  <a:spLocks/>
                </p:cNvSpPr>
                <p:nvPr/>
              </p:nvSpPr>
              <p:spPr bwMode="auto">
                <a:xfrm>
                  <a:off x="5200" y="1886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  <p:sp>
          <p:nvSpPr>
            <p:cNvPr id="20835" name="Freeform 111"/>
            <p:cNvSpPr>
              <a:spLocks/>
            </p:cNvSpPr>
            <p:nvPr/>
          </p:nvSpPr>
          <p:spPr bwMode="auto">
            <a:xfrm>
              <a:off x="5199" y="1598"/>
              <a:ext cx="37" cy="50"/>
            </a:xfrm>
            <a:custGeom>
              <a:avLst/>
              <a:gdLst>
                <a:gd name="T0" fmla="*/ 36 w 37"/>
                <a:gd name="T1" fmla="*/ 0 h 50"/>
                <a:gd name="T2" fmla="*/ 36 w 37"/>
                <a:gd name="T3" fmla="*/ 14 h 50"/>
                <a:gd name="T4" fmla="*/ 0 w 37"/>
                <a:gd name="T5" fmla="*/ 49 h 50"/>
                <a:gd name="T6" fmla="*/ 0 w 37"/>
                <a:gd name="T7" fmla="*/ 35 h 50"/>
                <a:gd name="T8" fmla="*/ 36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36" y="0"/>
                  </a:moveTo>
                  <a:lnTo>
                    <a:pt x="36" y="14"/>
                  </a:lnTo>
                  <a:lnTo>
                    <a:pt x="0" y="49"/>
                  </a:lnTo>
                  <a:lnTo>
                    <a:pt x="0" y="35"/>
                  </a:lnTo>
                  <a:lnTo>
                    <a:pt x="36" y="0"/>
                  </a:lnTo>
                </a:path>
              </a:pathLst>
            </a:custGeom>
            <a:solidFill>
              <a:srgbClr val="33A8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36" name="Freeform 112"/>
            <p:cNvSpPr>
              <a:spLocks/>
            </p:cNvSpPr>
            <p:nvPr/>
          </p:nvSpPr>
          <p:spPr bwMode="auto">
            <a:xfrm>
              <a:off x="5091" y="1597"/>
              <a:ext cx="37" cy="51"/>
            </a:xfrm>
            <a:custGeom>
              <a:avLst/>
              <a:gdLst>
                <a:gd name="T0" fmla="*/ 0 w 37"/>
                <a:gd name="T1" fmla="*/ 0 h 51"/>
                <a:gd name="T2" fmla="*/ 0 w 37"/>
                <a:gd name="T3" fmla="*/ 14 h 51"/>
                <a:gd name="T4" fmla="*/ 36 w 37"/>
                <a:gd name="T5" fmla="*/ 50 h 51"/>
                <a:gd name="T6" fmla="*/ 36 w 37"/>
                <a:gd name="T7" fmla="*/ 36 h 51"/>
                <a:gd name="T8" fmla="*/ 0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0" y="0"/>
                  </a:moveTo>
                  <a:lnTo>
                    <a:pt x="0" y="14"/>
                  </a:lnTo>
                  <a:lnTo>
                    <a:pt x="36" y="50"/>
                  </a:lnTo>
                  <a:lnTo>
                    <a:pt x="36" y="36"/>
                  </a:lnTo>
                  <a:lnTo>
                    <a:pt x="0" y="0"/>
                  </a:lnTo>
                </a:path>
              </a:pathLst>
            </a:custGeom>
            <a:solidFill>
              <a:srgbClr val="33A8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37" name="Freeform 113"/>
            <p:cNvSpPr>
              <a:spLocks/>
            </p:cNvSpPr>
            <p:nvPr/>
          </p:nvSpPr>
          <p:spPr bwMode="auto">
            <a:xfrm>
              <a:off x="5019" y="1618"/>
              <a:ext cx="286" cy="254"/>
            </a:xfrm>
            <a:custGeom>
              <a:avLst/>
              <a:gdLst>
                <a:gd name="T0" fmla="*/ 109 w 286"/>
                <a:gd name="T1" fmla="*/ 0 h 254"/>
                <a:gd name="T2" fmla="*/ 248 w 286"/>
                <a:gd name="T3" fmla="*/ 0 h 254"/>
                <a:gd name="T4" fmla="*/ 285 w 286"/>
                <a:gd name="T5" fmla="*/ 111 h 254"/>
                <a:gd name="T6" fmla="*/ 217 w 286"/>
                <a:gd name="T7" fmla="*/ 253 h 254"/>
                <a:gd name="T8" fmla="*/ 72 w 286"/>
                <a:gd name="T9" fmla="*/ 253 h 254"/>
                <a:gd name="T10" fmla="*/ 0 w 286"/>
                <a:gd name="T11" fmla="*/ 110 h 254"/>
                <a:gd name="T12" fmla="*/ 39 w 286"/>
                <a:gd name="T13" fmla="*/ 0 h 254"/>
                <a:gd name="T14" fmla="*/ 109 w 286"/>
                <a:gd name="T15" fmla="*/ 0 h 2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6"/>
                <a:gd name="T25" fmla="*/ 0 h 254"/>
                <a:gd name="T26" fmla="*/ 286 w 286"/>
                <a:gd name="T27" fmla="*/ 254 h 25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6" h="254">
                  <a:moveTo>
                    <a:pt x="109" y="0"/>
                  </a:moveTo>
                  <a:lnTo>
                    <a:pt x="248" y="0"/>
                  </a:lnTo>
                  <a:lnTo>
                    <a:pt x="285" y="111"/>
                  </a:lnTo>
                  <a:lnTo>
                    <a:pt x="217" y="253"/>
                  </a:lnTo>
                  <a:lnTo>
                    <a:pt x="72" y="253"/>
                  </a:lnTo>
                  <a:lnTo>
                    <a:pt x="0" y="110"/>
                  </a:lnTo>
                  <a:lnTo>
                    <a:pt x="39" y="0"/>
                  </a:lnTo>
                  <a:lnTo>
                    <a:pt x="109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38" name="AutoShape 114"/>
            <p:cNvSpPr>
              <a:spLocks noChangeArrowheads="1"/>
            </p:cNvSpPr>
            <p:nvPr/>
          </p:nvSpPr>
          <p:spPr bwMode="auto">
            <a:xfrm>
              <a:off x="5059" y="1586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39" name="AutoShape 115"/>
            <p:cNvSpPr>
              <a:spLocks noChangeArrowheads="1"/>
            </p:cNvSpPr>
            <p:nvPr/>
          </p:nvSpPr>
          <p:spPr bwMode="auto">
            <a:xfrm>
              <a:off x="5023" y="1622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40" name="AutoShape 116"/>
            <p:cNvSpPr>
              <a:spLocks noChangeArrowheads="1"/>
            </p:cNvSpPr>
            <p:nvPr/>
          </p:nvSpPr>
          <p:spPr bwMode="auto">
            <a:xfrm>
              <a:off x="4987" y="1658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41" name="AutoShape 117"/>
            <p:cNvSpPr>
              <a:spLocks noChangeArrowheads="1"/>
            </p:cNvSpPr>
            <p:nvPr/>
          </p:nvSpPr>
          <p:spPr bwMode="auto">
            <a:xfrm>
              <a:off x="5023" y="1767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42" name="Freeform 118"/>
            <p:cNvSpPr>
              <a:spLocks/>
            </p:cNvSpPr>
            <p:nvPr/>
          </p:nvSpPr>
          <p:spPr bwMode="auto">
            <a:xfrm>
              <a:off x="5092" y="1619"/>
              <a:ext cx="37" cy="50"/>
            </a:xfrm>
            <a:custGeom>
              <a:avLst/>
              <a:gdLst>
                <a:gd name="T0" fmla="*/ 36 w 37"/>
                <a:gd name="T1" fmla="*/ 0 h 50"/>
                <a:gd name="T2" fmla="*/ 36 w 37"/>
                <a:gd name="T3" fmla="*/ 14 h 50"/>
                <a:gd name="T4" fmla="*/ 0 w 37"/>
                <a:gd name="T5" fmla="*/ 49 h 50"/>
                <a:gd name="T6" fmla="*/ 0 w 37"/>
                <a:gd name="T7" fmla="*/ 35 h 50"/>
                <a:gd name="T8" fmla="*/ 36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36" y="0"/>
                  </a:moveTo>
                  <a:lnTo>
                    <a:pt x="36" y="14"/>
                  </a:lnTo>
                  <a:lnTo>
                    <a:pt x="0" y="49"/>
                  </a:lnTo>
                  <a:lnTo>
                    <a:pt x="0" y="35"/>
                  </a:lnTo>
                  <a:lnTo>
                    <a:pt x="36" y="0"/>
                  </a:lnTo>
                </a:path>
              </a:pathLst>
            </a:custGeom>
            <a:solidFill>
              <a:srgbClr val="00AE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43" name="Freeform 119"/>
            <p:cNvSpPr>
              <a:spLocks/>
            </p:cNvSpPr>
            <p:nvPr/>
          </p:nvSpPr>
          <p:spPr bwMode="auto">
            <a:xfrm>
              <a:off x="5056" y="1655"/>
              <a:ext cx="37" cy="50"/>
            </a:xfrm>
            <a:custGeom>
              <a:avLst/>
              <a:gdLst>
                <a:gd name="T0" fmla="*/ 36 w 37"/>
                <a:gd name="T1" fmla="*/ 0 h 50"/>
                <a:gd name="T2" fmla="*/ 36 w 37"/>
                <a:gd name="T3" fmla="*/ 14 h 50"/>
                <a:gd name="T4" fmla="*/ 0 w 37"/>
                <a:gd name="T5" fmla="*/ 49 h 50"/>
                <a:gd name="T6" fmla="*/ 0 w 37"/>
                <a:gd name="T7" fmla="*/ 35 h 50"/>
                <a:gd name="T8" fmla="*/ 36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36" y="0"/>
                  </a:moveTo>
                  <a:lnTo>
                    <a:pt x="36" y="14"/>
                  </a:lnTo>
                  <a:lnTo>
                    <a:pt x="0" y="49"/>
                  </a:lnTo>
                  <a:lnTo>
                    <a:pt x="0" y="35"/>
                  </a:lnTo>
                  <a:lnTo>
                    <a:pt x="36" y="0"/>
                  </a:lnTo>
                </a:path>
              </a:pathLst>
            </a:custGeom>
            <a:solidFill>
              <a:srgbClr val="00AE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44" name="Freeform 120"/>
            <p:cNvSpPr>
              <a:spLocks/>
            </p:cNvSpPr>
            <p:nvPr/>
          </p:nvSpPr>
          <p:spPr bwMode="auto">
            <a:xfrm>
              <a:off x="5020" y="1691"/>
              <a:ext cx="37" cy="51"/>
            </a:xfrm>
            <a:custGeom>
              <a:avLst/>
              <a:gdLst>
                <a:gd name="T0" fmla="*/ 36 w 37"/>
                <a:gd name="T1" fmla="*/ 0 h 51"/>
                <a:gd name="T2" fmla="*/ 36 w 37"/>
                <a:gd name="T3" fmla="*/ 14 h 51"/>
                <a:gd name="T4" fmla="*/ 0 w 37"/>
                <a:gd name="T5" fmla="*/ 50 h 51"/>
                <a:gd name="T6" fmla="*/ 0 w 37"/>
                <a:gd name="T7" fmla="*/ 36 h 51"/>
                <a:gd name="T8" fmla="*/ 36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36" y="0"/>
                  </a:moveTo>
                  <a:lnTo>
                    <a:pt x="36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6" y="0"/>
                  </a:lnTo>
                </a:path>
              </a:pathLst>
            </a:custGeom>
            <a:solidFill>
              <a:srgbClr val="00AE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45" name="Freeform 121"/>
            <p:cNvSpPr>
              <a:spLocks/>
            </p:cNvSpPr>
            <p:nvPr/>
          </p:nvSpPr>
          <p:spPr bwMode="auto">
            <a:xfrm>
              <a:off x="4983" y="1691"/>
              <a:ext cx="38" cy="51"/>
            </a:xfrm>
            <a:custGeom>
              <a:avLst/>
              <a:gdLst>
                <a:gd name="T0" fmla="*/ 0 w 38"/>
                <a:gd name="T1" fmla="*/ 0 h 51"/>
                <a:gd name="T2" fmla="*/ 0 w 38"/>
                <a:gd name="T3" fmla="*/ 14 h 51"/>
                <a:gd name="T4" fmla="*/ 37 w 38"/>
                <a:gd name="T5" fmla="*/ 50 h 51"/>
                <a:gd name="T6" fmla="*/ 37 w 38"/>
                <a:gd name="T7" fmla="*/ 36 h 51"/>
                <a:gd name="T8" fmla="*/ 0 w 38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1"/>
                <a:gd name="T17" fmla="*/ 38 w 38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1">
                  <a:moveTo>
                    <a:pt x="0" y="0"/>
                  </a:moveTo>
                  <a:lnTo>
                    <a:pt x="0" y="14"/>
                  </a:lnTo>
                  <a:lnTo>
                    <a:pt x="37" y="50"/>
                  </a:lnTo>
                  <a:lnTo>
                    <a:pt x="37" y="36"/>
                  </a:lnTo>
                  <a:lnTo>
                    <a:pt x="0" y="0"/>
                  </a:lnTo>
                </a:path>
              </a:pathLst>
            </a:custGeom>
            <a:solidFill>
              <a:srgbClr val="0054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46" name="Rectangle 122"/>
            <p:cNvSpPr>
              <a:spLocks noChangeArrowheads="1"/>
            </p:cNvSpPr>
            <p:nvPr/>
          </p:nvSpPr>
          <p:spPr bwMode="auto">
            <a:xfrm>
              <a:off x="5096" y="1854"/>
              <a:ext cx="136" cy="1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47" name="Freeform 123"/>
            <p:cNvSpPr>
              <a:spLocks/>
            </p:cNvSpPr>
            <p:nvPr/>
          </p:nvSpPr>
          <p:spPr bwMode="auto">
            <a:xfrm>
              <a:off x="4983" y="1763"/>
              <a:ext cx="38" cy="51"/>
            </a:xfrm>
            <a:custGeom>
              <a:avLst/>
              <a:gdLst>
                <a:gd name="T0" fmla="*/ 0 w 38"/>
                <a:gd name="T1" fmla="*/ 0 h 51"/>
                <a:gd name="T2" fmla="*/ 0 w 38"/>
                <a:gd name="T3" fmla="*/ 14 h 51"/>
                <a:gd name="T4" fmla="*/ 37 w 38"/>
                <a:gd name="T5" fmla="*/ 50 h 51"/>
                <a:gd name="T6" fmla="*/ 37 w 38"/>
                <a:gd name="T7" fmla="*/ 36 h 51"/>
                <a:gd name="T8" fmla="*/ 0 w 38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1"/>
                <a:gd name="T17" fmla="*/ 38 w 38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1">
                  <a:moveTo>
                    <a:pt x="0" y="0"/>
                  </a:moveTo>
                  <a:lnTo>
                    <a:pt x="0" y="14"/>
                  </a:lnTo>
                  <a:lnTo>
                    <a:pt x="37" y="50"/>
                  </a:lnTo>
                  <a:lnTo>
                    <a:pt x="37" y="36"/>
                  </a:lnTo>
                  <a:lnTo>
                    <a:pt x="0" y="0"/>
                  </a:lnTo>
                </a:path>
              </a:pathLst>
            </a:custGeom>
            <a:solidFill>
              <a:srgbClr val="0054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48" name="Freeform 124"/>
            <p:cNvSpPr>
              <a:spLocks/>
            </p:cNvSpPr>
            <p:nvPr/>
          </p:nvSpPr>
          <p:spPr bwMode="auto">
            <a:xfrm>
              <a:off x="5020" y="1799"/>
              <a:ext cx="36" cy="51"/>
            </a:xfrm>
            <a:custGeom>
              <a:avLst/>
              <a:gdLst>
                <a:gd name="T0" fmla="*/ 0 w 36"/>
                <a:gd name="T1" fmla="*/ 0 h 51"/>
                <a:gd name="T2" fmla="*/ 0 w 36"/>
                <a:gd name="T3" fmla="*/ 14 h 51"/>
                <a:gd name="T4" fmla="*/ 35 w 36"/>
                <a:gd name="T5" fmla="*/ 50 h 51"/>
                <a:gd name="T6" fmla="*/ 35 w 36"/>
                <a:gd name="T7" fmla="*/ 36 h 51"/>
                <a:gd name="T8" fmla="*/ 0 w 36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51"/>
                <a:gd name="T17" fmla="*/ 36 w 36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51">
                  <a:moveTo>
                    <a:pt x="0" y="0"/>
                  </a:moveTo>
                  <a:lnTo>
                    <a:pt x="0" y="14"/>
                  </a:lnTo>
                  <a:lnTo>
                    <a:pt x="35" y="50"/>
                  </a:lnTo>
                  <a:lnTo>
                    <a:pt x="35" y="36"/>
                  </a:lnTo>
                  <a:lnTo>
                    <a:pt x="0" y="0"/>
                  </a:lnTo>
                </a:path>
              </a:pathLst>
            </a:custGeom>
            <a:solidFill>
              <a:srgbClr val="0054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49" name="AutoShape 125"/>
            <p:cNvSpPr>
              <a:spLocks noChangeArrowheads="1"/>
            </p:cNvSpPr>
            <p:nvPr/>
          </p:nvSpPr>
          <p:spPr bwMode="auto">
            <a:xfrm>
              <a:off x="5058" y="1803"/>
              <a:ext cx="66" cy="65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50" name="Freeform 126"/>
            <p:cNvSpPr>
              <a:spLocks/>
            </p:cNvSpPr>
            <p:nvPr/>
          </p:nvSpPr>
          <p:spPr bwMode="auto">
            <a:xfrm>
              <a:off x="5055" y="1835"/>
              <a:ext cx="37" cy="51"/>
            </a:xfrm>
            <a:custGeom>
              <a:avLst/>
              <a:gdLst>
                <a:gd name="T0" fmla="*/ 0 w 37"/>
                <a:gd name="T1" fmla="*/ 0 h 51"/>
                <a:gd name="T2" fmla="*/ 0 w 37"/>
                <a:gd name="T3" fmla="*/ 14 h 51"/>
                <a:gd name="T4" fmla="*/ 36 w 37"/>
                <a:gd name="T5" fmla="*/ 50 h 51"/>
                <a:gd name="T6" fmla="*/ 36 w 37"/>
                <a:gd name="T7" fmla="*/ 36 h 51"/>
                <a:gd name="T8" fmla="*/ 0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0" y="0"/>
                  </a:moveTo>
                  <a:lnTo>
                    <a:pt x="0" y="14"/>
                  </a:lnTo>
                  <a:lnTo>
                    <a:pt x="36" y="50"/>
                  </a:lnTo>
                  <a:lnTo>
                    <a:pt x="36" y="36"/>
                  </a:lnTo>
                  <a:lnTo>
                    <a:pt x="0" y="0"/>
                  </a:lnTo>
                </a:path>
              </a:pathLst>
            </a:custGeom>
            <a:solidFill>
              <a:srgbClr val="AD69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51" name="Freeform 127"/>
            <p:cNvSpPr>
              <a:spLocks/>
            </p:cNvSpPr>
            <p:nvPr/>
          </p:nvSpPr>
          <p:spPr bwMode="auto">
            <a:xfrm>
              <a:off x="5091" y="1835"/>
              <a:ext cx="37" cy="51"/>
            </a:xfrm>
            <a:custGeom>
              <a:avLst/>
              <a:gdLst>
                <a:gd name="T0" fmla="*/ 36 w 37"/>
                <a:gd name="T1" fmla="*/ 0 h 51"/>
                <a:gd name="T2" fmla="*/ 36 w 37"/>
                <a:gd name="T3" fmla="*/ 14 h 51"/>
                <a:gd name="T4" fmla="*/ 0 w 37"/>
                <a:gd name="T5" fmla="*/ 50 h 51"/>
                <a:gd name="T6" fmla="*/ 0 w 37"/>
                <a:gd name="T7" fmla="*/ 36 h 51"/>
                <a:gd name="T8" fmla="*/ 36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36" y="0"/>
                  </a:moveTo>
                  <a:lnTo>
                    <a:pt x="36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52" name="AutoShape 128"/>
            <p:cNvSpPr>
              <a:spLocks noChangeArrowheads="1"/>
            </p:cNvSpPr>
            <p:nvPr/>
          </p:nvSpPr>
          <p:spPr bwMode="auto">
            <a:xfrm>
              <a:off x="4987" y="1731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53" name="AutoShape 129"/>
            <p:cNvSpPr>
              <a:spLocks noChangeArrowheads="1"/>
            </p:cNvSpPr>
            <p:nvPr/>
          </p:nvSpPr>
          <p:spPr bwMode="auto">
            <a:xfrm>
              <a:off x="5239" y="1622"/>
              <a:ext cx="65" cy="65"/>
            </a:xfrm>
            <a:prstGeom prst="diamond">
              <a:avLst/>
            </a:prstGeom>
            <a:solidFill>
              <a:srgbClr val="CF0E3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54" name="AutoShape 130"/>
            <p:cNvSpPr>
              <a:spLocks noChangeArrowheads="1"/>
            </p:cNvSpPr>
            <p:nvPr/>
          </p:nvSpPr>
          <p:spPr bwMode="auto">
            <a:xfrm>
              <a:off x="5275" y="1658"/>
              <a:ext cx="65" cy="65"/>
            </a:xfrm>
            <a:prstGeom prst="diamond">
              <a:avLst/>
            </a:prstGeom>
            <a:solidFill>
              <a:srgbClr val="CF0E3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55" name="AutoShape 131"/>
            <p:cNvSpPr>
              <a:spLocks noChangeArrowheads="1"/>
            </p:cNvSpPr>
            <p:nvPr/>
          </p:nvSpPr>
          <p:spPr bwMode="auto">
            <a:xfrm>
              <a:off x="5239" y="1767"/>
              <a:ext cx="65" cy="65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56" name="AutoShape 132"/>
            <p:cNvSpPr>
              <a:spLocks noChangeArrowheads="1"/>
            </p:cNvSpPr>
            <p:nvPr/>
          </p:nvSpPr>
          <p:spPr bwMode="auto">
            <a:xfrm>
              <a:off x="5203" y="1803"/>
              <a:ext cx="66" cy="65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57" name="Freeform 133"/>
            <p:cNvSpPr>
              <a:spLocks/>
            </p:cNvSpPr>
            <p:nvPr/>
          </p:nvSpPr>
          <p:spPr bwMode="auto">
            <a:xfrm>
              <a:off x="5235" y="1655"/>
              <a:ext cx="37" cy="50"/>
            </a:xfrm>
            <a:custGeom>
              <a:avLst/>
              <a:gdLst>
                <a:gd name="T0" fmla="*/ 0 w 37"/>
                <a:gd name="T1" fmla="*/ 0 h 50"/>
                <a:gd name="T2" fmla="*/ 0 w 37"/>
                <a:gd name="T3" fmla="*/ 14 h 50"/>
                <a:gd name="T4" fmla="*/ 36 w 37"/>
                <a:gd name="T5" fmla="*/ 49 h 50"/>
                <a:gd name="T6" fmla="*/ 36 w 37"/>
                <a:gd name="T7" fmla="*/ 35 h 50"/>
                <a:gd name="T8" fmla="*/ 0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0" y="0"/>
                  </a:moveTo>
                  <a:lnTo>
                    <a:pt x="0" y="14"/>
                  </a:lnTo>
                  <a:lnTo>
                    <a:pt x="36" y="49"/>
                  </a:lnTo>
                  <a:lnTo>
                    <a:pt x="36" y="35"/>
                  </a:lnTo>
                  <a:lnTo>
                    <a:pt x="0" y="0"/>
                  </a:lnTo>
                </a:path>
              </a:pathLst>
            </a:custGeom>
            <a:solidFill>
              <a:srgbClr val="790015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58" name="Freeform 134"/>
            <p:cNvSpPr>
              <a:spLocks/>
            </p:cNvSpPr>
            <p:nvPr/>
          </p:nvSpPr>
          <p:spPr bwMode="auto">
            <a:xfrm>
              <a:off x="5271" y="1691"/>
              <a:ext cx="37" cy="51"/>
            </a:xfrm>
            <a:custGeom>
              <a:avLst/>
              <a:gdLst>
                <a:gd name="T0" fmla="*/ 0 w 37"/>
                <a:gd name="T1" fmla="*/ 0 h 51"/>
                <a:gd name="T2" fmla="*/ 0 w 37"/>
                <a:gd name="T3" fmla="*/ 14 h 51"/>
                <a:gd name="T4" fmla="*/ 36 w 37"/>
                <a:gd name="T5" fmla="*/ 50 h 51"/>
                <a:gd name="T6" fmla="*/ 36 w 37"/>
                <a:gd name="T7" fmla="*/ 36 h 51"/>
                <a:gd name="T8" fmla="*/ 0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0" y="0"/>
                  </a:moveTo>
                  <a:lnTo>
                    <a:pt x="0" y="14"/>
                  </a:lnTo>
                  <a:lnTo>
                    <a:pt x="36" y="50"/>
                  </a:lnTo>
                  <a:lnTo>
                    <a:pt x="36" y="36"/>
                  </a:lnTo>
                  <a:lnTo>
                    <a:pt x="0" y="0"/>
                  </a:lnTo>
                </a:path>
              </a:pathLst>
            </a:custGeom>
            <a:solidFill>
              <a:srgbClr val="790015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59" name="Freeform 135"/>
            <p:cNvSpPr>
              <a:spLocks/>
            </p:cNvSpPr>
            <p:nvPr/>
          </p:nvSpPr>
          <p:spPr bwMode="auto">
            <a:xfrm>
              <a:off x="5308" y="1691"/>
              <a:ext cx="36" cy="51"/>
            </a:xfrm>
            <a:custGeom>
              <a:avLst/>
              <a:gdLst>
                <a:gd name="T0" fmla="*/ 35 w 36"/>
                <a:gd name="T1" fmla="*/ 0 h 51"/>
                <a:gd name="T2" fmla="*/ 35 w 36"/>
                <a:gd name="T3" fmla="*/ 14 h 51"/>
                <a:gd name="T4" fmla="*/ 0 w 36"/>
                <a:gd name="T5" fmla="*/ 50 h 51"/>
                <a:gd name="T6" fmla="*/ 0 w 36"/>
                <a:gd name="T7" fmla="*/ 36 h 51"/>
                <a:gd name="T8" fmla="*/ 35 w 36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51"/>
                <a:gd name="T17" fmla="*/ 36 w 36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51">
                  <a:moveTo>
                    <a:pt x="35" y="0"/>
                  </a:moveTo>
                  <a:lnTo>
                    <a:pt x="35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5" y="0"/>
                  </a:lnTo>
                </a:path>
              </a:pathLst>
            </a:custGeom>
            <a:solidFill>
              <a:srgbClr val="E5405D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60" name="Freeform 136"/>
            <p:cNvSpPr>
              <a:spLocks/>
            </p:cNvSpPr>
            <p:nvPr/>
          </p:nvSpPr>
          <p:spPr bwMode="auto">
            <a:xfrm>
              <a:off x="5308" y="1763"/>
              <a:ext cx="36" cy="51"/>
            </a:xfrm>
            <a:custGeom>
              <a:avLst/>
              <a:gdLst>
                <a:gd name="T0" fmla="*/ 35 w 36"/>
                <a:gd name="T1" fmla="*/ 0 h 51"/>
                <a:gd name="T2" fmla="*/ 35 w 36"/>
                <a:gd name="T3" fmla="*/ 14 h 51"/>
                <a:gd name="T4" fmla="*/ 0 w 36"/>
                <a:gd name="T5" fmla="*/ 50 h 51"/>
                <a:gd name="T6" fmla="*/ 0 w 36"/>
                <a:gd name="T7" fmla="*/ 36 h 51"/>
                <a:gd name="T8" fmla="*/ 35 w 36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51"/>
                <a:gd name="T17" fmla="*/ 36 w 36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51">
                  <a:moveTo>
                    <a:pt x="35" y="0"/>
                  </a:moveTo>
                  <a:lnTo>
                    <a:pt x="35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5" y="0"/>
                  </a:lnTo>
                </a:path>
              </a:pathLst>
            </a:custGeom>
            <a:solidFill>
              <a:srgbClr val="E5405D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61" name="Freeform 137"/>
            <p:cNvSpPr>
              <a:spLocks/>
            </p:cNvSpPr>
            <p:nvPr/>
          </p:nvSpPr>
          <p:spPr bwMode="auto">
            <a:xfrm>
              <a:off x="5272" y="1799"/>
              <a:ext cx="37" cy="51"/>
            </a:xfrm>
            <a:custGeom>
              <a:avLst/>
              <a:gdLst>
                <a:gd name="T0" fmla="*/ 36 w 37"/>
                <a:gd name="T1" fmla="*/ 0 h 51"/>
                <a:gd name="T2" fmla="*/ 36 w 37"/>
                <a:gd name="T3" fmla="*/ 14 h 51"/>
                <a:gd name="T4" fmla="*/ 0 w 37"/>
                <a:gd name="T5" fmla="*/ 50 h 51"/>
                <a:gd name="T6" fmla="*/ 0 w 37"/>
                <a:gd name="T7" fmla="*/ 36 h 51"/>
                <a:gd name="T8" fmla="*/ 36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36" y="0"/>
                  </a:moveTo>
                  <a:lnTo>
                    <a:pt x="36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62" name="Freeform 138"/>
            <p:cNvSpPr>
              <a:spLocks/>
            </p:cNvSpPr>
            <p:nvPr/>
          </p:nvSpPr>
          <p:spPr bwMode="auto">
            <a:xfrm>
              <a:off x="5236" y="1835"/>
              <a:ext cx="37" cy="51"/>
            </a:xfrm>
            <a:custGeom>
              <a:avLst/>
              <a:gdLst>
                <a:gd name="T0" fmla="*/ 36 w 37"/>
                <a:gd name="T1" fmla="*/ 0 h 51"/>
                <a:gd name="T2" fmla="*/ 36 w 37"/>
                <a:gd name="T3" fmla="*/ 14 h 51"/>
                <a:gd name="T4" fmla="*/ 0 w 37"/>
                <a:gd name="T5" fmla="*/ 50 h 51"/>
                <a:gd name="T6" fmla="*/ 0 w 37"/>
                <a:gd name="T7" fmla="*/ 36 h 51"/>
                <a:gd name="T8" fmla="*/ 36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36" y="0"/>
                  </a:moveTo>
                  <a:lnTo>
                    <a:pt x="36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63" name="Freeform 139"/>
            <p:cNvSpPr>
              <a:spLocks/>
            </p:cNvSpPr>
            <p:nvPr/>
          </p:nvSpPr>
          <p:spPr bwMode="auto">
            <a:xfrm>
              <a:off x="5200" y="1835"/>
              <a:ext cx="37" cy="51"/>
            </a:xfrm>
            <a:custGeom>
              <a:avLst/>
              <a:gdLst>
                <a:gd name="T0" fmla="*/ 0 w 37"/>
                <a:gd name="T1" fmla="*/ 0 h 51"/>
                <a:gd name="T2" fmla="*/ 0 w 37"/>
                <a:gd name="T3" fmla="*/ 14 h 51"/>
                <a:gd name="T4" fmla="*/ 36 w 37"/>
                <a:gd name="T5" fmla="*/ 50 h 51"/>
                <a:gd name="T6" fmla="*/ 36 w 37"/>
                <a:gd name="T7" fmla="*/ 36 h 51"/>
                <a:gd name="T8" fmla="*/ 0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0" y="0"/>
                  </a:moveTo>
                  <a:lnTo>
                    <a:pt x="0" y="14"/>
                  </a:lnTo>
                  <a:lnTo>
                    <a:pt x="36" y="50"/>
                  </a:lnTo>
                  <a:lnTo>
                    <a:pt x="36" y="36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64" name="AutoShape 140"/>
            <p:cNvSpPr>
              <a:spLocks noChangeArrowheads="1"/>
            </p:cNvSpPr>
            <p:nvPr/>
          </p:nvSpPr>
          <p:spPr bwMode="auto">
            <a:xfrm>
              <a:off x="5275" y="1731"/>
              <a:ext cx="65" cy="65"/>
            </a:xfrm>
            <a:prstGeom prst="diamond">
              <a:avLst/>
            </a:prstGeom>
            <a:solidFill>
              <a:srgbClr val="CF0E3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65" name="Freeform 141"/>
            <p:cNvSpPr>
              <a:spLocks/>
            </p:cNvSpPr>
            <p:nvPr/>
          </p:nvSpPr>
          <p:spPr bwMode="auto">
            <a:xfrm>
              <a:off x="5199" y="1619"/>
              <a:ext cx="37" cy="50"/>
            </a:xfrm>
            <a:custGeom>
              <a:avLst/>
              <a:gdLst>
                <a:gd name="T0" fmla="*/ 0 w 37"/>
                <a:gd name="T1" fmla="*/ 0 h 50"/>
                <a:gd name="T2" fmla="*/ 0 w 37"/>
                <a:gd name="T3" fmla="*/ 14 h 50"/>
                <a:gd name="T4" fmla="*/ 36 w 37"/>
                <a:gd name="T5" fmla="*/ 49 h 50"/>
                <a:gd name="T6" fmla="*/ 36 w 37"/>
                <a:gd name="T7" fmla="*/ 35 h 50"/>
                <a:gd name="T8" fmla="*/ 0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0" y="0"/>
                  </a:moveTo>
                  <a:lnTo>
                    <a:pt x="0" y="14"/>
                  </a:lnTo>
                  <a:lnTo>
                    <a:pt x="36" y="49"/>
                  </a:lnTo>
                  <a:lnTo>
                    <a:pt x="36" y="35"/>
                  </a:lnTo>
                  <a:lnTo>
                    <a:pt x="0" y="0"/>
                  </a:lnTo>
                </a:path>
              </a:pathLst>
            </a:custGeom>
            <a:solidFill>
              <a:srgbClr val="790015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66" name="AutoShape 142"/>
            <p:cNvSpPr>
              <a:spLocks noChangeArrowheads="1"/>
            </p:cNvSpPr>
            <p:nvPr/>
          </p:nvSpPr>
          <p:spPr bwMode="auto">
            <a:xfrm>
              <a:off x="5203" y="1586"/>
              <a:ext cx="65" cy="65"/>
            </a:xfrm>
            <a:prstGeom prst="diamond">
              <a:avLst/>
            </a:prstGeom>
            <a:solidFill>
              <a:srgbClr val="CF0E3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727" name="Rectangle 143"/>
            <p:cNvSpPr>
              <a:spLocks noChangeArrowheads="1"/>
            </p:cNvSpPr>
            <p:nvPr/>
          </p:nvSpPr>
          <p:spPr bwMode="auto">
            <a:xfrm>
              <a:off x="5094" y="1683"/>
              <a:ext cx="138" cy="1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112" tIns="4762" rIns="11112" bIns="4762">
              <a:spAutoFit/>
            </a:bodyPr>
            <a:lstStyle/>
            <a:p>
              <a:pPr algn="l" defTabSz="26988">
                <a:lnSpc>
                  <a:spcPct val="100000"/>
                </a:lnSpc>
                <a:defRPr/>
              </a:pPr>
              <a:r>
                <a:rPr lang="fr-FR" sz="10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R/3</a:t>
              </a:r>
            </a:p>
          </p:txBody>
        </p:sp>
      </p:grpSp>
      <p:sp>
        <p:nvSpPr>
          <p:cNvPr id="20484" name="Rectangle 144"/>
          <p:cNvSpPr>
            <a:spLocks noGrp="1" noChangeArrowheads="1"/>
          </p:cNvSpPr>
          <p:nvPr>
            <p:ph type="title"/>
          </p:nvPr>
        </p:nvSpPr>
        <p:spPr>
          <a:xfrm>
            <a:off x="285750" y="468313"/>
            <a:ext cx="8750300" cy="674687"/>
          </a:xfrm>
          <a:noFill/>
        </p:spPr>
        <p:txBody>
          <a:bodyPr lIns="0" tIns="0" rIns="0" bIns="0"/>
          <a:lstStyle/>
          <a:p>
            <a:r>
              <a:rPr lang="fr-FR" smtClean="0">
                <a:solidFill>
                  <a:srgbClr val="009900"/>
                </a:solidFill>
              </a:rPr>
              <a:t>Processus multisites - Logistique Globale</a:t>
            </a:r>
          </a:p>
        </p:txBody>
      </p:sp>
      <p:sp>
        <p:nvSpPr>
          <p:cNvPr id="20485" name="Freeform 145"/>
          <p:cNvSpPr>
            <a:spLocks/>
          </p:cNvSpPr>
          <p:nvPr/>
        </p:nvSpPr>
        <p:spPr bwMode="auto">
          <a:xfrm>
            <a:off x="723900" y="1557338"/>
            <a:ext cx="50800" cy="4914900"/>
          </a:xfrm>
          <a:custGeom>
            <a:avLst/>
            <a:gdLst>
              <a:gd name="T0" fmla="*/ 31 w 32"/>
              <a:gd name="T1" fmla="*/ 0 h 3096"/>
              <a:gd name="T2" fmla="*/ 29 w 32"/>
              <a:gd name="T3" fmla="*/ 3070 h 3096"/>
              <a:gd name="T4" fmla="*/ 2 w 32"/>
              <a:gd name="T5" fmla="*/ 3095 h 3096"/>
              <a:gd name="T6" fmla="*/ 0 w 32"/>
              <a:gd name="T7" fmla="*/ 19 h 3096"/>
              <a:gd name="T8" fmla="*/ 31 w 32"/>
              <a:gd name="T9" fmla="*/ 0 h 30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3096"/>
              <a:gd name="T17" fmla="*/ 32 w 32"/>
              <a:gd name="T18" fmla="*/ 3096 h 30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3096">
                <a:moveTo>
                  <a:pt x="31" y="0"/>
                </a:moveTo>
                <a:lnTo>
                  <a:pt x="29" y="3070"/>
                </a:lnTo>
                <a:lnTo>
                  <a:pt x="2" y="3095"/>
                </a:lnTo>
                <a:lnTo>
                  <a:pt x="0" y="19"/>
                </a:lnTo>
                <a:lnTo>
                  <a:pt x="31" y="0"/>
                </a:lnTo>
              </a:path>
            </a:pathLst>
          </a:custGeom>
          <a:solidFill>
            <a:srgbClr val="00279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0486" name="Freeform 146"/>
          <p:cNvSpPr>
            <a:spLocks/>
          </p:cNvSpPr>
          <p:nvPr/>
        </p:nvSpPr>
        <p:spPr bwMode="auto">
          <a:xfrm>
            <a:off x="266700" y="1231900"/>
            <a:ext cx="6926263" cy="5237163"/>
          </a:xfrm>
          <a:custGeom>
            <a:avLst/>
            <a:gdLst>
              <a:gd name="T0" fmla="*/ 283 w 4363"/>
              <a:gd name="T1" fmla="*/ 3298 h 3299"/>
              <a:gd name="T2" fmla="*/ 0 w 4363"/>
              <a:gd name="T3" fmla="*/ 3292 h 3299"/>
              <a:gd name="T4" fmla="*/ 0 w 4363"/>
              <a:gd name="T5" fmla="*/ 3 h 3299"/>
              <a:gd name="T6" fmla="*/ 4362 w 4363"/>
              <a:gd name="T7" fmla="*/ 0 h 3299"/>
              <a:gd name="T8" fmla="*/ 4362 w 4363"/>
              <a:gd name="T9" fmla="*/ 297 h 3299"/>
              <a:gd name="T10" fmla="*/ 283 w 4363"/>
              <a:gd name="T11" fmla="*/ 297 h 3299"/>
              <a:gd name="T12" fmla="*/ 283 w 4363"/>
              <a:gd name="T13" fmla="*/ 3178 h 3299"/>
              <a:gd name="T14" fmla="*/ 283 w 4363"/>
              <a:gd name="T15" fmla="*/ 3298 h 329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63"/>
              <a:gd name="T25" fmla="*/ 0 h 3299"/>
              <a:gd name="T26" fmla="*/ 4363 w 4363"/>
              <a:gd name="T27" fmla="*/ 3299 h 329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63" h="3299">
                <a:moveTo>
                  <a:pt x="283" y="3298"/>
                </a:moveTo>
                <a:lnTo>
                  <a:pt x="0" y="3292"/>
                </a:lnTo>
                <a:lnTo>
                  <a:pt x="0" y="3"/>
                </a:lnTo>
                <a:lnTo>
                  <a:pt x="4362" y="0"/>
                </a:lnTo>
                <a:lnTo>
                  <a:pt x="4362" y="297"/>
                </a:lnTo>
                <a:lnTo>
                  <a:pt x="283" y="297"/>
                </a:lnTo>
                <a:lnTo>
                  <a:pt x="283" y="3178"/>
                </a:lnTo>
                <a:lnTo>
                  <a:pt x="283" y="3298"/>
                </a:lnTo>
              </a:path>
            </a:pathLst>
          </a:custGeom>
          <a:gradFill rotWithShape="0">
            <a:gsLst>
              <a:gs pos="0">
                <a:srgbClr val="3365FB"/>
              </a:gs>
              <a:gs pos="100000">
                <a:srgbClr val="2E5BE1"/>
              </a:gs>
            </a:gsLst>
            <a:lin ang="5400000" scaled="1"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grpSp>
        <p:nvGrpSpPr>
          <p:cNvPr id="20487" name="Group 147"/>
          <p:cNvGrpSpPr>
            <a:grpSpLocks/>
          </p:cNvGrpSpPr>
          <p:nvPr/>
        </p:nvGrpSpPr>
        <p:grpSpPr bwMode="auto">
          <a:xfrm>
            <a:off x="566738" y="1978025"/>
            <a:ext cx="6724650" cy="4083050"/>
            <a:chOff x="357" y="1246"/>
            <a:chExt cx="4236" cy="2572"/>
          </a:xfrm>
        </p:grpSpPr>
        <p:sp>
          <p:nvSpPr>
            <p:cNvPr id="20819" name="Rectangle 148"/>
            <p:cNvSpPr>
              <a:spLocks noChangeArrowheads="1"/>
            </p:cNvSpPr>
            <p:nvPr/>
          </p:nvSpPr>
          <p:spPr bwMode="auto">
            <a:xfrm>
              <a:off x="360" y="1277"/>
              <a:ext cx="4202" cy="339"/>
            </a:xfrm>
            <a:prstGeom prst="rect">
              <a:avLst/>
            </a:prstGeom>
            <a:gradFill rotWithShape="0">
              <a:gsLst>
                <a:gs pos="0">
                  <a:srgbClr val="114FFB"/>
                </a:gs>
                <a:gs pos="100000">
                  <a:srgbClr val="2961FB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20" name="Freeform 149"/>
            <p:cNvSpPr>
              <a:spLocks/>
            </p:cNvSpPr>
            <p:nvPr/>
          </p:nvSpPr>
          <p:spPr bwMode="auto">
            <a:xfrm>
              <a:off x="357" y="1246"/>
              <a:ext cx="4236" cy="33"/>
            </a:xfrm>
            <a:custGeom>
              <a:avLst/>
              <a:gdLst>
                <a:gd name="T0" fmla="*/ 0 w 4236"/>
                <a:gd name="T1" fmla="*/ 25 h 33"/>
                <a:gd name="T2" fmla="*/ 49 w 4236"/>
                <a:gd name="T3" fmla="*/ 0 h 33"/>
                <a:gd name="T4" fmla="*/ 4235 w 4236"/>
                <a:gd name="T5" fmla="*/ 2 h 33"/>
                <a:gd name="T6" fmla="*/ 4206 w 4236"/>
                <a:gd name="T7" fmla="*/ 32 h 33"/>
                <a:gd name="T8" fmla="*/ 0 w 4236"/>
                <a:gd name="T9" fmla="*/ 25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36"/>
                <a:gd name="T16" fmla="*/ 0 h 33"/>
                <a:gd name="T17" fmla="*/ 4236 w 4236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36" h="33">
                  <a:moveTo>
                    <a:pt x="0" y="25"/>
                  </a:moveTo>
                  <a:lnTo>
                    <a:pt x="49" y="0"/>
                  </a:lnTo>
                  <a:lnTo>
                    <a:pt x="4235" y="2"/>
                  </a:lnTo>
                  <a:lnTo>
                    <a:pt x="4206" y="32"/>
                  </a:lnTo>
                  <a:lnTo>
                    <a:pt x="0" y="25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21" name="Freeform 150"/>
            <p:cNvSpPr>
              <a:spLocks/>
            </p:cNvSpPr>
            <p:nvPr/>
          </p:nvSpPr>
          <p:spPr bwMode="auto">
            <a:xfrm>
              <a:off x="4563" y="1246"/>
              <a:ext cx="29" cy="374"/>
            </a:xfrm>
            <a:custGeom>
              <a:avLst/>
              <a:gdLst>
                <a:gd name="T0" fmla="*/ 0 w 29"/>
                <a:gd name="T1" fmla="*/ 32 h 374"/>
                <a:gd name="T2" fmla="*/ 0 w 29"/>
                <a:gd name="T3" fmla="*/ 373 h 374"/>
                <a:gd name="T4" fmla="*/ 28 w 29"/>
                <a:gd name="T5" fmla="*/ 338 h 374"/>
                <a:gd name="T6" fmla="*/ 28 w 29"/>
                <a:gd name="T7" fmla="*/ 0 h 374"/>
                <a:gd name="T8" fmla="*/ 0 w 29"/>
                <a:gd name="T9" fmla="*/ 32 h 3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4"/>
                <a:gd name="T17" fmla="*/ 29 w 29"/>
                <a:gd name="T18" fmla="*/ 374 h 3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4">
                  <a:moveTo>
                    <a:pt x="0" y="32"/>
                  </a:moveTo>
                  <a:lnTo>
                    <a:pt x="0" y="373"/>
                  </a:lnTo>
                  <a:lnTo>
                    <a:pt x="28" y="338"/>
                  </a:lnTo>
                  <a:lnTo>
                    <a:pt x="28" y="0"/>
                  </a:lnTo>
                  <a:lnTo>
                    <a:pt x="0" y="32"/>
                  </a:lnTo>
                </a:path>
              </a:pathLst>
            </a:custGeom>
            <a:solidFill>
              <a:srgbClr val="081D58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22" name="Rectangle 151"/>
            <p:cNvSpPr>
              <a:spLocks noChangeArrowheads="1"/>
            </p:cNvSpPr>
            <p:nvPr/>
          </p:nvSpPr>
          <p:spPr bwMode="auto">
            <a:xfrm>
              <a:off x="360" y="1825"/>
              <a:ext cx="4202" cy="340"/>
            </a:xfrm>
            <a:prstGeom prst="rect">
              <a:avLst/>
            </a:prstGeom>
            <a:gradFill rotWithShape="0">
              <a:gsLst>
                <a:gs pos="0">
                  <a:srgbClr val="114FFB"/>
                </a:gs>
                <a:gs pos="100000">
                  <a:srgbClr val="2961FB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23" name="Freeform 152"/>
            <p:cNvSpPr>
              <a:spLocks/>
            </p:cNvSpPr>
            <p:nvPr/>
          </p:nvSpPr>
          <p:spPr bwMode="auto">
            <a:xfrm>
              <a:off x="357" y="1795"/>
              <a:ext cx="4236" cy="34"/>
            </a:xfrm>
            <a:custGeom>
              <a:avLst/>
              <a:gdLst>
                <a:gd name="T0" fmla="*/ 0 w 4236"/>
                <a:gd name="T1" fmla="*/ 26 h 34"/>
                <a:gd name="T2" fmla="*/ 49 w 4236"/>
                <a:gd name="T3" fmla="*/ 0 h 34"/>
                <a:gd name="T4" fmla="*/ 4235 w 4236"/>
                <a:gd name="T5" fmla="*/ 2 h 34"/>
                <a:gd name="T6" fmla="*/ 4206 w 4236"/>
                <a:gd name="T7" fmla="*/ 33 h 34"/>
                <a:gd name="T8" fmla="*/ 0 w 4236"/>
                <a:gd name="T9" fmla="*/ 26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36"/>
                <a:gd name="T16" fmla="*/ 0 h 34"/>
                <a:gd name="T17" fmla="*/ 4236 w 4236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36" h="34">
                  <a:moveTo>
                    <a:pt x="0" y="26"/>
                  </a:moveTo>
                  <a:lnTo>
                    <a:pt x="49" y="0"/>
                  </a:lnTo>
                  <a:lnTo>
                    <a:pt x="4235" y="2"/>
                  </a:lnTo>
                  <a:lnTo>
                    <a:pt x="4206" y="33"/>
                  </a:lnTo>
                  <a:lnTo>
                    <a:pt x="0" y="26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24" name="Freeform 153"/>
            <p:cNvSpPr>
              <a:spLocks/>
            </p:cNvSpPr>
            <p:nvPr/>
          </p:nvSpPr>
          <p:spPr bwMode="auto">
            <a:xfrm>
              <a:off x="4563" y="1795"/>
              <a:ext cx="29" cy="375"/>
            </a:xfrm>
            <a:custGeom>
              <a:avLst/>
              <a:gdLst>
                <a:gd name="T0" fmla="*/ 0 w 29"/>
                <a:gd name="T1" fmla="*/ 32 h 375"/>
                <a:gd name="T2" fmla="*/ 0 w 29"/>
                <a:gd name="T3" fmla="*/ 374 h 375"/>
                <a:gd name="T4" fmla="*/ 28 w 29"/>
                <a:gd name="T5" fmla="*/ 339 h 375"/>
                <a:gd name="T6" fmla="*/ 28 w 29"/>
                <a:gd name="T7" fmla="*/ 0 h 375"/>
                <a:gd name="T8" fmla="*/ 0 w 29"/>
                <a:gd name="T9" fmla="*/ 32 h 3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5"/>
                <a:gd name="T17" fmla="*/ 29 w 29"/>
                <a:gd name="T18" fmla="*/ 375 h 37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5">
                  <a:moveTo>
                    <a:pt x="0" y="32"/>
                  </a:moveTo>
                  <a:lnTo>
                    <a:pt x="0" y="374"/>
                  </a:lnTo>
                  <a:lnTo>
                    <a:pt x="28" y="339"/>
                  </a:lnTo>
                  <a:lnTo>
                    <a:pt x="28" y="0"/>
                  </a:lnTo>
                  <a:lnTo>
                    <a:pt x="0" y="32"/>
                  </a:lnTo>
                </a:path>
              </a:pathLst>
            </a:custGeom>
            <a:solidFill>
              <a:srgbClr val="081D58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25" name="Rectangle 154"/>
            <p:cNvSpPr>
              <a:spLocks noChangeArrowheads="1"/>
            </p:cNvSpPr>
            <p:nvPr/>
          </p:nvSpPr>
          <p:spPr bwMode="auto">
            <a:xfrm>
              <a:off x="360" y="2376"/>
              <a:ext cx="4202" cy="339"/>
            </a:xfrm>
            <a:prstGeom prst="rect">
              <a:avLst/>
            </a:prstGeom>
            <a:gradFill rotWithShape="0">
              <a:gsLst>
                <a:gs pos="0">
                  <a:srgbClr val="114FFB"/>
                </a:gs>
                <a:gs pos="100000">
                  <a:srgbClr val="2961FB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26" name="Freeform 155"/>
            <p:cNvSpPr>
              <a:spLocks/>
            </p:cNvSpPr>
            <p:nvPr/>
          </p:nvSpPr>
          <p:spPr bwMode="auto">
            <a:xfrm>
              <a:off x="357" y="2345"/>
              <a:ext cx="4236" cy="33"/>
            </a:xfrm>
            <a:custGeom>
              <a:avLst/>
              <a:gdLst>
                <a:gd name="T0" fmla="*/ 0 w 4236"/>
                <a:gd name="T1" fmla="*/ 25 h 33"/>
                <a:gd name="T2" fmla="*/ 49 w 4236"/>
                <a:gd name="T3" fmla="*/ 0 h 33"/>
                <a:gd name="T4" fmla="*/ 4235 w 4236"/>
                <a:gd name="T5" fmla="*/ 2 h 33"/>
                <a:gd name="T6" fmla="*/ 4206 w 4236"/>
                <a:gd name="T7" fmla="*/ 32 h 33"/>
                <a:gd name="T8" fmla="*/ 0 w 4236"/>
                <a:gd name="T9" fmla="*/ 25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36"/>
                <a:gd name="T16" fmla="*/ 0 h 33"/>
                <a:gd name="T17" fmla="*/ 4236 w 4236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36" h="33">
                  <a:moveTo>
                    <a:pt x="0" y="25"/>
                  </a:moveTo>
                  <a:lnTo>
                    <a:pt x="49" y="0"/>
                  </a:lnTo>
                  <a:lnTo>
                    <a:pt x="4235" y="2"/>
                  </a:lnTo>
                  <a:lnTo>
                    <a:pt x="4206" y="32"/>
                  </a:lnTo>
                  <a:lnTo>
                    <a:pt x="0" y="25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27" name="Freeform 156"/>
            <p:cNvSpPr>
              <a:spLocks/>
            </p:cNvSpPr>
            <p:nvPr/>
          </p:nvSpPr>
          <p:spPr bwMode="auto">
            <a:xfrm>
              <a:off x="4563" y="2345"/>
              <a:ext cx="29" cy="374"/>
            </a:xfrm>
            <a:custGeom>
              <a:avLst/>
              <a:gdLst>
                <a:gd name="T0" fmla="*/ 0 w 29"/>
                <a:gd name="T1" fmla="*/ 32 h 374"/>
                <a:gd name="T2" fmla="*/ 0 w 29"/>
                <a:gd name="T3" fmla="*/ 373 h 374"/>
                <a:gd name="T4" fmla="*/ 28 w 29"/>
                <a:gd name="T5" fmla="*/ 338 h 374"/>
                <a:gd name="T6" fmla="*/ 28 w 29"/>
                <a:gd name="T7" fmla="*/ 0 h 374"/>
                <a:gd name="T8" fmla="*/ 0 w 29"/>
                <a:gd name="T9" fmla="*/ 32 h 3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4"/>
                <a:gd name="T17" fmla="*/ 29 w 29"/>
                <a:gd name="T18" fmla="*/ 374 h 3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4">
                  <a:moveTo>
                    <a:pt x="0" y="32"/>
                  </a:moveTo>
                  <a:lnTo>
                    <a:pt x="0" y="373"/>
                  </a:lnTo>
                  <a:lnTo>
                    <a:pt x="28" y="338"/>
                  </a:lnTo>
                  <a:lnTo>
                    <a:pt x="28" y="0"/>
                  </a:lnTo>
                  <a:lnTo>
                    <a:pt x="0" y="32"/>
                  </a:lnTo>
                </a:path>
              </a:pathLst>
            </a:custGeom>
            <a:solidFill>
              <a:srgbClr val="081D58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28" name="Rectangle 157"/>
            <p:cNvSpPr>
              <a:spLocks noChangeArrowheads="1"/>
            </p:cNvSpPr>
            <p:nvPr/>
          </p:nvSpPr>
          <p:spPr bwMode="auto">
            <a:xfrm>
              <a:off x="360" y="2925"/>
              <a:ext cx="4202" cy="339"/>
            </a:xfrm>
            <a:prstGeom prst="rect">
              <a:avLst/>
            </a:prstGeom>
            <a:gradFill rotWithShape="0">
              <a:gsLst>
                <a:gs pos="0">
                  <a:srgbClr val="114FFB"/>
                </a:gs>
                <a:gs pos="100000">
                  <a:srgbClr val="2961FB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29" name="Freeform 158"/>
            <p:cNvSpPr>
              <a:spLocks/>
            </p:cNvSpPr>
            <p:nvPr/>
          </p:nvSpPr>
          <p:spPr bwMode="auto">
            <a:xfrm>
              <a:off x="357" y="2894"/>
              <a:ext cx="4236" cy="34"/>
            </a:xfrm>
            <a:custGeom>
              <a:avLst/>
              <a:gdLst>
                <a:gd name="T0" fmla="*/ 0 w 4236"/>
                <a:gd name="T1" fmla="*/ 26 h 34"/>
                <a:gd name="T2" fmla="*/ 49 w 4236"/>
                <a:gd name="T3" fmla="*/ 0 h 34"/>
                <a:gd name="T4" fmla="*/ 4235 w 4236"/>
                <a:gd name="T5" fmla="*/ 2 h 34"/>
                <a:gd name="T6" fmla="*/ 4206 w 4236"/>
                <a:gd name="T7" fmla="*/ 33 h 34"/>
                <a:gd name="T8" fmla="*/ 0 w 4236"/>
                <a:gd name="T9" fmla="*/ 26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36"/>
                <a:gd name="T16" fmla="*/ 0 h 34"/>
                <a:gd name="T17" fmla="*/ 4236 w 4236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36" h="34">
                  <a:moveTo>
                    <a:pt x="0" y="26"/>
                  </a:moveTo>
                  <a:lnTo>
                    <a:pt x="49" y="0"/>
                  </a:lnTo>
                  <a:lnTo>
                    <a:pt x="4235" y="2"/>
                  </a:lnTo>
                  <a:lnTo>
                    <a:pt x="4206" y="33"/>
                  </a:lnTo>
                  <a:lnTo>
                    <a:pt x="0" y="26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30" name="Freeform 159"/>
            <p:cNvSpPr>
              <a:spLocks/>
            </p:cNvSpPr>
            <p:nvPr/>
          </p:nvSpPr>
          <p:spPr bwMode="auto">
            <a:xfrm>
              <a:off x="4563" y="2894"/>
              <a:ext cx="29" cy="375"/>
            </a:xfrm>
            <a:custGeom>
              <a:avLst/>
              <a:gdLst>
                <a:gd name="T0" fmla="*/ 0 w 29"/>
                <a:gd name="T1" fmla="*/ 32 h 375"/>
                <a:gd name="T2" fmla="*/ 0 w 29"/>
                <a:gd name="T3" fmla="*/ 374 h 375"/>
                <a:gd name="T4" fmla="*/ 28 w 29"/>
                <a:gd name="T5" fmla="*/ 339 h 375"/>
                <a:gd name="T6" fmla="*/ 28 w 29"/>
                <a:gd name="T7" fmla="*/ 0 h 375"/>
                <a:gd name="T8" fmla="*/ 0 w 29"/>
                <a:gd name="T9" fmla="*/ 32 h 3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5"/>
                <a:gd name="T17" fmla="*/ 29 w 29"/>
                <a:gd name="T18" fmla="*/ 375 h 37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5">
                  <a:moveTo>
                    <a:pt x="0" y="32"/>
                  </a:moveTo>
                  <a:lnTo>
                    <a:pt x="0" y="374"/>
                  </a:lnTo>
                  <a:lnTo>
                    <a:pt x="28" y="339"/>
                  </a:lnTo>
                  <a:lnTo>
                    <a:pt x="28" y="0"/>
                  </a:lnTo>
                  <a:lnTo>
                    <a:pt x="0" y="32"/>
                  </a:lnTo>
                </a:path>
              </a:pathLst>
            </a:custGeom>
            <a:solidFill>
              <a:srgbClr val="081D58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31" name="Rectangle 160"/>
            <p:cNvSpPr>
              <a:spLocks noChangeArrowheads="1"/>
            </p:cNvSpPr>
            <p:nvPr/>
          </p:nvSpPr>
          <p:spPr bwMode="auto">
            <a:xfrm>
              <a:off x="360" y="3474"/>
              <a:ext cx="4202" cy="340"/>
            </a:xfrm>
            <a:prstGeom prst="rect">
              <a:avLst/>
            </a:prstGeom>
            <a:gradFill rotWithShape="0">
              <a:gsLst>
                <a:gs pos="0">
                  <a:srgbClr val="114FFB"/>
                </a:gs>
                <a:gs pos="100000">
                  <a:srgbClr val="2961FB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32" name="Freeform 161"/>
            <p:cNvSpPr>
              <a:spLocks/>
            </p:cNvSpPr>
            <p:nvPr/>
          </p:nvSpPr>
          <p:spPr bwMode="auto">
            <a:xfrm>
              <a:off x="357" y="3444"/>
              <a:ext cx="4236" cy="33"/>
            </a:xfrm>
            <a:custGeom>
              <a:avLst/>
              <a:gdLst>
                <a:gd name="T0" fmla="*/ 0 w 4236"/>
                <a:gd name="T1" fmla="*/ 25 h 33"/>
                <a:gd name="T2" fmla="*/ 49 w 4236"/>
                <a:gd name="T3" fmla="*/ 0 h 33"/>
                <a:gd name="T4" fmla="*/ 4235 w 4236"/>
                <a:gd name="T5" fmla="*/ 2 h 33"/>
                <a:gd name="T6" fmla="*/ 4206 w 4236"/>
                <a:gd name="T7" fmla="*/ 32 h 33"/>
                <a:gd name="T8" fmla="*/ 0 w 4236"/>
                <a:gd name="T9" fmla="*/ 25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36"/>
                <a:gd name="T16" fmla="*/ 0 h 33"/>
                <a:gd name="T17" fmla="*/ 4236 w 4236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36" h="33">
                  <a:moveTo>
                    <a:pt x="0" y="25"/>
                  </a:moveTo>
                  <a:lnTo>
                    <a:pt x="49" y="0"/>
                  </a:lnTo>
                  <a:lnTo>
                    <a:pt x="4235" y="2"/>
                  </a:lnTo>
                  <a:lnTo>
                    <a:pt x="4206" y="32"/>
                  </a:lnTo>
                  <a:lnTo>
                    <a:pt x="0" y="25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33" name="Freeform 162"/>
            <p:cNvSpPr>
              <a:spLocks/>
            </p:cNvSpPr>
            <p:nvPr/>
          </p:nvSpPr>
          <p:spPr bwMode="auto">
            <a:xfrm>
              <a:off x="4563" y="3444"/>
              <a:ext cx="29" cy="374"/>
            </a:xfrm>
            <a:custGeom>
              <a:avLst/>
              <a:gdLst>
                <a:gd name="T0" fmla="*/ 0 w 29"/>
                <a:gd name="T1" fmla="*/ 32 h 374"/>
                <a:gd name="T2" fmla="*/ 0 w 29"/>
                <a:gd name="T3" fmla="*/ 373 h 374"/>
                <a:gd name="T4" fmla="*/ 28 w 29"/>
                <a:gd name="T5" fmla="*/ 338 h 374"/>
                <a:gd name="T6" fmla="*/ 28 w 29"/>
                <a:gd name="T7" fmla="*/ 0 h 374"/>
                <a:gd name="T8" fmla="*/ 0 w 29"/>
                <a:gd name="T9" fmla="*/ 32 h 3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4"/>
                <a:gd name="T17" fmla="*/ 29 w 29"/>
                <a:gd name="T18" fmla="*/ 374 h 3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4">
                  <a:moveTo>
                    <a:pt x="0" y="32"/>
                  </a:moveTo>
                  <a:lnTo>
                    <a:pt x="0" y="373"/>
                  </a:lnTo>
                  <a:lnTo>
                    <a:pt x="28" y="338"/>
                  </a:lnTo>
                  <a:lnTo>
                    <a:pt x="28" y="0"/>
                  </a:lnTo>
                  <a:lnTo>
                    <a:pt x="0" y="32"/>
                  </a:lnTo>
                </a:path>
              </a:pathLst>
            </a:custGeom>
            <a:solidFill>
              <a:srgbClr val="081D58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0488" name="Group 163"/>
          <p:cNvGrpSpPr>
            <a:grpSpLocks/>
          </p:cNvGrpSpPr>
          <p:nvPr/>
        </p:nvGrpSpPr>
        <p:grpSpPr bwMode="auto">
          <a:xfrm>
            <a:off x="3209925" y="1535113"/>
            <a:ext cx="655638" cy="5173662"/>
            <a:chOff x="2022" y="967"/>
            <a:chExt cx="413" cy="3259"/>
          </a:xfrm>
        </p:grpSpPr>
        <p:sp>
          <p:nvSpPr>
            <p:cNvPr id="20815" name="AutoShape 164"/>
            <p:cNvSpPr>
              <a:spLocks noChangeArrowheads="1"/>
            </p:cNvSpPr>
            <p:nvPr/>
          </p:nvSpPr>
          <p:spPr bwMode="auto">
            <a:xfrm rot="16200000" flipH="1">
              <a:off x="621" y="2435"/>
              <a:ext cx="3194" cy="388"/>
            </a:xfrm>
            <a:prstGeom prst="rightArrow">
              <a:avLst>
                <a:gd name="adj1" fmla="val 75000"/>
                <a:gd name="adj2" fmla="val 91504"/>
              </a:avLst>
            </a:prstGeom>
            <a:gradFill rotWithShape="0">
              <a:gsLst>
                <a:gs pos="0">
                  <a:srgbClr val="3365FB"/>
                </a:gs>
                <a:gs pos="100000">
                  <a:srgbClr val="2E5BE1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16" name="Freeform 165"/>
            <p:cNvSpPr>
              <a:spLocks/>
            </p:cNvSpPr>
            <p:nvPr/>
          </p:nvSpPr>
          <p:spPr bwMode="auto">
            <a:xfrm>
              <a:off x="2022" y="3801"/>
              <a:ext cx="51" cy="73"/>
            </a:xfrm>
            <a:custGeom>
              <a:avLst/>
              <a:gdLst>
                <a:gd name="T0" fmla="*/ 0 w 51"/>
                <a:gd name="T1" fmla="*/ 72 h 73"/>
                <a:gd name="T2" fmla="*/ 27 w 51"/>
                <a:gd name="T3" fmla="*/ 0 h 73"/>
                <a:gd name="T4" fmla="*/ 50 w 51"/>
                <a:gd name="T5" fmla="*/ 0 h 73"/>
                <a:gd name="T6" fmla="*/ 50 w 51"/>
                <a:gd name="T7" fmla="*/ 72 h 73"/>
                <a:gd name="T8" fmla="*/ 0 w 51"/>
                <a:gd name="T9" fmla="*/ 72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73"/>
                <a:gd name="T17" fmla="*/ 51 w 51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73">
                  <a:moveTo>
                    <a:pt x="0" y="72"/>
                  </a:moveTo>
                  <a:lnTo>
                    <a:pt x="27" y="0"/>
                  </a:lnTo>
                  <a:lnTo>
                    <a:pt x="50" y="0"/>
                  </a:lnTo>
                  <a:lnTo>
                    <a:pt x="50" y="72"/>
                  </a:lnTo>
                  <a:lnTo>
                    <a:pt x="0" y="72"/>
                  </a:lnTo>
                </a:path>
              </a:pathLst>
            </a:custGeom>
            <a:solidFill>
              <a:schemeClr val="accent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17" name="Freeform 166"/>
            <p:cNvSpPr>
              <a:spLocks/>
            </p:cNvSpPr>
            <p:nvPr/>
          </p:nvSpPr>
          <p:spPr bwMode="auto">
            <a:xfrm>
              <a:off x="2072" y="971"/>
              <a:ext cx="312" cy="58"/>
            </a:xfrm>
            <a:custGeom>
              <a:avLst/>
              <a:gdLst>
                <a:gd name="T0" fmla="*/ 0 w 312"/>
                <a:gd name="T1" fmla="*/ 57 h 58"/>
                <a:gd name="T2" fmla="*/ 293 w 312"/>
                <a:gd name="T3" fmla="*/ 57 h 58"/>
                <a:gd name="T4" fmla="*/ 311 w 312"/>
                <a:gd name="T5" fmla="*/ 1 h 58"/>
                <a:gd name="T6" fmla="*/ 20 w 312"/>
                <a:gd name="T7" fmla="*/ 0 h 58"/>
                <a:gd name="T8" fmla="*/ 0 w 312"/>
                <a:gd name="T9" fmla="*/ 5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2"/>
                <a:gd name="T16" fmla="*/ 0 h 58"/>
                <a:gd name="T17" fmla="*/ 312 w 31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2" h="58">
                  <a:moveTo>
                    <a:pt x="0" y="57"/>
                  </a:moveTo>
                  <a:lnTo>
                    <a:pt x="293" y="57"/>
                  </a:lnTo>
                  <a:lnTo>
                    <a:pt x="311" y="1"/>
                  </a:lnTo>
                  <a:lnTo>
                    <a:pt x="20" y="0"/>
                  </a:lnTo>
                  <a:lnTo>
                    <a:pt x="0" y="57"/>
                  </a:lnTo>
                </a:path>
              </a:pathLst>
            </a:custGeom>
            <a:solidFill>
              <a:schemeClr val="accent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18" name="Freeform 167"/>
            <p:cNvSpPr>
              <a:spLocks/>
            </p:cNvSpPr>
            <p:nvPr/>
          </p:nvSpPr>
          <p:spPr bwMode="auto">
            <a:xfrm>
              <a:off x="2364" y="967"/>
              <a:ext cx="71" cy="2909"/>
            </a:xfrm>
            <a:custGeom>
              <a:avLst/>
              <a:gdLst>
                <a:gd name="T0" fmla="*/ 19 w 71"/>
                <a:gd name="T1" fmla="*/ 0 h 2909"/>
                <a:gd name="T2" fmla="*/ 19 w 71"/>
                <a:gd name="T3" fmla="*/ 2839 h 2909"/>
                <a:gd name="T4" fmla="*/ 70 w 71"/>
                <a:gd name="T5" fmla="*/ 2844 h 2909"/>
                <a:gd name="T6" fmla="*/ 46 w 71"/>
                <a:gd name="T7" fmla="*/ 2908 h 2909"/>
                <a:gd name="T8" fmla="*/ 0 w 71"/>
                <a:gd name="T9" fmla="*/ 2905 h 2909"/>
                <a:gd name="T10" fmla="*/ 0 w 71"/>
                <a:gd name="T11" fmla="*/ 65 h 29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2909"/>
                <a:gd name="T20" fmla="*/ 71 w 71"/>
                <a:gd name="T21" fmla="*/ 2909 h 29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2909">
                  <a:moveTo>
                    <a:pt x="19" y="0"/>
                  </a:moveTo>
                  <a:lnTo>
                    <a:pt x="19" y="2839"/>
                  </a:lnTo>
                  <a:lnTo>
                    <a:pt x="70" y="2844"/>
                  </a:lnTo>
                  <a:lnTo>
                    <a:pt x="46" y="2908"/>
                  </a:lnTo>
                  <a:lnTo>
                    <a:pt x="0" y="2905"/>
                  </a:lnTo>
                  <a:lnTo>
                    <a:pt x="0" y="65"/>
                  </a:lnTo>
                </a:path>
              </a:pathLst>
            </a:custGeom>
            <a:solidFill>
              <a:schemeClr val="bg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0489" name="Group 168"/>
          <p:cNvGrpSpPr>
            <a:grpSpLocks/>
          </p:cNvGrpSpPr>
          <p:nvPr/>
        </p:nvGrpSpPr>
        <p:grpSpPr bwMode="auto">
          <a:xfrm>
            <a:off x="4792663" y="1535113"/>
            <a:ext cx="655637" cy="5173662"/>
            <a:chOff x="3019" y="967"/>
            <a:chExt cx="413" cy="3259"/>
          </a:xfrm>
        </p:grpSpPr>
        <p:sp>
          <p:nvSpPr>
            <p:cNvPr id="20811" name="AutoShape 169"/>
            <p:cNvSpPr>
              <a:spLocks noChangeArrowheads="1"/>
            </p:cNvSpPr>
            <p:nvPr/>
          </p:nvSpPr>
          <p:spPr bwMode="auto">
            <a:xfrm rot="16200000" flipH="1">
              <a:off x="1618" y="2435"/>
              <a:ext cx="3194" cy="388"/>
            </a:xfrm>
            <a:prstGeom prst="rightArrow">
              <a:avLst>
                <a:gd name="adj1" fmla="val 75000"/>
                <a:gd name="adj2" fmla="val 91504"/>
              </a:avLst>
            </a:prstGeom>
            <a:gradFill rotWithShape="0">
              <a:gsLst>
                <a:gs pos="0">
                  <a:srgbClr val="3365FB"/>
                </a:gs>
                <a:gs pos="100000">
                  <a:srgbClr val="2E5BE1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12" name="Freeform 170"/>
            <p:cNvSpPr>
              <a:spLocks/>
            </p:cNvSpPr>
            <p:nvPr/>
          </p:nvSpPr>
          <p:spPr bwMode="auto">
            <a:xfrm>
              <a:off x="3019" y="3801"/>
              <a:ext cx="51" cy="73"/>
            </a:xfrm>
            <a:custGeom>
              <a:avLst/>
              <a:gdLst>
                <a:gd name="T0" fmla="*/ 0 w 51"/>
                <a:gd name="T1" fmla="*/ 72 h 73"/>
                <a:gd name="T2" fmla="*/ 27 w 51"/>
                <a:gd name="T3" fmla="*/ 0 h 73"/>
                <a:gd name="T4" fmla="*/ 50 w 51"/>
                <a:gd name="T5" fmla="*/ 0 h 73"/>
                <a:gd name="T6" fmla="*/ 50 w 51"/>
                <a:gd name="T7" fmla="*/ 72 h 73"/>
                <a:gd name="T8" fmla="*/ 0 w 51"/>
                <a:gd name="T9" fmla="*/ 72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73"/>
                <a:gd name="T17" fmla="*/ 51 w 51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73">
                  <a:moveTo>
                    <a:pt x="0" y="72"/>
                  </a:moveTo>
                  <a:lnTo>
                    <a:pt x="27" y="0"/>
                  </a:lnTo>
                  <a:lnTo>
                    <a:pt x="50" y="0"/>
                  </a:lnTo>
                  <a:lnTo>
                    <a:pt x="50" y="72"/>
                  </a:lnTo>
                  <a:lnTo>
                    <a:pt x="0" y="72"/>
                  </a:lnTo>
                </a:path>
              </a:pathLst>
            </a:custGeom>
            <a:solidFill>
              <a:schemeClr val="accent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13" name="Freeform 171"/>
            <p:cNvSpPr>
              <a:spLocks/>
            </p:cNvSpPr>
            <p:nvPr/>
          </p:nvSpPr>
          <p:spPr bwMode="auto">
            <a:xfrm>
              <a:off x="3069" y="971"/>
              <a:ext cx="312" cy="58"/>
            </a:xfrm>
            <a:custGeom>
              <a:avLst/>
              <a:gdLst>
                <a:gd name="T0" fmla="*/ 0 w 312"/>
                <a:gd name="T1" fmla="*/ 57 h 58"/>
                <a:gd name="T2" fmla="*/ 293 w 312"/>
                <a:gd name="T3" fmla="*/ 57 h 58"/>
                <a:gd name="T4" fmla="*/ 311 w 312"/>
                <a:gd name="T5" fmla="*/ 1 h 58"/>
                <a:gd name="T6" fmla="*/ 20 w 312"/>
                <a:gd name="T7" fmla="*/ 0 h 58"/>
                <a:gd name="T8" fmla="*/ 0 w 312"/>
                <a:gd name="T9" fmla="*/ 5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2"/>
                <a:gd name="T16" fmla="*/ 0 h 58"/>
                <a:gd name="T17" fmla="*/ 312 w 31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2" h="58">
                  <a:moveTo>
                    <a:pt x="0" y="57"/>
                  </a:moveTo>
                  <a:lnTo>
                    <a:pt x="293" y="57"/>
                  </a:lnTo>
                  <a:lnTo>
                    <a:pt x="311" y="1"/>
                  </a:lnTo>
                  <a:lnTo>
                    <a:pt x="20" y="0"/>
                  </a:lnTo>
                  <a:lnTo>
                    <a:pt x="0" y="57"/>
                  </a:lnTo>
                </a:path>
              </a:pathLst>
            </a:custGeom>
            <a:solidFill>
              <a:schemeClr val="accent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14" name="Freeform 172"/>
            <p:cNvSpPr>
              <a:spLocks/>
            </p:cNvSpPr>
            <p:nvPr/>
          </p:nvSpPr>
          <p:spPr bwMode="auto">
            <a:xfrm>
              <a:off x="3361" y="967"/>
              <a:ext cx="71" cy="2909"/>
            </a:xfrm>
            <a:custGeom>
              <a:avLst/>
              <a:gdLst>
                <a:gd name="T0" fmla="*/ 19 w 71"/>
                <a:gd name="T1" fmla="*/ 0 h 2909"/>
                <a:gd name="T2" fmla="*/ 19 w 71"/>
                <a:gd name="T3" fmla="*/ 2839 h 2909"/>
                <a:gd name="T4" fmla="*/ 70 w 71"/>
                <a:gd name="T5" fmla="*/ 2844 h 2909"/>
                <a:gd name="T6" fmla="*/ 46 w 71"/>
                <a:gd name="T7" fmla="*/ 2908 h 2909"/>
                <a:gd name="T8" fmla="*/ 0 w 71"/>
                <a:gd name="T9" fmla="*/ 2905 h 2909"/>
                <a:gd name="T10" fmla="*/ 0 w 71"/>
                <a:gd name="T11" fmla="*/ 65 h 29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2909"/>
                <a:gd name="T20" fmla="*/ 71 w 71"/>
                <a:gd name="T21" fmla="*/ 2909 h 29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2909">
                  <a:moveTo>
                    <a:pt x="19" y="0"/>
                  </a:moveTo>
                  <a:lnTo>
                    <a:pt x="19" y="2839"/>
                  </a:lnTo>
                  <a:lnTo>
                    <a:pt x="70" y="2844"/>
                  </a:lnTo>
                  <a:lnTo>
                    <a:pt x="46" y="2908"/>
                  </a:lnTo>
                  <a:lnTo>
                    <a:pt x="0" y="2905"/>
                  </a:lnTo>
                  <a:lnTo>
                    <a:pt x="0" y="65"/>
                  </a:lnTo>
                </a:path>
              </a:pathLst>
            </a:custGeom>
            <a:solidFill>
              <a:schemeClr val="bg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0490" name="Group 173"/>
          <p:cNvGrpSpPr>
            <a:grpSpLocks/>
          </p:cNvGrpSpPr>
          <p:nvPr/>
        </p:nvGrpSpPr>
        <p:grpSpPr bwMode="auto">
          <a:xfrm>
            <a:off x="6346825" y="1535113"/>
            <a:ext cx="655638" cy="5173662"/>
            <a:chOff x="3998" y="967"/>
            <a:chExt cx="413" cy="3259"/>
          </a:xfrm>
        </p:grpSpPr>
        <p:sp>
          <p:nvSpPr>
            <p:cNvPr id="20807" name="AutoShape 174"/>
            <p:cNvSpPr>
              <a:spLocks noChangeArrowheads="1"/>
            </p:cNvSpPr>
            <p:nvPr/>
          </p:nvSpPr>
          <p:spPr bwMode="auto">
            <a:xfrm rot="16200000" flipH="1">
              <a:off x="2597" y="2435"/>
              <a:ext cx="3194" cy="388"/>
            </a:xfrm>
            <a:prstGeom prst="rightArrow">
              <a:avLst>
                <a:gd name="adj1" fmla="val 75000"/>
                <a:gd name="adj2" fmla="val 91504"/>
              </a:avLst>
            </a:prstGeom>
            <a:gradFill rotWithShape="0">
              <a:gsLst>
                <a:gs pos="0">
                  <a:srgbClr val="3365FB"/>
                </a:gs>
                <a:gs pos="100000">
                  <a:srgbClr val="2E5BE1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08" name="Freeform 175"/>
            <p:cNvSpPr>
              <a:spLocks/>
            </p:cNvSpPr>
            <p:nvPr/>
          </p:nvSpPr>
          <p:spPr bwMode="auto">
            <a:xfrm>
              <a:off x="3998" y="3801"/>
              <a:ext cx="51" cy="73"/>
            </a:xfrm>
            <a:custGeom>
              <a:avLst/>
              <a:gdLst>
                <a:gd name="T0" fmla="*/ 0 w 51"/>
                <a:gd name="T1" fmla="*/ 72 h 73"/>
                <a:gd name="T2" fmla="*/ 27 w 51"/>
                <a:gd name="T3" fmla="*/ 0 h 73"/>
                <a:gd name="T4" fmla="*/ 50 w 51"/>
                <a:gd name="T5" fmla="*/ 0 h 73"/>
                <a:gd name="T6" fmla="*/ 50 w 51"/>
                <a:gd name="T7" fmla="*/ 72 h 73"/>
                <a:gd name="T8" fmla="*/ 0 w 51"/>
                <a:gd name="T9" fmla="*/ 72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73"/>
                <a:gd name="T17" fmla="*/ 51 w 51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73">
                  <a:moveTo>
                    <a:pt x="0" y="72"/>
                  </a:moveTo>
                  <a:lnTo>
                    <a:pt x="27" y="0"/>
                  </a:lnTo>
                  <a:lnTo>
                    <a:pt x="50" y="0"/>
                  </a:lnTo>
                  <a:lnTo>
                    <a:pt x="50" y="72"/>
                  </a:lnTo>
                  <a:lnTo>
                    <a:pt x="0" y="72"/>
                  </a:lnTo>
                </a:path>
              </a:pathLst>
            </a:custGeom>
            <a:solidFill>
              <a:schemeClr val="accent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09" name="Freeform 176"/>
            <p:cNvSpPr>
              <a:spLocks/>
            </p:cNvSpPr>
            <p:nvPr/>
          </p:nvSpPr>
          <p:spPr bwMode="auto">
            <a:xfrm>
              <a:off x="4048" y="971"/>
              <a:ext cx="312" cy="58"/>
            </a:xfrm>
            <a:custGeom>
              <a:avLst/>
              <a:gdLst>
                <a:gd name="T0" fmla="*/ 0 w 312"/>
                <a:gd name="T1" fmla="*/ 57 h 58"/>
                <a:gd name="T2" fmla="*/ 293 w 312"/>
                <a:gd name="T3" fmla="*/ 57 h 58"/>
                <a:gd name="T4" fmla="*/ 311 w 312"/>
                <a:gd name="T5" fmla="*/ 1 h 58"/>
                <a:gd name="T6" fmla="*/ 20 w 312"/>
                <a:gd name="T7" fmla="*/ 0 h 58"/>
                <a:gd name="T8" fmla="*/ 0 w 312"/>
                <a:gd name="T9" fmla="*/ 5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2"/>
                <a:gd name="T16" fmla="*/ 0 h 58"/>
                <a:gd name="T17" fmla="*/ 312 w 31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2" h="58">
                  <a:moveTo>
                    <a:pt x="0" y="57"/>
                  </a:moveTo>
                  <a:lnTo>
                    <a:pt x="293" y="57"/>
                  </a:lnTo>
                  <a:lnTo>
                    <a:pt x="311" y="1"/>
                  </a:lnTo>
                  <a:lnTo>
                    <a:pt x="20" y="0"/>
                  </a:lnTo>
                  <a:lnTo>
                    <a:pt x="0" y="57"/>
                  </a:lnTo>
                </a:path>
              </a:pathLst>
            </a:custGeom>
            <a:solidFill>
              <a:schemeClr val="accent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810" name="Freeform 177"/>
            <p:cNvSpPr>
              <a:spLocks/>
            </p:cNvSpPr>
            <p:nvPr/>
          </p:nvSpPr>
          <p:spPr bwMode="auto">
            <a:xfrm>
              <a:off x="4340" y="967"/>
              <a:ext cx="71" cy="2909"/>
            </a:xfrm>
            <a:custGeom>
              <a:avLst/>
              <a:gdLst>
                <a:gd name="T0" fmla="*/ 19 w 71"/>
                <a:gd name="T1" fmla="*/ 0 h 2909"/>
                <a:gd name="T2" fmla="*/ 19 w 71"/>
                <a:gd name="T3" fmla="*/ 2839 h 2909"/>
                <a:gd name="T4" fmla="*/ 70 w 71"/>
                <a:gd name="T5" fmla="*/ 2844 h 2909"/>
                <a:gd name="T6" fmla="*/ 46 w 71"/>
                <a:gd name="T7" fmla="*/ 2908 h 2909"/>
                <a:gd name="T8" fmla="*/ 0 w 71"/>
                <a:gd name="T9" fmla="*/ 2905 h 2909"/>
                <a:gd name="T10" fmla="*/ 0 w 71"/>
                <a:gd name="T11" fmla="*/ 65 h 29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2909"/>
                <a:gd name="T20" fmla="*/ 71 w 71"/>
                <a:gd name="T21" fmla="*/ 2909 h 29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2909">
                  <a:moveTo>
                    <a:pt x="19" y="0"/>
                  </a:moveTo>
                  <a:lnTo>
                    <a:pt x="19" y="2839"/>
                  </a:lnTo>
                  <a:lnTo>
                    <a:pt x="70" y="2844"/>
                  </a:lnTo>
                  <a:lnTo>
                    <a:pt x="46" y="2908"/>
                  </a:lnTo>
                  <a:lnTo>
                    <a:pt x="0" y="2905"/>
                  </a:lnTo>
                  <a:lnTo>
                    <a:pt x="0" y="65"/>
                  </a:lnTo>
                </a:path>
              </a:pathLst>
            </a:custGeom>
            <a:solidFill>
              <a:schemeClr val="bg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7762" name="Rectangle 178"/>
          <p:cNvSpPr>
            <a:spLocks noChangeArrowheads="1"/>
          </p:cNvSpPr>
          <p:nvPr/>
        </p:nvSpPr>
        <p:spPr bwMode="auto">
          <a:xfrm>
            <a:off x="560388" y="2073275"/>
            <a:ext cx="2767012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Fournisseur</a:t>
            </a:r>
          </a:p>
        </p:txBody>
      </p:sp>
      <p:sp>
        <p:nvSpPr>
          <p:cNvPr id="67763" name="Rectangle 179"/>
          <p:cNvSpPr>
            <a:spLocks noChangeArrowheads="1"/>
          </p:cNvSpPr>
          <p:nvPr/>
        </p:nvSpPr>
        <p:spPr bwMode="auto">
          <a:xfrm>
            <a:off x="560388" y="2949575"/>
            <a:ext cx="2767012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Région / Pays 1</a:t>
            </a:r>
          </a:p>
        </p:txBody>
      </p:sp>
      <p:sp>
        <p:nvSpPr>
          <p:cNvPr id="67764" name="Rectangle 180"/>
          <p:cNvSpPr>
            <a:spLocks noChangeArrowheads="1"/>
          </p:cNvSpPr>
          <p:nvPr/>
        </p:nvSpPr>
        <p:spPr bwMode="auto">
          <a:xfrm>
            <a:off x="560388" y="3825875"/>
            <a:ext cx="2767012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Région / Pays 2</a:t>
            </a:r>
          </a:p>
        </p:txBody>
      </p:sp>
      <p:sp>
        <p:nvSpPr>
          <p:cNvPr id="67765" name="Rectangle 181"/>
          <p:cNvSpPr>
            <a:spLocks noChangeArrowheads="1"/>
          </p:cNvSpPr>
          <p:nvPr/>
        </p:nvSpPr>
        <p:spPr bwMode="auto">
          <a:xfrm>
            <a:off x="560388" y="4702175"/>
            <a:ext cx="2767012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Région / Pays n</a:t>
            </a:r>
          </a:p>
        </p:txBody>
      </p:sp>
      <p:sp>
        <p:nvSpPr>
          <p:cNvPr id="67766" name="Rectangle 182"/>
          <p:cNvSpPr>
            <a:spLocks noChangeArrowheads="1"/>
          </p:cNvSpPr>
          <p:nvPr/>
        </p:nvSpPr>
        <p:spPr bwMode="auto">
          <a:xfrm>
            <a:off x="560388" y="5589588"/>
            <a:ext cx="2767012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Client</a:t>
            </a:r>
          </a:p>
        </p:txBody>
      </p:sp>
      <p:sp>
        <p:nvSpPr>
          <p:cNvPr id="67767" name="Rectangle 183"/>
          <p:cNvSpPr>
            <a:spLocks noChangeArrowheads="1"/>
          </p:cNvSpPr>
          <p:nvPr/>
        </p:nvSpPr>
        <p:spPr bwMode="auto">
          <a:xfrm>
            <a:off x="3138488" y="2095500"/>
            <a:ext cx="762000" cy="4003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>
              <a:spcAft>
                <a:spcPct val="40000"/>
              </a:spcAft>
              <a:defRPr/>
            </a:pPr>
            <a:endParaRPr lang="fr-FR" sz="2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</a:p>
        </p:txBody>
      </p:sp>
      <p:sp>
        <p:nvSpPr>
          <p:cNvPr id="67768" name="Rectangle 184"/>
          <p:cNvSpPr>
            <a:spLocks noChangeArrowheads="1"/>
          </p:cNvSpPr>
          <p:nvPr/>
        </p:nvSpPr>
        <p:spPr bwMode="auto">
          <a:xfrm>
            <a:off x="4733925" y="2095500"/>
            <a:ext cx="762000" cy="4003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>
              <a:spcAft>
                <a:spcPct val="40000"/>
              </a:spcAft>
              <a:defRPr/>
            </a:pPr>
            <a:endParaRPr lang="fr-FR" sz="2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67769" name="Rectangle 185"/>
          <p:cNvSpPr>
            <a:spLocks noChangeArrowheads="1"/>
          </p:cNvSpPr>
          <p:nvPr/>
        </p:nvSpPr>
        <p:spPr bwMode="auto">
          <a:xfrm>
            <a:off x="6311900" y="2095500"/>
            <a:ext cx="762000" cy="4003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>
              <a:spcAft>
                <a:spcPct val="40000"/>
              </a:spcAft>
              <a:defRPr/>
            </a:pPr>
            <a:endParaRPr lang="fr-FR" sz="2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Aft>
                <a:spcPct val="40000"/>
              </a:spcAft>
              <a:defRPr/>
            </a:pPr>
            <a:r>
              <a:rPr lang="fr-FR" sz="2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grpSp>
        <p:nvGrpSpPr>
          <p:cNvPr id="20499" name="Group 186"/>
          <p:cNvGrpSpPr>
            <a:grpSpLocks/>
          </p:cNvGrpSpPr>
          <p:nvPr/>
        </p:nvGrpSpPr>
        <p:grpSpPr bwMode="auto">
          <a:xfrm>
            <a:off x="8270875" y="3128963"/>
            <a:ext cx="690563" cy="393700"/>
            <a:chOff x="5210" y="1971"/>
            <a:chExt cx="435" cy="248"/>
          </a:xfrm>
        </p:grpSpPr>
        <p:sp>
          <p:nvSpPr>
            <p:cNvPr id="20805" name="Rectangle 187"/>
            <p:cNvSpPr>
              <a:spLocks noChangeArrowheads="1"/>
            </p:cNvSpPr>
            <p:nvPr/>
          </p:nvSpPr>
          <p:spPr bwMode="auto">
            <a:xfrm>
              <a:off x="5210" y="1971"/>
              <a:ext cx="435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000">
                  <a:solidFill>
                    <a:schemeClr val="bg2"/>
                  </a:solidFill>
                </a:rPr>
                <a:t>ALE</a:t>
              </a:r>
            </a:p>
          </p:txBody>
        </p:sp>
        <p:sp>
          <p:nvSpPr>
            <p:cNvPr id="20806" name="Rectangle 188"/>
            <p:cNvSpPr>
              <a:spLocks noChangeArrowheads="1"/>
            </p:cNvSpPr>
            <p:nvPr/>
          </p:nvSpPr>
          <p:spPr bwMode="auto">
            <a:xfrm>
              <a:off x="5238" y="1981"/>
              <a:ext cx="220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20500" name="Group 189"/>
          <p:cNvGrpSpPr>
            <a:grpSpLocks/>
          </p:cNvGrpSpPr>
          <p:nvPr/>
        </p:nvGrpSpPr>
        <p:grpSpPr bwMode="auto">
          <a:xfrm>
            <a:off x="8270875" y="4308475"/>
            <a:ext cx="690563" cy="393700"/>
            <a:chOff x="5210" y="2714"/>
            <a:chExt cx="435" cy="248"/>
          </a:xfrm>
        </p:grpSpPr>
        <p:sp>
          <p:nvSpPr>
            <p:cNvPr id="20803" name="Rectangle 190"/>
            <p:cNvSpPr>
              <a:spLocks noChangeArrowheads="1"/>
            </p:cNvSpPr>
            <p:nvPr/>
          </p:nvSpPr>
          <p:spPr bwMode="auto">
            <a:xfrm>
              <a:off x="5210" y="2714"/>
              <a:ext cx="435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000">
                  <a:solidFill>
                    <a:schemeClr val="bg2"/>
                  </a:solidFill>
                </a:rPr>
                <a:t>ALE</a:t>
              </a:r>
            </a:p>
          </p:txBody>
        </p:sp>
        <p:sp>
          <p:nvSpPr>
            <p:cNvPr id="20804" name="Rectangle 191"/>
            <p:cNvSpPr>
              <a:spLocks noChangeArrowheads="1"/>
            </p:cNvSpPr>
            <p:nvPr/>
          </p:nvSpPr>
          <p:spPr bwMode="auto">
            <a:xfrm>
              <a:off x="5238" y="2724"/>
              <a:ext cx="220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20501" name="Group 192"/>
          <p:cNvGrpSpPr>
            <a:grpSpLocks/>
          </p:cNvGrpSpPr>
          <p:nvPr/>
        </p:nvGrpSpPr>
        <p:grpSpPr bwMode="auto">
          <a:xfrm>
            <a:off x="8312150" y="5487988"/>
            <a:ext cx="604838" cy="393700"/>
            <a:chOff x="5236" y="3457"/>
            <a:chExt cx="381" cy="248"/>
          </a:xfrm>
        </p:grpSpPr>
        <p:sp>
          <p:nvSpPr>
            <p:cNvPr id="20801" name="Rectangle 193"/>
            <p:cNvSpPr>
              <a:spLocks noChangeArrowheads="1"/>
            </p:cNvSpPr>
            <p:nvPr/>
          </p:nvSpPr>
          <p:spPr bwMode="auto">
            <a:xfrm>
              <a:off x="5236" y="3457"/>
              <a:ext cx="381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000">
                  <a:solidFill>
                    <a:schemeClr val="bg2"/>
                  </a:solidFill>
                </a:rPr>
                <a:t>EDI</a:t>
              </a:r>
            </a:p>
          </p:txBody>
        </p:sp>
        <p:sp>
          <p:nvSpPr>
            <p:cNvPr id="20802" name="Rectangle 194"/>
            <p:cNvSpPr>
              <a:spLocks noChangeArrowheads="1"/>
            </p:cNvSpPr>
            <p:nvPr/>
          </p:nvSpPr>
          <p:spPr bwMode="auto">
            <a:xfrm>
              <a:off x="5238" y="3467"/>
              <a:ext cx="220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20502" name="Group 195"/>
          <p:cNvGrpSpPr>
            <a:grpSpLocks/>
          </p:cNvGrpSpPr>
          <p:nvPr/>
        </p:nvGrpSpPr>
        <p:grpSpPr bwMode="auto">
          <a:xfrm>
            <a:off x="7915275" y="5905500"/>
            <a:ext cx="509588" cy="515938"/>
            <a:chOff x="4986" y="3720"/>
            <a:chExt cx="321" cy="325"/>
          </a:xfrm>
        </p:grpSpPr>
        <p:sp>
          <p:nvSpPr>
            <p:cNvPr id="20799" name="Rectangle 196"/>
            <p:cNvSpPr>
              <a:spLocks noChangeArrowheads="1"/>
            </p:cNvSpPr>
            <p:nvPr/>
          </p:nvSpPr>
          <p:spPr bwMode="auto">
            <a:xfrm>
              <a:off x="5044" y="3720"/>
              <a:ext cx="263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800">
                  <a:solidFill>
                    <a:schemeClr val="bg2"/>
                  </a:solidFill>
                </a:rPr>
                <a:t>Y</a:t>
              </a:r>
            </a:p>
          </p:txBody>
        </p:sp>
        <p:sp>
          <p:nvSpPr>
            <p:cNvPr id="20800" name="Rectangle 197"/>
            <p:cNvSpPr>
              <a:spLocks noChangeArrowheads="1"/>
            </p:cNvSpPr>
            <p:nvPr/>
          </p:nvSpPr>
          <p:spPr bwMode="auto">
            <a:xfrm>
              <a:off x="4986" y="3788"/>
              <a:ext cx="220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20503" name="Group 198"/>
          <p:cNvGrpSpPr>
            <a:grpSpLocks/>
          </p:cNvGrpSpPr>
          <p:nvPr/>
        </p:nvGrpSpPr>
        <p:grpSpPr bwMode="auto">
          <a:xfrm>
            <a:off x="7915275" y="1462088"/>
            <a:ext cx="509588" cy="515937"/>
            <a:chOff x="4986" y="921"/>
            <a:chExt cx="321" cy="325"/>
          </a:xfrm>
        </p:grpSpPr>
        <p:sp>
          <p:nvSpPr>
            <p:cNvPr id="20797" name="Rectangle 199"/>
            <p:cNvSpPr>
              <a:spLocks noChangeArrowheads="1"/>
            </p:cNvSpPr>
            <p:nvPr/>
          </p:nvSpPr>
          <p:spPr bwMode="auto">
            <a:xfrm>
              <a:off x="5044" y="921"/>
              <a:ext cx="263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800">
                  <a:solidFill>
                    <a:schemeClr val="bg2"/>
                  </a:solidFill>
                </a:rPr>
                <a:t>X</a:t>
              </a:r>
            </a:p>
          </p:txBody>
        </p:sp>
        <p:sp>
          <p:nvSpPr>
            <p:cNvPr id="20798" name="Rectangle 200"/>
            <p:cNvSpPr>
              <a:spLocks noChangeArrowheads="1"/>
            </p:cNvSpPr>
            <p:nvPr/>
          </p:nvSpPr>
          <p:spPr bwMode="auto">
            <a:xfrm>
              <a:off x="4986" y="989"/>
              <a:ext cx="220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20504" name="Group 201"/>
          <p:cNvGrpSpPr>
            <a:grpSpLocks/>
          </p:cNvGrpSpPr>
          <p:nvPr/>
        </p:nvGrpSpPr>
        <p:grpSpPr bwMode="auto">
          <a:xfrm>
            <a:off x="8312150" y="1993900"/>
            <a:ext cx="604838" cy="393700"/>
            <a:chOff x="5236" y="1256"/>
            <a:chExt cx="381" cy="248"/>
          </a:xfrm>
        </p:grpSpPr>
        <p:sp>
          <p:nvSpPr>
            <p:cNvPr id="20795" name="Rectangle 202"/>
            <p:cNvSpPr>
              <a:spLocks noChangeArrowheads="1"/>
            </p:cNvSpPr>
            <p:nvPr/>
          </p:nvSpPr>
          <p:spPr bwMode="auto">
            <a:xfrm>
              <a:off x="5236" y="1256"/>
              <a:ext cx="381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2000">
                  <a:solidFill>
                    <a:schemeClr val="bg2"/>
                  </a:solidFill>
                </a:rPr>
                <a:t>EDI</a:t>
              </a:r>
            </a:p>
          </p:txBody>
        </p:sp>
        <p:sp>
          <p:nvSpPr>
            <p:cNvPr id="20796" name="Rectangle 203"/>
            <p:cNvSpPr>
              <a:spLocks noChangeArrowheads="1"/>
            </p:cNvSpPr>
            <p:nvPr/>
          </p:nvSpPr>
          <p:spPr bwMode="auto">
            <a:xfrm>
              <a:off x="5238" y="1266"/>
              <a:ext cx="220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67788" name="Line 204"/>
          <p:cNvSpPr>
            <a:spLocks noChangeShapeType="1"/>
          </p:cNvSpPr>
          <p:nvPr/>
        </p:nvSpPr>
        <p:spPr bwMode="auto">
          <a:xfrm>
            <a:off x="8197850" y="3100388"/>
            <a:ext cx="0" cy="506412"/>
          </a:xfrm>
          <a:prstGeom prst="line">
            <a:avLst/>
          </a:prstGeom>
          <a:noFill/>
          <a:ln w="12700">
            <a:solidFill>
              <a:srgbClr val="FC0128"/>
            </a:solidFill>
            <a:round/>
            <a:headEnd type="triangle" w="med" len="med"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7789" name="Line 205"/>
          <p:cNvSpPr>
            <a:spLocks noChangeShapeType="1"/>
          </p:cNvSpPr>
          <p:nvPr/>
        </p:nvSpPr>
        <p:spPr bwMode="auto">
          <a:xfrm>
            <a:off x="8197850" y="1952625"/>
            <a:ext cx="0" cy="506413"/>
          </a:xfrm>
          <a:prstGeom prst="line">
            <a:avLst/>
          </a:prstGeom>
          <a:noFill/>
          <a:ln w="12700">
            <a:solidFill>
              <a:srgbClr val="FC0128"/>
            </a:solidFill>
            <a:round/>
            <a:headEnd type="triangle" w="med" len="med"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7790" name="Line 206"/>
          <p:cNvSpPr>
            <a:spLocks noChangeShapeType="1"/>
          </p:cNvSpPr>
          <p:nvPr/>
        </p:nvSpPr>
        <p:spPr bwMode="auto">
          <a:xfrm>
            <a:off x="8197850" y="4248150"/>
            <a:ext cx="0" cy="506413"/>
          </a:xfrm>
          <a:prstGeom prst="line">
            <a:avLst/>
          </a:prstGeom>
          <a:noFill/>
          <a:ln w="12700">
            <a:solidFill>
              <a:srgbClr val="FC0128"/>
            </a:solidFill>
            <a:round/>
            <a:headEnd type="triangle" w="med" len="med"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7791" name="Line 207"/>
          <p:cNvSpPr>
            <a:spLocks noChangeShapeType="1"/>
          </p:cNvSpPr>
          <p:nvPr/>
        </p:nvSpPr>
        <p:spPr bwMode="auto">
          <a:xfrm>
            <a:off x="8197850" y="5384800"/>
            <a:ext cx="0" cy="506413"/>
          </a:xfrm>
          <a:prstGeom prst="line">
            <a:avLst/>
          </a:prstGeom>
          <a:noFill/>
          <a:ln w="12700">
            <a:solidFill>
              <a:srgbClr val="FC0128"/>
            </a:solidFill>
            <a:round/>
            <a:headEnd type="triangle" w="med" len="med"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grpSp>
        <p:nvGrpSpPr>
          <p:cNvPr id="20509" name="Group 208"/>
          <p:cNvGrpSpPr>
            <a:grpSpLocks/>
          </p:cNvGrpSpPr>
          <p:nvPr/>
        </p:nvGrpSpPr>
        <p:grpSpPr bwMode="auto">
          <a:xfrm>
            <a:off x="7854950" y="3635375"/>
            <a:ext cx="685800" cy="598488"/>
            <a:chOff x="4948" y="2290"/>
            <a:chExt cx="432" cy="377"/>
          </a:xfrm>
        </p:grpSpPr>
        <p:grpSp>
          <p:nvGrpSpPr>
            <p:cNvPr id="20655" name="Group 209"/>
            <p:cNvGrpSpPr>
              <a:grpSpLocks/>
            </p:cNvGrpSpPr>
            <p:nvPr/>
          </p:nvGrpSpPr>
          <p:grpSpPr bwMode="auto">
            <a:xfrm>
              <a:off x="4948" y="2290"/>
              <a:ext cx="432" cy="377"/>
              <a:chOff x="4948" y="2290"/>
              <a:chExt cx="432" cy="377"/>
            </a:xfrm>
          </p:grpSpPr>
          <p:grpSp>
            <p:nvGrpSpPr>
              <p:cNvPr id="20689" name="Group 210"/>
              <p:cNvGrpSpPr>
                <a:grpSpLocks/>
              </p:cNvGrpSpPr>
              <p:nvPr/>
            </p:nvGrpSpPr>
            <p:grpSpPr bwMode="auto">
              <a:xfrm>
                <a:off x="5235" y="2290"/>
                <a:ext cx="73" cy="88"/>
                <a:chOff x="5235" y="2290"/>
                <a:chExt cx="73" cy="88"/>
              </a:xfrm>
            </p:grpSpPr>
            <p:sp>
              <p:nvSpPr>
                <p:cNvPr id="20790" name="AutoShape 211"/>
                <p:cNvSpPr>
                  <a:spLocks noChangeArrowheads="1"/>
                </p:cNvSpPr>
                <p:nvPr/>
              </p:nvSpPr>
              <p:spPr bwMode="auto">
                <a:xfrm>
                  <a:off x="5239" y="2294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91" name="Freeform 212"/>
                <p:cNvSpPr>
                  <a:spLocks/>
                </p:cNvSpPr>
                <p:nvPr/>
              </p:nvSpPr>
              <p:spPr bwMode="auto">
                <a:xfrm>
                  <a:off x="5271" y="2290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92" name="Freeform 213"/>
                <p:cNvSpPr>
                  <a:spLocks/>
                </p:cNvSpPr>
                <p:nvPr/>
              </p:nvSpPr>
              <p:spPr bwMode="auto">
                <a:xfrm>
                  <a:off x="5235" y="2291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93" name="Freeform 214"/>
                <p:cNvSpPr>
                  <a:spLocks/>
                </p:cNvSpPr>
                <p:nvPr/>
              </p:nvSpPr>
              <p:spPr bwMode="auto">
                <a:xfrm>
                  <a:off x="5271" y="2327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94" name="Freeform 215"/>
                <p:cNvSpPr>
                  <a:spLocks/>
                </p:cNvSpPr>
                <p:nvPr/>
              </p:nvSpPr>
              <p:spPr bwMode="auto">
                <a:xfrm>
                  <a:off x="5235" y="2328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690" name="Group 216"/>
              <p:cNvGrpSpPr>
                <a:grpSpLocks/>
              </p:cNvGrpSpPr>
              <p:nvPr/>
            </p:nvGrpSpPr>
            <p:grpSpPr bwMode="auto">
              <a:xfrm>
                <a:off x="5271" y="2326"/>
                <a:ext cx="73" cy="88"/>
                <a:chOff x="5271" y="2326"/>
                <a:chExt cx="73" cy="88"/>
              </a:xfrm>
            </p:grpSpPr>
            <p:sp>
              <p:nvSpPr>
                <p:cNvPr id="20785" name="AutoShape 217"/>
                <p:cNvSpPr>
                  <a:spLocks noChangeArrowheads="1"/>
                </p:cNvSpPr>
                <p:nvPr/>
              </p:nvSpPr>
              <p:spPr bwMode="auto">
                <a:xfrm>
                  <a:off x="5275" y="2330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86" name="Freeform 218"/>
                <p:cNvSpPr>
                  <a:spLocks/>
                </p:cNvSpPr>
                <p:nvPr/>
              </p:nvSpPr>
              <p:spPr bwMode="auto">
                <a:xfrm>
                  <a:off x="5307" y="2326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87" name="Freeform 219"/>
                <p:cNvSpPr>
                  <a:spLocks/>
                </p:cNvSpPr>
                <p:nvPr/>
              </p:nvSpPr>
              <p:spPr bwMode="auto">
                <a:xfrm>
                  <a:off x="5271" y="2327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88" name="Freeform 220"/>
                <p:cNvSpPr>
                  <a:spLocks/>
                </p:cNvSpPr>
                <p:nvPr/>
              </p:nvSpPr>
              <p:spPr bwMode="auto">
                <a:xfrm>
                  <a:off x="5307" y="2363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89" name="Freeform 221"/>
                <p:cNvSpPr>
                  <a:spLocks/>
                </p:cNvSpPr>
                <p:nvPr/>
              </p:nvSpPr>
              <p:spPr bwMode="auto">
                <a:xfrm>
                  <a:off x="5271" y="2364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691" name="Group 222"/>
              <p:cNvGrpSpPr>
                <a:grpSpLocks/>
              </p:cNvGrpSpPr>
              <p:nvPr/>
            </p:nvGrpSpPr>
            <p:grpSpPr bwMode="auto">
              <a:xfrm>
                <a:off x="5307" y="2362"/>
                <a:ext cx="73" cy="88"/>
                <a:chOff x="5307" y="2362"/>
                <a:chExt cx="73" cy="88"/>
              </a:xfrm>
            </p:grpSpPr>
            <p:sp>
              <p:nvSpPr>
                <p:cNvPr id="20780" name="AutoShape 223"/>
                <p:cNvSpPr>
                  <a:spLocks noChangeArrowheads="1"/>
                </p:cNvSpPr>
                <p:nvPr/>
              </p:nvSpPr>
              <p:spPr bwMode="auto">
                <a:xfrm>
                  <a:off x="5311" y="2366"/>
                  <a:ext cx="64" cy="66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81" name="Freeform 224"/>
                <p:cNvSpPr>
                  <a:spLocks/>
                </p:cNvSpPr>
                <p:nvPr/>
              </p:nvSpPr>
              <p:spPr bwMode="auto">
                <a:xfrm>
                  <a:off x="5343" y="2362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82" name="Freeform 225"/>
                <p:cNvSpPr>
                  <a:spLocks/>
                </p:cNvSpPr>
                <p:nvPr/>
              </p:nvSpPr>
              <p:spPr bwMode="auto">
                <a:xfrm>
                  <a:off x="5307" y="2363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83" name="Freeform 226"/>
                <p:cNvSpPr>
                  <a:spLocks/>
                </p:cNvSpPr>
                <p:nvPr/>
              </p:nvSpPr>
              <p:spPr bwMode="auto">
                <a:xfrm>
                  <a:off x="5343" y="2399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84" name="Freeform 227"/>
                <p:cNvSpPr>
                  <a:spLocks/>
                </p:cNvSpPr>
                <p:nvPr/>
              </p:nvSpPr>
              <p:spPr bwMode="auto">
                <a:xfrm>
                  <a:off x="5307" y="2399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692" name="Group 228"/>
              <p:cNvGrpSpPr>
                <a:grpSpLocks/>
              </p:cNvGrpSpPr>
              <p:nvPr/>
            </p:nvGrpSpPr>
            <p:grpSpPr bwMode="auto">
              <a:xfrm>
                <a:off x="5307" y="2435"/>
                <a:ext cx="73" cy="88"/>
                <a:chOff x="5307" y="2435"/>
                <a:chExt cx="73" cy="88"/>
              </a:xfrm>
            </p:grpSpPr>
            <p:sp>
              <p:nvSpPr>
                <p:cNvPr id="20775" name="AutoShape 229"/>
                <p:cNvSpPr>
                  <a:spLocks noChangeArrowheads="1"/>
                </p:cNvSpPr>
                <p:nvPr/>
              </p:nvSpPr>
              <p:spPr bwMode="auto">
                <a:xfrm>
                  <a:off x="5311" y="2439"/>
                  <a:ext cx="64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76" name="Freeform 230"/>
                <p:cNvSpPr>
                  <a:spLocks/>
                </p:cNvSpPr>
                <p:nvPr/>
              </p:nvSpPr>
              <p:spPr bwMode="auto">
                <a:xfrm>
                  <a:off x="5343" y="2435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77" name="Freeform 231"/>
                <p:cNvSpPr>
                  <a:spLocks/>
                </p:cNvSpPr>
                <p:nvPr/>
              </p:nvSpPr>
              <p:spPr bwMode="auto">
                <a:xfrm>
                  <a:off x="5307" y="2435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78" name="Freeform 232"/>
                <p:cNvSpPr>
                  <a:spLocks/>
                </p:cNvSpPr>
                <p:nvPr/>
              </p:nvSpPr>
              <p:spPr bwMode="auto">
                <a:xfrm>
                  <a:off x="5343" y="2472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79" name="Freeform 233"/>
                <p:cNvSpPr>
                  <a:spLocks/>
                </p:cNvSpPr>
                <p:nvPr/>
              </p:nvSpPr>
              <p:spPr bwMode="auto">
                <a:xfrm>
                  <a:off x="5307" y="2472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693" name="Group 234"/>
              <p:cNvGrpSpPr>
                <a:grpSpLocks/>
              </p:cNvGrpSpPr>
              <p:nvPr/>
            </p:nvGrpSpPr>
            <p:grpSpPr bwMode="auto">
              <a:xfrm>
                <a:off x="5307" y="2508"/>
                <a:ext cx="73" cy="87"/>
                <a:chOff x="5307" y="2508"/>
                <a:chExt cx="73" cy="87"/>
              </a:xfrm>
            </p:grpSpPr>
            <p:sp>
              <p:nvSpPr>
                <p:cNvPr id="20770" name="AutoShape 235"/>
                <p:cNvSpPr>
                  <a:spLocks noChangeArrowheads="1"/>
                </p:cNvSpPr>
                <p:nvPr/>
              </p:nvSpPr>
              <p:spPr bwMode="auto">
                <a:xfrm>
                  <a:off x="5311" y="2511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71" name="Freeform 236"/>
                <p:cNvSpPr>
                  <a:spLocks/>
                </p:cNvSpPr>
                <p:nvPr/>
              </p:nvSpPr>
              <p:spPr bwMode="auto">
                <a:xfrm>
                  <a:off x="5343" y="2508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72" name="Freeform 237"/>
                <p:cNvSpPr>
                  <a:spLocks/>
                </p:cNvSpPr>
                <p:nvPr/>
              </p:nvSpPr>
              <p:spPr bwMode="auto">
                <a:xfrm>
                  <a:off x="5307" y="2508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73" name="Freeform 238"/>
                <p:cNvSpPr>
                  <a:spLocks/>
                </p:cNvSpPr>
                <p:nvPr/>
              </p:nvSpPr>
              <p:spPr bwMode="auto">
                <a:xfrm>
                  <a:off x="5343" y="2544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74" name="Freeform 239"/>
                <p:cNvSpPr>
                  <a:spLocks/>
                </p:cNvSpPr>
                <p:nvPr/>
              </p:nvSpPr>
              <p:spPr bwMode="auto">
                <a:xfrm>
                  <a:off x="5307" y="2545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694" name="Group 240"/>
              <p:cNvGrpSpPr>
                <a:grpSpLocks/>
              </p:cNvGrpSpPr>
              <p:nvPr/>
            </p:nvGrpSpPr>
            <p:grpSpPr bwMode="auto">
              <a:xfrm>
                <a:off x="5271" y="2544"/>
                <a:ext cx="73" cy="88"/>
                <a:chOff x="5271" y="2544"/>
                <a:chExt cx="73" cy="88"/>
              </a:xfrm>
            </p:grpSpPr>
            <p:sp>
              <p:nvSpPr>
                <p:cNvPr id="20765" name="AutoShape 241"/>
                <p:cNvSpPr>
                  <a:spLocks noChangeArrowheads="1"/>
                </p:cNvSpPr>
                <p:nvPr/>
              </p:nvSpPr>
              <p:spPr bwMode="auto">
                <a:xfrm>
                  <a:off x="5274" y="2548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66" name="Freeform 242"/>
                <p:cNvSpPr>
                  <a:spLocks/>
                </p:cNvSpPr>
                <p:nvPr/>
              </p:nvSpPr>
              <p:spPr bwMode="auto">
                <a:xfrm>
                  <a:off x="5307" y="2544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67" name="Freeform 243"/>
                <p:cNvSpPr>
                  <a:spLocks/>
                </p:cNvSpPr>
                <p:nvPr/>
              </p:nvSpPr>
              <p:spPr bwMode="auto">
                <a:xfrm>
                  <a:off x="5271" y="2544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68" name="Freeform 244"/>
                <p:cNvSpPr>
                  <a:spLocks/>
                </p:cNvSpPr>
                <p:nvPr/>
              </p:nvSpPr>
              <p:spPr bwMode="auto">
                <a:xfrm>
                  <a:off x="5307" y="2581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69" name="Freeform 245"/>
                <p:cNvSpPr>
                  <a:spLocks/>
                </p:cNvSpPr>
                <p:nvPr/>
              </p:nvSpPr>
              <p:spPr bwMode="auto">
                <a:xfrm>
                  <a:off x="5271" y="2581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695" name="Group 246"/>
              <p:cNvGrpSpPr>
                <a:grpSpLocks/>
              </p:cNvGrpSpPr>
              <p:nvPr/>
            </p:nvGrpSpPr>
            <p:grpSpPr bwMode="auto">
              <a:xfrm>
                <a:off x="5236" y="2579"/>
                <a:ext cx="73" cy="87"/>
                <a:chOff x="5236" y="2579"/>
                <a:chExt cx="73" cy="87"/>
              </a:xfrm>
            </p:grpSpPr>
            <p:sp>
              <p:nvSpPr>
                <p:cNvPr id="20760" name="AutoShape 247"/>
                <p:cNvSpPr>
                  <a:spLocks noChangeArrowheads="1"/>
                </p:cNvSpPr>
                <p:nvPr/>
              </p:nvSpPr>
              <p:spPr bwMode="auto">
                <a:xfrm>
                  <a:off x="5239" y="2582"/>
                  <a:ext cx="65" cy="66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61" name="Freeform 248"/>
                <p:cNvSpPr>
                  <a:spLocks/>
                </p:cNvSpPr>
                <p:nvPr/>
              </p:nvSpPr>
              <p:spPr bwMode="auto">
                <a:xfrm>
                  <a:off x="5272" y="2579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62" name="Freeform 249"/>
                <p:cNvSpPr>
                  <a:spLocks/>
                </p:cNvSpPr>
                <p:nvPr/>
              </p:nvSpPr>
              <p:spPr bwMode="auto">
                <a:xfrm>
                  <a:off x="5236" y="2579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63" name="Freeform 250"/>
                <p:cNvSpPr>
                  <a:spLocks/>
                </p:cNvSpPr>
                <p:nvPr/>
              </p:nvSpPr>
              <p:spPr bwMode="auto">
                <a:xfrm>
                  <a:off x="5272" y="2616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64" name="Freeform 251"/>
                <p:cNvSpPr>
                  <a:spLocks/>
                </p:cNvSpPr>
                <p:nvPr/>
              </p:nvSpPr>
              <p:spPr bwMode="auto">
                <a:xfrm>
                  <a:off x="5236" y="2616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696" name="Group 252"/>
              <p:cNvGrpSpPr>
                <a:grpSpLocks/>
              </p:cNvGrpSpPr>
              <p:nvPr/>
            </p:nvGrpSpPr>
            <p:grpSpPr bwMode="auto">
              <a:xfrm>
                <a:off x="5020" y="2290"/>
                <a:ext cx="73" cy="88"/>
                <a:chOff x="5020" y="2290"/>
                <a:chExt cx="73" cy="88"/>
              </a:xfrm>
            </p:grpSpPr>
            <p:sp>
              <p:nvSpPr>
                <p:cNvPr id="20755" name="AutoShape 253"/>
                <p:cNvSpPr>
                  <a:spLocks noChangeArrowheads="1"/>
                </p:cNvSpPr>
                <p:nvPr/>
              </p:nvSpPr>
              <p:spPr bwMode="auto">
                <a:xfrm>
                  <a:off x="5023" y="2294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56" name="Freeform 254"/>
                <p:cNvSpPr>
                  <a:spLocks/>
                </p:cNvSpPr>
                <p:nvPr/>
              </p:nvSpPr>
              <p:spPr bwMode="auto">
                <a:xfrm>
                  <a:off x="5020" y="2290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57" name="Freeform 255"/>
                <p:cNvSpPr>
                  <a:spLocks/>
                </p:cNvSpPr>
                <p:nvPr/>
              </p:nvSpPr>
              <p:spPr bwMode="auto">
                <a:xfrm>
                  <a:off x="5056" y="2291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58" name="Freeform 256"/>
                <p:cNvSpPr>
                  <a:spLocks/>
                </p:cNvSpPr>
                <p:nvPr/>
              </p:nvSpPr>
              <p:spPr bwMode="auto">
                <a:xfrm>
                  <a:off x="5020" y="2327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59" name="Freeform 257"/>
                <p:cNvSpPr>
                  <a:spLocks/>
                </p:cNvSpPr>
                <p:nvPr/>
              </p:nvSpPr>
              <p:spPr bwMode="auto">
                <a:xfrm>
                  <a:off x="5056" y="2328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697" name="Group 258"/>
              <p:cNvGrpSpPr>
                <a:grpSpLocks/>
              </p:cNvGrpSpPr>
              <p:nvPr/>
            </p:nvGrpSpPr>
            <p:grpSpPr bwMode="auto">
              <a:xfrm>
                <a:off x="4984" y="2326"/>
                <a:ext cx="73" cy="88"/>
                <a:chOff x="4984" y="2326"/>
                <a:chExt cx="73" cy="88"/>
              </a:xfrm>
            </p:grpSpPr>
            <p:sp>
              <p:nvSpPr>
                <p:cNvPr id="20750" name="AutoShape 259"/>
                <p:cNvSpPr>
                  <a:spLocks noChangeArrowheads="1"/>
                </p:cNvSpPr>
                <p:nvPr/>
              </p:nvSpPr>
              <p:spPr bwMode="auto">
                <a:xfrm>
                  <a:off x="4987" y="2330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51" name="Freeform 260"/>
                <p:cNvSpPr>
                  <a:spLocks/>
                </p:cNvSpPr>
                <p:nvPr/>
              </p:nvSpPr>
              <p:spPr bwMode="auto">
                <a:xfrm>
                  <a:off x="4984" y="2326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52" name="Freeform 261"/>
                <p:cNvSpPr>
                  <a:spLocks/>
                </p:cNvSpPr>
                <p:nvPr/>
              </p:nvSpPr>
              <p:spPr bwMode="auto">
                <a:xfrm>
                  <a:off x="5020" y="2327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53" name="Freeform 262"/>
                <p:cNvSpPr>
                  <a:spLocks/>
                </p:cNvSpPr>
                <p:nvPr/>
              </p:nvSpPr>
              <p:spPr bwMode="auto">
                <a:xfrm>
                  <a:off x="4984" y="2363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54" name="Freeform 263"/>
                <p:cNvSpPr>
                  <a:spLocks/>
                </p:cNvSpPr>
                <p:nvPr/>
              </p:nvSpPr>
              <p:spPr bwMode="auto">
                <a:xfrm>
                  <a:off x="5020" y="2364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698" name="Group 264"/>
              <p:cNvGrpSpPr>
                <a:grpSpLocks/>
              </p:cNvGrpSpPr>
              <p:nvPr/>
            </p:nvGrpSpPr>
            <p:grpSpPr bwMode="auto">
              <a:xfrm>
                <a:off x="4948" y="2362"/>
                <a:ext cx="73" cy="88"/>
                <a:chOff x="4948" y="2362"/>
                <a:chExt cx="73" cy="88"/>
              </a:xfrm>
            </p:grpSpPr>
            <p:sp>
              <p:nvSpPr>
                <p:cNvPr id="20745" name="AutoShape 265"/>
                <p:cNvSpPr>
                  <a:spLocks noChangeArrowheads="1"/>
                </p:cNvSpPr>
                <p:nvPr/>
              </p:nvSpPr>
              <p:spPr bwMode="auto">
                <a:xfrm>
                  <a:off x="4951" y="2366"/>
                  <a:ext cx="65" cy="66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46" name="Freeform 266"/>
                <p:cNvSpPr>
                  <a:spLocks/>
                </p:cNvSpPr>
                <p:nvPr/>
              </p:nvSpPr>
              <p:spPr bwMode="auto">
                <a:xfrm>
                  <a:off x="4948" y="2362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47" name="Freeform 267"/>
                <p:cNvSpPr>
                  <a:spLocks/>
                </p:cNvSpPr>
                <p:nvPr/>
              </p:nvSpPr>
              <p:spPr bwMode="auto">
                <a:xfrm>
                  <a:off x="4984" y="2363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48" name="Freeform 268"/>
                <p:cNvSpPr>
                  <a:spLocks/>
                </p:cNvSpPr>
                <p:nvPr/>
              </p:nvSpPr>
              <p:spPr bwMode="auto">
                <a:xfrm>
                  <a:off x="4948" y="2399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49" name="Freeform 269"/>
                <p:cNvSpPr>
                  <a:spLocks/>
                </p:cNvSpPr>
                <p:nvPr/>
              </p:nvSpPr>
              <p:spPr bwMode="auto">
                <a:xfrm>
                  <a:off x="4984" y="2399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699" name="Group 270"/>
              <p:cNvGrpSpPr>
                <a:grpSpLocks/>
              </p:cNvGrpSpPr>
              <p:nvPr/>
            </p:nvGrpSpPr>
            <p:grpSpPr bwMode="auto">
              <a:xfrm>
                <a:off x="4948" y="2435"/>
                <a:ext cx="73" cy="88"/>
                <a:chOff x="4948" y="2435"/>
                <a:chExt cx="73" cy="88"/>
              </a:xfrm>
            </p:grpSpPr>
            <p:sp>
              <p:nvSpPr>
                <p:cNvPr id="20740" name="AutoShape 271"/>
                <p:cNvSpPr>
                  <a:spLocks noChangeArrowheads="1"/>
                </p:cNvSpPr>
                <p:nvPr/>
              </p:nvSpPr>
              <p:spPr bwMode="auto">
                <a:xfrm>
                  <a:off x="4951" y="2439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41" name="Freeform 272"/>
                <p:cNvSpPr>
                  <a:spLocks/>
                </p:cNvSpPr>
                <p:nvPr/>
              </p:nvSpPr>
              <p:spPr bwMode="auto">
                <a:xfrm>
                  <a:off x="4948" y="2435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42" name="Freeform 273"/>
                <p:cNvSpPr>
                  <a:spLocks/>
                </p:cNvSpPr>
                <p:nvPr/>
              </p:nvSpPr>
              <p:spPr bwMode="auto">
                <a:xfrm>
                  <a:off x="4984" y="2435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43" name="Freeform 274"/>
                <p:cNvSpPr>
                  <a:spLocks/>
                </p:cNvSpPr>
                <p:nvPr/>
              </p:nvSpPr>
              <p:spPr bwMode="auto">
                <a:xfrm>
                  <a:off x="4948" y="2472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44" name="Freeform 275"/>
                <p:cNvSpPr>
                  <a:spLocks/>
                </p:cNvSpPr>
                <p:nvPr/>
              </p:nvSpPr>
              <p:spPr bwMode="auto">
                <a:xfrm>
                  <a:off x="4984" y="2472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700" name="Group 276"/>
              <p:cNvGrpSpPr>
                <a:grpSpLocks/>
              </p:cNvGrpSpPr>
              <p:nvPr/>
            </p:nvGrpSpPr>
            <p:grpSpPr bwMode="auto">
              <a:xfrm>
                <a:off x="4948" y="2508"/>
                <a:ext cx="73" cy="87"/>
                <a:chOff x="4948" y="2508"/>
                <a:chExt cx="73" cy="87"/>
              </a:xfrm>
            </p:grpSpPr>
            <p:sp>
              <p:nvSpPr>
                <p:cNvPr id="20735" name="AutoShape 277"/>
                <p:cNvSpPr>
                  <a:spLocks noChangeArrowheads="1"/>
                </p:cNvSpPr>
                <p:nvPr/>
              </p:nvSpPr>
              <p:spPr bwMode="auto">
                <a:xfrm>
                  <a:off x="4951" y="2511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36" name="Freeform 278"/>
                <p:cNvSpPr>
                  <a:spLocks/>
                </p:cNvSpPr>
                <p:nvPr/>
              </p:nvSpPr>
              <p:spPr bwMode="auto">
                <a:xfrm>
                  <a:off x="4948" y="2508"/>
                  <a:ext cx="36" cy="50"/>
                </a:xfrm>
                <a:custGeom>
                  <a:avLst/>
                  <a:gdLst>
                    <a:gd name="T0" fmla="*/ 0 w 36"/>
                    <a:gd name="T1" fmla="*/ 49 h 50"/>
                    <a:gd name="T2" fmla="*/ 0 w 36"/>
                    <a:gd name="T3" fmla="*/ 35 h 50"/>
                    <a:gd name="T4" fmla="*/ 35 w 36"/>
                    <a:gd name="T5" fmla="*/ 0 h 50"/>
                    <a:gd name="T6" fmla="*/ 35 w 36"/>
                    <a:gd name="T7" fmla="*/ 14 h 50"/>
                    <a:gd name="T8" fmla="*/ 0 w 36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50"/>
                    <a:gd name="T17" fmla="*/ 36 w 36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5" y="0"/>
                      </a:lnTo>
                      <a:lnTo>
                        <a:pt x="35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37" name="Freeform 279"/>
                <p:cNvSpPr>
                  <a:spLocks/>
                </p:cNvSpPr>
                <p:nvPr/>
              </p:nvSpPr>
              <p:spPr bwMode="auto">
                <a:xfrm>
                  <a:off x="4984" y="2508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38" name="Freeform 280"/>
                <p:cNvSpPr>
                  <a:spLocks/>
                </p:cNvSpPr>
                <p:nvPr/>
              </p:nvSpPr>
              <p:spPr bwMode="auto">
                <a:xfrm>
                  <a:off x="4948" y="2544"/>
                  <a:ext cx="36" cy="51"/>
                </a:xfrm>
                <a:custGeom>
                  <a:avLst/>
                  <a:gdLst>
                    <a:gd name="T0" fmla="*/ 0 w 36"/>
                    <a:gd name="T1" fmla="*/ 0 h 51"/>
                    <a:gd name="T2" fmla="*/ 0 w 36"/>
                    <a:gd name="T3" fmla="*/ 14 h 51"/>
                    <a:gd name="T4" fmla="*/ 35 w 36"/>
                    <a:gd name="T5" fmla="*/ 50 h 51"/>
                    <a:gd name="T6" fmla="*/ 35 w 36"/>
                    <a:gd name="T7" fmla="*/ 36 h 51"/>
                    <a:gd name="T8" fmla="*/ 0 w 36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51"/>
                    <a:gd name="T17" fmla="*/ 36 w 36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5" y="50"/>
                      </a:lnTo>
                      <a:lnTo>
                        <a:pt x="35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39" name="Freeform 281"/>
                <p:cNvSpPr>
                  <a:spLocks/>
                </p:cNvSpPr>
                <p:nvPr/>
              </p:nvSpPr>
              <p:spPr bwMode="auto">
                <a:xfrm>
                  <a:off x="4984" y="2545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701" name="Group 282"/>
              <p:cNvGrpSpPr>
                <a:grpSpLocks/>
              </p:cNvGrpSpPr>
              <p:nvPr/>
            </p:nvGrpSpPr>
            <p:grpSpPr bwMode="auto">
              <a:xfrm>
                <a:off x="4984" y="2544"/>
                <a:ext cx="73" cy="88"/>
                <a:chOff x="4984" y="2544"/>
                <a:chExt cx="73" cy="88"/>
              </a:xfrm>
            </p:grpSpPr>
            <p:sp>
              <p:nvSpPr>
                <p:cNvPr id="20730" name="AutoShape 283"/>
                <p:cNvSpPr>
                  <a:spLocks noChangeArrowheads="1"/>
                </p:cNvSpPr>
                <p:nvPr/>
              </p:nvSpPr>
              <p:spPr bwMode="auto">
                <a:xfrm>
                  <a:off x="4987" y="2548"/>
                  <a:ext cx="66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31" name="Freeform 284"/>
                <p:cNvSpPr>
                  <a:spLocks/>
                </p:cNvSpPr>
                <p:nvPr/>
              </p:nvSpPr>
              <p:spPr bwMode="auto">
                <a:xfrm>
                  <a:off x="4984" y="2544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32" name="Freeform 285"/>
                <p:cNvSpPr>
                  <a:spLocks/>
                </p:cNvSpPr>
                <p:nvPr/>
              </p:nvSpPr>
              <p:spPr bwMode="auto">
                <a:xfrm>
                  <a:off x="5020" y="2544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33" name="Freeform 286"/>
                <p:cNvSpPr>
                  <a:spLocks/>
                </p:cNvSpPr>
                <p:nvPr/>
              </p:nvSpPr>
              <p:spPr bwMode="auto">
                <a:xfrm>
                  <a:off x="4984" y="2581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34" name="Freeform 287"/>
                <p:cNvSpPr>
                  <a:spLocks/>
                </p:cNvSpPr>
                <p:nvPr/>
              </p:nvSpPr>
              <p:spPr bwMode="auto">
                <a:xfrm>
                  <a:off x="5020" y="2581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702" name="Group 288"/>
              <p:cNvGrpSpPr>
                <a:grpSpLocks/>
              </p:cNvGrpSpPr>
              <p:nvPr/>
            </p:nvGrpSpPr>
            <p:grpSpPr bwMode="auto">
              <a:xfrm>
                <a:off x="5019" y="2579"/>
                <a:ext cx="73" cy="87"/>
                <a:chOff x="5019" y="2579"/>
                <a:chExt cx="73" cy="87"/>
              </a:xfrm>
            </p:grpSpPr>
            <p:sp>
              <p:nvSpPr>
                <p:cNvPr id="20725" name="AutoShape 289"/>
                <p:cNvSpPr>
                  <a:spLocks noChangeArrowheads="1"/>
                </p:cNvSpPr>
                <p:nvPr/>
              </p:nvSpPr>
              <p:spPr bwMode="auto">
                <a:xfrm>
                  <a:off x="5022" y="2582"/>
                  <a:ext cx="65" cy="66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26" name="Freeform 290"/>
                <p:cNvSpPr>
                  <a:spLocks/>
                </p:cNvSpPr>
                <p:nvPr/>
              </p:nvSpPr>
              <p:spPr bwMode="auto">
                <a:xfrm>
                  <a:off x="5019" y="2579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27" name="Freeform 291"/>
                <p:cNvSpPr>
                  <a:spLocks/>
                </p:cNvSpPr>
                <p:nvPr/>
              </p:nvSpPr>
              <p:spPr bwMode="auto">
                <a:xfrm>
                  <a:off x="5055" y="2579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28" name="Freeform 292"/>
                <p:cNvSpPr>
                  <a:spLocks/>
                </p:cNvSpPr>
                <p:nvPr/>
              </p:nvSpPr>
              <p:spPr bwMode="auto">
                <a:xfrm>
                  <a:off x="5019" y="2616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29" name="Freeform 293"/>
                <p:cNvSpPr>
                  <a:spLocks/>
                </p:cNvSpPr>
                <p:nvPr/>
              </p:nvSpPr>
              <p:spPr bwMode="auto">
                <a:xfrm>
                  <a:off x="5055" y="2616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703" name="Group 294"/>
              <p:cNvGrpSpPr>
                <a:grpSpLocks/>
              </p:cNvGrpSpPr>
              <p:nvPr/>
            </p:nvGrpSpPr>
            <p:grpSpPr bwMode="auto">
              <a:xfrm>
                <a:off x="5164" y="2290"/>
                <a:ext cx="72" cy="88"/>
                <a:chOff x="5164" y="2290"/>
                <a:chExt cx="72" cy="88"/>
              </a:xfrm>
            </p:grpSpPr>
            <p:sp>
              <p:nvSpPr>
                <p:cNvPr id="20721" name="AutoShape 295"/>
                <p:cNvSpPr>
                  <a:spLocks noChangeArrowheads="1"/>
                </p:cNvSpPr>
                <p:nvPr/>
              </p:nvSpPr>
              <p:spPr bwMode="auto">
                <a:xfrm>
                  <a:off x="5166" y="2294"/>
                  <a:ext cx="66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22" name="Freeform 296"/>
                <p:cNvSpPr>
                  <a:spLocks/>
                </p:cNvSpPr>
                <p:nvPr/>
              </p:nvSpPr>
              <p:spPr bwMode="auto">
                <a:xfrm>
                  <a:off x="5164" y="2290"/>
                  <a:ext cx="36" cy="51"/>
                </a:xfrm>
                <a:custGeom>
                  <a:avLst/>
                  <a:gdLst>
                    <a:gd name="T0" fmla="*/ 0 w 36"/>
                    <a:gd name="T1" fmla="*/ 50 h 51"/>
                    <a:gd name="T2" fmla="*/ 0 w 36"/>
                    <a:gd name="T3" fmla="*/ 36 h 51"/>
                    <a:gd name="T4" fmla="*/ 35 w 36"/>
                    <a:gd name="T5" fmla="*/ 0 h 51"/>
                    <a:gd name="T6" fmla="*/ 35 w 36"/>
                    <a:gd name="T7" fmla="*/ 14 h 51"/>
                    <a:gd name="T8" fmla="*/ 0 w 36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51"/>
                    <a:gd name="T17" fmla="*/ 36 w 36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5" y="0"/>
                      </a:lnTo>
                      <a:lnTo>
                        <a:pt x="35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23" name="Freeform 297"/>
                <p:cNvSpPr>
                  <a:spLocks/>
                </p:cNvSpPr>
                <p:nvPr/>
              </p:nvSpPr>
              <p:spPr bwMode="auto">
                <a:xfrm>
                  <a:off x="5199" y="2291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24" name="Freeform 298"/>
                <p:cNvSpPr>
                  <a:spLocks/>
                </p:cNvSpPr>
                <p:nvPr/>
              </p:nvSpPr>
              <p:spPr bwMode="auto">
                <a:xfrm>
                  <a:off x="5164" y="2327"/>
                  <a:ext cx="36" cy="51"/>
                </a:xfrm>
                <a:custGeom>
                  <a:avLst/>
                  <a:gdLst>
                    <a:gd name="T0" fmla="*/ 0 w 36"/>
                    <a:gd name="T1" fmla="*/ 0 h 51"/>
                    <a:gd name="T2" fmla="*/ 0 w 36"/>
                    <a:gd name="T3" fmla="*/ 14 h 51"/>
                    <a:gd name="T4" fmla="*/ 35 w 36"/>
                    <a:gd name="T5" fmla="*/ 50 h 51"/>
                    <a:gd name="T6" fmla="*/ 35 w 36"/>
                    <a:gd name="T7" fmla="*/ 36 h 51"/>
                    <a:gd name="T8" fmla="*/ 0 w 36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51"/>
                    <a:gd name="T17" fmla="*/ 36 w 36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5" y="50"/>
                      </a:lnTo>
                      <a:lnTo>
                        <a:pt x="35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704" name="Group 299"/>
              <p:cNvGrpSpPr>
                <a:grpSpLocks/>
              </p:cNvGrpSpPr>
              <p:nvPr/>
            </p:nvGrpSpPr>
            <p:grpSpPr bwMode="auto">
              <a:xfrm>
                <a:off x="5091" y="2290"/>
                <a:ext cx="74" cy="88"/>
                <a:chOff x="5091" y="2290"/>
                <a:chExt cx="74" cy="88"/>
              </a:xfrm>
            </p:grpSpPr>
            <p:sp>
              <p:nvSpPr>
                <p:cNvPr id="20717" name="AutoShape 300"/>
                <p:cNvSpPr>
                  <a:spLocks noChangeArrowheads="1"/>
                </p:cNvSpPr>
                <p:nvPr/>
              </p:nvSpPr>
              <p:spPr bwMode="auto">
                <a:xfrm>
                  <a:off x="5095" y="2294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18" name="Freeform 301"/>
                <p:cNvSpPr>
                  <a:spLocks/>
                </p:cNvSpPr>
                <p:nvPr/>
              </p:nvSpPr>
              <p:spPr bwMode="auto">
                <a:xfrm>
                  <a:off x="5091" y="2290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19" name="Freeform 302"/>
                <p:cNvSpPr>
                  <a:spLocks/>
                </p:cNvSpPr>
                <p:nvPr/>
              </p:nvSpPr>
              <p:spPr bwMode="auto">
                <a:xfrm>
                  <a:off x="5127" y="2291"/>
                  <a:ext cx="38" cy="50"/>
                </a:xfrm>
                <a:custGeom>
                  <a:avLst/>
                  <a:gdLst>
                    <a:gd name="T0" fmla="*/ 37 w 38"/>
                    <a:gd name="T1" fmla="*/ 49 h 50"/>
                    <a:gd name="T2" fmla="*/ 37 w 38"/>
                    <a:gd name="T3" fmla="*/ 35 h 50"/>
                    <a:gd name="T4" fmla="*/ 0 w 38"/>
                    <a:gd name="T5" fmla="*/ 0 h 50"/>
                    <a:gd name="T6" fmla="*/ 0 w 38"/>
                    <a:gd name="T7" fmla="*/ 14 h 50"/>
                    <a:gd name="T8" fmla="*/ 37 w 38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8"/>
                    <a:gd name="T16" fmla="*/ 0 h 50"/>
                    <a:gd name="T17" fmla="*/ 38 w 38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8" h="50">
                      <a:moveTo>
                        <a:pt x="37" y="49"/>
                      </a:moveTo>
                      <a:lnTo>
                        <a:pt x="37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7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20" name="Freeform 303"/>
                <p:cNvSpPr>
                  <a:spLocks/>
                </p:cNvSpPr>
                <p:nvPr/>
              </p:nvSpPr>
              <p:spPr bwMode="auto">
                <a:xfrm>
                  <a:off x="5127" y="2328"/>
                  <a:ext cx="38" cy="50"/>
                </a:xfrm>
                <a:custGeom>
                  <a:avLst/>
                  <a:gdLst>
                    <a:gd name="T0" fmla="*/ 37 w 38"/>
                    <a:gd name="T1" fmla="*/ 0 h 50"/>
                    <a:gd name="T2" fmla="*/ 37 w 38"/>
                    <a:gd name="T3" fmla="*/ 14 h 50"/>
                    <a:gd name="T4" fmla="*/ 0 w 38"/>
                    <a:gd name="T5" fmla="*/ 49 h 50"/>
                    <a:gd name="T6" fmla="*/ 0 w 38"/>
                    <a:gd name="T7" fmla="*/ 35 h 50"/>
                    <a:gd name="T8" fmla="*/ 37 w 38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8"/>
                    <a:gd name="T16" fmla="*/ 0 h 50"/>
                    <a:gd name="T17" fmla="*/ 38 w 38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8" h="50">
                      <a:moveTo>
                        <a:pt x="37" y="0"/>
                      </a:moveTo>
                      <a:lnTo>
                        <a:pt x="37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7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705" name="Group 304"/>
              <p:cNvGrpSpPr>
                <a:grpSpLocks/>
              </p:cNvGrpSpPr>
              <p:nvPr/>
            </p:nvGrpSpPr>
            <p:grpSpPr bwMode="auto">
              <a:xfrm>
                <a:off x="5091" y="2579"/>
                <a:ext cx="73" cy="88"/>
                <a:chOff x="5091" y="2579"/>
                <a:chExt cx="73" cy="88"/>
              </a:xfrm>
            </p:grpSpPr>
            <p:sp>
              <p:nvSpPr>
                <p:cNvPr id="20712" name="AutoShape 305"/>
                <p:cNvSpPr>
                  <a:spLocks noChangeArrowheads="1"/>
                </p:cNvSpPr>
                <p:nvPr/>
              </p:nvSpPr>
              <p:spPr bwMode="auto">
                <a:xfrm>
                  <a:off x="5094" y="2583"/>
                  <a:ext cx="66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13" name="Freeform 306"/>
                <p:cNvSpPr>
                  <a:spLocks/>
                </p:cNvSpPr>
                <p:nvPr/>
              </p:nvSpPr>
              <p:spPr bwMode="auto">
                <a:xfrm>
                  <a:off x="5091" y="2579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14" name="Freeform 307"/>
                <p:cNvSpPr>
                  <a:spLocks/>
                </p:cNvSpPr>
                <p:nvPr/>
              </p:nvSpPr>
              <p:spPr bwMode="auto">
                <a:xfrm>
                  <a:off x="5127" y="2580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15" name="Freeform 308"/>
                <p:cNvSpPr>
                  <a:spLocks/>
                </p:cNvSpPr>
                <p:nvPr/>
              </p:nvSpPr>
              <p:spPr bwMode="auto">
                <a:xfrm>
                  <a:off x="5091" y="2616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16" name="Freeform 309"/>
                <p:cNvSpPr>
                  <a:spLocks/>
                </p:cNvSpPr>
                <p:nvPr/>
              </p:nvSpPr>
              <p:spPr bwMode="auto">
                <a:xfrm>
                  <a:off x="5127" y="2616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706" name="Group 310"/>
              <p:cNvGrpSpPr>
                <a:grpSpLocks/>
              </p:cNvGrpSpPr>
              <p:nvPr/>
            </p:nvGrpSpPr>
            <p:grpSpPr bwMode="auto">
              <a:xfrm>
                <a:off x="5164" y="2579"/>
                <a:ext cx="73" cy="88"/>
                <a:chOff x="5164" y="2579"/>
                <a:chExt cx="73" cy="88"/>
              </a:xfrm>
            </p:grpSpPr>
            <p:sp>
              <p:nvSpPr>
                <p:cNvPr id="20707" name="AutoShape 311"/>
                <p:cNvSpPr>
                  <a:spLocks noChangeArrowheads="1"/>
                </p:cNvSpPr>
                <p:nvPr/>
              </p:nvSpPr>
              <p:spPr bwMode="auto">
                <a:xfrm>
                  <a:off x="5168" y="2583"/>
                  <a:ext cx="64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708" name="Freeform 312"/>
                <p:cNvSpPr>
                  <a:spLocks/>
                </p:cNvSpPr>
                <p:nvPr/>
              </p:nvSpPr>
              <p:spPr bwMode="auto">
                <a:xfrm>
                  <a:off x="5164" y="2579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09" name="Freeform 313"/>
                <p:cNvSpPr>
                  <a:spLocks/>
                </p:cNvSpPr>
                <p:nvPr/>
              </p:nvSpPr>
              <p:spPr bwMode="auto">
                <a:xfrm>
                  <a:off x="5200" y="2580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10" name="Freeform 314"/>
                <p:cNvSpPr>
                  <a:spLocks/>
                </p:cNvSpPr>
                <p:nvPr/>
              </p:nvSpPr>
              <p:spPr bwMode="auto">
                <a:xfrm>
                  <a:off x="5164" y="2616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711" name="Freeform 315"/>
                <p:cNvSpPr>
                  <a:spLocks/>
                </p:cNvSpPr>
                <p:nvPr/>
              </p:nvSpPr>
              <p:spPr bwMode="auto">
                <a:xfrm>
                  <a:off x="5200" y="2616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  <p:sp>
          <p:nvSpPr>
            <p:cNvPr id="20656" name="Freeform 316"/>
            <p:cNvSpPr>
              <a:spLocks/>
            </p:cNvSpPr>
            <p:nvPr/>
          </p:nvSpPr>
          <p:spPr bwMode="auto">
            <a:xfrm>
              <a:off x="5199" y="2328"/>
              <a:ext cx="37" cy="50"/>
            </a:xfrm>
            <a:custGeom>
              <a:avLst/>
              <a:gdLst>
                <a:gd name="T0" fmla="*/ 36 w 37"/>
                <a:gd name="T1" fmla="*/ 0 h 50"/>
                <a:gd name="T2" fmla="*/ 36 w 37"/>
                <a:gd name="T3" fmla="*/ 14 h 50"/>
                <a:gd name="T4" fmla="*/ 0 w 37"/>
                <a:gd name="T5" fmla="*/ 49 h 50"/>
                <a:gd name="T6" fmla="*/ 0 w 37"/>
                <a:gd name="T7" fmla="*/ 35 h 50"/>
                <a:gd name="T8" fmla="*/ 36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36" y="0"/>
                  </a:moveTo>
                  <a:lnTo>
                    <a:pt x="36" y="14"/>
                  </a:lnTo>
                  <a:lnTo>
                    <a:pt x="0" y="49"/>
                  </a:lnTo>
                  <a:lnTo>
                    <a:pt x="0" y="35"/>
                  </a:lnTo>
                  <a:lnTo>
                    <a:pt x="36" y="0"/>
                  </a:lnTo>
                </a:path>
              </a:pathLst>
            </a:custGeom>
            <a:solidFill>
              <a:srgbClr val="33A8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57" name="Freeform 317"/>
            <p:cNvSpPr>
              <a:spLocks/>
            </p:cNvSpPr>
            <p:nvPr/>
          </p:nvSpPr>
          <p:spPr bwMode="auto">
            <a:xfrm>
              <a:off x="5091" y="2327"/>
              <a:ext cx="37" cy="51"/>
            </a:xfrm>
            <a:custGeom>
              <a:avLst/>
              <a:gdLst>
                <a:gd name="T0" fmla="*/ 0 w 37"/>
                <a:gd name="T1" fmla="*/ 0 h 51"/>
                <a:gd name="T2" fmla="*/ 0 w 37"/>
                <a:gd name="T3" fmla="*/ 14 h 51"/>
                <a:gd name="T4" fmla="*/ 36 w 37"/>
                <a:gd name="T5" fmla="*/ 50 h 51"/>
                <a:gd name="T6" fmla="*/ 36 w 37"/>
                <a:gd name="T7" fmla="*/ 36 h 51"/>
                <a:gd name="T8" fmla="*/ 0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0" y="0"/>
                  </a:moveTo>
                  <a:lnTo>
                    <a:pt x="0" y="14"/>
                  </a:lnTo>
                  <a:lnTo>
                    <a:pt x="36" y="50"/>
                  </a:lnTo>
                  <a:lnTo>
                    <a:pt x="36" y="36"/>
                  </a:lnTo>
                  <a:lnTo>
                    <a:pt x="0" y="0"/>
                  </a:lnTo>
                </a:path>
              </a:pathLst>
            </a:custGeom>
            <a:solidFill>
              <a:srgbClr val="33A8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58" name="Freeform 318"/>
            <p:cNvSpPr>
              <a:spLocks/>
            </p:cNvSpPr>
            <p:nvPr/>
          </p:nvSpPr>
          <p:spPr bwMode="auto">
            <a:xfrm>
              <a:off x="5019" y="2348"/>
              <a:ext cx="286" cy="254"/>
            </a:xfrm>
            <a:custGeom>
              <a:avLst/>
              <a:gdLst>
                <a:gd name="T0" fmla="*/ 109 w 286"/>
                <a:gd name="T1" fmla="*/ 0 h 254"/>
                <a:gd name="T2" fmla="*/ 248 w 286"/>
                <a:gd name="T3" fmla="*/ 0 h 254"/>
                <a:gd name="T4" fmla="*/ 285 w 286"/>
                <a:gd name="T5" fmla="*/ 111 h 254"/>
                <a:gd name="T6" fmla="*/ 217 w 286"/>
                <a:gd name="T7" fmla="*/ 253 h 254"/>
                <a:gd name="T8" fmla="*/ 72 w 286"/>
                <a:gd name="T9" fmla="*/ 253 h 254"/>
                <a:gd name="T10" fmla="*/ 0 w 286"/>
                <a:gd name="T11" fmla="*/ 110 h 254"/>
                <a:gd name="T12" fmla="*/ 39 w 286"/>
                <a:gd name="T13" fmla="*/ 0 h 254"/>
                <a:gd name="T14" fmla="*/ 109 w 286"/>
                <a:gd name="T15" fmla="*/ 0 h 2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6"/>
                <a:gd name="T25" fmla="*/ 0 h 254"/>
                <a:gd name="T26" fmla="*/ 286 w 286"/>
                <a:gd name="T27" fmla="*/ 254 h 25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6" h="254">
                  <a:moveTo>
                    <a:pt x="109" y="0"/>
                  </a:moveTo>
                  <a:lnTo>
                    <a:pt x="248" y="0"/>
                  </a:lnTo>
                  <a:lnTo>
                    <a:pt x="285" y="111"/>
                  </a:lnTo>
                  <a:lnTo>
                    <a:pt x="217" y="253"/>
                  </a:lnTo>
                  <a:lnTo>
                    <a:pt x="72" y="253"/>
                  </a:lnTo>
                  <a:lnTo>
                    <a:pt x="0" y="110"/>
                  </a:lnTo>
                  <a:lnTo>
                    <a:pt x="39" y="0"/>
                  </a:lnTo>
                  <a:lnTo>
                    <a:pt x="109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59" name="AutoShape 319"/>
            <p:cNvSpPr>
              <a:spLocks noChangeArrowheads="1"/>
            </p:cNvSpPr>
            <p:nvPr/>
          </p:nvSpPr>
          <p:spPr bwMode="auto">
            <a:xfrm>
              <a:off x="5059" y="2316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60" name="AutoShape 320"/>
            <p:cNvSpPr>
              <a:spLocks noChangeArrowheads="1"/>
            </p:cNvSpPr>
            <p:nvPr/>
          </p:nvSpPr>
          <p:spPr bwMode="auto">
            <a:xfrm>
              <a:off x="5023" y="2352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61" name="AutoShape 321"/>
            <p:cNvSpPr>
              <a:spLocks noChangeArrowheads="1"/>
            </p:cNvSpPr>
            <p:nvPr/>
          </p:nvSpPr>
          <p:spPr bwMode="auto">
            <a:xfrm>
              <a:off x="4987" y="2388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62" name="AutoShape 322"/>
            <p:cNvSpPr>
              <a:spLocks noChangeArrowheads="1"/>
            </p:cNvSpPr>
            <p:nvPr/>
          </p:nvSpPr>
          <p:spPr bwMode="auto">
            <a:xfrm>
              <a:off x="5023" y="2497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63" name="Freeform 323"/>
            <p:cNvSpPr>
              <a:spLocks/>
            </p:cNvSpPr>
            <p:nvPr/>
          </p:nvSpPr>
          <p:spPr bwMode="auto">
            <a:xfrm>
              <a:off x="5092" y="2349"/>
              <a:ext cx="37" cy="50"/>
            </a:xfrm>
            <a:custGeom>
              <a:avLst/>
              <a:gdLst>
                <a:gd name="T0" fmla="*/ 36 w 37"/>
                <a:gd name="T1" fmla="*/ 0 h 50"/>
                <a:gd name="T2" fmla="*/ 36 w 37"/>
                <a:gd name="T3" fmla="*/ 14 h 50"/>
                <a:gd name="T4" fmla="*/ 0 w 37"/>
                <a:gd name="T5" fmla="*/ 49 h 50"/>
                <a:gd name="T6" fmla="*/ 0 w 37"/>
                <a:gd name="T7" fmla="*/ 35 h 50"/>
                <a:gd name="T8" fmla="*/ 36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36" y="0"/>
                  </a:moveTo>
                  <a:lnTo>
                    <a:pt x="36" y="14"/>
                  </a:lnTo>
                  <a:lnTo>
                    <a:pt x="0" y="49"/>
                  </a:lnTo>
                  <a:lnTo>
                    <a:pt x="0" y="35"/>
                  </a:lnTo>
                  <a:lnTo>
                    <a:pt x="36" y="0"/>
                  </a:lnTo>
                </a:path>
              </a:pathLst>
            </a:custGeom>
            <a:solidFill>
              <a:srgbClr val="00AE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64" name="Freeform 324"/>
            <p:cNvSpPr>
              <a:spLocks/>
            </p:cNvSpPr>
            <p:nvPr/>
          </p:nvSpPr>
          <p:spPr bwMode="auto">
            <a:xfrm>
              <a:off x="5056" y="2385"/>
              <a:ext cx="37" cy="50"/>
            </a:xfrm>
            <a:custGeom>
              <a:avLst/>
              <a:gdLst>
                <a:gd name="T0" fmla="*/ 36 w 37"/>
                <a:gd name="T1" fmla="*/ 0 h 50"/>
                <a:gd name="T2" fmla="*/ 36 w 37"/>
                <a:gd name="T3" fmla="*/ 14 h 50"/>
                <a:gd name="T4" fmla="*/ 0 w 37"/>
                <a:gd name="T5" fmla="*/ 49 h 50"/>
                <a:gd name="T6" fmla="*/ 0 w 37"/>
                <a:gd name="T7" fmla="*/ 35 h 50"/>
                <a:gd name="T8" fmla="*/ 36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36" y="0"/>
                  </a:moveTo>
                  <a:lnTo>
                    <a:pt x="36" y="14"/>
                  </a:lnTo>
                  <a:lnTo>
                    <a:pt x="0" y="49"/>
                  </a:lnTo>
                  <a:lnTo>
                    <a:pt x="0" y="35"/>
                  </a:lnTo>
                  <a:lnTo>
                    <a:pt x="36" y="0"/>
                  </a:lnTo>
                </a:path>
              </a:pathLst>
            </a:custGeom>
            <a:solidFill>
              <a:srgbClr val="00AE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65" name="Freeform 325"/>
            <p:cNvSpPr>
              <a:spLocks/>
            </p:cNvSpPr>
            <p:nvPr/>
          </p:nvSpPr>
          <p:spPr bwMode="auto">
            <a:xfrm>
              <a:off x="5020" y="2421"/>
              <a:ext cx="37" cy="51"/>
            </a:xfrm>
            <a:custGeom>
              <a:avLst/>
              <a:gdLst>
                <a:gd name="T0" fmla="*/ 36 w 37"/>
                <a:gd name="T1" fmla="*/ 0 h 51"/>
                <a:gd name="T2" fmla="*/ 36 w 37"/>
                <a:gd name="T3" fmla="*/ 14 h 51"/>
                <a:gd name="T4" fmla="*/ 0 w 37"/>
                <a:gd name="T5" fmla="*/ 50 h 51"/>
                <a:gd name="T6" fmla="*/ 0 w 37"/>
                <a:gd name="T7" fmla="*/ 36 h 51"/>
                <a:gd name="T8" fmla="*/ 36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36" y="0"/>
                  </a:moveTo>
                  <a:lnTo>
                    <a:pt x="36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6" y="0"/>
                  </a:lnTo>
                </a:path>
              </a:pathLst>
            </a:custGeom>
            <a:solidFill>
              <a:srgbClr val="00AE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66" name="Freeform 326"/>
            <p:cNvSpPr>
              <a:spLocks/>
            </p:cNvSpPr>
            <p:nvPr/>
          </p:nvSpPr>
          <p:spPr bwMode="auto">
            <a:xfrm>
              <a:off x="4983" y="2421"/>
              <a:ext cx="38" cy="51"/>
            </a:xfrm>
            <a:custGeom>
              <a:avLst/>
              <a:gdLst>
                <a:gd name="T0" fmla="*/ 0 w 38"/>
                <a:gd name="T1" fmla="*/ 0 h 51"/>
                <a:gd name="T2" fmla="*/ 0 w 38"/>
                <a:gd name="T3" fmla="*/ 14 h 51"/>
                <a:gd name="T4" fmla="*/ 37 w 38"/>
                <a:gd name="T5" fmla="*/ 50 h 51"/>
                <a:gd name="T6" fmla="*/ 37 w 38"/>
                <a:gd name="T7" fmla="*/ 36 h 51"/>
                <a:gd name="T8" fmla="*/ 0 w 38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1"/>
                <a:gd name="T17" fmla="*/ 38 w 38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1">
                  <a:moveTo>
                    <a:pt x="0" y="0"/>
                  </a:moveTo>
                  <a:lnTo>
                    <a:pt x="0" y="14"/>
                  </a:lnTo>
                  <a:lnTo>
                    <a:pt x="37" y="50"/>
                  </a:lnTo>
                  <a:lnTo>
                    <a:pt x="37" y="36"/>
                  </a:lnTo>
                  <a:lnTo>
                    <a:pt x="0" y="0"/>
                  </a:lnTo>
                </a:path>
              </a:pathLst>
            </a:custGeom>
            <a:solidFill>
              <a:srgbClr val="0054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67" name="Rectangle 327"/>
            <p:cNvSpPr>
              <a:spLocks noChangeArrowheads="1"/>
            </p:cNvSpPr>
            <p:nvPr/>
          </p:nvSpPr>
          <p:spPr bwMode="auto">
            <a:xfrm>
              <a:off x="5096" y="2584"/>
              <a:ext cx="136" cy="1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68" name="Freeform 328"/>
            <p:cNvSpPr>
              <a:spLocks/>
            </p:cNvSpPr>
            <p:nvPr/>
          </p:nvSpPr>
          <p:spPr bwMode="auto">
            <a:xfrm>
              <a:off x="4983" y="2493"/>
              <a:ext cx="38" cy="51"/>
            </a:xfrm>
            <a:custGeom>
              <a:avLst/>
              <a:gdLst>
                <a:gd name="T0" fmla="*/ 0 w 38"/>
                <a:gd name="T1" fmla="*/ 0 h 51"/>
                <a:gd name="T2" fmla="*/ 0 w 38"/>
                <a:gd name="T3" fmla="*/ 14 h 51"/>
                <a:gd name="T4" fmla="*/ 37 w 38"/>
                <a:gd name="T5" fmla="*/ 50 h 51"/>
                <a:gd name="T6" fmla="*/ 37 w 38"/>
                <a:gd name="T7" fmla="*/ 36 h 51"/>
                <a:gd name="T8" fmla="*/ 0 w 38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1"/>
                <a:gd name="T17" fmla="*/ 38 w 38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1">
                  <a:moveTo>
                    <a:pt x="0" y="0"/>
                  </a:moveTo>
                  <a:lnTo>
                    <a:pt x="0" y="14"/>
                  </a:lnTo>
                  <a:lnTo>
                    <a:pt x="37" y="50"/>
                  </a:lnTo>
                  <a:lnTo>
                    <a:pt x="37" y="36"/>
                  </a:lnTo>
                  <a:lnTo>
                    <a:pt x="0" y="0"/>
                  </a:lnTo>
                </a:path>
              </a:pathLst>
            </a:custGeom>
            <a:solidFill>
              <a:srgbClr val="0054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69" name="Freeform 329"/>
            <p:cNvSpPr>
              <a:spLocks/>
            </p:cNvSpPr>
            <p:nvPr/>
          </p:nvSpPr>
          <p:spPr bwMode="auto">
            <a:xfrm>
              <a:off x="5020" y="2529"/>
              <a:ext cx="36" cy="51"/>
            </a:xfrm>
            <a:custGeom>
              <a:avLst/>
              <a:gdLst>
                <a:gd name="T0" fmla="*/ 0 w 36"/>
                <a:gd name="T1" fmla="*/ 0 h 51"/>
                <a:gd name="T2" fmla="*/ 0 w 36"/>
                <a:gd name="T3" fmla="*/ 14 h 51"/>
                <a:gd name="T4" fmla="*/ 35 w 36"/>
                <a:gd name="T5" fmla="*/ 50 h 51"/>
                <a:gd name="T6" fmla="*/ 35 w 36"/>
                <a:gd name="T7" fmla="*/ 36 h 51"/>
                <a:gd name="T8" fmla="*/ 0 w 36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51"/>
                <a:gd name="T17" fmla="*/ 36 w 36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51">
                  <a:moveTo>
                    <a:pt x="0" y="0"/>
                  </a:moveTo>
                  <a:lnTo>
                    <a:pt x="0" y="14"/>
                  </a:lnTo>
                  <a:lnTo>
                    <a:pt x="35" y="50"/>
                  </a:lnTo>
                  <a:lnTo>
                    <a:pt x="35" y="36"/>
                  </a:lnTo>
                  <a:lnTo>
                    <a:pt x="0" y="0"/>
                  </a:lnTo>
                </a:path>
              </a:pathLst>
            </a:custGeom>
            <a:solidFill>
              <a:srgbClr val="0054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70" name="AutoShape 330"/>
            <p:cNvSpPr>
              <a:spLocks noChangeArrowheads="1"/>
            </p:cNvSpPr>
            <p:nvPr/>
          </p:nvSpPr>
          <p:spPr bwMode="auto">
            <a:xfrm>
              <a:off x="5058" y="2533"/>
              <a:ext cx="66" cy="65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71" name="Freeform 331"/>
            <p:cNvSpPr>
              <a:spLocks/>
            </p:cNvSpPr>
            <p:nvPr/>
          </p:nvSpPr>
          <p:spPr bwMode="auto">
            <a:xfrm>
              <a:off x="5055" y="2565"/>
              <a:ext cx="37" cy="51"/>
            </a:xfrm>
            <a:custGeom>
              <a:avLst/>
              <a:gdLst>
                <a:gd name="T0" fmla="*/ 0 w 37"/>
                <a:gd name="T1" fmla="*/ 0 h 51"/>
                <a:gd name="T2" fmla="*/ 0 w 37"/>
                <a:gd name="T3" fmla="*/ 14 h 51"/>
                <a:gd name="T4" fmla="*/ 36 w 37"/>
                <a:gd name="T5" fmla="*/ 50 h 51"/>
                <a:gd name="T6" fmla="*/ 36 w 37"/>
                <a:gd name="T7" fmla="*/ 36 h 51"/>
                <a:gd name="T8" fmla="*/ 0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0" y="0"/>
                  </a:moveTo>
                  <a:lnTo>
                    <a:pt x="0" y="14"/>
                  </a:lnTo>
                  <a:lnTo>
                    <a:pt x="36" y="50"/>
                  </a:lnTo>
                  <a:lnTo>
                    <a:pt x="36" y="36"/>
                  </a:lnTo>
                  <a:lnTo>
                    <a:pt x="0" y="0"/>
                  </a:lnTo>
                </a:path>
              </a:pathLst>
            </a:custGeom>
            <a:solidFill>
              <a:srgbClr val="AD69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72" name="Freeform 332"/>
            <p:cNvSpPr>
              <a:spLocks/>
            </p:cNvSpPr>
            <p:nvPr/>
          </p:nvSpPr>
          <p:spPr bwMode="auto">
            <a:xfrm>
              <a:off x="5091" y="2565"/>
              <a:ext cx="37" cy="51"/>
            </a:xfrm>
            <a:custGeom>
              <a:avLst/>
              <a:gdLst>
                <a:gd name="T0" fmla="*/ 36 w 37"/>
                <a:gd name="T1" fmla="*/ 0 h 51"/>
                <a:gd name="T2" fmla="*/ 36 w 37"/>
                <a:gd name="T3" fmla="*/ 14 h 51"/>
                <a:gd name="T4" fmla="*/ 0 w 37"/>
                <a:gd name="T5" fmla="*/ 50 h 51"/>
                <a:gd name="T6" fmla="*/ 0 w 37"/>
                <a:gd name="T7" fmla="*/ 36 h 51"/>
                <a:gd name="T8" fmla="*/ 36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36" y="0"/>
                  </a:moveTo>
                  <a:lnTo>
                    <a:pt x="36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73" name="AutoShape 333"/>
            <p:cNvSpPr>
              <a:spLocks noChangeArrowheads="1"/>
            </p:cNvSpPr>
            <p:nvPr/>
          </p:nvSpPr>
          <p:spPr bwMode="auto">
            <a:xfrm>
              <a:off x="4987" y="2461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74" name="AutoShape 334"/>
            <p:cNvSpPr>
              <a:spLocks noChangeArrowheads="1"/>
            </p:cNvSpPr>
            <p:nvPr/>
          </p:nvSpPr>
          <p:spPr bwMode="auto">
            <a:xfrm>
              <a:off x="5239" y="2352"/>
              <a:ext cx="65" cy="65"/>
            </a:xfrm>
            <a:prstGeom prst="diamond">
              <a:avLst/>
            </a:prstGeom>
            <a:solidFill>
              <a:srgbClr val="CF0E3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75" name="AutoShape 335"/>
            <p:cNvSpPr>
              <a:spLocks noChangeArrowheads="1"/>
            </p:cNvSpPr>
            <p:nvPr/>
          </p:nvSpPr>
          <p:spPr bwMode="auto">
            <a:xfrm>
              <a:off x="5275" y="2388"/>
              <a:ext cx="65" cy="65"/>
            </a:xfrm>
            <a:prstGeom prst="diamond">
              <a:avLst/>
            </a:prstGeom>
            <a:solidFill>
              <a:srgbClr val="CF0E3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76" name="AutoShape 336"/>
            <p:cNvSpPr>
              <a:spLocks noChangeArrowheads="1"/>
            </p:cNvSpPr>
            <p:nvPr/>
          </p:nvSpPr>
          <p:spPr bwMode="auto">
            <a:xfrm>
              <a:off x="5239" y="2497"/>
              <a:ext cx="65" cy="65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77" name="AutoShape 337"/>
            <p:cNvSpPr>
              <a:spLocks noChangeArrowheads="1"/>
            </p:cNvSpPr>
            <p:nvPr/>
          </p:nvSpPr>
          <p:spPr bwMode="auto">
            <a:xfrm>
              <a:off x="5203" y="2533"/>
              <a:ext cx="66" cy="65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78" name="Freeform 338"/>
            <p:cNvSpPr>
              <a:spLocks/>
            </p:cNvSpPr>
            <p:nvPr/>
          </p:nvSpPr>
          <p:spPr bwMode="auto">
            <a:xfrm>
              <a:off x="5235" y="2385"/>
              <a:ext cx="37" cy="50"/>
            </a:xfrm>
            <a:custGeom>
              <a:avLst/>
              <a:gdLst>
                <a:gd name="T0" fmla="*/ 0 w 37"/>
                <a:gd name="T1" fmla="*/ 0 h 50"/>
                <a:gd name="T2" fmla="*/ 0 w 37"/>
                <a:gd name="T3" fmla="*/ 14 h 50"/>
                <a:gd name="T4" fmla="*/ 36 w 37"/>
                <a:gd name="T5" fmla="*/ 49 h 50"/>
                <a:gd name="T6" fmla="*/ 36 w 37"/>
                <a:gd name="T7" fmla="*/ 35 h 50"/>
                <a:gd name="T8" fmla="*/ 0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0" y="0"/>
                  </a:moveTo>
                  <a:lnTo>
                    <a:pt x="0" y="14"/>
                  </a:lnTo>
                  <a:lnTo>
                    <a:pt x="36" y="49"/>
                  </a:lnTo>
                  <a:lnTo>
                    <a:pt x="36" y="35"/>
                  </a:lnTo>
                  <a:lnTo>
                    <a:pt x="0" y="0"/>
                  </a:lnTo>
                </a:path>
              </a:pathLst>
            </a:custGeom>
            <a:solidFill>
              <a:srgbClr val="790015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79" name="Freeform 339"/>
            <p:cNvSpPr>
              <a:spLocks/>
            </p:cNvSpPr>
            <p:nvPr/>
          </p:nvSpPr>
          <p:spPr bwMode="auto">
            <a:xfrm>
              <a:off x="5271" y="2421"/>
              <a:ext cx="37" cy="51"/>
            </a:xfrm>
            <a:custGeom>
              <a:avLst/>
              <a:gdLst>
                <a:gd name="T0" fmla="*/ 0 w 37"/>
                <a:gd name="T1" fmla="*/ 0 h 51"/>
                <a:gd name="T2" fmla="*/ 0 w 37"/>
                <a:gd name="T3" fmla="*/ 14 h 51"/>
                <a:gd name="T4" fmla="*/ 36 w 37"/>
                <a:gd name="T5" fmla="*/ 50 h 51"/>
                <a:gd name="T6" fmla="*/ 36 w 37"/>
                <a:gd name="T7" fmla="*/ 36 h 51"/>
                <a:gd name="T8" fmla="*/ 0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0" y="0"/>
                  </a:moveTo>
                  <a:lnTo>
                    <a:pt x="0" y="14"/>
                  </a:lnTo>
                  <a:lnTo>
                    <a:pt x="36" y="50"/>
                  </a:lnTo>
                  <a:lnTo>
                    <a:pt x="36" y="36"/>
                  </a:lnTo>
                  <a:lnTo>
                    <a:pt x="0" y="0"/>
                  </a:lnTo>
                </a:path>
              </a:pathLst>
            </a:custGeom>
            <a:solidFill>
              <a:srgbClr val="790015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80" name="Freeform 340"/>
            <p:cNvSpPr>
              <a:spLocks/>
            </p:cNvSpPr>
            <p:nvPr/>
          </p:nvSpPr>
          <p:spPr bwMode="auto">
            <a:xfrm>
              <a:off x="5308" y="2421"/>
              <a:ext cx="36" cy="51"/>
            </a:xfrm>
            <a:custGeom>
              <a:avLst/>
              <a:gdLst>
                <a:gd name="T0" fmla="*/ 35 w 36"/>
                <a:gd name="T1" fmla="*/ 0 h 51"/>
                <a:gd name="T2" fmla="*/ 35 w 36"/>
                <a:gd name="T3" fmla="*/ 14 h 51"/>
                <a:gd name="T4" fmla="*/ 0 w 36"/>
                <a:gd name="T5" fmla="*/ 50 h 51"/>
                <a:gd name="T6" fmla="*/ 0 w 36"/>
                <a:gd name="T7" fmla="*/ 36 h 51"/>
                <a:gd name="T8" fmla="*/ 35 w 36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51"/>
                <a:gd name="T17" fmla="*/ 36 w 36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51">
                  <a:moveTo>
                    <a:pt x="35" y="0"/>
                  </a:moveTo>
                  <a:lnTo>
                    <a:pt x="35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5" y="0"/>
                  </a:lnTo>
                </a:path>
              </a:pathLst>
            </a:custGeom>
            <a:solidFill>
              <a:srgbClr val="E5405D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81" name="Freeform 341"/>
            <p:cNvSpPr>
              <a:spLocks/>
            </p:cNvSpPr>
            <p:nvPr/>
          </p:nvSpPr>
          <p:spPr bwMode="auto">
            <a:xfrm>
              <a:off x="5308" y="2493"/>
              <a:ext cx="36" cy="51"/>
            </a:xfrm>
            <a:custGeom>
              <a:avLst/>
              <a:gdLst>
                <a:gd name="T0" fmla="*/ 35 w 36"/>
                <a:gd name="T1" fmla="*/ 0 h 51"/>
                <a:gd name="T2" fmla="*/ 35 w 36"/>
                <a:gd name="T3" fmla="*/ 14 h 51"/>
                <a:gd name="T4" fmla="*/ 0 w 36"/>
                <a:gd name="T5" fmla="*/ 50 h 51"/>
                <a:gd name="T6" fmla="*/ 0 w 36"/>
                <a:gd name="T7" fmla="*/ 36 h 51"/>
                <a:gd name="T8" fmla="*/ 35 w 36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51"/>
                <a:gd name="T17" fmla="*/ 36 w 36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51">
                  <a:moveTo>
                    <a:pt x="35" y="0"/>
                  </a:moveTo>
                  <a:lnTo>
                    <a:pt x="35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5" y="0"/>
                  </a:lnTo>
                </a:path>
              </a:pathLst>
            </a:custGeom>
            <a:solidFill>
              <a:srgbClr val="E5405D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82" name="Freeform 342"/>
            <p:cNvSpPr>
              <a:spLocks/>
            </p:cNvSpPr>
            <p:nvPr/>
          </p:nvSpPr>
          <p:spPr bwMode="auto">
            <a:xfrm>
              <a:off x="5272" y="2529"/>
              <a:ext cx="37" cy="51"/>
            </a:xfrm>
            <a:custGeom>
              <a:avLst/>
              <a:gdLst>
                <a:gd name="T0" fmla="*/ 36 w 37"/>
                <a:gd name="T1" fmla="*/ 0 h 51"/>
                <a:gd name="T2" fmla="*/ 36 w 37"/>
                <a:gd name="T3" fmla="*/ 14 h 51"/>
                <a:gd name="T4" fmla="*/ 0 w 37"/>
                <a:gd name="T5" fmla="*/ 50 h 51"/>
                <a:gd name="T6" fmla="*/ 0 w 37"/>
                <a:gd name="T7" fmla="*/ 36 h 51"/>
                <a:gd name="T8" fmla="*/ 36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36" y="0"/>
                  </a:moveTo>
                  <a:lnTo>
                    <a:pt x="36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83" name="Freeform 343"/>
            <p:cNvSpPr>
              <a:spLocks/>
            </p:cNvSpPr>
            <p:nvPr/>
          </p:nvSpPr>
          <p:spPr bwMode="auto">
            <a:xfrm>
              <a:off x="5236" y="2565"/>
              <a:ext cx="37" cy="51"/>
            </a:xfrm>
            <a:custGeom>
              <a:avLst/>
              <a:gdLst>
                <a:gd name="T0" fmla="*/ 36 w 37"/>
                <a:gd name="T1" fmla="*/ 0 h 51"/>
                <a:gd name="T2" fmla="*/ 36 w 37"/>
                <a:gd name="T3" fmla="*/ 14 h 51"/>
                <a:gd name="T4" fmla="*/ 0 w 37"/>
                <a:gd name="T5" fmla="*/ 50 h 51"/>
                <a:gd name="T6" fmla="*/ 0 w 37"/>
                <a:gd name="T7" fmla="*/ 36 h 51"/>
                <a:gd name="T8" fmla="*/ 36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36" y="0"/>
                  </a:moveTo>
                  <a:lnTo>
                    <a:pt x="36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84" name="Freeform 344"/>
            <p:cNvSpPr>
              <a:spLocks/>
            </p:cNvSpPr>
            <p:nvPr/>
          </p:nvSpPr>
          <p:spPr bwMode="auto">
            <a:xfrm>
              <a:off x="5200" y="2565"/>
              <a:ext cx="37" cy="51"/>
            </a:xfrm>
            <a:custGeom>
              <a:avLst/>
              <a:gdLst>
                <a:gd name="T0" fmla="*/ 0 w 37"/>
                <a:gd name="T1" fmla="*/ 0 h 51"/>
                <a:gd name="T2" fmla="*/ 0 w 37"/>
                <a:gd name="T3" fmla="*/ 14 h 51"/>
                <a:gd name="T4" fmla="*/ 36 w 37"/>
                <a:gd name="T5" fmla="*/ 50 h 51"/>
                <a:gd name="T6" fmla="*/ 36 w 37"/>
                <a:gd name="T7" fmla="*/ 36 h 51"/>
                <a:gd name="T8" fmla="*/ 0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0" y="0"/>
                  </a:moveTo>
                  <a:lnTo>
                    <a:pt x="0" y="14"/>
                  </a:lnTo>
                  <a:lnTo>
                    <a:pt x="36" y="50"/>
                  </a:lnTo>
                  <a:lnTo>
                    <a:pt x="36" y="36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85" name="AutoShape 345"/>
            <p:cNvSpPr>
              <a:spLocks noChangeArrowheads="1"/>
            </p:cNvSpPr>
            <p:nvPr/>
          </p:nvSpPr>
          <p:spPr bwMode="auto">
            <a:xfrm>
              <a:off x="5275" y="2461"/>
              <a:ext cx="65" cy="65"/>
            </a:xfrm>
            <a:prstGeom prst="diamond">
              <a:avLst/>
            </a:prstGeom>
            <a:solidFill>
              <a:srgbClr val="CF0E3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86" name="Freeform 346"/>
            <p:cNvSpPr>
              <a:spLocks/>
            </p:cNvSpPr>
            <p:nvPr/>
          </p:nvSpPr>
          <p:spPr bwMode="auto">
            <a:xfrm>
              <a:off x="5199" y="2349"/>
              <a:ext cx="37" cy="50"/>
            </a:xfrm>
            <a:custGeom>
              <a:avLst/>
              <a:gdLst>
                <a:gd name="T0" fmla="*/ 0 w 37"/>
                <a:gd name="T1" fmla="*/ 0 h 50"/>
                <a:gd name="T2" fmla="*/ 0 w 37"/>
                <a:gd name="T3" fmla="*/ 14 h 50"/>
                <a:gd name="T4" fmla="*/ 36 w 37"/>
                <a:gd name="T5" fmla="*/ 49 h 50"/>
                <a:gd name="T6" fmla="*/ 36 w 37"/>
                <a:gd name="T7" fmla="*/ 35 h 50"/>
                <a:gd name="T8" fmla="*/ 0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0" y="0"/>
                  </a:moveTo>
                  <a:lnTo>
                    <a:pt x="0" y="14"/>
                  </a:lnTo>
                  <a:lnTo>
                    <a:pt x="36" y="49"/>
                  </a:lnTo>
                  <a:lnTo>
                    <a:pt x="36" y="35"/>
                  </a:lnTo>
                  <a:lnTo>
                    <a:pt x="0" y="0"/>
                  </a:lnTo>
                </a:path>
              </a:pathLst>
            </a:custGeom>
            <a:solidFill>
              <a:srgbClr val="790015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687" name="AutoShape 347"/>
            <p:cNvSpPr>
              <a:spLocks noChangeArrowheads="1"/>
            </p:cNvSpPr>
            <p:nvPr/>
          </p:nvSpPr>
          <p:spPr bwMode="auto">
            <a:xfrm>
              <a:off x="5203" y="2316"/>
              <a:ext cx="65" cy="65"/>
            </a:xfrm>
            <a:prstGeom prst="diamond">
              <a:avLst/>
            </a:prstGeom>
            <a:solidFill>
              <a:srgbClr val="CF0E3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932" name="Rectangle 348"/>
            <p:cNvSpPr>
              <a:spLocks noChangeArrowheads="1"/>
            </p:cNvSpPr>
            <p:nvPr/>
          </p:nvSpPr>
          <p:spPr bwMode="auto">
            <a:xfrm>
              <a:off x="5094" y="2413"/>
              <a:ext cx="138" cy="1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112" tIns="4762" rIns="11112" bIns="4762">
              <a:spAutoFit/>
            </a:bodyPr>
            <a:lstStyle/>
            <a:p>
              <a:pPr algn="l" defTabSz="26988">
                <a:lnSpc>
                  <a:spcPct val="100000"/>
                </a:lnSpc>
                <a:defRPr/>
              </a:pPr>
              <a:r>
                <a:rPr lang="fr-FR" sz="10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R/3</a:t>
              </a:r>
            </a:p>
          </p:txBody>
        </p:sp>
      </p:grpSp>
      <p:grpSp>
        <p:nvGrpSpPr>
          <p:cNvPr id="20510" name="Group 349"/>
          <p:cNvGrpSpPr>
            <a:grpSpLocks/>
          </p:cNvGrpSpPr>
          <p:nvPr/>
        </p:nvGrpSpPr>
        <p:grpSpPr bwMode="auto">
          <a:xfrm>
            <a:off x="7854950" y="4783138"/>
            <a:ext cx="685800" cy="598487"/>
            <a:chOff x="4948" y="3013"/>
            <a:chExt cx="432" cy="377"/>
          </a:xfrm>
        </p:grpSpPr>
        <p:grpSp>
          <p:nvGrpSpPr>
            <p:cNvPr id="20515" name="Group 350"/>
            <p:cNvGrpSpPr>
              <a:grpSpLocks/>
            </p:cNvGrpSpPr>
            <p:nvPr/>
          </p:nvGrpSpPr>
          <p:grpSpPr bwMode="auto">
            <a:xfrm>
              <a:off x="4948" y="3013"/>
              <a:ext cx="432" cy="377"/>
              <a:chOff x="4948" y="3013"/>
              <a:chExt cx="432" cy="377"/>
            </a:xfrm>
          </p:grpSpPr>
          <p:grpSp>
            <p:nvGrpSpPr>
              <p:cNvPr id="20549" name="Group 351"/>
              <p:cNvGrpSpPr>
                <a:grpSpLocks/>
              </p:cNvGrpSpPr>
              <p:nvPr/>
            </p:nvGrpSpPr>
            <p:grpSpPr bwMode="auto">
              <a:xfrm>
                <a:off x="5235" y="3013"/>
                <a:ext cx="73" cy="88"/>
                <a:chOff x="5235" y="3013"/>
                <a:chExt cx="73" cy="88"/>
              </a:xfrm>
            </p:grpSpPr>
            <p:sp>
              <p:nvSpPr>
                <p:cNvPr id="20650" name="AutoShape 352"/>
                <p:cNvSpPr>
                  <a:spLocks noChangeArrowheads="1"/>
                </p:cNvSpPr>
                <p:nvPr/>
              </p:nvSpPr>
              <p:spPr bwMode="auto">
                <a:xfrm>
                  <a:off x="5239" y="3017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651" name="Freeform 353"/>
                <p:cNvSpPr>
                  <a:spLocks/>
                </p:cNvSpPr>
                <p:nvPr/>
              </p:nvSpPr>
              <p:spPr bwMode="auto">
                <a:xfrm>
                  <a:off x="5271" y="3013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52" name="Freeform 354"/>
                <p:cNvSpPr>
                  <a:spLocks/>
                </p:cNvSpPr>
                <p:nvPr/>
              </p:nvSpPr>
              <p:spPr bwMode="auto">
                <a:xfrm>
                  <a:off x="5235" y="3014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53" name="Freeform 355"/>
                <p:cNvSpPr>
                  <a:spLocks/>
                </p:cNvSpPr>
                <p:nvPr/>
              </p:nvSpPr>
              <p:spPr bwMode="auto">
                <a:xfrm>
                  <a:off x="5271" y="3050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54" name="Freeform 356"/>
                <p:cNvSpPr>
                  <a:spLocks/>
                </p:cNvSpPr>
                <p:nvPr/>
              </p:nvSpPr>
              <p:spPr bwMode="auto">
                <a:xfrm>
                  <a:off x="5235" y="3051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50" name="Group 357"/>
              <p:cNvGrpSpPr>
                <a:grpSpLocks/>
              </p:cNvGrpSpPr>
              <p:nvPr/>
            </p:nvGrpSpPr>
            <p:grpSpPr bwMode="auto">
              <a:xfrm>
                <a:off x="5271" y="3049"/>
                <a:ext cx="73" cy="88"/>
                <a:chOff x="5271" y="3049"/>
                <a:chExt cx="73" cy="88"/>
              </a:xfrm>
            </p:grpSpPr>
            <p:sp>
              <p:nvSpPr>
                <p:cNvPr id="20645" name="AutoShape 358"/>
                <p:cNvSpPr>
                  <a:spLocks noChangeArrowheads="1"/>
                </p:cNvSpPr>
                <p:nvPr/>
              </p:nvSpPr>
              <p:spPr bwMode="auto">
                <a:xfrm>
                  <a:off x="5275" y="3053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646" name="Freeform 359"/>
                <p:cNvSpPr>
                  <a:spLocks/>
                </p:cNvSpPr>
                <p:nvPr/>
              </p:nvSpPr>
              <p:spPr bwMode="auto">
                <a:xfrm>
                  <a:off x="5307" y="3049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47" name="Freeform 360"/>
                <p:cNvSpPr>
                  <a:spLocks/>
                </p:cNvSpPr>
                <p:nvPr/>
              </p:nvSpPr>
              <p:spPr bwMode="auto">
                <a:xfrm>
                  <a:off x="5271" y="3050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48" name="Freeform 361"/>
                <p:cNvSpPr>
                  <a:spLocks/>
                </p:cNvSpPr>
                <p:nvPr/>
              </p:nvSpPr>
              <p:spPr bwMode="auto">
                <a:xfrm>
                  <a:off x="5307" y="3086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49" name="Freeform 362"/>
                <p:cNvSpPr>
                  <a:spLocks/>
                </p:cNvSpPr>
                <p:nvPr/>
              </p:nvSpPr>
              <p:spPr bwMode="auto">
                <a:xfrm>
                  <a:off x="5271" y="3087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51" name="Group 363"/>
              <p:cNvGrpSpPr>
                <a:grpSpLocks/>
              </p:cNvGrpSpPr>
              <p:nvPr/>
            </p:nvGrpSpPr>
            <p:grpSpPr bwMode="auto">
              <a:xfrm>
                <a:off x="5307" y="3085"/>
                <a:ext cx="73" cy="88"/>
                <a:chOff x="5307" y="3085"/>
                <a:chExt cx="73" cy="88"/>
              </a:xfrm>
            </p:grpSpPr>
            <p:sp>
              <p:nvSpPr>
                <p:cNvPr id="20640" name="AutoShape 364"/>
                <p:cNvSpPr>
                  <a:spLocks noChangeArrowheads="1"/>
                </p:cNvSpPr>
                <p:nvPr/>
              </p:nvSpPr>
              <p:spPr bwMode="auto">
                <a:xfrm>
                  <a:off x="5311" y="3089"/>
                  <a:ext cx="64" cy="66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641" name="Freeform 365"/>
                <p:cNvSpPr>
                  <a:spLocks/>
                </p:cNvSpPr>
                <p:nvPr/>
              </p:nvSpPr>
              <p:spPr bwMode="auto">
                <a:xfrm>
                  <a:off x="5343" y="3085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42" name="Freeform 366"/>
                <p:cNvSpPr>
                  <a:spLocks/>
                </p:cNvSpPr>
                <p:nvPr/>
              </p:nvSpPr>
              <p:spPr bwMode="auto">
                <a:xfrm>
                  <a:off x="5307" y="3086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43" name="Freeform 367"/>
                <p:cNvSpPr>
                  <a:spLocks/>
                </p:cNvSpPr>
                <p:nvPr/>
              </p:nvSpPr>
              <p:spPr bwMode="auto">
                <a:xfrm>
                  <a:off x="5343" y="3122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44" name="Freeform 368"/>
                <p:cNvSpPr>
                  <a:spLocks/>
                </p:cNvSpPr>
                <p:nvPr/>
              </p:nvSpPr>
              <p:spPr bwMode="auto">
                <a:xfrm>
                  <a:off x="5307" y="3122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52" name="Group 369"/>
              <p:cNvGrpSpPr>
                <a:grpSpLocks/>
              </p:cNvGrpSpPr>
              <p:nvPr/>
            </p:nvGrpSpPr>
            <p:grpSpPr bwMode="auto">
              <a:xfrm>
                <a:off x="5307" y="3158"/>
                <a:ext cx="73" cy="88"/>
                <a:chOff x="5307" y="3158"/>
                <a:chExt cx="73" cy="88"/>
              </a:xfrm>
            </p:grpSpPr>
            <p:sp>
              <p:nvSpPr>
                <p:cNvPr id="20635" name="AutoShape 370"/>
                <p:cNvSpPr>
                  <a:spLocks noChangeArrowheads="1"/>
                </p:cNvSpPr>
                <p:nvPr/>
              </p:nvSpPr>
              <p:spPr bwMode="auto">
                <a:xfrm>
                  <a:off x="5311" y="3162"/>
                  <a:ext cx="64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636" name="Freeform 371"/>
                <p:cNvSpPr>
                  <a:spLocks/>
                </p:cNvSpPr>
                <p:nvPr/>
              </p:nvSpPr>
              <p:spPr bwMode="auto">
                <a:xfrm>
                  <a:off x="5343" y="3158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37" name="Freeform 372"/>
                <p:cNvSpPr>
                  <a:spLocks/>
                </p:cNvSpPr>
                <p:nvPr/>
              </p:nvSpPr>
              <p:spPr bwMode="auto">
                <a:xfrm>
                  <a:off x="5307" y="3158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38" name="Freeform 373"/>
                <p:cNvSpPr>
                  <a:spLocks/>
                </p:cNvSpPr>
                <p:nvPr/>
              </p:nvSpPr>
              <p:spPr bwMode="auto">
                <a:xfrm>
                  <a:off x="5343" y="3195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39" name="Freeform 374"/>
                <p:cNvSpPr>
                  <a:spLocks/>
                </p:cNvSpPr>
                <p:nvPr/>
              </p:nvSpPr>
              <p:spPr bwMode="auto">
                <a:xfrm>
                  <a:off x="5307" y="3195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53" name="Group 375"/>
              <p:cNvGrpSpPr>
                <a:grpSpLocks/>
              </p:cNvGrpSpPr>
              <p:nvPr/>
            </p:nvGrpSpPr>
            <p:grpSpPr bwMode="auto">
              <a:xfrm>
                <a:off x="5307" y="3231"/>
                <a:ext cx="73" cy="87"/>
                <a:chOff x="5307" y="3231"/>
                <a:chExt cx="73" cy="87"/>
              </a:xfrm>
            </p:grpSpPr>
            <p:sp>
              <p:nvSpPr>
                <p:cNvPr id="20630" name="AutoShape 376"/>
                <p:cNvSpPr>
                  <a:spLocks noChangeArrowheads="1"/>
                </p:cNvSpPr>
                <p:nvPr/>
              </p:nvSpPr>
              <p:spPr bwMode="auto">
                <a:xfrm>
                  <a:off x="5311" y="3234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631" name="Freeform 377"/>
                <p:cNvSpPr>
                  <a:spLocks/>
                </p:cNvSpPr>
                <p:nvPr/>
              </p:nvSpPr>
              <p:spPr bwMode="auto">
                <a:xfrm>
                  <a:off x="5343" y="3231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32" name="Freeform 378"/>
                <p:cNvSpPr>
                  <a:spLocks/>
                </p:cNvSpPr>
                <p:nvPr/>
              </p:nvSpPr>
              <p:spPr bwMode="auto">
                <a:xfrm>
                  <a:off x="5307" y="3231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33" name="Freeform 379"/>
                <p:cNvSpPr>
                  <a:spLocks/>
                </p:cNvSpPr>
                <p:nvPr/>
              </p:nvSpPr>
              <p:spPr bwMode="auto">
                <a:xfrm>
                  <a:off x="5343" y="3267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34" name="Freeform 380"/>
                <p:cNvSpPr>
                  <a:spLocks/>
                </p:cNvSpPr>
                <p:nvPr/>
              </p:nvSpPr>
              <p:spPr bwMode="auto">
                <a:xfrm>
                  <a:off x="5307" y="3268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54" name="Group 381"/>
              <p:cNvGrpSpPr>
                <a:grpSpLocks/>
              </p:cNvGrpSpPr>
              <p:nvPr/>
            </p:nvGrpSpPr>
            <p:grpSpPr bwMode="auto">
              <a:xfrm>
                <a:off x="5271" y="3267"/>
                <a:ext cx="73" cy="88"/>
                <a:chOff x="5271" y="3267"/>
                <a:chExt cx="73" cy="88"/>
              </a:xfrm>
            </p:grpSpPr>
            <p:sp>
              <p:nvSpPr>
                <p:cNvPr id="20625" name="AutoShape 382"/>
                <p:cNvSpPr>
                  <a:spLocks noChangeArrowheads="1"/>
                </p:cNvSpPr>
                <p:nvPr/>
              </p:nvSpPr>
              <p:spPr bwMode="auto">
                <a:xfrm>
                  <a:off x="5274" y="3271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626" name="Freeform 383"/>
                <p:cNvSpPr>
                  <a:spLocks/>
                </p:cNvSpPr>
                <p:nvPr/>
              </p:nvSpPr>
              <p:spPr bwMode="auto">
                <a:xfrm>
                  <a:off x="5307" y="3267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27" name="Freeform 384"/>
                <p:cNvSpPr>
                  <a:spLocks/>
                </p:cNvSpPr>
                <p:nvPr/>
              </p:nvSpPr>
              <p:spPr bwMode="auto">
                <a:xfrm>
                  <a:off x="5271" y="3267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28" name="Freeform 385"/>
                <p:cNvSpPr>
                  <a:spLocks/>
                </p:cNvSpPr>
                <p:nvPr/>
              </p:nvSpPr>
              <p:spPr bwMode="auto">
                <a:xfrm>
                  <a:off x="5307" y="3304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29" name="Freeform 386"/>
                <p:cNvSpPr>
                  <a:spLocks/>
                </p:cNvSpPr>
                <p:nvPr/>
              </p:nvSpPr>
              <p:spPr bwMode="auto">
                <a:xfrm>
                  <a:off x="5271" y="3304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55" name="Group 387"/>
              <p:cNvGrpSpPr>
                <a:grpSpLocks/>
              </p:cNvGrpSpPr>
              <p:nvPr/>
            </p:nvGrpSpPr>
            <p:grpSpPr bwMode="auto">
              <a:xfrm>
                <a:off x="5236" y="3302"/>
                <a:ext cx="73" cy="87"/>
                <a:chOff x="5236" y="3302"/>
                <a:chExt cx="73" cy="87"/>
              </a:xfrm>
            </p:grpSpPr>
            <p:sp>
              <p:nvSpPr>
                <p:cNvPr id="20620" name="AutoShape 388"/>
                <p:cNvSpPr>
                  <a:spLocks noChangeArrowheads="1"/>
                </p:cNvSpPr>
                <p:nvPr/>
              </p:nvSpPr>
              <p:spPr bwMode="auto">
                <a:xfrm>
                  <a:off x="5239" y="3305"/>
                  <a:ext cx="65" cy="66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621" name="Freeform 389"/>
                <p:cNvSpPr>
                  <a:spLocks/>
                </p:cNvSpPr>
                <p:nvPr/>
              </p:nvSpPr>
              <p:spPr bwMode="auto">
                <a:xfrm>
                  <a:off x="5272" y="3302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22" name="Freeform 390"/>
                <p:cNvSpPr>
                  <a:spLocks/>
                </p:cNvSpPr>
                <p:nvPr/>
              </p:nvSpPr>
              <p:spPr bwMode="auto">
                <a:xfrm>
                  <a:off x="5236" y="3302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23" name="Freeform 391"/>
                <p:cNvSpPr>
                  <a:spLocks/>
                </p:cNvSpPr>
                <p:nvPr/>
              </p:nvSpPr>
              <p:spPr bwMode="auto">
                <a:xfrm>
                  <a:off x="5272" y="3339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24" name="Freeform 392"/>
                <p:cNvSpPr>
                  <a:spLocks/>
                </p:cNvSpPr>
                <p:nvPr/>
              </p:nvSpPr>
              <p:spPr bwMode="auto">
                <a:xfrm>
                  <a:off x="5236" y="3339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56" name="Group 393"/>
              <p:cNvGrpSpPr>
                <a:grpSpLocks/>
              </p:cNvGrpSpPr>
              <p:nvPr/>
            </p:nvGrpSpPr>
            <p:grpSpPr bwMode="auto">
              <a:xfrm>
                <a:off x="5020" y="3013"/>
                <a:ext cx="73" cy="88"/>
                <a:chOff x="5020" y="3013"/>
                <a:chExt cx="73" cy="88"/>
              </a:xfrm>
            </p:grpSpPr>
            <p:sp>
              <p:nvSpPr>
                <p:cNvPr id="20615" name="AutoShape 394"/>
                <p:cNvSpPr>
                  <a:spLocks noChangeArrowheads="1"/>
                </p:cNvSpPr>
                <p:nvPr/>
              </p:nvSpPr>
              <p:spPr bwMode="auto">
                <a:xfrm>
                  <a:off x="5023" y="3017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616" name="Freeform 395"/>
                <p:cNvSpPr>
                  <a:spLocks/>
                </p:cNvSpPr>
                <p:nvPr/>
              </p:nvSpPr>
              <p:spPr bwMode="auto">
                <a:xfrm>
                  <a:off x="5020" y="3013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17" name="Freeform 396"/>
                <p:cNvSpPr>
                  <a:spLocks/>
                </p:cNvSpPr>
                <p:nvPr/>
              </p:nvSpPr>
              <p:spPr bwMode="auto">
                <a:xfrm>
                  <a:off x="5056" y="3014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18" name="Freeform 397"/>
                <p:cNvSpPr>
                  <a:spLocks/>
                </p:cNvSpPr>
                <p:nvPr/>
              </p:nvSpPr>
              <p:spPr bwMode="auto">
                <a:xfrm>
                  <a:off x="5020" y="3050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19" name="Freeform 398"/>
                <p:cNvSpPr>
                  <a:spLocks/>
                </p:cNvSpPr>
                <p:nvPr/>
              </p:nvSpPr>
              <p:spPr bwMode="auto">
                <a:xfrm>
                  <a:off x="5056" y="3051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57" name="Group 399"/>
              <p:cNvGrpSpPr>
                <a:grpSpLocks/>
              </p:cNvGrpSpPr>
              <p:nvPr/>
            </p:nvGrpSpPr>
            <p:grpSpPr bwMode="auto">
              <a:xfrm>
                <a:off x="4984" y="3049"/>
                <a:ext cx="73" cy="88"/>
                <a:chOff x="4984" y="3049"/>
                <a:chExt cx="73" cy="88"/>
              </a:xfrm>
            </p:grpSpPr>
            <p:sp>
              <p:nvSpPr>
                <p:cNvPr id="20610" name="AutoShape 400"/>
                <p:cNvSpPr>
                  <a:spLocks noChangeArrowheads="1"/>
                </p:cNvSpPr>
                <p:nvPr/>
              </p:nvSpPr>
              <p:spPr bwMode="auto">
                <a:xfrm>
                  <a:off x="4987" y="3053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611" name="Freeform 401"/>
                <p:cNvSpPr>
                  <a:spLocks/>
                </p:cNvSpPr>
                <p:nvPr/>
              </p:nvSpPr>
              <p:spPr bwMode="auto">
                <a:xfrm>
                  <a:off x="4984" y="3049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12" name="Freeform 402"/>
                <p:cNvSpPr>
                  <a:spLocks/>
                </p:cNvSpPr>
                <p:nvPr/>
              </p:nvSpPr>
              <p:spPr bwMode="auto">
                <a:xfrm>
                  <a:off x="5020" y="3050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13" name="Freeform 403"/>
                <p:cNvSpPr>
                  <a:spLocks/>
                </p:cNvSpPr>
                <p:nvPr/>
              </p:nvSpPr>
              <p:spPr bwMode="auto">
                <a:xfrm>
                  <a:off x="4984" y="3086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14" name="Freeform 404"/>
                <p:cNvSpPr>
                  <a:spLocks/>
                </p:cNvSpPr>
                <p:nvPr/>
              </p:nvSpPr>
              <p:spPr bwMode="auto">
                <a:xfrm>
                  <a:off x="5020" y="3087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58" name="Group 405"/>
              <p:cNvGrpSpPr>
                <a:grpSpLocks/>
              </p:cNvGrpSpPr>
              <p:nvPr/>
            </p:nvGrpSpPr>
            <p:grpSpPr bwMode="auto">
              <a:xfrm>
                <a:off x="4948" y="3085"/>
                <a:ext cx="73" cy="88"/>
                <a:chOff x="4948" y="3085"/>
                <a:chExt cx="73" cy="88"/>
              </a:xfrm>
            </p:grpSpPr>
            <p:sp>
              <p:nvSpPr>
                <p:cNvPr id="20605" name="AutoShape 406"/>
                <p:cNvSpPr>
                  <a:spLocks noChangeArrowheads="1"/>
                </p:cNvSpPr>
                <p:nvPr/>
              </p:nvSpPr>
              <p:spPr bwMode="auto">
                <a:xfrm>
                  <a:off x="4951" y="3089"/>
                  <a:ext cx="65" cy="66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606" name="Freeform 407"/>
                <p:cNvSpPr>
                  <a:spLocks/>
                </p:cNvSpPr>
                <p:nvPr/>
              </p:nvSpPr>
              <p:spPr bwMode="auto">
                <a:xfrm>
                  <a:off x="4948" y="3085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07" name="Freeform 408"/>
                <p:cNvSpPr>
                  <a:spLocks/>
                </p:cNvSpPr>
                <p:nvPr/>
              </p:nvSpPr>
              <p:spPr bwMode="auto">
                <a:xfrm>
                  <a:off x="4984" y="3086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08" name="Freeform 409"/>
                <p:cNvSpPr>
                  <a:spLocks/>
                </p:cNvSpPr>
                <p:nvPr/>
              </p:nvSpPr>
              <p:spPr bwMode="auto">
                <a:xfrm>
                  <a:off x="4948" y="3122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09" name="Freeform 410"/>
                <p:cNvSpPr>
                  <a:spLocks/>
                </p:cNvSpPr>
                <p:nvPr/>
              </p:nvSpPr>
              <p:spPr bwMode="auto">
                <a:xfrm>
                  <a:off x="4984" y="3122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59" name="Group 411"/>
              <p:cNvGrpSpPr>
                <a:grpSpLocks/>
              </p:cNvGrpSpPr>
              <p:nvPr/>
            </p:nvGrpSpPr>
            <p:grpSpPr bwMode="auto">
              <a:xfrm>
                <a:off x="4948" y="3158"/>
                <a:ext cx="73" cy="88"/>
                <a:chOff x="4948" y="3158"/>
                <a:chExt cx="73" cy="88"/>
              </a:xfrm>
            </p:grpSpPr>
            <p:sp>
              <p:nvSpPr>
                <p:cNvPr id="20600" name="AutoShape 412"/>
                <p:cNvSpPr>
                  <a:spLocks noChangeArrowheads="1"/>
                </p:cNvSpPr>
                <p:nvPr/>
              </p:nvSpPr>
              <p:spPr bwMode="auto">
                <a:xfrm>
                  <a:off x="4951" y="3162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601" name="Freeform 413"/>
                <p:cNvSpPr>
                  <a:spLocks/>
                </p:cNvSpPr>
                <p:nvPr/>
              </p:nvSpPr>
              <p:spPr bwMode="auto">
                <a:xfrm>
                  <a:off x="4948" y="3158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02" name="Freeform 414"/>
                <p:cNvSpPr>
                  <a:spLocks/>
                </p:cNvSpPr>
                <p:nvPr/>
              </p:nvSpPr>
              <p:spPr bwMode="auto">
                <a:xfrm>
                  <a:off x="4984" y="3158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03" name="Freeform 415"/>
                <p:cNvSpPr>
                  <a:spLocks/>
                </p:cNvSpPr>
                <p:nvPr/>
              </p:nvSpPr>
              <p:spPr bwMode="auto">
                <a:xfrm>
                  <a:off x="4948" y="3195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604" name="Freeform 416"/>
                <p:cNvSpPr>
                  <a:spLocks/>
                </p:cNvSpPr>
                <p:nvPr/>
              </p:nvSpPr>
              <p:spPr bwMode="auto">
                <a:xfrm>
                  <a:off x="4984" y="3195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60" name="Group 417"/>
              <p:cNvGrpSpPr>
                <a:grpSpLocks/>
              </p:cNvGrpSpPr>
              <p:nvPr/>
            </p:nvGrpSpPr>
            <p:grpSpPr bwMode="auto">
              <a:xfrm>
                <a:off x="4948" y="3231"/>
                <a:ext cx="73" cy="87"/>
                <a:chOff x="4948" y="3231"/>
                <a:chExt cx="73" cy="87"/>
              </a:xfrm>
            </p:grpSpPr>
            <p:sp>
              <p:nvSpPr>
                <p:cNvPr id="20595" name="AutoShape 418"/>
                <p:cNvSpPr>
                  <a:spLocks noChangeArrowheads="1"/>
                </p:cNvSpPr>
                <p:nvPr/>
              </p:nvSpPr>
              <p:spPr bwMode="auto">
                <a:xfrm>
                  <a:off x="4951" y="3234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596" name="Freeform 419"/>
                <p:cNvSpPr>
                  <a:spLocks/>
                </p:cNvSpPr>
                <p:nvPr/>
              </p:nvSpPr>
              <p:spPr bwMode="auto">
                <a:xfrm>
                  <a:off x="4948" y="3231"/>
                  <a:ext cx="36" cy="50"/>
                </a:xfrm>
                <a:custGeom>
                  <a:avLst/>
                  <a:gdLst>
                    <a:gd name="T0" fmla="*/ 0 w 36"/>
                    <a:gd name="T1" fmla="*/ 49 h 50"/>
                    <a:gd name="T2" fmla="*/ 0 w 36"/>
                    <a:gd name="T3" fmla="*/ 35 h 50"/>
                    <a:gd name="T4" fmla="*/ 35 w 36"/>
                    <a:gd name="T5" fmla="*/ 0 h 50"/>
                    <a:gd name="T6" fmla="*/ 35 w 36"/>
                    <a:gd name="T7" fmla="*/ 14 h 50"/>
                    <a:gd name="T8" fmla="*/ 0 w 36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50"/>
                    <a:gd name="T17" fmla="*/ 36 w 36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5" y="0"/>
                      </a:lnTo>
                      <a:lnTo>
                        <a:pt x="35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97" name="Freeform 420"/>
                <p:cNvSpPr>
                  <a:spLocks/>
                </p:cNvSpPr>
                <p:nvPr/>
              </p:nvSpPr>
              <p:spPr bwMode="auto">
                <a:xfrm>
                  <a:off x="4984" y="3231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98" name="Freeform 421"/>
                <p:cNvSpPr>
                  <a:spLocks/>
                </p:cNvSpPr>
                <p:nvPr/>
              </p:nvSpPr>
              <p:spPr bwMode="auto">
                <a:xfrm>
                  <a:off x="4948" y="3267"/>
                  <a:ext cx="36" cy="51"/>
                </a:xfrm>
                <a:custGeom>
                  <a:avLst/>
                  <a:gdLst>
                    <a:gd name="T0" fmla="*/ 0 w 36"/>
                    <a:gd name="T1" fmla="*/ 0 h 51"/>
                    <a:gd name="T2" fmla="*/ 0 w 36"/>
                    <a:gd name="T3" fmla="*/ 14 h 51"/>
                    <a:gd name="T4" fmla="*/ 35 w 36"/>
                    <a:gd name="T5" fmla="*/ 50 h 51"/>
                    <a:gd name="T6" fmla="*/ 35 w 36"/>
                    <a:gd name="T7" fmla="*/ 36 h 51"/>
                    <a:gd name="T8" fmla="*/ 0 w 36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51"/>
                    <a:gd name="T17" fmla="*/ 36 w 36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5" y="50"/>
                      </a:lnTo>
                      <a:lnTo>
                        <a:pt x="35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99" name="Freeform 422"/>
                <p:cNvSpPr>
                  <a:spLocks/>
                </p:cNvSpPr>
                <p:nvPr/>
              </p:nvSpPr>
              <p:spPr bwMode="auto">
                <a:xfrm>
                  <a:off x="4984" y="3268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61" name="Group 423"/>
              <p:cNvGrpSpPr>
                <a:grpSpLocks/>
              </p:cNvGrpSpPr>
              <p:nvPr/>
            </p:nvGrpSpPr>
            <p:grpSpPr bwMode="auto">
              <a:xfrm>
                <a:off x="4984" y="3267"/>
                <a:ext cx="73" cy="88"/>
                <a:chOff x="4984" y="3267"/>
                <a:chExt cx="73" cy="88"/>
              </a:xfrm>
            </p:grpSpPr>
            <p:sp>
              <p:nvSpPr>
                <p:cNvPr id="20590" name="AutoShape 424"/>
                <p:cNvSpPr>
                  <a:spLocks noChangeArrowheads="1"/>
                </p:cNvSpPr>
                <p:nvPr/>
              </p:nvSpPr>
              <p:spPr bwMode="auto">
                <a:xfrm>
                  <a:off x="4987" y="3271"/>
                  <a:ext cx="66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591" name="Freeform 425"/>
                <p:cNvSpPr>
                  <a:spLocks/>
                </p:cNvSpPr>
                <p:nvPr/>
              </p:nvSpPr>
              <p:spPr bwMode="auto">
                <a:xfrm>
                  <a:off x="4984" y="3267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92" name="Freeform 426"/>
                <p:cNvSpPr>
                  <a:spLocks/>
                </p:cNvSpPr>
                <p:nvPr/>
              </p:nvSpPr>
              <p:spPr bwMode="auto">
                <a:xfrm>
                  <a:off x="5020" y="3267"/>
                  <a:ext cx="37" cy="51"/>
                </a:xfrm>
                <a:custGeom>
                  <a:avLst/>
                  <a:gdLst>
                    <a:gd name="T0" fmla="*/ 36 w 37"/>
                    <a:gd name="T1" fmla="*/ 50 h 51"/>
                    <a:gd name="T2" fmla="*/ 36 w 37"/>
                    <a:gd name="T3" fmla="*/ 36 h 51"/>
                    <a:gd name="T4" fmla="*/ 0 w 37"/>
                    <a:gd name="T5" fmla="*/ 0 h 51"/>
                    <a:gd name="T6" fmla="*/ 0 w 37"/>
                    <a:gd name="T7" fmla="*/ 14 h 51"/>
                    <a:gd name="T8" fmla="*/ 36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50"/>
                      </a:moveTo>
                      <a:lnTo>
                        <a:pt x="36" y="36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93" name="Freeform 427"/>
                <p:cNvSpPr>
                  <a:spLocks/>
                </p:cNvSpPr>
                <p:nvPr/>
              </p:nvSpPr>
              <p:spPr bwMode="auto">
                <a:xfrm>
                  <a:off x="4984" y="3304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94" name="Freeform 428"/>
                <p:cNvSpPr>
                  <a:spLocks/>
                </p:cNvSpPr>
                <p:nvPr/>
              </p:nvSpPr>
              <p:spPr bwMode="auto">
                <a:xfrm>
                  <a:off x="5020" y="3304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62" name="Group 429"/>
              <p:cNvGrpSpPr>
                <a:grpSpLocks/>
              </p:cNvGrpSpPr>
              <p:nvPr/>
            </p:nvGrpSpPr>
            <p:grpSpPr bwMode="auto">
              <a:xfrm>
                <a:off x="5019" y="3302"/>
                <a:ext cx="73" cy="87"/>
                <a:chOff x="5019" y="3302"/>
                <a:chExt cx="73" cy="87"/>
              </a:xfrm>
            </p:grpSpPr>
            <p:sp>
              <p:nvSpPr>
                <p:cNvPr id="20585" name="AutoShape 430"/>
                <p:cNvSpPr>
                  <a:spLocks noChangeArrowheads="1"/>
                </p:cNvSpPr>
                <p:nvPr/>
              </p:nvSpPr>
              <p:spPr bwMode="auto">
                <a:xfrm>
                  <a:off x="5022" y="3305"/>
                  <a:ext cx="65" cy="66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586" name="Freeform 431"/>
                <p:cNvSpPr>
                  <a:spLocks/>
                </p:cNvSpPr>
                <p:nvPr/>
              </p:nvSpPr>
              <p:spPr bwMode="auto">
                <a:xfrm>
                  <a:off x="5019" y="3302"/>
                  <a:ext cx="37" cy="50"/>
                </a:xfrm>
                <a:custGeom>
                  <a:avLst/>
                  <a:gdLst>
                    <a:gd name="T0" fmla="*/ 0 w 37"/>
                    <a:gd name="T1" fmla="*/ 49 h 50"/>
                    <a:gd name="T2" fmla="*/ 0 w 37"/>
                    <a:gd name="T3" fmla="*/ 35 h 50"/>
                    <a:gd name="T4" fmla="*/ 36 w 37"/>
                    <a:gd name="T5" fmla="*/ 0 h 50"/>
                    <a:gd name="T6" fmla="*/ 36 w 37"/>
                    <a:gd name="T7" fmla="*/ 14 h 50"/>
                    <a:gd name="T8" fmla="*/ 0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49"/>
                      </a:moveTo>
                      <a:lnTo>
                        <a:pt x="0" y="35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87" name="Freeform 432"/>
                <p:cNvSpPr>
                  <a:spLocks/>
                </p:cNvSpPr>
                <p:nvPr/>
              </p:nvSpPr>
              <p:spPr bwMode="auto">
                <a:xfrm>
                  <a:off x="5055" y="3302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88" name="Freeform 433"/>
                <p:cNvSpPr>
                  <a:spLocks/>
                </p:cNvSpPr>
                <p:nvPr/>
              </p:nvSpPr>
              <p:spPr bwMode="auto">
                <a:xfrm>
                  <a:off x="5019" y="3339"/>
                  <a:ext cx="37" cy="50"/>
                </a:xfrm>
                <a:custGeom>
                  <a:avLst/>
                  <a:gdLst>
                    <a:gd name="T0" fmla="*/ 0 w 37"/>
                    <a:gd name="T1" fmla="*/ 0 h 50"/>
                    <a:gd name="T2" fmla="*/ 0 w 37"/>
                    <a:gd name="T3" fmla="*/ 14 h 50"/>
                    <a:gd name="T4" fmla="*/ 36 w 37"/>
                    <a:gd name="T5" fmla="*/ 49 h 50"/>
                    <a:gd name="T6" fmla="*/ 36 w 37"/>
                    <a:gd name="T7" fmla="*/ 35 h 50"/>
                    <a:gd name="T8" fmla="*/ 0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49"/>
                      </a:lnTo>
                      <a:lnTo>
                        <a:pt x="36" y="3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89" name="Freeform 434"/>
                <p:cNvSpPr>
                  <a:spLocks/>
                </p:cNvSpPr>
                <p:nvPr/>
              </p:nvSpPr>
              <p:spPr bwMode="auto">
                <a:xfrm>
                  <a:off x="5055" y="3339"/>
                  <a:ext cx="37" cy="50"/>
                </a:xfrm>
                <a:custGeom>
                  <a:avLst/>
                  <a:gdLst>
                    <a:gd name="T0" fmla="*/ 36 w 37"/>
                    <a:gd name="T1" fmla="*/ 0 h 50"/>
                    <a:gd name="T2" fmla="*/ 36 w 37"/>
                    <a:gd name="T3" fmla="*/ 14 h 50"/>
                    <a:gd name="T4" fmla="*/ 0 w 37"/>
                    <a:gd name="T5" fmla="*/ 49 h 50"/>
                    <a:gd name="T6" fmla="*/ 0 w 37"/>
                    <a:gd name="T7" fmla="*/ 35 h 50"/>
                    <a:gd name="T8" fmla="*/ 36 w 37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63" name="Group 435"/>
              <p:cNvGrpSpPr>
                <a:grpSpLocks/>
              </p:cNvGrpSpPr>
              <p:nvPr/>
            </p:nvGrpSpPr>
            <p:grpSpPr bwMode="auto">
              <a:xfrm>
                <a:off x="5164" y="3013"/>
                <a:ext cx="72" cy="88"/>
                <a:chOff x="5164" y="3013"/>
                <a:chExt cx="72" cy="88"/>
              </a:xfrm>
            </p:grpSpPr>
            <p:sp>
              <p:nvSpPr>
                <p:cNvPr id="20581" name="AutoShape 436"/>
                <p:cNvSpPr>
                  <a:spLocks noChangeArrowheads="1"/>
                </p:cNvSpPr>
                <p:nvPr/>
              </p:nvSpPr>
              <p:spPr bwMode="auto">
                <a:xfrm>
                  <a:off x="5166" y="3017"/>
                  <a:ext cx="66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582" name="Freeform 437"/>
                <p:cNvSpPr>
                  <a:spLocks/>
                </p:cNvSpPr>
                <p:nvPr/>
              </p:nvSpPr>
              <p:spPr bwMode="auto">
                <a:xfrm>
                  <a:off x="5164" y="3013"/>
                  <a:ext cx="36" cy="51"/>
                </a:xfrm>
                <a:custGeom>
                  <a:avLst/>
                  <a:gdLst>
                    <a:gd name="T0" fmla="*/ 0 w 36"/>
                    <a:gd name="T1" fmla="*/ 50 h 51"/>
                    <a:gd name="T2" fmla="*/ 0 w 36"/>
                    <a:gd name="T3" fmla="*/ 36 h 51"/>
                    <a:gd name="T4" fmla="*/ 35 w 36"/>
                    <a:gd name="T5" fmla="*/ 0 h 51"/>
                    <a:gd name="T6" fmla="*/ 35 w 36"/>
                    <a:gd name="T7" fmla="*/ 14 h 51"/>
                    <a:gd name="T8" fmla="*/ 0 w 36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51"/>
                    <a:gd name="T17" fmla="*/ 36 w 36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5" y="0"/>
                      </a:lnTo>
                      <a:lnTo>
                        <a:pt x="35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83" name="Freeform 438"/>
                <p:cNvSpPr>
                  <a:spLocks/>
                </p:cNvSpPr>
                <p:nvPr/>
              </p:nvSpPr>
              <p:spPr bwMode="auto">
                <a:xfrm>
                  <a:off x="5199" y="3014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84" name="Freeform 439"/>
                <p:cNvSpPr>
                  <a:spLocks/>
                </p:cNvSpPr>
                <p:nvPr/>
              </p:nvSpPr>
              <p:spPr bwMode="auto">
                <a:xfrm>
                  <a:off x="5164" y="3050"/>
                  <a:ext cx="36" cy="51"/>
                </a:xfrm>
                <a:custGeom>
                  <a:avLst/>
                  <a:gdLst>
                    <a:gd name="T0" fmla="*/ 0 w 36"/>
                    <a:gd name="T1" fmla="*/ 0 h 51"/>
                    <a:gd name="T2" fmla="*/ 0 w 36"/>
                    <a:gd name="T3" fmla="*/ 14 h 51"/>
                    <a:gd name="T4" fmla="*/ 35 w 36"/>
                    <a:gd name="T5" fmla="*/ 50 h 51"/>
                    <a:gd name="T6" fmla="*/ 35 w 36"/>
                    <a:gd name="T7" fmla="*/ 36 h 51"/>
                    <a:gd name="T8" fmla="*/ 0 w 36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51"/>
                    <a:gd name="T17" fmla="*/ 36 w 36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5" y="50"/>
                      </a:lnTo>
                      <a:lnTo>
                        <a:pt x="35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64" name="Group 440"/>
              <p:cNvGrpSpPr>
                <a:grpSpLocks/>
              </p:cNvGrpSpPr>
              <p:nvPr/>
            </p:nvGrpSpPr>
            <p:grpSpPr bwMode="auto">
              <a:xfrm>
                <a:off x="5091" y="3013"/>
                <a:ext cx="74" cy="88"/>
                <a:chOff x="5091" y="3013"/>
                <a:chExt cx="74" cy="88"/>
              </a:xfrm>
            </p:grpSpPr>
            <p:sp>
              <p:nvSpPr>
                <p:cNvPr id="20577" name="AutoShape 441"/>
                <p:cNvSpPr>
                  <a:spLocks noChangeArrowheads="1"/>
                </p:cNvSpPr>
                <p:nvPr/>
              </p:nvSpPr>
              <p:spPr bwMode="auto">
                <a:xfrm>
                  <a:off x="5095" y="3017"/>
                  <a:ext cx="65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578" name="Freeform 442"/>
                <p:cNvSpPr>
                  <a:spLocks/>
                </p:cNvSpPr>
                <p:nvPr/>
              </p:nvSpPr>
              <p:spPr bwMode="auto">
                <a:xfrm>
                  <a:off x="5091" y="3013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79" name="Freeform 443"/>
                <p:cNvSpPr>
                  <a:spLocks/>
                </p:cNvSpPr>
                <p:nvPr/>
              </p:nvSpPr>
              <p:spPr bwMode="auto">
                <a:xfrm>
                  <a:off x="5127" y="3014"/>
                  <a:ext cx="38" cy="50"/>
                </a:xfrm>
                <a:custGeom>
                  <a:avLst/>
                  <a:gdLst>
                    <a:gd name="T0" fmla="*/ 37 w 38"/>
                    <a:gd name="T1" fmla="*/ 49 h 50"/>
                    <a:gd name="T2" fmla="*/ 37 w 38"/>
                    <a:gd name="T3" fmla="*/ 35 h 50"/>
                    <a:gd name="T4" fmla="*/ 0 w 38"/>
                    <a:gd name="T5" fmla="*/ 0 h 50"/>
                    <a:gd name="T6" fmla="*/ 0 w 38"/>
                    <a:gd name="T7" fmla="*/ 14 h 50"/>
                    <a:gd name="T8" fmla="*/ 37 w 38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8"/>
                    <a:gd name="T16" fmla="*/ 0 h 50"/>
                    <a:gd name="T17" fmla="*/ 38 w 38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8" h="50">
                      <a:moveTo>
                        <a:pt x="37" y="49"/>
                      </a:moveTo>
                      <a:lnTo>
                        <a:pt x="37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7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80" name="Freeform 444"/>
                <p:cNvSpPr>
                  <a:spLocks/>
                </p:cNvSpPr>
                <p:nvPr/>
              </p:nvSpPr>
              <p:spPr bwMode="auto">
                <a:xfrm>
                  <a:off x="5127" y="3051"/>
                  <a:ext cx="38" cy="50"/>
                </a:xfrm>
                <a:custGeom>
                  <a:avLst/>
                  <a:gdLst>
                    <a:gd name="T0" fmla="*/ 37 w 38"/>
                    <a:gd name="T1" fmla="*/ 0 h 50"/>
                    <a:gd name="T2" fmla="*/ 37 w 38"/>
                    <a:gd name="T3" fmla="*/ 14 h 50"/>
                    <a:gd name="T4" fmla="*/ 0 w 38"/>
                    <a:gd name="T5" fmla="*/ 49 h 50"/>
                    <a:gd name="T6" fmla="*/ 0 w 38"/>
                    <a:gd name="T7" fmla="*/ 35 h 50"/>
                    <a:gd name="T8" fmla="*/ 37 w 38"/>
                    <a:gd name="T9" fmla="*/ 0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8"/>
                    <a:gd name="T16" fmla="*/ 0 h 50"/>
                    <a:gd name="T17" fmla="*/ 38 w 38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8" h="50">
                      <a:moveTo>
                        <a:pt x="37" y="0"/>
                      </a:moveTo>
                      <a:lnTo>
                        <a:pt x="37" y="14"/>
                      </a:lnTo>
                      <a:lnTo>
                        <a:pt x="0" y="49"/>
                      </a:lnTo>
                      <a:lnTo>
                        <a:pt x="0" y="35"/>
                      </a:lnTo>
                      <a:lnTo>
                        <a:pt x="37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65" name="Group 445"/>
              <p:cNvGrpSpPr>
                <a:grpSpLocks/>
              </p:cNvGrpSpPr>
              <p:nvPr/>
            </p:nvGrpSpPr>
            <p:grpSpPr bwMode="auto">
              <a:xfrm>
                <a:off x="5091" y="3302"/>
                <a:ext cx="73" cy="88"/>
                <a:chOff x="5091" y="3302"/>
                <a:chExt cx="73" cy="88"/>
              </a:xfrm>
            </p:grpSpPr>
            <p:sp>
              <p:nvSpPr>
                <p:cNvPr id="20572" name="AutoShape 446"/>
                <p:cNvSpPr>
                  <a:spLocks noChangeArrowheads="1"/>
                </p:cNvSpPr>
                <p:nvPr/>
              </p:nvSpPr>
              <p:spPr bwMode="auto">
                <a:xfrm>
                  <a:off x="5094" y="3306"/>
                  <a:ext cx="66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573" name="Freeform 447"/>
                <p:cNvSpPr>
                  <a:spLocks/>
                </p:cNvSpPr>
                <p:nvPr/>
              </p:nvSpPr>
              <p:spPr bwMode="auto">
                <a:xfrm>
                  <a:off x="5091" y="3302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74" name="Freeform 448"/>
                <p:cNvSpPr>
                  <a:spLocks/>
                </p:cNvSpPr>
                <p:nvPr/>
              </p:nvSpPr>
              <p:spPr bwMode="auto">
                <a:xfrm>
                  <a:off x="5127" y="3303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75" name="Freeform 449"/>
                <p:cNvSpPr>
                  <a:spLocks/>
                </p:cNvSpPr>
                <p:nvPr/>
              </p:nvSpPr>
              <p:spPr bwMode="auto">
                <a:xfrm>
                  <a:off x="5091" y="3339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76" name="Freeform 450"/>
                <p:cNvSpPr>
                  <a:spLocks/>
                </p:cNvSpPr>
                <p:nvPr/>
              </p:nvSpPr>
              <p:spPr bwMode="auto">
                <a:xfrm>
                  <a:off x="5127" y="3339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20566" name="Group 451"/>
              <p:cNvGrpSpPr>
                <a:grpSpLocks/>
              </p:cNvGrpSpPr>
              <p:nvPr/>
            </p:nvGrpSpPr>
            <p:grpSpPr bwMode="auto">
              <a:xfrm>
                <a:off x="5164" y="3302"/>
                <a:ext cx="73" cy="88"/>
                <a:chOff x="5164" y="3302"/>
                <a:chExt cx="73" cy="88"/>
              </a:xfrm>
            </p:grpSpPr>
            <p:sp>
              <p:nvSpPr>
                <p:cNvPr id="20567" name="AutoShape 452"/>
                <p:cNvSpPr>
                  <a:spLocks noChangeArrowheads="1"/>
                </p:cNvSpPr>
                <p:nvPr/>
              </p:nvSpPr>
              <p:spPr bwMode="auto">
                <a:xfrm>
                  <a:off x="5168" y="3306"/>
                  <a:ext cx="64" cy="6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20568" name="Freeform 453"/>
                <p:cNvSpPr>
                  <a:spLocks/>
                </p:cNvSpPr>
                <p:nvPr/>
              </p:nvSpPr>
              <p:spPr bwMode="auto">
                <a:xfrm>
                  <a:off x="5164" y="3302"/>
                  <a:ext cx="37" cy="51"/>
                </a:xfrm>
                <a:custGeom>
                  <a:avLst/>
                  <a:gdLst>
                    <a:gd name="T0" fmla="*/ 0 w 37"/>
                    <a:gd name="T1" fmla="*/ 50 h 51"/>
                    <a:gd name="T2" fmla="*/ 0 w 37"/>
                    <a:gd name="T3" fmla="*/ 36 h 51"/>
                    <a:gd name="T4" fmla="*/ 36 w 37"/>
                    <a:gd name="T5" fmla="*/ 0 h 51"/>
                    <a:gd name="T6" fmla="*/ 36 w 37"/>
                    <a:gd name="T7" fmla="*/ 14 h 51"/>
                    <a:gd name="T8" fmla="*/ 0 w 37"/>
                    <a:gd name="T9" fmla="*/ 5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50"/>
                      </a:moveTo>
                      <a:lnTo>
                        <a:pt x="0" y="36"/>
                      </a:lnTo>
                      <a:lnTo>
                        <a:pt x="36" y="0"/>
                      </a:lnTo>
                      <a:lnTo>
                        <a:pt x="36" y="14"/>
                      </a:lnTo>
                      <a:lnTo>
                        <a:pt x="0" y="5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69" name="Freeform 454"/>
                <p:cNvSpPr>
                  <a:spLocks/>
                </p:cNvSpPr>
                <p:nvPr/>
              </p:nvSpPr>
              <p:spPr bwMode="auto">
                <a:xfrm>
                  <a:off x="5200" y="3303"/>
                  <a:ext cx="37" cy="50"/>
                </a:xfrm>
                <a:custGeom>
                  <a:avLst/>
                  <a:gdLst>
                    <a:gd name="T0" fmla="*/ 36 w 37"/>
                    <a:gd name="T1" fmla="*/ 49 h 50"/>
                    <a:gd name="T2" fmla="*/ 36 w 37"/>
                    <a:gd name="T3" fmla="*/ 35 h 50"/>
                    <a:gd name="T4" fmla="*/ 0 w 37"/>
                    <a:gd name="T5" fmla="*/ 0 h 50"/>
                    <a:gd name="T6" fmla="*/ 0 w 37"/>
                    <a:gd name="T7" fmla="*/ 14 h 50"/>
                    <a:gd name="T8" fmla="*/ 36 w 37"/>
                    <a:gd name="T9" fmla="*/ 49 h 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0"/>
                    <a:gd name="T17" fmla="*/ 37 w 37"/>
                    <a:gd name="T18" fmla="*/ 50 h 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0">
                      <a:moveTo>
                        <a:pt x="36" y="49"/>
                      </a:moveTo>
                      <a:lnTo>
                        <a:pt x="36" y="35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36" y="49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70" name="Freeform 455"/>
                <p:cNvSpPr>
                  <a:spLocks/>
                </p:cNvSpPr>
                <p:nvPr/>
              </p:nvSpPr>
              <p:spPr bwMode="auto">
                <a:xfrm>
                  <a:off x="5164" y="3339"/>
                  <a:ext cx="37" cy="51"/>
                </a:xfrm>
                <a:custGeom>
                  <a:avLst/>
                  <a:gdLst>
                    <a:gd name="T0" fmla="*/ 0 w 37"/>
                    <a:gd name="T1" fmla="*/ 0 h 51"/>
                    <a:gd name="T2" fmla="*/ 0 w 37"/>
                    <a:gd name="T3" fmla="*/ 14 h 51"/>
                    <a:gd name="T4" fmla="*/ 36 w 37"/>
                    <a:gd name="T5" fmla="*/ 50 h 51"/>
                    <a:gd name="T6" fmla="*/ 36 w 37"/>
                    <a:gd name="T7" fmla="*/ 36 h 51"/>
                    <a:gd name="T8" fmla="*/ 0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0" y="0"/>
                      </a:moveTo>
                      <a:lnTo>
                        <a:pt x="0" y="14"/>
                      </a:lnTo>
                      <a:lnTo>
                        <a:pt x="36" y="50"/>
                      </a:lnTo>
                      <a:lnTo>
                        <a:pt x="36" y="3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0571" name="Freeform 456"/>
                <p:cNvSpPr>
                  <a:spLocks/>
                </p:cNvSpPr>
                <p:nvPr/>
              </p:nvSpPr>
              <p:spPr bwMode="auto">
                <a:xfrm>
                  <a:off x="5200" y="3339"/>
                  <a:ext cx="37" cy="51"/>
                </a:xfrm>
                <a:custGeom>
                  <a:avLst/>
                  <a:gdLst>
                    <a:gd name="T0" fmla="*/ 36 w 37"/>
                    <a:gd name="T1" fmla="*/ 0 h 51"/>
                    <a:gd name="T2" fmla="*/ 36 w 37"/>
                    <a:gd name="T3" fmla="*/ 14 h 51"/>
                    <a:gd name="T4" fmla="*/ 0 w 37"/>
                    <a:gd name="T5" fmla="*/ 50 h 51"/>
                    <a:gd name="T6" fmla="*/ 0 w 37"/>
                    <a:gd name="T7" fmla="*/ 36 h 51"/>
                    <a:gd name="T8" fmla="*/ 36 w 37"/>
                    <a:gd name="T9" fmla="*/ 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7"/>
                    <a:gd name="T16" fmla="*/ 0 h 51"/>
                    <a:gd name="T17" fmla="*/ 37 w 37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7" h="51">
                      <a:moveTo>
                        <a:pt x="36" y="0"/>
                      </a:moveTo>
                      <a:lnTo>
                        <a:pt x="36" y="14"/>
                      </a:lnTo>
                      <a:lnTo>
                        <a:pt x="0" y="50"/>
                      </a:lnTo>
                      <a:lnTo>
                        <a:pt x="0" y="36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  <p:sp>
          <p:nvSpPr>
            <p:cNvPr id="20516" name="Freeform 457"/>
            <p:cNvSpPr>
              <a:spLocks/>
            </p:cNvSpPr>
            <p:nvPr/>
          </p:nvSpPr>
          <p:spPr bwMode="auto">
            <a:xfrm>
              <a:off x="5199" y="3051"/>
              <a:ext cx="37" cy="50"/>
            </a:xfrm>
            <a:custGeom>
              <a:avLst/>
              <a:gdLst>
                <a:gd name="T0" fmla="*/ 36 w 37"/>
                <a:gd name="T1" fmla="*/ 0 h 50"/>
                <a:gd name="T2" fmla="*/ 36 w 37"/>
                <a:gd name="T3" fmla="*/ 14 h 50"/>
                <a:gd name="T4" fmla="*/ 0 w 37"/>
                <a:gd name="T5" fmla="*/ 49 h 50"/>
                <a:gd name="T6" fmla="*/ 0 w 37"/>
                <a:gd name="T7" fmla="*/ 35 h 50"/>
                <a:gd name="T8" fmla="*/ 36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36" y="0"/>
                  </a:moveTo>
                  <a:lnTo>
                    <a:pt x="36" y="14"/>
                  </a:lnTo>
                  <a:lnTo>
                    <a:pt x="0" y="49"/>
                  </a:lnTo>
                  <a:lnTo>
                    <a:pt x="0" y="35"/>
                  </a:lnTo>
                  <a:lnTo>
                    <a:pt x="36" y="0"/>
                  </a:lnTo>
                </a:path>
              </a:pathLst>
            </a:custGeom>
            <a:solidFill>
              <a:srgbClr val="33A8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17" name="Freeform 458"/>
            <p:cNvSpPr>
              <a:spLocks/>
            </p:cNvSpPr>
            <p:nvPr/>
          </p:nvSpPr>
          <p:spPr bwMode="auto">
            <a:xfrm>
              <a:off x="5091" y="3050"/>
              <a:ext cx="37" cy="51"/>
            </a:xfrm>
            <a:custGeom>
              <a:avLst/>
              <a:gdLst>
                <a:gd name="T0" fmla="*/ 0 w 37"/>
                <a:gd name="T1" fmla="*/ 0 h 51"/>
                <a:gd name="T2" fmla="*/ 0 w 37"/>
                <a:gd name="T3" fmla="*/ 14 h 51"/>
                <a:gd name="T4" fmla="*/ 36 w 37"/>
                <a:gd name="T5" fmla="*/ 50 h 51"/>
                <a:gd name="T6" fmla="*/ 36 w 37"/>
                <a:gd name="T7" fmla="*/ 36 h 51"/>
                <a:gd name="T8" fmla="*/ 0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0" y="0"/>
                  </a:moveTo>
                  <a:lnTo>
                    <a:pt x="0" y="14"/>
                  </a:lnTo>
                  <a:lnTo>
                    <a:pt x="36" y="50"/>
                  </a:lnTo>
                  <a:lnTo>
                    <a:pt x="36" y="36"/>
                  </a:lnTo>
                  <a:lnTo>
                    <a:pt x="0" y="0"/>
                  </a:lnTo>
                </a:path>
              </a:pathLst>
            </a:custGeom>
            <a:solidFill>
              <a:srgbClr val="33A8FF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18" name="Freeform 459"/>
            <p:cNvSpPr>
              <a:spLocks/>
            </p:cNvSpPr>
            <p:nvPr/>
          </p:nvSpPr>
          <p:spPr bwMode="auto">
            <a:xfrm>
              <a:off x="5019" y="3071"/>
              <a:ext cx="286" cy="254"/>
            </a:xfrm>
            <a:custGeom>
              <a:avLst/>
              <a:gdLst>
                <a:gd name="T0" fmla="*/ 109 w 286"/>
                <a:gd name="T1" fmla="*/ 0 h 254"/>
                <a:gd name="T2" fmla="*/ 248 w 286"/>
                <a:gd name="T3" fmla="*/ 0 h 254"/>
                <a:gd name="T4" fmla="*/ 285 w 286"/>
                <a:gd name="T5" fmla="*/ 111 h 254"/>
                <a:gd name="T6" fmla="*/ 217 w 286"/>
                <a:gd name="T7" fmla="*/ 253 h 254"/>
                <a:gd name="T8" fmla="*/ 72 w 286"/>
                <a:gd name="T9" fmla="*/ 253 h 254"/>
                <a:gd name="T10" fmla="*/ 0 w 286"/>
                <a:gd name="T11" fmla="*/ 110 h 254"/>
                <a:gd name="T12" fmla="*/ 39 w 286"/>
                <a:gd name="T13" fmla="*/ 0 h 254"/>
                <a:gd name="T14" fmla="*/ 109 w 286"/>
                <a:gd name="T15" fmla="*/ 0 h 2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6"/>
                <a:gd name="T25" fmla="*/ 0 h 254"/>
                <a:gd name="T26" fmla="*/ 286 w 286"/>
                <a:gd name="T27" fmla="*/ 254 h 25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6" h="254">
                  <a:moveTo>
                    <a:pt x="109" y="0"/>
                  </a:moveTo>
                  <a:lnTo>
                    <a:pt x="248" y="0"/>
                  </a:lnTo>
                  <a:lnTo>
                    <a:pt x="285" y="111"/>
                  </a:lnTo>
                  <a:lnTo>
                    <a:pt x="217" y="253"/>
                  </a:lnTo>
                  <a:lnTo>
                    <a:pt x="72" y="253"/>
                  </a:lnTo>
                  <a:lnTo>
                    <a:pt x="0" y="110"/>
                  </a:lnTo>
                  <a:lnTo>
                    <a:pt x="39" y="0"/>
                  </a:lnTo>
                  <a:lnTo>
                    <a:pt x="109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19" name="AutoShape 460"/>
            <p:cNvSpPr>
              <a:spLocks noChangeArrowheads="1"/>
            </p:cNvSpPr>
            <p:nvPr/>
          </p:nvSpPr>
          <p:spPr bwMode="auto">
            <a:xfrm>
              <a:off x="5059" y="3039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20" name="AutoShape 461"/>
            <p:cNvSpPr>
              <a:spLocks noChangeArrowheads="1"/>
            </p:cNvSpPr>
            <p:nvPr/>
          </p:nvSpPr>
          <p:spPr bwMode="auto">
            <a:xfrm>
              <a:off x="5023" y="3075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21" name="AutoShape 462"/>
            <p:cNvSpPr>
              <a:spLocks noChangeArrowheads="1"/>
            </p:cNvSpPr>
            <p:nvPr/>
          </p:nvSpPr>
          <p:spPr bwMode="auto">
            <a:xfrm>
              <a:off x="4987" y="3111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22" name="AutoShape 463"/>
            <p:cNvSpPr>
              <a:spLocks noChangeArrowheads="1"/>
            </p:cNvSpPr>
            <p:nvPr/>
          </p:nvSpPr>
          <p:spPr bwMode="auto">
            <a:xfrm>
              <a:off x="5023" y="3220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23" name="Freeform 464"/>
            <p:cNvSpPr>
              <a:spLocks/>
            </p:cNvSpPr>
            <p:nvPr/>
          </p:nvSpPr>
          <p:spPr bwMode="auto">
            <a:xfrm>
              <a:off x="5092" y="3072"/>
              <a:ext cx="37" cy="50"/>
            </a:xfrm>
            <a:custGeom>
              <a:avLst/>
              <a:gdLst>
                <a:gd name="T0" fmla="*/ 36 w 37"/>
                <a:gd name="T1" fmla="*/ 0 h 50"/>
                <a:gd name="T2" fmla="*/ 36 w 37"/>
                <a:gd name="T3" fmla="*/ 14 h 50"/>
                <a:gd name="T4" fmla="*/ 0 w 37"/>
                <a:gd name="T5" fmla="*/ 49 h 50"/>
                <a:gd name="T6" fmla="*/ 0 w 37"/>
                <a:gd name="T7" fmla="*/ 35 h 50"/>
                <a:gd name="T8" fmla="*/ 36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36" y="0"/>
                  </a:moveTo>
                  <a:lnTo>
                    <a:pt x="36" y="14"/>
                  </a:lnTo>
                  <a:lnTo>
                    <a:pt x="0" y="49"/>
                  </a:lnTo>
                  <a:lnTo>
                    <a:pt x="0" y="35"/>
                  </a:lnTo>
                  <a:lnTo>
                    <a:pt x="36" y="0"/>
                  </a:lnTo>
                </a:path>
              </a:pathLst>
            </a:custGeom>
            <a:solidFill>
              <a:srgbClr val="00AE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24" name="Freeform 465"/>
            <p:cNvSpPr>
              <a:spLocks/>
            </p:cNvSpPr>
            <p:nvPr/>
          </p:nvSpPr>
          <p:spPr bwMode="auto">
            <a:xfrm>
              <a:off x="5056" y="3108"/>
              <a:ext cx="37" cy="50"/>
            </a:xfrm>
            <a:custGeom>
              <a:avLst/>
              <a:gdLst>
                <a:gd name="T0" fmla="*/ 36 w 37"/>
                <a:gd name="T1" fmla="*/ 0 h 50"/>
                <a:gd name="T2" fmla="*/ 36 w 37"/>
                <a:gd name="T3" fmla="*/ 14 h 50"/>
                <a:gd name="T4" fmla="*/ 0 w 37"/>
                <a:gd name="T5" fmla="*/ 49 h 50"/>
                <a:gd name="T6" fmla="*/ 0 w 37"/>
                <a:gd name="T7" fmla="*/ 35 h 50"/>
                <a:gd name="T8" fmla="*/ 36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36" y="0"/>
                  </a:moveTo>
                  <a:lnTo>
                    <a:pt x="36" y="14"/>
                  </a:lnTo>
                  <a:lnTo>
                    <a:pt x="0" y="49"/>
                  </a:lnTo>
                  <a:lnTo>
                    <a:pt x="0" y="35"/>
                  </a:lnTo>
                  <a:lnTo>
                    <a:pt x="36" y="0"/>
                  </a:lnTo>
                </a:path>
              </a:pathLst>
            </a:custGeom>
            <a:solidFill>
              <a:srgbClr val="00AE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25" name="Freeform 466"/>
            <p:cNvSpPr>
              <a:spLocks/>
            </p:cNvSpPr>
            <p:nvPr/>
          </p:nvSpPr>
          <p:spPr bwMode="auto">
            <a:xfrm>
              <a:off x="5020" y="3144"/>
              <a:ext cx="37" cy="51"/>
            </a:xfrm>
            <a:custGeom>
              <a:avLst/>
              <a:gdLst>
                <a:gd name="T0" fmla="*/ 36 w 37"/>
                <a:gd name="T1" fmla="*/ 0 h 51"/>
                <a:gd name="T2" fmla="*/ 36 w 37"/>
                <a:gd name="T3" fmla="*/ 14 h 51"/>
                <a:gd name="T4" fmla="*/ 0 w 37"/>
                <a:gd name="T5" fmla="*/ 50 h 51"/>
                <a:gd name="T6" fmla="*/ 0 w 37"/>
                <a:gd name="T7" fmla="*/ 36 h 51"/>
                <a:gd name="T8" fmla="*/ 36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36" y="0"/>
                  </a:moveTo>
                  <a:lnTo>
                    <a:pt x="36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6" y="0"/>
                  </a:lnTo>
                </a:path>
              </a:pathLst>
            </a:custGeom>
            <a:solidFill>
              <a:srgbClr val="00AE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26" name="Freeform 467"/>
            <p:cNvSpPr>
              <a:spLocks/>
            </p:cNvSpPr>
            <p:nvPr/>
          </p:nvSpPr>
          <p:spPr bwMode="auto">
            <a:xfrm>
              <a:off x="4983" y="3144"/>
              <a:ext cx="38" cy="51"/>
            </a:xfrm>
            <a:custGeom>
              <a:avLst/>
              <a:gdLst>
                <a:gd name="T0" fmla="*/ 0 w 38"/>
                <a:gd name="T1" fmla="*/ 0 h 51"/>
                <a:gd name="T2" fmla="*/ 0 w 38"/>
                <a:gd name="T3" fmla="*/ 14 h 51"/>
                <a:gd name="T4" fmla="*/ 37 w 38"/>
                <a:gd name="T5" fmla="*/ 50 h 51"/>
                <a:gd name="T6" fmla="*/ 37 w 38"/>
                <a:gd name="T7" fmla="*/ 36 h 51"/>
                <a:gd name="T8" fmla="*/ 0 w 38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1"/>
                <a:gd name="T17" fmla="*/ 38 w 38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1">
                  <a:moveTo>
                    <a:pt x="0" y="0"/>
                  </a:moveTo>
                  <a:lnTo>
                    <a:pt x="0" y="14"/>
                  </a:lnTo>
                  <a:lnTo>
                    <a:pt x="37" y="50"/>
                  </a:lnTo>
                  <a:lnTo>
                    <a:pt x="37" y="36"/>
                  </a:lnTo>
                  <a:lnTo>
                    <a:pt x="0" y="0"/>
                  </a:lnTo>
                </a:path>
              </a:pathLst>
            </a:custGeom>
            <a:solidFill>
              <a:srgbClr val="0054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27" name="Rectangle 468"/>
            <p:cNvSpPr>
              <a:spLocks noChangeArrowheads="1"/>
            </p:cNvSpPr>
            <p:nvPr/>
          </p:nvSpPr>
          <p:spPr bwMode="auto">
            <a:xfrm>
              <a:off x="5096" y="3307"/>
              <a:ext cx="136" cy="1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28" name="Freeform 469"/>
            <p:cNvSpPr>
              <a:spLocks/>
            </p:cNvSpPr>
            <p:nvPr/>
          </p:nvSpPr>
          <p:spPr bwMode="auto">
            <a:xfrm>
              <a:off x="4983" y="3216"/>
              <a:ext cx="38" cy="51"/>
            </a:xfrm>
            <a:custGeom>
              <a:avLst/>
              <a:gdLst>
                <a:gd name="T0" fmla="*/ 0 w 38"/>
                <a:gd name="T1" fmla="*/ 0 h 51"/>
                <a:gd name="T2" fmla="*/ 0 w 38"/>
                <a:gd name="T3" fmla="*/ 14 h 51"/>
                <a:gd name="T4" fmla="*/ 37 w 38"/>
                <a:gd name="T5" fmla="*/ 50 h 51"/>
                <a:gd name="T6" fmla="*/ 37 w 38"/>
                <a:gd name="T7" fmla="*/ 36 h 51"/>
                <a:gd name="T8" fmla="*/ 0 w 38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1"/>
                <a:gd name="T17" fmla="*/ 38 w 38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1">
                  <a:moveTo>
                    <a:pt x="0" y="0"/>
                  </a:moveTo>
                  <a:lnTo>
                    <a:pt x="0" y="14"/>
                  </a:lnTo>
                  <a:lnTo>
                    <a:pt x="37" y="50"/>
                  </a:lnTo>
                  <a:lnTo>
                    <a:pt x="37" y="36"/>
                  </a:lnTo>
                  <a:lnTo>
                    <a:pt x="0" y="0"/>
                  </a:lnTo>
                </a:path>
              </a:pathLst>
            </a:custGeom>
            <a:solidFill>
              <a:srgbClr val="0054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29" name="Freeform 470"/>
            <p:cNvSpPr>
              <a:spLocks/>
            </p:cNvSpPr>
            <p:nvPr/>
          </p:nvSpPr>
          <p:spPr bwMode="auto">
            <a:xfrm>
              <a:off x="5020" y="3252"/>
              <a:ext cx="36" cy="51"/>
            </a:xfrm>
            <a:custGeom>
              <a:avLst/>
              <a:gdLst>
                <a:gd name="T0" fmla="*/ 0 w 36"/>
                <a:gd name="T1" fmla="*/ 0 h 51"/>
                <a:gd name="T2" fmla="*/ 0 w 36"/>
                <a:gd name="T3" fmla="*/ 14 h 51"/>
                <a:gd name="T4" fmla="*/ 35 w 36"/>
                <a:gd name="T5" fmla="*/ 50 h 51"/>
                <a:gd name="T6" fmla="*/ 35 w 36"/>
                <a:gd name="T7" fmla="*/ 36 h 51"/>
                <a:gd name="T8" fmla="*/ 0 w 36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51"/>
                <a:gd name="T17" fmla="*/ 36 w 36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51">
                  <a:moveTo>
                    <a:pt x="0" y="0"/>
                  </a:moveTo>
                  <a:lnTo>
                    <a:pt x="0" y="14"/>
                  </a:lnTo>
                  <a:lnTo>
                    <a:pt x="35" y="50"/>
                  </a:lnTo>
                  <a:lnTo>
                    <a:pt x="35" y="36"/>
                  </a:lnTo>
                  <a:lnTo>
                    <a:pt x="0" y="0"/>
                  </a:lnTo>
                </a:path>
              </a:pathLst>
            </a:custGeom>
            <a:solidFill>
              <a:srgbClr val="0054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30" name="AutoShape 471"/>
            <p:cNvSpPr>
              <a:spLocks noChangeArrowheads="1"/>
            </p:cNvSpPr>
            <p:nvPr/>
          </p:nvSpPr>
          <p:spPr bwMode="auto">
            <a:xfrm>
              <a:off x="5058" y="3256"/>
              <a:ext cx="66" cy="65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31" name="Freeform 472"/>
            <p:cNvSpPr>
              <a:spLocks/>
            </p:cNvSpPr>
            <p:nvPr/>
          </p:nvSpPr>
          <p:spPr bwMode="auto">
            <a:xfrm>
              <a:off x="5055" y="3288"/>
              <a:ext cx="37" cy="51"/>
            </a:xfrm>
            <a:custGeom>
              <a:avLst/>
              <a:gdLst>
                <a:gd name="T0" fmla="*/ 0 w 37"/>
                <a:gd name="T1" fmla="*/ 0 h 51"/>
                <a:gd name="T2" fmla="*/ 0 w 37"/>
                <a:gd name="T3" fmla="*/ 14 h 51"/>
                <a:gd name="T4" fmla="*/ 36 w 37"/>
                <a:gd name="T5" fmla="*/ 50 h 51"/>
                <a:gd name="T6" fmla="*/ 36 w 37"/>
                <a:gd name="T7" fmla="*/ 36 h 51"/>
                <a:gd name="T8" fmla="*/ 0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0" y="0"/>
                  </a:moveTo>
                  <a:lnTo>
                    <a:pt x="0" y="14"/>
                  </a:lnTo>
                  <a:lnTo>
                    <a:pt x="36" y="50"/>
                  </a:lnTo>
                  <a:lnTo>
                    <a:pt x="36" y="36"/>
                  </a:lnTo>
                  <a:lnTo>
                    <a:pt x="0" y="0"/>
                  </a:lnTo>
                </a:path>
              </a:pathLst>
            </a:custGeom>
            <a:solidFill>
              <a:srgbClr val="AD69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32" name="Freeform 473"/>
            <p:cNvSpPr>
              <a:spLocks/>
            </p:cNvSpPr>
            <p:nvPr/>
          </p:nvSpPr>
          <p:spPr bwMode="auto">
            <a:xfrm>
              <a:off x="5091" y="3288"/>
              <a:ext cx="37" cy="51"/>
            </a:xfrm>
            <a:custGeom>
              <a:avLst/>
              <a:gdLst>
                <a:gd name="T0" fmla="*/ 36 w 37"/>
                <a:gd name="T1" fmla="*/ 0 h 51"/>
                <a:gd name="T2" fmla="*/ 36 w 37"/>
                <a:gd name="T3" fmla="*/ 14 h 51"/>
                <a:gd name="T4" fmla="*/ 0 w 37"/>
                <a:gd name="T5" fmla="*/ 50 h 51"/>
                <a:gd name="T6" fmla="*/ 0 w 37"/>
                <a:gd name="T7" fmla="*/ 36 h 51"/>
                <a:gd name="T8" fmla="*/ 36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36" y="0"/>
                  </a:moveTo>
                  <a:lnTo>
                    <a:pt x="36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33" name="AutoShape 474"/>
            <p:cNvSpPr>
              <a:spLocks noChangeArrowheads="1"/>
            </p:cNvSpPr>
            <p:nvPr/>
          </p:nvSpPr>
          <p:spPr bwMode="auto">
            <a:xfrm>
              <a:off x="4987" y="3184"/>
              <a:ext cx="65" cy="65"/>
            </a:xfrm>
            <a:prstGeom prst="diamond">
              <a:avLst/>
            </a:prstGeom>
            <a:solidFill>
              <a:srgbClr val="037C03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34" name="AutoShape 475"/>
            <p:cNvSpPr>
              <a:spLocks noChangeArrowheads="1"/>
            </p:cNvSpPr>
            <p:nvPr/>
          </p:nvSpPr>
          <p:spPr bwMode="auto">
            <a:xfrm>
              <a:off x="5239" y="3075"/>
              <a:ext cx="65" cy="65"/>
            </a:xfrm>
            <a:prstGeom prst="diamond">
              <a:avLst/>
            </a:prstGeom>
            <a:solidFill>
              <a:srgbClr val="CF0E3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35" name="AutoShape 476"/>
            <p:cNvSpPr>
              <a:spLocks noChangeArrowheads="1"/>
            </p:cNvSpPr>
            <p:nvPr/>
          </p:nvSpPr>
          <p:spPr bwMode="auto">
            <a:xfrm>
              <a:off x="5275" y="3111"/>
              <a:ext cx="65" cy="65"/>
            </a:xfrm>
            <a:prstGeom prst="diamond">
              <a:avLst/>
            </a:prstGeom>
            <a:solidFill>
              <a:srgbClr val="CF0E3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36" name="AutoShape 477"/>
            <p:cNvSpPr>
              <a:spLocks noChangeArrowheads="1"/>
            </p:cNvSpPr>
            <p:nvPr/>
          </p:nvSpPr>
          <p:spPr bwMode="auto">
            <a:xfrm>
              <a:off x="5239" y="3220"/>
              <a:ext cx="65" cy="65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37" name="AutoShape 478"/>
            <p:cNvSpPr>
              <a:spLocks noChangeArrowheads="1"/>
            </p:cNvSpPr>
            <p:nvPr/>
          </p:nvSpPr>
          <p:spPr bwMode="auto">
            <a:xfrm>
              <a:off x="5203" y="3256"/>
              <a:ext cx="66" cy="65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38" name="Freeform 479"/>
            <p:cNvSpPr>
              <a:spLocks/>
            </p:cNvSpPr>
            <p:nvPr/>
          </p:nvSpPr>
          <p:spPr bwMode="auto">
            <a:xfrm>
              <a:off x="5235" y="3108"/>
              <a:ext cx="37" cy="50"/>
            </a:xfrm>
            <a:custGeom>
              <a:avLst/>
              <a:gdLst>
                <a:gd name="T0" fmla="*/ 0 w 37"/>
                <a:gd name="T1" fmla="*/ 0 h 50"/>
                <a:gd name="T2" fmla="*/ 0 w 37"/>
                <a:gd name="T3" fmla="*/ 14 h 50"/>
                <a:gd name="T4" fmla="*/ 36 w 37"/>
                <a:gd name="T5" fmla="*/ 49 h 50"/>
                <a:gd name="T6" fmla="*/ 36 w 37"/>
                <a:gd name="T7" fmla="*/ 35 h 50"/>
                <a:gd name="T8" fmla="*/ 0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0" y="0"/>
                  </a:moveTo>
                  <a:lnTo>
                    <a:pt x="0" y="14"/>
                  </a:lnTo>
                  <a:lnTo>
                    <a:pt x="36" y="49"/>
                  </a:lnTo>
                  <a:lnTo>
                    <a:pt x="36" y="35"/>
                  </a:lnTo>
                  <a:lnTo>
                    <a:pt x="0" y="0"/>
                  </a:lnTo>
                </a:path>
              </a:pathLst>
            </a:custGeom>
            <a:solidFill>
              <a:srgbClr val="790015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39" name="Freeform 480"/>
            <p:cNvSpPr>
              <a:spLocks/>
            </p:cNvSpPr>
            <p:nvPr/>
          </p:nvSpPr>
          <p:spPr bwMode="auto">
            <a:xfrm>
              <a:off x="5271" y="3144"/>
              <a:ext cx="37" cy="51"/>
            </a:xfrm>
            <a:custGeom>
              <a:avLst/>
              <a:gdLst>
                <a:gd name="T0" fmla="*/ 0 w 37"/>
                <a:gd name="T1" fmla="*/ 0 h 51"/>
                <a:gd name="T2" fmla="*/ 0 w 37"/>
                <a:gd name="T3" fmla="*/ 14 h 51"/>
                <a:gd name="T4" fmla="*/ 36 w 37"/>
                <a:gd name="T5" fmla="*/ 50 h 51"/>
                <a:gd name="T6" fmla="*/ 36 w 37"/>
                <a:gd name="T7" fmla="*/ 36 h 51"/>
                <a:gd name="T8" fmla="*/ 0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0" y="0"/>
                  </a:moveTo>
                  <a:lnTo>
                    <a:pt x="0" y="14"/>
                  </a:lnTo>
                  <a:lnTo>
                    <a:pt x="36" y="50"/>
                  </a:lnTo>
                  <a:lnTo>
                    <a:pt x="36" y="36"/>
                  </a:lnTo>
                  <a:lnTo>
                    <a:pt x="0" y="0"/>
                  </a:lnTo>
                </a:path>
              </a:pathLst>
            </a:custGeom>
            <a:solidFill>
              <a:srgbClr val="790015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40" name="Freeform 481"/>
            <p:cNvSpPr>
              <a:spLocks/>
            </p:cNvSpPr>
            <p:nvPr/>
          </p:nvSpPr>
          <p:spPr bwMode="auto">
            <a:xfrm>
              <a:off x="5308" y="3144"/>
              <a:ext cx="36" cy="51"/>
            </a:xfrm>
            <a:custGeom>
              <a:avLst/>
              <a:gdLst>
                <a:gd name="T0" fmla="*/ 35 w 36"/>
                <a:gd name="T1" fmla="*/ 0 h 51"/>
                <a:gd name="T2" fmla="*/ 35 w 36"/>
                <a:gd name="T3" fmla="*/ 14 h 51"/>
                <a:gd name="T4" fmla="*/ 0 w 36"/>
                <a:gd name="T5" fmla="*/ 50 h 51"/>
                <a:gd name="T6" fmla="*/ 0 w 36"/>
                <a:gd name="T7" fmla="*/ 36 h 51"/>
                <a:gd name="T8" fmla="*/ 35 w 36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51"/>
                <a:gd name="T17" fmla="*/ 36 w 36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51">
                  <a:moveTo>
                    <a:pt x="35" y="0"/>
                  </a:moveTo>
                  <a:lnTo>
                    <a:pt x="35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5" y="0"/>
                  </a:lnTo>
                </a:path>
              </a:pathLst>
            </a:custGeom>
            <a:solidFill>
              <a:srgbClr val="E5405D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41" name="Freeform 482"/>
            <p:cNvSpPr>
              <a:spLocks/>
            </p:cNvSpPr>
            <p:nvPr/>
          </p:nvSpPr>
          <p:spPr bwMode="auto">
            <a:xfrm>
              <a:off x="5308" y="3216"/>
              <a:ext cx="36" cy="51"/>
            </a:xfrm>
            <a:custGeom>
              <a:avLst/>
              <a:gdLst>
                <a:gd name="T0" fmla="*/ 35 w 36"/>
                <a:gd name="T1" fmla="*/ 0 h 51"/>
                <a:gd name="T2" fmla="*/ 35 w 36"/>
                <a:gd name="T3" fmla="*/ 14 h 51"/>
                <a:gd name="T4" fmla="*/ 0 w 36"/>
                <a:gd name="T5" fmla="*/ 50 h 51"/>
                <a:gd name="T6" fmla="*/ 0 w 36"/>
                <a:gd name="T7" fmla="*/ 36 h 51"/>
                <a:gd name="T8" fmla="*/ 35 w 36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51"/>
                <a:gd name="T17" fmla="*/ 36 w 36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51">
                  <a:moveTo>
                    <a:pt x="35" y="0"/>
                  </a:moveTo>
                  <a:lnTo>
                    <a:pt x="35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5" y="0"/>
                  </a:lnTo>
                </a:path>
              </a:pathLst>
            </a:custGeom>
            <a:solidFill>
              <a:srgbClr val="E5405D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42" name="Freeform 483"/>
            <p:cNvSpPr>
              <a:spLocks/>
            </p:cNvSpPr>
            <p:nvPr/>
          </p:nvSpPr>
          <p:spPr bwMode="auto">
            <a:xfrm>
              <a:off x="5272" y="3252"/>
              <a:ext cx="37" cy="51"/>
            </a:xfrm>
            <a:custGeom>
              <a:avLst/>
              <a:gdLst>
                <a:gd name="T0" fmla="*/ 36 w 37"/>
                <a:gd name="T1" fmla="*/ 0 h 51"/>
                <a:gd name="T2" fmla="*/ 36 w 37"/>
                <a:gd name="T3" fmla="*/ 14 h 51"/>
                <a:gd name="T4" fmla="*/ 0 w 37"/>
                <a:gd name="T5" fmla="*/ 50 h 51"/>
                <a:gd name="T6" fmla="*/ 0 w 37"/>
                <a:gd name="T7" fmla="*/ 36 h 51"/>
                <a:gd name="T8" fmla="*/ 36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36" y="0"/>
                  </a:moveTo>
                  <a:lnTo>
                    <a:pt x="36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43" name="Freeform 484"/>
            <p:cNvSpPr>
              <a:spLocks/>
            </p:cNvSpPr>
            <p:nvPr/>
          </p:nvSpPr>
          <p:spPr bwMode="auto">
            <a:xfrm>
              <a:off x="5236" y="3288"/>
              <a:ext cx="37" cy="51"/>
            </a:xfrm>
            <a:custGeom>
              <a:avLst/>
              <a:gdLst>
                <a:gd name="T0" fmla="*/ 36 w 37"/>
                <a:gd name="T1" fmla="*/ 0 h 51"/>
                <a:gd name="T2" fmla="*/ 36 w 37"/>
                <a:gd name="T3" fmla="*/ 14 h 51"/>
                <a:gd name="T4" fmla="*/ 0 w 37"/>
                <a:gd name="T5" fmla="*/ 50 h 51"/>
                <a:gd name="T6" fmla="*/ 0 w 37"/>
                <a:gd name="T7" fmla="*/ 36 h 51"/>
                <a:gd name="T8" fmla="*/ 36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36" y="0"/>
                  </a:moveTo>
                  <a:lnTo>
                    <a:pt x="36" y="14"/>
                  </a:lnTo>
                  <a:lnTo>
                    <a:pt x="0" y="50"/>
                  </a:lnTo>
                  <a:lnTo>
                    <a:pt x="0" y="36"/>
                  </a:ln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44" name="Freeform 485"/>
            <p:cNvSpPr>
              <a:spLocks/>
            </p:cNvSpPr>
            <p:nvPr/>
          </p:nvSpPr>
          <p:spPr bwMode="auto">
            <a:xfrm>
              <a:off x="5200" y="3288"/>
              <a:ext cx="37" cy="51"/>
            </a:xfrm>
            <a:custGeom>
              <a:avLst/>
              <a:gdLst>
                <a:gd name="T0" fmla="*/ 0 w 37"/>
                <a:gd name="T1" fmla="*/ 0 h 51"/>
                <a:gd name="T2" fmla="*/ 0 w 37"/>
                <a:gd name="T3" fmla="*/ 14 h 51"/>
                <a:gd name="T4" fmla="*/ 36 w 37"/>
                <a:gd name="T5" fmla="*/ 50 h 51"/>
                <a:gd name="T6" fmla="*/ 36 w 37"/>
                <a:gd name="T7" fmla="*/ 36 h 51"/>
                <a:gd name="T8" fmla="*/ 0 w 37"/>
                <a:gd name="T9" fmla="*/ 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1"/>
                <a:gd name="T17" fmla="*/ 37 w 3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1">
                  <a:moveTo>
                    <a:pt x="0" y="0"/>
                  </a:moveTo>
                  <a:lnTo>
                    <a:pt x="0" y="14"/>
                  </a:lnTo>
                  <a:lnTo>
                    <a:pt x="36" y="50"/>
                  </a:lnTo>
                  <a:lnTo>
                    <a:pt x="36" y="36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45" name="AutoShape 486"/>
            <p:cNvSpPr>
              <a:spLocks noChangeArrowheads="1"/>
            </p:cNvSpPr>
            <p:nvPr/>
          </p:nvSpPr>
          <p:spPr bwMode="auto">
            <a:xfrm>
              <a:off x="5275" y="3184"/>
              <a:ext cx="65" cy="65"/>
            </a:xfrm>
            <a:prstGeom prst="diamond">
              <a:avLst/>
            </a:prstGeom>
            <a:solidFill>
              <a:srgbClr val="CF0E3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46" name="Freeform 487"/>
            <p:cNvSpPr>
              <a:spLocks/>
            </p:cNvSpPr>
            <p:nvPr/>
          </p:nvSpPr>
          <p:spPr bwMode="auto">
            <a:xfrm>
              <a:off x="5199" y="3072"/>
              <a:ext cx="37" cy="50"/>
            </a:xfrm>
            <a:custGeom>
              <a:avLst/>
              <a:gdLst>
                <a:gd name="T0" fmla="*/ 0 w 37"/>
                <a:gd name="T1" fmla="*/ 0 h 50"/>
                <a:gd name="T2" fmla="*/ 0 w 37"/>
                <a:gd name="T3" fmla="*/ 14 h 50"/>
                <a:gd name="T4" fmla="*/ 36 w 37"/>
                <a:gd name="T5" fmla="*/ 49 h 50"/>
                <a:gd name="T6" fmla="*/ 36 w 37"/>
                <a:gd name="T7" fmla="*/ 35 h 50"/>
                <a:gd name="T8" fmla="*/ 0 w 37"/>
                <a:gd name="T9" fmla="*/ 0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50"/>
                <a:gd name="T17" fmla="*/ 37 w 3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50">
                  <a:moveTo>
                    <a:pt x="0" y="0"/>
                  </a:moveTo>
                  <a:lnTo>
                    <a:pt x="0" y="14"/>
                  </a:lnTo>
                  <a:lnTo>
                    <a:pt x="36" y="49"/>
                  </a:lnTo>
                  <a:lnTo>
                    <a:pt x="36" y="35"/>
                  </a:lnTo>
                  <a:lnTo>
                    <a:pt x="0" y="0"/>
                  </a:lnTo>
                </a:path>
              </a:pathLst>
            </a:custGeom>
            <a:solidFill>
              <a:srgbClr val="790015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47" name="AutoShape 488"/>
            <p:cNvSpPr>
              <a:spLocks noChangeArrowheads="1"/>
            </p:cNvSpPr>
            <p:nvPr/>
          </p:nvSpPr>
          <p:spPr bwMode="auto">
            <a:xfrm>
              <a:off x="5203" y="3039"/>
              <a:ext cx="65" cy="65"/>
            </a:xfrm>
            <a:prstGeom prst="diamond">
              <a:avLst/>
            </a:prstGeom>
            <a:solidFill>
              <a:srgbClr val="CF0E30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8073" name="Rectangle 489"/>
            <p:cNvSpPr>
              <a:spLocks noChangeArrowheads="1"/>
            </p:cNvSpPr>
            <p:nvPr/>
          </p:nvSpPr>
          <p:spPr bwMode="auto">
            <a:xfrm>
              <a:off x="5094" y="3136"/>
              <a:ext cx="138" cy="1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1112" tIns="4762" rIns="11112" bIns="4762">
              <a:spAutoFit/>
            </a:bodyPr>
            <a:lstStyle/>
            <a:p>
              <a:pPr algn="l" defTabSz="26988">
                <a:lnSpc>
                  <a:spcPct val="100000"/>
                </a:lnSpc>
                <a:defRPr/>
              </a:pPr>
              <a:r>
                <a:rPr lang="fr-FR" sz="10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R/3</a:t>
              </a:r>
            </a:p>
          </p:txBody>
        </p:sp>
      </p:grpSp>
      <p:sp>
        <p:nvSpPr>
          <p:cNvPr id="20511" name="Rectangle 490"/>
          <p:cNvSpPr>
            <a:spLocks noChangeArrowheads="1"/>
          </p:cNvSpPr>
          <p:nvPr/>
        </p:nvSpPr>
        <p:spPr bwMode="auto">
          <a:xfrm>
            <a:off x="3228975" y="1236663"/>
            <a:ext cx="3990975" cy="458787"/>
          </a:xfrm>
          <a:prstGeom prst="rect">
            <a:avLst/>
          </a:prstGeom>
          <a:gradFill rotWithShape="0">
            <a:gsLst>
              <a:gs pos="0">
                <a:srgbClr val="3365FB"/>
              </a:gs>
              <a:gs pos="100000">
                <a:srgbClr val="2E5BE1"/>
              </a:gs>
            </a:gsLst>
            <a:lin ang="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12" name="Freeform 491"/>
          <p:cNvSpPr>
            <a:spLocks/>
          </p:cNvSpPr>
          <p:nvPr/>
        </p:nvSpPr>
        <p:spPr bwMode="auto">
          <a:xfrm>
            <a:off x="7216775" y="1185863"/>
            <a:ext cx="58738" cy="512762"/>
          </a:xfrm>
          <a:custGeom>
            <a:avLst/>
            <a:gdLst>
              <a:gd name="T0" fmla="*/ 0 w 37"/>
              <a:gd name="T1" fmla="*/ 27 h 323"/>
              <a:gd name="T2" fmla="*/ 0 w 37"/>
              <a:gd name="T3" fmla="*/ 322 h 323"/>
              <a:gd name="T4" fmla="*/ 36 w 37"/>
              <a:gd name="T5" fmla="*/ 287 h 323"/>
              <a:gd name="T6" fmla="*/ 36 w 37"/>
              <a:gd name="T7" fmla="*/ 0 h 323"/>
              <a:gd name="T8" fmla="*/ 0 w 37"/>
              <a:gd name="T9" fmla="*/ 27 h 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23"/>
              <a:gd name="T17" fmla="*/ 37 w 37"/>
              <a:gd name="T18" fmla="*/ 323 h 3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23">
                <a:moveTo>
                  <a:pt x="0" y="27"/>
                </a:moveTo>
                <a:lnTo>
                  <a:pt x="0" y="322"/>
                </a:lnTo>
                <a:lnTo>
                  <a:pt x="36" y="287"/>
                </a:lnTo>
                <a:lnTo>
                  <a:pt x="36" y="0"/>
                </a:lnTo>
                <a:lnTo>
                  <a:pt x="0" y="27"/>
                </a:lnTo>
              </a:path>
            </a:pathLst>
          </a:custGeom>
          <a:solidFill>
            <a:srgbClr val="081D58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0513" name="Freeform 492"/>
          <p:cNvSpPr>
            <a:spLocks/>
          </p:cNvSpPr>
          <p:nvPr/>
        </p:nvSpPr>
        <p:spPr bwMode="auto">
          <a:xfrm>
            <a:off x="274638" y="1179513"/>
            <a:ext cx="6989762" cy="46037"/>
          </a:xfrm>
          <a:custGeom>
            <a:avLst/>
            <a:gdLst>
              <a:gd name="T0" fmla="*/ 0 w 4403"/>
              <a:gd name="T1" fmla="*/ 25 h 29"/>
              <a:gd name="T2" fmla="*/ 47 w 4403"/>
              <a:gd name="T3" fmla="*/ 0 h 29"/>
              <a:gd name="T4" fmla="*/ 4402 w 4403"/>
              <a:gd name="T5" fmla="*/ 2 h 29"/>
              <a:gd name="T6" fmla="*/ 4369 w 4403"/>
              <a:gd name="T7" fmla="*/ 28 h 29"/>
              <a:gd name="T8" fmla="*/ 0 w 4403"/>
              <a:gd name="T9" fmla="*/ 25 h 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3"/>
              <a:gd name="T16" fmla="*/ 0 h 29"/>
              <a:gd name="T17" fmla="*/ 4403 w 4403"/>
              <a:gd name="T18" fmla="*/ 29 h 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3" h="29">
                <a:moveTo>
                  <a:pt x="0" y="25"/>
                </a:moveTo>
                <a:lnTo>
                  <a:pt x="47" y="0"/>
                </a:lnTo>
                <a:lnTo>
                  <a:pt x="4402" y="2"/>
                </a:lnTo>
                <a:lnTo>
                  <a:pt x="4369" y="28"/>
                </a:lnTo>
                <a:lnTo>
                  <a:pt x="0" y="25"/>
                </a:lnTo>
              </a:path>
            </a:pathLst>
          </a:custGeom>
          <a:solidFill>
            <a:schemeClr val="tx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68077" name="Rectangle 493"/>
          <p:cNvSpPr>
            <a:spLocks noChangeArrowheads="1"/>
          </p:cNvSpPr>
          <p:nvPr/>
        </p:nvSpPr>
        <p:spPr bwMode="auto">
          <a:xfrm>
            <a:off x="538163" y="1241425"/>
            <a:ext cx="348138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fr-FR" sz="25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Fonctions Centrales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3EE8950-9136-4F2B-B0C4-6B9F1FE5EFD1}" type="datetime1">
              <a:rPr lang="fr-FR"/>
              <a:pPr/>
              <a:t>23/01/2016</a:t>
            </a:fld>
            <a:endParaRPr lang="fr-FR"/>
          </a:p>
        </p:txBody>
      </p:sp>
      <p:pic>
        <p:nvPicPr>
          <p:cNvPr id="21507" name="Picture 2" descr="Unbenannt-3"/>
          <p:cNvPicPr>
            <a:picLocks noChangeAspect="1" noChangeArrowheads="1"/>
          </p:cNvPicPr>
          <p:nvPr/>
        </p:nvPicPr>
        <p:blipFill>
          <a:blip r:embed="rId3" cstate="print">
            <a:lum bright="32000" contrast="-38000"/>
          </a:blip>
          <a:srcRect/>
          <a:stretch>
            <a:fillRect/>
          </a:stretch>
        </p:blipFill>
        <p:spPr bwMode="auto">
          <a:xfrm>
            <a:off x="2638425" y="838200"/>
            <a:ext cx="6505575" cy="601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2057400" y="304800"/>
            <a:ext cx="6905625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/>
            <a:r>
              <a:rPr lang="fr-FR" sz="3000">
                <a:solidFill>
                  <a:schemeClr val="accent2"/>
                </a:solidFill>
              </a:rPr>
              <a:t>Gestion de la Logistique</a:t>
            </a:r>
          </a:p>
        </p:txBody>
      </p:sp>
      <p:sp>
        <p:nvSpPr>
          <p:cNvPr id="21509" name="Freeform 4"/>
          <p:cNvSpPr>
            <a:spLocks/>
          </p:cNvSpPr>
          <p:nvPr/>
        </p:nvSpPr>
        <p:spPr bwMode="auto">
          <a:xfrm>
            <a:off x="6022975" y="990600"/>
            <a:ext cx="769938" cy="731838"/>
          </a:xfrm>
          <a:custGeom>
            <a:avLst/>
            <a:gdLst>
              <a:gd name="T0" fmla="*/ 0 w 485"/>
              <a:gd name="T1" fmla="*/ 460 h 461"/>
              <a:gd name="T2" fmla="*/ 0 w 485"/>
              <a:gd name="T3" fmla="*/ 332 h 461"/>
              <a:gd name="T4" fmla="*/ 484 w 485"/>
              <a:gd name="T5" fmla="*/ 0 h 461"/>
              <a:gd name="T6" fmla="*/ 484 w 485"/>
              <a:gd name="T7" fmla="*/ 128 h 461"/>
              <a:gd name="T8" fmla="*/ 0 w 485"/>
              <a:gd name="T9" fmla="*/ 460 h 4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5"/>
              <a:gd name="T16" fmla="*/ 0 h 461"/>
              <a:gd name="T17" fmla="*/ 485 w 485"/>
              <a:gd name="T18" fmla="*/ 461 h 4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5" h="461">
                <a:moveTo>
                  <a:pt x="0" y="460"/>
                </a:moveTo>
                <a:lnTo>
                  <a:pt x="0" y="332"/>
                </a:lnTo>
                <a:lnTo>
                  <a:pt x="484" y="0"/>
                </a:lnTo>
                <a:lnTo>
                  <a:pt x="484" y="128"/>
                </a:lnTo>
                <a:lnTo>
                  <a:pt x="0" y="46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10" name="Freeform 5"/>
          <p:cNvSpPr>
            <a:spLocks/>
          </p:cNvSpPr>
          <p:nvPr/>
        </p:nvSpPr>
        <p:spPr bwMode="auto">
          <a:xfrm>
            <a:off x="6797675" y="992188"/>
            <a:ext cx="769938" cy="733425"/>
          </a:xfrm>
          <a:custGeom>
            <a:avLst/>
            <a:gdLst>
              <a:gd name="T0" fmla="*/ 484 w 485"/>
              <a:gd name="T1" fmla="*/ 461 h 462"/>
              <a:gd name="T2" fmla="*/ 484 w 485"/>
              <a:gd name="T3" fmla="*/ 333 h 462"/>
              <a:gd name="T4" fmla="*/ 0 w 485"/>
              <a:gd name="T5" fmla="*/ 0 h 462"/>
              <a:gd name="T6" fmla="*/ 0 w 485"/>
              <a:gd name="T7" fmla="*/ 128 h 462"/>
              <a:gd name="T8" fmla="*/ 484 w 485"/>
              <a:gd name="T9" fmla="*/ 461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5"/>
              <a:gd name="T16" fmla="*/ 0 h 462"/>
              <a:gd name="T17" fmla="*/ 485 w 485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5" h="462">
                <a:moveTo>
                  <a:pt x="484" y="461"/>
                </a:moveTo>
                <a:lnTo>
                  <a:pt x="484" y="333"/>
                </a:lnTo>
                <a:lnTo>
                  <a:pt x="0" y="0"/>
                </a:lnTo>
                <a:lnTo>
                  <a:pt x="0" y="128"/>
                </a:lnTo>
                <a:lnTo>
                  <a:pt x="484" y="461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11" name="Freeform 6"/>
          <p:cNvSpPr>
            <a:spLocks/>
          </p:cNvSpPr>
          <p:nvPr/>
        </p:nvSpPr>
        <p:spPr bwMode="auto">
          <a:xfrm>
            <a:off x="6003925" y="5803900"/>
            <a:ext cx="771525" cy="731838"/>
          </a:xfrm>
          <a:custGeom>
            <a:avLst/>
            <a:gdLst>
              <a:gd name="T0" fmla="*/ 0 w 486"/>
              <a:gd name="T1" fmla="*/ 0 h 461"/>
              <a:gd name="T2" fmla="*/ 0 w 486"/>
              <a:gd name="T3" fmla="*/ 128 h 461"/>
              <a:gd name="T4" fmla="*/ 485 w 486"/>
              <a:gd name="T5" fmla="*/ 460 h 461"/>
              <a:gd name="T6" fmla="*/ 485 w 486"/>
              <a:gd name="T7" fmla="*/ 332 h 461"/>
              <a:gd name="T8" fmla="*/ 0 w 486"/>
              <a:gd name="T9" fmla="*/ 0 h 4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6"/>
              <a:gd name="T16" fmla="*/ 0 h 461"/>
              <a:gd name="T17" fmla="*/ 486 w 486"/>
              <a:gd name="T18" fmla="*/ 461 h 4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6" h="461">
                <a:moveTo>
                  <a:pt x="0" y="0"/>
                </a:moveTo>
                <a:lnTo>
                  <a:pt x="0" y="128"/>
                </a:lnTo>
                <a:lnTo>
                  <a:pt x="485" y="460"/>
                </a:lnTo>
                <a:lnTo>
                  <a:pt x="485" y="332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12" name="Freeform 7"/>
          <p:cNvSpPr>
            <a:spLocks/>
          </p:cNvSpPr>
          <p:nvPr/>
        </p:nvSpPr>
        <p:spPr bwMode="auto">
          <a:xfrm>
            <a:off x="6789738" y="5805488"/>
            <a:ext cx="766762" cy="730250"/>
          </a:xfrm>
          <a:custGeom>
            <a:avLst/>
            <a:gdLst>
              <a:gd name="T0" fmla="*/ 482 w 483"/>
              <a:gd name="T1" fmla="*/ 0 h 460"/>
              <a:gd name="T2" fmla="*/ 482 w 483"/>
              <a:gd name="T3" fmla="*/ 128 h 460"/>
              <a:gd name="T4" fmla="*/ 0 w 483"/>
              <a:gd name="T5" fmla="*/ 459 h 460"/>
              <a:gd name="T6" fmla="*/ 0 w 483"/>
              <a:gd name="T7" fmla="*/ 331 h 460"/>
              <a:gd name="T8" fmla="*/ 482 w 483"/>
              <a:gd name="T9" fmla="*/ 0 h 4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3"/>
              <a:gd name="T16" fmla="*/ 0 h 460"/>
              <a:gd name="T17" fmla="*/ 483 w 483"/>
              <a:gd name="T18" fmla="*/ 460 h 4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3" h="460">
                <a:moveTo>
                  <a:pt x="482" y="0"/>
                </a:moveTo>
                <a:lnTo>
                  <a:pt x="482" y="128"/>
                </a:lnTo>
                <a:lnTo>
                  <a:pt x="0" y="459"/>
                </a:lnTo>
                <a:lnTo>
                  <a:pt x="0" y="331"/>
                </a:lnTo>
                <a:lnTo>
                  <a:pt x="482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13" name="Freeform 8"/>
          <p:cNvSpPr>
            <a:spLocks/>
          </p:cNvSpPr>
          <p:nvPr/>
        </p:nvSpPr>
        <p:spPr bwMode="auto">
          <a:xfrm>
            <a:off x="7554913" y="990600"/>
            <a:ext cx="779462" cy="731838"/>
          </a:xfrm>
          <a:custGeom>
            <a:avLst/>
            <a:gdLst>
              <a:gd name="T0" fmla="*/ 0 w 491"/>
              <a:gd name="T1" fmla="*/ 460 h 461"/>
              <a:gd name="T2" fmla="*/ 0 w 491"/>
              <a:gd name="T3" fmla="*/ 332 h 461"/>
              <a:gd name="T4" fmla="*/ 490 w 491"/>
              <a:gd name="T5" fmla="*/ 0 h 461"/>
              <a:gd name="T6" fmla="*/ 490 w 491"/>
              <a:gd name="T7" fmla="*/ 128 h 461"/>
              <a:gd name="T8" fmla="*/ 0 w 491"/>
              <a:gd name="T9" fmla="*/ 460 h 4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1"/>
              <a:gd name="T16" fmla="*/ 0 h 461"/>
              <a:gd name="T17" fmla="*/ 491 w 491"/>
              <a:gd name="T18" fmla="*/ 461 h 4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1" h="461">
                <a:moveTo>
                  <a:pt x="0" y="460"/>
                </a:moveTo>
                <a:lnTo>
                  <a:pt x="0" y="332"/>
                </a:lnTo>
                <a:lnTo>
                  <a:pt x="490" y="0"/>
                </a:lnTo>
                <a:lnTo>
                  <a:pt x="490" y="128"/>
                </a:lnTo>
                <a:lnTo>
                  <a:pt x="0" y="46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14" name="Freeform 9"/>
          <p:cNvSpPr>
            <a:spLocks/>
          </p:cNvSpPr>
          <p:nvPr/>
        </p:nvSpPr>
        <p:spPr bwMode="auto">
          <a:xfrm>
            <a:off x="8332788" y="992188"/>
            <a:ext cx="773112" cy="733425"/>
          </a:xfrm>
          <a:custGeom>
            <a:avLst/>
            <a:gdLst>
              <a:gd name="T0" fmla="*/ 486 w 487"/>
              <a:gd name="T1" fmla="*/ 461 h 462"/>
              <a:gd name="T2" fmla="*/ 486 w 487"/>
              <a:gd name="T3" fmla="*/ 333 h 462"/>
              <a:gd name="T4" fmla="*/ 0 w 487"/>
              <a:gd name="T5" fmla="*/ 0 h 462"/>
              <a:gd name="T6" fmla="*/ 0 w 487"/>
              <a:gd name="T7" fmla="*/ 128 h 462"/>
              <a:gd name="T8" fmla="*/ 486 w 487"/>
              <a:gd name="T9" fmla="*/ 461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62"/>
              <a:gd name="T17" fmla="*/ 487 w 487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62">
                <a:moveTo>
                  <a:pt x="486" y="461"/>
                </a:moveTo>
                <a:lnTo>
                  <a:pt x="486" y="333"/>
                </a:lnTo>
                <a:lnTo>
                  <a:pt x="0" y="0"/>
                </a:lnTo>
                <a:lnTo>
                  <a:pt x="0" y="128"/>
                </a:lnTo>
                <a:lnTo>
                  <a:pt x="486" y="461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15" name="Freeform 10"/>
          <p:cNvSpPr>
            <a:spLocks/>
          </p:cNvSpPr>
          <p:nvPr/>
        </p:nvSpPr>
        <p:spPr bwMode="auto">
          <a:xfrm>
            <a:off x="8332788" y="1538288"/>
            <a:ext cx="773112" cy="736600"/>
          </a:xfrm>
          <a:custGeom>
            <a:avLst/>
            <a:gdLst>
              <a:gd name="T0" fmla="*/ 486 w 487"/>
              <a:gd name="T1" fmla="*/ 0 h 464"/>
              <a:gd name="T2" fmla="*/ 486 w 487"/>
              <a:gd name="T3" fmla="*/ 129 h 464"/>
              <a:gd name="T4" fmla="*/ 0 w 487"/>
              <a:gd name="T5" fmla="*/ 463 h 464"/>
              <a:gd name="T6" fmla="*/ 0 w 487"/>
              <a:gd name="T7" fmla="*/ 334 h 464"/>
              <a:gd name="T8" fmla="*/ 486 w 487"/>
              <a:gd name="T9" fmla="*/ 0 h 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64"/>
              <a:gd name="T17" fmla="*/ 487 w 487"/>
              <a:gd name="T18" fmla="*/ 464 h 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64">
                <a:moveTo>
                  <a:pt x="486" y="0"/>
                </a:moveTo>
                <a:lnTo>
                  <a:pt x="486" y="129"/>
                </a:lnTo>
                <a:lnTo>
                  <a:pt x="0" y="463"/>
                </a:lnTo>
                <a:lnTo>
                  <a:pt x="0" y="334"/>
                </a:lnTo>
                <a:lnTo>
                  <a:pt x="486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16" name="Freeform 11"/>
          <p:cNvSpPr>
            <a:spLocks/>
          </p:cNvSpPr>
          <p:nvPr/>
        </p:nvSpPr>
        <p:spPr bwMode="auto">
          <a:xfrm>
            <a:off x="8332788" y="5273675"/>
            <a:ext cx="766762" cy="728663"/>
          </a:xfrm>
          <a:custGeom>
            <a:avLst/>
            <a:gdLst>
              <a:gd name="T0" fmla="*/ 482 w 483"/>
              <a:gd name="T1" fmla="*/ 458 h 459"/>
              <a:gd name="T2" fmla="*/ 482 w 483"/>
              <a:gd name="T3" fmla="*/ 331 h 459"/>
              <a:gd name="T4" fmla="*/ 0 w 483"/>
              <a:gd name="T5" fmla="*/ 0 h 459"/>
              <a:gd name="T6" fmla="*/ 0 w 483"/>
              <a:gd name="T7" fmla="*/ 127 h 459"/>
              <a:gd name="T8" fmla="*/ 482 w 483"/>
              <a:gd name="T9" fmla="*/ 458 h 4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3"/>
              <a:gd name="T16" fmla="*/ 0 h 459"/>
              <a:gd name="T17" fmla="*/ 483 w 483"/>
              <a:gd name="T18" fmla="*/ 459 h 4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3" h="459">
                <a:moveTo>
                  <a:pt x="482" y="458"/>
                </a:moveTo>
                <a:lnTo>
                  <a:pt x="482" y="331"/>
                </a:lnTo>
                <a:lnTo>
                  <a:pt x="0" y="0"/>
                </a:lnTo>
                <a:lnTo>
                  <a:pt x="0" y="127"/>
                </a:lnTo>
                <a:lnTo>
                  <a:pt x="482" y="458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17" name="Freeform 12"/>
          <p:cNvSpPr>
            <a:spLocks/>
          </p:cNvSpPr>
          <p:nvPr/>
        </p:nvSpPr>
        <p:spPr bwMode="auto">
          <a:xfrm>
            <a:off x="7554913" y="5816600"/>
            <a:ext cx="762000" cy="731838"/>
          </a:xfrm>
          <a:custGeom>
            <a:avLst/>
            <a:gdLst>
              <a:gd name="T0" fmla="*/ 0 w 480"/>
              <a:gd name="T1" fmla="*/ 0 h 461"/>
              <a:gd name="T2" fmla="*/ 0 w 480"/>
              <a:gd name="T3" fmla="*/ 128 h 461"/>
              <a:gd name="T4" fmla="*/ 479 w 480"/>
              <a:gd name="T5" fmla="*/ 460 h 461"/>
              <a:gd name="T6" fmla="*/ 479 w 480"/>
              <a:gd name="T7" fmla="*/ 332 h 461"/>
              <a:gd name="T8" fmla="*/ 0 w 480"/>
              <a:gd name="T9" fmla="*/ 0 h 4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461"/>
              <a:gd name="T17" fmla="*/ 480 w 480"/>
              <a:gd name="T18" fmla="*/ 461 h 4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461">
                <a:moveTo>
                  <a:pt x="0" y="0"/>
                </a:moveTo>
                <a:lnTo>
                  <a:pt x="0" y="128"/>
                </a:lnTo>
                <a:lnTo>
                  <a:pt x="479" y="460"/>
                </a:lnTo>
                <a:lnTo>
                  <a:pt x="479" y="332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18" name="Freeform 13"/>
          <p:cNvSpPr>
            <a:spLocks/>
          </p:cNvSpPr>
          <p:nvPr/>
        </p:nvSpPr>
        <p:spPr bwMode="auto">
          <a:xfrm>
            <a:off x="8332788" y="5818188"/>
            <a:ext cx="766762" cy="731837"/>
          </a:xfrm>
          <a:custGeom>
            <a:avLst/>
            <a:gdLst>
              <a:gd name="T0" fmla="*/ 482 w 483"/>
              <a:gd name="T1" fmla="*/ 0 h 461"/>
              <a:gd name="T2" fmla="*/ 482 w 483"/>
              <a:gd name="T3" fmla="*/ 128 h 461"/>
              <a:gd name="T4" fmla="*/ 0 w 483"/>
              <a:gd name="T5" fmla="*/ 460 h 461"/>
              <a:gd name="T6" fmla="*/ 0 w 483"/>
              <a:gd name="T7" fmla="*/ 332 h 461"/>
              <a:gd name="T8" fmla="*/ 482 w 483"/>
              <a:gd name="T9" fmla="*/ 0 h 4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3"/>
              <a:gd name="T16" fmla="*/ 0 h 461"/>
              <a:gd name="T17" fmla="*/ 483 w 483"/>
              <a:gd name="T18" fmla="*/ 461 h 4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3" h="461">
                <a:moveTo>
                  <a:pt x="482" y="0"/>
                </a:moveTo>
                <a:lnTo>
                  <a:pt x="482" y="128"/>
                </a:lnTo>
                <a:lnTo>
                  <a:pt x="0" y="460"/>
                </a:lnTo>
                <a:lnTo>
                  <a:pt x="0" y="332"/>
                </a:lnTo>
                <a:lnTo>
                  <a:pt x="482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19" name="Freeform 14"/>
          <p:cNvSpPr>
            <a:spLocks/>
          </p:cNvSpPr>
          <p:nvPr/>
        </p:nvSpPr>
        <p:spPr bwMode="auto">
          <a:xfrm>
            <a:off x="6022975" y="1538288"/>
            <a:ext cx="769938" cy="728662"/>
          </a:xfrm>
          <a:custGeom>
            <a:avLst/>
            <a:gdLst>
              <a:gd name="T0" fmla="*/ 0 w 485"/>
              <a:gd name="T1" fmla="*/ 0 h 459"/>
              <a:gd name="T2" fmla="*/ 0 w 485"/>
              <a:gd name="T3" fmla="*/ 127 h 459"/>
              <a:gd name="T4" fmla="*/ 484 w 485"/>
              <a:gd name="T5" fmla="*/ 458 h 459"/>
              <a:gd name="T6" fmla="*/ 484 w 485"/>
              <a:gd name="T7" fmla="*/ 331 h 459"/>
              <a:gd name="T8" fmla="*/ 0 w 485"/>
              <a:gd name="T9" fmla="*/ 0 h 4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5"/>
              <a:gd name="T16" fmla="*/ 0 h 459"/>
              <a:gd name="T17" fmla="*/ 485 w 485"/>
              <a:gd name="T18" fmla="*/ 459 h 4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5" h="459">
                <a:moveTo>
                  <a:pt x="0" y="0"/>
                </a:moveTo>
                <a:lnTo>
                  <a:pt x="0" y="127"/>
                </a:lnTo>
                <a:lnTo>
                  <a:pt x="484" y="458"/>
                </a:lnTo>
                <a:lnTo>
                  <a:pt x="484" y="331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20" name="Freeform 15"/>
          <p:cNvSpPr>
            <a:spLocks/>
          </p:cNvSpPr>
          <p:nvPr/>
        </p:nvSpPr>
        <p:spPr bwMode="auto">
          <a:xfrm>
            <a:off x="6797675" y="1538288"/>
            <a:ext cx="769938" cy="736600"/>
          </a:xfrm>
          <a:custGeom>
            <a:avLst/>
            <a:gdLst>
              <a:gd name="T0" fmla="*/ 484 w 485"/>
              <a:gd name="T1" fmla="*/ 0 h 464"/>
              <a:gd name="T2" fmla="*/ 484 w 485"/>
              <a:gd name="T3" fmla="*/ 129 h 464"/>
              <a:gd name="T4" fmla="*/ 0 w 485"/>
              <a:gd name="T5" fmla="*/ 463 h 464"/>
              <a:gd name="T6" fmla="*/ 0 w 485"/>
              <a:gd name="T7" fmla="*/ 334 h 464"/>
              <a:gd name="T8" fmla="*/ 484 w 485"/>
              <a:gd name="T9" fmla="*/ 0 h 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5"/>
              <a:gd name="T16" fmla="*/ 0 h 464"/>
              <a:gd name="T17" fmla="*/ 485 w 485"/>
              <a:gd name="T18" fmla="*/ 464 h 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5" h="464">
                <a:moveTo>
                  <a:pt x="484" y="0"/>
                </a:moveTo>
                <a:lnTo>
                  <a:pt x="484" y="129"/>
                </a:lnTo>
                <a:lnTo>
                  <a:pt x="0" y="463"/>
                </a:lnTo>
                <a:lnTo>
                  <a:pt x="0" y="334"/>
                </a:lnTo>
                <a:lnTo>
                  <a:pt x="484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21" name="Freeform 16"/>
          <p:cNvSpPr>
            <a:spLocks/>
          </p:cNvSpPr>
          <p:nvPr/>
        </p:nvSpPr>
        <p:spPr bwMode="auto">
          <a:xfrm>
            <a:off x="5251450" y="1525588"/>
            <a:ext cx="773113" cy="733425"/>
          </a:xfrm>
          <a:custGeom>
            <a:avLst/>
            <a:gdLst>
              <a:gd name="T0" fmla="*/ 0 w 487"/>
              <a:gd name="T1" fmla="*/ 461 h 462"/>
              <a:gd name="T2" fmla="*/ 0 w 487"/>
              <a:gd name="T3" fmla="*/ 332 h 462"/>
              <a:gd name="T4" fmla="*/ 486 w 487"/>
              <a:gd name="T5" fmla="*/ 0 h 462"/>
              <a:gd name="T6" fmla="*/ 486 w 487"/>
              <a:gd name="T7" fmla="*/ 129 h 462"/>
              <a:gd name="T8" fmla="*/ 0 w 487"/>
              <a:gd name="T9" fmla="*/ 461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62"/>
              <a:gd name="T17" fmla="*/ 487 w 487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62">
                <a:moveTo>
                  <a:pt x="0" y="461"/>
                </a:moveTo>
                <a:lnTo>
                  <a:pt x="0" y="332"/>
                </a:lnTo>
                <a:lnTo>
                  <a:pt x="486" y="0"/>
                </a:lnTo>
                <a:lnTo>
                  <a:pt x="486" y="129"/>
                </a:lnTo>
                <a:lnTo>
                  <a:pt x="0" y="461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22" name="Freeform 17"/>
          <p:cNvSpPr>
            <a:spLocks/>
          </p:cNvSpPr>
          <p:nvPr/>
        </p:nvSpPr>
        <p:spPr bwMode="auto">
          <a:xfrm>
            <a:off x="6027738" y="1530350"/>
            <a:ext cx="771525" cy="730250"/>
          </a:xfrm>
          <a:custGeom>
            <a:avLst/>
            <a:gdLst>
              <a:gd name="T0" fmla="*/ 485 w 486"/>
              <a:gd name="T1" fmla="*/ 459 h 460"/>
              <a:gd name="T2" fmla="*/ 485 w 486"/>
              <a:gd name="T3" fmla="*/ 332 h 460"/>
              <a:gd name="T4" fmla="*/ 0 w 486"/>
              <a:gd name="T5" fmla="*/ 0 h 460"/>
              <a:gd name="T6" fmla="*/ 0 w 486"/>
              <a:gd name="T7" fmla="*/ 127 h 460"/>
              <a:gd name="T8" fmla="*/ 485 w 486"/>
              <a:gd name="T9" fmla="*/ 459 h 4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6"/>
              <a:gd name="T16" fmla="*/ 0 h 460"/>
              <a:gd name="T17" fmla="*/ 486 w 486"/>
              <a:gd name="T18" fmla="*/ 460 h 4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6" h="460">
                <a:moveTo>
                  <a:pt x="485" y="459"/>
                </a:moveTo>
                <a:lnTo>
                  <a:pt x="485" y="332"/>
                </a:lnTo>
                <a:lnTo>
                  <a:pt x="0" y="0"/>
                </a:lnTo>
                <a:lnTo>
                  <a:pt x="0" y="127"/>
                </a:lnTo>
                <a:lnTo>
                  <a:pt x="485" y="459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23" name="Freeform 18"/>
          <p:cNvSpPr>
            <a:spLocks/>
          </p:cNvSpPr>
          <p:nvPr/>
        </p:nvSpPr>
        <p:spPr bwMode="auto">
          <a:xfrm>
            <a:off x="5251450" y="2071688"/>
            <a:ext cx="773113" cy="735012"/>
          </a:xfrm>
          <a:custGeom>
            <a:avLst/>
            <a:gdLst>
              <a:gd name="T0" fmla="*/ 0 w 487"/>
              <a:gd name="T1" fmla="*/ 0 h 463"/>
              <a:gd name="T2" fmla="*/ 0 w 487"/>
              <a:gd name="T3" fmla="*/ 128 h 463"/>
              <a:gd name="T4" fmla="*/ 486 w 487"/>
              <a:gd name="T5" fmla="*/ 462 h 463"/>
              <a:gd name="T6" fmla="*/ 486 w 487"/>
              <a:gd name="T7" fmla="*/ 334 h 463"/>
              <a:gd name="T8" fmla="*/ 0 w 487"/>
              <a:gd name="T9" fmla="*/ 0 h 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63"/>
              <a:gd name="T17" fmla="*/ 487 w 487"/>
              <a:gd name="T18" fmla="*/ 463 h 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63">
                <a:moveTo>
                  <a:pt x="0" y="0"/>
                </a:moveTo>
                <a:lnTo>
                  <a:pt x="0" y="128"/>
                </a:lnTo>
                <a:lnTo>
                  <a:pt x="486" y="462"/>
                </a:lnTo>
                <a:lnTo>
                  <a:pt x="486" y="334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24" name="Freeform 19"/>
          <p:cNvSpPr>
            <a:spLocks/>
          </p:cNvSpPr>
          <p:nvPr/>
        </p:nvSpPr>
        <p:spPr bwMode="auto">
          <a:xfrm>
            <a:off x="6027738" y="2074863"/>
            <a:ext cx="771525" cy="731837"/>
          </a:xfrm>
          <a:custGeom>
            <a:avLst/>
            <a:gdLst>
              <a:gd name="T0" fmla="*/ 485 w 486"/>
              <a:gd name="T1" fmla="*/ 0 h 461"/>
              <a:gd name="T2" fmla="*/ 485 w 486"/>
              <a:gd name="T3" fmla="*/ 128 h 461"/>
              <a:gd name="T4" fmla="*/ 0 w 486"/>
              <a:gd name="T5" fmla="*/ 460 h 461"/>
              <a:gd name="T6" fmla="*/ 0 w 486"/>
              <a:gd name="T7" fmla="*/ 332 h 461"/>
              <a:gd name="T8" fmla="*/ 485 w 486"/>
              <a:gd name="T9" fmla="*/ 0 h 4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6"/>
              <a:gd name="T16" fmla="*/ 0 h 461"/>
              <a:gd name="T17" fmla="*/ 486 w 486"/>
              <a:gd name="T18" fmla="*/ 461 h 4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6" h="461">
                <a:moveTo>
                  <a:pt x="485" y="0"/>
                </a:moveTo>
                <a:lnTo>
                  <a:pt x="485" y="128"/>
                </a:lnTo>
                <a:lnTo>
                  <a:pt x="0" y="460"/>
                </a:lnTo>
                <a:lnTo>
                  <a:pt x="0" y="332"/>
                </a:lnTo>
                <a:lnTo>
                  <a:pt x="485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25" name="Freeform 20"/>
          <p:cNvSpPr>
            <a:spLocks/>
          </p:cNvSpPr>
          <p:nvPr/>
        </p:nvSpPr>
        <p:spPr bwMode="auto">
          <a:xfrm>
            <a:off x="4473575" y="2055813"/>
            <a:ext cx="779463" cy="733425"/>
          </a:xfrm>
          <a:custGeom>
            <a:avLst/>
            <a:gdLst>
              <a:gd name="T0" fmla="*/ 0 w 491"/>
              <a:gd name="T1" fmla="*/ 461 h 462"/>
              <a:gd name="T2" fmla="*/ 0 w 491"/>
              <a:gd name="T3" fmla="*/ 333 h 462"/>
              <a:gd name="T4" fmla="*/ 490 w 491"/>
              <a:gd name="T5" fmla="*/ 0 h 462"/>
              <a:gd name="T6" fmla="*/ 490 w 491"/>
              <a:gd name="T7" fmla="*/ 128 h 462"/>
              <a:gd name="T8" fmla="*/ 0 w 491"/>
              <a:gd name="T9" fmla="*/ 461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1"/>
              <a:gd name="T16" fmla="*/ 0 h 462"/>
              <a:gd name="T17" fmla="*/ 491 w 491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1" h="462">
                <a:moveTo>
                  <a:pt x="0" y="461"/>
                </a:moveTo>
                <a:lnTo>
                  <a:pt x="0" y="333"/>
                </a:lnTo>
                <a:lnTo>
                  <a:pt x="490" y="0"/>
                </a:lnTo>
                <a:lnTo>
                  <a:pt x="490" y="128"/>
                </a:lnTo>
                <a:lnTo>
                  <a:pt x="0" y="461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26" name="Freeform 21"/>
          <p:cNvSpPr>
            <a:spLocks/>
          </p:cNvSpPr>
          <p:nvPr/>
        </p:nvSpPr>
        <p:spPr bwMode="auto">
          <a:xfrm>
            <a:off x="5259388" y="2063750"/>
            <a:ext cx="769937" cy="735013"/>
          </a:xfrm>
          <a:custGeom>
            <a:avLst/>
            <a:gdLst>
              <a:gd name="T0" fmla="*/ 484 w 485"/>
              <a:gd name="T1" fmla="*/ 462 h 463"/>
              <a:gd name="T2" fmla="*/ 484 w 485"/>
              <a:gd name="T3" fmla="*/ 333 h 463"/>
              <a:gd name="T4" fmla="*/ 0 w 485"/>
              <a:gd name="T5" fmla="*/ 0 h 463"/>
              <a:gd name="T6" fmla="*/ 0 w 485"/>
              <a:gd name="T7" fmla="*/ 129 h 463"/>
              <a:gd name="T8" fmla="*/ 484 w 485"/>
              <a:gd name="T9" fmla="*/ 462 h 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5"/>
              <a:gd name="T16" fmla="*/ 0 h 463"/>
              <a:gd name="T17" fmla="*/ 485 w 485"/>
              <a:gd name="T18" fmla="*/ 463 h 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5" h="463">
                <a:moveTo>
                  <a:pt x="484" y="462"/>
                </a:moveTo>
                <a:lnTo>
                  <a:pt x="484" y="333"/>
                </a:lnTo>
                <a:lnTo>
                  <a:pt x="0" y="0"/>
                </a:lnTo>
                <a:lnTo>
                  <a:pt x="0" y="129"/>
                </a:lnTo>
                <a:lnTo>
                  <a:pt x="484" y="462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27" name="Freeform 22"/>
          <p:cNvSpPr>
            <a:spLocks/>
          </p:cNvSpPr>
          <p:nvPr/>
        </p:nvSpPr>
        <p:spPr bwMode="auto">
          <a:xfrm>
            <a:off x="4473575" y="2598738"/>
            <a:ext cx="779463" cy="739775"/>
          </a:xfrm>
          <a:custGeom>
            <a:avLst/>
            <a:gdLst>
              <a:gd name="T0" fmla="*/ 0 w 491"/>
              <a:gd name="T1" fmla="*/ 0 h 466"/>
              <a:gd name="T2" fmla="*/ 0 w 491"/>
              <a:gd name="T3" fmla="*/ 129 h 466"/>
              <a:gd name="T4" fmla="*/ 490 w 491"/>
              <a:gd name="T5" fmla="*/ 465 h 466"/>
              <a:gd name="T6" fmla="*/ 490 w 491"/>
              <a:gd name="T7" fmla="*/ 336 h 466"/>
              <a:gd name="T8" fmla="*/ 0 w 491"/>
              <a:gd name="T9" fmla="*/ 0 h 4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1"/>
              <a:gd name="T16" fmla="*/ 0 h 466"/>
              <a:gd name="T17" fmla="*/ 491 w 491"/>
              <a:gd name="T18" fmla="*/ 466 h 4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1" h="466">
                <a:moveTo>
                  <a:pt x="0" y="0"/>
                </a:moveTo>
                <a:lnTo>
                  <a:pt x="0" y="129"/>
                </a:lnTo>
                <a:lnTo>
                  <a:pt x="490" y="465"/>
                </a:lnTo>
                <a:lnTo>
                  <a:pt x="490" y="336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28" name="Freeform 23"/>
          <p:cNvSpPr>
            <a:spLocks/>
          </p:cNvSpPr>
          <p:nvPr/>
        </p:nvSpPr>
        <p:spPr bwMode="auto">
          <a:xfrm>
            <a:off x="5259388" y="2605088"/>
            <a:ext cx="769937" cy="736600"/>
          </a:xfrm>
          <a:custGeom>
            <a:avLst/>
            <a:gdLst>
              <a:gd name="T0" fmla="*/ 484 w 485"/>
              <a:gd name="T1" fmla="*/ 0 h 464"/>
              <a:gd name="T2" fmla="*/ 484 w 485"/>
              <a:gd name="T3" fmla="*/ 128 h 464"/>
              <a:gd name="T4" fmla="*/ 0 w 485"/>
              <a:gd name="T5" fmla="*/ 463 h 464"/>
              <a:gd name="T6" fmla="*/ 0 w 485"/>
              <a:gd name="T7" fmla="*/ 335 h 464"/>
              <a:gd name="T8" fmla="*/ 484 w 485"/>
              <a:gd name="T9" fmla="*/ 0 h 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5"/>
              <a:gd name="T16" fmla="*/ 0 h 464"/>
              <a:gd name="T17" fmla="*/ 485 w 485"/>
              <a:gd name="T18" fmla="*/ 464 h 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5" h="464">
                <a:moveTo>
                  <a:pt x="484" y="0"/>
                </a:moveTo>
                <a:lnTo>
                  <a:pt x="484" y="128"/>
                </a:lnTo>
                <a:lnTo>
                  <a:pt x="0" y="463"/>
                </a:lnTo>
                <a:lnTo>
                  <a:pt x="0" y="335"/>
                </a:lnTo>
                <a:lnTo>
                  <a:pt x="484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29" name="Freeform 24"/>
          <p:cNvSpPr>
            <a:spLocks/>
          </p:cNvSpPr>
          <p:nvPr/>
        </p:nvSpPr>
        <p:spPr bwMode="auto">
          <a:xfrm>
            <a:off x="4473575" y="3132138"/>
            <a:ext cx="779463" cy="733425"/>
          </a:xfrm>
          <a:custGeom>
            <a:avLst/>
            <a:gdLst>
              <a:gd name="T0" fmla="*/ 0 w 491"/>
              <a:gd name="T1" fmla="*/ 461 h 462"/>
              <a:gd name="T2" fmla="*/ 0 w 491"/>
              <a:gd name="T3" fmla="*/ 334 h 462"/>
              <a:gd name="T4" fmla="*/ 490 w 491"/>
              <a:gd name="T5" fmla="*/ 0 h 462"/>
              <a:gd name="T6" fmla="*/ 490 w 491"/>
              <a:gd name="T7" fmla="*/ 129 h 462"/>
              <a:gd name="T8" fmla="*/ 0 w 491"/>
              <a:gd name="T9" fmla="*/ 461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1"/>
              <a:gd name="T16" fmla="*/ 0 h 462"/>
              <a:gd name="T17" fmla="*/ 491 w 491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1" h="462">
                <a:moveTo>
                  <a:pt x="0" y="461"/>
                </a:moveTo>
                <a:lnTo>
                  <a:pt x="0" y="334"/>
                </a:lnTo>
                <a:lnTo>
                  <a:pt x="490" y="0"/>
                </a:lnTo>
                <a:lnTo>
                  <a:pt x="490" y="129"/>
                </a:lnTo>
                <a:lnTo>
                  <a:pt x="0" y="461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30" name="Freeform 25"/>
          <p:cNvSpPr>
            <a:spLocks/>
          </p:cNvSpPr>
          <p:nvPr/>
        </p:nvSpPr>
        <p:spPr bwMode="auto">
          <a:xfrm>
            <a:off x="5259388" y="3136900"/>
            <a:ext cx="769937" cy="730250"/>
          </a:xfrm>
          <a:custGeom>
            <a:avLst/>
            <a:gdLst>
              <a:gd name="T0" fmla="*/ 484 w 485"/>
              <a:gd name="T1" fmla="*/ 459 h 460"/>
              <a:gd name="T2" fmla="*/ 484 w 485"/>
              <a:gd name="T3" fmla="*/ 332 h 460"/>
              <a:gd name="T4" fmla="*/ 0 w 485"/>
              <a:gd name="T5" fmla="*/ 0 h 460"/>
              <a:gd name="T6" fmla="*/ 0 w 485"/>
              <a:gd name="T7" fmla="*/ 128 h 460"/>
              <a:gd name="T8" fmla="*/ 484 w 485"/>
              <a:gd name="T9" fmla="*/ 459 h 4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5"/>
              <a:gd name="T16" fmla="*/ 0 h 460"/>
              <a:gd name="T17" fmla="*/ 485 w 485"/>
              <a:gd name="T18" fmla="*/ 460 h 4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5" h="460">
                <a:moveTo>
                  <a:pt x="484" y="459"/>
                </a:moveTo>
                <a:lnTo>
                  <a:pt x="484" y="332"/>
                </a:lnTo>
                <a:lnTo>
                  <a:pt x="0" y="0"/>
                </a:lnTo>
                <a:lnTo>
                  <a:pt x="0" y="128"/>
                </a:lnTo>
                <a:lnTo>
                  <a:pt x="484" y="459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31" name="Freeform 26"/>
          <p:cNvSpPr>
            <a:spLocks/>
          </p:cNvSpPr>
          <p:nvPr/>
        </p:nvSpPr>
        <p:spPr bwMode="auto">
          <a:xfrm>
            <a:off x="4473575" y="3675063"/>
            <a:ext cx="779463" cy="733425"/>
          </a:xfrm>
          <a:custGeom>
            <a:avLst/>
            <a:gdLst>
              <a:gd name="T0" fmla="*/ 0 w 491"/>
              <a:gd name="T1" fmla="*/ 0 h 462"/>
              <a:gd name="T2" fmla="*/ 0 w 491"/>
              <a:gd name="T3" fmla="*/ 127 h 462"/>
              <a:gd name="T4" fmla="*/ 490 w 491"/>
              <a:gd name="T5" fmla="*/ 461 h 462"/>
              <a:gd name="T6" fmla="*/ 490 w 491"/>
              <a:gd name="T7" fmla="*/ 332 h 462"/>
              <a:gd name="T8" fmla="*/ 0 w 491"/>
              <a:gd name="T9" fmla="*/ 0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1"/>
              <a:gd name="T16" fmla="*/ 0 h 462"/>
              <a:gd name="T17" fmla="*/ 491 w 491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1" h="462">
                <a:moveTo>
                  <a:pt x="0" y="0"/>
                </a:moveTo>
                <a:lnTo>
                  <a:pt x="0" y="127"/>
                </a:lnTo>
                <a:lnTo>
                  <a:pt x="490" y="461"/>
                </a:lnTo>
                <a:lnTo>
                  <a:pt x="490" y="332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32" name="Freeform 27"/>
          <p:cNvSpPr>
            <a:spLocks/>
          </p:cNvSpPr>
          <p:nvPr/>
        </p:nvSpPr>
        <p:spPr bwMode="auto">
          <a:xfrm>
            <a:off x="5259388" y="3678238"/>
            <a:ext cx="769937" cy="735012"/>
          </a:xfrm>
          <a:custGeom>
            <a:avLst/>
            <a:gdLst>
              <a:gd name="T0" fmla="*/ 484 w 485"/>
              <a:gd name="T1" fmla="*/ 0 h 463"/>
              <a:gd name="T2" fmla="*/ 484 w 485"/>
              <a:gd name="T3" fmla="*/ 128 h 463"/>
              <a:gd name="T4" fmla="*/ 0 w 485"/>
              <a:gd name="T5" fmla="*/ 462 h 463"/>
              <a:gd name="T6" fmla="*/ 0 w 485"/>
              <a:gd name="T7" fmla="*/ 333 h 463"/>
              <a:gd name="T8" fmla="*/ 484 w 485"/>
              <a:gd name="T9" fmla="*/ 0 h 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5"/>
              <a:gd name="T16" fmla="*/ 0 h 463"/>
              <a:gd name="T17" fmla="*/ 485 w 485"/>
              <a:gd name="T18" fmla="*/ 463 h 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5" h="463">
                <a:moveTo>
                  <a:pt x="484" y="0"/>
                </a:moveTo>
                <a:lnTo>
                  <a:pt x="484" y="128"/>
                </a:lnTo>
                <a:lnTo>
                  <a:pt x="0" y="462"/>
                </a:lnTo>
                <a:lnTo>
                  <a:pt x="0" y="333"/>
                </a:lnTo>
                <a:lnTo>
                  <a:pt x="484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33" name="Freeform 28"/>
          <p:cNvSpPr>
            <a:spLocks/>
          </p:cNvSpPr>
          <p:nvPr/>
        </p:nvSpPr>
        <p:spPr bwMode="auto">
          <a:xfrm>
            <a:off x="4470400" y="4206875"/>
            <a:ext cx="774700" cy="728663"/>
          </a:xfrm>
          <a:custGeom>
            <a:avLst/>
            <a:gdLst>
              <a:gd name="T0" fmla="*/ 0 w 488"/>
              <a:gd name="T1" fmla="*/ 458 h 459"/>
              <a:gd name="T2" fmla="*/ 0 w 488"/>
              <a:gd name="T3" fmla="*/ 331 h 459"/>
              <a:gd name="T4" fmla="*/ 487 w 488"/>
              <a:gd name="T5" fmla="*/ 0 h 459"/>
              <a:gd name="T6" fmla="*/ 487 w 488"/>
              <a:gd name="T7" fmla="*/ 127 h 459"/>
              <a:gd name="T8" fmla="*/ 0 w 488"/>
              <a:gd name="T9" fmla="*/ 458 h 4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8"/>
              <a:gd name="T16" fmla="*/ 0 h 459"/>
              <a:gd name="T17" fmla="*/ 488 w 488"/>
              <a:gd name="T18" fmla="*/ 459 h 4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8" h="459">
                <a:moveTo>
                  <a:pt x="0" y="458"/>
                </a:moveTo>
                <a:lnTo>
                  <a:pt x="0" y="331"/>
                </a:lnTo>
                <a:lnTo>
                  <a:pt x="487" y="0"/>
                </a:lnTo>
                <a:lnTo>
                  <a:pt x="487" y="127"/>
                </a:lnTo>
                <a:lnTo>
                  <a:pt x="0" y="458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34" name="Freeform 29"/>
          <p:cNvSpPr>
            <a:spLocks/>
          </p:cNvSpPr>
          <p:nvPr/>
        </p:nvSpPr>
        <p:spPr bwMode="auto">
          <a:xfrm>
            <a:off x="5251450" y="4213225"/>
            <a:ext cx="773113" cy="730250"/>
          </a:xfrm>
          <a:custGeom>
            <a:avLst/>
            <a:gdLst>
              <a:gd name="T0" fmla="*/ 486 w 487"/>
              <a:gd name="T1" fmla="*/ 459 h 460"/>
              <a:gd name="T2" fmla="*/ 486 w 487"/>
              <a:gd name="T3" fmla="*/ 331 h 460"/>
              <a:gd name="T4" fmla="*/ 0 w 487"/>
              <a:gd name="T5" fmla="*/ 0 h 460"/>
              <a:gd name="T6" fmla="*/ 0 w 487"/>
              <a:gd name="T7" fmla="*/ 128 h 460"/>
              <a:gd name="T8" fmla="*/ 486 w 487"/>
              <a:gd name="T9" fmla="*/ 459 h 4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60"/>
              <a:gd name="T17" fmla="*/ 487 w 487"/>
              <a:gd name="T18" fmla="*/ 460 h 4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60">
                <a:moveTo>
                  <a:pt x="486" y="459"/>
                </a:moveTo>
                <a:lnTo>
                  <a:pt x="486" y="331"/>
                </a:lnTo>
                <a:lnTo>
                  <a:pt x="0" y="0"/>
                </a:lnTo>
                <a:lnTo>
                  <a:pt x="0" y="128"/>
                </a:lnTo>
                <a:lnTo>
                  <a:pt x="486" y="459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35" name="Freeform 30"/>
          <p:cNvSpPr>
            <a:spLocks/>
          </p:cNvSpPr>
          <p:nvPr/>
        </p:nvSpPr>
        <p:spPr bwMode="auto">
          <a:xfrm>
            <a:off x="4470400" y="4751388"/>
            <a:ext cx="774700" cy="733425"/>
          </a:xfrm>
          <a:custGeom>
            <a:avLst/>
            <a:gdLst>
              <a:gd name="T0" fmla="*/ 0 w 488"/>
              <a:gd name="T1" fmla="*/ 0 h 462"/>
              <a:gd name="T2" fmla="*/ 0 w 488"/>
              <a:gd name="T3" fmla="*/ 128 h 462"/>
              <a:gd name="T4" fmla="*/ 487 w 488"/>
              <a:gd name="T5" fmla="*/ 461 h 462"/>
              <a:gd name="T6" fmla="*/ 487 w 488"/>
              <a:gd name="T7" fmla="*/ 333 h 462"/>
              <a:gd name="T8" fmla="*/ 0 w 488"/>
              <a:gd name="T9" fmla="*/ 0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8"/>
              <a:gd name="T16" fmla="*/ 0 h 462"/>
              <a:gd name="T17" fmla="*/ 488 w 488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8" h="462">
                <a:moveTo>
                  <a:pt x="0" y="0"/>
                </a:moveTo>
                <a:lnTo>
                  <a:pt x="0" y="128"/>
                </a:lnTo>
                <a:lnTo>
                  <a:pt x="487" y="461"/>
                </a:lnTo>
                <a:lnTo>
                  <a:pt x="487" y="333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36" name="Freeform 31"/>
          <p:cNvSpPr>
            <a:spLocks/>
          </p:cNvSpPr>
          <p:nvPr/>
        </p:nvSpPr>
        <p:spPr bwMode="auto">
          <a:xfrm>
            <a:off x="5251450" y="4757738"/>
            <a:ext cx="773113" cy="728662"/>
          </a:xfrm>
          <a:custGeom>
            <a:avLst/>
            <a:gdLst>
              <a:gd name="T0" fmla="*/ 486 w 487"/>
              <a:gd name="T1" fmla="*/ 0 h 459"/>
              <a:gd name="T2" fmla="*/ 486 w 487"/>
              <a:gd name="T3" fmla="*/ 127 h 459"/>
              <a:gd name="T4" fmla="*/ 0 w 487"/>
              <a:gd name="T5" fmla="*/ 458 h 459"/>
              <a:gd name="T6" fmla="*/ 0 w 487"/>
              <a:gd name="T7" fmla="*/ 331 h 459"/>
              <a:gd name="T8" fmla="*/ 486 w 487"/>
              <a:gd name="T9" fmla="*/ 0 h 4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59"/>
              <a:gd name="T17" fmla="*/ 487 w 487"/>
              <a:gd name="T18" fmla="*/ 459 h 4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59">
                <a:moveTo>
                  <a:pt x="486" y="0"/>
                </a:moveTo>
                <a:lnTo>
                  <a:pt x="486" y="127"/>
                </a:lnTo>
                <a:lnTo>
                  <a:pt x="0" y="458"/>
                </a:lnTo>
                <a:lnTo>
                  <a:pt x="0" y="331"/>
                </a:lnTo>
                <a:lnTo>
                  <a:pt x="486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37" name="Freeform 32"/>
          <p:cNvSpPr>
            <a:spLocks/>
          </p:cNvSpPr>
          <p:nvPr/>
        </p:nvSpPr>
        <p:spPr bwMode="auto">
          <a:xfrm>
            <a:off x="5259388" y="4737100"/>
            <a:ext cx="774700" cy="733425"/>
          </a:xfrm>
          <a:custGeom>
            <a:avLst/>
            <a:gdLst>
              <a:gd name="T0" fmla="*/ 0 w 488"/>
              <a:gd name="T1" fmla="*/ 461 h 462"/>
              <a:gd name="T2" fmla="*/ 0 w 488"/>
              <a:gd name="T3" fmla="*/ 333 h 462"/>
              <a:gd name="T4" fmla="*/ 487 w 488"/>
              <a:gd name="T5" fmla="*/ 0 h 462"/>
              <a:gd name="T6" fmla="*/ 487 w 488"/>
              <a:gd name="T7" fmla="*/ 128 h 462"/>
              <a:gd name="T8" fmla="*/ 0 w 488"/>
              <a:gd name="T9" fmla="*/ 461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8"/>
              <a:gd name="T16" fmla="*/ 0 h 462"/>
              <a:gd name="T17" fmla="*/ 488 w 488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8" h="462">
                <a:moveTo>
                  <a:pt x="0" y="461"/>
                </a:moveTo>
                <a:lnTo>
                  <a:pt x="0" y="333"/>
                </a:lnTo>
                <a:lnTo>
                  <a:pt x="487" y="0"/>
                </a:lnTo>
                <a:lnTo>
                  <a:pt x="487" y="128"/>
                </a:lnTo>
                <a:lnTo>
                  <a:pt x="0" y="461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38" name="Freeform 33"/>
          <p:cNvSpPr>
            <a:spLocks/>
          </p:cNvSpPr>
          <p:nvPr/>
        </p:nvSpPr>
        <p:spPr bwMode="auto">
          <a:xfrm>
            <a:off x="6037263" y="4749800"/>
            <a:ext cx="765175" cy="727075"/>
          </a:xfrm>
          <a:custGeom>
            <a:avLst/>
            <a:gdLst>
              <a:gd name="T0" fmla="*/ 481 w 482"/>
              <a:gd name="T1" fmla="*/ 457 h 458"/>
              <a:gd name="T2" fmla="*/ 481 w 482"/>
              <a:gd name="T3" fmla="*/ 330 h 458"/>
              <a:gd name="T4" fmla="*/ 0 w 482"/>
              <a:gd name="T5" fmla="*/ 0 h 458"/>
              <a:gd name="T6" fmla="*/ 0 w 482"/>
              <a:gd name="T7" fmla="*/ 127 h 458"/>
              <a:gd name="T8" fmla="*/ 481 w 482"/>
              <a:gd name="T9" fmla="*/ 457 h 4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2"/>
              <a:gd name="T16" fmla="*/ 0 h 458"/>
              <a:gd name="T17" fmla="*/ 482 w 482"/>
              <a:gd name="T18" fmla="*/ 458 h 4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2" h="458">
                <a:moveTo>
                  <a:pt x="481" y="457"/>
                </a:moveTo>
                <a:lnTo>
                  <a:pt x="481" y="330"/>
                </a:lnTo>
                <a:lnTo>
                  <a:pt x="0" y="0"/>
                </a:lnTo>
                <a:lnTo>
                  <a:pt x="0" y="127"/>
                </a:lnTo>
                <a:lnTo>
                  <a:pt x="481" y="457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39" name="Freeform 34"/>
          <p:cNvSpPr>
            <a:spLocks/>
          </p:cNvSpPr>
          <p:nvPr/>
        </p:nvSpPr>
        <p:spPr bwMode="auto">
          <a:xfrm>
            <a:off x="5259388" y="5287963"/>
            <a:ext cx="774700" cy="735012"/>
          </a:xfrm>
          <a:custGeom>
            <a:avLst/>
            <a:gdLst>
              <a:gd name="T0" fmla="*/ 0 w 488"/>
              <a:gd name="T1" fmla="*/ 0 h 463"/>
              <a:gd name="T2" fmla="*/ 0 w 488"/>
              <a:gd name="T3" fmla="*/ 129 h 463"/>
              <a:gd name="T4" fmla="*/ 487 w 488"/>
              <a:gd name="T5" fmla="*/ 462 h 463"/>
              <a:gd name="T6" fmla="*/ 487 w 488"/>
              <a:gd name="T7" fmla="*/ 333 h 463"/>
              <a:gd name="T8" fmla="*/ 0 w 488"/>
              <a:gd name="T9" fmla="*/ 0 h 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8"/>
              <a:gd name="T16" fmla="*/ 0 h 463"/>
              <a:gd name="T17" fmla="*/ 488 w 488"/>
              <a:gd name="T18" fmla="*/ 463 h 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8" h="463">
                <a:moveTo>
                  <a:pt x="0" y="0"/>
                </a:moveTo>
                <a:lnTo>
                  <a:pt x="0" y="129"/>
                </a:lnTo>
                <a:lnTo>
                  <a:pt x="487" y="462"/>
                </a:lnTo>
                <a:lnTo>
                  <a:pt x="487" y="333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40" name="Freeform 35"/>
          <p:cNvSpPr>
            <a:spLocks/>
          </p:cNvSpPr>
          <p:nvPr/>
        </p:nvSpPr>
        <p:spPr bwMode="auto">
          <a:xfrm>
            <a:off x="6037263" y="5292725"/>
            <a:ext cx="765175" cy="731838"/>
          </a:xfrm>
          <a:custGeom>
            <a:avLst/>
            <a:gdLst>
              <a:gd name="T0" fmla="*/ 481 w 482"/>
              <a:gd name="T1" fmla="*/ 0 h 461"/>
              <a:gd name="T2" fmla="*/ 481 w 482"/>
              <a:gd name="T3" fmla="*/ 128 h 461"/>
              <a:gd name="T4" fmla="*/ 0 w 482"/>
              <a:gd name="T5" fmla="*/ 460 h 461"/>
              <a:gd name="T6" fmla="*/ 0 w 482"/>
              <a:gd name="T7" fmla="*/ 332 h 461"/>
              <a:gd name="T8" fmla="*/ 481 w 482"/>
              <a:gd name="T9" fmla="*/ 0 h 4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2"/>
              <a:gd name="T16" fmla="*/ 0 h 461"/>
              <a:gd name="T17" fmla="*/ 482 w 482"/>
              <a:gd name="T18" fmla="*/ 461 h 4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2" h="461">
                <a:moveTo>
                  <a:pt x="481" y="0"/>
                </a:moveTo>
                <a:lnTo>
                  <a:pt x="481" y="128"/>
                </a:lnTo>
                <a:lnTo>
                  <a:pt x="0" y="460"/>
                </a:lnTo>
                <a:lnTo>
                  <a:pt x="0" y="332"/>
                </a:lnTo>
                <a:lnTo>
                  <a:pt x="481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41" name="Freeform 36"/>
          <p:cNvSpPr>
            <a:spLocks/>
          </p:cNvSpPr>
          <p:nvPr/>
        </p:nvSpPr>
        <p:spPr bwMode="auto">
          <a:xfrm>
            <a:off x="6003925" y="5256213"/>
            <a:ext cx="771525" cy="735012"/>
          </a:xfrm>
          <a:custGeom>
            <a:avLst/>
            <a:gdLst>
              <a:gd name="T0" fmla="*/ 0 w 486"/>
              <a:gd name="T1" fmla="*/ 462 h 463"/>
              <a:gd name="T2" fmla="*/ 0 w 486"/>
              <a:gd name="T3" fmla="*/ 333 h 463"/>
              <a:gd name="T4" fmla="*/ 485 w 486"/>
              <a:gd name="T5" fmla="*/ 0 h 463"/>
              <a:gd name="T6" fmla="*/ 485 w 486"/>
              <a:gd name="T7" fmla="*/ 129 h 463"/>
              <a:gd name="T8" fmla="*/ 0 w 486"/>
              <a:gd name="T9" fmla="*/ 462 h 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6"/>
              <a:gd name="T16" fmla="*/ 0 h 463"/>
              <a:gd name="T17" fmla="*/ 486 w 486"/>
              <a:gd name="T18" fmla="*/ 463 h 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6" h="463">
                <a:moveTo>
                  <a:pt x="0" y="462"/>
                </a:moveTo>
                <a:lnTo>
                  <a:pt x="0" y="333"/>
                </a:lnTo>
                <a:lnTo>
                  <a:pt x="485" y="0"/>
                </a:lnTo>
                <a:lnTo>
                  <a:pt x="485" y="129"/>
                </a:lnTo>
                <a:lnTo>
                  <a:pt x="0" y="462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42" name="Freeform 37"/>
          <p:cNvSpPr>
            <a:spLocks/>
          </p:cNvSpPr>
          <p:nvPr/>
        </p:nvSpPr>
        <p:spPr bwMode="auto">
          <a:xfrm>
            <a:off x="6789738" y="5259388"/>
            <a:ext cx="766762" cy="738187"/>
          </a:xfrm>
          <a:custGeom>
            <a:avLst/>
            <a:gdLst>
              <a:gd name="T0" fmla="*/ 482 w 483"/>
              <a:gd name="T1" fmla="*/ 464 h 465"/>
              <a:gd name="T2" fmla="*/ 482 w 483"/>
              <a:gd name="T3" fmla="*/ 335 h 465"/>
              <a:gd name="T4" fmla="*/ 0 w 483"/>
              <a:gd name="T5" fmla="*/ 0 h 465"/>
              <a:gd name="T6" fmla="*/ 0 w 483"/>
              <a:gd name="T7" fmla="*/ 129 h 465"/>
              <a:gd name="T8" fmla="*/ 482 w 483"/>
              <a:gd name="T9" fmla="*/ 464 h 4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3"/>
              <a:gd name="T16" fmla="*/ 0 h 465"/>
              <a:gd name="T17" fmla="*/ 483 w 483"/>
              <a:gd name="T18" fmla="*/ 465 h 4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3" h="465">
                <a:moveTo>
                  <a:pt x="482" y="464"/>
                </a:moveTo>
                <a:lnTo>
                  <a:pt x="482" y="335"/>
                </a:lnTo>
                <a:lnTo>
                  <a:pt x="0" y="0"/>
                </a:lnTo>
                <a:lnTo>
                  <a:pt x="0" y="129"/>
                </a:lnTo>
                <a:lnTo>
                  <a:pt x="482" y="464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43" name="Freeform 38"/>
          <p:cNvSpPr>
            <a:spLocks/>
          </p:cNvSpPr>
          <p:nvPr/>
        </p:nvSpPr>
        <p:spPr bwMode="auto">
          <a:xfrm>
            <a:off x="7554913" y="5265738"/>
            <a:ext cx="762000" cy="736600"/>
          </a:xfrm>
          <a:custGeom>
            <a:avLst/>
            <a:gdLst>
              <a:gd name="T0" fmla="*/ 0 w 480"/>
              <a:gd name="T1" fmla="*/ 463 h 464"/>
              <a:gd name="T2" fmla="*/ 0 w 480"/>
              <a:gd name="T3" fmla="*/ 334 h 464"/>
              <a:gd name="T4" fmla="*/ 479 w 480"/>
              <a:gd name="T5" fmla="*/ 0 h 464"/>
              <a:gd name="T6" fmla="*/ 479 w 480"/>
              <a:gd name="T7" fmla="*/ 129 h 464"/>
              <a:gd name="T8" fmla="*/ 0 w 480"/>
              <a:gd name="T9" fmla="*/ 463 h 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464"/>
              <a:gd name="T17" fmla="*/ 480 w 480"/>
              <a:gd name="T18" fmla="*/ 464 h 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464">
                <a:moveTo>
                  <a:pt x="0" y="463"/>
                </a:moveTo>
                <a:lnTo>
                  <a:pt x="0" y="334"/>
                </a:lnTo>
                <a:lnTo>
                  <a:pt x="479" y="0"/>
                </a:lnTo>
                <a:lnTo>
                  <a:pt x="479" y="129"/>
                </a:lnTo>
                <a:lnTo>
                  <a:pt x="0" y="463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44" name="Freeform 39"/>
          <p:cNvSpPr>
            <a:spLocks/>
          </p:cNvSpPr>
          <p:nvPr/>
        </p:nvSpPr>
        <p:spPr bwMode="auto">
          <a:xfrm>
            <a:off x="7554913" y="1538288"/>
            <a:ext cx="779462" cy="728662"/>
          </a:xfrm>
          <a:custGeom>
            <a:avLst/>
            <a:gdLst>
              <a:gd name="T0" fmla="*/ 0 w 491"/>
              <a:gd name="T1" fmla="*/ 0 h 459"/>
              <a:gd name="T2" fmla="*/ 0 w 491"/>
              <a:gd name="T3" fmla="*/ 127 h 459"/>
              <a:gd name="T4" fmla="*/ 490 w 491"/>
              <a:gd name="T5" fmla="*/ 458 h 459"/>
              <a:gd name="T6" fmla="*/ 490 w 491"/>
              <a:gd name="T7" fmla="*/ 331 h 459"/>
              <a:gd name="T8" fmla="*/ 0 w 491"/>
              <a:gd name="T9" fmla="*/ 0 h 4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1"/>
              <a:gd name="T16" fmla="*/ 0 h 459"/>
              <a:gd name="T17" fmla="*/ 491 w 491"/>
              <a:gd name="T18" fmla="*/ 459 h 4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1" h="459">
                <a:moveTo>
                  <a:pt x="0" y="0"/>
                </a:moveTo>
                <a:lnTo>
                  <a:pt x="0" y="127"/>
                </a:lnTo>
                <a:lnTo>
                  <a:pt x="490" y="458"/>
                </a:lnTo>
                <a:lnTo>
                  <a:pt x="490" y="331"/>
                </a:lnTo>
                <a:lnTo>
                  <a:pt x="0" y="0"/>
                </a:lnTo>
              </a:path>
            </a:pathLst>
          </a:custGeom>
          <a:solidFill>
            <a:srgbClr val="33A8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45" name="Freeform 40"/>
          <p:cNvSpPr>
            <a:spLocks/>
          </p:cNvSpPr>
          <p:nvPr/>
        </p:nvSpPr>
        <p:spPr bwMode="auto">
          <a:xfrm>
            <a:off x="6789738" y="1317625"/>
            <a:ext cx="1579562" cy="1092200"/>
          </a:xfrm>
          <a:custGeom>
            <a:avLst/>
            <a:gdLst>
              <a:gd name="T0" fmla="*/ 498 w 995"/>
              <a:gd name="T1" fmla="*/ 0 h 688"/>
              <a:gd name="T2" fmla="*/ 0 w 995"/>
              <a:gd name="T3" fmla="*/ 344 h 688"/>
              <a:gd name="T4" fmla="*/ 498 w 995"/>
              <a:gd name="T5" fmla="*/ 687 h 688"/>
              <a:gd name="T6" fmla="*/ 994 w 995"/>
              <a:gd name="T7" fmla="*/ 344 h 688"/>
              <a:gd name="T8" fmla="*/ 498 w 995"/>
              <a:gd name="T9" fmla="*/ 0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5"/>
              <a:gd name="T16" fmla="*/ 0 h 688"/>
              <a:gd name="T17" fmla="*/ 995 w 995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5" h="688">
                <a:moveTo>
                  <a:pt x="498" y="0"/>
                </a:moveTo>
                <a:lnTo>
                  <a:pt x="0" y="344"/>
                </a:lnTo>
                <a:lnTo>
                  <a:pt x="498" y="687"/>
                </a:lnTo>
                <a:lnTo>
                  <a:pt x="994" y="344"/>
                </a:lnTo>
                <a:lnTo>
                  <a:pt x="498" y="0"/>
                </a:lnTo>
              </a:path>
            </a:pathLst>
          </a:custGeom>
          <a:solidFill>
            <a:srgbClr val="60C9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46" name="Freeform 41"/>
          <p:cNvSpPr>
            <a:spLocks/>
          </p:cNvSpPr>
          <p:nvPr/>
        </p:nvSpPr>
        <p:spPr bwMode="auto">
          <a:xfrm>
            <a:off x="6007100" y="1858963"/>
            <a:ext cx="1576388" cy="1077912"/>
          </a:xfrm>
          <a:custGeom>
            <a:avLst/>
            <a:gdLst>
              <a:gd name="T0" fmla="*/ 497 w 993"/>
              <a:gd name="T1" fmla="*/ 0 h 679"/>
              <a:gd name="T2" fmla="*/ 0 w 993"/>
              <a:gd name="T3" fmla="*/ 340 h 679"/>
              <a:gd name="T4" fmla="*/ 497 w 993"/>
              <a:gd name="T5" fmla="*/ 678 h 679"/>
              <a:gd name="T6" fmla="*/ 992 w 993"/>
              <a:gd name="T7" fmla="*/ 340 h 679"/>
              <a:gd name="T8" fmla="*/ 497 w 993"/>
              <a:gd name="T9" fmla="*/ 0 h 6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3"/>
              <a:gd name="T16" fmla="*/ 0 h 679"/>
              <a:gd name="T17" fmla="*/ 993 w 993"/>
              <a:gd name="T18" fmla="*/ 679 h 6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3" h="679">
                <a:moveTo>
                  <a:pt x="497" y="0"/>
                </a:moveTo>
                <a:lnTo>
                  <a:pt x="0" y="340"/>
                </a:lnTo>
                <a:lnTo>
                  <a:pt x="497" y="678"/>
                </a:lnTo>
                <a:lnTo>
                  <a:pt x="992" y="340"/>
                </a:lnTo>
                <a:lnTo>
                  <a:pt x="497" y="0"/>
                </a:lnTo>
              </a:path>
            </a:pathLst>
          </a:custGeom>
          <a:solidFill>
            <a:srgbClr val="60C9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47" name="Freeform 42"/>
          <p:cNvSpPr>
            <a:spLocks/>
          </p:cNvSpPr>
          <p:nvPr/>
        </p:nvSpPr>
        <p:spPr bwMode="auto">
          <a:xfrm>
            <a:off x="5235575" y="2387600"/>
            <a:ext cx="1566863" cy="1092200"/>
          </a:xfrm>
          <a:custGeom>
            <a:avLst/>
            <a:gdLst>
              <a:gd name="T0" fmla="*/ 494 w 987"/>
              <a:gd name="T1" fmla="*/ 0 h 688"/>
              <a:gd name="T2" fmla="*/ 0 w 987"/>
              <a:gd name="T3" fmla="*/ 344 h 688"/>
              <a:gd name="T4" fmla="*/ 494 w 987"/>
              <a:gd name="T5" fmla="*/ 687 h 688"/>
              <a:gd name="T6" fmla="*/ 986 w 987"/>
              <a:gd name="T7" fmla="*/ 344 h 688"/>
              <a:gd name="T8" fmla="*/ 494 w 987"/>
              <a:gd name="T9" fmla="*/ 0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87"/>
              <a:gd name="T16" fmla="*/ 0 h 688"/>
              <a:gd name="T17" fmla="*/ 987 w 987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87" h="688">
                <a:moveTo>
                  <a:pt x="494" y="0"/>
                </a:moveTo>
                <a:lnTo>
                  <a:pt x="0" y="344"/>
                </a:lnTo>
                <a:lnTo>
                  <a:pt x="494" y="687"/>
                </a:lnTo>
                <a:lnTo>
                  <a:pt x="986" y="344"/>
                </a:lnTo>
                <a:lnTo>
                  <a:pt x="494" y="0"/>
                </a:lnTo>
              </a:path>
            </a:pathLst>
          </a:custGeom>
          <a:solidFill>
            <a:srgbClr val="60C9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48" name="Freeform 43"/>
          <p:cNvSpPr>
            <a:spLocks/>
          </p:cNvSpPr>
          <p:nvPr/>
        </p:nvSpPr>
        <p:spPr bwMode="auto">
          <a:xfrm>
            <a:off x="6003925" y="3992563"/>
            <a:ext cx="1576388" cy="1081087"/>
          </a:xfrm>
          <a:custGeom>
            <a:avLst/>
            <a:gdLst>
              <a:gd name="T0" fmla="*/ 497 w 993"/>
              <a:gd name="T1" fmla="*/ 0 h 681"/>
              <a:gd name="T2" fmla="*/ 0 w 993"/>
              <a:gd name="T3" fmla="*/ 340 h 681"/>
              <a:gd name="T4" fmla="*/ 497 w 993"/>
              <a:gd name="T5" fmla="*/ 680 h 681"/>
              <a:gd name="T6" fmla="*/ 992 w 993"/>
              <a:gd name="T7" fmla="*/ 340 h 681"/>
              <a:gd name="T8" fmla="*/ 497 w 993"/>
              <a:gd name="T9" fmla="*/ 0 h 6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3"/>
              <a:gd name="T16" fmla="*/ 0 h 681"/>
              <a:gd name="T17" fmla="*/ 993 w 993"/>
              <a:gd name="T18" fmla="*/ 681 h 6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3" h="681">
                <a:moveTo>
                  <a:pt x="497" y="0"/>
                </a:moveTo>
                <a:lnTo>
                  <a:pt x="0" y="340"/>
                </a:lnTo>
                <a:lnTo>
                  <a:pt x="497" y="680"/>
                </a:lnTo>
                <a:lnTo>
                  <a:pt x="992" y="340"/>
                </a:lnTo>
                <a:lnTo>
                  <a:pt x="497" y="0"/>
                </a:lnTo>
              </a:path>
            </a:pathLst>
          </a:custGeom>
          <a:solidFill>
            <a:srgbClr val="60C9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49" name="Freeform 44"/>
          <p:cNvSpPr>
            <a:spLocks/>
          </p:cNvSpPr>
          <p:nvPr/>
        </p:nvSpPr>
        <p:spPr bwMode="auto">
          <a:xfrm>
            <a:off x="7573963" y="1858963"/>
            <a:ext cx="773112" cy="730250"/>
          </a:xfrm>
          <a:custGeom>
            <a:avLst/>
            <a:gdLst>
              <a:gd name="T0" fmla="*/ 486 w 487"/>
              <a:gd name="T1" fmla="*/ 0 h 460"/>
              <a:gd name="T2" fmla="*/ 486 w 487"/>
              <a:gd name="T3" fmla="*/ 128 h 460"/>
              <a:gd name="T4" fmla="*/ 0 w 487"/>
              <a:gd name="T5" fmla="*/ 459 h 460"/>
              <a:gd name="T6" fmla="*/ 0 w 487"/>
              <a:gd name="T7" fmla="*/ 331 h 460"/>
              <a:gd name="T8" fmla="*/ 486 w 487"/>
              <a:gd name="T9" fmla="*/ 0 h 4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60"/>
              <a:gd name="T17" fmla="*/ 487 w 487"/>
              <a:gd name="T18" fmla="*/ 460 h 4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60">
                <a:moveTo>
                  <a:pt x="486" y="0"/>
                </a:moveTo>
                <a:lnTo>
                  <a:pt x="486" y="128"/>
                </a:lnTo>
                <a:lnTo>
                  <a:pt x="0" y="459"/>
                </a:lnTo>
                <a:lnTo>
                  <a:pt x="0" y="331"/>
                </a:lnTo>
                <a:lnTo>
                  <a:pt x="486" y="0"/>
                </a:lnTo>
              </a:path>
            </a:pathLst>
          </a:custGeom>
          <a:solidFill>
            <a:srgbClr val="A3F25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50" name="Freeform 45"/>
          <p:cNvSpPr>
            <a:spLocks/>
          </p:cNvSpPr>
          <p:nvPr/>
        </p:nvSpPr>
        <p:spPr bwMode="auto">
          <a:xfrm>
            <a:off x="6797675" y="2387600"/>
            <a:ext cx="769938" cy="735013"/>
          </a:xfrm>
          <a:custGeom>
            <a:avLst/>
            <a:gdLst>
              <a:gd name="T0" fmla="*/ 484 w 485"/>
              <a:gd name="T1" fmla="*/ 0 h 463"/>
              <a:gd name="T2" fmla="*/ 484 w 485"/>
              <a:gd name="T3" fmla="*/ 129 h 463"/>
              <a:gd name="T4" fmla="*/ 0 w 485"/>
              <a:gd name="T5" fmla="*/ 462 h 463"/>
              <a:gd name="T6" fmla="*/ 0 w 485"/>
              <a:gd name="T7" fmla="*/ 333 h 463"/>
              <a:gd name="T8" fmla="*/ 484 w 485"/>
              <a:gd name="T9" fmla="*/ 0 h 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5"/>
              <a:gd name="T16" fmla="*/ 0 h 463"/>
              <a:gd name="T17" fmla="*/ 485 w 485"/>
              <a:gd name="T18" fmla="*/ 463 h 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5" h="463">
                <a:moveTo>
                  <a:pt x="484" y="0"/>
                </a:moveTo>
                <a:lnTo>
                  <a:pt x="484" y="129"/>
                </a:lnTo>
                <a:lnTo>
                  <a:pt x="0" y="462"/>
                </a:lnTo>
                <a:lnTo>
                  <a:pt x="0" y="333"/>
                </a:lnTo>
                <a:lnTo>
                  <a:pt x="484" y="0"/>
                </a:lnTo>
              </a:path>
            </a:pathLst>
          </a:custGeom>
          <a:solidFill>
            <a:srgbClr val="A3F25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51" name="Freeform 46"/>
          <p:cNvSpPr>
            <a:spLocks/>
          </p:cNvSpPr>
          <p:nvPr/>
        </p:nvSpPr>
        <p:spPr bwMode="auto">
          <a:xfrm>
            <a:off x="6022975" y="2927350"/>
            <a:ext cx="769938" cy="733425"/>
          </a:xfrm>
          <a:custGeom>
            <a:avLst/>
            <a:gdLst>
              <a:gd name="T0" fmla="*/ 484 w 485"/>
              <a:gd name="T1" fmla="*/ 0 h 462"/>
              <a:gd name="T2" fmla="*/ 484 w 485"/>
              <a:gd name="T3" fmla="*/ 128 h 462"/>
              <a:gd name="T4" fmla="*/ 0 w 485"/>
              <a:gd name="T5" fmla="*/ 461 h 462"/>
              <a:gd name="T6" fmla="*/ 0 w 485"/>
              <a:gd name="T7" fmla="*/ 333 h 462"/>
              <a:gd name="T8" fmla="*/ 484 w 485"/>
              <a:gd name="T9" fmla="*/ 0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5"/>
              <a:gd name="T16" fmla="*/ 0 h 462"/>
              <a:gd name="T17" fmla="*/ 485 w 485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5" h="462">
                <a:moveTo>
                  <a:pt x="484" y="0"/>
                </a:moveTo>
                <a:lnTo>
                  <a:pt x="484" y="128"/>
                </a:lnTo>
                <a:lnTo>
                  <a:pt x="0" y="461"/>
                </a:lnTo>
                <a:lnTo>
                  <a:pt x="0" y="333"/>
                </a:lnTo>
                <a:lnTo>
                  <a:pt x="484" y="0"/>
                </a:lnTo>
              </a:path>
            </a:pathLst>
          </a:custGeom>
          <a:solidFill>
            <a:srgbClr val="A3F25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52" name="Freeform 47"/>
          <p:cNvSpPr>
            <a:spLocks/>
          </p:cNvSpPr>
          <p:nvPr/>
        </p:nvSpPr>
        <p:spPr bwMode="auto">
          <a:xfrm>
            <a:off x="5243513" y="2927350"/>
            <a:ext cx="771525" cy="733425"/>
          </a:xfrm>
          <a:custGeom>
            <a:avLst/>
            <a:gdLst>
              <a:gd name="T0" fmla="*/ 0 w 486"/>
              <a:gd name="T1" fmla="*/ 0 h 462"/>
              <a:gd name="T2" fmla="*/ 0 w 486"/>
              <a:gd name="T3" fmla="*/ 128 h 462"/>
              <a:gd name="T4" fmla="*/ 485 w 486"/>
              <a:gd name="T5" fmla="*/ 461 h 462"/>
              <a:gd name="T6" fmla="*/ 485 w 486"/>
              <a:gd name="T7" fmla="*/ 333 h 462"/>
              <a:gd name="T8" fmla="*/ 0 w 486"/>
              <a:gd name="T9" fmla="*/ 0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6"/>
              <a:gd name="T16" fmla="*/ 0 h 462"/>
              <a:gd name="T17" fmla="*/ 486 w 486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6" h="462">
                <a:moveTo>
                  <a:pt x="0" y="0"/>
                </a:moveTo>
                <a:lnTo>
                  <a:pt x="0" y="128"/>
                </a:lnTo>
                <a:lnTo>
                  <a:pt x="485" y="461"/>
                </a:lnTo>
                <a:lnTo>
                  <a:pt x="485" y="333"/>
                </a:lnTo>
                <a:lnTo>
                  <a:pt x="0" y="0"/>
                </a:lnTo>
              </a:path>
            </a:pathLst>
          </a:custGeom>
          <a:solidFill>
            <a:srgbClr val="438E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53" name="Freeform 48"/>
          <p:cNvSpPr>
            <a:spLocks/>
          </p:cNvSpPr>
          <p:nvPr/>
        </p:nvSpPr>
        <p:spPr bwMode="auto">
          <a:xfrm>
            <a:off x="5243513" y="3995738"/>
            <a:ext cx="771525" cy="735012"/>
          </a:xfrm>
          <a:custGeom>
            <a:avLst/>
            <a:gdLst>
              <a:gd name="T0" fmla="*/ 0 w 486"/>
              <a:gd name="T1" fmla="*/ 0 h 463"/>
              <a:gd name="T2" fmla="*/ 0 w 486"/>
              <a:gd name="T3" fmla="*/ 129 h 463"/>
              <a:gd name="T4" fmla="*/ 485 w 486"/>
              <a:gd name="T5" fmla="*/ 462 h 463"/>
              <a:gd name="T6" fmla="*/ 485 w 486"/>
              <a:gd name="T7" fmla="*/ 333 h 463"/>
              <a:gd name="T8" fmla="*/ 0 w 486"/>
              <a:gd name="T9" fmla="*/ 0 h 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6"/>
              <a:gd name="T16" fmla="*/ 0 h 463"/>
              <a:gd name="T17" fmla="*/ 486 w 486"/>
              <a:gd name="T18" fmla="*/ 463 h 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6" h="463">
                <a:moveTo>
                  <a:pt x="0" y="0"/>
                </a:moveTo>
                <a:lnTo>
                  <a:pt x="0" y="129"/>
                </a:lnTo>
                <a:lnTo>
                  <a:pt x="485" y="462"/>
                </a:lnTo>
                <a:lnTo>
                  <a:pt x="485" y="333"/>
                </a:lnTo>
                <a:lnTo>
                  <a:pt x="0" y="0"/>
                </a:lnTo>
              </a:path>
            </a:pathLst>
          </a:custGeom>
          <a:solidFill>
            <a:srgbClr val="438E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54" name="Freeform 49"/>
          <p:cNvSpPr>
            <a:spLocks/>
          </p:cNvSpPr>
          <p:nvPr/>
        </p:nvSpPr>
        <p:spPr bwMode="auto">
          <a:xfrm>
            <a:off x="6013450" y="4527550"/>
            <a:ext cx="777875" cy="733425"/>
          </a:xfrm>
          <a:custGeom>
            <a:avLst/>
            <a:gdLst>
              <a:gd name="T0" fmla="*/ 0 w 490"/>
              <a:gd name="T1" fmla="*/ 0 h 462"/>
              <a:gd name="T2" fmla="*/ 0 w 490"/>
              <a:gd name="T3" fmla="*/ 128 h 462"/>
              <a:gd name="T4" fmla="*/ 489 w 490"/>
              <a:gd name="T5" fmla="*/ 461 h 462"/>
              <a:gd name="T6" fmla="*/ 489 w 490"/>
              <a:gd name="T7" fmla="*/ 333 h 462"/>
              <a:gd name="T8" fmla="*/ 0 w 490"/>
              <a:gd name="T9" fmla="*/ 0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0"/>
              <a:gd name="T16" fmla="*/ 0 h 462"/>
              <a:gd name="T17" fmla="*/ 490 w 490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0" h="462">
                <a:moveTo>
                  <a:pt x="0" y="0"/>
                </a:moveTo>
                <a:lnTo>
                  <a:pt x="0" y="128"/>
                </a:lnTo>
                <a:lnTo>
                  <a:pt x="489" y="461"/>
                </a:lnTo>
                <a:lnTo>
                  <a:pt x="489" y="333"/>
                </a:lnTo>
                <a:lnTo>
                  <a:pt x="0" y="0"/>
                </a:lnTo>
              </a:path>
            </a:pathLst>
          </a:custGeom>
          <a:solidFill>
            <a:srgbClr val="438E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55" name="Freeform 50"/>
          <p:cNvSpPr>
            <a:spLocks/>
          </p:cNvSpPr>
          <p:nvPr/>
        </p:nvSpPr>
        <p:spPr bwMode="auto">
          <a:xfrm>
            <a:off x="6789738" y="5054600"/>
            <a:ext cx="766762" cy="742950"/>
          </a:xfrm>
          <a:custGeom>
            <a:avLst/>
            <a:gdLst>
              <a:gd name="T0" fmla="*/ 0 w 483"/>
              <a:gd name="T1" fmla="*/ 0 h 468"/>
              <a:gd name="T2" fmla="*/ 0 w 483"/>
              <a:gd name="T3" fmla="*/ 130 h 468"/>
              <a:gd name="T4" fmla="*/ 482 w 483"/>
              <a:gd name="T5" fmla="*/ 467 h 468"/>
              <a:gd name="T6" fmla="*/ 482 w 483"/>
              <a:gd name="T7" fmla="*/ 337 h 468"/>
              <a:gd name="T8" fmla="*/ 0 w 483"/>
              <a:gd name="T9" fmla="*/ 0 h 4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3"/>
              <a:gd name="T16" fmla="*/ 0 h 468"/>
              <a:gd name="T17" fmla="*/ 483 w 483"/>
              <a:gd name="T18" fmla="*/ 468 h 4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3" h="468">
                <a:moveTo>
                  <a:pt x="0" y="0"/>
                </a:moveTo>
                <a:lnTo>
                  <a:pt x="0" y="130"/>
                </a:lnTo>
                <a:lnTo>
                  <a:pt x="482" y="467"/>
                </a:lnTo>
                <a:lnTo>
                  <a:pt x="482" y="33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56" name="Freeform 51"/>
          <p:cNvSpPr>
            <a:spLocks/>
          </p:cNvSpPr>
          <p:nvPr/>
        </p:nvSpPr>
        <p:spPr bwMode="auto">
          <a:xfrm>
            <a:off x="7554913" y="5067300"/>
            <a:ext cx="779462" cy="733425"/>
          </a:xfrm>
          <a:custGeom>
            <a:avLst/>
            <a:gdLst>
              <a:gd name="T0" fmla="*/ 490 w 491"/>
              <a:gd name="T1" fmla="*/ 0 h 462"/>
              <a:gd name="T2" fmla="*/ 490 w 491"/>
              <a:gd name="T3" fmla="*/ 128 h 462"/>
              <a:gd name="T4" fmla="*/ 0 w 491"/>
              <a:gd name="T5" fmla="*/ 461 h 462"/>
              <a:gd name="T6" fmla="*/ 0 w 491"/>
              <a:gd name="T7" fmla="*/ 333 h 462"/>
              <a:gd name="T8" fmla="*/ 490 w 491"/>
              <a:gd name="T9" fmla="*/ 0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1"/>
              <a:gd name="T16" fmla="*/ 0 h 462"/>
              <a:gd name="T17" fmla="*/ 491 w 491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1" h="462">
                <a:moveTo>
                  <a:pt x="490" y="0"/>
                </a:moveTo>
                <a:lnTo>
                  <a:pt x="490" y="128"/>
                </a:lnTo>
                <a:lnTo>
                  <a:pt x="0" y="461"/>
                </a:lnTo>
                <a:lnTo>
                  <a:pt x="0" y="333"/>
                </a:lnTo>
                <a:lnTo>
                  <a:pt x="490" y="0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57" name="Freeform 52"/>
          <p:cNvSpPr>
            <a:spLocks/>
          </p:cNvSpPr>
          <p:nvPr/>
        </p:nvSpPr>
        <p:spPr bwMode="auto">
          <a:xfrm>
            <a:off x="5260975" y="3462338"/>
            <a:ext cx="1568450" cy="1081087"/>
          </a:xfrm>
          <a:custGeom>
            <a:avLst/>
            <a:gdLst>
              <a:gd name="T0" fmla="*/ 494 w 988"/>
              <a:gd name="T1" fmla="*/ 0 h 681"/>
              <a:gd name="T2" fmla="*/ 0 w 988"/>
              <a:gd name="T3" fmla="*/ 340 h 681"/>
              <a:gd name="T4" fmla="*/ 494 w 988"/>
              <a:gd name="T5" fmla="*/ 680 h 681"/>
              <a:gd name="T6" fmla="*/ 987 w 988"/>
              <a:gd name="T7" fmla="*/ 340 h 681"/>
              <a:gd name="T8" fmla="*/ 494 w 988"/>
              <a:gd name="T9" fmla="*/ 0 h 6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88"/>
              <a:gd name="T16" fmla="*/ 0 h 681"/>
              <a:gd name="T17" fmla="*/ 988 w 988"/>
              <a:gd name="T18" fmla="*/ 681 h 6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88" h="681">
                <a:moveTo>
                  <a:pt x="494" y="0"/>
                </a:moveTo>
                <a:lnTo>
                  <a:pt x="0" y="340"/>
                </a:lnTo>
                <a:lnTo>
                  <a:pt x="494" y="680"/>
                </a:lnTo>
                <a:lnTo>
                  <a:pt x="987" y="340"/>
                </a:lnTo>
                <a:lnTo>
                  <a:pt x="494" y="0"/>
                </a:lnTo>
              </a:path>
            </a:pathLst>
          </a:custGeom>
          <a:solidFill>
            <a:srgbClr val="60C9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1558" name="Rectangle 53"/>
          <p:cNvSpPr>
            <a:spLocks noChangeArrowheads="1"/>
          </p:cNvSpPr>
          <p:nvPr/>
        </p:nvSpPr>
        <p:spPr bwMode="auto">
          <a:xfrm>
            <a:off x="6073775" y="2095500"/>
            <a:ext cx="1511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1559" name="Rectangle 54"/>
          <p:cNvSpPr>
            <a:spLocks noChangeArrowheads="1"/>
          </p:cNvSpPr>
          <p:nvPr/>
        </p:nvSpPr>
        <p:spPr bwMode="auto">
          <a:xfrm>
            <a:off x="6910388" y="4679950"/>
            <a:ext cx="11969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1560" name="Rectangle 55"/>
          <p:cNvSpPr>
            <a:spLocks noChangeArrowheads="1"/>
          </p:cNvSpPr>
          <p:nvPr/>
        </p:nvSpPr>
        <p:spPr bwMode="auto">
          <a:xfrm>
            <a:off x="7126288" y="1717675"/>
            <a:ext cx="9667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4024" name="Rectangle 56"/>
          <p:cNvSpPr>
            <a:spLocks noChangeArrowheads="1"/>
          </p:cNvSpPr>
          <p:nvPr/>
        </p:nvSpPr>
        <p:spPr bwMode="auto">
          <a:xfrm>
            <a:off x="5726113" y="2674938"/>
            <a:ext cx="8159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7462" tIns="9525" rIns="17462" bIns="9525">
            <a:spAutoFit/>
          </a:bodyPr>
          <a:lstStyle/>
          <a:p>
            <a:pPr defTabSz="180975">
              <a:defRPr/>
            </a:pPr>
            <a:endParaRPr lang="fr-FR" sz="15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defTabSz="180975">
              <a:defRPr/>
            </a:pPr>
            <a:endParaRPr lang="fr-FR" sz="15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62" name="Rectangle 57"/>
          <p:cNvSpPr>
            <a:spLocks noChangeArrowheads="1"/>
          </p:cNvSpPr>
          <p:nvPr/>
        </p:nvSpPr>
        <p:spPr bwMode="auto">
          <a:xfrm>
            <a:off x="5438775" y="3676650"/>
            <a:ext cx="13589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1563" name="Rectangle 58"/>
          <p:cNvSpPr>
            <a:spLocks noChangeArrowheads="1"/>
          </p:cNvSpPr>
          <p:nvPr/>
        </p:nvSpPr>
        <p:spPr bwMode="auto">
          <a:xfrm>
            <a:off x="6100763" y="4202113"/>
            <a:ext cx="138112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4027" name="Rectangle 59"/>
          <p:cNvSpPr>
            <a:spLocks noChangeArrowheads="1"/>
          </p:cNvSpPr>
          <p:nvPr/>
        </p:nvSpPr>
        <p:spPr bwMode="auto">
          <a:xfrm>
            <a:off x="6261100" y="2009775"/>
            <a:ext cx="1165225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MM</a:t>
            </a:r>
          </a:p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Achats </a:t>
            </a:r>
          </a:p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Stocks</a:t>
            </a:r>
          </a:p>
        </p:txBody>
      </p:sp>
      <p:sp>
        <p:nvSpPr>
          <p:cNvPr id="84028" name="Rectangle 60"/>
          <p:cNvSpPr>
            <a:spLocks noChangeArrowheads="1"/>
          </p:cNvSpPr>
          <p:nvPr/>
        </p:nvSpPr>
        <p:spPr bwMode="auto">
          <a:xfrm>
            <a:off x="7191375" y="1627188"/>
            <a:ext cx="8715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SD</a:t>
            </a:r>
          </a:p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Ventes</a:t>
            </a:r>
          </a:p>
        </p:txBody>
      </p:sp>
      <p:sp>
        <p:nvSpPr>
          <p:cNvPr id="84029" name="Rectangle 61"/>
          <p:cNvSpPr>
            <a:spLocks noChangeArrowheads="1"/>
          </p:cNvSpPr>
          <p:nvPr/>
        </p:nvSpPr>
        <p:spPr bwMode="auto">
          <a:xfrm>
            <a:off x="5324475" y="2587625"/>
            <a:ext cx="1379538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PP</a:t>
            </a:r>
          </a:p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Production</a:t>
            </a:r>
          </a:p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84030" name="Rectangle 62"/>
          <p:cNvSpPr>
            <a:spLocks noChangeArrowheads="1"/>
          </p:cNvSpPr>
          <p:nvPr/>
        </p:nvSpPr>
        <p:spPr bwMode="auto">
          <a:xfrm>
            <a:off x="5337175" y="3562350"/>
            <a:ext cx="1338263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QM</a:t>
            </a:r>
          </a:p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Assurance</a:t>
            </a:r>
          </a:p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qualité</a:t>
            </a:r>
          </a:p>
        </p:txBody>
      </p:sp>
      <p:sp>
        <p:nvSpPr>
          <p:cNvPr id="21568" name="Rectangle 63"/>
          <p:cNvSpPr>
            <a:spLocks noChangeArrowheads="1"/>
          </p:cNvSpPr>
          <p:nvPr/>
        </p:nvSpPr>
        <p:spPr bwMode="auto">
          <a:xfrm>
            <a:off x="228600" y="1143000"/>
            <a:ext cx="411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5750" indent="-250825" algn="l" defTabSz="687388">
              <a:spcAft>
                <a:spcPct val="30000"/>
              </a:spcAft>
              <a:buClr>
                <a:schemeClr val="hlink"/>
              </a:buClr>
              <a:buFont typeface="Wingdings" pitchFamily="2" charset="2"/>
              <a:buChar char="Ø"/>
            </a:pPr>
            <a:r>
              <a:rPr lang="fr-FR" sz="1800">
                <a:solidFill>
                  <a:schemeClr val="accent2"/>
                </a:solidFill>
              </a:rPr>
              <a:t>SD - Administration des Ventes: </a:t>
            </a:r>
            <a:r>
              <a:rPr lang="fr-FR" sz="1800" b="0"/>
              <a:t>Gestion des prospects; prise de commande; expédition</a:t>
            </a:r>
            <a:r>
              <a:rPr lang="fr-FR" sz="1800" b="0">
                <a:solidFill>
                  <a:schemeClr val="tx1"/>
                </a:solidFill>
              </a:rPr>
              <a:t>; facturation.</a:t>
            </a:r>
          </a:p>
          <a:p>
            <a:pPr marL="285750" indent="-250825" algn="l" defTabSz="687388">
              <a:spcAft>
                <a:spcPct val="30000"/>
              </a:spcAft>
              <a:buClr>
                <a:schemeClr val="hlink"/>
              </a:buClr>
              <a:buFont typeface="Wingdings" pitchFamily="2" charset="2"/>
              <a:buChar char="Ø"/>
            </a:pPr>
            <a:r>
              <a:rPr lang="fr-FR" sz="1800">
                <a:solidFill>
                  <a:schemeClr val="accent2"/>
                </a:solidFill>
              </a:rPr>
              <a:t>MM - Gestion Matières: </a:t>
            </a:r>
            <a:r>
              <a:rPr lang="fr-FR" sz="1800" b="0">
                <a:solidFill>
                  <a:schemeClr val="tx1"/>
                </a:solidFill>
              </a:rPr>
              <a:t>gestion  des </a:t>
            </a:r>
            <a:r>
              <a:rPr lang="fr-FR" sz="1800" b="0"/>
              <a:t>achats, approvisionnements et dépôts; DRP.</a:t>
            </a:r>
          </a:p>
          <a:p>
            <a:pPr marL="285750" indent="-250825" algn="l" defTabSz="687388">
              <a:spcAft>
                <a:spcPct val="30000"/>
              </a:spcAft>
              <a:buClr>
                <a:schemeClr val="hlink"/>
              </a:buClr>
              <a:buFont typeface="Wingdings" pitchFamily="2" charset="2"/>
              <a:buChar char="Ø"/>
            </a:pPr>
            <a:r>
              <a:rPr lang="fr-FR" sz="1800">
                <a:solidFill>
                  <a:schemeClr val="accent2"/>
                </a:solidFill>
              </a:rPr>
              <a:t>PP - Gestion de la Production: </a:t>
            </a:r>
            <a:r>
              <a:rPr lang="fr-FR" sz="1800" b="0"/>
              <a:t>Planification, suivi de fabrication, calcul du coût de revient . Adapté à tous types de fabrication</a:t>
            </a:r>
            <a:r>
              <a:rPr lang="fr-FR" sz="1800" b="0">
                <a:solidFill>
                  <a:schemeClr val="tx1"/>
                </a:solidFill>
              </a:rPr>
              <a:t>.</a:t>
            </a:r>
          </a:p>
          <a:p>
            <a:pPr marL="285750" indent="-250825" algn="l" defTabSz="687388">
              <a:spcAft>
                <a:spcPct val="30000"/>
              </a:spcAft>
              <a:buClr>
                <a:schemeClr val="hlink"/>
              </a:buClr>
              <a:buFont typeface="Wingdings" pitchFamily="2" charset="2"/>
              <a:buChar char="Ø"/>
            </a:pPr>
            <a:r>
              <a:rPr lang="fr-FR" sz="1800">
                <a:solidFill>
                  <a:schemeClr val="accent2"/>
                </a:solidFill>
              </a:rPr>
              <a:t>QM - Gestion de la Qualité : </a:t>
            </a:r>
            <a:r>
              <a:rPr lang="fr-FR" sz="1800" b="0"/>
              <a:t>Contrôle qualité de  toute la chaîne logistique</a:t>
            </a:r>
            <a:r>
              <a:rPr lang="fr-FR" sz="1800"/>
              <a:t>.</a:t>
            </a:r>
          </a:p>
          <a:p>
            <a:pPr marL="285750" indent="-250825" algn="l" defTabSz="687388">
              <a:spcAft>
                <a:spcPct val="30000"/>
              </a:spcAft>
              <a:buClr>
                <a:schemeClr val="hlink"/>
              </a:buClr>
              <a:buFont typeface="Wingdings" pitchFamily="2" charset="2"/>
              <a:buChar char="Ø"/>
            </a:pPr>
            <a:r>
              <a:rPr lang="fr-FR" sz="1800">
                <a:solidFill>
                  <a:schemeClr val="accent2"/>
                </a:solidFill>
              </a:rPr>
              <a:t>PM - Gestion de la Maintenance: </a:t>
            </a:r>
            <a:r>
              <a:rPr lang="fr-FR" sz="1800" b="0"/>
              <a:t>Maintenance préventive et curative des équipements</a:t>
            </a:r>
            <a:r>
              <a:rPr lang="fr-FR" sz="1800" b="0">
                <a:solidFill>
                  <a:schemeClr val="tx1"/>
                </a:solidFill>
              </a:rPr>
              <a:t>.</a:t>
            </a:r>
          </a:p>
          <a:p>
            <a:pPr marL="285750" indent="-250825" algn="l" defTabSz="687388">
              <a:spcAft>
                <a:spcPct val="30000"/>
              </a:spcAft>
              <a:buClr>
                <a:schemeClr val="hlink"/>
              </a:buClr>
              <a:buFont typeface="Wingdings" pitchFamily="2" charset="2"/>
              <a:buChar char="Ø"/>
            </a:pPr>
            <a:r>
              <a:rPr lang="fr-FR" sz="1800">
                <a:solidFill>
                  <a:schemeClr val="accent2"/>
                </a:solidFill>
              </a:rPr>
              <a:t>SM - Gestion du SAV:    </a:t>
            </a:r>
            <a:r>
              <a:rPr lang="fr-FR" sz="1800"/>
              <a:t>	</a:t>
            </a:r>
            <a:r>
              <a:rPr lang="fr-FR" sz="1800" b="0"/>
              <a:t>Gestion du parc client		Gestion de la garantie</a:t>
            </a:r>
            <a:r>
              <a:rPr lang="fr-FR" sz="1800"/>
              <a:t>	</a:t>
            </a:r>
          </a:p>
        </p:txBody>
      </p:sp>
      <p:sp>
        <p:nvSpPr>
          <p:cNvPr id="21569" name="Freeform 64"/>
          <p:cNvSpPr>
            <a:spLocks/>
          </p:cNvSpPr>
          <p:nvPr/>
        </p:nvSpPr>
        <p:spPr bwMode="auto">
          <a:xfrm>
            <a:off x="6781800" y="4495800"/>
            <a:ext cx="1576388" cy="1081088"/>
          </a:xfrm>
          <a:custGeom>
            <a:avLst/>
            <a:gdLst>
              <a:gd name="T0" fmla="*/ 497 w 993"/>
              <a:gd name="T1" fmla="*/ 0 h 681"/>
              <a:gd name="T2" fmla="*/ 0 w 993"/>
              <a:gd name="T3" fmla="*/ 340 h 681"/>
              <a:gd name="T4" fmla="*/ 497 w 993"/>
              <a:gd name="T5" fmla="*/ 680 h 681"/>
              <a:gd name="T6" fmla="*/ 992 w 993"/>
              <a:gd name="T7" fmla="*/ 340 h 681"/>
              <a:gd name="T8" fmla="*/ 497 w 993"/>
              <a:gd name="T9" fmla="*/ 0 h 6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3"/>
              <a:gd name="T16" fmla="*/ 0 h 681"/>
              <a:gd name="T17" fmla="*/ 993 w 993"/>
              <a:gd name="T18" fmla="*/ 681 h 6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3" h="681">
                <a:moveTo>
                  <a:pt x="497" y="0"/>
                </a:moveTo>
                <a:lnTo>
                  <a:pt x="0" y="340"/>
                </a:lnTo>
                <a:lnTo>
                  <a:pt x="497" y="680"/>
                </a:lnTo>
                <a:lnTo>
                  <a:pt x="992" y="340"/>
                </a:lnTo>
                <a:lnTo>
                  <a:pt x="497" y="0"/>
                </a:lnTo>
              </a:path>
            </a:pathLst>
          </a:custGeom>
          <a:solidFill>
            <a:srgbClr val="60C9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84033" name="Rectangle 65"/>
          <p:cNvSpPr>
            <a:spLocks noChangeArrowheads="1"/>
          </p:cNvSpPr>
          <p:nvPr/>
        </p:nvSpPr>
        <p:spPr bwMode="auto">
          <a:xfrm>
            <a:off x="6176963" y="4251325"/>
            <a:ext cx="157638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PM </a:t>
            </a:r>
          </a:p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Maintenance</a:t>
            </a:r>
          </a:p>
        </p:txBody>
      </p:sp>
      <p:sp>
        <p:nvSpPr>
          <p:cNvPr id="21571" name="Freeform 66"/>
          <p:cNvSpPr>
            <a:spLocks/>
          </p:cNvSpPr>
          <p:nvPr/>
        </p:nvSpPr>
        <p:spPr bwMode="auto">
          <a:xfrm>
            <a:off x="6781800" y="5029200"/>
            <a:ext cx="777875" cy="733425"/>
          </a:xfrm>
          <a:custGeom>
            <a:avLst/>
            <a:gdLst>
              <a:gd name="T0" fmla="*/ 0 w 490"/>
              <a:gd name="T1" fmla="*/ 0 h 462"/>
              <a:gd name="T2" fmla="*/ 0 w 490"/>
              <a:gd name="T3" fmla="*/ 128 h 462"/>
              <a:gd name="T4" fmla="*/ 489 w 490"/>
              <a:gd name="T5" fmla="*/ 461 h 462"/>
              <a:gd name="T6" fmla="*/ 489 w 490"/>
              <a:gd name="T7" fmla="*/ 333 h 462"/>
              <a:gd name="T8" fmla="*/ 0 w 490"/>
              <a:gd name="T9" fmla="*/ 0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0"/>
              <a:gd name="T16" fmla="*/ 0 h 462"/>
              <a:gd name="T17" fmla="*/ 490 w 490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0" h="462">
                <a:moveTo>
                  <a:pt x="0" y="0"/>
                </a:moveTo>
                <a:lnTo>
                  <a:pt x="0" y="128"/>
                </a:lnTo>
                <a:lnTo>
                  <a:pt x="489" y="461"/>
                </a:lnTo>
                <a:lnTo>
                  <a:pt x="489" y="333"/>
                </a:lnTo>
                <a:lnTo>
                  <a:pt x="0" y="0"/>
                </a:lnTo>
              </a:path>
            </a:pathLst>
          </a:custGeom>
          <a:solidFill>
            <a:srgbClr val="438E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84035" name="Rectangle 67"/>
          <p:cNvSpPr>
            <a:spLocks noChangeArrowheads="1"/>
          </p:cNvSpPr>
          <p:nvPr/>
        </p:nvSpPr>
        <p:spPr bwMode="auto">
          <a:xfrm>
            <a:off x="7453313" y="4724400"/>
            <a:ext cx="56197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9050" tIns="9525" rIns="19050" bIns="9525">
            <a:spAutoFit/>
          </a:bodyPr>
          <a:lstStyle/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SM </a:t>
            </a:r>
          </a:p>
          <a:p>
            <a:pPr defTabSz="206375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SAV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Définition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6200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Système de gestion de l'entreprise reposant sur une « solution logicielle intégrée » très paramétrable</a:t>
            </a:r>
          </a:p>
          <a:p>
            <a:pPr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Le leader du marché : SAP</a:t>
            </a:r>
          </a:p>
          <a:p>
            <a:pPr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Concurrence : Oracle, PeopleSoft, JD Edwards, Intentia …</a:t>
            </a:r>
          </a:p>
          <a:p>
            <a:pPr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Grand nombre de fonctions :</a:t>
            </a:r>
          </a:p>
          <a:p>
            <a:pPr lvl="1"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gestion financière</a:t>
            </a:r>
          </a:p>
          <a:p>
            <a:pPr lvl="1"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gestion commerciale</a:t>
            </a:r>
          </a:p>
          <a:p>
            <a:pPr lvl="1"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Gestion des ressources humaines</a:t>
            </a:r>
          </a:p>
          <a:p>
            <a:pPr lvl="1"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gestion de production</a:t>
            </a:r>
          </a:p>
          <a:p>
            <a:pPr lvl="1"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Supply Chain Management</a:t>
            </a:r>
          </a:p>
          <a:p>
            <a:pPr lvl="1"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etc.</a:t>
            </a:r>
          </a:p>
          <a:p>
            <a:pPr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Intégration : données centralisées dans une base de données unique (éventuellement répartie)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390650" y="1262063"/>
            <a:ext cx="2417763" cy="5151437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1547813" y="5765800"/>
            <a:ext cx="1976437" cy="488950"/>
          </a:xfrm>
          <a:prstGeom prst="rect">
            <a:avLst/>
          </a:prstGeom>
          <a:solidFill>
            <a:srgbClr val="DBFFB8"/>
          </a:solidFill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1547813" y="5167313"/>
            <a:ext cx="1976437" cy="488950"/>
          </a:xfrm>
          <a:prstGeom prst="rect">
            <a:avLst/>
          </a:prstGeom>
          <a:solidFill>
            <a:srgbClr val="DBFFB8"/>
          </a:solidFill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1547813" y="3309938"/>
            <a:ext cx="1976437" cy="488950"/>
          </a:xfrm>
          <a:prstGeom prst="rect">
            <a:avLst/>
          </a:prstGeom>
          <a:solidFill>
            <a:srgbClr val="DBFFB8"/>
          </a:solidFill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1547813" y="2700338"/>
            <a:ext cx="1976437" cy="488950"/>
          </a:xfrm>
          <a:prstGeom prst="rect">
            <a:avLst/>
          </a:prstGeom>
          <a:solidFill>
            <a:srgbClr val="DBFFB8"/>
          </a:solidFill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1547813" y="2081213"/>
            <a:ext cx="1976437" cy="488950"/>
          </a:xfrm>
          <a:prstGeom prst="rect">
            <a:avLst/>
          </a:prstGeom>
          <a:solidFill>
            <a:srgbClr val="DBFFB8"/>
          </a:solidFill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1547813" y="1465263"/>
            <a:ext cx="1976437" cy="488950"/>
          </a:xfrm>
          <a:prstGeom prst="rect">
            <a:avLst/>
          </a:prstGeom>
          <a:solidFill>
            <a:srgbClr val="DBFFB8"/>
          </a:solidFill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1522413" y="1449388"/>
            <a:ext cx="957262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/>
              <a:t>PP - BD</a:t>
            </a:r>
            <a:br>
              <a:rPr lang="fr-FR" sz="1600"/>
            </a:br>
            <a:r>
              <a:rPr lang="fr-FR" sz="1200"/>
              <a:t>Basic Data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1522413" y="2065338"/>
            <a:ext cx="1970087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/>
              <a:t>PP - MPS</a:t>
            </a:r>
            <a:br>
              <a:rPr lang="fr-FR" sz="1600"/>
            </a:br>
            <a:r>
              <a:rPr lang="fr-FR" sz="1200"/>
              <a:t>Master Prod. Scheduling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1522413" y="2684463"/>
            <a:ext cx="1733550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/>
              <a:t>PP - MRP</a:t>
            </a:r>
            <a:br>
              <a:rPr lang="fr-FR" sz="1600"/>
            </a:br>
            <a:r>
              <a:rPr lang="fr-FR" sz="1200"/>
              <a:t>Mat. Rqmts. Planning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1522413" y="3294063"/>
            <a:ext cx="2062162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/>
              <a:t>PP - CRP</a:t>
            </a:r>
            <a:br>
              <a:rPr lang="fr-FR" sz="1600"/>
            </a:br>
            <a:r>
              <a:rPr lang="fr-FR" sz="1200"/>
              <a:t>Capacity Rqmts. Planning</a:t>
            </a:r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1549400" y="3935413"/>
            <a:ext cx="1974850" cy="488950"/>
          </a:xfrm>
          <a:prstGeom prst="rect">
            <a:avLst/>
          </a:prstGeom>
          <a:solidFill>
            <a:srgbClr val="DBFFB8"/>
          </a:solidFill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1492250" y="3919538"/>
            <a:ext cx="1574800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/>
              <a:t>PP - SFC</a:t>
            </a:r>
            <a:br>
              <a:rPr lang="fr-FR" sz="1600"/>
            </a:br>
            <a:r>
              <a:rPr lang="fr-FR" sz="1200"/>
              <a:t>Shop Floor Control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1522413" y="5151438"/>
            <a:ext cx="13684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/>
              <a:t>PP - PC</a:t>
            </a:r>
            <a:br>
              <a:rPr lang="fr-FR" sz="1600"/>
            </a:br>
            <a:r>
              <a:rPr lang="fr-FR" sz="1200"/>
              <a:t>Product Costing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1522413" y="5749925"/>
            <a:ext cx="18938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/>
              <a:t>PP - IS</a:t>
            </a:r>
            <a:br>
              <a:rPr lang="fr-FR" sz="1600"/>
            </a:br>
            <a:r>
              <a:rPr lang="fr-FR" sz="1200"/>
              <a:t>Production Info System</a:t>
            </a: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1511300" y="490538"/>
            <a:ext cx="53228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4149725" y="1176338"/>
            <a:ext cx="1547813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7843" name="Rectangle 19"/>
          <p:cNvSpPr>
            <a:spLocks noChangeArrowheads="1"/>
          </p:cNvSpPr>
          <p:nvPr/>
        </p:nvSpPr>
        <p:spPr bwMode="auto">
          <a:xfrm>
            <a:off x="5678488" y="2066925"/>
            <a:ext cx="1031875" cy="425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9850" tIns="34925" rIns="69850" bIns="34925">
            <a:spAutoFit/>
          </a:bodyPr>
          <a:lstStyle/>
          <a:p>
            <a:pPr algn="l" defTabSz="539750">
              <a:lnSpc>
                <a:spcPts val="2800"/>
              </a:lnSpc>
              <a:defRPr/>
            </a:pPr>
            <a:r>
              <a:rPr lang="fr-FR" sz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Introduction</a:t>
            </a:r>
          </a:p>
        </p:txBody>
      </p:sp>
      <p:sp>
        <p:nvSpPr>
          <p:cNvPr id="22548" name="AutoShape 20"/>
          <p:cNvSpPr>
            <a:spLocks noChangeArrowheads="1"/>
          </p:cNvSpPr>
          <p:nvPr/>
        </p:nvSpPr>
        <p:spPr bwMode="auto">
          <a:xfrm>
            <a:off x="5370513" y="2252663"/>
            <a:ext cx="269875" cy="115887"/>
          </a:xfrm>
          <a:prstGeom prst="homePlate">
            <a:avLst>
              <a:gd name="adj" fmla="val 77626"/>
            </a:avLst>
          </a:prstGeom>
          <a:solidFill>
            <a:srgbClr val="F39FD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2549" name="Group 21"/>
          <p:cNvGrpSpPr>
            <a:grpSpLocks/>
          </p:cNvGrpSpPr>
          <p:nvPr/>
        </p:nvGrpSpPr>
        <p:grpSpPr bwMode="auto">
          <a:xfrm>
            <a:off x="4459288" y="1855788"/>
            <a:ext cx="3922712" cy="3694112"/>
            <a:chOff x="2809" y="1169"/>
            <a:chExt cx="2471" cy="2327"/>
          </a:xfrm>
        </p:grpSpPr>
        <p:grpSp>
          <p:nvGrpSpPr>
            <p:cNvPr id="22601" name="Group 22"/>
            <p:cNvGrpSpPr>
              <a:grpSpLocks/>
            </p:cNvGrpSpPr>
            <p:nvPr/>
          </p:nvGrpSpPr>
          <p:grpSpPr bwMode="auto">
            <a:xfrm>
              <a:off x="4455" y="1169"/>
              <a:ext cx="413" cy="537"/>
              <a:chOff x="4455" y="1169"/>
              <a:chExt cx="413" cy="537"/>
            </a:xfrm>
          </p:grpSpPr>
          <p:sp>
            <p:nvSpPr>
              <p:cNvPr id="22702" name="AutoShape 23"/>
              <p:cNvSpPr>
                <a:spLocks noChangeArrowheads="1"/>
              </p:cNvSpPr>
              <p:nvPr/>
            </p:nvSpPr>
            <p:spPr bwMode="auto">
              <a:xfrm>
                <a:off x="4455" y="1171"/>
                <a:ext cx="413" cy="446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703" name="Freeform 24"/>
              <p:cNvSpPr>
                <a:spLocks/>
              </p:cNvSpPr>
              <p:nvPr/>
            </p:nvSpPr>
            <p:spPr bwMode="auto">
              <a:xfrm>
                <a:off x="4662" y="1169"/>
                <a:ext cx="205" cy="306"/>
              </a:xfrm>
              <a:custGeom>
                <a:avLst/>
                <a:gdLst>
                  <a:gd name="T0" fmla="*/ 204 w 205"/>
                  <a:gd name="T1" fmla="*/ 305 h 306"/>
                  <a:gd name="T2" fmla="*/ 204 w 205"/>
                  <a:gd name="T3" fmla="*/ 220 h 306"/>
                  <a:gd name="T4" fmla="*/ 0 w 205"/>
                  <a:gd name="T5" fmla="*/ 0 h 306"/>
                  <a:gd name="T6" fmla="*/ 0 w 205"/>
                  <a:gd name="T7" fmla="*/ 85 h 306"/>
                  <a:gd name="T8" fmla="*/ 204 w 205"/>
                  <a:gd name="T9" fmla="*/ 305 h 3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6"/>
                  <a:gd name="T17" fmla="*/ 205 w 205"/>
                  <a:gd name="T18" fmla="*/ 306 h 3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6">
                    <a:moveTo>
                      <a:pt x="204" y="305"/>
                    </a:moveTo>
                    <a:lnTo>
                      <a:pt x="204" y="220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4" y="305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04" name="Freeform 25"/>
              <p:cNvSpPr>
                <a:spLocks/>
              </p:cNvSpPr>
              <p:nvPr/>
            </p:nvSpPr>
            <p:spPr bwMode="auto">
              <a:xfrm>
                <a:off x="4455" y="1169"/>
                <a:ext cx="205" cy="309"/>
              </a:xfrm>
              <a:custGeom>
                <a:avLst/>
                <a:gdLst>
                  <a:gd name="T0" fmla="*/ 0 w 205"/>
                  <a:gd name="T1" fmla="*/ 308 h 309"/>
                  <a:gd name="T2" fmla="*/ 0 w 205"/>
                  <a:gd name="T3" fmla="*/ 222 h 309"/>
                  <a:gd name="T4" fmla="*/ 204 w 205"/>
                  <a:gd name="T5" fmla="*/ 0 h 309"/>
                  <a:gd name="T6" fmla="*/ 204 w 205"/>
                  <a:gd name="T7" fmla="*/ 86 h 309"/>
                  <a:gd name="T8" fmla="*/ 0 w 205"/>
                  <a:gd name="T9" fmla="*/ 308 h 3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9"/>
                  <a:gd name="T17" fmla="*/ 205 w 205"/>
                  <a:gd name="T18" fmla="*/ 309 h 3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9">
                    <a:moveTo>
                      <a:pt x="0" y="308"/>
                    </a:moveTo>
                    <a:lnTo>
                      <a:pt x="0" y="222"/>
                    </a:lnTo>
                    <a:lnTo>
                      <a:pt x="204" y="0"/>
                    </a:lnTo>
                    <a:lnTo>
                      <a:pt x="204" y="86"/>
                    </a:lnTo>
                    <a:lnTo>
                      <a:pt x="0" y="308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05" name="Freeform 26"/>
              <p:cNvSpPr>
                <a:spLocks/>
              </p:cNvSpPr>
              <p:nvPr/>
            </p:nvSpPr>
            <p:spPr bwMode="auto">
              <a:xfrm>
                <a:off x="4662" y="1397"/>
                <a:ext cx="205" cy="307"/>
              </a:xfrm>
              <a:custGeom>
                <a:avLst/>
                <a:gdLst>
                  <a:gd name="T0" fmla="*/ 204 w 205"/>
                  <a:gd name="T1" fmla="*/ 0 h 307"/>
                  <a:gd name="T2" fmla="*/ 204 w 205"/>
                  <a:gd name="T3" fmla="*/ 85 h 307"/>
                  <a:gd name="T4" fmla="*/ 0 w 205"/>
                  <a:gd name="T5" fmla="*/ 306 h 307"/>
                  <a:gd name="T6" fmla="*/ 0 w 205"/>
                  <a:gd name="T7" fmla="*/ 221 h 307"/>
                  <a:gd name="T8" fmla="*/ 204 w 205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7"/>
                  <a:gd name="T17" fmla="*/ 205 w 205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7">
                    <a:moveTo>
                      <a:pt x="204" y="0"/>
                    </a:moveTo>
                    <a:lnTo>
                      <a:pt x="204" y="85"/>
                    </a:lnTo>
                    <a:lnTo>
                      <a:pt x="0" y="306"/>
                    </a:lnTo>
                    <a:lnTo>
                      <a:pt x="0" y="221"/>
                    </a:lnTo>
                    <a:lnTo>
                      <a:pt x="204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06" name="Freeform 27"/>
              <p:cNvSpPr>
                <a:spLocks/>
              </p:cNvSpPr>
              <p:nvPr/>
            </p:nvSpPr>
            <p:spPr bwMode="auto">
              <a:xfrm>
                <a:off x="4455" y="1399"/>
                <a:ext cx="205" cy="307"/>
              </a:xfrm>
              <a:custGeom>
                <a:avLst/>
                <a:gdLst>
                  <a:gd name="T0" fmla="*/ 0 w 205"/>
                  <a:gd name="T1" fmla="*/ 0 h 307"/>
                  <a:gd name="T2" fmla="*/ 0 w 205"/>
                  <a:gd name="T3" fmla="*/ 85 h 307"/>
                  <a:gd name="T4" fmla="*/ 204 w 205"/>
                  <a:gd name="T5" fmla="*/ 306 h 307"/>
                  <a:gd name="T6" fmla="*/ 204 w 205"/>
                  <a:gd name="T7" fmla="*/ 221 h 307"/>
                  <a:gd name="T8" fmla="*/ 0 w 205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7"/>
                  <a:gd name="T17" fmla="*/ 205 w 205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7">
                    <a:moveTo>
                      <a:pt x="0" y="0"/>
                    </a:moveTo>
                    <a:lnTo>
                      <a:pt x="0" y="85"/>
                    </a:lnTo>
                    <a:lnTo>
                      <a:pt x="204" y="306"/>
                    </a:lnTo>
                    <a:lnTo>
                      <a:pt x="204" y="22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02" name="Group 28"/>
            <p:cNvGrpSpPr>
              <a:grpSpLocks/>
            </p:cNvGrpSpPr>
            <p:nvPr/>
          </p:nvGrpSpPr>
          <p:grpSpPr bwMode="auto">
            <a:xfrm>
              <a:off x="4659" y="1393"/>
              <a:ext cx="414" cy="536"/>
              <a:chOff x="4659" y="1393"/>
              <a:chExt cx="414" cy="536"/>
            </a:xfrm>
          </p:grpSpPr>
          <p:sp>
            <p:nvSpPr>
              <p:cNvPr id="22697" name="AutoShape 29"/>
              <p:cNvSpPr>
                <a:spLocks noChangeArrowheads="1"/>
              </p:cNvSpPr>
              <p:nvPr/>
            </p:nvSpPr>
            <p:spPr bwMode="auto">
              <a:xfrm>
                <a:off x="4662" y="1395"/>
                <a:ext cx="410" cy="446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98" name="Freeform 30"/>
              <p:cNvSpPr>
                <a:spLocks/>
              </p:cNvSpPr>
              <p:nvPr/>
            </p:nvSpPr>
            <p:spPr bwMode="auto">
              <a:xfrm>
                <a:off x="4866" y="1393"/>
                <a:ext cx="207" cy="307"/>
              </a:xfrm>
              <a:custGeom>
                <a:avLst/>
                <a:gdLst>
                  <a:gd name="T0" fmla="*/ 206 w 207"/>
                  <a:gd name="T1" fmla="*/ 306 h 307"/>
                  <a:gd name="T2" fmla="*/ 206 w 207"/>
                  <a:gd name="T3" fmla="*/ 221 h 307"/>
                  <a:gd name="T4" fmla="*/ 0 w 207"/>
                  <a:gd name="T5" fmla="*/ 0 h 307"/>
                  <a:gd name="T6" fmla="*/ 0 w 207"/>
                  <a:gd name="T7" fmla="*/ 85 h 307"/>
                  <a:gd name="T8" fmla="*/ 206 w 207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7"/>
                  <a:gd name="T17" fmla="*/ 207 w 207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7">
                    <a:moveTo>
                      <a:pt x="206" y="306"/>
                    </a:moveTo>
                    <a:lnTo>
                      <a:pt x="206" y="221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6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99" name="Freeform 31"/>
              <p:cNvSpPr>
                <a:spLocks/>
              </p:cNvSpPr>
              <p:nvPr/>
            </p:nvSpPr>
            <p:spPr bwMode="auto">
              <a:xfrm>
                <a:off x="4659" y="1395"/>
                <a:ext cx="208" cy="305"/>
              </a:xfrm>
              <a:custGeom>
                <a:avLst/>
                <a:gdLst>
                  <a:gd name="T0" fmla="*/ 0 w 208"/>
                  <a:gd name="T1" fmla="*/ 304 h 305"/>
                  <a:gd name="T2" fmla="*/ 0 w 208"/>
                  <a:gd name="T3" fmla="*/ 219 h 305"/>
                  <a:gd name="T4" fmla="*/ 207 w 208"/>
                  <a:gd name="T5" fmla="*/ 0 h 305"/>
                  <a:gd name="T6" fmla="*/ 207 w 208"/>
                  <a:gd name="T7" fmla="*/ 85 h 305"/>
                  <a:gd name="T8" fmla="*/ 0 w 208"/>
                  <a:gd name="T9" fmla="*/ 304 h 3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5"/>
                  <a:gd name="T17" fmla="*/ 208 w 208"/>
                  <a:gd name="T18" fmla="*/ 305 h 3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5">
                    <a:moveTo>
                      <a:pt x="0" y="304"/>
                    </a:moveTo>
                    <a:lnTo>
                      <a:pt x="0" y="219"/>
                    </a:lnTo>
                    <a:lnTo>
                      <a:pt x="207" y="0"/>
                    </a:lnTo>
                    <a:lnTo>
                      <a:pt x="207" y="85"/>
                    </a:lnTo>
                    <a:lnTo>
                      <a:pt x="0" y="304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00" name="Freeform 32"/>
              <p:cNvSpPr>
                <a:spLocks/>
              </p:cNvSpPr>
              <p:nvPr/>
            </p:nvSpPr>
            <p:spPr bwMode="auto">
              <a:xfrm>
                <a:off x="4866" y="1621"/>
                <a:ext cx="207" cy="308"/>
              </a:xfrm>
              <a:custGeom>
                <a:avLst/>
                <a:gdLst>
                  <a:gd name="T0" fmla="*/ 206 w 207"/>
                  <a:gd name="T1" fmla="*/ 0 h 308"/>
                  <a:gd name="T2" fmla="*/ 206 w 207"/>
                  <a:gd name="T3" fmla="*/ 85 h 308"/>
                  <a:gd name="T4" fmla="*/ 0 w 207"/>
                  <a:gd name="T5" fmla="*/ 307 h 308"/>
                  <a:gd name="T6" fmla="*/ 0 w 207"/>
                  <a:gd name="T7" fmla="*/ 222 h 308"/>
                  <a:gd name="T8" fmla="*/ 206 w 207"/>
                  <a:gd name="T9" fmla="*/ 0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8"/>
                  <a:gd name="T17" fmla="*/ 207 w 207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8">
                    <a:moveTo>
                      <a:pt x="206" y="0"/>
                    </a:moveTo>
                    <a:lnTo>
                      <a:pt x="206" y="85"/>
                    </a:lnTo>
                    <a:lnTo>
                      <a:pt x="0" y="307"/>
                    </a:lnTo>
                    <a:lnTo>
                      <a:pt x="0" y="222"/>
                    </a:lnTo>
                    <a:lnTo>
                      <a:pt x="206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01" name="Freeform 33"/>
              <p:cNvSpPr>
                <a:spLocks/>
              </p:cNvSpPr>
              <p:nvPr/>
            </p:nvSpPr>
            <p:spPr bwMode="auto">
              <a:xfrm>
                <a:off x="4659" y="1622"/>
                <a:ext cx="208" cy="307"/>
              </a:xfrm>
              <a:custGeom>
                <a:avLst/>
                <a:gdLst>
                  <a:gd name="T0" fmla="*/ 0 w 208"/>
                  <a:gd name="T1" fmla="*/ 0 h 307"/>
                  <a:gd name="T2" fmla="*/ 0 w 208"/>
                  <a:gd name="T3" fmla="*/ 85 h 307"/>
                  <a:gd name="T4" fmla="*/ 207 w 208"/>
                  <a:gd name="T5" fmla="*/ 306 h 307"/>
                  <a:gd name="T6" fmla="*/ 207 w 208"/>
                  <a:gd name="T7" fmla="*/ 221 h 307"/>
                  <a:gd name="T8" fmla="*/ 0 w 208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7"/>
                  <a:gd name="T17" fmla="*/ 208 w 208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7">
                    <a:moveTo>
                      <a:pt x="0" y="0"/>
                    </a:moveTo>
                    <a:lnTo>
                      <a:pt x="0" y="85"/>
                    </a:lnTo>
                    <a:lnTo>
                      <a:pt x="207" y="306"/>
                    </a:lnTo>
                    <a:lnTo>
                      <a:pt x="207" y="22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03" name="Group 34"/>
            <p:cNvGrpSpPr>
              <a:grpSpLocks/>
            </p:cNvGrpSpPr>
            <p:nvPr/>
          </p:nvGrpSpPr>
          <p:grpSpPr bwMode="auto">
            <a:xfrm>
              <a:off x="4866" y="1615"/>
              <a:ext cx="413" cy="538"/>
              <a:chOff x="4866" y="1615"/>
              <a:chExt cx="413" cy="538"/>
            </a:xfrm>
          </p:grpSpPr>
          <p:sp>
            <p:nvSpPr>
              <p:cNvPr id="22692" name="AutoShape 35"/>
              <p:cNvSpPr>
                <a:spLocks noChangeArrowheads="1"/>
              </p:cNvSpPr>
              <p:nvPr/>
            </p:nvSpPr>
            <p:spPr bwMode="auto">
              <a:xfrm>
                <a:off x="4867" y="1617"/>
                <a:ext cx="411" cy="446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93" name="Freeform 36"/>
              <p:cNvSpPr>
                <a:spLocks/>
              </p:cNvSpPr>
              <p:nvPr/>
            </p:nvSpPr>
            <p:spPr bwMode="auto">
              <a:xfrm>
                <a:off x="5072" y="1615"/>
                <a:ext cx="207" cy="308"/>
              </a:xfrm>
              <a:custGeom>
                <a:avLst/>
                <a:gdLst>
                  <a:gd name="T0" fmla="*/ 206 w 207"/>
                  <a:gd name="T1" fmla="*/ 307 h 308"/>
                  <a:gd name="T2" fmla="*/ 206 w 207"/>
                  <a:gd name="T3" fmla="*/ 222 h 308"/>
                  <a:gd name="T4" fmla="*/ 0 w 207"/>
                  <a:gd name="T5" fmla="*/ 0 h 308"/>
                  <a:gd name="T6" fmla="*/ 0 w 207"/>
                  <a:gd name="T7" fmla="*/ 85 h 308"/>
                  <a:gd name="T8" fmla="*/ 206 w 207"/>
                  <a:gd name="T9" fmla="*/ 307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8"/>
                  <a:gd name="T17" fmla="*/ 207 w 207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8">
                    <a:moveTo>
                      <a:pt x="206" y="307"/>
                    </a:moveTo>
                    <a:lnTo>
                      <a:pt x="206" y="222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6" y="30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94" name="Freeform 37"/>
              <p:cNvSpPr>
                <a:spLocks/>
              </p:cNvSpPr>
              <p:nvPr/>
            </p:nvSpPr>
            <p:spPr bwMode="auto">
              <a:xfrm>
                <a:off x="4866" y="1617"/>
                <a:ext cx="205" cy="307"/>
              </a:xfrm>
              <a:custGeom>
                <a:avLst/>
                <a:gdLst>
                  <a:gd name="T0" fmla="*/ 0 w 205"/>
                  <a:gd name="T1" fmla="*/ 306 h 307"/>
                  <a:gd name="T2" fmla="*/ 0 w 205"/>
                  <a:gd name="T3" fmla="*/ 221 h 307"/>
                  <a:gd name="T4" fmla="*/ 204 w 205"/>
                  <a:gd name="T5" fmla="*/ 0 h 307"/>
                  <a:gd name="T6" fmla="*/ 204 w 205"/>
                  <a:gd name="T7" fmla="*/ 85 h 307"/>
                  <a:gd name="T8" fmla="*/ 0 w 205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7"/>
                  <a:gd name="T17" fmla="*/ 205 w 205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7">
                    <a:moveTo>
                      <a:pt x="0" y="306"/>
                    </a:moveTo>
                    <a:lnTo>
                      <a:pt x="0" y="221"/>
                    </a:lnTo>
                    <a:lnTo>
                      <a:pt x="204" y="0"/>
                    </a:lnTo>
                    <a:lnTo>
                      <a:pt x="204" y="85"/>
                    </a:lnTo>
                    <a:lnTo>
                      <a:pt x="0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95" name="Freeform 38"/>
              <p:cNvSpPr>
                <a:spLocks/>
              </p:cNvSpPr>
              <p:nvPr/>
            </p:nvSpPr>
            <p:spPr bwMode="auto">
              <a:xfrm>
                <a:off x="5072" y="1843"/>
                <a:ext cx="207" cy="308"/>
              </a:xfrm>
              <a:custGeom>
                <a:avLst/>
                <a:gdLst>
                  <a:gd name="T0" fmla="*/ 206 w 207"/>
                  <a:gd name="T1" fmla="*/ 0 h 308"/>
                  <a:gd name="T2" fmla="*/ 206 w 207"/>
                  <a:gd name="T3" fmla="*/ 85 h 308"/>
                  <a:gd name="T4" fmla="*/ 0 w 207"/>
                  <a:gd name="T5" fmla="*/ 307 h 308"/>
                  <a:gd name="T6" fmla="*/ 0 w 207"/>
                  <a:gd name="T7" fmla="*/ 222 h 308"/>
                  <a:gd name="T8" fmla="*/ 206 w 207"/>
                  <a:gd name="T9" fmla="*/ 0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8"/>
                  <a:gd name="T17" fmla="*/ 207 w 207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8">
                    <a:moveTo>
                      <a:pt x="206" y="0"/>
                    </a:moveTo>
                    <a:lnTo>
                      <a:pt x="206" y="85"/>
                    </a:lnTo>
                    <a:lnTo>
                      <a:pt x="0" y="307"/>
                    </a:lnTo>
                    <a:lnTo>
                      <a:pt x="0" y="222"/>
                    </a:lnTo>
                    <a:lnTo>
                      <a:pt x="206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96" name="Freeform 39"/>
              <p:cNvSpPr>
                <a:spLocks/>
              </p:cNvSpPr>
              <p:nvPr/>
            </p:nvSpPr>
            <p:spPr bwMode="auto">
              <a:xfrm>
                <a:off x="4866" y="1845"/>
                <a:ext cx="205" cy="308"/>
              </a:xfrm>
              <a:custGeom>
                <a:avLst/>
                <a:gdLst>
                  <a:gd name="T0" fmla="*/ 0 w 205"/>
                  <a:gd name="T1" fmla="*/ 0 h 308"/>
                  <a:gd name="T2" fmla="*/ 0 w 205"/>
                  <a:gd name="T3" fmla="*/ 85 h 308"/>
                  <a:gd name="T4" fmla="*/ 204 w 205"/>
                  <a:gd name="T5" fmla="*/ 307 h 308"/>
                  <a:gd name="T6" fmla="*/ 204 w 205"/>
                  <a:gd name="T7" fmla="*/ 222 h 308"/>
                  <a:gd name="T8" fmla="*/ 0 w 205"/>
                  <a:gd name="T9" fmla="*/ 0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8"/>
                  <a:gd name="T17" fmla="*/ 205 w 205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8">
                    <a:moveTo>
                      <a:pt x="0" y="0"/>
                    </a:moveTo>
                    <a:lnTo>
                      <a:pt x="0" y="85"/>
                    </a:lnTo>
                    <a:lnTo>
                      <a:pt x="204" y="307"/>
                    </a:lnTo>
                    <a:lnTo>
                      <a:pt x="204" y="222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04" name="Group 40"/>
            <p:cNvGrpSpPr>
              <a:grpSpLocks/>
            </p:cNvGrpSpPr>
            <p:nvPr/>
          </p:nvGrpSpPr>
          <p:grpSpPr bwMode="auto">
            <a:xfrm>
              <a:off x="4866" y="2065"/>
              <a:ext cx="413" cy="537"/>
              <a:chOff x="4866" y="2065"/>
              <a:chExt cx="413" cy="537"/>
            </a:xfrm>
          </p:grpSpPr>
          <p:sp>
            <p:nvSpPr>
              <p:cNvPr id="22687" name="AutoShape 41"/>
              <p:cNvSpPr>
                <a:spLocks noChangeArrowheads="1"/>
              </p:cNvSpPr>
              <p:nvPr/>
            </p:nvSpPr>
            <p:spPr bwMode="auto">
              <a:xfrm>
                <a:off x="4867" y="2067"/>
                <a:ext cx="411" cy="446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88" name="Freeform 42"/>
              <p:cNvSpPr>
                <a:spLocks/>
              </p:cNvSpPr>
              <p:nvPr/>
            </p:nvSpPr>
            <p:spPr bwMode="auto">
              <a:xfrm>
                <a:off x="5072" y="2065"/>
                <a:ext cx="207" cy="308"/>
              </a:xfrm>
              <a:custGeom>
                <a:avLst/>
                <a:gdLst>
                  <a:gd name="T0" fmla="*/ 206 w 207"/>
                  <a:gd name="T1" fmla="*/ 307 h 308"/>
                  <a:gd name="T2" fmla="*/ 206 w 207"/>
                  <a:gd name="T3" fmla="*/ 222 h 308"/>
                  <a:gd name="T4" fmla="*/ 0 w 207"/>
                  <a:gd name="T5" fmla="*/ 0 h 308"/>
                  <a:gd name="T6" fmla="*/ 0 w 207"/>
                  <a:gd name="T7" fmla="*/ 85 h 308"/>
                  <a:gd name="T8" fmla="*/ 206 w 207"/>
                  <a:gd name="T9" fmla="*/ 307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8"/>
                  <a:gd name="T17" fmla="*/ 207 w 207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8">
                    <a:moveTo>
                      <a:pt x="206" y="307"/>
                    </a:moveTo>
                    <a:lnTo>
                      <a:pt x="206" y="222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6" y="30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89" name="Freeform 43"/>
              <p:cNvSpPr>
                <a:spLocks/>
              </p:cNvSpPr>
              <p:nvPr/>
            </p:nvSpPr>
            <p:spPr bwMode="auto">
              <a:xfrm>
                <a:off x="4866" y="2066"/>
                <a:ext cx="205" cy="307"/>
              </a:xfrm>
              <a:custGeom>
                <a:avLst/>
                <a:gdLst>
                  <a:gd name="T0" fmla="*/ 0 w 205"/>
                  <a:gd name="T1" fmla="*/ 306 h 307"/>
                  <a:gd name="T2" fmla="*/ 0 w 205"/>
                  <a:gd name="T3" fmla="*/ 221 h 307"/>
                  <a:gd name="T4" fmla="*/ 204 w 205"/>
                  <a:gd name="T5" fmla="*/ 0 h 307"/>
                  <a:gd name="T6" fmla="*/ 204 w 205"/>
                  <a:gd name="T7" fmla="*/ 85 h 307"/>
                  <a:gd name="T8" fmla="*/ 0 w 205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7"/>
                  <a:gd name="T17" fmla="*/ 205 w 205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7">
                    <a:moveTo>
                      <a:pt x="0" y="306"/>
                    </a:moveTo>
                    <a:lnTo>
                      <a:pt x="0" y="221"/>
                    </a:lnTo>
                    <a:lnTo>
                      <a:pt x="204" y="0"/>
                    </a:lnTo>
                    <a:lnTo>
                      <a:pt x="204" y="85"/>
                    </a:lnTo>
                    <a:lnTo>
                      <a:pt x="0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90" name="Freeform 44"/>
              <p:cNvSpPr>
                <a:spLocks/>
              </p:cNvSpPr>
              <p:nvPr/>
            </p:nvSpPr>
            <p:spPr bwMode="auto">
              <a:xfrm>
                <a:off x="5072" y="2293"/>
                <a:ext cx="207" cy="307"/>
              </a:xfrm>
              <a:custGeom>
                <a:avLst/>
                <a:gdLst>
                  <a:gd name="T0" fmla="*/ 206 w 207"/>
                  <a:gd name="T1" fmla="*/ 0 h 307"/>
                  <a:gd name="T2" fmla="*/ 206 w 207"/>
                  <a:gd name="T3" fmla="*/ 85 h 307"/>
                  <a:gd name="T4" fmla="*/ 0 w 207"/>
                  <a:gd name="T5" fmla="*/ 306 h 307"/>
                  <a:gd name="T6" fmla="*/ 0 w 207"/>
                  <a:gd name="T7" fmla="*/ 221 h 307"/>
                  <a:gd name="T8" fmla="*/ 206 w 207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7"/>
                  <a:gd name="T17" fmla="*/ 207 w 207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7">
                    <a:moveTo>
                      <a:pt x="206" y="0"/>
                    </a:moveTo>
                    <a:lnTo>
                      <a:pt x="206" y="85"/>
                    </a:lnTo>
                    <a:lnTo>
                      <a:pt x="0" y="306"/>
                    </a:lnTo>
                    <a:lnTo>
                      <a:pt x="0" y="221"/>
                    </a:lnTo>
                    <a:lnTo>
                      <a:pt x="206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91" name="Freeform 45"/>
              <p:cNvSpPr>
                <a:spLocks/>
              </p:cNvSpPr>
              <p:nvPr/>
            </p:nvSpPr>
            <p:spPr bwMode="auto">
              <a:xfrm>
                <a:off x="4866" y="2294"/>
                <a:ext cx="205" cy="308"/>
              </a:xfrm>
              <a:custGeom>
                <a:avLst/>
                <a:gdLst>
                  <a:gd name="T0" fmla="*/ 0 w 205"/>
                  <a:gd name="T1" fmla="*/ 0 h 308"/>
                  <a:gd name="T2" fmla="*/ 0 w 205"/>
                  <a:gd name="T3" fmla="*/ 85 h 308"/>
                  <a:gd name="T4" fmla="*/ 204 w 205"/>
                  <a:gd name="T5" fmla="*/ 307 h 308"/>
                  <a:gd name="T6" fmla="*/ 204 w 205"/>
                  <a:gd name="T7" fmla="*/ 222 h 308"/>
                  <a:gd name="T8" fmla="*/ 0 w 205"/>
                  <a:gd name="T9" fmla="*/ 0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8"/>
                  <a:gd name="T17" fmla="*/ 205 w 205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8">
                    <a:moveTo>
                      <a:pt x="0" y="0"/>
                    </a:moveTo>
                    <a:lnTo>
                      <a:pt x="0" y="85"/>
                    </a:lnTo>
                    <a:lnTo>
                      <a:pt x="204" y="307"/>
                    </a:lnTo>
                    <a:lnTo>
                      <a:pt x="204" y="222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05" name="Group 46"/>
            <p:cNvGrpSpPr>
              <a:grpSpLocks/>
            </p:cNvGrpSpPr>
            <p:nvPr/>
          </p:nvGrpSpPr>
          <p:grpSpPr bwMode="auto">
            <a:xfrm>
              <a:off x="4866" y="2513"/>
              <a:ext cx="414" cy="538"/>
              <a:chOff x="4866" y="2513"/>
              <a:chExt cx="414" cy="538"/>
            </a:xfrm>
          </p:grpSpPr>
          <p:sp>
            <p:nvSpPr>
              <p:cNvPr id="22682" name="AutoShape 47"/>
              <p:cNvSpPr>
                <a:spLocks noChangeArrowheads="1"/>
              </p:cNvSpPr>
              <p:nvPr/>
            </p:nvSpPr>
            <p:spPr bwMode="auto">
              <a:xfrm>
                <a:off x="4868" y="2516"/>
                <a:ext cx="412" cy="447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83" name="Freeform 48"/>
              <p:cNvSpPr>
                <a:spLocks/>
              </p:cNvSpPr>
              <p:nvPr/>
            </p:nvSpPr>
            <p:spPr bwMode="auto">
              <a:xfrm>
                <a:off x="5074" y="2513"/>
                <a:ext cx="205" cy="307"/>
              </a:xfrm>
              <a:custGeom>
                <a:avLst/>
                <a:gdLst>
                  <a:gd name="T0" fmla="*/ 204 w 205"/>
                  <a:gd name="T1" fmla="*/ 306 h 307"/>
                  <a:gd name="T2" fmla="*/ 204 w 205"/>
                  <a:gd name="T3" fmla="*/ 221 h 307"/>
                  <a:gd name="T4" fmla="*/ 0 w 205"/>
                  <a:gd name="T5" fmla="*/ 0 h 307"/>
                  <a:gd name="T6" fmla="*/ 0 w 205"/>
                  <a:gd name="T7" fmla="*/ 85 h 307"/>
                  <a:gd name="T8" fmla="*/ 204 w 205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7"/>
                  <a:gd name="T17" fmla="*/ 205 w 205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7">
                    <a:moveTo>
                      <a:pt x="204" y="306"/>
                    </a:moveTo>
                    <a:lnTo>
                      <a:pt x="204" y="221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4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84" name="Freeform 49"/>
              <p:cNvSpPr>
                <a:spLocks/>
              </p:cNvSpPr>
              <p:nvPr/>
            </p:nvSpPr>
            <p:spPr bwMode="auto">
              <a:xfrm>
                <a:off x="4866" y="2516"/>
                <a:ext cx="207" cy="306"/>
              </a:xfrm>
              <a:custGeom>
                <a:avLst/>
                <a:gdLst>
                  <a:gd name="T0" fmla="*/ 0 w 207"/>
                  <a:gd name="T1" fmla="*/ 305 h 306"/>
                  <a:gd name="T2" fmla="*/ 0 w 207"/>
                  <a:gd name="T3" fmla="*/ 220 h 306"/>
                  <a:gd name="T4" fmla="*/ 206 w 207"/>
                  <a:gd name="T5" fmla="*/ 0 h 306"/>
                  <a:gd name="T6" fmla="*/ 206 w 207"/>
                  <a:gd name="T7" fmla="*/ 85 h 306"/>
                  <a:gd name="T8" fmla="*/ 0 w 207"/>
                  <a:gd name="T9" fmla="*/ 305 h 3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6"/>
                  <a:gd name="T17" fmla="*/ 207 w 207"/>
                  <a:gd name="T18" fmla="*/ 306 h 3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6">
                    <a:moveTo>
                      <a:pt x="0" y="305"/>
                    </a:moveTo>
                    <a:lnTo>
                      <a:pt x="0" y="220"/>
                    </a:lnTo>
                    <a:lnTo>
                      <a:pt x="206" y="0"/>
                    </a:lnTo>
                    <a:lnTo>
                      <a:pt x="206" y="85"/>
                    </a:lnTo>
                    <a:lnTo>
                      <a:pt x="0" y="305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85" name="Freeform 50"/>
              <p:cNvSpPr>
                <a:spLocks/>
              </p:cNvSpPr>
              <p:nvPr/>
            </p:nvSpPr>
            <p:spPr bwMode="auto">
              <a:xfrm>
                <a:off x="5074" y="2743"/>
                <a:ext cx="205" cy="307"/>
              </a:xfrm>
              <a:custGeom>
                <a:avLst/>
                <a:gdLst>
                  <a:gd name="T0" fmla="*/ 204 w 205"/>
                  <a:gd name="T1" fmla="*/ 0 h 307"/>
                  <a:gd name="T2" fmla="*/ 204 w 205"/>
                  <a:gd name="T3" fmla="*/ 85 h 307"/>
                  <a:gd name="T4" fmla="*/ 0 w 205"/>
                  <a:gd name="T5" fmla="*/ 306 h 307"/>
                  <a:gd name="T6" fmla="*/ 0 w 205"/>
                  <a:gd name="T7" fmla="*/ 221 h 307"/>
                  <a:gd name="T8" fmla="*/ 204 w 205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7"/>
                  <a:gd name="T17" fmla="*/ 205 w 205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7">
                    <a:moveTo>
                      <a:pt x="204" y="0"/>
                    </a:moveTo>
                    <a:lnTo>
                      <a:pt x="204" y="85"/>
                    </a:lnTo>
                    <a:lnTo>
                      <a:pt x="0" y="306"/>
                    </a:lnTo>
                    <a:lnTo>
                      <a:pt x="0" y="221"/>
                    </a:lnTo>
                    <a:lnTo>
                      <a:pt x="204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86" name="Freeform 51"/>
              <p:cNvSpPr>
                <a:spLocks/>
              </p:cNvSpPr>
              <p:nvPr/>
            </p:nvSpPr>
            <p:spPr bwMode="auto">
              <a:xfrm>
                <a:off x="4866" y="2744"/>
                <a:ext cx="207" cy="307"/>
              </a:xfrm>
              <a:custGeom>
                <a:avLst/>
                <a:gdLst>
                  <a:gd name="T0" fmla="*/ 0 w 207"/>
                  <a:gd name="T1" fmla="*/ 0 h 307"/>
                  <a:gd name="T2" fmla="*/ 0 w 207"/>
                  <a:gd name="T3" fmla="*/ 85 h 307"/>
                  <a:gd name="T4" fmla="*/ 206 w 207"/>
                  <a:gd name="T5" fmla="*/ 306 h 307"/>
                  <a:gd name="T6" fmla="*/ 206 w 207"/>
                  <a:gd name="T7" fmla="*/ 221 h 307"/>
                  <a:gd name="T8" fmla="*/ 0 w 207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7"/>
                  <a:gd name="T17" fmla="*/ 207 w 207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7">
                    <a:moveTo>
                      <a:pt x="0" y="0"/>
                    </a:moveTo>
                    <a:lnTo>
                      <a:pt x="0" y="85"/>
                    </a:lnTo>
                    <a:lnTo>
                      <a:pt x="206" y="306"/>
                    </a:lnTo>
                    <a:lnTo>
                      <a:pt x="206" y="22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06" name="Group 52"/>
            <p:cNvGrpSpPr>
              <a:grpSpLocks/>
            </p:cNvGrpSpPr>
            <p:nvPr/>
          </p:nvGrpSpPr>
          <p:grpSpPr bwMode="auto">
            <a:xfrm>
              <a:off x="4658" y="2739"/>
              <a:ext cx="412" cy="537"/>
              <a:chOff x="4658" y="2739"/>
              <a:chExt cx="412" cy="537"/>
            </a:xfrm>
          </p:grpSpPr>
          <p:sp>
            <p:nvSpPr>
              <p:cNvPr id="22677" name="AutoShape 53"/>
              <p:cNvSpPr>
                <a:spLocks noChangeArrowheads="1"/>
              </p:cNvSpPr>
              <p:nvPr/>
            </p:nvSpPr>
            <p:spPr bwMode="auto">
              <a:xfrm>
                <a:off x="4659" y="2742"/>
                <a:ext cx="411" cy="448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78" name="Freeform 54"/>
              <p:cNvSpPr>
                <a:spLocks/>
              </p:cNvSpPr>
              <p:nvPr/>
            </p:nvSpPr>
            <p:spPr bwMode="auto">
              <a:xfrm>
                <a:off x="4864" y="2739"/>
                <a:ext cx="206" cy="307"/>
              </a:xfrm>
              <a:custGeom>
                <a:avLst/>
                <a:gdLst>
                  <a:gd name="T0" fmla="*/ 205 w 206"/>
                  <a:gd name="T1" fmla="*/ 306 h 307"/>
                  <a:gd name="T2" fmla="*/ 205 w 206"/>
                  <a:gd name="T3" fmla="*/ 221 h 307"/>
                  <a:gd name="T4" fmla="*/ 0 w 206"/>
                  <a:gd name="T5" fmla="*/ 0 h 307"/>
                  <a:gd name="T6" fmla="*/ 0 w 206"/>
                  <a:gd name="T7" fmla="*/ 85 h 307"/>
                  <a:gd name="T8" fmla="*/ 205 w 206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7"/>
                  <a:gd name="T17" fmla="*/ 206 w 206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7">
                    <a:moveTo>
                      <a:pt x="205" y="306"/>
                    </a:moveTo>
                    <a:lnTo>
                      <a:pt x="205" y="221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5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79" name="Freeform 55"/>
              <p:cNvSpPr>
                <a:spLocks/>
              </p:cNvSpPr>
              <p:nvPr/>
            </p:nvSpPr>
            <p:spPr bwMode="auto">
              <a:xfrm>
                <a:off x="4658" y="2740"/>
                <a:ext cx="206" cy="308"/>
              </a:xfrm>
              <a:custGeom>
                <a:avLst/>
                <a:gdLst>
                  <a:gd name="T0" fmla="*/ 0 w 206"/>
                  <a:gd name="T1" fmla="*/ 307 h 308"/>
                  <a:gd name="T2" fmla="*/ 0 w 206"/>
                  <a:gd name="T3" fmla="*/ 222 h 308"/>
                  <a:gd name="T4" fmla="*/ 205 w 206"/>
                  <a:gd name="T5" fmla="*/ 0 h 308"/>
                  <a:gd name="T6" fmla="*/ 205 w 206"/>
                  <a:gd name="T7" fmla="*/ 85 h 308"/>
                  <a:gd name="T8" fmla="*/ 0 w 206"/>
                  <a:gd name="T9" fmla="*/ 307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8"/>
                  <a:gd name="T17" fmla="*/ 206 w 206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8">
                    <a:moveTo>
                      <a:pt x="0" y="307"/>
                    </a:moveTo>
                    <a:lnTo>
                      <a:pt x="0" y="222"/>
                    </a:lnTo>
                    <a:lnTo>
                      <a:pt x="205" y="0"/>
                    </a:lnTo>
                    <a:lnTo>
                      <a:pt x="205" y="85"/>
                    </a:lnTo>
                    <a:lnTo>
                      <a:pt x="0" y="30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80" name="Freeform 56"/>
              <p:cNvSpPr>
                <a:spLocks/>
              </p:cNvSpPr>
              <p:nvPr/>
            </p:nvSpPr>
            <p:spPr bwMode="auto">
              <a:xfrm>
                <a:off x="4864" y="2968"/>
                <a:ext cx="206" cy="307"/>
              </a:xfrm>
              <a:custGeom>
                <a:avLst/>
                <a:gdLst>
                  <a:gd name="T0" fmla="*/ 205 w 206"/>
                  <a:gd name="T1" fmla="*/ 0 h 307"/>
                  <a:gd name="T2" fmla="*/ 205 w 206"/>
                  <a:gd name="T3" fmla="*/ 85 h 307"/>
                  <a:gd name="T4" fmla="*/ 0 w 206"/>
                  <a:gd name="T5" fmla="*/ 306 h 307"/>
                  <a:gd name="T6" fmla="*/ 0 w 206"/>
                  <a:gd name="T7" fmla="*/ 221 h 307"/>
                  <a:gd name="T8" fmla="*/ 205 w 206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7"/>
                  <a:gd name="T17" fmla="*/ 206 w 206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7">
                    <a:moveTo>
                      <a:pt x="205" y="0"/>
                    </a:moveTo>
                    <a:lnTo>
                      <a:pt x="205" y="85"/>
                    </a:lnTo>
                    <a:lnTo>
                      <a:pt x="0" y="306"/>
                    </a:lnTo>
                    <a:lnTo>
                      <a:pt x="0" y="221"/>
                    </a:lnTo>
                    <a:lnTo>
                      <a:pt x="205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81" name="Freeform 57"/>
              <p:cNvSpPr>
                <a:spLocks/>
              </p:cNvSpPr>
              <p:nvPr/>
            </p:nvSpPr>
            <p:spPr bwMode="auto">
              <a:xfrm>
                <a:off x="4658" y="2969"/>
                <a:ext cx="206" cy="307"/>
              </a:xfrm>
              <a:custGeom>
                <a:avLst/>
                <a:gdLst>
                  <a:gd name="T0" fmla="*/ 0 w 206"/>
                  <a:gd name="T1" fmla="*/ 0 h 307"/>
                  <a:gd name="T2" fmla="*/ 0 w 206"/>
                  <a:gd name="T3" fmla="*/ 85 h 307"/>
                  <a:gd name="T4" fmla="*/ 205 w 206"/>
                  <a:gd name="T5" fmla="*/ 306 h 307"/>
                  <a:gd name="T6" fmla="*/ 205 w 206"/>
                  <a:gd name="T7" fmla="*/ 221 h 307"/>
                  <a:gd name="T8" fmla="*/ 0 w 206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7"/>
                  <a:gd name="T17" fmla="*/ 206 w 206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7">
                    <a:moveTo>
                      <a:pt x="0" y="0"/>
                    </a:moveTo>
                    <a:lnTo>
                      <a:pt x="0" y="85"/>
                    </a:lnTo>
                    <a:lnTo>
                      <a:pt x="205" y="306"/>
                    </a:lnTo>
                    <a:lnTo>
                      <a:pt x="205" y="22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07" name="Group 58"/>
            <p:cNvGrpSpPr>
              <a:grpSpLocks/>
            </p:cNvGrpSpPr>
            <p:nvPr/>
          </p:nvGrpSpPr>
          <p:grpSpPr bwMode="auto">
            <a:xfrm>
              <a:off x="4458" y="2955"/>
              <a:ext cx="415" cy="536"/>
              <a:chOff x="4458" y="2955"/>
              <a:chExt cx="415" cy="536"/>
            </a:xfrm>
          </p:grpSpPr>
          <p:sp>
            <p:nvSpPr>
              <p:cNvPr id="22672" name="AutoShape 59"/>
              <p:cNvSpPr>
                <a:spLocks noChangeArrowheads="1"/>
              </p:cNvSpPr>
              <p:nvPr/>
            </p:nvSpPr>
            <p:spPr bwMode="auto">
              <a:xfrm>
                <a:off x="4460" y="2957"/>
                <a:ext cx="411" cy="445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73" name="Freeform 60"/>
              <p:cNvSpPr>
                <a:spLocks/>
              </p:cNvSpPr>
              <p:nvPr/>
            </p:nvSpPr>
            <p:spPr bwMode="auto">
              <a:xfrm>
                <a:off x="4665" y="2955"/>
                <a:ext cx="208" cy="307"/>
              </a:xfrm>
              <a:custGeom>
                <a:avLst/>
                <a:gdLst>
                  <a:gd name="T0" fmla="*/ 207 w 208"/>
                  <a:gd name="T1" fmla="*/ 306 h 307"/>
                  <a:gd name="T2" fmla="*/ 207 w 208"/>
                  <a:gd name="T3" fmla="*/ 221 h 307"/>
                  <a:gd name="T4" fmla="*/ 0 w 208"/>
                  <a:gd name="T5" fmla="*/ 0 h 307"/>
                  <a:gd name="T6" fmla="*/ 0 w 208"/>
                  <a:gd name="T7" fmla="*/ 85 h 307"/>
                  <a:gd name="T8" fmla="*/ 207 w 208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7"/>
                  <a:gd name="T17" fmla="*/ 208 w 208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7">
                    <a:moveTo>
                      <a:pt x="207" y="306"/>
                    </a:moveTo>
                    <a:lnTo>
                      <a:pt x="207" y="221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7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74" name="Freeform 61"/>
              <p:cNvSpPr>
                <a:spLocks/>
              </p:cNvSpPr>
              <p:nvPr/>
            </p:nvSpPr>
            <p:spPr bwMode="auto">
              <a:xfrm>
                <a:off x="4458" y="2955"/>
                <a:ext cx="208" cy="308"/>
              </a:xfrm>
              <a:custGeom>
                <a:avLst/>
                <a:gdLst>
                  <a:gd name="T0" fmla="*/ 0 w 208"/>
                  <a:gd name="T1" fmla="*/ 307 h 308"/>
                  <a:gd name="T2" fmla="*/ 0 w 208"/>
                  <a:gd name="T3" fmla="*/ 222 h 308"/>
                  <a:gd name="T4" fmla="*/ 207 w 208"/>
                  <a:gd name="T5" fmla="*/ 0 h 308"/>
                  <a:gd name="T6" fmla="*/ 207 w 208"/>
                  <a:gd name="T7" fmla="*/ 85 h 308"/>
                  <a:gd name="T8" fmla="*/ 0 w 208"/>
                  <a:gd name="T9" fmla="*/ 307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8"/>
                  <a:gd name="T17" fmla="*/ 208 w 208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8">
                    <a:moveTo>
                      <a:pt x="0" y="307"/>
                    </a:moveTo>
                    <a:lnTo>
                      <a:pt x="0" y="222"/>
                    </a:lnTo>
                    <a:lnTo>
                      <a:pt x="207" y="0"/>
                    </a:lnTo>
                    <a:lnTo>
                      <a:pt x="207" y="85"/>
                    </a:lnTo>
                    <a:lnTo>
                      <a:pt x="0" y="30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75" name="Freeform 62"/>
              <p:cNvSpPr>
                <a:spLocks/>
              </p:cNvSpPr>
              <p:nvPr/>
            </p:nvSpPr>
            <p:spPr bwMode="auto">
              <a:xfrm>
                <a:off x="4665" y="3182"/>
                <a:ext cx="208" cy="308"/>
              </a:xfrm>
              <a:custGeom>
                <a:avLst/>
                <a:gdLst>
                  <a:gd name="T0" fmla="*/ 207 w 208"/>
                  <a:gd name="T1" fmla="*/ 0 h 308"/>
                  <a:gd name="T2" fmla="*/ 207 w 208"/>
                  <a:gd name="T3" fmla="*/ 85 h 308"/>
                  <a:gd name="T4" fmla="*/ 0 w 208"/>
                  <a:gd name="T5" fmla="*/ 307 h 308"/>
                  <a:gd name="T6" fmla="*/ 0 w 208"/>
                  <a:gd name="T7" fmla="*/ 222 h 308"/>
                  <a:gd name="T8" fmla="*/ 207 w 208"/>
                  <a:gd name="T9" fmla="*/ 0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8"/>
                  <a:gd name="T17" fmla="*/ 208 w 208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8">
                    <a:moveTo>
                      <a:pt x="207" y="0"/>
                    </a:moveTo>
                    <a:lnTo>
                      <a:pt x="207" y="85"/>
                    </a:lnTo>
                    <a:lnTo>
                      <a:pt x="0" y="307"/>
                    </a:lnTo>
                    <a:lnTo>
                      <a:pt x="0" y="222"/>
                    </a:lnTo>
                    <a:lnTo>
                      <a:pt x="207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76" name="Freeform 63"/>
              <p:cNvSpPr>
                <a:spLocks/>
              </p:cNvSpPr>
              <p:nvPr/>
            </p:nvSpPr>
            <p:spPr bwMode="auto">
              <a:xfrm>
                <a:off x="4458" y="3184"/>
                <a:ext cx="208" cy="307"/>
              </a:xfrm>
              <a:custGeom>
                <a:avLst/>
                <a:gdLst>
                  <a:gd name="T0" fmla="*/ 0 w 208"/>
                  <a:gd name="T1" fmla="*/ 0 h 307"/>
                  <a:gd name="T2" fmla="*/ 0 w 208"/>
                  <a:gd name="T3" fmla="*/ 85 h 307"/>
                  <a:gd name="T4" fmla="*/ 207 w 208"/>
                  <a:gd name="T5" fmla="*/ 306 h 307"/>
                  <a:gd name="T6" fmla="*/ 207 w 208"/>
                  <a:gd name="T7" fmla="*/ 221 h 307"/>
                  <a:gd name="T8" fmla="*/ 0 w 208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7"/>
                  <a:gd name="T17" fmla="*/ 208 w 208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7">
                    <a:moveTo>
                      <a:pt x="0" y="0"/>
                    </a:moveTo>
                    <a:lnTo>
                      <a:pt x="0" y="85"/>
                    </a:lnTo>
                    <a:lnTo>
                      <a:pt x="207" y="306"/>
                    </a:lnTo>
                    <a:lnTo>
                      <a:pt x="207" y="22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08" name="Group 64"/>
            <p:cNvGrpSpPr>
              <a:grpSpLocks/>
            </p:cNvGrpSpPr>
            <p:nvPr/>
          </p:nvGrpSpPr>
          <p:grpSpPr bwMode="auto">
            <a:xfrm>
              <a:off x="3223" y="1169"/>
              <a:ext cx="413" cy="537"/>
              <a:chOff x="3223" y="1169"/>
              <a:chExt cx="413" cy="537"/>
            </a:xfrm>
          </p:grpSpPr>
          <p:sp>
            <p:nvSpPr>
              <p:cNvPr id="22667" name="AutoShape 65"/>
              <p:cNvSpPr>
                <a:spLocks noChangeArrowheads="1"/>
              </p:cNvSpPr>
              <p:nvPr/>
            </p:nvSpPr>
            <p:spPr bwMode="auto">
              <a:xfrm>
                <a:off x="3223" y="1171"/>
                <a:ext cx="412" cy="446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68" name="Freeform 66"/>
              <p:cNvSpPr>
                <a:spLocks/>
              </p:cNvSpPr>
              <p:nvPr/>
            </p:nvSpPr>
            <p:spPr bwMode="auto">
              <a:xfrm>
                <a:off x="3223" y="1169"/>
                <a:ext cx="207" cy="306"/>
              </a:xfrm>
              <a:custGeom>
                <a:avLst/>
                <a:gdLst>
                  <a:gd name="T0" fmla="*/ 0 w 207"/>
                  <a:gd name="T1" fmla="*/ 305 h 306"/>
                  <a:gd name="T2" fmla="*/ 0 w 207"/>
                  <a:gd name="T3" fmla="*/ 220 h 306"/>
                  <a:gd name="T4" fmla="*/ 206 w 207"/>
                  <a:gd name="T5" fmla="*/ 0 h 306"/>
                  <a:gd name="T6" fmla="*/ 206 w 207"/>
                  <a:gd name="T7" fmla="*/ 85 h 306"/>
                  <a:gd name="T8" fmla="*/ 0 w 207"/>
                  <a:gd name="T9" fmla="*/ 305 h 3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6"/>
                  <a:gd name="T17" fmla="*/ 207 w 207"/>
                  <a:gd name="T18" fmla="*/ 306 h 3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6">
                    <a:moveTo>
                      <a:pt x="0" y="305"/>
                    </a:moveTo>
                    <a:lnTo>
                      <a:pt x="0" y="220"/>
                    </a:lnTo>
                    <a:lnTo>
                      <a:pt x="206" y="0"/>
                    </a:lnTo>
                    <a:lnTo>
                      <a:pt x="206" y="85"/>
                    </a:lnTo>
                    <a:lnTo>
                      <a:pt x="0" y="305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69" name="Freeform 67"/>
              <p:cNvSpPr>
                <a:spLocks/>
              </p:cNvSpPr>
              <p:nvPr/>
            </p:nvSpPr>
            <p:spPr bwMode="auto">
              <a:xfrm>
                <a:off x="3430" y="1169"/>
                <a:ext cx="206" cy="309"/>
              </a:xfrm>
              <a:custGeom>
                <a:avLst/>
                <a:gdLst>
                  <a:gd name="T0" fmla="*/ 205 w 206"/>
                  <a:gd name="T1" fmla="*/ 308 h 309"/>
                  <a:gd name="T2" fmla="*/ 205 w 206"/>
                  <a:gd name="T3" fmla="*/ 222 h 309"/>
                  <a:gd name="T4" fmla="*/ 0 w 206"/>
                  <a:gd name="T5" fmla="*/ 0 h 309"/>
                  <a:gd name="T6" fmla="*/ 0 w 206"/>
                  <a:gd name="T7" fmla="*/ 86 h 309"/>
                  <a:gd name="T8" fmla="*/ 205 w 206"/>
                  <a:gd name="T9" fmla="*/ 308 h 3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9"/>
                  <a:gd name="T17" fmla="*/ 206 w 206"/>
                  <a:gd name="T18" fmla="*/ 309 h 3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9">
                    <a:moveTo>
                      <a:pt x="205" y="308"/>
                    </a:moveTo>
                    <a:lnTo>
                      <a:pt x="205" y="222"/>
                    </a:lnTo>
                    <a:lnTo>
                      <a:pt x="0" y="0"/>
                    </a:lnTo>
                    <a:lnTo>
                      <a:pt x="0" y="86"/>
                    </a:lnTo>
                    <a:lnTo>
                      <a:pt x="205" y="308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70" name="Freeform 68"/>
              <p:cNvSpPr>
                <a:spLocks/>
              </p:cNvSpPr>
              <p:nvPr/>
            </p:nvSpPr>
            <p:spPr bwMode="auto">
              <a:xfrm>
                <a:off x="3223" y="1397"/>
                <a:ext cx="207" cy="307"/>
              </a:xfrm>
              <a:custGeom>
                <a:avLst/>
                <a:gdLst>
                  <a:gd name="T0" fmla="*/ 0 w 207"/>
                  <a:gd name="T1" fmla="*/ 0 h 307"/>
                  <a:gd name="T2" fmla="*/ 0 w 207"/>
                  <a:gd name="T3" fmla="*/ 85 h 307"/>
                  <a:gd name="T4" fmla="*/ 206 w 207"/>
                  <a:gd name="T5" fmla="*/ 306 h 307"/>
                  <a:gd name="T6" fmla="*/ 206 w 207"/>
                  <a:gd name="T7" fmla="*/ 221 h 307"/>
                  <a:gd name="T8" fmla="*/ 0 w 207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7"/>
                  <a:gd name="T17" fmla="*/ 207 w 207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7">
                    <a:moveTo>
                      <a:pt x="0" y="0"/>
                    </a:moveTo>
                    <a:lnTo>
                      <a:pt x="0" y="85"/>
                    </a:lnTo>
                    <a:lnTo>
                      <a:pt x="206" y="306"/>
                    </a:lnTo>
                    <a:lnTo>
                      <a:pt x="206" y="22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71" name="Freeform 69"/>
              <p:cNvSpPr>
                <a:spLocks/>
              </p:cNvSpPr>
              <p:nvPr/>
            </p:nvSpPr>
            <p:spPr bwMode="auto">
              <a:xfrm>
                <a:off x="3430" y="1399"/>
                <a:ext cx="206" cy="307"/>
              </a:xfrm>
              <a:custGeom>
                <a:avLst/>
                <a:gdLst>
                  <a:gd name="T0" fmla="*/ 205 w 206"/>
                  <a:gd name="T1" fmla="*/ 0 h 307"/>
                  <a:gd name="T2" fmla="*/ 205 w 206"/>
                  <a:gd name="T3" fmla="*/ 85 h 307"/>
                  <a:gd name="T4" fmla="*/ 0 w 206"/>
                  <a:gd name="T5" fmla="*/ 306 h 307"/>
                  <a:gd name="T6" fmla="*/ 0 w 206"/>
                  <a:gd name="T7" fmla="*/ 221 h 307"/>
                  <a:gd name="T8" fmla="*/ 205 w 206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7"/>
                  <a:gd name="T17" fmla="*/ 206 w 206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7">
                    <a:moveTo>
                      <a:pt x="205" y="0"/>
                    </a:moveTo>
                    <a:lnTo>
                      <a:pt x="205" y="85"/>
                    </a:lnTo>
                    <a:lnTo>
                      <a:pt x="0" y="306"/>
                    </a:lnTo>
                    <a:lnTo>
                      <a:pt x="0" y="221"/>
                    </a:lnTo>
                    <a:lnTo>
                      <a:pt x="205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09" name="Group 70"/>
            <p:cNvGrpSpPr>
              <a:grpSpLocks/>
            </p:cNvGrpSpPr>
            <p:nvPr/>
          </p:nvGrpSpPr>
          <p:grpSpPr bwMode="auto">
            <a:xfrm>
              <a:off x="3016" y="1393"/>
              <a:ext cx="415" cy="536"/>
              <a:chOff x="3016" y="1393"/>
              <a:chExt cx="415" cy="536"/>
            </a:xfrm>
          </p:grpSpPr>
          <p:sp>
            <p:nvSpPr>
              <p:cNvPr id="22662" name="AutoShape 71"/>
              <p:cNvSpPr>
                <a:spLocks noChangeArrowheads="1"/>
              </p:cNvSpPr>
              <p:nvPr/>
            </p:nvSpPr>
            <p:spPr bwMode="auto">
              <a:xfrm>
                <a:off x="3016" y="1395"/>
                <a:ext cx="412" cy="446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63" name="Freeform 72"/>
              <p:cNvSpPr>
                <a:spLocks/>
              </p:cNvSpPr>
              <p:nvPr/>
            </p:nvSpPr>
            <p:spPr bwMode="auto">
              <a:xfrm>
                <a:off x="3017" y="1393"/>
                <a:ext cx="207" cy="307"/>
              </a:xfrm>
              <a:custGeom>
                <a:avLst/>
                <a:gdLst>
                  <a:gd name="T0" fmla="*/ 0 w 207"/>
                  <a:gd name="T1" fmla="*/ 306 h 307"/>
                  <a:gd name="T2" fmla="*/ 0 w 207"/>
                  <a:gd name="T3" fmla="*/ 221 h 307"/>
                  <a:gd name="T4" fmla="*/ 206 w 207"/>
                  <a:gd name="T5" fmla="*/ 0 h 307"/>
                  <a:gd name="T6" fmla="*/ 206 w 207"/>
                  <a:gd name="T7" fmla="*/ 85 h 307"/>
                  <a:gd name="T8" fmla="*/ 0 w 207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7"/>
                  <a:gd name="T17" fmla="*/ 207 w 207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7">
                    <a:moveTo>
                      <a:pt x="0" y="306"/>
                    </a:moveTo>
                    <a:lnTo>
                      <a:pt x="0" y="221"/>
                    </a:lnTo>
                    <a:lnTo>
                      <a:pt x="206" y="0"/>
                    </a:lnTo>
                    <a:lnTo>
                      <a:pt x="206" y="85"/>
                    </a:lnTo>
                    <a:lnTo>
                      <a:pt x="0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64" name="Freeform 73"/>
              <p:cNvSpPr>
                <a:spLocks/>
              </p:cNvSpPr>
              <p:nvPr/>
            </p:nvSpPr>
            <p:spPr bwMode="auto">
              <a:xfrm>
                <a:off x="3225" y="1395"/>
                <a:ext cx="206" cy="305"/>
              </a:xfrm>
              <a:custGeom>
                <a:avLst/>
                <a:gdLst>
                  <a:gd name="T0" fmla="*/ 205 w 206"/>
                  <a:gd name="T1" fmla="*/ 304 h 305"/>
                  <a:gd name="T2" fmla="*/ 205 w 206"/>
                  <a:gd name="T3" fmla="*/ 219 h 305"/>
                  <a:gd name="T4" fmla="*/ 0 w 206"/>
                  <a:gd name="T5" fmla="*/ 0 h 305"/>
                  <a:gd name="T6" fmla="*/ 0 w 206"/>
                  <a:gd name="T7" fmla="*/ 85 h 305"/>
                  <a:gd name="T8" fmla="*/ 205 w 206"/>
                  <a:gd name="T9" fmla="*/ 304 h 3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5"/>
                  <a:gd name="T17" fmla="*/ 206 w 206"/>
                  <a:gd name="T18" fmla="*/ 305 h 3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5">
                    <a:moveTo>
                      <a:pt x="205" y="304"/>
                    </a:moveTo>
                    <a:lnTo>
                      <a:pt x="205" y="219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5" y="304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65" name="Freeform 74"/>
              <p:cNvSpPr>
                <a:spLocks/>
              </p:cNvSpPr>
              <p:nvPr/>
            </p:nvSpPr>
            <p:spPr bwMode="auto">
              <a:xfrm>
                <a:off x="3017" y="1621"/>
                <a:ext cx="207" cy="308"/>
              </a:xfrm>
              <a:custGeom>
                <a:avLst/>
                <a:gdLst>
                  <a:gd name="T0" fmla="*/ 0 w 207"/>
                  <a:gd name="T1" fmla="*/ 0 h 308"/>
                  <a:gd name="T2" fmla="*/ 0 w 207"/>
                  <a:gd name="T3" fmla="*/ 85 h 308"/>
                  <a:gd name="T4" fmla="*/ 206 w 207"/>
                  <a:gd name="T5" fmla="*/ 307 h 308"/>
                  <a:gd name="T6" fmla="*/ 206 w 207"/>
                  <a:gd name="T7" fmla="*/ 222 h 308"/>
                  <a:gd name="T8" fmla="*/ 0 w 207"/>
                  <a:gd name="T9" fmla="*/ 0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8"/>
                  <a:gd name="T17" fmla="*/ 207 w 207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8">
                    <a:moveTo>
                      <a:pt x="0" y="0"/>
                    </a:moveTo>
                    <a:lnTo>
                      <a:pt x="0" y="85"/>
                    </a:lnTo>
                    <a:lnTo>
                      <a:pt x="206" y="307"/>
                    </a:lnTo>
                    <a:lnTo>
                      <a:pt x="206" y="222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66" name="Freeform 75"/>
              <p:cNvSpPr>
                <a:spLocks/>
              </p:cNvSpPr>
              <p:nvPr/>
            </p:nvSpPr>
            <p:spPr bwMode="auto">
              <a:xfrm>
                <a:off x="3225" y="1622"/>
                <a:ext cx="206" cy="307"/>
              </a:xfrm>
              <a:custGeom>
                <a:avLst/>
                <a:gdLst>
                  <a:gd name="T0" fmla="*/ 205 w 206"/>
                  <a:gd name="T1" fmla="*/ 0 h 307"/>
                  <a:gd name="T2" fmla="*/ 205 w 206"/>
                  <a:gd name="T3" fmla="*/ 85 h 307"/>
                  <a:gd name="T4" fmla="*/ 0 w 206"/>
                  <a:gd name="T5" fmla="*/ 306 h 307"/>
                  <a:gd name="T6" fmla="*/ 0 w 206"/>
                  <a:gd name="T7" fmla="*/ 221 h 307"/>
                  <a:gd name="T8" fmla="*/ 205 w 206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7"/>
                  <a:gd name="T17" fmla="*/ 206 w 206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7">
                    <a:moveTo>
                      <a:pt x="205" y="0"/>
                    </a:moveTo>
                    <a:lnTo>
                      <a:pt x="205" y="85"/>
                    </a:lnTo>
                    <a:lnTo>
                      <a:pt x="0" y="306"/>
                    </a:lnTo>
                    <a:lnTo>
                      <a:pt x="0" y="221"/>
                    </a:lnTo>
                    <a:lnTo>
                      <a:pt x="205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10" name="Group 76"/>
            <p:cNvGrpSpPr>
              <a:grpSpLocks/>
            </p:cNvGrpSpPr>
            <p:nvPr/>
          </p:nvGrpSpPr>
          <p:grpSpPr bwMode="auto">
            <a:xfrm>
              <a:off x="2812" y="1615"/>
              <a:ext cx="414" cy="538"/>
              <a:chOff x="2812" y="1615"/>
              <a:chExt cx="414" cy="538"/>
            </a:xfrm>
          </p:grpSpPr>
          <p:sp>
            <p:nvSpPr>
              <p:cNvPr id="22657" name="AutoShape 77"/>
              <p:cNvSpPr>
                <a:spLocks noChangeArrowheads="1"/>
              </p:cNvSpPr>
              <p:nvPr/>
            </p:nvSpPr>
            <p:spPr bwMode="auto">
              <a:xfrm>
                <a:off x="2812" y="1617"/>
                <a:ext cx="411" cy="446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58" name="Freeform 78"/>
              <p:cNvSpPr>
                <a:spLocks/>
              </p:cNvSpPr>
              <p:nvPr/>
            </p:nvSpPr>
            <p:spPr bwMode="auto">
              <a:xfrm>
                <a:off x="2812" y="1615"/>
                <a:ext cx="206" cy="308"/>
              </a:xfrm>
              <a:custGeom>
                <a:avLst/>
                <a:gdLst>
                  <a:gd name="T0" fmla="*/ 0 w 206"/>
                  <a:gd name="T1" fmla="*/ 307 h 308"/>
                  <a:gd name="T2" fmla="*/ 0 w 206"/>
                  <a:gd name="T3" fmla="*/ 222 h 308"/>
                  <a:gd name="T4" fmla="*/ 205 w 206"/>
                  <a:gd name="T5" fmla="*/ 0 h 308"/>
                  <a:gd name="T6" fmla="*/ 205 w 206"/>
                  <a:gd name="T7" fmla="*/ 85 h 308"/>
                  <a:gd name="T8" fmla="*/ 0 w 206"/>
                  <a:gd name="T9" fmla="*/ 307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8"/>
                  <a:gd name="T17" fmla="*/ 206 w 206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8">
                    <a:moveTo>
                      <a:pt x="0" y="307"/>
                    </a:moveTo>
                    <a:lnTo>
                      <a:pt x="0" y="222"/>
                    </a:lnTo>
                    <a:lnTo>
                      <a:pt x="205" y="0"/>
                    </a:lnTo>
                    <a:lnTo>
                      <a:pt x="205" y="85"/>
                    </a:lnTo>
                    <a:lnTo>
                      <a:pt x="0" y="30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59" name="Freeform 79"/>
              <p:cNvSpPr>
                <a:spLocks/>
              </p:cNvSpPr>
              <p:nvPr/>
            </p:nvSpPr>
            <p:spPr bwMode="auto">
              <a:xfrm>
                <a:off x="3018" y="1617"/>
                <a:ext cx="208" cy="307"/>
              </a:xfrm>
              <a:custGeom>
                <a:avLst/>
                <a:gdLst>
                  <a:gd name="T0" fmla="*/ 207 w 208"/>
                  <a:gd name="T1" fmla="*/ 306 h 307"/>
                  <a:gd name="T2" fmla="*/ 207 w 208"/>
                  <a:gd name="T3" fmla="*/ 221 h 307"/>
                  <a:gd name="T4" fmla="*/ 0 w 208"/>
                  <a:gd name="T5" fmla="*/ 0 h 307"/>
                  <a:gd name="T6" fmla="*/ 0 w 208"/>
                  <a:gd name="T7" fmla="*/ 85 h 307"/>
                  <a:gd name="T8" fmla="*/ 207 w 208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7"/>
                  <a:gd name="T17" fmla="*/ 208 w 208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7">
                    <a:moveTo>
                      <a:pt x="207" y="306"/>
                    </a:moveTo>
                    <a:lnTo>
                      <a:pt x="207" y="221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7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60" name="Freeform 80"/>
              <p:cNvSpPr>
                <a:spLocks/>
              </p:cNvSpPr>
              <p:nvPr/>
            </p:nvSpPr>
            <p:spPr bwMode="auto">
              <a:xfrm>
                <a:off x="2812" y="1843"/>
                <a:ext cx="206" cy="308"/>
              </a:xfrm>
              <a:custGeom>
                <a:avLst/>
                <a:gdLst>
                  <a:gd name="T0" fmla="*/ 0 w 206"/>
                  <a:gd name="T1" fmla="*/ 0 h 308"/>
                  <a:gd name="T2" fmla="*/ 0 w 206"/>
                  <a:gd name="T3" fmla="*/ 85 h 308"/>
                  <a:gd name="T4" fmla="*/ 205 w 206"/>
                  <a:gd name="T5" fmla="*/ 307 h 308"/>
                  <a:gd name="T6" fmla="*/ 205 w 206"/>
                  <a:gd name="T7" fmla="*/ 222 h 308"/>
                  <a:gd name="T8" fmla="*/ 0 w 206"/>
                  <a:gd name="T9" fmla="*/ 0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8"/>
                  <a:gd name="T17" fmla="*/ 206 w 206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8">
                    <a:moveTo>
                      <a:pt x="0" y="0"/>
                    </a:moveTo>
                    <a:lnTo>
                      <a:pt x="0" y="85"/>
                    </a:lnTo>
                    <a:lnTo>
                      <a:pt x="205" y="307"/>
                    </a:lnTo>
                    <a:lnTo>
                      <a:pt x="205" y="222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61" name="Freeform 81"/>
              <p:cNvSpPr>
                <a:spLocks/>
              </p:cNvSpPr>
              <p:nvPr/>
            </p:nvSpPr>
            <p:spPr bwMode="auto">
              <a:xfrm>
                <a:off x="3018" y="1845"/>
                <a:ext cx="208" cy="308"/>
              </a:xfrm>
              <a:custGeom>
                <a:avLst/>
                <a:gdLst>
                  <a:gd name="T0" fmla="*/ 207 w 208"/>
                  <a:gd name="T1" fmla="*/ 0 h 308"/>
                  <a:gd name="T2" fmla="*/ 207 w 208"/>
                  <a:gd name="T3" fmla="*/ 85 h 308"/>
                  <a:gd name="T4" fmla="*/ 0 w 208"/>
                  <a:gd name="T5" fmla="*/ 307 h 308"/>
                  <a:gd name="T6" fmla="*/ 0 w 208"/>
                  <a:gd name="T7" fmla="*/ 222 h 308"/>
                  <a:gd name="T8" fmla="*/ 207 w 208"/>
                  <a:gd name="T9" fmla="*/ 0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8"/>
                  <a:gd name="T17" fmla="*/ 208 w 208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8">
                    <a:moveTo>
                      <a:pt x="207" y="0"/>
                    </a:moveTo>
                    <a:lnTo>
                      <a:pt x="207" y="85"/>
                    </a:lnTo>
                    <a:lnTo>
                      <a:pt x="0" y="307"/>
                    </a:lnTo>
                    <a:lnTo>
                      <a:pt x="0" y="222"/>
                    </a:lnTo>
                    <a:lnTo>
                      <a:pt x="207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11" name="Group 82"/>
            <p:cNvGrpSpPr>
              <a:grpSpLocks/>
            </p:cNvGrpSpPr>
            <p:nvPr/>
          </p:nvGrpSpPr>
          <p:grpSpPr bwMode="auto">
            <a:xfrm>
              <a:off x="2812" y="2065"/>
              <a:ext cx="414" cy="537"/>
              <a:chOff x="2812" y="2065"/>
              <a:chExt cx="414" cy="537"/>
            </a:xfrm>
          </p:grpSpPr>
          <p:sp>
            <p:nvSpPr>
              <p:cNvPr id="22652" name="AutoShape 83"/>
              <p:cNvSpPr>
                <a:spLocks noChangeArrowheads="1"/>
              </p:cNvSpPr>
              <p:nvPr/>
            </p:nvSpPr>
            <p:spPr bwMode="auto">
              <a:xfrm>
                <a:off x="2812" y="2067"/>
                <a:ext cx="411" cy="446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53" name="Freeform 84"/>
              <p:cNvSpPr>
                <a:spLocks/>
              </p:cNvSpPr>
              <p:nvPr/>
            </p:nvSpPr>
            <p:spPr bwMode="auto">
              <a:xfrm>
                <a:off x="2812" y="2065"/>
                <a:ext cx="206" cy="308"/>
              </a:xfrm>
              <a:custGeom>
                <a:avLst/>
                <a:gdLst>
                  <a:gd name="T0" fmla="*/ 0 w 206"/>
                  <a:gd name="T1" fmla="*/ 307 h 308"/>
                  <a:gd name="T2" fmla="*/ 0 w 206"/>
                  <a:gd name="T3" fmla="*/ 222 h 308"/>
                  <a:gd name="T4" fmla="*/ 205 w 206"/>
                  <a:gd name="T5" fmla="*/ 0 h 308"/>
                  <a:gd name="T6" fmla="*/ 205 w 206"/>
                  <a:gd name="T7" fmla="*/ 85 h 308"/>
                  <a:gd name="T8" fmla="*/ 0 w 206"/>
                  <a:gd name="T9" fmla="*/ 307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8"/>
                  <a:gd name="T17" fmla="*/ 206 w 206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8">
                    <a:moveTo>
                      <a:pt x="0" y="307"/>
                    </a:moveTo>
                    <a:lnTo>
                      <a:pt x="0" y="222"/>
                    </a:lnTo>
                    <a:lnTo>
                      <a:pt x="205" y="0"/>
                    </a:lnTo>
                    <a:lnTo>
                      <a:pt x="205" y="85"/>
                    </a:lnTo>
                    <a:lnTo>
                      <a:pt x="0" y="30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54" name="Freeform 85"/>
              <p:cNvSpPr>
                <a:spLocks/>
              </p:cNvSpPr>
              <p:nvPr/>
            </p:nvSpPr>
            <p:spPr bwMode="auto">
              <a:xfrm>
                <a:off x="3018" y="2066"/>
                <a:ext cx="208" cy="307"/>
              </a:xfrm>
              <a:custGeom>
                <a:avLst/>
                <a:gdLst>
                  <a:gd name="T0" fmla="*/ 207 w 208"/>
                  <a:gd name="T1" fmla="*/ 306 h 307"/>
                  <a:gd name="T2" fmla="*/ 207 w 208"/>
                  <a:gd name="T3" fmla="*/ 221 h 307"/>
                  <a:gd name="T4" fmla="*/ 0 w 208"/>
                  <a:gd name="T5" fmla="*/ 0 h 307"/>
                  <a:gd name="T6" fmla="*/ 0 w 208"/>
                  <a:gd name="T7" fmla="*/ 85 h 307"/>
                  <a:gd name="T8" fmla="*/ 207 w 208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7"/>
                  <a:gd name="T17" fmla="*/ 208 w 208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7">
                    <a:moveTo>
                      <a:pt x="207" y="306"/>
                    </a:moveTo>
                    <a:lnTo>
                      <a:pt x="207" y="221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7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55" name="Freeform 86"/>
              <p:cNvSpPr>
                <a:spLocks/>
              </p:cNvSpPr>
              <p:nvPr/>
            </p:nvSpPr>
            <p:spPr bwMode="auto">
              <a:xfrm>
                <a:off x="2812" y="2293"/>
                <a:ext cx="206" cy="307"/>
              </a:xfrm>
              <a:custGeom>
                <a:avLst/>
                <a:gdLst>
                  <a:gd name="T0" fmla="*/ 0 w 206"/>
                  <a:gd name="T1" fmla="*/ 0 h 307"/>
                  <a:gd name="T2" fmla="*/ 0 w 206"/>
                  <a:gd name="T3" fmla="*/ 85 h 307"/>
                  <a:gd name="T4" fmla="*/ 205 w 206"/>
                  <a:gd name="T5" fmla="*/ 306 h 307"/>
                  <a:gd name="T6" fmla="*/ 205 w 206"/>
                  <a:gd name="T7" fmla="*/ 221 h 307"/>
                  <a:gd name="T8" fmla="*/ 0 w 206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7"/>
                  <a:gd name="T17" fmla="*/ 206 w 206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7">
                    <a:moveTo>
                      <a:pt x="0" y="0"/>
                    </a:moveTo>
                    <a:lnTo>
                      <a:pt x="0" y="85"/>
                    </a:lnTo>
                    <a:lnTo>
                      <a:pt x="205" y="306"/>
                    </a:lnTo>
                    <a:lnTo>
                      <a:pt x="205" y="22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56" name="Freeform 87"/>
              <p:cNvSpPr>
                <a:spLocks/>
              </p:cNvSpPr>
              <p:nvPr/>
            </p:nvSpPr>
            <p:spPr bwMode="auto">
              <a:xfrm>
                <a:off x="3018" y="2294"/>
                <a:ext cx="208" cy="308"/>
              </a:xfrm>
              <a:custGeom>
                <a:avLst/>
                <a:gdLst>
                  <a:gd name="T0" fmla="*/ 207 w 208"/>
                  <a:gd name="T1" fmla="*/ 0 h 308"/>
                  <a:gd name="T2" fmla="*/ 207 w 208"/>
                  <a:gd name="T3" fmla="*/ 85 h 308"/>
                  <a:gd name="T4" fmla="*/ 0 w 208"/>
                  <a:gd name="T5" fmla="*/ 307 h 308"/>
                  <a:gd name="T6" fmla="*/ 0 w 208"/>
                  <a:gd name="T7" fmla="*/ 222 h 308"/>
                  <a:gd name="T8" fmla="*/ 207 w 208"/>
                  <a:gd name="T9" fmla="*/ 0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8"/>
                  <a:gd name="T17" fmla="*/ 208 w 208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8">
                    <a:moveTo>
                      <a:pt x="207" y="0"/>
                    </a:moveTo>
                    <a:lnTo>
                      <a:pt x="207" y="85"/>
                    </a:lnTo>
                    <a:lnTo>
                      <a:pt x="0" y="307"/>
                    </a:lnTo>
                    <a:lnTo>
                      <a:pt x="0" y="222"/>
                    </a:lnTo>
                    <a:lnTo>
                      <a:pt x="207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12" name="Group 88"/>
            <p:cNvGrpSpPr>
              <a:grpSpLocks/>
            </p:cNvGrpSpPr>
            <p:nvPr/>
          </p:nvGrpSpPr>
          <p:grpSpPr bwMode="auto">
            <a:xfrm>
              <a:off x="2809" y="2513"/>
              <a:ext cx="415" cy="538"/>
              <a:chOff x="2809" y="2513"/>
              <a:chExt cx="415" cy="538"/>
            </a:xfrm>
          </p:grpSpPr>
          <p:sp>
            <p:nvSpPr>
              <p:cNvPr id="22647" name="AutoShape 89"/>
              <p:cNvSpPr>
                <a:spLocks noChangeArrowheads="1"/>
              </p:cNvSpPr>
              <p:nvPr/>
            </p:nvSpPr>
            <p:spPr bwMode="auto">
              <a:xfrm>
                <a:off x="2811" y="2516"/>
                <a:ext cx="410" cy="447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48" name="Freeform 90"/>
              <p:cNvSpPr>
                <a:spLocks/>
              </p:cNvSpPr>
              <p:nvPr/>
            </p:nvSpPr>
            <p:spPr bwMode="auto">
              <a:xfrm>
                <a:off x="2809" y="2513"/>
                <a:ext cx="208" cy="307"/>
              </a:xfrm>
              <a:custGeom>
                <a:avLst/>
                <a:gdLst>
                  <a:gd name="T0" fmla="*/ 0 w 208"/>
                  <a:gd name="T1" fmla="*/ 306 h 307"/>
                  <a:gd name="T2" fmla="*/ 0 w 208"/>
                  <a:gd name="T3" fmla="*/ 221 h 307"/>
                  <a:gd name="T4" fmla="*/ 207 w 208"/>
                  <a:gd name="T5" fmla="*/ 0 h 307"/>
                  <a:gd name="T6" fmla="*/ 207 w 208"/>
                  <a:gd name="T7" fmla="*/ 85 h 307"/>
                  <a:gd name="T8" fmla="*/ 0 w 208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7"/>
                  <a:gd name="T17" fmla="*/ 208 w 208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7">
                    <a:moveTo>
                      <a:pt x="0" y="306"/>
                    </a:moveTo>
                    <a:lnTo>
                      <a:pt x="0" y="221"/>
                    </a:lnTo>
                    <a:lnTo>
                      <a:pt x="207" y="0"/>
                    </a:lnTo>
                    <a:lnTo>
                      <a:pt x="207" y="85"/>
                    </a:lnTo>
                    <a:lnTo>
                      <a:pt x="0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49" name="Freeform 91"/>
              <p:cNvSpPr>
                <a:spLocks/>
              </p:cNvSpPr>
              <p:nvPr/>
            </p:nvSpPr>
            <p:spPr bwMode="auto">
              <a:xfrm>
                <a:off x="3017" y="2516"/>
                <a:ext cx="207" cy="306"/>
              </a:xfrm>
              <a:custGeom>
                <a:avLst/>
                <a:gdLst>
                  <a:gd name="T0" fmla="*/ 206 w 207"/>
                  <a:gd name="T1" fmla="*/ 305 h 306"/>
                  <a:gd name="T2" fmla="*/ 206 w 207"/>
                  <a:gd name="T3" fmla="*/ 220 h 306"/>
                  <a:gd name="T4" fmla="*/ 0 w 207"/>
                  <a:gd name="T5" fmla="*/ 0 h 306"/>
                  <a:gd name="T6" fmla="*/ 0 w 207"/>
                  <a:gd name="T7" fmla="*/ 85 h 306"/>
                  <a:gd name="T8" fmla="*/ 206 w 207"/>
                  <a:gd name="T9" fmla="*/ 305 h 3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6"/>
                  <a:gd name="T17" fmla="*/ 207 w 207"/>
                  <a:gd name="T18" fmla="*/ 306 h 3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6">
                    <a:moveTo>
                      <a:pt x="206" y="305"/>
                    </a:moveTo>
                    <a:lnTo>
                      <a:pt x="206" y="220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6" y="305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50" name="Freeform 92"/>
              <p:cNvSpPr>
                <a:spLocks/>
              </p:cNvSpPr>
              <p:nvPr/>
            </p:nvSpPr>
            <p:spPr bwMode="auto">
              <a:xfrm>
                <a:off x="2809" y="2743"/>
                <a:ext cx="208" cy="307"/>
              </a:xfrm>
              <a:custGeom>
                <a:avLst/>
                <a:gdLst>
                  <a:gd name="T0" fmla="*/ 0 w 208"/>
                  <a:gd name="T1" fmla="*/ 0 h 307"/>
                  <a:gd name="T2" fmla="*/ 0 w 208"/>
                  <a:gd name="T3" fmla="*/ 85 h 307"/>
                  <a:gd name="T4" fmla="*/ 207 w 208"/>
                  <a:gd name="T5" fmla="*/ 306 h 307"/>
                  <a:gd name="T6" fmla="*/ 207 w 208"/>
                  <a:gd name="T7" fmla="*/ 221 h 307"/>
                  <a:gd name="T8" fmla="*/ 0 w 208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7"/>
                  <a:gd name="T17" fmla="*/ 208 w 208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7">
                    <a:moveTo>
                      <a:pt x="0" y="0"/>
                    </a:moveTo>
                    <a:lnTo>
                      <a:pt x="0" y="85"/>
                    </a:lnTo>
                    <a:lnTo>
                      <a:pt x="207" y="306"/>
                    </a:lnTo>
                    <a:lnTo>
                      <a:pt x="207" y="22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51" name="Freeform 93"/>
              <p:cNvSpPr>
                <a:spLocks/>
              </p:cNvSpPr>
              <p:nvPr/>
            </p:nvSpPr>
            <p:spPr bwMode="auto">
              <a:xfrm>
                <a:off x="3017" y="2744"/>
                <a:ext cx="207" cy="307"/>
              </a:xfrm>
              <a:custGeom>
                <a:avLst/>
                <a:gdLst>
                  <a:gd name="T0" fmla="*/ 206 w 207"/>
                  <a:gd name="T1" fmla="*/ 0 h 307"/>
                  <a:gd name="T2" fmla="*/ 206 w 207"/>
                  <a:gd name="T3" fmla="*/ 85 h 307"/>
                  <a:gd name="T4" fmla="*/ 0 w 207"/>
                  <a:gd name="T5" fmla="*/ 306 h 307"/>
                  <a:gd name="T6" fmla="*/ 0 w 207"/>
                  <a:gd name="T7" fmla="*/ 221 h 307"/>
                  <a:gd name="T8" fmla="*/ 206 w 207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7"/>
                  <a:gd name="T17" fmla="*/ 207 w 207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7">
                    <a:moveTo>
                      <a:pt x="206" y="0"/>
                    </a:moveTo>
                    <a:lnTo>
                      <a:pt x="206" y="85"/>
                    </a:lnTo>
                    <a:lnTo>
                      <a:pt x="0" y="306"/>
                    </a:lnTo>
                    <a:lnTo>
                      <a:pt x="0" y="221"/>
                    </a:lnTo>
                    <a:lnTo>
                      <a:pt x="206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13" name="Group 94"/>
            <p:cNvGrpSpPr>
              <a:grpSpLocks/>
            </p:cNvGrpSpPr>
            <p:nvPr/>
          </p:nvGrpSpPr>
          <p:grpSpPr bwMode="auto">
            <a:xfrm>
              <a:off x="3020" y="2739"/>
              <a:ext cx="413" cy="537"/>
              <a:chOff x="3020" y="2739"/>
              <a:chExt cx="413" cy="537"/>
            </a:xfrm>
          </p:grpSpPr>
          <p:sp>
            <p:nvSpPr>
              <p:cNvPr id="22642" name="AutoShape 95"/>
              <p:cNvSpPr>
                <a:spLocks noChangeArrowheads="1"/>
              </p:cNvSpPr>
              <p:nvPr/>
            </p:nvSpPr>
            <p:spPr bwMode="auto">
              <a:xfrm>
                <a:off x="3020" y="2742"/>
                <a:ext cx="411" cy="448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43" name="Freeform 96"/>
              <p:cNvSpPr>
                <a:spLocks/>
              </p:cNvSpPr>
              <p:nvPr/>
            </p:nvSpPr>
            <p:spPr bwMode="auto">
              <a:xfrm>
                <a:off x="3021" y="2739"/>
                <a:ext cx="205" cy="307"/>
              </a:xfrm>
              <a:custGeom>
                <a:avLst/>
                <a:gdLst>
                  <a:gd name="T0" fmla="*/ 0 w 205"/>
                  <a:gd name="T1" fmla="*/ 306 h 307"/>
                  <a:gd name="T2" fmla="*/ 0 w 205"/>
                  <a:gd name="T3" fmla="*/ 221 h 307"/>
                  <a:gd name="T4" fmla="*/ 204 w 205"/>
                  <a:gd name="T5" fmla="*/ 0 h 307"/>
                  <a:gd name="T6" fmla="*/ 204 w 205"/>
                  <a:gd name="T7" fmla="*/ 85 h 307"/>
                  <a:gd name="T8" fmla="*/ 0 w 205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7"/>
                  <a:gd name="T17" fmla="*/ 205 w 205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7">
                    <a:moveTo>
                      <a:pt x="0" y="306"/>
                    </a:moveTo>
                    <a:lnTo>
                      <a:pt x="0" y="221"/>
                    </a:lnTo>
                    <a:lnTo>
                      <a:pt x="204" y="0"/>
                    </a:lnTo>
                    <a:lnTo>
                      <a:pt x="204" y="85"/>
                    </a:lnTo>
                    <a:lnTo>
                      <a:pt x="0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44" name="Freeform 97"/>
              <p:cNvSpPr>
                <a:spLocks/>
              </p:cNvSpPr>
              <p:nvPr/>
            </p:nvSpPr>
            <p:spPr bwMode="auto">
              <a:xfrm>
                <a:off x="3227" y="2740"/>
                <a:ext cx="206" cy="308"/>
              </a:xfrm>
              <a:custGeom>
                <a:avLst/>
                <a:gdLst>
                  <a:gd name="T0" fmla="*/ 205 w 206"/>
                  <a:gd name="T1" fmla="*/ 307 h 308"/>
                  <a:gd name="T2" fmla="*/ 205 w 206"/>
                  <a:gd name="T3" fmla="*/ 222 h 308"/>
                  <a:gd name="T4" fmla="*/ 0 w 206"/>
                  <a:gd name="T5" fmla="*/ 0 h 308"/>
                  <a:gd name="T6" fmla="*/ 0 w 206"/>
                  <a:gd name="T7" fmla="*/ 85 h 308"/>
                  <a:gd name="T8" fmla="*/ 205 w 206"/>
                  <a:gd name="T9" fmla="*/ 307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8"/>
                  <a:gd name="T17" fmla="*/ 206 w 206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8">
                    <a:moveTo>
                      <a:pt x="205" y="307"/>
                    </a:moveTo>
                    <a:lnTo>
                      <a:pt x="205" y="222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5" y="30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45" name="Freeform 98"/>
              <p:cNvSpPr>
                <a:spLocks/>
              </p:cNvSpPr>
              <p:nvPr/>
            </p:nvSpPr>
            <p:spPr bwMode="auto">
              <a:xfrm>
                <a:off x="3021" y="2968"/>
                <a:ext cx="205" cy="307"/>
              </a:xfrm>
              <a:custGeom>
                <a:avLst/>
                <a:gdLst>
                  <a:gd name="T0" fmla="*/ 0 w 205"/>
                  <a:gd name="T1" fmla="*/ 0 h 307"/>
                  <a:gd name="T2" fmla="*/ 0 w 205"/>
                  <a:gd name="T3" fmla="*/ 85 h 307"/>
                  <a:gd name="T4" fmla="*/ 204 w 205"/>
                  <a:gd name="T5" fmla="*/ 306 h 307"/>
                  <a:gd name="T6" fmla="*/ 204 w 205"/>
                  <a:gd name="T7" fmla="*/ 221 h 307"/>
                  <a:gd name="T8" fmla="*/ 0 w 205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7"/>
                  <a:gd name="T17" fmla="*/ 205 w 205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7">
                    <a:moveTo>
                      <a:pt x="0" y="0"/>
                    </a:moveTo>
                    <a:lnTo>
                      <a:pt x="0" y="85"/>
                    </a:lnTo>
                    <a:lnTo>
                      <a:pt x="204" y="306"/>
                    </a:lnTo>
                    <a:lnTo>
                      <a:pt x="204" y="22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46" name="Freeform 99"/>
              <p:cNvSpPr>
                <a:spLocks/>
              </p:cNvSpPr>
              <p:nvPr/>
            </p:nvSpPr>
            <p:spPr bwMode="auto">
              <a:xfrm>
                <a:off x="3227" y="2969"/>
                <a:ext cx="206" cy="307"/>
              </a:xfrm>
              <a:custGeom>
                <a:avLst/>
                <a:gdLst>
                  <a:gd name="T0" fmla="*/ 205 w 206"/>
                  <a:gd name="T1" fmla="*/ 0 h 307"/>
                  <a:gd name="T2" fmla="*/ 205 w 206"/>
                  <a:gd name="T3" fmla="*/ 85 h 307"/>
                  <a:gd name="T4" fmla="*/ 0 w 206"/>
                  <a:gd name="T5" fmla="*/ 306 h 307"/>
                  <a:gd name="T6" fmla="*/ 0 w 206"/>
                  <a:gd name="T7" fmla="*/ 221 h 307"/>
                  <a:gd name="T8" fmla="*/ 205 w 206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7"/>
                  <a:gd name="T17" fmla="*/ 206 w 206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7">
                    <a:moveTo>
                      <a:pt x="205" y="0"/>
                    </a:moveTo>
                    <a:lnTo>
                      <a:pt x="205" y="85"/>
                    </a:lnTo>
                    <a:lnTo>
                      <a:pt x="0" y="306"/>
                    </a:lnTo>
                    <a:lnTo>
                      <a:pt x="0" y="221"/>
                    </a:lnTo>
                    <a:lnTo>
                      <a:pt x="205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14" name="Group 100"/>
            <p:cNvGrpSpPr>
              <a:grpSpLocks/>
            </p:cNvGrpSpPr>
            <p:nvPr/>
          </p:nvGrpSpPr>
          <p:grpSpPr bwMode="auto">
            <a:xfrm>
              <a:off x="3217" y="2955"/>
              <a:ext cx="414" cy="536"/>
              <a:chOff x="3217" y="2955"/>
              <a:chExt cx="414" cy="536"/>
            </a:xfrm>
          </p:grpSpPr>
          <p:sp>
            <p:nvSpPr>
              <p:cNvPr id="22637" name="AutoShape 101"/>
              <p:cNvSpPr>
                <a:spLocks noChangeArrowheads="1"/>
              </p:cNvSpPr>
              <p:nvPr/>
            </p:nvSpPr>
            <p:spPr bwMode="auto">
              <a:xfrm>
                <a:off x="3217" y="2957"/>
                <a:ext cx="413" cy="445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38" name="Freeform 102"/>
              <p:cNvSpPr>
                <a:spLocks/>
              </p:cNvSpPr>
              <p:nvPr/>
            </p:nvSpPr>
            <p:spPr bwMode="auto">
              <a:xfrm>
                <a:off x="3219" y="2955"/>
                <a:ext cx="206" cy="307"/>
              </a:xfrm>
              <a:custGeom>
                <a:avLst/>
                <a:gdLst>
                  <a:gd name="T0" fmla="*/ 0 w 206"/>
                  <a:gd name="T1" fmla="*/ 306 h 307"/>
                  <a:gd name="T2" fmla="*/ 0 w 206"/>
                  <a:gd name="T3" fmla="*/ 221 h 307"/>
                  <a:gd name="T4" fmla="*/ 205 w 206"/>
                  <a:gd name="T5" fmla="*/ 0 h 307"/>
                  <a:gd name="T6" fmla="*/ 205 w 206"/>
                  <a:gd name="T7" fmla="*/ 85 h 307"/>
                  <a:gd name="T8" fmla="*/ 0 w 206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7"/>
                  <a:gd name="T17" fmla="*/ 206 w 206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7">
                    <a:moveTo>
                      <a:pt x="0" y="306"/>
                    </a:moveTo>
                    <a:lnTo>
                      <a:pt x="0" y="221"/>
                    </a:lnTo>
                    <a:lnTo>
                      <a:pt x="205" y="0"/>
                    </a:lnTo>
                    <a:lnTo>
                      <a:pt x="205" y="85"/>
                    </a:lnTo>
                    <a:lnTo>
                      <a:pt x="0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39" name="Freeform 103"/>
              <p:cNvSpPr>
                <a:spLocks/>
              </p:cNvSpPr>
              <p:nvPr/>
            </p:nvSpPr>
            <p:spPr bwMode="auto">
              <a:xfrm>
                <a:off x="3426" y="2955"/>
                <a:ext cx="205" cy="308"/>
              </a:xfrm>
              <a:custGeom>
                <a:avLst/>
                <a:gdLst>
                  <a:gd name="T0" fmla="*/ 204 w 205"/>
                  <a:gd name="T1" fmla="*/ 307 h 308"/>
                  <a:gd name="T2" fmla="*/ 204 w 205"/>
                  <a:gd name="T3" fmla="*/ 222 h 308"/>
                  <a:gd name="T4" fmla="*/ 0 w 205"/>
                  <a:gd name="T5" fmla="*/ 0 h 308"/>
                  <a:gd name="T6" fmla="*/ 0 w 205"/>
                  <a:gd name="T7" fmla="*/ 85 h 308"/>
                  <a:gd name="T8" fmla="*/ 204 w 205"/>
                  <a:gd name="T9" fmla="*/ 307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8"/>
                  <a:gd name="T17" fmla="*/ 205 w 205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8">
                    <a:moveTo>
                      <a:pt x="204" y="307"/>
                    </a:moveTo>
                    <a:lnTo>
                      <a:pt x="204" y="222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4" y="30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40" name="Freeform 104"/>
              <p:cNvSpPr>
                <a:spLocks/>
              </p:cNvSpPr>
              <p:nvPr/>
            </p:nvSpPr>
            <p:spPr bwMode="auto">
              <a:xfrm>
                <a:off x="3219" y="3182"/>
                <a:ext cx="206" cy="308"/>
              </a:xfrm>
              <a:custGeom>
                <a:avLst/>
                <a:gdLst>
                  <a:gd name="T0" fmla="*/ 0 w 206"/>
                  <a:gd name="T1" fmla="*/ 0 h 308"/>
                  <a:gd name="T2" fmla="*/ 0 w 206"/>
                  <a:gd name="T3" fmla="*/ 85 h 308"/>
                  <a:gd name="T4" fmla="*/ 205 w 206"/>
                  <a:gd name="T5" fmla="*/ 307 h 308"/>
                  <a:gd name="T6" fmla="*/ 205 w 206"/>
                  <a:gd name="T7" fmla="*/ 222 h 308"/>
                  <a:gd name="T8" fmla="*/ 0 w 206"/>
                  <a:gd name="T9" fmla="*/ 0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8"/>
                  <a:gd name="T17" fmla="*/ 206 w 206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8">
                    <a:moveTo>
                      <a:pt x="0" y="0"/>
                    </a:moveTo>
                    <a:lnTo>
                      <a:pt x="0" y="85"/>
                    </a:lnTo>
                    <a:lnTo>
                      <a:pt x="205" y="307"/>
                    </a:lnTo>
                    <a:lnTo>
                      <a:pt x="205" y="222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41" name="Freeform 105"/>
              <p:cNvSpPr>
                <a:spLocks/>
              </p:cNvSpPr>
              <p:nvPr/>
            </p:nvSpPr>
            <p:spPr bwMode="auto">
              <a:xfrm>
                <a:off x="3426" y="3184"/>
                <a:ext cx="205" cy="307"/>
              </a:xfrm>
              <a:custGeom>
                <a:avLst/>
                <a:gdLst>
                  <a:gd name="T0" fmla="*/ 204 w 205"/>
                  <a:gd name="T1" fmla="*/ 0 h 307"/>
                  <a:gd name="T2" fmla="*/ 204 w 205"/>
                  <a:gd name="T3" fmla="*/ 85 h 307"/>
                  <a:gd name="T4" fmla="*/ 0 w 205"/>
                  <a:gd name="T5" fmla="*/ 306 h 307"/>
                  <a:gd name="T6" fmla="*/ 0 w 205"/>
                  <a:gd name="T7" fmla="*/ 221 h 307"/>
                  <a:gd name="T8" fmla="*/ 204 w 205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7"/>
                  <a:gd name="T17" fmla="*/ 205 w 205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7">
                    <a:moveTo>
                      <a:pt x="204" y="0"/>
                    </a:moveTo>
                    <a:lnTo>
                      <a:pt x="204" y="85"/>
                    </a:lnTo>
                    <a:lnTo>
                      <a:pt x="0" y="306"/>
                    </a:lnTo>
                    <a:lnTo>
                      <a:pt x="0" y="221"/>
                    </a:lnTo>
                    <a:lnTo>
                      <a:pt x="204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15" name="Group 106"/>
            <p:cNvGrpSpPr>
              <a:grpSpLocks/>
            </p:cNvGrpSpPr>
            <p:nvPr/>
          </p:nvGrpSpPr>
          <p:grpSpPr bwMode="auto">
            <a:xfrm>
              <a:off x="4043" y="1169"/>
              <a:ext cx="414" cy="535"/>
              <a:chOff x="4043" y="1169"/>
              <a:chExt cx="414" cy="535"/>
            </a:xfrm>
          </p:grpSpPr>
          <p:sp>
            <p:nvSpPr>
              <p:cNvPr id="22633" name="AutoShape 107"/>
              <p:cNvSpPr>
                <a:spLocks noChangeArrowheads="1"/>
              </p:cNvSpPr>
              <p:nvPr/>
            </p:nvSpPr>
            <p:spPr bwMode="auto">
              <a:xfrm>
                <a:off x="4043" y="1171"/>
                <a:ext cx="411" cy="446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34" name="Freeform 108"/>
              <p:cNvSpPr>
                <a:spLocks/>
              </p:cNvSpPr>
              <p:nvPr/>
            </p:nvSpPr>
            <p:spPr bwMode="auto">
              <a:xfrm>
                <a:off x="4043" y="1169"/>
                <a:ext cx="208" cy="306"/>
              </a:xfrm>
              <a:custGeom>
                <a:avLst/>
                <a:gdLst>
                  <a:gd name="T0" fmla="*/ 0 w 208"/>
                  <a:gd name="T1" fmla="*/ 305 h 306"/>
                  <a:gd name="T2" fmla="*/ 0 w 208"/>
                  <a:gd name="T3" fmla="*/ 220 h 306"/>
                  <a:gd name="T4" fmla="*/ 207 w 208"/>
                  <a:gd name="T5" fmla="*/ 0 h 306"/>
                  <a:gd name="T6" fmla="*/ 207 w 208"/>
                  <a:gd name="T7" fmla="*/ 85 h 306"/>
                  <a:gd name="T8" fmla="*/ 0 w 208"/>
                  <a:gd name="T9" fmla="*/ 305 h 3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6"/>
                  <a:gd name="T17" fmla="*/ 208 w 208"/>
                  <a:gd name="T18" fmla="*/ 306 h 3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6">
                    <a:moveTo>
                      <a:pt x="0" y="305"/>
                    </a:moveTo>
                    <a:lnTo>
                      <a:pt x="0" y="220"/>
                    </a:lnTo>
                    <a:lnTo>
                      <a:pt x="207" y="0"/>
                    </a:lnTo>
                    <a:lnTo>
                      <a:pt x="207" y="85"/>
                    </a:lnTo>
                    <a:lnTo>
                      <a:pt x="0" y="305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35" name="Freeform 109"/>
              <p:cNvSpPr>
                <a:spLocks/>
              </p:cNvSpPr>
              <p:nvPr/>
            </p:nvSpPr>
            <p:spPr bwMode="auto">
              <a:xfrm>
                <a:off x="4250" y="1169"/>
                <a:ext cx="207" cy="309"/>
              </a:xfrm>
              <a:custGeom>
                <a:avLst/>
                <a:gdLst>
                  <a:gd name="T0" fmla="*/ 206 w 207"/>
                  <a:gd name="T1" fmla="*/ 308 h 309"/>
                  <a:gd name="T2" fmla="*/ 206 w 207"/>
                  <a:gd name="T3" fmla="*/ 222 h 309"/>
                  <a:gd name="T4" fmla="*/ 0 w 207"/>
                  <a:gd name="T5" fmla="*/ 0 h 309"/>
                  <a:gd name="T6" fmla="*/ 0 w 207"/>
                  <a:gd name="T7" fmla="*/ 86 h 309"/>
                  <a:gd name="T8" fmla="*/ 206 w 207"/>
                  <a:gd name="T9" fmla="*/ 308 h 3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9"/>
                  <a:gd name="T17" fmla="*/ 207 w 207"/>
                  <a:gd name="T18" fmla="*/ 309 h 3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9">
                    <a:moveTo>
                      <a:pt x="206" y="308"/>
                    </a:moveTo>
                    <a:lnTo>
                      <a:pt x="206" y="222"/>
                    </a:lnTo>
                    <a:lnTo>
                      <a:pt x="0" y="0"/>
                    </a:lnTo>
                    <a:lnTo>
                      <a:pt x="0" y="86"/>
                    </a:lnTo>
                    <a:lnTo>
                      <a:pt x="206" y="308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36" name="Freeform 110"/>
              <p:cNvSpPr>
                <a:spLocks/>
              </p:cNvSpPr>
              <p:nvPr/>
            </p:nvSpPr>
            <p:spPr bwMode="auto">
              <a:xfrm>
                <a:off x="4043" y="1397"/>
                <a:ext cx="208" cy="307"/>
              </a:xfrm>
              <a:custGeom>
                <a:avLst/>
                <a:gdLst>
                  <a:gd name="T0" fmla="*/ 0 w 208"/>
                  <a:gd name="T1" fmla="*/ 0 h 307"/>
                  <a:gd name="T2" fmla="*/ 0 w 208"/>
                  <a:gd name="T3" fmla="*/ 85 h 307"/>
                  <a:gd name="T4" fmla="*/ 207 w 208"/>
                  <a:gd name="T5" fmla="*/ 306 h 307"/>
                  <a:gd name="T6" fmla="*/ 207 w 208"/>
                  <a:gd name="T7" fmla="*/ 221 h 307"/>
                  <a:gd name="T8" fmla="*/ 0 w 208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7"/>
                  <a:gd name="T17" fmla="*/ 208 w 208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7">
                    <a:moveTo>
                      <a:pt x="0" y="0"/>
                    </a:moveTo>
                    <a:lnTo>
                      <a:pt x="0" y="85"/>
                    </a:lnTo>
                    <a:lnTo>
                      <a:pt x="207" y="306"/>
                    </a:lnTo>
                    <a:lnTo>
                      <a:pt x="207" y="22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16" name="Group 111"/>
            <p:cNvGrpSpPr>
              <a:grpSpLocks/>
            </p:cNvGrpSpPr>
            <p:nvPr/>
          </p:nvGrpSpPr>
          <p:grpSpPr bwMode="auto">
            <a:xfrm>
              <a:off x="3630" y="1169"/>
              <a:ext cx="414" cy="537"/>
              <a:chOff x="3630" y="1169"/>
              <a:chExt cx="414" cy="537"/>
            </a:xfrm>
          </p:grpSpPr>
          <p:sp>
            <p:nvSpPr>
              <p:cNvPr id="22629" name="AutoShape 112"/>
              <p:cNvSpPr>
                <a:spLocks noChangeArrowheads="1"/>
              </p:cNvSpPr>
              <p:nvPr/>
            </p:nvSpPr>
            <p:spPr bwMode="auto">
              <a:xfrm>
                <a:off x="3632" y="1171"/>
                <a:ext cx="411" cy="446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30" name="Freeform 113"/>
              <p:cNvSpPr>
                <a:spLocks/>
              </p:cNvSpPr>
              <p:nvPr/>
            </p:nvSpPr>
            <p:spPr bwMode="auto">
              <a:xfrm>
                <a:off x="3630" y="1169"/>
                <a:ext cx="208" cy="306"/>
              </a:xfrm>
              <a:custGeom>
                <a:avLst/>
                <a:gdLst>
                  <a:gd name="T0" fmla="*/ 0 w 208"/>
                  <a:gd name="T1" fmla="*/ 305 h 306"/>
                  <a:gd name="T2" fmla="*/ 0 w 208"/>
                  <a:gd name="T3" fmla="*/ 220 h 306"/>
                  <a:gd name="T4" fmla="*/ 207 w 208"/>
                  <a:gd name="T5" fmla="*/ 0 h 306"/>
                  <a:gd name="T6" fmla="*/ 207 w 208"/>
                  <a:gd name="T7" fmla="*/ 85 h 306"/>
                  <a:gd name="T8" fmla="*/ 0 w 208"/>
                  <a:gd name="T9" fmla="*/ 305 h 3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306"/>
                  <a:gd name="T17" fmla="*/ 208 w 208"/>
                  <a:gd name="T18" fmla="*/ 306 h 3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306">
                    <a:moveTo>
                      <a:pt x="0" y="305"/>
                    </a:moveTo>
                    <a:lnTo>
                      <a:pt x="0" y="220"/>
                    </a:lnTo>
                    <a:lnTo>
                      <a:pt x="207" y="0"/>
                    </a:lnTo>
                    <a:lnTo>
                      <a:pt x="207" y="85"/>
                    </a:lnTo>
                    <a:lnTo>
                      <a:pt x="0" y="305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31" name="Freeform 114"/>
              <p:cNvSpPr>
                <a:spLocks/>
              </p:cNvSpPr>
              <p:nvPr/>
            </p:nvSpPr>
            <p:spPr bwMode="auto">
              <a:xfrm>
                <a:off x="3837" y="1169"/>
                <a:ext cx="207" cy="309"/>
              </a:xfrm>
              <a:custGeom>
                <a:avLst/>
                <a:gdLst>
                  <a:gd name="T0" fmla="*/ 206 w 207"/>
                  <a:gd name="T1" fmla="*/ 308 h 309"/>
                  <a:gd name="T2" fmla="*/ 206 w 207"/>
                  <a:gd name="T3" fmla="*/ 222 h 309"/>
                  <a:gd name="T4" fmla="*/ 0 w 207"/>
                  <a:gd name="T5" fmla="*/ 0 h 309"/>
                  <a:gd name="T6" fmla="*/ 0 w 207"/>
                  <a:gd name="T7" fmla="*/ 86 h 309"/>
                  <a:gd name="T8" fmla="*/ 206 w 207"/>
                  <a:gd name="T9" fmla="*/ 308 h 3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9"/>
                  <a:gd name="T17" fmla="*/ 207 w 207"/>
                  <a:gd name="T18" fmla="*/ 309 h 3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9">
                    <a:moveTo>
                      <a:pt x="206" y="308"/>
                    </a:moveTo>
                    <a:lnTo>
                      <a:pt x="206" y="222"/>
                    </a:lnTo>
                    <a:lnTo>
                      <a:pt x="0" y="0"/>
                    </a:lnTo>
                    <a:lnTo>
                      <a:pt x="0" y="86"/>
                    </a:lnTo>
                    <a:lnTo>
                      <a:pt x="206" y="308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32" name="Freeform 115"/>
              <p:cNvSpPr>
                <a:spLocks/>
              </p:cNvSpPr>
              <p:nvPr/>
            </p:nvSpPr>
            <p:spPr bwMode="auto">
              <a:xfrm>
                <a:off x="3837" y="1399"/>
                <a:ext cx="207" cy="307"/>
              </a:xfrm>
              <a:custGeom>
                <a:avLst/>
                <a:gdLst>
                  <a:gd name="T0" fmla="*/ 206 w 207"/>
                  <a:gd name="T1" fmla="*/ 0 h 307"/>
                  <a:gd name="T2" fmla="*/ 206 w 207"/>
                  <a:gd name="T3" fmla="*/ 85 h 307"/>
                  <a:gd name="T4" fmla="*/ 0 w 207"/>
                  <a:gd name="T5" fmla="*/ 306 h 307"/>
                  <a:gd name="T6" fmla="*/ 0 w 207"/>
                  <a:gd name="T7" fmla="*/ 221 h 307"/>
                  <a:gd name="T8" fmla="*/ 206 w 207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7"/>
                  <a:gd name="T17" fmla="*/ 207 w 207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7">
                    <a:moveTo>
                      <a:pt x="206" y="0"/>
                    </a:moveTo>
                    <a:lnTo>
                      <a:pt x="206" y="85"/>
                    </a:lnTo>
                    <a:lnTo>
                      <a:pt x="0" y="306"/>
                    </a:lnTo>
                    <a:lnTo>
                      <a:pt x="0" y="221"/>
                    </a:lnTo>
                    <a:lnTo>
                      <a:pt x="206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17" name="Group 116"/>
            <p:cNvGrpSpPr>
              <a:grpSpLocks/>
            </p:cNvGrpSpPr>
            <p:nvPr/>
          </p:nvGrpSpPr>
          <p:grpSpPr bwMode="auto">
            <a:xfrm>
              <a:off x="3629" y="2959"/>
              <a:ext cx="415" cy="537"/>
              <a:chOff x="3629" y="2959"/>
              <a:chExt cx="415" cy="537"/>
            </a:xfrm>
          </p:grpSpPr>
          <p:sp>
            <p:nvSpPr>
              <p:cNvPr id="22624" name="AutoShape 117"/>
              <p:cNvSpPr>
                <a:spLocks noChangeArrowheads="1"/>
              </p:cNvSpPr>
              <p:nvPr/>
            </p:nvSpPr>
            <p:spPr bwMode="auto">
              <a:xfrm>
                <a:off x="3629" y="2961"/>
                <a:ext cx="413" cy="447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25" name="Freeform 118"/>
              <p:cNvSpPr>
                <a:spLocks/>
              </p:cNvSpPr>
              <p:nvPr/>
            </p:nvSpPr>
            <p:spPr bwMode="auto">
              <a:xfrm>
                <a:off x="3630" y="2959"/>
                <a:ext cx="206" cy="307"/>
              </a:xfrm>
              <a:custGeom>
                <a:avLst/>
                <a:gdLst>
                  <a:gd name="T0" fmla="*/ 0 w 206"/>
                  <a:gd name="T1" fmla="*/ 306 h 307"/>
                  <a:gd name="T2" fmla="*/ 0 w 206"/>
                  <a:gd name="T3" fmla="*/ 221 h 307"/>
                  <a:gd name="T4" fmla="*/ 205 w 206"/>
                  <a:gd name="T5" fmla="*/ 0 h 307"/>
                  <a:gd name="T6" fmla="*/ 205 w 206"/>
                  <a:gd name="T7" fmla="*/ 85 h 307"/>
                  <a:gd name="T8" fmla="*/ 0 w 206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7"/>
                  <a:gd name="T17" fmla="*/ 206 w 206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7">
                    <a:moveTo>
                      <a:pt x="0" y="306"/>
                    </a:moveTo>
                    <a:lnTo>
                      <a:pt x="0" y="221"/>
                    </a:lnTo>
                    <a:lnTo>
                      <a:pt x="205" y="0"/>
                    </a:lnTo>
                    <a:lnTo>
                      <a:pt x="205" y="85"/>
                    </a:lnTo>
                    <a:lnTo>
                      <a:pt x="0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26" name="Freeform 119"/>
              <p:cNvSpPr>
                <a:spLocks/>
              </p:cNvSpPr>
              <p:nvPr/>
            </p:nvSpPr>
            <p:spPr bwMode="auto">
              <a:xfrm>
                <a:off x="3837" y="2960"/>
                <a:ext cx="207" cy="308"/>
              </a:xfrm>
              <a:custGeom>
                <a:avLst/>
                <a:gdLst>
                  <a:gd name="T0" fmla="*/ 206 w 207"/>
                  <a:gd name="T1" fmla="*/ 307 h 308"/>
                  <a:gd name="T2" fmla="*/ 206 w 207"/>
                  <a:gd name="T3" fmla="*/ 222 h 308"/>
                  <a:gd name="T4" fmla="*/ 0 w 207"/>
                  <a:gd name="T5" fmla="*/ 0 h 308"/>
                  <a:gd name="T6" fmla="*/ 0 w 207"/>
                  <a:gd name="T7" fmla="*/ 85 h 308"/>
                  <a:gd name="T8" fmla="*/ 206 w 207"/>
                  <a:gd name="T9" fmla="*/ 307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8"/>
                  <a:gd name="T17" fmla="*/ 207 w 207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8">
                    <a:moveTo>
                      <a:pt x="206" y="307"/>
                    </a:moveTo>
                    <a:lnTo>
                      <a:pt x="206" y="222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6" y="30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27" name="Freeform 120"/>
              <p:cNvSpPr>
                <a:spLocks/>
              </p:cNvSpPr>
              <p:nvPr/>
            </p:nvSpPr>
            <p:spPr bwMode="auto">
              <a:xfrm>
                <a:off x="3630" y="3188"/>
                <a:ext cx="206" cy="306"/>
              </a:xfrm>
              <a:custGeom>
                <a:avLst/>
                <a:gdLst>
                  <a:gd name="T0" fmla="*/ 0 w 206"/>
                  <a:gd name="T1" fmla="*/ 0 h 306"/>
                  <a:gd name="T2" fmla="*/ 0 w 206"/>
                  <a:gd name="T3" fmla="*/ 85 h 306"/>
                  <a:gd name="T4" fmla="*/ 205 w 206"/>
                  <a:gd name="T5" fmla="*/ 305 h 306"/>
                  <a:gd name="T6" fmla="*/ 205 w 206"/>
                  <a:gd name="T7" fmla="*/ 220 h 306"/>
                  <a:gd name="T8" fmla="*/ 0 w 206"/>
                  <a:gd name="T9" fmla="*/ 0 h 3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306"/>
                  <a:gd name="T17" fmla="*/ 206 w 206"/>
                  <a:gd name="T18" fmla="*/ 306 h 3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306">
                    <a:moveTo>
                      <a:pt x="0" y="0"/>
                    </a:moveTo>
                    <a:lnTo>
                      <a:pt x="0" y="85"/>
                    </a:lnTo>
                    <a:lnTo>
                      <a:pt x="205" y="305"/>
                    </a:lnTo>
                    <a:lnTo>
                      <a:pt x="205" y="22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28" name="Freeform 121"/>
              <p:cNvSpPr>
                <a:spLocks/>
              </p:cNvSpPr>
              <p:nvPr/>
            </p:nvSpPr>
            <p:spPr bwMode="auto">
              <a:xfrm>
                <a:off x="3837" y="3189"/>
                <a:ext cx="207" cy="307"/>
              </a:xfrm>
              <a:custGeom>
                <a:avLst/>
                <a:gdLst>
                  <a:gd name="T0" fmla="*/ 206 w 207"/>
                  <a:gd name="T1" fmla="*/ 0 h 307"/>
                  <a:gd name="T2" fmla="*/ 206 w 207"/>
                  <a:gd name="T3" fmla="*/ 85 h 307"/>
                  <a:gd name="T4" fmla="*/ 0 w 207"/>
                  <a:gd name="T5" fmla="*/ 306 h 307"/>
                  <a:gd name="T6" fmla="*/ 0 w 207"/>
                  <a:gd name="T7" fmla="*/ 221 h 307"/>
                  <a:gd name="T8" fmla="*/ 206 w 207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7"/>
                  <a:gd name="T17" fmla="*/ 207 w 207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7">
                    <a:moveTo>
                      <a:pt x="206" y="0"/>
                    </a:moveTo>
                    <a:lnTo>
                      <a:pt x="206" y="85"/>
                    </a:lnTo>
                    <a:lnTo>
                      <a:pt x="0" y="306"/>
                    </a:lnTo>
                    <a:lnTo>
                      <a:pt x="0" y="221"/>
                    </a:lnTo>
                    <a:lnTo>
                      <a:pt x="206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2618" name="Group 122"/>
            <p:cNvGrpSpPr>
              <a:grpSpLocks/>
            </p:cNvGrpSpPr>
            <p:nvPr/>
          </p:nvGrpSpPr>
          <p:grpSpPr bwMode="auto">
            <a:xfrm>
              <a:off x="4047" y="2959"/>
              <a:ext cx="414" cy="537"/>
              <a:chOff x="4047" y="2959"/>
              <a:chExt cx="414" cy="537"/>
            </a:xfrm>
          </p:grpSpPr>
          <p:sp>
            <p:nvSpPr>
              <p:cNvPr id="22619" name="AutoShape 123"/>
              <p:cNvSpPr>
                <a:spLocks noChangeArrowheads="1"/>
              </p:cNvSpPr>
              <p:nvPr/>
            </p:nvSpPr>
            <p:spPr bwMode="auto">
              <a:xfrm>
                <a:off x="4047" y="2961"/>
                <a:ext cx="412" cy="447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620" name="Freeform 124"/>
              <p:cNvSpPr>
                <a:spLocks/>
              </p:cNvSpPr>
              <p:nvPr/>
            </p:nvSpPr>
            <p:spPr bwMode="auto">
              <a:xfrm>
                <a:off x="4048" y="2959"/>
                <a:ext cx="207" cy="307"/>
              </a:xfrm>
              <a:custGeom>
                <a:avLst/>
                <a:gdLst>
                  <a:gd name="T0" fmla="*/ 0 w 207"/>
                  <a:gd name="T1" fmla="*/ 306 h 307"/>
                  <a:gd name="T2" fmla="*/ 0 w 207"/>
                  <a:gd name="T3" fmla="*/ 221 h 307"/>
                  <a:gd name="T4" fmla="*/ 206 w 207"/>
                  <a:gd name="T5" fmla="*/ 0 h 307"/>
                  <a:gd name="T6" fmla="*/ 206 w 207"/>
                  <a:gd name="T7" fmla="*/ 85 h 307"/>
                  <a:gd name="T8" fmla="*/ 0 w 207"/>
                  <a:gd name="T9" fmla="*/ 306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7"/>
                  <a:gd name="T17" fmla="*/ 207 w 207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7">
                    <a:moveTo>
                      <a:pt x="0" y="306"/>
                    </a:moveTo>
                    <a:lnTo>
                      <a:pt x="0" y="221"/>
                    </a:lnTo>
                    <a:lnTo>
                      <a:pt x="206" y="0"/>
                    </a:lnTo>
                    <a:lnTo>
                      <a:pt x="206" y="85"/>
                    </a:lnTo>
                    <a:lnTo>
                      <a:pt x="0" y="306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21" name="Freeform 125"/>
              <p:cNvSpPr>
                <a:spLocks/>
              </p:cNvSpPr>
              <p:nvPr/>
            </p:nvSpPr>
            <p:spPr bwMode="auto">
              <a:xfrm>
                <a:off x="4256" y="2960"/>
                <a:ext cx="205" cy="308"/>
              </a:xfrm>
              <a:custGeom>
                <a:avLst/>
                <a:gdLst>
                  <a:gd name="T0" fmla="*/ 204 w 205"/>
                  <a:gd name="T1" fmla="*/ 307 h 308"/>
                  <a:gd name="T2" fmla="*/ 204 w 205"/>
                  <a:gd name="T3" fmla="*/ 222 h 308"/>
                  <a:gd name="T4" fmla="*/ 0 w 205"/>
                  <a:gd name="T5" fmla="*/ 0 h 308"/>
                  <a:gd name="T6" fmla="*/ 0 w 205"/>
                  <a:gd name="T7" fmla="*/ 85 h 308"/>
                  <a:gd name="T8" fmla="*/ 204 w 205"/>
                  <a:gd name="T9" fmla="*/ 307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8"/>
                  <a:gd name="T17" fmla="*/ 205 w 205"/>
                  <a:gd name="T18" fmla="*/ 308 h 3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8">
                    <a:moveTo>
                      <a:pt x="204" y="307"/>
                    </a:moveTo>
                    <a:lnTo>
                      <a:pt x="204" y="222"/>
                    </a:lnTo>
                    <a:lnTo>
                      <a:pt x="0" y="0"/>
                    </a:lnTo>
                    <a:lnTo>
                      <a:pt x="0" y="85"/>
                    </a:lnTo>
                    <a:lnTo>
                      <a:pt x="204" y="307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22" name="Freeform 126"/>
              <p:cNvSpPr>
                <a:spLocks/>
              </p:cNvSpPr>
              <p:nvPr/>
            </p:nvSpPr>
            <p:spPr bwMode="auto">
              <a:xfrm>
                <a:off x="4048" y="3188"/>
                <a:ext cx="207" cy="306"/>
              </a:xfrm>
              <a:custGeom>
                <a:avLst/>
                <a:gdLst>
                  <a:gd name="T0" fmla="*/ 0 w 207"/>
                  <a:gd name="T1" fmla="*/ 0 h 306"/>
                  <a:gd name="T2" fmla="*/ 0 w 207"/>
                  <a:gd name="T3" fmla="*/ 85 h 306"/>
                  <a:gd name="T4" fmla="*/ 206 w 207"/>
                  <a:gd name="T5" fmla="*/ 305 h 306"/>
                  <a:gd name="T6" fmla="*/ 206 w 207"/>
                  <a:gd name="T7" fmla="*/ 220 h 306"/>
                  <a:gd name="T8" fmla="*/ 0 w 207"/>
                  <a:gd name="T9" fmla="*/ 0 h 3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7"/>
                  <a:gd name="T16" fmla="*/ 0 h 306"/>
                  <a:gd name="T17" fmla="*/ 207 w 207"/>
                  <a:gd name="T18" fmla="*/ 306 h 3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7" h="306">
                    <a:moveTo>
                      <a:pt x="0" y="0"/>
                    </a:moveTo>
                    <a:lnTo>
                      <a:pt x="0" y="85"/>
                    </a:lnTo>
                    <a:lnTo>
                      <a:pt x="206" y="305"/>
                    </a:lnTo>
                    <a:lnTo>
                      <a:pt x="206" y="22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23" name="Freeform 127"/>
              <p:cNvSpPr>
                <a:spLocks/>
              </p:cNvSpPr>
              <p:nvPr/>
            </p:nvSpPr>
            <p:spPr bwMode="auto">
              <a:xfrm>
                <a:off x="4256" y="3189"/>
                <a:ext cx="205" cy="307"/>
              </a:xfrm>
              <a:custGeom>
                <a:avLst/>
                <a:gdLst>
                  <a:gd name="T0" fmla="*/ 204 w 205"/>
                  <a:gd name="T1" fmla="*/ 0 h 307"/>
                  <a:gd name="T2" fmla="*/ 204 w 205"/>
                  <a:gd name="T3" fmla="*/ 85 h 307"/>
                  <a:gd name="T4" fmla="*/ 0 w 205"/>
                  <a:gd name="T5" fmla="*/ 306 h 307"/>
                  <a:gd name="T6" fmla="*/ 0 w 205"/>
                  <a:gd name="T7" fmla="*/ 221 h 307"/>
                  <a:gd name="T8" fmla="*/ 204 w 205"/>
                  <a:gd name="T9" fmla="*/ 0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307"/>
                  <a:gd name="T17" fmla="*/ 205 w 205"/>
                  <a:gd name="T18" fmla="*/ 307 h 3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307">
                    <a:moveTo>
                      <a:pt x="204" y="0"/>
                    </a:moveTo>
                    <a:lnTo>
                      <a:pt x="204" y="85"/>
                    </a:lnTo>
                    <a:lnTo>
                      <a:pt x="0" y="306"/>
                    </a:lnTo>
                    <a:lnTo>
                      <a:pt x="0" y="221"/>
                    </a:lnTo>
                    <a:lnTo>
                      <a:pt x="204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22550" name="Freeform 128"/>
          <p:cNvSpPr>
            <a:spLocks/>
          </p:cNvSpPr>
          <p:nvPr/>
        </p:nvSpPr>
        <p:spPr bwMode="auto">
          <a:xfrm>
            <a:off x="6746875" y="2220913"/>
            <a:ext cx="328613" cy="487362"/>
          </a:xfrm>
          <a:custGeom>
            <a:avLst/>
            <a:gdLst>
              <a:gd name="T0" fmla="*/ 206 w 207"/>
              <a:gd name="T1" fmla="*/ 0 h 307"/>
              <a:gd name="T2" fmla="*/ 206 w 207"/>
              <a:gd name="T3" fmla="*/ 85 h 307"/>
              <a:gd name="T4" fmla="*/ 0 w 207"/>
              <a:gd name="T5" fmla="*/ 306 h 307"/>
              <a:gd name="T6" fmla="*/ 0 w 207"/>
              <a:gd name="T7" fmla="*/ 221 h 307"/>
              <a:gd name="T8" fmla="*/ 206 w 207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7"/>
              <a:gd name="T16" fmla="*/ 0 h 307"/>
              <a:gd name="T17" fmla="*/ 207 w 207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7" h="307">
                <a:moveTo>
                  <a:pt x="206" y="0"/>
                </a:moveTo>
                <a:lnTo>
                  <a:pt x="206" y="85"/>
                </a:lnTo>
                <a:lnTo>
                  <a:pt x="0" y="306"/>
                </a:lnTo>
                <a:lnTo>
                  <a:pt x="0" y="221"/>
                </a:lnTo>
                <a:lnTo>
                  <a:pt x="206" y="0"/>
                </a:lnTo>
              </a:path>
            </a:pathLst>
          </a:custGeom>
          <a:solidFill>
            <a:srgbClr val="33A8FF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51" name="Freeform 129"/>
          <p:cNvSpPr>
            <a:spLocks/>
          </p:cNvSpPr>
          <p:nvPr/>
        </p:nvSpPr>
        <p:spPr bwMode="auto">
          <a:xfrm>
            <a:off x="5762625" y="2217738"/>
            <a:ext cx="330200" cy="487362"/>
          </a:xfrm>
          <a:custGeom>
            <a:avLst/>
            <a:gdLst>
              <a:gd name="T0" fmla="*/ 0 w 208"/>
              <a:gd name="T1" fmla="*/ 0 h 307"/>
              <a:gd name="T2" fmla="*/ 0 w 208"/>
              <a:gd name="T3" fmla="*/ 85 h 307"/>
              <a:gd name="T4" fmla="*/ 207 w 208"/>
              <a:gd name="T5" fmla="*/ 306 h 307"/>
              <a:gd name="T6" fmla="*/ 207 w 208"/>
              <a:gd name="T7" fmla="*/ 221 h 307"/>
              <a:gd name="T8" fmla="*/ 0 w 208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307"/>
              <a:gd name="T17" fmla="*/ 208 w 208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307">
                <a:moveTo>
                  <a:pt x="0" y="0"/>
                </a:moveTo>
                <a:lnTo>
                  <a:pt x="0" y="85"/>
                </a:lnTo>
                <a:lnTo>
                  <a:pt x="207" y="306"/>
                </a:lnTo>
                <a:lnTo>
                  <a:pt x="207" y="221"/>
                </a:lnTo>
                <a:lnTo>
                  <a:pt x="0" y="0"/>
                </a:lnTo>
              </a:path>
            </a:pathLst>
          </a:custGeom>
          <a:solidFill>
            <a:srgbClr val="33A8FF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52" name="Freeform 130"/>
          <p:cNvSpPr>
            <a:spLocks/>
          </p:cNvSpPr>
          <p:nvPr/>
        </p:nvSpPr>
        <p:spPr bwMode="auto">
          <a:xfrm>
            <a:off x="5111750" y="2417763"/>
            <a:ext cx="2582863" cy="2495550"/>
          </a:xfrm>
          <a:custGeom>
            <a:avLst/>
            <a:gdLst>
              <a:gd name="T0" fmla="*/ 623 w 1627"/>
              <a:gd name="T1" fmla="*/ 0 h 1572"/>
              <a:gd name="T2" fmla="*/ 1414 w 1627"/>
              <a:gd name="T3" fmla="*/ 0 h 1572"/>
              <a:gd name="T4" fmla="*/ 1626 w 1627"/>
              <a:gd name="T5" fmla="*/ 687 h 1572"/>
              <a:gd name="T6" fmla="*/ 1239 w 1627"/>
              <a:gd name="T7" fmla="*/ 1568 h 1572"/>
              <a:gd name="T8" fmla="*/ 412 w 1627"/>
              <a:gd name="T9" fmla="*/ 1571 h 1572"/>
              <a:gd name="T10" fmla="*/ 0 w 1627"/>
              <a:gd name="T11" fmla="*/ 684 h 1572"/>
              <a:gd name="T12" fmla="*/ 223 w 1627"/>
              <a:gd name="T13" fmla="*/ 0 h 1572"/>
              <a:gd name="T14" fmla="*/ 623 w 1627"/>
              <a:gd name="T15" fmla="*/ 0 h 15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27"/>
              <a:gd name="T25" fmla="*/ 0 h 1572"/>
              <a:gd name="T26" fmla="*/ 1627 w 1627"/>
              <a:gd name="T27" fmla="*/ 1572 h 15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27" h="1572">
                <a:moveTo>
                  <a:pt x="623" y="0"/>
                </a:moveTo>
                <a:lnTo>
                  <a:pt x="1414" y="0"/>
                </a:lnTo>
                <a:lnTo>
                  <a:pt x="1626" y="687"/>
                </a:lnTo>
                <a:lnTo>
                  <a:pt x="1239" y="1568"/>
                </a:lnTo>
                <a:lnTo>
                  <a:pt x="412" y="1571"/>
                </a:lnTo>
                <a:lnTo>
                  <a:pt x="0" y="684"/>
                </a:lnTo>
                <a:lnTo>
                  <a:pt x="223" y="0"/>
                </a:lnTo>
                <a:lnTo>
                  <a:pt x="623" y="0"/>
                </a:lnTo>
              </a:path>
            </a:pathLst>
          </a:custGeom>
          <a:solidFill>
            <a:srgbClr val="3366FF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53" name="AutoShape 131"/>
          <p:cNvSpPr>
            <a:spLocks noChangeArrowheads="1"/>
          </p:cNvSpPr>
          <p:nvPr/>
        </p:nvSpPr>
        <p:spPr bwMode="auto">
          <a:xfrm>
            <a:off x="5441950" y="2074863"/>
            <a:ext cx="654050" cy="708025"/>
          </a:xfrm>
          <a:prstGeom prst="diamond">
            <a:avLst/>
          </a:prstGeom>
          <a:solidFill>
            <a:srgbClr val="037C03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2554" name="AutoShape 132"/>
          <p:cNvSpPr>
            <a:spLocks noChangeArrowheads="1"/>
          </p:cNvSpPr>
          <p:nvPr/>
        </p:nvSpPr>
        <p:spPr bwMode="auto">
          <a:xfrm>
            <a:off x="5113338" y="2430463"/>
            <a:ext cx="652462" cy="704850"/>
          </a:xfrm>
          <a:prstGeom prst="diamond">
            <a:avLst/>
          </a:prstGeom>
          <a:solidFill>
            <a:srgbClr val="037C03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2555" name="AutoShape 133"/>
          <p:cNvSpPr>
            <a:spLocks noChangeArrowheads="1"/>
          </p:cNvSpPr>
          <p:nvPr/>
        </p:nvSpPr>
        <p:spPr bwMode="auto">
          <a:xfrm>
            <a:off x="5111750" y="3852863"/>
            <a:ext cx="652463" cy="708025"/>
          </a:xfrm>
          <a:prstGeom prst="diamond">
            <a:avLst/>
          </a:prstGeom>
          <a:solidFill>
            <a:srgbClr val="037C03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2556" name="Freeform 134"/>
          <p:cNvSpPr>
            <a:spLocks/>
          </p:cNvSpPr>
          <p:nvPr/>
        </p:nvSpPr>
        <p:spPr bwMode="auto">
          <a:xfrm>
            <a:off x="5772150" y="2427288"/>
            <a:ext cx="327025" cy="490537"/>
          </a:xfrm>
          <a:custGeom>
            <a:avLst/>
            <a:gdLst>
              <a:gd name="T0" fmla="*/ 205 w 206"/>
              <a:gd name="T1" fmla="*/ 0 h 309"/>
              <a:gd name="T2" fmla="*/ 205 w 206"/>
              <a:gd name="T3" fmla="*/ 86 h 309"/>
              <a:gd name="T4" fmla="*/ 0 w 206"/>
              <a:gd name="T5" fmla="*/ 308 h 309"/>
              <a:gd name="T6" fmla="*/ 0 w 206"/>
              <a:gd name="T7" fmla="*/ 222 h 309"/>
              <a:gd name="T8" fmla="*/ 205 w 206"/>
              <a:gd name="T9" fmla="*/ 0 h 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309"/>
              <a:gd name="T17" fmla="*/ 206 w 206"/>
              <a:gd name="T18" fmla="*/ 309 h 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309">
                <a:moveTo>
                  <a:pt x="205" y="0"/>
                </a:moveTo>
                <a:lnTo>
                  <a:pt x="205" y="86"/>
                </a:lnTo>
                <a:lnTo>
                  <a:pt x="0" y="308"/>
                </a:lnTo>
                <a:lnTo>
                  <a:pt x="0" y="222"/>
                </a:lnTo>
                <a:lnTo>
                  <a:pt x="205" y="0"/>
                </a:lnTo>
              </a:path>
            </a:pathLst>
          </a:custGeom>
          <a:solidFill>
            <a:srgbClr val="00AE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57" name="Freeform 135"/>
          <p:cNvSpPr>
            <a:spLocks/>
          </p:cNvSpPr>
          <p:nvPr/>
        </p:nvSpPr>
        <p:spPr bwMode="auto">
          <a:xfrm>
            <a:off x="5445125" y="2784475"/>
            <a:ext cx="327025" cy="487363"/>
          </a:xfrm>
          <a:custGeom>
            <a:avLst/>
            <a:gdLst>
              <a:gd name="T0" fmla="*/ 205 w 206"/>
              <a:gd name="T1" fmla="*/ 0 h 307"/>
              <a:gd name="T2" fmla="*/ 205 w 206"/>
              <a:gd name="T3" fmla="*/ 85 h 307"/>
              <a:gd name="T4" fmla="*/ 0 w 206"/>
              <a:gd name="T5" fmla="*/ 306 h 307"/>
              <a:gd name="T6" fmla="*/ 0 w 206"/>
              <a:gd name="T7" fmla="*/ 221 h 307"/>
              <a:gd name="T8" fmla="*/ 205 w 206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307"/>
              <a:gd name="T17" fmla="*/ 206 w 206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307">
                <a:moveTo>
                  <a:pt x="205" y="0"/>
                </a:moveTo>
                <a:lnTo>
                  <a:pt x="205" y="85"/>
                </a:lnTo>
                <a:lnTo>
                  <a:pt x="0" y="306"/>
                </a:lnTo>
                <a:lnTo>
                  <a:pt x="0" y="221"/>
                </a:lnTo>
                <a:lnTo>
                  <a:pt x="205" y="0"/>
                </a:lnTo>
              </a:path>
            </a:pathLst>
          </a:custGeom>
          <a:solidFill>
            <a:srgbClr val="00AE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58" name="Freeform 136"/>
          <p:cNvSpPr>
            <a:spLocks/>
          </p:cNvSpPr>
          <p:nvPr/>
        </p:nvSpPr>
        <p:spPr bwMode="auto">
          <a:xfrm>
            <a:off x="5116513" y="3141663"/>
            <a:ext cx="328612" cy="487362"/>
          </a:xfrm>
          <a:custGeom>
            <a:avLst/>
            <a:gdLst>
              <a:gd name="T0" fmla="*/ 206 w 207"/>
              <a:gd name="T1" fmla="*/ 0 h 307"/>
              <a:gd name="T2" fmla="*/ 206 w 207"/>
              <a:gd name="T3" fmla="*/ 85 h 307"/>
              <a:gd name="T4" fmla="*/ 0 w 207"/>
              <a:gd name="T5" fmla="*/ 306 h 307"/>
              <a:gd name="T6" fmla="*/ 0 w 207"/>
              <a:gd name="T7" fmla="*/ 221 h 307"/>
              <a:gd name="T8" fmla="*/ 206 w 207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7"/>
              <a:gd name="T16" fmla="*/ 0 h 307"/>
              <a:gd name="T17" fmla="*/ 207 w 207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7" h="307">
                <a:moveTo>
                  <a:pt x="206" y="0"/>
                </a:moveTo>
                <a:lnTo>
                  <a:pt x="206" y="85"/>
                </a:lnTo>
                <a:lnTo>
                  <a:pt x="0" y="306"/>
                </a:lnTo>
                <a:lnTo>
                  <a:pt x="0" y="221"/>
                </a:lnTo>
                <a:lnTo>
                  <a:pt x="206" y="0"/>
                </a:lnTo>
              </a:path>
            </a:pathLst>
          </a:custGeom>
          <a:solidFill>
            <a:srgbClr val="00AE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59" name="Freeform 137"/>
          <p:cNvSpPr>
            <a:spLocks/>
          </p:cNvSpPr>
          <p:nvPr/>
        </p:nvSpPr>
        <p:spPr bwMode="auto">
          <a:xfrm>
            <a:off x="4787900" y="3141663"/>
            <a:ext cx="328613" cy="487362"/>
          </a:xfrm>
          <a:custGeom>
            <a:avLst/>
            <a:gdLst>
              <a:gd name="T0" fmla="*/ 0 w 207"/>
              <a:gd name="T1" fmla="*/ 0 h 307"/>
              <a:gd name="T2" fmla="*/ 0 w 207"/>
              <a:gd name="T3" fmla="*/ 85 h 307"/>
              <a:gd name="T4" fmla="*/ 206 w 207"/>
              <a:gd name="T5" fmla="*/ 306 h 307"/>
              <a:gd name="T6" fmla="*/ 206 w 207"/>
              <a:gd name="T7" fmla="*/ 221 h 307"/>
              <a:gd name="T8" fmla="*/ 0 w 207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7"/>
              <a:gd name="T16" fmla="*/ 0 h 307"/>
              <a:gd name="T17" fmla="*/ 207 w 207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7" h="307">
                <a:moveTo>
                  <a:pt x="0" y="0"/>
                </a:moveTo>
                <a:lnTo>
                  <a:pt x="0" y="85"/>
                </a:lnTo>
                <a:lnTo>
                  <a:pt x="206" y="306"/>
                </a:lnTo>
                <a:lnTo>
                  <a:pt x="206" y="221"/>
                </a:lnTo>
                <a:lnTo>
                  <a:pt x="0" y="0"/>
                </a:lnTo>
              </a:path>
            </a:pathLst>
          </a:custGeom>
          <a:solidFill>
            <a:srgbClr val="0054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60" name="Rectangle 138"/>
          <p:cNvSpPr>
            <a:spLocks noChangeArrowheads="1"/>
          </p:cNvSpPr>
          <p:nvPr/>
        </p:nvSpPr>
        <p:spPr bwMode="auto">
          <a:xfrm>
            <a:off x="5783263" y="4710113"/>
            <a:ext cx="1290637" cy="185737"/>
          </a:xfrm>
          <a:prstGeom prst="rect">
            <a:avLst/>
          </a:prstGeom>
          <a:solidFill>
            <a:srgbClr val="3366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2561" name="Freeform 139"/>
          <p:cNvSpPr>
            <a:spLocks/>
          </p:cNvSpPr>
          <p:nvPr/>
        </p:nvSpPr>
        <p:spPr bwMode="auto">
          <a:xfrm>
            <a:off x="4787900" y="3852863"/>
            <a:ext cx="328613" cy="488950"/>
          </a:xfrm>
          <a:custGeom>
            <a:avLst/>
            <a:gdLst>
              <a:gd name="T0" fmla="*/ 0 w 207"/>
              <a:gd name="T1" fmla="*/ 0 h 308"/>
              <a:gd name="T2" fmla="*/ 0 w 207"/>
              <a:gd name="T3" fmla="*/ 85 h 308"/>
              <a:gd name="T4" fmla="*/ 206 w 207"/>
              <a:gd name="T5" fmla="*/ 307 h 308"/>
              <a:gd name="T6" fmla="*/ 206 w 207"/>
              <a:gd name="T7" fmla="*/ 222 h 308"/>
              <a:gd name="T8" fmla="*/ 0 w 207"/>
              <a:gd name="T9" fmla="*/ 0 h 3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7"/>
              <a:gd name="T16" fmla="*/ 0 h 308"/>
              <a:gd name="T17" fmla="*/ 207 w 207"/>
              <a:gd name="T18" fmla="*/ 308 h 3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7" h="308">
                <a:moveTo>
                  <a:pt x="0" y="0"/>
                </a:moveTo>
                <a:lnTo>
                  <a:pt x="0" y="85"/>
                </a:lnTo>
                <a:lnTo>
                  <a:pt x="206" y="307"/>
                </a:lnTo>
                <a:lnTo>
                  <a:pt x="206" y="222"/>
                </a:lnTo>
                <a:lnTo>
                  <a:pt x="0" y="0"/>
                </a:lnTo>
              </a:path>
            </a:pathLst>
          </a:custGeom>
          <a:solidFill>
            <a:srgbClr val="0054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62" name="Freeform 140"/>
          <p:cNvSpPr>
            <a:spLocks/>
          </p:cNvSpPr>
          <p:nvPr/>
        </p:nvSpPr>
        <p:spPr bwMode="auto">
          <a:xfrm>
            <a:off x="5114925" y="4203700"/>
            <a:ext cx="325438" cy="488950"/>
          </a:xfrm>
          <a:custGeom>
            <a:avLst/>
            <a:gdLst>
              <a:gd name="T0" fmla="*/ 0 w 205"/>
              <a:gd name="T1" fmla="*/ 0 h 308"/>
              <a:gd name="T2" fmla="*/ 0 w 205"/>
              <a:gd name="T3" fmla="*/ 85 h 308"/>
              <a:gd name="T4" fmla="*/ 204 w 205"/>
              <a:gd name="T5" fmla="*/ 307 h 308"/>
              <a:gd name="T6" fmla="*/ 204 w 205"/>
              <a:gd name="T7" fmla="*/ 222 h 308"/>
              <a:gd name="T8" fmla="*/ 0 w 205"/>
              <a:gd name="T9" fmla="*/ 0 h 3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308"/>
              <a:gd name="T17" fmla="*/ 205 w 205"/>
              <a:gd name="T18" fmla="*/ 308 h 3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308">
                <a:moveTo>
                  <a:pt x="0" y="0"/>
                </a:moveTo>
                <a:lnTo>
                  <a:pt x="0" y="85"/>
                </a:lnTo>
                <a:lnTo>
                  <a:pt x="204" y="307"/>
                </a:lnTo>
                <a:lnTo>
                  <a:pt x="204" y="222"/>
                </a:lnTo>
                <a:lnTo>
                  <a:pt x="0" y="0"/>
                </a:lnTo>
              </a:path>
            </a:pathLst>
          </a:custGeom>
          <a:solidFill>
            <a:srgbClr val="0054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63" name="AutoShape 141"/>
          <p:cNvSpPr>
            <a:spLocks noChangeArrowheads="1"/>
          </p:cNvSpPr>
          <p:nvPr/>
        </p:nvSpPr>
        <p:spPr bwMode="auto">
          <a:xfrm>
            <a:off x="5435600" y="4205288"/>
            <a:ext cx="654050" cy="708025"/>
          </a:xfrm>
          <a:prstGeom prst="diamond">
            <a:avLst/>
          </a:prstGeom>
          <a:solidFill>
            <a:srgbClr val="FF99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2564" name="Freeform 142"/>
          <p:cNvSpPr>
            <a:spLocks/>
          </p:cNvSpPr>
          <p:nvPr/>
        </p:nvSpPr>
        <p:spPr bwMode="auto">
          <a:xfrm>
            <a:off x="5438775" y="4559300"/>
            <a:ext cx="325438" cy="487363"/>
          </a:xfrm>
          <a:custGeom>
            <a:avLst/>
            <a:gdLst>
              <a:gd name="T0" fmla="*/ 0 w 205"/>
              <a:gd name="T1" fmla="*/ 0 h 307"/>
              <a:gd name="T2" fmla="*/ 0 w 205"/>
              <a:gd name="T3" fmla="*/ 85 h 307"/>
              <a:gd name="T4" fmla="*/ 204 w 205"/>
              <a:gd name="T5" fmla="*/ 306 h 307"/>
              <a:gd name="T6" fmla="*/ 204 w 205"/>
              <a:gd name="T7" fmla="*/ 221 h 307"/>
              <a:gd name="T8" fmla="*/ 0 w 205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307"/>
              <a:gd name="T17" fmla="*/ 205 w 205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307">
                <a:moveTo>
                  <a:pt x="0" y="0"/>
                </a:moveTo>
                <a:lnTo>
                  <a:pt x="0" y="85"/>
                </a:lnTo>
                <a:lnTo>
                  <a:pt x="204" y="306"/>
                </a:lnTo>
                <a:lnTo>
                  <a:pt x="204" y="221"/>
                </a:lnTo>
                <a:lnTo>
                  <a:pt x="0" y="0"/>
                </a:lnTo>
              </a:path>
            </a:pathLst>
          </a:custGeom>
          <a:solidFill>
            <a:srgbClr val="AD69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65" name="Freeform 143"/>
          <p:cNvSpPr>
            <a:spLocks/>
          </p:cNvSpPr>
          <p:nvPr/>
        </p:nvSpPr>
        <p:spPr bwMode="auto">
          <a:xfrm>
            <a:off x="5762625" y="4560888"/>
            <a:ext cx="330200" cy="490537"/>
          </a:xfrm>
          <a:custGeom>
            <a:avLst/>
            <a:gdLst>
              <a:gd name="T0" fmla="*/ 207 w 208"/>
              <a:gd name="T1" fmla="*/ 0 h 309"/>
              <a:gd name="T2" fmla="*/ 207 w 208"/>
              <a:gd name="T3" fmla="*/ 86 h 309"/>
              <a:gd name="T4" fmla="*/ 0 w 208"/>
              <a:gd name="T5" fmla="*/ 308 h 309"/>
              <a:gd name="T6" fmla="*/ 0 w 208"/>
              <a:gd name="T7" fmla="*/ 222 h 309"/>
              <a:gd name="T8" fmla="*/ 207 w 208"/>
              <a:gd name="T9" fmla="*/ 0 h 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309"/>
              <a:gd name="T17" fmla="*/ 208 w 208"/>
              <a:gd name="T18" fmla="*/ 309 h 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309">
                <a:moveTo>
                  <a:pt x="207" y="0"/>
                </a:moveTo>
                <a:lnTo>
                  <a:pt x="207" y="86"/>
                </a:lnTo>
                <a:lnTo>
                  <a:pt x="0" y="308"/>
                </a:lnTo>
                <a:lnTo>
                  <a:pt x="0" y="222"/>
                </a:lnTo>
                <a:lnTo>
                  <a:pt x="207" y="0"/>
                </a:lnTo>
              </a:path>
            </a:pathLst>
          </a:custGeom>
          <a:solidFill>
            <a:srgbClr val="FF99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66" name="AutoShape 144"/>
          <p:cNvSpPr>
            <a:spLocks noChangeArrowheads="1"/>
          </p:cNvSpPr>
          <p:nvPr/>
        </p:nvSpPr>
        <p:spPr bwMode="auto">
          <a:xfrm>
            <a:off x="7078663" y="2430463"/>
            <a:ext cx="652462" cy="704850"/>
          </a:xfrm>
          <a:prstGeom prst="diamond">
            <a:avLst/>
          </a:prstGeom>
          <a:solidFill>
            <a:srgbClr val="CF0E3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2567" name="AutoShape 145"/>
          <p:cNvSpPr>
            <a:spLocks noChangeArrowheads="1"/>
          </p:cNvSpPr>
          <p:nvPr/>
        </p:nvSpPr>
        <p:spPr bwMode="auto">
          <a:xfrm>
            <a:off x="7407275" y="2784475"/>
            <a:ext cx="650875" cy="709613"/>
          </a:xfrm>
          <a:prstGeom prst="diamond">
            <a:avLst/>
          </a:prstGeom>
          <a:solidFill>
            <a:srgbClr val="CF0E3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2568" name="AutoShape 146"/>
          <p:cNvSpPr>
            <a:spLocks noChangeArrowheads="1"/>
          </p:cNvSpPr>
          <p:nvPr/>
        </p:nvSpPr>
        <p:spPr bwMode="auto">
          <a:xfrm>
            <a:off x="7080250" y="3852863"/>
            <a:ext cx="652463" cy="708025"/>
          </a:xfrm>
          <a:prstGeom prst="diamond">
            <a:avLst/>
          </a:prstGeom>
          <a:solidFill>
            <a:srgbClr val="CC99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2569" name="AutoShape 147"/>
          <p:cNvSpPr>
            <a:spLocks noChangeArrowheads="1"/>
          </p:cNvSpPr>
          <p:nvPr/>
        </p:nvSpPr>
        <p:spPr bwMode="auto">
          <a:xfrm>
            <a:off x="6753225" y="4205288"/>
            <a:ext cx="655638" cy="708025"/>
          </a:xfrm>
          <a:prstGeom prst="diamond">
            <a:avLst/>
          </a:prstGeom>
          <a:solidFill>
            <a:srgbClr val="CC99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2570" name="Freeform 148"/>
          <p:cNvSpPr>
            <a:spLocks/>
          </p:cNvSpPr>
          <p:nvPr/>
        </p:nvSpPr>
        <p:spPr bwMode="auto">
          <a:xfrm>
            <a:off x="7073900" y="2784475"/>
            <a:ext cx="328613" cy="487363"/>
          </a:xfrm>
          <a:custGeom>
            <a:avLst/>
            <a:gdLst>
              <a:gd name="T0" fmla="*/ 0 w 207"/>
              <a:gd name="T1" fmla="*/ 0 h 307"/>
              <a:gd name="T2" fmla="*/ 0 w 207"/>
              <a:gd name="T3" fmla="*/ 85 h 307"/>
              <a:gd name="T4" fmla="*/ 206 w 207"/>
              <a:gd name="T5" fmla="*/ 306 h 307"/>
              <a:gd name="T6" fmla="*/ 206 w 207"/>
              <a:gd name="T7" fmla="*/ 221 h 307"/>
              <a:gd name="T8" fmla="*/ 0 w 207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7"/>
              <a:gd name="T16" fmla="*/ 0 h 307"/>
              <a:gd name="T17" fmla="*/ 207 w 207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7" h="307">
                <a:moveTo>
                  <a:pt x="0" y="0"/>
                </a:moveTo>
                <a:lnTo>
                  <a:pt x="0" y="85"/>
                </a:lnTo>
                <a:lnTo>
                  <a:pt x="206" y="306"/>
                </a:lnTo>
                <a:lnTo>
                  <a:pt x="206" y="221"/>
                </a:lnTo>
                <a:lnTo>
                  <a:pt x="0" y="0"/>
                </a:lnTo>
              </a:path>
            </a:pathLst>
          </a:custGeom>
          <a:solidFill>
            <a:srgbClr val="790015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71" name="Freeform 149"/>
          <p:cNvSpPr>
            <a:spLocks/>
          </p:cNvSpPr>
          <p:nvPr/>
        </p:nvSpPr>
        <p:spPr bwMode="auto">
          <a:xfrm>
            <a:off x="7400925" y="3141663"/>
            <a:ext cx="328613" cy="487362"/>
          </a:xfrm>
          <a:custGeom>
            <a:avLst/>
            <a:gdLst>
              <a:gd name="T0" fmla="*/ 0 w 207"/>
              <a:gd name="T1" fmla="*/ 0 h 307"/>
              <a:gd name="T2" fmla="*/ 0 w 207"/>
              <a:gd name="T3" fmla="*/ 85 h 307"/>
              <a:gd name="T4" fmla="*/ 206 w 207"/>
              <a:gd name="T5" fmla="*/ 306 h 307"/>
              <a:gd name="T6" fmla="*/ 206 w 207"/>
              <a:gd name="T7" fmla="*/ 221 h 307"/>
              <a:gd name="T8" fmla="*/ 0 w 207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7"/>
              <a:gd name="T16" fmla="*/ 0 h 307"/>
              <a:gd name="T17" fmla="*/ 207 w 207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7" h="307">
                <a:moveTo>
                  <a:pt x="0" y="0"/>
                </a:moveTo>
                <a:lnTo>
                  <a:pt x="0" y="85"/>
                </a:lnTo>
                <a:lnTo>
                  <a:pt x="206" y="306"/>
                </a:lnTo>
                <a:lnTo>
                  <a:pt x="206" y="221"/>
                </a:lnTo>
                <a:lnTo>
                  <a:pt x="0" y="0"/>
                </a:lnTo>
              </a:path>
            </a:pathLst>
          </a:custGeom>
          <a:solidFill>
            <a:srgbClr val="790015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72" name="Freeform 150"/>
          <p:cNvSpPr>
            <a:spLocks/>
          </p:cNvSpPr>
          <p:nvPr/>
        </p:nvSpPr>
        <p:spPr bwMode="auto">
          <a:xfrm>
            <a:off x="7731125" y="3141663"/>
            <a:ext cx="327025" cy="487362"/>
          </a:xfrm>
          <a:custGeom>
            <a:avLst/>
            <a:gdLst>
              <a:gd name="T0" fmla="*/ 205 w 206"/>
              <a:gd name="T1" fmla="*/ 0 h 307"/>
              <a:gd name="T2" fmla="*/ 205 w 206"/>
              <a:gd name="T3" fmla="*/ 85 h 307"/>
              <a:gd name="T4" fmla="*/ 0 w 206"/>
              <a:gd name="T5" fmla="*/ 306 h 307"/>
              <a:gd name="T6" fmla="*/ 0 w 206"/>
              <a:gd name="T7" fmla="*/ 221 h 307"/>
              <a:gd name="T8" fmla="*/ 205 w 206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307"/>
              <a:gd name="T17" fmla="*/ 206 w 206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307">
                <a:moveTo>
                  <a:pt x="205" y="0"/>
                </a:moveTo>
                <a:lnTo>
                  <a:pt x="205" y="85"/>
                </a:lnTo>
                <a:lnTo>
                  <a:pt x="0" y="306"/>
                </a:lnTo>
                <a:lnTo>
                  <a:pt x="0" y="221"/>
                </a:lnTo>
                <a:lnTo>
                  <a:pt x="205" y="0"/>
                </a:lnTo>
              </a:path>
            </a:pathLst>
          </a:custGeom>
          <a:solidFill>
            <a:srgbClr val="E5405D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73" name="Freeform 151"/>
          <p:cNvSpPr>
            <a:spLocks/>
          </p:cNvSpPr>
          <p:nvPr/>
        </p:nvSpPr>
        <p:spPr bwMode="auto">
          <a:xfrm>
            <a:off x="7731125" y="3852863"/>
            <a:ext cx="327025" cy="488950"/>
          </a:xfrm>
          <a:custGeom>
            <a:avLst/>
            <a:gdLst>
              <a:gd name="T0" fmla="*/ 205 w 206"/>
              <a:gd name="T1" fmla="*/ 0 h 308"/>
              <a:gd name="T2" fmla="*/ 205 w 206"/>
              <a:gd name="T3" fmla="*/ 85 h 308"/>
              <a:gd name="T4" fmla="*/ 0 w 206"/>
              <a:gd name="T5" fmla="*/ 307 h 308"/>
              <a:gd name="T6" fmla="*/ 0 w 206"/>
              <a:gd name="T7" fmla="*/ 222 h 308"/>
              <a:gd name="T8" fmla="*/ 205 w 206"/>
              <a:gd name="T9" fmla="*/ 0 h 3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308"/>
              <a:gd name="T17" fmla="*/ 206 w 206"/>
              <a:gd name="T18" fmla="*/ 308 h 3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308">
                <a:moveTo>
                  <a:pt x="205" y="0"/>
                </a:moveTo>
                <a:lnTo>
                  <a:pt x="205" y="85"/>
                </a:lnTo>
                <a:lnTo>
                  <a:pt x="0" y="307"/>
                </a:lnTo>
                <a:lnTo>
                  <a:pt x="0" y="222"/>
                </a:lnTo>
                <a:lnTo>
                  <a:pt x="205" y="0"/>
                </a:lnTo>
              </a:path>
            </a:pathLst>
          </a:custGeom>
          <a:solidFill>
            <a:srgbClr val="E5405D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74" name="Freeform 152"/>
          <p:cNvSpPr>
            <a:spLocks/>
          </p:cNvSpPr>
          <p:nvPr/>
        </p:nvSpPr>
        <p:spPr bwMode="auto">
          <a:xfrm>
            <a:off x="7405688" y="4203700"/>
            <a:ext cx="327025" cy="488950"/>
          </a:xfrm>
          <a:custGeom>
            <a:avLst/>
            <a:gdLst>
              <a:gd name="T0" fmla="*/ 205 w 206"/>
              <a:gd name="T1" fmla="*/ 0 h 308"/>
              <a:gd name="T2" fmla="*/ 205 w 206"/>
              <a:gd name="T3" fmla="*/ 85 h 308"/>
              <a:gd name="T4" fmla="*/ 0 w 206"/>
              <a:gd name="T5" fmla="*/ 307 h 308"/>
              <a:gd name="T6" fmla="*/ 0 w 206"/>
              <a:gd name="T7" fmla="*/ 222 h 308"/>
              <a:gd name="T8" fmla="*/ 205 w 206"/>
              <a:gd name="T9" fmla="*/ 0 h 3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308"/>
              <a:gd name="T17" fmla="*/ 206 w 206"/>
              <a:gd name="T18" fmla="*/ 308 h 3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308">
                <a:moveTo>
                  <a:pt x="205" y="0"/>
                </a:moveTo>
                <a:lnTo>
                  <a:pt x="205" y="85"/>
                </a:lnTo>
                <a:lnTo>
                  <a:pt x="0" y="307"/>
                </a:lnTo>
                <a:lnTo>
                  <a:pt x="0" y="222"/>
                </a:lnTo>
                <a:lnTo>
                  <a:pt x="205" y="0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75" name="Freeform 153"/>
          <p:cNvSpPr>
            <a:spLocks/>
          </p:cNvSpPr>
          <p:nvPr/>
        </p:nvSpPr>
        <p:spPr bwMode="auto">
          <a:xfrm>
            <a:off x="7080250" y="4559300"/>
            <a:ext cx="327025" cy="487363"/>
          </a:xfrm>
          <a:custGeom>
            <a:avLst/>
            <a:gdLst>
              <a:gd name="T0" fmla="*/ 205 w 206"/>
              <a:gd name="T1" fmla="*/ 0 h 307"/>
              <a:gd name="T2" fmla="*/ 205 w 206"/>
              <a:gd name="T3" fmla="*/ 85 h 307"/>
              <a:gd name="T4" fmla="*/ 0 w 206"/>
              <a:gd name="T5" fmla="*/ 306 h 307"/>
              <a:gd name="T6" fmla="*/ 0 w 206"/>
              <a:gd name="T7" fmla="*/ 221 h 307"/>
              <a:gd name="T8" fmla="*/ 205 w 206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307"/>
              <a:gd name="T17" fmla="*/ 206 w 206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307">
                <a:moveTo>
                  <a:pt x="205" y="0"/>
                </a:moveTo>
                <a:lnTo>
                  <a:pt x="205" y="85"/>
                </a:lnTo>
                <a:lnTo>
                  <a:pt x="0" y="306"/>
                </a:lnTo>
                <a:lnTo>
                  <a:pt x="0" y="221"/>
                </a:lnTo>
                <a:lnTo>
                  <a:pt x="205" y="0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76" name="Freeform 154"/>
          <p:cNvSpPr>
            <a:spLocks/>
          </p:cNvSpPr>
          <p:nvPr/>
        </p:nvSpPr>
        <p:spPr bwMode="auto">
          <a:xfrm>
            <a:off x="6753225" y="4560888"/>
            <a:ext cx="325438" cy="490537"/>
          </a:xfrm>
          <a:custGeom>
            <a:avLst/>
            <a:gdLst>
              <a:gd name="T0" fmla="*/ 0 w 205"/>
              <a:gd name="T1" fmla="*/ 0 h 309"/>
              <a:gd name="T2" fmla="*/ 0 w 205"/>
              <a:gd name="T3" fmla="*/ 86 h 309"/>
              <a:gd name="T4" fmla="*/ 204 w 205"/>
              <a:gd name="T5" fmla="*/ 308 h 309"/>
              <a:gd name="T6" fmla="*/ 204 w 205"/>
              <a:gd name="T7" fmla="*/ 222 h 309"/>
              <a:gd name="T8" fmla="*/ 0 w 205"/>
              <a:gd name="T9" fmla="*/ 0 h 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309"/>
              <a:gd name="T17" fmla="*/ 205 w 205"/>
              <a:gd name="T18" fmla="*/ 309 h 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309">
                <a:moveTo>
                  <a:pt x="0" y="0"/>
                </a:moveTo>
                <a:lnTo>
                  <a:pt x="0" y="86"/>
                </a:lnTo>
                <a:lnTo>
                  <a:pt x="204" y="308"/>
                </a:lnTo>
                <a:lnTo>
                  <a:pt x="204" y="222"/>
                </a:lnTo>
                <a:lnTo>
                  <a:pt x="0" y="0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77" name="AutoShape 155"/>
          <p:cNvSpPr>
            <a:spLocks noChangeArrowheads="1"/>
          </p:cNvSpPr>
          <p:nvPr/>
        </p:nvSpPr>
        <p:spPr bwMode="auto">
          <a:xfrm>
            <a:off x="7407275" y="3498850"/>
            <a:ext cx="650875" cy="708025"/>
          </a:xfrm>
          <a:prstGeom prst="diamond">
            <a:avLst/>
          </a:prstGeom>
          <a:solidFill>
            <a:srgbClr val="CF0E3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2578" name="Freeform 156"/>
          <p:cNvSpPr>
            <a:spLocks/>
          </p:cNvSpPr>
          <p:nvPr/>
        </p:nvSpPr>
        <p:spPr bwMode="auto">
          <a:xfrm>
            <a:off x="6746875" y="2427288"/>
            <a:ext cx="327025" cy="490537"/>
          </a:xfrm>
          <a:custGeom>
            <a:avLst/>
            <a:gdLst>
              <a:gd name="T0" fmla="*/ 0 w 206"/>
              <a:gd name="T1" fmla="*/ 0 h 309"/>
              <a:gd name="T2" fmla="*/ 0 w 206"/>
              <a:gd name="T3" fmla="*/ 86 h 309"/>
              <a:gd name="T4" fmla="*/ 205 w 206"/>
              <a:gd name="T5" fmla="*/ 308 h 309"/>
              <a:gd name="T6" fmla="*/ 205 w 206"/>
              <a:gd name="T7" fmla="*/ 222 h 309"/>
              <a:gd name="T8" fmla="*/ 0 w 206"/>
              <a:gd name="T9" fmla="*/ 0 h 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309"/>
              <a:gd name="T17" fmla="*/ 206 w 206"/>
              <a:gd name="T18" fmla="*/ 309 h 3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309">
                <a:moveTo>
                  <a:pt x="0" y="0"/>
                </a:moveTo>
                <a:lnTo>
                  <a:pt x="0" y="86"/>
                </a:lnTo>
                <a:lnTo>
                  <a:pt x="205" y="308"/>
                </a:lnTo>
                <a:lnTo>
                  <a:pt x="205" y="222"/>
                </a:lnTo>
                <a:lnTo>
                  <a:pt x="0" y="0"/>
                </a:lnTo>
              </a:path>
            </a:pathLst>
          </a:custGeom>
          <a:solidFill>
            <a:srgbClr val="790015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79" name="AutoShape 157"/>
          <p:cNvSpPr>
            <a:spLocks noChangeArrowheads="1"/>
          </p:cNvSpPr>
          <p:nvPr/>
        </p:nvSpPr>
        <p:spPr bwMode="auto">
          <a:xfrm>
            <a:off x="6748463" y="2074863"/>
            <a:ext cx="654050" cy="708025"/>
          </a:xfrm>
          <a:prstGeom prst="diamond">
            <a:avLst/>
          </a:prstGeom>
          <a:solidFill>
            <a:srgbClr val="CF0E3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7982" name="Rectangle 158"/>
          <p:cNvSpPr>
            <a:spLocks noChangeArrowheads="1"/>
          </p:cNvSpPr>
          <p:nvPr/>
        </p:nvSpPr>
        <p:spPr bwMode="auto">
          <a:xfrm>
            <a:off x="6051550" y="2965450"/>
            <a:ext cx="752475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9850" tIns="34925" rIns="69850" bIns="34925">
            <a:spAutoFit/>
          </a:bodyPr>
          <a:lstStyle/>
          <a:p>
            <a:pPr algn="l" defTabSz="434975">
              <a:lnSpc>
                <a:spcPct val="100000"/>
              </a:lnSpc>
              <a:defRPr/>
            </a:pPr>
            <a:r>
              <a:rPr lang="fr-FR" sz="31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R/3</a:t>
            </a:r>
          </a:p>
        </p:txBody>
      </p:sp>
      <p:sp>
        <p:nvSpPr>
          <p:cNvPr id="77983" name="Rectangle 159"/>
          <p:cNvSpPr>
            <a:spLocks noChangeArrowheads="1"/>
          </p:cNvSpPr>
          <p:nvPr/>
        </p:nvSpPr>
        <p:spPr bwMode="auto">
          <a:xfrm>
            <a:off x="5526088" y="3517900"/>
            <a:ext cx="1676400" cy="619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9850" tIns="34925" rIns="69850" bIns="34925">
            <a:spAutoFit/>
          </a:bodyPr>
          <a:lstStyle/>
          <a:p>
            <a:pPr defTabSz="434975">
              <a:lnSpc>
                <a:spcPct val="100000"/>
              </a:lnSpc>
              <a:defRPr/>
            </a:pPr>
            <a:r>
              <a:rPr lang="fr-FR" sz="18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Client / Server</a:t>
            </a:r>
          </a:p>
          <a:p>
            <a:pPr defTabSz="434975">
              <a:lnSpc>
                <a:spcPct val="100000"/>
              </a:lnSpc>
              <a:defRPr/>
            </a:pPr>
            <a:r>
              <a:rPr lang="fr-FR" sz="18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ABAP/4</a:t>
            </a:r>
          </a:p>
        </p:txBody>
      </p:sp>
      <p:sp>
        <p:nvSpPr>
          <p:cNvPr id="77984" name="Rectangle 160"/>
          <p:cNvSpPr>
            <a:spLocks noChangeArrowheads="1"/>
          </p:cNvSpPr>
          <p:nvPr/>
        </p:nvSpPr>
        <p:spPr bwMode="auto">
          <a:xfrm>
            <a:off x="6997700" y="2327275"/>
            <a:ext cx="168275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5875" tIns="7938" rIns="15875" bIns="7938">
            <a:spAutoFit/>
          </a:bodyPr>
          <a:lstStyle/>
          <a:p>
            <a:pPr defTabSz="122238">
              <a:defRPr/>
            </a:pPr>
            <a:r>
              <a:rPr lang="fr-FR" sz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</a:t>
            </a:r>
          </a:p>
        </p:txBody>
      </p:sp>
      <p:sp>
        <p:nvSpPr>
          <p:cNvPr id="77985" name="Rectangle 161"/>
          <p:cNvSpPr>
            <a:spLocks noChangeArrowheads="1"/>
          </p:cNvSpPr>
          <p:nvPr/>
        </p:nvSpPr>
        <p:spPr bwMode="auto">
          <a:xfrm>
            <a:off x="7297738" y="2693988"/>
            <a:ext cx="260350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5875" tIns="7938" rIns="15875" bIns="7938">
            <a:spAutoFit/>
          </a:bodyPr>
          <a:lstStyle/>
          <a:p>
            <a:pPr defTabSz="122238">
              <a:defRPr/>
            </a:pPr>
            <a:r>
              <a:rPr lang="fr-FR" sz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</a:t>
            </a:r>
          </a:p>
        </p:txBody>
      </p:sp>
      <p:sp>
        <p:nvSpPr>
          <p:cNvPr id="77986" name="Rectangle 162"/>
          <p:cNvSpPr>
            <a:spLocks noChangeArrowheads="1"/>
          </p:cNvSpPr>
          <p:nvPr/>
        </p:nvSpPr>
        <p:spPr bwMode="auto">
          <a:xfrm>
            <a:off x="7596188" y="3035300"/>
            <a:ext cx="268287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5875" tIns="7938" rIns="15875" bIns="7938">
            <a:spAutoFit/>
          </a:bodyPr>
          <a:lstStyle/>
          <a:p>
            <a:pPr defTabSz="122238">
              <a:defRPr/>
            </a:pPr>
            <a:r>
              <a:rPr lang="fr-FR" sz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</a:p>
        </p:txBody>
      </p:sp>
      <p:sp>
        <p:nvSpPr>
          <p:cNvPr id="77987" name="Rectangle 163"/>
          <p:cNvSpPr>
            <a:spLocks noChangeArrowheads="1"/>
          </p:cNvSpPr>
          <p:nvPr/>
        </p:nvSpPr>
        <p:spPr bwMode="auto">
          <a:xfrm>
            <a:off x="7615238" y="3770313"/>
            <a:ext cx="234950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5875" tIns="7938" rIns="15875" bIns="7938">
            <a:spAutoFit/>
          </a:bodyPr>
          <a:lstStyle/>
          <a:p>
            <a:pPr defTabSz="122238">
              <a:defRPr/>
            </a:pPr>
            <a:r>
              <a:rPr lang="fr-FR" sz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PS</a:t>
            </a:r>
          </a:p>
        </p:txBody>
      </p:sp>
      <p:sp>
        <p:nvSpPr>
          <p:cNvPr id="77988" name="Rectangle 164"/>
          <p:cNvSpPr>
            <a:spLocks noChangeArrowheads="1"/>
          </p:cNvSpPr>
          <p:nvPr/>
        </p:nvSpPr>
        <p:spPr bwMode="auto">
          <a:xfrm>
            <a:off x="7256463" y="4114800"/>
            <a:ext cx="269875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5875" tIns="7938" rIns="15875" bIns="7938">
            <a:spAutoFit/>
          </a:bodyPr>
          <a:lstStyle/>
          <a:p>
            <a:pPr defTabSz="122238">
              <a:defRPr/>
            </a:pPr>
            <a:r>
              <a:rPr lang="fr-FR" sz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WF</a:t>
            </a:r>
          </a:p>
        </p:txBody>
      </p:sp>
      <p:sp>
        <p:nvSpPr>
          <p:cNvPr id="77989" name="Rectangle 165"/>
          <p:cNvSpPr>
            <a:spLocks noChangeArrowheads="1"/>
          </p:cNvSpPr>
          <p:nvPr/>
        </p:nvSpPr>
        <p:spPr bwMode="auto">
          <a:xfrm>
            <a:off x="6985000" y="4475163"/>
            <a:ext cx="176213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5875" tIns="7938" rIns="15875" bIns="7938">
            <a:spAutoFit/>
          </a:bodyPr>
          <a:lstStyle/>
          <a:p>
            <a:pPr defTabSz="122238">
              <a:defRPr/>
            </a:pPr>
            <a:r>
              <a:rPr lang="fr-FR" sz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</a:t>
            </a:r>
          </a:p>
        </p:txBody>
      </p:sp>
      <p:sp>
        <p:nvSpPr>
          <p:cNvPr id="77990" name="Rectangle 166"/>
          <p:cNvSpPr>
            <a:spLocks noChangeArrowheads="1"/>
          </p:cNvSpPr>
          <p:nvPr/>
        </p:nvSpPr>
        <p:spPr bwMode="auto">
          <a:xfrm>
            <a:off x="5284788" y="2692400"/>
            <a:ext cx="285750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5875" tIns="7938" rIns="15875" bIns="7938">
            <a:spAutoFit/>
          </a:bodyPr>
          <a:lstStyle/>
          <a:p>
            <a:pPr defTabSz="122238">
              <a:defRPr/>
            </a:pPr>
            <a:r>
              <a:rPr lang="fr-FR" sz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MM</a:t>
            </a:r>
          </a:p>
        </p:txBody>
      </p:sp>
      <p:sp>
        <p:nvSpPr>
          <p:cNvPr id="77991" name="Rectangle 167"/>
          <p:cNvSpPr>
            <a:spLocks noChangeArrowheads="1"/>
          </p:cNvSpPr>
          <p:nvPr/>
        </p:nvSpPr>
        <p:spPr bwMode="auto">
          <a:xfrm>
            <a:off x="5632450" y="4483100"/>
            <a:ext cx="250825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5875" tIns="7938" rIns="15875" bIns="7938">
            <a:spAutoFit/>
          </a:bodyPr>
          <a:lstStyle/>
          <a:p>
            <a:pPr defTabSz="122238">
              <a:defRPr/>
            </a:pPr>
            <a:r>
              <a:rPr lang="fr-FR" sz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HR</a:t>
            </a:r>
          </a:p>
        </p:txBody>
      </p:sp>
      <p:sp>
        <p:nvSpPr>
          <p:cNvPr id="77992" name="Rectangle 168"/>
          <p:cNvSpPr>
            <a:spLocks noChangeArrowheads="1"/>
          </p:cNvSpPr>
          <p:nvPr/>
        </p:nvSpPr>
        <p:spPr bwMode="auto">
          <a:xfrm>
            <a:off x="5641975" y="2327275"/>
            <a:ext cx="242888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5875" tIns="7938" rIns="15875" bIns="7938">
            <a:spAutoFit/>
          </a:bodyPr>
          <a:lstStyle/>
          <a:p>
            <a:pPr defTabSz="122238">
              <a:defRPr/>
            </a:pPr>
            <a:r>
              <a:rPr lang="fr-FR" sz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SD</a:t>
            </a:r>
          </a:p>
        </p:txBody>
      </p:sp>
      <p:sp>
        <p:nvSpPr>
          <p:cNvPr id="77993" name="Rectangle 169"/>
          <p:cNvSpPr>
            <a:spLocks noChangeArrowheads="1"/>
          </p:cNvSpPr>
          <p:nvPr/>
        </p:nvSpPr>
        <p:spPr bwMode="auto">
          <a:xfrm>
            <a:off x="5318125" y="4132263"/>
            <a:ext cx="260350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5875" tIns="7938" rIns="15875" bIns="7938">
            <a:spAutoFit/>
          </a:bodyPr>
          <a:lstStyle/>
          <a:p>
            <a:pPr defTabSz="122238">
              <a:defRPr/>
            </a:pPr>
            <a:r>
              <a:rPr lang="fr-FR" sz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PM</a:t>
            </a:r>
          </a:p>
        </p:txBody>
      </p:sp>
      <p:sp>
        <p:nvSpPr>
          <p:cNvPr id="22592" name="Freeform 170"/>
          <p:cNvSpPr>
            <a:spLocks/>
          </p:cNvSpPr>
          <p:nvPr/>
        </p:nvSpPr>
        <p:spPr bwMode="auto">
          <a:xfrm>
            <a:off x="5121275" y="2965450"/>
            <a:ext cx="323850" cy="652463"/>
          </a:xfrm>
          <a:custGeom>
            <a:avLst/>
            <a:gdLst>
              <a:gd name="T0" fmla="*/ 203 w 204"/>
              <a:gd name="T1" fmla="*/ 0 h 411"/>
              <a:gd name="T2" fmla="*/ 203 w 204"/>
              <a:gd name="T3" fmla="*/ 193 h 411"/>
              <a:gd name="T4" fmla="*/ 0 w 204"/>
              <a:gd name="T5" fmla="*/ 410 h 411"/>
              <a:gd name="T6" fmla="*/ 0 w 204"/>
              <a:gd name="T7" fmla="*/ 221 h 411"/>
              <a:gd name="T8" fmla="*/ 203 w 204"/>
              <a:gd name="T9" fmla="*/ 0 h 4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411"/>
              <a:gd name="T17" fmla="*/ 204 w 204"/>
              <a:gd name="T18" fmla="*/ 411 h 4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411">
                <a:moveTo>
                  <a:pt x="203" y="0"/>
                </a:moveTo>
                <a:lnTo>
                  <a:pt x="203" y="193"/>
                </a:lnTo>
                <a:lnTo>
                  <a:pt x="0" y="410"/>
                </a:lnTo>
                <a:lnTo>
                  <a:pt x="0" y="221"/>
                </a:lnTo>
                <a:lnTo>
                  <a:pt x="203" y="0"/>
                </a:lnTo>
              </a:path>
            </a:pathLst>
          </a:custGeom>
          <a:solidFill>
            <a:srgbClr val="00AE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93" name="AutoShape 171"/>
          <p:cNvSpPr>
            <a:spLocks noChangeArrowheads="1"/>
          </p:cNvSpPr>
          <p:nvPr/>
        </p:nvSpPr>
        <p:spPr bwMode="auto">
          <a:xfrm>
            <a:off x="4786313" y="3498850"/>
            <a:ext cx="652462" cy="708025"/>
          </a:xfrm>
          <a:prstGeom prst="diamond">
            <a:avLst/>
          </a:prstGeom>
          <a:solidFill>
            <a:srgbClr val="037C03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7996" name="Rectangle 172"/>
          <p:cNvSpPr>
            <a:spLocks noChangeArrowheads="1"/>
          </p:cNvSpPr>
          <p:nvPr/>
        </p:nvSpPr>
        <p:spPr bwMode="auto">
          <a:xfrm>
            <a:off x="4976813" y="3767138"/>
            <a:ext cx="277812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5875" tIns="7938" rIns="15875" bIns="7938">
            <a:spAutoFit/>
          </a:bodyPr>
          <a:lstStyle/>
          <a:p>
            <a:pPr defTabSz="122238">
              <a:defRPr/>
            </a:pPr>
            <a:r>
              <a:rPr lang="fr-FR" sz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QM</a:t>
            </a:r>
          </a:p>
        </p:txBody>
      </p:sp>
      <p:sp>
        <p:nvSpPr>
          <p:cNvPr id="22595" name="Freeform 173"/>
          <p:cNvSpPr>
            <a:spLocks/>
          </p:cNvSpPr>
          <p:nvPr/>
        </p:nvSpPr>
        <p:spPr bwMode="auto">
          <a:xfrm>
            <a:off x="3811588" y="1260475"/>
            <a:ext cx="1322387" cy="5165725"/>
          </a:xfrm>
          <a:custGeom>
            <a:avLst/>
            <a:gdLst>
              <a:gd name="T0" fmla="*/ 826 w 833"/>
              <a:gd name="T1" fmla="*/ 1413 h 3254"/>
              <a:gd name="T2" fmla="*/ 0 w 833"/>
              <a:gd name="T3" fmla="*/ 3253 h 3254"/>
              <a:gd name="T4" fmla="*/ 0 w 833"/>
              <a:gd name="T5" fmla="*/ 0 h 3254"/>
              <a:gd name="T6" fmla="*/ 832 w 833"/>
              <a:gd name="T7" fmla="*/ 953 h 3254"/>
              <a:gd name="T8" fmla="*/ 826 w 833"/>
              <a:gd name="T9" fmla="*/ 1413 h 3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33"/>
              <a:gd name="T16" fmla="*/ 0 h 3254"/>
              <a:gd name="T17" fmla="*/ 833 w 833"/>
              <a:gd name="T18" fmla="*/ 3254 h 32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33" h="3254">
                <a:moveTo>
                  <a:pt x="826" y="1413"/>
                </a:moveTo>
                <a:lnTo>
                  <a:pt x="0" y="3253"/>
                </a:lnTo>
                <a:lnTo>
                  <a:pt x="0" y="0"/>
                </a:lnTo>
                <a:lnTo>
                  <a:pt x="832" y="953"/>
                </a:lnTo>
                <a:lnTo>
                  <a:pt x="826" y="1413"/>
                </a:lnTo>
              </a:path>
            </a:pathLst>
          </a:custGeom>
          <a:gradFill rotWithShape="0">
            <a:gsLst>
              <a:gs pos="0">
                <a:srgbClr val="0019D1"/>
              </a:gs>
              <a:gs pos="100000">
                <a:srgbClr val="99A3ED"/>
              </a:gs>
            </a:gsLst>
            <a:lin ang="0" scaled="1"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96" name="Freeform 174"/>
          <p:cNvSpPr>
            <a:spLocks/>
          </p:cNvSpPr>
          <p:nvPr/>
        </p:nvSpPr>
        <p:spPr bwMode="auto">
          <a:xfrm>
            <a:off x="4786313" y="2965450"/>
            <a:ext cx="334962" cy="652463"/>
          </a:xfrm>
          <a:custGeom>
            <a:avLst/>
            <a:gdLst>
              <a:gd name="T0" fmla="*/ 210 w 211"/>
              <a:gd name="T1" fmla="*/ 223 h 411"/>
              <a:gd name="T2" fmla="*/ 210 w 211"/>
              <a:gd name="T3" fmla="*/ 410 h 411"/>
              <a:gd name="T4" fmla="*/ 0 w 211"/>
              <a:gd name="T5" fmla="*/ 200 h 411"/>
              <a:gd name="T6" fmla="*/ 0 w 211"/>
              <a:gd name="T7" fmla="*/ 0 h 411"/>
              <a:gd name="T8" fmla="*/ 210 w 211"/>
              <a:gd name="T9" fmla="*/ 223 h 4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1"/>
              <a:gd name="T16" fmla="*/ 0 h 411"/>
              <a:gd name="T17" fmla="*/ 211 w 211"/>
              <a:gd name="T18" fmla="*/ 411 h 4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1" h="411">
                <a:moveTo>
                  <a:pt x="210" y="223"/>
                </a:moveTo>
                <a:lnTo>
                  <a:pt x="210" y="410"/>
                </a:lnTo>
                <a:lnTo>
                  <a:pt x="0" y="200"/>
                </a:lnTo>
                <a:lnTo>
                  <a:pt x="0" y="0"/>
                </a:lnTo>
                <a:lnTo>
                  <a:pt x="210" y="223"/>
                </a:lnTo>
              </a:path>
            </a:pathLst>
          </a:custGeom>
          <a:solidFill>
            <a:srgbClr val="005400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597" name="AutoShape 175"/>
          <p:cNvSpPr>
            <a:spLocks noChangeArrowheads="1"/>
          </p:cNvSpPr>
          <p:nvPr/>
        </p:nvSpPr>
        <p:spPr bwMode="auto">
          <a:xfrm>
            <a:off x="4786313" y="2609850"/>
            <a:ext cx="652462" cy="709613"/>
          </a:xfrm>
          <a:prstGeom prst="diamond">
            <a:avLst/>
          </a:prstGeom>
          <a:solidFill>
            <a:srgbClr val="037C03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8000" name="Rectangle 176"/>
          <p:cNvSpPr>
            <a:spLocks noChangeArrowheads="1"/>
          </p:cNvSpPr>
          <p:nvPr/>
        </p:nvSpPr>
        <p:spPr bwMode="auto">
          <a:xfrm>
            <a:off x="4924425" y="2840038"/>
            <a:ext cx="371475" cy="290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5875" tIns="7938" rIns="15875" bIns="7938">
            <a:spAutoFit/>
          </a:bodyPr>
          <a:lstStyle/>
          <a:p>
            <a:pPr defTabSz="122238">
              <a:defRPr/>
            </a:pPr>
            <a:r>
              <a:rPr lang="fr-FR" sz="20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PP</a:t>
            </a:r>
          </a:p>
        </p:txBody>
      </p:sp>
      <p:sp>
        <p:nvSpPr>
          <p:cNvPr id="22599" name="Rectangle 177"/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7239000" cy="457200"/>
          </a:xfrm>
          <a:noFill/>
        </p:spPr>
        <p:txBody>
          <a:bodyPr lIns="0" tIns="0" rIns="0" bIns="0"/>
          <a:lstStyle/>
          <a:p>
            <a:r>
              <a:rPr lang="fr-FR" smtClean="0"/>
              <a:t>Les modules de production de SAP</a:t>
            </a:r>
          </a:p>
        </p:txBody>
      </p:sp>
      <p:sp>
        <p:nvSpPr>
          <p:cNvPr id="78002" name="Rectangle 178"/>
          <p:cNvSpPr>
            <a:spLocks noChangeArrowheads="1"/>
          </p:cNvSpPr>
          <p:nvPr/>
        </p:nvSpPr>
        <p:spPr bwMode="auto">
          <a:xfrm>
            <a:off x="1555750" y="4564063"/>
            <a:ext cx="1974850" cy="484187"/>
          </a:xfrm>
          <a:prstGeom prst="rect">
            <a:avLst/>
          </a:prstGeom>
          <a:solidFill>
            <a:srgbClr val="DBFFB8"/>
          </a:solidFill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pPr algn="l">
              <a:lnSpc>
                <a:spcPct val="100000"/>
              </a:lnSpc>
              <a:defRPr/>
            </a:pPr>
            <a:r>
              <a:rPr lang="fr-FR" sz="1600"/>
              <a:t>PP - PI</a:t>
            </a:r>
          </a:p>
          <a:p>
            <a:pPr algn="l">
              <a:lnSpc>
                <a:spcPct val="100000"/>
              </a:lnSpc>
              <a:defRPr/>
            </a:pPr>
            <a:r>
              <a:rPr lang="fr-FR" sz="1200"/>
              <a:t>Process Industries 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3"/>
          <p:cNvSpPr>
            <a:spLocks noGrp="1" noChangeArrowheads="1"/>
          </p:cNvSpPr>
          <p:nvPr>
            <p:ph type="title"/>
          </p:nvPr>
        </p:nvSpPr>
        <p:spPr>
          <a:xfrm>
            <a:off x="1447800" y="685800"/>
            <a:ext cx="7239000" cy="457200"/>
          </a:xfrm>
          <a:noFill/>
        </p:spPr>
        <p:txBody>
          <a:bodyPr lIns="0" tIns="0" rIns="0" bIns="0"/>
          <a:lstStyle/>
          <a:p>
            <a:r>
              <a:rPr lang="fr-FR" smtClean="0"/>
              <a:t>Adaptation à tous les types de production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273175" y="1708150"/>
            <a:ext cx="2228850" cy="909638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  <a:effectLst>
            <a:outerShdw dist="53882" dir="135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665538" y="1708150"/>
            <a:ext cx="2168525" cy="909638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  <a:effectLst>
            <a:outerShdw dist="53882" dir="135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5954713" y="1708150"/>
            <a:ext cx="2168525" cy="909638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  <a:effectLst>
            <a:outerShdw dist="53882" dir="135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1273175" y="2781300"/>
            <a:ext cx="2228850" cy="909638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  <a:effectLst>
            <a:outerShdw dist="53882" dir="135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3665538" y="2781300"/>
            <a:ext cx="2168525" cy="909638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  <a:effectLst>
            <a:outerShdw dist="53882" dir="135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5954713" y="2781300"/>
            <a:ext cx="2168525" cy="909638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  <a:effectLst>
            <a:outerShdw dist="53882" dir="135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1273175" y="3871913"/>
            <a:ext cx="2228850" cy="909637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  <a:effectLst>
            <a:outerShdw dist="53882" dir="135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3665538" y="3871913"/>
            <a:ext cx="2168525" cy="909637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  <a:effectLst>
            <a:outerShdw dist="63500" dir="13987806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5954713" y="3871913"/>
            <a:ext cx="2168525" cy="909637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  <a:effectLst>
            <a:outerShdw dist="53882" dir="135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1273175" y="4929188"/>
            <a:ext cx="2228850" cy="909637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  <a:effectLst>
            <a:outerShdw dist="53882" dir="135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3665538" y="4929188"/>
            <a:ext cx="2168525" cy="909637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  <a:effectLst>
            <a:outerShdw dist="53882" dir="135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5954713" y="4929188"/>
            <a:ext cx="2168525" cy="909637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  <a:effectLst>
            <a:outerShdw dist="53882" dir="135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73" name="Rectangle 16"/>
          <p:cNvSpPr>
            <a:spLocks noChangeArrowheads="1"/>
          </p:cNvSpPr>
          <p:nvPr/>
        </p:nvSpPr>
        <p:spPr bwMode="auto">
          <a:xfrm>
            <a:off x="1301750" y="1706563"/>
            <a:ext cx="1693863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Conception à la</a:t>
            </a:r>
          </a:p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commande</a:t>
            </a:r>
          </a:p>
        </p:txBody>
      </p: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733800" y="1752600"/>
            <a:ext cx="16732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Fabrication à la</a:t>
            </a:r>
          </a:p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commande</a:t>
            </a:r>
          </a:p>
        </p:txBody>
      </p:sp>
      <p:sp>
        <p:nvSpPr>
          <p:cNvPr id="2075" name="Rectangle 18"/>
          <p:cNvSpPr>
            <a:spLocks noChangeArrowheads="1"/>
          </p:cNvSpPr>
          <p:nvPr/>
        </p:nvSpPr>
        <p:spPr bwMode="auto">
          <a:xfrm>
            <a:off x="5975350" y="1706563"/>
            <a:ext cx="127635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Fabrication</a:t>
            </a:r>
          </a:p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discrète</a:t>
            </a:r>
          </a:p>
        </p:txBody>
      </p:sp>
      <p:sp>
        <p:nvSpPr>
          <p:cNvPr id="2076" name="Rectangle 19"/>
          <p:cNvSpPr>
            <a:spLocks noChangeArrowheads="1"/>
          </p:cNvSpPr>
          <p:nvPr/>
        </p:nvSpPr>
        <p:spPr bwMode="auto">
          <a:xfrm>
            <a:off x="1290638" y="2784475"/>
            <a:ext cx="12858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Commande</a:t>
            </a:r>
          </a:p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client</a:t>
            </a:r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3698875" y="2752725"/>
            <a:ext cx="1773238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fr-FR" sz="16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Assemblage à la</a:t>
            </a:r>
          </a:p>
          <a:p>
            <a:pPr algn="l">
              <a:lnSpc>
                <a:spcPct val="100000"/>
              </a:lnSpc>
              <a:defRPr/>
            </a:pPr>
            <a:r>
              <a:rPr lang="fr-FR" sz="16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commande</a:t>
            </a:r>
          </a:p>
        </p:txBody>
      </p:sp>
      <p:sp>
        <p:nvSpPr>
          <p:cNvPr id="2078" name="Rectangle 21"/>
          <p:cNvSpPr>
            <a:spLocks noChangeArrowheads="1"/>
          </p:cNvSpPr>
          <p:nvPr/>
        </p:nvSpPr>
        <p:spPr bwMode="auto">
          <a:xfrm>
            <a:off x="6005513" y="2773363"/>
            <a:ext cx="127635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Fabrication</a:t>
            </a:r>
          </a:p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répétitive</a:t>
            </a:r>
          </a:p>
        </p:txBody>
      </p:sp>
      <p:sp>
        <p:nvSpPr>
          <p:cNvPr id="2079" name="Rectangle 22"/>
          <p:cNvSpPr>
            <a:spLocks noChangeArrowheads="1"/>
          </p:cNvSpPr>
          <p:nvPr/>
        </p:nvSpPr>
        <p:spPr bwMode="auto">
          <a:xfrm>
            <a:off x="3689350" y="3860800"/>
            <a:ext cx="1625600" cy="822325"/>
          </a:xfrm>
          <a:prstGeom prst="rect">
            <a:avLst/>
          </a:prstGeom>
          <a:solidFill>
            <a:srgbClr val="618FFD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Production par</a:t>
            </a:r>
          </a:p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lotissement</a:t>
            </a:r>
          </a:p>
          <a:p>
            <a:pPr algn="l" latinLnBrk="1">
              <a:lnSpc>
                <a:spcPct val="100000"/>
              </a:lnSpc>
            </a:pPr>
            <a:endParaRPr lang="fr-FR" sz="1600">
              <a:solidFill>
                <a:schemeClr val="hlink"/>
              </a:solidFill>
            </a:endParaRPr>
          </a:p>
        </p:txBody>
      </p:sp>
      <p:sp>
        <p:nvSpPr>
          <p:cNvPr id="2080" name="Rectangle 23"/>
          <p:cNvSpPr>
            <a:spLocks noChangeArrowheads="1"/>
          </p:cNvSpPr>
          <p:nvPr/>
        </p:nvSpPr>
        <p:spPr bwMode="auto">
          <a:xfrm>
            <a:off x="5984875" y="3870325"/>
            <a:ext cx="15462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Production de</a:t>
            </a:r>
          </a:p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masse</a:t>
            </a:r>
          </a:p>
        </p:txBody>
      </p:sp>
      <p:sp>
        <p:nvSpPr>
          <p:cNvPr id="2081" name="Rectangle 24"/>
          <p:cNvSpPr>
            <a:spLocks noChangeArrowheads="1"/>
          </p:cNvSpPr>
          <p:nvPr/>
        </p:nvSpPr>
        <p:spPr bwMode="auto">
          <a:xfrm>
            <a:off x="3613150" y="4927600"/>
            <a:ext cx="1309688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Production </a:t>
            </a:r>
          </a:p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en ligne</a:t>
            </a:r>
          </a:p>
        </p:txBody>
      </p:sp>
      <p:sp>
        <p:nvSpPr>
          <p:cNvPr id="2082" name="Rectangle 25"/>
          <p:cNvSpPr>
            <a:spLocks noChangeArrowheads="1"/>
          </p:cNvSpPr>
          <p:nvPr/>
        </p:nvSpPr>
        <p:spPr bwMode="auto">
          <a:xfrm>
            <a:off x="5995988" y="4918075"/>
            <a:ext cx="15462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Production en</a:t>
            </a:r>
          </a:p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process </a:t>
            </a:r>
          </a:p>
          <a:p>
            <a:pPr algn="l">
              <a:lnSpc>
                <a:spcPct val="100000"/>
              </a:lnSpc>
            </a:pPr>
            <a:r>
              <a:rPr lang="fr-FR" sz="1600">
                <a:solidFill>
                  <a:schemeClr val="hlink"/>
                </a:solidFill>
              </a:rPr>
              <a:t>continu</a:t>
            </a:r>
          </a:p>
        </p:txBody>
      </p:sp>
      <p:graphicFrame>
        <p:nvGraphicFramePr>
          <p:cNvPr id="2050" name="Object 26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21525" y="5224463"/>
          <a:ext cx="944563" cy="600075"/>
        </p:xfrm>
        <a:graphic>
          <a:graphicData uri="http://schemas.openxmlformats.org/presentationml/2006/ole">
            <p:oleObj spid="_x0000_s2050" name="ClipArt" r:id="rId4" imgW="5335560" imgH="3423960" progId="MS_ClipArt_Gallery.2">
              <p:embed/>
            </p:oleObj>
          </a:graphicData>
        </a:graphic>
      </p:graphicFrame>
      <p:graphicFrame>
        <p:nvGraphicFramePr>
          <p:cNvPr id="2051" name="Object 27">
            <a:hlinkClick r:id="" action="ppaction://ole?verb=0"/>
          </p:cNvPr>
          <p:cNvGraphicFramePr>
            <a:graphicFrameLocks/>
          </p:cNvGraphicFramePr>
          <p:nvPr/>
        </p:nvGraphicFramePr>
        <p:xfrm>
          <a:off x="6789738" y="2079625"/>
          <a:ext cx="1309687" cy="506413"/>
        </p:xfrm>
        <a:graphic>
          <a:graphicData uri="http://schemas.openxmlformats.org/presentationml/2006/ole">
            <p:oleObj spid="_x0000_s2051" name="ClipArt" r:id="rId5" imgW="8837280" imgH="3479760" progId="MS_ClipArt_Gallery.2">
              <p:embed/>
            </p:oleObj>
          </a:graphicData>
        </a:graphic>
      </p:graphicFrame>
      <p:graphicFrame>
        <p:nvGraphicFramePr>
          <p:cNvPr id="2052" name="Object 28">
            <a:hlinkClick r:id="" action="ppaction://ole?verb=0"/>
          </p:cNvPr>
          <p:cNvGraphicFramePr>
            <a:graphicFrameLocks/>
          </p:cNvGraphicFramePr>
          <p:nvPr/>
        </p:nvGraphicFramePr>
        <p:xfrm>
          <a:off x="4459288" y="2054225"/>
          <a:ext cx="1343025" cy="508000"/>
        </p:xfrm>
        <a:graphic>
          <a:graphicData uri="http://schemas.openxmlformats.org/presentationml/2006/ole">
            <p:oleObj spid="_x0000_s2052" name="ClipArt" r:id="rId6" imgW="5432400" imgH="2093760" progId="MS_ClipArt_Gallery.2">
              <p:embed/>
            </p:oleObj>
          </a:graphicData>
        </a:graphic>
      </p:graphicFrame>
      <p:graphicFrame>
        <p:nvGraphicFramePr>
          <p:cNvPr id="2053" name="Object 29">
            <a:hlinkClick r:id="" action="ppaction://ole?verb=0"/>
          </p:cNvPr>
          <p:cNvGraphicFramePr>
            <a:graphicFrameLocks/>
          </p:cNvGraphicFramePr>
          <p:nvPr/>
        </p:nvGraphicFramePr>
        <p:xfrm>
          <a:off x="7207250" y="3990975"/>
          <a:ext cx="739775" cy="658813"/>
        </p:xfrm>
        <a:graphic>
          <a:graphicData uri="http://schemas.openxmlformats.org/presentationml/2006/ole">
            <p:oleObj spid="_x0000_s2053" name="ClipArt" r:id="rId7" imgW="3776400" imgH="3375000" progId="MS_ClipArt_Gallery.2">
              <p:embed/>
            </p:oleObj>
          </a:graphicData>
        </a:graphic>
      </p:graphicFrame>
      <p:graphicFrame>
        <p:nvGraphicFramePr>
          <p:cNvPr id="2054" name="Object 30">
            <a:hlinkClick r:id="" action="ppaction://ole?verb=0"/>
          </p:cNvPr>
          <p:cNvGraphicFramePr>
            <a:graphicFrameLocks/>
          </p:cNvGraphicFramePr>
          <p:nvPr/>
        </p:nvGraphicFramePr>
        <p:xfrm>
          <a:off x="4773613" y="5318125"/>
          <a:ext cx="1017587" cy="466725"/>
        </p:xfrm>
        <a:graphic>
          <a:graphicData uri="http://schemas.openxmlformats.org/presentationml/2006/ole">
            <p:oleObj spid="_x0000_s2054" name="ClipArt" r:id="rId8" imgW="5163840" imgH="2412720" progId="MS_ClipArt_Gallery.2">
              <p:embed/>
            </p:oleObj>
          </a:graphicData>
        </a:graphic>
      </p:graphicFrame>
      <p:graphicFrame>
        <p:nvGraphicFramePr>
          <p:cNvPr id="2055" name="Object 31">
            <a:hlinkClick r:id="" action="ppaction://ole?verb=0"/>
          </p:cNvPr>
          <p:cNvGraphicFramePr>
            <a:graphicFrameLocks/>
          </p:cNvGraphicFramePr>
          <p:nvPr/>
        </p:nvGraphicFramePr>
        <p:xfrm>
          <a:off x="2311400" y="1898650"/>
          <a:ext cx="1176338" cy="698500"/>
        </p:xfrm>
        <a:graphic>
          <a:graphicData uri="http://schemas.openxmlformats.org/presentationml/2006/ole">
            <p:oleObj spid="_x0000_s2055" name="ClipArt" r:id="rId9" imgW="5957640" imgH="3570120" progId="MS_ClipArt_Gallery.2">
              <p:embed/>
            </p:oleObj>
          </a:graphicData>
        </a:graphic>
      </p:graphicFrame>
      <p:graphicFrame>
        <p:nvGraphicFramePr>
          <p:cNvPr id="2056" name="Object 3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754313" y="2833688"/>
          <a:ext cx="527050" cy="755650"/>
        </p:xfrm>
        <a:graphic>
          <a:graphicData uri="http://schemas.openxmlformats.org/presentationml/2006/ole">
            <p:oleObj spid="_x0000_s2056" name="ClipArt" r:id="rId10" imgW="2170080" imgH="3084480" progId="MS_ClipArt_Gallery.2">
              <p:embed/>
            </p:oleObj>
          </a:graphicData>
        </a:graphic>
      </p:graphicFrame>
      <p:graphicFrame>
        <p:nvGraphicFramePr>
          <p:cNvPr id="2057" name="Object 33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91088" y="4187825"/>
          <a:ext cx="839787" cy="490538"/>
        </p:xfrm>
        <a:graphic>
          <a:graphicData uri="http://schemas.openxmlformats.org/presentationml/2006/ole">
            <p:oleObj spid="_x0000_s2057" name="ClipArt" r:id="rId11" imgW="4281480" imgH="2528640" progId="MS_ClipArt_Gallery.2">
              <p:embed/>
            </p:oleObj>
          </a:graphicData>
        </a:graphic>
      </p:graphicFrame>
      <p:graphicFrame>
        <p:nvGraphicFramePr>
          <p:cNvPr id="2058" name="Object 3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40575" y="3032125"/>
          <a:ext cx="820738" cy="627063"/>
        </p:xfrm>
        <a:graphic>
          <a:graphicData uri="http://schemas.openxmlformats.org/presentationml/2006/ole">
            <p:oleObj spid="_x0000_s2058" name="ClipArt" r:id="rId12" imgW="4181400" imgH="3214440" progId="MS_ClipArt_Gallery.2">
              <p:embed/>
            </p:oleObj>
          </a:graphicData>
        </a:graphic>
      </p:graphicFrame>
      <p:graphicFrame>
        <p:nvGraphicFramePr>
          <p:cNvPr id="2059" name="Object 35">
            <a:hlinkClick r:id="" action="ppaction://ole?verb=0"/>
          </p:cNvPr>
          <p:cNvGraphicFramePr>
            <a:graphicFrameLocks/>
          </p:cNvGraphicFramePr>
          <p:nvPr/>
        </p:nvGraphicFramePr>
        <p:xfrm>
          <a:off x="5043488" y="3101975"/>
          <a:ext cx="611187" cy="539750"/>
        </p:xfrm>
        <a:graphic>
          <a:graphicData uri="http://schemas.openxmlformats.org/presentationml/2006/ole">
            <p:oleObj spid="_x0000_s2059" name="ClipArt" r:id="rId13" imgW="2504880" imgH="2224080" progId="MS_ClipArt_Gallery.2">
              <p:embed/>
            </p:oleObj>
          </a:graphicData>
        </a:graphic>
      </p:graphicFrame>
      <p:sp>
        <p:nvSpPr>
          <p:cNvPr id="69668" name="Line 36"/>
          <p:cNvSpPr>
            <a:spLocks noChangeShapeType="1"/>
          </p:cNvSpPr>
          <p:nvPr/>
        </p:nvSpPr>
        <p:spPr bwMode="auto">
          <a:xfrm>
            <a:off x="912813" y="1644650"/>
            <a:ext cx="0" cy="4556125"/>
          </a:xfrm>
          <a:prstGeom prst="line">
            <a:avLst/>
          </a:prstGeom>
          <a:noFill/>
          <a:ln w="127000">
            <a:solidFill>
              <a:srgbClr val="FC0128"/>
            </a:solidFill>
            <a:round/>
            <a:headEnd type="triangle" w="med" len="med"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84" name="Rectangle 37"/>
          <p:cNvSpPr>
            <a:spLocks noChangeArrowheads="1"/>
          </p:cNvSpPr>
          <p:nvPr/>
        </p:nvSpPr>
        <p:spPr bwMode="auto">
          <a:xfrm>
            <a:off x="795338" y="2263775"/>
            <a:ext cx="271462" cy="3441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000">
                <a:solidFill>
                  <a:srgbClr val="FCFEB9"/>
                </a:solidFill>
              </a:rPr>
              <a:t>Complexi</a:t>
            </a:r>
          </a:p>
          <a:p>
            <a:pPr>
              <a:lnSpc>
                <a:spcPct val="100000"/>
              </a:lnSpc>
            </a:pPr>
            <a:r>
              <a:rPr lang="fr-FR" sz="1000">
                <a:solidFill>
                  <a:srgbClr val="FCFEB9"/>
                </a:solidFill>
              </a:rPr>
              <a:t>té</a:t>
            </a:r>
          </a:p>
          <a:p>
            <a:pPr>
              <a:lnSpc>
                <a:spcPct val="100000"/>
              </a:lnSpc>
            </a:pPr>
            <a:endParaRPr lang="fr-FR" sz="1000">
              <a:solidFill>
                <a:srgbClr val="FCFEB9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000">
                <a:solidFill>
                  <a:srgbClr val="FCFEB9"/>
                </a:solidFill>
              </a:rPr>
              <a:t>des</a:t>
            </a:r>
          </a:p>
          <a:p>
            <a:pPr>
              <a:lnSpc>
                <a:spcPct val="100000"/>
              </a:lnSpc>
            </a:pPr>
            <a:endParaRPr lang="fr-FR" sz="1000">
              <a:solidFill>
                <a:srgbClr val="FCFEB9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000">
                <a:solidFill>
                  <a:srgbClr val="FCFEB9"/>
                </a:solidFill>
              </a:rPr>
              <a:t>produits   </a:t>
            </a:r>
          </a:p>
        </p:txBody>
      </p:sp>
      <p:sp>
        <p:nvSpPr>
          <p:cNvPr id="69670" name="Line 38"/>
          <p:cNvSpPr>
            <a:spLocks noChangeShapeType="1"/>
          </p:cNvSpPr>
          <p:nvPr/>
        </p:nvSpPr>
        <p:spPr bwMode="auto">
          <a:xfrm flipH="1">
            <a:off x="785813" y="6226175"/>
            <a:ext cx="7373937" cy="0"/>
          </a:xfrm>
          <a:prstGeom prst="line">
            <a:avLst/>
          </a:prstGeom>
          <a:noFill/>
          <a:ln w="127000">
            <a:solidFill>
              <a:srgbClr val="FC0128"/>
            </a:solidFill>
            <a:round/>
            <a:headEnd type="triangle" w="med" len="med"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86" name="Rectangle 39"/>
          <p:cNvSpPr>
            <a:spLocks noChangeArrowheads="1"/>
          </p:cNvSpPr>
          <p:nvPr/>
        </p:nvSpPr>
        <p:spPr bwMode="auto">
          <a:xfrm>
            <a:off x="3233738" y="6105525"/>
            <a:ext cx="145415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1000">
                <a:solidFill>
                  <a:srgbClr val="FCFEB9"/>
                </a:solidFill>
              </a:rPr>
              <a:t>stabilité des produits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1EAFE09-B380-4ABB-8885-14355FE3F998}" type="datetime1">
              <a:rPr lang="fr-FR"/>
              <a:pPr/>
              <a:t>23/01/2016</a:t>
            </a:fld>
            <a:endParaRPr lang="fr-FR"/>
          </a:p>
        </p:txBody>
      </p:sp>
      <p:pic>
        <p:nvPicPr>
          <p:cNvPr id="23555" name="Picture 2" descr="Unbenannt-3"/>
          <p:cNvPicPr>
            <a:picLocks noChangeAspect="1" noChangeArrowheads="1"/>
          </p:cNvPicPr>
          <p:nvPr/>
        </p:nvPicPr>
        <p:blipFill>
          <a:blip r:embed="rId3" cstate="print">
            <a:lum bright="32000" contrast="-38000"/>
          </a:blip>
          <a:srcRect/>
          <a:stretch>
            <a:fillRect/>
          </a:stretch>
        </p:blipFill>
        <p:spPr bwMode="auto">
          <a:xfrm>
            <a:off x="2638425" y="685800"/>
            <a:ext cx="6505575" cy="617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572000" y="1143000"/>
            <a:ext cx="4497388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5750" indent="-285750" algn="l" defTabSz="687388"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2000">
                <a:solidFill>
                  <a:schemeClr val="accent2"/>
                </a:solidFill>
              </a:rPr>
              <a:t>FI - Gestion financière</a:t>
            </a:r>
            <a:r>
              <a:rPr lang="fr-FR" sz="2000" b="0">
                <a:solidFill>
                  <a:schemeClr val="accent2"/>
                </a:solidFill>
              </a:rPr>
              <a:t>: </a:t>
            </a:r>
            <a:r>
              <a:rPr lang="fr-FR" sz="2000" b="0"/>
              <a:t>Comptabilités générale, clients, fournisseurs; trésorerie et consolidation.	</a:t>
            </a:r>
          </a:p>
          <a:p>
            <a:pPr marL="285750" indent="-285750" algn="l" defTabSz="687388"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2000">
                <a:solidFill>
                  <a:schemeClr val="accent2"/>
                </a:solidFill>
              </a:rPr>
              <a:t>CO - Contrôle de Gestion:</a:t>
            </a:r>
            <a:r>
              <a:rPr lang="fr-FR" sz="2000" b="0">
                <a:solidFill>
                  <a:schemeClr val="accent2"/>
                </a:solidFill>
              </a:rPr>
              <a:t> </a:t>
            </a:r>
            <a:r>
              <a:rPr lang="fr-FR" sz="2000" b="0">
                <a:solidFill>
                  <a:schemeClr val="tx1"/>
                </a:solidFill>
              </a:rPr>
              <a:t>Analyse </a:t>
            </a:r>
            <a:r>
              <a:rPr lang="fr-FR" sz="2000" b="0"/>
              <a:t>des coûts par centres, opérations; Compte de résultat analytique.</a:t>
            </a:r>
          </a:p>
          <a:p>
            <a:pPr marL="285750" indent="-285750" algn="l" defTabSz="687388"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2000">
                <a:solidFill>
                  <a:schemeClr val="accent2"/>
                </a:solidFill>
              </a:rPr>
              <a:t>AM - Gestion des Immobilisations:</a:t>
            </a:r>
            <a:r>
              <a:rPr lang="fr-FR" sz="2000" b="0">
                <a:solidFill>
                  <a:schemeClr val="accent2"/>
                </a:solidFill>
              </a:rPr>
              <a:t> </a:t>
            </a:r>
            <a:r>
              <a:rPr lang="fr-FR" sz="2000" b="0"/>
              <a:t>Gestion comptable, physique et technique des immobilisations; suivi des investissements.</a:t>
            </a:r>
          </a:p>
          <a:p>
            <a:pPr marL="285750" indent="-285750" algn="l" defTabSz="687388"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2000">
                <a:solidFill>
                  <a:schemeClr val="accent2"/>
                </a:solidFill>
              </a:rPr>
              <a:t>PS - Gestion de Projets:</a:t>
            </a:r>
            <a:r>
              <a:rPr lang="fr-FR" sz="2000" b="0">
                <a:solidFill>
                  <a:schemeClr val="accent2"/>
                </a:solidFill>
              </a:rPr>
              <a:t> </a:t>
            </a:r>
            <a:r>
              <a:rPr lang="fr-FR" sz="2000" b="0">
                <a:solidFill>
                  <a:schemeClr val="tx1"/>
                </a:solidFill>
              </a:rPr>
              <a:t>gestion </a:t>
            </a:r>
            <a:r>
              <a:rPr lang="fr-FR" sz="2000" b="0"/>
              <a:t>financière et opérationnelle (Planning, tâches, charges, ressources ..)  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2341563" y="1000125"/>
            <a:ext cx="774700" cy="762000"/>
          </a:xfrm>
          <a:custGeom>
            <a:avLst/>
            <a:gdLst>
              <a:gd name="T0" fmla="*/ 487 w 488"/>
              <a:gd name="T1" fmla="*/ 479 h 480"/>
              <a:gd name="T2" fmla="*/ 487 w 488"/>
              <a:gd name="T3" fmla="*/ 345 h 480"/>
              <a:gd name="T4" fmla="*/ 0 w 488"/>
              <a:gd name="T5" fmla="*/ 0 h 480"/>
              <a:gd name="T6" fmla="*/ 0 w 488"/>
              <a:gd name="T7" fmla="*/ 134 h 480"/>
              <a:gd name="T8" fmla="*/ 487 w 488"/>
              <a:gd name="T9" fmla="*/ 479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8"/>
              <a:gd name="T16" fmla="*/ 0 h 480"/>
              <a:gd name="T17" fmla="*/ 488 w 488"/>
              <a:gd name="T18" fmla="*/ 480 h 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8" h="480">
                <a:moveTo>
                  <a:pt x="487" y="479"/>
                </a:moveTo>
                <a:lnTo>
                  <a:pt x="487" y="345"/>
                </a:lnTo>
                <a:lnTo>
                  <a:pt x="0" y="0"/>
                </a:lnTo>
                <a:lnTo>
                  <a:pt x="0" y="134"/>
                </a:lnTo>
                <a:lnTo>
                  <a:pt x="487" y="479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58" name="Freeform 6"/>
          <p:cNvSpPr>
            <a:spLocks/>
          </p:cNvSpPr>
          <p:nvPr/>
        </p:nvSpPr>
        <p:spPr bwMode="auto">
          <a:xfrm>
            <a:off x="1563688" y="1001713"/>
            <a:ext cx="768350" cy="768350"/>
          </a:xfrm>
          <a:custGeom>
            <a:avLst/>
            <a:gdLst>
              <a:gd name="T0" fmla="*/ 0 w 484"/>
              <a:gd name="T1" fmla="*/ 483 h 484"/>
              <a:gd name="T2" fmla="*/ 0 w 484"/>
              <a:gd name="T3" fmla="*/ 349 h 484"/>
              <a:gd name="T4" fmla="*/ 483 w 484"/>
              <a:gd name="T5" fmla="*/ 0 h 484"/>
              <a:gd name="T6" fmla="*/ 483 w 484"/>
              <a:gd name="T7" fmla="*/ 134 h 484"/>
              <a:gd name="T8" fmla="*/ 0 w 484"/>
              <a:gd name="T9" fmla="*/ 483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4"/>
              <a:gd name="T16" fmla="*/ 0 h 484"/>
              <a:gd name="T17" fmla="*/ 484 w 484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4" h="484">
                <a:moveTo>
                  <a:pt x="0" y="483"/>
                </a:moveTo>
                <a:lnTo>
                  <a:pt x="0" y="349"/>
                </a:lnTo>
                <a:lnTo>
                  <a:pt x="483" y="0"/>
                </a:lnTo>
                <a:lnTo>
                  <a:pt x="483" y="134"/>
                </a:lnTo>
                <a:lnTo>
                  <a:pt x="0" y="483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59" name="Freeform 7"/>
          <p:cNvSpPr>
            <a:spLocks/>
          </p:cNvSpPr>
          <p:nvPr/>
        </p:nvSpPr>
        <p:spPr bwMode="auto">
          <a:xfrm>
            <a:off x="2341563" y="1568450"/>
            <a:ext cx="774700" cy="768350"/>
          </a:xfrm>
          <a:custGeom>
            <a:avLst/>
            <a:gdLst>
              <a:gd name="T0" fmla="*/ 487 w 488"/>
              <a:gd name="T1" fmla="*/ 0 h 484"/>
              <a:gd name="T2" fmla="*/ 487 w 488"/>
              <a:gd name="T3" fmla="*/ 134 h 484"/>
              <a:gd name="T4" fmla="*/ 0 w 488"/>
              <a:gd name="T5" fmla="*/ 483 h 484"/>
              <a:gd name="T6" fmla="*/ 0 w 488"/>
              <a:gd name="T7" fmla="*/ 349 h 484"/>
              <a:gd name="T8" fmla="*/ 487 w 488"/>
              <a:gd name="T9" fmla="*/ 0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8"/>
              <a:gd name="T16" fmla="*/ 0 h 484"/>
              <a:gd name="T17" fmla="*/ 488 w 488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8" h="484">
                <a:moveTo>
                  <a:pt x="487" y="0"/>
                </a:moveTo>
                <a:lnTo>
                  <a:pt x="487" y="134"/>
                </a:lnTo>
                <a:lnTo>
                  <a:pt x="0" y="483"/>
                </a:lnTo>
                <a:lnTo>
                  <a:pt x="0" y="349"/>
                </a:lnTo>
                <a:lnTo>
                  <a:pt x="487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60" name="Freeform 8"/>
          <p:cNvSpPr>
            <a:spLocks/>
          </p:cNvSpPr>
          <p:nvPr/>
        </p:nvSpPr>
        <p:spPr bwMode="auto">
          <a:xfrm>
            <a:off x="1563688" y="1568450"/>
            <a:ext cx="768350" cy="769938"/>
          </a:xfrm>
          <a:custGeom>
            <a:avLst/>
            <a:gdLst>
              <a:gd name="T0" fmla="*/ 0 w 484"/>
              <a:gd name="T1" fmla="*/ 0 h 485"/>
              <a:gd name="T2" fmla="*/ 0 w 484"/>
              <a:gd name="T3" fmla="*/ 135 h 485"/>
              <a:gd name="T4" fmla="*/ 483 w 484"/>
              <a:gd name="T5" fmla="*/ 484 h 485"/>
              <a:gd name="T6" fmla="*/ 483 w 484"/>
              <a:gd name="T7" fmla="*/ 349 h 485"/>
              <a:gd name="T8" fmla="*/ 0 w 484"/>
              <a:gd name="T9" fmla="*/ 0 h 4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4"/>
              <a:gd name="T16" fmla="*/ 0 h 485"/>
              <a:gd name="T17" fmla="*/ 484 w 484"/>
              <a:gd name="T18" fmla="*/ 485 h 4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4" h="485">
                <a:moveTo>
                  <a:pt x="0" y="0"/>
                </a:moveTo>
                <a:lnTo>
                  <a:pt x="0" y="135"/>
                </a:lnTo>
                <a:lnTo>
                  <a:pt x="483" y="484"/>
                </a:lnTo>
                <a:lnTo>
                  <a:pt x="483" y="349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61" name="Freeform 9"/>
          <p:cNvSpPr>
            <a:spLocks/>
          </p:cNvSpPr>
          <p:nvPr/>
        </p:nvSpPr>
        <p:spPr bwMode="auto">
          <a:xfrm>
            <a:off x="3114675" y="1558925"/>
            <a:ext cx="782638" cy="765175"/>
          </a:xfrm>
          <a:custGeom>
            <a:avLst/>
            <a:gdLst>
              <a:gd name="T0" fmla="*/ 492 w 493"/>
              <a:gd name="T1" fmla="*/ 481 h 482"/>
              <a:gd name="T2" fmla="*/ 492 w 493"/>
              <a:gd name="T3" fmla="*/ 347 h 482"/>
              <a:gd name="T4" fmla="*/ 0 w 493"/>
              <a:gd name="T5" fmla="*/ 0 h 482"/>
              <a:gd name="T6" fmla="*/ 0 w 493"/>
              <a:gd name="T7" fmla="*/ 134 h 482"/>
              <a:gd name="T8" fmla="*/ 492 w 493"/>
              <a:gd name="T9" fmla="*/ 481 h 4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3"/>
              <a:gd name="T16" fmla="*/ 0 h 482"/>
              <a:gd name="T17" fmla="*/ 493 w 493"/>
              <a:gd name="T18" fmla="*/ 482 h 4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3" h="482">
                <a:moveTo>
                  <a:pt x="492" y="481"/>
                </a:moveTo>
                <a:lnTo>
                  <a:pt x="492" y="347"/>
                </a:lnTo>
                <a:lnTo>
                  <a:pt x="0" y="0"/>
                </a:lnTo>
                <a:lnTo>
                  <a:pt x="0" y="134"/>
                </a:lnTo>
                <a:lnTo>
                  <a:pt x="492" y="481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62" name="Freeform 10"/>
          <p:cNvSpPr>
            <a:spLocks/>
          </p:cNvSpPr>
          <p:nvPr/>
        </p:nvSpPr>
        <p:spPr bwMode="auto">
          <a:xfrm>
            <a:off x="2330450" y="1562100"/>
            <a:ext cx="785813" cy="763588"/>
          </a:xfrm>
          <a:custGeom>
            <a:avLst/>
            <a:gdLst>
              <a:gd name="T0" fmla="*/ 0 w 495"/>
              <a:gd name="T1" fmla="*/ 480 h 481"/>
              <a:gd name="T2" fmla="*/ 0 w 495"/>
              <a:gd name="T3" fmla="*/ 347 h 481"/>
              <a:gd name="T4" fmla="*/ 494 w 495"/>
              <a:gd name="T5" fmla="*/ 0 h 481"/>
              <a:gd name="T6" fmla="*/ 494 w 495"/>
              <a:gd name="T7" fmla="*/ 133 h 481"/>
              <a:gd name="T8" fmla="*/ 0 w 495"/>
              <a:gd name="T9" fmla="*/ 480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5"/>
              <a:gd name="T16" fmla="*/ 0 h 481"/>
              <a:gd name="T17" fmla="*/ 495 w 495"/>
              <a:gd name="T18" fmla="*/ 481 h 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5" h="481">
                <a:moveTo>
                  <a:pt x="0" y="480"/>
                </a:moveTo>
                <a:lnTo>
                  <a:pt x="0" y="347"/>
                </a:lnTo>
                <a:lnTo>
                  <a:pt x="494" y="0"/>
                </a:lnTo>
                <a:lnTo>
                  <a:pt x="494" y="133"/>
                </a:lnTo>
                <a:lnTo>
                  <a:pt x="0" y="48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63" name="Freeform 11"/>
          <p:cNvSpPr>
            <a:spLocks/>
          </p:cNvSpPr>
          <p:nvPr/>
        </p:nvSpPr>
        <p:spPr bwMode="auto">
          <a:xfrm>
            <a:off x="3114675" y="2127250"/>
            <a:ext cx="782638" cy="765175"/>
          </a:xfrm>
          <a:custGeom>
            <a:avLst/>
            <a:gdLst>
              <a:gd name="T0" fmla="*/ 492 w 493"/>
              <a:gd name="T1" fmla="*/ 0 h 482"/>
              <a:gd name="T2" fmla="*/ 492 w 493"/>
              <a:gd name="T3" fmla="*/ 133 h 482"/>
              <a:gd name="T4" fmla="*/ 0 w 493"/>
              <a:gd name="T5" fmla="*/ 481 h 482"/>
              <a:gd name="T6" fmla="*/ 0 w 493"/>
              <a:gd name="T7" fmla="*/ 348 h 482"/>
              <a:gd name="T8" fmla="*/ 492 w 493"/>
              <a:gd name="T9" fmla="*/ 0 h 4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3"/>
              <a:gd name="T16" fmla="*/ 0 h 482"/>
              <a:gd name="T17" fmla="*/ 493 w 493"/>
              <a:gd name="T18" fmla="*/ 482 h 4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3" h="482">
                <a:moveTo>
                  <a:pt x="492" y="0"/>
                </a:moveTo>
                <a:lnTo>
                  <a:pt x="492" y="133"/>
                </a:lnTo>
                <a:lnTo>
                  <a:pt x="0" y="481"/>
                </a:lnTo>
                <a:lnTo>
                  <a:pt x="0" y="348"/>
                </a:lnTo>
                <a:lnTo>
                  <a:pt x="492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64" name="Freeform 12"/>
          <p:cNvSpPr>
            <a:spLocks/>
          </p:cNvSpPr>
          <p:nvPr/>
        </p:nvSpPr>
        <p:spPr bwMode="auto">
          <a:xfrm>
            <a:off x="2330450" y="2130425"/>
            <a:ext cx="785813" cy="762000"/>
          </a:xfrm>
          <a:custGeom>
            <a:avLst/>
            <a:gdLst>
              <a:gd name="T0" fmla="*/ 0 w 495"/>
              <a:gd name="T1" fmla="*/ 0 h 480"/>
              <a:gd name="T2" fmla="*/ 0 w 495"/>
              <a:gd name="T3" fmla="*/ 134 h 480"/>
              <a:gd name="T4" fmla="*/ 494 w 495"/>
              <a:gd name="T5" fmla="*/ 479 h 480"/>
              <a:gd name="T6" fmla="*/ 494 w 495"/>
              <a:gd name="T7" fmla="*/ 345 h 480"/>
              <a:gd name="T8" fmla="*/ 0 w 495"/>
              <a:gd name="T9" fmla="*/ 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5"/>
              <a:gd name="T16" fmla="*/ 0 h 480"/>
              <a:gd name="T17" fmla="*/ 495 w 495"/>
              <a:gd name="T18" fmla="*/ 480 h 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5" h="480">
                <a:moveTo>
                  <a:pt x="0" y="0"/>
                </a:moveTo>
                <a:lnTo>
                  <a:pt x="0" y="134"/>
                </a:lnTo>
                <a:lnTo>
                  <a:pt x="494" y="479"/>
                </a:lnTo>
                <a:lnTo>
                  <a:pt x="494" y="345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65" name="Freeform 13"/>
          <p:cNvSpPr>
            <a:spLocks/>
          </p:cNvSpPr>
          <p:nvPr/>
        </p:nvSpPr>
        <p:spPr bwMode="auto">
          <a:xfrm>
            <a:off x="3895725" y="2111375"/>
            <a:ext cx="779463" cy="765175"/>
          </a:xfrm>
          <a:custGeom>
            <a:avLst/>
            <a:gdLst>
              <a:gd name="T0" fmla="*/ 490 w 491"/>
              <a:gd name="T1" fmla="*/ 481 h 482"/>
              <a:gd name="T2" fmla="*/ 490 w 491"/>
              <a:gd name="T3" fmla="*/ 347 h 482"/>
              <a:gd name="T4" fmla="*/ 0 w 491"/>
              <a:gd name="T5" fmla="*/ 0 h 482"/>
              <a:gd name="T6" fmla="*/ 0 w 491"/>
              <a:gd name="T7" fmla="*/ 134 h 482"/>
              <a:gd name="T8" fmla="*/ 490 w 491"/>
              <a:gd name="T9" fmla="*/ 481 h 4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1"/>
              <a:gd name="T16" fmla="*/ 0 h 482"/>
              <a:gd name="T17" fmla="*/ 491 w 491"/>
              <a:gd name="T18" fmla="*/ 482 h 4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1" h="482">
                <a:moveTo>
                  <a:pt x="490" y="481"/>
                </a:moveTo>
                <a:lnTo>
                  <a:pt x="490" y="347"/>
                </a:lnTo>
                <a:lnTo>
                  <a:pt x="0" y="0"/>
                </a:lnTo>
                <a:lnTo>
                  <a:pt x="0" y="134"/>
                </a:lnTo>
                <a:lnTo>
                  <a:pt x="490" y="481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66" name="Freeform 14"/>
          <p:cNvSpPr>
            <a:spLocks/>
          </p:cNvSpPr>
          <p:nvPr/>
        </p:nvSpPr>
        <p:spPr bwMode="auto">
          <a:xfrm>
            <a:off x="3114675" y="2119313"/>
            <a:ext cx="773113" cy="763587"/>
          </a:xfrm>
          <a:custGeom>
            <a:avLst/>
            <a:gdLst>
              <a:gd name="T0" fmla="*/ 0 w 487"/>
              <a:gd name="T1" fmla="*/ 480 h 481"/>
              <a:gd name="T2" fmla="*/ 0 w 487"/>
              <a:gd name="T3" fmla="*/ 346 h 481"/>
              <a:gd name="T4" fmla="*/ 486 w 487"/>
              <a:gd name="T5" fmla="*/ 0 h 481"/>
              <a:gd name="T6" fmla="*/ 486 w 487"/>
              <a:gd name="T7" fmla="*/ 134 h 481"/>
              <a:gd name="T8" fmla="*/ 0 w 487"/>
              <a:gd name="T9" fmla="*/ 480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81"/>
              <a:gd name="T17" fmla="*/ 487 w 487"/>
              <a:gd name="T18" fmla="*/ 481 h 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81">
                <a:moveTo>
                  <a:pt x="0" y="480"/>
                </a:moveTo>
                <a:lnTo>
                  <a:pt x="0" y="346"/>
                </a:lnTo>
                <a:lnTo>
                  <a:pt x="486" y="0"/>
                </a:lnTo>
                <a:lnTo>
                  <a:pt x="486" y="134"/>
                </a:lnTo>
                <a:lnTo>
                  <a:pt x="0" y="48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67" name="Freeform 15"/>
          <p:cNvSpPr>
            <a:spLocks/>
          </p:cNvSpPr>
          <p:nvPr/>
        </p:nvSpPr>
        <p:spPr bwMode="auto">
          <a:xfrm>
            <a:off x="3895725" y="2678113"/>
            <a:ext cx="779463" cy="766762"/>
          </a:xfrm>
          <a:custGeom>
            <a:avLst/>
            <a:gdLst>
              <a:gd name="T0" fmla="*/ 490 w 491"/>
              <a:gd name="T1" fmla="*/ 0 h 483"/>
              <a:gd name="T2" fmla="*/ 490 w 491"/>
              <a:gd name="T3" fmla="*/ 134 h 483"/>
              <a:gd name="T4" fmla="*/ 0 w 491"/>
              <a:gd name="T5" fmla="*/ 482 h 483"/>
              <a:gd name="T6" fmla="*/ 0 w 491"/>
              <a:gd name="T7" fmla="*/ 348 h 483"/>
              <a:gd name="T8" fmla="*/ 490 w 491"/>
              <a:gd name="T9" fmla="*/ 0 h 4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1"/>
              <a:gd name="T16" fmla="*/ 0 h 483"/>
              <a:gd name="T17" fmla="*/ 491 w 491"/>
              <a:gd name="T18" fmla="*/ 483 h 48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1" h="483">
                <a:moveTo>
                  <a:pt x="490" y="0"/>
                </a:moveTo>
                <a:lnTo>
                  <a:pt x="490" y="134"/>
                </a:lnTo>
                <a:lnTo>
                  <a:pt x="0" y="482"/>
                </a:lnTo>
                <a:lnTo>
                  <a:pt x="0" y="348"/>
                </a:lnTo>
                <a:lnTo>
                  <a:pt x="49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68" name="Freeform 16"/>
          <p:cNvSpPr>
            <a:spLocks/>
          </p:cNvSpPr>
          <p:nvPr/>
        </p:nvSpPr>
        <p:spPr bwMode="auto">
          <a:xfrm>
            <a:off x="3114675" y="2681288"/>
            <a:ext cx="773113" cy="765175"/>
          </a:xfrm>
          <a:custGeom>
            <a:avLst/>
            <a:gdLst>
              <a:gd name="T0" fmla="*/ 0 w 487"/>
              <a:gd name="T1" fmla="*/ 0 h 482"/>
              <a:gd name="T2" fmla="*/ 0 w 487"/>
              <a:gd name="T3" fmla="*/ 133 h 482"/>
              <a:gd name="T4" fmla="*/ 486 w 487"/>
              <a:gd name="T5" fmla="*/ 481 h 482"/>
              <a:gd name="T6" fmla="*/ 486 w 487"/>
              <a:gd name="T7" fmla="*/ 348 h 482"/>
              <a:gd name="T8" fmla="*/ 0 w 487"/>
              <a:gd name="T9" fmla="*/ 0 h 4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82"/>
              <a:gd name="T17" fmla="*/ 487 w 487"/>
              <a:gd name="T18" fmla="*/ 482 h 4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82">
                <a:moveTo>
                  <a:pt x="0" y="0"/>
                </a:moveTo>
                <a:lnTo>
                  <a:pt x="0" y="133"/>
                </a:lnTo>
                <a:lnTo>
                  <a:pt x="486" y="481"/>
                </a:lnTo>
                <a:lnTo>
                  <a:pt x="486" y="348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69" name="Freeform 17"/>
          <p:cNvSpPr>
            <a:spLocks/>
          </p:cNvSpPr>
          <p:nvPr/>
        </p:nvSpPr>
        <p:spPr bwMode="auto">
          <a:xfrm>
            <a:off x="3895725" y="3232150"/>
            <a:ext cx="779463" cy="763588"/>
          </a:xfrm>
          <a:custGeom>
            <a:avLst/>
            <a:gdLst>
              <a:gd name="T0" fmla="*/ 490 w 491"/>
              <a:gd name="T1" fmla="*/ 480 h 481"/>
              <a:gd name="T2" fmla="*/ 490 w 491"/>
              <a:gd name="T3" fmla="*/ 347 h 481"/>
              <a:gd name="T4" fmla="*/ 0 w 491"/>
              <a:gd name="T5" fmla="*/ 0 h 481"/>
              <a:gd name="T6" fmla="*/ 0 w 491"/>
              <a:gd name="T7" fmla="*/ 134 h 481"/>
              <a:gd name="T8" fmla="*/ 490 w 491"/>
              <a:gd name="T9" fmla="*/ 480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1"/>
              <a:gd name="T16" fmla="*/ 0 h 481"/>
              <a:gd name="T17" fmla="*/ 491 w 491"/>
              <a:gd name="T18" fmla="*/ 481 h 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1" h="481">
                <a:moveTo>
                  <a:pt x="490" y="480"/>
                </a:moveTo>
                <a:lnTo>
                  <a:pt x="490" y="347"/>
                </a:lnTo>
                <a:lnTo>
                  <a:pt x="0" y="0"/>
                </a:lnTo>
                <a:lnTo>
                  <a:pt x="0" y="134"/>
                </a:lnTo>
                <a:lnTo>
                  <a:pt x="490" y="48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70" name="Freeform 18"/>
          <p:cNvSpPr>
            <a:spLocks/>
          </p:cNvSpPr>
          <p:nvPr/>
        </p:nvSpPr>
        <p:spPr bwMode="auto">
          <a:xfrm>
            <a:off x="3114675" y="3233738"/>
            <a:ext cx="773113" cy="763587"/>
          </a:xfrm>
          <a:custGeom>
            <a:avLst/>
            <a:gdLst>
              <a:gd name="T0" fmla="*/ 0 w 487"/>
              <a:gd name="T1" fmla="*/ 480 h 481"/>
              <a:gd name="T2" fmla="*/ 0 w 487"/>
              <a:gd name="T3" fmla="*/ 347 h 481"/>
              <a:gd name="T4" fmla="*/ 486 w 487"/>
              <a:gd name="T5" fmla="*/ 0 h 481"/>
              <a:gd name="T6" fmla="*/ 486 w 487"/>
              <a:gd name="T7" fmla="*/ 134 h 481"/>
              <a:gd name="T8" fmla="*/ 0 w 487"/>
              <a:gd name="T9" fmla="*/ 480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81"/>
              <a:gd name="T17" fmla="*/ 487 w 487"/>
              <a:gd name="T18" fmla="*/ 481 h 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81">
                <a:moveTo>
                  <a:pt x="0" y="480"/>
                </a:moveTo>
                <a:lnTo>
                  <a:pt x="0" y="347"/>
                </a:lnTo>
                <a:lnTo>
                  <a:pt x="486" y="0"/>
                </a:lnTo>
                <a:lnTo>
                  <a:pt x="486" y="134"/>
                </a:lnTo>
                <a:lnTo>
                  <a:pt x="0" y="48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71" name="Freeform 19"/>
          <p:cNvSpPr>
            <a:spLocks/>
          </p:cNvSpPr>
          <p:nvPr/>
        </p:nvSpPr>
        <p:spPr bwMode="auto">
          <a:xfrm>
            <a:off x="3895725" y="3797300"/>
            <a:ext cx="779463" cy="763588"/>
          </a:xfrm>
          <a:custGeom>
            <a:avLst/>
            <a:gdLst>
              <a:gd name="T0" fmla="*/ 490 w 491"/>
              <a:gd name="T1" fmla="*/ 0 h 481"/>
              <a:gd name="T2" fmla="*/ 490 w 491"/>
              <a:gd name="T3" fmla="*/ 133 h 481"/>
              <a:gd name="T4" fmla="*/ 0 w 491"/>
              <a:gd name="T5" fmla="*/ 480 h 481"/>
              <a:gd name="T6" fmla="*/ 0 w 491"/>
              <a:gd name="T7" fmla="*/ 346 h 481"/>
              <a:gd name="T8" fmla="*/ 490 w 491"/>
              <a:gd name="T9" fmla="*/ 0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1"/>
              <a:gd name="T16" fmla="*/ 0 h 481"/>
              <a:gd name="T17" fmla="*/ 491 w 491"/>
              <a:gd name="T18" fmla="*/ 481 h 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1" h="481">
                <a:moveTo>
                  <a:pt x="490" y="0"/>
                </a:moveTo>
                <a:lnTo>
                  <a:pt x="490" y="133"/>
                </a:lnTo>
                <a:lnTo>
                  <a:pt x="0" y="480"/>
                </a:lnTo>
                <a:lnTo>
                  <a:pt x="0" y="346"/>
                </a:lnTo>
                <a:lnTo>
                  <a:pt x="49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114675" y="3803650"/>
            <a:ext cx="773113" cy="765175"/>
          </a:xfrm>
          <a:custGeom>
            <a:avLst/>
            <a:gdLst>
              <a:gd name="T0" fmla="*/ 0 w 487"/>
              <a:gd name="T1" fmla="*/ 0 h 482"/>
              <a:gd name="T2" fmla="*/ 0 w 487"/>
              <a:gd name="T3" fmla="*/ 133 h 482"/>
              <a:gd name="T4" fmla="*/ 486 w 487"/>
              <a:gd name="T5" fmla="*/ 481 h 482"/>
              <a:gd name="T6" fmla="*/ 486 w 487"/>
              <a:gd name="T7" fmla="*/ 347 h 482"/>
              <a:gd name="T8" fmla="*/ 0 w 487"/>
              <a:gd name="T9" fmla="*/ 0 h 4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82"/>
              <a:gd name="T17" fmla="*/ 487 w 487"/>
              <a:gd name="T18" fmla="*/ 482 h 4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82">
                <a:moveTo>
                  <a:pt x="0" y="0"/>
                </a:moveTo>
                <a:lnTo>
                  <a:pt x="0" y="133"/>
                </a:lnTo>
                <a:lnTo>
                  <a:pt x="486" y="481"/>
                </a:lnTo>
                <a:lnTo>
                  <a:pt x="486" y="347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3900488" y="4351338"/>
            <a:ext cx="774700" cy="760412"/>
          </a:xfrm>
          <a:custGeom>
            <a:avLst/>
            <a:gdLst>
              <a:gd name="T0" fmla="*/ 487 w 488"/>
              <a:gd name="T1" fmla="*/ 478 h 479"/>
              <a:gd name="T2" fmla="*/ 487 w 488"/>
              <a:gd name="T3" fmla="*/ 346 h 479"/>
              <a:gd name="T4" fmla="*/ 0 w 488"/>
              <a:gd name="T5" fmla="*/ 0 h 479"/>
              <a:gd name="T6" fmla="*/ 0 w 488"/>
              <a:gd name="T7" fmla="*/ 132 h 479"/>
              <a:gd name="T8" fmla="*/ 487 w 488"/>
              <a:gd name="T9" fmla="*/ 478 h 4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8"/>
              <a:gd name="T16" fmla="*/ 0 h 479"/>
              <a:gd name="T17" fmla="*/ 488 w 488"/>
              <a:gd name="T18" fmla="*/ 479 h 4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8" h="479">
                <a:moveTo>
                  <a:pt x="487" y="478"/>
                </a:moveTo>
                <a:lnTo>
                  <a:pt x="487" y="346"/>
                </a:lnTo>
                <a:lnTo>
                  <a:pt x="0" y="0"/>
                </a:lnTo>
                <a:lnTo>
                  <a:pt x="0" y="132"/>
                </a:lnTo>
                <a:lnTo>
                  <a:pt x="487" y="478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74" name="Freeform 22"/>
          <p:cNvSpPr>
            <a:spLocks/>
          </p:cNvSpPr>
          <p:nvPr/>
        </p:nvSpPr>
        <p:spPr bwMode="auto">
          <a:xfrm>
            <a:off x="3114675" y="4354513"/>
            <a:ext cx="782638" cy="762000"/>
          </a:xfrm>
          <a:custGeom>
            <a:avLst/>
            <a:gdLst>
              <a:gd name="T0" fmla="*/ 0 w 493"/>
              <a:gd name="T1" fmla="*/ 479 h 480"/>
              <a:gd name="T2" fmla="*/ 0 w 493"/>
              <a:gd name="T3" fmla="*/ 345 h 480"/>
              <a:gd name="T4" fmla="*/ 492 w 493"/>
              <a:gd name="T5" fmla="*/ 0 h 480"/>
              <a:gd name="T6" fmla="*/ 492 w 493"/>
              <a:gd name="T7" fmla="*/ 134 h 480"/>
              <a:gd name="T8" fmla="*/ 0 w 493"/>
              <a:gd name="T9" fmla="*/ 479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3"/>
              <a:gd name="T16" fmla="*/ 0 h 480"/>
              <a:gd name="T17" fmla="*/ 493 w 493"/>
              <a:gd name="T18" fmla="*/ 480 h 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3" h="480">
                <a:moveTo>
                  <a:pt x="0" y="479"/>
                </a:moveTo>
                <a:lnTo>
                  <a:pt x="0" y="345"/>
                </a:lnTo>
                <a:lnTo>
                  <a:pt x="492" y="0"/>
                </a:lnTo>
                <a:lnTo>
                  <a:pt x="492" y="134"/>
                </a:lnTo>
                <a:lnTo>
                  <a:pt x="0" y="479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75" name="Freeform 23"/>
          <p:cNvSpPr>
            <a:spLocks/>
          </p:cNvSpPr>
          <p:nvPr/>
        </p:nvSpPr>
        <p:spPr bwMode="auto">
          <a:xfrm>
            <a:off x="3900488" y="4916488"/>
            <a:ext cx="774700" cy="765175"/>
          </a:xfrm>
          <a:custGeom>
            <a:avLst/>
            <a:gdLst>
              <a:gd name="T0" fmla="*/ 487 w 488"/>
              <a:gd name="T1" fmla="*/ 0 h 482"/>
              <a:gd name="T2" fmla="*/ 487 w 488"/>
              <a:gd name="T3" fmla="*/ 134 h 482"/>
              <a:gd name="T4" fmla="*/ 0 w 488"/>
              <a:gd name="T5" fmla="*/ 481 h 482"/>
              <a:gd name="T6" fmla="*/ 0 w 488"/>
              <a:gd name="T7" fmla="*/ 347 h 482"/>
              <a:gd name="T8" fmla="*/ 487 w 488"/>
              <a:gd name="T9" fmla="*/ 0 h 4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8"/>
              <a:gd name="T16" fmla="*/ 0 h 482"/>
              <a:gd name="T17" fmla="*/ 488 w 488"/>
              <a:gd name="T18" fmla="*/ 482 h 4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8" h="482">
                <a:moveTo>
                  <a:pt x="487" y="0"/>
                </a:moveTo>
                <a:lnTo>
                  <a:pt x="487" y="134"/>
                </a:lnTo>
                <a:lnTo>
                  <a:pt x="0" y="481"/>
                </a:lnTo>
                <a:lnTo>
                  <a:pt x="0" y="347"/>
                </a:lnTo>
                <a:lnTo>
                  <a:pt x="487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76" name="Freeform 24"/>
          <p:cNvSpPr>
            <a:spLocks/>
          </p:cNvSpPr>
          <p:nvPr/>
        </p:nvSpPr>
        <p:spPr bwMode="auto">
          <a:xfrm>
            <a:off x="3114675" y="4924425"/>
            <a:ext cx="782638" cy="760413"/>
          </a:xfrm>
          <a:custGeom>
            <a:avLst/>
            <a:gdLst>
              <a:gd name="T0" fmla="*/ 0 w 493"/>
              <a:gd name="T1" fmla="*/ 0 h 479"/>
              <a:gd name="T2" fmla="*/ 0 w 493"/>
              <a:gd name="T3" fmla="*/ 132 h 479"/>
              <a:gd name="T4" fmla="*/ 492 w 493"/>
              <a:gd name="T5" fmla="*/ 478 h 479"/>
              <a:gd name="T6" fmla="*/ 492 w 493"/>
              <a:gd name="T7" fmla="*/ 346 h 479"/>
              <a:gd name="T8" fmla="*/ 0 w 493"/>
              <a:gd name="T9" fmla="*/ 0 h 4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3"/>
              <a:gd name="T16" fmla="*/ 0 h 479"/>
              <a:gd name="T17" fmla="*/ 493 w 493"/>
              <a:gd name="T18" fmla="*/ 479 h 4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3" h="479">
                <a:moveTo>
                  <a:pt x="0" y="0"/>
                </a:moveTo>
                <a:lnTo>
                  <a:pt x="0" y="132"/>
                </a:lnTo>
                <a:lnTo>
                  <a:pt x="492" y="478"/>
                </a:lnTo>
                <a:lnTo>
                  <a:pt x="492" y="346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77" name="Freeform 25"/>
          <p:cNvSpPr>
            <a:spLocks/>
          </p:cNvSpPr>
          <p:nvPr/>
        </p:nvSpPr>
        <p:spPr bwMode="auto">
          <a:xfrm>
            <a:off x="3103563" y="4905375"/>
            <a:ext cx="782637" cy="765175"/>
          </a:xfrm>
          <a:custGeom>
            <a:avLst/>
            <a:gdLst>
              <a:gd name="T0" fmla="*/ 492 w 493"/>
              <a:gd name="T1" fmla="*/ 481 h 482"/>
              <a:gd name="T2" fmla="*/ 492 w 493"/>
              <a:gd name="T3" fmla="*/ 347 h 482"/>
              <a:gd name="T4" fmla="*/ 0 w 493"/>
              <a:gd name="T5" fmla="*/ 0 h 482"/>
              <a:gd name="T6" fmla="*/ 0 w 493"/>
              <a:gd name="T7" fmla="*/ 134 h 482"/>
              <a:gd name="T8" fmla="*/ 492 w 493"/>
              <a:gd name="T9" fmla="*/ 481 h 4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3"/>
              <a:gd name="T16" fmla="*/ 0 h 482"/>
              <a:gd name="T17" fmla="*/ 493 w 493"/>
              <a:gd name="T18" fmla="*/ 482 h 4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3" h="482">
                <a:moveTo>
                  <a:pt x="492" y="481"/>
                </a:moveTo>
                <a:lnTo>
                  <a:pt x="492" y="347"/>
                </a:lnTo>
                <a:lnTo>
                  <a:pt x="0" y="0"/>
                </a:lnTo>
                <a:lnTo>
                  <a:pt x="0" y="134"/>
                </a:lnTo>
                <a:lnTo>
                  <a:pt x="492" y="481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78" name="Freeform 26"/>
          <p:cNvSpPr>
            <a:spLocks/>
          </p:cNvSpPr>
          <p:nvPr/>
        </p:nvSpPr>
        <p:spPr bwMode="auto">
          <a:xfrm>
            <a:off x="2325688" y="4914900"/>
            <a:ext cx="777875" cy="758825"/>
          </a:xfrm>
          <a:custGeom>
            <a:avLst/>
            <a:gdLst>
              <a:gd name="T0" fmla="*/ 0 w 490"/>
              <a:gd name="T1" fmla="*/ 477 h 478"/>
              <a:gd name="T2" fmla="*/ 0 w 490"/>
              <a:gd name="T3" fmla="*/ 344 h 478"/>
              <a:gd name="T4" fmla="*/ 489 w 490"/>
              <a:gd name="T5" fmla="*/ 0 h 478"/>
              <a:gd name="T6" fmla="*/ 489 w 490"/>
              <a:gd name="T7" fmla="*/ 133 h 478"/>
              <a:gd name="T8" fmla="*/ 0 w 490"/>
              <a:gd name="T9" fmla="*/ 477 h 4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0"/>
              <a:gd name="T16" fmla="*/ 0 h 478"/>
              <a:gd name="T17" fmla="*/ 490 w 490"/>
              <a:gd name="T18" fmla="*/ 478 h 4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0" h="478">
                <a:moveTo>
                  <a:pt x="0" y="477"/>
                </a:moveTo>
                <a:lnTo>
                  <a:pt x="0" y="344"/>
                </a:lnTo>
                <a:lnTo>
                  <a:pt x="489" y="0"/>
                </a:lnTo>
                <a:lnTo>
                  <a:pt x="489" y="133"/>
                </a:lnTo>
                <a:lnTo>
                  <a:pt x="0" y="477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79" name="Freeform 27"/>
          <p:cNvSpPr>
            <a:spLocks/>
          </p:cNvSpPr>
          <p:nvPr/>
        </p:nvSpPr>
        <p:spPr bwMode="auto">
          <a:xfrm>
            <a:off x="3103563" y="5478463"/>
            <a:ext cx="782637" cy="760412"/>
          </a:xfrm>
          <a:custGeom>
            <a:avLst/>
            <a:gdLst>
              <a:gd name="T0" fmla="*/ 492 w 493"/>
              <a:gd name="T1" fmla="*/ 0 h 479"/>
              <a:gd name="T2" fmla="*/ 492 w 493"/>
              <a:gd name="T3" fmla="*/ 133 h 479"/>
              <a:gd name="T4" fmla="*/ 0 w 493"/>
              <a:gd name="T5" fmla="*/ 478 h 479"/>
              <a:gd name="T6" fmla="*/ 0 w 493"/>
              <a:gd name="T7" fmla="*/ 345 h 479"/>
              <a:gd name="T8" fmla="*/ 492 w 493"/>
              <a:gd name="T9" fmla="*/ 0 h 4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3"/>
              <a:gd name="T16" fmla="*/ 0 h 479"/>
              <a:gd name="T17" fmla="*/ 493 w 493"/>
              <a:gd name="T18" fmla="*/ 479 h 4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3" h="479">
                <a:moveTo>
                  <a:pt x="492" y="0"/>
                </a:moveTo>
                <a:lnTo>
                  <a:pt x="492" y="133"/>
                </a:lnTo>
                <a:lnTo>
                  <a:pt x="0" y="478"/>
                </a:lnTo>
                <a:lnTo>
                  <a:pt x="0" y="345"/>
                </a:lnTo>
                <a:lnTo>
                  <a:pt x="492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80" name="Freeform 28"/>
          <p:cNvSpPr>
            <a:spLocks/>
          </p:cNvSpPr>
          <p:nvPr/>
        </p:nvSpPr>
        <p:spPr bwMode="auto">
          <a:xfrm>
            <a:off x="2325688" y="5480050"/>
            <a:ext cx="777875" cy="760413"/>
          </a:xfrm>
          <a:custGeom>
            <a:avLst/>
            <a:gdLst>
              <a:gd name="T0" fmla="*/ 0 w 490"/>
              <a:gd name="T1" fmla="*/ 0 h 479"/>
              <a:gd name="T2" fmla="*/ 0 w 490"/>
              <a:gd name="T3" fmla="*/ 133 h 479"/>
              <a:gd name="T4" fmla="*/ 489 w 490"/>
              <a:gd name="T5" fmla="*/ 478 h 479"/>
              <a:gd name="T6" fmla="*/ 489 w 490"/>
              <a:gd name="T7" fmla="*/ 345 h 479"/>
              <a:gd name="T8" fmla="*/ 0 w 490"/>
              <a:gd name="T9" fmla="*/ 0 h 4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0"/>
              <a:gd name="T16" fmla="*/ 0 h 479"/>
              <a:gd name="T17" fmla="*/ 490 w 490"/>
              <a:gd name="T18" fmla="*/ 479 h 4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0" h="479">
                <a:moveTo>
                  <a:pt x="0" y="0"/>
                </a:moveTo>
                <a:lnTo>
                  <a:pt x="0" y="133"/>
                </a:lnTo>
                <a:lnTo>
                  <a:pt x="489" y="478"/>
                </a:lnTo>
                <a:lnTo>
                  <a:pt x="489" y="345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81" name="Freeform 29"/>
          <p:cNvSpPr>
            <a:spLocks/>
          </p:cNvSpPr>
          <p:nvPr/>
        </p:nvSpPr>
        <p:spPr bwMode="auto">
          <a:xfrm>
            <a:off x="2355850" y="5446713"/>
            <a:ext cx="781050" cy="763587"/>
          </a:xfrm>
          <a:custGeom>
            <a:avLst/>
            <a:gdLst>
              <a:gd name="T0" fmla="*/ 491 w 492"/>
              <a:gd name="T1" fmla="*/ 480 h 481"/>
              <a:gd name="T2" fmla="*/ 491 w 492"/>
              <a:gd name="T3" fmla="*/ 346 h 481"/>
              <a:gd name="T4" fmla="*/ 0 w 492"/>
              <a:gd name="T5" fmla="*/ 0 h 481"/>
              <a:gd name="T6" fmla="*/ 0 w 492"/>
              <a:gd name="T7" fmla="*/ 134 h 481"/>
              <a:gd name="T8" fmla="*/ 491 w 492"/>
              <a:gd name="T9" fmla="*/ 480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2"/>
              <a:gd name="T16" fmla="*/ 0 h 481"/>
              <a:gd name="T17" fmla="*/ 492 w 492"/>
              <a:gd name="T18" fmla="*/ 481 h 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2" h="481">
                <a:moveTo>
                  <a:pt x="491" y="480"/>
                </a:moveTo>
                <a:lnTo>
                  <a:pt x="491" y="346"/>
                </a:lnTo>
                <a:lnTo>
                  <a:pt x="0" y="0"/>
                </a:lnTo>
                <a:lnTo>
                  <a:pt x="0" y="134"/>
                </a:lnTo>
                <a:lnTo>
                  <a:pt x="491" y="48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82" name="Freeform 30"/>
          <p:cNvSpPr>
            <a:spLocks/>
          </p:cNvSpPr>
          <p:nvPr/>
        </p:nvSpPr>
        <p:spPr bwMode="auto">
          <a:xfrm>
            <a:off x="1573213" y="5449888"/>
            <a:ext cx="784225" cy="766762"/>
          </a:xfrm>
          <a:custGeom>
            <a:avLst/>
            <a:gdLst>
              <a:gd name="T0" fmla="*/ 0 w 494"/>
              <a:gd name="T1" fmla="*/ 482 h 483"/>
              <a:gd name="T2" fmla="*/ 0 w 494"/>
              <a:gd name="T3" fmla="*/ 348 h 483"/>
              <a:gd name="T4" fmla="*/ 493 w 494"/>
              <a:gd name="T5" fmla="*/ 0 h 483"/>
              <a:gd name="T6" fmla="*/ 493 w 494"/>
              <a:gd name="T7" fmla="*/ 134 h 483"/>
              <a:gd name="T8" fmla="*/ 0 w 494"/>
              <a:gd name="T9" fmla="*/ 482 h 4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4"/>
              <a:gd name="T16" fmla="*/ 0 h 483"/>
              <a:gd name="T17" fmla="*/ 494 w 494"/>
              <a:gd name="T18" fmla="*/ 483 h 48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4" h="483">
                <a:moveTo>
                  <a:pt x="0" y="482"/>
                </a:moveTo>
                <a:lnTo>
                  <a:pt x="0" y="348"/>
                </a:lnTo>
                <a:lnTo>
                  <a:pt x="493" y="0"/>
                </a:lnTo>
                <a:lnTo>
                  <a:pt x="493" y="134"/>
                </a:lnTo>
                <a:lnTo>
                  <a:pt x="0" y="482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83" name="Freeform 31"/>
          <p:cNvSpPr>
            <a:spLocks/>
          </p:cNvSpPr>
          <p:nvPr/>
        </p:nvSpPr>
        <p:spPr bwMode="auto">
          <a:xfrm>
            <a:off x="2355850" y="6015038"/>
            <a:ext cx="781050" cy="765175"/>
          </a:xfrm>
          <a:custGeom>
            <a:avLst/>
            <a:gdLst>
              <a:gd name="T0" fmla="*/ 491 w 492"/>
              <a:gd name="T1" fmla="*/ 0 h 482"/>
              <a:gd name="T2" fmla="*/ 491 w 492"/>
              <a:gd name="T3" fmla="*/ 134 h 482"/>
              <a:gd name="T4" fmla="*/ 0 w 492"/>
              <a:gd name="T5" fmla="*/ 481 h 482"/>
              <a:gd name="T6" fmla="*/ 0 w 492"/>
              <a:gd name="T7" fmla="*/ 347 h 482"/>
              <a:gd name="T8" fmla="*/ 491 w 492"/>
              <a:gd name="T9" fmla="*/ 0 h 4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2"/>
              <a:gd name="T16" fmla="*/ 0 h 482"/>
              <a:gd name="T17" fmla="*/ 492 w 492"/>
              <a:gd name="T18" fmla="*/ 482 h 4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2" h="482">
                <a:moveTo>
                  <a:pt x="491" y="0"/>
                </a:moveTo>
                <a:lnTo>
                  <a:pt x="491" y="134"/>
                </a:lnTo>
                <a:lnTo>
                  <a:pt x="0" y="481"/>
                </a:lnTo>
                <a:lnTo>
                  <a:pt x="0" y="347"/>
                </a:lnTo>
                <a:lnTo>
                  <a:pt x="491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84" name="Freeform 32"/>
          <p:cNvSpPr>
            <a:spLocks/>
          </p:cNvSpPr>
          <p:nvPr/>
        </p:nvSpPr>
        <p:spPr bwMode="auto">
          <a:xfrm>
            <a:off x="1573213" y="6018213"/>
            <a:ext cx="784225" cy="763587"/>
          </a:xfrm>
          <a:custGeom>
            <a:avLst/>
            <a:gdLst>
              <a:gd name="T0" fmla="*/ 0 w 494"/>
              <a:gd name="T1" fmla="*/ 0 h 481"/>
              <a:gd name="T2" fmla="*/ 0 w 494"/>
              <a:gd name="T3" fmla="*/ 134 h 481"/>
              <a:gd name="T4" fmla="*/ 493 w 494"/>
              <a:gd name="T5" fmla="*/ 480 h 481"/>
              <a:gd name="T6" fmla="*/ 493 w 494"/>
              <a:gd name="T7" fmla="*/ 346 h 481"/>
              <a:gd name="T8" fmla="*/ 0 w 494"/>
              <a:gd name="T9" fmla="*/ 0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4"/>
              <a:gd name="T16" fmla="*/ 0 h 481"/>
              <a:gd name="T17" fmla="*/ 494 w 494"/>
              <a:gd name="T18" fmla="*/ 481 h 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4" h="481">
                <a:moveTo>
                  <a:pt x="0" y="0"/>
                </a:moveTo>
                <a:lnTo>
                  <a:pt x="0" y="134"/>
                </a:lnTo>
                <a:lnTo>
                  <a:pt x="493" y="480"/>
                </a:lnTo>
                <a:lnTo>
                  <a:pt x="493" y="346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85" name="Freeform 33"/>
          <p:cNvSpPr>
            <a:spLocks/>
          </p:cNvSpPr>
          <p:nvPr/>
        </p:nvSpPr>
        <p:spPr bwMode="auto">
          <a:xfrm>
            <a:off x="25400" y="5454650"/>
            <a:ext cx="774700" cy="763588"/>
          </a:xfrm>
          <a:custGeom>
            <a:avLst/>
            <a:gdLst>
              <a:gd name="T0" fmla="*/ 0 w 488"/>
              <a:gd name="T1" fmla="*/ 480 h 481"/>
              <a:gd name="T2" fmla="*/ 0 w 488"/>
              <a:gd name="T3" fmla="*/ 346 h 481"/>
              <a:gd name="T4" fmla="*/ 487 w 488"/>
              <a:gd name="T5" fmla="*/ 0 h 481"/>
              <a:gd name="T6" fmla="*/ 487 w 488"/>
              <a:gd name="T7" fmla="*/ 134 h 481"/>
              <a:gd name="T8" fmla="*/ 0 w 488"/>
              <a:gd name="T9" fmla="*/ 480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8"/>
              <a:gd name="T16" fmla="*/ 0 h 481"/>
              <a:gd name="T17" fmla="*/ 488 w 488"/>
              <a:gd name="T18" fmla="*/ 481 h 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8" h="481">
                <a:moveTo>
                  <a:pt x="0" y="480"/>
                </a:moveTo>
                <a:lnTo>
                  <a:pt x="0" y="346"/>
                </a:lnTo>
                <a:lnTo>
                  <a:pt x="487" y="0"/>
                </a:lnTo>
                <a:lnTo>
                  <a:pt x="487" y="134"/>
                </a:lnTo>
                <a:lnTo>
                  <a:pt x="0" y="48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809625" y="5456238"/>
            <a:ext cx="774700" cy="768350"/>
          </a:xfrm>
          <a:custGeom>
            <a:avLst/>
            <a:gdLst>
              <a:gd name="T0" fmla="*/ 487 w 488"/>
              <a:gd name="T1" fmla="*/ 483 h 484"/>
              <a:gd name="T2" fmla="*/ 487 w 488"/>
              <a:gd name="T3" fmla="*/ 349 h 484"/>
              <a:gd name="T4" fmla="*/ 0 w 488"/>
              <a:gd name="T5" fmla="*/ 0 h 484"/>
              <a:gd name="T6" fmla="*/ 0 w 488"/>
              <a:gd name="T7" fmla="*/ 134 h 484"/>
              <a:gd name="T8" fmla="*/ 487 w 488"/>
              <a:gd name="T9" fmla="*/ 483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8"/>
              <a:gd name="T16" fmla="*/ 0 h 484"/>
              <a:gd name="T17" fmla="*/ 488 w 488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8" h="484">
                <a:moveTo>
                  <a:pt x="487" y="483"/>
                </a:moveTo>
                <a:lnTo>
                  <a:pt x="487" y="349"/>
                </a:lnTo>
                <a:lnTo>
                  <a:pt x="0" y="0"/>
                </a:lnTo>
                <a:lnTo>
                  <a:pt x="0" y="134"/>
                </a:lnTo>
                <a:lnTo>
                  <a:pt x="487" y="483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87" name="Freeform 35"/>
          <p:cNvSpPr>
            <a:spLocks/>
          </p:cNvSpPr>
          <p:nvPr/>
        </p:nvSpPr>
        <p:spPr bwMode="auto">
          <a:xfrm>
            <a:off x="25400" y="6027738"/>
            <a:ext cx="774700" cy="763587"/>
          </a:xfrm>
          <a:custGeom>
            <a:avLst/>
            <a:gdLst>
              <a:gd name="T0" fmla="*/ 0 w 488"/>
              <a:gd name="T1" fmla="*/ 0 h 481"/>
              <a:gd name="T2" fmla="*/ 0 w 488"/>
              <a:gd name="T3" fmla="*/ 134 h 481"/>
              <a:gd name="T4" fmla="*/ 487 w 488"/>
              <a:gd name="T5" fmla="*/ 480 h 481"/>
              <a:gd name="T6" fmla="*/ 487 w 488"/>
              <a:gd name="T7" fmla="*/ 346 h 481"/>
              <a:gd name="T8" fmla="*/ 0 w 488"/>
              <a:gd name="T9" fmla="*/ 0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8"/>
              <a:gd name="T16" fmla="*/ 0 h 481"/>
              <a:gd name="T17" fmla="*/ 488 w 488"/>
              <a:gd name="T18" fmla="*/ 481 h 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8" h="481">
                <a:moveTo>
                  <a:pt x="0" y="0"/>
                </a:moveTo>
                <a:lnTo>
                  <a:pt x="0" y="134"/>
                </a:lnTo>
                <a:lnTo>
                  <a:pt x="487" y="480"/>
                </a:lnTo>
                <a:lnTo>
                  <a:pt x="487" y="346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88" name="Freeform 36"/>
          <p:cNvSpPr>
            <a:spLocks/>
          </p:cNvSpPr>
          <p:nvPr/>
        </p:nvSpPr>
        <p:spPr bwMode="auto">
          <a:xfrm>
            <a:off x="809625" y="6030913"/>
            <a:ext cx="774700" cy="762000"/>
          </a:xfrm>
          <a:custGeom>
            <a:avLst/>
            <a:gdLst>
              <a:gd name="T0" fmla="*/ 487 w 488"/>
              <a:gd name="T1" fmla="*/ 0 h 480"/>
              <a:gd name="T2" fmla="*/ 487 w 488"/>
              <a:gd name="T3" fmla="*/ 133 h 480"/>
              <a:gd name="T4" fmla="*/ 0 w 488"/>
              <a:gd name="T5" fmla="*/ 479 h 480"/>
              <a:gd name="T6" fmla="*/ 0 w 488"/>
              <a:gd name="T7" fmla="*/ 346 h 480"/>
              <a:gd name="T8" fmla="*/ 487 w 488"/>
              <a:gd name="T9" fmla="*/ 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8"/>
              <a:gd name="T16" fmla="*/ 0 h 480"/>
              <a:gd name="T17" fmla="*/ 488 w 488"/>
              <a:gd name="T18" fmla="*/ 480 h 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8" h="480">
                <a:moveTo>
                  <a:pt x="487" y="0"/>
                </a:moveTo>
                <a:lnTo>
                  <a:pt x="487" y="133"/>
                </a:lnTo>
                <a:lnTo>
                  <a:pt x="0" y="479"/>
                </a:lnTo>
                <a:lnTo>
                  <a:pt x="0" y="346"/>
                </a:lnTo>
                <a:lnTo>
                  <a:pt x="487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788988" y="1568450"/>
            <a:ext cx="777875" cy="769938"/>
          </a:xfrm>
          <a:custGeom>
            <a:avLst/>
            <a:gdLst>
              <a:gd name="T0" fmla="*/ 489 w 490"/>
              <a:gd name="T1" fmla="*/ 0 h 485"/>
              <a:gd name="T2" fmla="*/ 489 w 490"/>
              <a:gd name="T3" fmla="*/ 135 h 485"/>
              <a:gd name="T4" fmla="*/ 0 w 490"/>
              <a:gd name="T5" fmla="*/ 484 h 485"/>
              <a:gd name="T6" fmla="*/ 0 w 490"/>
              <a:gd name="T7" fmla="*/ 349 h 485"/>
              <a:gd name="T8" fmla="*/ 489 w 490"/>
              <a:gd name="T9" fmla="*/ 0 h 4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0"/>
              <a:gd name="T16" fmla="*/ 0 h 485"/>
              <a:gd name="T17" fmla="*/ 490 w 490"/>
              <a:gd name="T18" fmla="*/ 485 h 4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0" h="485">
                <a:moveTo>
                  <a:pt x="489" y="0"/>
                </a:moveTo>
                <a:lnTo>
                  <a:pt x="489" y="135"/>
                </a:lnTo>
                <a:lnTo>
                  <a:pt x="0" y="484"/>
                </a:lnTo>
                <a:lnTo>
                  <a:pt x="0" y="349"/>
                </a:lnTo>
                <a:lnTo>
                  <a:pt x="489" y="0"/>
                </a:lnTo>
              </a:path>
            </a:pathLst>
          </a:custGeom>
          <a:solidFill>
            <a:srgbClr val="33A8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90" name="Freeform 38"/>
          <p:cNvSpPr>
            <a:spLocks/>
          </p:cNvSpPr>
          <p:nvPr/>
        </p:nvSpPr>
        <p:spPr bwMode="auto">
          <a:xfrm>
            <a:off x="1571625" y="1895475"/>
            <a:ext cx="1587500" cy="1133475"/>
          </a:xfrm>
          <a:custGeom>
            <a:avLst/>
            <a:gdLst>
              <a:gd name="T0" fmla="*/ 500 w 1000"/>
              <a:gd name="T1" fmla="*/ 0 h 714"/>
              <a:gd name="T2" fmla="*/ 0 w 1000"/>
              <a:gd name="T3" fmla="*/ 357 h 714"/>
              <a:gd name="T4" fmla="*/ 500 w 1000"/>
              <a:gd name="T5" fmla="*/ 713 h 714"/>
              <a:gd name="T6" fmla="*/ 999 w 1000"/>
              <a:gd name="T7" fmla="*/ 357 h 714"/>
              <a:gd name="T8" fmla="*/ 500 w 1000"/>
              <a:gd name="T9" fmla="*/ 0 h 7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"/>
              <a:gd name="T16" fmla="*/ 0 h 714"/>
              <a:gd name="T17" fmla="*/ 1000 w 1000"/>
              <a:gd name="T18" fmla="*/ 714 h 7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" h="714">
                <a:moveTo>
                  <a:pt x="500" y="0"/>
                </a:moveTo>
                <a:lnTo>
                  <a:pt x="0" y="357"/>
                </a:lnTo>
                <a:lnTo>
                  <a:pt x="500" y="713"/>
                </a:lnTo>
                <a:lnTo>
                  <a:pt x="999" y="357"/>
                </a:lnTo>
                <a:lnTo>
                  <a:pt x="500" y="0"/>
                </a:lnTo>
              </a:path>
            </a:pathLst>
          </a:custGeom>
          <a:solidFill>
            <a:srgbClr val="CF0E3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2355850" y="2459038"/>
            <a:ext cx="1581150" cy="1130300"/>
          </a:xfrm>
          <a:custGeom>
            <a:avLst/>
            <a:gdLst>
              <a:gd name="T0" fmla="*/ 498 w 996"/>
              <a:gd name="T1" fmla="*/ 0 h 712"/>
              <a:gd name="T2" fmla="*/ 0 w 996"/>
              <a:gd name="T3" fmla="*/ 356 h 712"/>
              <a:gd name="T4" fmla="*/ 498 w 996"/>
              <a:gd name="T5" fmla="*/ 711 h 712"/>
              <a:gd name="T6" fmla="*/ 995 w 996"/>
              <a:gd name="T7" fmla="*/ 356 h 712"/>
              <a:gd name="T8" fmla="*/ 498 w 996"/>
              <a:gd name="T9" fmla="*/ 0 h 7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6"/>
              <a:gd name="T16" fmla="*/ 0 h 712"/>
              <a:gd name="T17" fmla="*/ 996 w 996"/>
              <a:gd name="T18" fmla="*/ 712 h 7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6" h="712">
                <a:moveTo>
                  <a:pt x="498" y="0"/>
                </a:moveTo>
                <a:lnTo>
                  <a:pt x="0" y="356"/>
                </a:lnTo>
                <a:lnTo>
                  <a:pt x="498" y="711"/>
                </a:lnTo>
                <a:lnTo>
                  <a:pt x="995" y="356"/>
                </a:lnTo>
                <a:lnTo>
                  <a:pt x="498" y="0"/>
                </a:lnTo>
              </a:path>
            </a:pathLst>
          </a:custGeom>
          <a:solidFill>
            <a:srgbClr val="CF0E3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1565275" y="2459038"/>
            <a:ext cx="777875" cy="762000"/>
          </a:xfrm>
          <a:custGeom>
            <a:avLst/>
            <a:gdLst>
              <a:gd name="T0" fmla="*/ 0 w 490"/>
              <a:gd name="T1" fmla="*/ 0 h 480"/>
              <a:gd name="T2" fmla="*/ 0 w 490"/>
              <a:gd name="T3" fmla="*/ 133 h 480"/>
              <a:gd name="T4" fmla="*/ 489 w 490"/>
              <a:gd name="T5" fmla="*/ 479 h 480"/>
              <a:gd name="T6" fmla="*/ 489 w 490"/>
              <a:gd name="T7" fmla="*/ 346 h 480"/>
              <a:gd name="T8" fmla="*/ 0 w 490"/>
              <a:gd name="T9" fmla="*/ 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0"/>
              <a:gd name="T16" fmla="*/ 0 h 480"/>
              <a:gd name="T17" fmla="*/ 490 w 490"/>
              <a:gd name="T18" fmla="*/ 480 h 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0" h="480">
                <a:moveTo>
                  <a:pt x="0" y="0"/>
                </a:moveTo>
                <a:lnTo>
                  <a:pt x="0" y="133"/>
                </a:lnTo>
                <a:lnTo>
                  <a:pt x="489" y="479"/>
                </a:lnTo>
                <a:lnTo>
                  <a:pt x="489" y="346"/>
                </a:lnTo>
                <a:lnTo>
                  <a:pt x="0" y="0"/>
                </a:lnTo>
              </a:path>
            </a:pathLst>
          </a:custGeom>
          <a:solidFill>
            <a:srgbClr val="790015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93" name="Freeform 41"/>
          <p:cNvSpPr>
            <a:spLocks/>
          </p:cNvSpPr>
          <p:nvPr/>
        </p:nvSpPr>
        <p:spPr bwMode="auto">
          <a:xfrm>
            <a:off x="2347913" y="3019425"/>
            <a:ext cx="773112" cy="763588"/>
          </a:xfrm>
          <a:custGeom>
            <a:avLst/>
            <a:gdLst>
              <a:gd name="T0" fmla="*/ 0 w 487"/>
              <a:gd name="T1" fmla="*/ 0 h 481"/>
              <a:gd name="T2" fmla="*/ 0 w 487"/>
              <a:gd name="T3" fmla="*/ 134 h 481"/>
              <a:gd name="T4" fmla="*/ 486 w 487"/>
              <a:gd name="T5" fmla="*/ 480 h 481"/>
              <a:gd name="T6" fmla="*/ 486 w 487"/>
              <a:gd name="T7" fmla="*/ 346 h 481"/>
              <a:gd name="T8" fmla="*/ 0 w 487"/>
              <a:gd name="T9" fmla="*/ 0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81"/>
              <a:gd name="T17" fmla="*/ 487 w 487"/>
              <a:gd name="T18" fmla="*/ 481 h 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81">
                <a:moveTo>
                  <a:pt x="0" y="0"/>
                </a:moveTo>
                <a:lnTo>
                  <a:pt x="0" y="134"/>
                </a:lnTo>
                <a:lnTo>
                  <a:pt x="486" y="480"/>
                </a:lnTo>
                <a:lnTo>
                  <a:pt x="486" y="346"/>
                </a:lnTo>
                <a:lnTo>
                  <a:pt x="0" y="0"/>
                </a:lnTo>
              </a:path>
            </a:pathLst>
          </a:custGeom>
          <a:solidFill>
            <a:srgbClr val="790015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94" name="Freeform 42"/>
          <p:cNvSpPr>
            <a:spLocks/>
          </p:cNvSpPr>
          <p:nvPr/>
        </p:nvSpPr>
        <p:spPr bwMode="auto">
          <a:xfrm>
            <a:off x="3122613" y="3019425"/>
            <a:ext cx="787400" cy="763588"/>
          </a:xfrm>
          <a:custGeom>
            <a:avLst/>
            <a:gdLst>
              <a:gd name="T0" fmla="*/ 495 w 496"/>
              <a:gd name="T1" fmla="*/ 0 h 481"/>
              <a:gd name="T2" fmla="*/ 495 w 496"/>
              <a:gd name="T3" fmla="*/ 134 h 481"/>
              <a:gd name="T4" fmla="*/ 0 w 496"/>
              <a:gd name="T5" fmla="*/ 480 h 481"/>
              <a:gd name="T6" fmla="*/ 0 w 496"/>
              <a:gd name="T7" fmla="*/ 346 h 481"/>
              <a:gd name="T8" fmla="*/ 495 w 496"/>
              <a:gd name="T9" fmla="*/ 0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6"/>
              <a:gd name="T16" fmla="*/ 0 h 481"/>
              <a:gd name="T17" fmla="*/ 496 w 496"/>
              <a:gd name="T18" fmla="*/ 481 h 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6" h="481">
                <a:moveTo>
                  <a:pt x="495" y="0"/>
                </a:moveTo>
                <a:lnTo>
                  <a:pt x="495" y="134"/>
                </a:lnTo>
                <a:lnTo>
                  <a:pt x="0" y="480"/>
                </a:lnTo>
                <a:lnTo>
                  <a:pt x="0" y="346"/>
                </a:lnTo>
                <a:lnTo>
                  <a:pt x="495" y="0"/>
                </a:lnTo>
              </a:path>
            </a:pathLst>
          </a:custGeom>
          <a:solidFill>
            <a:srgbClr val="E5405D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95" name="Freeform 43"/>
          <p:cNvSpPr>
            <a:spLocks/>
          </p:cNvSpPr>
          <p:nvPr/>
        </p:nvSpPr>
        <p:spPr bwMode="auto">
          <a:xfrm>
            <a:off x="3122613" y="4130675"/>
            <a:ext cx="787400" cy="763588"/>
          </a:xfrm>
          <a:custGeom>
            <a:avLst/>
            <a:gdLst>
              <a:gd name="T0" fmla="*/ 495 w 496"/>
              <a:gd name="T1" fmla="*/ 0 h 481"/>
              <a:gd name="T2" fmla="*/ 495 w 496"/>
              <a:gd name="T3" fmla="*/ 134 h 481"/>
              <a:gd name="T4" fmla="*/ 0 w 496"/>
              <a:gd name="T5" fmla="*/ 480 h 481"/>
              <a:gd name="T6" fmla="*/ 0 w 496"/>
              <a:gd name="T7" fmla="*/ 346 h 481"/>
              <a:gd name="T8" fmla="*/ 495 w 496"/>
              <a:gd name="T9" fmla="*/ 0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6"/>
              <a:gd name="T16" fmla="*/ 0 h 481"/>
              <a:gd name="T17" fmla="*/ 496 w 496"/>
              <a:gd name="T18" fmla="*/ 481 h 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6" h="481">
                <a:moveTo>
                  <a:pt x="495" y="0"/>
                </a:moveTo>
                <a:lnTo>
                  <a:pt x="495" y="134"/>
                </a:lnTo>
                <a:lnTo>
                  <a:pt x="0" y="480"/>
                </a:lnTo>
                <a:lnTo>
                  <a:pt x="0" y="346"/>
                </a:lnTo>
                <a:lnTo>
                  <a:pt x="495" y="0"/>
                </a:lnTo>
              </a:path>
            </a:pathLst>
          </a:custGeom>
          <a:solidFill>
            <a:srgbClr val="E5405D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96" name="Freeform 44"/>
          <p:cNvSpPr>
            <a:spLocks/>
          </p:cNvSpPr>
          <p:nvPr/>
        </p:nvSpPr>
        <p:spPr bwMode="auto">
          <a:xfrm>
            <a:off x="2355850" y="4154488"/>
            <a:ext cx="768350" cy="762000"/>
          </a:xfrm>
          <a:custGeom>
            <a:avLst/>
            <a:gdLst>
              <a:gd name="T0" fmla="*/ 0 w 484"/>
              <a:gd name="T1" fmla="*/ 0 h 480"/>
              <a:gd name="T2" fmla="*/ 0 w 484"/>
              <a:gd name="T3" fmla="*/ 133 h 480"/>
              <a:gd name="T4" fmla="*/ 483 w 484"/>
              <a:gd name="T5" fmla="*/ 479 h 480"/>
              <a:gd name="T6" fmla="*/ 483 w 484"/>
              <a:gd name="T7" fmla="*/ 346 h 480"/>
              <a:gd name="T8" fmla="*/ 0 w 484"/>
              <a:gd name="T9" fmla="*/ 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4"/>
              <a:gd name="T16" fmla="*/ 0 h 480"/>
              <a:gd name="T17" fmla="*/ 484 w 484"/>
              <a:gd name="T18" fmla="*/ 480 h 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4" h="480">
                <a:moveTo>
                  <a:pt x="0" y="0"/>
                </a:moveTo>
                <a:lnTo>
                  <a:pt x="0" y="133"/>
                </a:lnTo>
                <a:lnTo>
                  <a:pt x="483" y="479"/>
                </a:lnTo>
                <a:lnTo>
                  <a:pt x="483" y="346"/>
                </a:lnTo>
                <a:lnTo>
                  <a:pt x="0" y="0"/>
                </a:lnTo>
              </a:path>
            </a:pathLst>
          </a:custGeom>
          <a:solidFill>
            <a:srgbClr val="790015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355850" y="3575050"/>
            <a:ext cx="1581150" cy="1130300"/>
          </a:xfrm>
          <a:custGeom>
            <a:avLst/>
            <a:gdLst>
              <a:gd name="T0" fmla="*/ 498 w 996"/>
              <a:gd name="T1" fmla="*/ 0 h 712"/>
              <a:gd name="T2" fmla="*/ 0 w 996"/>
              <a:gd name="T3" fmla="*/ 356 h 712"/>
              <a:gd name="T4" fmla="*/ 498 w 996"/>
              <a:gd name="T5" fmla="*/ 711 h 712"/>
              <a:gd name="T6" fmla="*/ 995 w 996"/>
              <a:gd name="T7" fmla="*/ 356 h 712"/>
              <a:gd name="T8" fmla="*/ 498 w 996"/>
              <a:gd name="T9" fmla="*/ 0 h 7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6"/>
              <a:gd name="T16" fmla="*/ 0 h 712"/>
              <a:gd name="T17" fmla="*/ 996 w 996"/>
              <a:gd name="T18" fmla="*/ 712 h 7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6" h="712">
                <a:moveTo>
                  <a:pt x="498" y="0"/>
                </a:moveTo>
                <a:lnTo>
                  <a:pt x="0" y="356"/>
                </a:lnTo>
                <a:lnTo>
                  <a:pt x="498" y="711"/>
                </a:lnTo>
                <a:lnTo>
                  <a:pt x="995" y="356"/>
                </a:lnTo>
                <a:lnTo>
                  <a:pt x="498" y="0"/>
                </a:lnTo>
              </a:path>
            </a:pathLst>
          </a:custGeom>
          <a:solidFill>
            <a:srgbClr val="CF0E3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98" name="Freeform 46"/>
          <p:cNvSpPr>
            <a:spLocks/>
          </p:cNvSpPr>
          <p:nvPr/>
        </p:nvSpPr>
        <p:spPr bwMode="auto">
          <a:xfrm>
            <a:off x="1554163" y="4143375"/>
            <a:ext cx="1590675" cy="1131888"/>
          </a:xfrm>
          <a:custGeom>
            <a:avLst/>
            <a:gdLst>
              <a:gd name="T0" fmla="*/ 501 w 1002"/>
              <a:gd name="T1" fmla="*/ 0 h 713"/>
              <a:gd name="T2" fmla="*/ 0 w 1002"/>
              <a:gd name="T3" fmla="*/ 356 h 713"/>
              <a:gd name="T4" fmla="*/ 501 w 1002"/>
              <a:gd name="T5" fmla="*/ 712 h 713"/>
              <a:gd name="T6" fmla="*/ 1001 w 1002"/>
              <a:gd name="T7" fmla="*/ 356 h 713"/>
              <a:gd name="T8" fmla="*/ 501 w 1002"/>
              <a:gd name="T9" fmla="*/ 0 h 7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2"/>
              <a:gd name="T16" fmla="*/ 0 h 713"/>
              <a:gd name="T17" fmla="*/ 1002 w 1002"/>
              <a:gd name="T18" fmla="*/ 713 h 7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2" h="713">
                <a:moveTo>
                  <a:pt x="501" y="0"/>
                </a:moveTo>
                <a:lnTo>
                  <a:pt x="0" y="356"/>
                </a:lnTo>
                <a:lnTo>
                  <a:pt x="501" y="712"/>
                </a:lnTo>
                <a:lnTo>
                  <a:pt x="1001" y="356"/>
                </a:lnTo>
                <a:lnTo>
                  <a:pt x="501" y="0"/>
                </a:lnTo>
              </a:path>
            </a:pathLst>
          </a:custGeom>
          <a:solidFill>
            <a:schemeClr val="accent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599" name="Freeform 47"/>
          <p:cNvSpPr>
            <a:spLocks/>
          </p:cNvSpPr>
          <p:nvPr/>
        </p:nvSpPr>
        <p:spPr bwMode="auto">
          <a:xfrm>
            <a:off x="779463" y="4697413"/>
            <a:ext cx="1589087" cy="1133475"/>
          </a:xfrm>
          <a:custGeom>
            <a:avLst/>
            <a:gdLst>
              <a:gd name="T0" fmla="*/ 500 w 1001"/>
              <a:gd name="T1" fmla="*/ 0 h 714"/>
              <a:gd name="T2" fmla="*/ 0 w 1001"/>
              <a:gd name="T3" fmla="*/ 357 h 714"/>
              <a:gd name="T4" fmla="*/ 500 w 1001"/>
              <a:gd name="T5" fmla="*/ 713 h 714"/>
              <a:gd name="T6" fmla="*/ 1000 w 1001"/>
              <a:gd name="T7" fmla="*/ 357 h 714"/>
              <a:gd name="T8" fmla="*/ 500 w 1001"/>
              <a:gd name="T9" fmla="*/ 0 h 7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1"/>
              <a:gd name="T16" fmla="*/ 0 h 714"/>
              <a:gd name="T17" fmla="*/ 1001 w 1001"/>
              <a:gd name="T18" fmla="*/ 714 h 7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1" h="714">
                <a:moveTo>
                  <a:pt x="500" y="0"/>
                </a:moveTo>
                <a:lnTo>
                  <a:pt x="0" y="357"/>
                </a:lnTo>
                <a:lnTo>
                  <a:pt x="500" y="713"/>
                </a:lnTo>
                <a:lnTo>
                  <a:pt x="1000" y="357"/>
                </a:lnTo>
                <a:lnTo>
                  <a:pt x="500" y="0"/>
                </a:lnTo>
              </a:path>
            </a:pathLst>
          </a:custGeom>
          <a:solidFill>
            <a:schemeClr val="accent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600" name="Freeform 48"/>
          <p:cNvSpPr>
            <a:spLocks/>
          </p:cNvSpPr>
          <p:nvPr/>
        </p:nvSpPr>
        <p:spPr bwMode="auto">
          <a:xfrm>
            <a:off x="2341563" y="4697413"/>
            <a:ext cx="769937" cy="766762"/>
          </a:xfrm>
          <a:custGeom>
            <a:avLst/>
            <a:gdLst>
              <a:gd name="T0" fmla="*/ 484 w 485"/>
              <a:gd name="T1" fmla="*/ 0 h 483"/>
              <a:gd name="T2" fmla="*/ 484 w 485"/>
              <a:gd name="T3" fmla="*/ 134 h 483"/>
              <a:gd name="T4" fmla="*/ 0 w 485"/>
              <a:gd name="T5" fmla="*/ 482 h 483"/>
              <a:gd name="T6" fmla="*/ 0 w 485"/>
              <a:gd name="T7" fmla="*/ 348 h 483"/>
              <a:gd name="T8" fmla="*/ 484 w 485"/>
              <a:gd name="T9" fmla="*/ 0 h 4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5"/>
              <a:gd name="T16" fmla="*/ 0 h 483"/>
              <a:gd name="T17" fmla="*/ 485 w 485"/>
              <a:gd name="T18" fmla="*/ 483 h 48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5" h="483">
                <a:moveTo>
                  <a:pt x="484" y="0"/>
                </a:moveTo>
                <a:lnTo>
                  <a:pt x="484" y="134"/>
                </a:lnTo>
                <a:lnTo>
                  <a:pt x="0" y="482"/>
                </a:lnTo>
                <a:lnTo>
                  <a:pt x="0" y="348"/>
                </a:lnTo>
                <a:lnTo>
                  <a:pt x="484" y="0"/>
                </a:lnTo>
              </a:path>
            </a:pathLst>
          </a:custGeom>
          <a:solidFill>
            <a:srgbClr val="A2C1FE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601" name="Freeform 49"/>
          <p:cNvSpPr>
            <a:spLocks/>
          </p:cNvSpPr>
          <p:nvPr/>
        </p:nvSpPr>
        <p:spPr bwMode="auto">
          <a:xfrm>
            <a:off x="1563688" y="5251450"/>
            <a:ext cx="779462" cy="768350"/>
          </a:xfrm>
          <a:custGeom>
            <a:avLst/>
            <a:gdLst>
              <a:gd name="T0" fmla="*/ 490 w 491"/>
              <a:gd name="T1" fmla="*/ 0 h 484"/>
              <a:gd name="T2" fmla="*/ 490 w 491"/>
              <a:gd name="T3" fmla="*/ 134 h 484"/>
              <a:gd name="T4" fmla="*/ 0 w 491"/>
              <a:gd name="T5" fmla="*/ 483 h 484"/>
              <a:gd name="T6" fmla="*/ 0 w 491"/>
              <a:gd name="T7" fmla="*/ 349 h 484"/>
              <a:gd name="T8" fmla="*/ 490 w 491"/>
              <a:gd name="T9" fmla="*/ 0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1"/>
              <a:gd name="T16" fmla="*/ 0 h 484"/>
              <a:gd name="T17" fmla="*/ 491 w 491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1" h="484">
                <a:moveTo>
                  <a:pt x="490" y="0"/>
                </a:moveTo>
                <a:lnTo>
                  <a:pt x="490" y="134"/>
                </a:lnTo>
                <a:lnTo>
                  <a:pt x="0" y="483"/>
                </a:lnTo>
                <a:lnTo>
                  <a:pt x="0" y="349"/>
                </a:lnTo>
                <a:lnTo>
                  <a:pt x="490" y="0"/>
                </a:lnTo>
              </a:path>
            </a:pathLst>
          </a:custGeom>
          <a:solidFill>
            <a:srgbClr val="A2C1FE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602" name="Freeform 50"/>
          <p:cNvSpPr>
            <a:spLocks/>
          </p:cNvSpPr>
          <p:nvPr/>
        </p:nvSpPr>
        <p:spPr bwMode="auto">
          <a:xfrm>
            <a:off x="779463" y="5259388"/>
            <a:ext cx="776287" cy="762000"/>
          </a:xfrm>
          <a:custGeom>
            <a:avLst/>
            <a:gdLst>
              <a:gd name="T0" fmla="*/ 0 w 489"/>
              <a:gd name="T1" fmla="*/ 0 h 480"/>
              <a:gd name="T2" fmla="*/ 0 w 489"/>
              <a:gd name="T3" fmla="*/ 133 h 480"/>
              <a:gd name="T4" fmla="*/ 488 w 489"/>
              <a:gd name="T5" fmla="*/ 479 h 480"/>
              <a:gd name="T6" fmla="*/ 488 w 489"/>
              <a:gd name="T7" fmla="*/ 346 h 480"/>
              <a:gd name="T8" fmla="*/ 0 w 489"/>
              <a:gd name="T9" fmla="*/ 0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9"/>
              <a:gd name="T16" fmla="*/ 0 h 480"/>
              <a:gd name="T17" fmla="*/ 489 w 489"/>
              <a:gd name="T18" fmla="*/ 480 h 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9" h="480">
                <a:moveTo>
                  <a:pt x="0" y="0"/>
                </a:moveTo>
                <a:lnTo>
                  <a:pt x="0" y="133"/>
                </a:lnTo>
                <a:lnTo>
                  <a:pt x="488" y="479"/>
                </a:lnTo>
                <a:lnTo>
                  <a:pt x="488" y="34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88115" name="Rectangle 51"/>
          <p:cNvSpPr>
            <a:spLocks noChangeArrowheads="1"/>
          </p:cNvSpPr>
          <p:nvPr/>
        </p:nvSpPr>
        <p:spPr bwMode="auto">
          <a:xfrm>
            <a:off x="1985963" y="4291013"/>
            <a:ext cx="56991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2862" rIns="87312" bIns="42862">
            <a:spAutoFit/>
          </a:bodyPr>
          <a:lstStyle/>
          <a:p>
            <a:pPr algn="l" defTabSz="803275">
              <a:lnSpc>
                <a:spcPct val="100000"/>
              </a:lnSpc>
              <a:defRPr/>
            </a:pPr>
            <a:r>
              <a:rPr lang="fr-FR" sz="2000">
                <a:solidFill>
                  <a:srgbClr val="A2C1F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WF</a:t>
            </a:r>
          </a:p>
        </p:txBody>
      </p:sp>
      <p:sp>
        <p:nvSpPr>
          <p:cNvPr id="23604" name="Rectangle 52"/>
          <p:cNvSpPr>
            <a:spLocks noChangeArrowheads="1"/>
          </p:cNvSpPr>
          <p:nvPr/>
        </p:nvSpPr>
        <p:spPr bwMode="auto">
          <a:xfrm>
            <a:off x="1898650" y="4314825"/>
            <a:ext cx="8953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8117" name="Rectangle 53"/>
          <p:cNvSpPr>
            <a:spLocks noChangeArrowheads="1"/>
          </p:cNvSpPr>
          <p:nvPr/>
        </p:nvSpPr>
        <p:spPr bwMode="auto">
          <a:xfrm>
            <a:off x="1717675" y="4500563"/>
            <a:ext cx="13176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2862" rIns="87312" bIns="42862">
            <a:spAutoFit/>
          </a:bodyPr>
          <a:lstStyle/>
          <a:p>
            <a:pPr algn="l" defTabSz="803275">
              <a:lnSpc>
                <a:spcPct val="100000"/>
              </a:lnSpc>
              <a:defRPr/>
            </a:pPr>
            <a:r>
              <a:rPr lang="fr-FR" sz="2000">
                <a:solidFill>
                  <a:srgbClr val="A2C1F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Workflow</a:t>
            </a:r>
          </a:p>
        </p:txBody>
      </p:sp>
      <p:sp>
        <p:nvSpPr>
          <p:cNvPr id="23606" name="Rectangle 54"/>
          <p:cNvSpPr>
            <a:spLocks noChangeArrowheads="1"/>
          </p:cNvSpPr>
          <p:nvPr/>
        </p:nvSpPr>
        <p:spPr bwMode="auto">
          <a:xfrm>
            <a:off x="1638300" y="4606925"/>
            <a:ext cx="13874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8119" name="Rectangle 55"/>
          <p:cNvSpPr>
            <a:spLocks noChangeArrowheads="1"/>
          </p:cNvSpPr>
          <p:nvPr/>
        </p:nvSpPr>
        <p:spPr bwMode="auto">
          <a:xfrm>
            <a:off x="1385888" y="4721225"/>
            <a:ext cx="414337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2862" rIns="87312" bIns="42862">
            <a:spAutoFit/>
          </a:bodyPr>
          <a:lstStyle/>
          <a:p>
            <a:pPr algn="l" defTabSz="803275">
              <a:lnSpc>
                <a:spcPct val="100000"/>
              </a:lnSpc>
              <a:defRPr/>
            </a:pPr>
            <a:r>
              <a:rPr lang="fr-FR" sz="2000">
                <a:solidFill>
                  <a:srgbClr val="A2C1F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</a:t>
            </a:r>
          </a:p>
        </p:txBody>
      </p:sp>
      <p:sp>
        <p:nvSpPr>
          <p:cNvPr id="23608" name="Rectangle 56"/>
          <p:cNvSpPr>
            <a:spLocks noChangeArrowheads="1"/>
          </p:cNvSpPr>
          <p:nvPr/>
        </p:nvSpPr>
        <p:spPr bwMode="auto">
          <a:xfrm>
            <a:off x="1300163" y="4745038"/>
            <a:ext cx="6683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8121" name="Rectangle 57"/>
          <p:cNvSpPr>
            <a:spLocks noChangeArrowheads="1"/>
          </p:cNvSpPr>
          <p:nvPr/>
        </p:nvSpPr>
        <p:spPr bwMode="auto">
          <a:xfrm>
            <a:off x="962025" y="4932363"/>
            <a:ext cx="13319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2862" rIns="87312" bIns="42862">
            <a:spAutoFit/>
          </a:bodyPr>
          <a:lstStyle/>
          <a:p>
            <a:pPr algn="l" defTabSz="803275">
              <a:lnSpc>
                <a:spcPct val="100000"/>
              </a:lnSpc>
              <a:defRPr/>
            </a:pPr>
            <a:r>
              <a:rPr lang="fr-FR" sz="2000">
                <a:solidFill>
                  <a:srgbClr val="A2C1F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Industry</a:t>
            </a:r>
            <a:r>
              <a:rPr lang="fr-FR" sz="1200">
                <a:solidFill>
                  <a:srgbClr val="A2C1F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sz="1200">
                <a:solidFill>
                  <a:srgbClr val="A2C1F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2000">
                <a:solidFill>
                  <a:srgbClr val="A2C1F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Solutions</a:t>
            </a:r>
          </a:p>
        </p:txBody>
      </p:sp>
      <p:sp>
        <p:nvSpPr>
          <p:cNvPr id="23610" name="Rectangle 58"/>
          <p:cNvSpPr>
            <a:spLocks noChangeArrowheads="1"/>
          </p:cNvSpPr>
          <p:nvPr/>
        </p:nvSpPr>
        <p:spPr bwMode="auto">
          <a:xfrm>
            <a:off x="887413" y="5045075"/>
            <a:ext cx="14922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611" name="Rectangle 59"/>
          <p:cNvSpPr>
            <a:spLocks noChangeArrowheads="1"/>
          </p:cNvSpPr>
          <p:nvPr/>
        </p:nvSpPr>
        <p:spPr bwMode="auto">
          <a:xfrm>
            <a:off x="950913" y="5219700"/>
            <a:ext cx="91440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612" name="Rectangle 60"/>
          <p:cNvSpPr>
            <a:spLocks noChangeArrowheads="1"/>
          </p:cNvSpPr>
          <p:nvPr/>
        </p:nvSpPr>
        <p:spPr bwMode="auto">
          <a:xfrm>
            <a:off x="936625" y="5222875"/>
            <a:ext cx="1376363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613" name="Rectangle 61"/>
          <p:cNvSpPr>
            <a:spLocks noChangeArrowheads="1"/>
          </p:cNvSpPr>
          <p:nvPr/>
        </p:nvSpPr>
        <p:spPr bwMode="auto">
          <a:xfrm>
            <a:off x="2249488" y="2805113"/>
            <a:ext cx="19653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7462" tIns="9525" rIns="17462" bIns="9525">
            <a:spAutoFit/>
          </a:bodyPr>
          <a:lstStyle/>
          <a:p>
            <a:pPr defTabSz="179388"/>
            <a:r>
              <a:rPr lang="fr-FR" sz="2000">
                <a:solidFill>
                  <a:srgbClr val="CCFFCC"/>
                </a:solidFill>
              </a:rPr>
              <a:t>AM</a:t>
            </a:r>
          </a:p>
          <a:p>
            <a:pPr defTabSz="179388"/>
            <a:r>
              <a:rPr lang="fr-FR" sz="2000">
                <a:solidFill>
                  <a:srgbClr val="CCFFCC"/>
                </a:solidFill>
              </a:rPr>
              <a:t>Immobilisations</a:t>
            </a:r>
          </a:p>
        </p:txBody>
      </p:sp>
      <p:sp>
        <p:nvSpPr>
          <p:cNvPr id="23614" name="Rectangle 62"/>
          <p:cNvSpPr>
            <a:spLocks noChangeArrowheads="1"/>
          </p:cNvSpPr>
          <p:nvPr/>
        </p:nvSpPr>
        <p:spPr bwMode="auto">
          <a:xfrm>
            <a:off x="2484438" y="3717925"/>
            <a:ext cx="1416050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7462" tIns="9525" rIns="17462" bIns="9525">
            <a:spAutoFit/>
          </a:bodyPr>
          <a:lstStyle/>
          <a:p>
            <a:pPr defTabSz="179388"/>
            <a:r>
              <a:rPr lang="fr-FR" sz="2000">
                <a:solidFill>
                  <a:srgbClr val="CCFFCC"/>
                </a:solidFill>
              </a:rPr>
              <a:t>PS</a:t>
            </a:r>
          </a:p>
          <a:p>
            <a:pPr defTabSz="179388"/>
            <a:r>
              <a:rPr lang="fr-FR" sz="2000">
                <a:solidFill>
                  <a:srgbClr val="CCFFCC"/>
                </a:solidFill>
              </a:rPr>
              <a:t>Gestion de </a:t>
            </a:r>
          </a:p>
          <a:p>
            <a:pPr defTabSz="179388"/>
            <a:r>
              <a:rPr lang="fr-FR" sz="2000">
                <a:solidFill>
                  <a:srgbClr val="CCFFCC"/>
                </a:solidFill>
              </a:rPr>
              <a:t>Projets</a:t>
            </a:r>
          </a:p>
        </p:txBody>
      </p:sp>
      <p:sp>
        <p:nvSpPr>
          <p:cNvPr id="23615" name="Freeform 63"/>
          <p:cNvSpPr>
            <a:spLocks/>
          </p:cNvSpPr>
          <p:nvPr/>
        </p:nvSpPr>
        <p:spPr bwMode="auto">
          <a:xfrm>
            <a:off x="7938" y="1000125"/>
            <a:ext cx="773112" cy="762000"/>
          </a:xfrm>
          <a:custGeom>
            <a:avLst/>
            <a:gdLst>
              <a:gd name="T0" fmla="*/ 0 w 487"/>
              <a:gd name="T1" fmla="*/ 479 h 480"/>
              <a:gd name="T2" fmla="*/ 0 w 487"/>
              <a:gd name="T3" fmla="*/ 345 h 480"/>
              <a:gd name="T4" fmla="*/ 486 w 487"/>
              <a:gd name="T5" fmla="*/ 0 h 480"/>
              <a:gd name="T6" fmla="*/ 486 w 487"/>
              <a:gd name="T7" fmla="*/ 134 h 480"/>
              <a:gd name="T8" fmla="*/ 0 w 487"/>
              <a:gd name="T9" fmla="*/ 479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80"/>
              <a:gd name="T17" fmla="*/ 487 w 487"/>
              <a:gd name="T18" fmla="*/ 480 h 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80">
                <a:moveTo>
                  <a:pt x="0" y="479"/>
                </a:moveTo>
                <a:lnTo>
                  <a:pt x="0" y="345"/>
                </a:lnTo>
                <a:lnTo>
                  <a:pt x="486" y="0"/>
                </a:lnTo>
                <a:lnTo>
                  <a:pt x="486" y="134"/>
                </a:lnTo>
                <a:lnTo>
                  <a:pt x="0" y="479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616" name="Freeform 64"/>
          <p:cNvSpPr>
            <a:spLocks/>
          </p:cNvSpPr>
          <p:nvPr/>
        </p:nvSpPr>
        <p:spPr bwMode="auto">
          <a:xfrm>
            <a:off x="788988" y="1001713"/>
            <a:ext cx="777875" cy="768350"/>
          </a:xfrm>
          <a:custGeom>
            <a:avLst/>
            <a:gdLst>
              <a:gd name="T0" fmla="*/ 489 w 490"/>
              <a:gd name="T1" fmla="*/ 483 h 484"/>
              <a:gd name="T2" fmla="*/ 489 w 490"/>
              <a:gd name="T3" fmla="*/ 349 h 484"/>
              <a:gd name="T4" fmla="*/ 0 w 490"/>
              <a:gd name="T5" fmla="*/ 0 h 484"/>
              <a:gd name="T6" fmla="*/ 0 w 490"/>
              <a:gd name="T7" fmla="*/ 134 h 484"/>
              <a:gd name="T8" fmla="*/ 489 w 490"/>
              <a:gd name="T9" fmla="*/ 483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0"/>
              <a:gd name="T16" fmla="*/ 0 h 484"/>
              <a:gd name="T17" fmla="*/ 490 w 490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0" h="484">
                <a:moveTo>
                  <a:pt x="489" y="483"/>
                </a:moveTo>
                <a:lnTo>
                  <a:pt x="489" y="349"/>
                </a:lnTo>
                <a:lnTo>
                  <a:pt x="0" y="0"/>
                </a:lnTo>
                <a:lnTo>
                  <a:pt x="0" y="134"/>
                </a:lnTo>
                <a:lnTo>
                  <a:pt x="489" y="483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617" name="Freeform 65"/>
          <p:cNvSpPr>
            <a:spLocks/>
          </p:cNvSpPr>
          <p:nvPr/>
        </p:nvSpPr>
        <p:spPr bwMode="auto">
          <a:xfrm>
            <a:off x="7938" y="1568450"/>
            <a:ext cx="773112" cy="768350"/>
          </a:xfrm>
          <a:custGeom>
            <a:avLst/>
            <a:gdLst>
              <a:gd name="T0" fmla="*/ 0 w 487"/>
              <a:gd name="T1" fmla="*/ 0 h 484"/>
              <a:gd name="T2" fmla="*/ 0 w 487"/>
              <a:gd name="T3" fmla="*/ 134 h 484"/>
              <a:gd name="T4" fmla="*/ 486 w 487"/>
              <a:gd name="T5" fmla="*/ 483 h 484"/>
              <a:gd name="T6" fmla="*/ 486 w 487"/>
              <a:gd name="T7" fmla="*/ 349 h 484"/>
              <a:gd name="T8" fmla="*/ 0 w 487"/>
              <a:gd name="T9" fmla="*/ 0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7"/>
              <a:gd name="T16" fmla="*/ 0 h 484"/>
              <a:gd name="T17" fmla="*/ 487 w 487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7" h="484">
                <a:moveTo>
                  <a:pt x="0" y="0"/>
                </a:moveTo>
                <a:lnTo>
                  <a:pt x="0" y="134"/>
                </a:lnTo>
                <a:lnTo>
                  <a:pt x="486" y="483"/>
                </a:lnTo>
                <a:lnTo>
                  <a:pt x="486" y="349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 w="127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618" name="Freeform 66"/>
          <p:cNvSpPr>
            <a:spLocks/>
          </p:cNvSpPr>
          <p:nvPr/>
        </p:nvSpPr>
        <p:spPr bwMode="auto">
          <a:xfrm>
            <a:off x="788988" y="1339850"/>
            <a:ext cx="1592262" cy="1133475"/>
          </a:xfrm>
          <a:custGeom>
            <a:avLst/>
            <a:gdLst>
              <a:gd name="T0" fmla="*/ 502 w 1003"/>
              <a:gd name="T1" fmla="*/ 0 h 714"/>
              <a:gd name="T2" fmla="*/ 0 w 1003"/>
              <a:gd name="T3" fmla="*/ 357 h 714"/>
              <a:gd name="T4" fmla="*/ 502 w 1003"/>
              <a:gd name="T5" fmla="*/ 713 h 714"/>
              <a:gd name="T6" fmla="*/ 1002 w 1003"/>
              <a:gd name="T7" fmla="*/ 357 h 714"/>
              <a:gd name="T8" fmla="*/ 502 w 1003"/>
              <a:gd name="T9" fmla="*/ 0 h 7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3"/>
              <a:gd name="T16" fmla="*/ 0 h 714"/>
              <a:gd name="T17" fmla="*/ 1003 w 1003"/>
              <a:gd name="T18" fmla="*/ 714 h 7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3" h="714">
                <a:moveTo>
                  <a:pt x="502" y="0"/>
                </a:moveTo>
                <a:lnTo>
                  <a:pt x="0" y="357"/>
                </a:lnTo>
                <a:lnTo>
                  <a:pt x="502" y="713"/>
                </a:lnTo>
                <a:lnTo>
                  <a:pt x="1002" y="357"/>
                </a:lnTo>
                <a:lnTo>
                  <a:pt x="502" y="0"/>
                </a:lnTo>
              </a:path>
            </a:pathLst>
          </a:custGeom>
          <a:solidFill>
            <a:srgbClr val="CF0E3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619" name="Freeform 67"/>
          <p:cNvSpPr>
            <a:spLocks/>
          </p:cNvSpPr>
          <p:nvPr/>
        </p:nvSpPr>
        <p:spPr bwMode="auto">
          <a:xfrm>
            <a:off x="779463" y="1901825"/>
            <a:ext cx="785812" cy="758825"/>
          </a:xfrm>
          <a:custGeom>
            <a:avLst/>
            <a:gdLst>
              <a:gd name="T0" fmla="*/ 0 w 495"/>
              <a:gd name="T1" fmla="*/ 0 h 478"/>
              <a:gd name="T2" fmla="*/ 0 w 495"/>
              <a:gd name="T3" fmla="*/ 133 h 478"/>
              <a:gd name="T4" fmla="*/ 494 w 495"/>
              <a:gd name="T5" fmla="*/ 477 h 478"/>
              <a:gd name="T6" fmla="*/ 494 w 495"/>
              <a:gd name="T7" fmla="*/ 344 h 478"/>
              <a:gd name="T8" fmla="*/ 0 w 495"/>
              <a:gd name="T9" fmla="*/ 0 h 4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5"/>
              <a:gd name="T16" fmla="*/ 0 h 478"/>
              <a:gd name="T17" fmla="*/ 495 w 495"/>
              <a:gd name="T18" fmla="*/ 478 h 4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5" h="478">
                <a:moveTo>
                  <a:pt x="0" y="0"/>
                </a:moveTo>
                <a:lnTo>
                  <a:pt x="0" y="133"/>
                </a:lnTo>
                <a:lnTo>
                  <a:pt x="494" y="477"/>
                </a:lnTo>
                <a:lnTo>
                  <a:pt x="494" y="344"/>
                </a:lnTo>
                <a:lnTo>
                  <a:pt x="0" y="0"/>
                </a:lnTo>
              </a:path>
            </a:pathLst>
          </a:custGeom>
          <a:solidFill>
            <a:srgbClr val="790015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fr-FR"/>
          </a:p>
        </p:txBody>
      </p:sp>
      <p:sp>
        <p:nvSpPr>
          <p:cNvPr id="23620" name="Rectangle 68"/>
          <p:cNvSpPr>
            <a:spLocks noChangeArrowheads="1"/>
          </p:cNvSpPr>
          <p:nvPr/>
        </p:nvSpPr>
        <p:spPr bwMode="auto">
          <a:xfrm>
            <a:off x="896938" y="1403350"/>
            <a:ext cx="1304925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7462" tIns="9525" rIns="17462" bIns="9525">
            <a:spAutoFit/>
          </a:bodyPr>
          <a:lstStyle/>
          <a:p>
            <a:pPr defTabSz="179388"/>
            <a:r>
              <a:rPr lang="fr-FR" sz="2000">
                <a:solidFill>
                  <a:srgbClr val="CCFFCC"/>
                </a:solidFill>
              </a:rPr>
              <a:t>FI</a:t>
            </a:r>
          </a:p>
          <a:p>
            <a:pPr defTabSz="179388"/>
            <a:r>
              <a:rPr lang="fr-FR" sz="2000">
                <a:solidFill>
                  <a:srgbClr val="CCFFCC"/>
                </a:solidFill>
              </a:rPr>
              <a:t>Gestion </a:t>
            </a:r>
          </a:p>
          <a:p>
            <a:pPr defTabSz="179388"/>
            <a:r>
              <a:rPr lang="fr-FR" sz="2000">
                <a:solidFill>
                  <a:srgbClr val="CCFFCC"/>
                </a:solidFill>
              </a:rPr>
              <a:t>Financière</a:t>
            </a:r>
          </a:p>
          <a:p>
            <a:pPr defTabSz="179388"/>
            <a:endParaRPr lang="fr-FR" sz="2000">
              <a:solidFill>
                <a:srgbClr val="CCFFCC"/>
              </a:solidFill>
            </a:endParaRPr>
          </a:p>
        </p:txBody>
      </p:sp>
      <p:sp>
        <p:nvSpPr>
          <p:cNvPr id="23621" name="Rectangle 69"/>
          <p:cNvSpPr>
            <a:spLocks noChangeArrowheads="1"/>
          </p:cNvSpPr>
          <p:nvPr/>
        </p:nvSpPr>
        <p:spPr bwMode="auto">
          <a:xfrm>
            <a:off x="1676400" y="2082800"/>
            <a:ext cx="1516063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7462" tIns="9525" rIns="17462" bIns="9525">
            <a:spAutoFit/>
          </a:bodyPr>
          <a:lstStyle/>
          <a:p>
            <a:pPr defTabSz="179388"/>
            <a:r>
              <a:rPr lang="fr-FR" sz="2000">
                <a:solidFill>
                  <a:srgbClr val="CCFFCC"/>
                </a:solidFill>
              </a:rPr>
              <a:t>CO</a:t>
            </a:r>
          </a:p>
          <a:p>
            <a:pPr defTabSz="179388"/>
            <a:r>
              <a:rPr lang="fr-FR" sz="2000">
                <a:solidFill>
                  <a:srgbClr val="CCFFCC"/>
                </a:solidFill>
              </a:rPr>
              <a:t>Contrôle de </a:t>
            </a:r>
          </a:p>
          <a:p>
            <a:pPr defTabSz="179388"/>
            <a:r>
              <a:rPr lang="fr-FR" sz="2000">
                <a:solidFill>
                  <a:srgbClr val="CCFFCC"/>
                </a:solidFill>
              </a:rPr>
              <a:t>Gestion</a:t>
            </a:r>
          </a:p>
          <a:p>
            <a:pPr defTabSz="179388"/>
            <a:endParaRPr lang="fr-FR" sz="2000">
              <a:solidFill>
                <a:srgbClr val="CCFFCC"/>
              </a:solidFill>
            </a:endParaRPr>
          </a:p>
        </p:txBody>
      </p:sp>
      <p:sp>
        <p:nvSpPr>
          <p:cNvPr id="23622" name="Rectangle 70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239000" cy="457200"/>
          </a:xfrm>
        </p:spPr>
        <p:txBody>
          <a:bodyPr/>
          <a:lstStyle/>
          <a:p>
            <a:r>
              <a:rPr lang="fr-FR" sz="3000" smtClean="0"/>
              <a:t>Gestion Financière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modules financiers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Comptabilité générale</a:t>
            </a:r>
          </a:p>
          <a:p>
            <a:r>
              <a:rPr lang="fr-FR" smtClean="0"/>
              <a:t>Comptabilité fournisseurs</a:t>
            </a:r>
          </a:p>
          <a:p>
            <a:r>
              <a:rPr lang="fr-FR" smtClean="0"/>
              <a:t>Comptabilité clients</a:t>
            </a:r>
          </a:p>
          <a:p>
            <a:r>
              <a:rPr lang="fr-FR" smtClean="0"/>
              <a:t>Trésorerie</a:t>
            </a:r>
          </a:p>
          <a:p>
            <a:r>
              <a:rPr lang="fr-FR" smtClean="0"/>
              <a:t>Consolidation</a:t>
            </a:r>
          </a:p>
          <a:p>
            <a:r>
              <a:rPr lang="fr-FR" smtClean="0"/>
              <a:t>Gestion des immobilisations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Processus commercial</a:t>
            </a:r>
            <a:br>
              <a:rPr lang="fr-FR" smtClean="0"/>
            </a:br>
            <a:r>
              <a:rPr lang="fr-FR" smtClean="0"/>
              <a:t>Livraison sur stock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000" smtClean="0"/>
              <a:t>Réception de la commande du client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Vérification de la disponibilité des produits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ATP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Vérification du crédit client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Validation de la commande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Expédition des lignes de commandes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Emission de bordereaux de livraison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Sorties de stock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Mouvements comptables de stock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Facturation de la commande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Mise à jour des comptes (compte client, compte de vente, compte de TVA)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Enregistrement du règlement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Mise à jour des comptes (compte client, trésorerie)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Processus commercial</a:t>
            </a:r>
            <a:br>
              <a:rPr lang="fr-FR" smtClean="0"/>
            </a:br>
            <a:r>
              <a:rPr lang="fr-FR" smtClean="0"/>
              <a:t>Livraison sur stock</a:t>
            </a:r>
          </a:p>
        </p:txBody>
      </p:sp>
      <p:sp>
        <p:nvSpPr>
          <p:cNvPr id="26627" name="AutoShape 34"/>
          <p:cNvSpPr>
            <a:spLocks noChangeArrowheads="1"/>
          </p:cNvSpPr>
          <p:nvPr/>
        </p:nvSpPr>
        <p:spPr bwMode="auto">
          <a:xfrm>
            <a:off x="7424738" y="1752600"/>
            <a:ext cx="1490662" cy="45720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2800"/>
              <a:t>Client</a:t>
            </a:r>
          </a:p>
        </p:txBody>
      </p:sp>
      <p:sp>
        <p:nvSpPr>
          <p:cNvPr id="26628" name="AutoShape 35"/>
          <p:cNvSpPr>
            <a:spLocks noChangeArrowheads="1"/>
          </p:cNvSpPr>
          <p:nvPr/>
        </p:nvSpPr>
        <p:spPr bwMode="auto">
          <a:xfrm>
            <a:off x="56388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Administration</a:t>
            </a:r>
            <a:br>
              <a:rPr lang="fr-FR" sz="1600"/>
            </a:br>
            <a:r>
              <a:rPr lang="fr-FR" sz="1600"/>
              <a:t>des ventes</a:t>
            </a:r>
          </a:p>
        </p:txBody>
      </p:sp>
      <p:sp>
        <p:nvSpPr>
          <p:cNvPr id="26629" name="AutoShape 36"/>
          <p:cNvSpPr>
            <a:spLocks noChangeArrowheads="1"/>
          </p:cNvSpPr>
          <p:nvPr/>
        </p:nvSpPr>
        <p:spPr bwMode="auto">
          <a:xfrm>
            <a:off x="38862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Comptabilité</a:t>
            </a:r>
            <a:br>
              <a:rPr lang="fr-FR" sz="1600"/>
            </a:br>
            <a:r>
              <a:rPr lang="fr-FR" sz="1600"/>
              <a:t>Clients</a:t>
            </a:r>
          </a:p>
        </p:txBody>
      </p:sp>
      <p:sp>
        <p:nvSpPr>
          <p:cNvPr id="26630" name="AutoShape 37"/>
          <p:cNvSpPr>
            <a:spLocks noChangeArrowheads="1"/>
          </p:cNvSpPr>
          <p:nvPr/>
        </p:nvSpPr>
        <p:spPr bwMode="auto">
          <a:xfrm>
            <a:off x="21336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Service</a:t>
            </a:r>
            <a:br>
              <a:rPr lang="fr-FR" sz="1600"/>
            </a:br>
            <a:r>
              <a:rPr lang="fr-FR" sz="1600"/>
              <a:t>Expéditions</a:t>
            </a:r>
          </a:p>
        </p:txBody>
      </p:sp>
      <p:sp>
        <p:nvSpPr>
          <p:cNvPr id="26631" name="AutoShape 38"/>
          <p:cNvSpPr>
            <a:spLocks noChangeArrowheads="1"/>
          </p:cNvSpPr>
          <p:nvPr/>
        </p:nvSpPr>
        <p:spPr bwMode="auto">
          <a:xfrm>
            <a:off x="3810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Comptabilité</a:t>
            </a:r>
            <a:br>
              <a:rPr lang="fr-FR" sz="1600"/>
            </a:br>
            <a:r>
              <a:rPr lang="fr-FR" sz="1600"/>
              <a:t>générale</a:t>
            </a:r>
          </a:p>
        </p:txBody>
      </p:sp>
      <p:sp>
        <p:nvSpPr>
          <p:cNvPr id="26632" name="Rectangle 39"/>
          <p:cNvSpPr>
            <a:spLocks noChangeArrowheads="1"/>
          </p:cNvSpPr>
          <p:nvPr/>
        </p:nvSpPr>
        <p:spPr bwMode="auto">
          <a:xfrm>
            <a:off x="7543800" y="2667000"/>
            <a:ext cx="12192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Commande</a:t>
            </a:r>
          </a:p>
        </p:txBody>
      </p:sp>
      <p:sp>
        <p:nvSpPr>
          <p:cNvPr id="26633" name="AutoShape 41"/>
          <p:cNvSpPr>
            <a:spLocks noChangeArrowheads="1"/>
          </p:cNvSpPr>
          <p:nvPr/>
        </p:nvSpPr>
        <p:spPr bwMode="auto">
          <a:xfrm>
            <a:off x="5715000" y="2514600"/>
            <a:ext cx="1524000" cy="685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Vérification de</a:t>
            </a:r>
            <a:br>
              <a:rPr lang="fr-FR"/>
            </a:br>
            <a:r>
              <a:rPr lang="fr-FR"/>
              <a:t>la disponibilité</a:t>
            </a:r>
            <a:br>
              <a:rPr lang="fr-FR"/>
            </a:br>
            <a:r>
              <a:rPr lang="fr-FR"/>
              <a:t>des produits</a:t>
            </a:r>
          </a:p>
        </p:txBody>
      </p:sp>
      <p:sp>
        <p:nvSpPr>
          <p:cNvPr id="26634" name="AutoShape 42"/>
          <p:cNvSpPr>
            <a:spLocks noChangeArrowheads="1"/>
          </p:cNvSpPr>
          <p:nvPr/>
        </p:nvSpPr>
        <p:spPr bwMode="auto">
          <a:xfrm>
            <a:off x="3962400" y="2514600"/>
            <a:ext cx="1524000" cy="685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Vérification</a:t>
            </a:r>
            <a:br>
              <a:rPr lang="fr-FR"/>
            </a:br>
            <a:r>
              <a:rPr lang="fr-FR"/>
              <a:t>du crédit client</a:t>
            </a:r>
          </a:p>
        </p:txBody>
      </p:sp>
      <p:sp>
        <p:nvSpPr>
          <p:cNvPr id="26635" name="Text Box 43"/>
          <p:cNvSpPr txBox="1">
            <a:spLocks noChangeArrowheads="1"/>
          </p:cNvSpPr>
          <p:nvPr/>
        </p:nvSpPr>
        <p:spPr bwMode="auto">
          <a:xfrm>
            <a:off x="5638800" y="3387725"/>
            <a:ext cx="1676400" cy="422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/>
              <a:t>Non</a:t>
            </a:r>
            <a:br>
              <a:rPr lang="fr-FR" sz="1200"/>
            </a:br>
            <a:r>
              <a:rPr lang="fr-FR" sz="1200"/>
              <a:t>Proposition de délai</a:t>
            </a:r>
          </a:p>
        </p:txBody>
      </p:sp>
      <p:sp>
        <p:nvSpPr>
          <p:cNvPr id="26636" name="Text Box 44"/>
          <p:cNvSpPr txBox="1">
            <a:spLocks noChangeArrowheads="1"/>
          </p:cNvSpPr>
          <p:nvPr/>
        </p:nvSpPr>
        <p:spPr bwMode="auto">
          <a:xfrm>
            <a:off x="3886200" y="3768725"/>
            <a:ext cx="1676400" cy="422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/>
              <a:t>Non</a:t>
            </a:r>
            <a:br>
              <a:rPr lang="fr-FR" sz="1200"/>
            </a:br>
            <a:r>
              <a:rPr lang="fr-FR" sz="1200"/>
              <a:t>Notification de refus</a:t>
            </a:r>
          </a:p>
        </p:txBody>
      </p:sp>
      <p:sp>
        <p:nvSpPr>
          <p:cNvPr id="26637" name="AutoShape 45"/>
          <p:cNvSpPr>
            <a:spLocks noChangeArrowheads="1"/>
          </p:cNvSpPr>
          <p:nvPr/>
        </p:nvSpPr>
        <p:spPr bwMode="auto">
          <a:xfrm>
            <a:off x="2209800" y="3886200"/>
            <a:ext cx="1524000" cy="685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Sorties de stock</a:t>
            </a:r>
          </a:p>
          <a:p>
            <a:r>
              <a:rPr lang="fr-FR"/>
              <a:t>Bordereaux </a:t>
            </a:r>
            <a:br>
              <a:rPr lang="fr-FR"/>
            </a:br>
            <a:r>
              <a:rPr lang="fr-FR"/>
              <a:t>de livraison</a:t>
            </a:r>
          </a:p>
        </p:txBody>
      </p:sp>
      <p:sp>
        <p:nvSpPr>
          <p:cNvPr id="26638" name="AutoShape 46"/>
          <p:cNvSpPr>
            <a:spLocks noChangeArrowheads="1"/>
          </p:cNvSpPr>
          <p:nvPr/>
        </p:nvSpPr>
        <p:spPr bwMode="auto">
          <a:xfrm>
            <a:off x="3962400" y="4648200"/>
            <a:ext cx="1524000" cy="685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Facturation</a:t>
            </a:r>
          </a:p>
        </p:txBody>
      </p:sp>
      <p:cxnSp>
        <p:nvCxnSpPr>
          <p:cNvPr id="26639" name="AutoShape 47"/>
          <p:cNvCxnSpPr>
            <a:cxnSpLocks noChangeShapeType="1"/>
            <a:stCxn id="26632" idx="1"/>
            <a:endCxn id="26633" idx="3"/>
          </p:cNvCxnSpPr>
          <p:nvPr/>
        </p:nvCxnSpPr>
        <p:spPr bwMode="auto">
          <a:xfrm flipH="1">
            <a:off x="7239000" y="2857500"/>
            <a:ext cx="3048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6640" name="AutoShape 48"/>
          <p:cNvCxnSpPr>
            <a:cxnSpLocks noChangeShapeType="1"/>
            <a:stCxn id="26633" idx="1"/>
            <a:endCxn id="26634" idx="3"/>
          </p:cNvCxnSpPr>
          <p:nvPr/>
        </p:nvCxnSpPr>
        <p:spPr bwMode="auto">
          <a:xfrm flipH="1">
            <a:off x="5486400" y="2857500"/>
            <a:ext cx="228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6641" name="AutoShape 49"/>
          <p:cNvCxnSpPr>
            <a:cxnSpLocks noChangeShapeType="1"/>
            <a:stCxn id="26634" idx="2"/>
            <a:endCxn id="26636" idx="0"/>
          </p:cNvCxnSpPr>
          <p:nvPr/>
        </p:nvCxnSpPr>
        <p:spPr bwMode="auto">
          <a:xfrm>
            <a:off x="4724400" y="3200400"/>
            <a:ext cx="0" cy="5683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6642" name="AutoShape 50"/>
          <p:cNvCxnSpPr>
            <a:cxnSpLocks noChangeShapeType="1"/>
            <a:stCxn id="26633" idx="2"/>
            <a:endCxn id="26635" idx="0"/>
          </p:cNvCxnSpPr>
          <p:nvPr/>
        </p:nvCxnSpPr>
        <p:spPr bwMode="auto">
          <a:xfrm>
            <a:off x="6477000" y="3200400"/>
            <a:ext cx="0" cy="1873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6643" name="Line 53"/>
          <p:cNvSpPr>
            <a:spLocks noChangeShapeType="1"/>
          </p:cNvSpPr>
          <p:nvPr/>
        </p:nvSpPr>
        <p:spPr bwMode="auto">
          <a:xfrm>
            <a:off x="7239000" y="3657600"/>
            <a:ext cx="68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6644" name="Line 54"/>
          <p:cNvSpPr>
            <a:spLocks noChangeShapeType="1"/>
          </p:cNvSpPr>
          <p:nvPr/>
        </p:nvSpPr>
        <p:spPr bwMode="auto">
          <a:xfrm>
            <a:off x="5486400" y="3962400"/>
            <a:ext cx="2438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6645" name="Line 55"/>
          <p:cNvSpPr>
            <a:spLocks noChangeShapeType="1"/>
          </p:cNvSpPr>
          <p:nvPr/>
        </p:nvSpPr>
        <p:spPr bwMode="auto">
          <a:xfrm>
            <a:off x="3733800" y="4343400"/>
            <a:ext cx="41910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cxnSp>
        <p:nvCxnSpPr>
          <p:cNvPr id="26646" name="AutoShape 56"/>
          <p:cNvCxnSpPr>
            <a:cxnSpLocks noChangeShapeType="1"/>
            <a:stCxn id="26637" idx="2"/>
            <a:endCxn id="26638" idx="1"/>
          </p:cNvCxnSpPr>
          <p:nvPr/>
        </p:nvCxnSpPr>
        <p:spPr bwMode="auto">
          <a:xfrm rot="16200000" flipH="1">
            <a:off x="3257550" y="4286250"/>
            <a:ext cx="419100" cy="990600"/>
          </a:xfrm>
          <a:prstGeom prst="bentConnector2">
            <a:avLst/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6647" name="Rectangle 57"/>
          <p:cNvSpPr>
            <a:spLocks noChangeArrowheads="1"/>
          </p:cNvSpPr>
          <p:nvPr/>
        </p:nvSpPr>
        <p:spPr bwMode="auto">
          <a:xfrm>
            <a:off x="7543800" y="5638800"/>
            <a:ext cx="12192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Règlement</a:t>
            </a:r>
          </a:p>
        </p:txBody>
      </p:sp>
      <p:sp>
        <p:nvSpPr>
          <p:cNvPr id="26648" name="AutoShape 58"/>
          <p:cNvSpPr>
            <a:spLocks noChangeArrowheads="1"/>
          </p:cNvSpPr>
          <p:nvPr/>
        </p:nvSpPr>
        <p:spPr bwMode="auto">
          <a:xfrm>
            <a:off x="3962400" y="5486400"/>
            <a:ext cx="1524000" cy="685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Enregistrement</a:t>
            </a:r>
            <a:br>
              <a:rPr lang="fr-FR"/>
            </a:br>
            <a:r>
              <a:rPr lang="fr-FR"/>
              <a:t>Règlement</a:t>
            </a:r>
          </a:p>
        </p:txBody>
      </p:sp>
      <p:cxnSp>
        <p:nvCxnSpPr>
          <p:cNvPr id="26649" name="AutoShape 59"/>
          <p:cNvCxnSpPr>
            <a:cxnSpLocks noChangeShapeType="1"/>
            <a:stCxn id="26647" idx="1"/>
            <a:endCxn id="26648" idx="3"/>
          </p:cNvCxnSpPr>
          <p:nvPr/>
        </p:nvCxnSpPr>
        <p:spPr bwMode="auto">
          <a:xfrm rot="10800000">
            <a:off x="5486400" y="5829300"/>
            <a:ext cx="20574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6650" name="Line 60"/>
          <p:cNvSpPr>
            <a:spLocks noChangeShapeType="1"/>
          </p:cNvSpPr>
          <p:nvPr/>
        </p:nvSpPr>
        <p:spPr bwMode="auto">
          <a:xfrm>
            <a:off x="5486400" y="4953000"/>
            <a:ext cx="2057400" cy="0"/>
          </a:xfrm>
          <a:prstGeom prst="line">
            <a:avLst/>
          </a:prstGeom>
          <a:noFill/>
          <a:ln w="57150" cmpd="thinThick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cxnSp>
        <p:nvCxnSpPr>
          <p:cNvPr id="26651" name="AutoShape 61"/>
          <p:cNvCxnSpPr>
            <a:cxnSpLocks noChangeShapeType="1"/>
            <a:stCxn id="26634" idx="1"/>
            <a:endCxn id="26637" idx="0"/>
          </p:cNvCxnSpPr>
          <p:nvPr/>
        </p:nvCxnSpPr>
        <p:spPr bwMode="auto">
          <a:xfrm rot="10800000" flipV="1">
            <a:off x="2971800" y="2857500"/>
            <a:ext cx="990600" cy="1028700"/>
          </a:xfrm>
          <a:prstGeom prst="bentConnector2">
            <a:avLst/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6652" name="Line 62"/>
          <p:cNvSpPr>
            <a:spLocks noChangeShapeType="1"/>
          </p:cNvSpPr>
          <p:nvPr/>
        </p:nvSpPr>
        <p:spPr bwMode="auto">
          <a:xfrm flipH="1">
            <a:off x="838200" y="4191000"/>
            <a:ext cx="1371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6653" name="Text Box 63"/>
          <p:cNvSpPr txBox="1">
            <a:spLocks noChangeArrowheads="1"/>
          </p:cNvSpPr>
          <p:nvPr/>
        </p:nvSpPr>
        <p:spPr bwMode="auto">
          <a:xfrm>
            <a:off x="742950" y="3733800"/>
            <a:ext cx="100330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Ecritures </a:t>
            </a:r>
          </a:p>
          <a:p>
            <a:r>
              <a:rPr lang="fr-FR"/>
              <a:t>de stock</a:t>
            </a:r>
          </a:p>
        </p:txBody>
      </p:sp>
      <p:sp>
        <p:nvSpPr>
          <p:cNvPr id="26654" name="Line 64"/>
          <p:cNvSpPr>
            <a:spLocks noChangeShapeType="1"/>
          </p:cNvSpPr>
          <p:nvPr/>
        </p:nvSpPr>
        <p:spPr bwMode="auto">
          <a:xfrm flipH="1">
            <a:off x="838200" y="5181600"/>
            <a:ext cx="3124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6655" name="Line 65"/>
          <p:cNvSpPr>
            <a:spLocks noChangeShapeType="1"/>
          </p:cNvSpPr>
          <p:nvPr/>
        </p:nvSpPr>
        <p:spPr bwMode="auto">
          <a:xfrm flipH="1">
            <a:off x="838200" y="5867400"/>
            <a:ext cx="3124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6656" name="Text Box 66"/>
          <p:cNvSpPr txBox="1">
            <a:spLocks noChangeArrowheads="1"/>
          </p:cNvSpPr>
          <p:nvPr/>
        </p:nvSpPr>
        <p:spPr bwMode="auto">
          <a:xfrm>
            <a:off x="749300" y="4552950"/>
            <a:ext cx="100330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Ecritures </a:t>
            </a:r>
          </a:p>
          <a:p>
            <a:r>
              <a:rPr lang="fr-FR"/>
              <a:t>Facture</a:t>
            </a:r>
          </a:p>
        </p:txBody>
      </p:sp>
      <p:sp>
        <p:nvSpPr>
          <p:cNvPr id="26657" name="Text Box 67"/>
          <p:cNvSpPr txBox="1">
            <a:spLocks noChangeArrowheads="1"/>
          </p:cNvSpPr>
          <p:nvPr/>
        </p:nvSpPr>
        <p:spPr bwMode="auto">
          <a:xfrm>
            <a:off x="719138" y="5410200"/>
            <a:ext cx="1090612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Ecritures </a:t>
            </a:r>
          </a:p>
          <a:p>
            <a:r>
              <a:rPr lang="fr-FR"/>
              <a:t>Règlement</a:t>
            </a:r>
          </a:p>
        </p:txBody>
      </p:sp>
      <p:sp>
        <p:nvSpPr>
          <p:cNvPr id="26658" name="Rectangle 68"/>
          <p:cNvSpPr>
            <a:spLocks noChangeArrowheads="1"/>
          </p:cNvSpPr>
          <p:nvPr/>
        </p:nvSpPr>
        <p:spPr bwMode="auto">
          <a:xfrm>
            <a:off x="7543800" y="4800600"/>
            <a:ext cx="12192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Facture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Processus commercial</a:t>
            </a:r>
            <a:br>
              <a:rPr lang="fr-FR" smtClean="0"/>
            </a:br>
            <a:r>
              <a:rPr lang="fr-FR" smtClean="0"/>
              <a:t>Fabrication à la commande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Réception de la demande du client</a:t>
            </a:r>
          </a:p>
          <a:p>
            <a:r>
              <a:rPr lang="fr-FR" smtClean="0"/>
              <a:t>Définition du produit (études), calcul du devis, détermination du délai de livraison</a:t>
            </a:r>
          </a:p>
          <a:p>
            <a:r>
              <a:rPr lang="fr-FR" smtClean="0"/>
              <a:t>Remise de l’offre au client</a:t>
            </a:r>
          </a:p>
          <a:p>
            <a:r>
              <a:rPr lang="fr-FR" smtClean="0"/>
              <a:t>Acceptation de la commande (validation)</a:t>
            </a:r>
          </a:p>
          <a:p>
            <a:r>
              <a:rPr lang="fr-FR" smtClean="0"/>
              <a:t>Calcul des besoins (MRP)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Processus commercial</a:t>
            </a:r>
            <a:br>
              <a:rPr lang="fr-FR" smtClean="0"/>
            </a:br>
            <a:r>
              <a:rPr lang="fr-FR" smtClean="0"/>
              <a:t>Fabrication à la commande</a:t>
            </a:r>
          </a:p>
        </p:txBody>
      </p:sp>
      <p:sp>
        <p:nvSpPr>
          <p:cNvPr id="28675" name="AutoShape 4"/>
          <p:cNvSpPr>
            <a:spLocks noChangeArrowheads="1"/>
          </p:cNvSpPr>
          <p:nvPr/>
        </p:nvSpPr>
        <p:spPr bwMode="auto">
          <a:xfrm>
            <a:off x="7424738" y="1752600"/>
            <a:ext cx="1490662" cy="45720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2800"/>
              <a:t>Client</a:t>
            </a:r>
          </a:p>
        </p:txBody>
      </p:sp>
      <p:sp>
        <p:nvSpPr>
          <p:cNvPr id="28676" name="AutoShape 5"/>
          <p:cNvSpPr>
            <a:spLocks noChangeArrowheads="1"/>
          </p:cNvSpPr>
          <p:nvPr/>
        </p:nvSpPr>
        <p:spPr bwMode="auto">
          <a:xfrm>
            <a:off x="56388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Bureau</a:t>
            </a:r>
            <a:br>
              <a:rPr lang="fr-FR" sz="1600"/>
            </a:br>
            <a:r>
              <a:rPr lang="fr-FR" sz="1600"/>
              <a:t>d’études</a:t>
            </a: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7543800" y="2667000"/>
            <a:ext cx="12192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Consultation</a:t>
            </a:r>
          </a:p>
        </p:txBody>
      </p:sp>
      <p:sp>
        <p:nvSpPr>
          <p:cNvPr id="28678" name="AutoShape 7"/>
          <p:cNvSpPr>
            <a:spLocks noChangeArrowheads="1"/>
          </p:cNvSpPr>
          <p:nvPr/>
        </p:nvSpPr>
        <p:spPr bwMode="auto">
          <a:xfrm>
            <a:off x="38862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Production</a:t>
            </a:r>
          </a:p>
        </p:txBody>
      </p:sp>
      <p:sp>
        <p:nvSpPr>
          <p:cNvPr id="28679" name="AutoShape 8"/>
          <p:cNvSpPr>
            <a:spLocks noChangeArrowheads="1"/>
          </p:cNvSpPr>
          <p:nvPr/>
        </p:nvSpPr>
        <p:spPr bwMode="auto">
          <a:xfrm>
            <a:off x="5715000" y="25908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Etudes</a:t>
            </a:r>
            <a:br>
              <a:rPr lang="fr-FR"/>
            </a:br>
            <a:r>
              <a:rPr lang="fr-FR"/>
              <a:t>techniques</a:t>
            </a:r>
          </a:p>
        </p:txBody>
      </p:sp>
      <p:sp>
        <p:nvSpPr>
          <p:cNvPr id="28680" name="AutoShape 9"/>
          <p:cNvSpPr>
            <a:spLocks noChangeArrowheads="1"/>
          </p:cNvSpPr>
          <p:nvPr/>
        </p:nvSpPr>
        <p:spPr bwMode="auto">
          <a:xfrm>
            <a:off x="5715000" y="3505200"/>
            <a:ext cx="1524000" cy="3810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Devis</a:t>
            </a:r>
          </a:p>
        </p:txBody>
      </p:sp>
      <p:sp>
        <p:nvSpPr>
          <p:cNvPr id="28681" name="AutoShape 10"/>
          <p:cNvSpPr>
            <a:spLocks noChangeArrowheads="1"/>
          </p:cNvSpPr>
          <p:nvPr/>
        </p:nvSpPr>
        <p:spPr bwMode="auto">
          <a:xfrm>
            <a:off x="3962400" y="35814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Délai de</a:t>
            </a:r>
            <a:br>
              <a:rPr lang="fr-FR"/>
            </a:br>
            <a:r>
              <a:rPr lang="fr-FR"/>
              <a:t>livraison</a:t>
            </a:r>
          </a:p>
        </p:txBody>
      </p:sp>
      <p:sp>
        <p:nvSpPr>
          <p:cNvPr id="28682" name="Rectangle 11"/>
          <p:cNvSpPr>
            <a:spLocks noChangeArrowheads="1"/>
          </p:cNvSpPr>
          <p:nvPr/>
        </p:nvSpPr>
        <p:spPr bwMode="auto">
          <a:xfrm>
            <a:off x="7543800" y="3505200"/>
            <a:ext cx="1219200" cy="5334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Offre</a:t>
            </a:r>
          </a:p>
        </p:txBody>
      </p:sp>
      <p:sp>
        <p:nvSpPr>
          <p:cNvPr id="28683" name="Rectangle 12"/>
          <p:cNvSpPr>
            <a:spLocks noChangeArrowheads="1"/>
          </p:cNvSpPr>
          <p:nvPr/>
        </p:nvSpPr>
        <p:spPr bwMode="auto">
          <a:xfrm>
            <a:off x="7543800" y="4419600"/>
            <a:ext cx="12192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Commande</a:t>
            </a:r>
          </a:p>
        </p:txBody>
      </p:sp>
      <p:sp>
        <p:nvSpPr>
          <p:cNvPr id="28684" name="AutoShape 13"/>
          <p:cNvSpPr>
            <a:spLocks noChangeArrowheads="1"/>
          </p:cNvSpPr>
          <p:nvPr/>
        </p:nvSpPr>
        <p:spPr bwMode="auto">
          <a:xfrm>
            <a:off x="21336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Achats</a:t>
            </a:r>
          </a:p>
        </p:txBody>
      </p:sp>
      <p:cxnSp>
        <p:nvCxnSpPr>
          <p:cNvPr id="28685" name="AutoShape 20"/>
          <p:cNvCxnSpPr>
            <a:cxnSpLocks noChangeShapeType="1"/>
            <a:stCxn id="28679" idx="2"/>
            <a:endCxn id="28680" idx="0"/>
          </p:cNvCxnSpPr>
          <p:nvPr/>
        </p:nvCxnSpPr>
        <p:spPr bwMode="auto">
          <a:xfrm rot="5400000">
            <a:off x="6286500" y="3314700"/>
            <a:ext cx="3810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8686" name="AutoShape 21"/>
          <p:cNvCxnSpPr>
            <a:cxnSpLocks noChangeShapeType="1"/>
            <a:stCxn id="28679" idx="1"/>
            <a:endCxn id="28681" idx="0"/>
          </p:cNvCxnSpPr>
          <p:nvPr/>
        </p:nvCxnSpPr>
        <p:spPr bwMode="auto">
          <a:xfrm rot="10800000" flipV="1">
            <a:off x="4724400" y="2857500"/>
            <a:ext cx="990600" cy="723900"/>
          </a:xfrm>
          <a:prstGeom prst="bentConnector2">
            <a:avLst/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8687" name="Line 22"/>
          <p:cNvSpPr>
            <a:spLocks noChangeShapeType="1"/>
          </p:cNvSpPr>
          <p:nvPr/>
        </p:nvSpPr>
        <p:spPr bwMode="auto">
          <a:xfrm>
            <a:off x="7239000" y="3657600"/>
            <a:ext cx="304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8688" name="Line 23"/>
          <p:cNvSpPr>
            <a:spLocks noChangeShapeType="1"/>
          </p:cNvSpPr>
          <p:nvPr/>
        </p:nvSpPr>
        <p:spPr bwMode="auto">
          <a:xfrm>
            <a:off x="5486400" y="3962400"/>
            <a:ext cx="2057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8689" name="AutoShape 24"/>
          <p:cNvSpPr>
            <a:spLocks noChangeArrowheads="1"/>
          </p:cNvSpPr>
          <p:nvPr/>
        </p:nvSpPr>
        <p:spPr bwMode="auto">
          <a:xfrm>
            <a:off x="3962400" y="43434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Planification</a:t>
            </a:r>
            <a:br>
              <a:rPr lang="fr-FR"/>
            </a:br>
            <a:r>
              <a:rPr lang="fr-FR"/>
              <a:t>de la fabrication</a:t>
            </a:r>
          </a:p>
        </p:txBody>
      </p:sp>
      <p:cxnSp>
        <p:nvCxnSpPr>
          <p:cNvPr id="28690" name="AutoShape 25"/>
          <p:cNvCxnSpPr>
            <a:cxnSpLocks noChangeShapeType="1"/>
            <a:stCxn id="28683" idx="1"/>
            <a:endCxn id="28689" idx="3"/>
          </p:cNvCxnSpPr>
          <p:nvPr/>
        </p:nvCxnSpPr>
        <p:spPr bwMode="auto">
          <a:xfrm rot="10800000">
            <a:off x="5486400" y="4610100"/>
            <a:ext cx="20574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8691" name="AutoShape 26"/>
          <p:cNvCxnSpPr>
            <a:cxnSpLocks noChangeShapeType="1"/>
            <a:stCxn id="28677" idx="1"/>
            <a:endCxn id="28679" idx="3"/>
          </p:cNvCxnSpPr>
          <p:nvPr/>
        </p:nvCxnSpPr>
        <p:spPr bwMode="auto">
          <a:xfrm rot="10800000">
            <a:off x="7239000" y="2857500"/>
            <a:ext cx="3048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8692" name="AutoShape 27"/>
          <p:cNvSpPr>
            <a:spLocks noChangeArrowheads="1"/>
          </p:cNvSpPr>
          <p:nvPr/>
        </p:nvSpPr>
        <p:spPr bwMode="auto">
          <a:xfrm>
            <a:off x="2209800" y="4191000"/>
            <a:ext cx="1600200" cy="8382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Besoins</a:t>
            </a:r>
            <a:br>
              <a:rPr lang="fr-FR"/>
            </a:br>
            <a:r>
              <a:rPr lang="fr-FR"/>
              <a:t>matière</a:t>
            </a:r>
          </a:p>
          <a:p>
            <a:r>
              <a:rPr lang="fr-FR"/>
              <a:t>Ordres d’achat </a:t>
            </a:r>
            <a:br>
              <a:rPr lang="fr-FR"/>
            </a:br>
            <a:r>
              <a:rPr lang="fr-FR"/>
              <a:t>fermes</a:t>
            </a:r>
          </a:p>
        </p:txBody>
      </p:sp>
      <p:cxnSp>
        <p:nvCxnSpPr>
          <p:cNvPr id="28693" name="AutoShape 28"/>
          <p:cNvCxnSpPr>
            <a:cxnSpLocks noChangeShapeType="1"/>
            <a:stCxn id="28689" idx="1"/>
            <a:endCxn id="28692" idx="3"/>
          </p:cNvCxnSpPr>
          <p:nvPr/>
        </p:nvCxnSpPr>
        <p:spPr bwMode="auto">
          <a:xfrm rot="10800000">
            <a:off x="3810000" y="4610100"/>
            <a:ext cx="1524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7239000" cy="457200"/>
          </a:xfrm>
        </p:spPr>
        <p:txBody>
          <a:bodyPr/>
          <a:lstStyle/>
          <a:p>
            <a:r>
              <a:rPr lang="fr-FR" smtClean="0"/>
              <a:t>Processus Achat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9248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000" smtClean="0"/>
              <a:t>Identification des besoins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Ordres d’achat suggérés par </a:t>
            </a:r>
            <a:br>
              <a:rPr lang="fr-FR" sz="1600" smtClean="0"/>
            </a:br>
            <a:r>
              <a:rPr lang="fr-FR" sz="1600" smtClean="0"/>
              <a:t>- le calcul des besoins nets</a:t>
            </a:r>
            <a:br>
              <a:rPr lang="fr-FR" sz="1600" smtClean="0"/>
            </a:br>
            <a:r>
              <a:rPr lang="fr-FR" sz="1600" smtClean="0"/>
              <a:t>- la gestion des stocks</a:t>
            </a:r>
            <a:br>
              <a:rPr lang="fr-FR" sz="1600" smtClean="0"/>
            </a:br>
            <a:r>
              <a:rPr lang="fr-FR" sz="1600" smtClean="0"/>
              <a:t>- demandes diverses (saisie manuelle)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Affermissement des ordres d’achat suggérés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Choix du fournisseur, demande de prix et de délai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Passation de la commande au fournisseur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Attente de la confirmation de commande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Validation de la commande fournisseur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Réception des marchandises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Edition de bordereaux de réception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Entrées en stock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Mouvements comptables de réception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Vérification et enregistrement de la facture fournisseur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Mouvements comptables (compte fournisseur, compte d’achat, compte de TVA)</a:t>
            </a:r>
          </a:p>
          <a:p>
            <a:pPr>
              <a:lnSpc>
                <a:spcPct val="80000"/>
              </a:lnSpc>
            </a:pPr>
            <a:r>
              <a:rPr lang="fr-FR" sz="2000" smtClean="0"/>
              <a:t>Paiement de la facture</a:t>
            </a:r>
          </a:p>
          <a:p>
            <a:pPr lvl="1">
              <a:lnSpc>
                <a:spcPct val="80000"/>
              </a:lnSpc>
            </a:pPr>
            <a:r>
              <a:rPr lang="fr-FR" sz="1600" smtClean="0"/>
              <a:t>Mouvements comptables (compte fournisseur, compte de trésorerie)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4"/>
          <p:cNvSpPr>
            <a:spLocks noChangeArrowheads="1"/>
          </p:cNvSpPr>
          <p:nvPr/>
        </p:nvSpPr>
        <p:spPr bwMode="auto">
          <a:xfrm>
            <a:off x="37338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Comptabilité</a:t>
            </a:r>
            <a:br>
              <a:rPr lang="fr-FR" sz="1600"/>
            </a:br>
            <a:r>
              <a:rPr lang="fr-FR" sz="1600"/>
              <a:t>générale</a:t>
            </a:r>
          </a:p>
        </p:txBody>
      </p:sp>
      <p:sp>
        <p:nvSpPr>
          <p:cNvPr id="30723" name="AutoShape 23"/>
          <p:cNvSpPr>
            <a:spLocks noChangeArrowheads="1"/>
          </p:cNvSpPr>
          <p:nvPr/>
        </p:nvSpPr>
        <p:spPr bwMode="auto">
          <a:xfrm>
            <a:off x="54864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Comptabilité</a:t>
            </a:r>
            <a:br>
              <a:rPr lang="fr-FR" sz="1600"/>
            </a:br>
            <a:r>
              <a:rPr lang="fr-FR" sz="1600"/>
              <a:t>Fournisseurs</a:t>
            </a:r>
          </a:p>
        </p:txBody>
      </p:sp>
      <p:sp>
        <p:nvSpPr>
          <p:cNvPr id="30724" name="AutoShape 20"/>
          <p:cNvSpPr>
            <a:spLocks noChangeArrowheads="1"/>
          </p:cNvSpPr>
          <p:nvPr/>
        </p:nvSpPr>
        <p:spPr bwMode="auto">
          <a:xfrm>
            <a:off x="19812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Service</a:t>
            </a:r>
            <a:br>
              <a:rPr lang="fr-FR" sz="1600"/>
            </a:br>
            <a:r>
              <a:rPr lang="fr-FR" sz="1600"/>
              <a:t>Réceptions</a:t>
            </a: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33400"/>
            <a:ext cx="7239000" cy="457200"/>
          </a:xfrm>
        </p:spPr>
        <p:txBody>
          <a:bodyPr/>
          <a:lstStyle/>
          <a:p>
            <a:r>
              <a:rPr lang="fr-FR" smtClean="0"/>
              <a:t>Processus Achat</a:t>
            </a:r>
          </a:p>
        </p:txBody>
      </p:sp>
      <p:sp>
        <p:nvSpPr>
          <p:cNvPr id="30726" name="AutoShape 4"/>
          <p:cNvSpPr>
            <a:spLocks noChangeArrowheads="1"/>
          </p:cNvSpPr>
          <p:nvPr/>
        </p:nvSpPr>
        <p:spPr bwMode="auto">
          <a:xfrm>
            <a:off x="73152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Achats</a:t>
            </a:r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990600" y="1066800"/>
            <a:ext cx="6934200" cy="5334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fr-FR"/>
              <a:t>Traitement des ordres d’achat fermes issus de la planification de la production, </a:t>
            </a:r>
            <a:br>
              <a:rPr lang="fr-FR"/>
            </a:br>
            <a:r>
              <a:rPr lang="fr-FR"/>
              <a:t>de la gestion des stocks et des besoins ponctuels</a:t>
            </a:r>
          </a:p>
        </p:txBody>
      </p:sp>
      <p:sp>
        <p:nvSpPr>
          <p:cNvPr id="30728" name="AutoShape 7"/>
          <p:cNvSpPr>
            <a:spLocks noChangeArrowheads="1"/>
          </p:cNvSpPr>
          <p:nvPr/>
        </p:nvSpPr>
        <p:spPr bwMode="auto">
          <a:xfrm>
            <a:off x="1524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Fournisseur(s)</a:t>
            </a:r>
          </a:p>
        </p:txBody>
      </p:sp>
      <p:sp>
        <p:nvSpPr>
          <p:cNvPr id="30729" name="AutoShape 8"/>
          <p:cNvSpPr>
            <a:spLocks noChangeArrowheads="1"/>
          </p:cNvSpPr>
          <p:nvPr/>
        </p:nvSpPr>
        <p:spPr bwMode="auto">
          <a:xfrm>
            <a:off x="7391400" y="22860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Demandes de</a:t>
            </a:r>
            <a:br>
              <a:rPr lang="fr-FR"/>
            </a:br>
            <a:r>
              <a:rPr lang="fr-FR"/>
              <a:t>prix et de délai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381000" y="2362200"/>
            <a:ext cx="12192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Consultation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81000" y="2971800"/>
            <a:ext cx="12192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Offres</a:t>
            </a:r>
          </a:p>
        </p:txBody>
      </p:sp>
      <p:cxnSp>
        <p:nvCxnSpPr>
          <p:cNvPr id="30732" name="AutoShape 12"/>
          <p:cNvCxnSpPr>
            <a:cxnSpLocks noChangeShapeType="1"/>
            <a:stCxn id="30729" idx="1"/>
            <a:endCxn id="30730" idx="3"/>
          </p:cNvCxnSpPr>
          <p:nvPr/>
        </p:nvCxnSpPr>
        <p:spPr bwMode="auto">
          <a:xfrm rot="10800000">
            <a:off x="1600200" y="2552700"/>
            <a:ext cx="57912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733" name="AutoShape 13"/>
          <p:cNvSpPr>
            <a:spLocks noChangeArrowheads="1"/>
          </p:cNvSpPr>
          <p:nvPr/>
        </p:nvSpPr>
        <p:spPr bwMode="auto">
          <a:xfrm>
            <a:off x="7391400" y="28956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Choix du</a:t>
            </a:r>
            <a:br>
              <a:rPr lang="fr-FR"/>
            </a:br>
            <a:r>
              <a:rPr lang="fr-FR"/>
              <a:t>fournisseur</a:t>
            </a:r>
          </a:p>
        </p:txBody>
      </p:sp>
      <p:cxnSp>
        <p:nvCxnSpPr>
          <p:cNvPr id="30734" name="AutoShape 14"/>
          <p:cNvCxnSpPr>
            <a:cxnSpLocks noChangeShapeType="1"/>
            <a:stCxn id="30731" idx="3"/>
            <a:endCxn id="30733" idx="1"/>
          </p:cNvCxnSpPr>
          <p:nvPr/>
        </p:nvCxnSpPr>
        <p:spPr bwMode="auto">
          <a:xfrm>
            <a:off x="1600200" y="3162300"/>
            <a:ext cx="57912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7391400" y="35814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Passation</a:t>
            </a:r>
            <a:br>
              <a:rPr lang="fr-FR"/>
            </a:br>
            <a:r>
              <a:rPr lang="fr-FR"/>
              <a:t>de commande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381000" y="3657600"/>
            <a:ext cx="12192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Commande</a:t>
            </a:r>
          </a:p>
        </p:txBody>
      </p:sp>
      <p:cxnSp>
        <p:nvCxnSpPr>
          <p:cNvPr id="30737" name="AutoShape 17"/>
          <p:cNvCxnSpPr>
            <a:cxnSpLocks noChangeShapeType="1"/>
            <a:stCxn id="30735" idx="1"/>
            <a:endCxn id="30736" idx="3"/>
          </p:cNvCxnSpPr>
          <p:nvPr/>
        </p:nvCxnSpPr>
        <p:spPr bwMode="auto">
          <a:xfrm rot="10800000">
            <a:off x="1600200" y="3848100"/>
            <a:ext cx="57912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0738" name="AutoShape 18"/>
          <p:cNvCxnSpPr>
            <a:cxnSpLocks noChangeShapeType="1"/>
            <a:stCxn id="30733" idx="2"/>
            <a:endCxn id="30735" idx="0"/>
          </p:cNvCxnSpPr>
          <p:nvPr/>
        </p:nvCxnSpPr>
        <p:spPr bwMode="auto">
          <a:xfrm rot="5400000">
            <a:off x="8077200" y="3505200"/>
            <a:ext cx="1524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381000" y="4191000"/>
            <a:ext cx="12192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Expédition</a:t>
            </a:r>
          </a:p>
        </p:txBody>
      </p:sp>
      <p:sp>
        <p:nvSpPr>
          <p:cNvPr id="30740" name="AutoShape 21"/>
          <p:cNvSpPr>
            <a:spLocks noChangeArrowheads="1"/>
          </p:cNvSpPr>
          <p:nvPr/>
        </p:nvSpPr>
        <p:spPr bwMode="auto">
          <a:xfrm>
            <a:off x="2057400" y="4038600"/>
            <a:ext cx="1524000" cy="685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Bordereaux </a:t>
            </a:r>
            <a:br>
              <a:rPr lang="fr-FR"/>
            </a:br>
            <a:r>
              <a:rPr lang="fr-FR"/>
              <a:t>de réception</a:t>
            </a:r>
          </a:p>
          <a:p>
            <a:r>
              <a:rPr lang="fr-FR"/>
              <a:t>Entrées en stock</a:t>
            </a:r>
          </a:p>
        </p:txBody>
      </p:sp>
      <p:cxnSp>
        <p:nvCxnSpPr>
          <p:cNvPr id="30741" name="AutoShape 22"/>
          <p:cNvCxnSpPr>
            <a:cxnSpLocks noChangeShapeType="1"/>
            <a:stCxn id="30739" idx="3"/>
            <a:endCxn id="30740" idx="1"/>
          </p:cNvCxnSpPr>
          <p:nvPr/>
        </p:nvCxnSpPr>
        <p:spPr bwMode="auto">
          <a:xfrm>
            <a:off x="1600200" y="4381500"/>
            <a:ext cx="45720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742" name="Text Box 25"/>
          <p:cNvSpPr txBox="1">
            <a:spLocks noChangeArrowheads="1"/>
          </p:cNvSpPr>
          <p:nvPr/>
        </p:nvSpPr>
        <p:spPr bwMode="auto">
          <a:xfrm>
            <a:off x="4114800" y="4143375"/>
            <a:ext cx="100330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Ecritures </a:t>
            </a:r>
          </a:p>
          <a:p>
            <a:r>
              <a:rPr lang="fr-FR"/>
              <a:t>de stock</a:t>
            </a:r>
          </a:p>
        </p:txBody>
      </p:sp>
      <p:cxnSp>
        <p:nvCxnSpPr>
          <p:cNvPr id="30743" name="AutoShape 26"/>
          <p:cNvCxnSpPr>
            <a:cxnSpLocks noChangeShapeType="1"/>
            <a:stCxn id="30740" idx="3"/>
            <a:endCxn id="30742" idx="1"/>
          </p:cNvCxnSpPr>
          <p:nvPr/>
        </p:nvCxnSpPr>
        <p:spPr bwMode="auto">
          <a:xfrm>
            <a:off x="3581400" y="4381500"/>
            <a:ext cx="5334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744" name="Rectangle 27"/>
          <p:cNvSpPr>
            <a:spLocks noChangeArrowheads="1"/>
          </p:cNvSpPr>
          <p:nvPr/>
        </p:nvSpPr>
        <p:spPr bwMode="auto">
          <a:xfrm>
            <a:off x="381000" y="4724400"/>
            <a:ext cx="12192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Facture</a:t>
            </a:r>
          </a:p>
        </p:txBody>
      </p:sp>
      <p:sp>
        <p:nvSpPr>
          <p:cNvPr id="30745" name="AutoShape 28"/>
          <p:cNvSpPr>
            <a:spLocks noChangeArrowheads="1"/>
          </p:cNvSpPr>
          <p:nvPr/>
        </p:nvSpPr>
        <p:spPr bwMode="auto">
          <a:xfrm>
            <a:off x="7391400" y="46482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Contrôle</a:t>
            </a:r>
            <a:br>
              <a:rPr lang="fr-FR"/>
            </a:br>
            <a:r>
              <a:rPr lang="fr-FR"/>
              <a:t>de la facture</a:t>
            </a:r>
          </a:p>
        </p:txBody>
      </p:sp>
      <p:cxnSp>
        <p:nvCxnSpPr>
          <p:cNvPr id="30746" name="AutoShape 29"/>
          <p:cNvCxnSpPr>
            <a:cxnSpLocks noChangeShapeType="1"/>
            <a:stCxn id="30744" idx="3"/>
            <a:endCxn id="30745" idx="1"/>
          </p:cNvCxnSpPr>
          <p:nvPr/>
        </p:nvCxnSpPr>
        <p:spPr bwMode="auto">
          <a:xfrm>
            <a:off x="1600200" y="4914900"/>
            <a:ext cx="57912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747" name="Text Box 30"/>
          <p:cNvSpPr txBox="1">
            <a:spLocks noChangeArrowheads="1"/>
          </p:cNvSpPr>
          <p:nvPr/>
        </p:nvSpPr>
        <p:spPr bwMode="auto">
          <a:xfrm>
            <a:off x="4044950" y="5029200"/>
            <a:ext cx="100330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Ecritures </a:t>
            </a:r>
          </a:p>
          <a:p>
            <a:r>
              <a:rPr lang="fr-FR"/>
              <a:t>Facture</a:t>
            </a:r>
          </a:p>
        </p:txBody>
      </p:sp>
      <p:sp>
        <p:nvSpPr>
          <p:cNvPr id="30748" name="Text Box 31"/>
          <p:cNvSpPr txBox="1">
            <a:spLocks noChangeArrowheads="1"/>
          </p:cNvSpPr>
          <p:nvPr/>
        </p:nvSpPr>
        <p:spPr bwMode="auto">
          <a:xfrm>
            <a:off x="4057650" y="5548313"/>
            <a:ext cx="100330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Ecritures </a:t>
            </a:r>
          </a:p>
          <a:p>
            <a:r>
              <a:rPr lang="fr-FR"/>
              <a:t>Paiement</a:t>
            </a:r>
          </a:p>
        </p:txBody>
      </p:sp>
      <p:sp>
        <p:nvSpPr>
          <p:cNvPr id="30749" name="AutoShape 32"/>
          <p:cNvSpPr>
            <a:spLocks noChangeArrowheads="1"/>
          </p:cNvSpPr>
          <p:nvPr/>
        </p:nvSpPr>
        <p:spPr bwMode="auto">
          <a:xfrm>
            <a:off x="5562600" y="5048250"/>
            <a:ext cx="1524000" cy="4572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Enregistrement</a:t>
            </a:r>
            <a:br>
              <a:rPr lang="fr-FR"/>
            </a:br>
            <a:r>
              <a:rPr lang="fr-FR"/>
              <a:t>de la facture</a:t>
            </a:r>
          </a:p>
        </p:txBody>
      </p:sp>
      <p:cxnSp>
        <p:nvCxnSpPr>
          <p:cNvPr id="30750" name="AutoShape 33"/>
          <p:cNvCxnSpPr>
            <a:cxnSpLocks noChangeShapeType="1"/>
            <a:stCxn id="30745" idx="2"/>
            <a:endCxn id="30749" idx="3"/>
          </p:cNvCxnSpPr>
          <p:nvPr/>
        </p:nvCxnSpPr>
        <p:spPr bwMode="auto">
          <a:xfrm rot="5400000">
            <a:off x="7572375" y="4695825"/>
            <a:ext cx="95250" cy="1066800"/>
          </a:xfrm>
          <a:prstGeom prst="bentConnector2">
            <a:avLst/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0751" name="AutoShape 34"/>
          <p:cNvCxnSpPr>
            <a:cxnSpLocks noChangeShapeType="1"/>
            <a:stCxn id="30749" idx="1"/>
            <a:endCxn id="30747" idx="3"/>
          </p:cNvCxnSpPr>
          <p:nvPr/>
        </p:nvCxnSpPr>
        <p:spPr bwMode="auto">
          <a:xfrm rot="10800000">
            <a:off x="5048250" y="5267325"/>
            <a:ext cx="514350" cy="952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30752" name="AutoShape 35"/>
          <p:cNvSpPr>
            <a:spLocks noChangeArrowheads="1"/>
          </p:cNvSpPr>
          <p:nvPr/>
        </p:nvSpPr>
        <p:spPr bwMode="auto">
          <a:xfrm>
            <a:off x="5562600" y="5562600"/>
            <a:ext cx="1524000" cy="4572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Paiement</a:t>
            </a:r>
            <a:br>
              <a:rPr lang="fr-FR"/>
            </a:br>
            <a:r>
              <a:rPr lang="fr-FR"/>
              <a:t>de la facture</a:t>
            </a:r>
          </a:p>
        </p:txBody>
      </p:sp>
      <p:cxnSp>
        <p:nvCxnSpPr>
          <p:cNvPr id="30753" name="AutoShape 36"/>
          <p:cNvCxnSpPr>
            <a:cxnSpLocks noChangeShapeType="1"/>
            <a:stCxn id="30752" idx="1"/>
            <a:endCxn id="30748" idx="3"/>
          </p:cNvCxnSpPr>
          <p:nvPr/>
        </p:nvCxnSpPr>
        <p:spPr bwMode="auto">
          <a:xfrm rot="10800000">
            <a:off x="5060950" y="5786438"/>
            <a:ext cx="501650" cy="4762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30754" name="Rectangle 37"/>
          <p:cNvSpPr>
            <a:spLocks noChangeArrowheads="1"/>
          </p:cNvSpPr>
          <p:nvPr/>
        </p:nvSpPr>
        <p:spPr bwMode="auto">
          <a:xfrm>
            <a:off x="381000" y="5867400"/>
            <a:ext cx="12192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/>
              <a:t>Règlement</a:t>
            </a:r>
          </a:p>
        </p:txBody>
      </p:sp>
      <p:cxnSp>
        <p:nvCxnSpPr>
          <p:cNvPr id="30755" name="AutoShape 38"/>
          <p:cNvCxnSpPr>
            <a:cxnSpLocks noChangeShapeType="1"/>
            <a:stCxn id="30752" idx="2"/>
            <a:endCxn id="30754" idx="3"/>
          </p:cNvCxnSpPr>
          <p:nvPr/>
        </p:nvCxnSpPr>
        <p:spPr bwMode="auto">
          <a:xfrm rot="5400000">
            <a:off x="3943350" y="3676650"/>
            <a:ext cx="38100" cy="4724400"/>
          </a:xfrm>
          <a:prstGeom prst="bentConnector2">
            <a:avLst/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0756" name="AutoShape 39"/>
          <p:cNvCxnSpPr>
            <a:cxnSpLocks noChangeShapeType="1"/>
            <a:stCxn id="30727" idx="3"/>
            <a:endCxn id="30726" idx="0"/>
          </p:cNvCxnSpPr>
          <p:nvPr/>
        </p:nvCxnSpPr>
        <p:spPr bwMode="auto">
          <a:xfrm>
            <a:off x="7924800" y="1333500"/>
            <a:ext cx="228600" cy="419100"/>
          </a:xfrm>
          <a:prstGeom prst="bentConnector2">
            <a:avLst/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0757" name="AutoShape 40"/>
          <p:cNvCxnSpPr>
            <a:cxnSpLocks noChangeShapeType="1"/>
            <a:stCxn id="30730" idx="2"/>
            <a:endCxn id="30731" idx="0"/>
          </p:cNvCxnSpPr>
          <p:nvPr/>
        </p:nvCxnSpPr>
        <p:spPr bwMode="auto">
          <a:xfrm rot="5400000">
            <a:off x="876300" y="2857500"/>
            <a:ext cx="228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0758" name="AutoShape 42"/>
          <p:cNvCxnSpPr>
            <a:cxnSpLocks noChangeShapeType="1"/>
            <a:stCxn id="30736" idx="2"/>
            <a:endCxn id="30739" idx="0"/>
          </p:cNvCxnSpPr>
          <p:nvPr/>
        </p:nvCxnSpPr>
        <p:spPr bwMode="auto">
          <a:xfrm rot="5400000">
            <a:off x="914400" y="4114800"/>
            <a:ext cx="1524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0759" name="AutoShape 43"/>
          <p:cNvCxnSpPr>
            <a:cxnSpLocks noChangeShapeType="1"/>
            <a:stCxn id="30739" idx="2"/>
            <a:endCxn id="30744" idx="0"/>
          </p:cNvCxnSpPr>
          <p:nvPr/>
        </p:nvCxnSpPr>
        <p:spPr bwMode="auto">
          <a:xfrm rot="5400000">
            <a:off x="914400" y="4648200"/>
            <a:ext cx="1524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Définition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620000" cy="4114800"/>
          </a:xfrm>
        </p:spPr>
        <p:txBody>
          <a:bodyPr/>
          <a:lstStyle/>
          <a:p>
            <a:r>
              <a:rPr lang="fr-FR" sz="2000" b="0" smtClean="0">
                <a:solidFill>
                  <a:srgbClr val="000000"/>
                </a:solidFill>
              </a:rPr>
              <a:t>ERP : Entreprise Ressource Planning </a:t>
            </a:r>
            <a:br>
              <a:rPr lang="fr-FR" sz="2000" b="0" smtClean="0">
                <a:solidFill>
                  <a:srgbClr val="000000"/>
                </a:solidFill>
              </a:rPr>
            </a:br>
            <a:r>
              <a:rPr lang="fr-FR" sz="2000" b="0" smtClean="0">
                <a:solidFill>
                  <a:srgbClr val="000000"/>
                </a:solidFill>
              </a:rPr>
              <a:t>ou PGI : Progiciel de Gestion Intégré</a:t>
            </a:r>
          </a:p>
          <a:p>
            <a:r>
              <a:rPr lang="fr-FR" sz="2000" b="0" i="1" smtClean="0">
                <a:solidFill>
                  <a:srgbClr val="000000"/>
                </a:solidFill>
              </a:rPr>
              <a:t>« Ensemble d’unités logicielles intégrant les principales fonctions nécessaires à la gestion des flux et des procédures de l'entreprise (comptabilité et finances, logistique, paie et ressources humaines, etc.). Toutes ces unités accèdent à des ressources communes, en particulier des bases de données. » </a:t>
            </a:r>
            <a:r>
              <a:rPr lang="fr-FR" sz="2000" b="0" smtClean="0">
                <a:solidFill>
                  <a:srgbClr val="000000"/>
                </a:solidFill>
              </a:rPr>
              <a:t>L'Encyclopédie e-Business </a:t>
            </a:r>
            <a:r>
              <a:rPr lang="fr-FR" sz="2000" b="0" smtClean="0">
                <a:solidFill>
                  <a:srgbClr val="009A9A"/>
                </a:solidFill>
              </a:rPr>
              <a:t>http://www.journaldunet.com/encyclopedie/</a:t>
            </a:r>
          </a:p>
          <a:p>
            <a:r>
              <a:rPr lang="fr-FR" sz="2000" b="0" i="1" smtClean="0">
                <a:solidFill>
                  <a:srgbClr val="000000"/>
                </a:solidFill>
              </a:rPr>
              <a:t>« C’est un ensemble de modules applicatifs – généralement signé par un même éditeur – et travaillant en mode natif sur une base de données unique, au sens logique du terme »</a:t>
            </a:r>
            <a:br>
              <a:rPr lang="fr-FR" sz="2000" b="0" i="1" smtClean="0">
                <a:solidFill>
                  <a:srgbClr val="000000"/>
                </a:solidFill>
              </a:rPr>
            </a:br>
            <a:r>
              <a:rPr lang="fr-FR" sz="2000" b="0" smtClean="0">
                <a:solidFill>
                  <a:srgbClr val="000000"/>
                </a:solidFill>
              </a:rPr>
              <a:t>JL Tomas, ERP et progiciels de gestion intégrés, Dunod</a:t>
            </a:r>
          </a:p>
          <a:p>
            <a:endParaRPr lang="fr-FR" sz="2000" smtClean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smtClean="0"/>
              <a:t>Le processus de planification :</a:t>
            </a:r>
            <a:br>
              <a:rPr lang="fr-FR" smtClean="0"/>
            </a:br>
            <a:r>
              <a:rPr lang="fr-FR" smtClean="0"/>
              <a:t>la planification hiérarchisée</a:t>
            </a:r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812800" y="1914525"/>
            <a:ext cx="3327400" cy="660400"/>
          </a:xfrm>
          <a:prstGeom prst="rect">
            <a:avLst/>
          </a:prstGeom>
          <a:solidFill>
            <a:srgbClr val="00FFFF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Ctr="1"/>
          <a:lstStyle/>
          <a:p>
            <a:pPr>
              <a:defRPr/>
            </a:pPr>
            <a:r>
              <a:rPr lang="fr-FR" sz="1600"/>
              <a:t>Niveau 0 : Plan stratégique</a:t>
            </a:r>
          </a:p>
          <a:p>
            <a:pPr>
              <a:defRPr/>
            </a:pPr>
            <a:r>
              <a:rPr lang="fr-FR" sz="1600"/>
              <a:t>à très long terme</a:t>
            </a:r>
          </a:p>
          <a:p>
            <a:pPr>
              <a:defRPr/>
            </a:pPr>
            <a:endParaRPr lang="fr-FR" sz="1600"/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1041400" y="2981325"/>
            <a:ext cx="3327400" cy="660400"/>
          </a:xfrm>
          <a:prstGeom prst="rect">
            <a:avLst/>
          </a:prstGeom>
          <a:solidFill>
            <a:srgbClr val="00FFFF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Ctr="1"/>
          <a:lstStyle/>
          <a:p>
            <a:pPr>
              <a:defRPr/>
            </a:pPr>
            <a:r>
              <a:rPr lang="fr-FR" sz="1600" dirty="0"/>
              <a:t>Niveau 1 : Plan directeur</a:t>
            </a:r>
            <a:br>
              <a:rPr lang="fr-FR" sz="1600" dirty="0"/>
            </a:br>
            <a:r>
              <a:rPr lang="fr-FR" sz="1600" dirty="0"/>
              <a:t>Planification de la capacité</a:t>
            </a:r>
          </a:p>
          <a:p>
            <a:pPr>
              <a:defRPr/>
            </a:pPr>
            <a:endParaRPr lang="fr-FR" sz="1600" dirty="0"/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1422400" y="4048125"/>
            <a:ext cx="3327400" cy="812800"/>
          </a:xfrm>
          <a:prstGeom prst="rect">
            <a:avLst/>
          </a:prstGeom>
          <a:solidFill>
            <a:srgbClr val="00FFFF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Ctr="1"/>
          <a:lstStyle/>
          <a:p>
            <a:pPr>
              <a:defRPr/>
            </a:pPr>
            <a:r>
              <a:rPr lang="fr-FR" sz="1600"/>
              <a:t>Niveau 2 : Gestion des flux</a:t>
            </a:r>
            <a:br>
              <a:rPr lang="fr-FR" sz="1600"/>
            </a:br>
            <a:r>
              <a:rPr lang="fr-FR" sz="1600"/>
              <a:t>Calcul des besoins</a:t>
            </a:r>
            <a:br>
              <a:rPr lang="fr-FR" sz="1600"/>
            </a:br>
            <a:r>
              <a:rPr lang="fr-FR" sz="1600"/>
              <a:t>et gestion des stocks</a:t>
            </a:r>
          </a:p>
          <a:p>
            <a:pPr>
              <a:defRPr/>
            </a:pPr>
            <a:endParaRPr lang="fr-FR" sz="1600"/>
          </a:p>
        </p:txBody>
      </p:sp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1803400" y="5267325"/>
            <a:ext cx="3327400" cy="660400"/>
          </a:xfrm>
          <a:prstGeom prst="rect">
            <a:avLst/>
          </a:prstGeom>
          <a:solidFill>
            <a:srgbClr val="00FFFF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Ctr="1"/>
          <a:lstStyle/>
          <a:p>
            <a:pPr>
              <a:defRPr/>
            </a:pPr>
            <a:r>
              <a:rPr lang="fr-FR" sz="1600"/>
              <a:t>Niveau 3 : Ordonnancement</a:t>
            </a:r>
            <a:br>
              <a:rPr lang="fr-FR" sz="1600"/>
            </a:br>
            <a:r>
              <a:rPr lang="fr-FR" sz="1600"/>
              <a:t>Gestion des priorités</a:t>
            </a:r>
          </a:p>
          <a:p>
            <a:pPr>
              <a:defRPr/>
            </a:pPr>
            <a:endParaRPr lang="fr-FR" sz="1600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476500" y="2593975"/>
            <a:ext cx="0" cy="368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781300" y="3660775"/>
            <a:ext cx="0" cy="368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3162300" y="4879975"/>
            <a:ext cx="0" cy="368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5319713" y="1804988"/>
            <a:ext cx="3444875" cy="4443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fr-FR" sz="1800">
                <a:solidFill>
                  <a:srgbClr val="00279F"/>
                </a:solidFill>
              </a:rPr>
              <a:t>Nécessité de prévisions</a:t>
            </a:r>
          </a:p>
          <a:p>
            <a:pPr algn="l"/>
            <a:r>
              <a:rPr lang="fr-FR" sz="1800">
                <a:solidFill>
                  <a:srgbClr val="00279F"/>
                </a:solidFill>
              </a:rPr>
              <a:t>pour disposer des ressources</a:t>
            </a:r>
          </a:p>
          <a:p>
            <a:pPr algn="l"/>
            <a:r>
              <a:rPr lang="fr-FR" sz="1800">
                <a:solidFill>
                  <a:srgbClr val="00279F"/>
                </a:solidFill>
              </a:rPr>
              <a:t>nécessaires à la fabrication</a:t>
            </a:r>
          </a:p>
          <a:p>
            <a:pPr algn="l"/>
            <a:endParaRPr lang="fr-FR" sz="1600">
              <a:solidFill>
                <a:srgbClr val="00279F"/>
              </a:solidFill>
            </a:endParaRPr>
          </a:p>
          <a:p>
            <a:pPr algn="l"/>
            <a:r>
              <a:rPr lang="fr-FR" sz="1800">
                <a:solidFill>
                  <a:srgbClr val="00279F"/>
                </a:solidFill>
              </a:rPr>
              <a:t>Prévisions à long terme</a:t>
            </a:r>
            <a:endParaRPr lang="fr-FR" sz="1800" b="0">
              <a:solidFill>
                <a:srgbClr val="00279F"/>
              </a:solidFill>
            </a:endParaRPr>
          </a:p>
          <a:p>
            <a:pPr algn="l"/>
            <a:r>
              <a:rPr lang="fr-FR" sz="1600" b="0">
                <a:solidFill>
                  <a:srgbClr val="00279F"/>
                </a:solidFill>
              </a:rPr>
              <a:t>pour ajustements majeurs </a:t>
            </a:r>
          </a:p>
          <a:p>
            <a:pPr algn="l"/>
            <a:r>
              <a:rPr lang="fr-FR" sz="1600" b="0">
                <a:solidFill>
                  <a:srgbClr val="00279F"/>
                </a:solidFill>
              </a:rPr>
              <a:t>des capacités de production</a:t>
            </a:r>
          </a:p>
          <a:p>
            <a:pPr algn="l"/>
            <a:r>
              <a:rPr lang="fr-FR" sz="1600" b="0">
                <a:solidFill>
                  <a:srgbClr val="00279F"/>
                </a:solidFill>
              </a:rPr>
              <a:t>(horizon de 1 an à 3 ans)</a:t>
            </a:r>
            <a:endParaRPr lang="fr-FR" sz="1800" b="0">
              <a:solidFill>
                <a:srgbClr val="00279F"/>
              </a:solidFill>
            </a:endParaRPr>
          </a:p>
          <a:p>
            <a:pPr algn="l"/>
            <a:endParaRPr lang="fr-FR" sz="1600" b="0">
              <a:solidFill>
                <a:srgbClr val="00279F"/>
              </a:solidFill>
            </a:endParaRPr>
          </a:p>
          <a:p>
            <a:pPr algn="l"/>
            <a:r>
              <a:rPr lang="fr-FR" sz="1800">
                <a:solidFill>
                  <a:srgbClr val="00279F"/>
                </a:solidFill>
              </a:rPr>
              <a:t>Prévisions à moyen terme</a:t>
            </a:r>
            <a:endParaRPr lang="fr-FR" sz="1800" b="0">
              <a:solidFill>
                <a:srgbClr val="00279F"/>
              </a:solidFill>
            </a:endParaRPr>
          </a:p>
          <a:p>
            <a:pPr algn="l"/>
            <a:r>
              <a:rPr lang="fr-FR" sz="1600" b="0">
                <a:solidFill>
                  <a:srgbClr val="00279F"/>
                </a:solidFill>
              </a:rPr>
              <a:t>pour ajustements mineurs</a:t>
            </a:r>
          </a:p>
          <a:p>
            <a:pPr algn="l"/>
            <a:r>
              <a:rPr lang="fr-FR" sz="1600" b="0">
                <a:solidFill>
                  <a:srgbClr val="00279F"/>
                </a:solidFill>
              </a:rPr>
              <a:t>des capacités et passation</a:t>
            </a:r>
          </a:p>
          <a:p>
            <a:pPr algn="l"/>
            <a:r>
              <a:rPr lang="fr-FR" sz="1600" b="0">
                <a:solidFill>
                  <a:srgbClr val="00279F"/>
                </a:solidFill>
              </a:rPr>
              <a:t>de commandes aux fournisseurs</a:t>
            </a:r>
          </a:p>
          <a:p>
            <a:pPr algn="l"/>
            <a:r>
              <a:rPr lang="fr-FR" sz="1600" b="0">
                <a:solidFill>
                  <a:srgbClr val="00279F"/>
                </a:solidFill>
              </a:rPr>
              <a:t>(horizon de 1 à 4 mois)</a:t>
            </a:r>
          </a:p>
          <a:p>
            <a:pPr algn="l"/>
            <a:endParaRPr lang="fr-FR" sz="1600" b="0">
              <a:solidFill>
                <a:srgbClr val="00279F"/>
              </a:solidFill>
            </a:endParaRPr>
          </a:p>
          <a:p>
            <a:pPr algn="l"/>
            <a:r>
              <a:rPr lang="fr-FR" sz="1800">
                <a:solidFill>
                  <a:srgbClr val="00279F"/>
                </a:solidFill>
              </a:rPr>
              <a:t>Prévisions à court terme</a:t>
            </a:r>
          </a:p>
          <a:p>
            <a:pPr algn="l"/>
            <a:r>
              <a:rPr lang="fr-FR" sz="1600" b="0">
                <a:solidFill>
                  <a:srgbClr val="00279F"/>
                </a:solidFill>
              </a:rPr>
              <a:t>pour réaffectation des ressources</a:t>
            </a:r>
          </a:p>
          <a:p>
            <a:pPr algn="l"/>
            <a:r>
              <a:rPr lang="fr-FR" sz="1600" b="0">
                <a:solidFill>
                  <a:srgbClr val="00279F"/>
                </a:solidFill>
              </a:rPr>
              <a:t>et gestion des priorités</a:t>
            </a:r>
          </a:p>
          <a:p>
            <a:pPr algn="l"/>
            <a:r>
              <a:rPr lang="fr-FR" sz="1600" b="0">
                <a:solidFill>
                  <a:srgbClr val="00279F"/>
                </a:solidFill>
              </a:rPr>
              <a:t>(horizon de une à 2 semaines)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305800" cy="685800"/>
          </a:xfrm>
          <a:noFill/>
        </p:spPr>
        <p:txBody>
          <a:bodyPr/>
          <a:lstStyle/>
          <a:p>
            <a:r>
              <a:rPr lang="fr-FR" smtClean="0"/>
              <a:t>Le processus de production</a:t>
            </a:r>
            <a:endParaRPr lang="fr-FR" sz="3200" smtClean="0"/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 flipH="1">
            <a:off x="3711575" y="4487863"/>
            <a:ext cx="142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2772" name="Freeform 4"/>
          <p:cNvSpPr>
            <a:spLocks/>
          </p:cNvSpPr>
          <p:nvPr/>
        </p:nvSpPr>
        <p:spPr bwMode="auto">
          <a:xfrm>
            <a:off x="3676650" y="4554538"/>
            <a:ext cx="87313" cy="104775"/>
          </a:xfrm>
          <a:custGeom>
            <a:avLst/>
            <a:gdLst>
              <a:gd name="T0" fmla="*/ 54 w 55"/>
              <a:gd name="T1" fmla="*/ 2 h 66"/>
              <a:gd name="T2" fmla="*/ 26 w 55"/>
              <a:gd name="T3" fmla="*/ 65 h 66"/>
              <a:gd name="T4" fmla="*/ 0 w 55"/>
              <a:gd name="T5" fmla="*/ 0 h 66"/>
              <a:gd name="T6" fmla="*/ 27 w 55"/>
              <a:gd name="T7" fmla="*/ 33 h 66"/>
              <a:gd name="T8" fmla="*/ 54 w 55"/>
              <a:gd name="T9" fmla="*/ 2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66"/>
              <a:gd name="T17" fmla="*/ 55 w 55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66">
                <a:moveTo>
                  <a:pt x="54" y="2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2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5210175" y="5094288"/>
            <a:ext cx="0" cy="219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2774" name="Freeform 6"/>
          <p:cNvSpPr>
            <a:spLocks/>
          </p:cNvSpPr>
          <p:nvPr/>
        </p:nvSpPr>
        <p:spPr bwMode="auto">
          <a:xfrm>
            <a:off x="5167313" y="5219700"/>
            <a:ext cx="87312" cy="101600"/>
          </a:xfrm>
          <a:custGeom>
            <a:avLst/>
            <a:gdLst>
              <a:gd name="T0" fmla="*/ 54 w 55"/>
              <a:gd name="T1" fmla="*/ 0 h 64"/>
              <a:gd name="T2" fmla="*/ 27 w 55"/>
              <a:gd name="T3" fmla="*/ 63 h 64"/>
              <a:gd name="T4" fmla="*/ 0 w 55"/>
              <a:gd name="T5" fmla="*/ 0 h 64"/>
              <a:gd name="T6" fmla="*/ 27 w 55"/>
              <a:gd name="T7" fmla="*/ 31 h 64"/>
              <a:gd name="T8" fmla="*/ 54 w 55"/>
              <a:gd name="T9" fmla="*/ 0 h 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64"/>
              <a:gd name="T17" fmla="*/ 55 w 55"/>
              <a:gd name="T18" fmla="*/ 64 h 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64">
                <a:moveTo>
                  <a:pt x="54" y="0"/>
                </a:moveTo>
                <a:lnTo>
                  <a:pt x="27" y="63"/>
                </a:lnTo>
                <a:lnTo>
                  <a:pt x="0" y="0"/>
                </a:lnTo>
                <a:lnTo>
                  <a:pt x="27" y="31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H="1">
            <a:off x="5202238" y="4487863"/>
            <a:ext cx="14287" cy="188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2776" name="Freeform 8"/>
          <p:cNvSpPr>
            <a:spLocks/>
          </p:cNvSpPr>
          <p:nvPr/>
        </p:nvSpPr>
        <p:spPr bwMode="auto">
          <a:xfrm>
            <a:off x="5167313" y="4579938"/>
            <a:ext cx="87312" cy="104775"/>
          </a:xfrm>
          <a:custGeom>
            <a:avLst/>
            <a:gdLst>
              <a:gd name="T0" fmla="*/ 54 w 55"/>
              <a:gd name="T1" fmla="*/ 0 h 66"/>
              <a:gd name="T2" fmla="*/ 26 w 55"/>
              <a:gd name="T3" fmla="*/ 65 h 66"/>
              <a:gd name="T4" fmla="*/ 0 w 55"/>
              <a:gd name="T5" fmla="*/ 0 h 66"/>
              <a:gd name="T6" fmla="*/ 27 w 55"/>
              <a:gd name="T7" fmla="*/ 33 h 66"/>
              <a:gd name="T8" fmla="*/ 54 w 55"/>
              <a:gd name="T9" fmla="*/ 0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66"/>
              <a:gd name="T17" fmla="*/ 55 w 55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66">
                <a:moveTo>
                  <a:pt x="54" y="0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277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828800" y="22098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Nomenclatures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78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828800" y="28194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Ressources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79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828800" y="16002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Articles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80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828800" y="34290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Gammes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81" name="AutoShape 13"/>
          <p:cNvSpPr>
            <a:spLocks/>
          </p:cNvSpPr>
          <p:nvPr/>
        </p:nvSpPr>
        <p:spPr bwMode="auto">
          <a:xfrm>
            <a:off x="1447800" y="16764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2782" name="Text Box 14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0" y="2438400"/>
            <a:ext cx="1412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000" b="0" i="1">
                <a:solidFill>
                  <a:schemeClr val="bg1"/>
                </a:solidFill>
                <a:hlinkClick r:id="rId7" action="ppaction://hlinksldjump"/>
              </a:rPr>
              <a:t>Données</a:t>
            </a:r>
          </a:p>
          <a:p>
            <a:pPr>
              <a:lnSpc>
                <a:spcPct val="100000"/>
              </a:lnSpc>
            </a:pPr>
            <a:r>
              <a:rPr lang="fr-FR" sz="2000" b="0" i="1">
                <a:solidFill>
                  <a:schemeClr val="bg1"/>
                </a:solidFill>
                <a:hlinkClick r:id="rId7" action="ppaction://hlinksldjump"/>
              </a:rPr>
              <a:t>techniques</a:t>
            </a:r>
            <a:endParaRPr lang="fr-FR" sz="2400" b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35183" name="AutoShape 15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3363" y="1600200"/>
            <a:ext cx="1536700" cy="533400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  <a:defRPr/>
            </a:pPr>
            <a:r>
              <a:rPr lang="fr-FR"/>
              <a:t>Plan Industriel et Commercial</a:t>
            </a:r>
            <a:endParaRPr lang="fr-FR" sz="16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2784" name="AutoShape 16"/>
          <p:cNvSpPr>
            <a:spLocks noChangeArrowheads="1"/>
          </p:cNvSpPr>
          <p:nvPr/>
        </p:nvSpPr>
        <p:spPr bwMode="auto">
          <a:xfrm>
            <a:off x="3124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Ordres de</a:t>
            </a:r>
          </a:p>
          <a:p>
            <a:pPr>
              <a:lnSpc>
                <a:spcPct val="100000"/>
              </a:lnSpc>
            </a:pPr>
            <a:r>
              <a:rPr lang="fr-FR"/>
              <a:t>fabrication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85" name="AutoShape 17"/>
          <p:cNvSpPr>
            <a:spLocks noChangeArrowheads="1"/>
          </p:cNvSpPr>
          <p:nvPr/>
        </p:nvSpPr>
        <p:spPr bwMode="auto">
          <a:xfrm>
            <a:off x="5029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Ordres d’achat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86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248400" y="3124200"/>
            <a:ext cx="1447800" cy="609600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Stocks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87" name="AutoShape 19"/>
          <p:cNvSpPr>
            <a:spLocks noChangeArrowheads="1"/>
          </p:cNvSpPr>
          <p:nvPr/>
        </p:nvSpPr>
        <p:spPr bwMode="auto">
          <a:xfrm>
            <a:off x="4114800" y="2362200"/>
            <a:ext cx="1447800" cy="609600"/>
          </a:xfrm>
          <a:prstGeom prst="flowChartMultidocumen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Programme de</a:t>
            </a:r>
          </a:p>
          <a:p>
            <a:pPr>
              <a:lnSpc>
                <a:spcPct val="100000"/>
              </a:lnSpc>
            </a:pPr>
            <a:r>
              <a:rPr lang="fr-FR"/>
              <a:t>production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88" name="AutoShape 20"/>
          <p:cNvSpPr>
            <a:spLocks noChangeArrowheads="1"/>
          </p:cNvSpPr>
          <p:nvPr/>
        </p:nvSpPr>
        <p:spPr bwMode="auto">
          <a:xfrm>
            <a:off x="6248400" y="1600200"/>
            <a:ext cx="1371600" cy="533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Prévision</a:t>
            </a:r>
          </a:p>
          <a:p>
            <a:pPr>
              <a:lnSpc>
                <a:spcPct val="100000"/>
              </a:lnSpc>
            </a:pPr>
            <a:r>
              <a:rPr lang="fr-FR"/>
              <a:t>d’activité</a:t>
            </a:r>
            <a:endParaRPr lang="fr-FR" sz="1600"/>
          </a:p>
        </p:txBody>
      </p:sp>
      <p:sp>
        <p:nvSpPr>
          <p:cNvPr id="32789" name="AutoShap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14800" y="32004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/>
              <a:t>Calcul des </a:t>
            </a:r>
          </a:p>
          <a:p>
            <a:pPr>
              <a:lnSpc>
                <a:spcPct val="100000"/>
              </a:lnSpc>
            </a:pPr>
            <a:r>
              <a:rPr lang="fr-FR"/>
              <a:t>besoins nets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90" name="AutoShape 22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6248400" y="2362200"/>
            <a:ext cx="1447800" cy="609600"/>
          </a:xfrm>
          <a:prstGeom prst="flowChartMultidocumen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fr-FR"/>
              <a:t>Commandes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91" name="AutoShape 2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3124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/>
              <a:t>Ordo</a:t>
            </a:r>
          </a:p>
          <a:p>
            <a:pPr>
              <a:lnSpc>
                <a:spcPct val="100000"/>
              </a:lnSpc>
            </a:pPr>
            <a:r>
              <a:rPr lang="fr-FR"/>
              <a:t>Lancement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92" name="AutoShape 24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029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/>
              <a:t>Achats</a:t>
            </a:r>
          </a:p>
          <a:p>
            <a:pPr>
              <a:lnSpc>
                <a:spcPct val="100000"/>
              </a:lnSpc>
            </a:pPr>
            <a:r>
              <a:rPr lang="fr-FR"/>
              <a:t>Appro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93" name="AutoShape 25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3124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/>
              <a:t>Suivi de</a:t>
            </a:r>
          </a:p>
          <a:p>
            <a:pPr>
              <a:lnSpc>
                <a:spcPct val="100000"/>
              </a:lnSpc>
            </a:pPr>
            <a:r>
              <a:rPr lang="fr-FR"/>
              <a:t>fabrication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94" name="AutoShape 26"/>
          <p:cNvSpPr>
            <a:spLocks noChangeArrowheads="1"/>
          </p:cNvSpPr>
          <p:nvPr/>
        </p:nvSpPr>
        <p:spPr bwMode="auto">
          <a:xfrm>
            <a:off x="5029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/>
              <a:t>Réception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795" name="Line 27"/>
          <p:cNvSpPr>
            <a:spLocks noChangeShapeType="1"/>
          </p:cNvSpPr>
          <p:nvPr/>
        </p:nvSpPr>
        <p:spPr bwMode="auto">
          <a:xfrm>
            <a:off x="3657600" y="1828800"/>
            <a:ext cx="0" cy="182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796" name="Line 28"/>
          <p:cNvSpPr>
            <a:spLocks noChangeShapeType="1"/>
          </p:cNvSpPr>
          <p:nvPr/>
        </p:nvSpPr>
        <p:spPr bwMode="auto">
          <a:xfrm>
            <a:off x="3276600" y="18288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797" name="Line 29"/>
          <p:cNvSpPr>
            <a:spLocks noChangeShapeType="1"/>
          </p:cNvSpPr>
          <p:nvPr/>
        </p:nvSpPr>
        <p:spPr bwMode="auto">
          <a:xfrm>
            <a:off x="3276600" y="24384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798" name="Line 30"/>
          <p:cNvSpPr>
            <a:spLocks noChangeShapeType="1"/>
          </p:cNvSpPr>
          <p:nvPr/>
        </p:nvSpPr>
        <p:spPr bwMode="auto">
          <a:xfrm>
            <a:off x="3276600" y="30480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799" name="Line 31"/>
          <p:cNvSpPr>
            <a:spLocks noChangeShapeType="1"/>
          </p:cNvSpPr>
          <p:nvPr/>
        </p:nvSpPr>
        <p:spPr bwMode="auto">
          <a:xfrm>
            <a:off x="3276600" y="36576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00" name="Line 32"/>
          <p:cNvSpPr>
            <a:spLocks noChangeShapeType="1"/>
          </p:cNvSpPr>
          <p:nvPr/>
        </p:nvSpPr>
        <p:spPr bwMode="auto">
          <a:xfrm>
            <a:off x="3657600" y="3429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01" name="Line 33"/>
          <p:cNvSpPr>
            <a:spLocks noChangeShapeType="1"/>
          </p:cNvSpPr>
          <p:nvPr/>
        </p:nvSpPr>
        <p:spPr bwMode="auto">
          <a:xfrm>
            <a:off x="3657600" y="1981200"/>
            <a:ext cx="409575" cy="79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 flipH="1">
            <a:off x="5580063" y="1905000"/>
            <a:ext cx="668337" cy="1111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03" name="Line 35"/>
          <p:cNvSpPr>
            <a:spLocks noChangeShapeType="1"/>
          </p:cNvSpPr>
          <p:nvPr/>
        </p:nvSpPr>
        <p:spPr bwMode="auto">
          <a:xfrm flipH="1">
            <a:off x="5562600" y="2667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05" name="Line 37"/>
          <p:cNvSpPr>
            <a:spLocks noChangeShapeType="1"/>
          </p:cNvSpPr>
          <p:nvPr/>
        </p:nvSpPr>
        <p:spPr bwMode="auto">
          <a:xfrm flipH="1">
            <a:off x="5562600" y="3429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06" name="Line 38"/>
          <p:cNvSpPr>
            <a:spLocks noChangeShapeType="1"/>
          </p:cNvSpPr>
          <p:nvPr/>
        </p:nvSpPr>
        <p:spPr bwMode="auto">
          <a:xfrm flipH="1">
            <a:off x="3810000" y="3733800"/>
            <a:ext cx="4572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07" name="Line 39"/>
          <p:cNvSpPr>
            <a:spLocks noChangeShapeType="1"/>
          </p:cNvSpPr>
          <p:nvPr/>
        </p:nvSpPr>
        <p:spPr bwMode="auto">
          <a:xfrm>
            <a:off x="5410200" y="3733800"/>
            <a:ext cx="3048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08" name="Line 40"/>
          <p:cNvSpPr>
            <a:spLocks noChangeShapeType="1"/>
          </p:cNvSpPr>
          <p:nvPr/>
        </p:nvSpPr>
        <p:spPr bwMode="auto">
          <a:xfrm>
            <a:off x="3810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09" name="Line 41"/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10" name="Line 42"/>
          <p:cNvSpPr>
            <a:spLocks noChangeShapeType="1"/>
          </p:cNvSpPr>
          <p:nvPr/>
        </p:nvSpPr>
        <p:spPr bwMode="auto">
          <a:xfrm>
            <a:off x="3810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11" name="Line 43"/>
          <p:cNvSpPr>
            <a:spLocks noChangeShapeType="1"/>
          </p:cNvSpPr>
          <p:nvPr/>
        </p:nvSpPr>
        <p:spPr bwMode="auto">
          <a:xfrm>
            <a:off x="5715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12" name="Line 44"/>
          <p:cNvSpPr>
            <a:spLocks noChangeShapeType="1"/>
          </p:cNvSpPr>
          <p:nvPr/>
        </p:nvSpPr>
        <p:spPr bwMode="auto">
          <a:xfrm>
            <a:off x="3810000" y="6248400"/>
            <a:ext cx="31242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13" name="Line 45"/>
          <p:cNvSpPr>
            <a:spLocks noChangeShapeType="1"/>
          </p:cNvSpPr>
          <p:nvPr/>
        </p:nvSpPr>
        <p:spPr bwMode="auto">
          <a:xfrm flipV="1">
            <a:off x="6934200" y="3657600"/>
            <a:ext cx="0" cy="2590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14" name="Line 46"/>
          <p:cNvSpPr>
            <a:spLocks noChangeShapeType="1"/>
          </p:cNvSpPr>
          <p:nvPr/>
        </p:nvSpPr>
        <p:spPr bwMode="auto">
          <a:xfrm>
            <a:off x="3810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15" name="Line 47"/>
          <p:cNvSpPr>
            <a:spLocks noChangeShapeType="1"/>
          </p:cNvSpPr>
          <p:nvPr/>
        </p:nvSpPr>
        <p:spPr bwMode="auto">
          <a:xfrm>
            <a:off x="5715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16" name="Oval 48"/>
          <p:cNvSpPr>
            <a:spLocks noChangeArrowheads="1"/>
          </p:cNvSpPr>
          <p:nvPr/>
        </p:nvSpPr>
        <p:spPr bwMode="auto">
          <a:xfrm>
            <a:off x="7543800" y="3886200"/>
            <a:ext cx="1219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/>
              <a:t>Livraisons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2817" name="Line 49"/>
          <p:cNvSpPr>
            <a:spLocks noChangeShapeType="1"/>
          </p:cNvSpPr>
          <p:nvPr/>
        </p:nvSpPr>
        <p:spPr bwMode="auto">
          <a:xfrm>
            <a:off x="7315200" y="3657600"/>
            <a:ext cx="38100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2818" name="Oval 50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85800" y="4953000"/>
            <a:ext cx="1584325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 sz="1600">
                <a:latin typeface="Tahoma" pitchFamily="34" charset="0"/>
              </a:rPr>
              <a:t>Comptabilité</a:t>
            </a:r>
          </a:p>
          <a:p>
            <a:pPr>
              <a:lnSpc>
                <a:spcPct val="100000"/>
              </a:lnSpc>
            </a:pPr>
            <a:r>
              <a:rPr lang="fr-FR" sz="1600">
                <a:latin typeface="Tahoma" pitchFamily="34" charset="0"/>
              </a:rPr>
              <a:t>de gestion</a:t>
            </a:r>
          </a:p>
        </p:txBody>
      </p:sp>
      <p:sp>
        <p:nvSpPr>
          <p:cNvPr id="32819" name="Line 51"/>
          <p:cNvSpPr>
            <a:spLocks noChangeShapeType="1"/>
          </p:cNvSpPr>
          <p:nvPr/>
        </p:nvSpPr>
        <p:spPr bwMode="auto">
          <a:xfrm>
            <a:off x="4800600" y="2133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2820" name="Oval 52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7308850" y="4941888"/>
            <a:ext cx="1584325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fr-FR" sz="1600">
                <a:latin typeface="Tahoma" pitchFamily="34" charset="0"/>
              </a:rPr>
              <a:t>Comptabilité</a:t>
            </a:r>
          </a:p>
          <a:p>
            <a:pPr>
              <a:lnSpc>
                <a:spcPct val="100000"/>
              </a:lnSpc>
            </a:pPr>
            <a:r>
              <a:rPr lang="fr-FR" sz="1600">
                <a:latin typeface="Tahoma" pitchFamily="34" charset="0"/>
              </a:rPr>
              <a:t>générale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planification de la production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On part des besoins (commande fermes, prévisions, objectifs de stock)</a:t>
            </a:r>
          </a:p>
          <a:p>
            <a:r>
              <a:rPr lang="fr-FR" smtClean="0"/>
              <a:t>Analyse et mise au point du PDP</a:t>
            </a:r>
          </a:p>
          <a:p>
            <a:r>
              <a:rPr lang="fr-FR" smtClean="0"/>
              <a:t>Calcul MRP, vérification de la capacité</a:t>
            </a:r>
          </a:p>
          <a:p>
            <a:r>
              <a:rPr lang="fr-FR" smtClean="0"/>
              <a:t>Ordres lancés en fabrication</a:t>
            </a:r>
          </a:p>
          <a:p>
            <a:r>
              <a:rPr lang="fr-FR" smtClean="0"/>
              <a:t>Sorties de composants</a:t>
            </a:r>
          </a:p>
          <a:p>
            <a:r>
              <a:rPr lang="fr-FR" smtClean="0"/>
              <a:t>Déclarations de fabrication</a:t>
            </a:r>
          </a:p>
          <a:p>
            <a:r>
              <a:rPr lang="fr-FR" smtClean="0"/>
              <a:t>Entrée des produits en stock</a:t>
            </a:r>
          </a:p>
          <a:p>
            <a:r>
              <a:rPr lang="fr-FR" smtClean="0"/>
              <a:t>Expédition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7"/>
          <p:cNvSpPr>
            <a:spLocks noChangeArrowheads="1"/>
          </p:cNvSpPr>
          <p:nvPr/>
        </p:nvSpPr>
        <p:spPr bwMode="auto">
          <a:xfrm>
            <a:off x="73152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Commercial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534400" cy="457200"/>
          </a:xfrm>
        </p:spPr>
        <p:txBody>
          <a:bodyPr/>
          <a:lstStyle/>
          <a:p>
            <a:r>
              <a:rPr lang="fr-FR" smtClean="0"/>
              <a:t>La gestion de la production</a:t>
            </a: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36576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Ateliers</a:t>
            </a:r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54864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Planification</a:t>
            </a:r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19050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Gestion </a:t>
            </a:r>
            <a:br>
              <a:rPr lang="fr-FR" sz="1600"/>
            </a:br>
            <a:r>
              <a:rPr lang="fr-FR" sz="1600"/>
              <a:t>des stocks</a:t>
            </a:r>
          </a:p>
        </p:txBody>
      </p:sp>
      <p:sp>
        <p:nvSpPr>
          <p:cNvPr id="34823" name="AutoShape 8"/>
          <p:cNvSpPr>
            <a:spLocks noChangeArrowheads="1"/>
          </p:cNvSpPr>
          <p:nvPr/>
        </p:nvSpPr>
        <p:spPr bwMode="auto">
          <a:xfrm>
            <a:off x="152400" y="1752600"/>
            <a:ext cx="1676400" cy="4572000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Ctr="1"/>
          <a:lstStyle/>
          <a:p>
            <a:r>
              <a:rPr lang="fr-FR" sz="1600"/>
              <a:t>Comptabilité</a:t>
            </a:r>
            <a:br>
              <a:rPr lang="fr-FR" sz="1600"/>
            </a:br>
            <a:r>
              <a:rPr lang="fr-FR" sz="1600"/>
              <a:t>générale</a:t>
            </a:r>
          </a:p>
        </p:txBody>
      </p:sp>
      <p:sp>
        <p:nvSpPr>
          <p:cNvPr id="34824" name="AutoShape 9"/>
          <p:cNvSpPr>
            <a:spLocks noChangeArrowheads="1"/>
          </p:cNvSpPr>
          <p:nvPr/>
        </p:nvSpPr>
        <p:spPr bwMode="auto">
          <a:xfrm>
            <a:off x="7391400" y="22860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Prévisions</a:t>
            </a:r>
          </a:p>
        </p:txBody>
      </p:sp>
      <p:sp>
        <p:nvSpPr>
          <p:cNvPr id="34825" name="AutoShape 10"/>
          <p:cNvSpPr>
            <a:spLocks noChangeArrowheads="1"/>
          </p:cNvSpPr>
          <p:nvPr/>
        </p:nvSpPr>
        <p:spPr bwMode="auto">
          <a:xfrm>
            <a:off x="7391400" y="29718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Commandes </a:t>
            </a:r>
            <a:br>
              <a:rPr lang="fr-FR"/>
            </a:br>
            <a:r>
              <a:rPr lang="fr-FR"/>
              <a:t>clients</a:t>
            </a:r>
          </a:p>
        </p:txBody>
      </p:sp>
      <p:sp>
        <p:nvSpPr>
          <p:cNvPr id="34826" name="AutoShape 11"/>
          <p:cNvSpPr>
            <a:spLocks noChangeArrowheads="1"/>
          </p:cNvSpPr>
          <p:nvPr/>
        </p:nvSpPr>
        <p:spPr bwMode="auto">
          <a:xfrm>
            <a:off x="5562600" y="26670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PDP</a:t>
            </a:r>
          </a:p>
        </p:txBody>
      </p:sp>
      <p:sp>
        <p:nvSpPr>
          <p:cNvPr id="34827" name="AutoShape 12"/>
          <p:cNvSpPr>
            <a:spLocks noChangeArrowheads="1"/>
          </p:cNvSpPr>
          <p:nvPr/>
        </p:nvSpPr>
        <p:spPr bwMode="auto">
          <a:xfrm>
            <a:off x="5562600" y="34290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MRP</a:t>
            </a:r>
            <a:br>
              <a:rPr lang="fr-FR"/>
            </a:br>
            <a:r>
              <a:rPr lang="fr-FR"/>
              <a:t>OF suggérés</a:t>
            </a:r>
          </a:p>
        </p:txBody>
      </p:sp>
      <p:cxnSp>
        <p:nvCxnSpPr>
          <p:cNvPr id="34828" name="AutoShape 13"/>
          <p:cNvCxnSpPr>
            <a:cxnSpLocks noChangeShapeType="1"/>
            <a:stCxn id="34824" idx="1"/>
            <a:endCxn id="34826" idx="3"/>
          </p:cNvCxnSpPr>
          <p:nvPr/>
        </p:nvCxnSpPr>
        <p:spPr bwMode="auto">
          <a:xfrm rot="10800000" flipV="1">
            <a:off x="7086600" y="2552700"/>
            <a:ext cx="304800" cy="3810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29" name="AutoShape 15"/>
          <p:cNvCxnSpPr>
            <a:cxnSpLocks noChangeShapeType="1"/>
            <a:stCxn id="34825" idx="1"/>
            <a:endCxn id="34826" idx="3"/>
          </p:cNvCxnSpPr>
          <p:nvPr/>
        </p:nvCxnSpPr>
        <p:spPr bwMode="auto">
          <a:xfrm rot="10800000">
            <a:off x="7086600" y="2933700"/>
            <a:ext cx="304800" cy="3048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30" name="AutoShape 16"/>
          <p:cNvCxnSpPr>
            <a:cxnSpLocks noChangeShapeType="1"/>
            <a:stCxn id="34826" idx="2"/>
            <a:endCxn id="34827" idx="0"/>
          </p:cNvCxnSpPr>
          <p:nvPr/>
        </p:nvCxnSpPr>
        <p:spPr bwMode="auto">
          <a:xfrm rot="5400000">
            <a:off x="6210300" y="3314700"/>
            <a:ext cx="228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4831" name="AutoShape 17"/>
          <p:cNvSpPr>
            <a:spLocks noChangeArrowheads="1"/>
          </p:cNvSpPr>
          <p:nvPr/>
        </p:nvSpPr>
        <p:spPr bwMode="auto">
          <a:xfrm>
            <a:off x="5562600" y="41910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Affermissement</a:t>
            </a:r>
            <a:br>
              <a:rPr lang="fr-FR"/>
            </a:br>
            <a:r>
              <a:rPr lang="fr-FR"/>
              <a:t>OF fermes</a:t>
            </a:r>
          </a:p>
        </p:txBody>
      </p:sp>
      <p:sp>
        <p:nvSpPr>
          <p:cNvPr id="34832" name="AutoShape 18"/>
          <p:cNvSpPr>
            <a:spLocks noChangeArrowheads="1"/>
          </p:cNvSpPr>
          <p:nvPr/>
        </p:nvSpPr>
        <p:spPr bwMode="auto">
          <a:xfrm>
            <a:off x="5562600" y="49530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Lancement</a:t>
            </a:r>
            <a:br>
              <a:rPr lang="fr-FR"/>
            </a:br>
            <a:r>
              <a:rPr lang="fr-FR"/>
              <a:t>OF lancés</a:t>
            </a:r>
          </a:p>
        </p:txBody>
      </p:sp>
      <p:cxnSp>
        <p:nvCxnSpPr>
          <p:cNvPr id="34833" name="AutoShape 19"/>
          <p:cNvCxnSpPr>
            <a:cxnSpLocks noChangeShapeType="1"/>
            <a:stCxn id="34827" idx="2"/>
            <a:endCxn id="34831" idx="0"/>
          </p:cNvCxnSpPr>
          <p:nvPr/>
        </p:nvCxnSpPr>
        <p:spPr bwMode="auto">
          <a:xfrm rot="5400000">
            <a:off x="6210300" y="4076700"/>
            <a:ext cx="228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4834" name="AutoShape 20"/>
          <p:cNvCxnSpPr>
            <a:cxnSpLocks noChangeShapeType="1"/>
            <a:stCxn id="34831" idx="2"/>
            <a:endCxn id="34832" idx="0"/>
          </p:cNvCxnSpPr>
          <p:nvPr/>
        </p:nvCxnSpPr>
        <p:spPr bwMode="auto">
          <a:xfrm rot="5400000">
            <a:off x="6210300" y="4838700"/>
            <a:ext cx="228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4835" name="AutoShape 21"/>
          <p:cNvSpPr>
            <a:spLocks noChangeArrowheads="1"/>
          </p:cNvSpPr>
          <p:nvPr/>
        </p:nvSpPr>
        <p:spPr bwMode="auto">
          <a:xfrm>
            <a:off x="1981200" y="26670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Sortie de</a:t>
            </a:r>
            <a:br>
              <a:rPr lang="fr-FR"/>
            </a:br>
            <a:r>
              <a:rPr lang="fr-FR"/>
              <a:t>composants</a:t>
            </a:r>
          </a:p>
        </p:txBody>
      </p:sp>
      <p:sp>
        <p:nvSpPr>
          <p:cNvPr id="34836" name="AutoShape 22"/>
          <p:cNvSpPr>
            <a:spLocks noChangeArrowheads="1"/>
          </p:cNvSpPr>
          <p:nvPr/>
        </p:nvSpPr>
        <p:spPr bwMode="auto">
          <a:xfrm>
            <a:off x="3733800" y="42672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Déclarations</a:t>
            </a:r>
            <a:br>
              <a:rPr lang="fr-FR"/>
            </a:br>
            <a:r>
              <a:rPr lang="fr-FR"/>
              <a:t>de production</a:t>
            </a:r>
          </a:p>
        </p:txBody>
      </p:sp>
      <p:sp>
        <p:nvSpPr>
          <p:cNvPr id="34837" name="AutoShape 23"/>
          <p:cNvSpPr>
            <a:spLocks noChangeArrowheads="1"/>
          </p:cNvSpPr>
          <p:nvPr/>
        </p:nvSpPr>
        <p:spPr bwMode="auto">
          <a:xfrm>
            <a:off x="3733800" y="2667000"/>
            <a:ext cx="1524000" cy="5334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Fabrication</a:t>
            </a:r>
          </a:p>
        </p:txBody>
      </p:sp>
      <p:cxnSp>
        <p:nvCxnSpPr>
          <p:cNvPr id="34838" name="AutoShape 24"/>
          <p:cNvCxnSpPr>
            <a:cxnSpLocks noChangeShapeType="1"/>
            <a:stCxn id="34835" idx="3"/>
            <a:endCxn id="34837" idx="1"/>
          </p:cNvCxnSpPr>
          <p:nvPr/>
        </p:nvCxnSpPr>
        <p:spPr bwMode="auto">
          <a:xfrm>
            <a:off x="3505200" y="2933700"/>
            <a:ext cx="2286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4839" name="AutoShape 25"/>
          <p:cNvCxnSpPr>
            <a:cxnSpLocks noChangeShapeType="1"/>
            <a:stCxn id="34832" idx="1"/>
            <a:endCxn id="34837" idx="3"/>
          </p:cNvCxnSpPr>
          <p:nvPr/>
        </p:nvCxnSpPr>
        <p:spPr bwMode="auto">
          <a:xfrm rot="10800000">
            <a:off x="5257800" y="2933700"/>
            <a:ext cx="304800" cy="228600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40" name="AutoShape 26"/>
          <p:cNvCxnSpPr>
            <a:cxnSpLocks noChangeShapeType="1"/>
            <a:stCxn id="34837" idx="2"/>
            <a:endCxn id="34836" idx="0"/>
          </p:cNvCxnSpPr>
          <p:nvPr/>
        </p:nvCxnSpPr>
        <p:spPr bwMode="auto">
          <a:xfrm rot="5400000">
            <a:off x="3962400" y="3733800"/>
            <a:ext cx="10668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4841" name="AutoShape 27"/>
          <p:cNvSpPr>
            <a:spLocks noChangeArrowheads="1"/>
          </p:cNvSpPr>
          <p:nvPr/>
        </p:nvSpPr>
        <p:spPr bwMode="auto">
          <a:xfrm>
            <a:off x="1981200" y="34290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Entrée en stock</a:t>
            </a:r>
          </a:p>
        </p:txBody>
      </p:sp>
      <p:cxnSp>
        <p:nvCxnSpPr>
          <p:cNvPr id="34842" name="AutoShape 28"/>
          <p:cNvCxnSpPr>
            <a:cxnSpLocks noChangeShapeType="1"/>
            <a:stCxn id="34837" idx="2"/>
            <a:endCxn id="34841" idx="3"/>
          </p:cNvCxnSpPr>
          <p:nvPr/>
        </p:nvCxnSpPr>
        <p:spPr bwMode="auto">
          <a:xfrm rot="5400000">
            <a:off x="3752850" y="2952750"/>
            <a:ext cx="495300" cy="990600"/>
          </a:xfrm>
          <a:prstGeom prst="bentConnector2">
            <a:avLst/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34843" name="Text Box 29"/>
          <p:cNvSpPr txBox="1">
            <a:spLocks noChangeArrowheads="1"/>
          </p:cNvSpPr>
          <p:nvPr/>
        </p:nvSpPr>
        <p:spPr bwMode="auto">
          <a:xfrm>
            <a:off x="533400" y="2692400"/>
            <a:ext cx="100330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Ecritures </a:t>
            </a:r>
          </a:p>
          <a:p>
            <a:r>
              <a:rPr lang="fr-FR"/>
              <a:t>de stock</a:t>
            </a:r>
          </a:p>
        </p:txBody>
      </p:sp>
      <p:sp>
        <p:nvSpPr>
          <p:cNvPr id="34844" name="Text Box 30"/>
          <p:cNvSpPr txBox="1">
            <a:spLocks noChangeArrowheads="1"/>
          </p:cNvSpPr>
          <p:nvPr/>
        </p:nvSpPr>
        <p:spPr bwMode="auto">
          <a:xfrm>
            <a:off x="533400" y="3454400"/>
            <a:ext cx="100330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Ecritures </a:t>
            </a:r>
          </a:p>
          <a:p>
            <a:r>
              <a:rPr lang="fr-FR"/>
              <a:t>de stock</a:t>
            </a:r>
          </a:p>
        </p:txBody>
      </p:sp>
      <p:sp>
        <p:nvSpPr>
          <p:cNvPr id="34845" name="Text Box 31"/>
          <p:cNvSpPr txBox="1">
            <a:spLocks noChangeArrowheads="1"/>
          </p:cNvSpPr>
          <p:nvPr/>
        </p:nvSpPr>
        <p:spPr bwMode="auto">
          <a:xfrm>
            <a:off x="365125" y="4292600"/>
            <a:ext cx="1344613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Ecritures </a:t>
            </a:r>
          </a:p>
          <a:p>
            <a:r>
              <a:rPr lang="fr-FR"/>
              <a:t>de fabrication</a:t>
            </a:r>
          </a:p>
        </p:txBody>
      </p:sp>
      <p:cxnSp>
        <p:nvCxnSpPr>
          <p:cNvPr id="34846" name="AutoShape 32"/>
          <p:cNvCxnSpPr>
            <a:cxnSpLocks noChangeShapeType="1"/>
            <a:stCxn id="34835" idx="1"/>
            <a:endCxn id="34843" idx="3"/>
          </p:cNvCxnSpPr>
          <p:nvPr/>
        </p:nvCxnSpPr>
        <p:spPr bwMode="auto">
          <a:xfrm rot="10800000">
            <a:off x="1536700" y="2930525"/>
            <a:ext cx="444500" cy="317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47" name="AutoShape 33"/>
          <p:cNvCxnSpPr>
            <a:cxnSpLocks noChangeShapeType="1"/>
            <a:stCxn id="34841" idx="1"/>
            <a:endCxn id="34844" idx="3"/>
          </p:cNvCxnSpPr>
          <p:nvPr/>
        </p:nvCxnSpPr>
        <p:spPr bwMode="auto">
          <a:xfrm rot="10800000">
            <a:off x="1536700" y="3692525"/>
            <a:ext cx="444500" cy="317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48" name="AutoShape 34"/>
          <p:cNvCxnSpPr>
            <a:cxnSpLocks noChangeShapeType="1"/>
            <a:stCxn id="34836" idx="1"/>
            <a:endCxn id="34845" idx="3"/>
          </p:cNvCxnSpPr>
          <p:nvPr/>
        </p:nvCxnSpPr>
        <p:spPr bwMode="auto">
          <a:xfrm rot="10800000">
            <a:off x="1709738" y="4530725"/>
            <a:ext cx="2024062" cy="3175"/>
          </a:xfrm>
          <a:prstGeom prst="bentConnector3">
            <a:avLst>
              <a:gd name="adj1" fmla="val 49963"/>
            </a:avLst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34849" name="AutoShape 35"/>
          <p:cNvSpPr>
            <a:spLocks noChangeArrowheads="1"/>
          </p:cNvSpPr>
          <p:nvPr/>
        </p:nvSpPr>
        <p:spPr bwMode="auto">
          <a:xfrm>
            <a:off x="1981200" y="5562600"/>
            <a:ext cx="1524000" cy="533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Expédition</a:t>
            </a:r>
          </a:p>
        </p:txBody>
      </p:sp>
      <p:cxnSp>
        <p:nvCxnSpPr>
          <p:cNvPr id="34850" name="AutoShape 36"/>
          <p:cNvCxnSpPr>
            <a:cxnSpLocks noChangeShapeType="1"/>
            <a:stCxn id="34841" idx="2"/>
            <a:endCxn id="34849" idx="0"/>
          </p:cNvCxnSpPr>
          <p:nvPr/>
        </p:nvCxnSpPr>
        <p:spPr bwMode="auto">
          <a:xfrm rot="5400000">
            <a:off x="1943100" y="4762500"/>
            <a:ext cx="160020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4851" name="Text Box 37"/>
          <p:cNvSpPr txBox="1">
            <a:spLocks noChangeArrowheads="1"/>
          </p:cNvSpPr>
          <p:nvPr/>
        </p:nvSpPr>
        <p:spPr bwMode="auto">
          <a:xfrm>
            <a:off x="533400" y="5588000"/>
            <a:ext cx="100330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Ecritures </a:t>
            </a:r>
          </a:p>
          <a:p>
            <a:r>
              <a:rPr lang="fr-FR"/>
              <a:t>de stock</a:t>
            </a:r>
          </a:p>
        </p:txBody>
      </p:sp>
      <p:cxnSp>
        <p:nvCxnSpPr>
          <p:cNvPr id="34852" name="AutoShape 38"/>
          <p:cNvCxnSpPr>
            <a:cxnSpLocks noChangeShapeType="1"/>
            <a:stCxn id="34849" idx="1"/>
            <a:endCxn id="34851" idx="3"/>
          </p:cNvCxnSpPr>
          <p:nvPr/>
        </p:nvCxnSpPr>
        <p:spPr bwMode="auto">
          <a:xfrm rot="10800000">
            <a:off x="1536700" y="5826125"/>
            <a:ext cx="444500" cy="3175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53" name="AutoShape 39"/>
          <p:cNvCxnSpPr>
            <a:cxnSpLocks noChangeShapeType="1"/>
            <a:stCxn id="34849" idx="3"/>
            <a:endCxn id="34825" idx="2"/>
          </p:cNvCxnSpPr>
          <p:nvPr/>
        </p:nvCxnSpPr>
        <p:spPr bwMode="auto">
          <a:xfrm flipV="1">
            <a:off x="3505200" y="3505200"/>
            <a:ext cx="4648200" cy="2324100"/>
          </a:xfrm>
          <a:prstGeom prst="bentConnector2">
            <a:avLst/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920038" cy="674688"/>
          </a:xfrm>
          <a:noFill/>
        </p:spPr>
        <p:txBody>
          <a:bodyPr lIns="87312" tIns="42862" rIns="87312" bIns="42862"/>
          <a:lstStyle/>
          <a:p>
            <a:pPr defTabSz="866775"/>
            <a:r>
              <a:rPr lang="fr-FR" smtClean="0">
                <a:solidFill>
                  <a:srgbClr val="009900"/>
                </a:solidFill>
              </a:rPr>
              <a:t>Automatisation de Processus et Workflow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661988" y="5278438"/>
            <a:ext cx="7318375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8900" tIns="44450" rIns="88900" bIns="44450">
            <a:spAutoFit/>
          </a:bodyPr>
          <a:lstStyle/>
          <a:p>
            <a:pPr defTabSz="652463"/>
            <a:r>
              <a:rPr lang="fr-FR" sz="1800">
                <a:solidFill>
                  <a:schemeClr val="bg2"/>
                </a:solidFill>
              </a:rPr>
              <a:t>Workflow pour gérer les exceptions</a:t>
            </a:r>
          </a:p>
          <a:p>
            <a:pPr defTabSz="652463"/>
            <a:r>
              <a:rPr lang="fr-FR" sz="1800">
                <a:solidFill>
                  <a:schemeClr val="bg2"/>
                </a:solidFill>
              </a:rPr>
              <a:t>Déclencheur pour mails, transactions, messages EDI...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417513" y="3109913"/>
            <a:ext cx="8247062" cy="77470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436563" y="3135313"/>
            <a:ext cx="8245475" cy="777875"/>
          </a:xfrm>
          <a:prstGeom prst="rect">
            <a:avLst/>
          </a:prstGeom>
          <a:solidFill>
            <a:srgbClr val="00B7A5"/>
          </a:solidFill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grpSp>
        <p:nvGrpSpPr>
          <p:cNvPr id="35846" name="Group 6"/>
          <p:cNvGrpSpPr>
            <a:grpSpLocks/>
          </p:cNvGrpSpPr>
          <p:nvPr/>
        </p:nvGrpSpPr>
        <p:grpSpPr bwMode="auto">
          <a:xfrm>
            <a:off x="4238625" y="4591050"/>
            <a:ext cx="1166813" cy="574675"/>
            <a:chOff x="2670" y="2892"/>
            <a:chExt cx="735" cy="362"/>
          </a:xfrm>
        </p:grpSpPr>
        <p:sp>
          <p:nvSpPr>
            <p:cNvPr id="71687" name="Freeform 7"/>
            <p:cNvSpPr>
              <a:spLocks/>
            </p:cNvSpPr>
            <p:nvPr/>
          </p:nvSpPr>
          <p:spPr bwMode="auto">
            <a:xfrm>
              <a:off x="2670" y="2906"/>
              <a:ext cx="735" cy="313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127" y="0"/>
                </a:cxn>
                <a:cxn ang="0">
                  <a:pos x="160" y="0"/>
                </a:cxn>
                <a:cxn ang="0">
                  <a:pos x="195" y="0"/>
                </a:cxn>
                <a:cxn ang="0">
                  <a:pos x="230" y="0"/>
                </a:cxn>
                <a:cxn ang="0">
                  <a:pos x="263" y="0"/>
                </a:cxn>
                <a:cxn ang="0">
                  <a:pos x="299" y="0"/>
                </a:cxn>
                <a:cxn ang="0">
                  <a:pos x="333" y="0"/>
                </a:cxn>
                <a:cxn ang="0">
                  <a:pos x="368" y="0"/>
                </a:cxn>
                <a:cxn ang="0">
                  <a:pos x="402" y="0"/>
                </a:cxn>
                <a:cxn ang="0">
                  <a:pos x="436" y="0"/>
                </a:cxn>
                <a:cxn ang="0">
                  <a:pos x="472" y="0"/>
                </a:cxn>
                <a:cxn ang="0">
                  <a:pos x="505" y="0"/>
                </a:cxn>
                <a:cxn ang="0">
                  <a:pos x="540" y="0"/>
                </a:cxn>
                <a:cxn ang="0">
                  <a:pos x="575" y="0"/>
                </a:cxn>
                <a:cxn ang="0">
                  <a:pos x="608" y="0"/>
                </a:cxn>
                <a:cxn ang="0">
                  <a:pos x="643" y="0"/>
                </a:cxn>
                <a:cxn ang="0">
                  <a:pos x="734" y="156"/>
                </a:cxn>
                <a:cxn ang="0">
                  <a:pos x="643" y="312"/>
                </a:cxn>
                <a:cxn ang="0">
                  <a:pos x="608" y="312"/>
                </a:cxn>
                <a:cxn ang="0">
                  <a:pos x="575" y="312"/>
                </a:cxn>
                <a:cxn ang="0">
                  <a:pos x="540" y="312"/>
                </a:cxn>
                <a:cxn ang="0">
                  <a:pos x="505" y="312"/>
                </a:cxn>
                <a:cxn ang="0">
                  <a:pos x="472" y="312"/>
                </a:cxn>
                <a:cxn ang="0">
                  <a:pos x="436" y="312"/>
                </a:cxn>
                <a:cxn ang="0">
                  <a:pos x="402" y="312"/>
                </a:cxn>
                <a:cxn ang="0">
                  <a:pos x="368" y="312"/>
                </a:cxn>
                <a:cxn ang="0">
                  <a:pos x="333" y="312"/>
                </a:cxn>
                <a:cxn ang="0">
                  <a:pos x="299" y="312"/>
                </a:cxn>
                <a:cxn ang="0">
                  <a:pos x="263" y="312"/>
                </a:cxn>
                <a:cxn ang="0">
                  <a:pos x="230" y="312"/>
                </a:cxn>
                <a:cxn ang="0">
                  <a:pos x="195" y="312"/>
                </a:cxn>
                <a:cxn ang="0">
                  <a:pos x="160" y="312"/>
                </a:cxn>
                <a:cxn ang="0">
                  <a:pos x="127" y="312"/>
                </a:cxn>
                <a:cxn ang="0">
                  <a:pos x="92" y="312"/>
                </a:cxn>
                <a:cxn ang="0">
                  <a:pos x="0" y="156"/>
                </a:cxn>
                <a:cxn ang="0">
                  <a:pos x="92" y="0"/>
                </a:cxn>
              </a:cxnLst>
              <a:rect l="0" t="0" r="r" b="b"/>
              <a:pathLst>
                <a:path w="735" h="313">
                  <a:moveTo>
                    <a:pt x="92" y="0"/>
                  </a:moveTo>
                  <a:lnTo>
                    <a:pt x="127" y="0"/>
                  </a:lnTo>
                  <a:lnTo>
                    <a:pt x="160" y="0"/>
                  </a:lnTo>
                  <a:lnTo>
                    <a:pt x="195" y="0"/>
                  </a:lnTo>
                  <a:lnTo>
                    <a:pt x="230" y="0"/>
                  </a:lnTo>
                  <a:lnTo>
                    <a:pt x="263" y="0"/>
                  </a:lnTo>
                  <a:lnTo>
                    <a:pt x="299" y="0"/>
                  </a:lnTo>
                  <a:lnTo>
                    <a:pt x="333" y="0"/>
                  </a:lnTo>
                  <a:lnTo>
                    <a:pt x="368" y="0"/>
                  </a:lnTo>
                  <a:lnTo>
                    <a:pt x="402" y="0"/>
                  </a:lnTo>
                  <a:lnTo>
                    <a:pt x="436" y="0"/>
                  </a:lnTo>
                  <a:lnTo>
                    <a:pt x="472" y="0"/>
                  </a:lnTo>
                  <a:lnTo>
                    <a:pt x="505" y="0"/>
                  </a:lnTo>
                  <a:lnTo>
                    <a:pt x="540" y="0"/>
                  </a:lnTo>
                  <a:lnTo>
                    <a:pt x="575" y="0"/>
                  </a:lnTo>
                  <a:lnTo>
                    <a:pt x="608" y="0"/>
                  </a:lnTo>
                  <a:lnTo>
                    <a:pt x="643" y="0"/>
                  </a:lnTo>
                  <a:lnTo>
                    <a:pt x="734" y="156"/>
                  </a:lnTo>
                  <a:lnTo>
                    <a:pt x="643" y="312"/>
                  </a:lnTo>
                  <a:lnTo>
                    <a:pt x="608" y="312"/>
                  </a:lnTo>
                  <a:lnTo>
                    <a:pt x="575" y="312"/>
                  </a:lnTo>
                  <a:lnTo>
                    <a:pt x="540" y="312"/>
                  </a:lnTo>
                  <a:lnTo>
                    <a:pt x="505" y="312"/>
                  </a:lnTo>
                  <a:lnTo>
                    <a:pt x="472" y="312"/>
                  </a:lnTo>
                  <a:lnTo>
                    <a:pt x="436" y="312"/>
                  </a:lnTo>
                  <a:lnTo>
                    <a:pt x="402" y="312"/>
                  </a:lnTo>
                  <a:lnTo>
                    <a:pt x="368" y="312"/>
                  </a:lnTo>
                  <a:lnTo>
                    <a:pt x="333" y="312"/>
                  </a:lnTo>
                  <a:lnTo>
                    <a:pt x="299" y="312"/>
                  </a:lnTo>
                  <a:lnTo>
                    <a:pt x="263" y="312"/>
                  </a:lnTo>
                  <a:lnTo>
                    <a:pt x="230" y="312"/>
                  </a:lnTo>
                  <a:lnTo>
                    <a:pt x="195" y="312"/>
                  </a:lnTo>
                  <a:lnTo>
                    <a:pt x="160" y="312"/>
                  </a:lnTo>
                  <a:lnTo>
                    <a:pt x="127" y="312"/>
                  </a:lnTo>
                  <a:lnTo>
                    <a:pt x="92" y="312"/>
                  </a:lnTo>
                  <a:lnTo>
                    <a:pt x="0" y="156"/>
                  </a:lnTo>
                  <a:lnTo>
                    <a:pt x="92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53882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35892" name="Rectangle 8"/>
            <p:cNvSpPr>
              <a:spLocks noChangeArrowheads="1"/>
            </p:cNvSpPr>
            <p:nvPr/>
          </p:nvSpPr>
          <p:spPr bwMode="auto">
            <a:xfrm>
              <a:off x="2757" y="2892"/>
              <a:ext cx="566" cy="3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04775" tIns="53975" rIns="104775" bIns="53975">
              <a:spAutoFit/>
            </a:bodyPr>
            <a:lstStyle/>
            <a:p>
              <a:pPr defTabSz="954088"/>
              <a:r>
                <a:rPr lang="fr-FR" sz="1700" b="0">
                  <a:solidFill>
                    <a:schemeClr val="bg2"/>
                  </a:solidFill>
                </a:rPr>
                <a:t>EDI</a:t>
              </a:r>
            </a:p>
            <a:p>
              <a:pPr defTabSz="954088"/>
              <a:r>
                <a:rPr lang="fr-FR" sz="1700" b="0">
                  <a:solidFill>
                    <a:schemeClr val="bg2"/>
                  </a:solidFill>
                </a:rPr>
                <a:t>msg</a:t>
              </a:r>
            </a:p>
          </p:txBody>
        </p:sp>
      </p:grpSp>
      <p:sp>
        <p:nvSpPr>
          <p:cNvPr id="71689" name="Freeform 9"/>
          <p:cNvSpPr>
            <a:spLocks/>
          </p:cNvSpPr>
          <p:nvPr/>
        </p:nvSpPr>
        <p:spPr bwMode="auto">
          <a:xfrm>
            <a:off x="2987675" y="4613275"/>
            <a:ext cx="1174750" cy="496888"/>
          </a:xfrm>
          <a:custGeom>
            <a:avLst/>
            <a:gdLst/>
            <a:ahLst/>
            <a:cxnLst>
              <a:cxn ang="0">
                <a:pos x="92" y="0"/>
              </a:cxn>
              <a:cxn ang="0">
                <a:pos x="128" y="0"/>
              </a:cxn>
              <a:cxn ang="0">
                <a:pos x="161" y="0"/>
              </a:cxn>
              <a:cxn ang="0">
                <a:pos x="196" y="0"/>
              </a:cxn>
              <a:cxn ang="0">
                <a:pos x="232" y="0"/>
              </a:cxn>
              <a:cxn ang="0">
                <a:pos x="265" y="0"/>
              </a:cxn>
              <a:cxn ang="0">
                <a:pos x="301" y="0"/>
              </a:cxn>
              <a:cxn ang="0">
                <a:pos x="335" y="0"/>
              </a:cxn>
              <a:cxn ang="0">
                <a:pos x="371" y="0"/>
              </a:cxn>
              <a:cxn ang="0">
                <a:pos x="405" y="0"/>
              </a:cxn>
              <a:cxn ang="0">
                <a:pos x="439" y="0"/>
              </a:cxn>
              <a:cxn ang="0">
                <a:pos x="475" y="0"/>
              </a:cxn>
              <a:cxn ang="0">
                <a:pos x="508" y="0"/>
              </a:cxn>
              <a:cxn ang="0">
                <a:pos x="544" y="0"/>
              </a:cxn>
              <a:cxn ang="0">
                <a:pos x="579" y="0"/>
              </a:cxn>
              <a:cxn ang="0">
                <a:pos x="612" y="0"/>
              </a:cxn>
              <a:cxn ang="0">
                <a:pos x="648" y="0"/>
              </a:cxn>
              <a:cxn ang="0">
                <a:pos x="739" y="156"/>
              </a:cxn>
              <a:cxn ang="0">
                <a:pos x="648" y="312"/>
              </a:cxn>
              <a:cxn ang="0">
                <a:pos x="612" y="312"/>
              </a:cxn>
              <a:cxn ang="0">
                <a:pos x="579" y="312"/>
              </a:cxn>
              <a:cxn ang="0">
                <a:pos x="544" y="312"/>
              </a:cxn>
              <a:cxn ang="0">
                <a:pos x="508" y="312"/>
              </a:cxn>
              <a:cxn ang="0">
                <a:pos x="475" y="312"/>
              </a:cxn>
              <a:cxn ang="0">
                <a:pos x="439" y="312"/>
              </a:cxn>
              <a:cxn ang="0">
                <a:pos x="405" y="312"/>
              </a:cxn>
              <a:cxn ang="0">
                <a:pos x="371" y="312"/>
              </a:cxn>
              <a:cxn ang="0">
                <a:pos x="335" y="312"/>
              </a:cxn>
              <a:cxn ang="0">
                <a:pos x="301" y="312"/>
              </a:cxn>
              <a:cxn ang="0">
                <a:pos x="265" y="312"/>
              </a:cxn>
              <a:cxn ang="0">
                <a:pos x="232" y="312"/>
              </a:cxn>
              <a:cxn ang="0">
                <a:pos x="196" y="312"/>
              </a:cxn>
              <a:cxn ang="0">
                <a:pos x="161" y="312"/>
              </a:cxn>
              <a:cxn ang="0">
                <a:pos x="128" y="312"/>
              </a:cxn>
              <a:cxn ang="0">
                <a:pos x="92" y="312"/>
              </a:cxn>
              <a:cxn ang="0">
                <a:pos x="0" y="156"/>
              </a:cxn>
              <a:cxn ang="0">
                <a:pos x="92" y="0"/>
              </a:cxn>
            </a:cxnLst>
            <a:rect l="0" t="0" r="r" b="b"/>
            <a:pathLst>
              <a:path w="740" h="313">
                <a:moveTo>
                  <a:pt x="92" y="0"/>
                </a:moveTo>
                <a:lnTo>
                  <a:pt x="128" y="0"/>
                </a:lnTo>
                <a:lnTo>
                  <a:pt x="161" y="0"/>
                </a:lnTo>
                <a:lnTo>
                  <a:pt x="196" y="0"/>
                </a:lnTo>
                <a:lnTo>
                  <a:pt x="232" y="0"/>
                </a:lnTo>
                <a:lnTo>
                  <a:pt x="265" y="0"/>
                </a:lnTo>
                <a:lnTo>
                  <a:pt x="301" y="0"/>
                </a:lnTo>
                <a:lnTo>
                  <a:pt x="335" y="0"/>
                </a:lnTo>
                <a:lnTo>
                  <a:pt x="371" y="0"/>
                </a:lnTo>
                <a:lnTo>
                  <a:pt x="405" y="0"/>
                </a:lnTo>
                <a:lnTo>
                  <a:pt x="439" y="0"/>
                </a:lnTo>
                <a:lnTo>
                  <a:pt x="475" y="0"/>
                </a:lnTo>
                <a:lnTo>
                  <a:pt x="508" y="0"/>
                </a:lnTo>
                <a:lnTo>
                  <a:pt x="544" y="0"/>
                </a:lnTo>
                <a:lnTo>
                  <a:pt x="579" y="0"/>
                </a:lnTo>
                <a:lnTo>
                  <a:pt x="612" y="0"/>
                </a:lnTo>
                <a:lnTo>
                  <a:pt x="648" y="0"/>
                </a:lnTo>
                <a:lnTo>
                  <a:pt x="739" y="156"/>
                </a:lnTo>
                <a:lnTo>
                  <a:pt x="648" y="312"/>
                </a:lnTo>
                <a:lnTo>
                  <a:pt x="612" y="312"/>
                </a:lnTo>
                <a:lnTo>
                  <a:pt x="579" y="312"/>
                </a:lnTo>
                <a:lnTo>
                  <a:pt x="544" y="312"/>
                </a:lnTo>
                <a:lnTo>
                  <a:pt x="508" y="312"/>
                </a:lnTo>
                <a:lnTo>
                  <a:pt x="475" y="312"/>
                </a:lnTo>
                <a:lnTo>
                  <a:pt x="439" y="312"/>
                </a:lnTo>
                <a:lnTo>
                  <a:pt x="405" y="312"/>
                </a:lnTo>
                <a:lnTo>
                  <a:pt x="371" y="312"/>
                </a:lnTo>
                <a:lnTo>
                  <a:pt x="335" y="312"/>
                </a:lnTo>
                <a:lnTo>
                  <a:pt x="301" y="312"/>
                </a:lnTo>
                <a:lnTo>
                  <a:pt x="265" y="312"/>
                </a:lnTo>
                <a:lnTo>
                  <a:pt x="232" y="312"/>
                </a:lnTo>
                <a:lnTo>
                  <a:pt x="196" y="312"/>
                </a:lnTo>
                <a:lnTo>
                  <a:pt x="161" y="312"/>
                </a:lnTo>
                <a:lnTo>
                  <a:pt x="128" y="312"/>
                </a:lnTo>
                <a:lnTo>
                  <a:pt x="92" y="312"/>
                </a:lnTo>
                <a:lnTo>
                  <a:pt x="0" y="156"/>
                </a:lnTo>
                <a:lnTo>
                  <a:pt x="92" y="0"/>
                </a:lnTo>
              </a:path>
            </a:pathLst>
          </a:custGeom>
          <a:solidFill>
            <a:schemeClr val="tx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5848" name="Rectangle 10"/>
          <p:cNvSpPr>
            <a:spLocks noChangeArrowheads="1"/>
          </p:cNvSpPr>
          <p:nvPr/>
        </p:nvSpPr>
        <p:spPr bwMode="auto">
          <a:xfrm>
            <a:off x="2957513" y="4624388"/>
            <a:ext cx="1192212" cy="549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4775" tIns="53975" rIns="104775" bIns="53975">
            <a:spAutoFit/>
          </a:bodyPr>
          <a:lstStyle/>
          <a:p>
            <a:pPr defTabSz="954088"/>
            <a:r>
              <a:rPr lang="fr-FR" sz="1600" b="0">
                <a:solidFill>
                  <a:schemeClr val="bg2"/>
                </a:solidFill>
              </a:rPr>
              <a:t>Dépasst</a:t>
            </a:r>
          </a:p>
          <a:p>
            <a:pPr defTabSz="954088"/>
            <a:r>
              <a:rPr lang="fr-FR" sz="1600" b="0">
                <a:solidFill>
                  <a:schemeClr val="bg2"/>
                </a:solidFill>
              </a:rPr>
              <a:t>Limite</a:t>
            </a:r>
          </a:p>
        </p:txBody>
      </p:sp>
      <p:grpSp>
        <p:nvGrpSpPr>
          <p:cNvPr id="35849" name="Group 11"/>
          <p:cNvGrpSpPr>
            <a:grpSpLocks/>
          </p:cNvGrpSpPr>
          <p:nvPr/>
        </p:nvGrpSpPr>
        <p:grpSpPr bwMode="auto">
          <a:xfrm>
            <a:off x="1741488" y="4613275"/>
            <a:ext cx="1171575" cy="496888"/>
            <a:chOff x="1097" y="2906"/>
            <a:chExt cx="738" cy="313"/>
          </a:xfrm>
        </p:grpSpPr>
        <p:sp>
          <p:nvSpPr>
            <p:cNvPr id="71692" name="Freeform 12"/>
            <p:cNvSpPr>
              <a:spLocks/>
            </p:cNvSpPr>
            <p:nvPr/>
          </p:nvSpPr>
          <p:spPr bwMode="auto">
            <a:xfrm>
              <a:off x="1097" y="2906"/>
              <a:ext cx="738" cy="313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127" y="0"/>
                </a:cxn>
                <a:cxn ang="0">
                  <a:pos x="161" y="0"/>
                </a:cxn>
                <a:cxn ang="0">
                  <a:pos x="196" y="0"/>
                </a:cxn>
                <a:cxn ang="0">
                  <a:pos x="231" y="0"/>
                </a:cxn>
                <a:cxn ang="0">
                  <a:pos x="265" y="0"/>
                </a:cxn>
                <a:cxn ang="0">
                  <a:pos x="300" y="0"/>
                </a:cxn>
                <a:cxn ang="0">
                  <a:pos x="334" y="0"/>
                </a:cxn>
                <a:cxn ang="0">
                  <a:pos x="370" y="0"/>
                </a:cxn>
                <a:cxn ang="0">
                  <a:pos x="403" y="0"/>
                </a:cxn>
                <a:cxn ang="0">
                  <a:pos x="438" y="0"/>
                </a:cxn>
                <a:cxn ang="0">
                  <a:pos x="473" y="0"/>
                </a:cxn>
                <a:cxn ang="0">
                  <a:pos x="507" y="0"/>
                </a:cxn>
                <a:cxn ang="0">
                  <a:pos x="542" y="0"/>
                </a:cxn>
                <a:cxn ang="0">
                  <a:pos x="577" y="0"/>
                </a:cxn>
                <a:cxn ang="0">
                  <a:pos x="610" y="0"/>
                </a:cxn>
                <a:cxn ang="0">
                  <a:pos x="646" y="0"/>
                </a:cxn>
                <a:cxn ang="0">
                  <a:pos x="737" y="156"/>
                </a:cxn>
                <a:cxn ang="0">
                  <a:pos x="646" y="312"/>
                </a:cxn>
                <a:cxn ang="0">
                  <a:pos x="610" y="312"/>
                </a:cxn>
                <a:cxn ang="0">
                  <a:pos x="577" y="312"/>
                </a:cxn>
                <a:cxn ang="0">
                  <a:pos x="542" y="312"/>
                </a:cxn>
                <a:cxn ang="0">
                  <a:pos x="507" y="312"/>
                </a:cxn>
                <a:cxn ang="0">
                  <a:pos x="473" y="312"/>
                </a:cxn>
                <a:cxn ang="0">
                  <a:pos x="438" y="312"/>
                </a:cxn>
                <a:cxn ang="0">
                  <a:pos x="403" y="312"/>
                </a:cxn>
                <a:cxn ang="0">
                  <a:pos x="370" y="312"/>
                </a:cxn>
                <a:cxn ang="0">
                  <a:pos x="334" y="312"/>
                </a:cxn>
                <a:cxn ang="0">
                  <a:pos x="300" y="312"/>
                </a:cxn>
                <a:cxn ang="0">
                  <a:pos x="265" y="312"/>
                </a:cxn>
                <a:cxn ang="0">
                  <a:pos x="231" y="312"/>
                </a:cxn>
                <a:cxn ang="0">
                  <a:pos x="196" y="312"/>
                </a:cxn>
                <a:cxn ang="0">
                  <a:pos x="161" y="312"/>
                </a:cxn>
                <a:cxn ang="0">
                  <a:pos x="127" y="312"/>
                </a:cxn>
                <a:cxn ang="0">
                  <a:pos x="92" y="312"/>
                </a:cxn>
                <a:cxn ang="0">
                  <a:pos x="0" y="156"/>
                </a:cxn>
                <a:cxn ang="0">
                  <a:pos x="92" y="0"/>
                </a:cxn>
              </a:cxnLst>
              <a:rect l="0" t="0" r="r" b="b"/>
              <a:pathLst>
                <a:path w="738" h="313">
                  <a:moveTo>
                    <a:pt x="92" y="0"/>
                  </a:moveTo>
                  <a:lnTo>
                    <a:pt x="127" y="0"/>
                  </a:lnTo>
                  <a:lnTo>
                    <a:pt x="161" y="0"/>
                  </a:lnTo>
                  <a:lnTo>
                    <a:pt x="196" y="0"/>
                  </a:lnTo>
                  <a:lnTo>
                    <a:pt x="231" y="0"/>
                  </a:lnTo>
                  <a:lnTo>
                    <a:pt x="265" y="0"/>
                  </a:lnTo>
                  <a:lnTo>
                    <a:pt x="300" y="0"/>
                  </a:lnTo>
                  <a:lnTo>
                    <a:pt x="334" y="0"/>
                  </a:lnTo>
                  <a:lnTo>
                    <a:pt x="370" y="0"/>
                  </a:lnTo>
                  <a:lnTo>
                    <a:pt x="403" y="0"/>
                  </a:lnTo>
                  <a:lnTo>
                    <a:pt x="438" y="0"/>
                  </a:lnTo>
                  <a:lnTo>
                    <a:pt x="473" y="0"/>
                  </a:lnTo>
                  <a:lnTo>
                    <a:pt x="507" y="0"/>
                  </a:lnTo>
                  <a:lnTo>
                    <a:pt x="542" y="0"/>
                  </a:lnTo>
                  <a:lnTo>
                    <a:pt x="577" y="0"/>
                  </a:lnTo>
                  <a:lnTo>
                    <a:pt x="610" y="0"/>
                  </a:lnTo>
                  <a:lnTo>
                    <a:pt x="646" y="0"/>
                  </a:lnTo>
                  <a:lnTo>
                    <a:pt x="737" y="156"/>
                  </a:lnTo>
                  <a:lnTo>
                    <a:pt x="646" y="312"/>
                  </a:lnTo>
                  <a:lnTo>
                    <a:pt x="610" y="312"/>
                  </a:lnTo>
                  <a:lnTo>
                    <a:pt x="577" y="312"/>
                  </a:lnTo>
                  <a:lnTo>
                    <a:pt x="542" y="312"/>
                  </a:lnTo>
                  <a:lnTo>
                    <a:pt x="507" y="312"/>
                  </a:lnTo>
                  <a:lnTo>
                    <a:pt x="473" y="312"/>
                  </a:lnTo>
                  <a:lnTo>
                    <a:pt x="438" y="312"/>
                  </a:lnTo>
                  <a:lnTo>
                    <a:pt x="403" y="312"/>
                  </a:lnTo>
                  <a:lnTo>
                    <a:pt x="370" y="312"/>
                  </a:lnTo>
                  <a:lnTo>
                    <a:pt x="334" y="312"/>
                  </a:lnTo>
                  <a:lnTo>
                    <a:pt x="300" y="312"/>
                  </a:lnTo>
                  <a:lnTo>
                    <a:pt x="265" y="312"/>
                  </a:lnTo>
                  <a:lnTo>
                    <a:pt x="231" y="312"/>
                  </a:lnTo>
                  <a:lnTo>
                    <a:pt x="196" y="312"/>
                  </a:lnTo>
                  <a:lnTo>
                    <a:pt x="161" y="312"/>
                  </a:lnTo>
                  <a:lnTo>
                    <a:pt x="127" y="312"/>
                  </a:lnTo>
                  <a:lnTo>
                    <a:pt x="92" y="312"/>
                  </a:lnTo>
                  <a:lnTo>
                    <a:pt x="0" y="156"/>
                  </a:lnTo>
                  <a:lnTo>
                    <a:pt x="92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53882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35890" name="Rectangle 13"/>
            <p:cNvSpPr>
              <a:spLocks noChangeArrowheads="1"/>
            </p:cNvSpPr>
            <p:nvPr/>
          </p:nvSpPr>
          <p:spPr bwMode="auto">
            <a:xfrm>
              <a:off x="1126" y="2975"/>
              <a:ext cx="683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04775" tIns="53975" rIns="104775" bIns="53975">
              <a:spAutoFit/>
            </a:bodyPr>
            <a:lstStyle/>
            <a:p>
              <a:pPr defTabSz="954088"/>
              <a:r>
                <a:rPr lang="fr-FR" sz="1700" b="0">
                  <a:solidFill>
                    <a:schemeClr val="bg2"/>
                  </a:solidFill>
                </a:rPr>
                <a:t>bloqué</a:t>
              </a:r>
            </a:p>
          </p:txBody>
        </p:sp>
      </p:grpSp>
      <p:sp>
        <p:nvSpPr>
          <p:cNvPr id="71695" name="Freeform 15"/>
          <p:cNvSpPr>
            <a:spLocks/>
          </p:cNvSpPr>
          <p:nvPr/>
        </p:nvSpPr>
        <p:spPr bwMode="auto">
          <a:xfrm>
            <a:off x="517525" y="4670425"/>
            <a:ext cx="1173163" cy="496888"/>
          </a:xfrm>
          <a:custGeom>
            <a:avLst/>
            <a:gdLst/>
            <a:ahLst/>
            <a:cxnLst>
              <a:cxn ang="0">
                <a:pos x="92" y="0"/>
              </a:cxn>
              <a:cxn ang="0">
                <a:pos x="128" y="0"/>
              </a:cxn>
              <a:cxn ang="0">
                <a:pos x="161" y="0"/>
              </a:cxn>
              <a:cxn ang="0">
                <a:pos x="196" y="0"/>
              </a:cxn>
              <a:cxn ang="0">
                <a:pos x="231" y="0"/>
              </a:cxn>
              <a:cxn ang="0">
                <a:pos x="265" y="0"/>
              </a:cxn>
              <a:cxn ang="0">
                <a:pos x="300" y="0"/>
              </a:cxn>
              <a:cxn ang="0">
                <a:pos x="335" y="0"/>
              </a:cxn>
              <a:cxn ang="0">
                <a:pos x="370" y="0"/>
              </a:cxn>
              <a:cxn ang="0">
                <a:pos x="404" y="0"/>
              </a:cxn>
              <a:cxn ang="0">
                <a:pos x="439" y="0"/>
              </a:cxn>
              <a:cxn ang="0">
                <a:pos x="474" y="0"/>
              </a:cxn>
              <a:cxn ang="0">
                <a:pos x="508" y="0"/>
              </a:cxn>
              <a:cxn ang="0">
                <a:pos x="543" y="0"/>
              </a:cxn>
              <a:cxn ang="0">
                <a:pos x="578" y="0"/>
              </a:cxn>
              <a:cxn ang="0">
                <a:pos x="611" y="0"/>
              </a:cxn>
              <a:cxn ang="0">
                <a:pos x="647" y="0"/>
              </a:cxn>
              <a:cxn ang="0">
                <a:pos x="738" y="156"/>
              </a:cxn>
              <a:cxn ang="0">
                <a:pos x="647" y="312"/>
              </a:cxn>
              <a:cxn ang="0">
                <a:pos x="611" y="312"/>
              </a:cxn>
              <a:cxn ang="0">
                <a:pos x="578" y="312"/>
              </a:cxn>
              <a:cxn ang="0">
                <a:pos x="543" y="312"/>
              </a:cxn>
              <a:cxn ang="0">
                <a:pos x="508" y="312"/>
              </a:cxn>
              <a:cxn ang="0">
                <a:pos x="474" y="312"/>
              </a:cxn>
              <a:cxn ang="0">
                <a:pos x="439" y="312"/>
              </a:cxn>
              <a:cxn ang="0">
                <a:pos x="404" y="312"/>
              </a:cxn>
              <a:cxn ang="0">
                <a:pos x="370" y="312"/>
              </a:cxn>
              <a:cxn ang="0">
                <a:pos x="335" y="312"/>
              </a:cxn>
              <a:cxn ang="0">
                <a:pos x="300" y="312"/>
              </a:cxn>
              <a:cxn ang="0">
                <a:pos x="265" y="312"/>
              </a:cxn>
              <a:cxn ang="0">
                <a:pos x="231" y="312"/>
              </a:cxn>
              <a:cxn ang="0">
                <a:pos x="196" y="312"/>
              </a:cxn>
              <a:cxn ang="0">
                <a:pos x="161" y="312"/>
              </a:cxn>
              <a:cxn ang="0">
                <a:pos x="128" y="312"/>
              </a:cxn>
              <a:cxn ang="0">
                <a:pos x="92" y="312"/>
              </a:cxn>
              <a:cxn ang="0">
                <a:pos x="0" y="156"/>
              </a:cxn>
              <a:cxn ang="0">
                <a:pos x="92" y="0"/>
              </a:cxn>
            </a:cxnLst>
            <a:rect l="0" t="0" r="r" b="b"/>
            <a:pathLst>
              <a:path w="739" h="313">
                <a:moveTo>
                  <a:pt x="92" y="0"/>
                </a:moveTo>
                <a:lnTo>
                  <a:pt x="128" y="0"/>
                </a:lnTo>
                <a:lnTo>
                  <a:pt x="161" y="0"/>
                </a:lnTo>
                <a:lnTo>
                  <a:pt x="196" y="0"/>
                </a:lnTo>
                <a:lnTo>
                  <a:pt x="231" y="0"/>
                </a:lnTo>
                <a:lnTo>
                  <a:pt x="265" y="0"/>
                </a:lnTo>
                <a:lnTo>
                  <a:pt x="300" y="0"/>
                </a:lnTo>
                <a:lnTo>
                  <a:pt x="335" y="0"/>
                </a:lnTo>
                <a:lnTo>
                  <a:pt x="370" y="0"/>
                </a:lnTo>
                <a:lnTo>
                  <a:pt x="404" y="0"/>
                </a:lnTo>
                <a:lnTo>
                  <a:pt x="439" y="0"/>
                </a:lnTo>
                <a:lnTo>
                  <a:pt x="474" y="0"/>
                </a:lnTo>
                <a:lnTo>
                  <a:pt x="508" y="0"/>
                </a:lnTo>
                <a:lnTo>
                  <a:pt x="543" y="0"/>
                </a:lnTo>
                <a:lnTo>
                  <a:pt x="578" y="0"/>
                </a:lnTo>
                <a:lnTo>
                  <a:pt x="611" y="0"/>
                </a:lnTo>
                <a:lnTo>
                  <a:pt x="647" y="0"/>
                </a:lnTo>
                <a:lnTo>
                  <a:pt x="738" y="156"/>
                </a:lnTo>
                <a:lnTo>
                  <a:pt x="647" y="312"/>
                </a:lnTo>
                <a:lnTo>
                  <a:pt x="611" y="312"/>
                </a:lnTo>
                <a:lnTo>
                  <a:pt x="578" y="312"/>
                </a:lnTo>
                <a:lnTo>
                  <a:pt x="543" y="312"/>
                </a:lnTo>
                <a:lnTo>
                  <a:pt x="508" y="312"/>
                </a:lnTo>
                <a:lnTo>
                  <a:pt x="474" y="312"/>
                </a:lnTo>
                <a:lnTo>
                  <a:pt x="439" y="312"/>
                </a:lnTo>
                <a:lnTo>
                  <a:pt x="404" y="312"/>
                </a:lnTo>
                <a:lnTo>
                  <a:pt x="370" y="312"/>
                </a:lnTo>
                <a:lnTo>
                  <a:pt x="335" y="312"/>
                </a:lnTo>
                <a:lnTo>
                  <a:pt x="300" y="312"/>
                </a:lnTo>
                <a:lnTo>
                  <a:pt x="265" y="312"/>
                </a:lnTo>
                <a:lnTo>
                  <a:pt x="231" y="312"/>
                </a:lnTo>
                <a:lnTo>
                  <a:pt x="196" y="312"/>
                </a:lnTo>
                <a:lnTo>
                  <a:pt x="161" y="312"/>
                </a:lnTo>
                <a:lnTo>
                  <a:pt x="128" y="312"/>
                </a:lnTo>
                <a:lnTo>
                  <a:pt x="92" y="312"/>
                </a:lnTo>
                <a:lnTo>
                  <a:pt x="0" y="156"/>
                </a:lnTo>
                <a:lnTo>
                  <a:pt x="92" y="0"/>
                </a:lnTo>
              </a:path>
            </a:pathLst>
          </a:custGeom>
          <a:solidFill>
            <a:schemeClr val="tx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5851" name="Rectangle 16"/>
          <p:cNvSpPr>
            <a:spLocks noChangeArrowheads="1"/>
          </p:cNvSpPr>
          <p:nvPr/>
        </p:nvSpPr>
        <p:spPr bwMode="auto">
          <a:xfrm>
            <a:off x="554038" y="4648200"/>
            <a:ext cx="1084262" cy="574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4775" tIns="53975" rIns="104775" bIns="53975">
            <a:spAutoFit/>
          </a:bodyPr>
          <a:lstStyle/>
          <a:p>
            <a:pPr defTabSz="954088"/>
            <a:r>
              <a:rPr lang="fr-FR" sz="1700" b="0">
                <a:solidFill>
                  <a:schemeClr val="bg2"/>
                </a:solidFill>
              </a:rPr>
              <a:t>EDI</a:t>
            </a:r>
          </a:p>
          <a:p>
            <a:pPr defTabSz="954088"/>
            <a:r>
              <a:rPr lang="fr-FR" sz="1700" b="0">
                <a:solidFill>
                  <a:schemeClr val="bg2"/>
                </a:solidFill>
              </a:rPr>
              <a:t>incorp</a:t>
            </a:r>
          </a:p>
        </p:txBody>
      </p:sp>
      <p:sp>
        <p:nvSpPr>
          <p:cNvPr id="71697" name="Freeform 17"/>
          <p:cNvSpPr>
            <a:spLocks/>
          </p:cNvSpPr>
          <p:nvPr/>
        </p:nvSpPr>
        <p:spPr bwMode="auto">
          <a:xfrm>
            <a:off x="955675" y="3883025"/>
            <a:ext cx="184150" cy="701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"/>
              </a:cxn>
              <a:cxn ang="0">
                <a:pos x="0" y="63"/>
              </a:cxn>
              <a:cxn ang="0">
                <a:pos x="0" y="82"/>
              </a:cxn>
              <a:cxn ang="0">
                <a:pos x="0" y="101"/>
              </a:cxn>
              <a:cxn ang="0">
                <a:pos x="0" y="132"/>
              </a:cxn>
              <a:cxn ang="0">
                <a:pos x="0" y="164"/>
              </a:cxn>
              <a:cxn ang="0">
                <a:pos x="0" y="195"/>
              </a:cxn>
              <a:cxn ang="0">
                <a:pos x="15" y="221"/>
              </a:cxn>
              <a:cxn ang="0">
                <a:pos x="23" y="221"/>
              </a:cxn>
              <a:cxn ang="0">
                <a:pos x="38" y="202"/>
              </a:cxn>
              <a:cxn ang="0">
                <a:pos x="61" y="189"/>
              </a:cxn>
              <a:cxn ang="0">
                <a:pos x="77" y="170"/>
              </a:cxn>
              <a:cxn ang="0">
                <a:pos x="100" y="158"/>
              </a:cxn>
              <a:cxn ang="0">
                <a:pos x="115" y="145"/>
              </a:cxn>
              <a:cxn ang="0">
                <a:pos x="115" y="170"/>
              </a:cxn>
              <a:cxn ang="0">
                <a:pos x="115" y="195"/>
              </a:cxn>
              <a:cxn ang="0">
                <a:pos x="115" y="214"/>
              </a:cxn>
              <a:cxn ang="0">
                <a:pos x="115" y="233"/>
              </a:cxn>
              <a:cxn ang="0">
                <a:pos x="115" y="252"/>
              </a:cxn>
              <a:cxn ang="0">
                <a:pos x="115" y="271"/>
              </a:cxn>
              <a:cxn ang="0">
                <a:pos x="115" y="290"/>
              </a:cxn>
              <a:cxn ang="0">
                <a:pos x="115" y="309"/>
              </a:cxn>
              <a:cxn ang="0">
                <a:pos x="115" y="328"/>
              </a:cxn>
              <a:cxn ang="0">
                <a:pos x="115" y="347"/>
              </a:cxn>
              <a:cxn ang="0">
                <a:pos x="115" y="365"/>
              </a:cxn>
              <a:cxn ang="0">
                <a:pos x="115" y="384"/>
              </a:cxn>
              <a:cxn ang="0">
                <a:pos x="115" y="403"/>
              </a:cxn>
              <a:cxn ang="0">
                <a:pos x="115" y="422"/>
              </a:cxn>
              <a:cxn ang="0">
                <a:pos x="115" y="441"/>
              </a:cxn>
            </a:cxnLst>
            <a:rect l="0" t="0" r="r" b="b"/>
            <a:pathLst>
              <a:path w="116" h="442">
                <a:moveTo>
                  <a:pt x="0" y="0"/>
                </a:moveTo>
                <a:lnTo>
                  <a:pt x="0" y="25"/>
                </a:lnTo>
                <a:lnTo>
                  <a:pt x="0" y="63"/>
                </a:lnTo>
                <a:lnTo>
                  <a:pt x="0" y="82"/>
                </a:lnTo>
                <a:lnTo>
                  <a:pt x="0" y="101"/>
                </a:lnTo>
                <a:lnTo>
                  <a:pt x="0" y="132"/>
                </a:lnTo>
                <a:lnTo>
                  <a:pt x="0" y="164"/>
                </a:lnTo>
                <a:lnTo>
                  <a:pt x="0" y="195"/>
                </a:lnTo>
                <a:lnTo>
                  <a:pt x="15" y="221"/>
                </a:lnTo>
                <a:lnTo>
                  <a:pt x="23" y="221"/>
                </a:lnTo>
                <a:lnTo>
                  <a:pt x="38" y="202"/>
                </a:lnTo>
                <a:lnTo>
                  <a:pt x="61" y="189"/>
                </a:lnTo>
                <a:lnTo>
                  <a:pt x="77" y="170"/>
                </a:lnTo>
                <a:lnTo>
                  <a:pt x="100" y="158"/>
                </a:lnTo>
                <a:lnTo>
                  <a:pt x="115" y="145"/>
                </a:lnTo>
                <a:lnTo>
                  <a:pt x="115" y="170"/>
                </a:lnTo>
                <a:lnTo>
                  <a:pt x="115" y="195"/>
                </a:lnTo>
                <a:lnTo>
                  <a:pt x="115" y="214"/>
                </a:lnTo>
                <a:lnTo>
                  <a:pt x="115" y="233"/>
                </a:lnTo>
                <a:lnTo>
                  <a:pt x="115" y="252"/>
                </a:lnTo>
                <a:lnTo>
                  <a:pt x="115" y="271"/>
                </a:lnTo>
                <a:lnTo>
                  <a:pt x="115" y="290"/>
                </a:lnTo>
                <a:lnTo>
                  <a:pt x="115" y="309"/>
                </a:lnTo>
                <a:lnTo>
                  <a:pt x="115" y="328"/>
                </a:lnTo>
                <a:lnTo>
                  <a:pt x="115" y="347"/>
                </a:lnTo>
                <a:lnTo>
                  <a:pt x="115" y="365"/>
                </a:lnTo>
                <a:lnTo>
                  <a:pt x="115" y="384"/>
                </a:lnTo>
                <a:lnTo>
                  <a:pt x="115" y="403"/>
                </a:lnTo>
                <a:lnTo>
                  <a:pt x="115" y="422"/>
                </a:lnTo>
                <a:lnTo>
                  <a:pt x="115" y="441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med" len="med"/>
            <a:tailEnd type="triangle" w="med" len="med"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1698" name="Freeform 18"/>
          <p:cNvSpPr>
            <a:spLocks/>
          </p:cNvSpPr>
          <p:nvPr/>
        </p:nvSpPr>
        <p:spPr bwMode="auto">
          <a:xfrm>
            <a:off x="2195513" y="3883025"/>
            <a:ext cx="182562" cy="701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"/>
              </a:cxn>
              <a:cxn ang="0">
                <a:pos x="0" y="63"/>
              </a:cxn>
              <a:cxn ang="0">
                <a:pos x="0" y="82"/>
              </a:cxn>
              <a:cxn ang="0">
                <a:pos x="0" y="101"/>
              </a:cxn>
              <a:cxn ang="0">
                <a:pos x="0" y="132"/>
              </a:cxn>
              <a:cxn ang="0">
                <a:pos x="0" y="164"/>
              </a:cxn>
              <a:cxn ang="0">
                <a:pos x="0" y="195"/>
              </a:cxn>
              <a:cxn ang="0">
                <a:pos x="15" y="221"/>
              </a:cxn>
              <a:cxn ang="0">
                <a:pos x="23" y="221"/>
              </a:cxn>
              <a:cxn ang="0">
                <a:pos x="38" y="202"/>
              </a:cxn>
              <a:cxn ang="0">
                <a:pos x="61" y="189"/>
              </a:cxn>
              <a:cxn ang="0">
                <a:pos x="76" y="170"/>
              </a:cxn>
              <a:cxn ang="0">
                <a:pos x="99" y="158"/>
              </a:cxn>
              <a:cxn ang="0">
                <a:pos x="114" y="145"/>
              </a:cxn>
              <a:cxn ang="0">
                <a:pos x="114" y="170"/>
              </a:cxn>
              <a:cxn ang="0">
                <a:pos x="114" y="195"/>
              </a:cxn>
              <a:cxn ang="0">
                <a:pos x="114" y="214"/>
              </a:cxn>
              <a:cxn ang="0">
                <a:pos x="114" y="233"/>
              </a:cxn>
              <a:cxn ang="0">
                <a:pos x="114" y="252"/>
              </a:cxn>
              <a:cxn ang="0">
                <a:pos x="114" y="271"/>
              </a:cxn>
              <a:cxn ang="0">
                <a:pos x="114" y="290"/>
              </a:cxn>
              <a:cxn ang="0">
                <a:pos x="114" y="309"/>
              </a:cxn>
              <a:cxn ang="0">
                <a:pos x="114" y="328"/>
              </a:cxn>
              <a:cxn ang="0">
                <a:pos x="114" y="347"/>
              </a:cxn>
              <a:cxn ang="0">
                <a:pos x="114" y="365"/>
              </a:cxn>
              <a:cxn ang="0">
                <a:pos x="114" y="384"/>
              </a:cxn>
              <a:cxn ang="0">
                <a:pos x="114" y="403"/>
              </a:cxn>
              <a:cxn ang="0">
                <a:pos x="114" y="422"/>
              </a:cxn>
              <a:cxn ang="0">
                <a:pos x="114" y="441"/>
              </a:cxn>
            </a:cxnLst>
            <a:rect l="0" t="0" r="r" b="b"/>
            <a:pathLst>
              <a:path w="115" h="442">
                <a:moveTo>
                  <a:pt x="0" y="0"/>
                </a:moveTo>
                <a:lnTo>
                  <a:pt x="0" y="25"/>
                </a:lnTo>
                <a:lnTo>
                  <a:pt x="0" y="63"/>
                </a:lnTo>
                <a:lnTo>
                  <a:pt x="0" y="82"/>
                </a:lnTo>
                <a:lnTo>
                  <a:pt x="0" y="101"/>
                </a:lnTo>
                <a:lnTo>
                  <a:pt x="0" y="132"/>
                </a:lnTo>
                <a:lnTo>
                  <a:pt x="0" y="164"/>
                </a:lnTo>
                <a:lnTo>
                  <a:pt x="0" y="195"/>
                </a:lnTo>
                <a:lnTo>
                  <a:pt x="15" y="221"/>
                </a:lnTo>
                <a:lnTo>
                  <a:pt x="23" y="221"/>
                </a:lnTo>
                <a:lnTo>
                  <a:pt x="38" y="202"/>
                </a:lnTo>
                <a:lnTo>
                  <a:pt x="61" y="189"/>
                </a:lnTo>
                <a:lnTo>
                  <a:pt x="76" y="170"/>
                </a:lnTo>
                <a:lnTo>
                  <a:pt x="99" y="158"/>
                </a:lnTo>
                <a:lnTo>
                  <a:pt x="114" y="145"/>
                </a:lnTo>
                <a:lnTo>
                  <a:pt x="114" y="170"/>
                </a:lnTo>
                <a:lnTo>
                  <a:pt x="114" y="195"/>
                </a:lnTo>
                <a:lnTo>
                  <a:pt x="114" y="214"/>
                </a:lnTo>
                <a:lnTo>
                  <a:pt x="114" y="233"/>
                </a:lnTo>
                <a:lnTo>
                  <a:pt x="114" y="252"/>
                </a:lnTo>
                <a:lnTo>
                  <a:pt x="114" y="271"/>
                </a:lnTo>
                <a:lnTo>
                  <a:pt x="114" y="290"/>
                </a:lnTo>
                <a:lnTo>
                  <a:pt x="114" y="309"/>
                </a:lnTo>
                <a:lnTo>
                  <a:pt x="114" y="328"/>
                </a:lnTo>
                <a:lnTo>
                  <a:pt x="114" y="347"/>
                </a:lnTo>
                <a:lnTo>
                  <a:pt x="114" y="365"/>
                </a:lnTo>
                <a:lnTo>
                  <a:pt x="114" y="384"/>
                </a:lnTo>
                <a:lnTo>
                  <a:pt x="114" y="403"/>
                </a:lnTo>
                <a:lnTo>
                  <a:pt x="114" y="422"/>
                </a:lnTo>
                <a:lnTo>
                  <a:pt x="114" y="441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med" len="med"/>
            <a:tailEnd type="triangle" w="med" len="med"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1699" name="Freeform 19"/>
          <p:cNvSpPr>
            <a:spLocks/>
          </p:cNvSpPr>
          <p:nvPr/>
        </p:nvSpPr>
        <p:spPr bwMode="auto">
          <a:xfrm>
            <a:off x="3371850" y="3883025"/>
            <a:ext cx="184150" cy="701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"/>
              </a:cxn>
              <a:cxn ang="0">
                <a:pos x="0" y="63"/>
              </a:cxn>
              <a:cxn ang="0">
                <a:pos x="0" y="82"/>
              </a:cxn>
              <a:cxn ang="0">
                <a:pos x="0" y="101"/>
              </a:cxn>
              <a:cxn ang="0">
                <a:pos x="0" y="132"/>
              </a:cxn>
              <a:cxn ang="0">
                <a:pos x="0" y="164"/>
              </a:cxn>
              <a:cxn ang="0">
                <a:pos x="0" y="195"/>
              </a:cxn>
              <a:cxn ang="0">
                <a:pos x="15" y="221"/>
              </a:cxn>
              <a:cxn ang="0">
                <a:pos x="23" y="221"/>
              </a:cxn>
              <a:cxn ang="0">
                <a:pos x="38" y="202"/>
              </a:cxn>
              <a:cxn ang="0">
                <a:pos x="61" y="189"/>
              </a:cxn>
              <a:cxn ang="0">
                <a:pos x="77" y="170"/>
              </a:cxn>
              <a:cxn ang="0">
                <a:pos x="100" y="158"/>
              </a:cxn>
              <a:cxn ang="0">
                <a:pos x="115" y="145"/>
              </a:cxn>
              <a:cxn ang="0">
                <a:pos x="115" y="170"/>
              </a:cxn>
              <a:cxn ang="0">
                <a:pos x="115" y="195"/>
              </a:cxn>
              <a:cxn ang="0">
                <a:pos x="115" y="214"/>
              </a:cxn>
              <a:cxn ang="0">
                <a:pos x="115" y="233"/>
              </a:cxn>
              <a:cxn ang="0">
                <a:pos x="115" y="252"/>
              </a:cxn>
              <a:cxn ang="0">
                <a:pos x="115" y="271"/>
              </a:cxn>
              <a:cxn ang="0">
                <a:pos x="115" y="290"/>
              </a:cxn>
              <a:cxn ang="0">
                <a:pos x="115" y="309"/>
              </a:cxn>
              <a:cxn ang="0">
                <a:pos x="115" y="328"/>
              </a:cxn>
              <a:cxn ang="0">
                <a:pos x="115" y="347"/>
              </a:cxn>
              <a:cxn ang="0">
                <a:pos x="115" y="365"/>
              </a:cxn>
              <a:cxn ang="0">
                <a:pos x="115" y="384"/>
              </a:cxn>
              <a:cxn ang="0">
                <a:pos x="115" y="403"/>
              </a:cxn>
              <a:cxn ang="0">
                <a:pos x="115" y="422"/>
              </a:cxn>
              <a:cxn ang="0">
                <a:pos x="115" y="441"/>
              </a:cxn>
            </a:cxnLst>
            <a:rect l="0" t="0" r="r" b="b"/>
            <a:pathLst>
              <a:path w="116" h="442">
                <a:moveTo>
                  <a:pt x="0" y="0"/>
                </a:moveTo>
                <a:lnTo>
                  <a:pt x="0" y="25"/>
                </a:lnTo>
                <a:lnTo>
                  <a:pt x="0" y="63"/>
                </a:lnTo>
                <a:lnTo>
                  <a:pt x="0" y="82"/>
                </a:lnTo>
                <a:lnTo>
                  <a:pt x="0" y="101"/>
                </a:lnTo>
                <a:lnTo>
                  <a:pt x="0" y="132"/>
                </a:lnTo>
                <a:lnTo>
                  <a:pt x="0" y="164"/>
                </a:lnTo>
                <a:lnTo>
                  <a:pt x="0" y="195"/>
                </a:lnTo>
                <a:lnTo>
                  <a:pt x="15" y="221"/>
                </a:lnTo>
                <a:lnTo>
                  <a:pt x="23" y="221"/>
                </a:lnTo>
                <a:lnTo>
                  <a:pt x="38" y="202"/>
                </a:lnTo>
                <a:lnTo>
                  <a:pt x="61" y="189"/>
                </a:lnTo>
                <a:lnTo>
                  <a:pt x="77" y="170"/>
                </a:lnTo>
                <a:lnTo>
                  <a:pt x="100" y="158"/>
                </a:lnTo>
                <a:lnTo>
                  <a:pt x="115" y="145"/>
                </a:lnTo>
                <a:lnTo>
                  <a:pt x="115" y="170"/>
                </a:lnTo>
                <a:lnTo>
                  <a:pt x="115" y="195"/>
                </a:lnTo>
                <a:lnTo>
                  <a:pt x="115" y="214"/>
                </a:lnTo>
                <a:lnTo>
                  <a:pt x="115" y="233"/>
                </a:lnTo>
                <a:lnTo>
                  <a:pt x="115" y="252"/>
                </a:lnTo>
                <a:lnTo>
                  <a:pt x="115" y="271"/>
                </a:lnTo>
                <a:lnTo>
                  <a:pt x="115" y="290"/>
                </a:lnTo>
                <a:lnTo>
                  <a:pt x="115" y="309"/>
                </a:lnTo>
                <a:lnTo>
                  <a:pt x="115" y="328"/>
                </a:lnTo>
                <a:lnTo>
                  <a:pt x="115" y="347"/>
                </a:lnTo>
                <a:lnTo>
                  <a:pt x="115" y="365"/>
                </a:lnTo>
                <a:lnTo>
                  <a:pt x="115" y="384"/>
                </a:lnTo>
                <a:lnTo>
                  <a:pt x="115" y="403"/>
                </a:lnTo>
                <a:lnTo>
                  <a:pt x="115" y="422"/>
                </a:lnTo>
                <a:lnTo>
                  <a:pt x="115" y="441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med" len="med"/>
            <a:tailEnd type="triangle" w="med" len="med"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1700" name="Freeform 20"/>
          <p:cNvSpPr>
            <a:spLocks/>
          </p:cNvSpPr>
          <p:nvPr/>
        </p:nvSpPr>
        <p:spPr bwMode="auto">
          <a:xfrm>
            <a:off x="4630738" y="3883025"/>
            <a:ext cx="185737" cy="701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"/>
              </a:cxn>
              <a:cxn ang="0">
                <a:pos x="0" y="63"/>
              </a:cxn>
              <a:cxn ang="0">
                <a:pos x="0" y="82"/>
              </a:cxn>
              <a:cxn ang="0">
                <a:pos x="0" y="101"/>
              </a:cxn>
              <a:cxn ang="0">
                <a:pos x="0" y="132"/>
              </a:cxn>
              <a:cxn ang="0">
                <a:pos x="0" y="164"/>
              </a:cxn>
              <a:cxn ang="0">
                <a:pos x="0" y="195"/>
              </a:cxn>
              <a:cxn ang="0">
                <a:pos x="15" y="221"/>
              </a:cxn>
              <a:cxn ang="0">
                <a:pos x="23" y="221"/>
              </a:cxn>
              <a:cxn ang="0">
                <a:pos x="39" y="202"/>
              </a:cxn>
              <a:cxn ang="0">
                <a:pos x="62" y="189"/>
              </a:cxn>
              <a:cxn ang="0">
                <a:pos x="77" y="170"/>
              </a:cxn>
              <a:cxn ang="0">
                <a:pos x="101" y="158"/>
              </a:cxn>
              <a:cxn ang="0">
                <a:pos x="116" y="145"/>
              </a:cxn>
              <a:cxn ang="0">
                <a:pos x="116" y="170"/>
              </a:cxn>
              <a:cxn ang="0">
                <a:pos x="116" y="195"/>
              </a:cxn>
              <a:cxn ang="0">
                <a:pos x="116" y="214"/>
              </a:cxn>
              <a:cxn ang="0">
                <a:pos x="116" y="233"/>
              </a:cxn>
              <a:cxn ang="0">
                <a:pos x="116" y="252"/>
              </a:cxn>
              <a:cxn ang="0">
                <a:pos x="116" y="271"/>
              </a:cxn>
              <a:cxn ang="0">
                <a:pos x="116" y="290"/>
              </a:cxn>
              <a:cxn ang="0">
                <a:pos x="116" y="309"/>
              </a:cxn>
              <a:cxn ang="0">
                <a:pos x="116" y="328"/>
              </a:cxn>
              <a:cxn ang="0">
                <a:pos x="116" y="347"/>
              </a:cxn>
              <a:cxn ang="0">
                <a:pos x="116" y="365"/>
              </a:cxn>
              <a:cxn ang="0">
                <a:pos x="116" y="384"/>
              </a:cxn>
              <a:cxn ang="0">
                <a:pos x="116" y="403"/>
              </a:cxn>
              <a:cxn ang="0">
                <a:pos x="116" y="422"/>
              </a:cxn>
              <a:cxn ang="0">
                <a:pos x="116" y="441"/>
              </a:cxn>
            </a:cxnLst>
            <a:rect l="0" t="0" r="r" b="b"/>
            <a:pathLst>
              <a:path w="117" h="442">
                <a:moveTo>
                  <a:pt x="0" y="0"/>
                </a:moveTo>
                <a:lnTo>
                  <a:pt x="0" y="25"/>
                </a:lnTo>
                <a:lnTo>
                  <a:pt x="0" y="63"/>
                </a:lnTo>
                <a:lnTo>
                  <a:pt x="0" y="82"/>
                </a:lnTo>
                <a:lnTo>
                  <a:pt x="0" y="101"/>
                </a:lnTo>
                <a:lnTo>
                  <a:pt x="0" y="132"/>
                </a:lnTo>
                <a:lnTo>
                  <a:pt x="0" y="164"/>
                </a:lnTo>
                <a:lnTo>
                  <a:pt x="0" y="195"/>
                </a:lnTo>
                <a:lnTo>
                  <a:pt x="15" y="221"/>
                </a:lnTo>
                <a:lnTo>
                  <a:pt x="23" y="221"/>
                </a:lnTo>
                <a:lnTo>
                  <a:pt x="39" y="202"/>
                </a:lnTo>
                <a:lnTo>
                  <a:pt x="62" y="189"/>
                </a:lnTo>
                <a:lnTo>
                  <a:pt x="77" y="170"/>
                </a:lnTo>
                <a:lnTo>
                  <a:pt x="101" y="158"/>
                </a:lnTo>
                <a:lnTo>
                  <a:pt x="116" y="145"/>
                </a:lnTo>
                <a:lnTo>
                  <a:pt x="116" y="170"/>
                </a:lnTo>
                <a:lnTo>
                  <a:pt x="116" y="195"/>
                </a:lnTo>
                <a:lnTo>
                  <a:pt x="116" y="214"/>
                </a:lnTo>
                <a:lnTo>
                  <a:pt x="116" y="233"/>
                </a:lnTo>
                <a:lnTo>
                  <a:pt x="116" y="252"/>
                </a:lnTo>
                <a:lnTo>
                  <a:pt x="116" y="271"/>
                </a:lnTo>
                <a:lnTo>
                  <a:pt x="116" y="290"/>
                </a:lnTo>
                <a:lnTo>
                  <a:pt x="116" y="309"/>
                </a:lnTo>
                <a:lnTo>
                  <a:pt x="116" y="328"/>
                </a:lnTo>
                <a:lnTo>
                  <a:pt x="116" y="347"/>
                </a:lnTo>
                <a:lnTo>
                  <a:pt x="116" y="365"/>
                </a:lnTo>
                <a:lnTo>
                  <a:pt x="116" y="384"/>
                </a:lnTo>
                <a:lnTo>
                  <a:pt x="116" y="403"/>
                </a:lnTo>
                <a:lnTo>
                  <a:pt x="116" y="422"/>
                </a:lnTo>
                <a:lnTo>
                  <a:pt x="116" y="441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med" len="med"/>
            <a:tailEnd type="triangle" w="med" len="med"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1701" name="Oval 21"/>
          <p:cNvSpPr>
            <a:spLocks noChangeArrowheads="1"/>
          </p:cNvSpPr>
          <p:nvPr/>
        </p:nvSpPr>
        <p:spPr bwMode="auto">
          <a:xfrm>
            <a:off x="1236663" y="1898650"/>
            <a:ext cx="687387" cy="501650"/>
          </a:xfrm>
          <a:prstGeom prst="ellipse">
            <a:avLst/>
          </a:prstGeom>
          <a:solidFill>
            <a:srgbClr val="C1CEFF"/>
          </a:solidFill>
          <a:ln w="12700">
            <a:noFill/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5250" tIns="49212" rIns="95250" bIns="49212" anchor="ctr"/>
          <a:lstStyle/>
          <a:p>
            <a:pPr defTabSz="787400">
              <a:defRPr/>
            </a:pPr>
            <a:r>
              <a:rPr lang="fr-FR" sz="1500" b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ATP</a:t>
            </a:r>
          </a:p>
        </p:txBody>
      </p:sp>
      <p:sp>
        <p:nvSpPr>
          <p:cNvPr id="71702" name="Oval 22"/>
          <p:cNvSpPr>
            <a:spLocks noChangeArrowheads="1"/>
          </p:cNvSpPr>
          <p:nvPr/>
        </p:nvSpPr>
        <p:spPr bwMode="auto">
          <a:xfrm>
            <a:off x="2925763" y="1855788"/>
            <a:ext cx="1327150" cy="511175"/>
          </a:xfrm>
          <a:prstGeom prst="ellipse">
            <a:avLst/>
          </a:prstGeom>
          <a:solidFill>
            <a:srgbClr val="C1CEFF"/>
          </a:solidFill>
          <a:ln w="12700">
            <a:noFill/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5250" tIns="49212" rIns="95250" bIns="49212" anchor="ctr"/>
          <a:lstStyle/>
          <a:p>
            <a:pPr defTabSz="787400">
              <a:defRPr/>
            </a:pPr>
            <a:r>
              <a:rPr lang="fr-FR" sz="1500" b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Limite Crédit</a:t>
            </a:r>
          </a:p>
        </p:txBody>
      </p:sp>
      <p:sp>
        <p:nvSpPr>
          <p:cNvPr id="71703" name="Oval 23"/>
          <p:cNvSpPr>
            <a:spLocks noChangeArrowheads="1"/>
          </p:cNvSpPr>
          <p:nvPr/>
        </p:nvSpPr>
        <p:spPr bwMode="auto">
          <a:xfrm>
            <a:off x="5554663" y="1855788"/>
            <a:ext cx="1328737" cy="511175"/>
          </a:xfrm>
          <a:prstGeom prst="ellipse">
            <a:avLst/>
          </a:prstGeom>
          <a:solidFill>
            <a:srgbClr val="C1CEFF"/>
          </a:solidFill>
          <a:ln w="12700">
            <a:noFill/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5250" tIns="49212" rIns="95250" bIns="49212" anchor="ctr"/>
          <a:lstStyle/>
          <a:p>
            <a:pPr defTabSz="787400">
              <a:defRPr/>
            </a:pPr>
            <a:r>
              <a:rPr lang="fr-FR" sz="1500" b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Préparation</a:t>
            </a:r>
          </a:p>
        </p:txBody>
      </p:sp>
      <p:sp>
        <p:nvSpPr>
          <p:cNvPr id="71704" name="Oval 24"/>
          <p:cNvSpPr>
            <a:spLocks noChangeArrowheads="1"/>
          </p:cNvSpPr>
          <p:nvPr/>
        </p:nvSpPr>
        <p:spPr bwMode="auto">
          <a:xfrm>
            <a:off x="6297613" y="2408238"/>
            <a:ext cx="1325562" cy="509587"/>
          </a:xfrm>
          <a:prstGeom prst="ellipse">
            <a:avLst/>
          </a:prstGeom>
          <a:solidFill>
            <a:srgbClr val="C1CEFF"/>
          </a:solidFill>
          <a:ln w="12700">
            <a:noFill/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5250" tIns="49212" rIns="95250" bIns="49212" anchor="ctr"/>
          <a:lstStyle/>
          <a:p>
            <a:pPr defTabSz="787400">
              <a:defRPr/>
            </a:pPr>
            <a:r>
              <a:rPr lang="fr-FR" sz="1500" b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Transport</a:t>
            </a:r>
          </a:p>
        </p:txBody>
      </p:sp>
      <p:sp>
        <p:nvSpPr>
          <p:cNvPr id="71705" name="Oval 25"/>
          <p:cNvSpPr>
            <a:spLocks noChangeArrowheads="1"/>
          </p:cNvSpPr>
          <p:nvPr/>
        </p:nvSpPr>
        <p:spPr bwMode="auto">
          <a:xfrm>
            <a:off x="1947863" y="2446338"/>
            <a:ext cx="955675" cy="498475"/>
          </a:xfrm>
          <a:prstGeom prst="ellipse">
            <a:avLst/>
          </a:prstGeom>
          <a:solidFill>
            <a:srgbClr val="C1CEFF"/>
          </a:solidFill>
          <a:ln w="12700">
            <a:noFill/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5250" tIns="49212" rIns="95250" bIns="49212" anchor="ctr"/>
          <a:lstStyle/>
          <a:p>
            <a:pPr defTabSz="787400">
              <a:defRPr/>
            </a:pPr>
            <a:r>
              <a:rPr lang="fr-FR" sz="1500" b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Calc. Prix</a:t>
            </a:r>
          </a:p>
        </p:txBody>
      </p:sp>
      <p:sp>
        <p:nvSpPr>
          <p:cNvPr id="71706" name="Oval 26"/>
          <p:cNvSpPr>
            <a:spLocks noChangeArrowheads="1"/>
          </p:cNvSpPr>
          <p:nvPr/>
        </p:nvSpPr>
        <p:spPr bwMode="auto">
          <a:xfrm>
            <a:off x="4273550" y="2428875"/>
            <a:ext cx="1327150" cy="515938"/>
          </a:xfrm>
          <a:prstGeom prst="ellipse">
            <a:avLst/>
          </a:prstGeom>
          <a:solidFill>
            <a:srgbClr val="C1CEFF"/>
          </a:solidFill>
          <a:ln w="12700">
            <a:noFill/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95250" tIns="49212" rIns="95250" bIns="49212" anchor="ctr"/>
          <a:lstStyle/>
          <a:p>
            <a:pPr defTabSz="787400">
              <a:defRPr/>
            </a:pPr>
            <a:r>
              <a:rPr lang="fr-FR" sz="1500" b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Allocation</a:t>
            </a:r>
          </a:p>
        </p:txBody>
      </p:sp>
      <p:sp>
        <p:nvSpPr>
          <p:cNvPr id="35862" name="Rectangle 27"/>
          <p:cNvSpPr>
            <a:spLocks noChangeArrowheads="1"/>
          </p:cNvSpPr>
          <p:nvPr/>
        </p:nvSpPr>
        <p:spPr bwMode="auto">
          <a:xfrm>
            <a:off x="458788" y="1311275"/>
            <a:ext cx="8048625" cy="358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250" tIns="49212" rIns="95250" bIns="49212">
            <a:spAutoFit/>
          </a:bodyPr>
          <a:lstStyle/>
          <a:p>
            <a:pPr defTabSz="787400"/>
            <a:r>
              <a:rPr lang="fr-FR" sz="1900">
                <a:solidFill>
                  <a:schemeClr val="bg2"/>
                </a:solidFill>
              </a:rPr>
              <a:t>fonction standard adaptable</a:t>
            </a:r>
          </a:p>
        </p:txBody>
      </p:sp>
      <p:grpSp>
        <p:nvGrpSpPr>
          <p:cNvPr id="35863" name="Group 28"/>
          <p:cNvGrpSpPr>
            <a:grpSpLocks/>
          </p:cNvGrpSpPr>
          <p:nvPr/>
        </p:nvGrpSpPr>
        <p:grpSpPr bwMode="auto">
          <a:xfrm>
            <a:off x="5476875" y="4591050"/>
            <a:ext cx="1166813" cy="574675"/>
            <a:chOff x="3450" y="2892"/>
            <a:chExt cx="735" cy="362"/>
          </a:xfrm>
        </p:grpSpPr>
        <p:sp>
          <p:nvSpPr>
            <p:cNvPr id="71709" name="Freeform 29"/>
            <p:cNvSpPr>
              <a:spLocks/>
            </p:cNvSpPr>
            <p:nvPr/>
          </p:nvSpPr>
          <p:spPr bwMode="auto">
            <a:xfrm>
              <a:off x="3450" y="2906"/>
              <a:ext cx="735" cy="313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127" y="0"/>
                </a:cxn>
                <a:cxn ang="0">
                  <a:pos x="160" y="0"/>
                </a:cxn>
                <a:cxn ang="0">
                  <a:pos x="195" y="0"/>
                </a:cxn>
                <a:cxn ang="0">
                  <a:pos x="230" y="0"/>
                </a:cxn>
                <a:cxn ang="0">
                  <a:pos x="263" y="0"/>
                </a:cxn>
                <a:cxn ang="0">
                  <a:pos x="299" y="0"/>
                </a:cxn>
                <a:cxn ang="0">
                  <a:pos x="333" y="0"/>
                </a:cxn>
                <a:cxn ang="0">
                  <a:pos x="368" y="0"/>
                </a:cxn>
                <a:cxn ang="0">
                  <a:pos x="402" y="0"/>
                </a:cxn>
                <a:cxn ang="0">
                  <a:pos x="436" y="0"/>
                </a:cxn>
                <a:cxn ang="0">
                  <a:pos x="472" y="0"/>
                </a:cxn>
                <a:cxn ang="0">
                  <a:pos x="505" y="0"/>
                </a:cxn>
                <a:cxn ang="0">
                  <a:pos x="540" y="0"/>
                </a:cxn>
                <a:cxn ang="0">
                  <a:pos x="575" y="0"/>
                </a:cxn>
                <a:cxn ang="0">
                  <a:pos x="608" y="0"/>
                </a:cxn>
                <a:cxn ang="0">
                  <a:pos x="643" y="0"/>
                </a:cxn>
                <a:cxn ang="0">
                  <a:pos x="734" y="156"/>
                </a:cxn>
                <a:cxn ang="0">
                  <a:pos x="643" y="312"/>
                </a:cxn>
                <a:cxn ang="0">
                  <a:pos x="608" y="312"/>
                </a:cxn>
                <a:cxn ang="0">
                  <a:pos x="575" y="312"/>
                </a:cxn>
                <a:cxn ang="0">
                  <a:pos x="540" y="312"/>
                </a:cxn>
                <a:cxn ang="0">
                  <a:pos x="505" y="312"/>
                </a:cxn>
                <a:cxn ang="0">
                  <a:pos x="472" y="312"/>
                </a:cxn>
                <a:cxn ang="0">
                  <a:pos x="436" y="312"/>
                </a:cxn>
                <a:cxn ang="0">
                  <a:pos x="402" y="312"/>
                </a:cxn>
                <a:cxn ang="0">
                  <a:pos x="368" y="312"/>
                </a:cxn>
                <a:cxn ang="0">
                  <a:pos x="333" y="312"/>
                </a:cxn>
                <a:cxn ang="0">
                  <a:pos x="299" y="312"/>
                </a:cxn>
                <a:cxn ang="0">
                  <a:pos x="263" y="312"/>
                </a:cxn>
                <a:cxn ang="0">
                  <a:pos x="230" y="312"/>
                </a:cxn>
                <a:cxn ang="0">
                  <a:pos x="195" y="312"/>
                </a:cxn>
                <a:cxn ang="0">
                  <a:pos x="160" y="312"/>
                </a:cxn>
                <a:cxn ang="0">
                  <a:pos x="127" y="312"/>
                </a:cxn>
                <a:cxn ang="0">
                  <a:pos x="92" y="312"/>
                </a:cxn>
                <a:cxn ang="0">
                  <a:pos x="0" y="156"/>
                </a:cxn>
                <a:cxn ang="0">
                  <a:pos x="92" y="0"/>
                </a:cxn>
              </a:cxnLst>
              <a:rect l="0" t="0" r="r" b="b"/>
              <a:pathLst>
                <a:path w="735" h="313">
                  <a:moveTo>
                    <a:pt x="92" y="0"/>
                  </a:moveTo>
                  <a:lnTo>
                    <a:pt x="127" y="0"/>
                  </a:lnTo>
                  <a:lnTo>
                    <a:pt x="160" y="0"/>
                  </a:lnTo>
                  <a:lnTo>
                    <a:pt x="195" y="0"/>
                  </a:lnTo>
                  <a:lnTo>
                    <a:pt x="230" y="0"/>
                  </a:lnTo>
                  <a:lnTo>
                    <a:pt x="263" y="0"/>
                  </a:lnTo>
                  <a:lnTo>
                    <a:pt x="299" y="0"/>
                  </a:lnTo>
                  <a:lnTo>
                    <a:pt x="333" y="0"/>
                  </a:lnTo>
                  <a:lnTo>
                    <a:pt x="368" y="0"/>
                  </a:lnTo>
                  <a:lnTo>
                    <a:pt x="402" y="0"/>
                  </a:lnTo>
                  <a:lnTo>
                    <a:pt x="436" y="0"/>
                  </a:lnTo>
                  <a:lnTo>
                    <a:pt x="472" y="0"/>
                  </a:lnTo>
                  <a:lnTo>
                    <a:pt x="505" y="0"/>
                  </a:lnTo>
                  <a:lnTo>
                    <a:pt x="540" y="0"/>
                  </a:lnTo>
                  <a:lnTo>
                    <a:pt x="575" y="0"/>
                  </a:lnTo>
                  <a:lnTo>
                    <a:pt x="608" y="0"/>
                  </a:lnTo>
                  <a:lnTo>
                    <a:pt x="643" y="0"/>
                  </a:lnTo>
                  <a:lnTo>
                    <a:pt x="734" y="156"/>
                  </a:lnTo>
                  <a:lnTo>
                    <a:pt x="643" y="312"/>
                  </a:lnTo>
                  <a:lnTo>
                    <a:pt x="608" y="312"/>
                  </a:lnTo>
                  <a:lnTo>
                    <a:pt x="575" y="312"/>
                  </a:lnTo>
                  <a:lnTo>
                    <a:pt x="540" y="312"/>
                  </a:lnTo>
                  <a:lnTo>
                    <a:pt x="505" y="312"/>
                  </a:lnTo>
                  <a:lnTo>
                    <a:pt x="472" y="312"/>
                  </a:lnTo>
                  <a:lnTo>
                    <a:pt x="436" y="312"/>
                  </a:lnTo>
                  <a:lnTo>
                    <a:pt x="402" y="312"/>
                  </a:lnTo>
                  <a:lnTo>
                    <a:pt x="368" y="312"/>
                  </a:lnTo>
                  <a:lnTo>
                    <a:pt x="333" y="312"/>
                  </a:lnTo>
                  <a:lnTo>
                    <a:pt x="299" y="312"/>
                  </a:lnTo>
                  <a:lnTo>
                    <a:pt x="263" y="312"/>
                  </a:lnTo>
                  <a:lnTo>
                    <a:pt x="230" y="312"/>
                  </a:lnTo>
                  <a:lnTo>
                    <a:pt x="195" y="312"/>
                  </a:lnTo>
                  <a:lnTo>
                    <a:pt x="160" y="312"/>
                  </a:lnTo>
                  <a:lnTo>
                    <a:pt x="127" y="312"/>
                  </a:lnTo>
                  <a:lnTo>
                    <a:pt x="92" y="312"/>
                  </a:lnTo>
                  <a:lnTo>
                    <a:pt x="0" y="156"/>
                  </a:lnTo>
                  <a:lnTo>
                    <a:pt x="92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53882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35888" name="Rectangle 30"/>
            <p:cNvSpPr>
              <a:spLocks noChangeArrowheads="1"/>
            </p:cNvSpPr>
            <p:nvPr/>
          </p:nvSpPr>
          <p:spPr bwMode="auto">
            <a:xfrm>
              <a:off x="3536" y="2892"/>
              <a:ext cx="565" cy="3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04775" tIns="53975" rIns="104775" bIns="53975">
              <a:spAutoFit/>
            </a:bodyPr>
            <a:lstStyle/>
            <a:p>
              <a:pPr defTabSz="954088"/>
              <a:r>
                <a:rPr lang="fr-FR" sz="1700" b="0">
                  <a:solidFill>
                    <a:schemeClr val="bg2"/>
                  </a:solidFill>
                </a:rPr>
                <a:t>Scan</a:t>
              </a:r>
            </a:p>
            <a:p>
              <a:pPr defTabSz="954088"/>
              <a:r>
                <a:rPr lang="fr-FR" sz="1700" b="0">
                  <a:solidFill>
                    <a:schemeClr val="bg2"/>
                  </a:solidFill>
                </a:rPr>
                <a:t>log</a:t>
              </a:r>
            </a:p>
          </p:txBody>
        </p:sp>
      </p:grpSp>
      <p:sp>
        <p:nvSpPr>
          <p:cNvPr id="71711" name="Freeform 31"/>
          <p:cNvSpPr>
            <a:spLocks/>
          </p:cNvSpPr>
          <p:nvPr/>
        </p:nvSpPr>
        <p:spPr bwMode="auto">
          <a:xfrm>
            <a:off x="5865813" y="3883025"/>
            <a:ext cx="187325" cy="701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"/>
              </a:cxn>
              <a:cxn ang="0">
                <a:pos x="0" y="63"/>
              </a:cxn>
              <a:cxn ang="0">
                <a:pos x="0" y="82"/>
              </a:cxn>
              <a:cxn ang="0">
                <a:pos x="0" y="101"/>
              </a:cxn>
              <a:cxn ang="0">
                <a:pos x="0" y="132"/>
              </a:cxn>
              <a:cxn ang="0">
                <a:pos x="0" y="164"/>
              </a:cxn>
              <a:cxn ang="0">
                <a:pos x="0" y="195"/>
              </a:cxn>
              <a:cxn ang="0">
                <a:pos x="16" y="221"/>
              </a:cxn>
              <a:cxn ang="0">
                <a:pos x="23" y="221"/>
              </a:cxn>
              <a:cxn ang="0">
                <a:pos x="39" y="202"/>
              </a:cxn>
              <a:cxn ang="0">
                <a:pos x="62" y="189"/>
              </a:cxn>
              <a:cxn ang="0">
                <a:pos x="78" y="170"/>
              </a:cxn>
              <a:cxn ang="0">
                <a:pos x="101" y="158"/>
              </a:cxn>
              <a:cxn ang="0">
                <a:pos x="117" y="145"/>
              </a:cxn>
              <a:cxn ang="0">
                <a:pos x="117" y="170"/>
              </a:cxn>
              <a:cxn ang="0">
                <a:pos x="117" y="195"/>
              </a:cxn>
              <a:cxn ang="0">
                <a:pos x="117" y="214"/>
              </a:cxn>
              <a:cxn ang="0">
                <a:pos x="117" y="233"/>
              </a:cxn>
              <a:cxn ang="0">
                <a:pos x="117" y="252"/>
              </a:cxn>
              <a:cxn ang="0">
                <a:pos x="117" y="271"/>
              </a:cxn>
              <a:cxn ang="0">
                <a:pos x="117" y="290"/>
              </a:cxn>
              <a:cxn ang="0">
                <a:pos x="117" y="309"/>
              </a:cxn>
              <a:cxn ang="0">
                <a:pos x="117" y="328"/>
              </a:cxn>
              <a:cxn ang="0">
                <a:pos x="117" y="347"/>
              </a:cxn>
              <a:cxn ang="0">
                <a:pos x="117" y="365"/>
              </a:cxn>
              <a:cxn ang="0">
                <a:pos x="117" y="384"/>
              </a:cxn>
              <a:cxn ang="0">
                <a:pos x="117" y="403"/>
              </a:cxn>
              <a:cxn ang="0">
                <a:pos x="117" y="422"/>
              </a:cxn>
              <a:cxn ang="0">
                <a:pos x="117" y="441"/>
              </a:cxn>
            </a:cxnLst>
            <a:rect l="0" t="0" r="r" b="b"/>
            <a:pathLst>
              <a:path w="118" h="442">
                <a:moveTo>
                  <a:pt x="0" y="0"/>
                </a:moveTo>
                <a:lnTo>
                  <a:pt x="0" y="25"/>
                </a:lnTo>
                <a:lnTo>
                  <a:pt x="0" y="63"/>
                </a:lnTo>
                <a:lnTo>
                  <a:pt x="0" y="82"/>
                </a:lnTo>
                <a:lnTo>
                  <a:pt x="0" y="101"/>
                </a:lnTo>
                <a:lnTo>
                  <a:pt x="0" y="132"/>
                </a:lnTo>
                <a:lnTo>
                  <a:pt x="0" y="164"/>
                </a:lnTo>
                <a:lnTo>
                  <a:pt x="0" y="195"/>
                </a:lnTo>
                <a:lnTo>
                  <a:pt x="16" y="221"/>
                </a:lnTo>
                <a:lnTo>
                  <a:pt x="23" y="221"/>
                </a:lnTo>
                <a:lnTo>
                  <a:pt x="39" y="202"/>
                </a:lnTo>
                <a:lnTo>
                  <a:pt x="62" y="189"/>
                </a:lnTo>
                <a:lnTo>
                  <a:pt x="78" y="170"/>
                </a:lnTo>
                <a:lnTo>
                  <a:pt x="101" y="158"/>
                </a:lnTo>
                <a:lnTo>
                  <a:pt x="117" y="145"/>
                </a:lnTo>
                <a:lnTo>
                  <a:pt x="117" y="170"/>
                </a:lnTo>
                <a:lnTo>
                  <a:pt x="117" y="195"/>
                </a:lnTo>
                <a:lnTo>
                  <a:pt x="117" y="214"/>
                </a:lnTo>
                <a:lnTo>
                  <a:pt x="117" y="233"/>
                </a:lnTo>
                <a:lnTo>
                  <a:pt x="117" y="252"/>
                </a:lnTo>
                <a:lnTo>
                  <a:pt x="117" y="271"/>
                </a:lnTo>
                <a:lnTo>
                  <a:pt x="117" y="290"/>
                </a:lnTo>
                <a:lnTo>
                  <a:pt x="117" y="309"/>
                </a:lnTo>
                <a:lnTo>
                  <a:pt x="117" y="328"/>
                </a:lnTo>
                <a:lnTo>
                  <a:pt x="117" y="347"/>
                </a:lnTo>
                <a:lnTo>
                  <a:pt x="117" y="365"/>
                </a:lnTo>
                <a:lnTo>
                  <a:pt x="117" y="384"/>
                </a:lnTo>
                <a:lnTo>
                  <a:pt x="117" y="403"/>
                </a:lnTo>
                <a:lnTo>
                  <a:pt x="117" y="422"/>
                </a:lnTo>
                <a:lnTo>
                  <a:pt x="117" y="441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med" len="med"/>
            <a:tailEnd type="triangle" w="med" len="med"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grpSp>
        <p:nvGrpSpPr>
          <p:cNvPr id="35865" name="Group 32"/>
          <p:cNvGrpSpPr>
            <a:grpSpLocks/>
          </p:cNvGrpSpPr>
          <p:nvPr/>
        </p:nvGrpSpPr>
        <p:grpSpPr bwMode="auto">
          <a:xfrm>
            <a:off x="6742113" y="4591050"/>
            <a:ext cx="1168400" cy="574675"/>
            <a:chOff x="4247" y="2892"/>
            <a:chExt cx="736" cy="362"/>
          </a:xfrm>
        </p:grpSpPr>
        <p:sp>
          <p:nvSpPr>
            <p:cNvPr id="71713" name="Freeform 33"/>
            <p:cNvSpPr>
              <a:spLocks/>
            </p:cNvSpPr>
            <p:nvPr/>
          </p:nvSpPr>
          <p:spPr bwMode="auto">
            <a:xfrm>
              <a:off x="4247" y="2906"/>
              <a:ext cx="736" cy="313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127" y="0"/>
                </a:cxn>
                <a:cxn ang="0">
                  <a:pos x="161" y="0"/>
                </a:cxn>
                <a:cxn ang="0">
                  <a:pos x="195" y="0"/>
                </a:cxn>
                <a:cxn ang="0">
                  <a:pos x="230" y="0"/>
                </a:cxn>
                <a:cxn ang="0">
                  <a:pos x="264" y="0"/>
                </a:cxn>
                <a:cxn ang="0">
                  <a:pos x="299" y="0"/>
                </a:cxn>
                <a:cxn ang="0">
                  <a:pos x="334" y="0"/>
                </a:cxn>
                <a:cxn ang="0">
                  <a:pos x="369" y="0"/>
                </a:cxn>
                <a:cxn ang="0">
                  <a:pos x="402" y="0"/>
                </a:cxn>
                <a:cxn ang="0">
                  <a:pos x="437" y="0"/>
                </a:cxn>
                <a:cxn ang="0">
                  <a:pos x="472" y="0"/>
                </a:cxn>
                <a:cxn ang="0">
                  <a:pos x="506" y="0"/>
                </a:cxn>
                <a:cxn ang="0">
                  <a:pos x="541" y="0"/>
                </a:cxn>
                <a:cxn ang="0">
                  <a:pos x="575" y="0"/>
                </a:cxn>
                <a:cxn ang="0">
                  <a:pos x="609" y="0"/>
                </a:cxn>
                <a:cxn ang="0">
                  <a:pos x="644" y="0"/>
                </a:cxn>
                <a:cxn ang="0">
                  <a:pos x="735" y="156"/>
                </a:cxn>
                <a:cxn ang="0">
                  <a:pos x="644" y="312"/>
                </a:cxn>
                <a:cxn ang="0">
                  <a:pos x="609" y="312"/>
                </a:cxn>
                <a:cxn ang="0">
                  <a:pos x="575" y="312"/>
                </a:cxn>
                <a:cxn ang="0">
                  <a:pos x="541" y="312"/>
                </a:cxn>
                <a:cxn ang="0">
                  <a:pos x="506" y="312"/>
                </a:cxn>
                <a:cxn ang="0">
                  <a:pos x="472" y="312"/>
                </a:cxn>
                <a:cxn ang="0">
                  <a:pos x="437" y="312"/>
                </a:cxn>
                <a:cxn ang="0">
                  <a:pos x="402" y="312"/>
                </a:cxn>
                <a:cxn ang="0">
                  <a:pos x="369" y="312"/>
                </a:cxn>
                <a:cxn ang="0">
                  <a:pos x="334" y="312"/>
                </a:cxn>
                <a:cxn ang="0">
                  <a:pos x="299" y="312"/>
                </a:cxn>
                <a:cxn ang="0">
                  <a:pos x="264" y="312"/>
                </a:cxn>
                <a:cxn ang="0">
                  <a:pos x="230" y="312"/>
                </a:cxn>
                <a:cxn ang="0">
                  <a:pos x="195" y="312"/>
                </a:cxn>
                <a:cxn ang="0">
                  <a:pos x="161" y="312"/>
                </a:cxn>
                <a:cxn ang="0">
                  <a:pos x="127" y="312"/>
                </a:cxn>
                <a:cxn ang="0">
                  <a:pos x="92" y="312"/>
                </a:cxn>
                <a:cxn ang="0">
                  <a:pos x="0" y="156"/>
                </a:cxn>
                <a:cxn ang="0">
                  <a:pos x="92" y="0"/>
                </a:cxn>
              </a:cxnLst>
              <a:rect l="0" t="0" r="r" b="b"/>
              <a:pathLst>
                <a:path w="736" h="313">
                  <a:moveTo>
                    <a:pt x="92" y="0"/>
                  </a:moveTo>
                  <a:lnTo>
                    <a:pt x="127" y="0"/>
                  </a:lnTo>
                  <a:lnTo>
                    <a:pt x="161" y="0"/>
                  </a:lnTo>
                  <a:lnTo>
                    <a:pt x="195" y="0"/>
                  </a:lnTo>
                  <a:lnTo>
                    <a:pt x="230" y="0"/>
                  </a:lnTo>
                  <a:lnTo>
                    <a:pt x="264" y="0"/>
                  </a:lnTo>
                  <a:lnTo>
                    <a:pt x="299" y="0"/>
                  </a:lnTo>
                  <a:lnTo>
                    <a:pt x="334" y="0"/>
                  </a:lnTo>
                  <a:lnTo>
                    <a:pt x="369" y="0"/>
                  </a:lnTo>
                  <a:lnTo>
                    <a:pt x="402" y="0"/>
                  </a:lnTo>
                  <a:lnTo>
                    <a:pt x="437" y="0"/>
                  </a:lnTo>
                  <a:lnTo>
                    <a:pt x="472" y="0"/>
                  </a:lnTo>
                  <a:lnTo>
                    <a:pt x="506" y="0"/>
                  </a:lnTo>
                  <a:lnTo>
                    <a:pt x="541" y="0"/>
                  </a:lnTo>
                  <a:lnTo>
                    <a:pt x="575" y="0"/>
                  </a:lnTo>
                  <a:lnTo>
                    <a:pt x="609" y="0"/>
                  </a:lnTo>
                  <a:lnTo>
                    <a:pt x="644" y="0"/>
                  </a:lnTo>
                  <a:lnTo>
                    <a:pt x="735" y="156"/>
                  </a:lnTo>
                  <a:lnTo>
                    <a:pt x="644" y="312"/>
                  </a:lnTo>
                  <a:lnTo>
                    <a:pt x="609" y="312"/>
                  </a:lnTo>
                  <a:lnTo>
                    <a:pt x="575" y="312"/>
                  </a:lnTo>
                  <a:lnTo>
                    <a:pt x="541" y="312"/>
                  </a:lnTo>
                  <a:lnTo>
                    <a:pt x="506" y="312"/>
                  </a:lnTo>
                  <a:lnTo>
                    <a:pt x="472" y="312"/>
                  </a:lnTo>
                  <a:lnTo>
                    <a:pt x="437" y="312"/>
                  </a:lnTo>
                  <a:lnTo>
                    <a:pt x="402" y="312"/>
                  </a:lnTo>
                  <a:lnTo>
                    <a:pt x="369" y="312"/>
                  </a:lnTo>
                  <a:lnTo>
                    <a:pt x="334" y="312"/>
                  </a:lnTo>
                  <a:lnTo>
                    <a:pt x="299" y="312"/>
                  </a:lnTo>
                  <a:lnTo>
                    <a:pt x="264" y="312"/>
                  </a:lnTo>
                  <a:lnTo>
                    <a:pt x="230" y="312"/>
                  </a:lnTo>
                  <a:lnTo>
                    <a:pt x="195" y="312"/>
                  </a:lnTo>
                  <a:lnTo>
                    <a:pt x="161" y="312"/>
                  </a:lnTo>
                  <a:lnTo>
                    <a:pt x="127" y="312"/>
                  </a:lnTo>
                  <a:lnTo>
                    <a:pt x="92" y="312"/>
                  </a:lnTo>
                  <a:lnTo>
                    <a:pt x="0" y="156"/>
                  </a:lnTo>
                  <a:lnTo>
                    <a:pt x="92" y="0"/>
                  </a:lnTo>
                </a:path>
              </a:pathLst>
            </a:custGeom>
            <a:solidFill>
              <a:schemeClr val="tx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53882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35886" name="Rectangle 34"/>
            <p:cNvSpPr>
              <a:spLocks noChangeArrowheads="1"/>
            </p:cNvSpPr>
            <p:nvPr/>
          </p:nvSpPr>
          <p:spPr bwMode="auto">
            <a:xfrm>
              <a:off x="4278" y="2892"/>
              <a:ext cx="648" cy="3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04775" tIns="53975" rIns="104775" bIns="53975">
              <a:spAutoFit/>
            </a:bodyPr>
            <a:lstStyle/>
            <a:p>
              <a:pPr defTabSz="954088"/>
              <a:r>
                <a:rPr lang="fr-FR" sz="1700" b="0">
                  <a:solidFill>
                    <a:schemeClr val="bg2"/>
                  </a:solidFill>
                </a:rPr>
                <a:t>Liste de</a:t>
              </a:r>
            </a:p>
            <a:p>
              <a:pPr defTabSz="954088"/>
              <a:r>
                <a:rPr lang="fr-FR" sz="1700" b="0">
                  <a:solidFill>
                    <a:schemeClr val="bg2"/>
                  </a:solidFill>
                </a:rPr>
                <a:t>chargt</a:t>
              </a:r>
            </a:p>
          </p:txBody>
        </p:sp>
      </p:grpSp>
      <p:sp>
        <p:nvSpPr>
          <p:cNvPr id="71715" name="Freeform 35"/>
          <p:cNvSpPr>
            <a:spLocks/>
          </p:cNvSpPr>
          <p:nvPr/>
        </p:nvSpPr>
        <p:spPr bwMode="auto">
          <a:xfrm>
            <a:off x="7100888" y="3883025"/>
            <a:ext cx="185737" cy="701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"/>
              </a:cxn>
              <a:cxn ang="0">
                <a:pos x="0" y="63"/>
              </a:cxn>
              <a:cxn ang="0">
                <a:pos x="0" y="82"/>
              </a:cxn>
              <a:cxn ang="0">
                <a:pos x="0" y="101"/>
              </a:cxn>
              <a:cxn ang="0">
                <a:pos x="0" y="132"/>
              </a:cxn>
              <a:cxn ang="0">
                <a:pos x="0" y="164"/>
              </a:cxn>
              <a:cxn ang="0">
                <a:pos x="0" y="195"/>
              </a:cxn>
              <a:cxn ang="0">
                <a:pos x="15" y="221"/>
              </a:cxn>
              <a:cxn ang="0">
                <a:pos x="23" y="221"/>
              </a:cxn>
              <a:cxn ang="0">
                <a:pos x="39" y="202"/>
              </a:cxn>
              <a:cxn ang="0">
                <a:pos x="62" y="189"/>
              </a:cxn>
              <a:cxn ang="0">
                <a:pos x="77" y="170"/>
              </a:cxn>
              <a:cxn ang="0">
                <a:pos x="101" y="158"/>
              </a:cxn>
              <a:cxn ang="0">
                <a:pos x="116" y="145"/>
              </a:cxn>
              <a:cxn ang="0">
                <a:pos x="116" y="170"/>
              </a:cxn>
              <a:cxn ang="0">
                <a:pos x="116" y="195"/>
              </a:cxn>
              <a:cxn ang="0">
                <a:pos x="116" y="214"/>
              </a:cxn>
              <a:cxn ang="0">
                <a:pos x="116" y="233"/>
              </a:cxn>
              <a:cxn ang="0">
                <a:pos x="116" y="252"/>
              </a:cxn>
              <a:cxn ang="0">
                <a:pos x="116" y="271"/>
              </a:cxn>
              <a:cxn ang="0">
                <a:pos x="116" y="290"/>
              </a:cxn>
              <a:cxn ang="0">
                <a:pos x="116" y="309"/>
              </a:cxn>
              <a:cxn ang="0">
                <a:pos x="116" y="328"/>
              </a:cxn>
              <a:cxn ang="0">
                <a:pos x="116" y="347"/>
              </a:cxn>
              <a:cxn ang="0">
                <a:pos x="116" y="365"/>
              </a:cxn>
              <a:cxn ang="0">
                <a:pos x="116" y="384"/>
              </a:cxn>
              <a:cxn ang="0">
                <a:pos x="116" y="403"/>
              </a:cxn>
              <a:cxn ang="0">
                <a:pos x="116" y="422"/>
              </a:cxn>
              <a:cxn ang="0">
                <a:pos x="116" y="441"/>
              </a:cxn>
            </a:cxnLst>
            <a:rect l="0" t="0" r="r" b="b"/>
            <a:pathLst>
              <a:path w="117" h="442">
                <a:moveTo>
                  <a:pt x="0" y="0"/>
                </a:moveTo>
                <a:lnTo>
                  <a:pt x="0" y="25"/>
                </a:lnTo>
                <a:lnTo>
                  <a:pt x="0" y="63"/>
                </a:lnTo>
                <a:lnTo>
                  <a:pt x="0" y="82"/>
                </a:lnTo>
                <a:lnTo>
                  <a:pt x="0" y="101"/>
                </a:lnTo>
                <a:lnTo>
                  <a:pt x="0" y="132"/>
                </a:lnTo>
                <a:lnTo>
                  <a:pt x="0" y="164"/>
                </a:lnTo>
                <a:lnTo>
                  <a:pt x="0" y="195"/>
                </a:lnTo>
                <a:lnTo>
                  <a:pt x="15" y="221"/>
                </a:lnTo>
                <a:lnTo>
                  <a:pt x="23" y="221"/>
                </a:lnTo>
                <a:lnTo>
                  <a:pt x="39" y="202"/>
                </a:lnTo>
                <a:lnTo>
                  <a:pt x="62" y="189"/>
                </a:lnTo>
                <a:lnTo>
                  <a:pt x="77" y="170"/>
                </a:lnTo>
                <a:lnTo>
                  <a:pt x="101" y="158"/>
                </a:lnTo>
                <a:lnTo>
                  <a:pt x="116" y="145"/>
                </a:lnTo>
                <a:lnTo>
                  <a:pt x="116" y="170"/>
                </a:lnTo>
                <a:lnTo>
                  <a:pt x="116" y="195"/>
                </a:lnTo>
                <a:lnTo>
                  <a:pt x="116" y="214"/>
                </a:lnTo>
                <a:lnTo>
                  <a:pt x="116" y="233"/>
                </a:lnTo>
                <a:lnTo>
                  <a:pt x="116" y="252"/>
                </a:lnTo>
                <a:lnTo>
                  <a:pt x="116" y="271"/>
                </a:lnTo>
                <a:lnTo>
                  <a:pt x="116" y="290"/>
                </a:lnTo>
                <a:lnTo>
                  <a:pt x="116" y="309"/>
                </a:lnTo>
                <a:lnTo>
                  <a:pt x="116" y="328"/>
                </a:lnTo>
                <a:lnTo>
                  <a:pt x="116" y="347"/>
                </a:lnTo>
                <a:lnTo>
                  <a:pt x="116" y="365"/>
                </a:lnTo>
                <a:lnTo>
                  <a:pt x="116" y="384"/>
                </a:lnTo>
                <a:lnTo>
                  <a:pt x="116" y="403"/>
                </a:lnTo>
                <a:lnTo>
                  <a:pt x="116" y="422"/>
                </a:lnTo>
                <a:lnTo>
                  <a:pt x="116" y="441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med" len="med"/>
            <a:tailEnd type="triangle" w="med" len="med"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5867" name="Freeform 36"/>
          <p:cNvSpPr>
            <a:spLocks/>
          </p:cNvSpPr>
          <p:nvPr/>
        </p:nvSpPr>
        <p:spPr bwMode="auto">
          <a:xfrm>
            <a:off x="531813" y="3232150"/>
            <a:ext cx="962025" cy="563563"/>
          </a:xfrm>
          <a:custGeom>
            <a:avLst/>
            <a:gdLst>
              <a:gd name="T0" fmla="*/ 484 w 606"/>
              <a:gd name="T1" fmla="*/ 0 h 355"/>
              <a:gd name="T2" fmla="*/ 605 w 606"/>
              <a:gd name="T3" fmla="*/ 177 h 355"/>
              <a:gd name="T4" fmla="*/ 484 w 606"/>
              <a:gd name="T5" fmla="*/ 354 h 355"/>
              <a:gd name="T6" fmla="*/ 0 w 606"/>
              <a:gd name="T7" fmla="*/ 354 h 355"/>
              <a:gd name="T8" fmla="*/ 0 60000 65536"/>
              <a:gd name="T9" fmla="*/ 0 60000 65536"/>
              <a:gd name="T10" fmla="*/ 0 60000 65536"/>
              <a:gd name="T11" fmla="*/ 0 60000 65536"/>
              <a:gd name="T12" fmla="*/ 0 w 606"/>
              <a:gd name="T13" fmla="*/ 0 h 355"/>
              <a:gd name="T14" fmla="*/ 606 w 606"/>
              <a:gd name="T15" fmla="*/ 355 h 3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6" h="355">
                <a:moveTo>
                  <a:pt x="484" y="0"/>
                </a:moveTo>
                <a:lnTo>
                  <a:pt x="605" y="177"/>
                </a:lnTo>
                <a:lnTo>
                  <a:pt x="484" y="354"/>
                </a:lnTo>
                <a:lnTo>
                  <a:pt x="0" y="354"/>
                </a:lnTo>
              </a:path>
            </a:pathLst>
          </a:custGeom>
          <a:gradFill rotWithShape="0">
            <a:gsLst>
              <a:gs pos="0">
                <a:srgbClr val="FE9B03"/>
              </a:gs>
              <a:gs pos="100000">
                <a:srgbClr val="FEAF35"/>
              </a:gs>
            </a:gsLst>
            <a:lin ang="0" scaled="1"/>
          </a:gra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5868" name="Freeform 37"/>
          <p:cNvSpPr>
            <a:spLocks/>
          </p:cNvSpPr>
          <p:nvPr/>
        </p:nvSpPr>
        <p:spPr bwMode="auto">
          <a:xfrm>
            <a:off x="531813" y="3232150"/>
            <a:ext cx="769937" cy="563563"/>
          </a:xfrm>
          <a:custGeom>
            <a:avLst/>
            <a:gdLst>
              <a:gd name="T0" fmla="*/ 0 w 485"/>
              <a:gd name="T1" fmla="*/ 354 h 355"/>
              <a:gd name="T2" fmla="*/ 145 w 485"/>
              <a:gd name="T3" fmla="*/ 177 h 355"/>
              <a:gd name="T4" fmla="*/ 0 w 485"/>
              <a:gd name="T5" fmla="*/ 0 h 355"/>
              <a:gd name="T6" fmla="*/ 484 w 485"/>
              <a:gd name="T7" fmla="*/ 0 h 355"/>
              <a:gd name="T8" fmla="*/ 0 60000 65536"/>
              <a:gd name="T9" fmla="*/ 0 60000 65536"/>
              <a:gd name="T10" fmla="*/ 0 60000 65536"/>
              <a:gd name="T11" fmla="*/ 0 60000 65536"/>
              <a:gd name="T12" fmla="*/ 0 w 485"/>
              <a:gd name="T13" fmla="*/ 0 h 355"/>
              <a:gd name="T14" fmla="*/ 485 w 485"/>
              <a:gd name="T15" fmla="*/ 355 h 3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5" h="355">
                <a:moveTo>
                  <a:pt x="0" y="354"/>
                </a:moveTo>
                <a:lnTo>
                  <a:pt x="145" y="177"/>
                </a:lnTo>
                <a:lnTo>
                  <a:pt x="0" y="0"/>
                </a:lnTo>
                <a:lnTo>
                  <a:pt x="484" y="0"/>
                </a:lnTo>
              </a:path>
            </a:pathLst>
          </a:custGeom>
          <a:gradFill rotWithShape="0">
            <a:gsLst>
              <a:gs pos="0">
                <a:srgbClr val="FE9B03"/>
              </a:gs>
              <a:gs pos="100000">
                <a:srgbClr val="FEAF35"/>
              </a:gs>
            </a:gsLst>
            <a:lin ang="0" scaled="1"/>
          </a:gra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grpSp>
        <p:nvGrpSpPr>
          <p:cNvPr id="35869" name="Group 38"/>
          <p:cNvGrpSpPr>
            <a:grpSpLocks/>
          </p:cNvGrpSpPr>
          <p:nvPr/>
        </p:nvGrpSpPr>
        <p:grpSpPr bwMode="auto">
          <a:xfrm>
            <a:off x="1771650" y="3230563"/>
            <a:ext cx="1454150" cy="563562"/>
            <a:chOff x="1116" y="2035"/>
            <a:chExt cx="916" cy="355"/>
          </a:xfrm>
        </p:grpSpPr>
        <p:sp>
          <p:nvSpPr>
            <p:cNvPr id="35883" name="Freeform 39"/>
            <p:cNvSpPr>
              <a:spLocks/>
            </p:cNvSpPr>
            <p:nvPr/>
          </p:nvSpPr>
          <p:spPr bwMode="auto">
            <a:xfrm>
              <a:off x="1116" y="2035"/>
              <a:ext cx="916" cy="355"/>
            </a:xfrm>
            <a:custGeom>
              <a:avLst/>
              <a:gdLst>
                <a:gd name="T0" fmla="*/ 758 w 916"/>
                <a:gd name="T1" fmla="*/ 0 h 355"/>
                <a:gd name="T2" fmla="*/ 915 w 916"/>
                <a:gd name="T3" fmla="*/ 177 h 355"/>
                <a:gd name="T4" fmla="*/ 758 w 916"/>
                <a:gd name="T5" fmla="*/ 354 h 355"/>
                <a:gd name="T6" fmla="*/ 0 w 916"/>
                <a:gd name="T7" fmla="*/ 354 h 3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6"/>
                <a:gd name="T13" fmla="*/ 0 h 355"/>
                <a:gd name="T14" fmla="*/ 916 w 916"/>
                <a:gd name="T15" fmla="*/ 355 h 3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6" h="355">
                  <a:moveTo>
                    <a:pt x="758" y="0"/>
                  </a:moveTo>
                  <a:lnTo>
                    <a:pt x="915" y="177"/>
                  </a:lnTo>
                  <a:lnTo>
                    <a:pt x="758" y="354"/>
                  </a:lnTo>
                  <a:lnTo>
                    <a:pt x="0" y="354"/>
                  </a:lnTo>
                </a:path>
              </a:pathLst>
            </a:custGeom>
            <a:gradFill rotWithShape="0">
              <a:gsLst>
                <a:gs pos="0">
                  <a:srgbClr val="FE9B03"/>
                </a:gs>
                <a:gs pos="100000">
                  <a:srgbClr val="FEAF35"/>
                </a:gs>
              </a:gsLst>
              <a:lin ang="0" scaled="1"/>
            </a:gra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84" name="Freeform 40"/>
            <p:cNvSpPr>
              <a:spLocks/>
            </p:cNvSpPr>
            <p:nvPr/>
          </p:nvSpPr>
          <p:spPr bwMode="auto">
            <a:xfrm>
              <a:off x="1116" y="2035"/>
              <a:ext cx="760" cy="355"/>
            </a:xfrm>
            <a:custGeom>
              <a:avLst/>
              <a:gdLst>
                <a:gd name="T0" fmla="*/ 0 w 760"/>
                <a:gd name="T1" fmla="*/ 354 h 355"/>
                <a:gd name="T2" fmla="*/ 128 w 760"/>
                <a:gd name="T3" fmla="*/ 177 h 355"/>
                <a:gd name="T4" fmla="*/ 0 w 760"/>
                <a:gd name="T5" fmla="*/ 0 h 355"/>
                <a:gd name="T6" fmla="*/ 759 w 760"/>
                <a:gd name="T7" fmla="*/ 0 h 3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0"/>
                <a:gd name="T13" fmla="*/ 0 h 355"/>
                <a:gd name="T14" fmla="*/ 760 w 760"/>
                <a:gd name="T15" fmla="*/ 355 h 3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0" h="355">
                  <a:moveTo>
                    <a:pt x="0" y="354"/>
                  </a:moveTo>
                  <a:lnTo>
                    <a:pt x="128" y="177"/>
                  </a:lnTo>
                  <a:lnTo>
                    <a:pt x="0" y="0"/>
                  </a:lnTo>
                  <a:lnTo>
                    <a:pt x="759" y="0"/>
                  </a:lnTo>
                </a:path>
              </a:pathLst>
            </a:custGeom>
            <a:gradFill rotWithShape="0">
              <a:gsLst>
                <a:gs pos="0">
                  <a:srgbClr val="FE9B03"/>
                </a:gs>
                <a:gs pos="100000">
                  <a:srgbClr val="FEAF35"/>
                </a:gs>
              </a:gsLst>
              <a:lin ang="0" scaled="1"/>
            </a:gra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5870" name="Group 41"/>
          <p:cNvGrpSpPr>
            <a:grpSpLocks/>
          </p:cNvGrpSpPr>
          <p:nvPr/>
        </p:nvGrpSpPr>
        <p:grpSpPr bwMode="auto">
          <a:xfrm>
            <a:off x="3771900" y="3230563"/>
            <a:ext cx="1444625" cy="563562"/>
            <a:chOff x="2376" y="2035"/>
            <a:chExt cx="910" cy="355"/>
          </a:xfrm>
        </p:grpSpPr>
        <p:sp>
          <p:nvSpPr>
            <p:cNvPr id="35881" name="Freeform 42"/>
            <p:cNvSpPr>
              <a:spLocks/>
            </p:cNvSpPr>
            <p:nvPr/>
          </p:nvSpPr>
          <p:spPr bwMode="auto">
            <a:xfrm>
              <a:off x="2376" y="2035"/>
              <a:ext cx="910" cy="355"/>
            </a:xfrm>
            <a:custGeom>
              <a:avLst/>
              <a:gdLst>
                <a:gd name="T0" fmla="*/ 753 w 910"/>
                <a:gd name="T1" fmla="*/ 0 h 355"/>
                <a:gd name="T2" fmla="*/ 909 w 910"/>
                <a:gd name="T3" fmla="*/ 177 h 355"/>
                <a:gd name="T4" fmla="*/ 753 w 910"/>
                <a:gd name="T5" fmla="*/ 354 h 355"/>
                <a:gd name="T6" fmla="*/ 0 w 910"/>
                <a:gd name="T7" fmla="*/ 354 h 3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0"/>
                <a:gd name="T13" fmla="*/ 0 h 355"/>
                <a:gd name="T14" fmla="*/ 910 w 910"/>
                <a:gd name="T15" fmla="*/ 355 h 3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0" h="355">
                  <a:moveTo>
                    <a:pt x="753" y="0"/>
                  </a:moveTo>
                  <a:lnTo>
                    <a:pt x="909" y="177"/>
                  </a:lnTo>
                  <a:lnTo>
                    <a:pt x="753" y="354"/>
                  </a:lnTo>
                  <a:lnTo>
                    <a:pt x="0" y="354"/>
                  </a:lnTo>
                </a:path>
              </a:pathLst>
            </a:custGeom>
            <a:gradFill rotWithShape="0">
              <a:gsLst>
                <a:gs pos="0">
                  <a:srgbClr val="FE9B03"/>
                </a:gs>
                <a:gs pos="100000">
                  <a:srgbClr val="FEAF35"/>
                </a:gs>
              </a:gsLst>
              <a:lin ang="0" scaled="1"/>
            </a:gra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82" name="Freeform 43"/>
            <p:cNvSpPr>
              <a:spLocks/>
            </p:cNvSpPr>
            <p:nvPr/>
          </p:nvSpPr>
          <p:spPr bwMode="auto">
            <a:xfrm>
              <a:off x="2376" y="2035"/>
              <a:ext cx="755" cy="355"/>
            </a:xfrm>
            <a:custGeom>
              <a:avLst/>
              <a:gdLst>
                <a:gd name="T0" fmla="*/ 0 w 755"/>
                <a:gd name="T1" fmla="*/ 354 h 355"/>
                <a:gd name="T2" fmla="*/ 127 w 755"/>
                <a:gd name="T3" fmla="*/ 177 h 355"/>
                <a:gd name="T4" fmla="*/ 0 w 755"/>
                <a:gd name="T5" fmla="*/ 0 h 355"/>
                <a:gd name="T6" fmla="*/ 754 w 755"/>
                <a:gd name="T7" fmla="*/ 0 h 3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5"/>
                <a:gd name="T13" fmla="*/ 0 h 355"/>
                <a:gd name="T14" fmla="*/ 755 w 755"/>
                <a:gd name="T15" fmla="*/ 355 h 3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5" h="355">
                  <a:moveTo>
                    <a:pt x="0" y="354"/>
                  </a:moveTo>
                  <a:lnTo>
                    <a:pt x="127" y="177"/>
                  </a:lnTo>
                  <a:lnTo>
                    <a:pt x="0" y="0"/>
                  </a:lnTo>
                  <a:lnTo>
                    <a:pt x="754" y="0"/>
                  </a:lnTo>
                </a:path>
              </a:pathLst>
            </a:custGeom>
            <a:gradFill rotWithShape="0">
              <a:gsLst>
                <a:gs pos="0">
                  <a:srgbClr val="FE9B03"/>
                </a:gs>
                <a:gs pos="100000">
                  <a:srgbClr val="FEAF35"/>
                </a:gs>
              </a:gsLst>
              <a:lin ang="0" scaled="1"/>
            </a:gra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5871" name="Group 44"/>
          <p:cNvGrpSpPr>
            <a:grpSpLocks/>
          </p:cNvGrpSpPr>
          <p:nvPr/>
        </p:nvGrpSpPr>
        <p:grpSpPr bwMode="auto">
          <a:xfrm>
            <a:off x="5715000" y="3230563"/>
            <a:ext cx="1587500" cy="563562"/>
            <a:chOff x="3600" y="2035"/>
            <a:chExt cx="1000" cy="355"/>
          </a:xfrm>
        </p:grpSpPr>
        <p:sp>
          <p:nvSpPr>
            <p:cNvPr id="35879" name="Freeform 45"/>
            <p:cNvSpPr>
              <a:spLocks/>
            </p:cNvSpPr>
            <p:nvPr/>
          </p:nvSpPr>
          <p:spPr bwMode="auto">
            <a:xfrm>
              <a:off x="3600" y="2035"/>
              <a:ext cx="1000" cy="355"/>
            </a:xfrm>
            <a:custGeom>
              <a:avLst/>
              <a:gdLst>
                <a:gd name="T0" fmla="*/ 827 w 1000"/>
                <a:gd name="T1" fmla="*/ 0 h 355"/>
                <a:gd name="T2" fmla="*/ 999 w 1000"/>
                <a:gd name="T3" fmla="*/ 177 h 355"/>
                <a:gd name="T4" fmla="*/ 827 w 1000"/>
                <a:gd name="T5" fmla="*/ 354 h 355"/>
                <a:gd name="T6" fmla="*/ 0 w 1000"/>
                <a:gd name="T7" fmla="*/ 354 h 3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0"/>
                <a:gd name="T13" fmla="*/ 0 h 355"/>
                <a:gd name="T14" fmla="*/ 1000 w 1000"/>
                <a:gd name="T15" fmla="*/ 355 h 3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0" h="355">
                  <a:moveTo>
                    <a:pt x="827" y="0"/>
                  </a:moveTo>
                  <a:lnTo>
                    <a:pt x="999" y="177"/>
                  </a:lnTo>
                  <a:lnTo>
                    <a:pt x="827" y="354"/>
                  </a:lnTo>
                  <a:lnTo>
                    <a:pt x="0" y="354"/>
                  </a:lnTo>
                </a:path>
              </a:pathLst>
            </a:custGeom>
            <a:gradFill rotWithShape="0">
              <a:gsLst>
                <a:gs pos="0">
                  <a:srgbClr val="FE9B03"/>
                </a:gs>
                <a:gs pos="100000">
                  <a:srgbClr val="FEAF35"/>
                </a:gs>
              </a:gsLst>
              <a:lin ang="0" scaled="1"/>
            </a:gra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80" name="Freeform 46"/>
            <p:cNvSpPr>
              <a:spLocks/>
            </p:cNvSpPr>
            <p:nvPr/>
          </p:nvSpPr>
          <p:spPr bwMode="auto">
            <a:xfrm>
              <a:off x="3600" y="2035"/>
              <a:ext cx="829" cy="355"/>
            </a:xfrm>
            <a:custGeom>
              <a:avLst/>
              <a:gdLst>
                <a:gd name="T0" fmla="*/ 0 w 829"/>
                <a:gd name="T1" fmla="*/ 354 h 355"/>
                <a:gd name="T2" fmla="*/ 139 w 829"/>
                <a:gd name="T3" fmla="*/ 177 h 355"/>
                <a:gd name="T4" fmla="*/ 0 w 829"/>
                <a:gd name="T5" fmla="*/ 0 h 355"/>
                <a:gd name="T6" fmla="*/ 828 w 829"/>
                <a:gd name="T7" fmla="*/ 0 h 3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9"/>
                <a:gd name="T13" fmla="*/ 0 h 355"/>
                <a:gd name="T14" fmla="*/ 829 w 829"/>
                <a:gd name="T15" fmla="*/ 355 h 3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9" h="355">
                  <a:moveTo>
                    <a:pt x="0" y="354"/>
                  </a:moveTo>
                  <a:lnTo>
                    <a:pt x="139" y="177"/>
                  </a:lnTo>
                  <a:lnTo>
                    <a:pt x="0" y="0"/>
                  </a:lnTo>
                  <a:lnTo>
                    <a:pt x="828" y="0"/>
                  </a:lnTo>
                </a:path>
              </a:pathLst>
            </a:custGeom>
            <a:gradFill rotWithShape="0">
              <a:gsLst>
                <a:gs pos="0">
                  <a:srgbClr val="FE9B03"/>
                </a:gs>
                <a:gs pos="100000">
                  <a:srgbClr val="FEAF35"/>
                </a:gs>
              </a:gsLst>
              <a:lin ang="0" scaled="1"/>
            </a:gra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5872" name="Rectangle 47"/>
          <p:cNvSpPr>
            <a:spLocks noChangeArrowheads="1"/>
          </p:cNvSpPr>
          <p:nvPr/>
        </p:nvSpPr>
        <p:spPr bwMode="auto">
          <a:xfrm>
            <a:off x="779463" y="3392488"/>
            <a:ext cx="571500" cy="346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5250" tIns="49212" rIns="95250" bIns="49212">
            <a:spAutoFit/>
          </a:bodyPr>
          <a:lstStyle/>
          <a:p>
            <a:pPr defTabSz="787400"/>
            <a:r>
              <a:rPr lang="fr-FR" sz="1800">
                <a:solidFill>
                  <a:schemeClr val="bg2"/>
                </a:solidFill>
              </a:rPr>
              <a:t>EDI</a:t>
            </a:r>
          </a:p>
        </p:txBody>
      </p:sp>
      <p:sp>
        <p:nvSpPr>
          <p:cNvPr id="35873" name="Rectangle 48"/>
          <p:cNvSpPr>
            <a:spLocks noChangeArrowheads="1"/>
          </p:cNvSpPr>
          <p:nvPr/>
        </p:nvSpPr>
        <p:spPr bwMode="auto">
          <a:xfrm>
            <a:off x="2116138" y="3241675"/>
            <a:ext cx="720725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5250" tIns="49212" rIns="95250" bIns="49212">
            <a:spAutoFit/>
          </a:bodyPr>
          <a:lstStyle/>
          <a:p>
            <a:pPr defTabSz="787400"/>
            <a:r>
              <a:rPr lang="fr-FR" sz="1500">
                <a:solidFill>
                  <a:schemeClr val="bg2"/>
                </a:solidFill>
              </a:rPr>
              <a:t>saisie</a:t>
            </a:r>
          </a:p>
          <a:p>
            <a:pPr defTabSz="787400"/>
            <a:r>
              <a:rPr lang="fr-FR" sz="1500">
                <a:solidFill>
                  <a:schemeClr val="bg2"/>
                </a:solidFill>
              </a:rPr>
              <a:t>cde</a:t>
            </a:r>
          </a:p>
        </p:txBody>
      </p:sp>
      <p:sp>
        <p:nvSpPr>
          <p:cNvPr id="35874" name="Rectangle 49"/>
          <p:cNvSpPr>
            <a:spLocks noChangeArrowheads="1"/>
          </p:cNvSpPr>
          <p:nvPr/>
        </p:nvSpPr>
        <p:spPr bwMode="auto">
          <a:xfrm>
            <a:off x="3984625" y="3352800"/>
            <a:ext cx="9731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5250" tIns="49212" rIns="95250" bIns="49212">
            <a:spAutoFit/>
          </a:bodyPr>
          <a:lstStyle/>
          <a:p>
            <a:pPr defTabSz="787400"/>
            <a:r>
              <a:rPr lang="fr-FR" sz="1500">
                <a:solidFill>
                  <a:schemeClr val="bg2"/>
                </a:solidFill>
              </a:rPr>
              <a:t>livraison</a:t>
            </a:r>
          </a:p>
        </p:txBody>
      </p:sp>
      <p:sp>
        <p:nvSpPr>
          <p:cNvPr id="35875" name="Rectangle 50"/>
          <p:cNvSpPr>
            <a:spLocks noChangeArrowheads="1"/>
          </p:cNvSpPr>
          <p:nvPr/>
        </p:nvSpPr>
        <p:spPr bwMode="auto">
          <a:xfrm>
            <a:off x="5761038" y="3351213"/>
            <a:ext cx="1584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250" tIns="49212" rIns="95250" bIns="49212">
            <a:spAutoFit/>
          </a:bodyPr>
          <a:lstStyle/>
          <a:p>
            <a:pPr defTabSz="787400"/>
            <a:r>
              <a:rPr lang="fr-FR" sz="1500">
                <a:solidFill>
                  <a:schemeClr val="bg2"/>
                </a:solidFill>
              </a:rPr>
              <a:t>facturation</a:t>
            </a:r>
          </a:p>
        </p:txBody>
      </p:sp>
      <p:sp>
        <p:nvSpPr>
          <p:cNvPr id="35876" name="Freeform 51"/>
          <p:cNvSpPr>
            <a:spLocks/>
          </p:cNvSpPr>
          <p:nvPr/>
        </p:nvSpPr>
        <p:spPr bwMode="auto">
          <a:xfrm>
            <a:off x="7586663" y="3236913"/>
            <a:ext cx="962025" cy="563562"/>
          </a:xfrm>
          <a:custGeom>
            <a:avLst/>
            <a:gdLst>
              <a:gd name="T0" fmla="*/ 484 w 606"/>
              <a:gd name="T1" fmla="*/ 0 h 355"/>
              <a:gd name="T2" fmla="*/ 605 w 606"/>
              <a:gd name="T3" fmla="*/ 177 h 355"/>
              <a:gd name="T4" fmla="*/ 484 w 606"/>
              <a:gd name="T5" fmla="*/ 354 h 355"/>
              <a:gd name="T6" fmla="*/ 0 w 606"/>
              <a:gd name="T7" fmla="*/ 354 h 355"/>
              <a:gd name="T8" fmla="*/ 0 60000 65536"/>
              <a:gd name="T9" fmla="*/ 0 60000 65536"/>
              <a:gd name="T10" fmla="*/ 0 60000 65536"/>
              <a:gd name="T11" fmla="*/ 0 60000 65536"/>
              <a:gd name="T12" fmla="*/ 0 w 606"/>
              <a:gd name="T13" fmla="*/ 0 h 355"/>
              <a:gd name="T14" fmla="*/ 606 w 606"/>
              <a:gd name="T15" fmla="*/ 355 h 3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6" h="355">
                <a:moveTo>
                  <a:pt x="484" y="0"/>
                </a:moveTo>
                <a:lnTo>
                  <a:pt x="605" y="177"/>
                </a:lnTo>
                <a:lnTo>
                  <a:pt x="484" y="354"/>
                </a:lnTo>
                <a:lnTo>
                  <a:pt x="0" y="354"/>
                </a:lnTo>
              </a:path>
            </a:pathLst>
          </a:custGeom>
          <a:gradFill rotWithShape="0">
            <a:gsLst>
              <a:gs pos="0">
                <a:srgbClr val="FE9B03"/>
              </a:gs>
              <a:gs pos="100000">
                <a:srgbClr val="FEAF35"/>
              </a:gs>
            </a:gsLst>
            <a:lin ang="0" scaled="1"/>
          </a:gra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5877" name="Freeform 52"/>
          <p:cNvSpPr>
            <a:spLocks/>
          </p:cNvSpPr>
          <p:nvPr/>
        </p:nvSpPr>
        <p:spPr bwMode="auto">
          <a:xfrm>
            <a:off x="7597775" y="3236913"/>
            <a:ext cx="768350" cy="563562"/>
          </a:xfrm>
          <a:custGeom>
            <a:avLst/>
            <a:gdLst>
              <a:gd name="T0" fmla="*/ 0 w 484"/>
              <a:gd name="T1" fmla="*/ 354 h 355"/>
              <a:gd name="T2" fmla="*/ 145 w 484"/>
              <a:gd name="T3" fmla="*/ 177 h 355"/>
              <a:gd name="T4" fmla="*/ 0 w 484"/>
              <a:gd name="T5" fmla="*/ 0 h 355"/>
              <a:gd name="T6" fmla="*/ 483 w 484"/>
              <a:gd name="T7" fmla="*/ 0 h 355"/>
              <a:gd name="T8" fmla="*/ 0 60000 65536"/>
              <a:gd name="T9" fmla="*/ 0 60000 65536"/>
              <a:gd name="T10" fmla="*/ 0 60000 65536"/>
              <a:gd name="T11" fmla="*/ 0 60000 65536"/>
              <a:gd name="T12" fmla="*/ 0 w 484"/>
              <a:gd name="T13" fmla="*/ 0 h 355"/>
              <a:gd name="T14" fmla="*/ 484 w 484"/>
              <a:gd name="T15" fmla="*/ 355 h 3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4" h="355">
                <a:moveTo>
                  <a:pt x="0" y="354"/>
                </a:moveTo>
                <a:lnTo>
                  <a:pt x="145" y="177"/>
                </a:lnTo>
                <a:lnTo>
                  <a:pt x="0" y="0"/>
                </a:lnTo>
                <a:lnTo>
                  <a:pt x="483" y="0"/>
                </a:lnTo>
              </a:path>
            </a:pathLst>
          </a:custGeom>
          <a:gradFill rotWithShape="0">
            <a:gsLst>
              <a:gs pos="0">
                <a:srgbClr val="FE9B03"/>
              </a:gs>
              <a:gs pos="100000">
                <a:srgbClr val="FEAF35"/>
              </a:gs>
            </a:gsLst>
            <a:lin ang="0" scaled="1"/>
          </a:gra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5878" name="Rectangle 53"/>
          <p:cNvSpPr>
            <a:spLocks noChangeArrowheads="1"/>
          </p:cNvSpPr>
          <p:nvPr/>
        </p:nvSpPr>
        <p:spPr bwMode="auto">
          <a:xfrm>
            <a:off x="7851775" y="3382963"/>
            <a:ext cx="571500" cy="346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5250" tIns="49212" rIns="95250" bIns="49212">
            <a:spAutoFit/>
          </a:bodyPr>
          <a:lstStyle/>
          <a:p>
            <a:pPr defTabSz="787400"/>
            <a:r>
              <a:rPr lang="fr-FR" sz="1800">
                <a:solidFill>
                  <a:schemeClr val="bg2"/>
                </a:solidFill>
              </a:rPr>
              <a:t>EDI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Qu’apportent les ERP 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smtClean="0"/>
              <a:t>Touche « tous » les volets fonctionnels de l'entreprise</a:t>
            </a:r>
          </a:p>
          <a:p>
            <a:r>
              <a:rPr lang="fr-FR" b="0" smtClean="0"/>
              <a:t>Mise en cohérence du système d'information</a:t>
            </a:r>
          </a:p>
          <a:p>
            <a:r>
              <a:rPr lang="fr-FR" b="0" smtClean="0"/>
              <a:t>Existence d'un référentiel unique de données</a:t>
            </a:r>
          </a:p>
          <a:p>
            <a:r>
              <a:rPr lang="fr-FR" b="0" smtClean="0"/>
              <a:t>Capacité de récupérer automatiquement et quasi</a:t>
            </a:r>
          </a:p>
          <a:p>
            <a:r>
              <a:rPr lang="fr-FR" b="0" smtClean="0"/>
              <a:t>instantanément toute l'information</a:t>
            </a:r>
          </a:p>
          <a:p>
            <a:r>
              <a:rPr lang="fr-FR" b="0" smtClean="0"/>
              <a:t>Homogénéisation des méthodes de travail</a:t>
            </a:r>
          </a:p>
          <a:p>
            <a:endParaRPr lang="fr-FR" smtClean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Quel intérêt pour l’entreprise ?</a:t>
            </a:r>
            <a:br>
              <a:rPr lang="fr-FR" smtClean="0"/>
            </a:br>
            <a:endParaRPr lang="fr-FR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smtClean="0"/>
              <a:t>Décisionnel</a:t>
            </a:r>
          </a:p>
          <a:p>
            <a:pPr lvl="1"/>
            <a:r>
              <a:rPr lang="fr-FR" b="0" smtClean="0"/>
              <a:t>Aide à la décision</a:t>
            </a:r>
          </a:p>
          <a:p>
            <a:r>
              <a:rPr lang="fr-FR" b="0" smtClean="0"/>
              <a:t>Économique</a:t>
            </a:r>
          </a:p>
          <a:p>
            <a:pPr lvl="1"/>
            <a:r>
              <a:rPr lang="fr-FR" b="0" smtClean="0"/>
              <a:t>Réduire des coûts de maintenance</a:t>
            </a:r>
          </a:p>
          <a:p>
            <a:r>
              <a:rPr lang="fr-FR" b="0" smtClean="0"/>
              <a:t>Améliorer et accélérer les processus</a:t>
            </a:r>
          </a:p>
          <a:p>
            <a:r>
              <a:rPr lang="fr-FR" b="0" smtClean="0"/>
              <a:t>Gestion commerciale / relation client</a:t>
            </a:r>
          </a:p>
          <a:p>
            <a:r>
              <a:rPr lang="fr-FR" b="0" smtClean="0"/>
              <a:t>Organisationnel</a:t>
            </a:r>
          </a:p>
          <a:p>
            <a:pPr lvl="1"/>
            <a:r>
              <a:rPr lang="fr-FR" b="0" smtClean="0"/>
              <a:t>Réduire les délais de traitement ou d'acheminement des flux d'information dans l'entreprise …</a:t>
            </a:r>
          </a:p>
          <a:p>
            <a:endParaRPr lang="fr-FR" smtClean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Avantages de l’ERP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3886200" cy="4114800"/>
          </a:xfrm>
        </p:spPr>
        <p:txBody>
          <a:bodyPr/>
          <a:lstStyle/>
          <a:p>
            <a:pPr>
              <a:buFontTx/>
              <a:buNone/>
            </a:pPr>
            <a:r>
              <a:rPr lang="fr-FR" sz="2400" b="0" smtClean="0"/>
              <a:t>Sans ERP</a:t>
            </a:r>
            <a:endParaRPr lang="fr-FR" sz="2400" smtClean="0"/>
          </a:p>
          <a:p>
            <a:r>
              <a:rPr lang="fr-FR" sz="2000" b="0" smtClean="0">
                <a:solidFill>
                  <a:srgbClr val="000000"/>
                </a:solidFill>
              </a:rPr>
              <a:t>Plusieurs langages/formats/ technologies selon les branches de l'entreprise; «hétérogénéité »</a:t>
            </a:r>
          </a:p>
          <a:p>
            <a:endParaRPr lang="fr-FR" sz="2000" b="0" smtClean="0">
              <a:solidFill>
                <a:srgbClr val="000000"/>
              </a:solidFill>
            </a:endParaRPr>
          </a:p>
          <a:p>
            <a:r>
              <a:rPr lang="fr-FR" sz="2000" b="0" smtClean="0">
                <a:solidFill>
                  <a:srgbClr val="000000"/>
                </a:solidFill>
              </a:rPr>
              <a:t>Redondances quant à la saisie d'information</a:t>
            </a:r>
          </a:p>
          <a:p>
            <a:endParaRPr lang="fr-FR" sz="2000" b="0" smtClean="0">
              <a:solidFill>
                <a:srgbClr val="000000"/>
              </a:solidFill>
            </a:endParaRPr>
          </a:p>
          <a:p>
            <a:r>
              <a:rPr lang="fr-FR" sz="2000" b="0" smtClean="0">
                <a:solidFill>
                  <a:srgbClr val="000000"/>
                </a:solidFill>
              </a:rPr>
              <a:t>Manque de réactivité et d'informations décisionnelles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676400"/>
            <a:ext cx="419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fr-FR" sz="2400" b="0" smtClean="0"/>
              <a:t>Avec ERP</a:t>
            </a:r>
          </a:p>
          <a:p>
            <a:r>
              <a:rPr lang="fr-FR" sz="2000" b="0" smtClean="0">
                <a:solidFill>
                  <a:srgbClr val="000000"/>
                </a:solidFill>
              </a:rPr>
              <a:t>Unicité du format de l'information qui est unique et est disponible en temps réel à tous les niveaux de l'entreprise; « homogénéité »</a:t>
            </a:r>
          </a:p>
          <a:p>
            <a:r>
              <a:rPr lang="fr-FR" sz="2000" b="0" smtClean="0">
                <a:solidFill>
                  <a:srgbClr val="000000"/>
                </a:solidFill>
              </a:rPr>
              <a:t>Toutes les données sont regroupées dans une seule base de données et peuvent servir à tous les domaines</a:t>
            </a:r>
          </a:p>
          <a:p>
            <a:r>
              <a:rPr lang="fr-FR" sz="2000" b="0" smtClean="0">
                <a:solidFill>
                  <a:srgbClr val="000000"/>
                </a:solidFill>
              </a:rPr>
              <a:t>L'information circule facilement : cela permet d'avoir des outils de gestion puissants</a:t>
            </a:r>
          </a:p>
          <a:p>
            <a:endParaRPr lang="fr-FR" sz="2000" b="0" smtClean="0">
              <a:solidFill>
                <a:srgbClr val="000000"/>
              </a:solidFill>
            </a:endParaRPr>
          </a:p>
          <a:p>
            <a:endParaRPr lang="fr-FR" sz="2000" smtClean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5"/>
          <p:cNvSpPr>
            <a:spLocks noChangeArrowheads="1"/>
          </p:cNvSpPr>
          <p:nvPr/>
        </p:nvSpPr>
        <p:spPr bwMode="auto">
          <a:xfrm>
            <a:off x="3886200" y="2667000"/>
            <a:ext cx="2895600" cy="2895600"/>
          </a:xfrm>
          <a:prstGeom prst="ellipse">
            <a:avLst/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Inconvénients majeurs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162800" cy="45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000" b="0" smtClean="0">
                <a:solidFill>
                  <a:srgbClr val="000000"/>
                </a:solidFill>
              </a:rPr>
              <a:t>Inadéquation entre le système d’information et la couverture fonctionnelle de l’ERP</a:t>
            </a:r>
            <a:endParaRPr lang="fr-FR" sz="2000" smtClean="0"/>
          </a:p>
        </p:txBody>
      </p:sp>
      <p:sp>
        <p:nvSpPr>
          <p:cNvPr id="39941" name="Oval 4"/>
          <p:cNvSpPr>
            <a:spLocks noChangeArrowheads="1"/>
          </p:cNvSpPr>
          <p:nvPr/>
        </p:nvSpPr>
        <p:spPr bwMode="auto">
          <a:xfrm>
            <a:off x="2971800" y="2590800"/>
            <a:ext cx="3200400" cy="32004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7391400" y="4267200"/>
            <a:ext cx="1176338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0"/>
              <a:t>Cible du SI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685800" y="5791200"/>
            <a:ext cx="2441575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0"/>
              <a:t>Couverture fonctionnelle </a:t>
            </a:r>
            <a:br>
              <a:rPr lang="fr-FR" sz="1600" b="0"/>
            </a:br>
            <a:r>
              <a:rPr lang="fr-FR" sz="1600" b="0"/>
              <a:t>totale de l’ERP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176338" y="2514600"/>
            <a:ext cx="1989137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0"/>
              <a:t>Fonctionnalités mal </a:t>
            </a:r>
            <a:br>
              <a:rPr lang="fr-FR" sz="1600" b="0"/>
            </a:br>
            <a:r>
              <a:rPr lang="fr-FR" sz="1600" b="0"/>
              <a:t>ou non exploitées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6705600" y="2514600"/>
            <a:ext cx="1706563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0"/>
              <a:t>Développements</a:t>
            </a:r>
            <a:br>
              <a:rPr lang="fr-FR" sz="1600" b="0"/>
            </a:br>
            <a:r>
              <a:rPr lang="fr-FR" sz="1600" b="0"/>
              <a:t>spécifiques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4800600" y="6096000"/>
            <a:ext cx="2957513" cy="31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0"/>
              <a:t>Fonctionnalités bien exploitées</a:t>
            </a:r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>
            <a:off x="2286000" y="3200400"/>
            <a:ext cx="121920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V="1">
            <a:off x="2209800" y="5181600"/>
            <a:ext cx="106680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H="1" flipV="1">
            <a:off x="5257800" y="4495800"/>
            <a:ext cx="838200" cy="1447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6324600" y="3124200"/>
            <a:ext cx="99060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 flipV="1">
            <a:off x="6781800" y="4343400"/>
            <a:ext cx="685800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risques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Nécessite la mise en œuvre de modules spécialisés en complément</a:t>
            </a:r>
          </a:p>
          <a:p>
            <a:pPr lvl="1"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On parle d'EAI (Enterprise Application Interface) pour désigner l'interface entre le progiciel et les logiciels tiers</a:t>
            </a:r>
          </a:p>
          <a:p>
            <a:pPr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« Perte de contrôle » du système d’information</a:t>
            </a:r>
          </a:p>
          <a:p>
            <a:pPr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Infrastructure du SI externalisée</a:t>
            </a:r>
          </a:p>
          <a:p>
            <a:pPr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Perte/diminution de la connaissance, du savoir-faire en interne</a:t>
            </a:r>
          </a:p>
          <a:p>
            <a:pPr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Dépendance client-éditeur « extrême »</a:t>
            </a:r>
          </a:p>
          <a:p>
            <a:pPr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Risque de « fuite en avant »</a:t>
            </a:r>
          </a:p>
          <a:p>
            <a:pPr>
              <a:lnSpc>
                <a:spcPct val="80000"/>
              </a:lnSpc>
            </a:pPr>
            <a:r>
              <a:rPr lang="fr-FR" b="0" smtClean="0">
                <a:solidFill>
                  <a:srgbClr val="000099"/>
                </a:solidFill>
              </a:rPr>
              <a:t>Consulting /expertise onéreux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Caractéristiques des ERP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25000"/>
              </a:spcAft>
            </a:pPr>
            <a:r>
              <a:rPr lang="fr-FR" smtClean="0">
                <a:solidFill>
                  <a:srgbClr val="000099"/>
                </a:solidFill>
              </a:rPr>
              <a:t>Logiciel intégré</a:t>
            </a:r>
          </a:p>
          <a:p>
            <a:pPr>
              <a:lnSpc>
                <a:spcPct val="80000"/>
              </a:lnSpc>
              <a:spcAft>
                <a:spcPct val="25000"/>
              </a:spcAft>
            </a:pPr>
            <a:r>
              <a:rPr lang="fr-FR" smtClean="0">
                <a:solidFill>
                  <a:srgbClr val="000099"/>
                </a:solidFill>
              </a:rPr>
              <a:t>Prise en charge de la totalité des fonctions de l’entreprise</a:t>
            </a:r>
          </a:p>
          <a:p>
            <a:pPr>
              <a:lnSpc>
                <a:spcPct val="80000"/>
              </a:lnSpc>
              <a:spcAft>
                <a:spcPct val="25000"/>
              </a:spcAft>
            </a:pPr>
            <a:r>
              <a:rPr lang="fr-FR" smtClean="0">
                <a:solidFill>
                  <a:srgbClr val="000099"/>
                </a:solidFill>
              </a:rPr>
              <a:t>Un environnement applicatif unique, quelque soit le domaine</a:t>
            </a:r>
          </a:p>
          <a:p>
            <a:pPr>
              <a:lnSpc>
                <a:spcPct val="80000"/>
              </a:lnSpc>
              <a:spcAft>
                <a:spcPct val="25000"/>
              </a:spcAft>
            </a:pPr>
            <a:r>
              <a:rPr lang="fr-FR" smtClean="0">
                <a:solidFill>
                  <a:srgbClr val="000099"/>
                </a:solidFill>
              </a:rPr>
              <a:t>Des référentiels partagés (base de données)</a:t>
            </a:r>
          </a:p>
          <a:p>
            <a:pPr>
              <a:lnSpc>
                <a:spcPct val="80000"/>
              </a:lnSpc>
              <a:spcAft>
                <a:spcPct val="25000"/>
              </a:spcAft>
            </a:pPr>
            <a:r>
              <a:rPr lang="fr-FR" smtClean="0">
                <a:solidFill>
                  <a:srgbClr val="000099"/>
                </a:solidFill>
              </a:rPr>
              <a:t>Des traitements qui travaillent en cohérence</a:t>
            </a:r>
          </a:p>
          <a:p>
            <a:pPr>
              <a:lnSpc>
                <a:spcPct val="80000"/>
              </a:lnSpc>
              <a:spcAft>
                <a:spcPct val="25000"/>
              </a:spcAft>
            </a:pPr>
            <a:r>
              <a:rPr lang="fr-FR" smtClean="0">
                <a:solidFill>
                  <a:srgbClr val="000099"/>
                </a:solidFill>
              </a:rPr>
              <a:t>Une saisie unique des données interdépendantes</a:t>
            </a:r>
          </a:p>
          <a:p>
            <a:pPr>
              <a:lnSpc>
                <a:spcPct val="80000"/>
              </a:lnSpc>
              <a:spcAft>
                <a:spcPct val="25000"/>
              </a:spcAft>
            </a:pPr>
            <a:r>
              <a:rPr lang="fr-FR" smtClean="0">
                <a:solidFill>
                  <a:srgbClr val="000099"/>
                </a:solidFill>
              </a:rPr>
              <a:t>Une standardisation des processus et des règles de gestion</a:t>
            </a:r>
          </a:p>
          <a:p>
            <a:pPr>
              <a:lnSpc>
                <a:spcPct val="80000"/>
              </a:lnSpc>
              <a:spcAft>
                <a:spcPct val="25000"/>
              </a:spcAft>
            </a:pPr>
            <a:r>
              <a:rPr lang="fr-FR" smtClean="0">
                <a:solidFill>
                  <a:srgbClr val="000099"/>
                </a:solidFill>
              </a:rPr>
              <a:t>Accès à distance à toutes les données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Complexité de la mise en œuvre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fr-FR" sz="2000" smtClean="0">
                <a:solidFill>
                  <a:srgbClr val="000099"/>
                </a:solidFill>
              </a:rPr>
              <a:t>Risques lié au projet :</a:t>
            </a:r>
          </a:p>
          <a:p>
            <a:pPr>
              <a:lnSpc>
                <a:spcPct val="80000"/>
              </a:lnSpc>
            </a:pPr>
            <a:r>
              <a:rPr lang="fr-FR" sz="2000" b="0" smtClean="0"/>
              <a:t>Une mauvaise définition des besoins et exigences</a:t>
            </a:r>
          </a:p>
          <a:p>
            <a:pPr>
              <a:lnSpc>
                <a:spcPct val="80000"/>
              </a:lnSpc>
            </a:pPr>
            <a:r>
              <a:rPr lang="fr-FR" sz="2000" b="0" smtClean="0"/>
              <a:t>Une mauvaise communication au sein de l'entreprise</a:t>
            </a:r>
          </a:p>
          <a:p>
            <a:pPr>
              <a:lnSpc>
                <a:spcPct val="80000"/>
              </a:lnSpc>
            </a:pPr>
            <a:r>
              <a:rPr lang="fr-FR" sz="2000" b="0" smtClean="0"/>
              <a:t>La résistance aux changements</a:t>
            </a:r>
          </a:p>
          <a:p>
            <a:pPr>
              <a:lnSpc>
                <a:spcPct val="80000"/>
              </a:lnSpc>
            </a:pPr>
            <a:r>
              <a:rPr lang="fr-FR" sz="2000" b="0" smtClean="0"/>
              <a:t>L'incapacité du progiciel à s'adapter aux nombreuses possibilités d'évolution d'une entreprise</a:t>
            </a:r>
          </a:p>
          <a:p>
            <a:pPr>
              <a:lnSpc>
                <a:spcPct val="80000"/>
              </a:lnSpc>
            </a:pPr>
            <a:r>
              <a:rPr lang="fr-FR" sz="2000" b="0" smtClean="0"/>
              <a:t>L'incapacité du progiciel à recouvrir l'éventail des complexités d'une entreprise</a:t>
            </a:r>
          </a:p>
          <a:p>
            <a:pPr>
              <a:lnSpc>
                <a:spcPct val="80000"/>
              </a:lnSpc>
            </a:pPr>
            <a:r>
              <a:rPr lang="fr-FR" sz="2000" b="0" smtClean="0"/>
              <a:t>Ne pas négliger certaines étapes du projet :</a:t>
            </a:r>
          </a:p>
          <a:p>
            <a:pPr lvl="1">
              <a:lnSpc>
                <a:spcPct val="80000"/>
              </a:lnSpc>
            </a:pPr>
            <a:r>
              <a:rPr lang="fr-FR" sz="1600" b="0" smtClean="0"/>
              <a:t>Audit de l'organisation de l'entreprise</a:t>
            </a:r>
          </a:p>
          <a:p>
            <a:pPr lvl="1">
              <a:lnSpc>
                <a:spcPct val="80000"/>
              </a:lnSpc>
            </a:pPr>
            <a:r>
              <a:rPr lang="fr-FR" sz="1600" b="0" smtClean="0"/>
              <a:t>L'analyse des processus</a:t>
            </a:r>
          </a:p>
          <a:p>
            <a:pPr lvl="1">
              <a:lnSpc>
                <a:spcPct val="80000"/>
              </a:lnSpc>
            </a:pPr>
            <a:r>
              <a:rPr lang="fr-FR" sz="1600" b="0" smtClean="0"/>
              <a:t>Intégration</a:t>
            </a:r>
          </a:p>
          <a:p>
            <a:pPr lvl="1">
              <a:lnSpc>
                <a:spcPct val="80000"/>
              </a:lnSpc>
            </a:pPr>
            <a:r>
              <a:rPr lang="fr-FR" sz="1600" b="0" smtClean="0"/>
              <a:t>Tests</a:t>
            </a:r>
          </a:p>
          <a:p>
            <a:pPr lvl="1">
              <a:lnSpc>
                <a:spcPct val="80000"/>
              </a:lnSpc>
            </a:pPr>
            <a:r>
              <a:rPr lang="fr-FR" sz="1600" b="0" smtClean="0"/>
              <a:t>Documentation - Formation</a:t>
            </a:r>
          </a:p>
          <a:p>
            <a:pPr>
              <a:lnSpc>
                <a:spcPct val="80000"/>
              </a:lnSpc>
            </a:pPr>
            <a:endParaRPr lang="fr-FR" sz="2000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762000"/>
            <a:ext cx="7239000" cy="457200"/>
          </a:xfrm>
        </p:spPr>
        <p:txBody>
          <a:bodyPr/>
          <a:lstStyle/>
          <a:p>
            <a:r>
              <a:rPr lang="fr-FR" smtClean="0"/>
              <a:t>L’intégration des systèmes applicatifs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762000" y="1676400"/>
            <a:ext cx="3505200" cy="533400"/>
          </a:xfrm>
          <a:prstGeom prst="rect">
            <a:avLst/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Outils bureautiques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724400" y="1676400"/>
            <a:ext cx="3429000" cy="533400"/>
          </a:xfrm>
          <a:prstGeom prst="rect">
            <a:avLst/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Messagerie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762000" y="2514600"/>
            <a:ext cx="533400" cy="3124200"/>
          </a:xfrm>
          <a:prstGeom prst="rect">
            <a:avLst/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W</a:t>
            </a:r>
            <a:br>
              <a:rPr lang="fr-FR" sz="2000" b="0"/>
            </a:br>
            <a:r>
              <a:rPr lang="fr-FR" sz="2000" b="0"/>
              <a:t>o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r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k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f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l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o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w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7696200" y="2514600"/>
            <a:ext cx="457200" cy="3048000"/>
          </a:xfrm>
          <a:prstGeom prst="rect">
            <a:avLst/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G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E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D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1600200" y="5867400"/>
            <a:ext cx="5867400" cy="4572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Reporting / EIS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1600200" y="2514600"/>
            <a:ext cx="1676400" cy="8382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Gestion des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achats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3657600" y="2514600"/>
            <a:ext cx="1676400" cy="8382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Gestion des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stocks</a:t>
            </a:r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5791200" y="2514600"/>
            <a:ext cx="1676400" cy="8382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Gestion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commerciale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1600200" y="3657600"/>
            <a:ext cx="1676400" cy="8382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Gestion des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immos</a:t>
            </a:r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3657600" y="3657600"/>
            <a:ext cx="1676400" cy="8382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Gestion des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projets</a:t>
            </a: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5791200" y="3657600"/>
            <a:ext cx="1676400" cy="8382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Gestion des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ressources</a:t>
            </a:r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1600200" y="4800600"/>
            <a:ext cx="1676400" cy="8382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Gestion de</a:t>
            </a:r>
          </a:p>
          <a:p>
            <a:pPr>
              <a:lnSpc>
                <a:spcPct val="100000"/>
              </a:lnSpc>
              <a:defRPr/>
            </a:pPr>
            <a:r>
              <a:rPr lang="fr-FR" sz="2000" b="0"/>
              <a:t>la trésorerie</a:t>
            </a:r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5791200" y="4800600"/>
            <a:ext cx="1676400" cy="8382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Gestion des </a:t>
            </a:r>
            <a:br>
              <a:rPr lang="fr-FR" sz="2000" b="0"/>
            </a:br>
            <a:r>
              <a:rPr lang="fr-FR" sz="2000" b="0"/>
              <a:t>RH et paie</a:t>
            </a:r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3657600" y="4800600"/>
            <a:ext cx="1676400" cy="8382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fr-FR" sz="2000" b="0"/>
              <a:t>Comptabilités</a:t>
            </a:r>
          </a:p>
        </p:txBody>
      </p:sp>
      <p:sp>
        <p:nvSpPr>
          <p:cNvPr id="8209" name="AutoShape 17"/>
          <p:cNvSpPr>
            <a:spLocks noChangeArrowheads="1"/>
          </p:cNvSpPr>
          <p:nvPr/>
        </p:nvSpPr>
        <p:spPr bwMode="auto">
          <a:xfrm>
            <a:off x="381000" y="1447800"/>
            <a:ext cx="8229600" cy="5029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Historique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543800" cy="4114800"/>
          </a:xfrm>
        </p:spPr>
        <p:txBody>
          <a:bodyPr/>
          <a:lstStyle/>
          <a:p>
            <a:r>
              <a:rPr lang="fr-FR" smtClean="0"/>
              <a:t>Jusque dans les années 1990, des applications séparées, spécifiques à un secteur de l’entreprise</a:t>
            </a:r>
          </a:p>
          <a:p>
            <a:r>
              <a:rPr lang="fr-FR" smtClean="0"/>
              <a:t>Exemples :</a:t>
            </a:r>
          </a:p>
          <a:p>
            <a:pPr lvl="1"/>
            <a:r>
              <a:rPr lang="fr-FR" smtClean="0"/>
              <a:t>Gestion commerciale, Facturation, Gestion des stocks</a:t>
            </a:r>
          </a:p>
          <a:p>
            <a:pPr lvl="1"/>
            <a:r>
              <a:rPr lang="fr-FR" smtClean="0"/>
              <a:t>Comptabilité, Paye</a:t>
            </a:r>
          </a:p>
          <a:p>
            <a:pPr lvl="1"/>
            <a:r>
              <a:rPr lang="fr-FR" smtClean="0"/>
              <a:t>GPAO (Gestion de production assistée par ordinateur)</a:t>
            </a:r>
          </a:p>
          <a:p>
            <a:r>
              <a:rPr lang="fr-FR" smtClean="0"/>
              <a:t>De nombreux logiciels spécifiques « maison »</a:t>
            </a:r>
          </a:p>
          <a:p>
            <a:r>
              <a:rPr lang="fr-FR" smtClean="0"/>
              <a:t>Des interfaces pour transférer périodiquement les informations d’une application à une autre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Historique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Dans les années 1990 :</a:t>
            </a:r>
          </a:p>
          <a:p>
            <a:r>
              <a:rPr lang="fr-FR" smtClean="0"/>
              <a:t>Augmentation de la puissance et de la connectivité des systèmes</a:t>
            </a:r>
          </a:p>
          <a:p>
            <a:r>
              <a:rPr lang="fr-FR" smtClean="0"/>
              <a:t>Apparition des réseaux</a:t>
            </a:r>
          </a:p>
          <a:p>
            <a:endParaRPr lang="fr-FR" smtClean="0"/>
          </a:p>
          <a:p>
            <a:r>
              <a:rPr lang="fr-FR" smtClean="0"/>
              <a:t>Nécessité d’intégration des applications pour accompagner les changements organisationnels des entreprises</a:t>
            </a:r>
          </a:p>
          <a:p>
            <a:endParaRPr lang="fr-FR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Evolution des besoins en gestion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162800" cy="3886200"/>
          </a:xfrm>
        </p:spPr>
        <p:txBody>
          <a:bodyPr/>
          <a:lstStyle/>
          <a:p>
            <a:r>
              <a:rPr lang="fr-FR" smtClean="0"/>
              <a:t>A l'intérieur de l'entreprise, le travail change :</a:t>
            </a:r>
          </a:p>
          <a:p>
            <a:r>
              <a:rPr lang="fr-FR" smtClean="0"/>
              <a:t>Les acteurs doivent coopérer dans des processus</a:t>
            </a:r>
          </a:p>
          <a:p>
            <a:r>
              <a:rPr lang="fr-FR" smtClean="0"/>
              <a:t>On professionnalise des métiers en structurant les échanges entre ces métiers </a:t>
            </a:r>
          </a:p>
          <a:p>
            <a:r>
              <a:rPr lang="fr-FR" smtClean="0"/>
              <a:t>Les échanges d'information deviennent à la fois plus formels et plus dématérialisés</a:t>
            </a:r>
          </a:p>
          <a:p>
            <a:r>
              <a:rPr lang="fr-FR" smtClean="0"/>
              <a:t>Développement de la notion de processus :</a:t>
            </a:r>
            <a:br>
              <a:rPr lang="fr-FR" smtClean="0"/>
            </a:br>
            <a:r>
              <a:rPr lang="fr-FR" i="1" smtClean="0">
                <a:solidFill>
                  <a:srgbClr val="000099"/>
                </a:solidFill>
              </a:rPr>
              <a:t>Business Process Reengineering</a:t>
            </a:r>
            <a:endParaRPr lang="fr-FR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notion de processus</a:t>
            </a:r>
          </a:p>
        </p:txBody>
      </p:sp>
      <p:sp>
        <p:nvSpPr>
          <p:cNvPr id="12291" name="Line 4"/>
          <p:cNvSpPr>
            <a:spLocks noChangeShapeType="1"/>
          </p:cNvSpPr>
          <p:nvPr/>
        </p:nvSpPr>
        <p:spPr bwMode="auto">
          <a:xfrm>
            <a:off x="1912938" y="2052638"/>
            <a:ext cx="14287" cy="3052762"/>
          </a:xfrm>
          <a:prstGeom prst="line">
            <a:avLst/>
          </a:prstGeom>
          <a:noFill/>
          <a:ln w="2556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12292" name="Group 5"/>
          <p:cNvGrpSpPr>
            <a:grpSpLocks/>
          </p:cNvGrpSpPr>
          <p:nvPr/>
        </p:nvGrpSpPr>
        <p:grpSpPr bwMode="auto">
          <a:xfrm>
            <a:off x="412750" y="2219325"/>
            <a:ext cx="1420813" cy="463550"/>
            <a:chOff x="260" y="1040"/>
            <a:chExt cx="895" cy="292"/>
          </a:xfrm>
        </p:grpSpPr>
        <p:sp>
          <p:nvSpPr>
            <p:cNvPr id="12313" name="Freeform 6"/>
            <p:cNvSpPr>
              <a:spLocks noChangeArrowheads="1"/>
            </p:cNvSpPr>
            <p:nvPr/>
          </p:nvSpPr>
          <p:spPr bwMode="auto">
            <a:xfrm>
              <a:off x="260" y="1040"/>
              <a:ext cx="896" cy="293"/>
            </a:xfrm>
            <a:custGeom>
              <a:avLst/>
              <a:gdLst>
                <a:gd name="T0" fmla="*/ 3952 w 3953"/>
                <a:gd name="T1" fmla="*/ 295 h 1294"/>
                <a:gd name="T2" fmla="*/ 776 w 3953"/>
                <a:gd name="T3" fmla="*/ 295 h 1294"/>
                <a:gd name="T4" fmla="*/ 776 w 3953"/>
                <a:gd name="T5" fmla="*/ 0 h 1294"/>
                <a:gd name="T6" fmla="*/ 0 w 3953"/>
                <a:gd name="T7" fmla="*/ 646 h 1294"/>
                <a:gd name="T8" fmla="*/ 776 w 3953"/>
                <a:gd name="T9" fmla="*/ 1293 h 1294"/>
                <a:gd name="T10" fmla="*/ 776 w 3953"/>
                <a:gd name="T11" fmla="*/ 997 h 1294"/>
                <a:gd name="T12" fmla="*/ 3952 w 3953"/>
                <a:gd name="T13" fmla="*/ 997 h 1294"/>
                <a:gd name="T14" fmla="*/ 3952 w 3953"/>
                <a:gd name="T15" fmla="*/ 295 h 12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953"/>
                <a:gd name="T25" fmla="*/ 0 h 1294"/>
                <a:gd name="T26" fmla="*/ 3953 w 3953"/>
                <a:gd name="T27" fmla="*/ 1294 h 12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953" h="1294">
                  <a:moveTo>
                    <a:pt x="3952" y="295"/>
                  </a:moveTo>
                  <a:lnTo>
                    <a:pt x="776" y="295"/>
                  </a:lnTo>
                  <a:lnTo>
                    <a:pt x="776" y="0"/>
                  </a:lnTo>
                  <a:lnTo>
                    <a:pt x="0" y="646"/>
                  </a:lnTo>
                  <a:lnTo>
                    <a:pt x="776" y="1293"/>
                  </a:lnTo>
                  <a:lnTo>
                    <a:pt x="776" y="997"/>
                  </a:lnTo>
                  <a:lnTo>
                    <a:pt x="3952" y="997"/>
                  </a:lnTo>
                  <a:lnTo>
                    <a:pt x="3952" y="295"/>
                  </a:lnTo>
                </a:path>
              </a:pathLst>
            </a:custGeom>
            <a:solidFill>
              <a:srgbClr val="1F97D9"/>
            </a:solidFill>
            <a:ln w="126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314" name="AutoShape 7"/>
            <p:cNvSpPr>
              <a:spLocks noChangeArrowheads="1"/>
            </p:cNvSpPr>
            <p:nvPr/>
          </p:nvSpPr>
          <p:spPr bwMode="auto">
            <a:xfrm>
              <a:off x="356" y="1107"/>
              <a:ext cx="801" cy="159"/>
            </a:xfrm>
            <a:prstGeom prst="roundRect">
              <a:avLst>
                <a:gd name="adj" fmla="val 630"/>
              </a:avLst>
            </a:prstGeom>
            <a:solidFill>
              <a:srgbClr val="1F97D9"/>
            </a:solidFill>
            <a:ln w="9525">
              <a:noFill/>
              <a:round/>
              <a:headEnd/>
              <a:tailEnd/>
            </a:ln>
          </p:spPr>
          <p:txBody>
            <a:bodyPr lIns="92160" tIns="46080" rIns="92160" bIns="46080" anchor="ctr"/>
            <a:lstStyle/>
            <a:p>
              <a:pPr algn="r">
                <a:lnSpc>
                  <a:spcPct val="93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b="0">
                  <a:solidFill>
                    <a:srgbClr val="FFFFFF"/>
                  </a:solidFill>
                </a:rPr>
                <a:t>Fournisseur</a:t>
              </a:r>
            </a:p>
          </p:txBody>
        </p:sp>
      </p:grpSp>
      <p:grpSp>
        <p:nvGrpSpPr>
          <p:cNvPr id="12293" name="Group 8"/>
          <p:cNvGrpSpPr>
            <a:grpSpLocks/>
          </p:cNvGrpSpPr>
          <p:nvPr/>
        </p:nvGrpSpPr>
        <p:grpSpPr bwMode="auto">
          <a:xfrm>
            <a:off x="2160588" y="2219325"/>
            <a:ext cx="4832350" cy="463550"/>
            <a:chOff x="1361" y="1040"/>
            <a:chExt cx="3044" cy="292"/>
          </a:xfrm>
        </p:grpSpPr>
        <p:sp>
          <p:nvSpPr>
            <p:cNvPr id="12311" name="Freeform 9"/>
            <p:cNvSpPr>
              <a:spLocks noChangeArrowheads="1"/>
            </p:cNvSpPr>
            <p:nvPr/>
          </p:nvSpPr>
          <p:spPr bwMode="auto">
            <a:xfrm>
              <a:off x="1361" y="1040"/>
              <a:ext cx="3045" cy="293"/>
            </a:xfrm>
            <a:custGeom>
              <a:avLst/>
              <a:gdLst>
                <a:gd name="T0" fmla="*/ 0 w 13429"/>
                <a:gd name="T1" fmla="*/ 646 h 1294"/>
                <a:gd name="T2" fmla="*/ 1706 w 13429"/>
                <a:gd name="T3" fmla="*/ 0 h 1294"/>
                <a:gd name="T4" fmla="*/ 1706 w 13429"/>
                <a:gd name="T5" fmla="*/ 242 h 1294"/>
                <a:gd name="T6" fmla="*/ 11721 w 13429"/>
                <a:gd name="T7" fmla="*/ 242 h 1294"/>
                <a:gd name="T8" fmla="*/ 11721 w 13429"/>
                <a:gd name="T9" fmla="*/ 0 h 1294"/>
                <a:gd name="T10" fmla="*/ 13428 w 13429"/>
                <a:gd name="T11" fmla="*/ 646 h 1294"/>
                <a:gd name="T12" fmla="*/ 11721 w 13429"/>
                <a:gd name="T13" fmla="*/ 1293 h 1294"/>
                <a:gd name="T14" fmla="*/ 11721 w 13429"/>
                <a:gd name="T15" fmla="*/ 1050 h 1294"/>
                <a:gd name="T16" fmla="*/ 1706 w 13429"/>
                <a:gd name="T17" fmla="*/ 1050 h 1294"/>
                <a:gd name="T18" fmla="*/ 1706 w 13429"/>
                <a:gd name="T19" fmla="*/ 1293 h 1294"/>
                <a:gd name="T20" fmla="*/ 0 w 13429"/>
                <a:gd name="T21" fmla="*/ 646 h 12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3429"/>
                <a:gd name="T34" fmla="*/ 0 h 1294"/>
                <a:gd name="T35" fmla="*/ 13429 w 13429"/>
                <a:gd name="T36" fmla="*/ 1294 h 129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3429" h="1294">
                  <a:moveTo>
                    <a:pt x="0" y="646"/>
                  </a:moveTo>
                  <a:lnTo>
                    <a:pt x="1706" y="0"/>
                  </a:lnTo>
                  <a:lnTo>
                    <a:pt x="1706" y="242"/>
                  </a:lnTo>
                  <a:lnTo>
                    <a:pt x="11721" y="242"/>
                  </a:lnTo>
                  <a:lnTo>
                    <a:pt x="11721" y="0"/>
                  </a:lnTo>
                  <a:lnTo>
                    <a:pt x="13428" y="646"/>
                  </a:lnTo>
                  <a:lnTo>
                    <a:pt x="11721" y="1293"/>
                  </a:lnTo>
                  <a:lnTo>
                    <a:pt x="11721" y="1050"/>
                  </a:lnTo>
                  <a:lnTo>
                    <a:pt x="1706" y="1050"/>
                  </a:lnTo>
                  <a:lnTo>
                    <a:pt x="1706" y="1293"/>
                  </a:lnTo>
                  <a:lnTo>
                    <a:pt x="0" y="646"/>
                  </a:lnTo>
                </a:path>
              </a:pathLst>
            </a:custGeom>
            <a:solidFill>
              <a:srgbClr val="1F97D9"/>
            </a:solidFill>
            <a:ln w="126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312" name="AutoShape 10"/>
            <p:cNvSpPr>
              <a:spLocks noChangeArrowheads="1"/>
            </p:cNvSpPr>
            <p:nvPr/>
          </p:nvSpPr>
          <p:spPr bwMode="auto">
            <a:xfrm>
              <a:off x="1603" y="1095"/>
              <a:ext cx="2562" cy="183"/>
            </a:xfrm>
            <a:prstGeom prst="roundRect">
              <a:avLst>
                <a:gd name="adj" fmla="val 546"/>
              </a:avLst>
            </a:prstGeom>
            <a:solidFill>
              <a:srgbClr val="1F97D9"/>
            </a:solidFill>
            <a:ln w="9525">
              <a:noFill/>
              <a:round/>
              <a:headEnd/>
              <a:tailEnd/>
            </a:ln>
          </p:spPr>
          <p:txBody>
            <a:bodyPr lIns="92160" tIns="46080" rIns="92160" bIns="46080" anchor="ctr"/>
            <a:lstStyle/>
            <a:p>
              <a:pPr>
                <a:lnSpc>
                  <a:spcPct val="93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b="0">
                  <a:solidFill>
                    <a:srgbClr val="FFFFFF"/>
                  </a:solidFill>
                </a:rPr>
                <a:t>ENTREPRISE</a:t>
              </a:r>
            </a:p>
          </p:txBody>
        </p:sp>
      </p:grpSp>
      <p:grpSp>
        <p:nvGrpSpPr>
          <p:cNvPr id="12294" name="Group 11"/>
          <p:cNvGrpSpPr>
            <a:grpSpLocks/>
          </p:cNvGrpSpPr>
          <p:nvPr/>
        </p:nvGrpSpPr>
        <p:grpSpPr bwMode="auto">
          <a:xfrm>
            <a:off x="7221538" y="2219325"/>
            <a:ext cx="1541462" cy="479425"/>
            <a:chOff x="4549" y="1040"/>
            <a:chExt cx="971" cy="302"/>
          </a:xfrm>
        </p:grpSpPr>
        <p:sp>
          <p:nvSpPr>
            <p:cNvPr id="12309" name="Freeform 12"/>
            <p:cNvSpPr>
              <a:spLocks noChangeArrowheads="1"/>
            </p:cNvSpPr>
            <p:nvPr/>
          </p:nvSpPr>
          <p:spPr bwMode="auto">
            <a:xfrm>
              <a:off x="4549" y="1040"/>
              <a:ext cx="972" cy="303"/>
            </a:xfrm>
            <a:custGeom>
              <a:avLst/>
              <a:gdLst>
                <a:gd name="T0" fmla="*/ 0 w 4288"/>
                <a:gd name="T1" fmla="*/ 335 h 1334"/>
                <a:gd name="T2" fmla="*/ 3491 w 4288"/>
                <a:gd name="T3" fmla="*/ 335 h 1334"/>
                <a:gd name="T4" fmla="*/ 3491 w 4288"/>
                <a:gd name="T5" fmla="*/ 0 h 1334"/>
                <a:gd name="T6" fmla="*/ 4287 w 4288"/>
                <a:gd name="T7" fmla="*/ 666 h 1334"/>
                <a:gd name="T8" fmla="*/ 3491 w 4288"/>
                <a:gd name="T9" fmla="*/ 1333 h 1334"/>
                <a:gd name="T10" fmla="*/ 3491 w 4288"/>
                <a:gd name="T11" fmla="*/ 997 h 1334"/>
                <a:gd name="T12" fmla="*/ 0 w 4288"/>
                <a:gd name="T13" fmla="*/ 997 h 1334"/>
                <a:gd name="T14" fmla="*/ 0 w 4288"/>
                <a:gd name="T15" fmla="*/ 335 h 13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88"/>
                <a:gd name="T25" fmla="*/ 0 h 1334"/>
                <a:gd name="T26" fmla="*/ 4288 w 4288"/>
                <a:gd name="T27" fmla="*/ 1334 h 133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88" h="1334">
                  <a:moveTo>
                    <a:pt x="0" y="335"/>
                  </a:moveTo>
                  <a:lnTo>
                    <a:pt x="3491" y="335"/>
                  </a:lnTo>
                  <a:lnTo>
                    <a:pt x="3491" y="0"/>
                  </a:lnTo>
                  <a:lnTo>
                    <a:pt x="4287" y="666"/>
                  </a:lnTo>
                  <a:lnTo>
                    <a:pt x="3491" y="1333"/>
                  </a:lnTo>
                  <a:lnTo>
                    <a:pt x="3491" y="997"/>
                  </a:lnTo>
                  <a:lnTo>
                    <a:pt x="0" y="997"/>
                  </a:lnTo>
                  <a:lnTo>
                    <a:pt x="0" y="335"/>
                  </a:lnTo>
                </a:path>
              </a:pathLst>
            </a:custGeom>
            <a:solidFill>
              <a:srgbClr val="1F97D9"/>
            </a:solidFill>
            <a:ln w="126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310" name="AutoShape 13"/>
            <p:cNvSpPr>
              <a:spLocks noChangeArrowheads="1"/>
            </p:cNvSpPr>
            <p:nvPr/>
          </p:nvSpPr>
          <p:spPr bwMode="auto">
            <a:xfrm>
              <a:off x="4549" y="1116"/>
              <a:ext cx="883" cy="150"/>
            </a:xfrm>
            <a:prstGeom prst="roundRect">
              <a:avLst>
                <a:gd name="adj" fmla="val 667"/>
              </a:avLst>
            </a:prstGeom>
            <a:solidFill>
              <a:srgbClr val="1F97D9"/>
            </a:solidFill>
            <a:ln w="9525">
              <a:noFill/>
              <a:round/>
              <a:headEnd/>
              <a:tailEnd/>
            </a:ln>
          </p:spPr>
          <p:txBody>
            <a:bodyPr lIns="92160" tIns="46080" rIns="92160" bIns="46080" anchor="ctr"/>
            <a:lstStyle/>
            <a:p>
              <a:pPr algn="l">
                <a:lnSpc>
                  <a:spcPct val="93000"/>
                </a:lnSpc>
                <a:spcBef>
                  <a:spcPts val="875"/>
                </a:spcBef>
                <a:buClr>
                  <a:srgbClr val="000000"/>
                </a:buClr>
                <a:buSzPct val="100000"/>
                <a:buFont typeface="Arial" pitchFamily="3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b="0">
                  <a:solidFill>
                    <a:srgbClr val="FFFFFF"/>
                  </a:solidFill>
                </a:rPr>
                <a:t>Client</a:t>
              </a:r>
            </a:p>
          </p:txBody>
        </p:sp>
      </p:grpSp>
      <p:sp>
        <p:nvSpPr>
          <p:cNvPr id="12295" name="Line 14"/>
          <p:cNvSpPr>
            <a:spLocks noChangeShapeType="1"/>
          </p:cNvSpPr>
          <p:nvPr/>
        </p:nvSpPr>
        <p:spPr bwMode="auto">
          <a:xfrm>
            <a:off x="7121525" y="2052638"/>
            <a:ext cx="1588" cy="3052762"/>
          </a:xfrm>
          <a:prstGeom prst="line">
            <a:avLst/>
          </a:prstGeom>
          <a:noFill/>
          <a:ln w="2556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296" name="Rectangle 15"/>
          <p:cNvSpPr>
            <a:spLocks noChangeArrowheads="1"/>
          </p:cNvSpPr>
          <p:nvPr/>
        </p:nvSpPr>
        <p:spPr bwMode="auto">
          <a:xfrm rot="-5400000">
            <a:off x="1987550" y="3673475"/>
            <a:ext cx="2184400" cy="4699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fr-FR" sz="1800" b="0">
                <a:solidFill>
                  <a:schemeClr val="tx1"/>
                </a:solidFill>
              </a:rPr>
              <a:t>Métier 1</a:t>
            </a:r>
          </a:p>
        </p:txBody>
      </p:sp>
      <p:sp>
        <p:nvSpPr>
          <p:cNvPr id="12297" name="Rectangle 16"/>
          <p:cNvSpPr>
            <a:spLocks noChangeArrowheads="1"/>
          </p:cNvSpPr>
          <p:nvPr/>
        </p:nvSpPr>
        <p:spPr bwMode="auto">
          <a:xfrm rot="-5400000">
            <a:off x="3270250" y="3673475"/>
            <a:ext cx="2184400" cy="4699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fr-FR" sz="1800" b="0">
                <a:solidFill>
                  <a:schemeClr val="tx1"/>
                </a:solidFill>
              </a:rPr>
              <a:t>Métier 2</a:t>
            </a:r>
          </a:p>
        </p:txBody>
      </p:sp>
      <p:sp>
        <p:nvSpPr>
          <p:cNvPr id="12298" name="Rectangle 17"/>
          <p:cNvSpPr>
            <a:spLocks noChangeArrowheads="1"/>
          </p:cNvSpPr>
          <p:nvPr/>
        </p:nvSpPr>
        <p:spPr bwMode="auto">
          <a:xfrm rot="-5400000">
            <a:off x="5187950" y="3673475"/>
            <a:ext cx="2184400" cy="4699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fr-FR" sz="1800" b="0">
                <a:solidFill>
                  <a:schemeClr val="tx1"/>
                </a:solidFill>
              </a:rPr>
              <a:t>Métier n</a:t>
            </a:r>
          </a:p>
        </p:txBody>
      </p:sp>
      <p:sp>
        <p:nvSpPr>
          <p:cNvPr id="12299" name="AutoShape 18"/>
          <p:cNvSpPr>
            <a:spLocks noChangeArrowheads="1"/>
          </p:cNvSpPr>
          <p:nvPr/>
        </p:nvSpPr>
        <p:spPr bwMode="auto">
          <a:xfrm>
            <a:off x="2387600" y="3324225"/>
            <a:ext cx="4533900" cy="4064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fr-FR" sz="1800">
                <a:solidFill>
                  <a:srgbClr val="000099"/>
                </a:solidFill>
              </a:rPr>
              <a:t>Processus</a:t>
            </a:r>
          </a:p>
        </p:txBody>
      </p:sp>
      <p:sp>
        <p:nvSpPr>
          <p:cNvPr id="12300" name="Oval 19"/>
          <p:cNvSpPr>
            <a:spLocks noChangeArrowheads="1"/>
          </p:cNvSpPr>
          <p:nvPr/>
        </p:nvSpPr>
        <p:spPr bwMode="auto">
          <a:xfrm>
            <a:off x="863600" y="2689225"/>
            <a:ext cx="584200" cy="584200"/>
          </a:xfrm>
          <a:prstGeom prst="ellipse">
            <a:avLst/>
          </a:prstGeom>
          <a:solidFill>
            <a:schemeClr val="hlink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301" name="Oval 20"/>
          <p:cNvSpPr>
            <a:spLocks noChangeArrowheads="1"/>
          </p:cNvSpPr>
          <p:nvPr/>
        </p:nvSpPr>
        <p:spPr bwMode="auto">
          <a:xfrm>
            <a:off x="1168400" y="3895725"/>
            <a:ext cx="584200" cy="584200"/>
          </a:xfrm>
          <a:prstGeom prst="ellipse">
            <a:avLst/>
          </a:prstGeom>
          <a:solidFill>
            <a:schemeClr val="hlink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302" name="Oval 21"/>
          <p:cNvSpPr>
            <a:spLocks noChangeArrowheads="1"/>
          </p:cNvSpPr>
          <p:nvPr/>
        </p:nvSpPr>
        <p:spPr bwMode="auto">
          <a:xfrm>
            <a:off x="762000" y="4391025"/>
            <a:ext cx="584200" cy="584200"/>
          </a:xfrm>
          <a:prstGeom prst="ellipse">
            <a:avLst/>
          </a:prstGeom>
          <a:solidFill>
            <a:schemeClr val="hlink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303" name="Oval 22"/>
          <p:cNvSpPr>
            <a:spLocks noChangeArrowheads="1"/>
          </p:cNvSpPr>
          <p:nvPr/>
        </p:nvSpPr>
        <p:spPr bwMode="auto">
          <a:xfrm>
            <a:off x="8001000" y="2727325"/>
            <a:ext cx="584200" cy="584200"/>
          </a:xfrm>
          <a:prstGeom prst="ellipse">
            <a:avLst/>
          </a:prstGeom>
          <a:solidFill>
            <a:schemeClr val="hlink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304" name="Oval 23"/>
          <p:cNvSpPr>
            <a:spLocks noChangeArrowheads="1"/>
          </p:cNvSpPr>
          <p:nvPr/>
        </p:nvSpPr>
        <p:spPr bwMode="auto">
          <a:xfrm>
            <a:off x="8318500" y="3438525"/>
            <a:ext cx="584200" cy="584200"/>
          </a:xfrm>
          <a:prstGeom prst="ellipse">
            <a:avLst/>
          </a:prstGeom>
          <a:solidFill>
            <a:schemeClr val="hlink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305" name="Oval 24"/>
          <p:cNvSpPr>
            <a:spLocks noChangeArrowheads="1"/>
          </p:cNvSpPr>
          <p:nvPr/>
        </p:nvSpPr>
        <p:spPr bwMode="auto">
          <a:xfrm>
            <a:off x="8026400" y="4289425"/>
            <a:ext cx="584200" cy="584200"/>
          </a:xfrm>
          <a:prstGeom prst="ellipse">
            <a:avLst/>
          </a:prstGeom>
          <a:solidFill>
            <a:schemeClr val="hlink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306" name="AutoShape 25" descr="Light downward diagonal"/>
          <p:cNvSpPr>
            <a:spLocks noChangeArrowheads="1"/>
          </p:cNvSpPr>
          <p:nvPr/>
        </p:nvSpPr>
        <p:spPr bwMode="auto">
          <a:xfrm>
            <a:off x="1028700" y="3324225"/>
            <a:ext cx="1460500" cy="406400"/>
          </a:xfrm>
          <a:prstGeom prst="roundRect">
            <a:avLst>
              <a:gd name="adj" fmla="val 16667"/>
            </a:avLst>
          </a:prstGeom>
          <a:pattFill prst="ltDnDiag">
            <a:fgClr>
              <a:schemeClr val="folHlink"/>
            </a:fgClr>
            <a:bgClr>
              <a:srgbClr val="FFFFFF"/>
            </a:bgClr>
          </a:patt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endParaRPr lang="fr-FR" sz="1800" b="0">
              <a:solidFill>
                <a:schemeClr val="tx1"/>
              </a:solidFill>
            </a:endParaRPr>
          </a:p>
        </p:txBody>
      </p:sp>
      <p:sp>
        <p:nvSpPr>
          <p:cNvPr id="12307" name="AutoShape 26" descr="Light downward diagonal"/>
          <p:cNvSpPr>
            <a:spLocks noChangeArrowheads="1"/>
          </p:cNvSpPr>
          <p:nvPr/>
        </p:nvSpPr>
        <p:spPr bwMode="auto">
          <a:xfrm>
            <a:off x="6629400" y="3324225"/>
            <a:ext cx="1460500" cy="406400"/>
          </a:xfrm>
          <a:prstGeom prst="roundRect">
            <a:avLst>
              <a:gd name="adj" fmla="val 16667"/>
            </a:avLst>
          </a:prstGeom>
          <a:pattFill prst="ltDnDiag">
            <a:fgClr>
              <a:schemeClr val="folHlink"/>
            </a:fgClr>
            <a:bgClr>
              <a:srgbClr val="FFFFFF"/>
            </a:bgClr>
          </a:patt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endParaRPr lang="fr-FR" sz="1800" b="0">
              <a:solidFill>
                <a:schemeClr val="tx1"/>
              </a:solidFill>
            </a:endParaRPr>
          </a:p>
        </p:txBody>
      </p:sp>
      <p:sp>
        <p:nvSpPr>
          <p:cNvPr id="12308" name="Text Box 27"/>
          <p:cNvSpPr txBox="1">
            <a:spLocks noChangeArrowheads="1"/>
          </p:cNvSpPr>
          <p:nvPr/>
        </p:nvSpPr>
        <p:spPr bwMode="auto">
          <a:xfrm>
            <a:off x="5026025" y="40259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fr-FR" sz="2400" b="0">
                <a:solidFill>
                  <a:srgbClr val="000099"/>
                </a:solidFill>
                <a:latin typeface="Times New Roman" pitchFamily="18" charset="0"/>
              </a:rPr>
              <a:t>…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il">
  <a:themeElements>
    <a:clrScheme name="">
      <a:dk1>
        <a:srgbClr val="919191"/>
      </a:dk1>
      <a:lt1>
        <a:srgbClr val="FFFFFF"/>
      </a:lt1>
      <a:dk2>
        <a:srgbClr val="6600FF"/>
      </a:dk2>
      <a:lt2>
        <a:srgbClr val="FFFF00"/>
      </a:lt2>
      <a:accent1>
        <a:srgbClr val="618FFD"/>
      </a:accent1>
      <a:accent2>
        <a:srgbClr val="00AE00"/>
      </a:accent2>
      <a:accent3>
        <a:srgbClr val="B8AAFF"/>
      </a:accent3>
      <a:accent4>
        <a:srgbClr val="DADADA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i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FF"/>
    </a:dk2>
    <a:lt2>
      <a:srgbClr val="000000"/>
    </a:lt2>
    <a:accent1>
      <a:srgbClr val="00DFCA"/>
    </a:accent1>
    <a:accent2>
      <a:srgbClr val="618FFD"/>
    </a:accent2>
    <a:accent3>
      <a:srgbClr val="FFFFFF"/>
    </a:accent3>
    <a:accent4>
      <a:srgbClr val="DADADA"/>
    </a:accent4>
    <a:accent5>
      <a:srgbClr val="AAECE1"/>
    </a:accent5>
    <a:accent6>
      <a:srgbClr val="5781E5"/>
    </a:accent6>
    <a:hlink>
      <a:srgbClr val="B760F9"/>
    </a:hlink>
    <a:folHlink>
      <a:srgbClr val="DC0081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FF"/>
    </a:dk2>
    <a:lt2>
      <a:srgbClr val="000000"/>
    </a:lt2>
    <a:accent1>
      <a:srgbClr val="00DFCA"/>
    </a:accent1>
    <a:accent2>
      <a:srgbClr val="618FFD"/>
    </a:accent2>
    <a:accent3>
      <a:srgbClr val="FFFFFF"/>
    </a:accent3>
    <a:accent4>
      <a:srgbClr val="DADADA"/>
    </a:accent4>
    <a:accent5>
      <a:srgbClr val="AAECE1"/>
    </a:accent5>
    <a:accent6>
      <a:srgbClr val="5781E5"/>
    </a:accent6>
    <a:hlink>
      <a:srgbClr val="B760F9"/>
    </a:hlink>
    <a:folHlink>
      <a:srgbClr val="DC0081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FF"/>
    </a:dk2>
    <a:lt2>
      <a:srgbClr val="000000"/>
    </a:lt2>
    <a:accent1>
      <a:srgbClr val="00DFCA"/>
    </a:accent1>
    <a:accent2>
      <a:srgbClr val="618FFD"/>
    </a:accent2>
    <a:accent3>
      <a:srgbClr val="FFFFFF"/>
    </a:accent3>
    <a:accent4>
      <a:srgbClr val="DADADA"/>
    </a:accent4>
    <a:accent5>
      <a:srgbClr val="AAECE1"/>
    </a:accent5>
    <a:accent6>
      <a:srgbClr val="5781E5"/>
    </a:accent6>
    <a:hlink>
      <a:srgbClr val="B760F9"/>
    </a:hlink>
    <a:folHlink>
      <a:srgbClr val="DC0081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FF"/>
    </a:dk2>
    <a:lt2>
      <a:srgbClr val="000000"/>
    </a:lt2>
    <a:accent1>
      <a:srgbClr val="00DFCA"/>
    </a:accent1>
    <a:accent2>
      <a:srgbClr val="618FFD"/>
    </a:accent2>
    <a:accent3>
      <a:srgbClr val="FFFFFF"/>
    </a:accent3>
    <a:accent4>
      <a:srgbClr val="DADADA"/>
    </a:accent4>
    <a:accent5>
      <a:srgbClr val="AAECE1"/>
    </a:accent5>
    <a:accent6>
      <a:srgbClr val="5781E5"/>
    </a:accent6>
    <a:hlink>
      <a:srgbClr val="B760F9"/>
    </a:hlink>
    <a:folHlink>
      <a:srgbClr val="DC0081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FF"/>
    </a:dk2>
    <a:lt2>
      <a:srgbClr val="000000"/>
    </a:lt2>
    <a:accent1>
      <a:srgbClr val="00DFCA"/>
    </a:accent1>
    <a:accent2>
      <a:srgbClr val="618FFD"/>
    </a:accent2>
    <a:accent3>
      <a:srgbClr val="FFFFFF"/>
    </a:accent3>
    <a:accent4>
      <a:srgbClr val="DADADA"/>
    </a:accent4>
    <a:accent5>
      <a:srgbClr val="AAECE1"/>
    </a:accent5>
    <a:accent6>
      <a:srgbClr val="5781E5"/>
    </a:accent6>
    <a:hlink>
      <a:srgbClr val="B760F9"/>
    </a:hlink>
    <a:folHlink>
      <a:srgbClr val="DC008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présentation\mil.pot</Template>
  <TotalTime>6676</TotalTime>
  <Pages>12</Pages>
  <Words>2134</Words>
  <Application>Microsoft Office PowerPoint</Application>
  <PresentationFormat>Format US (216 x 279 mm)</PresentationFormat>
  <Paragraphs>787</Paragraphs>
  <Slides>40</Slides>
  <Notes>16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40</vt:i4>
      </vt:variant>
    </vt:vector>
  </HeadingPairs>
  <TitlesOfParts>
    <vt:vector size="48" baseType="lpstr">
      <vt:lpstr>Arial</vt:lpstr>
      <vt:lpstr>Times New Roman</vt:lpstr>
      <vt:lpstr>Tahoma</vt:lpstr>
      <vt:lpstr>Wingdings</vt:lpstr>
      <vt:lpstr>mil</vt:lpstr>
      <vt:lpstr>CorelDRAW!</vt:lpstr>
      <vt:lpstr>Microsoft ClipArt Gallery</vt:lpstr>
      <vt:lpstr>ClipArt</vt:lpstr>
      <vt:lpstr>e-Prélude.com  Les ERP (Enterprise Resource Planning)</vt:lpstr>
      <vt:lpstr>Définition</vt:lpstr>
      <vt:lpstr>Définition</vt:lpstr>
      <vt:lpstr>Caractéristiques des ERP</vt:lpstr>
      <vt:lpstr>L’intégration des systèmes applicatifs</vt:lpstr>
      <vt:lpstr>Historique</vt:lpstr>
      <vt:lpstr>Historique</vt:lpstr>
      <vt:lpstr>Evolution des besoins en gestion</vt:lpstr>
      <vt:lpstr>La notion de processus</vt:lpstr>
      <vt:lpstr>Fonctions et processus</vt:lpstr>
      <vt:lpstr>Système international  avec toutes les spécificités nationales </vt:lpstr>
      <vt:lpstr>Les modules des ERP</vt:lpstr>
      <vt:lpstr>Présentation de SAP R/3</vt:lpstr>
      <vt:lpstr>La Chaîne Logistique Intégrée</vt:lpstr>
      <vt:lpstr>Challenges des systèmes logistiques</vt:lpstr>
      <vt:lpstr>Intégration verticale de processus</vt:lpstr>
      <vt:lpstr>Diapositive 17</vt:lpstr>
      <vt:lpstr>Processus multisites - Logistique Globale</vt:lpstr>
      <vt:lpstr>Diapositive 19</vt:lpstr>
      <vt:lpstr>Les modules de production de SAP</vt:lpstr>
      <vt:lpstr>Adaptation à tous les types de production</vt:lpstr>
      <vt:lpstr>Gestion Financière</vt:lpstr>
      <vt:lpstr>Les modules financiers</vt:lpstr>
      <vt:lpstr>Processus commercial Livraison sur stock</vt:lpstr>
      <vt:lpstr>Processus commercial Livraison sur stock</vt:lpstr>
      <vt:lpstr>Processus commercial Fabrication à la commande</vt:lpstr>
      <vt:lpstr>Processus commercial Fabrication à la commande</vt:lpstr>
      <vt:lpstr>Processus Achat</vt:lpstr>
      <vt:lpstr>Processus Achat</vt:lpstr>
      <vt:lpstr>Le processus de planification : la planification hiérarchisée</vt:lpstr>
      <vt:lpstr>Le processus de production</vt:lpstr>
      <vt:lpstr>La planification de la production</vt:lpstr>
      <vt:lpstr>La gestion de la production</vt:lpstr>
      <vt:lpstr>Automatisation de Processus et Workflow</vt:lpstr>
      <vt:lpstr>Qu’apportent les ERP ?</vt:lpstr>
      <vt:lpstr>Quel intérêt pour l’entreprise ? </vt:lpstr>
      <vt:lpstr>Avantages de l’ERP</vt:lpstr>
      <vt:lpstr>Inconvénients majeurs</vt:lpstr>
      <vt:lpstr>Les risques</vt:lpstr>
      <vt:lpstr>Complexité de la mise en œuvre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 - Séance 10</dc:title>
  <dc:creator>Groupe HEC</dc:creator>
  <cp:lastModifiedBy>GERARD</cp:lastModifiedBy>
  <cp:revision>77</cp:revision>
  <cp:lastPrinted>2003-09-04T13:55:29Z</cp:lastPrinted>
  <dcterms:created xsi:type="dcterms:W3CDTF">1997-12-29T12:38:36Z</dcterms:created>
  <dcterms:modified xsi:type="dcterms:W3CDTF">2016-01-23T13:32:57Z</dcterms:modified>
</cp:coreProperties>
</file>