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282" r:id="rId3"/>
    <p:sldId id="281" r:id="rId4"/>
    <p:sldId id="273" r:id="rId5"/>
    <p:sldId id="274" r:id="rId6"/>
    <p:sldId id="284" r:id="rId7"/>
    <p:sldId id="257" r:id="rId8"/>
    <p:sldId id="258" r:id="rId9"/>
    <p:sldId id="268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260" r:id="rId18"/>
    <p:sldId id="285" r:id="rId19"/>
    <p:sldId id="262" r:id="rId20"/>
    <p:sldId id="263" r:id="rId21"/>
    <p:sldId id="269" r:id="rId22"/>
    <p:sldId id="270" r:id="rId23"/>
    <p:sldId id="271" r:id="rId24"/>
    <p:sldId id="288" r:id="rId25"/>
    <p:sldId id="289" r:id="rId26"/>
    <p:sldId id="292" r:id="rId27"/>
    <p:sldId id="294" r:id="rId28"/>
    <p:sldId id="297" r:id="rId29"/>
    <p:sldId id="301" r:id="rId30"/>
    <p:sldId id="306" r:id="rId31"/>
    <p:sldId id="307" r:id="rId32"/>
    <p:sldId id="308" r:id="rId33"/>
    <p:sldId id="309" r:id="rId34"/>
    <p:sldId id="312" r:id="rId35"/>
    <p:sldId id="313" r:id="rId36"/>
    <p:sldId id="316" r:id="rId37"/>
    <p:sldId id="318" r:id="rId38"/>
    <p:sldId id="321" r:id="rId39"/>
    <p:sldId id="280" r:id="rId40"/>
    <p:sldId id="276" r:id="rId41"/>
    <p:sldId id="265" r:id="rId42"/>
    <p:sldId id="322" r:id="rId43"/>
    <p:sldId id="279" r:id="rId44"/>
    <p:sldId id="266" r:id="rId45"/>
    <p:sldId id="323" r:id="rId46"/>
  </p:sldIdLst>
  <p:sldSz cx="9144000" cy="6858000" type="letter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  <a:srgbClr val="003366"/>
    <a:srgbClr val="00279F"/>
    <a:srgbClr val="00FFFF"/>
    <a:srgbClr val="8AABFE"/>
    <a:srgbClr val="CCFFCC"/>
    <a:srgbClr val="00FF00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6" autoAdjust="0"/>
    <p:restoredTop sz="94681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76800"/>
            <a:ext cx="5207000" cy="462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494" tIns="46909" rIns="95494" bIns="46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Corps du texte</a:t>
            </a:r>
          </a:p>
          <a:p>
            <a:pPr lvl="0"/>
            <a:r>
              <a:rPr lang="fr-FR" noProof="0" smtClean="0"/>
              <a:t>Deuxième niveau</a:t>
            </a:r>
          </a:p>
          <a:p>
            <a:pPr lvl="0"/>
            <a:r>
              <a:rPr lang="fr-FR" noProof="0" smtClean="0"/>
              <a:t>Troisième niveau</a:t>
            </a:r>
          </a:p>
          <a:p>
            <a:pPr lvl="0"/>
            <a:r>
              <a:rPr lang="fr-FR" noProof="0" smtClean="0"/>
              <a:t>Quatrième niveau</a:t>
            </a:r>
          </a:p>
          <a:p>
            <a:pPr lvl="0"/>
            <a:r>
              <a:rPr lang="fr-FR" noProof="0" smtClean="0"/>
              <a:t>Cinquième niveau</a:t>
            </a:r>
          </a:p>
        </p:txBody>
      </p:sp>
      <p:sp>
        <p:nvSpPr>
          <p:cNvPr id="276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3638" y="893763"/>
            <a:ext cx="4772025" cy="3578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1" tIns="45715" rIns="91431" bIns="45715" anchor="ctr"/>
          <a:lstStyle/>
          <a:p>
            <a:endParaRPr lang="fr-FR" dirty="0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4022725" y="9723439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5483" tIns="46903" rIns="95483" bIns="46903" anchor="b"/>
          <a:lstStyle/>
          <a:p>
            <a:pPr algn="r" defTabSz="966693"/>
            <a:r>
              <a:rPr lang="fr-FR" sz="1300" dirty="0">
                <a:latin typeface="Times New Roman" charset="0"/>
              </a:rPr>
              <a:t>22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" y="9723439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1" tIns="45715" rIns="91431" bIns="45715" anchor="ctr"/>
          <a:lstStyle/>
          <a:p>
            <a:endParaRPr lang="fr-FR" dirty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1" tIns="45715" rIns="91431" bIns="45715" anchor="ctr"/>
          <a:lstStyle/>
          <a:p>
            <a:endParaRPr lang="fr-FR" dirty="0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860425"/>
            <a:ext cx="4757738" cy="3568700"/>
          </a:xfrm>
          <a:ln cap="flat"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4"/>
            <a:ext cx="5207000" cy="4605337"/>
          </a:xfrm>
          <a:ln/>
        </p:spPr>
        <p:txBody>
          <a:bodyPr lIns="95483" tIns="46903" rIns="95483" bIns="46903"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>
            <p:ph type="body" idx="1"/>
          </p:nvPr>
        </p:nvSpPr>
        <p:spPr>
          <a:xfrm>
            <a:off x="946150" y="4878388"/>
            <a:ext cx="5207000" cy="4625975"/>
          </a:xfrm>
          <a:noFill/>
          <a:ln w="9525"/>
        </p:spPr>
        <p:txBody>
          <a:bodyPr lIns="95456" tIns="46890" rIns="95456" bIns="46890"/>
          <a:lstStyle/>
          <a:p>
            <a:pPr defTabSz="965200">
              <a:lnSpc>
                <a:spcPct val="100000"/>
              </a:lnSpc>
              <a:spcBef>
                <a:spcPct val="0"/>
              </a:spcBef>
            </a:pPr>
            <a:r>
              <a:rPr lang="fr-FR" sz="2500" smtClean="0">
                <a:latin typeface="Times New Roman" pitchFamily="18" charset="0"/>
              </a:rPr>
              <a:t>A gauche en jaune, le bloc de gestion des données techniques</a:t>
            </a:r>
          </a:p>
          <a:p>
            <a:pPr defTabSz="965200">
              <a:lnSpc>
                <a:spcPct val="100000"/>
              </a:lnSpc>
              <a:spcBef>
                <a:spcPct val="0"/>
              </a:spcBef>
            </a:pPr>
            <a:r>
              <a:rPr lang="fr-FR" sz="2500" smtClean="0">
                <a:latin typeface="Times New Roman" pitchFamily="18" charset="0"/>
              </a:rPr>
              <a:t>Cliquer sur un pavé pour accéder directement à la diapo détaillée</a:t>
            </a:r>
          </a:p>
          <a:p>
            <a:pPr defTabSz="965200">
              <a:lnSpc>
                <a:spcPct val="100000"/>
              </a:lnSpc>
              <a:spcBef>
                <a:spcPct val="0"/>
              </a:spcBef>
            </a:pPr>
            <a:r>
              <a:rPr lang="fr-FR" sz="2500" smtClean="0">
                <a:latin typeface="Times New Roman" pitchFamily="18" charset="0"/>
              </a:rPr>
              <a:t>Des boutons RETOUR figurent sur ces diapo pour revenir ici.</a:t>
            </a:r>
          </a:p>
        </p:txBody>
      </p:sp>
      <p:sp>
        <p:nvSpPr>
          <p:cNvPr id="2969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63638" y="893763"/>
            <a:ext cx="4773612" cy="3579812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solidFill>
            <a:srgbClr val="FFFFFF"/>
          </a:solidFill>
          <a:ln/>
        </p:spPr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460" tIns="48230" rIns="96460" bIns="48230"/>
          <a:lstStyle/>
          <a:p>
            <a:pPr defTabSz="965200">
              <a:lnSpc>
                <a:spcPct val="100000"/>
              </a:lnSpc>
              <a:spcBef>
                <a:spcPct val="0"/>
              </a:spcBef>
            </a:pPr>
            <a:r>
              <a:rPr lang="fr-FR" sz="2500" smtClean="0">
                <a:latin typeface="Times New Roman" pitchFamily="18" charset="0"/>
              </a:rPr>
              <a:t>Décomposition niveau par niveau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 w="9525"/>
        </p:spPr>
        <p:txBody>
          <a:bodyPr/>
          <a:lstStyle/>
          <a:p>
            <a:r>
              <a:rPr lang="fr-FR" smtClean="0"/>
              <a:t>La procédure de planification se déroulera en deux phases :</a:t>
            </a:r>
          </a:p>
          <a:p>
            <a:r>
              <a:rPr lang="fr-FR" smtClean="0"/>
              <a:t>- niveau MPS (produits finis)</a:t>
            </a:r>
          </a:p>
          <a:p>
            <a:r>
              <a:rPr lang="fr-FR" smtClean="0"/>
              <a:t>- validation manuelle des ordres proposés</a:t>
            </a:r>
          </a:p>
          <a:p>
            <a:r>
              <a:rPr lang="fr-FR" smtClean="0"/>
              <a:t>- niveau MRP (tous les autres articles)</a:t>
            </a:r>
          </a:p>
          <a:p>
            <a:r>
              <a:rPr lang="fr-FR" smtClean="0"/>
              <a:t>- validation manuelle des ordres proposés</a:t>
            </a:r>
          </a:p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96050" y="990600"/>
            <a:ext cx="1809750" cy="4800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990600"/>
            <a:ext cx="5276850" cy="4800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S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8229600" cy="864096"/>
          </a:xfrm>
        </p:spPr>
        <p:txBody>
          <a:bodyPr/>
          <a:lstStyle>
            <a:lvl1pPr algn="r">
              <a:lnSpc>
                <a:spcPts val="4580"/>
              </a:lnSpc>
              <a:defRPr sz="400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 Narrow" pitchFamily="34" charset="0"/>
              </a:defRPr>
            </a:lvl1pPr>
          </a:lstStyle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609600" y="1412777"/>
            <a:ext cx="8077200" cy="4608512"/>
          </a:xfrm>
        </p:spPr>
        <p:txBody>
          <a:bodyPr anchor="ctr"/>
          <a:lstStyle>
            <a:lvl1pPr marL="0" indent="0">
              <a:lnSpc>
                <a:spcPct val="110000"/>
              </a:lnSpc>
              <a:buClr>
                <a:srgbClr val="005490"/>
              </a:buClr>
              <a:buFont typeface="Arial"/>
              <a:buNone/>
              <a:defRPr sz="2400">
                <a:solidFill>
                  <a:srgbClr val="0A233F"/>
                </a:solidFill>
                <a:latin typeface="Arial Narrow" pitchFamily="34" charset="0"/>
                <a:cs typeface="Arial Narrow" pitchFamily="34" charset="0"/>
              </a:defRPr>
            </a:lvl1pPr>
            <a:lvl2pPr marL="457200" indent="0">
              <a:lnSpc>
                <a:spcPct val="110000"/>
              </a:lnSpc>
              <a:buClr>
                <a:srgbClr val="005490"/>
              </a:buClr>
              <a:buFont typeface="Arial"/>
              <a:buNone/>
              <a:defRPr sz="2000">
                <a:latin typeface="Arial Narrow" pitchFamily="34" charset="0"/>
                <a:cs typeface="Arial Narrow" pitchFamily="34" charset="0"/>
              </a:defRPr>
            </a:lvl2pPr>
            <a:lvl3pPr marL="914400" indent="0">
              <a:lnSpc>
                <a:spcPct val="110000"/>
              </a:lnSpc>
              <a:buClr>
                <a:srgbClr val="005490"/>
              </a:buClr>
              <a:buFont typeface="Arial"/>
              <a:buNone/>
              <a:defRPr sz="1800">
                <a:latin typeface="Arial Narrow" pitchFamily="34" charset="0"/>
                <a:cs typeface="Arial Narrow" pitchFamily="34" charset="0"/>
              </a:defRPr>
            </a:lvl3pPr>
            <a:lvl4pPr marL="1371600" indent="0">
              <a:lnSpc>
                <a:spcPct val="110000"/>
              </a:lnSpc>
              <a:buClr>
                <a:srgbClr val="005490"/>
              </a:buClr>
              <a:buFont typeface="Arial"/>
              <a:buNone/>
              <a:defRPr sz="1600">
                <a:latin typeface="Arial Narrow" pitchFamily="34" charset="0"/>
                <a:cs typeface="Arial Narrow" pitchFamily="34" charset="0"/>
              </a:defRPr>
            </a:lvl4pPr>
            <a:lvl5pPr marL="1828800" indent="0">
              <a:lnSpc>
                <a:spcPct val="110000"/>
              </a:lnSpc>
              <a:buClr>
                <a:srgbClr val="005490"/>
              </a:buClr>
              <a:buFont typeface="Arial"/>
              <a:buNone/>
              <a:defRPr sz="1600">
                <a:latin typeface="Arial Narrow" pitchFamily="34" charset="0"/>
                <a:cs typeface="Arial Narrow" pitchFamily="34" charset="0"/>
              </a:defRPr>
            </a:lvl5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93113" y="6492875"/>
            <a:ext cx="7508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FF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</a:lstStyle>
          <a:p>
            <a:fld id="{E6F43DD4-F178-4160-828E-B6D14722526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954335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43000" y="228600"/>
            <a:ext cx="7391400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sz="2400" i="1" dirty="0">
                <a:solidFill>
                  <a:srgbClr val="00279F"/>
                </a:solidFill>
                <a:latin typeface="Tahoma" pitchFamily="34" charset="0"/>
              </a:rPr>
              <a:t>Le calcul des besoins nets (MRP)</a:t>
            </a:r>
            <a:endParaRPr lang="fr-FR" sz="2400" i="1" dirty="0">
              <a:solidFill>
                <a:srgbClr val="00279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948613" y="6518275"/>
            <a:ext cx="1195387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dirty="0"/>
              <a:t> - </a:t>
            </a:r>
            <a:fld id="{17B67535-9C93-4E94-BE21-B4C0EB5C8073}" type="slidenum">
              <a:rPr lang="fr-FR"/>
              <a:pPr algn="r">
                <a:spcBef>
                  <a:spcPct val="50000"/>
                </a:spcBef>
                <a:defRPr/>
              </a:pPr>
              <a:t>‹N°›</a:t>
            </a:fld>
            <a:r>
              <a:rPr lang="fr-FR" dirty="0"/>
              <a:t> -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7239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diapositive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rgbClr val="00279F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rgbClr val="00279F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rgbClr val="00279F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13" Type="http://schemas.openxmlformats.org/officeDocument/2006/relationships/slide" Target="slide29.xml"/><Relationship Id="rId3" Type="http://schemas.openxmlformats.org/officeDocument/2006/relationships/slide" Target="slide9.xml"/><Relationship Id="rId7" Type="http://schemas.openxmlformats.org/officeDocument/2006/relationships/slide" Target="slide4.xml"/><Relationship Id="rId12" Type="http://schemas.openxmlformats.org/officeDocument/2006/relationships/slide" Target="slide2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11" Type="http://schemas.openxmlformats.org/officeDocument/2006/relationships/slide" Target="slide6.xml"/><Relationship Id="rId5" Type="http://schemas.openxmlformats.org/officeDocument/2006/relationships/slide" Target="slide5.xml"/><Relationship Id="rId15" Type="http://schemas.openxmlformats.org/officeDocument/2006/relationships/slide" Target="slide28.xml"/><Relationship Id="rId10" Type="http://schemas.openxmlformats.org/officeDocument/2006/relationships/slide" Target="slide20.xml"/><Relationship Id="rId4" Type="http://schemas.openxmlformats.org/officeDocument/2006/relationships/slide" Target="slide12.xml"/><Relationship Id="rId9" Type="http://schemas.openxmlformats.org/officeDocument/2006/relationships/slide" Target="slide18.xml"/><Relationship Id="rId14" Type="http://schemas.openxmlformats.org/officeDocument/2006/relationships/slide" Target="slide2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algn="ctr"/>
            <a:r>
              <a:rPr lang="fr-FR" dirty="0" smtClean="0"/>
              <a:t>Le calcul des besoins </a:t>
            </a:r>
            <a:r>
              <a:rPr lang="fr-FR" dirty="0" smtClean="0"/>
              <a:t>nets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La méthode MRP</a:t>
            </a:r>
          </a:p>
        </p:txBody>
      </p:sp>
      <p:sp>
        <p:nvSpPr>
          <p:cNvPr id="3075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 dirty="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  <p:grpSp>
        <p:nvGrpSpPr>
          <p:cNvPr id="6" name="Group 45" descr=" 2"/>
          <p:cNvGrpSpPr>
            <a:grpSpLocks/>
          </p:cNvGrpSpPr>
          <p:nvPr/>
        </p:nvGrpSpPr>
        <p:grpSpPr bwMode="auto">
          <a:xfrm>
            <a:off x="869950" y="1301750"/>
            <a:ext cx="8083550" cy="914400"/>
            <a:chOff x="548" y="820"/>
            <a:chExt cx="5092" cy="576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80" y="964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140" y="916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548" y="820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Produits finis</a:t>
              </a:r>
            </a:p>
            <a:p>
              <a:r>
                <a:rPr lang="fr-FR"/>
                <a:t>et en cours de montage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16" y="1112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</a:t>
              </a:r>
            </a:p>
            <a:p>
              <a:r>
                <a:rPr lang="fr-FR" b="0"/>
                <a:t>en produits finis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812" y="115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494" y="1012"/>
              <a:ext cx="1146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montage</a:t>
              </a:r>
            </a:p>
            <a:p>
              <a:r>
                <a:rPr lang="fr-FR"/>
                <a:t>Produits finis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 dirty="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  <p:grpSp>
        <p:nvGrpSpPr>
          <p:cNvPr id="2" name="Group 45" descr=" 2"/>
          <p:cNvGrpSpPr>
            <a:grpSpLocks/>
          </p:cNvGrpSpPr>
          <p:nvPr/>
        </p:nvGrpSpPr>
        <p:grpSpPr bwMode="auto">
          <a:xfrm>
            <a:off x="869950" y="1301750"/>
            <a:ext cx="8083550" cy="914400"/>
            <a:chOff x="548" y="820"/>
            <a:chExt cx="5092" cy="576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80" y="964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140" y="916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548" y="820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Produits finis</a:t>
              </a:r>
            </a:p>
            <a:p>
              <a:r>
                <a:rPr lang="fr-FR"/>
                <a:t>et en cours de montage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16" y="1112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</a:t>
              </a:r>
            </a:p>
            <a:p>
              <a:r>
                <a:rPr lang="fr-FR" b="0"/>
                <a:t>en produits finis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812" y="115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494" y="1012"/>
              <a:ext cx="1146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montage</a:t>
              </a:r>
            </a:p>
            <a:p>
              <a:r>
                <a:rPr lang="fr-FR"/>
                <a:t>Produits finis</a:t>
              </a:r>
            </a:p>
          </p:txBody>
        </p:sp>
      </p:grpSp>
      <p:grpSp>
        <p:nvGrpSpPr>
          <p:cNvPr id="13" name="Group 46" descr=" 3"/>
          <p:cNvGrpSpPr>
            <a:grpSpLocks/>
          </p:cNvGrpSpPr>
          <p:nvPr/>
        </p:nvGrpSpPr>
        <p:grpSpPr bwMode="auto">
          <a:xfrm>
            <a:off x="641350" y="2146300"/>
            <a:ext cx="7924800" cy="747712"/>
            <a:chOff x="404" y="1352"/>
            <a:chExt cx="4992" cy="471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04" y="1396"/>
              <a:ext cx="1779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1 : Sous-ensembles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4248" y="1352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produits finis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140" y="1444"/>
              <a:ext cx="11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140" y="1396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516" y="1540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sous-ensembles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 dirty="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  <p:grpSp>
        <p:nvGrpSpPr>
          <p:cNvPr id="2" name="Group 45" descr=" 2"/>
          <p:cNvGrpSpPr>
            <a:grpSpLocks/>
          </p:cNvGrpSpPr>
          <p:nvPr/>
        </p:nvGrpSpPr>
        <p:grpSpPr bwMode="auto">
          <a:xfrm>
            <a:off x="869950" y="1301750"/>
            <a:ext cx="8083550" cy="914400"/>
            <a:chOff x="548" y="820"/>
            <a:chExt cx="5092" cy="576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80" y="964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140" y="916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548" y="820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Produits finis</a:t>
              </a:r>
            </a:p>
            <a:p>
              <a:r>
                <a:rPr lang="fr-FR"/>
                <a:t>et en cours de montage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16" y="1112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</a:t>
              </a:r>
            </a:p>
            <a:p>
              <a:r>
                <a:rPr lang="fr-FR" b="0"/>
                <a:t>en produits finis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812" y="115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494" y="1012"/>
              <a:ext cx="1146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montage</a:t>
              </a:r>
            </a:p>
            <a:p>
              <a:r>
                <a:rPr lang="fr-FR"/>
                <a:t>Produits finis</a:t>
              </a:r>
            </a:p>
          </p:txBody>
        </p:sp>
      </p:grpSp>
      <p:grpSp>
        <p:nvGrpSpPr>
          <p:cNvPr id="3" name="Group 46" descr=" 3"/>
          <p:cNvGrpSpPr>
            <a:grpSpLocks/>
          </p:cNvGrpSpPr>
          <p:nvPr/>
        </p:nvGrpSpPr>
        <p:grpSpPr bwMode="auto">
          <a:xfrm>
            <a:off x="641350" y="2146300"/>
            <a:ext cx="7924800" cy="747712"/>
            <a:chOff x="404" y="1352"/>
            <a:chExt cx="4992" cy="471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04" y="1396"/>
              <a:ext cx="1779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1 : Sous-ensembles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4248" y="1352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produits finis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140" y="1444"/>
              <a:ext cx="11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140" y="1396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516" y="1540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sous-ensembles</a:t>
              </a:r>
            </a:p>
          </p:txBody>
        </p:sp>
      </p:grpSp>
      <p:grpSp>
        <p:nvGrpSpPr>
          <p:cNvPr id="19" name="Group 47" descr=" 4"/>
          <p:cNvGrpSpPr>
            <a:grpSpLocks/>
          </p:cNvGrpSpPr>
          <p:nvPr/>
        </p:nvGrpSpPr>
        <p:grpSpPr bwMode="auto">
          <a:xfrm>
            <a:off x="869950" y="2749550"/>
            <a:ext cx="8083550" cy="830262"/>
            <a:chOff x="548" y="1732"/>
            <a:chExt cx="5092" cy="523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548" y="1732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Sous-ensembles</a:t>
              </a:r>
            </a:p>
            <a:p>
              <a:r>
                <a:rPr lang="fr-FR"/>
                <a:t>et en cours de fabrication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180" y="1876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3140" y="1828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>
              <a:off x="2516" y="1972"/>
              <a:ext cx="1249" cy="283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4389" y="1828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Sous-ensembles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764" y="2020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 dirty="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  <p:grpSp>
        <p:nvGrpSpPr>
          <p:cNvPr id="2" name="Group 45" descr=" 2"/>
          <p:cNvGrpSpPr>
            <a:grpSpLocks/>
          </p:cNvGrpSpPr>
          <p:nvPr/>
        </p:nvGrpSpPr>
        <p:grpSpPr bwMode="auto">
          <a:xfrm>
            <a:off x="869950" y="1301750"/>
            <a:ext cx="8083550" cy="914400"/>
            <a:chOff x="548" y="820"/>
            <a:chExt cx="5092" cy="576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80" y="964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140" y="916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548" y="820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Produits finis</a:t>
              </a:r>
            </a:p>
            <a:p>
              <a:r>
                <a:rPr lang="fr-FR"/>
                <a:t>et en cours de montage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16" y="1112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</a:t>
              </a:r>
            </a:p>
            <a:p>
              <a:r>
                <a:rPr lang="fr-FR" b="0"/>
                <a:t>en produits finis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812" y="115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494" y="1012"/>
              <a:ext cx="1146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montage</a:t>
              </a:r>
            </a:p>
            <a:p>
              <a:r>
                <a:rPr lang="fr-FR"/>
                <a:t>Produits finis</a:t>
              </a:r>
            </a:p>
          </p:txBody>
        </p:sp>
      </p:grpSp>
      <p:grpSp>
        <p:nvGrpSpPr>
          <p:cNvPr id="3" name="Group 46" descr=" 3"/>
          <p:cNvGrpSpPr>
            <a:grpSpLocks/>
          </p:cNvGrpSpPr>
          <p:nvPr/>
        </p:nvGrpSpPr>
        <p:grpSpPr bwMode="auto">
          <a:xfrm>
            <a:off x="641350" y="2146300"/>
            <a:ext cx="7924800" cy="747712"/>
            <a:chOff x="404" y="1352"/>
            <a:chExt cx="4992" cy="471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04" y="1396"/>
              <a:ext cx="1779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1 : Sous-ensembles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4248" y="1352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produits finis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140" y="1444"/>
              <a:ext cx="11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140" y="1396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516" y="1540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sous-ensembles</a:t>
              </a:r>
            </a:p>
          </p:txBody>
        </p:sp>
      </p:grpSp>
      <p:grpSp>
        <p:nvGrpSpPr>
          <p:cNvPr id="4" name="Group 47" descr=" 4"/>
          <p:cNvGrpSpPr>
            <a:grpSpLocks/>
          </p:cNvGrpSpPr>
          <p:nvPr/>
        </p:nvGrpSpPr>
        <p:grpSpPr bwMode="auto">
          <a:xfrm>
            <a:off x="869950" y="2749550"/>
            <a:ext cx="8083550" cy="830262"/>
            <a:chOff x="548" y="1732"/>
            <a:chExt cx="5092" cy="523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548" y="1732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Sous-ensembles</a:t>
              </a:r>
            </a:p>
            <a:p>
              <a:r>
                <a:rPr lang="fr-FR"/>
                <a:t>et en cours de fabrication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180" y="1876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3140" y="1828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>
              <a:off x="2516" y="1972"/>
              <a:ext cx="1249" cy="283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4389" y="1828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Sous-ensembles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764" y="2020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6" name="Group 48" descr=" 5"/>
          <p:cNvGrpSpPr>
            <a:grpSpLocks/>
          </p:cNvGrpSpPr>
          <p:nvPr/>
        </p:nvGrpSpPr>
        <p:grpSpPr bwMode="auto">
          <a:xfrm>
            <a:off x="641350" y="3441700"/>
            <a:ext cx="7924800" cy="830262"/>
            <a:chOff x="404" y="2168"/>
            <a:chExt cx="4992" cy="523"/>
          </a:xfrm>
        </p:grpSpPr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404" y="2212"/>
              <a:ext cx="1987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2 : Pièces élémentaires</a:t>
              </a:r>
            </a:p>
          </p:txBody>
        </p:sp>
        <p:sp>
          <p:nvSpPr>
            <p:cNvPr id="28" name="AutoShape 24"/>
            <p:cNvSpPr>
              <a:spLocks noChangeArrowheads="1"/>
            </p:cNvSpPr>
            <p:nvPr/>
          </p:nvSpPr>
          <p:spPr bwMode="auto">
            <a:xfrm>
              <a:off x="4248" y="2168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H="1">
              <a:off x="3140" y="2308"/>
              <a:ext cx="11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140" y="2260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" name="AutoShape 27"/>
            <p:cNvSpPr>
              <a:spLocks noChangeArrowheads="1"/>
            </p:cNvSpPr>
            <p:nvPr/>
          </p:nvSpPr>
          <p:spPr bwMode="auto">
            <a:xfrm>
              <a:off x="2516" y="2408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pièces élémentaires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 dirty="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  <p:grpSp>
        <p:nvGrpSpPr>
          <p:cNvPr id="2" name="Group 45" descr=" 2"/>
          <p:cNvGrpSpPr>
            <a:grpSpLocks/>
          </p:cNvGrpSpPr>
          <p:nvPr/>
        </p:nvGrpSpPr>
        <p:grpSpPr bwMode="auto">
          <a:xfrm>
            <a:off x="869950" y="1301750"/>
            <a:ext cx="8083550" cy="914400"/>
            <a:chOff x="548" y="820"/>
            <a:chExt cx="5092" cy="576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80" y="964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140" y="916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548" y="820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Produits finis</a:t>
              </a:r>
            </a:p>
            <a:p>
              <a:r>
                <a:rPr lang="fr-FR"/>
                <a:t>et en cours de montage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16" y="1112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</a:t>
              </a:r>
            </a:p>
            <a:p>
              <a:r>
                <a:rPr lang="fr-FR" b="0"/>
                <a:t>en produits finis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812" y="115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494" y="1012"/>
              <a:ext cx="1146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montage</a:t>
              </a:r>
            </a:p>
            <a:p>
              <a:r>
                <a:rPr lang="fr-FR"/>
                <a:t>Produits finis</a:t>
              </a:r>
            </a:p>
          </p:txBody>
        </p:sp>
      </p:grpSp>
      <p:grpSp>
        <p:nvGrpSpPr>
          <p:cNvPr id="3" name="Group 46" descr=" 3"/>
          <p:cNvGrpSpPr>
            <a:grpSpLocks/>
          </p:cNvGrpSpPr>
          <p:nvPr/>
        </p:nvGrpSpPr>
        <p:grpSpPr bwMode="auto">
          <a:xfrm>
            <a:off x="641350" y="2146300"/>
            <a:ext cx="7924800" cy="747712"/>
            <a:chOff x="404" y="1352"/>
            <a:chExt cx="4992" cy="471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04" y="1396"/>
              <a:ext cx="1779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1 : Sous-ensembles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4248" y="1352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produits finis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140" y="1444"/>
              <a:ext cx="11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140" y="1396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516" y="1540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sous-ensembles</a:t>
              </a:r>
            </a:p>
          </p:txBody>
        </p:sp>
      </p:grpSp>
      <p:grpSp>
        <p:nvGrpSpPr>
          <p:cNvPr id="4" name="Group 47" descr=" 4"/>
          <p:cNvGrpSpPr>
            <a:grpSpLocks/>
          </p:cNvGrpSpPr>
          <p:nvPr/>
        </p:nvGrpSpPr>
        <p:grpSpPr bwMode="auto">
          <a:xfrm>
            <a:off x="869950" y="2749550"/>
            <a:ext cx="8083550" cy="830262"/>
            <a:chOff x="548" y="1732"/>
            <a:chExt cx="5092" cy="523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548" y="1732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Sous-ensembles</a:t>
              </a:r>
            </a:p>
            <a:p>
              <a:r>
                <a:rPr lang="fr-FR"/>
                <a:t>et en cours de fabrication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180" y="1876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3140" y="1828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>
              <a:off x="2516" y="1972"/>
              <a:ext cx="1249" cy="283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4389" y="1828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Sous-ensembles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764" y="2020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" name="Group 48" descr=" 5"/>
          <p:cNvGrpSpPr>
            <a:grpSpLocks/>
          </p:cNvGrpSpPr>
          <p:nvPr/>
        </p:nvGrpSpPr>
        <p:grpSpPr bwMode="auto">
          <a:xfrm>
            <a:off x="641350" y="3441700"/>
            <a:ext cx="7924800" cy="830262"/>
            <a:chOff x="404" y="2168"/>
            <a:chExt cx="4992" cy="523"/>
          </a:xfrm>
        </p:grpSpPr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404" y="2212"/>
              <a:ext cx="1987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2 : Pièces élémentaires</a:t>
              </a:r>
            </a:p>
          </p:txBody>
        </p:sp>
        <p:sp>
          <p:nvSpPr>
            <p:cNvPr id="28" name="AutoShape 24"/>
            <p:cNvSpPr>
              <a:spLocks noChangeArrowheads="1"/>
            </p:cNvSpPr>
            <p:nvPr/>
          </p:nvSpPr>
          <p:spPr bwMode="auto">
            <a:xfrm>
              <a:off x="4248" y="2168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H="1">
              <a:off x="3140" y="2308"/>
              <a:ext cx="11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140" y="2260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" name="AutoShape 27"/>
            <p:cNvSpPr>
              <a:spLocks noChangeArrowheads="1"/>
            </p:cNvSpPr>
            <p:nvPr/>
          </p:nvSpPr>
          <p:spPr bwMode="auto">
            <a:xfrm>
              <a:off x="2516" y="2408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pièces élémentaires</a:t>
              </a:r>
            </a:p>
          </p:txBody>
        </p:sp>
      </p:grpSp>
      <p:grpSp>
        <p:nvGrpSpPr>
          <p:cNvPr id="32" name="Group 49" descr=" 6"/>
          <p:cNvGrpSpPr>
            <a:grpSpLocks/>
          </p:cNvGrpSpPr>
          <p:nvPr/>
        </p:nvGrpSpPr>
        <p:grpSpPr bwMode="auto">
          <a:xfrm>
            <a:off x="869950" y="4197350"/>
            <a:ext cx="8083550" cy="990600"/>
            <a:chOff x="548" y="2644"/>
            <a:chExt cx="5092" cy="624"/>
          </a:xfrm>
        </p:grpSpPr>
        <p:sp>
          <p:nvSpPr>
            <p:cNvPr id="33" name="AutoShape 28"/>
            <p:cNvSpPr>
              <a:spLocks noChangeArrowheads="1"/>
            </p:cNvSpPr>
            <p:nvPr/>
          </p:nvSpPr>
          <p:spPr bwMode="auto">
            <a:xfrm>
              <a:off x="548" y="2644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 Pièces et</a:t>
              </a:r>
            </a:p>
            <a:p>
              <a:r>
                <a:rPr lang="fr-FR"/>
                <a:t>en-cours usinage</a:t>
              </a:r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2180" y="2788"/>
              <a:ext cx="9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3140" y="2692"/>
              <a:ext cx="0" cy="2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AutoShape 31"/>
            <p:cNvSpPr>
              <a:spLocks noChangeArrowheads="1"/>
            </p:cNvSpPr>
            <p:nvPr/>
          </p:nvSpPr>
          <p:spPr bwMode="auto">
            <a:xfrm>
              <a:off x="2516" y="2932"/>
              <a:ext cx="1248" cy="336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pièces élémentaires</a:t>
              </a: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389" y="2836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Pièces élémentaires</a:t>
              </a: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3764" y="2980"/>
              <a:ext cx="6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 dirty="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  <p:grpSp>
        <p:nvGrpSpPr>
          <p:cNvPr id="2" name="Group 45" descr=" 2"/>
          <p:cNvGrpSpPr>
            <a:grpSpLocks/>
          </p:cNvGrpSpPr>
          <p:nvPr/>
        </p:nvGrpSpPr>
        <p:grpSpPr bwMode="auto">
          <a:xfrm>
            <a:off x="869950" y="1301750"/>
            <a:ext cx="8083550" cy="914400"/>
            <a:chOff x="548" y="820"/>
            <a:chExt cx="5092" cy="576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80" y="964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140" y="916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548" y="820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Produits finis</a:t>
              </a:r>
            </a:p>
            <a:p>
              <a:r>
                <a:rPr lang="fr-FR"/>
                <a:t>et en cours de montage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16" y="1112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</a:t>
              </a:r>
            </a:p>
            <a:p>
              <a:r>
                <a:rPr lang="fr-FR" b="0"/>
                <a:t>en produits finis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812" y="115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494" y="1012"/>
              <a:ext cx="1146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montage</a:t>
              </a:r>
            </a:p>
            <a:p>
              <a:r>
                <a:rPr lang="fr-FR"/>
                <a:t>Produits finis</a:t>
              </a:r>
            </a:p>
          </p:txBody>
        </p:sp>
      </p:grpSp>
      <p:grpSp>
        <p:nvGrpSpPr>
          <p:cNvPr id="3" name="Group 46" descr=" 3"/>
          <p:cNvGrpSpPr>
            <a:grpSpLocks/>
          </p:cNvGrpSpPr>
          <p:nvPr/>
        </p:nvGrpSpPr>
        <p:grpSpPr bwMode="auto">
          <a:xfrm>
            <a:off x="641350" y="2146300"/>
            <a:ext cx="7924800" cy="747712"/>
            <a:chOff x="404" y="1352"/>
            <a:chExt cx="4992" cy="471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04" y="1396"/>
              <a:ext cx="1779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1 : Sous-ensembles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4248" y="1352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produits finis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140" y="1444"/>
              <a:ext cx="11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140" y="1396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516" y="1540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sous-ensembles</a:t>
              </a:r>
            </a:p>
          </p:txBody>
        </p:sp>
      </p:grpSp>
      <p:grpSp>
        <p:nvGrpSpPr>
          <p:cNvPr id="4" name="Group 47" descr=" 4"/>
          <p:cNvGrpSpPr>
            <a:grpSpLocks/>
          </p:cNvGrpSpPr>
          <p:nvPr/>
        </p:nvGrpSpPr>
        <p:grpSpPr bwMode="auto">
          <a:xfrm>
            <a:off x="869950" y="2749550"/>
            <a:ext cx="8083550" cy="830262"/>
            <a:chOff x="548" y="1732"/>
            <a:chExt cx="5092" cy="523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548" y="1732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Sous-ensembles</a:t>
              </a:r>
            </a:p>
            <a:p>
              <a:r>
                <a:rPr lang="fr-FR"/>
                <a:t>et en cours de fabrication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180" y="1876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3140" y="1828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>
              <a:off x="2516" y="1972"/>
              <a:ext cx="1249" cy="283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4389" y="1828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Sous-ensembles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764" y="2020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" name="Group 48" descr=" 5"/>
          <p:cNvGrpSpPr>
            <a:grpSpLocks/>
          </p:cNvGrpSpPr>
          <p:nvPr/>
        </p:nvGrpSpPr>
        <p:grpSpPr bwMode="auto">
          <a:xfrm>
            <a:off x="641350" y="3441700"/>
            <a:ext cx="7924800" cy="830262"/>
            <a:chOff x="404" y="2168"/>
            <a:chExt cx="4992" cy="523"/>
          </a:xfrm>
        </p:grpSpPr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404" y="2212"/>
              <a:ext cx="1987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 dirty="0"/>
                <a:t>Niveau 2 : Pièces élémentaires</a:t>
              </a:r>
            </a:p>
          </p:txBody>
        </p:sp>
        <p:sp>
          <p:nvSpPr>
            <p:cNvPr id="28" name="AutoShape 24"/>
            <p:cNvSpPr>
              <a:spLocks noChangeArrowheads="1"/>
            </p:cNvSpPr>
            <p:nvPr/>
          </p:nvSpPr>
          <p:spPr bwMode="auto">
            <a:xfrm>
              <a:off x="4248" y="2168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H="1">
              <a:off x="3140" y="2308"/>
              <a:ext cx="11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140" y="2260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" name="AutoShape 27"/>
            <p:cNvSpPr>
              <a:spLocks noChangeArrowheads="1"/>
            </p:cNvSpPr>
            <p:nvPr/>
          </p:nvSpPr>
          <p:spPr bwMode="auto">
            <a:xfrm>
              <a:off x="2516" y="2408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pièces élémentaires</a:t>
              </a:r>
            </a:p>
          </p:txBody>
        </p:sp>
      </p:grpSp>
      <p:grpSp>
        <p:nvGrpSpPr>
          <p:cNvPr id="6" name="Group 49" descr=" 6"/>
          <p:cNvGrpSpPr>
            <a:grpSpLocks/>
          </p:cNvGrpSpPr>
          <p:nvPr/>
        </p:nvGrpSpPr>
        <p:grpSpPr bwMode="auto">
          <a:xfrm>
            <a:off x="869950" y="4197350"/>
            <a:ext cx="8083550" cy="990600"/>
            <a:chOff x="548" y="2644"/>
            <a:chExt cx="5092" cy="624"/>
          </a:xfrm>
        </p:grpSpPr>
        <p:sp>
          <p:nvSpPr>
            <p:cNvPr id="33" name="AutoShape 28"/>
            <p:cNvSpPr>
              <a:spLocks noChangeArrowheads="1"/>
            </p:cNvSpPr>
            <p:nvPr/>
          </p:nvSpPr>
          <p:spPr bwMode="auto">
            <a:xfrm>
              <a:off x="548" y="2644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 Pièces et</a:t>
              </a:r>
            </a:p>
            <a:p>
              <a:r>
                <a:rPr lang="fr-FR"/>
                <a:t>en-cours usinage</a:t>
              </a:r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2180" y="2788"/>
              <a:ext cx="9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3140" y="2692"/>
              <a:ext cx="0" cy="2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AutoShape 31"/>
            <p:cNvSpPr>
              <a:spLocks noChangeArrowheads="1"/>
            </p:cNvSpPr>
            <p:nvPr/>
          </p:nvSpPr>
          <p:spPr bwMode="auto">
            <a:xfrm>
              <a:off x="2516" y="2932"/>
              <a:ext cx="1248" cy="336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pièces élémentaires</a:t>
              </a: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389" y="2836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Pièces élémentaires</a:t>
              </a: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3764" y="2980"/>
              <a:ext cx="6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9" name="Group 50" descr=" 7"/>
          <p:cNvGrpSpPr>
            <a:grpSpLocks/>
          </p:cNvGrpSpPr>
          <p:nvPr/>
        </p:nvGrpSpPr>
        <p:grpSpPr bwMode="auto">
          <a:xfrm>
            <a:off x="450850" y="5035551"/>
            <a:ext cx="8108950" cy="833437"/>
            <a:chOff x="284" y="3172"/>
            <a:chExt cx="5108" cy="525"/>
          </a:xfrm>
        </p:grpSpPr>
        <p:sp>
          <p:nvSpPr>
            <p:cNvPr id="40" name="AutoShape 34"/>
            <p:cNvSpPr>
              <a:spLocks noChangeArrowheads="1"/>
            </p:cNvSpPr>
            <p:nvPr/>
          </p:nvSpPr>
          <p:spPr bwMode="auto">
            <a:xfrm>
              <a:off x="4292" y="3220"/>
              <a:ext cx="1100" cy="288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pièces élémentaires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140" y="3316"/>
              <a:ext cx="115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3140" y="3268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284" y="3172"/>
              <a:ext cx="1931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 sz="1600" dirty="0"/>
                <a:t>Niveau 3 : Matières premières</a:t>
              </a:r>
            </a:p>
          </p:txBody>
        </p:sp>
        <p:sp>
          <p:nvSpPr>
            <p:cNvPr id="44" name="AutoShape 38"/>
            <p:cNvSpPr>
              <a:spLocks noChangeArrowheads="1"/>
            </p:cNvSpPr>
            <p:nvPr/>
          </p:nvSpPr>
          <p:spPr bwMode="auto">
            <a:xfrm>
              <a:off x="2516" y="3416"/>
              <a:ext cx="1248" cy="281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matières premières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  <p:grpSp>
        <p:nvGrpSpPr>
          <p:cNvPr id="2" name="Group 45" descr=" 2"/>
          <p:cNvGrpSpPr>
            <a:grpSpLocks/>
          </p:cNvGrpSpPr>
          <p:nvPr/>
        </p:nvGrpSpPr>
        <p:grpSpPr bwMode="auto">
          <a:xfrm>
            <a:off x="869950" y="1301750"/>
            <a:ext cx="8083550" cy="914400"/>
            <a:chOff x="548" y="820"/>
            <a:chExt cx="5092" cy="576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80" y="964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140" y="916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548" y="820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Produits finis</a:t>
              </a:r>
            </a:p>
            <a:p>
              <a:r>
                <a:rPr lang="fr-FR"/>
                <a:t>et en cours de montage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16" y="1112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</a:t>
              </a:r>
            </a:p>
            <a:p>
              <a:r>
                <a:rPr lang="fr-FR" b="0"/>
                <a:t>en produits finis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812" y="115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494" y="1012"/>
              <a:ext cx="1146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montage</a:t>
              </a:r>
            </a:p>
            <a:p>
              <a:r>
                <a:rPr lang="fr-FR"/>
                <a:t>Produits finis</a:t>
              </a:r>
            </a:p>
          </p:txBody>
        </p:sp>
      </p:grpSp>
      <p:grpSp>
        <p:nvGrpSpPr>
          <p:cNvPr id="3" name="Group 46" descr=" 3"/>
          <p:cNvGrpSpPr>
            <a:grpSpLocks/>
          </p:cNvGrpSpPr>
          <p:nvPr/>
        </p:nvGrpSpPr>
        <p:grpSpPr bwMode="auto">
          <a:xfrm>
            <a:off x="641350" y="2146300"/>
            <a:ext cx="7924800" cy="747712"/>
            <a:chOff x="404" y="1352"/>
            <a:chExt cx="4992" cy="471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04" y="1396"/>
              <a:ext cx="1779" cy="20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/>
                <a:t>Niveau 1 : Sous-ensembles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4248" y="1352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produits finis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140" y="1444"/>
              <a:ext cx="11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140" y="1396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516" y="1540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sous-ensembles</a:t>
              </a:r>
            </a:p>
          </p:txBody>
        </p:sp>
      </p:grpSp>
      <p:grpSp>
        <p:nvGrpSpPr>
          <p:cNvPr id="4" name="Group 47" descr=" 4"/>
          <p:cNvGrpSpPr>
            <a:grpSpLocks/>
          </p:cNvGrpSpPr>
          <p:nvPr/>
        </p:nvGrpSpPr>
        <p:grpSpPr bwMode="auto">
          <a:xfrm>
            <a:off x="869950" y="2749550"/>
            <a:ext cx="8083550" cy="830262"/>
            <a:chOff x="548" y="1732"/>
            <a:chExt cx="5092" cy="523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548" y="1732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Sous-ensembles</a:t>
              </a:r>
            </a:p>
            <a:p>
              <a:r>
                <a:rPr lang="fr-FR"/>
                <a:t>et en cours de fabrication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180" y="1876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3140" y="1828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>
              <a:off x="2516" y="1972"/>
              <a:ext cx="1249" cy="283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4389" y="1828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Sous-ensembles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764" y="2020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" name="Group 48" descr=" 5"/>
          <p:cNvGrpSpPr>
            <a:grpSpLocks/>
          </p:cNvGrpSpPr>
          <p:nvPr/>
        </p:nvGrpSpPr>
        <p:grpSpPr bwMode="auto">
          <a:xfrm>
            <a:off x="641350" y="3441700"/>
            <a:ext cx="7924800" cy="830262"/>
            <a:chOff x="404" y="2168"/>
            <a:chExt cx="4992" cy="523"/>
          </a:xfrm>
        </p:grpSpPr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404" y="2212"/>
              <a:ext cx="1987" cy="20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fr-FR" sz="1600"/>
                <a:t>Niveau 2 : Pièces élémentaires</a:t>
              </a:r>
            </a:p>
          </p:txBody>
        </p:sp>
        <p:sp>
          <p:nvSpPr>
            <p:cNvPr id="28" name="AutoShape 24"/>
            <p:cNvSpPr>
              <a:spLocks noChangeArrowheads="1"/>
            </p:cNvSpPr>
            <p:nvPr/>
          </p:nvSpPr>
          <p:spPr bwMode="auto">
            <a:xfrm>
              <a:off x="4248" y="2168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sous-ensembles</a:t>
              </a: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H="1">
              <a:off x="3140" y="2308"/>
              <a:ext cx="11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140" y="2260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" name="AutoShape 27"/>
            <p:cNvSpPr>
              <a:spLocks noChangeArrowheads="1"/>
            </p:cNvSpPr>
            <p:nvPr/>
          </p:nvSpPr>
          <p:spPr bwMode="auto">
            <a:xfrm>
              <a:off x="2516" y="2408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pièces élémentaires</a:t>
              </a:r>
            </a:p>
          </p:txBody>
        </p:sp>
      </p:grpSp>
      <p:grpSp>
        <p:nvGrpSpPr>
          <p:cNvPr id="6" name="Group 49" descr=" 6"/>
          <p:cNvGrpSpPr>
            <a:grpSpLocks/>
          </p:cNvGrpSpPr>
          <p:nvPr/>
        </p:nvGrpSpPr>
        <p:grpSpPr bwMode="auto">
          <a:xfrm>
            <a:off x="869950" y="4197350"/>
            <a:ext cx="8083550" cy="990600"/>
            <a:chOff x="548" y="2644"/>
            <a:chExt cx="5092" cy="624"/>
          </a:xfrm>
        </p:grpSpPr>
        <p:sp>
          <p:nvSpPr>
            <p:cNvPr id="33" name="AutoShape 28"/>
            <p:cNvSpPr>
              <a:spLocks noChangeArrowheads="1"/>
            </p:cNvSpPr>
            <p:nvPr/>
          </p:nvSpPr>
          <p:spPr bwMode="auto">
            <a:xfrm>
              <a:off x="548" y="2644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 Pièces et</a:t>
              </a:r>
            </a:p>
            <a:p>
              <a:r>
                <a:rPr lang="fr-FR"/>
                <a:t>en-cours usinage</a:t>
              </a:r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2180" y="2788"/>
              <a:ext cx="9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3140" y="2692"/>
              <a:ext cx="0" cy="2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AutoShape 31"/>
            <p:cNvSpPr>
              <a:spLocks noChangeArrowheads="1"/>
            </p:cNvSpPr>
            <p:nvPr/>
          </p:nvSpPr>
          <p:spPr bwMode="auto">
            <a:xfrm>
              <a:off x="2516" y="2932"/>
              <a:ext cx="1248" cy="336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pièces élémentaires</a:t>
              </a: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389" y="2836"/>
              <a:ext cx="1251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de fabrication</a:t>
              </a:r>
            </a:p>
            <a:p>
              <a:r>
                <a:rPr lang="fr-FR"/>
                <a:t>Pièces élémentaires</a:t>
              </a: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3764" y="2980"/>
              <a:ext cx="6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3" name="Group 50" descr=" 7"/>
          <p:cNvGrpSpPr>
            <a:grpSpLocks/>
          </p:cNvGrpSpPr>
          <p:nvPr/>
        </p:nvGrpSpPr>
        <p:grpSpPr bwMode="auto">
          <a:xfrm>
            <a:off x="450850" y="5035551"/>
            <a:ext cx="8108950" cy="833437"/>
            <a:chOff x="284" y="3172"/>
            <a:chExt cx="5108" cy="525"/>
          </a:xfrm>
        </p:grpSpPr>
        <p:sp>
          <p:nvSpPr>
            <p:cNvPr id="40" name="AutoShape 34"/>
            <p:cNvSpPr>
              <a:spLocks noChangeArrowheads="1"/>
            </p:cNvSpPr>
            <p:nvPr/>
          </p:nvSpPr>
          <p:spPr bwMode="auto">
            <a:xfrm>
              <a:off x="4292" y="3220"/>
              <a:ext cx="1100" cy="288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Nomenclature des</a:t>
              </a:r>
            </a:p>
            <a:p>
              <a:r>
                <a:rPr lang="fr-FR" b="0"/>
                <a:t>pièces élémentaires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140" y="3316"/>
              <a:ext cx="115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3140" y="3268"/>
              <a:ext cx="0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284" y="3172"/>
              <a:ext cx="1931" cy="20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 sz="1600"/>
                <a:t>Niveau 3 : Matières premières</a:t>
              </a:r>
            </a:p>
          </p:txBody>
        </p:sp>
        <p:sp>
          <p:nvSpPr>
            <p:cNvPr id="44" name="AutoShape 38"/>
            <p:cNvSpPr>
              <a:spLocks noChangeArrowheads="1"/>
            </p:cNvSpPr>
            <p:nvPr/>
          </p:nvSpPr>
          <p:spPr bwMode="auto">
            <a:xfrm>
              <a:off x="2516" y="3416"/>
              <a:ext cx="1248" cy="281"/>
            </a:xfrm>
            <a:prstGeom prst="roundRect">
              <a:avLst>
                <a:gd name="adj" fmla="val 12495"/>
              </a:avLst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bruts en</a:t>
              </a:r>
            </a:p>
            <a:p>
              <a:r>
                <a:rPr lang="fr-FR" b="0"/>
                <a:t>matières premières</a:t>
              </a:r>
            </a:p>
          </p:txBody>
        </p:sp>
      </p:grpSp>
      <p:grpSp>
        <p:nvGrpSpPr>
          <p:cNvPr id="45" name="Group 51" descr=" 8"/>
          <p:cNvGrpSpPr>
            <a:grpSpLocks/>
          </p:cNvGrpSpPr>
          <p:nvPr/>
        </p:nvGrpSpPr>
        <p:grpSpPr bwMode="auto">
          <a:xfrm>
            <a:off x="876300" y="5721350"/>
            <a:ext cx="8077200" cy="908050"/>
            <a:chOff x="552" y="3604"/>
            <a:chExt cx="5088" cy="572"/>
          </a:xfrm>
        </p:grpSpPr>
        <p:sp>
          <p:nvSpPr>
            <p:cNvPr id="46" name="AutoShape 39"/>
            <p:cNvSpPr>
              <a:spLocks noChangeArrowheads="1"/>
            </p:cNvSpPr>
            <p:nvPr/>
          </p:nvSpPr>
          <p:spPr bwMode="auto">
            <a:xfrm>
              <a:off x="552" y="3604"/>
              <a:ext cx="1628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/>
                <a:t>Stocks de matières premières</a:t>
              </a:r>
            </a:p>
            <a:p>
              <a:r>
                <a:rPr lang="fr-FR"/>
                <a:t>et en commandes en cours</a:t>
              </a:r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2180" y="3796"/>
              <a:ext cx="9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3140" y="3700"/>
              <a:ext cx="0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" name="AutoShape 42"/>
            <p:cNvSpPr>
              <a:spLocks noChangeArrowheads="1"/>
            </p:cNvSpPr>
            <p:nvPr/>
          </p:nvSpPr>
          <p:spPr bwMode="auto">
            <a:xfrm>
              <a:off x="2516" y="3892"/>
              <a:ext cx="1249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fr-FR" b="0"/>
                <a:t>Besoins nets en</a:t>
              </a:r>
            </a:p>
            <a:p>
              <a:r>
                <a:rPr lang="fr-FR" b="0"/>
                <a:t>matières premières</a:t>
              </a:r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3764" y="3940"/>
              <a:ext cx="5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" name="Rectangle 44"/>
            <p:cNvSpPr>
              <a:spLocks noChangeArrowheads="1"/>
            </p:cNvSpPr>
            <p:nvPr/>
          </p:nvSpPr>
          <p:spPr bwMode="auto">
            <a:xfrm>
              <a:off x="4202" y="3844"/>
              <a:ext cx="1438" cy="3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fr-FR"/>
                <a:t>Ordres d'achat</a:t>
              </a:r>
            </a:p>
            <a:p>
              <a:r>
                <a:rPr lang="fr-FR"/>
                <a:t>Commandes fournisseur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 smtClean="0"/>
              <a:t>La prise en compte du décalage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763000" cy="1828800"/>
          </a:xfrm>
          <a:noFill/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fr-FR" b="0" smtClean="0"/>
              <a:t>Pour déterminer les dates de lancement (pour les produits fabriqués) et de commande (pour les produits achetés), il faut tenir compte du </a:t>
            </a:r>
            <a:r>
              <a:rPr lang="fr-FR" smtClean="0"/>
              <a:t>délai</a:t>
            </a:r>
            <a:r>
              <a:rPr lang="fr-FR" b="0" smtClean="0"/>
              <a:t> (ou </a:t>
            </a:r>
            <a:r>
              <a:rPr lang="fr-FR" smtClean="0"/>
              <a:t>décalage</a:t>
            </a:r>
            <a:r>
              <a:rPr lang="fr-FR" b="0" smtClean="0"/>
              <a:t>) nécessaire pour obtenir les articles</a:t>
            </a:r>
          </a:p>
          <a:p>
            <a:pPr lvl="1">
              <a:lnSpc>
                <a:spcPct val="80000"/>
              </a:lnSpc>
            </a:pPr>
            <a:r>
              <a:rPr lang="fr-FR" b="0" smtClean="0"/>
              <a:t>Pour les produits achetés, c'est le délai de livraison du fournisseur</a:t>
            </a:r>
          </a:p>
          <a:p>
            <a:pPr lvl="1">
              <a:lnSpc>
                <a:spcPct val="80000"/>
              </a:lnSpc>
            </a:pPr>
            <a:r>
              <a:rPr lang="fr-FR" b="0" smtClean="0"/>
              <a:t>Pour les produits fabriqués, c'est le temps nécessaire pour effectuer toutes les opérations d'élaboration d'un lot de produit. Il dépend de la gamme de fabrication</a:t>
            </a:r>
          </a:p>
        </p:txBody>
      </p:sp>
      <p:sp>
        <p:nvSpPr>
          <p:cNvPr id="12292" name="Line 26"/>
          <p:cNvSpPr>
            <a:spLocks noChangeShapeType="1"/>
          </p:cNvSpPr>
          <p:nvPr/>
        </p:nvSpPr>
        <p:spPr bwMode="auto">
          <a:xfrm>
            <a:off x="2209800" y="5194300"/>
            <a:ext cx="5638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293" name="Line 27"/>
          <p:cNvSpPr>
            <a:spLocks noChangeShapeType="1"/>
          </p:cNvSpPr>
          <p:nvPr/>
        </p:nvSpPr>
        <p:spPr bwMode="auto">
          <a:xfrm>
            <a:off x="6553200" y="4646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294" name="Text Box 28"/>
          <p:cNvSpPr txBox="1">
            <a:spLocks noChangeArrowheads="1"/>
          </p:cNvSpPr>
          <p:nvPr/>
        </p:nvSpPr>
        <p:spPr bwMode="auto">
          <a:xfrm>
            <a:off x="5710238" y="4067175"/>
            <a:ext cx="17065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chemeClr val="accent2"/>
                </a:solidFill>
                <a:latin typeface="Tahoma" pitchFamily="34" charset="0"/>
              </a:rPr>
              <a:t>Date de besoin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chemeClr val="accent2"/>
                </a:solidFill>
                <a:latin typeface="Tahoma" pitchFamily="34" charset="0"/>
              </a:rPr>
              <a:t>du composé</a:t>
            </a:r>
          </a:p>
        </p:txBody>
      </p:sp>
      <p:sp>
        <p:nvSpPr>
          <p:cNvPr id="12295" name="Line 29"/>
          <p:cNvSpPr>
            <a:spLocks noChangeShapeType="1"/>
          </p:cNvSpPr>
          <p:nvPr/>
        </p:nvSpPr>
        <p:spPr bwMode="auto">
          <a:xfrm>
            <a:off x="3429000" y="4646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296" name="Text Box 30"/>
          <p:cNvSpPr txBox="1">
            <a:spLocks noChangeArrowheads="1"/>
          </p:cNvSpPr>
          <p:nvPr/>
        </p:nvSpPr>
        <p:spPr bwMode="auto">
          <a:xfrm>
            <a:off x="2405063" y="4067175"/>
            <a:ext cx="21066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chemeClr val="accent2"/>
                </a:solidFill>
                <a:latin typeface="Tahoma" pitchFamily="34" charset="0"/>
              </a:rPr>
              <a:t>Date de lancement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chemeClr val="accent2"/>
                </a:solidFill>
                <a:latin typeface="Tahoma" pitchFamily="34" charset="0"/>
              </a:rPr>
              <a:t>du composé</a:t>
            </a:r>
          </a:p>
        </p:txBody>
      </p:sp>
      <p:sp>
        <p:nvSpPr>
          <p:cNvPr id="12297" name="Rectangle 31"/>
          <p:cNvSpPr>
            <a:spLocks noChangeArrowheads="1"/>
          </p:cNvSpPr>
          <p:nvPr/>
        </p:nvSpPr>
        <p:spPr bwMode="auto">
          <a:xfrm>
            <a:off x="3429000" y="4889500"/>
            <a:ext cx="3124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 sz="1800">
                <a:latin typeface="Tahoma" pitchFamily="34" charset="0"/>
              </a:rPr>
              <a:t>Délai de fabrication</a:t>
            </a:r>
          </a:p>
        </p:txBody>
      </p:sp>
      <p:sp>
        <p:nvSpPr>
          <p:cNvPr id="12298" name="Line 32"/>
          <p:cNvSpPr>
            <a:spLocks noChangeShapeType="1"/>
          </p:cNvSpPr>
          <p:nvPr/>
        </p:nvSpPr>
        <p:spPr bwMode="auto">
          <a:xfrm>
            <a:off x="3429000" y="5194300"/>
            <a:ext cx="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299" name="Line 33"/>
          <p:cNvSpPr>
            <a:spLocks noChangeShapeType="1"/>
          </p:cNvSpPr>
          <p:nvPr/>
        </p:nvSpPr>
        <p:spPr bwMode="auto">
          <a:xfrm>
            <a:off x="4114800" y="5194300"/>
            <a:ext cx="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0" name="Line 34"/>
          <p:cNvSpPr>
            <a:spLocks noChangeShapeType="1"/>
          </p:cNvSpPr>
          <p:nvPr/>
        </p:nvSpPr>
        <p:spPr bwMode="auto">
          <a:xfrm>
            <a:off x="4800600" y="5194300"/>
            <a:ext cx="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1" name="Text Box 35"/>
          <p:cNvSpPr txBox="1">
            <a:spLocks noChangeArrowheads="1"/>
          </p:cNvSpPr>
          <p:nvPr/>
        </p:nvSpPr>
        <p:spPr bwMode="auto">
          <a:xfrm>
            <a:off x="2282825" y="5895975"/>
            <a:ext cx="35131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chemeClr val="accent2"/>
                </a:solidFill>
                <a:latin typeface="Tahoma" pitchFamily="34" charset="0"/>
              </a:rPr>
              <a:t>Dates de besoin des composants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chemeClr val="accent2"/>
                </a:solidFill>
                <a:latin typeface="Tahoma" pitchFamily="34" charset="0"/>
              </a:rPr>
              <a:t>selon l’opération d’utilisation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836712"/>
            <a:ext cx="7239000" cy="457200"/>
          </a:xfrm>
        </p:spPr>
        <p:txBody>
          <a:bodyPr/>
          <a:lstStyle/>
          <a:p>
            <a:r>
              <a:rPr lang="fr-FR" dirty="0" smtClean="0"/>
              <a:t>Position des ordres dans le temps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4437063"/>
            <a:ext cx="8077200" cy="1800225"/>
          </a:xfrm>
        </p:spPr>
        <p:txBody>
          <a:bodyPr/>
          <a:lstStyle/>
          <a:p>
            <a:pPr marL="342900" indent="-342900"/>
            <a:r>
              <a:rPr lang="fr-FR" sz="2000" smtClean="0">
                <a:solidFill>
                  <a:srgbClr val="00279F"/>
                </a:solidFill>
              </a:rPr>
              <a:t>Si on doit livrer une commande de PF en semaine 17, quand doit-on lancer la commande d’achat de M2 ?</a:t>
            </a:r>
          </a:p>
          <a:p>
            <a:pPr marL="342900" indent="-342900"/>
            <a:r>
              <a:rPr lang="fr-FR" sz="2000" smtClean="0">
                <a:solidFill>
                  <a:srgbClr val="00279F"/>
                </a:solidFill>
              </a:rPr>
              <a:t>Quel est l’horizon total d’approvisionnement et de fabrication?</a:t>
            </a:r>
          </a:p>
        </p:txBody>
      </p: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1331913" y="1484313"/>
            <a:ext cx="6135687" cy="2592387"/>
            <a:chOff x="755576" y="1340768"/>
            <a:chExt cx="5269040" cy="2358417"/>
          </a:xfrm>
        </p:grpSpPr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2568726" y="1340768"/>
              <a:ext cx="419887" cy="336504"/>
            </a:xfrm>
            <a:prstGeom prst="rect">
              <a:avLst/>
            </a:prstGeom>
            <a:gradFill flip="none" rotWithShape="0">
              <a:gsLst>
                <a:gs pos="0">
                  <a:srgbClr val="66B132"/>
                </a:gs>
                <a:gs pos="100000">
                  <a:srgbClr val="006633"/>
                </a:gs>
              </a:gsLst>
              <a:lin ang="5400000" scaled="1"/>
              <a:tileRect/>
            </a:gradFill>
            <a:ln w="12700" cap="flat" cmpd="sng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72000" tIns="46800" rIns="72000" bIns="46800" anchor="ctr"/>
            <a:lstStyle/>
            <a:p>
              <a:pPr>
                <a:defRPr/>
              </a:pPr>
              <a:r>
                <a:rPr lang="fr-FR" dirty="0">
                  <a:solidFill>
                    <a:schemeClr val="tx1"/>
                  </a:solidFill>
                  <a:latin typeface="+mj-lt"/>
                  <a:cs typeface="Arial Narrow"/>
                </a:rPr>
                <a:t>PF</a:t>
              </a:r>
              <a:endParaRPr lang="fr-FR" dirty="0">
                <a:solidFill>
                  <a:schemeClr val="tx1"/>
                </a:solidFill>
                <a:latin typeface="+mj-lt"/>
                <a:cs typeface="Arial Narrow"/>
              </a:endParaRPr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755576" y="2231879"/>
              <a:ext cx="420097" cy="336588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006699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r>
                <a:rPr lang="fr-FR">
                  <a:solidFill>
                    <a:srgbClr val="FFFFFF"/>
                  </a:solidFill>
                  <a:latin typeface="Arial Narrow" pitchFamily="34" charset="0"/>
                  <a:ea typeface="ＭＳ Ｐゴシック" pitchFamily="34" charset="-128"/>
                  <a:cs typeface="Arial Narrow" pitchFamily="34" charset="0"/>
                </a:rPr>
                <a:t>P1</a:t>
              </a:r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2568533" y="2231879"/>
              <a:ext cx="420097" cy="336588"/>
            </a:xfrm>
            <a:prstGeom prst="rect">
              <a:avLst/>
            </a:prstGeom>
            <a:gradFill rotWithShape="0">
              <a:gsLst>
                <a:gs pos="0">
                  <a:srgbClr val="6C7472"/>
                </a:gs>
                <a:gs pos="100000">
                  <a:srgbClr val="464658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r>
                <a:rPr lang="fr-FR">
                  <a:solidFill>
                    <a:srgbClr val="FFFFFF"/>
                  </a:solidFill>
                  <a:latin typeface="Arial Narrow" pitchFamily="34" charset="0"/>
                  <a:ea typeface="ＭＳ Ｐゴシック" pitchFamily="34" charset="-128"/>
                  <a:cs typeface="Arial Narrow" pitchFamily="34" charset="0"/>
                </a:rPr>
                <a:t>C1</a:t>
              </a:r>
            </a:p>
          </p:txBody>
        </p:sp>
        <p:sp>
          <p:nvSpPr>
            <p:cNvPr id="13321" name="Rectangle 8"/>
            <p:cNvSpPr>
              <a:spLocks noChangeArrowheads="1"/>
            </p:cNvSpPr>
            <p:nvPr/>
          </p:nvSpPr>
          <p:spPr bwMode="auto">
            <a:xfrm>
              <a:off x="4433960" y="2231879"/>
              <a:ext cx="420097" cy="336588"/>
            </a:xfrm>
            <a:prstGeom prst="rect">
              <a:avLst/>
            </a:prstGeom>
            <a:gradFill rotWithShape="0">
              <a:gsLst>
                <a:gs pos="0">
                  <a:srgbClr val="6C7472"/>
                </a:gs>
                <a:gs pos="100000">
                  <a:srgbClr val="464658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r>
                <a:rPr lang="fr-FR">
                  <a:solidFill>
                    <a:srgbClr val="FFFFFF"/>
                  </a:solidFill>
                  <a:latin typeface="Arial Narrow" pitchFamily="34" charset="0"/>
                  <a:ea typeface="ＭＳ Ｐゴシック" pitchFamily="34" charset="-128"/>
                  <a:cs typeface="Arial Narrow" pitchFamily="34" charset="0"/>
                </a:rPr>
                <a:t>C2</a:t>
              </a:r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5088007" y="3092412"/>
              <a:ext cx="420097" cy="336588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330066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r>
                <a:rPr lang="fr-FR">
                  <a:solidFill>
                    <a:srgbClr val="FFFFFF"/>
                  </a:solidFill>
                  <a:latin typeface="Arial Narrow" pitchFamily="34" charset="0"/>
                  <a:ea typeface="ＭＳ Ｐゴシック" pitchFamily="34" charset="-128"/>
                  <a:cs typeface="Arial Narrow" pitchFamily="34" charset="0"/>
                </a:rPr>
                <a:t>M2</a:t>
              </a:r>
            </a:p>
          </p:txBody>
        </p:sp>
        <p:cxnSp>
          <p:nvCxnSpPr>
            <p:cNvPr id="57" name="AutoShape 10"/>
            <p:cNvCxnSpPr>
              <a:cxnSpLocks noChangeShapeType="1"/>
              <a:stCxn id="41" idx="2"/>
              <a:endCxn id="13319" idx="0"/>
            </p:cNvCxnSpPr>
            <p:nvPr/>
          </p:nvCxnSpPr>
          <p:spPr bwMode="auto">
            <a:xfrm rot="5400000">
              <a:off x="1594804" y="1047987"/>
              <a:ext cx="554582" cy="181315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AutoShape 11"/>
            <p:cNvCxnSpPr>
              <a:cxnSpLocks noChangeShapeType="1"/>
              <a:stCxn id="41" idx="2"/>
              <a:endCxn id="13320" idx="0"/>
            </p:cNvCxnSpPr>
            <p:nvPr/>
          </p:nvCxnSpPr>
          <p:spPr bwMode="auto">
            <a:xfrm>
              <a:off x="2778669" y="1677272"/>
              <a:ext cx="0" cy="554582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AutoShape 12"/>
            <p:cNvCxnSpPr>
              <a:cxnSpLocks noChangeShapeType="1"/>
              <a:stCxn id="41" idx="2"/>
              <a:endCxn id="13321" idx="0"/>
            </p:cNvCxnSpPr>
            <p:nvPr/>
          </p:nvCxnSpPr>
          <p:spPr bwMode="auto">
            <a:xfrm rot="16200000" flipH="1">
              <a:off x="3433855" y="1022086"/>
              <a:ext cx="554582" cy="1864954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AutoShape 13"/>
            <p:cNvCxnSpPr>
              <a:cxnSpLocks noChangeShapeType="1"/>
              <a:stCxn id="13321" idx="2"/>
              <a:endCxn id="13322" idx="0"/>
            </p:cNvCxnSpPr>
            <p:nvPr/>
          </p:nvCxnSpPr>
          <p:spPr bwMode="auto">
            <a:xfrm rot="16200000" flipH="1">
              <a:off x="4708682" y="2503300"/>
              <a:ext cx="524253" cy="65437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27" name="Rectangle 9"/>
            <p:cNvSpPr>
              <a:spLocks noChangeArrowheads="1"/>
            </p:cNvSpPr>
            <p:nvPr/>
          </p:nvSpPr>
          <p:spPr bwMode="auto">
            <a:xfrm>
              <a:off x="2568533" y="3082341"/>
              <a:ext cx="420097" cy="336588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330066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r>
                <a:rPr lang="fr-FR">
                  <a:solidFill>
                    <a:srgbClr val="FFFFFF"/>
                  </a:solidFill>
                  <a:latin typeface="Arial Narrow" pitchFamily="34" charset="0"/>
                  <a:ea typeface="ＭＳ Ｐゴシック" pitchFamily="34" charset="-128"/>
                  <a:cs typeface="Arial Narrow" pitchFamily="34" charset="0"/>
                </a:rPr>
                <a:t>M1</a:t>
              </a:r>
            </a:p>
          </p:txBody>
        </p:sp>
        <p:cxnSp>
          <p:nvCxnSpPr>
            <p:cNvPr id="67" name="AutoShape 13"/>
            <p:cNvCxnSpPr>
              <a:cxnSpLocks noChangeShapeType="1"/>
              <a:stCxn id="13320" idx="2"/>
              <a:endCxn id="13327" idx="0"/>
            </p:cNvCxnSpPr>
            <p:nvPr/>
          </p:nvCxnSpPr>
          <p:spPr bwMode="auto">
            <a:xfrm>
              <a:off x="2778669" y="2568358"/>
              <a:ext cx="0" cy="514144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29" name="Rectangle 6"/>
            <p:cNvSpPr>
              <a:spLocks noChangeArrowheads="1"/>
            </p:cNvSpPr>
            <p:nvPr/>
          </p:nvSpPr>
          <p:spPr bwMode="auto">
            <a:xfrm>
              <a:off x="3779912" y="3092412"/>
              <a:ext cx="420097" cy="336588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006699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r>
                <a:rPr lang="fr-FR">
                  <a:solidFill>
                    <a:srgbClr val="FFFFFF"/>
                  </a:solidFill>
                  <a:latin typeface="Arial Narrow" pitchFamily="34" charset="0"/>
                  <a:ea typeface="ＭＳ Ｐゴシック" pitchFamily="34" charset="-128"/>
                  <a:cs typeface="Arial Narrow" pitchFamily="34" charset="0"/>
                </a:rPr>
                <a:t>P2</a:t>
              </a:r>
            </a:p>
          </p:txBody>
        </p:sp>
        <p:cxnSp>
          <p:nvCxnSpPr>
            <p:cNvPr id="75" name="AutoShape 10"/>
            <p:cNvCxnSpPr>
              <a:cxnSpLocks noChangeShapeType="1"/>
              <a:stCxn id="13321" idx="2"/>
              <a:endCxn id="13329" idx="0"/>
            </p:cNvCxnSpPr>
            <p:nvPr/>
          </p:nvCxnSpPr>
          <p:spPr bwMode="auto">
            <a:xfrm rot="5400000">
              <a:off x="4054994" y="2503981"/>
              <a:ext cx="524253" cy="653007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996793" y="1372541"/>
              <a:ext cx="1171049" cy="2614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dirty="0">
                  <a:latin typeface="+mn-lt"/>
                </a:rPr>
                <a:t>Délai = 2 semaines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853567" y="2249184"/>
              <a:ext cx="1171049" cy="2614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dirty="0">
                  <a:latin typeface="+mn-lt"/>
                </a:rPr>
                <a:t>Délai = 3 semaines  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973617" y="2249184"/>
              <a:ext cx="1172413" cy="2614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dirty="0">
                  <a:latin typeface="+mn-lt"/>
                </a:rPr>
                <a:t>Délai = 2 semaines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79553" y="2249184"/>
              <a:ext cx="1171050" cy="2614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dirty="0">
                  <a:latin typeface="+mn-lt"/>
                </a:rPr>
                <a:t>Délai = 3 semaines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192463" y="3437781"/>
              <a:ext cx="1172413" cy="2614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dirty="0">
                  <a:latin typeface="+mn-lt"/>
                </a:rPr>
                <a:t>Délai = 2 semaines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419407" y="3437781"/>
              <a:ext cx="1172413" cy="2614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dirty="0">
                  <a:latin typeface="+mn-lt"/>
                </a:rPr>
                <a:t>Délai = 3 semaines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719967" y="3437781"/>
              <a:ext cx="1171049" cy="2614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dirty="0">
                  <a:latin typeface="+mn-lt"/>
                </a:rPr>
                <a:t>Délai = 2 semaines</a:t>
              </a:r>
              <a:endParaRPr lang="fr-FR" sz="1200" dirty="0"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3950" y="762000"/>
            <a:ext cx="7715250" cy="800100"/>
          </a:xfrm>
          <a:noFill/>
        </p:spPr>
        <p:txBody>
          <a:bodyPr/>
          <a:lstStyle/>
          <a:p>
            <a:r>
              <a:rPr lang="fr-FR" dirty="0" smtClean="0"/>
              <a:t>Représentation de la position des ordres dans le temps : le jalonnement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267200"/>
            <a:ext cx="8458200" cy="2057400"/>
          </a:xfrm>
          <a:noFill/>
        </p:spPr>
        <p:txBody>
          <a:bodyPr/>
          <a:lstStyle/>
          <a:p>
            <a:pPr marL="457200" lvl="2">
              <a:lnSpc>
                <a:spcPct val="80000"/>
              </a:lnSpc>
            </a:pPr>
            <a:r>
              <a:rPr lang="fr-FR" sz="1600" b="0" smtClean="0"/>
              <a:t>Si l'on représente dans le temps le processus d'élaboration d'un produit fini, on obtient un graphe qui montre les </a:t>
            </a:r>
            <a:r>
              <a:rPr lang="fr-FR" sz="1600" smtClean="0"/>
              <a:t>dépendances</a:t>
            </a:r>
            <a:r>
              <a:rPr lang="fr-FR" sz="1600" b="0" smtClean="0"/>
              <a:t> entre les ordres.</a:t>
            </a:r>
          </a:p>
          <a:p>
            <a:pPr marL="457200" lvl="2">
              <a:lnSpc>
                <a:spcPct val="80000"/>
              </a:lnSpc>
            </a:pPr>
            <a:r>
              <a:rPr lang="fr-FR" sz="1600" b="0" smtClean="0"/>
              <a:t>Il faut disposer de prévisions sur un </a:t>
            </a:r>
            <a:r>
              <a:rPr lang="fr-FR" sz="1600" smtClean="0"/>
              <a:t>horizon au moins égal au cycle total de fabrication.</a:t>
            </a:r>
            <a:endParaRPr lang="fr-FR" sz="1600" b="0" smtClean="0"/>
          </a:p>
          <a:p>
            <a:pPr marL="457200" lvl="2">
              <a:lnSpc>
                <a:spcPct val="80000"/>
              </a:lnSpc>
            </a:pPr>
            <a:r>
              <a:rPr lang="fr-FR" sz="1600" b="0" smtClean="0"/>
              <a:t>Tout </a:t>
            </a:r>
            <a:r>
              <a:rPr lang="fr-FR" sz="1600" smtClean="0"/>
              <a:t>retard</a:t>
            </a:r>
            <a:r>
              <a:rPr lang="fr-FR" sz="1600" b="0" smtClean="0"/>
              <a:t> sur un ordre entraîne un retard sur la livraison du produit fini.</a:t>
            </a:r>
          </a:p>
          <a:p>
            <a:pPr marL="457200" lvl="2">
              <a:lnSpc>
                <a:spcPct val="80000"/>
              </a:lnSpc>
            </a:pPr>
            <a:r>
              <a:rPr lang="fr-FR" sz="1600" b="0" smtClean="0"/>
              <a:t>Tout </a:t>
            </a:r>
            <a:r>
              <a:rPr lang="fr-FR" sz="1600" smtClean="0"/>
              <a:t>rebut</a:t>
            </a:r>
            <a:r>
              <a:rPr lang="fr-FR" sz="1600" b="0" smtClean="0"/>
              <a:t> sur un ordre empêche la fabrication complète des ordres qui sont en aval</a:t>
            </a:r>
          </a:p>
          <a:p>
            <a:pPr marL="457200" lvl="2">
              <a:lnSpc>
                <a:spcPct val="80000"/>
              </a:lnSpc>
            </a:pPr>
            <a:r>
              <a:rPr lang="fr-FR" sz="1600" b="0" smtClean="0"/>
              <a:t>D'où, mise en place de </a:t>
            </a:r>
            <a:r>
              <a:rPr lang="fr-FR" sz="1600" smtClean="0"/>
              <a:t>protections</a:t>
            </a:r>
            <a:r>
              <a:rPr lang="fr-FR" sz="1600" b="0" smtClean="0"/>
              <a:t> :</a:t>
            </a:r>
            <a:endParaRPr lang="fr-FR" smtClean="0"/>
          </a:p>
          <a:p>
            <a:pPr marL="933450" lvl="3" indent="-285750">
              <a:lnSpc>
                <a:spcPct val="80000"/>
              </a:lnSpc>
            </a:pPr>
            <a:r>
              <a:rPr lang="fr-FR" smtClean="0"/>
              <a:t>surestimation des décalages</a:t>
            </a:r>
          </a:p>
          <a:p>
            <a:pPr marL="933450" lvl="3" indent="-285750">
              <a:lnSpc>
                <a:spcPct val="80000"/>
              </a:lnSpc>
            </a:pPr>
            <a:r>
              <a:rPr lang="fr-FR" smtClean="0"/>
              <a:t>constitution de stocks de sécurité</a:t>
            </a: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762000" y="3789363"/>
            <a:ext cx="7483475" cy="31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4341" name="Freeform 8"/>
          <p:cNvSpPr>
            <a:spLocks/>
          </p:cNvSpPr>
          <p:nvPr/>
        </p:nvSpPr>
        <p:spPr bwMode="auto">
          <a:xfrm>
            <a:off x="5749925" y="1900238"/>
            <a:ext cx="6350" cy="1098550"/>
          </a:xfrm>
          <a:custGeom>
            <a:avLst/>
            <a:gdLst>
              <a:gd name="T0" fmla="*/ 0 w 2"/>
              <a:gd name="T1" fmla="*/ 0 h 549"/>
              <a:gd name="T2" fmla="*/ 0 w 2"/>
              <a:gd name="T3" fmla="*/ 549 h 549"/>
              <a:gd name="T4" fmla="*/ 2 w 2"/>
              <a:gd name="T5" fmla="*/ 549 h 549"/>
              <a:gd name="T6" fmla="*/ 0 60000 65536"/>
              <a:gd name="T7" fmla="*/ 0 60000 65536"/>
              <a:gd name="T8" fmla="*/ 0 60000 65536"/>
              <a:gd name="T9" fmla="*/ 0 w 2"/>
              <a:gd name="T10" fmla="*/ 0 h 549"/>
              <a:gd name="T11" fmla="*/ 2 w 2"/>
              <a:gd name="T12" fmla="*/ 549 h 5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549">
                <a:moveTo>
                  <a:pt x="0" y="0"/>
                </a:moveTo>
                <a:lnTo>
                  <a:pt x="0" y="549"/>
                </a:lnTo>
                <a:lnTo>
                  <a:pt x="2" y="54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2" name="Freeform 11"/>
          <p:cNvSpPr>
            <a:spLocks/>
          </p:cNvSpPr>
          <p:nvPr/>
        </p:nvSpPr>
        <p:spPr bwMode="auto">
          <a:xfrm>
            <a:off x="4500563" y="2201863"/>
            <a:ext cx="6350" cy="114300"/>
          </a:xfrm>
          <a:custGeom>
            <a:avLst/>
            <a:gdLst>
              <a:gd name="T0" fmla="*/ 0 w 2"/>
              <a:gd name="T1" fmla="*/ 0 h 57"/>
              <a:gd name="T2" fmla="*/ 0 w 2"/>
              <a:gd name="T3" fmla="*/ 57 h 57"/>
              <a:gd name="T4" fmla="*/ 2 w 2"/>
              <a:gd name="T5" fmla="*/ 57 h 57"/>
              <a:gd name="T6" fmla="*/ 0 60000 65536"/>
              <a:gd name="T7" fmla="*/ 0 60000 65536"/>
              <a:gd name="T8" fmla="*/ 0 60000 65536"/>
              <a:gd name="T9" fmla="*/ 0 w 2"/>
              <a:gd name="T10" fmla="*/ 0 h 57"/>
              <a:gd name="T11" fmla="*/ 2 w 2"/>
              <a:gd name="T12" fmla="*/ 57 h 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57">
                <a:moveTo>
                  <a:pt x="0" y="0"/>
                </a:moveTo>
                <a:lnTo>
                  <a:pt x="0" y="57"/>
                </a:lnTo>
                <a:lnTo>
                  <a:pt x="2" y="5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3" name="Freeform 14"/>
          <p:cNvSpPr>
            <a:spLocks/>
          </p:cNvSpPr>
          <p:nvPr/>
        </p:nvSpPr>
        <p:spPr bwMode="auto">
          <a:xfrm>
            <a:off x="3851275" y="2655888"/>
            <a:ext cx="6350" cy="755650"/>
          </a:xfrm>
          <a:custGeom>
            <a:avLst/>
            <a:gdLst>
              <a:gd name="T0" fmla="*/ 0 w 2"/>
              <a:gd name="T1" fmla="*/ 0 h 378"/>
              <a:gd name="T2" fmla="*/ 0 w 2"/>
              <a:gd name="T3" fmla="*/ 378 h 378"/>
              <a:gd name="T4" fmla="*/ 2 w 2"/>
              <a:gd name="T5" fmla="*/ 378 h 378"/>
              <a:gd name="T6" fmla="*/ 0 60000 65536"/>
              <a:gd name="T7" fmla="*/ 0 60000 65536"/>
              <a:gd name="T8" fmla="*/ 0 60000 65536"/>
              <a:gd name="T9" fmla="*/ 0 w 2"/>
              <a:gd name="T10" fmla="*/ 0 h 378"/>
              <a:gd name="T11" fmla="*/ 2 w 2"/>
              <a:gd name="T12" fmla="*/ 378 h 3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378">
                <a:moveTo>
                  <a:pt x="0" y="0"/>
                </a:moveTo>
                <a:lnTo>
                  <a:pt x="0" y="378"/>
                </a:lnTo>
                <a:lnTo>
                  <a:pt x="2" y="378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4" name="Freeform 71"/>
          <p:cNvSpPr>
            <a:spLocks/>
          </p:cNvSpPr>
          <p:nvPr/>
        </p:nvSpPr>
        <p:spPr bwMode="auto">
          <a:xfrm>
            <a:off x="6994525" y="2647950"/>
            <a:ext cx="6350" cy="1122363"/>
          </a:xfrm>
          <a:custGeom>
            <a:avLst/>
            <a:gdLst>
              <a:gd name="T0" fmla="*/ 0 w 2"/>
              <a:gd name="T1" fmla="*/ 0 h 561"/>
              <a:gd name="T2" fmla="*/ 0 w 2"/>
              <a:gd name="T3" fmla="*/ 561 h 561"/>
              <a:gd name="T4" fmla="*/ 2 w 2"/>
              <a:gd name="T5" fmla="*/ 561 h 561"/>
              <a:gd name="T6" fmla="*/ 0 60000 65536"/>
              <a:gd name="T7" fmla="*/ 0 60000 65536"/>
              <a:gd name="T8" fmla="*/ 0 60000 65536"/>
              <a:gd name="T9" fmla="*/ 0 w 2"/>
              <a:gd name="T10" fmla="*/ 0 h 561"/>
              <a:gd name="T11" fmla="*/ 2 w 2"/>
              <a:gd name="T12" fmla="*/ 561 h 5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561">
                <a:moveTo>
                  <a:pt x="0" y="0"/>
                </a:moveTo>
                <a:lnTo>
                  <a:pt x="0" y="561"/>
                </a:lnTo>
                <a:lnTo>
                  <a:pt x="2" y="561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5" name="Freeform 72"/>
          <p:cNvSpPr>
            <a:spLocks/>
          </p:cNvSpPr>
          <p:nvPr/>
        </p:nvSpPr>
        <p:spPr bwMode="auto">
          <a:xfrm>
            <a:off x="5734050" y="3038475"/>
            <a:ext cx="4763" cy="708025"/>
          </a:xfrm>
          <a:custGeom>
            <a:avLst/>
            <a:gdLst>
              <a:gd name="T0" fmla="*/ 0 w 2"/>
              <a:gd name="T1" fmla="*/ 0 h 354"/>
              <a:gd name="T2" fmla="*/ 0 w 2"/>
              <a:gd name="T3" fmla="*/ 354 h 354"/>
              <a:gd name="T4" fmla="*/ 2 w 2"/>
              <a:gd name="T5" fmla="*/ 354 h 354"/>
              <a:gd name="T6" fmla="*/ 0 60000 65536"/>
              <a:gd name="T7" fmla="*/ 0 60000 65536"/>
              <a:gd name="T8" fmla="*/ 0 60000 65536"/>
              <a:gd name="T9" fmla="*/ 0 w 2"/>
              <a:gd name="T10" fmla="*/ 0 h 354"/>
              <a:gd name="T11" fmla="*/ 2 w 2"/>
              <a:gd name="T12" fmla="*/ 354 h 3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354">
                <a:moveTo>
                  <a:pt x="0" y="0"/>
                </a:moveTo>
                <a:lnTo>
                  <a:pt x="0" y="354"/>
                </a:lnTo>
                <a:lnTo>
                  <a:pt x="2" y="354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6" name="Freeform 73"/>
          <p:cNvSpPr>
            <a:spLocks/>
          </p:cNvSpPr>
          <p:nvPr/>
        </p:nvSpPr>
        <p:spPr bwMode="auto">
          <a:xfrm>
            <a:off x="4494213" y="2290763"/>
            <a:ext cx="6350" cy="1466850"/>
          </a:xfrm>
          <a:custGeom>
            <a:avLst/>
            <a:gdLst>
              <a:gd name="T0" fmla="*/ 0 w 2"/>
              <a:gd name="T1" fmla="*/ 0 h 734"/>
              <a:gd name="T2" fmla="*/ 0 w 2"/>
              <a:gd name="T3" fmla="*/ 734 h 734"/>
              <a:gd name="T4" fmla="*/ 2 w 2"/>
              <a:gd name="T5" fmla="*/ 734 h 734"/>
              <a:gd name="T6" fmla="*/ 0 60000 65536"/>
              <a:gd name="T7" fmla="*/ 0 60000 65536"/>
              <a:gd name="T8" fmla="*/ 0 60000 65536"/>
              <a:gd name="T9" fmla="*/ 0 w 2"/>
              <a:gd name="T10" fmla="*/ 0 h 734"/>
              <a:gd name="T11" fmla="*/ 2 w 2"/>
              <a:gd name="T12" fmla="*/ 734 h 7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734">
                <a:moveTo>
                  <a:pt x="0" y="0"/>
                </a:moveTo>
                <a:lnTo>
                  <a:pt x="0" y="734"/>
                </a:lnTo>
                <a:lnTo>
                  <a:pt x="2" y="734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7" name="Freeform 74"/>
          <p:cNvSpPr>
            <a:spLocks/>
          </p:cNvSpPr>
          <p:nvPr/>
        </p:nvSpPr>
        <p:spPr bwMode="auto">
          <a:xfrm>
            <a:off x="3835400" y="1892300"/>
            <a:ext cx="6350" cy="717550"/>
          </a:xfrm>
          <a:custGeom>
            <a:avLst/>
            <a:gdLst>
              <a:gd name="T0" fmla="*/ 0 w 2"/>
              <a:gd name="T1" fmla="*/ 0 h 359"/>
              <a:gd name="T2" fmla="*/ 0 w 2"/>
              <a:gd name="T3" fmla="*/ 359 h 359"/>
              <a:gd name="T4" fmla="*/ 2 w 2"/>
              <a:gd name="T5" fmla="*/ 359 h 359"/>
              <a:gd name="T6" fmla="*/ 0 60000 65536"/>
              <a:gd name="T7" fmla="*/ 0 60000 65536"/>
              <a:gd name="T8" fmla="*/ 0 60000 65536"/>
              <a:gd name="T9" fmla="*/ 0 w 2"/>
              <a:gd name="T10" fmla="*/ 0 h 359"/>
              <a:gd name="T11" fmla="*/ 2 w 2"/>
              <a:gd name="T12" fmla="*/ 359 h 3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359">
                <a:moveTo>
                  <a:pt x="0" y="0"/>
                </a:moveTo>
                <a:lnTo>
                  <a:pt x="0" y="359"/>
                </a:lnTo>
                <a:lnTo>
                  <a:pt x="2" y="359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8" name="Freeform 75"/>
          <p:cNvSpPr>
            <a:spLocks/>
          </p:cNvSpPr>
          <p:nvPr/>
        </p:nvSpPr>
        <p:spPr bwMode="auto">
          <a:xfrm>
            <a:off x="3851275" y="3422650"/>
            <a:ext cx="6350" cy="469900"/>
          </a:xfrm>
          <a:custGeom>
            <a:avLst/>
            <a:gdLst>
              <a:gd name="T0" fmla="*/ 0 w 2"/>
              <a:gd name="T1" fmla="*/ 0 h 235"/>
              <a:gd name="T2" fmla="*/ 0 w 2"/>
              <a:gd name="T3" fmla="*/ 235 h 235"/>
              <a:gd name="T4" fmla="*/ 2 w 2"/>
              <a:gd name="T5" fmla="*/ 235 h 235"/>
              <a:gd name="T6" fmla="*/ 0 60000 65536"/>
              <a:gd name="T7" fmla="*/ 0 60000 65536"/>
              <a:gd name="T8" fmla="*/ 0 60000 65536"/>
              <a:gd name="T9" fmla="*/ 0 w 2"/>
              <a:gd name="T10" fmla="*/ 0 h 235"/>
              <a:gd name="T11" fmla="*/ 2 w 2"/>
              <a:gd name="T12" fmla="*/ 235 h 2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235">
                <a:moveTo>
                  <a:pt x="0" y="0"/>
                </a:moveTo>
                <a:lnTo>
                  <a:pt x="0" y="235"/>
                </a:lnTo>
                <a:lnTo>
                  <a:pt x="2" y="235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9" name="Freeform 76"/>
          <p:cNvSpPr>
            <a:spLocks/>
          </p:cNvSpPr>
          <p:nvPr/>
        </p:nvSpPr>
        <p:spPr bwMode="auto">
          <a:xfrm>
            <a:off x="1920875" y="2636838"/>
            <a:ext cx="4763" cy="1120775"/>
          </a:xfrm>
          <a:custGeom>
            <a:avLst/>
            <a:gdLst>
              <a:gd name="T0" fmla="*/ 0 w 2"/>
              <a:gd name="T1" fmla="*/ 0 h 561"/>
              <a:gd name="T2" fmla="*/ 0 w 2"/>
              <a:gd name="T3" fmla="*/ 561 h 561"/>
              <a:gd name="T4" fmla="*/ 2 w 2"/>
              <a:gd name="T5" fmla="*/ 561 h 561"/>
              <a:gd name="T6" fmla="*/ 0 60000 65536"/>
              <a:gd name="T7" fmla="*/ 0 60000 65536"/>
              <a:gd name="T8" fmla="*/ 0 60000 65536"/>
              <a:gd name="T9" fmla="*/ 0 w 2"/>
              <a:gd name="T10" fmla="*/ 0 h 561"/>
              <a:gd name="T11" fmla="*/ 2 w 2"/>
              <a:gd name="T12" fmla="*/ 561 h 5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561">
                <a:moveTo>
                  <a:pt x="0" y="0"/>
                </a:moveTo>
                <a:lnTo>
                  <a:pt x="0" y="561"/>
                </a:lnTo>
                <a:lnTo>
                  <a:pt x="2" y="561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0" name="Freeform 129"/>
          <p:cNvSpPr>
            <a:spLocks/>
          </p:cNvSpPr>
          <p:nvPr/>
        </p:nvSpPr>
        <p:spPr bwMode="auto">
          <a:xfrm>
            <a:off x="3262313" y="2265363"/>
            <a:ext cx="4762" cy="1492250"/>
          </a:xfrm>
          <a:custGeom>
            <a:avLst/>
            <a:gdLst>
              <a:gd name="T0" fmla="*/ 0 w 2"/>
              <a:gd name="T1" fmla="*/ 0 h 746"/>
              <a:gd name="T2" fmla="*/ 0 w 2"/>
              <a:gd name="T3" fmla="*/ 746 h 746"/>
              <a:gd name="T4" fmla="*/ 2 w 2"/>
              <a:gd name="T5" fmla="*/ 746 h 746"/>
              <a:gd name="T6" fmla="*/ 0 60000 65536"/>
              <a:gd name="T7" fmla="*/ 0 60000 65536"/>
              <a:gd name="T8" fmla="*/ 0 60000 65536"/>
              <a:gd name="T9" fmla="*/ 0 w 2"/>
              <a:gd name="T10" fmla="*/ 0 h 746"/>
              <a:gd name="T11" fmla="*/ 2 w 2"/>
              <a:gd name="T12" fmla="*/ 746 h 7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746">
                <a:moveTo>
                  <a:pt x="0" y="0"/>
                </a:moveTo>
                <a:lnTo>
                  <a:pt x="0" y="746"/>
                </a:lnTo>
                <a:lnTo>
                  <a:pt x="2" y="746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1" name="Freeform 140"/>
          <p:cNvSpPr>
            <a:spLocks/>
          </p:cNvSpPr>
          <p:nvPr/>
        </p:nvSpPr>
        <p:spPr bwMode="auto">
          <a:xfrm>
            <a:off x="2597150" y="3422650"/>
            <a:ext cx="6350" cy="549275"/>
          </a:xfrm>
          <a:custGeom>
            <a:avLst/>
            <a:gdLst>
              <a:gd name="T0" fmla="*/ 0 w 2"/>
              <a:gd name="T1" fmla="*/ 0 h 275"/>
              <a:gd name="T2" fmla="*/ 0 w 2"/>
              <a:gd name="T3" fmla="*/ 275 h 275"/>
              <a:gd name="T4" fmla="*/ 2 w 2"/>
              <a:gd name="T5" fmla="*/ 275 h 275"/>
              <a:gd name="T6" fmla="*/ 0 60000 65536"/>
              <a:gd name="T7" fmla="*/ 0 60000 65536"/>
              <a:gd name="T8" fmla="*/ 0 60000 65536"/>
              <a:gd name="T9" fmla="*/ 0 w 2"/>
              <a:gd name="T10" fmla="*/ 0 h 275"/>
              <a:gd name="T11" fmla="*/ 2 w 2"/>
              <a:gd name="T12" fmla="*/ 275 h 2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275">
                <a:moveTo>
                  <a:pt x="0" y="0"/>
                </a:moveTo>
                <a:lnTo>
                  <a:pt x="0" y="275"/>
                </a:lnTo>
                <a:lnTo>
                  <a:pt x="2" y="275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2" name="Text Box 141"/>
          <p:cNvSpPr txBox="1">
            <a:spLocks noChangeArrowheads="1"/>
          </p:cNvSpPr>
          <p:nvPr/>
        </p:nvSpPr>
        <p:spPr bwMode="auto">
          <a:xfrm>
            <a:off x="6135688" y="2368550"/>
            <a:ext cx="411162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PF</a:t>
            </a:r>
          </a:p>
        </p:txBody>
      </p:sp>
      <p:sp>
        <p:nvSpPr>
          <p:cNvPr id="14353" name="Text Box 142"/>
          <p:cNvSpPr txBox="1">
            <a:spLocks noChangeArrowheads="1"/>
          </p:cNvSpPr>
          <p:nvPr/>
        </p:nvSpPr>
        <p:spPr bwMode="auto">
          <a:xfrm>
            <a:off x="4489450" y="1600200"/>
            <a:ext cx="401638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P1</a:t>
            </a:r>
          </a:p>
        </p:txBody>
      </p:sp>
      <p:sp>
        <p:nvSpPr>
          <p:cNvPr id="14354" name="Text Box 143"/>
          <p:cNvSpPr txBox="1">
            <a:spLocks noChangeArrowheads="1"/>
          </p:cNvSpPr>
          <p:nvPr/>
        </p:nvSpPr>
        <p:spPr bwMode="auto">
          <a:xfrm>
            <a:off x="2571750" y="2368550"/>
            <a:ext cx="401638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P2</a:t>
            </a:r>
          </a:p>
        </p:txBody>
      </p:sp>
      <p:sp>
        <p:nvSpPr>
          <p:cNvPr id="14355" name="Text Box 144"/>
          <p:cNvSpPr txBox="1">
            <a:spLocks noChangeArrowheads="1"/>
          </p:cNvSpPr>
          <p:nvPr/>
        </p:nvSpPr>
        <p:spPr bwMode="auto">
          <a:xfrm>
            <a:off x="4767263" y="1984375"/>
            <a:ext cx="411162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C1</a:t>
            </a:r>
          </a:p>
        </p:txBody>
      </p:sp>
      <p:sp>
        <p:nvSpPr>
          <p:cNvPr id="14356" name="Text Box 145"/>
          <p:cNvSpPr txBox="1">
            <a:spLocks noChangeArrowheads="1"/>
          </p:cNvSpPr>
          <p:nvPr/>
        </p:nvSpPr>
        <p:spPr bwMode="auto">
          <a:xfrm>
            <a:off x="4767263" y="2752725"/>
            <a:ext cx="411162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C2</a:t>
            </a:r>
          </a:p>
        </p:txBody>
      </p:sp>
      <p:sp>
        <p:nvSpPr>
          <p:cNvPr id="14357" name="Text Box 146"/>
          <p:cNvSpPr txBox="1">
            <a:spLocks noChangeArrowheads="1"/>
          </p:cNvSpPr>
          <p:nvPr/>
        </p:nvSpPr>
        <p:spPr bwMode="auto">
          <a:xfrm>
            <a:off x="3398838" y="1984375"/>
            <a:ext cx="430212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M1</a:t>
            </a:r>
          </a:p>
        </p:txBody>
      </p:sp>
      <p:sp>
        <p:nvSpPr>
          <p:cNvPr id="14358" name="Text Box 147"/>
          <p:cNvSpPr txBox="1">
            <a:spLocks noChangeArrowheads="1"/>
          </p:cNvSpPr>
          <p:nvPr/>
        </p:nvSpPr>
        <p:spPr bwMode="auto">
          <a:xfrm>
            <a:off x="2713038" y="3135313"/>
            <a:ext cx="430212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M2</a:t>
            </a:r>
          </a:p>
        </p:txBody>
      </p:sp>
      <p:sp>
        <p:nvSpPr>
          <p:cNvPr id="14359" name="Text Box 148"/>
          <p:cNvSpPr txBox="1">
            <a:spLocks noChangeArrowheads="1"/>
          </p:cNvSpPr>
          <p:nvPr/>
        </p:nvSpPr>
        <p:spPr bwMode="auto">
          <a:xfrm>
            <a:off x="6788150" y="3830638"/>
            <a:ext cx="303213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S</a:t>
            </a:r>
          </a:p>
        </p:txBody>
      </p:sp>
      <p:sp>
        <p:nvSpPr>
          <p:cNvPr id="14360" name="Text Box 149"/>
          <p:cNvSpPr txBox="1">
            <a:spLocks noChangeArrowheads="1"/>
          </p:cNvSpPr>
          <p:nvPr/>
        </p:nvSpPr>
        <p:spPr bwMode="auto">
          <a:xfrm>
            <a:off x="5451475" y="3830638"/>
            <a:ext cx="5588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S - 2</a:t>
            </a:r>
          </a:p>
        </p:txBody>
      </p:sp>
      <p:sp>
        <p:nvSpPr>
          <p:cNvPr id="14361" name="Text Box 150"/>
          <p:cNvSpPr txBox="1">
            <a:spLocks noChangeArrowheads="1"/>
          </p:cNvSpPr>
          <p:nvPr/>
        </p:nvSpPr>
        <p:spPr bwMode="auto">
          <a:xfrm>
            <a:off x="4221163" y="3830638"/>
            <a:ext cx="5588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S - 4</a:t>
            </a:r>
          </a:p>
        </p:txBody>
      </p:sp>
      <p:sp>
        <p:nvSpPr>
          <p:cNvPr id="14362" name="Text Box 151"/>
          <p:cNvSpPr txBox="1">
            <a:spLocks noChangeArrowheads="1"/>
          </p:cNvSpPr>
          <p:nvPr/>
        </p:nvSpPr>
        <p:spPr bwMode="auto">
          <a:xfrm>
            <a:off x="3689350" y="3903663"/>
            <a:ext cx="5588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S - 5</a:t>
            </a:r>
          </a:p>
        </p:txBody>
      </p:sp>
      <p:sp>
        <p:nvSpPr>
          <p:cNvPr id="14363" name="Text Box 152"/>
          <p:cNvSpPr txBox="1">
            <a:spLocks noChangeArrowheads="1"/>
          </p:cNvSpPr>
          <p:nvPr/>
        </p:nvSpPr>
        <p:spPr bwMode="auto">
          <a:xfrm>
            <a:off x="2987675" y="3830638"/>
            <a:ext cx="5588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S - 6</a:t>
            </a:r>
          </a:p>
        </p:txBody>
      </p:sp>
      <p:sp>
        <p:nvSpPr>
          <p:cNvPr id="14364" name="Text Box 153"/>
          <p:cNvSpPr txBox="1">
            <a:spLocks noChangeArrowheads="1"/>
          </p:cNvSpPr>
          <p:nvPr/>
        </p:nvSpPr>
        <p:spPr bwMode="auto">
          <a:xfrm>
            <a:off x="2320925" y="3903663"/>
            <a:ext cx="5588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S - 7</a:t>
            </a:r>
          </a:p>
        </p:txBody>
      </p:sp>
      <p:sp>
        <p:nvSpPr>
          <p:cNvPr id="14365" name="Text Box 154"/>
          <p:cNvSpPr txBox="1">
            <a:spLocks noChangeArrowheads="1"/>
          </p:cNvSpPr>
          <p:nvPr/>
        </p:nvSpPr>
        <p:spPr bwMode="auto">
          <a:xfrm>
            <a:off x="1752600" y="3830638"/>
            <a:ext cx="5588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279F"/>
                </a:solidFill>
              </a:rPr>
              <a:t>S - 8</a:t>
            </a:r>
          </a:p>
        </p:txBody>
      </p:sp>
      <p:sp>
        <p:nvSpPr>
          <p:cNvPr id="14366" name="Rectangle 155"/>
          <p:cNvSpPr>
            <a:spLocks noChangeArrowheads="1"/>
          </p:cNvSpPr>
          <p:nvPr/>
        </p:nvSpPr>
        <p:spPr bwMode="auto">
          <a:xfrm>
            <a:off x="5756275" y="2700338"/>
            <a:ext cx="1233488" cy="952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67" name="Rectangle 156"/>
          <p:cNvSpPr>
            <a:spLocks noChangeArrowheads="1"/>
          </p:cNvSpPr>
          <p:nvPr/>
        </p:nvSpPr>
        <p:spPr bwMode="auto">
          <a:xfrm>
            <a:off x="3838575" y="3084513"/>
            <a:ext cx="1917700" cy="9525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68" name="Rectangle 157"/>
          <p:cNvSpPr>
            <a:spLocks noChangeArrowheads="1"/>
          </p:cNvSpPr>
          <p:nvPr/>
        </p:nvSpPr>
        <p:spPr bwMode="auto">
          <a:xfrm>
            <a:off x="4522788" y="2316163"/>
            <a:ext cx="1233487" cy="9525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69" name="Rectangle 158"/>
          <p:cNvSpPr>
            <a:spLocks noChangeArrowheads="1"/>
          </p:cNvSpPr>
          <p:nvPr/>
        </p:nvSpPr>
        <p:spPr bwMode="auto">
          <a:xfrm>
            <a:off x="3838575" y="1931988"/>
            <a:ext cx="1917700" cy="96837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70" name="Rectangle 159"/>
          <p:cNvSpPr>
            <a:spLocks noChangeArrowheads="1"/>
          </p:cNvSpPr>
          <p:nvPr/>
        </p:nvSpPr>
        <p:spPr bwMode="auto">
          <a:xfrm>
            <a:off x="1920875" y="2700338"/>
            <a:ext cx="1917700" cy="95250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71" name="Rectangle 160"/>
          <p:cNvSpPr>
            <a:spLocks noChangeArrowheads="1"/>
          </p:cNvSpPr>
          <p:nvPr/>
        </p:nvSpPr>
        <p:spPr bwMode="auto">
          <a:xfrm>
            <a:off x="2605088" y="3468688"/>
            <a:ext cx="1233487" cy="95250"/>
          </a:xfrm>
          <a:prstGeom prst="rect">
            <a:avLst/>
          </a:prstGeom>
          <a:solidFill>
            <a:srgbClr val="FF66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72" name="Rectangle 161"/>
          <p:cNvSpPr>
            <a:spLocks noChangeArrowheads="1"/>
          </p:cNvSpPr>
          <p:nvPr/>
        </p:nvSpPr>
        <p:spPr bwMode="auto">
          <a:xfrm>
            <a:off x="3290888" y="2316163"/>
            <a:ext cx="1231900" cy="95250"/>
          </a:xfrm>
          <a:prstGeom prst="rect">
            <a:avLst/>
          </a:prstGeom>
          <a:solidFill>
            <a:srgbClr val="FF66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Contenu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27313" y="1628775"/>
            <a:ext cx="6337300" cy="4114800"/>
          </a:xfrm>
        </p:spPr>
        <p:txBody>
          <a:bodyPr/>
          <a:lstStyle/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Principes du MRP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Demande dépendante et indépendante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Calcul des besoins nets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Règles de groupage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Lissage de charge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Calcul de charges et lissage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Gestion de la demande : horizons et fenêtres de planification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fr-FR" dirty="0" smtClean="0"/>
              <a:t>Risques de gonflement de l'en-cours</a:t>
            </a:r>
          </a:p>
          <a:p>
            <a:pPr>
              <a:defRPr/>
            </a:pPr>
            <a:endParaRPr lang="fr-FR" dirty="0" smtClean="0"/>
          </a:p>
        </p:txBody>
      </p: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468313" y="1989138"/>
            <a:ext cx="1727200" cy="2663825"/>
            <a:chOff x="1587500" y="2420889"/>
            <a:chExt cx="2222500" cy="3460800"/>
          </a:xfrm>
        </p:grpSpPr>
        <p:pic>
          <p:nvPicPr>
            <p:cNvPr id="4101" name="Picture 7" descr="boy with board.jpg"/>
            <p:cNvPicPr>
              <a:picLocks noChangeAspect="1"/>
            </p:cNvPicPr>
            <p:nvPr/>
          </p:nvPicPr>
          <p:blipFill>
            <a:blip r:embed="rId2" cstate="print"/>
            <a:srcRect b="-851"/>
            <a:stretch>
              <a:fillRect/>
            </a:stretch>
          </p:blipFill>
          <p:spPr bwMode="auto">
            <a:xfrm>
              <a:off x="1587500" y="2420889"/>
              <a:ext cx="2222500" cy="3460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2" name="TextBox 8"/>
            <p:cNvSpPr txBox="1">
              <a:spLocks noChangeArrowheads="1"/>
            </p:cNvSpPr>
            <p:nvPr/>
          </p:nvSpPr>
          <p:spPr bwMode="auto">
            <a:xfrm rot="-1018988">
              <a:off x="2191314" y="3723773"/>
              <a:ext cx="944581" cy="623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 Narrow" pitchFamily="34" charset="0"/>
                  <a:ea typeface="Arial Narrow" pitchFamily="34" charset="0"/>
                  <a:cs typeface="Arial Narrow" pitchFamily="34" charset="0"/>
                </a:rPr>
                <a:t>Menu </a:t>
              </a:r>
            </a:p>
            <a:p>
              <a:r>
                <a:rPr lang="en-US">
                  <a:latin typeface="Arial Narrow" pitchFamily="34" charset="0"/>
                  <a:ea typeface="Arial Narrow" pitchFamily="34" charset="0"/>
                  <a:cs typeface="Arial Narrow" pitchFamily="34" charset="0"/>
                </a:rPr>
                <a:t>du jour!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1104900"/>
            <a:ext cx="7753350" cy="457200"/>
          </a:xfrm>
          <a:noFill/>
        </p:spPr>
        <p:txBody>
          <a:bodyPr/>
          <a:lstStyle/>
          <a:p>
            <a:r>
              <a:rPr lang="fr-FR" dirty="0" smtClean="0"/>
              <a:t>Production à la commande et sur prévision</a:t>
            </a:r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3906838" y="2722563"/>
            <a:ext cx="293687" cy="401637"/>
          </a:xfrm>
          <a:custGeom>
            <a:avLst/>
            <a:gdLst>
              <a:gd name="T0" fmla="*/ 0 w 185"/>
              <a:gd name="T1" fmla="*/ 0 h 253"/>
              <a:gd name="T2" fmla="*/ 0 w 185"/>
              <a:gd name="T3" fmla="*/ 252 h 253"/>
              <a:gd name="T4" fmla="*/ 184 w 185"/>
              <a:gd name="T5" fmla="*/ 252 h 253"/>
              <a:gd name="T6" fmla="*/ 184 w 185"/>
              <a:gd name="T7" fmla="*/ 0 h 253"/>
              <a:gd name="T8" fmla="*/ 0 w 185"/>
              <a:gd name="T9" fmla="*/ 0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5"/>
              <a:gd name="T16" fmla="*/ 0 h 253"/>
              <a:gd name="T17" fmla="*/ 185 w 18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5" h="253">
                <a:moveTo>
                  <a:pt x="0" y="0"/>
                </a:moveTo>
                <a:lnTo>
                  <a:pt x="0" y="252"/>
                </a:lnTo>
                <a:lnTo>
                  <a:pt x="184" y="252"/>
                </a:lnTo>
                <a:lnTo>
                  <a:pt x="184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049713" y="2798763"/>
            <a:ext cx="93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049713" y="2825750"/>
            <a:ext cx="93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940175" y="2897188"/>
            <a:ext cx="17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940175" y="2946400"/>
            <a:ext cx="150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965575" y="2971800"/>
            <a:ext cx="152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4079875" y="3044825"/>
            <a:ext cx="38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873500" y="2782888"/>
            <a:ext cx="292100" cy="400050"/>
          </a:xfrm>
          <a:custGeom>
            <a:avLst/>
            <a:gdLst>
              <a:gd name="T0" fmla="*/ 0 w 184"/>
              <a:gd name="T1" fmla="*/ 0 h 252"/>
              <a:gd name="T2" fmla="*/ 0 w 184"/>
              <a:gd name="T3" fmla="*/ 251 h 252"/>
              <a:gd name="T4" fmla="*/ 183 w 184"/>
              <a:gd name="T5" fmla="*/ 251 h 252"/>
              <a:gd name="T6" fmla="*/ 183 w 184"/>
              <a:gd name="T7" fmla="*/ 0 h 252"/>
              <a:gd name="T8" fmla="*/ 0 w 184"/>
              <a:gd name="T9" fmla="*/ 0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"/>
              <a:gd name="T16" fmla="*/ 0 h 252"/>
              <a:gd name="T17" fmla="*/ 184 w 184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" h="252">
                <a:moveTo>
                  <a:pt x="0" y="0"/>
                </a:moveTo>
                <a:lnTo>
                  <a:pt x="0" y="251"/>
                </a:lnTo>
                <a:lnTo>
                  <a:pt x="183" y="251"/>
                </a:lnTo>
                <a:lnTo>
                  <a:pt x="183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017963" y="2855913"/>
            <a:ext cx="96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4017963" y="2882900"/>
            <a:ext cx="96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906838" y="2955925"/>
            <a:ext cx="17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3906838" y="3005138"/>
            <a:ext cx="152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933825" y="3032125"/>
            <a:ext cx="150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4044950" y="3105150"/>
            <a:ext cx="396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986213" y="2855913"/>
            <a:ext cx="93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3986213" y="2882900"/>
            <a:ext cx="93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3875088" y="2955925"/>
            <a:ext cx="17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3875088" y="3005138"/>
            <a:ext cx="150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3903663" y="3032125"/>
            <a:ext cx="149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010025" y="3105150"/>
            <a:ext cx="428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3813175" y="2841625"/>
            <a:ext cx="288925" cy="398463"/>
          </a:xfrm>
          <a:custGeom>
            <a:avLst/>
            <a:gdLst>
              <a:gd name="T0" fmla="*/ 0 w 182"/>
              <a:gd name="T1" fmla="*/ 0 h 251"/>
              <a:gd name="T2" fmla="*/ 0 w 182"/>
              <a:gd name="T3" fmla="*/ 250 h 251"/>
              <a:gd name="T4" fmla="*/ 181 w 182"/>
              <a:gd name="T5" fmla="*/ 250 h 251"/>
              <a:gd name="T6" fmla="*/ 181 w 182"/>
              <a:gd name="T7" fmla="*/ 0 h 251"/>
              <a:gd name="T8" fmla="*/ 0 w 182"/>
              <a:gd name="T9" fmla="*/ 0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"/>
              <a:gd name="T16" fmla="*/ 0 h 251"/>
              <a:gd name="T17" fmla="*/ 182 w 18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" h="251">
                <a:moveTo>
                  <a:pt x="0" y="0"/>
                </a:moveTo>
                <a:lnTo>
                  <a:pt x="0" y="250"/>
                </a:lnTo>
                <a:lnTo>
                  <a:pt x="181" y="250"/>
                </a:lnTo>
                <a:lnTo>
                  <a:pt x="181" y="0"/>
                </a:lnTo>
                <a:lnTo>
                  <a:pt x="0" y="0"/>
                </a:lnTo>
              </a:path>
            </a:pathLst>
          </a:custGeom>
          <a:solidFill>
            <a:srgbClr val="FF66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3952875" y="2916238"/>
            <a:ext cx="936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3952875" y="2941638"/>
            <a:ext cx="936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3844925" y="3016250"/>
            <a:ext cx="1762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3844925" y="3065463"/>
            <a:ext cx="152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3871913" y="3090863"/>
            <a:ext cx="149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3979863" y="3162300"/>
            <a:ext cx="412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6251575" y="3384550"/>
            <a:ext cx="159067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Horizon des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informations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commerciales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81400" y="2446338"/>
            <a:ext cx="14351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Commandes</a:t>
            </a:r>
          </a:p>
        </p:txBody>
      </p:sp>
      <p:sp>
        <p:nvSpPr>
          <p:cNvPr id="15392" name="Line 35"/>
          <p:cNvSpPr>
            <a:spLocks noChangeShapeType="1"/>
          </p:cNvSpPr>
          <p:nvPr/>
        </p:nvSpPr>
        <p:spPr bwMode="auto">
          <a:xfrm>
            <a:off x="3349625" y="3654425"/>
            <a:ext cx="0" cy="254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93" name="Freeform 36"/>
          <p:cNvSpPr>
            <a:spLocks/>
          </p:cNvSpPr>
          <p:nvPr/>
        </p:nvSpPr>
        <p:spPr bwMode="auto">
          <a:xfrm>
            <a:off x="3287713" y="3648075"/>
            <a:ext cx="122237" cy="114300"/>
          </a:xfrm>
          <a:custGeom>
            <a:avLst/>
            <a:gdLst>
              <a:gd name="T0" fmla="*/ 0 w 77"/>
              <a:gd name="T1" fmla="*/ 71 h 72"/>
              <a:gd name="T2" fmla="*/ 39 w 77"/>
              <a:gd name="T3" fmla="*/ 0 h 72"/>
              <a:gd name="T4" fmla="*/ 76 w 77"/>
              <a:gd name="T5" fmla="*/ 71 h 72"/>
              <a:gd name="T6" fmla="*/ 0 w 77"/>
              <a:gd name="T7" fmla="*/ 71 h 72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72"/>
              <a:gd name="T14" fmla="*/ 77 w 7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72">
                <a:moveTo>
                  <a:pt x="0" y="71"/>
                </a:moveTo>
                <a:lnTo>
                  <a:pt x="39" y="0"/>
                </a:lnTo>
                <a:lnTo>
                  <a:pt x="76" y="71"/>
                </a:lnTo>
                <a:lnTo>
                  <a:pt x="0" y="71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94" name="Freeform 40" descr="Diagonales larges vers le haut"/>
          <p:cNvSpPr>
            <a:spLocks/>
          </p:cNvSpPr>
          <p:nvPr/>
        </p:nvSpPr>
        <p:spPr bwMode="auto">
          <a:xfrm>
            <a:off x="3287713" y="3441700"/>
            <a:ext cx="160337" cy="150813"/>
          </a:xfrm>
          <a:custGeom>
            <a:avLst/>
            <a:gdLst>
              <a:gd name="T0" fmla="*/ 0 w 101"/>
              <a:gd name="T1" fmla="*/ 0 h 95"/>
              <a:gd name="T2" fmla="*/ 0 w 101"/>
              <a:gd name="T3" fmla="*/ 94 h 95"/>
              <a:gd name="T4" fmla="*/ 100 w 101"/>
              <a:gd name="T5" fmla="*/ 94 h 95"/>
              <a:gd name="T6" fmla="*/ 100 w 101"/>
              <a:gd name="T7" fmla="*/ 0 h 95"/>
              <a:gd name="T8" fmla="*/ 0 w 101"/>
              <a:gd name="T9" fmla="*/ 0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1"/>
              <a:gd name="T16" fmla="*/ 0 h 95"/>
              <a:gd name="T17" fmla="*/ 101 w 101"/>
              <a:gd name="T18" fmla="*/ 95 h 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1" h="95">
                <a:moveTo>
                  <a:pt x="0" y="0"/>
                </a:moveTo>
                <a:lnTo>
                  <a:pt x="0" y="94"/>
                </a:lnTo>
                <a:lnTo>
                  <a:pt x="100" y="94"/>
                </a:lnTo>
                <a:lnTo>
                  <a:pt x="100" y="0"/>
                </a:lnTo>
                <a:lnTo>
                  <a:pt x="0" y="0"/>
                </a:lnTo>
              </a:path>
            </a:pathLst>
          </a:custGeom>
          <a:pattFill prst="wdUpDiag">
            <a:fgClr>
              <a:schemeClr val="tx1"/>
            </a:fgClr>
            <a:bgClr>
              <a:srgbClr val="808080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95" name="Rectangle 41"/>
          <p:cNvSpPr>
            <a:spLocks noChangeArrowheads="1"/>
          </p:cNvSpPr>
          <p:nvPr/>
        </p:nvSpPr>
        <p:spPr bwMode="auto">
          <a:xfrm>
            <a:off x="1435100" y="3563938"/>
            <a:ext cx="17303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Production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à la commande</a:t>
            </a:r>
          </a:p>
        </p:txBody>
      </p:sp>
      <p:sp>
        <p:nvSpPr>
          <p:cNvPr id="15396" name="Arc 42"/>
          <p:cNvSpPr>
            <a:spLocks/>
          </p:cNvSpPr>
          <p:nvPr/>
        </p:nvSpPr>
        <p:spPr bwMode="auto">
          <a:xfrm>
            <a:off x="3917950" y="3484563"/>
            <a:ext cx="604838" cy="561975"/>
          </a:xfrm>
          <a:custGeom>
            <a:avLst/>
            <a:gdLst>
              <a:gd name="T0" fmla="*/ 604838 w 21600"/>
              <a:gd name="T1" fmla="*/ 1587 h 21600"/>
              <a:gd name="T2" fmla="*/ 0 w 21600"/>
              <a:gd name="T3" fmla="*/ 561975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599" y="60"/>
                </a:moveTo>
                <a:cubicBezTo>
                  <a:pt x="21566" y="11966"/>
                  <a:pt x="11905" y="21599"/>
                  <a:pt x="0" y="21600"/>
                </a:cubicBezTo>
              </a:path>
              <a:path w="21600" h="21600" stroke="0" extrusionOk="0">
                <a:moveTo>
                  <a:pt x="21599" y="60"/>
                </a:moveTo>
                <a:cubicBezTo>
                  <a:pt x="21566" y="11966"/>
                  <a:pt x="11905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38100" cap="rnd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97" name="Freeform 45"/>
          <p:cNvSpPr>
            <a:spLocks/>
          </p:cNvSpPr>
          <p:nvPr/>
        </p:nvSpPr>
        <p:spPr bwMode="auto">
          <a:xfrm>
            <a:off x="3033713" y="3944938"/>
            <a:ext cx="638175" cy="293687"/>
          </a:xfrm>
          <a:custGeom>
            <a:avLst/>
            <a:gdLst>
              <a:gd name="T0" fmla="*/ 200 w 402"/>
              <a:gd name="T1" fmla="*/ 0 h 185"/>
              <a:gd name="T2" fmla="*/ 0 w 402"/>
              <a:gd name="T3" fmla="*/ 184 h 185"/>
              <a:gd name="T4" fmla="*/ 401 w 402"/>
              <a:gd name="T5" fmla="*/ 184 h 185"/>
              <a:gd name="T6" fmla="*/ 200 w 402"/>
              <a:gd name="T7" fmla="*/ 0 h 185"/>
              <a:gd name="T8" fmla="*/ 0 60000 65536"/>
              <a:gd name="T9" fmla="*/ 0 60000 65536"/>
              <a:gd name="T10" fmla="*/ 0 60000 65536"/>
              <a:gd name="T11" fmla="*/ 0 60000 65536"/>
              <a:gd name="T12" fmla="*/ 0 w 402"/>
              <a:gd name="T13" fmla="*/ 0 h 185"/>
              <a:gd name="T14" fmla="*/ 402 w 402"/>
              <a:gd name="T15" fmla="*/ 185 h 1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" h="185">
                <a:moveTo>
                  <a:pt x="200" y="0"/>
                </a:moveTo>
                <a:lnTo>
                  <a:pt x="0" y="184"/>
                </a:lnTo>
                <a:lnTo>
                  <a:pt x="401" y="184"/>
                </a:lnTo>
                <a:lnTo>
                  <a:pt x="20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98" name="Freeform 46" descr="Diagonales larges vers le haut"/>
          <p:cNvSpPr>
            <a:spLocks/>
          </p:cNvSpPr>
          <p:nvPr/>
        </p:nvSpPr>
        <p:spPr bwMode="auto">
          <a:xfrm>
            <a:off x="3287713" y="4090988"/>
            <a:ext cx="160337" cy="147637"/>
          </a:xfrm>
          <a:custGeom>
            <a:avLst/>
            <a:gdLst>
              <a:gd name="T0" fmla="*/ 0 w 101"/>
              <a:gd name="T1" fmla="*/ 0 h 93"/>
              <a:gd name="T2" fmla="*/ 0 w 101"/>
              <a:gd name="T3" fmla="*/ 92 h 93"/>
              <a:gd name="T4" fmla="*/ 100 w 101"/>
              <a:gd name="T5" fmla="*/ 92 h 93"/>
              <a:gd name="T6" fmla="*/ 100 w 101"/>
              <a:gd name="T7" fmla="*/ 0 h 93"/>
              <a:gd name="T8" fmla="*/ 0 w 101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1"/>
              <a:gd name="T16" fmla="*/ 0 h 93"/>
              <a:gd name="T17" fmla="*/ 101 w 101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1" h="93">
                <a:moveTo>
                  <a:pt x="0" y="0"/>
                </a:moveTo>
                <a:lnTo>
                  <a:pt x="0" y="92"/>
                </a:lnTo>
                <a:lnTo>
                  <a:pt x="100" y="92"/>
                </a:lnTo>
                <a:lnTo>
                  <a:pt x="100" y="0"/>
                </a:lnTo>
                <a:lnTo>
                  <a:pt x="0" y="0"/>
                </a:lnTo>
              </a:path>
            </a:pathLst>
          </a:custGeom>
          <a:pattFill prst="wdUpDiag">
            <a:fgClr>
              <a:srgbClr val="FFFFFF"/>
            </a:fgClr>
            <a:bgClr>
              <a:srgbClr val="808080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99" name="Line 47"/>
          <p:cNvSpPr>
            <a:spLocks noChangeShapeType="1"/>
          </p:cNvSpPr>
          <p:nvPr/>
        </p:nvSpPr>
        <p:spPr bwMode="auto">
          <a:xfrm>
            <a:off x="3349625" y="4360863"/>
            <a:ext cx="0" cy="2524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400" name="Freeform 48"/>
          <p:cNvSpPr>
            <a:spLocks/>
          </p:cNvSpPr>
          <p:nvPr/>
        </p:nvSpPr>
        <p:spPr bwMode="auto">
          <a:xfrm>
            <a:off x="3287713" y="4354513"/>
            <a:ext cx="122237" cy="114300"/>
          </a:xfrm>
          <a:custGeom>
            <a:avLst/>
            <a:gdLst>
              <a:gd name="T0" fmla="*/ 0 w 77"/>
              <a:gd name="T1" fmla="*/ 71 h 72"/>
              <a:gd name="T2" fmla="*/ 39 w 77"/>
              <a:gd name="T3" fmla="*/ 0 h 72"/>
              <a:gd name="T4" fmla="*/ 76 w 77"/>
              <a:gd name="T5" fmla="*/ 71 h 72"/>
              <a:gd name="T6" fmla="*/ 0 w 77"/>
              <a:gd name="T7" fmla="*/ 71 h 72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72"/>
              <a:gd name="T14" fmla="*/ 77 w 7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72">
                <a:moveTo>
                  <a:pt x="0" y="71"/>
                </a:moveTo>
                <a:lnTo>
                  <a:pt x="39" y="0"/>
                </a:lnTo>
                <a:lnTo>
                  <a:pt x="76" y="71"/>
                </a:lnTo>
                <a:lnTo>
                  <a:pt x="0" y="71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01" name="Freeform 49"/>
          <p:cNvSpPr>
            <a:spLocks/>
          </p:cNvSpPr>
          <p:nvPr/>
        </p:nvSpPr>
        <p:spPr bwMode="auto">
          <a:xfrm>
            <a:off x="3033713" y="4649788"/>
            <a:ext cx="638175" cy="293687"/>
          </a:xfrm>
          <a:custGeom>
            <a:avLst/>
            <a:gdLst>
              <a:gd name="T0" fmla="*/ 200 w 402"/>
              <a:gd name="T1" fmla="*/ 0 h 185"/>
              <a:gd name="T2" fmla="*/ 0 w 402"/>
              <a:gd name="T3" fmla="*/ 184 h 185"/>
              <a:gd name="T4" fmla="*/ 401 w 402"/>
              <a:gd name="T5" fmla="*/ 184 h 185"/>
              <a:gd name="T6" fmla="*/ 200 w 402"/>
              <a:gd name="T7" fmla="*/ 0 h 185"/>
              <a:gd name="T8" fmla="*/ 0 60000 65536"/>
              <a:gd name="T9" fmla="*/ 0 60000 65536"/>
              <a:gd name="T10" fmla="*/ 0 60000 65536"/>
              <a:gd name="T11" fmla="*/ 0 60000 65536"/>
              <a:gd name="T12" fmla="*/ 0 w 402"/>
              <a:gd name="T13" fmla="*/ 0 h 185"/>
              <a:gd name="T14" fmla="*/ 402 w 402"/>
              <a:gd name="T15" fmla="*/ 185 h 1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" h="185">
                <a:moveTo>
                  <a:pt x="200" y="0"/>
                </a:moveTo>
                <a:lnTo>
                  <a:pt x="0" y="184"/>
                </a:lnTo>
                <a:lnTo>
                  <a:pt x="401" y="184"/>
                </a:lnTo>
                <a:lnTo>
                  <a:pt x="20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02" name="Freeform 50"/>
          <p:cNvSpPr>
            <a:spLocks/>
          </p:cNvSpPr>
          <p:nvPr/>
        </p:nvSpPr>
        <p:spPr bwMode="auto">
          <a:xfrm>
            <a:off x="3252788" y="4795838"/>
            <a:ext cx="163512" cy="147637"/>
          </a:xfrm>
          <a:custGeom>
            <a:avLst/>
            <a:gdLst>
              <a:gd name="T0" fmla="*/ 0 w 103"/>
              <a:gd name="T1" fmla="*/ 0 h 93"/>
              <a:gd name="T2" fmla="*/ 0 w 103"/>
              <a:gd name="T3" fmla="*/ 92 h 93"/>
              <a:gd name="T4" fmla="*/ 102 w 103"/>
              <a:gd name="T5" fmla="*/ 92 h 93"/>
              <a:gd name="T6" fmla="*/ 102 w 103"/>
              <a:gd name="T7" fmla="*/ 0 h 93"/>
              <a:gd name="T8" fmla="*/ 0 w 103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3"/>
              <a:gd name="T16" fmla="*/ 0 h 93"/>
              <a:gd name="T17" fmla="*/ 103 w 103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3" h="93">
                <a:moveTo>
                  <a:pt x="0" y="0"/>
                </a:moveTo>
                <a:lnTo>
                  <a:pt x="0" y="92"/>
                </a:lnTo>
                <a:lnTo>
                  <a:pt x="102" y="92"/>
                </a:lnTo>
                <a:lnTo>
                  <a:pt x="102" y="0"/>
                </a:lnTo>
                <a:lnTo>
                  <a:pt x="0" y="0"/>
                </a:lnTo>
              </a:path>
            </a:pathLst>
          </a:custGeom>
          <a:solidFill>
            <a:srgbClr val="BFBFB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03" name="Line 51"/>
          <p:cNvSpPr>
            <a:spLocks noChangeShapeType="1"/>
          </p:cNvSpPr>
          <p:nvPr/>
        </p:nvSpPr>
        <p:spPr bwMode="auto">
          <a:xfrm>
            <a:off x="3349625" y="5011738"/>
            <a:ext cx="0" cy="2492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404" name="Freeform 52"/>
          <p:cNvSpPr>
            <a:spLocks/>
          </p:cNvSpPr>
          <p:nvPr/>
        </p:nvSpPr>
        <p:spPr bwMode="auto">
          <a:xfrm>
            <a:off x="3287713" y="5005388"/>
            <a:ext cx="122237" cy="112712"/>
          </a:xfrm>
          <a:custGeom>
            <a:avLst/>
            <a:gdLst>
              <a:gd name="T0" fmla="*/ 0 w 77"/>
              <a:gd name="T1" fmla="*/ 70 h 71"/>
              <a:gd name="T2" fmla="*/ 39 w 77"/>
              <a:gd name="T3" fmla="*/ 0 h 71"/>
              <a:gd name="T4" fmla="*/ 76 w 77"/>
              <a:gd name="T5" fmla="*/ 70 h 71"/>
              <a:gd name="T6" fmla="*/ 0 w 77"/>
              <a:gd name="T7" fmla="*/ 7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71"/>
              <a:gd name="T14" fmla="*/ 77 w 77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71">
                <a:moveTo>
                  <a:pt x="0" y="70"/>
                </a:moveTo>
                <a:lnTo>
                  <a:pt x="39" y="0"/>
                </a:lnTo>
                <a:lnTo>
                  <a:pt x="76" y="70"/>
                </a:lnTo>
                <a:lnTo>
                  <a:pt x="0" y="7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05" name="Freeform 53"/>
          <p:cNvSpPr>
            <a:spLocks/>
          </p:cNvSpPr>
          <p:nvPr/>
        </p:nvSpPr>
        <p:spPr bwMode="auto">
          <a:xfrm>
            <a:off x="3252788" y="5414963"/>
            <a:ext cx="163512" cy="147637"/>
          </a:xfrm>
          <a:custGeom>
            <a:avLst/>
            <a:gdLst>
              <a:gd name="T0" fmla="*/ 0 w 103"/>
              <a:gd name="T1" fmla="*/ 0 h 93"/>
              <a:gd name="T2" fmla="*/ 0 w 103"/>
              <a:gd name="T3" fmla="*/ 92 h 93"/>
              <a:gd name="T4" fmla="*/ 102 w 103"/>
              <a:gd name="T5" fmla="*/ 92 h 93"/>
              <a:gd name="T6" fmla="*/ 102 w 103"/>
              <a:gd name="T7" fmla="*/ 0 h 93"/>
              <a:gd name="T8" fmla="*/ 0 w 103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3"/>
              <a:gd name="T16" fmla="*/ 0 h 93"/>
              <a:gd name="T17" fmla="*/ 103 w 103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3" h="93">
                <a:moveTo>
                  <a:pt x="0" y="0"/>
                </a:moveTo>
                <a:lnTo>
                  <a:pt x="0" y="92"/>
                </a:lnTo>
                <a:lnTo>
                  <a:pt x="102" y="92"/>
                </a:lnTo>
                <a:lnTo>
                  <a:pt x="102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06" name="Rectangle 54"/>
          <p:cNvSpPr>
            <a:spLocks noChangeArrowheads="1"/>
          </p:cNvSpPr>
          <p:nvPr/>
        </p:nvSpPr>
        <p:spPr bwMode="auto">
          <a:xfrm>
            <a:off x="1082675" y="4500563"/>
            <a:ext cx="217328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Approvisionnement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et production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anticipés</a:t>
            </a:r>
          </a:p>
        </p:txBody>
      </p:sp>
      <p:sp>
        <p:nvSpPr>
          <p:cNvPr id="15407" name="Rectangle 58"/>
          <p:cNvSpPr>
            <a:spLocks noChangeArrowheads="1"/>
          </p:cNvSpPr>
          <p:nvPr/>
        </p:nvSpPr>
        <p:spPr bwMode="auto">
          <a:xfrm>
            <a:off x="5532438" y="2357438"/>
            <a:ext cx="1719262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Prévisions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  <a:latin typeface="Tahoma" pitchFamily="34" charset="0"/>
              </a:rPr>
              <a:t>à moyen terme</a:t>
            </a:r>
          </a:p>
        </p:txBody>
      </p:sp>
      <p:sp>
        <p:nvSpPr>
          <p:cNvPr id="15408" name="Arc 59"/>
          <p:cNvSpPr>
            <a:spLocks/>
          </p:cNvSpPr>
          <p:nvPr/>
        </p:nvSpPr>
        <p:spPr bwMode="auto">
          <a:xfrm>
            <a:off x="3824288" y="3524250"/>
            <a:ext cx="2085975" cy="1671638"/>
          </a:xfrm>
          <a:custGeom>
            <a:avLst/>
            <a:gdLst>
              <a:gd name="T0" fmla="*/ 2085975 w 21616"/>
              <a:gd name="T1" fmla="*/ 0 h 21600"/>
              <a:gd name="T2" fmla="*/ 0 w 21616"/>
              <a:gd name="T3" fmla="*/ 1671638 h 21600"/>
              <a:gd name="T4" fmla="*/ 1544 w 21616"/>
              <a:gd name="T5" fmla="*/ 0 h 21600"/>
              <a:gd name="T6" fmla="*/ 0 60000 65536"/>
              <a:gd name="T7" fmla="*/ 0 60000 65536"/>
              <a:gd name="T8" fmla="*/ 0 60000 65536"/>
              <a:gd name="T9" fmla="*/ 0 w 21616"/>
              <a:gd name="T10" fmla="*/ 0 h 21600"/>
              <a:gd name="T11" fmla="*/ 21616 w 2161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16" h="21600" fill="none" extrusionOk="0">
                <a:moveTo>
                  <a:pt x="21616" y="0"/>
                </a:moveTo>
                <a:cubicBezTo>
                  <a:pt x="21616" y="11929"/>
                  <a:pt x="11945" y="21600"/>
                  <a:pt x="16" y="21600"/>
                </a:cubicBezTo>
                <a:cubicBezTo>
                  <a:pt x="10" y="21600"/>
                  <a:pt x="5" y="21599"/>
                  <a:pt x="0" y="21599"/>
                </a:cubicBezTo>
              </a:path>
              <a:path w="21616" h="21600" stroke="0" extrusionOk="0">
                <a:moveTo>
                  <a:pt x="21616" y="0"/>
                </a:moveTo>
                <a:cubicBezTo>
                  <a:pt x="21616" y="11929"/>
                  <a:pt x="11945" y="21600"/>
                  <a:pt x="16" y="21600"/>
                </a:cubicBezTo>
                <a:cubicBezTo>
                  <a:pt x="10" y="21600"/>
                  <a:pt x="5" y="21599"/>
                  <a:pt x="0" y="21599"/>
                </a:cubicBezTo>
                <a:lnTo>
                  <a:pt x="16" y="0"/>
                </a:lnTo>
                <a:close/>
              </a:path>
            </a:pathLst>
          </a:custGeom>
          <a:noFill/>
          <a:ln w="38100" cap="rnd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409" name="Freeform 62"/>
          <p:cNvSpPr>
            <a:spLocks/>
          </p:cNvSpPr>
          <p:nvPr/>
        </p:nvSpPr>
        <p:spPr bwMode="auto">
          <a:xfrm>
            <a:off x="5576888" y="2795588"/>
            <a:ext cx="733425" cy="323850"/>
          </a:xfrm>
          <a:custGeom>
            <a:avLst/>
            <a:gdLst>
              <a:gd name="T0" fmla="*/ 0 w 462"/>
              <a:gd name="T1" fmla="*/ 0 h 204"/>
              <a:gd name="T2" fmla="*/ 0 w 462"/>
              <a:gd name="T3" fmla="*/ 203 h 204"/>
              <a:gd name="T4" fmla="*/ 461 w 462"/>
              <a:gd name="T5" fmla="*/ 203 h 204"/>
              <a:gd name="T6" fmla="*/ 0 60000 65536"/>
              <a:gd name="T7" fmla="*/ 0 60000 65536"/>
              <a:gd name="T8" fmla="*/ 0 60000 65536"/>
              <a:gd name="T9" fmla="*/ 0 w 462"/>
              <a:gd name="T10" fmla="*/ 0 h 204"/>
              <a:gd name="T11" fmla="*/ 462 w 462"/>
              <a:gd name="T12" fmla="*/ 204 h 2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2" h="204">
                <a:moveTo>
                  <a:pt x="0" y="0"/>
                </a:moveTo>
                <a:lnTo>
                  <a:pt x="0" y="203"/>
                </a:lnTo>
                <a:lnTo>
                  <a:pt x="461" y="20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10" name="Freeform 63"/>
          <p:cNvSpPr>
            <a:spLocks/>
          </p:cNvSpPr>
          <p:nvPr/>
        </p:nvSpPr>
        <p:spPr bwMode="auto">
          <a:xfrm>
            <a:off x="5516563" y="2795588"/>
            <a:ext cx="122237" cy="112712"/>
          </a:xfrm>
          <a:custGeom>
            <a:avLst/>
            <a:gdLst>
              <a:gd name="T0" fmla="*/ 0 w 77"/>
              <a:gd name="T1" fmla="*/ 70 h 71"/>
              <a:gd name="T2" fmla="*/ 39 w 77"/>
              <a:gd name="T3" fmla="*/ 0 h 71"/>
              <a:gd name="T4" fmla="*/ 76 w 77"/>
              <a:gd name="T5" fmla="*/ 70 h 71"/>
              <a:gd name="T6" fmla="*/ 0 w 77"/>
              <a:gd name="T7" fmla="*/ 7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71"/>
              <a:gd name="T14" fmla="*/ 77 w 77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71">
                <a:moveTo>
                  <a:pt x="0" y="70"/>
                </a:moveTo>
                <a:lnTo>
                  <a:pt x="39" y="0"/>
                </a:lnTo>
                <a:lnTo>
                  <a:pt x="76" y="70"/>
                </a:lnTo>
                <a:lnTo>
                  <a:pt x="0" y="7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11" name="Freeform 64"/>
          <p:cNvSpPr>
            <a:spLocks/>
          </p:cNvSpPr>
          <p:nvPr/>
        </p:nvSpPr>
        <p:spPr bwMode="auto">
          <a:xfrm>
            <a:off x="6189663" y="3062288"/>
            <a:ext cx="120650" cy="112712"/>
          </a:xfrm>
          <a:custGeom>
            <a:avLst/>
            <a:gdLst>
              <a:gd name="T0" fmla="*/ 0 w 76"/>
              <a:gd name="T1" fmla="*/ 0 h 71"/>
              <a:gd name="T2" fmla="*/ 75 w 76"/>
              <a:gd name="T3" fmla="*/ 35 h 71"/>
              <a:gd name="T4" fmla="*/ 0 w 76"/>
              <a:gd name="T5" fmla="*/ 70 h 71"/>
              <a:gd name="T6" fmla="*/ 0 w 76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71"/>
              <a:gd name="T14" fmla="*/ 76 w 76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71">
                <a:moveTo>
                  <a:pt x="0" y="0"/>
                </a:moveTo>
                <a:lnTo>
                  <a:pt x="75" y="35"/>
                </a:lnTo>
                <a:lnTo>
                  <a:pt x="0" y="70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12" name="Freeform 65"/>
          <p:cNvSpPr>
            <a:spLocks/>
          </p:cNvSpPr>
          <p:nvPr/>
        </p:nvSpPr>
        <p:spPr bwMode="auto">
          <a:xfrm>
            <a:off x="5597525" y="2968625"/>
            <a:ext cx="638175" cy="120650"/>
          </a:xfrm>
          <a:custGeom>
            <a:avLst/>
            <a:gdLst>
              <a:gd name="T0" fmla="*/ 0 w 402"/>
              <a:gd name="T1" fmla="*/ 56 h 76"/>
              <a:gd name="T2" fmla="*/ 100 w 402"/>
              <a:gd name="T3" fmla="*/ 0 h 76"/>
              <a:gd name="T4" fmla="*/ 161 w 402"/>
              <a:gd name="T5" fmla="*/ 75 h 76"/>
              <a:gd name="T6" fmla="*/ 261 w 402"/>
              <a:gd name="T7" fmla="*/ 19 h 76"/>
              <a:gd name="T8" fmla="*/ 281 w 402"/>
              <a:gd name="T9" fmla="*/ 75 h 76"/>
              <a:gd name="T10" fmla="*/ 401 w 402"/>
              <a:gd name="T11" fmla="*/ 38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2"/>
              <a:gd name="T19" fmla="*/ 0 h 76"/>
              <a:gd name="T20" fmla="*/ 402 w 402"/>
              <a:gd name="T21" fmla="*/ 76 h 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2" h="76">
                <a:moveTo>
                  <a:pt x="0" y="56"/>
                </a:moveTo>
                <a:lnTo>
                  <a:pt x="100" y="0"/>
                </a:lnTo>
                <a:lnTo>
                  <a:pt x="161" y="75"/>
                </a:lnTo>
                <a:lnTo>
                  <a:pt x="261" y="19"/>
                </a:lnTo>
                <a:lnTo>
                  <a:pt x="281" y="75"/>
                </a:lnTo>
                <a:lnTo>
                  <a:pt x="401" y="3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413" name="Line 67"/>
          <p:cNvSpPr>
            <a:spLocks noChangeShapeType="1"/>
          </p:cNvSpPr>
          <p:nvPr/>
        </p:nvSpPr>
        <p:spPr bwMode="auto">
          <a:xfrm>
            <a:off x="3200400" y="3276600"/>
            <a:ext cx="411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414" name="Line 68"/>
          <p:cNvSpPr>
            <a:spLocks noChangeShapeType="1"/>
          </p:cNvSpPr>
          <p:nvPr/>
        </p:nvSpPr>
        <p:spPr bwMode="auto">
          <a:xfrm>
            <a:off x="3276600" y="2362200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415" name="Line 69"/>
          <p:cNvSpPr>
            <a:spLocks noChangeShapeType="1"/>
          </p:cNvSpPr>
          <p:nvPr/>
        </p:nvSpPr>
        <p:spPr bwMode="auto">
          <a:xfrm>
            <a:off x="4724400" y="2362200"/>
            <a:ext cx="2667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838200"/>
            <a:ext cx="7239000" cy="457200"/>
          </a:xfrm>
        </p:spPr>
        <p:txBody>
          <a:bodyPr/>
          <a:lstStyle/>
          <a:p>
            <a:r>
              <a:rPr lang="fr-FR" dirty="0" smtClean="0"/>
              <a:t>Les règles de regroupement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000" smtClean="0"/>
              <a:t>Objectif : diminuer le nombre de lancements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Définition d’</a:t>
            </a:r>
            <a:r>
              <a:rPr lang="fr-FR" sz="2000" smtClean="0">
                <a:solidFill>
                  <a:srgbClr val="00279F"/>
                </a:solidFill>
              </a:rPr>
              <a:t>horizons de regroupement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jour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semaine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mois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nombre de jours de couverture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Définition de </a:t>
            </a:r>
            <a:r>
              <a:rPr lang="fr-FR" sz="2000" smtClean="0">
                <a:solidFill>
                  <a:srgbClr val="00279F"/>
                </a:solidFill>
              </a:rPr>
              <a:t>quantités de lancement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quantité minimum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quantité multiple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quantité maximum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Cas particulier : </a:t>
            </a:r>
            <a:r>
              <a:rPr lang="fr-FR" sz="2000" smtClean="0">
                <a:solidFill>
                  <a:srgbClr val="00279F"/>
                </a:solidFill>
              </a:rPr>
              <a:t>lot pour lot</a:t>
            </a:r>
            <a:r>
              <a:rPr lang="fr-FR" sz="2000" smtClean="0"/>
              <a:t> = pas de regroupement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permet la traçabilité des besoins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Inconvénients : création de stocks d'en-cours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38200"/>
            <a:ext cx="7467600" cy="685800"/>
          </a:xfrm>
        </p:spPr>
        <p:txBody>
          <a:bodyPr/>
          <a:lstStyle/>
          <a:p>
            <a:r>
              <a:rPr lang="fr-FR" dirty="0" smtClean="0"/>
              <a:t>Exemples de regroupements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752600" y="2286000"/>
            <a:ext cx="601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33600" y="1905000"/>
            <a:ext cx="152400" cy="3810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743200" y="1752600"/>
            <a:ext cx="152400" cy="5334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200400" y="1981200"/>
            <a:ext cx="152400" cy="3048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495800" y="1828800"/>
            <a:ext cx="152400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105400" y="1981200"/>
            <a:ext cx="152400" cy="3048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715000" y="1676400"/>
            <a:ext cx="1524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6324600" y="1752600"/>
            <a:ext cx="152400" cy="5334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7162800" y="1905000"/>
            <a:ext cx="152400" cy="3810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88925" y="1865313"/>
            <a:ext cx="1073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800">
                <a:solidFill>
                  <a:srgbClr val="00279F"/>
                </a:solidFill>
              </a:rPr>
              <a:t>Besoins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752600" y="3048000"/>
            <a:ext cx="601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04800" y="2703513"/>
            <a:ext cx="1454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800">
                <a:solidFill>
                  <a:srgbClr val="00279F"/>
                </a:solidFill>
              </a:rPr>
              <a:t>Lot pour lot</a:t>
            </a: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752600" y="4419600"/>
            <a:ext cx="601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133600" y="2667000"/>
            <a:ext cx="152400" cy="381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2743200" y="2514600"/>
            <a:ext cx="152400" cy="5334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3200400" y="2743200"/>
            <a:ext cx="152400" cy="3048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4495800" y="2590800"/>
            <a:ext cx="152400" cy="4572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5105400" y="2743200"/>
            <a:ext cx="152400" cy="3048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5715000" y="2438400"/>
            <a:ext cx="152400" cy="6096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6324600" y="2514600"/>
            <a:ext cx="152400" cy="5334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7162800" y="2667000"/>
            <a:ext cx="152400" cy="381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88925" y="3922713"/>
            <a:ext cx="11112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800">
                <a:solidFill>
                  <a:srgbClr val="00279F"/>
                </a:solidFill>
              </a:rPr>
              <a:t>Quantité</a:t>
            </a:r>
          </a:p>
          <a:p>
            <a:pPr algn="l">
              <a:lnSpc>
                <a:spcPct val="100000"/>
              </a:lnSpc>
            </a:pPr>
            <a:r>
              <a:rPr lang="fr-FR" sz="1800">
                <a:solidFill>
                  <a:srgbClr val="00279F"/>
                </a:solidFill>
              </a:rPr>
              <a:t>fixe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2133600" y="3276600"/>
            <a:ext cx="152400" cy="1143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2286000" y="3657600"/>
            <a:ext cx="685800" cy="7620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29718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3200400" y="3276600"/>
            <a:ext cx="152400" cy="1143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3352800" y="3581400"/>
            <a:ext cx="1143000" cy="8382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4495800" y="4038600"/>
            <a:ext cx="609600" cy="3810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5105400" y="4343400"/>
            <a:ext cx="609600" cy="762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5715000" y="3276600"/>
            <a:ext cx="152400" cy="1143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5867400" y="3886200"/>
            <a:ext cx="457200" cy="5334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7162800" y="3276600"/>
            <a:ext cx="152400" cy="1143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7315200" y="3657600"/>
            <a:ext cx="457200" cy="7620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1752600" y="5638800"/>
            <a:ext cx="601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365125" y="4760913"/>
            <a:ext cx="14033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800">
                <a:solidFill>
                  <a:srgbClr val="00279F"/>
                </a:solidFill>
              </a:rPr>
              <a:t>Couverture</a:t>
            </a:r>
          </a:p>
          <a:p>
            <a:pPr algn="l">
              <a:lnSpc>
                <a:spcPct val="100000"/>
              </a:lnSpc>
            </a:pPr>
            <a:r>
              <a:rPr lang="fr-FR" sz="1800">
                <a:solidFill>
                  <a:srgbClr val="00279F"/>
                </a:solidFill>
              </a:rPr>
              <a:t>fixe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2133600" y="4724400"/>
            <a:ext cx="152400" cy="9144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2057400" y="57150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2895600" y="57150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3733800" y="57150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4572000" y="57150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5410200" y="57150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6248400" y="57150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7086600" y="57150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3200400" y="5334000"/>
            <a:ext cx="152400" cy="3048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4495800" y="4876800"/>
            <a:ext cx="152400" cy="762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5715000" y="5029200"/>
            <a:ext cx="152400" cy="6096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6324600" y="5105400"/>
            <a:ext cx="152400" cy="5334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7162800" y="5257800"/>
            <a:ext cx="152400" cy="381000"/>
          </a:xfrm>
          <a:prstGeom prst="rect">
            <a:avLst/>
          </a:prstGeom>
          <a:solidFill>
            <a:srgbClr val="FF00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59" name="Rectangle 51"/>
          <p:cNvSpPr>
            <a:spLocks noChangeArrowheads="1"/>
          </p:cNvSpPr>
          <p:nvPr/>
        </p:nvSpPr>
        <p:spPr bwMode="auto">
          <a:xfrm>
            <a:off x="2286000" y="5105400"/>
            <a:ext cx="457200" cy="5334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60" name="Rectangle 52"/>
          <p:cNvSpPr>
            <a:spLocks noChangeArrowheads="1"/>
          </p:cNvSpPr>
          <p:nvPr/>
        </p:nvSpPr>
        <p:spPr bwMode="auto">
          <a:xfrm>
            <a:off x="4648200" y="5334000"/>
            <a:ext cx="457200" cy="304800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4" name="ZoneTexte 63"/>
          <p:cNvSpPr txBox="1"/>
          <p:nvPr/>
        </p:nvSpPr>
        <p:spPr>
          <a:xfrm>
            <a:off x="539552" y="3951347"/>
            <a:ext cx="8280920" cy="10618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squar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première ligne, une séquence de besoins à satisfaire pour un produit fini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Pour ce produit la règle de gestion est Lot pour lot, c’est-à-dire qu’on lance exactement la quantité requise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délai de fabrication est de 2 périodes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initial est de 40 unités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39552" y="3933056"/>
            <a:ext cx="5517921" cy="6740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calcule l’évolution du stock prévisionnel :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A la fin de la première période, ce stock sera de 40 – 15 = 25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A la fin de la deuxième période, ce stock sera de 25 – 20 = 5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39552" y="3933056"/>
            <a:ext cx="7566815" cy="4801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début de troisième période, on dispose d’un stock de 5 et le besoin brut est de 40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Il en résulte un besoin net de 40 – 5 = 35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grpSp>
        <p:nvGrpSpPr>
          <p:cNvPr id="11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39552" y="3933056"/>
            <a:ext cx="6149760" cy="6740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doit donc prévoir une réception de 35 en période 3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prévisionnel sera donc de 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délai étant de 2 périodes, il faut lancer les 35 unités en période 1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grpSp>
        <p:nvGrpSpPr>
          <p:cNvPr id="2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552" y="4005064"/>
            <a:ext cx="3358933" cy="4801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4, il n’y a aucun besoin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prévisionnel reste nul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grpSp>
        <p:nvGrpSpPr>
          <p:cNvPr id="2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18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539552" y="4005064"/>
            <a:ext cx="6207469" cy="10618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5, le besoin brut est de 10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initial étant nul, le besoin net est de 10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Il faut donc prévoir une réception de 10 pour satisfaire le besoin brut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délai étant de 2 périodes, il faut lancer les 10 unités en période 3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final reste nul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grpSp>
        <p:nvGrpSpPr>
          <p:cNvPr id="2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7" name="ZoneTexte 26"/>
          <p:cNvSpPr txBox="1"/>
          <p:nvPr/>
        </p:nvSpPr>
        <p:spPr>
          <a:xfrm>
            <a:off x="539552" y="4005064"/>
            <a:ext cx="6269986" cy="10618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6, le besoin brut est de 20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initial étant nul, le besoin net est de 20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Il faut donc prévoir une réception de 20 pour satisfaire le besoin brut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délai étant de 2 périodes, il faut lancer les 20 unités en période 4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final reste nul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003800" y="4059238"/>
            <a:ext cx="2016125" cy="5746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 sz="1800">
                <a:solidFill>
                  <a:srgbClr val="008000"/>
                </a:solidFill>
              </a:rPr>
              <a:t>DRP</a:t>
            </a:r>
            <a:br>
              <a:rPr lang="fr-FR" sz="1800">
                <a:solidFill>
                  <a:srgbClr val="008000"/>
                </a:solidFill>
              </a:rPr>
            </a:br>
            <a:r>
              <a:rPr lang="fr-FR">
                <a:solidFill>
                  <a:srgbClr val="000099"/>
                </a:solidFill>
              </a:rPr>
              <a:t>Stocks</a:t>
            </a:r>
            <a:endParaRPr lang="fr-FR" sz="1000">
              <a:solidFill>
                <a:srgbClr val="0000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201738" y="1052513"/>
            <a:ext cx="6877050" cy="342900"/>
          </a:xfrm>
        </p:spPr>
        <p:txBody>
          <a:bodyPr/>
          <a:lstStyle/>
          <a:p>
            <a:r>
              <a:rPr lang="fr-FR" sz="2400" dirty="0" smtClean="0"/>
              <a:t>Les décisions dans la Supply Chain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1246188" y="1754188"/>
            <a:ext cx="1911350" cy="566737"/>
          </a:xfrm>
          <a:prstGeom prst="rightArrow">
            <a:avLst>
              <a:gd name="adj1" fmla="val 50000"/>
              <a:gd name="adj2" fmla="val 84314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fr-FR">
                <a:solidFill>
                  <a:srgbClr val="000099"/>
                </a:solidFill>
              </a:rPr>
              <a:t>Approvisionnement</a:t>
            </a: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3155950" y="1754188"/>
            <a:ext cx="1911350" cy="566737"/>
          </a:xfrm>
          <a:prstGeom prst="rightArrow">
            <a:avLst>
              <a:gd name="adj1" fmla="val 50000"/>
              <a:gd name="adj2" fmla="val 84314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fr-FR">
                <a:solidFill>
                  <a:srgbClr val="000099"/>
                </a:solidFill>
              </a:rPr>
              <a:t>Production</a:t>
            </a: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065713" y="1754188"/>
            <a:ext cx="1911350" cy="566737"/>
          </a:xfrm>
          <a:prstGeom prst="rightArrow">
            <a:avLst>
              <a:gd name="adj1" fmla="val 50000"/>
              <a:gd name="adj2" fmla="val 84314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fr-FR">
                <a:solidFill>
                  <a:srgbClr val="000099"/>
                </a:solidFill>
              </a:rPr>
              <a:t>Distribution</a:t>
            </a:r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7053263" y="1754188"/>
            <a:ext cx="1911350" cy="566737"/>
          </a:xfrm>
          <a:prstGeom prst="rightArrow">
            <a:avLst>
              <a:gd name="adj1" fmla="val 50000"/>
              <a:gd name="adj2" fmla="val 84314"/>
            </a:avLst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fr-FR">
                <a:solidFill>
                  <a:srgbClr val="000099"/>
                </a:solidFill>
              </a:rPr>
              <a:t>Ventes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1258888" y="2473325"/>
            <a:ext cx="5761037" cy="5762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r>
              <a:rPr lang="fr-FR" sz="1800">
                <a:solidFill>
                  <a:srgbClr val="008000"/>
                </a:solidFill>
              </a:rPr>
              <a:t>Structure du système, conception produits / process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308100" y="2806700"/>
            <a:ext cx="1779588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99"/>
                </a:solidFill>
              </a:rPr>
              <a:t>Panel fournisseurs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525838" y="2806700"/>
            <a:ext cx="765175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99"/>
                </a:solidFill>
              </a:rPr>
              <a:t>Usines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819650" y="2806700"/>
            <a:ext cx="2092325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99"/>
                </a:solidFill>
              </a:rPr>
              <a:t>Réseau de distribution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93675" y="2360613"/>
            <a:ext cx="911225" cy="668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Long</a:t>
            </a:r>
          </a:p>
          <a:p>
            <a:r>
              <a:rPr lang="fr-FR">
                <a:solidFill>
                  <a:srgbClr val="000099"/>
                </a:solidFill>
              </a:rPr>
              <a:t>Terme</a:t>
            </a:r>
          </a:p>
          <a:p>
            <a:r>
              <a:rPr lang="fr-FR">
                <a:solidFill>
                  <a:srgbClr val="008000"/>
                </a:solidFill>
              </a:rPr>
              <a:t>(années)</a:t>
            </a:r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1258888" y="3265488"/>
            <a:ext cx="5761037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r>
              <a:rPr lang="fr-FR" sz="1800">
                <a:solidFill>
                  <a:srgbClr val="008000"/>
                </a:solidFill>
              </a:rPr>
              <a:t>Plan industriel et commercial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90513" y="3213100"/>
            <a:ext cx="744537" cy="66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Moyen</a:t>
            </a:r>
          </a:p>
          <a:p>
            <a:r>
              <a:rPr lang="fr-FR">
                <a:solidFill>
                  <a:srgbClr val="000099"/>
                </a:solidFill>
              </a:rPr>
              <a:t>Terme</a:t>
            </a:r>
          </a:p>
          <a:p>
            <a:r>
              <a:rPr lang="fr-FR">
                <a:solidFill>
                  <a:srgbClr val="008000"/>
                </a:solidFill>
              </a:rPr>
              <a:t>(mois)</a:t>
            </a:r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3190875" y="4059238"/>
            <a:ext cx="1728788" cy="5746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 sz="1800">
                <a:solidFill>
                  <a:srgbClr val="008000"/>
                </a:solidFill>
              </a:rPr>
              <a:t>PDP – MRP</a:t>
            </a:r>
            <a:br>
              <a:rPr lang="fr-FR" sz="1800">
                <a:solidFill>
                  <a:srgbClr val="008000"/>
                </a:solidFill>
              </a:rPr>
            </a:br>
            <a:r>
              <a:rPr lang="fr-FR">
                <a:solidFill>
                  <a:srgbClr val="000099"/>
                </a:solidFill>
              </a:rPr>
              <a:t>Stocks</a:t>
            </a:r>
            <a:endParaRPr lang="fr-FR" sz="1000">
              <a:solidFill>
                <a:srgbClr val="000099"/>
              </a:solidFill>
            </a:endParaRPr>
          </a:p>
        </p:txBody>
      </p:sp>
      <p:sp>
        <p:nvSpPr>
          <p:cNvPr id="5136" name="AutoShape 16"/>
          <p:cNvSpPr>
            <a:spLocks noChangeArrowheads="1"/>
          </p:cNvSpPr>
          <p:nvPr/>
        </p:nvSpPr>
        <p:spPr bwMode="auto">
          <a:xfrm>
            <a:off x="1246188" y="4059238"/>
            <a:ext cx="1873250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 sz="1800">
                <a:solidFill>
                  <a:srgbClr val="008000"/>
                </a:solidFill>
              </a:rPr>
              <a:t>MRP</a:t>
            </a: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7127875" y="3265488"/>
            <a:ext cx="1824038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 sz="1600">
                <a:solidFill>
                  <a:srgbClr val="008000"/>
                </a:solidFill>
              </a:rPr>
              <a:t>Prévisions à MT</a:t>
            </a:r>
            <a:r>
              <a:rPr lang="fr-FR" sz="1600">
                <a:solidFill>
                  <a:srgbClr val="000099"/>
                </a:solidFill>
              </a:rPr>
              <a:t/>
            </a:r>
            <a:br>
              <a:rPr lang="fr-FR" sz="1600">
                <a:solidFill>
                  <a:srgbClr val="000099"/>
                </a:solidFill>
              </a:rPr>
            </a:br>
            <a:r>
              <a:rPr lang="fr-FR">
                <a:solidFill>
                  <a:srgbClr val="000099"/>
                </a:solidFill>
              </a:rPr>
              <a:t>par famille</a:t>
            </a:r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7127875" y="4059238"/>
            <a:ext cx="1824038" cy="5746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 sz="1600">
                <a:solidFill>
                  <a:srgbClr val="008000"/>
                </a:solidFill>
              </a:rPr>
              <a:t>Prévisions à CT</a:t>
            </a:r>
            <a:br>
              <a:rPr lang="fr-FR" sz="1600">
                <a:solidFill>
                  <a:srgbClr val="008000"/>
                </a:solidFill>
              </a:rPr>
            </a:br>
            <a:r>
              <a:rPr lang="fr-FR">
                <a:solidFill>
                  <a:srgbClr val="000099"/>
                </a:solidFill>
              </a:rPr>
              <a:t>Cdes clients - ATP</a:t>
            </a: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7127875" y="4849813"/>
            <a:ext cx="1824038" cy="59531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 sz="1600">
                <a:solidFill>
                  <a:srgbClr val="000099"/>
                </a:solidFill>
              </a:rPr>
              <a:t>Facturation</a:t>
            </a:r>
          </a:p>
          <a:p>
            <a:r>
              <a:rPr lang="fr-FR" sz="1600">
                <a:solidFill>
                  <a:srgbClr val="000099"/>
                </a:solidFill>
              </a:rPr>
              <a:t>Services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07950" y="4005263"/>
            <a:ext cx="1109663" cy="668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Court</a:t>
            </a:r>
          </a:p>
          <a:p>
            <a:r>
              <a:rPr lang="fr-FR">
                <a:solidFill>
                  <a:srgbClr val="000099"/>
                </a:solidFill>
              </a:rPr>
              <a:t>Terme</a:t>
            </a:r>
          </a:p>
          <a:p>
            <a:r>
              <a:rPr lang="fr-FR">
                <a:solidFill>
                  <a:srgbClr val="008000"/>
                </a:solidFill>
              </a:rPr>
              <a:t>(semaines)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38113" y="4868863"/>
            <a:ext cx="1030287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Exécution</a:t>
            </a:r>
          </a:p>
          <a:p>
            <a:r>
              <a:rPr lang="fr-FR">
                <a:solidFill>
                  <a:srgbClr val="008000"/>
                </a:solidFill>
              </a:rPr>
              <a:t>(jours)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701800" y="3557588"/>
            <a:ext cx="912813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99"/>
                </a:solidFill>
              </a:rPr>
              <a:t>Contrats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901950" y="3554413"/>
            <a:ext cx="2359025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99"/>
                </a:solidFill>
              </a:rPr>
              <a:t>Ajustement des capacités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638800" y="3554413"/>
            <a:ext cx="765175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99"/>
                </a:solidFill>
              </a:rPr>
              <a:t>Stocks</a:t>
            </a:r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>
            <a:off x="1247775" y="4849813"/>
            <a:ext cx="1871663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>
                <a:solidFill>
                  <a:srgbClr val="000099"/>
                </a:solidFill>
              </a:rPr>
              <a:t>Appels de livraison</a:t>
            </a:r>
            <a:br>
              <a:rPr lang="fr-FR">
                <a:solidFill>
                  <a:srgbClr val="000099"/>
                </a:solidFill>
              </a:rPr>
            </a:br>
            <a:r>
              <a:rPr lang="fr-FR">
                <a:solidFill>
                  <a:srgbClr val="000099"/>
                </a:solidFill>
              </a:rPr>
              <a:t>Transports/Récept.</a:t>
            </a:r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>
            <a:off x="3190875" y="4849813"/>
            <a:ext cx="1728788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>
                <a:solidFill>
                  <a:srgbClr val="000099"/>
                </a:solidFill>
              </a:rPr>
              <a:t>Ordonnancement</a:t>
            </a:r>
            <a:br>
              <a:rPr lang="fr-FR">
                <a:solidFill>
                  <a:srgbClr val="000099"/>
                </a:solidFill>
              </a:rPr>
            </a:br>
            <a:r>
              <a:rPr lang="fr-FR">
                <a:solidFill>
                  <a:srgbClr val="000099"/>
                </a:solidFill>
              </a:rPr>
              <a:t>Suivi</a:t>
            </a:r>
          </a:p>
        </p:txBody>
      </p:sp>
      <p:sp>
        <p:nvSpPr>
          <p:cNvPr id="5147" name="AutoShape 27"/>
          <p:cNvSpPr>
            <a:spLocks noChangeArrowheads="1"/>
          </p:cNvSpPr>
          <p:nvPr/>
        </p:nvSpPr>
        <p:spPr bwMode="auto">
          <a:xfrm>
            <a:off x="5003800" y="4849813"/>
            <a:ext cx="2016125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>
                <a:solidFill>
                  <a:srgbClr val="000099"/>
                </a:solidFill>
              </a:rPr>
              <a:t>Préparation de cmde</a:t>
            </a:r>
            <a:br>
              <a:rPr lang="fr-FR">
                <a:solidFill>
                  <a:srgbClr val="000099"/>
                </a:solidFill>
              </a:rPr>
            </a:br>
            <a:r>
              <a:rPr lang="fr-FR">
                <a:solidFill>
                  <a:srgbClr val="000099"/>
                </a:solidFill>
              </a:rPr>
              <a:t>Expéditions/Transp.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1390650" y="4349750"/>
            <a:ext cx="1535113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99"/>
                </a:solidFill>
              </a:rPr>
              <a:t>Commandes frn</a:t>
            </a:r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 rot="-5400000">
            <a:off x="6977856" y="5029994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>
            <a:off x="3910013" y="3049588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1" name="AutoShape 31"/>
          <p:cNvSpPr>
            <a:spLocks noChangeArrowheads="1"/>
          </p:cNvSpPr>
          <p:nvPr/>
        </p:nvSpPr>
        <p:spPr bwMode="auto">
          <a:xfrm rot="5400000">
            <a:off x="6904831" y="3445669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2" name="AutoShape 32"/>
          <p:cNvSpPr>
            <a:spLocks noChangeArrowheads="1"/>
          </p:cNvSpPr>
          <p:nvPr/>
        </p:nvSpPr>
        <p:spPr bwMode="auto">
          <a:xfrm rot="5400000">
            <a:off x="6904831" y="4237832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 rot="5400000">
            <a:off x="2939256" y="4237832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>
            <a:off x="3910013" y="3841750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>
            <a:off x="2014538" y="4633913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6" name="AutoShape 36"/>
          <p:cNvSpPr>
            <a:spLocks noChangeArrowheads="1"/>
          </p:cNvSpPr>
          <p:nvPr/>
        </p:nvSpPr>
        <p:spPr bwMode="auto">
          <a:xfrm>
            <a:off x="3910013" y="4633913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7" name="AutoShape 37"/>
          <p:cNvSpPr>
            <a:spLocks noChangeArrowheads="1"/>
          </p:cNvSpPr>
          <p:nvPr/>
        </p:nvSpPr>
        <p:spPr bwMode="auto">
          <a:xfrm>
            <a:off x="5856288" y="4633913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8" name="AutoShape 38"/>
          <p:cNvSpPr>
            <a:spLocks noChangeArrowheads="1"/>
          </p:cNvSpPr>
          <p:nvPr/>
        </p:nvSpPr>
        <p:spPr bwMode="auto">
          <a:xfrm rot="5400000">
            <a:off x="4739481" y="4239419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59" name="AutoShape 39"/>
          <p:cNvSpPr>
            <a:spLocks noChangeArrowheads="1"/>
          </p:cNvSpPr>
          <p:nvPr/>
        </p:nvSpPr>
        <p:spPr bwMode="auto">
          <a:xfrm>
            <a:off x="5856288" y="3841750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60" name="AutoShape 40"/>
          <p:cNvSpPr>
            <a:spLocks noChangeArrowheads="1"/>
          </p:cNvSpPr>
          <p:nvPr/>
        </p:nvSpPr>
        <p:spPr bwMode="auto">
          <a:xfrm>
            <a:off x="2038350" y="3841750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61" name="AutoShape 41"/>
          <p:cNvSpPr>
            <a:spLocks noChangeArrowheads="1"/>
          </p:cNvSpPr>
          <p:nvPr/>
        </p:nvSpPr>
        <p:spPr bwMode="auto">
          <a:xfrm>
            <a:off x="7135813" y="2492375"/>
            <a:ext cx="1824037" cy="5762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fr-FR" sz="1600">
                <a:solidFill>
                  <a:srgbClr val="008000"/>
                </a:solidFill>
              </a:rPr>
              <a:t>Prévisions à LT</a:t>
            </a:r>
            <a:endParaRPr lang="fr-FR">
              <a:solidFill>
                <a:srgbClr val="000099"/>
              </a:solidFill>
            </a:endParaRPr>
          </a:p>
        </p:txBody>
      </p:sp>
      <p:sp>
        <p:nvSpPr>
          <p:cNvPr id="5162" name="AutoShape 42"/>
          <p:cNvSpPr>
            <a:spLocks noChangeArrowheads="1"/>
          </p:cNvSpPr>
          <p:nvPr/>
        </p:nvSpPr>
        <p:spPr bwMode="auto">
          <a:xfrm rot="5400000">
            <a:off x="6912769" y="2745582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7235825" y="2781300"/>
            <a:ext cx="1590675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Canaux de vente</a:t>
            </a:r>
          </a:p>
        </p:txBody>
      </p:sp>
      <p:sp>
        <p:nvSpPr>
          <p:cNvPr id="5164" name="Oval 44"/>
          <p:cNvSpPr>
            <a:spLocks noChangeArrowheads="1"/>
          </p:cNvSpPr>
          <p:nvPr/>
        </p:nvSpPr>
        <p:spPr bwMode="auto">
          <a:xfrm>
            <a:off x="1258888" y="3933825"/>
            <a:ext cx="3743325" cy="8636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fr-FR" sz="16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grpSp>
        <p:nvGrpSpPr>
          <p:cNvPr id="2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539552" y="4005064"/>
            <a:ext cx="6207469" cy="12557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7, le besoin brut est nul ; le stock prévisionnel reste nul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8, le besoin brut est de 30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initial étant nul, le besoin net est de 30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Il faut donc prévoir une réception de 30 pour satisfaire le besoin brut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délai étant de 2 périodes, il faut lancer les 30 unités en période 6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final est nul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grpSp>
        <p:nvGrpSpPr>
          <p:cNvPr id="2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683568" y="5085184"/>
            <a:ext cx="7925888" cy="1449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produit fini comporte un composant avec un coefficient technique de 2 :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Il faut 2 unités de composant pour fabriquer un produit fini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Ce composant doit être lancé par lot de quantité fixe de 50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désire conserver un stock de sécurité de 5 : on ne vise pas un stock prévisionnel nul 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mais de 5 unités pour pallier les éventuels aléas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Son délai de fabrication est de 3 périodes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Son stock initial est de 100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 dirty="0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 dirty="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 dirty="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 dirty="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 dirty="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 dirty="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grpSp>
        <p:nvGrpSpPr>
          <p:cNvPr id="3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8" name="Group 101" descr=" 7"/>
          <p:cNvGrpSpPr>
            <a:grpSpLocks/>
          </p:cNvGrpSpPr>
          <p:nvPr/>
        </p:nvGrpSpPr>
        <p:grpSpPr bwMode="auto">
          <a:xfrm>
            <a:off x="2667000" y="3657601"/>
            <a:ext cx="409575" cy="1379537"/>
            <a:chOff x="1680" y="2304"/>
            <a:chExt cx="258" cy="869"/>
          </a:xfrm>
        </p:grpSpPr>
        <p:sp>
          <p:nvSpPr>
            <p:cNvPr id="39" name="Text Box 92"/>
            <p:cNvSpPr txBox="1">
              <a:spLocks noChangeArrowheads="1"/>
            </p:cNvSpPr>
            <p:nvPr/>
          </p:nvSpPr>
          <p:spPr bwMode="auto">
            <a:xfrm>
              <a:off x="168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70</a:t>
              </a:r>
            </a:p>
          </p:txBody>
        </p:sp>
        <p:sp>
          <p:nvSpPr>
            <p:cNvPr id="40" name="Line 97"/>
            <p:cNvSpPr>
              <a:spLocks noChangeShapeType="1"/>
            </p:cNvSpPr>
            <p:nvPr/>
          </p:nvSpPr>
          <p:spPr bwMode="auto">
            <a:xfrm>
              <a:off x="177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1115616" y="5157192"/>
            <a:ext cx="7586051" cy="10618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/>
            <a:r>
              <a:rPr lang="fr-FR" dirty="0" smtClean="0"/>
              <a:t>Détermination des besoins bruts pour le composant :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1, on veut lancer 35 produis finis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aura donc besoin de 35 x 2 = 70 composants</a:t>
            </a:r>
          </a:p>
          <a:p>
            <a:pPr marL="179388" indent="-179388" algn="l">
              <a:buFont typeface="Arial" pitchFamily="34" charset="0"/>
              <a:buChar char="•"/>
            </a:pPr>
            <a:endParaRPr lang="fr-FR" dirty="0"/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Noter que l’on se base sur la quantité lancée et non sur les besoin brut du produit fini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grpSp>
        <p:nvGrpSpPr>
          <p:cNvPr id="3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" name="Group 101" descr=" 7"/>
          <p:cNvGrpSpPr>
            <a:grpSpLocks/>
          </p:cNvGrpSpPr>
          <p:nvPr/>
        </p:nvGrpSpPr>
        <p:grpSpPr bwMode="auto">
          <a:xfrm>
            <a:off x="2667000" y="3657601"/>
            <a:ext cx="409575" cy="1379537"/>
            <a:chOff x="1680" y="2304"/>
            <a:chExt cx="258" cy="869"/>
          </a:xfrm>
        </p:grpSpPr>
        <p:sp>
          <p:nvSpPr>
            <p:cNvPr id="39" name="Text Box 92"/>
            <p:cNvSpPr txBox="1">
              <a:spLocks noChangeArrowheads="1"/>
            </p:cNvSpPr>
            <p:nvPr/>
          </p:nvSpPr>
          <p:spPr bwMode="auto">
            <a:xfrm>
              <a:off x="168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70</a:t>
              </a:r>
            </a:p>
          </p:txBody>
        </p:sp>
        <p:sp>
          <p:nvSpPr>
            <p:cNvPr id="40" name="Line 97"/>
            <p:cNvSpPr>
              <a:spLocks noChangeShapeType="1"/>
            </p:cNvSpPr>
            <p:nvPr/>
          </p:nvSpPr>
          <p:spPr bwMode="auto">
            <a:xfrm>
              <a:off x="177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" name="Group 102" descr=" 8"/>
          <p:cNvGrpSpPr>
            <a:grpSpLocks/>
          </p:cNvGrpSpPr>
          <p:nvPr/>
        </p:nvGrpSpPr>
        <p:grpSpPr bwMode="auto">
          <a:xfrm>
            <a:off x="4191000" y="3657601"/>
            <a:ext cx="2619375" cy="1379537"/>
            <a:chOff x="2640" y="2304"/>
            <a:chExt cx="1650" cy="869"/>
          </a:xfrm>
        </p:grpSpPr>
        <p:sp>
          <p:nvSpPr>
            <p:cNvPr id="42" name="Text Box 93"/>
            <p:cNvSpPr txBox="1">
              <a:spLocks noChangeArrowheads="1"/>
            </p:cNvSpPr>
            <p:nvPr/>
          </p:nvSpPr>
          <p:spPr bwMode="auto">
            <a:xfrm>
              <a:off x="264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43" name="Text Box 94"/>
            <p:cNvSpPr txBox="1">
              <a:spLocks noChangeArrowheads="1"/>
            </p:cNvSpPr>
            <p:nvPr/>
          </p:nvSpPr>
          <p:spPr bwMode="auto">
            <a:xfrm>
              <a:off x="307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40</a:t>
              </a:r>
            </a:p>
          </p:txBody>
        </p:sp>
        <p:sp>
          <p:nvSpPr>
            <p:cNvPr id="44" name="Text Box 95"/>
            <p:cNvSpPr txBox="1">
              <a:spLocks noChangeArrowheads="1"/>
            </p:cNvSpPr>
            <p:nvPr/>
          </p:nvSpPr>
          <p:spPr bwMode="auto">
            <a:xfrm>
              <a:off x="403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60</a:t>
              </a:r>
            </a:p>
          </p:txBody>
        </p:sp>
        <p:sp>
          <p:nvSpPr>
            <p:cNvPr id="45" name="Line 98"/>
            <p:cNvSpPr>
              <a:spLocks noChangeShapeType="1"/>
            </p:cNvSpPr>
            <p:nvPr/>
          </p:nvSpPr>
          <p:spPr bwMode="auto">
            <a:xfrm>
              <a:off x="273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99"/>
            <p:cNvSpPr>
              <a:spLocks noChangeShapeType="1"/>
            </p:cNvSpPr>
            <p:nvPr/>
          </p:nvSpPr>
          <p:spPr bwMode="auto">
            <a:xfrm>
              <a:off x="316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Line 100"/>
            <p:cNvSpPr>
              <a:spLocks noChangeShapeType="1"/>
            </p:cNvSpPr>
            <p:nvPr/>
          </p:nvSpPr>
          <p:spPr bwMode="auto">
            <a:xfrm>
              <a:off x="412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8" name="ZoneTexte 47"/>
          <p:cNvSpPr txBox="1"/>
          <p:nvPr/>
        </p:nvSpPr>
        <p:spPr>
          <a:xfrm>
            <a:off x="3419872" y="5085184"/>
            <a:ext cx="4132863" cy="2862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On procède de même pour les autres périodes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8" name="Text Box 60" descr=" 38972"/>
          <p:cNvSpPr txBox="1">
            <a:spLocks noChangeArrowheads="1"/>
          </p:cNvSpPr>
          <p:nvPr/>
        </p:nvSpPr>
        <p:spPr bwMode="auto">
          <a:xfrm>
            <a:off x="2576513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9" name="Text Box 61" descr=" 38973"/>
          <p:cNvSpPr txBox="1">
            <a:spLocks noChangeArrowheads="1"/>
          </p:cNvSpPr>
          <p:nvPr/>
        </p:nvSpPr>
        <p:spPr bwMode="auto">
          <a:xfrm>
            <a:off x="3389312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50" name="Text Box 65" descr=" 38977"/>
          <p:cNvSpPr txBox="1">
            <a:spLocks noChangeArrowheads="1"/>
          </p:cNvSpPr>
          <p:nvPr/>
        </p:nvSpPr>
        <p:spPr bwMode="auto">
          <a:xfrm>
            <a:off x="4143375" y="56181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grpSp>
        <p:nvGrpSpPr>
          <p:cNvPr id="3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" name="Group 101" descr=" 7"/>
          <p:cNvGrpSpPr>
            <a:grpSpLocks/>
          </p:cNvGrpSpPr>
          <p:nvPr/>
        </p:nvGrpSpPr>
        <p:grpSpPr bwMode="auto">
          <a:xfrm>
            <a:off x="2667000" y="3657601"/>
            <a:ext cx="409575" cy="1379537"/>
            <a:chOff x="1680" y="2304"/>
            <a:chExt cx="258" cy="869"/>
          </a:xfrm>
        </p:grpSpPr>
        <p:sp>
          <p:nvSpPr>
            <p:cNvPr id="39" name="Text Box 92"/>
            <p:cNvSpPr txBox="1">
              <a:spLocks noChangeArrowheads="1"/>
            </p:cNvSpPr>
            <p:nvPr/>
          </p:nvSpPr>
          <p:spPr bwMode="auto">
            <a:xfrm>
              <a:off x="168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70</a:t>
              </a:r>
            </a:p>
          </p:txBody>
        </p:sp>
        <p:sp>
          <p:nvSpPr>
            <p:cNvPr id="40" name="Line 97"/>
            <p:cNvSpPr>
              <a:spLocks noChangeShapeType="1"/>
            </p:cNvSpPr>
            <p:nvPr/>
          </p:nvSpPr>
          <p:spPr bwMode="auto">
            <a:xfrm>
              <a:off x="177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" name="Group 102" descr=" 8"/>
          <p:cNvGrpSpPr>
            <a:grpSpLocks/>
          </p:cNvGrpSpPr>
          <p:nvPr/>
        </p:nvGrpSpPr>
        <p:grpSpPr bwMode="auto">
          <a:xfrm>
            <a:off x="4191000" y="3657601"/>
            <a:ext cx="2619375" cy="1379537"/>
            <a:chOff x="2640" y="2304"/>
            <a:chExt cx="1650" cy="869"/>
          </a:xfrm>
        </p:grpSpPr>
        <p:sp>
          <p:nvSpPr>
            <p:cNvPr id="42" name="Text Box 93"/>
            <p:cNvSpPr txBox="1">
              <a:spLocks noChangeArrowheads="1"/>
            </p:cNvSpPr>
            <p:nvPr/>
          </p:nvSpPr>
          <p:spPr bwMode="auto">
            <a:xfrm>
              <a:off x="264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43" name="Text Box 94"/>
            <p:cNvSpPr txBox="1">
              <a:spLocks noChangeArrowheads="1"/>
            </p:cNvSpPr>
            <p:nvPr/>
          </p:nvSpPr>
          <p:spPr bwMode="auto">
            <a:xfrm>
              <a:off x="307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40</a:t>
              </a:r>
            </a:p>
          </p:txBody>
        </p:sp>
        <p:sp>
          <p:nvSpPr>
            <p:cNvPr id="44" name="Text Box 95"/>
            <p:cNvSpPr txBox="1">
              <a:spLocks noChangeArrowheads="1"/>
            </p:cNvSpPr>
            <p:nvPr/>
          </p:nvSpPr>
          <p:spPr bwMode="auto">
            <a:xfrm>
              <a:off x="403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60</a:t>
              </a:r>
            </a:p>
          </p:txBody>
        </p:sp>
        <p:sp>
          <p:nvSpPr>
            <p:cNvPr id="45" name="Line 98"/>
            <p:cNvSpPr>
              <a:spLocks noChangeShapeType="1"/>
            </p:cNvSpPr>
            <p:nvPr/>
          </p:nvSpPr>
          <p:spPr bwMode="auto">
            <a:xfrm>
              <a:off x="273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99"/>
            <p:cNvSpPr>
              <a:spLocks noChangeShapeType="1"/>
            </p:cNvSpPr>
            <p:nvPr/>
          </p:nvSpPr>
          <p:spPr bwMode="auto">
            <a:xfrm>
              <a:off x="316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Line 100"/>
            <p:cNvSpPr>
              <a:spLocks noChangeShapeType="1"/>
            </p:cNvSpPr>
            <p:nvPr/>
          </p:nvSpPr>
          <p:spPr bwMode="auto">
            <a:xfrm>
              <a:off x="412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" name="ZoneTexte 50"/>
          <p:cNvSpPr txBox="1"/>
          <p:nvPr/>
        </p:nvSpPr>
        <p:spPr>
          <a:xfrm>
            <a:off x="2051720" y="6021288"/>
            <a:ext cx="4958410" cy="2862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On calcule comme précédemment le stock prévisionnel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8" name="Text Box 60" descr=" 38972"/>
          <p:cNvSpPr txBox="1">
            <a:spLocks noChangeArrowheads="1"/>
          </p:cNvSpPr>
          <p:nvPr/>
        </p:nvSpPr>
        <p:spPr bwMode="auto">
          <a:xfrm>
            <a:off x="2576513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9" name="Text Box 61" descr=" 38973"/>
          <p:cNvSpPr txBox="1">
            <a:spLocks noChangeArrowheads="1"/>
          </p:cNvSpPr>
          <p:nvPr/>
        </p:nvSpPr>
        <p:spPr bwMode="auto">
          <a:xfrm>
            <a:off x="3389312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50" name="Text Box 65" descr=" 38977"/>
          <p:cNvSpPr txBox="1">
            <a:spLocks noChangeArrowheads="1"/>
          </p:cNvSpPr>
          <p:nvPr/>
        </p:nvSpPr>
        <p:spPr bwMode="auto">
          <a:xfrm>
            <a:off x="4143375" y="56181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51" name="Text Box 71" descr=" 38983"/>
          <p:cNvSpPr txBox="1">
            <a:spLocks noChangeArrowheads="1"/>
          </p:cNvSpPr>
          <p:nvPr/>
        </p:nvSpPr>
        <p:spPr bwMode="auto">
          <a:xfrm>
            <a:off x="4876800" y="50085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grpSp>
        <p:nvGrpSpPr>
          <p:cNvPr id="3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" name="Group 101" descr=" 7"/>
          <p:cNvGrpSpPr>
            <a:grpSpLocks/>
          </p:cNvGrpSpPr>
          <p:nvPr/>
        </p:nvGrpSpPr>
        <p:grpSpPr bwMode="auto">
          <a:xfrm>
            <a:off x="2667000" y="3657601"/>
            <a:ext cx="409575" cy="1379537"/>
            <a:chOff x="1680" y="2304"/>
            <a:chExt cx="258" cy="869"/>
          </a:xfrm>
        </p:grpSpPr>
        <p:sp>
          <p:nvSpPr>
            <p:cNvPr id="39" name="Text Box 92"/>
            <p:cNvSpPr txBox="1">
              <a:spLocks noChangeArrowheads="1"/>
            </p:cNvSpPr>
            <p:nvPr/>
          </p:nvSpPr>
          <p:spPr bwMode="auto">
            <a:xfrm>
              <a:off x="168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70</a:t>
              </a:r>
            </a:p>
          </p:txBody>
        </p:sp>
        <p:sp>
          <p:nvSpPr>
            <p:cNvPr id="40" name="Line 97"/>
            <p:cNvSpPr>
              <a:spLocks noChangeShapeType="1"/>
            </p:cNvSpPr>
            <p:nvPr/>
          </p:nvSpPr>
          <p:spPr bwMode="auto">
            <a:xfrm>
              <a:off x="177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" name="Group 102" descr=" 8"/>
          <p:cNvGrpSpPr>
            <a:grpSpLocks/>
          </p:cNvGrpSpPr>
          <p:nvPr/>
        </p:nvGrpSpPr>
        <p:grpSpPr bwMode="auto">
          <a:xfrm>
            <a:off x="4191000" y="3657601"/>
            <a:ext cx="2619375" cy="1379537"/>
            <a:chOff x="2640" y="2304"/>
            <a:chExt cx="1650" cy="869"/>
          </a:xfrm>
        </p:grpSpPr>
        <p:sp>
          <p:nvSpPr>
            <p:cNvPr id="42" name="Text Box 93"/>
            <p:cNvSpPr txBox="1">
              <a:spLocks noChangeArrowheads="1"/>
            </p:cNvSpPr>
            <p:nvPr/>
          </p:nvSpPr>
          <p:spPr bwMode="auto">
            <a:xfrm>
              <a:off x="264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43" name="Text Box 94"/>
            <p:cNvSpPr txBox="1">
              <a:spLocks noChangeArrowheads="1"/>
            </p:cNvSpPr>
            <p:nvPr/>
          </p:nvSpPr>
          <p:spPr bwMode="auto">
            <a:xfrm>
              <a:off x="307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40</a:t>
              </a:r>
            </a:p>
          </p:txBody>
        </p:sp>
        <p:sp>
          <p:nvSpPr>
            <p:cNvPr id="44" name="Text Box 95"/>
            <p:cNvSpPr txBox="1">
              <a:spLocks noChangeArrowheads="1"/>
            </p:cNvSpPr>
            <p:nvPr/>
          </p:nvSpPr>
          <p:spPr bwMode="auto">
            <a:xfrm>
              <a:off x="403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60</a:t>
              </a:r>
            </a:p>
          </p:txBody>
        </p:sp>
        <p:sp>
          <p:nvSpPr>
            <p:cNvPr id="45" name="Line 98"/>
            <p:cNvSpPr>
              <a:spLocks noChangeShapeType="1"/>
            </p:cNvSpPr>
            <p:nvPr/>
          </p:nvSpPr>
          <p:spPr bwMode="auto">
            <a:xfrm>
              <a:off x="273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99"/>
            <p:cNvSpPr>
              <a:spLocks noChangeShapeType="1"/>
            </p:cNvSpPr>
            <p:nvPr/>
          </p:nvSpPr>
          <p:spPr bwMode="auto">
            <a:xfrm>
              <a:off x="316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Line 100"/>
            <p:cNvSpPr>
              <a:spLocks noChangeShapeType="1"/>
            </p:cNvSpPr>
            <p:nvPr/>
          </p:nvSpPr>
          <p:spPr bwMode="auto">
            <a:xfrm>
              <a:off x="412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2" name="ZoneTexte 51"/>
          <p:cNvSpPr txBox="1"/>
          <p:nvPr/>
        </p:nvSpPr>
        <p:spPr>
          <a:xfrm>
            <a:off x="4644008" y="5373216"/>
            <a:ext cx="4184479" cy="8679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4, le besoin brut est de 40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dispose de 10 unités en stock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veut conserver un stock de sécurité de 5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besoin net est donc de 40 – 10 + 5 = 35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8" name="Text Box 60" descr=" 38972"/>
          <p:cNvSpPr txBox="1">
            <a:spLocks noChangeArrowheads="1"/>
          </p:cNvSpPr>
          <p:nvPr/>
        </p:nvSpPr>
        <p:spPr bwMode="auto">
          <a:xfrm>
            <a:off x="2576513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9" name="Text Box 61" descr=" 38973"/>
          <p:cNvSpPr txBox="1">
            <a:spLocks noChangeArrowheads="1"/>
          </p:cNvSpPr>
          <p:nvPr/>
        </p:nvSpPr>
        <p:spPr bwMode="auto">
          <a:xfrm>
            <a:off x="3389312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50" name="Text Box 65" descr=" 38977"/>
          <p:cNvSpPr txBox="1">
            <a:spLocks noChangeArrowheads="1"/>
          </p:cNvSpPr>
          <p:nvPr/>
        </p:nvSpPr>
        <p:spPr bwMode="auto">
          <a:xfrm>
            <a:off x="4143375" y="56181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53" name="Text Box 66" descr=" 38978"/>
          <p:cNvSpPr txBox="1">
            <a:spLocks noChangeArrowheads="1"/>
          </p:cNvSpPr>
          <p:nvPr/>
        </p:nvSpPr>
        <p:spPr bwMode="auto">
          <a:xfrm>
            <a:off x="4848225" y="56102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51" name="Text Box 71" descr=" 38983"/>
          <p:cNvSpPr txBox="1">
            <a:spLocks noChangeArrowheads="1"/>
          </p:cNvSpPr>
          <p:nvPr/>
        </p:nvSpPr>
        <p:spPr bwMode="auto">
          <a:xfrm>
            <a:off x="4876800" y="50085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52" name="Text Box 80" descr=" 38992"/>
          <p:cNvSpPr txBox="1">
            <a:spLocks noChangeArrowheads="1"/>
          </p:cNvSpPr>
          <p:nvPr/>
        </p:nvSpPr>
        <p:spPr bwMode="auto">
          <a:xfrm>
            <a:off x="4848225" y="53340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50</a:t>
            </a:r>
          </a:p>
        </p:txBody>
      </p:sp>
      <p:grpSp>
        <p:nvGrpSpPr>
          <p:cNvPr id="3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" name="Group 101" descr=" 7"/>
          <p:cNvGrpSpPr>
            <a:grpSpLocks/>
          </p:cNvGrpSpPr>
          <p:nvPr/>
        </p:nvGrpSpPr>
        <p:grpSpPr bwMode="auto">
          <a:xfrm>
            <a:off x="2667000" y="3657601"/>
            <a:ext cx="409575" cy="1379537"/>
            <a:chOff x="1680" y="2304"/>
            <a:chExt cx="258" cy="869"/>
          </a:xfrm>
        </p:grpSpPr>
        <p:sp>
          <p:nvSpPr>
            <p:cNvPr id="39" name="Text Box 92"/>
            <p:cNvSpPr txBox="1">
              <a:spLocks noChangeArrowheads="1"/>
            </p:cNvSpPr>
            <p:nvPr/>
          </p:nvSpPr>
          <p:spPr bwMode="auto">
            <a:xfrm>
              <a:off x="168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70</a:t>
              </a:r>
            </a:p>
          </p:txBody>
        </p:sp>
        <p:sp>
          <p:nvSpPr>
            <p:cNvPr id="40" name="Line 97"/>
            <p:cNvSpPr>
              <a:spLocks noChangeShapeType="1"/>
            </p:cNvSpPr>
            <p:nvPr/>
          </p:nvSpPr>
          <p:spPr bwMode="auto">
            <a:xfrm>
              <a:off x="177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" name="Group 102" descr=" 8"/>
          <p:cNvGrpSpPr>
            <a:grpSpLocks/>
          </p:cNvGrpSpPr>
          <p:nvPr/>
        </p:nvGrpSpPr>
        <p:grpSpPr bwMode="auto">
          <a:xfrm>
            <a:off x="4191000" y="3657601"/>
            <a:ext cx="2619375" cy="1379537"/>
            <a:chOff x="2640" y="2304"/>
            <a:chExt cx="1650" cy="869"/>
          </a:xfrm>
        </p:grpSpPr>
        <p:sp>
          <p:nvSpPr>
            <p:cNvPr id="42" name="Text Box 93"/>
            <p:cNvSpPr txBox="1">
              <a:spLocks noChangeArrowheads="1"/>
            </p:cNvSpPr>
            <p:nvPr/>
          </p:nvSpPr>
          <p:spPr bwMode="auto">
            <a:xfrm>
              <a:off x="264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43" name="Text Box 94"/>
            <p:cNvSpPr txBox="1">
              <a:spLocks noChangeArrowheads="1"/>
            </p:cNvSpPr>
            <p:nvPr/>
          </p:nvSpPr>
          <p:spPr bwMode="auto">
            <a:xfrm>
              <a:off x="307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40</a:t>
              </a:r>
            </a:p>
          </p:txBody>
        </p:sp>
        <p:sp>
          <p:nvSpPr>
            <p:cNvPr id="44" name="Text Box 95"/>
            <p:cNvSpPr txBox="1">
              <a:spLocks noChangeArrowheads="1"/>
            </p:cNvSpPr>
            <p:nvPr/>
          </p:nvSpPr>
          <p:spPr bwMode="auto">
            <a:xfrm>
              <a:off x="403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60</a:t>
              </a:r>
            </a:p>
          </p:txBody>
        </p:sp>
        <p:sp>
          <p:nvSpPr>
            <p:cNvPr id="45" name="Line 98"/>
            <p:cNvSpPr>
              <a:spLocks noChangeShapeType="1"/>
            </p:cNvSpPr>
            <p:nvPr/>
          </p:nvSpPr>
          <p:spPr bwMode="auto">
            <a:xfrm>
              <a:off x="273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99"/>
            <p:cNvSpPr>
              <a:spLocks noChangeShapeType="1"/>
            </p:cNvSpPr>
            <p:nvPr/>
          </p:nvSpPr>
          <p:spPr bwMode="auto">
            <a:xfrm>
              <a:off x="316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Line 100"/>
            <p:cNvSpPr>
              <a:spLocks noChangeShapeType="1"/>
            </p:cNvSpPr>
            <p:nvPr/>
          </p:nvSpPr>
          <p:spPr bwMode="auto">
            <a:xfrm>
              <a:off x="412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4" name="Group 104" descr=" 9"/>
          <p:cNvGrpSpPr>
            <a:grpSpLocks/>
          </p:cNvGrpSpPr>
          <p:nvPr/>
        </p:nvGrpSpPr>
        <p:grpSpPr bwMode="auto">
          <a:xfrm>
            <a:off x="2590800" y="5486400"/>
            <a:ext cx="2286000" cy="741362"/>
            <a:chOff x="1632" y="3456"/>
            <a:chExt cx="1440" cy="467"/>
          </a:xfrm>
        </p:grpSpPr>
        <p:sp>
          <p:nvSpPr>
            <p:cNvPr id="55" name="Text Box 73"/>
            <p:cNvSpPr txBox="1">
              <a:spLocks noChangeArrowheads="1"/>
            </p:cNvSpPr>
            <p:nvPr/>
          </p:nvSpPr>
          <p:spPr bwMode="auto">
            <a:xfrm>
              <a:off x="1632" y="372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50</a:t>
              </a:r>
            </a:p>
          </p:txBody>
        </p:sp>
        <p:sp>
          <p:nvSpPr>
            <p:cNvPr id="56" name="Line 103"/>
            <p:cNvSpPr>
              <a:spLocks noChangeShapeType="1"/>
            </p:cNvSpPr>
            <p:nvPr/>
          </p:nvSpPr>
          <p:spPr bwMode="auto">
            <a:xfrm flipH="1">
              <a:off x="1872" y="3456"/>
              <a:ext cx="120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7" name="ZoneTexte 56"/>
          <p:cNvSpPr txBox="1"/>
          <p:nvPr/>
        </p:nvSpPr>
        <p:spPr>
          <a:xfrm>
            <a:off x="1979712" y="3501008"/>
            <a:ext cx="6984776" cy="6740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squar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La taille du lot de fabrication étant de 50, la réception sera de 50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délai de fabrication étant de 3, le lancement devra intervenir en période 1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final sera de 10 + 50 – 40 = 20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8" name="Text Box 60" descr=" 38972"/>
          <p:cNvSpPr txBox="1">
            <a:spLocks noChangeArrowheads="1"/>
          </p:cNvSpPr>
          <p:nvPr/>
        </p:nvSpPr>
        <p:spPr bwMode="auto">
          <a:xfrm>
            <a:off x="2576513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9" name="Text Box 61" descr=" 38973"/>
          <p:cNvSpPr txBox="1">
            <a:spLocks noChangeArrowheads="1"/>
          </p:cNvSpPr>
          <p:nvPr/>
        </p:nvSpPr>
        <p:spPr bwMode="auto">
          <a:xfrm>
            <a:off x="3389312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50" name="Text Box 65" descr=" 38977"/>
          <p:cNvSpPr txBox="1">
            <a:spLocks noChangeArrowheads="1"/>
          </p:cNvSpPr>
          <p:nvPr/>
        </p:nvSpPr>
        <p:spPr bwMode="auto">
          <a:xfrm>
            <a:off x="4143375" y="56181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53" name="Text Box 66" descr=" 38978"/>
          <p:cNvSpPr txBox="1">
            <a:spLocks noChangeArrowheads="1"/>
          </p:cNvSpPr>
          <p:nvPr/>
        </p:nvSpPr>
        <p:spPr bwMode="auto">
          <a:xfrm>
            <a:off x="4848225" y="56102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57" name="Text Box 67" descr=" 38979"/>
          <p:cNvSpPr txBox="1">
            <a:spLocks noChangeArrowheads="1"/>
          </p:cNvSpPr>
          <p:nvPr/>
        </p:nvSpPr>
        <p:spPr bwMode="auto">
          <a:xfrm>
            <a:off x="5667375" y="5602287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51" name="Text Box 71" descr=" 38983"/>
          <p:cNvSpPr txBox="1">
            <a:spLocks noChangeArrowheads="1"/>
          </p:cNvSpPr>
          <p:nvPr/>
        </p:nvSpPr>
        <p:spPr bwMode="auto">
          <a:xfrm>
            <a:off x="4876800" y="50085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58" name="Text Box 74" descr=" 38986"/>
          <p:cNvSpPr txBox="1">
            <a:spLocks noChangeArrowheads="1"/>
          </p:cNvSpPr>
          <p:nvPr/>
        </p:nvSpPr>
        <p:spPr bwMode="auto">
          <a:xfrm>
            <a:off x="6372225" y="50085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45</a:t>
            </a:r>
          </a:p>
        </p:txBody>
      </p:sp>
      <p:sp>
        <p:nvSpPr>
          <p:cNvPr id="52" name="Text Box 80" descr=" 38992"/>
          <p:cNvSpPr txBox="1">
            <a:spLocks noChangeArrowheads="1"/>
          </p:cNvSpPr>
          <p:nvPr/>
        </p:nvSpPr>
        <p:spPr bwMode="auto">
          <a:xfrm>
            <a:off x="4848225" y="53340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50</a:t>
            </a:r>
          </a:p>
        </p:txBody>
      </p:sp>
      <p:grpSp>
        <p:nvGrpSpPr>
          <p:cNvPr id="3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" name="Group 101" descr=" 7"/>
          <p:cNvGrpSpPr>
            <a:grpSpLocks/>
          </p:cNvGrpSpPr>
          <p:nvPr/>
        </p:nvGrpSpPr>
        <p:grpSpPr bwMode="auto">
          <a:xfrm>
            <a:off x="2667000" y="3657601"/>
            <a:ext cx="409575" cy="1379537"/>
            <a:chOff x="1680" y="2304"/>
            <a:chExt cx="258" cy="869"/>
          </a:xfrm>
        </p:grpSpPr>
        <p:sp>
          <p:nvSpPr>
            <p:cNvPr id="39" name="Text Box 92"/>
            <p:cNvSpPr txBox="1">
              <a:spLocks noChangeArrowheads="1"/>
            </p:cNvSpPr>
            <p:nvPr/>
          </p:nvSpPr>
          <p:spPr bwMode="auto">
            <a:xfrm>
              <a:off x="168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70</a:t>
              </a:r>
            </a:p>
          </p:txBody>
        </p:sp>
        <p:sp>
          <p:nvSpPr>
            <p:cNvPr id="40" name="Line 97"/>
            <p:cNvSpPr>
              <a:spLocks noChangeShapeType="1"/>
            </p:cNvSpPr>
            <p:nvPr/>
          </p:nvSpPr>
          <p:spPr bwMode="auto">
            <a:xfrm>
              <a:off x="177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" name="Group 102" descr=" 8"/>
          <p:cNvGrpSpPr>
            <a:grpSpLocks/>
          </p:cNvGrpSpPr>
          <p:nvPr/>
        </p:nvGrpSpPr>
        <p:grpSpPr bwMode="auto">
          <a:xfrm>
            <a:off x="4191000" y="3657601"/>
            <a:ext cx="2619375" cy="1379537"/>
            <a:chOff x="2640" y="2304"/>
            <a:chExt cx="1650" cy="869"/>
          </a:xfrm>
        </p:grpSpPr>
        <p:sp>
          <p:nvSpPr>
            <p:cNvPr id="42" name="Text Box 93"/>
            <p:cNvSpPr txBox="1">
              <a:spLocks noChangeArrowheads="1"/>
            </p:cNvSpPr>
            <p:nvPr/>
          </p:nvSpPr>
          <p:spPr bwMode="auto">
            <a:xfrm>
              <a:off x="264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43" name="Text Box 94"/>
            <p:cNvSpPr txBox="1">
              <a:spLocks noChangeArrowheads="1"/>
            </p:cNvSpPr>
            <p:nvPr/>
          </p:nvSpPr>
          <p:spPr bwMode="auto">
            <a:xfrm>
              <a:off x="307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40</a:t>
              </a:r>
            </a:p>
          </p:txBody>
        </p:sp>
        <p:sp>
          <p:nvSpPr>
            <p:cNvPr id="44" name="Text Box 95"/>
            <p:cNvSpPr txBox="1">
              <a:spLocks noChangeArrowheads="1"/>
            </p:cNvSpPr>
            <p:nvPr/>
          </p:nvSpPr>
          <p:spPr bwMode="auto">
            <a:xfrm>
              <a:off x="403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60</a:t>
              </a:r>
            </a:p>
          </p:txBody>
        </p:sp>
        <p:sp>
          <p:nvSpPr>
            <p:cNvPr id="45" name="Line 98"/>
            <p:cNvSpPr>
              <a:spLocks noChangeShapeType="1"/>
            </p:cNvSpPr>
            <p:nvPr/>
          </p:nvSpPr>
          <p:spPr bwMode="auto">
            <a:xfrm>
              <a:off x="273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99"/>
            <p:cNvSpPr>
              <a:spLocks noChangeShapeType="1"/>
            </p:cNvSpPr>
            <p:nvPr/>
          </p:nvSpPr>
          <p:spPr bwMode="auto">
            <a:xfrm>
              <a:off x="316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Line 100"/>
            <p:cNvSpPr>
              <a:spLocks noChangeShapeType="1"/>
            </p:cNvSpPr>
            <p:nvPr/>
          </p:nvSpPr>
          <p:spPr bwMode="auto">
            <a:xfrm>
              <a:off x="412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" name="Group 104" descr=" 9"/>
          <p:cNvGrpSpPr>
            <a:grpSpLocks/>
          </p:cNvGrpSpPr>
          <p:nvPr/>
        </p:nvGrpSpPr>
        <p:grpSpPr bwMode="auto">
          <a:xfrm>
            <a:off x="2590800" y="5486400"/>
            <a:ext cx="2286000" cy="741362"/>
            <a:chOff x="1632" y="3456"/>
            <a:chExt cx="1440" cy="467"/>
          </a:xfrm>
        </p:grpSpPr>
        <p:sp>
          <p:nvSpPr>
            <p:cNvPr id="55" name="Text Box 73"/>
            <p:cNvSpPr txBox="1">
              <a:spLocks noChangeArrowheads="1"/>
            </p:cNvSpPr>
            <p:nvPr/>
          </p:nvSpPr>
          <p:spPr bwMode="auto">
            <a:xfrm>
              <a:off x="1632" y="372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50</a:t>
              </a:r>
            </a:p>
          </p:txBody>
        </p:sp>
        <p:sp>
          <p:nvSpPr>
            <p:cNvPr id="56" name="Line 103"/>
            <p:cNvSpPr>
              <a:spLocks noChangeShapeType="1"/>
            </p:cNvSpPr>
            <p:nvPr/>
          </p:nvSpPr>
          <p:spPr bwMode="auto">
            <a:xfrm flipH="1">
              <a:off x="1872" y="3456"/>
              <a:ext cx="120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9" name="ZoneTexte 58"/>
          <p:cNvSpPr txBox="1"/>
          <p:nvPr/>
        </p:nvSpPr>
        <p:spPr>
          <a:xfrm>
            <a:off x="3779912" y="3284984"/>
            <a:ext cx="4184479" cy="8679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non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En période 6, le besoin brut est de 60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dispose de 20 unités en stock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On veut conserver un stock de sécurité de 5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besoin net est donc de 60 – 20 + 5 = 45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 descr=" 2"/>
          <p:cNvGrpSpPr>
            <a:grpSpLocks/>
          </p:cNvGrpSpPr>
          <p:nvPr/>
        </p:nvGrpSpPr>
        <p:grpSpPr bwMode="auto">
          <a:xfrm>
            <a:off x="533400" y="4038600"/>
            <a:ext cx="8305800" cy="2187575"/>
            <a:chOff x="336" y="2544"/>
            <a:chExt cx="5232" cy="1378"/>
          </a:xfrm>
        </p:grpSpPr>
        <p:sp>
          <p:nvSpPr>
            <p:cNvPr id="35" name="Text Box 58"/>
            <p:cNvSpPr txBox="1">
              <a:spLocks noChangeArrowheads="1"/>
            </p:cNvSpPr>
            <p:nvPr/>
          </p:nvSpPr>
          <p:spPr bwMode="auto">
            <a:xfrm>
              <a:off x="336" y="2723"/>
              <a:ext cx="5232" cy="119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800" i="1">
                  <a:solidFill>
                    <a:srgbClr val="00279F"/>
                  </a:solidFill>
                </a:rPr>
                <a:t>Période	1	2	3	4	5	6	7	8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bruts							-	-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Besoins nets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Réceptions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Stocks     100 </a:t>
              </a:r>
            </a:p>
            <a:p>
              <a:pPr algn="l" defTabSz="876300">
                <a:lnSpc>
                  <a:spcPct val="120000"/>
                </a:lnSpc>
                <a:tabLst>
                  <a:tab pos="2286000" algn="r"/>
                  <a:tab pos="3048000" algn="r"/>
                  <a:tab pos="3810000" algn="r"/>
                  <a:tab pos="4572000" algn="r"/>
                  <a:tab pos="5334000" algn="r"/>
                  <a:tab pos="6096000" algn="r"/>
                  <a:tab pos="6858000" algn="r"/>
                  <a:tab pos="7620000" algn="r"/>
                </a:tabLst>
              </a:pPr>
              <a:r>
                <a:rPr lang="fr-FR" sz="1600"/>
                <a:t>Lancements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336" y="2544"/>
              <a:ext cx="414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600"/>
                <a:t>Composant, coefficient 2, lot de 50, stock de sécurité = 5, délai = 3</a:t>
              </a: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414" y="2967"/>
              <a:ext cx="4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59" name="Text Box 5" descr=" 19459"/>
          <p:cNvSpPr txBox="1">
            <a:spLocks noChangeArrowheads="1"/>
          </p:cNvSpPr>
          <p:nvPr/>
        </p:nvSpPr>
        <p:spPr bwMode="auto">
          <a:xfrm>
            <a:off x="533400" y="1828800"/>
            <a:ext cx="8305800" cy="1903413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800" i="1">
                <a:solidFill>
                  <a:srgbClr val="00279F"/>
                </a:solidFill>
              </a:rPr>
              <a:t>Période	1	2	3	4	5	6	7	8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bruts	15	20	40	0	10	20	0	30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Besoins nets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Réceptions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Stocks     40 </a:t>
            </a:r>
          </a:p>
          <a:p>
            <a:pPr algn="l" defTabSz="876300">
              <a:lnSpc>
                <a:spcPct val="120000"/>
              </a:lnSpc>
              <a:tabLst>
                <a:tab pos="2286000" algn="r"/>
                <a:tab pos="3048000" algn="r"/>
                <a:tab pos="3810000" algn="r"/>
                <a:tab pos="4572000" algn="r"/>
                <a:tab pos="5334000" algn="r"/>
                <a:tab pos="6096000" algn="r"/>
                <a:tab pos="6858000" algn="r"/>
                <a:tab pos="7620000" algn="r"/>
              </a:tabLst>
            </a:pPr>
            <a:r>
              <a:rPr lang="fr-FR" sz="1600"/>
              <a:t>Lancements</a:t>
            </a:r>
          </a:p>
        </p:txBody>
      </p:sp>
      <p:sp>
        <p:nvSpPr>
          <p:cNvPr id="19460" name="Rectangle 2" descr=" 194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 de calcul</a:t>
            </a:r>
          </a:p>
        </p:txBody>
      </p:sp>
      <p:sp>
        <p:nvSpPr>
          <p:cNvPr id="19461" name="Text Box 10" descr=" 19461"/>
          <p:cNvSpPr txBox="1">
            <a:spLocks noChangeArrowheads="1"/>
          </p:cNvSpPr>
          <p:nvPr/>
        </p:nvSpPr>
        <p:spPr bwMode="auto">
          <a:xfrm>
            <a:off x="533400" y="1544638"/>
            <a:ext cx="3360738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600"/>
              <a:t>Produit fini, lot pour lot, délai = 2</a:t>
            </a:r>
          </a:p>
        </p:txBody>
      </p:sp>
      <p:sp>
        <p:nvSpPr>
          <p:cNvPr id="6" name="Text Box 37" descr=" 38949"/>
          <p:cNvSpPr txBox="1">
            <a:spLocks noChangeArrowheads="1"/>
          </p:cNvSpPr>
          <p:nvPr/>
        </p:nvSpPr>
        <p:spPr bwMode="auto">
          <a:xfrm>
            <a:off x="2576513" y="30988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25</a:t>
            </a:r>
          </a:p>
        </p:txBody>
      </p:sp>
      <p:sp>
        <p:nvSpPr>
          <p:cNvPr id="7" name="Text Box 38" descr=" 38950"/>
          <p:cNvSpPr txBox="1">
            <a:spLocks noChangeArrowheads="1"/>
          </p:cNvSpPr>
          <p:nvPr/>
        </p:nvSpPr>
        <p:spPr bwMode="auto">
          <a:xfrm>
            <a:off x="3444875" y="3098800"/>
            <a:ext cx="29686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</a:t>
            </a:r>
          </a:p>
        </p:txBody>
      </p:sp>
      <p:sp>
        <p:nvSpPr>
          <p:cNvPr id="8" name="Text Box 40" descr=" 38952"/>
          <p:cNvSpPr txBox="1">
            <a:spLocks noChangeArrowheads="1"/>
          </p:cNvSpPr>
          <p:nvPr/>
        </p:nvSpPr>
        <p:spPr bwMode="auto">
          <a:xfrm>
            <a:off x="411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9" name="Text Box 41" descr=" 38953"/>
          <p:cNvSpPr txBox="1">
            <a:spLocks noChangeArrowheads="1"/>
          </p:cNvSpPr>
          <p:nvPr/>
        </p:nvSpPr>
        <p:spPr bwMode="auto">
          <a:xfrm>
            <a:off x="411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10" name="Text Box 43" descr=" 38955"/>
          <p:cNvSpPr txBox="1">
            <a:spLocks noChangeArrowheads="1"/>
          </p:cNvSpPr>
          <p:nvPr/>
        </p:nvSpPr>
        <p:spPr bwMode="auto">
          <a:xfrm>
            <a:off x="4198938" y="312420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4" name="Text Box 44" descr=" 38956"/>
          <p:cNvSpPr txBox="1">
            <a:spLocks noChangeArrowheads="1"/>
          </p:cNvSpPr>
          <p:nvPr/>
        </p:nvSpPr>
        <p:spPr bwMode="auto">
          <a:xfrm>
            <a:off x="4960938" y="311626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7" name="Text Box 45" descr=" 38957"/>
          <p:cNvSpPr txBox="1">
            <a:spLocks noChangeArrowheads="1"/>
          </p:cNvSpPr>
          <p:nvPr/>
        </p:nvSpPr>
        <p:spPr bwMode="auto">
          <a:xfrm>
            <a:off x="5722938" y="3108325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3" name="Text Box 46" descr=" 38958"/>
          <p:cNvSpPr txBox="1">
            <a:spLocks noChangeArrowheads="1"/>
          </p:cNvSpPr>
          <p:nvPr/>
        </p:nvSpPr>
        <p:spPr bwMode="auto">
          <a:xfrm>
            <a:off x="6484938" y="3100388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27" name="Text Box 47" descr=" 38959"/>
          <p:cNvSpPr txBox="1">
            <a:spLocks noChangeArrowheads="1"/>
          </p:cNvSpPr>
          <p:nvPr/>
        </p:nvSpPr>
        <p:spPr bwMode="auto">
          <a:xfrm>
            <a:off x="7246939" y="3092450"/>
            <a:ext cx="296861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30" name="Text Box 48" descr=" 38960"/>
          <p:cNvSpPr txBox="1">
            <a:spLocks noChangeArrowheads="1"/>
          </p:cNvSpPr>
          <p:nvPr/>
        </p:nvSpPr>
        <p:spPr bwMode="auto">
          <a:xfrm>
            <a:off x="8008939" y="3084513"/>
            <a:ext cx="296861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0</a:t>
            </a:r>
          </a:p>
        </p:txBody>
      </p:sp>
      <p:sp>
        <p:nvSpPr>
          <p:cNvPr id="15" name="Text Box 49" descr=" 38961"/>
          <p:cNvSpPr txBox="1">
            <a:spLocks noChangeArrowheads="1"/>
          </p:cNvSpPr>
          <p:nvPr/>
        </p:nvSpPr>
        <p:spPr bwMode="auto">
          <a:xfrm>
            <a:off x="56864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16" name="Text Box 50" descr=" 38962"/>
          <p:cNvSpPr txBox="1">
            <a:spLocks noChangeArrowheads="1"/>
          </p:cNvSpPr>
          <p:nvPr/>
        </p:nvSpPr>
        <p:spPr bwMode="auto">
          <a:xfrm>
            <a:off x="5686425" y="28035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21" name="Text Box 52" descr=" 38964"/>
          <p:cNvSpPr txBox="1">
            <a:spLocks noChangeArrowheads="1"/>
          </p:cNvSpPr>
          <p:nvPr/>
        </p:nvSpPr>
        <p:spPr bwMode="auto">
          <a:xfrm>
            <a:off x="6372225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2" name="Text Box 53" descr=" 38965"/>
          <p:cNvSpPr txBox="1">
            <a:spLocks noChangeArrowheads="1"/>
          </p:cNvSpPr>
          <p:nvPr/>
        </p:nvSpPr>
        <p:spPr bwMode="auto">
          <a:xfrm>
            <a:off x="6372225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28" name="Text Box 55" descr=" 38967"/>
          <p:cNvSpPr txBox="1">
            <a:spLocks noChangeArrowheads="1"/>
          </p:cNvSpPr>
          <p:nvPr/>
        </p:nvSpPr>
        <p:spPr bwMode="auto">
          <a:xfrm>
            <a:off x="7924800" y="25146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29" name="Text Box 56" descr=" 38968"/>
          <p:cNvSpPr txBox="1">
            <a:spLocks noChangeArrowheads="1"/>
          </p:cNvSpPr>
          <p:nvPr/>
        </p:nvSpPr>
        <p:spPr bwMode="auto">
          <a:xfrm>
            <a:off x="7924800" y="2811463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8" name="Text Box 60" descr=" 38972"/>
          <p:cNvSpPr txBox="1">
            <a:spLocks noChangeArrowheads="1"/>
          </p:cNvSpPr>
          <p:nvPr/>
        </p:nvSpPr>
        <p:spPr bwMode="auto">
          <a:xfrm>
            <a:off x="2576513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49" name="Text Box 61" descr=" 38973"/>
          <p:cNvSpPr txBox="1">
            <a:spLocks noChangeArrowheads="1"/>
          </p:cNvSpPr>
          <p:nvPr/>
        </p:nvSpPr>
        <p:spPr bwMode="auto">
          <a:xfrm>
            <a:off x="3389312" y="55927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30</a:t>
            </a:r>
          </a:p>
        </p:txBody>
      </p:sp>
      <p:sp>
        <p:nvSpPr>
          <p:cNvPr id="50" name="Text Box 65" descr=" 38977"/>
          <p:cNvSpPr txBox="1">
            <a:spLocks noChangeArrowheads="1"/>
          </p:cNvSpPr>
          <p:nvPr/>
        </p:nvSpPr>
        <p:spPr bwMode="auto">
          <a:xfrm>
            <a:off x="4143375" y="56181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53" name="Text Box 66" descr=" 38978"/>
          <p:cNvSpPr txBox="1">
            <a:spLocks noChangeArrowheads="1"/>
          </p:cNvSpPr>
          <p:nvPr/>
        </p:nvSpPr>
        <p:spPr bwMode="auto">
          <a:xfrm>
            <a:off x="4848225" y="56102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57" name="Text Box 67" descr=" 38979"/>
          <p:cNvSpPr txBox="1">
            <a:spLocks noChangeArrowheads="1"/>
          </p:cNvSpPr>
          <p:nvPr/>
        </p:nvSpPr>
        <p:spPr bwMode="auto">
          <a:xfrm>
            <a:off x="5667375" y="5602287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20</a:t>
            </a:r>
          </a:p>
        </p:txBody>
      </p:sp>
      <p:sp>
        <p:nvSpPr>
          <p:cNvPr id="60" name="Text Box 68" descr=" 38980"/>
          <p:cNvSpPr txBox="1">
            <a:spLocks noChangeArrowheads="1"/>
          </p:cNvSpPr>
          <p:nvPr/>
        </p:nvSpPr>
        <p:spPr bwMode="auto">
          <a:xfrm>
            <a:off x="6386512" y="559435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10</a:t>
            </a:r>
          </a:p>
        </p:txBody>
      </p:sp>
      <p:sp>
        <p:nvSpPr>
          <p:cNvPr id="51" name="Text Box 71" descr=" 38983"/>
          <p:cNvSpPr txBox="1">
            <a:spLocks noChangeArrowheads="1"/>
          </p:cNvSpPr>
          <p:nvPr/>
        </p:nvSpPr>
        <p:spPr bwMode="auto">
          <a:xfrm>
            <a:off x="4876800" y="50085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35</a:t>
            </a:r>
          </a:p>
        </p:txBody>
      </p:sp>
      <p:sp>
        <p:nvSpPr>
          <p:cNvPr id="58" name="Text Box 74" descr=" 38986"/>
          <p:cNvSpPr txBox="1">
            <a:spLocks noChangeArrowheads="1"/>
          </p:cNvSpPr>
          <p:nvPr/>
        </p:nvSpPr>
        <p:spPr bwMode="auto">
          <a:xfrm>
            <a:off x="6372225" y="5008562"/>
            <a:ext cx="409575" cy="312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45</a:t>
            </a:r>
          </a:p>
        </p:txBody>
      </p:sp>
      <p:sp>
        <p:nvSpPr>
          <p:cNvPr id="59" name="Text Box 75" descr=" 38987"/>
          <p:cNvSpPr txBox="1">
            <a:spLocks noChangeArrowheads="1"/>
          </p:cNvSpPr>
          <p:nvPr/>
        </p:nvSpPr>
        <p:spPr bwMode="auto">
          <a:xfrm>
            <a:off x="6372225" y="5305425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50</a:t>
            </a:r>
          </a:p>
        </p:txBody>
      </p:sp>
      <p:sp>
        <p:nvSpPr>
          <p:cNvPr id="52" name="Text Box 80" descr=" 38992"/>
          <p:cNvSpPr txBox="1">
            <a:spLocks noChangeArrowheads="1"/>
          </p:cNvSpPr>
          <p:nvPr/>
        </p:nvSpPr>
        <p:spPr bwMode="auto">
          <a:xfrm>
            <a:off x="4848225" y="5334000"/>
            <a:ext cx="4095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50</a:t>
            </a:r>
          </a:p>
        </p:txBody>
      </p:sp>
      <p:grpSp>
        <p:nvGrpSpPr>
          <p:cNvPr id="3" name="Group 82" descr=" 3"/>
          <p:cNvGrpSpPr>
            <a:grpSpLocks/>
          </p:cNvGrpSpPr>
          <p:nvPr/>
        </p:nvGrpSpPr>
        <p:grpSpPr bwMode="auto">
          <a:xfrm>
            <a:off x="2590800" y="2971800"/>
            <a:ext cx="1524000" cy="762000"/>
            <a:chOff x="1632" y="1872"/>
            <a:chExt cx="960" cy="48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16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35</a:t>
              </a:r>
            </a:p>
          </p:txBody>
        </p:sp>
        <p:sp>
          <p:nvSpPr>
            <p:cNvPr id="13" name="Line 81"/>
            <p:cNvSpPr>
              <a:spLocks noChangeShapeType="1"/>
            </p:cNvSpPr>
            <p:nvPr/>
          </p:nvSpPr>
          <p:spPr bwMode="auto">
            <a:xfrm flipH="1">
              <a:off x="1872" y="1872"/>
              <a:ext cx="72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89" name="Line 83" descr=" 19489"/>
          <p:cNvSpPr>
            <a:spLocks noChangeShapeType="1"/>
          </p:cNvSpPr>
          <p:nvPr/>
        </p:nvSpPr>
        <p:spPr bwMode="auto">
          <a:xfrm>
            <a:off x="609600" y="22098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" name="Group 86" descr=" 4"/>
          <p:cNvGrpSpPr>
            <a:grpSpLocks/>
          </p:cNvGrpSpPr>
          <p:nvPr/>
        </p:nvGrpSpPr>
        <p:grpSpPr bwMode="auto">
          <a:xfrm>
            <a:off x="4114800" y="2971800"/>
            <a:ext cx="1676400" cy="762000"/>
            <a:chOff x="2592" y="1872"/>
            <a:chExt cx="1056" cy="480"/>
          </a:xfrm>
        </p:grpSpPr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59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10</a:t>
              </a:r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2832" y="1872"/>
              <a:ext cx="816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88" descr=" 5"/>
          <p:cNvGrpSpPr>
            <a:grpSpLocks/>
          </p:cNvGrpSpPr>
          <p:nvPr/>
        </p:nvGrpSpPr>
        <p:grpSpPr bwMode="auto">
          <a:xfrm>
            <a:off x="4876800" y="2971800"/>
            <a:ext cx="1600200" cy="762000"/>
            <a:chOff x="3072" y="1872"/>
            <a:chExt cx="1008" cy="480"/>
          </a:xfrm>
        </p:grpSpPr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307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H="1">
              <a:off x="3312" y="1872"/>
              <a:ext cx="768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0" descr=" 6"/>
          <p:cNvGrpSpPr>
            <a:grpSpLocks/>
          </p:cNvGrpSpPr>
          <p:nvPr/>
        </p:nvGrpSpPr>
        <p:grpSpPr bwMode="auto">
          <a:xfrm>
            <a:off x="6400800" y="2971800"/>
            <a:ext cx="1524000" cy="762000"/>
            <a:chOff x="4032" y="1872"/>
            <a:chExt cx="960" cy="480"/>
          </a:xfrm>
        </p:grpSpPr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4032" y="2155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30</a:t>
              </a:r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 flipH="1">
              <a:off x="4272" y="1872"/>
              <a:ext cx="720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" name="Group 101" descr=" 7"/>
          <p:cNvGrpSpPr>
            <a:grpSpLocks/>
          </p:cNvGrpSpPr>
          <p:nvPr/>
        </p:nvGrpSpPr>
        <p:grpSpPr bwMode="auto">
          <a:xfrm>
            <a:off x="2667000" y="3657601"/>
            <a:ext cx="409575" cy="1379537"/>
            <a:chOff x="1680" y="2304"/>
            <a:chExt cx="258" cy="869"/>
          </a:xfrm>
        </p:grpSpPr>
        <p:sp>
          <p:nvSpPr>
            <p:cNvPr id="39" name="Text Box 92"/>
            <p:cNvSpPr txBox="1">
              <a:spLocks noChangeArrowheads="1"/>
            </p:cNvSpPr>
            <p:nvPr/>
          </p:nvSpPr>
          <p:spPr bwMode="auto">
            <a:xfrm>
              <a:off x="168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70</a:t>
              </a:r>
            </a:p>
          </p:txBody>
        </p:sp>
        <p:sp>
          <p:nvSpPr>
            <p:cNvPr id="40" name="Line 97"/>
            <p:cNvSpPr>
              <a:spLocks noChangeShapeType="1"/>
            </p:cNvSpPr>
            <p:nvPr/>
          </p:nvSpPr>
          <p:spPr bwMode="auto">
            <a:xfrm>
              <a:off x="177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4" name="Group 102" descr=" 8"/>
          <p:cNvGrpSpPr>
            <a:grpSpLocks/>
          </p:cNvGrpSpPr>
          <p:nvPr/>
        </p:nvGrpSpPr>
        <p:grpSpPr bwMode="auto">
          <a:xfrm>
            <a:off x="4191000" y="3657601"/>
            <a:ext cx="2619375" cy="1379537"/>
            <a:chOff x="2640" y="2304"/>
            <a:chExt cx="1650" cy="869"/>
          </a:xfrm>
        </p:grpSpPr>
        <p:sp>
          <p:nvSpPr>
            <p:cNvPr id="42" name="Text Box 93"/>
            <p:cNvSpPr txBox="1">
              <a:spLocks noChangeArrowheads="1"/>
            </p:cNvSpPr>
            <p:nvPr/>
          </p:nvSpPr>
          <p:spPr bwMode="auto">
            <a:xfrm>
              <a:off x="2640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20</a:t>
              </a:r>
            </a:p>
          </p:txBody>
        </p:sp>
        <p:sp>
          <p:nvSpPr>
            <p:cNvPr id="43" name="Text Box 94"/>
            <p:cNvSpPr txBox="1">
              <a:spLocks noChangeArrowheads="1"/>
            </p:cNvSpPr>
            <p:nvPr/>
          </p:nvSpPr>
          <p:spPr bwMode="auto">
            <a:xfrm>
              <a:off x="307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40</a:t>
              </a:r>
            </a:p>
          </p:txBody>
        </p:sp>
        <p:sp>
          <p:nvSpPr>
            <p:cNvPr id="44" name="Text Box 95"/>
            <p:cNvSpPr txBox="1">
              <a:spLocks noChangeArrowheads="1"/>
            </p:cNvSpPr>
            <p:nvPr/>
          </p:nvSpPr>
          <p:spPr bwMode="auto">
            <a:xfrm>
              <a:off x="4032" y="297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60</a:t>
              </a:r>
            </a:p>
          </p:txBody>
        </p:sp>
        <p:sp>
          <p:nvSpPr>
            <p:cNvPr id="45" name="Line 98"/>
            <p:cNvSpPr>
              <a:spLocks noChangeShapeType="1"/>
            </p:cNvSpPr>
            <p:nvPr/>
          </p:nvSpPr>
          <p:spPr bwMode="auto">
            <a:xfrm>
              <a:off x="2736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99"/>
            <p:cNvSpPr>
              <a:spLocks noChangeShapeType="1"/>
            </p:cNvSpPr>
            <p:nvPr/>
          </p:nvSpPr>
          <p:spPr bwMode="auto">
            <a:xfrm>
              <a:off x="316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Line 100"/>
            <p:cNvSpPr>
              <a:spLocks noChangeShapeType="1"/>
            </p:cNvSpPr>
            <p:nvPr/>
          </p:nvSpPr>
          <p:spPr bwMode="auto">
            <a:xfrm>
              <a:off x="4128" y="2304"/>
              <a:ext cx="0" cy="67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" name="Group 104" descr=" 9"/>
          <p:cNvGrpSpPr>
            <a:grpSpLocks/>
          </p:cNvGrpSpPr>
          <p:nvPr/>
        </p:nvGrpSpPr>
        <p:grpSpPr bwMode="auto">
          <a:xfrm>
            <a:off x="2590800" y="5486400"/>
            <a:ext cx="2286000" cy="741362"/>
            <a:chOff x="1632" y="3456"/>
            <a:chExt cx="1440" cy="467"/>
          </a:xfrm>
        </p:grpSpPr>
        <p:sp>
          <p:nvSpPr>
            <p:cNvPr id="55" name="Text Box 73"/>
            <p:cNvSpPr txBox="1">
              <a:spLocks noChangeArrowheads="1"/>
            </p:cNvSpPr>
            <p:nvPr/>
          </p:nvSpPr>
          <p:spPr bwMode="auto">
            <a:xfrm>
              <a:off x="1632" y="372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50</a:t>
              </a:r>
            </a:p>
          </p:txBody>
        </p:sp>
        <p:sp>
          <p:nvSpPr>
            <p:cNvPr id="56" name="Line 103"/>
            <p:cNvSpPr>
              <a:spLocks noChangeShapeType="1"/>
            </p:cNvSpPr>
            <p:nvPr/>
          </p:nvSpPr>
          <p:spPr bwMode="auto">
            <a:xfrm flipH="1">
              <a:off x="1872" y="3456"/>
              <a:ext cx="120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1" name="Group 106" descr=" 10"/>
          <p:cNvGrpSpPr>
            <a:grpSpLocks/>
          </p:cNvGrpSpPr>
          <p:nvPr/>
        </p:nvGrpSpPr>
        <p:grpSpPr bwMode="auto">
          <a:xfrm>
            <a:off x="4191000" y="5486400"/>
            <a:ext cx="2209800" cy="741362"/>
            <a:chOff x="2640" y="3456"/>
            <a:chExt cx="1392" cy="467"/>
          </a:xfrm>
        </p:grpSpPr>
        <p:sp>
          <p:nvSpPr>
            <p:cNvPr id="62" name="Text Box 79"/>
            <p:cNvSpPr txBox="1">
              <a:spLocks noChangeArrowheads="1"/>
            </p:cNvSpPr>
            <p:nvPr/>
          </p:nvSpPr>
          <p:spPr bwMode="auto">
            <a:xfrm>
              <a:off x="2640" y="3726"/>
              <a:ext cx="25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50</a:t>
              </a:r>
            </a:p>
          </p:txBody>
        </p:sp>
        <p:sp>
          <p:nvSpPr>
            <p:cNvPr id="63" name="Line 105"/>
            <p:cNvSpPr>
              <a:spLocks noChangeShapeType="1"/>
            </p:cNvSpPr>
            <p:nvPr/>
          </p:nvSpPr>
          <p:spPr bwMode="auto">
            <a:xfrm flipH="1">
              <a:off x="2880" y="3456"/>
              <a:ext cx="1152" cy="3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4" name="ZoneTexte 63"/>
          <p:cNvSpPr txBox="1"/>
          <p:nvPr/>
        </p:nvSpPr>
        <p:spPr>
          <a:xfrm>
            <a:off x="1979712" y="3501008"/>
            <a:ext cx="6984776" cy="6740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3366"/>
            </a:solidFill>
          </a:ln>
        </p:spPr>
        <p:txBody>
          <a:bodyPr wrap="square" rtlCol="0">
            <a:spAutoFit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La taille du lot de fabrication étant de 50, la réception sera de 50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délai de fabrication étant de 3, le lancement devra intervenir en période 3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fr-FR" dirty="0" smtClean="0"/>
              <a:t>Le stock final sera de 20 + 50 – 60 = 10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836712"/>
            <a:ext cx="7239000" cy="457200"/>
          </a:xfrm>
        </p:spPr>
        <p:txBody>
          <a:bodyPr/>
          <a:lstStyle/>
          <a:p>
            <a:r>
              <a:rPr lang="fr-FR" dirty="0" smtClean="0"/>
              <a:t>Le calcul des charges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6792"/>
            <a:ext cx="7162800" cy="2544688"/>
          </a:xfrm>
        </p:spPr>
        <p:txBody>
          <a:bodyPr/>
          <a:lstStyle/>
          <a:p>
            <a:r>
              <a:rPr lang="fr-FR" dirty="0" smtClean="0"/>
              <a:t>MRP II - </a:t>
            </a:r>
            <a:r>
              <a:rPr lang="fr-FR" dirty="0" err="1" smtClean="0"/>
              <a:t>Manufacturing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 Planning</a:t>
            </a:r>
          </a:p>
          <a:p>
            <a:r>
              <a:rPr lang="fr-FR" dirty="0" err="1" smtClean="0"/>
              <a:t>Capacity</a:t>
            </a:r>
            <a:r>
              <a:rPr lang="fr-FR" dirty="0" smtClean="0"/>
              <a:t> </a:t>
            </a:r>
            <a:r>
              <a:rPr lang="fr-FR" dirty="0" err="1" smtClean="0"/>
              <a:t>Requirements</a:t>
            </a:r>
            <a:r>
              <a:rPr lang="fr-FR" dirty="0" smtClean="0"/>
              <a:t> Planning</a:t>
            </a:r>
          </a:p>
          <a:p>
            <a:pPr lvl="1"/>
            <a:r>
              <a:rPr lang="fr-FR" dirty="0" smtClean="0"/>
              <a:t>On calcule les charges induites par les ordres de fabrication</a:t>
            </a:r>
          </a:p>
          <a:p>
            <a:pPr lvl="1"/>
            <a:r>
              <a:rPr lang="fr-FR" dirty="0" smtClean="0"/>
              <a:t>On les cumule par période</a:t>
            </a:r>
          </a:p>
          <a:p>
            <a:pPr lvl="1"/>
            <a:r>
              <a:rPr lang="fr-FR" dirty="0" smtClean="0"/>
              <a:t>On analyse les rapports Charge / capacité</a:t>
            </a:r>
          </a:p>
          <a:p>
            <a:pPr lvl="1"/>
            <a:r>
              <a:rPr lang="fr-FR" dirty="0" smtClean="0"/>
              <a:t>On prend des décisions correctives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305800" cy="685800"/>
          </a:xfrm>
          <a:noFill/>
        </p:spPr>
        <p:txBody>
          <a:bodyPr/>
          <a:lstStyle/>
          <a:p>
            <a:r>
              <a:rPr lang="fr-FR" sz="2400" dirty="0" smtClean="0"/>
              <a:t>La structure des logiciels de gestion de production</a:t>
            </a:r>
            <a:endParaRPr lang="fr-FR" dirty="0" smtClean="0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>
              <a:gd name="T0" fmla="*/ 54 w 55"/>
              <a:gd name="T1" fmla="*/ 2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2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>
              <a:gd name="T0" fmla="*/ 54 w 55"/>
              <a:gd name="T1" fmla="*/ 0 h 64"/>
              <a:gd name="T2" fmla="*/ 27 w 55"/>
              <a:gd name="T3" fmla="*/ 63 h 64"/>
              <a:gd name="T4" fmla="*/ 0 w 55"/>
              <a:gd name="T5" fmla="*/ 0 h 64"/>
              <a:gd name="T6" fmla="*/ 27 w 55"/>
              <a:gd name="T7" fmla="*/ 31 h 64"/>
              <a:gd name="T8" fmla="*/ 54 w 55"/>
              <a:gd name="T9" fmla="*/ 0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4"/>
              <a:gd name="T17" fmla="*/ 55 w 55"/>
              <a:gd name="T18" fmla="*/ 64 h 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>
              <a:gd name="T0" fmla="*/ 54 w 55"/>
              <a:gd name="T1" fmla="*/ 0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0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53" name="AutoShap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Nomenclatures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54" name="AutoShape 1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Ressources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55" name="AutoShape 1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Articles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56" name="AutoShape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Gammes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57" name="AutoShape 14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158" name="Text Box 15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 b="0" i="1">
                <a:solidFill>
                  <a:schemeClr val="bg1"/>
                </a:solidFill>
                <a:hlinkClick r:id="rId7" action="ppaction://hlinksldjump"/>
              </a:rPr>
              <a:t>Données</a:t>
            </a:r>
          </a:p>
          <a:p>
            <a:pPr>
              <a:lnSpc>
                <a:spcPct val="100000"/>
              </a:lnSpc>
            </a:pPr>
            <a:r>
              <a:rPr lang="fr-FR" sz="2000" b="0" i="1">
                <a:solidFill>
                  <a:schemeClr val="bg1"/>
                </a:solidFill>
                <a:hlinkClick r:id="rId7" action="ppaction://hlinksldjump"/>
              </a:rPr>
              <a:t>techniques</a:t>
            </a:r>
            <a:endParaRPr lang="fr-FR" sz="2400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76" name="AutoShape 16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/>
              <a:t>Plans</a:t>
            </a:r>
          </a:p>
          <a:p>
            <a:pPr>
              <a:lnSpc>
                <a:spcPct val="100000"/>
              </a:lnSpc>
              <a:defRPr/>
            </a:pPr>
            <a:r>
              <a:rPr lang="fr-FR"/>
              <a:t>moyen terme</a:t>
            </a:r>
            <a:endParaRPr lang="fr-FR" sz="16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60" name="AutoShape 17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Ordres de</a:t>
            </a:r>
          </a:p>
          <a:p>
            <a:pPr>
              <a:lnSpc>
                <a:spcPct val="100000"/>
              </a:lnSpc>
            </a:pPr>
            <a:r>
              <a:rPr lang="fr-FR"/>
              <a:t>fabrication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1" name="AutoShape 18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Ordres d’achat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2" name="AutoShape 19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Stocks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3" name="AutoShape 20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Programme de</a:t>
            </a:r>
          </a:p>
          <a:p>
            <a:pPr>
              <a:lnSpc>
                <a:spcPct val="100000"/>
              </a:lnSpc>
            </a:pPr>
            <a:r>
              <a:rPr lang="fr-FR"/>
              <a:t>production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4" name="AutoShape 21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Prévision</a:t>
            </a:r>
          </a:p>
          <a:p>
            <a:pPr>
              <a:lnSpc>
                <a:spcPct val="100000"/>
              </a:lnSpc>
            </a:pPr>
            <a:r>
              <a:rPr lang="fr-FR"/>
              <a:t>d’activité</a:t>
            </a:r>
            <a:endParaRPr lang="fr-FR" sz="1600"/>
          </a:p>
        </p:txBody>
      </p:sp>
      <p:sp>
        <p:nvSpPr>
          <p:cNvPr id="6165" name="AutoShape 22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Calcul des </a:t>
            </a:r>
          </a:p>
          <a:p>
            <a:pPr>
              <a:lnSpc>
                <a:spcPct val="100000"/>
              </a:lnSpc>
            </a:pPr>
            <a:r>
              <a:rPr lang="fr-FR"/>
              <a:t>besoins nets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6" name="AutoShape 2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Commandes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7" name="AutoShape 24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Ordo</a:t>
            </a:r>
          </a:p>
          <a:p>
            <a:pPr>
              <a:lnSpc>
                <a:spcPct val="100000"/>
              </a:lnSpc>
            </a:pPr>
            <a:r>
              <a:rPr lang="fr-FR"/>
              <a:t>Lancement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8" name="AutoShape 25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Achats</a:t>
            </a:r>
          </a:p>
          <a:p>
            <a:pPr>
              <a:lnSpc>
                <a:spcPct val="100000"/>
              </a:lnSpc>
            </a:pPr>
            <a:r>
              <a:rPr lang="fr-FR"/>
              <a:t>Appro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69" name="AutoShape 26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Suivi de</a:t>
            </a:r>
          </a:p>
          <a:p>
            <a:pPr>
              <a:lnSpc>
                <a:spcPct val="100000"/>
              </a:lnSpc>
            </a:pPr>
            <a:r>
              <a:rPr lang="fr-FR"/>
              <a:t>fabrication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70" name="AutoShape 27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Réception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71" name="Line 28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2" name="Line 29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3" name="Line 30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4" name="Line 31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5" name="Line 32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6" name="Line 33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7" name="Line 34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8" name="Line 35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79" name="Line 36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0" name="Line 37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1" name="Line 38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2" name="Line 39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3" name="Line 40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4" name="Line 41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5" name="Line 42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6" name="Line 43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7" name="Line 44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8" name="Line 45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89" name="Line 46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90" name="Line 47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91" name="Line 48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92" name="Oval 49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Livraisons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193" name="Line 50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194" name="Oval 5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 sz="1600">
                <a:latin typeface="Tahoma" pitchFamily="34" charset="0"/>
              </a:rPr>
              <a:t>Comptabilité</a:t>
            </a:r>
          </a:p>
          <a:p>
            <a:pPr>
              <a:lnSpc>
                <a:spcPct val="100000"/>
              </a:lnSpc>
            </a:pPr>
            <a:r>
              <a:rPr lang="fr-FR" sz="1600">
                <a:latin typeface="Tahoma" pitchFamily="34" charset="0"/>
              </a:rPr>
              <a:t>industrielle</a:t>
            </a:r>
          </a:p>
        </p:txBody>
      </p:sp>
      <p:sp>
        <p:nvSpPr>
          <p:cNvPr id="6195" name="Line 52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gestion de la capacité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097173" y="4628728"/>
            <a:ext cx="581234" cy="17526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2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877793" y="5695528"/>
            <a:ext cx="581234" cy="6858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3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658413" y="4857328"/>
            <a:ext cx="581234" cy="15240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4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5439033" y="6076528"/>
            <a:ext cx="581234" cy="3048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5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6219653" y="5847928"/>
            <a:ext cx="581234" cy="5334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6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7000273" y="5543128"/>
            <a:ext cx="581234" cy="8382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7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7780893" y="5085928"/>
            <a:ext cx="581234" cy="12954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</a:t>
            </a:r>
            <a:r>
              <a:rPr lang="fr-FR" sz="8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8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316553" y="5390728"/>
            <a:ext cx="581234" cy="990600"/>
          </a:xfrm>
          <a:prstGeom prst="rect">
            <a:avLst/>
          </a:prstGeom>
          <a:gradFill rotWithShape="0">
            <a:gsLst>
              <a:gs pos="0">
                <a:srgbClr val="005A7C"/>
              </a:gs>
              <a:gs pos="100000">
                <a:srgbClr val="006699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46800" anchor="b"/>
          <a:lstStyle/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Charge </a:t>
            </a:r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fr-FR" sz="8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Période </a:t>
            </a:r>
            <a:r>
              <a:rPr lang="fr-FR" sz="8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1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76809" y="1560444"/>
            <a:ext cx="80573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fr-FR" sz="1600" dirty="0" smtClean="0">
                <a:solidFill>
                  <a:srgbClr val="000000"/>
                </a:solidFill>
                <a:latin typeface="Arial Narrow"/>
                <a:cs typeface="Arial Narrow"/>
              </a:rPr>
              <a:t>Calcul de la charge de travail : 1 Composant A = 0.5h ;  1 Composant B = 2h</a:t>
            </a:r>
            <a:endParaRPr lang="fr-FR" sz="16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2209616" y="4552528"/>
            <a:ext cx="0" cy="1828800"/>
          </a:xfrm>
          <a:prstGeom prst="line">
            <a:avLst/>
          </a:prstGeom>
          <a:ln>
            <a:solidFill>
              <a:srgbClr val="003366"/>
            </a:solidFill>
            <a:headEnd type="arrow"/>
            <a:tailEnd type="none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fr-FR" dirty="0">
              <a:latin typeface="+mj-lt"/>
              <a:ea typeface="+mn-ea"/>
              <a:cs typeface="+mn-cs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2209615" y="6381328"/>
            <a:ext cx="6394833" cy="0"/>
          </a:xfrm>
          <a:prstGeom prst="line">
            <a:avLst/>
          </a:prstGeom>
          <a:ln>
            <a:solidFill>
              <a:srgbClr val="003366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fr-FR" dirty="0">
              <a:latin typeface="+mj-lt"/>
              <a:ea typeface="+mn-ea"/>
              <a:cs typeface="+mn-cs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2092525" y="4781128"/>
            <a:ext cx="6393579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 Narrow"/>
              <a:cs typeface="Arial Narrow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358928" y="4627336"/>
            <a:ext cx="68269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1200" dirty="0" smtClean="0">
                <a:latin typeface="Arial Narrow"/>
                <a:cs typeface="Arial Narrow"/>
              </a:rPr>
              <a:t>Capacité</a:t>
            </a:r>
            <a:endParaRPr lang="fr-FR" sz="1200" dirty="0">
              <a:latin typeface="Arial Narrow"/>
              <a:cs typeface="Arial Narrow"/>
            </a:endParaRPr>
          </a:p>
        </p:txBody>
      </p:sp>
      <p:graphicFrame>
        <p:nvGraphicFramePr>
          <p:cNvPr id="29" name="Group 6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77687823"/>
              </p:ext>
            </p:extLst>
          </p:nvPr>
        </p:nvGraphicFramePr>
        <p:xfrm>
          <a:off x="448816" y="1988840"/>
          <a:ext cx="8095555" cy="230379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92089"/>
                <a:gridCol w="1050298"/>
                <a:gridCol w="781646"/>
                <a:gridCol w="781646"/>
                <a:gridCol w="781646"/>
                <a:gridCol w="781646"/>
                <a:gridCol w="781646"/>
                <a:gridCol w="781646"/>
                <a:gridCol w="781646"/>
                <a:gridCol w="781646"/>
              </a:tblGrid>
              <a:tr h="3591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Période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>
                    <a:solidFill>
                      <a:schemeClr val="accent1"/>
                    </a:solidFill>
                  </a:tcPr>
                </a:tc>
              </a:tr>
              <a:tr h="48615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1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Ordres de fabrication</a:t>
                      </a:r>
                      <a:endParaRPr kumimoji="0" lang="fr-FR" sz="11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100" b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Qté</a:t>
                      </a:r>
                      <a:r>
                        <a:rPr kumimoji="0" lang="fr-FR" sz="11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. comp. A</a:t>
                      </a:r>
                      <a:endParaRPr kumimoji="0" lang="fr-FR" sz="11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230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50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90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80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</a:tr>
              <a:tr h="48615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100" b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Qté</a:t>
                      </a:r>
                      <a:r>
                        <a:rPr kumimoji="0" lang="fr-FR" sz="11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. comp. B</a:t>
                      </a:r>
                      <a:endParaRPr kumimoji="0" lang="fr-FR" sz="11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50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15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</a:tr>
              <a:tr h="48615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1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Charge de travail</a:t>
                      </a:r>
                      <a:endParaRPr kumimoji="0" lang="fr-F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1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Heures comp. A</a:t>
                      </a:r>
                      <a:endParaRPr kumimoji="0" lang="fr-FR" sz="11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50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115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45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50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</a:tr>
              <a:tr h="48615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1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Heures comp. B</a:t>
                      </a:r>
                      <a:endParaRPr kumimoji="0" lang="fr-FR" sz="11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60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80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60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/>
                        <a:ea typeface="ＭＳ Ｐゴシック" charset="0"/>
                        <a:cs typeface="Arial Narrow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 smtClean="0"/>
              <a:t>Le lissage de charge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162800" cy="4114800"/>
          </a:xfrm>
          <a:noFill/>
        </p:spPr>
        <p:txBody>
          <a:bodyPr/>
          <a:lstStyle/>
          <a:p>
            <a:pPr lvl="1"/>
            <a:r>
              <a:rPr lang="fr-FR" sz="2000" dirty="0" smtClean="0"/>
              <a:t>La détermination des ordres est faite sans tenir compte des contraintes de </a:t>
            </a:r>
            <a:r>
              <a:rPr lang="fr-FR" sz="2000" dirty="0" smtClean="0"/>
              <a:t>capacité</a:t>
            </a:r>
            <a:endParaRPr lang="fr-FR" sz="2000" dirty="0" smtClean="0"/>
          </a:p>
          <a:p>
            <a:pPr lvl="1"/>
            <a:r>
              <a:rPr lang="fr-FR" sz="2000" dirty="0" smtClean="0"/>
              <a:t>On travaille à </a:t>
            </a:r>
            <a:r>
              <a:rPr lang="fr-FR" sz="2000" dirty="0" smtClean="0">
                <a:solidFill>
                  <a:schemeClr val="accent6"/>
                </a:solidFill>
              </a:rPr>
              <a:t>capacité </a:t>
            </a:r>
            <a:r>
              <a:rPr lang="fr-FR" sz="2000" dirty="0" smtClean="0">
                <a:solidFill>
                  <a:schemeClr val="accent6"/>
                </a:solidFill>
              </a:rPr>
              <a:t>infinie</a:t>
            </a:r>
            <a:endParaRPr lang="fr-FR" sz="2000" dirty="0" smtClean="0">
              <a:solidFill>
                <a:schemeClr val="accent6"/>
              </a:solidFill>
            </a:endParaRPr>
          </a:p>
          <a:p>
            <a:pPr lvl="1"/>
            <a:r>
              <a:rPr lang="fr-FR" sz="2000" dirty="0" smtClean="0"/>
              <a:t>A la suite de la procédure MRP, il faut recalculer les charges sur chacun des postes et vérifier qu'elles sont compatibles avec les capacités </a:t>
            </a:r>
            <a:r>
              <a:rPr lang="fr-FR" sz="2000" dirty="0" smtClean="0"/>
              <a:t>effectives</a:t>
            </a:r>
            <a:endParaRPr lang="fr-FR" sz="2000" dirty="0" smtClean="0"/>
          </a:p>
          <a:p>
            <a:pPr lvl="1"/>
            <a:r>
              <a:rPr lang="fr-FR" sz="2000" dirty="0" smtClean="0"/>
              <a:t>Sinon, ajuster les capacités ou tenter de décaler des </a:t>
            </a:r>
            <a:r>
              <a:rPr lang="fr-FR" sz="2000" dirty="0" smtClean="0"/>
              <a:t>ordres :</a:t>
            </a:r>
            <a:endParaRPr lang="fr-FR" sz="2000" dirty="0" smtClean="0"/>
          </a:p>
        </p:txBody>
      </p:sp>
      <p:sp>
        <p:nvSpPr>
          <p:cNvPr id="47" name="Rectangle 46"/>
          <p:cNvSpPr/>
          <p:nvPr/>
        </p:nvSpPr>
        <p:spPr>
          <a:xfrm>
            <a:off x="6885014" y="4778824"/>
            <a:ext cx="407988" cy="3917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>
            <a:noFill/>
            <a:prstDash val="sys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endParaRPr lang="fr-FR" sz="8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grpSp>
        <p:nvGrpSpPr>
          <p:cNvPr id="48" name="Group 71"/>
          <p:cNvGrpSpPr/>
          <p:nvPr/>
        </p:nvGrpSpPr>
        <p:grpSpPr>
          <a:xfrm>
            <a:off x="5240582" y="5076369"/>
            <a:ext cx="2463529" cy="1172519"/>
            <a:chOff x="1884346" y="4517172"/>
            <a:chExt cx="2463529" cy="1172519"/>
          </a:xfrm>
        </p:grpSpPr>
        <p:sp>
          <p:nvSpPr>
            <p:cNvPr id="49" name="Rectangle 48"/>
            <p:cNvSpPr/>
            <p:nvPr/>
          </p:nvSpPr>
          <p:spPr>
            <a:xfrm>
              <a:off x="2706562" y="5112931"/>
              <a:ext cx="407988" cy="576760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006699"/>
                </a:gs>
              </a:gsLst>
              <a:lin ang="5400000" scaled="1"/>
            </a:gradFill>
            <a:ln w="12700" cap="flat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46800" anchor="ctr"/>
            <a:lstStyle/>
            <a:p>
              <a:pPr algn="ctr"/>
              <a:r>
                <a:rPr lang="fr-FR" sz="8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OF5</a:t>
              </a:r>
              <a:endParaRPr lang="fr-FR" sz="8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endParaRPr>
            </a:p>
          </p:txBody>
        </p:sp>
        <p:grpSp>
          <p:nvGrpSpPr>
            <p:cNvPr id="50" name="Group 73"/>
            <p:cNvGrpSpPr/>
            <p:nvPr/>
          </p:nvGrpSpPr>
          <p:grpSpPr>
            <a:xfrm>
              <a:off x="1884346" y="4914795"/>
              <a:ext cx="407988" cy="774896"/>
              <a:chOff x="5757093" y="2680350"/>
              <a:chExt cx="407988" cy="774896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5757093" y="3063479"/>
                <a:ext cx="407988" cy="391767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OF2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757093" y="2680350"/>
                <a:ext cx="407988" cy="391767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OF1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grpSp>
          <p:nvGrpSpPr>
            <p:cNvPr id="51" name="Group 74"/>
            <p:cNvGrpSpPr/>
            <p:nvPr/>
          </p:nvGrpSpPr>
          <p:grpSpPr>
            <a:xfrm>
              <a:off x="2295454" y="4686006"/>
              <a:ext cx="407988" cy="1003685"/>
              <a:chOff x="6166425" y="2451561"/>
              <a:chExt cx="407988" cy="1003685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6166425" y="3200520"/>
                <a:ext cx="407988" cy="254726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OF4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166425" y="2451561"/>
                <a:ext cx="407988" cy="763987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OF3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grpSp>
          <p:nvGrpSpPr>
            <p:cNvPr id="52" name="Group 75"/>
            <p:cNvGrpSpPr/>
            <p:nvPr/>
          </p:nvGrpSpPr>
          <p:grpSpPr>
            <a:xfrm>
              <a:off x="3117670" y="4905524"/>
              <a:ext cx="407988" cy="784167"/>
              <a:chOff x="6998076" y="2671079"/>
              <a:chExt cx="407988" cy="784167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6998076" y="3215552"/>
                <a:ext cx="407988" cy="239694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OF8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6998076" y="2973875"/>
                <a:ext cx="407988" cy="239694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OF7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998076" y="2671079"/>
                <a:ext cx="407988" cy="302796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OF6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grpSp>
          <p:nvGrpSpPr>
            <p:cNvPr id="53" name="Group 76"/>
            <p:cNvGrpSpPr/>
            <p:nvPr/>
          </p:nvGrpSpPr>
          <p:grpSpPr>
            <a:xfrm>
              <a:off x="3528778" y="4611394"/>
              <a:ext cx="407988" cy="1078297"/>
              <a:chOff x="7410432" y="2376949"/>
              <a:chExt cx="407988" cy="1078297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7410432" y="3044304"/>
                <a:ext cx="407988" cy="410942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OF11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410432" y="2376949"/>
                <a:ext cx="407988" cy="675071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OF10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sp>
          <p:nvSpPr>
            <p:cNvPr id="54" name="Rectangle 53"/>
            <p:cNvSpPr/>
            <p:nvPr/>
          </p:nvSpPr>
          <p:spPr>
            <a:xfrm>
              <a:off x="3939887" y="4655333"/>
              <a:ext cx="407988" cy="1034358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006699"/>
                </a:gs>
              </a:gsLst>
              <a:lin ang="5400000" scaled="1"/>
            </a:gradFill>
            <a:ln w="12700" cap="flat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46800" anchor="ctr"/>
            <a:lstStyle/>
            <a:p>
              <a:pPr algn="ctr"/>
              <a:r>
                <a:rPr lang="fr-FR" sz="8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OF12</a:t>
              </a:r>
              <a:endParaRPr lang="fr-FR" sz="8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118405" y="4517172"/>
              <a:ext cx="407988" cy="391767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330066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OF9</a:t>
              </a:r>
            </a:p>
          </p:txBody>
        </p:sp>
      </p:grpSp>
      <p:sp>
        <p:nvSpPr>
          <p:cNvPr id="65" name="Line 52"/>
          <p:cNvSpPr>
            <a:spLocks noChangeAspect="1" noChangeShapeType="1"/>
          </p:cNvSpPr>
          <p:nvPr/>
        </p:nvSpPr>
        <p:spPr bwMode="auto">
          <a:xfrm>
            <a:off x="1483420" y="5001459"/>
            <a:ext cx="280035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66" name="Line 53"/>
          <p:cNvSpPr>
            <a:spLocks noChangeAspect="1" noChangeShapeType="1"/>
          </p:cNvSpPr>
          <p:nvPr/>
        </p:nvSpPr>
        <p:spPr bwMode="auto">
          <a:xfrm>
            <a:off x="5252417" y="6247900"/>
            <a:ext cx="2847975" cy="0"/>
          </a:xfrm>
          <a:prstGeom prst="line">
            <a:avLst/>
          </a:prstGeom>
          <a:ln>
            <a:solidFill>
              <a:srgbClr val="003366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fr-FR" dirty="0">
              <a:latin typeface="+mj-lt"/>
              <a:ea typeface="+mn-ea"/>
              <a:cs typeface="+mn-cs"/>
            </a:endParaRPr>
          </a:p>
        </p:txBody>
      </p:sp>
      <p:sp>
        <p:nvSpPr>
          <p:cNvPr id="67" name="Rectangle 86"/>
          <p:cNvSpPr>
            <a:spLocks noChangeAspect="1" noChangeArrowheads="1"/>
          </p:cNvSpPr>
          <p:nvPr/>
        </p:nvSpPr>
        <p:spPr bwMode="auto">
          <a:xfrm>
            <a:off x="1729797" y="6333371"/>
            <a:ext cx="197810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dirty="0">
                <a:latin typeface="+mj-lt"/>
              </a:rPr>
              <a:t>Avant lissage de charge</a:t>
            </a:r>
          </a:p>
        </p:txBody>
      </p:sp>
      <p:sp>
        <p:nvSpPr>
          <p:cNvPr id="68" name="Rectangle 88"/>
          <p:cNvSpPr>
            <a:spLocks noChangeAspect="1" noChangeArrowheads="1"/>
          </p:cNvSpPr>
          <p:nvPr/>
        </p:nvSpPr>
        <p:spPr bwMode="auto">
          <a:xfrm>
            <a:off x="5707159" y="6333371"/>
            <a:ext cx="198802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dirty="0">
                <a:latin typeface="+mj-lt"/>
              </a:rPr>
              <a:t>Après lissage de charge</a:t>
            </a:r>
          </a:p>
        </p:txBody>
      </p:sp>
      <p:sp>
        <p:nvSpPr>
          <p:cNvPr id="69" name="Rectangle 91"/>
          <p:cNvSpPr>
            <a:spLocks noChangeAspect="1" noChangeArrowheads="1"/>
          </p:cNvSpPr>
          <p:nvPr/>
        </p:nvSpPr>
        <p:spPr bwMode="auto">
          <a:xfrm>
            <a:off x="6854193" y="4247209"/>
            <a:ext cx="1822263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 dirty="0">
                <a:latin typeface="+mj-lt"/>
              </a:rPr>
              <a:t>Date </a:t>
            </a:r>
            <a:r>
              <a:rPr lang="fr-FR" sz="1200" dirty="0" smtClean="0">
                <a:latin typeface="+mj-lt"/>
              </a:rPr>
              <a:t>de besoin des</a:t>
            </a:r>
          </a:p>
          <a:p>
            <a:pPr>
              <a:lnSpc>
                <a:spcPct val="100000"/>
              </a:lnSpc>
            </a:pPr>
            <a:r>
              <a:rPr lang="fr-FR" sz="1200" dirty="0">
                <a:latin typeface="+mj-lt"/>
              </a:rPr>
              <a:t>c</a:t>
            </a:r>
            <a:r>
              <a:rPr lang="fr-FR" sz="1200" dirty="0" smtClean="0">
                <a:latin typeface="+mj-lt"/>
              </a:rPr>
              <a:t>omposants avancée</a:t>
            </a:r>
            <a:endParaRPr lang="fr-FR" sz="1200" dirty="0">
              <a:latin typeface="+mj-lt"/>
            </a:endParaRPr>
          </a:p>
        </p:txBody>
      </p:sp>
      <p:sp>
        <p:nvSpPr>
          <p:cNvPr id="70" name="Line 92"/>
          <p:cNvSpPr>
            <a:spLocks noChangeAspect="1" noChangeShapeType="1"/>
          </p:cNvSpPr>
          <p:nvPr/>
        </p:nvSpPr>
        <p:spPr bwMode="auto">
          <a:xfrm>
            <a:off x="5169867" y="5001459"/>
            <a:ext cx="280035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71" name="Text Box 93"/>
          <p:cNvSpPr txBox="1">
            <a:spLocks noChangeAspect="1" noChangeArrowheads="1"/>
          </p:cNvSpPr>
          <p:nvPr/>
        </p:nvSpPr>
        <p:spPr bwMode="auto">
          <a:xfrm>
            <a:off x="251520" y="4726009"/>
            <a:ext cx="92880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dirty="0">
                <a:latin typeface="+mj-lt"/>
              </a:rPr>
              <a:t>Capacité</a:t>
            </a:r>
          </a:p>
        </p:txBody>
      </p:sp>
      <p:sp>
        <p:nvSpPr>
          <p:cNvPr id="72" name="Text Box 94"/>
          <p:cNvSpPr txBox="1">
            <a:spLocks noChangeAspect="1" noChangeArrowheads="1"/>
          </p:cNvSpPr>
          <p:nvPr/>
        </p:nvSpPr>
        <p:spPr bwMode="auto">
          <a:xfrm>
            <a:off x="348357" y="5275284"/>
            <a:ext cx="80245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dirty="0">
                <a:latin typeface="+mj-lt"/>
              </a:rPr>
              <a:t>Charge</a:t>
            </a:r>
          </a:p>
        </p:txBody>
      </p:sp>
      <p:sp>
        <p:nvSpPr>
          <p:cNvPr id="73" name="Text Box 95"/>
          <p:cNvSpPr txBox="1">
            <a:spLocks noChangeArrowheads="1"/>
          </p:cNvSpPr>
          <p:nvPr/>
        </p:nvSpPr>
        <p:spPr bwMode="auto">
          <a:xfrm>
            <a:off x="4168663" y="4025970"/>
            <a:ext cx="1758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b="0" dirty="0">
                <a:latin typeface="+mj-lt"/>
              </a:rPr>
              <a:t>Surcharge : </a:t>
            </a:r>
            <a:r>
              <a:rPr lang="fr-FR" sz="1600" b="0" dirty="0" smtClean="0">
                <a:latin typeface="+mj-lt"/>
              </a:rPr>
              <a:t/>
            </a:r>
            <a:br>
              <a:rPr lang="fr-FR" sz="1600" b="0" dirty="0" smtClean="0">
                <a:latin typeface="+mj-lt"/>
              </a:rPr>
            </a:br>
            <a:r>
              <a:rPr lang="fr-FR" sz="1600" b="0" dirty="0" smtClean="0">
                <a:latin typeface="+mj-lt"/>
              </a:rPr>
              <a:t>on </a:t>
            </a:r>
            <a:r>
              <a:rPr lang="fr-FR" sz="1600" b="0" dirty="0">
                <a:latin typeface="+mj-lt"/>
              </a:rPr>
              <a:t>avance un OF</a:t>
            </a:r>
          </a:p>
        </p:txBody>
      </p:sp>
      <p:grpSp>
        <p:nvGrpSpPr>
          <p:cNvPr id="74" name="Group 52233"/>
          <p:cNvGrpSpPr/>
          <p:nvPr/>
        </p:nvGrpSpPr>
        <p:grpSpPr>
          <a:xfrm>
            <a:off x="1467528" y="4778824"/>
            <a:ext cx="2463529" cy="1470064"/>
            <a:chOff x="1884346" y="4219627"/>
            <a:chExt cx="2463529" cy="1470064"/>
          </a:xfrm>
        </p:grpSpPr>
        <p:sp>
          <p:nvSpPr>
            <p:cNvPr id="75" name="Rectangle 74"/>
            <p:cNvSpPr/>
            <p:nvPr/>
          </p:nvSpPr>
          <p:spPr>
            <a:xfrm>
              <a:off x="2706562" y="5112931"/>
              <a:ext cx="407988" cy="576760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006699"/>
                </a:gs>
              </a:gsLst>
              <a:lin ang="5400000" scaled="1"/>
            </a:gradFill>
            <a:ln w="12700" cap="flat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46800" anchor="ctr"/>
            <a:lstStyle/>
            <a:p>
              <a:pPr algn="ctr"/>
              <a:r>
                <a:rPr lang="fr-FR" sz="8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OF5</a:t>
              </a:r>
              <a:endParaRPr lang="fr-FR" sz="8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endParaRPr>
            </a:p>
          </p:txBody>
        </p:sp>
        <p:grpSp>
          <p:nvGrpSpPr>
            <p:cNvPr id="76" name="Group 2"/>
            <p:cNvGrpSpPr/>
            <p:nvPr/>
          </p:nvGrpSpPr>
          <p:grpSpPr>
            <a:xfrm>
              <a:off x="1884346" y="4914795"/>
              <a:ext cx="407988" cy="774896"/>
              <a:chOff x="5757093" y="2680350"/>
              <a:chExt cx="407988" cy="774896"/>
            </a:xfrm>
          </p:grpSpPr>
          <p:sp>
            <p:nvSpPr>
              <p:cNvPr id="89" name="Rectangle 1"/>
              <p:cNvSpPr/>
              <p:nvPr/>
            </p:nvSpPr>
            <p:spPr>
              <a:xfrm>
                <a:off x="5757093" y="3063479"/>
                <a:ext cx="407988" cy="391767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OF2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5757093" y="2680350"/>
                <a:ext cx="407988" cy="391767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OF1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grpSp>
          <p:nvGrpSpPr>
            <p:cNvPr id="77" name="Group 52223"/>
            <p:cNvGrpSpPr/>
            <p:nvPr/>
          </p:nvGrpSpPr>
          <p:grpSpPr>
            <a:xfrm>
              <a:off x="2295454" y="4686006"/>
              <a:ext cx="407988" cy="1003685"/>
              <a:chOff x="6166425" y="2451561"/>
              <a:chExt cx="407988" cy="1003685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6166425" y="3200520"/>
                <a:ext cx="407988" cy="254726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OF4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6166425" y="2451561"/>
                <a:ext cx="407988" cy="763987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OF3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grpSp>
          <p:nvGrpSpPr>
            <p:cNvPr id="78" name="Group 52224"/>
            <p:cNvGrpSpPr/>
            <p:nvPr/>
          </p:nvGrpSpPr>
          <p:grpSpPr>
            <a:xfrm>
              <a:off x="3117670" y="4905524"/>
              <a:ext cx="407988" cy="784167"/>
              <a:chOff x="6998076" y="2671079"/>
              <a:chExt cx="407988" cy="784167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6998076" y="3215552"/>
                <a:ext cx="407988" cy="239694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OF8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6998076" y="2973875"/>
                <a:ext cx="407988" cy="239694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OF7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998076" y="2671079"/>
                <a:ext cx="407988" cy="302796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OF6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grpSp>
          <p:nvGrpSpPr>
            <p:cNvPr id="79" name="Group 52227"/>
            <p:cNvGrpSpPr/>
            <p:nvPr/>
          </p:nvGrpSpPr>
          <p:grpSpPr>
            <a:xfrm>
              <a:off x="3528778" y="4611394"/>
              <a:ext cx="407988" cy="1078297"/>
              <a:chOff x="7410432" y="2376949"/>
              <a:chExt cx="407988" cy="1078297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7410432" y="3044304"/>
                <a:ext cx="407988" cy="410942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OF11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7410432" y="2376949"/>
                <a:ext cx="407988" cy="675071"/>
              </a:xfrm>
              <a:prstGeom prst="rect">
                <a:avLst/>
              </a:prstGeom>
              <a:gradFill rotWithShape="0">
                <a:gsLst>
                  <a:gs pos="0">
                    <a:srgbClr val="005A7C"/>
                  </a:gs>
                  <a:gs pos="100000">
                    <a:srgbClr val="006699"/>
                  </a:gs>
                </a:gsLst>
                <a:lin ang="5400000" scaled="1"/>
              </a:gradFill>
              <a:ln w="12700" cap="flat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46800" anchor="ctr"/>
              <a:lstStyle/>
              <a:p>
                <a:pPr algn="ctr"/>
                <a:r>
                  <a:rPr lang="fr-FR" sz="800" dirty="0" smtClean="0">
                    <a:solidFill>
                      <a:srgbClr val="FFFFFF"/>
                    </a:solidFill>
                    <a:latin typeface="Arial Narrow"/>
                    <a:ea typeface="ＭＳ Ｐゴシック" charset="0"/>
                    <a:cs typeface="Arial Narrow"/>
                  </a:rPr>
                  <a:t>OF10</a:t>
                </a:r>
                <a:endPara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endParaRPr>
              </a:p>
            </p:txBody>
          </p:sp>
        </p:grpSp>
        <p:sp>
          <p:nvSpPr>
            <p:cNvPr id="80" name="Rectangle 79"/>
            <p:cNvSpPr/>
            <p:nvPr/>
          </p:nvSpPr>
          <p:spPr>
            <a:xfrm>
              <a:off x="3939887" y="4655333"/>
              <a:ext cx="407988" cy="1034358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006699"/>
                </a:gs>
              </a:gsLst>
              <a:lin ang="5400000" scaled="1"/>
            </a:gradFill>
            <a:ln w="12700" cap="flat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46800" anchor="ctr"/>
            <a:lstStyle/>
            <a:p>
              <a:pPr algn="ctr"/>
              <a:r>
                <a:rPr lang="fr-FR" sz="8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OF12</a:t>
              </a:r>
              <a:endParaRPr lang="fr-FR" sz="8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528778" y="4219627"/>
              <a:ext cx="407988" cy="391767"/>
            </a:xfrm>
            <a:prstGeom prst="rect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330066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fr-FR" sz="8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OF9</a:t>
              </a:r>
            </a:p>
          </p:txBody>
        </p:sp>
      </p:grpSp>
      <p:cxnSp>
        <p:nvCxnSpPr>
          <p:cNvPr id="91" name="Curved Connector 52235"/>
          <p:cNvCxnSpPr>
            <a:stCxn id="73" idx="1"/>
            <a:endCxn id="81" idx="0"/>
          </p:cNvCxnSpPr>
          <p:nvPr/>
        </p:nvCxnSpPr>
        <p:spPr>
          <a:xfrm rot="10800000" flipV="1">
            <a:off x="3315955" y="4318358"/>
            <a:ext cx="852709" cy="460466"/>
          </a:xfrm>
          <a:prstGeom prst="curvedConnector2">
            <a:avLst/>
          </a:prstGeom>
          <a:ln>
            <a:solidFill>
              <a:srgbClr val="0033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Line 53"/>
          <p:cNvSpPr>
            <a:spLocks noChangeAspect="1" noChangeShapeType="1"/>
          </p:cNvSpPr>
          <p:nvPr/>
        </p:nvSpPr>
        <p:spPr bwMode="auto">
          <a:xfrm>
            <a:off x="1467528" y="6247900"/>
            <a:ext cx="2847975" cy="0"/>
          </a:xfrm>
          <a:prstGeom prst="line">
            <a:avLst/>
          </a:prstGeom>
          <a:ln>
            <a:solidFill>
              <a:srgbClr val="003366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fr-FR" dirty="0">
              <a:latin typeface="+mj-lt"/>
              <a:ea typeface="+mn-ea"/>
              <a:cs typeface="+mn-cs"/>
            </a:endParaRPr>
          </a:p>
        </p:txBody>
      </p:sp>
      <p:cxnSp>
        <p:nvCxnSpPr>
          <p:cNvPr id="93" name="AutoShape 11"/>
          <p:cNvCxnSpPr>
            <a:cxnSpLocks noChangeShapeType="1"/>
          </p:cNvCxnSpPr>
          <p:nvPr/>
        </p:nvCxnSpPr>
        <p:spPr bwMode="auto">
          <a:xfrm>
            <a:off x="6875744" y="4391444"/>
            <a:ext cx="0" cy="688743"/>
          </a:xfrm>
          <a:prstGeom prst="straightConnector1">
            <a:avLst/>
          </a:prstGeom>
          <a:ln w="9525" cmpd="sng">
            <a:solidFill>
              <a:srgbClr val="003366"/>
            </a:solidFill>
            <a:prstDash val="dash"/>
            <a:headEnd type="none"/>
            <a:tailEnd type="none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AutoShape 11"/>
          <p:cNvCxnSpPr>
            <a:cxnSpLocks noChangeShapeType="1"/>
          </p:cNvCxnSpPr>
          <p:nvPr/>
        </p:nvCxnSpPr>
        <p:spPr bwMode="auto">
          <a:xfrm>
            <a:off x="6481288" y="4391444"/>
            <a:ext cx="0" cy="688743"/>
          </a:xfrm>
          <a:prstGeom prst="straightConnector1">
            <a:avLst/>
          </a:prstGeom>
          <a:ln w="9525" cmpd="sng">
            <a:solidFill>
              <a:srgbClr val="003366"/>
            </a:solidFill>
            <a:prstDash val="dash"/>
            <a:headEnd type="none"/>
            <a:tailEnd type="none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urved Connector 99"/>
          <p:cNvCxnSpPr/>
          <p:nvPr/>
        </p:nvCxnSpPr>
        <p:spPr>
          <a:xfrm flipH="1">
            <a:off x="6470786" y="4554002"/>
            <a:ext cx="391950" cy="0"/>
          </a:xfrm>
          <a:prstGeom prst="straightConnector1">
            <a:avLst/>
          </a:prstGeom>
          <a:ln>
            <a:solidFill>
              <a:srgbClr val="0033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Processus iteratif de planification</a:t>
            </a:r>
            <a:endParaRPr lang="fr-FR" dirty="0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375938" y="1844824"/>
            <a:ext cx="11521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b="0" dirty="0" smtClean="0">
                <a:solidFill>
                  <a:srgbClr val="000000"/>
                </a:solidFill>
                <a:latin typeface="+mj-lt"/>
              </a:rPr>
              <a:t>PDP validé</a:t>
            </a:r>
            <a:endParaRPr lang="fr-FR" b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123387" y="1726066"/>
            <a:ext cx="1547990" cy="755999"/>
          </a:xfrm>
          <a:prstGeom prst="rect">
            <a:avLst/>
          </a:prstGeom>
          <a:gradFill rotWithShape="0">
            <a:gsLst>
              <a:gs pos="0">
                <a:srgbClr val="6C7472"/>
              </a:gs>
              <a:gs pos="100000">
                <a:srgbClr val="464658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wrap="square" lIns="36000" tIns="46800" rIns="36000" bIns="46800" anchor="ctr"/>
          <a:lstStyle/>
          <a:p>
            <a:pPr algn="ctr"/>
            <a:r>
              <a:rPr lang="fr-FR" sz="14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Calcul des besoins nets (MRP)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36378" y="4385568"/>
            <a:ext cx="1547990" cy="755999"/>
          </a:xfrm>
          <a:prstGeom prst="rect">
            <a:avLst/>
          </a:prstGeom>
          <a:gradFill rotWithShape="0">
            <a:gsLst>
              <a:gs pos="0">
                <a:srgbClr val="6C7472"/>
              </a:gs>
              <a:gs pos="100000">
                <a:srgbClr val="464658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wrap="square" lIns="36000" tIns="46800" rIns="36000" bIns="46800" anchor="ctr"/>
          <a:lstStyle/>
          <a:p>
            <a:pPr algn="ctr"/>
            <a:r>
              <a:rPr lang="fr-FR" sz="14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Ajustement des capacités ou 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du PDP</a:t>
            </a:r>
            <a:endParaRPr lang="fr-FR" sz="14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4123387" y="5769345"/>
            <a:ext cx="1547990" cy="755999"/>
          </a:xfrm>
          <a:prstGeom prst="rect">
            <a:avLst/>
          </a:prstGeom>
          <a:gradFill rotWithShape="0">
            <a:gsLst>
              <a:gs pos="0">
                <a:srgbClr val="66B132"/>
              </a:gs>
              <a:gs pos="100000">
                <a:srgbClr val="006633"/>
              </a:gs>
            </a:gsLst>
            <a:lin ang="5400000" scaled="1"/>
          </a:gradFill>
          <a:ln w="12700" cap="flat">
            <a:solidFill>
              <a:srgbClr val="FFFFFF"/>
            </a:solidFill>
            <a:miter lim="800000"/>
            <a:headEnd type="none" w="med" len="med"/>
            <a:tailEnd type="none" w="med" len="med"/>
          </a:ln>
        </p:spPr>
        <p:txBody>
          <a:bodyPr wrap="square" lIns="36000" tIns="46800" rIns="36000" bIns="4680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Arial Narrow"/>
                <a:cs typeface="Arial Narrow"/>
              </a:rPr>
              <a:t>PDP et MRP 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  <a:latin typeface="Arial Narrow"/>
                <a:cs typeface="Arial Narrow"/>
              </a:rPr>
              <a:t>utilisés pour l'ordonnancement</a:t>
            </a:r>
            <a:endParaRPr lang="fr-FR" sz="1400" dirty="0">
              <a:solidFill>
                <a:schemeClr val="tx1"/>
              </a:solidFill>
              <a:latin typeface="Arial Narrow"/>
              <a:cs typeface="Arial Narrow"/>
            </a:endParaRPr>
          </a:p>
        </p:txBody>
      </p:sp>
      <p:sp>
        <p:nvSpPr>
          <p:cNvPr id="27" name="Diamond 26"/>
          <p:cNvSpPr>
            <a:spLocks noChangeAspect="1"/>
          </p:cNvSpPr>
          <p:nvPr/>
        </p:nvSpPr>
        <p:spPr>
          <a:xfrm>
            <a:off x="4411331" y="4277516"/>
            <a:ext cx="972103" cy="972103"/>
          </a:xfrm>
          <a:prstGeom prst="diamond">
            <a:avLst/>
          </a:prstGeom>
          <a:gradFill rotWithShape="0">
            <a:gsLst>
              <a:gs pos="0">
                <a:srgbClr val="005A7C"/>
              </a:gs>
              <a:gs pos="100000">
                <a:srgbClr val="330066"/>
              </a:gs>
            </a:gsLst>
            <a:lin ang="5400000" scaled="1"/>
          </a:gradFill>
          <a:ln w="19050" cap="flat" cmpd="sng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wrap="square" lIns="36000" tIns="46800" rIns="36000" bIns="46800" anchor="ctr"/>
          <a:lstStyle/>
          <a:p>
            <a:pPr algn="ctr"/>
            <a:r>
              <a:rPr lang="fr-FR" sz="10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MRP faisable?</a:t>
            </a:r>
            <a:endParaRPr lang="fr-FR" sz="10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cxnSp>
        <p:nvCxnSpPr>
          <p:cNvPr id="28" name="Straight Arrow Connector 27"/>
          <p:cNvCxnSpPr>
            <a:stCxn id="24" idx="2"/>
            <a:endCxn id="34" idx="0"/>
          </p:cNvCxnSpPr>
          <p:nvPr/>
        </p:nvCxnSpPr>
        <p:spPr>
          <a:xfrm>
            <a:off x="4897382" y="2482065"/>
            <a:ext cx="0" cy="51972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3"/>
            <a:endCxn id="25" idx="1"/>
          </p:cNvCxnSpPr>
          <p:nvPr/>
        </p:nvCxnSpPr>
        <p:spPr>
          <a:xfrm>
            <a:off x="5383434" y="4763568"/>
            <a:ext cx="952944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2"/>
            <a:endCxn id="26" idx="0"/>
          </p:cNvCxnSpPr>
          <p:nvPr/>
        </p:nvCxnSpPr>
        <p:spPr>
          <a:xfrm flipH="1">
            <a:off x="4897382" y="5249619"/>
            <a:ext cx="1" cy="519726"/>
          </a:xfrm>
          <a:prstGeom prst="straightConnector1">
            <a:avLst/>
          </a:prstGeom>
          <a:ln>
            <a:solidFill>
              <a:srgbClr val="000000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29"/>
          <p:cNvCxnSpPr>
            <a:stCxn id="25" idx="0"/>
            <a:endCxn id="34" idx="3"/>
          </p:cNvCxnSpPr>
          <p:nvPr/>
        </p:nvCxnSpPr>
        <p:spPr>
          <a:xfrm rot="16200000" flipV="1">
            <a:off x="5887987" y="3163182"/>
            <a:ext cx="1005777" cy="1438996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25725" y="5322694"/>
            <a:ext cx="44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+mj-lt"/>
              </a:rPr>
              <a:t>Oui</a:t>
            </a:r>
            <a:endParaRPr lang="fr-FR" sz="1600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46620" y="4418398"/>
            <a:ext cx="493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+mj-lt"/>
              </a:rPr>
              <a:t>Non</a:t>
            </a:r>
            <a:endParaRPr lang="fr-FR" sz="1600" dirty="0">
              <a:latin typeface="+mj-lt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123387" y="3001791"/>
            <a:ext cx="1547990" cy="755999"/>
          </a:xfrm>
          <a:prstGeom prst="rect">
            <a:avLst/>
          </a:prstGeom>
          <a:gradFill rotWithShape="0">
            <a:gsLst>
              <a:gs pos="0">
                <a:srgbClr val="6C7472"/>
              </a:gs>
              <a:gs pos="100000">
                <a:srgbClr val="464658"/>
              </a:gs>
            </a:gsLst>
            <a:lin ang="5400000" scaled="1"/>
          </a:gra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wrap="square" lIns="36000" tIns="46800" rIns="36000" bIns="46800" anchor="ctr"/>
          <a:lstStyle/>
          <a:p>
            <a:pPr algn="ctr"/>
            <a:r>
              <a:rPr lang="fr-FR" sz="14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Calcul des charges</a:t>
            </a:r>
            <a:endParaRPr lang="fr-FR" sz="1400" dirty="0">
              <a:solidFill>
                <a:srgbClr val="FFFFFF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cxnSp>
        <p:nvCxnSpPr>
          <p:cNvPr id="35" name="Straight Arrow Connector 34"/>
          <p:cNvCxnSpPr>
            <a:stCxn id="34" idx="2"/>
            <a:endCxn id="27" idx="0"/>
          </p:cNvCxnSpPr>
          <p:nvPr/>
        </p:nvCxnSpPr>
        <p:spPr>
          <a:xfrm>
            <a:off x="4897382" y="3757790"/>
            <a:ext cx="1" cy="51972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29"/>
          <p:cNvCxnSpPr>
            <a:stCxn id="23" idx="3"/>
            <a:endCxn id="24" idx="1"/>
          </p:cNvCxnSpPr>
          <p:nvPr/>
        </p:nvCxnSpPr>
        <p:spPr>
          <a:xfrm flipV="1">
            <a:off x="3528066" y="2104066"/>
            <a:ext cx="595321" cy="8524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69267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management des systèmes MRP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Des replanifications fréquentes sont nécessaires à cause des changements dans la demande, la production, etc.</a:t>
            </a:r>
          </a:p>
          <a:p>
            <a:r>
              <a:rPr lang="fr-FR" smtClean="0"/>
              <a:t>Pour minimiser la nervosité du système :</a:t>
            </a:r>
          </a:p>
          <a:p>
            <a:pPr lvl="1"/>
            <a:r>
              <a:rPr lang="fr-FR" smtClean="0"/>
              <a:t>Fixer un horizon gelé dans lequel on n’autorise aucune replanification</a:t>
            </a:r>
          </a:p>
          <a:p>
            <a:pPr lvl="1"/>
            <a:r>
              <a:rPr lang="fr-FR" smtClean="0"/>
              <a:t>Rechercher l’origine des besoins (en remontant la nomenclature) pour évaluer l’intérêt d’une modification de planning</a:t>
            </a:r>
          </a:p>
          <a:p>
            <a:r>
              <a:rPr lang="fr-FR" smtClean="0"/>
              <a:t>MRP et Juste-à-Temps peuvent être combinés</a:t>
            </a:r>
          </a:p>
          <a:p>
            <a:pPr lvl="1"/>
            <a:r>
              <a:rPr lang="fr-FR" smtClean="0"/>
              <a:t>MRP donne un bon programme de production</a:t>
            </a:r>
          </a:p>
          <a:p>
            <a:pPr lvl="1"/>
            <a:r>
              <a:rPr lang="fr-FR" smtClean="0"/>
              <a:t>Sur le terrain, le JAT permet de gérer les flux</a:t>
            </a:r>
          </a:p>
          <a:p>
            <a:endParaRPr lang="fr-FR" smtClean="0"/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 smtClean="0"/>
              <a:t>La structuration des nomenclatures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914400" lvl="2" indent="0">
              <a:buFontTx/>
              <a:buNone/>
            </a:pPr>
            <a:r>
              <a:rPr lang="fr-FR" sz="1600" dirty="0" smtClean="0"/>
              <a:t>Plus le produit fini possède de niveaux de nomenclature, plus le processus sera complexe et plus les cycles seront longs.</a:t>
            </a:r>
          </a:p>
          <a:p>
            <a:pPr marL="914400" lvl="2" indent="0">
              <a:buFont typeface="Wingdings" pitchFamily="2" charset="2"/>
              <a:buChar char="§"/>
            </a:pPr>
            <a:r>
              <a:rPr lang="fr-FR" sz="1600" dirty="0" smtClean="0"/>
              <a:t> Tenter </a:t>
            </a:r>
            <a:r>
              <a:rPr lang="fr-FR" sz="1600" dirty="0" smtClean="0"/>
              <a:t>se simplifier les produits</a:t>
            </a:r>
          </a:p>
          <a:p>
            <a:pPr marL="914400" lvl="2" indent="0">
              <a:buFont typeface="Wingdings" pitchFamily="2" charset="2"/>
              <a:buChar char="§"/>
            </a:pPr>
            <a:r>
              <a:rPr lang="fr-FR" sz="1600" dirty="0" smtClean="0"/>
              <a:t> Limiter </a:t>
            </a:r>
            <a:r>
              <a:rPr lang="fr-FR" sz="1600" dirty="0" smtClean="0"/>
              <a:t>le nombre de niveaux de nomenclature</a:t>
            </a:r>
          </a:p>
        </p:txBody>
      </p:sp>
      <p:sp>
        <p:nvSpPr>
          <p:cNvPr id="23556" name="AutoShape 397"/>
          <p:cNvSpPr>
            <a:spLocks noChangeArrowheads="1"/>
          </p:cNvSpPr>
          <p:nvPr/>
        </p:nvSpPr>
        <p:spPr bwMode="auto">
          <a:xfrm>
            <a:off x="3124200" y="32004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/>
              <a:t>PF</a:t>
            </a:r>
          </a:p>
        </p:txBody>
      </p:sp>
      <p:sp>
        <p:nvSpPr>
          <p:cNvPr id="23557" name="AutoShape 398"/>
          <p:cNvSpPr>
            <a:spLocks noChangeArrowheads="1"/>
          </p:cNvSpPr>
          <p:nvPr/>
        </p:nvSpPr>
        <p:spPr bwMode="auto">
          <a:xfrm>
            <a:off x="2133600" y="36576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S1</a:t>
            </a:r>
          </a:p>
        </p:txBody>
      </p:sp>
      <p:sp>
        <p:nvSpPr>
          <p:cNvPr id="23558" name="AutoShape 399"/>
          <p:cNvSpPr>
            <a:spLocks noChangeArrowheads="1"/>
          </p:cNvSpPr>
          <p:nvPr/>
        </p:nvSpPr>
        <p:spPr bwMode="auto">
          <a:xfrm>
            <a:off x="4114800" y="36576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S2</a:t>
            </a:r>
          </a:p>
        </p:txBody>
      </p:sp>
      <p:sp>
        <p:nvSpPr>
          <p:cNvPr id="23559" name="AutoShape 400"/>
          <p:cNvSpPr>
            <a:spLocks noChangeArrowheads="1"/>
          </p:cNvSpPr>
          <p:nvPr/>
        </p:nvSpPr>
        <p:spPr bwMode="auto">
          <a:xfrm>
            <a:off x="1676400" y="4114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23560" name="AutoShape 401"/>
          <p:cNvSpPr>
            <a:spLocks noChangeArrowheads="1"/>
          </p:cNvSpPr>
          <p:nvPr/>
        </p:nvSpPr>
        <p:spPr bwMode="auto">
          <a:xfrm>
            <a:off x="2667000" y="4114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23561" name="AutoShape 402"/>
          <p:cNvSpPr>
            <a:spLocks noChangeArrowheads="1"/>
          </p:cNvSpPr>
          <p:nvPr/>
        </p:nvSpPr>
        <p:spPr bwMode="auto">
          <a:xfrm>
            <a:off x="3657600" y="4114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3562" name="AutoShape 403"/>
          <p:cNvSpPr>
            <a:spLocks noChangeArrowheads="1"/>
          </p:cNvSpPr>
          <p:nvPr/>
        </p:nvSpPr>
        <p:spPr bwMode="auto">
          <a:xfrm>
            <a:off x="4572000" y="4114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A4</a:t>
            </a:r>
          </a:p>
        </p:txBody>
      </p:sp>
      <p:cxnSp>
        <p:nvCxnSpPr>
          <p:cNvPr id="23563" name="AutoShape 404"/>
          <p:cNvCxnSpPr>
            <a:cxnSpLocks noChangeShapeType="1"/>
            <a:stCxn id="23556" idx="2"/>
            <a:endCxn id="23557" idx="0"/>
          </p:cNvCxnSpPr>
          <p:nvPr/>
        </p:nvCxnSpPr>
        <p:spPr bwMode="auto">
          <a:xfrm rot="5400000">
            <a:off x="2819400" y="3048000"/>
            <a:ext cx="228600" cy="9906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64" name="AutoShape 405"/>
          <p:cNvCxnSpPr>
            <a:cxnSpLocks noChangeShapeType="1"/>
            <a:stCxn id="23556" idx="2"/>
            <a:endCxn id="23558" idx="0"/>
          </p:cNvCxnSpPr>
          <p:nvPr/>
        </p:nvCxnSpPr>
        <p:spPr bwMode="auto">
          <a:xfrm rot="16200000" flipH="1">
            <a:off x="3810000" y="3048000"/>
            <a:ext cx="228600" cy="9906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65" name="AutoShape 406"/>
          <p:cNvCxnSpPr>
            <a:cxnSpLocks noChangeShapeType="1"/>
            <a:stCxn id="23557" idx="2"/>
            <a:endCxn id="23559" idx="0"/>
          </p:cNvCxnSpPr>
          <p:nvPr/>
        </p:nvCxnSpPr>
        <p:spPr bwMode="auto">
          <a:xfrm rot="5400000">
            <a:off x="2095500" y="3771900"/>
            <a:ext cx="228600" cy="4572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66" name="AutoShape 407"/>
          <p:cNvCxnSpPr>
            <a:cxnSpLocks noChangeShapeType="1"/>
            <a:stCxn id="23557" idx="2"/>
            <a:endCxn id="23560" idx="0"/>
          </p:cNvCxnSpPr>
          <p:nvPr/>
        </p:nvCxnSpPr>
        <p:spPr bwMode="auto">
          <a:xfrm rot="16200000" flipH="1">
            <a:off x="2590800" y="3733800"/>
            <a:ext cx="228600" cy="5334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67" name="AutoShape 408"/>
          <p:cNvCxnSpPr>
            <a:cxnSpLocks noChangeShapeType="1"/>
            <a:stCxn id="23558" idx="2"/>
            <a:endCxn id="23561" idx="0"/>
          </p:cNvCxnSpPr>
          <p:nvPr/>
        </p:nvCxnSpPr>
        <p:spPr bwMode="auto">
          <a:xfrm rot="5400000">
            <a:off x="4076700" y="3771900"/>
            <a:ext cx="228600" cy="4572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68" name="AutoShape 409"/>
          <p:cNvCxnSpPr>
            <a:cxnSpLocks noChangeShapeType="1"/>
            <a:stCxn id="23558" idx="2"/>
            <a:endCxn id="23562" idx="0"/>
          </p:cNvCxnSpPr>
          <p:nvPr/>
        </p:nvCxnSpPr>
        <p:spPr bwMode="auto">
          <a:xfrm rot="16200000" flipH="1">
            <a:off x="4533900" y="3771900"/>
            <a:ext cx="228600" cy="4572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23569" name="AutoShape 410"/>
          <p:cNvSpPr>
            <a:spLocks noChangeArrowheads="1"/>
          </p:cNvSpPr>
          <p:nvPr/>
        </p:nvSpPr>
        <p:spPr bwMode="auto">
          <a:xfrm>
            <a:off x="3200400" y="51054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/>
              <a:t>PF</a:t>
            </a:r>
          </a:p>
        </p:txBody>
      </p:sp>
      <p:sp>
        <p:nvSpPr>
          <p:cNvPr id="23570" name="AutoShape 411"/>
          <p:cNvSpPr>
            <a:spLocks noChangeArrowheads="1"/>
          </p:cNvSpPr>
          <p:nvPr/>
        </p:nvSpPr>
        <p:spPr bwMode="auto">
          <a:xfrm>
            <a:off x="1752600" y="5638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23571" name="AutoShape 412"/>
          <p:cNvSpPr>
            <a:spLocks noChangeArrowheads="1"/>
          </p:cNvSpPr>
          <p:nvPr/>
        </p:nvSpPr>
        <p:spPr bwMode="auto">
          <a:xfrm>
            <a:off x="2743200" y="5638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23572" name="AutoShape 413"/>
          <p:cNvSpPr>
            <a:spLocks noChangeArrowheads="1"/>
          </p:cNvSpPr>
          <p:nvPr/>
        </p:nvSpPr>
        <p:spPr bwMode="auto">
          <a:xfrm>
            <a:off x="3733800" y="5638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3573" name="AutoShape 414"/>
          <p:cNvSpPr>
            <a:spLocks noChangeArrowheads="1"/>
          </p:cNvSpPr>
          <p:nvPr/>
        </p:nvSpPr>
        <p:spPr bwMode="auto">
          <a:xfrm>
            <a:off x="4648200" y="5638800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A4</a:t>
            </a:r>
          </a:p>
        </p:txBody>
      </p:sp>
      <p:cxnSp>
        <p:nvCxnSpPr>
          <p:cNvPr id="23574" name="AutoShape 415"/>
          <p:cNvCxnSpPr>
            <a:cxnSpLocks noChangeShapeType="1"/>
            <a:stCxn id="23569" idx="2"/>
            <a:endCxn id="23570" idx="0"/>
          </p:cNvCxnSpPr>
          <p:nvPr/>
        </p:nvCxnSpPr>
        <p:spPr bwMode="auto">
          <a:xfrm rot="5400000">
            <a:off x="2628900" y="4762500"/>
            <a:ext cx="304800" cy="14478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75" name="AutoShape 416"/>
          <p:cNvCxnSpPr>
            <a:cxnSpLocks noChangeShapeType="1"/>
            <a:stCxn id="23569" idx="2"/>
            <a:endCxn id="23571" idx="0"/>
          </p:cNvCxnSpPr>
          <p:nvPr/>
        </p:nvCxnSpPr>
        <p:spPr bwMode="auto">
          <a:xfrm rot="5400000">
            <a:off x="3124200" y="5257800"/>
            <a:ext cx="304800" cy="4572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76" name="AutoShape 417"/>
          <p:cNvCxnSpPr>
            <a:cxnSpLocks noChangeShapeType="1"/>
            <a:stCxn id="23569" idx="2"/>
            <a:endCxn id="23572" idx="0"/>
          </p:cNvCxnSpPr>
          <p:nvPr/>
        </p:nvCxnSpPr>
        <p:spPr bwMode="auto">
          <a:xfrm rot="16200000" flipH="1">
            <a:off x="3619500" y="5219700"/>
            <a:ext cx="304800" cy="5334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23577" name="AutoShape 418"/>
          <p:cNvCxnSpPr>
            <a:cxnSpLocks noChangeShapeType="1"/>
            <a:stCxn id="23569" idx="2"/>
            <a:endCxn id="23573" idx="0"/>
          </p:cNvCxnSpPr>
          <p:nvPr/>
        </p:nvCxnSpPr>
        <p:spPr bwMode="auto">
          <a:xfrm rot="16200000" flipH="1">
            <a:off x="4076700" y="4762500"/>
            <a:ext cx="304800" cy="14478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23578" name="Rectangle 419"/>
          <p:cNvSpPr>
            <a:spLocks noChangeArrowheads="1"/>
          </p:cNvSpPr>
          <p:nvPr/>
        </p:nvSpPr>
        <p:spPr bwMode="auto">
          <a:xfrm>
            <a:off x="7086600" y="3581400"/>
            <a:ext cx="457200" cy="1524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/>
              <a:t>PF</a:t>
            </a:r>
          </a:p>
        </p:txBody>
      </p:sp>
      <p:sp>
        <p:nvSpPr>
          <p:cNvPr id="23579" name="Rectangle 420"/>
          <p:cNvSpPr>
            <a:spLocks noChangeArrowheads="1"/>
          </p:cNvSpPr>
          <p:nvPr/>
        </p:nvSpPr>
        <p:spPr bwMode="auto">
          <a:xfrm>
            <a:off x="6629400" y="3276600"/>
            <a:ext cx="4572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S1</a:t>
            </a:r>
          </a:p>
        </p:txBody>
      </p:sp>
      <p:sp>
        <p:nvSpPr>
          <p:cNvPr id="23580" name="Rectangle 421"/>
          <p:cNvSpPr>
            <a:spLocks noChangeArrowheads="1"/>
          </p:cNvSpPr>
          <p:nvPr/>
        </p:nvSpPr>
        <p:spPr bwMode="auto">
          <a:xfrm>
            <a:off x="6629400" y="3886200"/>
            <a:ext cx="4572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S2</a:t>
            </a:r>
          </a:p>
        </p:txBody>
      </p:sp>
      <p:sp>
        <p:nvSpPr>
          <p:cNvPr id="23581" name="Rectangle 422"/>
          <p:cNvSpPr>
            <a:spLocks noChangeArrowheads="1"/>
          </p:cNvSpPr>
          <p:nvPr/>
        </p:nvSpPr>
        <p:spPr bwMode="auto">
          <a:xfrm>
            <a:off x="6172200" y="3124200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23582" name="Rectangle 423"/>
          <p:cNvSpPr>
            <a:spLocks noChangeArrowheads="1"/>
          </p:cNvSpPr>
          <p:nvPr/>
        </p:nvSpPr>
        <p:spPr bwMode="auto">
          <a:xfrm>
            <a:off x="6629400" y="5121275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23583" name="Rectangle 424"/>
          <p:cNvSpPr>
            <a:spLocks noChangeArrowheads="1"/>
          </p:cNvSpPr>
          <p:nvPr/>
        </p:nvSpPr>
        <p:spPr bwMode="auto">
          <a:xfrm>
            <a:off x="6172200" y="3733800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3584" name="Rectangle 425"/>
          <p:cNvSpPr>
            <a:spLocks noChangeArrowheads="1"/>
          </p:cNvSpPr>
          <p:nvPr/>
        </p:nvSpPr>
        <p:spPr bwMode="auto">
          <a:xfrm>
            <a:off x="6629400" y="5654675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3585" name="Rectangle 426"/>
          <p:cNvSpPr>
            <a:spLocks noChangeArrowheads="1"/>
          </p:cNvSpPr>
          <p:nvPr/>
        </p:nvSpPr>
        <p:spPr bwMode="auto">
          <a:xfrm>
            <a:off x="6629400" y="4892675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23586" name="Rectangle 427"/>
          <p:cNvSpPr>
            <a:spLocks noChangeArrowheads="1"/>
          </p:cNvSpPr>
          <p:nvPr/>
        </p:nvSpPr>
        <p:spPr bwMode="auto">
          <a:xfrm>
            <a:off x="6172200" y="3429000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23587" name="Rectangle 428"/>
          <p:cNvSpPr>
            <a:spLocks noChangeArrowheads="1"/>
          </p:cNvSpPr>
          <p:nvPr/>
        </p:nvSpPr>
        <p:spPr bwMode="auto">
          <a:xfrm>
            <a:off x="6629400" y="5426075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3588" name="Rectangle 429"/>
          <p:cNvSpPr>
            <a:spLocks noChangeArrowheads="1"/>
          </p:cNvSpPr>
          <p:nvPr/>
        </p:nvSpPr>
        <p:spPr bwMode="auto">
          <a:xfrm>
            <a:off x="6172200" y="4038600"/>
            <a:ext cx="4572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3589" name="Rectangle 430"/>
          <p:cNvSpPr>
            <a:spLocks noChangeArrowheads="1"/>
          </p:cNvSpPr>
          <p:nvPr/>
        </p:nvSpPr>
        <p:spPr bwMode="auto">
          <a:xfrm>
            <a:off x="7086600" y="5273675"/>
            <a:ext cx="457200" cy="1524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000"/>
              <a:t>PF</a:t>
            </a:r>
          </a:p>
        </p:txBody>
      </p:sp>
      <p:sp>
        <p:nvSpPr>
          <p:cNvPr id="23590" name="Line 431"/>
          <p:cNvSpPr>
            <a:spLocks noChangeShapeType="1"/>
          </p:cNvSpPr>
          <p:nvPr/>
        </p:nvSpPr>
        <p:spPr bwMode="auto">
          <a:xfrm>
            <a:off x="5791200" y="4267200"/>
            <a:ext cx="1981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91" name="Line 432"/>
          <p:cNvSpPr>
            <a:spLocks noChangeShapeType="1"/>
          </p:cNvSpPr>
          <p:nvPr/>
        </p:nvSpPr>
        <p:spPr bwMode="auto">
          <a:xfrm>
            <a:off x="6172200" y="2971800"/>
            <a:ext cx="0" cy="1295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92" name="Line 433"/>
          <p:cNvSpPr>
            <a:spLocks noChangeShapeType="1"/>
          </p:cNvSpPr>
          <p:nvPr/>
        </p:nvSpPr>
        <p:spPr bwMode="auto">
          <a:xfrm>
            <a:off x="7086600" y="34290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93" name="Line 434"/>
          <p:cNvSpPr>
            <a:spLocks noChangeShapeType="1"/>
          </p:cNvSpPr>
          <p:nvPr/>
        </p:nvSpPr>
        <p:spPr bwMode="auto">
          <a:xfrm>
            <a:off x="6172200" y="4343400"/>
            <a:ext cx="1371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94" name="Text Box 435"/>
          <p:cNvSpPr txBox="1">
            <a:spLocks noChangeArrowheads="1"/>
          </p:cNvSpPr>
          <p:nvPr/>
        </p:nvSpPr>
        <p:spPr bwMode="auto">
          <a:xfrm>
            <a:off x="6705600" y="6111875"/>
            <a:ext cx="83185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>
                <a:solidFill>
                  <a:srgbClr val="00279F"/>
                </a:solidFill>
              </a:rPr>
              <a:t>Cycle de</a:t>
            </a:r>
          </a:p>
          <a:p>
            <a:r>
              <a:rPr lang="fr-FR" sz="1000">
                <a:solidFill>
                  <a:srgbClr val="00279F"/>
                </a:solidFill>
              </a:rPr>
              <a:t>fabrication</a:t>
            </a:r>
          </a:p>
        </p:txBody>
      </p:sp>
      <p:sp>
        <p:nvSpPr>
          <p:cNvPr id="23595" name="Text Box 436"/>
          <p:cNvSpPr txBox="1">
            <a:spLocks noChangeArrowheads="1"/>
          </p:cNvSpPr>
          <p:nvPr/>
        </p:nvSpPr>
        <p:spPr bwMode="auto">
          <a:xfrm>
            <a:off x="6407150" y="4343400"/>
            <a:ext cx="83185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>
                <a:solidFill>
                  <a:srgbClr val="00279F"/>
                </a:solidFill>
              </a:rPr>
              <a:t>Cycle de</a:t>
            </a:r>
          </a:p>
          <a:p>
            <a:r>
              <a:rPr lang="fr-FR" sz="1000">
                <a:solidFill>
                  <a:srgbClr val="00279F"/>
                </a:solidFill>
              </a:rPr>
              <a:t>fabrication</a:t>
            </a:r>
          </a:p>
        </p:txBody>
      </p:sp>
      <p:sp>
        <p:nvSpPr>
          <p:cNvPr id="23596" name="Line 437"/>
          <p:cNvSpPr>
            <a:spLocks noChangeShapeType="1"/>
          </p:cNvSpPr>
          <p:nvPr/>
        </p:nvSpPr>
        <p:spPr bwMode="auto">
          <a:xfrm>
            <a:off x="7086600" y="5045075"/>
            <a:ext cx="0" cy="6096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97" name="Line 438"/>
          <p:cNvSpPr>
            <a:spLocks noChangeShapeType="1"/>
          </p:cNvSpPr>
          <p:nvPr/>
        </p:nvSpPr>
        <p:spPr bwMode="auto">
          <a:xfrm>
            <a:off x="6629400" y="4816475"/>
            <a:ext cx="0" cy="1143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98" name="Line 439"/>
          <p:cNvSpPr>
            <a:spLocks noChangeShapeType="1"/>
          </p:cNvSpPr>
          <p:nvPr/>
        </p:nvSpPr>
        <p:spPr bwMode="auto">
          <a:xfrm>
            <a:off x="6629400" y="6035675"/>
            <a:ext cx="9144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99" name="Line 440"/>
          <p:cNvSpPr>
            <a:spLocks noChangeShapeType="1"/>
          </p:cNvSpPr>
          <p:nvPr/>
        </p:nvSpPr>
        <p:spPr bwMode="auto">
          <a:xfrm>
            <a:off x="7543800" y="3429000"/>
            <a:ext cx="0" cy="25146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600" name="Line 441"/>
          <p:cNvSpPr>
            <a:spLocks noChangeShapeType="1"/>
          </p:cNvSpPr>
          <p:nvPr/>
        </p:nvSpPr>
        <p:spPr bwMode="auto">
          <a:xfrm>
            <a:off x="5791200" y="5883275"/>
            <a:ext cx="1981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</a:t>
            </a:r>
            <a:r>
              <a:rPr lang="fr-FR" dirty="0" smtClean="0"/>
              <a:t>isques de gonflement de l'en-cours</a:t>
            </a:r>
            <a:endParaRPr lang="fr-F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700808"/>
            <a:ext cx="4464496" cy="4751387"/>
          </a:xfrm>
        </p:spPr>
        <p:txBody>
          <a:bodyPr/>
          <a:lstStyle/>
          <a:p>
            <a:r>
              <a:rPr lang="fr-FR" sz="1800" dirty="0" smtClean="0">
                <a:solidFill>
                  <a:srgbClr val="003366"/>
                </a:solidFill>
              </a:rPr>
              <a:t>Le MRP ne constitue pas la panacée</a:t>
            </a:r>
          </a:p>
          <a:p>
            <a:r>
              <a:rPr lang="fr-FR" sz="1800" dirty="0" smtClean="0"/>
              <a:t>Sa mise en œuvre est lourde et complexe</a:t>
            </a:r>
          </a:p>
          <a:p>
            <a:pPr marL="285750" indent="-285750">
              <a:buFont typeface="Arial"/>
              <a:buChar char="•"/>
            </a:pPr>
            <a:r>
              <a:rPr lang="fr-FR" sz="1800" dirty="0" smtClean="0"/>
              <a:t>Si les aléas ne sont pas maîtrisés</a:t>
            </a:r>
          </a:p>
          <a:p>
            <a:pPr marL="742950" lvl="1" indent="-285750">
              <a:buFont typeface="Arial"/>
              <a:buChar char="•"/>
            </a:pPr>
            <a:r>
              <a:rPr lang="fr-FR" sz="1600" dirty="0" smtClean="0"/>
              <a:t>prévisions erronées</a:t>
            </a:r>
          </a:p>
          <a:p>
            <a:pPr marL="742950" lvl="1" indent="-285750">
              <a:buFont typeface="Arial"/>
              <a:buChar char="•"/>
            </a:pPr>
            <a:r>
              <a:rPr lang="fr-FR" sz="1600" dirty="0" smtClean="0"/>
              <a:t>taux de rebut élevé</a:t>
            </a:r>
          </a:p>
          <a:p>
            <a:pPr marL="742950" lvl="1" indent="-285750">
              <a:buFont typeface="Arial"/>
              <a:buChar char="•"/>
            </a:pPr>
            <a:r>
              <a:rPr lang="fr-FR" sz="1600" dirty="0" smtClean="0"/>
              <a:t>pannes de machine</a:t>
            </a:r>
          </a:p>
          <a:p>
            <a:pPr marL="742950" lvl="1" indent="-285750">
              <a:buFont typeface="Arial"/>
              <a:buChar char="•"/>
            </a:pPr>
            <a:r>
              <a:rPr lang="fr-FR" sz="1600" dirty="0" smtClean="0"/>
              <a:t>délais de livraison non respectés</a:t>
            </a:r>
          </a:p>
          <a:p>
            <a:pPr marL="285750" indent="-285750">
              <a:buFont typeface="Arial"/>
              <a:buChar char="•"/>
            </a:pPr>
            <a:r>
              <a:rPr lang="fr-FR" sz="1800" dirty="0"/>
              <a:t>L</a:t>
            </a:r>
            <a:r>
              <a:rPr lang="fr-FR" sz="1800" dirty="0" smtClean="0"/>
              <a:t>e gestionnaire de production aura tendance à se protéger par</a:t>
            </a:r>
          </a:p>
          <a:p>
            <a:pPr marL="742950" lvl="1" indent="-285750">
              <a:buFont typeface="Arial"/>
              <a:buChar char="•"/>
            </a:pPr>
            <a:r>
              <a:rPr lang="fr-FR" sz="1600" dirty="0" smtClean="0"/>
              <a:t>des stocks de sécurité</a:t>
            </a:r>
          </a:p>
          <a:p>
            <a:pPr marL="742950" lvl="1" indent="-285750">
              <a:buFont typeface="Arial"/>
              <a:buChar char="•"/>
            </a:pPr>
            <a:r>
              <a:rPr lang="fr-FR" sz="1600" dirty="0" smtClean="0"/>
              <a:t>des décalages allongés</a:t>
            </a:r>
          </a:p>
          <a:p>
            <a:pPr marL="742950" lvl="1" indent="-285750">
              <a:buFont typeface="Arial"/>
              <a:buChar char="•"/>
            </a:pPr>
            <a:r>
              <a:rPr lang="fr-FR" sz="1600" dirty="0" smtClean="0"/>
              <a:t>des lancements trop importants</a:t>
            </a:r>
          </a:p>
          <a:p>
            <a:r>
              <a:rPr lang="fr-FR" sz="1800" dirty="0" smtClean="0"/>
              <a:t>…ce qui aura pour </a:t>
            </a:r>
            <a:r>
              <a:rPr lang="fr-FR" sz="1800" b="1" dirty="0" smtClean="0"/>
              <a:t>effet d'augmenter la complexité du système</a:t>
            </a:r>
            <a:endParaRPr lang="fr-FR" sz="1800" b="1" dirty="0"/>
          </a:p>
        </p:txBody>
      </p:sp>
      <p:sp>
        <p:nvSpPr>
          <p:cNvPr id="13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021429" y="1742800"/>
            <a:ext cx="1331996" cy="899998"/>
          </a:xfrm>
          <a:prstGeom prst="flowChartAlternateProcess">
            <a:avLst/>
          </a:prstGeom>
          <a:gradFill rotWithShape="0">
            <a:gsLst>
              <a:gs pos="0">
                <a:srgbClr val="005A7C"/>
              </a:gs>
              <a:gs pos="100000">
                <a:srgbClr val="330066"/>
              </a:gs>
            </a:gsLst>
            <a:lin ang="5400000" scaled="1"/>
          </a:gradFill>
          <a:ln w="28575" cap="flat" cmpd="sng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fr-FR" sz="14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Aléas 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techniques </a:t>
            </a:r>
            <a:r>
              <a:rPr lang="fr-FR" sz="14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et</a:t>
            </a:r>
          </a:p>
          <a:p>
            <a:pPr algn="ctr"/>
            <a:r>
              <a:rPr lang="fr-FR" sz="14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rPr>
              <a:t>organisationnels</a:t>
            </a:r>
          </a:p>
        </p:txBody>
      </p:sp>
      <p:grpSp>
        <p:nvGrpSpPr>
          <p:cNvPr id="2" name="Group 15915"/>
          <p:cNvGrpSpPr/>
          <p:nvPr/>
        </p:nvGrpSpPr>
        <p:grpSpPr>
          <a:xfrm>
            <a:off x="7344460" y="2192799"/>
            <a:ext cx="1331996" cy="2031227"/>
            <a:chOff x="7542866" y="2192799"/>
            <a:chExt cx="1331996" cy="2031227"/>
          </a:xfrm>
        </p:grpSpPr>
        <p:sp>
          <p:nvSpPr>
            <p:cNvPr id="16" name="AutoShape 15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542866" y="3324028"/>
              <a:ext cx="1331996" cy="899998"/>
            </a:xfrm>
            <a:prstGeom prst="flowChartAlternateProcess">
              <a:avLst/>
            </a:prstGeom>
            <a:gradFill rotWithShape="0">
              <a:gsLst>
                <a:gs pos="0">
                  <a:srgbClr val="6C7472"/>
                </a:gs>
                <a:gs pos="100000">
                  <a:srgbClr val="464658"/>
                </a:gs>
              </a:gsLst>
              <a:lin ang="5400000" scaled="1"/>
            </a:gradFill>
            <a:ln w="28575" cap="flat" cmpd="sng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fr-FR" sz="14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Protections décidées par le gestionnaire</a:t>
              </a:r>
              <a:endParaRPr lang="fr-FR" sz="1400" dirty="0">
                <a:solidFill>
                  <a:srgbClr val="FFFFFF"/>
                </a:solidFill>
                <a:latin typeface="Arial Narrow"/>
                <a:ea typeface="ＭＳ Ｐゴシック" charset="0"/>
                <a:cs typeface="Arial Narrow"/>
              </a:endParaRPr>
            </a:p>
          </p:txBody>
        </p:sp>
        <p:cxnSp>
          <p:nvCxnSpPr>
            <p:cNvPr id="19" name="Straight Arrow Connector 29"/>
            <p:cNvCxnSpPr>
              <a:stCxn id="13" idx="3"/>
              <a:endCxn id="16" idx="0"/>
            </p:cNvCxnSpPr>
            <p:nvPr/>
          </p:nvCxnSpPr>
          <p:spPr>
            <a:xfrm>
              <a:off x="7569449" y="2192799"/>
              <a:ext cx="639415" cy="1131229"/>
            </a:xfrm>
            <a:prstGeom prst="bentConnector2">
              <a:avLst/>
            </a:prstGeom>
            <a:ln w="76200" cmpd="sng"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5916"/>
          <p:cNvGrpSpPr/>
          <p:nvPr/>
        </p:nvGrpSpPr>
        <p:grpSpPr>
          <a:xfrm>
            <a:off x="6021429" y="4224026"/>
            <a:ext cx="1989030" cy="1581230"/>
            <a:chOff x="6309461" y="4224026"/>
            <a:chExt cx="1989030" cy="1581230"/>
          </a:xfrm>
        </p:grpSpPr>
        <p:sp>
          <p:nvSpPr>
            <p:cNvPr id="17" name="AutoShape 15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6309461" y="4905258"/>
              <a:ext cx="1331996" cy="899998"/>
            </a:xfrm>
            <a:prstGeom prst="flowChartAlternateProcess">
              <a:avLst/>
            </a:prstGeom>
            <a:gradFill rotWithShape="0">
              <a:gsLst>
                <a:gs pos="0">
                  <a:srgbClr val="66B132"/>
                </a:gs>
                <a:gs pos="100000">
                  <a:srgbClr val="006633"/>
                </a:gs>
              </a:gsLst>
              <a:lin ang="5400000" scaled="1"/>
            </a:gradFill>
            <a:ln w="28575" cap="flat" cmpd="sng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fr-FR" sz="14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Augmentation </a:t>
              </a:r>
            </a:p>
            <a:p>
              <a:pPr algn="ctr"/>
              <a:r>
                <a:rPr lang="fr-FR" sz="14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des stocks </a:t>
              </a:r>
            </a:p>
            <a:p>
              <a:pPr algn="ctr"/>
              <a:r>
                <a:rPr lang="fr-FR" sz="14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et </a:t>
              </a:r>
              <a:r>
                <a:rPr lang="fr-FR" sz="14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des cycles</a:t>
              </a:r>
            </a:p>
          </p:txBody>
        </p:sp>
        <p:cxnSp>
          <p:nvCxnSpPr>
            <p:cNvPr id="22" name="Straight Arrow Connector 29"/>
            <p:cNvCxnSpPr>
              <a:stCxn id="16" idx="2"/>
              <a:endCxn id="17" idx="3"/>
            </p:cNvCxnSpPr>
            <p:nvPr/>
          </p:nvCxnSpPr>
          <p:spPr>
            <a:xfrm rot="5400000">
              <a:off x="7404359" y="4461125"/>
              <a:ext cx="1131231" cy="657033"/>
            </a:xfrm>
            <a:prstGeom prst="bentConnector2">
              <a:avLst/>
            </a:prstGeom>
            <a:ln w="76200" cmpd="sng"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5917"/>
          <p:cNvGrpSpPr/>
          <p:nvPr/>
        </p:nvGrpSpPr>
        <p:grpSpPr>
          <a:xfrm>
            <a:off x="4788024" y="3324028"/>
            <a:ext cx="1331996" cy="2031230"/>
            <a:chOff x="5076056" y="3324028"/>
            <a:chExt cx="1331996" cy="2031230"/>
          </a:xfrm>
        </p:grpSpPr>
        <p:sp>
          <p:nvSpPr>
            <p:cNvPr id="18" name="AutoShape 15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5076056" y="3324028"/>
              <a:ext cx="1331996" cy="899998"/>
            </a:xfrm>
            <a:prstGeom prst="flowChartAlternateProcess">
              <a:avLst/>
            </a:prstGeom>
            <a:gradFill rotWithShape="0">
              <a:gsLst>
                <a:gs pos="0">
                  <a:srgbClr val="005A7C"/>
                </a:gs>
                <a:gs pos="100000">
                  <a:srgbClr val="006699"/>
                </a:gs>
              </a:gsLst>
              <a:lin ang="5400000" scaled="1"/>
            </a:gradFill>
            <a:ln w="28575" cap="flat" cmpd="sng">
              <a:solidFill>
                <a:schemeClr val="bg1"/>
              </a:solidFill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fr-FR" sz="14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Accroissement </a:t>
              </a:r>
            </a:p>
            <a:p>
              <a:pPr algn="ctr"/>
              <a:r>
                <a:rPr lang="fr-FR" sz="14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de </a:t>
              </a:r>
              <a:r>
                <a:rPr lang="fr-FR" sz="14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la </a:t>
              </a:r>
              <a:r>
                <a:rPr lang="fr-FR" sz="1400" dirty="0" smtClean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complexité du </a:t>
              </a:r>
              <a:r>
                <a:rPr lang="fr-FR" sz="1400" dirty="0">
                  <a:solidFill>
                    <a:srgbClr val="FFFFFF"/>
                  </a:solidFill>
                  <a:latin typeface="Arial Narrow"/>
                  <a:ea typeface="ＭＳ Ｐゴシック" charset="0"/>
                  <a:cs typeface="Arial Narrow"/>
                </a:rPr>
                <a:t>système</a:t>
              </a:r>
            </a:p>
          </p:txBody>
        </p:sp>
        <p:cxnSp>
          <p:nvCxnSpPr>
            <p:cNvPr id="25" name="Straight Arrow Connector 29"/>
            <p:cNvCxnSpPr>
              <a:stCxn id="17" idx="1"/>
              <a:endCxn id="18" idx="2"/>
            </p:cNvCxnSpPr>
            <p:nvPr/>
          </p:nvCxnSpPr>
          <p:spPr>
            <a:xfrm rot="10800000">
              <a:off x="5742055" y="4224027"/>
              <a:ext cx="495399" cy="1131231"/>
            </a:xfrm>
            <a:prstGeom prst="bentConnector2">
              <a:avLst/>
            </a:prstGeom>
            <a:ln w="76200" cmpd="sng"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9"/>
          <p:cNvCxnSpPr>
            <a:stCxn id="18" idx="0"/>
            <a:endCxn id="13" idx="1"/>
          </p:cNvCxnSpPr>
          <p:nvPr/>
        </p:nvCxnSpPr>
        <p:spPr>
          <a:xfrm rot="5400000" flipH="1" flipV="1">
            <a:off x="5172111" y="2474711"/>
            <a:ext cx="1131229" cy="567407"/>
          </a:xfrm>
          <a:prstGeom prst="bentConnector2">
            <a:avLst/>
          </a:prstGeom>
          <a:ln w="76200" cmpd="sng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05274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838200"/>
            <a:ext cx="7772400" cy="609600"/>
          </a:xfrm>
          <a:noFill/>
        </p:spPr>
        <p:txBody>
          <a:bodyPr/>
          <a:lstStyle/>
          <a:p>
            <a:r>
              <a:rPr lang="fr-FR" dirty="0" smtClean="0"/>
              <a:t>Rappel : la nomenclature arborescente</a:t>
            </a:r>
          </a:p>
        </p:txBody>
      </p:sp>
      <p:sp>
        <p:nvSpPr>
          <p:cNvPr id="7171" name="Line 1027"/>
          <p:cNvSpPr>
            <a:spLocks noChangeShapeType="1"/>
          </p:cNvSpPr>
          <p:nvPr/>
        </p:nvSpPr>
        <p:spPr bwMode="auto">
          <a:xfrm>
            <a:off x="4572000" y="2392363"/>
            <a:ext cx="1588" cy="2238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2" name="Line 1028"/>
          <p:cNvSpPr>
            <a:spLocks noChangeShapeType="1"/>
          </p:cNvSpPr>
          <p:nvPr/>
        </p:nvSpPr>
        <p:spPr bwMode="auto">
          <a:xfrm>
            <a:off x="2182813" y="2616200"/>
            <a:ext cx="0" cy="2238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3" name="Line 1029"/>
          <p:cNvSpPr>
            <a:spLocks noChangeShapeType="1"/>
          </p:cNvSpPr>
          <p:nvPr/>
        </p:nvSpPr>
        <p:spPr bwMode="auto">
          <a:xfrm>
            <a:off x="4572000" y="2616200"/>
            <a:ext cx="1588" cy="2238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4" name="Line 1030"/>
          <p:cNvSpPr>
            <a:spLocks noChangeShapeType="1"/>
          </p:cNvSpPr>
          <p:nvPr/>
        </p:nvSpPr>
        <p:spPr bwMode="auto">
          <a:xfrm>
            <a:off x="6864350" y="2616200"/>
            <a:ext cx="1588" cy="2238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5" name="Line 1031"/>
          <p:cNvSpPr>
            <a:spLocks noChangeShapeType="1"/>
          </p:cNvSpPr>
          <p:nvPr/>
        </p:nvSpPr>
        <p:spPr bwMode="auto">
          <a:xfrm>
            <a:off x="2182813" y="2617788"/>
            <a:ext cx="2389187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6" name="Line 1032"/>
          <p:cNvSpPr>
            <a:spLocks noChangeShapeType="1"/>
          </p:cNvSpPr>
          <p:nvPr/>
        </p:nvSpPr>
        <p:spPr bwMode="auto">
          <a:xfrm>
            <a:off x="4572000" y="2616200"/>
            <a:ext cx="2292350" cy="158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7" name="Rectangle 1033"/>
          <p:cNvSpPr>
            <a:spLocks noChangeArrowheads="1"/>
          </p:cNvSpPr>
          <p:nvPr/>
        </p:nvSpPr>
        <p:spPr bwMode="auto">
          <a:xfrm>
            <a:off x="1143000" y="2840038"/>
            <a:ext cx="2060575" cy="835025"/>
          </a:xfrm>
          <a:prstGeom prst="rect">
            <a:avLst/>
          </a:prstGeom>
          <a:solidFill>
            <a:srgbClr val="00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Sous-ensemble</a:t>
            </a:r>
          </a:p>
          <a:p>
            <a:pPr>
              <a:lnSpc>
                <a:spcPct val="100000"/>
              </a:lnSpc>
            </a:pPr>
            <a:r>
              <a:rPr lang="fr-FR" sz="2100" b="0"/>
              <a:t>SE 1</a:t>
            </a:r>
          </a:p>
        </p:txBody>
      </p:sp>
      <p:sp>
        <p:nvSpPr>
          <p:cNvPr id="7178" name="Line 1034"/>
          <p:cNvSpPr>
            <a:spLocks noChangeShapeType="1"/>
          </p:cNvSpPr>
          <p:nvPr/>
        </p:nvSpPr>
        <p:spPr bwMode="auto">
          <a:xfrm>
            <a:off x="4572000" y="3675063"/>
            <a:ext cx="1588" cy="2238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9" name="Line 1035"/>
          <p:cNvSpPr>
            <a:spLocks noChangeShapeType="1"/>
          </p:cNvSpPr>
          <p:nvPr/>
        </p:nvSpPr>
        <p:spPr bwMode="auto">
          <a:xfrm>
            <a:off x="3541713" y="3898900"/>
            <a:ext cx="1587" cy="2238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0" name="Line 1036"/>
          <p:cNvSpPr>
            <a:spLocks noChangeShapeType="1"/>
          </p:cNvSpPr>
          <p:nvPr/>
        </p:nvSpPr>
        <p:spPr bwMode="auto">
          <a:xfrm>
            <a:off x="5602288" y="3898900"/>
            <a:ext cx="1587" cy="2238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1" name="Line 1037"/>
          <p:cNvSpPr>
            <a:spLocks noChangeShapeType="1"/>
          </p:cNvSpPr>
          <p:nvPr/>
        </p:nvSpPr>
        <p:spPr bwMode="auto">
          <a:xfrm>
            <a:off x="3541713" y="3898900"/>
            <a:ext cx="1030287" cy="158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2" name="Line 1038"/>
          <p:cNvSpPr>
            <a:spLocks noChangeShapeType="1"/>
          </p:cNvSpPr>
          <p:nvPr/>
        </p:nvSpPr>
        <p:spPr bwMode="auto">
          <a:xfrm>
            <a:off x="4572000" y="3898900"/>
            <a:ext cx="1030288" cy="158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3" name="Line 1039"/>
          <p:cNvSpPr>
            <a:spLocks noChangeShapeType="1"/>
          </p:cNvSpPr>
          <p:nvPr/>
        </p:nvSpPr>
        <p:spPr bwMode="auto">
          <a:xfrm>
            <a:off x="3541713" y="4627563"/>
            <a:ext cx="1587" cy="2238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4" name="Line 1040"/>
          <p:cNvSpPr>
            <a:spLocks noChangeShapeType="1"/>
          </p:cNvSpPr>
          <p:nvPr/>
        </p:nvSpPr>
        <p:spPr bwMode="auto">
          <a:xfrm>
            <a:off x="2755900" y="4851400"/>
            <a:ext cx="1588" cy="2238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5" name="Line 1041"/>
          <p:cNvSpPr>
            <a:spLocks noChangeShapeType="1"/>
          </p:cNvSpPr>
          <p:nvPr/>
        </p:nvSpPr>
        <p:spPr bwMode="auto">
          <a:xfrm>
            <a:off x="4319588" y="4851400"/>
            <a:ext cx="1587" cy="2238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6" name="Line 1042"/>
          <p:cNvSpPr>
            <a:spLocks noChangeShapeType="1"/>
          </p:cNvSpPr>
          <p:nvPr/>
        </p:nvSpPr>
        <p:spPr bwMode="auto">
          <a:xfrm>
            <a:off x="2743200" y="4876800"/>
            <a:ext cx="838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7" name="Line 1043"/>
          <p:cNvSpPr>
            <a:spLocks noChangeShapeType="1"/>
          </p:cNvSpPr>
          <p:nvPr/>
        </p:nvSpPr>
        <p:spPr bwMode="auto">
          <a:xfrm flipV="1">
            <a:off x="3505200" y="4876800"/>
            <a:ext cx="838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8" name="Rectangle 1044"/>
          <p:cNvSpPr>
            <a:spLocks noChangeArrowheads="1"/>
          </p:cNvSpPr>
          <p:nvPr/>
        </p:nvSpPr>
        <p:spPr bwMode="auto">
          <a:xfrm>
            <a:off x="1979613" y="5075238"/>
            <a:ext cx="1520825" cy="506412"/>
          </a:xfrm>
          <a:prstGeom prst="rect">
            <a:avLst/>
          </a:prstGeom>
          <a:solidFill>
            <a:srgbClr val="00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Matière X</a:t>
            </a:r>
          </a:p>
        </p:txBody>
      </p:sp>
      <p:sp>
        <p:nvSpPr>
          <p:cNvPr id="7189" name="Rectangle 1045"/>
          <p:cNvSpPr>
            <a:spLocks noChangeArrowheads="1"/>
          </p:cNvSpPr>
          <p:nvPr/>
        </p:nvSpPr>
        <p:spPr bwMode="auto">
          <a:xfrm>
            <a:off x="3543300" y="5075238"/>
            <a:ext cx="1520825" cy="506412"/>
          </a:xfrm>
          <a:prstGeom prst="rect">
            <a:avLst/>
          </a:prstGeom>
          <a:solidFill>
            <a:srgbClr val="00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Matière Y</a:t>
            </a:r>
          </a:p>
        </p:txBody>
      </p:sp>
      <p:sp>
        <p:nvSpPr>
          <p:cNvPr id="7190" name="Rectangle 1046"/>
          <p:cNvSpPr>
            <a:spLocks noChangeArrowheads="1"/>
          </p:cNvSpPr>
          <p:nvPr/>
        </p:nvSpPr>
        <p:spPr bwMode="auto">
          <a:xfrm>
            <a:off x="2628900" y="4122738"/>
            <a:ext cx="1827213" cy="504825"/>
          </a:xfrm>
          <a:prstGeom prst="rect">
            <a:avLst/>
          </a:prstGeom>
          <a:solidFill>
            <a:srgbClr val="CC99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Pièce A</a:t>
            </a:r>
          </a:p>
        </p:txBody>
      </p:sp>
      <p:sp>
        <p:nvSpPr>
          <p:cNvPr id="7191" name="Rectangle 1047"/>
          <p:cNvSpPr>
            <a:spLocks noChangeArrowheads="1"/>
          </p:cNvSpPr>
          <p:nvPr/>
        </p:nvSpPr>
        <p:spPr bwMode="auto">
          <a:xfrm>
            <a:off x="4687888" y="4122738"/>
            <a:ext cx="1827212" cy="504825"/>
          </a:xfrm>
          <a:prstGeom prst="rect">
            <a:avLst/>
          </a:prstGeom>
          <a:solidFill>
            <a:srgbClr val="CC99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Pièce B</a:t>
            </a:r>
          </a:p>
        </p:txBody>
      </p:sp>
      <p:sp>
        <p:nvSpPr>
          <p:cNvPr id="7192" name="Rectangle 1048"/>
          <p:cNvSpPr>
            <a:spLocks noChangeArrowheads="1"/>
          </p:cNvSpPr>
          <p:nvPr/>
        </p:nvSpPr>
        <p:spPr bwMode="auto">
          <a:xfrm>
            <a:off x="3541713" y="1885950"/>
            <a:ext cx="2060575" cy="506413"/>
          </a:xfrm>
          <a:prstGeom prst="rect">
            <a:avLst/>
          </a:prstGeom>
          <a:solidFill>
            <a:srgbClr val="FFCC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Produit fini</a:t>
            </a:r>
          </a:p>
        </p:txBody>
      </p:sp>
      <p:sp>
        <p:nvSpPr>
          <p:cNvPr id="7193" name="Rectangle 1049"/>
          <p:cNvSpPr>
            <a:spLocks noChangeArrowheads="1"/>
          </p:cNvSpPr>
          <p:nvPr/>
        </p:nvSpPr>
        <p:spPr bwMode="auto">
          <a:xfrm>
            <a:off x="3543300" y="2840038"/>
            <a:ext cx="2060575" cy="835025"/>
          </a:xfrm>
          <a:prstGeom prst="rect">
            <a:avLst/>
          </a:prstGeom>
          <a:solidFill>
            <a:srgbClr val="00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Sous-ensemble</a:t>
            </a:r>
          </a:p>
          <a:p>
            <a:pPr>
              <a:lnSpc>
                <a:spcPct val="100000"/>
              </a:lnSpc>
            </a:pPr>
            <a:r>
              <a:rPr lang="fr-FR" sz="2100" b="0"/>
              <a:t>SE 2</a:t>
            </a:r>
          </a:p>
        </p:txBody>
      </p:sp>
      <p:sp>
        <p:nvSpPr>
          <p:cNvPr id="7194" name="Rectangle 1050"/>
          <p:cNvSpPr>
            <a:spLocks noChangeArrowheads="1"/>
          </p:cNvSpPr>
          <p:nvPr/>
        </p:nvSpPr>
        <p:spPr bwMode="auto">
          <a:xfrm>
            <a:off x="5940425" y="2840038"/>
            <a:ext cx="2060575" cy="835025"/>
          </a:xfrm>
          <a:prstGeom prst="rect">
            <a:avLst/>
          </a:prstGeom>
          <a:solidFill>
            <a:srgbClr val="00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2100" b="0"/>
              <a:t>Sous-ensemble</a:t>
            </a:r>
          </a:p>
          <a:p>
            <a:pPr>
              <a:lnSpc>
                <a:spcPct val="100000"/>
              </a:lnSpc>
            </a:pPr>
            <a:r>
              <a:rPr lang="fr-FR" sz="2100" b="0"/>
              <a:t>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 la demande dépendante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59338" y="1844675"/>
            <a:ext cx="4033837" cy="460851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342900" indent="-342900" algn="l">
              <a:spcBef>
                <a:spcPct val="30000"/>
              </a:spcBef>
              <a:buSzPct val="100000"/>
              <a:buFont typeface="Arial"/>
              <a:buChar char="•"/>
              <a:defRPr/>
            </a:pPr>
            <a:r>
              <a:rPr lang="fr-FR" sz="2200" kern="0" dirty="0">
                <a:solidFill>
                  <a:srgbClr val="00279F"/>
                </a:solidFill>
                <a:latin typeface="+mn-lt"/>
              </a:rPr>
              <a:t>Type de production discrète (et non continue)</a:t>
            </a:r>
          </a:p>
          <a:p>
            <a:pPr marL="342900" indent="-342900" algn="l">
              <a:spcBef>
                <a:spcPct val="30000"/>
              </a:spcBef>
              <a:buSzPct val="100000"/>
              <a:buFont typeface="Arial"/>
              <a:buChar char="•"/>
              <a:defRPr/>
            </a:pPr>
            <a:r>
              <a:rPr lang="fr-FR" sz="2200" kern="0" dirty="0">
                <a:solidFill>
                  <a:srgbClr val="00279F"/>
                </a:solidFill>
                <a:latin typeface="+mn-lt"/>
              </a:rPr>
              <a:t>Des cycles de fabrication relativement stables</a:t>
            </a:r>
          </a:p>
          <a:p>
            <a:pPr marL="342900" indent="-342900" algn="l">
              <a:spcBef>
                <a:spcPct val="30000"/>
              </a:spcBef>
              <a:buSzPct val="100000"/>
              <a:buFont typeface="Arial"/>
              <a:buChar char="•"/>
              <a:defRPr/>
            </a:pPr>
            <a:endParaRPr lang="fr-FR" sz="2200" kern="0" dirty="0">
              <a:solidFill>
                <a:srgbClr val="00279F"/>
              </a:solidFill>
              <a:latin typeface="+mn-lt"/>
            </a:endParaRPr>
          </a:p>
          <a:p>
            <a:pPr marL="342900" indent="-342900" algn="l">
              <a:spcBef>
                <a:spcPct val="30000"/>
              </a:spcBef>
              <a:buSzPct val="100000"/>
              <a:buFont typeface="Arial"/>
              <a:buChar char="•"/>
              <a:defRPr/>
            </a:pPr>
            <a:r>
              <a:rPr lang="fr-FR" sz="2200" kern="0" dirty="0">
                <a:solidFill>
                  <a:srgbClr val="00279F"/>
                </a:solidFill>
                <a:latin typeface="+mn-lt"/>
              </a:rPr>
              <a:t>Logiciel de gestion de production</a:t>
            </a:r>
          </a:p>
          <a:p>
            <a:pPr marL="342900" indent="-342900" algn="l">
              <a:spcBef>
                <a:spcPct val="30000"/>
              </a:spcBef>
              <a:buSzPct val="100000"/>
              <a:buFont typeface="Arial"/>
              <a:buChar char="•"/>
              <a:defRPr/>
            </a:pPr>
            <a:r>
              <a:rPr lang="fr-FR" sz="2200" kern="0" dirty="0">
                <a:solidFill>
                  <a:srgbClr val="00279F"/>
                </a:solidFill>
                <a:latin typeface="+mn-lt"/>
              </a:rPr>
              <a:t>Nomenclatures et gammes justes</a:t>
            </a:r>
          </a:p>
          <a:p>
            <a:pPr marL="342900" indent="-342900" algn="l">
              <a:spcBef>
                <a:spcPct val="30000"/>
              </a:spcBef>
              <a:buSzPct val="100000"/>
              <a:buFont typeface="Arial"/>
              <a:buChar char="•"/>
              <a:defRPr/>
            </a:pPr>
            <a:r>
              <a:rPr lang="fr-FR" sz="2200" kern="0" dirty="0">
                <a:solidFill>
                  <a:srgbClr val="00279F"/>
                </a:solidFill>
                <a:latin typeface="+mn-lt"/>
              </a:rPr>
              <a:t>Informations sur les niveaux des stocks justes</a:t>
            </a:r>
          </a:p>
        </p:txBody>
      </p:sp>
      <p:grpSp>
        <p:nvGrpSpPr>
          <p:cNvPr id="8196" name="Group 3"/>
          <p:cNvGrpSpPr>
            <a:grpSpLocks/>
          </p:cNvGrpSpPr>
          <p:nvPr/>
        </p:nvGrpSpPr>
        <p:grpSpPr bwMode="auto">
          <a:xfrm>
            <a:off x="728663" y="2455863"/>
            <a:ext cx="3987800" cy="2559050"/>
            <a:chOff x="2408424" y="1074204"/>
            <a:chExt cx="4854575" cy="3116796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956399" y="1074204"/>
              <a:ext cx="562374" cy="533645"/>
            </a:xfrm>
            <a:prstGeom prst="rect">
              <a:avLst/>
            </a:prstGeom>
            <a:gradFill flip="none" rotWithShape="0">
              <a:gsLst>
                <a:gs pos="0">
                  <a:srgbClr val="66B132"/>
                </a:gs>
                <a:gs pos="100000">
                  <a:srgbClr val="006633"/>
                </a:gs>
              </a:gsLst>
              <a:lin ang="5400000" scaled="1"/>
              <a:tileRect/>
            </a:gradFill>
            <a:ln w="12700" cap="flat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</p:spPr>
          <p:txBody>
            <a:bodyPr lIns="72000" tIns="46800" rIns="72000" bIns="46800" anchor="ctr"/>
            <a:lstStyle/>
            <a:p>
              <a:r>
                <a:rPr lang="fr-FR" sz="1200">
                  <a:solidFill>
                    <a:schemeClr val="tx1"/>
                  </a:solidFill>
                  <a:ea typeface="Arial Narrow" pitchFamily="34" charset="0"/>
                  <a:cs typeface="Arial Narrow" pitchFamily="34" charset="0"/>
                </a:rPr>
                <a:t>A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08424" y="2590065"/>
              <a:ext cx="562373" cy="533645"/>
            </a:xfrm>
            <a:prstGeom prst="rect">
              <a:avLst/>
            </a:prstGeom>
            <a:gradFill flip="none" rotWithShape="0">
              <a:gsLst>
                <a:gs pos="0">
                  <a:srgbClr val="66B132"/>
                </a:gs>
                <a:gs pos="100000">
                  <a:srgbClr val="006633"/>
                </a:gs>
              </a:gsLst>
              <a:lin ang="5400000" scaled="1"/>
              <a:tileRect/>
            </a:gradFill>
            <a:ln w="12700" cap="flat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xtLst/>
          </p:spPr>
          <p:txBody>
            <a:bodyPr lIns="72000" tIns="46800" rIns="72000" bIns="46800" anchor="ctr"/>
            <a:lstStyle/>
            <a:p>
              <a:r>
                <a:rPr lang="fr-FR" sz="1200">
                  <a:solidFill>
                    <a:schemeClr val="tx1"/>
                  </a:solidFill>
                  <a:ea typeface="Arial Narrow" pitchFamily="34" charset="0"/>
                  <a:cs typeface="Arial Narrow" pitchFamily="34" charset="0"/>
                </a:rPr>
                <a:t>B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956399" y="2590065"/>
              <a:ext cx="562374" cy="533645"/>
            </a:xfrm>
            <a:prstGeom prst="rect">
              <a:avLst/>
            </a:prstGeom>
            <a:gradFill flip="none" rotWithShape="0">
              <a:gsLst>
                <a:gs pos="0">
                  <a:srgbClr val="66B132"/>
                </a:gs>
                <a:gs pos="100000">
                  <a:srgbClr val="006633"/>
                </a:gs>
              </a:gsLst>
              <a:lin ang="5400000" scaled="1"/>
              <a:tileRect/>
            </a:gradFill>
            <a:ln w="12700" cap="flat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xtLst/>
          </p:spPr>
          <p:txBody>
            <a:bodyPr lIns="72000" tIns="46800" rIns="72000" bIns="46800" anchor="ctr"/>
            <a:lstStyle/>
            <a:p>
              <a:r>
                <a:rPr lang="fr-FR" sz="1200">
                  <a:solidFill>
                    <a:schemeClr val="tx1"/>
                  </a:solidFill>
                  <a:ea typeface="Arial Narrow" pitchFamily="34" charset="0"/>
                  <a:cs typeface="Arial Narrow" pitchFamily="34" charset="0"/>
                </a:rPr>
                <a:t>C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5573947" y="2590065"/>
              <a:ext cx="564306" cy="533645"/>
            </a:xfrm>
            <a:prstGeom prst="rect">
              <a:avLst/>
            </a:prstGeom>
            <a:gradFill flip="none" rotWithShape="0">
              <a:gsLst>
                <a:gs pos="0">
                  <a:srgbClr val="66B132"/>
                </a:gs>
                <a:gs pos="100000">
                  <a:srgbClr val="006633"/>
                </a:gs>
              </a:gsLst>
              <a:lin ang="5400000" scaled="1"/>
              <a:tileRect/>
            </a:gradFill>
            <a:ln w="12700" cap="flat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</p:spPr>
          <p:txBody>
            <a:bodyPr lIns="72000" tIns="46800" rIns="72000" bIns="46800" anchor="ctr"/>
            <a:lstStyle/>
            <a:p>
              <a:r>
                <a:rPr lang="fr-FR" sz="1200">
                  <a:solidFill>
                    <a:schemeClr val="tx1"/>
                  </a:solidFill>
                  <a:ea typeface="Arial Narrow" pitchFamily="34" charset="0"/>
                  <a:cs typeface="Arial Narrow" pitchFamily="34" charset="0"/>
                </a:rPr>
                <a:t>D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5573947" y="3657355"/>
              <a:ext cx="564306" cy="533645"/>
            </a:xfrm>
            <a:prstGeom prst="rect">
              <a:avLst/>
            </a:prstGeom>
            <a:gradFill flip="none" rotWithShape="0">
              <a:gsLst>
                <a:gs pos="0">
                  <a:srgbClr val="66B132"/>
                </a:gs>
                <a:gs pos="100000">
                  <a:srgbClr val="006633"/>
                </a:gs>
              </a:gsLst>
              <a:lin ang="5400000" scaled="1"/>
              <a:tileRect/>
            </a:gradFill>
            <a:ln w="12700" cap="flat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</p:spPr>
          <p:txBody>
            <a:bodyPr lIns="72000" tIns="46800" rIns="72000" bIns="46800" anchor="ctr"/>
            <a:lstStyle/>
            <a:p>
              <a:r>
                <a:rPr lang="fr-FR" sz="1200">
                  <a:solidFill>
                    <a:schemeClr val="tx1"/>
                  </a:solidFill>
                  <a:ea typeface="Arial Narrow" pitchFamily="34" charset="0"/>
                  <a:cs typeface="Arial Narrow" pitchFamily="34" charset="0"/>
                </a:rPr>
                <a:t>E</a:t>
              </a:r>
            </a:p>
          </p:txBody>
        </p:sp>
        <p:cxnSp>
          <p:nvCxnSpPr>
            <p:cNvPr id="12" name="AutoShape 10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2973457" y="1324969"/>
              <a:ext cx="982216" cy="1547975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AutoShape 11"/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>
              <a:off x="4238552" y="1607849"/>
              <a:ext cx="0" cy="982216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AutoShape 12"/>
            <p:cNvCxnSpPr>
              <a:cxnSpLocks noChangeShapeType="1"/>
              <a:stCxn id="7" idx="2"/>
              <a:endCxn id="10" idx="0"/>
            </p:cNvCxnSpPr>
            <p:nvPr/>
          </p:nvCxnSpPr>
          <p:spPr bwMode="auto">
            <a:xfrm rot="16200000" flipH="1">
              <a:off x="4556218" y="1290183"/>
              <a:ext cx="982216" cy="161754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rot="5400000">
              <a:off x="5589277" y="3390533"/>
              <a:ext cx="53364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none"/>
            </a:ln>
            <a:effectLst/>
            <a:extLst>
              <a:ext uri="{909E8E84-426E-40DD-AFC4-6F175D3DCCD1}"/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518773" y="1149610"/>
              <a:ext cx="1126678" cy="349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fr-FR" sz="1400" b="0" dirty="0">
                  <a:solidFill>
                    <a:srgbClr val="000000"/>
                  </a:solidFill>
                  <a:latin typeface="+mj-lt"/>
                </a:rPr>
                <a:t>Délai=2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6138253" y="2667405"/>
              <a:ext cx="1124746" cy="348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fr-FR" sz="1400" b="0" dirty="0">
                  <a:solidFill>
                    <a:srgbClr val="000000"/>
                  </a:solidFill>
                  <a:latin typeface="+mj-lt"/>
                </a:rPr>
                <a:t>Délai=8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6138253" y="3734695"/>
              <a:ext cx="1124746" cy="348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fr-FR" sz="1400" b="0" dirty="0">
                  <a:solidFill>
                    <a:srgbClr val="000000"/>
                  </a:solidFill>
                  <a:latin typeface="+mj-lt"/>
                </a:rPr>
                <a:t>Délai=16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518773" y="2667405"/>
              <a:ext cx="1126678" cy="348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fr-FR" sz="1400" b="0" dirty="0">
                  <a:solidFill>
                    <a:srgbClr val="000000"/>
                  </a:solidFill>
                  <a:latin typeface="+mj-lt"/>
                </a:rPr>
                <a:t>Délai=5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2970797" y="2667405"/>
              <a:ext cx="1126679" cy="348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fr-FR" sz="1400" b="0" dirty="0">
                  <a:solidFill>
                    <a:srgbClr val="000000"/>
                  </a:solidFill>
                  <a:latin typeface="+mj-lt"/>
                </a:rPr>
                <a:t>Délai=6</a:t>
              </a:r>
            </a:p>
          </p:txBody>
        </p:sp>
      </p:grpSp>
      <p:sp>
        <p:nvSpPr>
          <p:cNvPr id="21" name="TextBox 1"/>
          <p:cNvSpPr txBox="1"/>
          <p:nvPr/>
        </p:nvSpPr>
        <p:spPr>
          <a:xfrm>
            <a:off x="1536700" y="5121275"/>
            <a:ext cx="2057400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>
                <a:latin typeface="+mj-lt"/>
              </a:rPr>
              <a:t>Demande dépendante</a:t>
            </a:r>
            <a:endParaRPr lang="fr-FR" sz="1800" dirty="0">
              <a:latin typeface="+mj-lt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1462088" y="1881188"/>
            <a:ext cx="2205037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>
                <a:latin typeface="+mj-lt"/>
              </a:rPr>
              <a:t>Demande indépendante</a:t>
            </a:r>
            <a:endParaRPr lang="fr-FR" sz="1800" dirty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9750" y="1738313"/>
            <a:ext cx="4103688" cy="1366837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539750" y="3546475"/>
            <a:ext cx="4103688" cy="2114550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 smtClean="0"/>
              <a:t>Le principe de la MRP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068388" y="1906588"/>
            <a:ext cx="7235825" cy="1074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30000"/>
              </a:spcBef>
            </a:pPr>
            <a:r>
              <a:rPr lang="fr-FR" sz="2400">
                <a:solidFill>
                  <a:schemeClr val="accent2"/>
                </a:solidFill>
              </a:rPr>
              <a:t>La MRP (Material Requirements Planning) est une méthode de gestion de production qui consiste à calculer les besoins nets jalonnés.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124200"/>
            <a:ext cx="7620000" cy="2667000"/>
          </a:xfrm>
          <a:noFill/>
        </p:spPr>
        <p:txBody>
          <a:bodyPr/>
          <a:lstStyle/>
          <a:p>
            <a:pPr lvl="1"/>
            <a:r>
              <a:rPr lang="fr-FR" smtClean="0"/>
              <a:t>Elle part de la constatation que les besoins des niveaux inférieurs des nomenclatures sont liés directement aux besoins des niveaux supérieurs (besoins liés)</a:t>
            </a:r>
          </a:p>
          <a:p>
            <a:pPr lvl="1"/>
            <a:r>
              <a:rPr lang="fr-FR" smtClean="0"/>
              <a:t>Elle tient compte des stocks existants à tous les niveaux</a:t>
            </a:r>
          </a:p>
          <a:p>
            <a:pPr lvl="1"/>
            <a:r>
              <a:rPr lang="fr-FR" smtClean="0"/>
              <a:t>Elle tient compte, dans le jalonnement des besoins, des cycles de fabrication de chaque pièce</a:t>
            </a:r>
          </a:p>
          <a:p>
            <a:pPr lvl="1"/>
            <a:r>
              <a:rPr lang="fr-FR" smtClean="0"/>
              <a:t>Elle suppose que la capacité requise est disponible</a:t>
            </a:r>
          </a:p>
          <a:p>
            <a:pPr lvl="1"/>
            <a:r>
              <a:rPr lang="fr-FR" smtClean="0"/>
              <a:t>Elle se situe donc en aval du plan industriel et commercial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 smtClean="0"/>
              <a:t>Le principe du calcul des besoins nets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96200" cy="4114800"/>
          </a:xfrm>
          <a:noFill/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fr-FR" sz="2400" smtClean="0"/>
              <a:t>On part de la demande en produits finis (commandes et prévisions) =&gt; </a:t>
            </a:r>
            <a:r>
              <a:rPr lang="fr-FR" sz="2400" smtClean="0">
                <a:solidFill>
                  <a:schemeClr val="accent2"/>
                </a:solidFill>
              </a:rPr>
              <a:t>besoins bruts</a:t>
            </a:r>
          </a:p>
          <a:p>
            <a:pPr lvl="1">
              <a:lnSpc>
                <a:spcPct val="80000"/>
              </a:lnSpc>
            </a:pPr>
            <a:r>
              <a:rPr lang="fr-FR" sz="2400" smtClean="0"/>
              <a:t>On soustrait les stocks de produits finis =&gt; </a:t>
            </a:r>
            <a:r>
              <a:rPr lang="fr-FR" sz="2400" smtClean="0">
                <a:solidFill>
                  <a:schemeClr val="accent2"/>
                </a:solidFill>
              </a:rPr>
              <a:t>besoins nets</a:t>
            </a:r>
          </a:p>
          <a:p>
            <a:pPr lvl="1">
              <a:lnSpc>
                <a:spcPct val="80000"/>
              </a:lnSpc>
            </a:pPr>
            <a:r>
              <a:rPr lang="fr-FR" sz="2400" smtClean="0"/>
              <a:t>On décompose les besoins nets par l'intermédiaire de la nomenclature, ce qui donne les besoins bruts en composants du niveau inférieur</a:t>
            </a:r>
          </a:p>
          <a:p>
            <a:pPr lvl="1">
              <a:lnSpc>
                <a:spcPct val="80000"/>
              </a:lnSpc>
            </a:pPr>
            <a:r>
              <a:rPr lang="fr-FR" sz="2400" smtClean="0"/>
              <a:t>Pour chaque composant, on soustrait les </a:t>
            </a:r>
            <a:r>
              <a:rPr lang="fr-FR" sz="2400" smtClean="0">
                <a:solidFill>
                  <a:schemeClr val="accent2"/>
                </a:solidFill>
              </a:rPr>
              <a:t>stocks disponibles</a:t>
            </a:r>
          </a:p>
          <a:p>
            <a:pPr lvl="1">
              <a:lnSpc>
                <a:spcPct val="80000"/>
              </a:lnSpc>
            </a:pPr>
            <a:r>
              <a:rPr lang="fr-FR" sz="2400" smtClean="0"/>
              <a:t>On répète cette procédure jusqu'au niveau des produits achetés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 descr=" 11266"/>
          <p:cNvSpPr>
            <a:spLocks/>
          </p:cNvSpPr>
          <p:nvPr/>
        </p:nvSpPr>
        <p:spPr bwMode="auto">
          <a:xfrm>
            <a:off x="2933700" y="1158875"/>
            <a:ext cx="9525" cy="6350"/>
          </a:xfrm>
          <a:custGeom>
            <a:avLst/>
            <a:gdLst>
              <a:gd name="T0" fmla="*/ 0 w 6"/>
              <a:gd name="T1" fmla="*/ 2 h 4"/>
              <a:gd name="T2" fmla="*/ 3 w 6"/>
              <a:gd name="T3" fmla="*/ 3 h 4"/>
              <a:gd name="T4" fmla="*/ 5 w 6"/>
              <a:gd name="T5" fmla="*/ 2 h 4"/>
              <a:gd name="T6" fmla="*/ 3 w 6"/>
              <a:gd name="T7" fmla="*/ 0 h 4"/>
              <a:gd name="T8" fmla="*/ 0 w 6"/>
              <a:gd name="T9" fmla="*/ 2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2"/>
                </a:moveTo>
                <a:lnTo>
                  <a:pt x="3" y="3"/>
                </a:lnTo>
                <a:lnTo>
                  <a:pt x="5" y="2"/>
                </a:lnTo>
                <a:lnTo>
                  <a:pt x="3" y="0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267" name="Line 3" descr=" 11267"/>
          <p:cNvSpPr>
            <a:spLocks noChangeShapeType="1"/>
          </p:cNvSpPr>
          <p:nvPr/>
        </p:nvSpPr>
        <p:spPr bwMode="auto">
          <a:xfrm flipV="1">
            <a:off x="3067050" y="1225550"/>
            <a:ext cx="635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Rectangle 4" descr=" 11268"/>
          <p:cNvSpPr>
            <a:spLocks noChangeArrowheads="1"/>
          </p:cNvSpPr>
          <p:nvPr/>
        </p:nvSpPr>
        <p:spPr bwMode="auto">
          <a:xfrm>
            <a:off x="641350" y="920750"/>
            <a:ext cx="25114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600" dirty="0"/>
              <a:t>Niveau 0 : Produits finis</a:t>
            </a:r>
          </a:p>
        </p:txBody>
      </p:sp>
      <p:sp>
        <p:nvSpPr>
          <p:cNvPr id="11269" name="AutoShape 10" descr=" 11269"/>
          <p:cNvSpPr>
            <a:spLocks noChangeArrowheads="1"/>
          </p:cNvSpPr>
          <p:nvPr/>
        </p:nvSpPr>
        <p:spPr bwMode="auto">
          <a:xfrm>
            <a:off x="3994150" y="844550"/>
            <a:ext cx="1981200" cy="609600"/>
          </a:xfrm>
          <a:prstGeom prst="roundRect">
            <a:avLst>
              <a:gd name="adj" fmla="val 12495"/>
            </a:avLst>
          </a:prstGeom>
          <a:solidFill>
            <a:srgbClr val="FF66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fr-FR" b="0"/>
              <a:t>Besoins bruts =</a:t>
            </a:r>
          </a:p>
          <a:p>
            <a:r>
              <a:rPr lang="fr-FR" b="0"/>
              <a:t>Commandes/prévisions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DADADA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présentation\mil.pot</Template>
  <TotalTime>1162</TotalTime>
  <Pages>12</Pages>
  <Words>3483</Words>
  <Application>Microsoft Office PowerPoint</Application>
  <PresentationFormat>Format US (216 x 279 mm)</PresentationFormat>
  <Paragraphs>1140</Paragraphs>
  <Slides>45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51" baseType="lpstr">
      <vt:lpstr>Arial</vt:lpstr>
      <vt:lpstr>Times New Roman</vt:lpstr>
      <vt:lpstr>Tahoma</vt:lpstr>
      <vt:lpstr>Arial Narrow</vt:lpstr>
      <vt:lpstr>ＭＳ Ｐゴシック</vt:lpstr>
      <vt:lpstr>mil</vt:lpstr>
      <vt:lpstr>Le calcul des besoins nets  La méthode MRP</vt:lpstr>
      <vt:lpstr>Contenu</vt:lpstr>
      <vt:lpstr>Les décisions dans la Supply Chain</vt:lpstr>
      <vt:lpstr>La structure des logiciels de gestion de production</vt:lpstr>
      <vt:lpstr>Rappel : la nomenclature arborescente</vt:lpstr>
      <vt:lpstr>Gestion de la demande dépendante</vt:lpstr>
      <vt:lpstr>Le principe de la MRP</vt:lpstr>
      <vt:lpstr>Le principe du calcul des besoins nets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La prise en compte du décalage</vt:lpstr>
      <vt:lpstr>Position des ordres dans le temps</vt:lpstr>
      <vt:lpstr>Représentation de la position des ordres dans le temps : le jalonnement</vt:lpstr>
      <vt:lpstr>Production à la commande et sur prévision</vt:lpstr>
      <vt:lpstr>Les règles de regroupement</vt:lpstr>
      <vt:lpstr>Exemples de regroupements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Exemple de calcul</vt:lpstr>
      <vt:lpstr>Le calcul des charges</vt:lpstr>
      <vt:lpstr>La gestion de la capacité</vt:lpstr>
      <vt:lpstr>Le lissage de charge</vt:lpstr>
      <vt:lpstr>Processus iteratif de planification</vt:lpstr>
      <vt:lpstr>Le management des systèmes MRP</vt:lpstr>
      <vt:lpstr>La structuration des nomenclatures</vt:lpstr>
      <vt:lpstr>Risques de gonflement de l'en-cours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 - Séance 10</dc:title>
  <dc:creator>Groupe HEC</dc:creator>
  <cp:lastModifiedBy>GERARD</cp:lastModifiedBy>
  <cp:revision>54</cp:revision>
  <cp:lastPrinted>2003-09-04T13:55:29Z</cp:lastPrinted>
  <dcterms:created xsi:type="dcterms:W3CDTF">1997-12-29T12:38:36Z</dcterms:created>
  <dcterms:modified xsi:type="dcterms:W3CDTF">2016-02-14T19:14:08Z</dcterms:modified>
</cp:coreProperties>
</file>