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7"/>
  </p:notesMasterIdLst>
  <p:handoutMasterIdLst>
    <p:handoutMasterId r:id="rId48"/>
  </p:handoutMasterIdLst>
  <p:sldIdLst>
    <p:sldId id="297" r:id="rId2"/>
    <p:sldId id="298"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32" r:id="rId25"/>
    <p:sldId id="333"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46" r:id="rId39"/>
    <p:sldId id="347" r:id="rId40"/>
    <p:sldId id="348" r:id="rId41"/>
    <p:sldId id="349" r:id="rId42"/>
    <p:sldId id="350" r:id="rId43"/>
    <p:sldId id="351" r:id="rId44"/>
    <p:sldId id="352" r:id="rId45"/>
    <p:sldId id="353" r:id="rId46"/>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79F"/>
    <a:srgbClr val="FF33CC"/>
    <a:srgbClr val="99FF99"/>
    <a:srgbClr val="FF99FF"/>
    <a:srgbClr val="00FFFF"/>
    <a:srgbClr val="0066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915" autoAdjust="0"/>
  </p:normalViewPr>
  <p:slideViewPr>
    <p:cSldViewPr>
      <p:cViewPr>
        <p:scale>
          <a:sx n="100" d="100"/>
          <a:sy n="100" d="100"/>
        </p:scale>
        <p:origin x="-1224" y="-84"/>
      </p:cViewPr>
      <p:guideLst>
        <p:guide orient="horz" pos="2160"/>
        <p:guide pos="2880"/>
      </p:guideLst>
    </p:cSldViewPr>
  </p:slideViewPr>
  <p:outlineViewPr>
    <p:cViewPr>
      <p:scale>
        <a:sx n="33" d="100"/>
        <a:sy n="33" d="100"/>
      </p:scale>
      <p:origin x="0" y="0"/>
    </p:cViewPr>
  </p:outlineViewPr>
  <p:notesTextViewPr>
    <p:cViewPr>
      <p:scale>
        <a:sx n="33" d="100"/>
        <a:sy n="33" d="100"/>
      </p:scale>
      <p:origin x="0" y="0"/>
    </p:cViewPr>
  </p:notesTextViewPr>
  <p:sorterViewPr>
    <p:cViewPr>
      <p:scale>
        <a:sx n="66" d="100"/>
        <a:sy n="66" d="100"/>
      </p:scale>
      <p:origin x="0" y="0"/>
    </p:cViewPr>
  </p:sorterViewPr>
  <p:notesViewPr>
    <p:cSldViewPr>
      <p:cViewPr>
        <p:scale>
          <a:sx n="142" d="100"/>
          <a:sy n="142" d="100"/>
        </p:scale>
        <p:origin x="-1740" y="-7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093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6150" y="4875213"/>
            <a:ext cx="5207000" cy="4630737"/>
          </a:xfrm>
          <a:prstGeom prst="rect">
            <a:avLst/>
          </a:prstGeom>
          <a:noFill/>
          <a:ln w="12700">
            <a:noFill/>
            <a:miter lim="800000"/>
            <a:headEnd/>
            <a:tailEnd/>
          </a:ln>
          <a:effectLst/>
        </p:spPr>
        <p:txBody>
          <a:bodyPr vert="horz" wrap="square" lIns="95479" tIns="46902" rIns="95479" bIns="46902"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
        <p:nvSpPr>
          <p:cNvPr id="2051" name="Rectangle 3"/>
          <p:cNvSpPr>
            <a:spLocks noGrp="1" noRot="1" noChangeAspect="1" noChangeArrowheads="1" noTextEdit="1"/>
          </p:cNvSpPr>
          <p:nvPr>
            <p:ph type="sldImg" idx="2"/>
          </p:nvPr>
        </p:nvSpPr>
        <p:spPr bwMode="auto">
          <a:xfrm>
            <a:off x="1166813" y="893763"/>
            <a:ext cx="4768850" cy="3576637"/>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185944725"/>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 </a:t>
            </a:r>
          </a:p>
          <a:p>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990600" y="766763"/>
            <a:ext cx="5118100" cy="3838575"/>
          </a:xfrm>
          <a:ln/>
        </p:spPr>
      </p:sp>
      <p:sp>
        <p:nvSpPr>
          <p:cNvPr id="33795" name="Rectangle 3"/>
          <p:cNvSpPr>
            <a:spLocks noGrp="1" noChangeArrowheads="1"/>
          </p:cNvSpPr>
          <p:nvPr>
            <p:ph type="body" idx="1"/>
          </p:nvPr>
        </p:nvSpPr>
        <p:spPr>
          <a:xfrm>
            <a:off x="946150" y="4860925"/>
            <a:ext cx="5207000" cy="4606925"/>
          </a:xfrm>
          <a:noFill/>
          <a:ln w="9525"/>
        </p:spPr>
        <p:txBody>
          <a:bodyPr/>
          <a:lstStyle/>
          <a:p>
            <a:r>
              <a:rPr lang="fr-FR" smtClean="0"/>
              <a:t>La procédure de planification se déroulera en deux phases :</a:t>
            </a:r>
          </a:p>
          <a:p>
            <a:r>
              <a:rPr lang="fr-FR" smtClean="0"/>
              <a:t>- niveau MPS (produits finis)</a:t>
            </a:r>
          </a:p>
          <a:p>
            <a:r>
              <a:rPr lang="fr-FR" smtClean="0"/>
              <a:t>- validation manuelle des ordres proposés</a:t>
            </a:r>
          </a:p>
          <a:p>
            <a:r>
              <a:rPr lang="fr-FR" smtClean="0"/>
              <a:t>- niveau MRP (tous les autres articles)</a:t>
            </a:r>
          </a:p>
          <a:p>
            <a:r>
              <a:rPr lang="fr-FR" smtClean="0"/>
              <a:t>- validation manuelle des ordres proposés</a:t>
            </a:r>
          </a:p>
          <a:p>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990600" y="766763"/>
            <a:ext cx="5118100" cy="3838575"/>
          </a:xfrm>
          <a:ln/>
        </p:spPr>
      </p:sp>
      <p:sp>
        <p:nvSpPr>
          <p:cNvPr id="33795" name="Rectangle 3"/>
          <p:cNvSpPr>
            <a:spLocks noGrp="1" noChangeArrowheads="1"/>
          </p:cNvSpPr>
          <p:nvPr>
            <p:ph type="body" idx="1"/>
          </p:nvPr>
        </p:nvSpPr>
        <p:spPr>
          <a:xfrm>
            <a:off x="946150" y="4860925"/>
            <a:ext cx="5207000" cy="4606925"/>
          </a:xfrm>
          <a:noFill/>
          <a:ln w="9525"/>
        </p:spPr>
        <p:txBody>
          <a:bodyPr/>
          <a:lstStyle/>
          <a:p>
            <a:r>
              <a:rPr lang="fr-FR" smtClean="0"/>
              <a:t>La procédure de planification se déroulera en deux phases :</a:t>
            </a:r>
          </a:p>
          <a:p>
            <a:r>
              <a:rPr lang="fr-FR" smtClean="0"/>
              <a:t>- niveau MPS (produits finis)</a:t>
            </a:r>
          </a:p>
          <a:p>
            <a:r>
              <a:rPr lang="fr-FR" smtClean="0"/>
              <a:t>- validation manuelle des ordres proposés</a:t>
            </a:r>
          </a:p>
          <a:p>
            <a:r>
              <a:rPr lang="fr-FR" smtClean="0"/>
              <a:t>- niveau MRP (tous les autres articles)</a:t>
            </a:r>
          </a:p>
          <a:p>
            <a:r>
              <a:rPr lang="fr-FR" smtClean="0"/>
              <a:t>- validation manuelle des ordres proposés</a:t>
            </a:r>
          </a:p>
          <a:p>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990600" y="766763"/>
            <a:ext cx="5118100" cy="3838575"/>
          </a:xfrm>
          <a:ln/>
        </p:spPr>
      </p:sp>
      <p:sp>
        <p:nvSpPr>
          <p:cNvPr id="33795" name="Rectangle 3"/>
          <p:cNvSpPr>
            <a:spLocks noGrp="1" noChangeArrowheads="1"/>
          </p:cNvSpPr>
          <p:nvPr>
            <p:ph type="body" idx="1"/>
          </p:nvPr>
        </p:nvSpPr>
        <p:spPr>
          <a:xfrm>
            <a:off x="946150" y="4860925"/>
            <a:ext cx="5207000" cy="4606925"/>
          </a:xfrm>
          <a:noFill/>
          <a:ln w="9525"/>
        </p:spPr>
        <p:txBody>
          <a:bodyPr/>
          <a:lstStyle/>
          <a:p>
            <a:r>
              <a:rPr lang="fr-FR" smtClean="0"/>
              <a:t>La procédure de planification se déroulera en deux phases :</a:t>
            </a:r>
          </a:p>
          <a:p>
            <a:r>
              <a:rPr lang="fr-FR" smtClean="0"/>
              <a:t>- niveau MPS (produits finis)</a:t>
            </a:r>
          </a:p>
          <a:p>
            <a:r>
              <a:rPr lang="fr-FR" smtClean="0"/>
              <a:t>- validation manuelle des ordres proposés</a:t>
            </a:r>
          </a:p>
          <a:p>
            <a:r>
              <a:rPr lang="fr-FR" smtClean="0"/>
              <a:t>- niveau MRP (tous les autres articles)</a:t>
            </a:r>
          </a:p>
          <a:p>
            <a:r>
              <a:rPr lang="fr-FR" smtClean="0"/>
              <a:t>- validation manuelle des ordres proposés</a:t>
            </a:r>
          </a:p>
          <a:p>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990600" y="766763"/>
            <a:ext cx="5118100" cy="3838575"/>
          </a:xfrm>
          <a:ln/>
        </p:spPr>
      </p:sp>
      <p:sp>
        <p:nvSpPr>
          <p:cNvPr id="33795" name="Rectangle 3"/>
          <p:cNvSpPr>
            <a:spLocks noGrp="1" noChangeArrowheads="1"/>
          </p:cNvSpPr>
          <p:nvPr>
            <p:ph type="body" idx="1"/>
          </p:nvPr>
        </p:nvSpPr>
        <p:spPr>
          <a:xfrm>
            <a:off x="946150" y="4860925"/>
            <a:ext cx="5207000" cy="4606925"/>
          </a:xfrm>
          <a:noFill/>
          <a:ln w="9525"/>
        </p:spPr>
        <p:txBody>
          <a:bodyPr/>
          <a:lstStyle/>
          <a:p>
            <a:r>
              <a:rPr lang="fr-FR" smtClean="0"/>
              <a:t>La procédure de planification se déroulera en deux phases :</a:t>
            </a:r>
          </a:p>
          <a:p>
            <a:r>
              <a:rPr lang="fr-FR" smtClean="0"/>
              <a:t>- niveau MPS (produits finis)</a:t>
            </a:r>
          </a:p>
          <a:p>
            <a:r>
              <a:rPr lang="fr-FR" smtClean="0"/>
              <a:t>- validation manuelle des ordres proposés</a:t>
            </a:r>
          </a:p>
          <a:p>
            <a:r>
              <a:rPr lang="fr-FR" smtClean="0"/>
              <a:t>- niveau MRP (tous les autres articles)</a:t>
            </a:r>
          </a:p>
          <a:p>
            <a:r>
              <a:rPr lang="fr-FR" smtClean="0"/>
              <a:t>- validation manuelle des ordres proposés</a:t>
            </a:r>
          </a:p>
          <a:p>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990600" y="766763"/>
            <a:ext cx="5118100" cy="3838575"/>
          </a:xfrm>
          <a:ln/>
        </p:spPr>
      </p:sp>
      <p:sp>
        <p:nvSpPr>
          <p:cNvPr id="33795" name="Rectangle 3"/>
          <p:cNvSpPr>
            <a:spLocks noGrp="1" noChangeArrowheads="1"/>
          </p:cNvSpPr>
          <p:nvPr>
            <p:ph type="body" idx="1"/>
          </p:nvPr>
        </p:nvSpPr>
        <p:spPr>
          <a:xfrm>
            <a:off x="946150" y="4860925"/>
            <a:ext cx="5207000" cy="4606925"/>
          </a:xfrm>
          <a:noFill/>
          <a:ln w="9525"/>
        </p:spPr>
        <p:txBody>
          <a:bodyPr/>
          <a:lstStyle/>
          <a:p>
            <a:r>
              <a:rPr lang="fr-FR" smtClean="0"/>
              <a:t>La procédure de planification se déroulera en deux phases :</a:t>
            </a:r>
          </a:p>
          <a:p>
            <a:r>
              <a:rPr lang="fr-FR" smtClean="0"/>
              <a:t>- niveau MPS (produits finis)</a:t>
            </a:r>
          </a:p>
          <a:p>
            <a:r>
              <a:rPr lang="fr-FR" smtClean="0"/>
              <a:t>- validation manuelle des ordres proposés</a:t>
            </a:r>
          </a:p>
          <a:p>
            <a:r>
              <a:rPr lang="fr-FR" smtClean="0"/>
              <a:t>- niveau MRP (tous les autres articles)</a:t>
            </a:r>
          </a:p>
          <a:p>
            <a:r>
              <a:rPr lang="fr-FR" smtClean="0"/>
              <a:t>- validation manuelle des ordres proposés</a:t>
            </a:r>
          </a:p>
          <a:p>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990600" y="766763"/>
            <a:ext cx="5118100" cy="3838575"/>
          </a:xfrm>
          <a:ln/>
        </p:spPr>
      </p:sp>
      <p:sp>
        <p:nvSpPr>
          <p:cNvPr id="33795" name="Rectangle 3"/>
          <p:cNvSpPr>
            <a:spLocks noGrp="1" noChangeArrowheads="1"/>
          </p:cNvSpPr>
          <p:nvPr>
            <p:ph type="body" idx="1"/>
          </p:nvPr>
        </p:nvSpPr>
        <p:spPr>
          <a:xfrm>
            <a:off x="946150" y="4860925"/>
            <a:ext cx="5207000" cy="4606925"/>
          </a:xfrm>
          <a:noFill/>
          <a:ln w="9525"/>
        </p:spPr>
        <p:txBody>
          <a:bodyPr/>
          <a:lstStyle/>
          <a:p>
            <a:r>
              <a:rPr lang="fr-FR" smtClean="0"/>
              <a:t>La procédure de planification se déroulera en deux phases :</a:t>
            </a:r>
          </a:p>
          <a:p>
            <a:r>
              <a:rPr lang="fr-FR" smtClean="0"/>
              <a:t>- niveau MPS (produits finis)</a:t>
            </a:r>
          </a:p>
          <a:p>
            <a:r>
              <a:rPr lang="fr-FR" smtClean="0"/>
              <a:t>- validation manuelle des ordres proposés</a:t>
            </a:r>
          </a:p>
          <a:p>
            <a:r>
              <a:rPr lang="fr-FR" smtClean="0"/>
              <a:t>- niveau MRP (tous les autres articles)</a:t>
            </a:r>
          </a:p>
          <a:p>
            <a:r>
              <a:rPr lang="fr-FR" smtClean="0"/>
              <a:t>- validation manuelle des ordres proposés</a:t>
            </a:r>
          </a:p>
          <a:p>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990600" y="766763"/>
            <a:ext cx="5118100" cy="3838575"/>
          </a:xfrm>
          <a:ln/>
        </p:spPr>
      </p:sp>
      <p:sp>
        <p:nvSpPr>
          <p:cNvPr id="33795" name="Rectangle 3"/>
          <p:cNvSpPr>
            <a:spLocks noGrp="1" noChangeArrowheads="1"/>
          </p:cNvSpPr>
          <p:nvPr>
            <p:ph type="body" idx="1"/>
          </p:nvPr>
        </p:nvSpPr>
        <p:spPr>
          <a:xfrm>
            <a:off x="946150" y="4860925"/>
            <a:ext cx="5207000" cy="4606925"/>
          </a:xfrm>
          <a:noFill/>
          <a:ln w="9525"/>
        </p:spPr>
        <p:txBody>
          <a:bodyPr/>
          <a:lstStyle/>
          <a:p>
            <a:r>
              <a:rPr lang="fr-FR" smtClean="0"/>
              <a:t>La procédure de planification se déroulera en deux phases :</a:t>
            </a:r>
          </a:p>
          <a:p>
            <a:r>
              <a:rPr lang="fr-FR" smtClean="0"/>
              <a:t>- niveau MPS (produits finis)</a:t>
            </a:r>
          </a:p>
          <a:p>
            <a:r>
              <a:rPr lang="fr-FR" smtClean="0"/>
              <a:t>- validation manuelle des ordres proposés</a:t>
            </a:r>
          </a:p>
          <a:p>
            <a:r>
              <a:rPr lang="fr-FR" smtClean="0"/>
              <a:t>- niveau MRP (tous les autres articles)</a:t>
            </a:r>
          </a:p>
          <a:p>
            <a:r>
              <a:rPr lang="fr-FR" smtClean="0"/>
              <a:t>- validation manuelle des ordres proposés</a:t>
            </a:r>
          </a:p>
          <a:p>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w="9525"/>
        </p:spPr>
        <p:txBody>
          <a:bodyPr/>
          <a:lstStyle/>
          <a:p>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p:spPr>
        <p:txBody>
          <a:bodyPr/>
          <a:lstStyle/>
          <a:p>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p:txBody>
          <a:bodyPr/>
          <a:lstStyle/>
          <a:p>
            <a:pPr marL="171450" indent="-171450" defTabSz="701589">
              <a:buFont typeface="Arial" panose="020B0604020202020204" pitchFamily="34" charset="0"/>
              <a:buChar char="•"/>
            </a:pPr>
            <a:r>
              <a:rPr lang="fr-FR" dirty="0">
                <a:latin typeface="Arial" panose="020B0604020202020204" pitchFamily="34" charset="0"/>
                <a:cs typeface="Arial" panose="020B0604020202020204" pitchFamily="34" charset="0"/>
                <a:sym typeface="Helvetica" charset="0"/>
              </a:rPr>
              <a:t>Principes du MRP</a:t>
            </a:r>
          </a:p>
          <a:p>
            <a:pPr marL="171450" indent="-171450" defTabSz="701589">
              <a:buFont typeface="Arial" panose="020B0604020202020204" pitchFamily="34" charset="0"/>
              <a:buChar char="•"/>
            </a:pPr>
            <a:r>
              <a:rPr lang="fr-FR" dirty="0">
                <a:latin typeface="Arial" panose="020B0604020202020204" pitchFamily="34" charset="0"/>
                <a:cs typeface="Arial" panose="020B0604020202020204" pitchFamily="34" charset="0"/>
                <a:sym typeface="Helvetica" charset="0"/>
              </a:rPr>
              <a:t>Demande dépendante et indépendante</a:t>
            </a:r>
          </a:p>
          <a:p>
            <a:pPr marL="171450" indent="-171450" defTabSz="701589">
              <a:buFont typeface="Arial" panose="020B0604020202020204" pitchFamily="34" charset="0"/>
              <a:buChar char="•"/>
            </a:pPr>
            <a:r>
              <a:rPr lang="fr-FR" dirty="0">
                <a:latin typeface="Arial" panose="020B0604020202020204" pitchFamily="34" charset="0"/>
                <a:cs typeface="Arial" panose="020B0604020202020204" pitchFamily="34" charset="0"/>
                <a:sym typeface="Helvetica" charset="0"/>
              </a:rPr>
              <a:t>Calcul des besoins nets</a:t>
            </a:r>
          </a:p>
          <a:p>
            <a:pPr marL="171450" indent="-171450" defTabSz="701589">
              <a:buFont typeface="Arial" panose="020B0604020202020204" pitchFamily="34" charset="0"/>
              <a:buChar char="•"/>
            </a:pPr>
            <a:r>
              <a:rPr lang="fr-FR" dirty="0">
                <a:latin typeface="Arial" panose="020B0604020202020204" pitchFamily="34" charset="0"/>
                <a:cs typeface="Arial" panose="020B0604020202020204" pitchFamily="34" charset="0"/>
                <a:sym typeface="Helvetica" charset="0"/>
              </a:rPr>
              <a:t>Règles de groupage</a:t>
            </a:r>
          </a:p>
          <a:p>
            <a:pPr marL="171450" indent="-171450" defTabSz="701589">
              <a:buFont typeface="Arial" panose="020B0604020202020204" pitchFamily="34" charset="0"/>
              <a:buChar char="•"/>
            </a:pPr>
            <a:r>
              <a:rPr lang="fr-FR" dirty="0">
                <a:latin typeface="Arial" panose="020B0604020202020204" pitchFamily="34" charset="0"/>
                <a:cs typeface="Arial" panose="020B0604020202020204" pitchFamily="34" charset="0"/>
                <a:sym typeface="Helvetica" charset="0"/>
              </a:rPr>
              <a:t>Lissage de charge</a:t>
            </a:r>
          </a:p>
          <a:p>
            <a:pPr marL="171450" indent="-171450" defTabSz="701589">
              <a:buFont typeface="Arial" panose="020B0604020202020204" pitchFamily="34" charset="0"/>
              <a:buChar char="•"/>
            </a:pPr>
            <a:r>
              <a:rPr lang="fr-FR" dirty="0">
                <a:latin typeface="Arial" panose="020B0604020202020204" pitchFamily="34" charset="0"/>
                <a:cs typeface="Arial" panose="020B0604020202020204" pitchFamily="34" charset="0"/>
                <a:sym typeface="Helvetica" charset="0"/>
              </a:rPr>
              <a:t>Calcul de charges et lissage</a:t>
            </a:r>
          </a:p>
          <a:p>
            <a:pPr marL="171450" indent="-171450" defTabSz="701589">
              <a:buFont typeface="Arial" panose="020B0604020202020204" pitchFamily="34" charset="0"/>
              <a:buChar char="•"/>
            </a:pPr>
            <a:r>
              <a:rPr lang="fr-FR" dirty="0">
                <a:latin typeface="Arial" panose="020B0604020202020204" pitchFamily="34" charset="0"/>
                <a:cs typeface="Arial" panose="020B0604020202020204" pitchFamily="34" charset="0"/>
                <a:sym typeface="Helvetica" charset="0"/>
              </a:rPr>
              <a:t>Gestion de la demande : horizons et fenêtres de planification</a:t>
            </a:r>
          </a:p>
          <a:p>
            <a:pPr marL="171450" indent="-171450" defTabSz="701589">
              <a:buFont typeface="Arial" panose="020B0604020202020204" pitchFamily="34" charset="0"/>
              <a:buChar char="•"/>
            </a:pPr>
            <a:r>
              <a:rPr lang="fr-FR" dirty="0">
                <a:latin typeface="Arial" panose="020B0604020202020204" pitchFamily="34" charset="0"/>
                <a:cs typeface="Arial" panose="020B0604020202020204" pitchFamily="34" charset="0"/>
                <a:sym typeface="Helvetica" charset="0"/>
              </a:rPr>
              <a:t>Risques de gonflement de l'en-cours</a:t>
            </a:r>
          </a:p>
          <a:p>
            <a:pPr defTabSz="701589"/>
            <a:endParaRPr lang="fr-FR" sz="1700" dirty="0">
              <a:latin typeface="Helvetica" charset="0"/>
              <a:cs typeface="Helvetica" charset="0"/>
              <a:sym typeface="Helvetica"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Les règles de regroupement possibles sont nombreuses. Pour chaque article, il </a:t>
            </a:r>
            <a:r>
              <a:rPr lang="fr-FR" dirty="0" smtClean="0"/>
              <a:t>faut déterminer </a:t>
            </a:r>
            <a:r>
              <a:rPr lang="fr-FR" dirty="0"/>
              <a:t>la règle la meilleure. </a:t>
            </a:r>
            <a:r>
              <a:rPr lang="fr-FR" dirty="0" smtClean="0"/>
              <a:t>Les principales </a:t>
            </a:r>
            <a:r>
              <a:rPr lang="fr-FR" dirty="0"/>
              <a:t>règles </a:t>
            </a:r>
            <a:r>
              <a:rPr lang="fr-FR" dirty="0" smtClean="0"/>
              <a:t>utilisées sont </a:t>
            </a:r>
            <a:r>
              <a:rPr lang="fr-FR" dirty="0"/>
              <a:t>:</a:t>
            </a:r>
          </a:p>
          <a:p>
            <a:pPr marL="171450" indent="-171450">
              <a:buFont typeface="Arial" panose="020B0604020202020204" pitchFamily="34" charset="0"/>
              <a:buChar char="•"/>
            </a:pPr>
            <a:r>
              <a:rPr lang="fr-FR" b="1" dirty="0" smtClean="0"/>
              <a:t>Lot </a:t>
            </a:r>
            <a:r>
              <a:rPr lang="fr-FR" b="1" dirty="0"/>
              <a:t>pour lot </a:t>
            </a:r>
            <a:r>
              <a:rPr lang="fr-FR" dirty="0"/>
              <a:t>: cette règle consiste à ne pas faire de groupage ; chaque </a:t>
            </a:r>
            <a:r>
              <a:rPr lang="fr-FR" dirty="0" smtClean="0"/>
              <a:t>besoin donne </a:t>
            </a:r>
            <a:r>
              <a:rPr lang="fr-FR" dirty="0"/>
              <a:t>lieu à un ordre de fabrication même si plusieurs besoins interviennent le </a:t>
            </a:r>
            <a:r>
              <a:rPr lang="fr-FR" dirty="0" smtClean="0"/>
              <a:t>même jour</a:t>
            </a:r>
            <a:r>
              <a:rPr lang="fr-FR" dirty="0"/>
              <a:t>. On utilise cette règle essentiellement pour les produits finis correspondant à </a:t>
            </a:r>
            <a:r>
              <a:rPr lang="fr-FR" dirty="0" smtClean="0"/>
              <a:t>des commandes </a:t>
            </a:r>
            <a:r>
              <a:rPr lang="fr-FR" dirty="0"/>
              <a:t>spécifiques. Cette règle assure la traçabilité complète des </a:t>
            </a:r>
            <a:r>
              <a:rPr lang="fr-FR" dirty="0" smtClean="0"/>
              <a:t>composants utilisés </a:t>
            </a:r>
            <a:r>
              <a:rPr lang="fr-FR" dirty="0"/>
              <a:t>dans les produits finis.</a:t>
            </a:r>
          </a:p>
          <a:p>
            <a:pPr marL="171450" indent="-171450">
              <a:buFont typeface="Arial" panose="020B0604020202020204" pitchFamily="34" charset="0"/>
              <a:buChar char="•"/>
            </a:pPr>
            <a:r>
              <a:rPr lang="fr-FR" b="1" dirty="0" smtClean="0"/>
              <a:t>Période </a:t>
            </a:r>
            <a:r>
              <a:rPr lang="fr-FR" b="1" dirty="0"/>
              <a:t>économique de lancement </a:t>
            </a:r>
            <a:r>
              <a:rPr lang="fr-FR" dirty="0"/>
              <a:t>: lorsqu’il existe un besoin non couvert par </a:t>
            </a:r>
            <a:r>
              <a:rPr lang="fr-FR" dirty="0" smtClean="0"/>
              <a:t>le stock </a:t>
            </a:r>
            <a:r>
              <a:rPr lang="fr-FR" dirty="0"/>
              <a:t>prévisionnel, on regroupe les besoins futurs sur un horizon donné (par </a:t>
            </a:r>
            <a:r>
              <a:rPr lang="fr-FR" dirty="0" smtClean="0"/>
              <a:t>exemple, un </a:t>
            </a:r>
            <a:r>
              <a:rPr lang="fr-FR" dirty="0"/>
              <a:t>jour, une semaine, deux semaines, dix jours, etc.). Pour des articles gérés selon </a:t>
            </a:r>
            <a:r>
              <a:rPr lang="fr-FR" dirty="0" smtClean="0"/>
              <a:t>un regroupement </a:t>
            </a:r>
            <a:r>
              <a:rPr lang="fr-FR" dirty="0"/>
              <a:t>hebdomadaire, il y aura au plus un lancement par semaine.</a:t>
            </a:r>
          </a:p>
          <a:p>
            <a:pPr marL="171450" indent="-171450">
              <a:buFont typeface="Arial" panose="020B0604020202020204" pitchFamily="34" charset="0"/>
              <a:buChar char="•"/>
            </a:pPr>
            <a:r>
              <a:rPr lang="fr-FR" b="1" dirty="0" smtClean="0"/>
              <a:t>Quantité </a:t>
            </a:r>
            <a:r>
              <a:rPr lang="fr-FR" b="1" dirty="0"/>
              <a:t>économique de lancement </a:t>
            </a:r>
            <a:r>
              <a:rPr lang="fr-FR" dirty="0"/>
              <a:t>: on lance des lots de taille </a:t>
            </a:r>
            <a:r>
              <a:rPr lang="fr-FR" dirty="0" smtClean="0"/>
              <a:t>constante prédéterminée</a:t>
            </a:r>
            <a:r>
              <a:rPr lang="fr-FR" dirty="0"/>
              <a:t>, en appliquant une formule de quantité économique à partir de </a:t>
            </a:r>
            <a:r>
              <a:rPr lang="fr-FR" dirty="0" smtClean="0"/>
              <a:t>la demande </a:t>
            </a:r>
            <a:r>
              <a:rPr lang="fr-FR" dirty="0"/>
              <a:t>moyenne </a:t>
            </a:r>
            <a:r>
              <a:rPr lang="fr-FR" dirty="0" smtClean="0"/>
              <a:t>(Module 4). </a:t>
            </a:r>
            <a:r>
              <a:rPr lang="fr-FR" dirty="0"/>
              <a:t>Cette règle n’est applicable que si la demande </a:t>
            </a:r>
            <a:r>
              <a:rPr lang="fr-FR" dirty="0" smtClean="0"/>
              <a:t>est relativement </a:t>
            </a:r>
            <a:r>
              <a:rPr lang="fr-FR" dirty="0"/>
              <a:t>régulière.</a:t>
            </a:r>
          </a:p>
          <a:p>
            <a:pPr marL="171450" indent="-171450">
              <a:buFont typeface="Arial" panose="020B0604020202020204" pitchFamily="34" charset="0"/>
              <a:buChar char="•"/>
            </a:pPr>
            <a:r>
              <a:rPr lang="fr-FR" b="1" dirty="0" smtClean="0"/>
              <a:t>Quantité </a:t>
            </a:r>
            <a:r>
              <a:rPr lang="fr-FR" b="1" dirty="0"/>
              <a:t>multiple de lancement </a:t>
            </a:r>
            <a:r>
              <a:rPr lang="fr-FR" dirty="0"/>
              <a:t>: on lance des lots d’une taille multiple </a:t>
            </a:r>
            <a:r>
              <a:rPr lang="fr-FR" dirty="0" smtClean="0"/>
              <a:t>d’une quantité </a:t>
            </a:r>
            <a:r>
              <a:rPr lang="fr-FR" dirty="0"/>
              <a:t>donnée qui correspond généralement à une taille de lot technique.</a:t>
            </a:r>
          </a:p>
        </p:txBody>
      </p:sp>
    </p:spTree>
    <p:extLst>
      <p:ext uri="{BB962C8B-B14F-4D97-AF65-F5344CB8AC3E}">
        <p14:creationId xmlns:p14="http://schemas.microsoft.com/office/powerpoint/2010/main" val="33713805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32506641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9388" indent="-179388">
              <a:buFont typeface="Arial" pitchFamily="34" charset="0"/>
              <a:buChar char="•"/>
            </a:pPr>
            <a:r>
              <a:rPr lang="fr-FR" dirty="0"/>
              <a:t>En première ligne, une séquence de besoins à satisfaire pour un produit fini</a:t>
            </a:r>
          </a:p>
          <a:p>
            <a:pPr marL="179388" indent="-179388">
              <a:buFont typeface="Arial" pitchFamily="34" charset="0"/>
              <a:buChar char="•"/>
            </a:pPr>
            <a:r>
              <a:rPr lang="fr-FR" dirty="0"/>
              <a:t>Pour ce produit la règle de gestion est Lot pour lot, c’est-à-dire qu’on lance exactement la quantité requise</a:t>
            </a:r>
          </a:p>
          <a:p>
            <a:pPr marL="179388" indent="-179388">
              <a:buFont typeface="Arial" pitchFamily="34" charset="0"/>
              <a:buChar char="•"/>
            </a:pPr>
            <a:r>
              <a:rPr lang="fr-FR" dirty="0"/>
              <a:t>Le délai de fabrication est de 2 périodes</a:t>
            </a:r>
          </a:p>
          <a:p>
            <a:pPr marL="179388" indent="-179388">
              <a:buFont typeface="Arial" pitchFamily="34" charset="0"/>
              <a:buChar char="•"/>
            </a:pPr>
            <a:r>
              <a:rPr lang="fr-FR" dirty="0"/>
              <a:t>Le stock initial est de 40 unités</a:t>
            </a:r>
          </a:p>
          <a:p>
            <a:endParaRPr lang="fr-FR" dirty="0"/>
          </a:p>
        </p:txBody>
      </p:sp>
    </p:spTree>
    <p:extLst>
      <p:ext uri="{BB962C8B-B14F-4D97-AF65-F5344CB8AC3E}">
        <p14:creationId xmlns:p14="http://schemas.microsoft.com/office/powerpoint/2010/main" val="2657166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On calcule l’évolution du stock prévisionnel :</a:t>
            </a:r>
          </a:p>
          <a:p>
            <a:r>
              <a:rPr lang="fr-FR" dirty="0"/>
              <a:t>A la fin de la première période, ce stock sera de 40 – 15 = 25</a:t>
            </a:r>
          </a:p>
          <a:p>
            <a:r>
              <a:rPr lang="fr-FR" dirty="0"/>
              <a:t>A la fin de la deuxième période, ce stock sera de 25 – 20 = 5</a:t>
            </a:r>
          </a:p>
          <a:p>
            <a:endParaRPr lang="fr-FR" dirty="0"/>
          </a:p>
        </p:txBody>
      </p:sp>
    </p:spTree>
    <p:extLst>
      <p:ext uri="{BB962C8B-B14F-4D97-AF65-F5344CB8AC3E}">
        <p14:creationId xmlns:p14="http://schemas.microsoft.com/office/powerpoint/2010/main" val="22306093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En début de troisième période, on dispose d’un stock de 5 et le besoin brut est de 40</a:t>
            </a:r>
          </a:p>
          <a:p>
            <a:r>
              <a:rPr lang="fr-FR" dirty="0"/>
              <a:t>Il en résulte un besoin net de 40 – 5 = 35</a:t>
            </a:r>
          </a:p>
          <a:p>
            <a:endParaRPr lang="fr-FR" dirty="0"/>
          </a:p>
        </p:txBody>
      </p:sp>
    </p:spTree>
    <p:extLst>
      <p:ext uri="{BB962C8B-B14F-4D97-AF65-F5344CB8AC3E}">
        <p14:creationId xmlns:p14="http://schemas.microsoft.com/office/powerpoint/2010/main" val="31099455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On doit donc prévoir une réception de 35 en période 3</a:t>
            </a:r>
          </a:p>
          <a:p>
            <a:r>
              <a:rPr lang="fr-FR" dirty="0"/>
              <a:t>Le stock prévisionnel sera donc de 0</a:t>
            </a:r>
          </a:p>
          <a:p>
            <a:r>
              <a:rPr lang="fr-FR" dirty="0"/>
              <a:t>Le délai étant de 2 périodes, il faut lancer les 35 unités en période 1</a:t>
            </a:r>
          </a:p>
          <a:p>
            <a:endParaRPr lang="fr-FR" dirty="0"/>
          </a:p>
        </p:txBody>
      </p:sp>
    </p:spTree>
    <p:extLst>
      <p:ext uri="{BB962C8B-B14F-4D97-AF65-F5344CB8AC3E}">
        <p14:creationId xmlns:p14="http://schemas.microsoft.com/office/powerpoint/2010/main" val="9712168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En période 4, il n’y a aucun besoin</a:t>
            </a:r>
          </a:p>
          <a:p>
            <a:r>
              <a:rPr lang="fr-FR" dirty="0"/>
              <a:t>Le stock prévisionnel reste nul</a:t>
            </a:r>
          </a:p>
          <a:p>
            <a:endParaRPr lang="fr-FR" dirty="0"/>
          </a:p>
        </p:txBody>
      </p:sp>
    </p:spTree>
    <p:extLst>
      <p:ext uri="{BB962C8B-B14F-4D97-AF65-F5344CB8AC3E}">
        <p14:creationId xmlns:p14="http://schemas.microsoft.com/office/powerpoint/2010/main" val="4957392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dirty="0"/>
              <a:t>En période 5, le besoin brut est de 10</a:t>
            </a:r>
          </a:p>
          <a:p>
            <a:pPr marL="171450" indent="-171450">
              <a:buFont typeface="Arial" panose="020B0604020202020204" pitchFamily="34" charset="0"/>
              <a:buChar char="•"/>
            </a:pPr>
            <a:r>
              <a:rPr lang="fr-FR" dirty="0"/>
              <a:t>Le stock initial étant nul, le besoin net est de 10</a:t>
            </a:r>
          </a:p>
          <a:p>
            <a:pPr marL="171450" indent="-171450">
              <a:buFont typeface="Arial" panose="020B0604020202020204" pitchFamily="34" charset="0"/>
              <a:buChar char="•"/>
            </a:pPr>
            <a:r>
              <a:rPr lang="fr-FR" dirty="0"/>
              <a:t>Il faut donc prévoir une réception de 10 pour satisfaire le besoin brut</a:t>
            </a:r>
          </a:p>
          <a:p>
            <a:pPr marL="171450" indent="-171450">
              <a:buFont typeface="Arial" panose="020B0604020202020204" pitchFamily="34" charset="0"/>
              <a:buChar char="•"/>
            </a:pPr>
            <a:r>
              <a:rPr lang="fr-FR" dirty="0"/>
              <a:t>Le délai étant de 2 périodes, il faut lancer les 10 unités en période 3</a:t>
            </a:r>
          </a:p>
          <a:p>
            <a:pPr marL="171450" indent="-171450">
              <a:buFont typeface="Arial" panose="020B0604020202020204" pitchFamily="34" charset="0"/>
              <a:buChar char="•"/>
            </a:pPr>
            <a:r>
              <a:rPr lang="fr-FR" dirty="0"/>
              <a:t>Le stock final reste nul</a:t>
            </a:r>
          </a:p>
          <a:p>
            <a:endParaRPr lang="fr-FR" dirty="0"/>
          </a:p>
        </p:txBody>
      </p:sp>
    </p:spTree>
    <p:extLst>
      <p:ext uri="{BB962C8B-B14F-4D97-AF65-F5344CB8AC3E}">
        <p14:creationId xmlns:p14="http://schemas.microsoft.com/office/powerpoint/2010/main" val="21296923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dirty="0"/>
              <a:t>En période 6, le besoin brut est de 20</a:t>
            </a:r>
          </a:p>
          <a:p>
            <a:pPr marL="171450" indent="-171450">
              <a:buFont typeface="Arial" panose="020B0604020202020204" pitchFamily="34" charset="0"/>
              <a:buChar char="•"/>
            </a:pPr>
            <a:r>
              <a:rPr lang="fr-FR" dirty="0"/>
              <a:t>Le stock initial étant nul, le besoin net est de 20</a:t>
            </a:r>
          </a:p>
          <a:p>
            <a:pPr marL="171450" indent="-171450">
              <a:buFont typeface="Arial" panose="020B0604020202020204" pitchFamily="34" charset="0"/>
              <a:buChar char="•"/>
            </a:pPr>
            <a:r>
              <a:rPr lang="fr-FR" dirty="0"/>
              <a:t>Il faut donc prévoir une réception de 20 pour satisfaire le besoin brut</a:t>
            </a:r>
          </a:p>
          <a:p>
            <a:pPr marL="171450" indent="-171450">
              <a:buFont typeface="Arial" panose="020B0604020202020204" pitchFamily="34" charset="0"/>
              <a:buChar char="•"/>
            </a:pPr>
            <a:r>
              <a:rPr lang="fr-FR" dirty="0"/>
              <a:t>Le délai étant de 2 périodes, il faut lancer les 20 unités en période 4</a:t>
            </a:r>
          </a:p>
          <a:p>
            <a:pPr marL="171450" indent="-171450">
              <a:buFont typeface="Arial" panose="020B0604020202020204" pitchFamily="34" charset="0"/>
              <a:buChar char="•"/>
            </a:pPr>
            <a:r>
              <a:rPr lang="fr-FR" dirty="0"/>
              <a:t>Le stock final reste nul</a:t>
            </a:r>
          </a:p>
          <a:p>
            <a:endParaRPr lang="fr-FR" dirty="0"/>
          </a:p>
        </p:txBody>
      </p:sp>
    </p:spTree>
    <p:extLst>
      <p:ext uri="{BB962C8B-B14F-4D97-AF65-F5344CB8AC3E}">
        <p14:creationId xmlns:p14="http://schemas.microsoft.com/office/powerpoint/2010/main" val="1844653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37684087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dirty="0"/>
              <a:t>En période 7, le besoin brut est nul ; le stock prévisionnel reste nul</a:t>
            </a:r>
          </a:p>
          <a:p>
            <a:pPr marL="171450" indent="-171450">
              <a:buFont typeface="Arial" panose="020B0604020202020204" pitchFamily="34" charset="0"/>
              <a:buChar char="•"/>
            </a:pPr>
            <a:r>
              <a:rPr lang="fr-FR" dirty="0"/>
              <a:t>En période 8, le besoin brut est de 30</a:t>
            </a:r>
          </a:p>
          <a:p>
            <a:pPr marL="171450" indent="-171450">
              <a:buFont typeface="Arial" panose="020B0604020202020204" pitchFamily="34" charset="0"/>
              <a:buChar char="•"/>
            </a:pPr>
            <a:r>
              <a:rPr lang="fr-FR" dirty="0"/>
              <a:t>Le stock initial étant nul, le besoin net est de 30</a:t>
            </a:r>
          </a:p>
          <a:p>
            <a:pPr marL="171450" indent="-171450">
              <a:buFont typeface="Arial" panose="020B0604020202020204" pitchFamily="34" charset="0"/>
              <a:buChar char="•"/>
            </a:pPr>
            <a:r>
              <a:rPr lang="fr-FR" dirty="0"/>
              <a:t>Il faut donc prévoir une réception de 30 pour satisfaire le besoin brut</a:t>
            </a:r>
          </a:p>
          <a:p>
            <a:pPr marL="171450" indent="-171450">
              <a:buFont typeface="Arial" panose="020B0604020202020204" pitchFamily="34" charset="0"/>
              <a:buChar char="•"/>
            </a:pPr>
            <a:r>
              <a:rPr lang="fr-FR" dirty="0"/>
              <a:t>Le délai étant de 2 périodes, il faut lancer les 30 unités en période 6</a:t>
            </a:r>
          </a:p>
          <a:p>
            <a:pPr marL="171450" indent="-171450">
              <a:buFont typeface="Arial" panose="020B0604020202020204" pitchFamily="34" charset="0"/>
              <a:buChar char="•"/>
            </a:pPr>
            <a:r>
              <a:rPr lang="fr-FR" dirty="0"/>
              <a:t>Le stock final est nul</a:t>
            </a:r>
          </a:p>
          <a:p>
            <a:endParaRPr lang="fr-FR" dirty="0"/>
          </a:p>
        </p:txBody>
      </p:sp>
    </p:spTree>
    <p:extLst>
      <p:ext uri="{BB962C8B-B14F-4D97-AF65-F5344CB8AC3E}">
        <p14:creationId xmlns:p14="http://schemas.microsoft.com/office/powerpoint/2010/main" val="14563870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dirty="0"/>
              <a:t>Le produit fini comporte un composant avec un coefficient technique de 2 :</a:t>
            </a:r>
          </a:p>
          <a:p>
            <a:pPr marL="171450" indent="-171450">
              <a:buFont typeface="Arial" panose="020B0604020202020204" pitchFamily="34" charset="0"/>
              <a:buChar char="•"/>
            </a:pPr>
            <a:r>
              <a:rPr lang="fr-FR" dirty="0"/>
              <a:t>Il faut 2 unités de composant pour fabriquer un produit fini</a:t>
            </a:r>
          </a:p>
          <a:p>
            <a:pPr marL="171450" indent="-171450">
              <a:buFont typeface="Arial" panose="020B0604020202020204" pitchFamily="34" charset="0"/>
              <a:buChar char="•"/>
            </a:pPr>
            <a:r>
              <a:rPr lang="fr-FR" dirty="0"/>
              <a:t>Ce composant doit être lancé par lot de quantité fixe de 50</a:t>
            </a:r>
          </a:p>
          <a:p>
            <a:pPr marL="171450" indent="-171450">
              <a:buFont typeface="Arial" panose="020B0604020202020204" pitchFamily="34" charset="0"/>
              <a:buChar char="•"/>
            </a:pPr>
            <a:r>
              <a:rPr lang="fr-FR" dirty="0"/>
              <a:t>On désire conserver un stock de sécurité de 5 : on ne vise pas un stock prévisionnel nul </a:t>
            </a:r>
          </a:p>
          <a:p>
            <a:pPr marL="171450" indent="-171450">
              <a:buFont typeface="Arial" panose="020B0604020202020204" pitchFamily="34" charset="0"/>
              <a:buChar char="•"/>
            </a:pPr>
            <a:r>
              <a:rPr lang="fr-FR" dirty="0"/>
              <a:t>mais de 5 unités pour pallier les éventuels aléas</a:t>
            </a:r>
          </a:p>
          <a:p>
            <a:pPr marL="171450" indent="-171450">
              <a:buFont typeface="Arial" panose="020B0604020202020204" pitchFamily="34" charset="0"/>
              <a:buChar char="•"/>
            </a:pPr>
            <a:r>
              <a:rPr lang="fr-FR" dirty="0"/>
              <a:t>Son délai de fabrication est de 3 périodes</a:t>
            </a:r>
          </a:p>
          <a:p>
            <a:pPr marL="171450" indent="-171450">
              <a:buFont typeface="Arial" panose="020B0604020202020204" pitchFamily="34" charset="0"/>
              <a:buChar char="•"/>
            </a:pPr>
            <a:r>
              <a:rPr lang="fr-FR" dirty="0"/>
              <a:t>Son stock initial est de 100</a:t>
            </a:r>
          </a:p>
          <a:p>
            <a:endParaRPr lang="fr-FR" dirty="0"/>
          </a:p>
        </p:txBody>
      </p:sp>
    </p:spTree>
    <p:extLst>
      <p:ext uri="{BB962C8B-B14F-4D97-AF65-F5344CB8AC3E}">
        <p14:creationId xmlns:p14="http://schemas.microsoft.com/office/powerpoint/2010/main" val="258678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Détermination des besoins bruts pour le composant :</a:t>
            </a:r>
          </a:p>
          <a:p>
            <a:pPr marL="171450" indent="-171450">
              <a:buFont typeface="Arial" panose="020B0604020202020204" pitchFamily="34" charset="0"/>
              <a:buChar char="•"/>
            </a:pPr>
            <a:r>
              <a:rPr lang="fr-FR" dirty="0"/>
              <a:t>En période 1, on veut lancer 35 produis finis</a:t>
            </a:r>
          </a:p>
          <a:p>
            <a:pPr marL="171450" indent="-171450">
              <a:buFont typeface="Arial" panose="020B0604020202020204" pitchFamily="34" charset="0"/>
              <a:buChar char="•"/>
            </a:pPr>
            <a:r>
              <a:rPr lang="fr-FR" dirty="0"/>
              <a:t>On aura donc besoin de 35 x 2 = 70 composants</a:t>
            </a:r>
          </a:p>
          <a:p>
            <a:endParaRPr lang="fr-FR" dirty="0"/>
          </a:p>
          <a:p>
            <a:r>
              <a:rPr lang="fr-FR" dirty="0"/>
              <a:t>Noter que l’on se base sur la quantité lancée et non sur les besoin brut du produit fini</a:t>
            </a:r>
          </a:p>
          <a:p>
            <a:endParaRPr lang="fr-FR" dirty="0"/>
          </a:p>
        </p:txBody>
      </p:sp>
    </p:spTree>
    <p:extLst>
      <p:ext uri="{BB962C8B-B14F-4D97-AF65-F5344CB8AC3E}">
        <p14:creationId xmlns:p14="http://schemas.microsoft.com/office/powerpoint/2010/main" val="25782896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On procède de même pour les autres périodes</a:t>
            </a:r>
          </a:p>
          <a:p>
            <a:endParaRPr lang="fr-FR" dirty="0"/>
          </a:p>
        </p:txBody>
      </p:sp>
    </p:spTree>
    <p:extLst>
      <p:ext uri="{BB962C8B-B14F-4D97-AF65-F5344CB8AC3E}">
        <p14:creationId xmlns:p14="http://schemas.microsoft.com/office/powerpoint/2010/main" val="6786130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On calcule comme précédemment le stock prévisionnel</a:t>
            </a:r>
          </a:p>
          <a:p>
            <a:endParaRPr lang="fr-FR" dirty="0"/>
          </a:p>
        </p:txBody>
      </p:sp>
    </p:spTree>
    <p:extLst>
      <p:ext uri="{BB962C8B-B14F-4D97-AF65-F5344CB8AC3E}">
        <p14:creationId xmlns:p14="http://schemas.microsoft.com/office/powerpoint/2010/main" val="40017191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dirty="0"/>
              <a:t>En période 4, le besoin brut est de 40</a:t>
            </a:r>
          </a:p>
          <a:p>
            <a:pPr marL="171450" indent="-171450">
              <a:buFont typeface="Arial" panose="020B0604020202020204" pitchFamily="34" charset="0"/>
              <a:buChar char="•"/>
            </a:pPr>
            <a:r>
              <a:rPr lang="fr-FR" dirty="0"/>
              <a:t>On dispose de 10 unités en stock</a:t>
            </a:r>
          </a:p>
          <a:p>
            <a:pPr marL="171450" indent="-171450">
              <a:buFont typeface="Arial" panose="020B0604020202020204" pitchFamily="34" charset="0"/>
              <a:buChar char="•"/>
            </a:pPr>
            <a:r>
              <a:rPr lang="fr-FR" dirty="0"/>
              <a:t>On veut conserver un stock de sécurité de 5</a:t>
            </a:r>
          </a:p>
          <a:p>
            <a:pPr marL="171450" indent="-171450">
              <a:buFont typeface="Arial" panose="020B0604020202020204" pitchFamily="34" charset="0"/>
              <a:buChar char="•"/>
            </a:pPr>
            <a:r>
              <a:rPr lang="fr-FR" dirty="0"/>
              <a:t>Le besoin net est donc de 40 – 10 + 5 = 35</a:t>
            </a:r>
          </a:p>
          <a:p>
            <a:endParaRPr lang="fr-FR" dirty="0"/>
          </a:p>
        </p:txBody>
      </p:sp>
    </p:spTree>
    <p:extLst>
      <p:ext uri="{BB962C8B-B14F-4D97-AF65-F5344CB8AC3E}">
        <p14:creationId xmlns:p14="http://schemas.microsoft.com/office/powerpoint/2010/main" val="29700952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dirty="0"/>
              <a:t>La taille du lot de fabrication étant de 50, la réception sera de 50</a:t>
            </a:r>
          </a:p>
          <a:p>
            <a:pPr marL="171450" indent="-171450">
              <a:buFont typeface="Arial" panose="020B0604020202020204" pitchFamily="34" charset="0"/>
              <a:buChar char="•"/>
            </a:pPr>
            <a:r>
              <a:rPr lang="fr-FR" dirty="0"/>
              <a:t>Le délai de fabrication étant de 3, le lancement devra intervenir en période 1</a:t>
            </a:r>
          </a:p>
          <a:p>
            <a:pPr marL="171450" indent="-171450">
              <a:buFont typeface="Arial" panose="020B0604020202020204" pitchFamily="34" charset="0"/>
              <a:buChar char="•"/>
            </a:pPr>
            <a:r>
              <a:rPr lang="fr-FR" dirty="0"/>
              <a:t>Le stock final sera de 10 + 50 – 40 = 20</a:t>
            </a:r>
          </a:p>
          <a:p>
            <a:endParaRPr lang="fr-FR" dirty="0"/>
          </a:p>
        </p:txBody>
      </p:sp>
    </p:spTree>
    <p:extLst>
      <p:ext uri="{BB962C8B-B14F-4D97-AF65-F5344CB8AC3E}">
        <p14:creationId xmlns:p14="http://schemas.microsoft.com/office/powerpoint/2010/main" val="38515762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dirty="0"/>
              <a:t>En période 6, le besoin brut est de 60</a:t>
            </a:r>
          </a:p>
          <a:p>
            <a:pPr marL="171450" indent="-171450">
              <a:buFont typeface="Arial" panose="020B0604020202020204" pitchFamily="34" charset="0"/>
              <a:buChar char="•"/>
            </a:pPr>
            <a:r>
              <a:rPr lang="fr-FR" dirty="0"/>
              <a:t>On dispose de 20 unités en stock</a:t>
            </a:r>
          </a:p>
          <a:p>
            <a:pPr marL="171450" indent="-171450">
              <a:buFont typeface="Arial" panose="020B0604020202020204" pitchFamily="34" charset="0"/>
              <a:buChar char="•"/>
            </a:pPr>
            <a:r>
              <a:rPr lang="fr-FR" dirty="0"/>
              <a:t>On veut conserver un stock de sécurité de 5</a:t>
            </a:r>
          </a:p>
          <a:p>
            <a:pPr marL="171450" indent="-171450">
              <a:buFont typeface="Arial" panose="020B0604020202020204" pitchFamily="34" charset="0"/>
              <a:buChar char="•"/>
            </a:pPr>
            <a:r>
              <a:rPr lang="fr-FR" dirty="0"/>
              <a:t>Le besoin net est donc de 60 – 20 + 5 = 45</a:t>
            </a:r>
          </a:p>
          <a:p>
            <a:endParaRPr lang="fr-FR" dirty="0"/>
          </a:p>
        </p:txBody>
      </p:sp>
    </p:spTree>
    <p:extLst>
      <p:ext uri="{BB962C8B-B14F-4D97-AF65-F5344CB8AC3E}">
        <p14:creationId xmlns:p14="http://schemas.microsoft.com/office/powerpoint/2010/main" val="23108678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dirty="0"/>
              <a:t>La taille du lot de fabrication étant de 50, la réception sera de 50</a:t>
            </a:r>
          </a:p>
          <a:p>
            <a:pPr marL="171450" indent="-171450">
              <a:buFont typeface="Arial" panose="020B0604020202020204" pitchFamily="34" charset="0"/>
              <a:buChar char="•"/>
            </a:pPr>
            <a:r>
              <a:rPr lang="fr-FR" dirty="0"/>
              <a:t>Le délai de fabrication étant de 3, le lancement devra intervenir en période 3</a:t>
            </a:r>
          </a:p>
          <a:p>
            <a:pPr marL="171450" indent="-171450">
              <a:buFont typeface="Arial" panose="020B0604020202020204" pitchFamily="34" charset="0"/>
              <a:buChar char="•"/>
            </a:pPr>
            <a:r>
              <a:rPr lang="fr-FR" dirty="0"/>
              <a:t>Le stock final sera de 20 + 50 – 60 = 10</a:t>
            </a:r>
          </a:p>
          <a:p>
            <a:endParaRPr lang="fr-FR" dirty="0"/>
          </a:p>
        </p:txBody>
      </p:sp>
    </p:spTree>
    <p:extLst>
      <p:ext uri="{BB962C8B-B14F-4D97-AF65-F5344CB8AC3E}">
        <p14:creationId xmlns:p14="http://schemas.microsoft.com/office/powerpoint/2010/main" val="7201659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3786456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946150" y="4878388"/>
            <a:ext cx="5207000" cy="4625975"/>
          </a:xfrm>
          <a:noFill/>
          <a:ln w="9525"/>
        </p:spPr>
        <p:txBody>
          <a:bodyPr lIns="95456" tIns="46890" rIns="95456" bIns="46890"/>
          <a:lstStyle/>
          <a:p>
            <a:pPr defTabSz="965200">
              <a:lnSpc>
                <a:spcPct val="100000"/>
              </a:lnSpc>
              <a:spcBef>
                <a:spcPct val="0"/>
              </a:spcBef>
            </a:pPr>
            <a:r>
              <a:rPr lang="fr-FR" sz="2500" dirty="0" smtClean="0">
                <a:latin typeface="Times New Roman" pitchFamily="18" charset="0"/>
              </a:rPr>
              <a:t>A gauche en jaune, le bloc de gestion des données techniques</a:t>
            </a:r>
          </a:p>
          <a:p>
            <a:pPr defTabSz="965200">
              <a:lnSpc>
                <a:spcPct val="100000"/>
              </a:lnSpc>
              <a:spcBef>
                <a:spcPct val="0"/>
              </a:spcBef>
            </a:pPr>
            <a:r>
              <a:rPr lang="fr-FR" sz="2500" dirty="0" smtClean="0">
                <a:latin typeface="Times New Roman" pitchFamily="18" charset="0"/>
              </a:rPr>
              <a:t>Cliquer sur un pavé pour accéder directement à la diapo détaillée</a:t>
            </a:r>
          </a:p>
          <a:p>
            <a:pPr defTabSz="965200">
              <a:lnSpc>
                <a:spcPct val="100000"/>
              </a:lnSpc>
              <a:spcBef>
                <a:spcPct val="0"/>
              </a:spcBef>
            </a:pPr>
            <a:r>
              <a:rPr lang="fr-FR" sz="2500" dirty="0" smtClean="0">
                <a:latin typeface="Times New Roman" pitchFamily="18" charset="0"/>
              </a:rPr>
              <a:t>Des boutons RETOUR figurent sur ces diapo pour revenir ici.</a:t>
            </a:r>
          </a:p>
        </p:txBody>
      </p:sp>
      <p:sp>
        <p:nvSpPr>
          <p:cNvPr id="29699" name="Rectangle 3"/>
          <p:cNvSpPr>
            <a:spLocks noGrp="1" noRot="1" noChangeAspect="1" noChangeArrowheads="1" noTextEdit="1"/>
          </p:cNvSpPr>
          <p:nvPr>
            <p:ph type="sldImg"/>
          </p:nvPr>
        </p:nvSpPr>
        <p:spPr>
          <a:xfrm>
            <a:off x="1163638" y="893763"/>
            <a:ext cx="4773612" cy="3579812"/>
          </a:xfrm>
          <a:ln cap="flat"/>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34294020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p:spPr>
        <p:txBody>
          <a:bodyPr/>
          <a:lstStyle/>
          <a:p>
            <a:r>
              <a:rPr lang="fr-FR" dirty="0"/>
              <a:t>Pour lisser la charge, on avance certains ordres (dans la mesure où cela </a:t>
            </a:r>
            <a:r>
              <a:rPr lang="fr-FR" dirty="0" smtClean="0"/>
              <a:t>est possible</a:t>
            </a:r>
            <a:r>
              <a:rPr lang="fr-FR" dirty="0"/>
              <a:t>) ; la charge d’une période diminuera et la charge de la période </a:t>
            </a:r>
            <a:r>
              <a:rPr lang="fr-FR" dirty="0" smtClean="0"/>
              <a:t>précédente augmentera</a:t>
            </a:r>
            <a:r>
              <a:rPr lang="fr-FR" dirty="0"/>
              <a:t>. Il y aura création d’un stock (les produits fabriqués en avance ne sont </a:t>
            </a:r>
            <a:r>
              <a:rPr lang="fr-FR" dirty="0" smtClean="0"/>
              <a:t>pas consommés </a:t>
            </a:r>
            <a:r>
              <a:rPr lang="fr-FR" dirty="0"/>
              <a:t>immédiatement). Mais cela a aussi pour conséquence de modifier </a:t>
            </a:r>
            <a:r>
              <a:rPr lang="fr-FR" dirty="0" smtClean="0"/>
              <a:t>les calculs </a:t>
            </a:r>
            <a:r>
              <a:rPr lang="fr-FR" dirty="0"/>
              <a:t>des besoins pour les niveaux inférieurs puisque l’on aura besoin plus tôt </a:t>
            </a:r>
            <a:r>
              <a:rPr lang="fr-FR" dirty="0" smtClean="0"/>
              <a:t>des composants </a:t>
            </a:r>
            <a:r>
              <a:rPr lang="fr-FR" dirty="0"/>
              <a:t>qui entrent dans les produits dont on aura avancé la </a:t>
            </a:r>
            <a:r>
              <a:rPr lang="fr-FR" dirty="0" smtClean="0"/>
              <a:t>fabrication. Il </a:t>
            </a:r>
            <a:r>
              <a:rPr lang="fr-FR" dirty="0"/>
              <a:t>est alors nécessaire de relancer le calcul des besoins.</a:t>
            </a:r>
            <a:endParaRPr lang="fr-FR"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31" tIns="45715" rIns="91431" bIns="45715" anchor="ctr"/>
          <a:lstStyle/>
          <a:p>
            <a:endParaRPr lang="fr-FR" dirty="0"/>
          </a:p>
        </p:txBody>
      </p:sp>
      <p:sp>
        <p:nvSpPr>
          <p:cNvPr id="55299" name="Rectangle 3"/>
          <p:cNvSpPr>
            <a:spLocks noChangeArrowheads="1"/>
          </p:cNvSpPr>
          <p:nvPr/>
        </p:nvSpPr>
        <p:spPr bwMode="auto">
          <a:xfrm>
            <a:off x="4022725" y="9723439"/>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5483" tIns="46903" rIns="95483" bIns="46903" anchor="b"/>
          <a:lstStyle/>
          <a:p>
            <a:pPr algn="r" defTabSz="966693"/>
            <a:r>
              <a:rPr lang="fr-FR" sz="1300" dirty="0">
                <a:latin typeface="Times New Roman" charset="0"/>
              </a:rPr>
              <a:t>22</a:t>
            </a:r>
          </a:p>
        </p:txBody>
      </p:sp>
      <p:sp>
        <p:nvSpPr>
          <p:cNvPr id="55300" name="Rectangle 4"/>
          <p:cNvSpPr>
            <a:spLocks noChangeArrowheads="1"/>
          </p:cNvSpPr>
          <p:nvPr/>
        </p:nvSpPr>
        <p:spPr bwMode="auto">
          <a:xfrm>
            <a:off x="1" y="9723439"/>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31" tIns="45715" rIns="91431" bIns="45715" anchor="ctr"/>
          <a:lstStyle/>
          <a:p>
            <a:endParaRPr lang="fr-FR" dirty="0"/>
          </a:p>
        </p:txBody>
      </p:sp>
      <p:sp>
        <p:nvSpPr>
          <p:cNvPr id="55301" name="Rectangle 5"/>
          <p:cNvSpPr>
            <a:spLocks noChangeArrowheads="1"/>
          </p:cNvSpPr>
          <p:nvPr/>
        </p:nvSpPr>
        <p:spPr bwMode="auto">
          <a:xfrm>
            <a:off x="1" y="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31" tIns="45715" rIns="91431" bIns="45715" anchor="ctr"/>
          <a:lstStyle/>
          <a:p>
            <a:endParaRPr lang="fr-FR" dirty="0"/>
          </a:p>
        </p:txBody>
      </p:sp>
      <p:sp>
        <p:nvSpPr>
          <p:cNvPr id="55302" name="Rectangle 6"/>
          <p:cNvSpPr>
            <a:spLocks noGrp="1" noRot="1" noChangeAspect="1" noChangeArrowheads="1" noTextEdit="1"/>
          </p:cNvSpPr>
          <p:nvPr>
            <p:ph type="sldImg"/>
          </p:nvPr>
        </p:nvSpPr>
        <p:spPr>
          <a:xfrm>
            <a:off x="1171575" y="860425"/>
            <a:ext cx="4757738" cy="3568700"/>
          </a:xfrm>
          <a:ln cap="flat"/>
          <a:extLst>
            <a:ext uri="{FAA26D3D-D897-4be2-8F04-BA451C77F1D7}">
              <ma14:placeholderFlag xmlns="" xmlns:ma14="http://schemas.microsoft.com/office/mac/drawingml/2011/main" val="1"/>
            </a:ext>
          </a:extLst>
        </p:spPr>
      </p:sp>
      <p:sp>
        <p:nvSpPr>
          <p:cNvPr id="55303" name="Rectangle 7"/>
          <p:cNvSpPr>
            <a:spLocks noGrp="1" noChangeArrowheads="1"/>
          </p:cNvSpPr>
          <p:nvPr>
            <p:ph type="body" idx="1"/>
          </p:nvPr>
        </p:nvSpPr>
        <p:spPr>
          <a:xfrm>
            <a:off x="946150" y="4862514"/>
            <a:ext cx="5207000" cy="4605337"/>
          </a:xfrm>
          <a:ln/>
        </p:spPr>
        <p:txBody>
          <a:bodyPr lIns="95483" tIns="46903" rIns="95483" bIns="46903"/>
          <a:lstStyle/>
          <a:p>
            <a:endParaRPr lang="fr-F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14175515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w="9525"/>
        </p:spPr>
        <p:txBody>
          <a:bodyPr/>
          <a:lstStyle/>
          <a:p>
            <a:r>
              <a:rPr lang="fr-FR" dirty="0"/>
              <a:t>À l’inverse, on peut structurer la nomenclature selon les grands stades du </a:t>
            </a:r>
            <a:r>
              <a:rPr lang="fr-FR" dirty="0" smtClean="0"/>
              <a:t>processus de </a:t>
            </a:r>
            <a:r>
              <a:rPr lang="fr-FR" dirty="0"/>
              <a:t>fabrication. On obtiendra alors moins de niveaux, mais les fabrications de </a:t>
            </a:r>
            <a:r>
              <a:rPr lang="fr-FR" dirty="0" smtClean="0"/>
              <a:t>sous-ensembles identiques </a:t>
            </a:r>
            <a:r>
              <a:rPr lang="fr-FR" dirty="0"/>
              <a:t>ne seront pas </a:t>
            </a:r>
            <a:r>
              <a:rPr lang="fr-FR" dirty="0" smtClean="0"/>
              <a:t>groupées</a:t>
            </a:r>
          </a:p>
          <a:p>
            <a:r>
              <a:rPr lang="fr-FR" dirty="0" smtClean="0"/>
              <a:t>Le </a:t>
            </a:r>
            <a:r>
              <a:rPr lang="fr-FR" dirty="0"/>
              <a:t>cycle total de fabrication d’un produit fini est déterminé par la somme </a:t>
            </a:r>
            <a:r>
              <a:rPr lang="fr-FR" dirty="0" smtClean="0"/>
              <a:t>des décalages </a:t>
            </a:r>
            <a:r>
              <a:rPr lang="fr-FR" dirty="0"/>
              <a:t>entre chaque niveau de sa nomenclature. Plus le nombre de niveaux </a:t>
            </a:r>
            <a:r>
              <a:rPr lang="fr-FR" dirty="0" smtClean="0"/>
              <a:t>est important</a:t>
            </a:r>
            <a:r>
              <a:rPr lang="fr-FR" dirty="0"/>
              <a:t>, plus les opérations de lancement et de stockage intermédiaire </a:t>
            </a:r>
            <a:r>
              <a:rPr lang="fr-FR" dirty="0" smtClean="0"/>
              <a:t>sont nombreuses </a:t>
            </a:r>
            <a:r>
              <a:rPr lang="fr-FR" dirty="0"/>
              <a:t>et plus le cycle total est susceptible d’être long.</a:t>
            </a:r>
          </a:p>
          <a:p>
            <a:r>
              <a:rPr lang="fr-FR" dirty="0"/>
              <a:t>La création d’un niveau de nomenclature est une décision du Bureau d’Études et </a:t>
            </a:r>
            <a:r>
              <a:rPr lang="fr-FR" dirty="0" smtClean="0"/>
              <a:t>du Bureau </a:t>
            </a:r>
            <a:r>
              <a:rPr lang="fr-FR" dirty="0"/>
              <a:t>des Méthodes. Ils tentent d’identifier des sous-ensembles communs à </a:t>
            </a:r>
            <a:r>
              <a:rPr lang="fr-FR" dirty="0" smtClean="0"/>
              <a:t>plusieurs articles </a:t>
            </a:r>
            <a:r>
              <a:rPr lang="fr-FR" dirty="0"/>
              <a:t>permettant de faire des lancements groupés. Mais cela peut conduire à créer </a:t>
            </a:r>
            <a:r>
              <a:rPr lang="fr-FR" dirty="0" smtClean="0"/>
              <a:t>de nombreux </a:t>
            </a:r>
            <a:r>
              <a:rPr lang="fr-FR" dirty="0"/>
              <a:t>niveaux de sous-ensembles et donc à allonger les cycles.</a:t>
            </a:r>
            <a:endParaRPr lang="fr-FR"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9699" name="Rectangle 3"/>
          <p:cNvSpPr>
            <a:spLocks noGrp="1" noChangeArrowheads="1"/>
          </p:cNvSpPr>
          <p:nvPr>
            <p:ph type="body" idx="1"/>
          </p:nvPr>
        </p:nvSpPr>
        <p:spPr/>
        <p:txBody>
          <a:bodyPr/>
          <a:lstStyle/>
          <a:p>
            <a:r>
              <a:rPr lang="fr-FR" dirty="0"/>
              <a:t>Si l’on veut réduire les aléas, il faut que les efforts portent sur la recherche de </a:t>
            </a:r>
            <a:r>
              <a:rPr lang="fr-FR" dirty="0" smtClean="0"/>
              <a:t>la fiabilité </a:t>
            </a:r>
            <a:r>
              <a:rPr lang="fr-FR" dirty="0"/>
              <a:t>générale du processus de production. Cela concerne les machines, </a:t>
            </a:r>
            <a:r>
              <a:rPr lang="fr-FR" dirty="0" smtClean="0"/>
              <a:t>les procédés </a:t>
            </a:r>
            <a:r>
              <a:rPr lang="fr-FR" dirty="0"/>
              <a:t>de fabrication, le personnel, le respect des délais internes et des délais </a:t>
            </a:r>
            <a:r>
              <a:rPr lang="fr-FR" dirty="0" smtClean="0"/>
              <a:t>des fournisseurs</a:t>
            </a:r>
            <a:r>
              <a:rPr lang="fr-FR" dirty="0"/>
              <a:t>. Si les aléas sont trop importants, on risque de s’enfermer dans </a:t>
            </a:r>
            <a:r>
              <a:rPr lang="fr-FR" b="1" dirty="0"/>
              <a:t>un </a:t>
            </a:r>
            <a:r>
              <a:rPr lang="fr-FR" b="1" dirty="0" smtClean="0"/>
              <a:t>cercle vicieux </a:t>
            </a:r>
            <a:r>
              <a:rPr lang="fr-FR" dirty="0"/>
              <a:t>qui est l’échec de la méthode </a:t>
            </a:r>
            <a:r>
              <a:rPr lang="fr-FR" dirty="0" smtClean="0"/>
              <a:t>MRP.</a:t>
            </a:r>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990600" y="766763"/>
            <a:ext cx="5118100" cy="3838575"/>
          </a:xfrm>
          <a:solidFill>
            <a:srgbClr val="FFFFFF"/>
          </a:solidFill>
          <a:ln/>
        </p:spPr>
      </p:sp>
      <p:sp>
        <p:nvSpPr>
          <p:cNvPr id="2" name="Espace réservé des commentaires 1"/>
          <p:cNvSpPr>
            <a:spLocks noGrp="1"/>
          </p:cNvSpPr>
          <p:nvPr>
            <p:ph type="body" sz="quarter" idx="10"/>
          </p:nvPr>
        </p:nvSpPr>
        <p:spPr/>
        <p:txBody>
          <a:bodyPr/>
          <a:lstStyle/>
          <a:p>
            <a:r>
              <a:rPr lang="fr-FR" dirty="0"/>
              <a:t>Elles sont</a:t>
            </a:r>
            <a:r>
              <a:rPr lang="fr-FR" b="1" dirty="0"/>
              <a:t> </a:t>
            </a:r>
            <a:r>
              <a:rPr lang="fr-FR" dirty="0"/>
              <a:t>dites cascadées ou multi niveaux.</a:t>
            </a:r>
            <a:r>
              <a:rPr lang="fr-FR" dirty="0"/>
              <a:t/>
            </a:r>
            <a:br>
              <a:rPr lang="fr-FR" dirty="0"/>
            </a:br>
            <a:r>
              <a:rPr lang="fr-FR" dirty="0"/>
              <a:t>Chaque produit fabriqué y est décrit selon le processus de réalisation et d'assemblage en atelier. Ces nomenclatures définissent, sous une forme hiérarchisée, les composants de chaque composé. Cette forme de nomenclature est la plus répandue car elle est visuelle et se prête bien à une représentation sous forme de graphe compréhensible par tous et sur lequel le paramètre temps peut figurer.</a:t>
            </a:r>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2745004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w="9525"/>
        </p:spPr>
        <p:txBody>
          <a:bodyPr/>
          <a:lstStyle/>
          <a:p>
            <a:pPr fontAlgn="t"/>
            <a:r>
              <a:rPr lang="fr-FR" dirty="0" smtClean="0"/>
              <a:t>Le </a:t>
            </a:r>
            <a:r>
              <a:rPr lang="fr-FR" dirty="0" err="1"/>
              <a:t>material</a:t>
            </a:r>
            <a:r>
              <a:rPr lang="fr-FR" dirty="0"/>
              <a:t> </a:t>
            </a:r>
            <a:r>
              <a:rPr lang="fr-FR" dirty="0" err="1"/>
              <a:t>requirement</a:t>
            </a:r>
            <a:r>
              <a:rPr lang="fr-FR" dirty="0"/>
              <a:t> planning (MRP) ou en français, la planification des besoins en composants, peut être considéré comme une </a:t>
            </a:r>
            <a:r>
              <a:rPr lang="fr-FR" dirty="0" smtClean="0"/>
              <a:t>méthode </a:t>
            </a:r>
            <a:r>
              <a:rPr lang="fr-FR" dirty="0"/>
              <a:t>de réapprovisionnement du stock. Elle permet de prévoir le calendrier d’utilisation des produits du stock à partir de données techniques et commerciales.</a:t>
            </a:r>
          </a:p>
          <a:p>
            <a:r>
              <a:rPr lang="fr-FR" dirty="0" smtClean="0"/>
              <a:t>La </a:t>
            </a:r>
            <a:r>
              <a:rPr lang="fr-FR" dirty="0"/>
              <a:t>méthode MRP est historiquement la première méthode dont l’usage est lié à celui de l’ordinateur et elle est la base des premières GPAO (Gestion de la production assistée par ordinateur). Elle se base sur l’éclatement des produits finis en composants à quantité connue et sur des délais d’obtention de tous les produits. Elle  calcule les quantités achetées ou à approvisionner.</a:t>
            </a:r>
            <a:br>
              <a:rPr lang="fr-FR" dirty="0"/>
            </a:br>
            <a:r>
              <a:rPr lang="fr-FR" dirty="0"/>
              <a:t/>
            </a:r>
            <a:br>
              <a:rPr lang="fr-FR" dirty="0"/>
            </a:br>
            <a:r>
              <a:rPr lang="fr-FR" dirty="0"/>
              <a:t>Dans la terminologie de la méthode MRP, tout produit du stock peut être considéré comme :</a:t>
            </a:r>
          </a:p>
          <a:p>
            <a:pPr marL="171450" indent="-171450">
              <a:buFont typeface="Arial" panose="020B0604020202020204" pitchFamily="34" charset="0"/>
              <a:buChar char="•"/>
            </a:pPr>
            <a:r>
              <a:rPr lang="fr-FR" dirty="0"/>
              <a:t>Besoin indépendant : qui s’exprime de façon externe et aléatoire à l’entreprise, tel que les produits finis.</a:t>
            </a:r>
          </a:p>
          <a:p>
            <a:pPr marL="171450" indent="-171450">
              <a:buFont typeface="Arial" panose="020B0604020202020204" pitchFamily="34" charset="0"/>
              <a:buChar char="•"/>
            </a:pPr>
            <a:r>
              <a:rPr lang="fr-FR" dirty="0"/>
              <a:t>Besoin dépendant : c’est un besoin qui peut être calculé d’une façon déterministe à partir des besoins indépendants, tel que les matières premières etc...</a:t>
            </a:r>
          </a:p>
          <a:p>
            <a:r>
              <a:rPr lang="fr-FR" dirty="0"/>
              <a:t>Pour effectuer le calcul des besoins, on a besoin de deux types de données :</a:t>
            </a:r>
          </a:p>
          <a:p>
            <a:r>
              <a:rPr lang="fr-FR" dirty="0"/>
              <a:t>Les données techniques :</a:t>
            </a:r>
          </a:p>
          <a:p>
            <a:pPr marL="628650" lvl="1" indent="-171450">
              <a:buFont typeface="Arial" panose="020B0604020202020204" pitchFamily="34" charset="0"/>
              <a:buChar char="•"/>
            </a:pPr>
            <a:r>
              <a:rPr lang="fr-FR" dirty="0"/>
              <a:t>Nomenclature liée à la décomposition du produit fini en différents composants avec les quantités</a:t>
            </a:r>
          </a:p>
          <a:p>
            <a:pPr marL="628650" lvl="1" indent="-171450">
              <a:buFont typeface="Arial" panose="020B0604020202020204" pitchFamily="34" charset="0"/>
              <a:buChar char="•"/>
            </a:pPr>
            <a:r>
              <a:rPr lang="fr-FR" dirty="0"/>
              <a:t>Délais d’obtention de chacun des composants</a:t>
            </a:r>
          </a:p>
          <a:p>
            <a:pPr marL="628650" lvl="1" indent="-171450">
              <a:buFont typeface="Arial" panose="020B0604020202020204" pitchFamily="34" charset="0"/>
              <a:buChar char="•"/>
            </a:pPr>
            <a:r>
              <a:rPr lang="fr-FR" dirty="0"/>
              <a:t>Renseignements sur le stock</a:t>
            </a:r>
          </a:p>
          <a:p>
            <a:r>
              <a:rPr lang="fr-FR" dirty="0"/>
              <a:t>Les données commerciales : correspondent aux demandes des produits finis avec leur échéances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w="9525"/>
        </p:spPr>
        <p:txBody>
          <a:bodyPr/>
          <a:lstStyle/>
          <a:p>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990600" y="766763"/>
            <a:ext cx="5118100" cy="3838575"/>
          </a:xfrm>
          <a:ln/>
        </p:spPr>
      </p:sp>
      <p:sp>
        <p:nvSpPr>
          <p:cNvPr id="33795" name="Rectangle 3"/>
          <p:cNvSpPr>
            <a:spLocks noGrp="1" noChangeArrowheads="1"/>
          </p:cNvSpPr>
          <p:nvPr>
            <p:ph type="body" idx="1"/>
          </p:nvPr>
        </p:nvSpPr>
        <p:spPr>
          <a:xfrm>
            <a:off x="946150" y="4860925"/>
            <a:ext cx="5207000" cy="4606925"/>
          </a:xfrm>
          <a:noFill/>
          <a:ln w="9525"/>
        </p:spPr>
        <p:txBody>
          <a:bodyPr/>
          <a:lstStyle/>
          <a:p>
            <a:r>
              <a:rPr lang="fr-FR" smtClean="0"/>
              <a:t>La procédure de planification se déroulera en deux phases :</a:t>
            </a:r>
          </a:p>
          <a:p>
            <a:r>
              <a:rPr lang="fr-FR" smtClean="0"/>
              <a:t>- niveau MPS (produits finis)</a:t>
            </a:r>
          </a:p>
          <a:p>
            <a:r>
              <a:rPr lang="fr-FR" smtClean="0"/>
              <a:t>- validation manuelle des ordres proposés</a:t>
            </a:r>
          </a:p>
          <a:p>
            <a:r>
              <a:rPr lang="fr-FR" smtClean="0"/>
              <a:t>- niveau MRP (tous les autres articles)</a:t>
            </a:r>
          </a:p>
          <a:p>
            <a:r>
              <a:rPr lang="fr-FR" smtClean="0"/>
              <a:t>- validation manuelle des ordres proposés</a:t>
            </a:r>
          </a:p>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 name="Slide Number Placeholder 3"/>
          <p:cNvSpPr>
            <a:spLocks noGrp="1"/>
          </p:cNvSpPr>
          <p:nvPr>
            <p:ph type="sldNum" sz="quarter" idx="4"/>
          </p:nvPr>
        </p:nvSpPr>
        <p:spPr>
          <a:xfrm>
            <a:off x="8393644" y="6492875"/>
            <a:ext cx="750356"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fld id="{F0591563-C936-C24A-B817-5B070095CD79}"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03648" y="764704"/>
            <a:ext cx="7239000" cy="457200"/>
          </a:xfr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44624"/>
            <a:ext cx="9071992" cy="366767"/>
          </a:xfrm>
          <a:prstGeom prst="rect">
            <a:avLst/>
          </a:prstGeom>
          <a:noFill/>
          <a:ln w="12700">
            <a:noFill/>
            <a:miter lim="800000"/>
            <a:headEnd/>
            <a:tailEnd/>
          </a:ln>
          <a:effectLst/>
        </p:spPr>
        <p:txBody>
          <a:bodyPr wrap="square" lIns="90488" tIns="44450" rIns="90488" bIns="44450">
            <a:spAutoFit/>
          </a:bodyPr>
          <a:lstStyle/>
          <a:p>
            <a:pPr algn="r">
              <a:spcBef>
                <a:spcPct val="50000"/>
              </a:spcBef>
            </a:pPr>
            <a:r>
              <a:rPr lang="fr-FR" sz="2000" i="1" dirty="0" smtClean="0">
                <a:solidFill>
                  <a:srgbClr val="00279F"/>
                </a:solidFill>
                <a:latin typeface="Tahoma" pitchFamily="34" charset="0"/>
              </a:rPr>
              <a:t>Le calcul des besoins nets</a:t>
            </a:r>
            <a:r>
              <a:rPr lang="fr-FR" sz="2000" i="1" baseline="0" dirty="0" smtClean="0">
                <a:solidFill>
                  <a:srgbClr val="00279F"/>
                </a:solidFill>
                <a:latin typeface="Tahoma" pitchFamily="34" charset="0"/>
              </a:rPr>
              <a:t> : </a:t>
            </a:r>
            <a:r>
              <a:rPr lang="fr-FR" sz="2000" i="1" dirty="0" smtClean="0">
                <a:solidFill>
                  <a:srgbClr val="00279F"/>
                </a:solidFill>
                <a:latin typeface="Tahoma" pitchFamily="34" charset="0"/>
              </a:rPr>
              <a:t>la méthode MRP</a:t>
            </a:r>
            <a:endParaRPr lang="fr-FR" sz="2000" i="1" dirty="0">
              <a:solidFill>
                <a:srgbClr val="00279F"/>
              </a:solidFill>
              <a:effectLst>
                <a:outerShdw blurRad="38100" dist="38100" dir="2700000" algn="tl">
                  <a:srgbClr val="C0C0C0"/>
                </a:outerShdw>
              </a:effectLst>
              <a:latin typeface="Tahoma" pitchFamily="34" charset="0"/>
            </a:endParaRPr>
          </a:p>
        </p:txBody>
      </p:sp>
      <p:sp>
        <p:nvSpPr>
          <p:cNvPr id="23556" name="Rectangle 4"/>
          <p:cNvSpPr>
            <a:spLocks noGrp="1" noChangeArrowheads="1"/>
          </p:cNvSpPr>
          <p:nvPr>
            <p:ph type="title"/>
          </p:nvPr>
        </p:nvSpPr>
        <p:spPr bwMode="auto">
          <a:xfrm>
            <a:off x="1331640" y="692696"/>
            <a:ext cx="7239000" cy="457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fr-FR" dirty="0"/>
              <a:t>Titre de la </a:t>
            </a:r>
            <a:r>
              <a:rPr lang="fr-FR" dirty="0" smtClean="0"/>
              <a:t>diapositive</a:t>
            </a:r>
            <a:endParaRPr lang="fr-FR" dirty="0"/>
          </a:p>
        </p:txBody>
      </p:sp>
      <p:sp>
        <p:nvSpPr>
          <p:cNvPr id="23557" name="Rectangle 5"/>
          <p:cNvSpPr>
            <a:spLocks noGrp="1" noChangeArrowheads="1"/>
          </p:cNvSpPr>
          <p:nvPr>
            <p:ph type="body" idx="1"/>
          </p:nvPr>
        </p:nvSpPr>
        <p:spPr bwMode="auto">
          <a:xfrm>
            <a:off x="1066800" y="1676400"/>
            <a:ext cx="71628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1.jpe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notesSlide" Target="../notesSlides/notesSlide2.xml"/><Relationship Id="rId5" Type="http://schemas.openxmlformats.org/officeDocument/2006/relationships/slideLayout" Target="../slideLayouts/slideLayout6.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29.xml"/><Relationship Id="rId3" Type="http://schemas.openxmlformats.org/officeDocument/2006/relationships/slide" Target="slide9.xml"/><Relationship Id="rId7" Type="http://schemas.openxmlformats.org/officeDocument/2006/relationships/slide" Target="slide4.xml"/><Relationship Id="rId12" Type="http://schemas.openxmlformats.org/officeDocument/2006/relationships/slide" Target="slide2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43.xml"/><Relationship Id="rId11" Type="http://schemas.openxmlformats.org/officeDocument/2006/relationships/slide" Target="slide6.xml"/><Relationship Id="rId5" Type="http://schemas.openxmlformats.org/officeDocument/2006/relationships/slide" Target="slide5.xml"/><Relationship Id="rId15" Type="http://schemas.openxmlformats.org/officeDocument/2006/relationships/slide" Target="slide1.xml"/><Relationship Id="rId10" Type="http://schemas.openxmlformats.org/officeDocument/2006/relationships/slide" Target="slide20.xml"/><Relationship Id="rId4" Type="http://schemas.openxmlformats.org/officeDocument/2006/relationships/slide" Target="slide19.xml"/><Relationship Id="rId9" Type="http://schemas.openxmlformats.org/officeDocument/2006/relationships/slide" Target="slide18.xml"/><Relationship Id="rId14" Type="http://schemas.openxmlformats.org/officeDocument/2006/relationships/slide" Target="slide2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a:lstStyle/>
          <a:p>
            <a:pPr algn="ctr"/>
            <a:r>
              <a:rPr lang="fr-FR" dirty="0"/>
              <a:t>Le calcul des besoins </a:t>
            </a:r>
            <a:r>
              <a:rPr lang="fr-FR" dirty="0" smtClean="0"/>
              <a:t>nets :</a:t>
            </a:r>
            <a:r>
              <a:rPr lang="fr-FR" dirty="0"/>
              <a:t/>
            </a:r>
            <a:br>
              <a:rPr lang="fr-FR" dirty="0"/>
            </a:br>
            <a:r>
              <a:rPr lang="fr-FR" dirty="0"/>
              <a:t/>
            </a:r>
            <a:br>
              <a:rPr lang="fr-FR" dirty="0"/>
            </a:br>
            <a:r>
              <a:rPr lang="fr-FR" dirty="0" smtClean="0"/>
              <a:t>la </a:t>
            </a:r>
            <a:r>
              <a:rPr lang="fr-FR" dirty="0"/>
              <a:t>méthode MRP</a:t>
            </a:r>
            <a:endParaRPr lang="fr-FR" dirty="0"/>
          </a:p>
        </p:txBody>
      </p:sp>
      <p:sp>
        <p:nvSpPr>
          <p:cNvPr id="3" name="Sous-titre 2"/>
          <p:cNvSpPr>
            <a:spLocks noGrp="1"/>
          </p:cNvSpPr>
          <p:nvPr>
            <p:ph type="subTitle" idx="1"/>
            <p:custDataLst>
              <p:tags r:id="rId2"/>
            </p:custDataLst>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descr=" 11266"/>
          <p:cNvSpPr>
            <a:spLocks/>
          </p:cNvSpPr>
          <p:nvPr/>
        </p:nvSpPr>
        <p:spPr bwMode="auto">
          <a:xfrm>
            <a:off x="2933700" y="1158875"/>
            <a:ext cx="9525" cy="6350"/>
          </a:xfrm>
          <a:custGeom>
            <a:avLst/>
            <a:gdLst>
              <a:gd name="T0" fmla="*/ 0 w 6"/>
              <a:gd name="T1" fmla="*/ 2 h 4"/>
              <a:gd name="T2" fmla="*/ 3 w 6"/>
              <a:gd name="T3" fmla="*/ 3 h 4"/>
              <a:gd name="T4" fmla="*/ 5 w 6"/>
              <a:gd name="T5" fmla="*/ 2 h 4"/>
              <a:gd name="T6" fmla="*/ 3 w 6"/>
              <a:gd name="T7" fmla="*/ 0 h 4"/>
              <a:gd name="T8" fmla="*/ 0 w 6"/>
              <a:gd name="T9" fmla="*/ 2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3"/>
                </a:lnTo>
                <a:lnTo>
                  <a:pt x="5" y="2"/>
                </a:lnTo>
                <a:lnTo>
                  <a:pt x="3" y="0"/>
                </a:lnTo>
                <a:lnTo>
                  <a:pt x="0" y="2"/>
                </a:lnTo>
              </a:path>
            </a:pathLst>
          </a:custGeom>
          <a:noFill/>
          <a:ln w="12700" cap="rnd" cmpd="sng">
            <a:solidFill>
              <a:srgbClr val="000000"/>
            </a:solidFill>
            <a:prstDash val="solid"/>
            <a:round/>
            <a:headEnd type="none" w="med" len="med"/>
            <a:tailEnd type="none" w="med" len="med"/>
          </a:ln>
        </p:spPr>
        <p:txBody>
          <a:bodyPr/>
          <a:lstStyle/>
          <a:p>
            <a:endParaRPr lang="fr-FR">
              <a:solidFill>
                <a:srgbClr val="000000"/>
              </a:solidFill>
            </a:endParaRPr>
          </a:p>
        </p:txBody>
      </p:sp>
      <p:sp>
        <p:nvSpPr>
          <p:cNvPr id="11267" name="Line 3" descr=" 11267"/>
          <p:cNvSpPr>
            <a:spLocks noChangeShapeType="1"/>
          </p:cNvSpPr>
          <p:nvPr/>
        </p:nvSpPr>
        <p:spPr bwMode="auto">
          <a:xfrm flipV="1">
            <a:off x="3067050" y="1225550"/>
            <a:ext cx="6350" cy="20638"/>
          </a:xfrm>
          <a:prstGeom prst="line">
            <a:avLst/>
          </a:prstGeom>
          <a:noFill/>
          <a:ln w="12700">
            <a:solidFill>
              <a:srgbClr val="000000"/>
            </a:solidFill>
            <a:round/>
            <a:headEnd/>
            <a:tailEnd/>
          </a:ln>
        </p:spPr>
        <p:txBody>
          <a:bodyPr wrap="none" anchor="ctr"/>
          <a:lstStyle/>
          <a:p>
            <a:endParaRPr lang="fr-FR">
              <a:solidFill>
                <a:srgbClr val="000000"/>
              </a:solidFill>
            </a:endParaRPr>
          </a:p>
        </p:txBody>
      </p:sp>
      <p:sp>
        <p:nvSpPr>
          <p:cNvPr id="11268" name="Rectangle 4" descr=" 11268"/>
          <p:cNvSpPr>
            <a:spLocks noChangeArrowheads="1"/>
          </p:cNvSpPr>
          <p:nvPr/>
        </p:nvSpPr>
        <p:spPr bwMode="auto">
          <a:xfrm>
            <a:off x="641350" y="920750"/>
            <a:ext cx="2511425" cy="32226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0 : Produits finis</a:t>
            </a:r>
          </a:p>
        </p:txBody>
      </p:sp>
      <p:sp>
        <p:nvSpPr>
          <p:cNvPr id="11269" name="AutoShape 10" descr=" 11269"/>
          <p:cNvSpPr>
            <a:spLocks noChangeArrowheads="1"/>
          </p:cNvSpPr>
          <p:nvPr/>
        </p:nvSpPr>
        <p:spPr bwMode="auto">
          <a:xfrm>
            <a:off x="3994150" y="844550"/>
            <a:ext cx="1981200" cy="609600"/>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a:t>
            </a:r>
          </a:p>
          <a:p>
            <a:r>
              <a:rPr lang="fr-FR" b="0">
                <a:solidFill>
                  <a:srgbClr val="000000"/>
                </a:solidFill>
              </a:rPr>
              <a:t>Commandes/prévisions</a:t>
            </a:r>
          </a:p>
        </p:txBody>
      </p:sp>
      <p:grpSp>
        <p:nvGrpSpPr>
          <p:cNvPr id="6" name="Group 45" descr=" 2"/>
          <p:cNvGrpSpPr>
            <a:grpSpLocks/>
          </p:cNvGrpSpPr>
          <p:nvPr/>
        </p:nvGrpSpPr>
        <p:grpSpPr bwMode="auto">
          <a:xfrm>
            <a:off x="869950" y="1301750"/>
            <a:ext cx="7970838" cy="914400"/>
            <a:chOff x="548" y="820"/>
            <a:chExt cx="5021" cy="576"/>
          </a:xfrm>
        </p:grpSpPr>
        <p:sp>
          <p:nvSpPr>
            <p:cNvPr id="7" name="Line 7"/>
            <p:cNvSpPr>
              <a:spLocks noChangeShapeType="1"/>
            </p:cNvSpPr>
            <p:nvPr/>
          </p:nvSpPr>
          <p:spPr bwMode="auto">
            <a:xfrm>
              <a:off x="2180" y="964"/>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8" name="Line 8"/>
            <p:cNvSpPr>
              <a:spLocks noChangeShapeType="1"/>
            </p:cNvSpPr>
            <p:nvPr/>
          </p:nvSpPr>
          <p:spPr bwMode="auto">
            <a:xfrm>
              <a:off x="3140" y="916"/>
              <a:ext cx="0" cy="184"/>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9" name="AutoShape 9"/>
            <p:cNvSpPr>
              <a:spLocks noChangeArrowheads="1"/>
            </p:cNvSpPr>
            <p:nvPr/>
          </p:nvSpPr>
          <p:spPr bwMode="auto">
            <a:xfrm>
              <a:off x="548" y="820"/>
              <a:ext cx="1632" cy="288"/>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Produits finis</a:t>
              </a:r>
            </a:p>
            <a:p>
              <a:r>
                <a:rPr lang="fr-FR">
                  <a:solidFill>
                    <a:srgbClr val="000000"/>
                  </a:solidFill>
                </a:rPr>
                <a:t>et en cours de montage</a:t>
              </a:r>
            </a:p>
          </p:txBody>
        </p:sp>
        <p:sp>
          <p:nvSpPr>
            <p:cNvPr id="10" name="AutoShape 11"/>
            <p:cNvSpPr>
              <a:spLocks noChangeArrowheads="1"/>
            </p:cNvSpPr>
            <p:nvPr/>
          </p:nvSpPr>
          <p:spPr bwMode="auto">
            <a:xfrm>
              <a:off x="2516" y="1112"/>
              <a:ext cx="1248" cy="284"/>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a:t>
              </a:r>
            </a:p>
            <a:p>
              <a:r>
                <a:rPr lang="fr-FR" b="0">
                  <a:solidFill>
                    <a:srgbClr val="000000"/>
                  </a:solidFill>
                </a:rPr>
                <a:t>en produits finis</a:t>
              </a:r>
            </a:p>
          </p:txBody>
        </p:sp>
        <p:sp>
          <p:nvSpPr>
            <p:cNvPr id="11" name="Line 12"/>
            <p:cNvSpPr>
              <a:spLocks noChangeShapeType="1"/>
            </p:cNvSpPr>
            <p:nvPr/>
          </p:nvSpPr>
          <p:spPr bwMode="auto">
            <a:xfrm>
              <a:off x="3812" y="1156"/>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2" name="Rectangle 13"/>
            <p:cNvSpPr>
              <a:spLocks noChangeArrowheads="1"/>
            </p:cNvSpPr>
            <p:nvPr/>
          </p:nvSpPr>
          <p:spPr bwMode="auto">
            <a:xfrm>
              <a:off x="4565" y="1012"/>
              <a:ext cx="1004"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montage</a:t>
              </a:r>
            </a:p>
            <a:p>
              <a:r>
                <a:rPr lang="fr-FR">
                  <a:solidFill>
                    <a:srgbClr val="000000"/>
                  </a:solidFill>
                </a:rPr>
                <a:t>Produits finis</a:t>
              </a:r>
            </a:p>
          </p:txBody>
        </p:sp>
      </p:grpSp>
      <p:sp>
        <p:nvSpPr>
          <p:cNvPr id="13" name="Rectangle 2"/>
          <p:cNvSpPr txBox="1">
            <a:spLocks noChangeArrowheads="1"/>
          </p:cNvSpPr>
          <p:nvPr/>
        </p:nvSpPr>
        <p:spPr>
          <a:xfrm>
            <a:off x="1835696" y="387350"/>
            <a:ext cx="7239000" cy="457200"/>
          </a:xfrm>
          <a:prstGeom prst="rect">
            <a:avLst/>
          </a:prstGeom>
          <a:noFill/>
        </p:spPr>
        <p:txBody>
          <a:bodyPr/>
          <a:lst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a:lstStyle>
          <a:p>
            <a:r>
              <a:rPr lang="fr-FR" kern="0" dirty="0" smtClean="0"/>
              <a:t>Le niveau 0 (2)</a:t>
            </a:r>
            <a:endParaRPr lang="fr-FR" kern="0" dirty="0" smtClean="0"/>
          </a:p>
        </p:txBody>
      </p:sp>
    </p:spTree>
    <p:extLst>
      <p:ext uri="{BB962C8B-B14F-4D97-AF65-F5344CB8AC3E}">
        <p14:creationId xmlns:p14="http://schemas.microsoft.com/office/powerpoint/2010/main" val="653241605"/>
      </p:ext>
    </p:extLst>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descr=" 11266"/>
          <p:cNvSpPr>
            <a:spLocks/>
          </p:cNvSpPr>
          <p:nvPr/>
        </p:nvSpPr>
        <p:spPr bwMode="auto">
          <a:xfrm>
            <a:off x="2933700" y="1158875"/>
            <a:ext cx="9525" cy="6350"/>
          </a:xfrm>
          <a:custGeom>
            <a:avLst/>
            <a:gdLst>
              <a:gd name="T0" fmla="*/ 0 w 6"/>
              <a:gd name="T1" fmla="*/ 2 h 4"/>
              <a:gd name="T2" fmla="*/ 3 w 6"/>
              <a:gd name="T3" fmla="*/ 3 h 4"/>
              <a:gd name="T4" fmla="*/ 5 w 6"/>
              <a:gd name="T5" fmla="*/ 2 h 4"/>
              <a:gd name="T6" fmla="*/ 3 w 6"/>
              <a:gd name="T7" fmla="*/ 0 h 4"/>
              <a:gd name="T8" fmla="*/ 0 w 6"/>
              <a:gd name="T9" fmla="*/ 2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3"/>
                </a:lnTo>
                <a:lnTo>
                  <a:pt x="5" y="2"/>
                </a:lnTo>
                <a:lnTo>
                  <a:pt x="3" y="0"/>
                </a:lnTo>
                <a:lnTo>
                  <a:pt x="0" y="2"/>
                </a:lnTo>
              </a:path>
            </a:pathLst>
          </a:custGeom>
          <a:noFill/>
          <a:ln w="12700" cap="rnd" cmpd="sng">
            <a:solidFill>
              <a:srgbClr val="000000"/>
            </a:solidFill>
            <a:prstDash val="solid"/>
            <a:round/>
            <a:headEnd type="none" w="med" len="med"/>
            <a:tailEnd type="none" w="med" len="med"/>
          </a:ln>
        </p:spPr>
        <p:txBody>
          <a:bodyPr/>
          <a:lstStyle/>
          <a:p>
            <a:endParaRPr lang="fr-FR">
              <a:solidFill>
                <a:srgbClr val="000000"/>
              </a:solidFill>
            </a:endParaRPr>
          </a:p>
        </p:txBody>
      </p:sp>
      <p:sp>
        <p:nvSpPr>
          <p:cNvPr id="11267" name="Line 3" descr=" 11267"/>
          <p:cNvSpPr>
            <a:spLocks noChangeShapeType="1"/>
          </p:cNvSpPr>
          <p:nvPr/>
        </p:nvSpPr>
        <p:spPr bwMode="auto">
          <a:xfrm flipV="1">
            <a:off x="3067050" y="1225550"/>
            <a:ext cx="6350" cy="20638"/>
          </a:xfrm>
          <a:prstGeom prst="line">
            <a:avLst/>
          </a:prstGeom>
          <a:noFill/>
          <a:ln w="12700">
            <a:solidFill>
              <a:srgbClr val="000000"/>
            </a:solidFill>
            <a:round/>
            <a:headEnd/>
            <a:tailEnd/>
          </a:ln>
        </p:spPr>
        <p:txBody>
          <a:bodyPr wrap="none" anchor="ctr"/>
          <a:lstStyle/>
          <a:p>
            <a:endParaRPr lang="fr-FR">
              <a:solidFill>
                <a:srgbClr val="000000"/>
              </a:solidFill>
            </a:endParaRPr>
          </a:p>
        </p:txBody>
      </p:sp>
      <p:sp>
        <p:nvSpPr>
          <p:cNvPr id="11268" name="Rectangle 4" descr=" 11268"/>
          <p:cNvSpPr>
            <a:spLocks noChangeArrowheads="1"/>
          </p:cNvSpPr>
          <p:nvPr/>
        </p:nvSpPr>
        <p:spPr bwMode="auto">
          <a:xfrm>
            <a:off x="641350" y="920750"/>
            <a:ext cx="2511425" cy="32226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0 : Produits finis</a:t>
            </a:r>
          </a:p>
        </p:txBody>
      </p:sp>
      <p:sp>
        <p:nvSpPr>
          <p:cNvPr id="11269" name="AutoShape 10" descr=" 11269"/>
          <p:cNvSpPr>
            <a:spLocks noChangeArrowheads="1"/>
          </p:cNvSpPr>
          <p:nvPr/>
        </p:nvSpPr>
        <p:spPr bwMode="auto">
          <a:xfrm>
            <a:off x="3994150" y="844550"/>
            <a:ext cx="1981200" cy="609600"/>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a:t>
            </a:r>
          </a:p>
          <a:p>
            <a:r>
              <a:rPr lang="fr-FR" b="0">
                <a:solidFill>
                  <a:srgbClr val="000000"/>
                </a:solidFill>
              </a:rPr>
              <a:t>Commandes/prévisions</a:t>
            </a:r>
          </a:p>
        </p:txBody>
      </p:sp>
      <p:grpSp>
        <p:nvGrpSpPr>
          <p:cNvPr id="2" name="Group 45" descr=" 2"/>
          <p:cNvGrpSpPr>
            <a:grpSpLocks/>
          </p:cNvGrpSpPr>
          <p:nvPr/>
        </p:nvGrpSpPr>
        <p:grpSpPr bwMode="auto">
          <a:xfrm>
            <a:off x="869950" y="1301750"/>
            <a:ext cx="7970838" cy="914400"/>
            <a:chOff x="548" y="820"/>
            <a:chExt cx="5021" cy="576"/>
          </a:xfrm>
        </p:grpSpPr>
        <p:sp>
          <p:nvSpPr>
            <p:cNvPr id="7" name="Line 7"/>
            <p:cNvSpPr>
              <a:spLocks noChangeShapeType="1"/>
            </p:cNvSpPr>
            <p:nvPr/>
          </p:nvSpPr>
          <p:spPr bwMode="auto">
            <a:xfrm>
              <a:off x="2180" y="964"/>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8" name="Line 8"/>
            <p:cNvSpPr>
              <a:spLocks noChangeShapeType="1"/>
            </p:cNvSpPr>
            <p:nvPr/>
          </p:nvSpPr>
          <p:spPr bwMode="auto">
            <a:xfrm>
              <a:off x="3140" y="916"/>
              <a:ext cx="0" cy="184"/>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9" name="AutoShape 9"/>
            <p:cNvSpPr>
              <a:spLocks noChangeArrowheads="1"/>
            </p:cNvSpPr>
            <p:nvPr/>
          </p:nvSpPr>
          <p:spPr bwMode="auto">
            <a:xfrm>
              <a:off x="548" y="820"/>
              <a:ext cx="1632" cy="288"/>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Produits finis</a:t>
              </a:r>
            </a:p>
            <a:p>
              <a:r>
                <a:rPr lang="fr-FR">
                  <a:solidFill>
                    <a:srgbClr val="000000"/>
                  </a:solidFill>
                </a:rPr>
                <a:t>et en cours de montage</a:t>
              </a:r>
            </a:p>
          </p:txBody>
        </p:sp>
        <p:sp>
          <p:nvSpPr>
            <p:cNvPr id="10" name="AutoShape 11"/>
            <p:cNvSpPr>
              <a:spLocks noChangeArrowheads="1"/>
            </p:cNvSpPr>
            <p:nvPr/>
          </p:nvSpPr>
          <p:spPr bwMode="auto">
            <a:xfrm>
              <a:off x="2516" y="1112"/>
              <a:ext cx="1248" cy="284"/>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a:t>
              </a:r>
            </a:p>
            <a:p>
              <a:r>
                <a:rPr lang="fr-FR" b="0">
                  <a:solidFill>
                    <a:srgbClr val="000000"/>
                  </a:solidFill>
                </a:rPr>
                <a:t>en produits finis</a:t>
              </a:r>
            </a:p>
          </p:txBody>
        </p:sp>
        <p:sp>
          <p:nvSpPr>
            <p:cNvPr id="11" name="Line 12"/>
            <p:cNvSpPr>
              <a:spLocks noChangeShapeType="1"/>
            </p:cNvSpPr>
            <p:nvPr/>
          </p:nvSpPr>
          <p:spPr bwMode="auto">
            <a:xfrm>
              <a:off x="3812" y="1156"/>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2" name="Rectangle 13"/>
            <p:cNvSpPr>
              <a:spLocks noChangeArrowheads="1"/>
            </p:cNvSpPr>
            <p:nvPr/>
          </p:nvSpPr>
          <p:spPr bwMode="auto">
            <a:xfrm>
              <a:off x="4565" y="1012"/>
              <a:ext cx="1004"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montage</a:t>
              </a:r>
            </a:p>
            <a:p>
              <a:r>
                <a:rPr lang="fr-FR">
                  <a:solidFill>
                    <a:srgbClr val="000000"/>
                  </a:solidFill>
                </a:rPr>
                <a:t>Produits finis</a:t>
              </a:r>
            </a:p>
          </p:txBody>
        </p:sp>
      </p:grpSp>
      <p:grpSp>
        <p:nvGrpSpPr>
          <p:cNvPr id="13" name="Group 46" descr=" 3"/>
          <p:cNvGrpSpPr>
            <a:grpSpLocks/>
          </p:cNvGrpSpPr>
          <p:nvPr/>
        </p:nvGrpSpPr>
        <p:grpSpPr bwMode="auto">
          <a:xfrm>
            <a:off x="641350" y="2146300"/>
            <a:ext cx="7924800" cy="747712"/>
            <a:chOff x="404" y="1352"/>
            <a:chExt cx="4992" cy="471"/>
          </a:xfrm>
        </p:grpSpPr>
        <p:sp>
          <p:nvSpPr>
            <p:cNvPr id="14" name="Rectangle 5"/>
            <p:cNvSpPr>
              <a:spLocks noChangeArrowheads="1"/>
            </p:cNvSpPr>
            <p:nvPr/>
          </p:nvSpPr>
          <p:spPr bwMode="auto">
            <a:xfrm>
              <a:off x="404" y="1396"/>
              <a:ext cx="1779" cy="20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1 : Sous-ensembles</a:t>
              </a:r>
            </a:p>
          </p:txBody>
        </p:sp>
        <p:sp>
          <p:nvSpPr>
            <p:cNvPr id="15" name="AutoShape 14"/>
            <p:cNvSpPr>
              <a:spLocks noChangeArrowheads="1"/>
            </p:cNvSpPr>
            <p:nvPr/>
          </p:nvSpPr>
          <p:spPr bwMode="auto">
            <a:xfrm>
              <a:off x="4248" y="1352"/>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produits finis</a:t>
              </a:r>
            </a:p>
          </p:txBody>
        </p:sp>
        <p:sp>
          <p:nvSpPr>
            <p:cNvPr id="16" name="Line 15"/>
            <p:cNvSpPr>
              <a:spLocks noChangeShapeType="1"/>
            </p:cNvSpPr>
            <p:nvPr/>
          </p:nvSpPr>
          <p:spPr bwMode="auto">
            <a:xfrm flipH="1">
              <a:off x="3140" y="1444"/>
              <a:ext cx="1108"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7" name="Line 16"/>
            <p:cNvSpPr>
              <a:spLocks noChangeShapeType="1"/>
            </p:cNvSpPr>
            <p:nvPr/>
          </p:nvSpPr>
          <p:spPr bwMode="auto">
            <a:xfrm>
              <a:off x="3140" y="1396"/>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8" name="AutoShape 17"/>
            <p:cNvSpPr>
              <a:spLocks noChangeArrowheads="1"/>
            </p:cNvSpPr>
            <p:nvPr/>
          </p:nvSpPr>
          <p:spPr bwMode="auto">
            <a:xfrm>
              <a:off x="2516" y="1540"/>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sous-ensembles</a:t>
              </a:r>
            </a:p>
          </p:txBody>
        </p:sp>
      </p:grpSp>
      <p:sp>
        <p:nvSpPr>
          <p:cNvPr id="19" name="Rectangle 2"/>
          <p:cNvSpPr txBox="1">
            <a:spLocks noChangeArrowheads="1"/>
          </p:cNvSpPr>
          <p:nvPr/>
        </p:nvSpPr>
        <p:spPr>
          <a:xfrm>
            <a:off x="1835696" y="387350"/>
            <a:ext cx="7239000" cy="457200"/>
          </a:xfrm>
          <a:prstGeom prst="rect">
            <a:avLst/>
          </a:prstGeom>
          <a:noFill/>
        </p:spPr>
        <p:txBody>
          <a:bodyPr/>
          <a:lst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a:lstStyle>
          <a:p>
            <a:r>
              <a:rPr lang="fr-FR" kern="0" dirty="0" smtClean="0"/>
              <a:t>Le niveau 1 (1)</a:t>
            </a:r>
            <a:endParaRPr lang="fr-FR" kern="0" dirty="0" smtClean="0"/>
          </a:p>
        </p:txBody>
      </p:sp>
    </p:spTree>
    <p:extLst>
      <p:ext uri="{BB962C8B-B14F-4D97-AF65-F5344CB8AC3E}">
        <p14:creationId xmlns:p14="http://schemas.microsoft.com/office/powerpoint/2010/main" val="4238844386"/>
      </p:ext>
    </p:extLst>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descr=" 11266"/>
          <p:cNvSpPr>
            <a:spLocks/>
          </p:cNvSpPr>
          <p:nvPr/>
        </p:nvSpPr>
        <p:spPr bwMode="auto">
          <a:xfrm>
            <a:off x="2933700" y="1158875"/>
            <a:ext cx="9525" cy="6350"/>
          </a:xfrm>
          <a:custGeom>
            <a:avLst/>
            <a:gdLst>
              <a:gd name="T0" fmla="*/ 0 w 6"/>
              <a:gd name="T1" fmla="*/ 2 h 4"/>
              <a:gd name="T2" fmla="*/ 3 w 6"/>
              <a:gd name="T3" fmla="*/ 3 h 4"/>
              <a:gd name="T4" fmla="*/ 5 w 6"/>
              <a:gd name="T5" fmla="*/ 2 h 4"/>
              <a:gd name="T6" fmla="*/ 3 w 6"/>
              <a:gd name="T7" fmla="*/ 0 h 4"/>
              <a:gd name="T8" fmla="*/ 0 w 6"/>
              <a:gd name="T9" fmla="*/ 2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3"/>
                </a:lnTo>
                <a:lnTo>
                  <a:pt x="5" y="2"/>
                </a:lnTo>
                <a:lnTo>
                  <a:pt x="3" y="0"/>
                </a:lnTo>
                <a:lnTo>
                  <a:pt x="0" y="2"/>
                </a:lnTo>
              </a:path>
            </a:pathLst>
          </a:custGeom>
          <a:noFill/>
          <a:ln w="12700" cap="rnd" cmpd="sng">
            <a:solidFill>
              <a:srgbClr val="000000"/>
            </a:solidFill>
            <a:prstDash val="solid"/>
            <a:round/>
            <a:headEnd type="none" w="med" len="med"/>
            <a:tailEnd type="none" w="med" len="med"/>
          </a:ln>
        </p:spPr>
        <p:txBody>
          <a:bodyPr/>
          <a:lstStyle/>
          <a:p>
            <a:endParaRPr lang="fr-FR">
              <a:solidFill>
                <a:srgbClr val="000000"/>
              </a:solidFill>
            </a:endParaRPr>
          </a:p>
        </p:txBody>
      </p:sp>
      <p:sp>
        <p:nvSpPr>
          <p:cNvPr id="11267" name="Line 3" descr=" 11267"/>
          <p:cNvSpPr>
            <a:spLocks noChangeShapeType="1"/>
          </p:cNvSpPr>
          <p:nvPr/>
        </p:nvSpPr>
        <p:spPr bwMode="auto">
          <a:xfrm flipV="1">
            <a:off x="3067050" y="1225550"/>
            <a:ext cx="6350" cy="20638"/>
          </a:xfrm>
          <a:prstGeom prst="line">
            <a:avLst/>
          </a:prstGeom>
          <a:noFill/>
          <a:ln w="12700">
            <a:solidFill>
              <a:srgbClr val="000000"/>
            </a:solidFill>
            <a:round/>
            <a:headEnd/>
            <a:tailEnd/>
          </a:ln>
        </p:spPr>
        <p:txBody>
          <a:bodyPr wrap="none" anchor="ctr"/>
          <a:lstStyle/>
          <a:p>
            <a:endParaRPr lang="fr-FR">
              <a:solidFill>
                <a:srgbClr val="000000"/>
              </a:solidFill>
            </a:endParaRPr>
          </a:p>
        </p:txBody>
      </p:sp>
      <p:sp>
        <p:nvSpPr>
          <p:cNvPr id="11268" name="Rectangle 4" descr=" 11268"/>
          <p:cNvSpPr>
            <a:spLocks noChangeArrowheads="1"/>
          </p:cNvSpPr>
          <p:nvPr/>
        </p:nvSpPr>
        <p:spPr bwMode="auto">
          <a:xfrm>
            <a:off x="641350" y="920750"/>
            <a:ext cx="2511425" cy="32226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0 : Produits finis</a:t>
            </a:r>
          </a:p>
        </p:txBody>
      </p:sp>
      <p:sp>
        <p:nvSpPr>
          <p:cNvPr id="11269" name="AutoShape 10" descr=" 11269"/>
          <p:cNvSpPr>
            <a:spLocks noChangeArrowheads="1"/>
          </p:cNvSpPr>
          <p:nvPr/>
        </p:nvSpPr>
        <p:spPr bwMode="auto">
          <a:xfrm>
            <a:off x="3994150" y="844550"/>
            <a:ext cx="1981200" cy="609600"/>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a:t>
            </a:r>
          </a:p>
          <a:p>
            <a:r>
              <a:rPr lang="fr-FR" b="0">
                <a:solidFill>
                  <a:srgbClr val="000000"/>
                </a:solidFill>
              </a:rPr>
              <a:t>Commandes/prévisions</a:t>
            </a:r>
          </a:p>
        </p:txBody>
      </p:sp>
      <p:grpSp>
        <p:nvGrpSpPr>
          <p:cNvPr id="2" name="Group 45" descr=" 2"/>
          <p:cNvGrpSpPr>
            <a:grpSpLocks/>
          </p:cNvGrpSpPr>
          <p:nvPr/>
        </p:nvGrpSpPr>
        <p:grpSpPr bwMode="auto">
          <a:xfrm>
            <a:off x="869950" y="1301750"/>
            <a:ext cx="7970838" cy="914400"/>
            <a:chOff x="548" y="820"/>
            <a:chExt cx="5021" cy="576"/>
          </a:xfrm>
        </p:grpSpPr>
        <p:sp>
          <p:nvSpPr>
            <p:cNvPr id="7" name="Line 7"/>
            <p:cNvSpPr>
              <a:spLocks noChangeShapeType="1"/>
            </p:cNvSpPr>
            <p:nvPr/>
          </p:nvSpPr>
          <p:spPr bwMode="auto">
            <a:xfrm>
              <a:off x="2180" y="964"/>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8" name="Line 8"/>
            <p:cNvSpPr>
              <a:spLocks noChangeShapeType="1"/>
            </p:cNvSpPr>
            <p:nvPr/>
          </p:nvSpPr>
          <p:spPr bwMode="auto">
            <a:xfrm>
              <a:off x="3140" y="916"/>
              <a:ext cx="0" cy="184"/>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9" name="AutoShape 9"/>
            <p:cNvSpPr>
              <a:spLocks noChangeArrowheads="1"/>
            </p:cNvSpPr>
            <p:nvPr/>
          </p:nvSpPr>
          <p:spPr bwMode="auto">
            <a:xfrm>
              <a:off x="548" y="820"/>
              <a:ext cx="1632" cy="288"/>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Produits finis</a:t>
              </a:r>
            </a:p>
            <a:p>
              <a:r>
                <a:rPr lang="fr-FR">
                  <a:solidFill>
                    <a:srgbClr val="000000"/>
                  </a:solidFill>
                </a:rPr>
                <a:t>et en cours de montage</a:t>
              </a:r>
            </a:p>
          </p:txBody>
        </p:sp>
        <p:sp>
          <p:nvSpPr>
            <p:cNvPr id="10" name="AutoShape 11"/>
            <p:cNvSpPr>
              <a:spLocks noChangeArrowheads="1"/>
            </p:cNvSpPr>
            <p:nvPr/>
          </p:nvSpPr>
          <p:spPr bwMode="auto">
            <a:xfrm>
              <a:off x="2516" y="1112"/>
              <a:ext cx="1248" cy="284"/>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a:t>
              </a:r>
            </a:p>
            <a:p>
              <a:r>
                <a:rPr lang="fr-FR" b="0">
                  <a:solidFill>
                    <a:srgbClr val="000000"/>
                  </a:solidFill>
                </a:rPr>
                <a:t>en produits finis</a:t>
              </a:r>
            </a:p>
          </p:txBody>
        </p:sp>
        <p:sp>
          <p:nvSpPr>
            <p:cNvPr id="11" name="Line 12"/>
            <p:cNvSpPr>
              <a:spLocks noChangeShapeType="1"/>
            </p:cNvSpPr>
            <p:nvPr/>
          </p:nvSpPr>
          <p:spPr bwMode="auto">
            <a:xfrm>
              <a:off x="3812" y="1156"/>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2" name="Rectangle 13"/>
            <p:cNvSpPr>
              <a:spLocks noChangeArrowheads="1"/>
            </p:cNvSpPr>
            <p:nvPr/>
          </p:nvSpPr>
          <p:spPr bwMode="auto">
            <a:xfrm>
              <a:off x="4565" y="1012"/>
              <a:ext cx="1004"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montage</a:t>
              </a:r>
            </a:p>
            <a:p>
              <a:r>
                <a:rPr lang="fr-FR">
                  <a:solidFill>
                    <a:srgbClr val="000000"/>
                  </a:solidFill>
                </a:rPr>
                <a:t>Produits finis</a:t>
              </a:r>
            </a:p>
          </p:txBody>
        </p:sp>
      </p:grpSp>
      <p:grpSp>
        <p:nvGrpSpPr>
          <p:cNvPr id="3" name="Group 46" descr=" 3"/>
          <p:cNvGrpSpPr>
            <a:grpSpLocks/>
          </p:cNvGrpSpPr>
          <p:nvPr/>
        </p:nvGrpSpPr>
        <p:grpSpPr bwMode="auto">
          <a:xfrm>
            <a:off x="641350" y="2146300"/>
            <a:ext cx="7924800" cy="747712"/>
            <a:chOff x="404" y="1352"/>
            <a:chExt cx="4992" cy="471"/>
          </a:xfrm>
        </p:grpSpPr>
        <p:sp>
          <p:nvSpPr>
            <p:cNvPr id="14" name="Rectangle 5"/>
            <p:cNvSpPr>
              <a:spLocks noChangeArrowheads="1"/>
            </p:cNvSpPr>
            <p:nvPr/>
          </p:nvSpPr>
          <p:spPr bwMode="auto">
            <a:xfrm>
              <a:off x="404" y="1396"/>
              <a:ext cx="1779" cy="20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1 : Sous-ensembles</a:t>
              </a:r>
            </a:p>
          </p:txBody>
        </p:sp>
        <p:sp>
          <p:nvSpPr>
            <p:cNvPr id="15" name="AutoShape 14"/>
            <p:cNvSpPr>
              <a:spLocks noChangeArrowheads="1"/>
            </p:cNvSpPr>
            <p:nvPr/>
          </p:nvSpPr>
          <p:spPr bwMode="auto">
            <a:xfrm>
              <a:off x="4248" y="1352"/>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produits finis</a:t>
              </a:r>
            </a:p>
          </p:txBody>
        </p:sp>
        <p:sp>
          <p:nvSpPr>
            <p:cNvPr id="16" name="Line 15"/>
            <p:cNvSpPr>
              <a:spLocks noChangeShapeType="1"/>
            </p:cNvSpPr>
            <p:nvPr/>
          </p:nvSpPr>
          <p:spPr bwMode="auto">
            <a:xfrm flipH="1">
              <a:off x="3140" y="1444"/>
              <a:ext cx="1108"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7" name="Line 16"/>
            <p:cNvSpPr>
              <a:spLocks noChangeShapeType="1"/>
            </p:cNvSpPr>
            <p:nvPr/>
          </p:nvSpPr>
          <p:spPr bwMode="auto">
            <a:xfrm>
              <a:off x="3140" y="1396"/>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8" name="AutoShape 17"/>
            <p:cNvSpPr>
              <a:spLocks noChangeArrowheads="1"/>
            </p:cNvSpPr>
            <p:nvPr/>
          </p:nvSpPr>
          <p:spPr bwMode="auto">
            <a:xfrm>
              <a:off x="2516" y="1540"/>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sous-ensembles</a:t>
              </a:r>
            </a:p>
          </p:txBody>
        </p:sp>
      </p:grpSp>
      <p:grpSp>
        <p:nvGrpSpPr>
          <p:cNvPr id="19" name="Group 47" descr=" 4"/>
          <p:cNvGrpSpPr>
            <a:grpSpLocks/>
          </p:cNvGrpSpPr>
          <p:nvPr/>
        </p:nvGrpSpPr>
        <p:grpSpPr bwMode="auto">
          <a:xfrm>
            <a:off x="869950" y="2749550"/>
            <a:ext cx="7961313" cy="830262"/>
            <a:chOff x="548" y="1732"/>
            <a:chExt cx="5015" cy="523"/>
          </a:xfrm>
        </p:grpSpPr>
        <p:sp>
          <p:nvSpPr>
            <p:cNvPr id="20" name="AutoShape 18"/>
            <p:cNvSpPr>
              <a:spLocks noChangeArrowheads="1"/>
            </p:cNvSpPr>
            <p:nvPr/>
          </p:nvSpPr>
          <p:spPr bwMode="auto">
            <a:xfrm>
              <a:off x="548" y="1732"/>
              <a:ext cx="1632" cy="336"/>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Sous-ensembles</a:t>
              </a:r>
            </a:p>
            <a:p>
              <a:r>
                <a:rPr lang="fr-FR">
                  <a:solidFill>
                    <a:srgbClr val="000000"/>
                  </a:solidFill>
                </a:rPr>
                <a:t>et en cours de fabrication</a:t>
              </a:r>
            </a:p>
          </p:txBody>
        </p:sp>
        <p:sp>
          <p:nvSpPr>
            <p:cNvPr id="21" name="Line 19"/>
            <p:cNvSpPr>
              <a:spLocks noChangeShapeType="1"/>
            </p:cNvSpPr>
            <p:nvPr/>
          </p:nvSpPr>
          <p:spPr bwMode="auto">
            <a:xfrm>
              <a:off x="2180" y="1876"/>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2" name="Line 20"/>
            <p:cNvSpPr>
              <a:spLocks noChangeShapeType="1"/>
            </p:cNvSpPr>
            <p:nvPr/>
          </p:nvSpPr>
          <p:spPr bwMode="auto">
            <a:xfrm>
              <a:off x="3140" y="1828"/>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3" name="AutoShape 21"/>
            <p:cNvSpPr>
              <a:spLocks noChangeArrowheads="1"/>
            </p:cNvSpPr>
            <p:nvPr/>
          </p:nvSpPr>
          <p:spPr bwMode="auto">
            <a:xfrm>
              <a:off x="2516" y="1972"/>
              <a:ext cx="1249" cy="283"/>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 en</a:t>
              </a:r>
            </a:p>
            <a:p>
              <a:r>
                <a:rPr lang="fr-FR" b="0">
                  <a:solidFill>
                    <a:srgbClr val="000000"/>
                  </a:solidFill>
                </a:rPr>
                <a:t>sous-ensembles</a:t>
              </a:r>
            </a:p>
          </p:txBody>
        </p:sp>
        <p:sp>
          <p:nvSpPr>
            <p:cNvPr id="24" name="Rectangle 22"/>
            <p:cNvSpPr>
              <a:spLocks noChangeArrowheads="1"/>
            </p:cNvSpPr>
            <p:nvPr/>
          </p:nvSpPr>
          <p:spPr bwMode="auto">
            <a:xfrm>
              <a:off x="4467" y="1828"/>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Sous-ensembles</a:t>
              </a:r>
            </a:p>
          </p:txBody>
        </p:sp>
        <p:sp>
          <p:nvSpPr>
            <p:cNvPr id="25" name="Line 23"/>
            <p:cNvSpPr>
              <a:spLocks noChangeShapeType="1"/>
            </p:cNvSpPr>
            <p:nvPr/>
          </p:nvSpPr>
          <p:spPr bwMode="auto">
            <a:xfrm>
              <a:off x="3764" y="2020"/>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sp>
        <p:nvSpPr>
          <p:cNvPr id="26" name="Rectangle 2"/>
          <p:cNvSpPr txBox="1">
            <a:spLocks noChangeArrowheads="1"/>
          </p:cNvSpPr>
          <p:nvPr/>
        </p:nvSpPr>
        <p:spPr>
          <a:xfrm>
            <a:off x="1835696" y="387350"/>
            <a:ext cx="7239000" cy="457200"/>
          </a:xfrm>
          <a:prstGeom prst="rect">
            <a:avLst/>
          </a:prstGeom>
          <a:noFill/>
        </p:spPr>
        <p:txBody>
          <a:bodyPr/>
          <a:lst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a:lstStyle>
          <a:p>
            <a:r>
              <a:rPr lang="fr-FR" kern="0" dirty="0" smtClean="0"/>
              <a:t>Le niveau 1 (2)</a:t>
            </a:r>
            <a:endParaRPr lang="fr-FR" kern="0" dirty="0" smtClean="0"/>
          </a:p>
        </p:txBody>
      </p:sp>
    </p:spTree>
    <p:extLst>
      <p:ext uri="{BB962C8B-B14F-4D97-AF65-F5344CB8AC3E}">
        <p14:creationId xmlns:p14="http://schemas.microsoft.com/office/powerpoint/2010/main" val="3890515180"/>
      </p:ext>
    </p:extLst>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descr=" 11266"/>
          <p:cNvSpPr>
            <a:spLocks/>
          </p:cNvSpPr>
          <p:nvPr/>
        </p:nvSpPr>
        <p:spPr bwMode="auto">
          <a:xfrm>
            <a:off x="2933700" y="1158875"/>
            <a:ext cx="9525" cy="6350"/>
          </a:xfrm>
          <a:custGeom>
            <a:avLst/>
            <a:gdLst>
              <a:gd name="T0" fmla="*/ 0 w 6"/>
              <a:gd name="T1" fmla="*/ 2 h 4"/>
              <a:gd name="T2" fmla="*/ 3 w 6"/>
              <a:gd name="T3" fmla="*/ 3 h 4"/>
              <a:gd name="T4" fmla="*/ 5 w 6"/>
              <a:gd name="T5" fmla="*/ 2 h 4"/>
              <a:gd name="T6" fmla="*/ 3 w 6"/>
              <a:gd name="T7" fmla="*/ 0 h 4"/>
              <a:gd name="T8" fmla="*/ 0 w 6"/>
              <a:gd name="T9" fmla="*/ 2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3"/>
                </a:lnTo>
                <a:lnTo>
                  <a:pt x="5" y="2"/>
                </a:lnTo>
                <a:lnTo>
                  <a:pt x="3" y="0"/>
                </a:lnTo>
                <a:lnTo>
                  <a:pt x="0" y="2"/>
                </a:lnTo>
              </a:path>
            </a:pathLst>
          </a:custGeom>
          <a:noFill/>
          <a:ln w="12700" cap="rnd" cmpd="sng">
            <a:solidFill>
              <a:srgbClr val="000000"/>
            </a:solidFill>
            <a:prstDash val="solid"/>
            <a:round/>
            <a:headEnd type="none" w="med" len="med"/>
            <a:tailEnd type="none" w="med" len="med"/>
          </a:ln>
        </p:spPr>
        <p:txBody>
          <a:bodyPr/>
          <a:lstStyle/>
          <a:p>
            <a:endParaRPr lang="fr-FR">
              <a:solidFill>
                <a:srgbClr val="000000"/>
              </a:solidFill>
            </a:endParaRPr>
          </a:p>
        </p:txBody>
      </p:sp>
      <p:sp>
        <p:nvSpPr>
          <p:cNvPr id="11267" name="Line 3" descr=" 11267"/>
          <p:cNvSpPr>
            <a:spLocks noChangeShapeType="1"/>
          </p:cNvSpPr>
          <p:nvPr/>
        </p:nvSpPr>
        <p:spPr bwMode="auto">
          <a:xfrm flipV="1">
            <a:off x="3067050" y="1225550"/>
            <a:ext cx="6350" cy="20638"/>
          </a:xfrm>
          <a:prstGeom prst="line">
            <a:avLst/>
          </a:prstGeom>
          <a:noFill/>
          <a:ln w="12700">
            <a:solidFill>
              <a:srgbClr val="000000"/>
            </a:solidFill>
            <a:round/>
            <a:headEnd/>
            <a:tailEnd/>
          </a:ln>
        </p:spPr>
        <p:txBody>
          <a:bodyPr wrap="none" anchor="ctr"/>
          <a:lstStyle/>
          <a:p>
            <a:endParaRPr lang="fr-FR">
              <a:solidFill>
                <a:srgbClr val="000000"/>
              </a:solidFill>
            </a:endParaRPr>
          </a:p>
        </p:txBody>
      </p:sp>
      <p:sp>
        <p:nvSpPr>
          <p:cNvPr id="11268" name="Rectangle 4" descr=" 11268"/>
          <p:cNvSpPr>
            <a:spLocks noChangeArrowheads="1"/>
          </p:cNvSpPr>
          <p:nvPr/>
        </p:nvSpPr>
        <p:spPr bwMode="auto">
          <a:xfrm>
            <a:off x="641350" y="920750"/>
            <a:ext cx="2511425" cy="32226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0 : Produits finis</a:t>
            </a:r>
          </a:p>
        </p:txBody>
      </p:sp>
      <p:sp>
        <p:nvSpPr>
          <p:cNvPr id="11269" name="AutoShape 10" descr=" 11269"/>
          <p:cNvSpPr>
            <a:spLocks noChangeArrowheads="1"/>
          </p:cNvSpPr>
          <p:nvPr/>
        </p:nvSpPr>
        <p:spPr bwMode="auto">
          <a:xfrm>
            <a:off x="3994150" y="844550"/>
            <a:ext cx="1981200" cy="609600"/>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a:t>
            </a:r>
          </a:p>
          <a:p>
            <a:r>
              <a:rPr lang="fr-FR" b="0">
                <a:solidFill>
                  <a:srgbClr val="000000"/>
                </a:solidFill>
              </a:rPr>
              <a:t>Commandes/prévisions</a:t>
            </a:r>
          </a:p>
        </p:txBody>
      </p:sp>
      <p:grpSp>
        <p:nvGrpSpPr>
          <p:cNvPr id="2" name="Group 45" descr=" 2"/>
          <p:cNvGrpSpPr>
            <a:grpSpLocks/>
          </p:cNvGrpSpPr>
          <p:nvPr/>
        </p:nvGrpSpPr>
        <p:grpSpPr bwMode="auto">
          <a:xfrm>
            <a:off x="869950" y="1301750"/>
            <a:ext cx="7970838" cy="914400"/>
            <a:chOff x="548" y="820"/>
            <a:chExt cx="5021" cy="576"/>
          </a:xfrm>
        </p:grpSpPr>
        <p:sp>
          <p:nvSpPr>
            <p:cNvPr id="7" name="Line 7"/>
            <p:cNvSpPr>
              <a:spLocks noChangeShapeType="1"/>
            </p:cNvSpPr>
            <p:nvPr/>
          </p:nvSpPr>
          <p:spPr bwMode="auto">
            <a:xfrm>
              <a:off x="2180" y="964"/>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8" name="Line 8"/>
            <p:cNvSpPr>
              <a:spLocks noChangeShapeType="1"/>
            </p:cNvSpPr>
            <p:nvPr/>
          </p:nvSpPr>
          <p:spPr bwMode="auto">
            <a:xfrm>
              <a:off x="3140" y="916"/>
              <a:ext cx="0" cy="184"/>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9" name="AutoShape 9"/>
            <p:cNvSpPr>
              <a:spLocks noChangeArrowheads="1"/>
            </p:cNvSpPr>
            <p:nvPr/>
          </p:nvSpPr>
          <p:spPr bwMode="auto">
            <a:xfrm>
              <a:off x="548" y="820"/>
              <a:ext cx="1632" cy="288"/>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Produits finis</a:t>
              </a:r>
            </a:p>
            <a:p>
              <a:r>
                <a:rPr lang="fr-FR">
                  <a:solidFill>
                    <a:srgbClr val="000000"/>
                  </a:solidFill>
                </a:rPr>
                <a:t>et en cours de montage</a:t>
              </a:r>
            </a:p>
          </p:txBody>
        </p:sp>
        <p:sp>
          <p:nvSpPr>
            <p:cNvPr id="10" name="AutoShape 11"/>
            <p:cNvSpPr>
              <a:spLocks noChangeArrowheads="1"/>
            </p:cNvSpPr>
            <p:nvPr/>
          </p:nvSpPr>
          <p:spPr bwMode="auto">
            <a:xfrm>
              <a:off x="2516" y="1112"/>
              <a:ext cx="1248" cy="284"/>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a:t>
              </a:r>
            </a:p>
            <a:p>
              <a:r>
                <a:rPr lang="fr-FR" b="0">
                  <a:solidFill>
                    <a:srgbClr val="000000"/>
                  </a:solidFill>
                </a:rPr>
                <a:t>en produits finis</a:t>
              </a:r>
            </a:p>
          </p:txBody>
        </p:sp>
        <p:sp>
          <p:nvSpPr>
            <p:cNvPr id="11" name="Line 12"/>
            <p:cNvSpPr>
              <a:spLocks noChangeShapeType="1"/>
            </p:cNvSpPr>
            <p:nvPr/>
          </p:nvSpPr>
          <p:spPr bwMode="auto">
            <a:xfrm>
              <a:off x="3812" y="1156"/>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2" name="Rectangle 13"/>
            <p:cNvSpPr>
              <a:spLocks noChangeArrowheads="1"/>
            </p:cNvSpPr>
            <p:nvPr/>
          </p:nvSpPr>
          <p:spPr bwMode="auto">
            <a:xfrm>
              <a:off x="4565" y="1012"/>
              <a:ext cx="1004"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montage</a:t>
              </a:r>
            </a:p>
            <a:p>
              <a:r>
                <a:rPr lang="fr-FR">
                  <a:solidFill>
                    <a:srgbClr val="000000"/>
                  </a:solidFill>
                </a:rPr>
                <a:t>Produits finis</a:t>
              </a:r>
            </a:p>
          </p:txBody>
        </p:sp>
      </p:grpSp>
      <p:grpSp>
        <p:nvGrpSpPr>
          <p:cNvPr id="3" name="Group 46" descr=" 3"/>
          <p:cNvGrpSpPr>
            <a:grpSpLocks/>
          </p:cNvGrpSpPr>
          <p:nvPr/>
        </p:nvGrpSpPr>
        <p:grpSpPr bwMode="auto">
          <a:xfrm>
            <a:off x="641350" y="2146300"/>
            <a:ext cx="7924800" cy="747712"/>
            <a:chOff x="404" y="1352"/>
            <a:chExt cx="4992" cy="471"/>
          </a:xfrm>
        </p:grpSpPr>
        <p:sp>
          <p:nvSpPr>
            <p:cNvPr id="14" name="Rectangle 5"/>
            <p:cNvSpPr>
              <a:spLocks noChangeArrowheads="1"/>
            </p:cNvSpPr>
            <p:nvPr/>
          </p:nvSpPr>
          <p:spPr bwMode="auto">
            <a:xfrm>
              <a:off x="404" y="1396"/>
              <a:ext cx="1779" cy="20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1 : Sous-ensembles</a:t>
              </a:r>
            </a:p>
          </p:txBody>
        </p:sp>
        <p:sp>
          <p:nvSpPr>
            <p:cNvPr id="15" name="AutoShape 14"/>
            <p:cNvSpPr>
              <a:spLocks noChangeArrowheads="1"/>
            </p:cNvSpPr>
            <p:nvPr/>
          </p:nvSpPr>
          <p:spPr bwMode="auto">
            <a:xfrm>
              <a:off x="4248" y="1352"/>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produits finis</a:t>
              </a:r>
            </a:p>
          </p:txBody>
        </p:sp>
        <p:sp>
          <p:nvSpPr>
            <p:cNvPr id="16" name="Line 15"/>
            <p:cNvSpPr>
              <a:spLocks noChangeShapeType="1"/>
            </p:cNvSpPr>
            <p:nvPr/>
          </p:nvSpPr>
          <p:spPr bwMode="auto">
            <a:xfrm flipH="1">
              <a:off x="3140" y="1444"/>
              <a:ext cx="1108"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7" name="Line 16"/>
            <p:cNvSpPr>
              <a:spLocks noChangeShapeType="1"/>
            </p:cNvSpPr>
            <p:nvPr/>
          </p:nvSpPr>
          <p:spPr bwMode="auto">
            <a:xfrm>
              <a:off x="3140" y="1396"/>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8" name="AutoShape 17"/>
            <p:cNvSpPr>
              <a:spLocks noChangeArrowheads="1"/>
            </p:cNvSpPr>
            <p:nvPr/>
          </p:nvSpPr>
          <p:spPr bwMode="auto">
            <a:xfrm>
              <a:off x="2516" y="1540"/>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sous-ensembles</a:t>
              </a:r>
            </a:p>
          </p:txBody>
        </p:sp>
      </p:grpSp>
      <p:grpSp>
        <p:nvGrpSpPr>
          <p:cNvPr id="4" name="Group 47" descr=" 4"/>
          <p:cNvGrpSpPr>
            <a:grpSpLocks/>
          </p:cNvGrpSpPr>
          <p:nvPr/>
        </p:nvGrpSpPr>
        <p:grpSpPr bwMode="auto">
          <a:xfrm>
            <a:off x="869950" y="2749550"/>
            <a:ext cx="7961313" cy="830262"/>
            <a:chOff x="548" y="1732"/>
            <a:chExt cx="5015" cy="523"/>
          </a:xfrm>
        </p:grpSpPr>
        <p:sp>
          <p:nvSpPr>
            <p:cNvPr id="20" name="AutoShape 18"/>
            <p:cNvSpPr>
              <a:spLocks noChangeArrowheads="1"/>
            </p:cNvSpPr>
            <p:nvPr/>
          </p:nvSpPr>
          <p:spPr bwMode="auto">
            <a:xfrm>
              <a:off x="548" y="1732"/>
              <a:ext cx="1632" cy="336"/>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Sous-ensembles</a:t>
              </a:r>
            </a:p>
            <a:p>
              <a:r>
                <a:rPr lang="fr-FR">
                  <a:solidFill>
                    <a:srgbClr val="000000"/>
                  </a:solidFill>
                </a:rPr>
                <a:t>et en cours de fabrication</a:t>
              </a:r>
            </a:p>
          </p:txBody>
        </p:sp>
        <p:sp>
          <p:nvSpPr>
            <p:cNvPr id="21" name="Line 19"/>
            <p:cNvSpPr>
              <a:spLocks noChangeShapeType="1"/>
            </p:cNvSpPr>
            <p:nvPr/>
          </p:nvSpPr>
          <p:spPr bwMode="auto">
            <a:xfrm>
              <a:off x="2180" y="1876"/>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2" name="Line 20"/>
            <p:cNvSpPr>
              <a:spLocks noChangeShapeType="1"/>
            </p:cNvSpPr>
            <p:nvPr/>
          </p:nvSpPr>
          <p:spPr bwMode="auto">
            <a:xfrm>
              <a:off x="3140" y="1828"/>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3" name="AutoShape 21"/>
            <p:cNvSpPr>
              <a:spLocks noChangeArrowheads="1"/>
            </p:cNvSpPr>
            <p:nvPr/>
          </p:nvSpPr>
          <p:spPr bwMode="auto">
            <a:xfrm>
              <a:off x="2516" y="1972"/>
              <a:ext cx="1249" cy="283"/>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 en</a:t>
              </a:r>
            </a:p>
            <a:p>
              <a:r>
                <a:rPr lang="fr-FR" b="0">
                  <a:solidFill>
                    <a:srgbClr val="000000"/>
                  </a:solidFill>
                </a:rPr>
                <a:t>sous-ensembles</a:t>
              </a:r>
            </a:p>
          </p:txBody>
        </p:sp>
        <p:sp>
          <p:nvSpPr>
            <p:cNvPr id="24" name="Rectangle 22"/>
            <p:cNvSpPr>
              <a:spLocks noChangeArrowheads="1"/>
            </p:cNvSpPr>
            <p:nvPr/>
          </p:nvSpPr>
          <p:spPr bwMode="auto">
            <a:xfrm>
              <a:off x="4467" y="1828"/>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Sous-ensembles</a:t>
              </a:r>
            </a:p>
          </p:txBody>
        </p:sp>
        <p:sp>
          <p:nvSpPr>
            <p:cNvPr id="25" name="Line 23"/>
            <p:cNvSpPr>
              <a:spLocks noChangeShapeType="1"/>
            </p:cNvSpPr>
            <p:nvPr/>
          </p:nvSpPr>
          <p:spPr bwMode="auto">
            <a:xfrm>
              <a:off x="3764" y="2020"/>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grpSp>
        <p:nvGrpSpPr>
          <p:cNvPr id="26" name="Group 48" descr=" 5"/>
          <p:cNvGrpSpPr>
            <a:grpSpLocks/>
          </p:cNvGrpSpPr>
          <p:nvPr/>
        </p:nvGrpSpPr>
        <p:grpSpPr bwMode="auto">
          <a:xfrm>
            <a:off x="641350" y="3441700"/>
            <a:ext cx="7924800" cy="830262"/>
            <a:chOff x="404" y="2168"/>
            <a:chExt cx="4992" cy="523"/>
          </a:xfrm>
        </p:grpSpPr>
        <p:sp>
          <p:nvSpPr>
            <p:cNvPr id="27" name="Rectangle 6"/>
            <p:cNvSpPr>
              <a:spLocks noChangeArrowheads="1"/>
            </p:cNvSpPr>
            <p:nvPr/>
          </p:nvSpPr>
          <p:spPr bwMode="auto">
            <a:xfrm>
              <a:off x="404" y="2212"/>
              <a:ext cx="1987" cy="20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2 : Pièces élémentaires</a:t>
              </a:r>
            </a:p>
          </p:txBody>
        </p:sp>
        <p:sp>
          <p:nvSpPr>
            <p:cNvPr id="28" name="AutoShape 24"/>
            <p:cNvSpPr>
              <a:spLocks noChangeArrowheads="1"/>
            </p:cNvSpPr>
            <p:nvPr/>
          </p:nvSpPr>
          <p:spPr bwMode="auto">
            <a:xfrm>
              <a:off x="4248" y="2168"/>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sous-ensembles</a:t>
              </a:r>
            </a:p>
          </p:txBody>
        </p:sp>
        <p:sp>
          <p:nvSpPr>
            <p:cNvPr id="29" name="Line 25"/>
            <p:cNvSpPr>
              <a:spLocks noChangeShapeType="1"/>
            </p:cNvSpPr>
            <p:nvPr/>
          </p:nvSpPr>
          <p:spPr bwMode="auto">
            <a:xfrm flipH="1">
              <a:off x="3140" y="2308"/>
              <a:ext cx="1104"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0" name="Line 26"/>
            <p:cNvSpPr>
              <a:spLocks noChangeShapeType="1"/>
            </p:cNvSpPr>
            <p:nvPr/>
          </p:nvSpPr>
          <p:spPr bwMode="auto">
            <a:xfrm>
              <a:off x="3140" y="2260"/>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1" name="AutoShape 27"/>
            <p:cNvSpPr>
              <a:spLocks noChangeArrowheads="1"/>
            </p:cNvSpPr>
            <p:nvPr/>
          </p:nvSpPr>
          <p:spPr bwMode="auto">
            <a:xfrm>
              <a:off x="2516" y="2408"/>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pièces élémentaires</a:t>
              </a:r>
            </a:p>
          </p:txBody>
        </p:sp>
      </p:grpSp>
      <p:sp>
        <p:nvSpPr>
          <p:cNvPr id="32" name="Rectangle 2"/>
          <p:cNvSpPr txBox="1">
            <a:spLocks noChangeArrowheads="1"/>
          </p:cNvSpPr>
          <p:nvPr/>
        </p:nvSpPr>
        <p:spPr>
          <a:xfrm>
            <a:off x="1835696" y="387350"/>
            <a:ext cx="7239000" cy="457200"/>
          </a:xfrm>
          <a:prstGeom prst="rect">
            <a:avLst/>
          </a:prstGeom>
          <a:noFill/>
        </p:spPr>
        <p:txBody>
          <a:bodyPr/>
          <a:lst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a:lstStyle>
          <a:p>
            <a:r>
              <a:rPr lang="fr-FR" kern="0" dirty="0" smtClean="0"/>
              <a:t>Le niveau 2 (1)</a:t>
            </a:r>
            <a:endParaRPr lang="fr-FR" kern="0" dirty="0" smtClean="0"/>
          </a:p>
        </p:txBody>
      </p:sp>
    </p:spTree>
    <p:extLst>
      <p:ext uri="{BB962C8B-B14F-4D97-AF65-F5344CB8AC3E}">
        <p14:creationId xmlns:p14="http://schemas.microsoft.com/office/powerpoint/2010/main" val="1141152543"/>
      </p:ext>
    </p:extLst>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descr=" 11266"/>
          <p:cNvSpPr>
            <a:spLocks/>
          </p:cNvSpPr>
          <p:nvPr/>
        </p:nvSpPr>
        <p:spPr bwMode="auto">
          <a:xfrm>
            <a:off x="2933700" y="1158875"/>
            <a:ext cx="9525" cy="6350"/>
          </a:xfrm>
          <a:custGeom>
            <a:avLst/>
            <a:gdLst>
              <a:gd name="T0" fmla="*/ 0 w 6"/>
              <a:gd name="T1" fmla="*/ 2 h 4"/>
              <a:gd name="T2" fmla="*/ 3 w 6"/>
              <a:gd name="T3" fmla="*/ 3 h 4"/>
              <a:gd name="T4" fmla="*/ 5 w 6"/>
              <a:gd name="T5" fmla="*/ 2 h 4"/>
              <a:gd name="T6" fmla="*/ 3 w 6"/>
              <a:gd name="T7" fmla="*/ 0 h 4"/>
              <a:gd name="T8" fmla="*/ 0 w 6"/>
              <a:gd name="T9" fmla="*/ 2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3"/>
                </a:lnTo>
                <a:lnTo>
                  <a:pt x="5" y="2"/>
                </a:lnTo>
                <a:lnTo>
                  <a:pt x="3" y="0"/>
                </a:lnTo>
                <a:lnTo>
                  <a:pt x="0" y="2"/>
                </a:lnTo>
              </a:path>
            </a:pathLst>
          </a:custGeom>
          <a:noFill/>
          <a:ln w="12700" cap="rnd" cmpd="sng">
            <a:solidFill>
              <a:srgbClr val="000000"/>
            </a:solidFill>
            <a:prstDash val="solid"/>
            <a:round/>
            <a:headEnd type="none" w="med" len="med"/>
            <a:tailEnd type="none" w="med" len="med"/>
          </a:ln>
        </p:spPr>
        <p:txBody>
          <a:bodyPr/>
          <a:lstStyle/>
          <a:p>
            <a:endParaRPr lang="fr-FR">
              <a:solidFill>
                <a:srgbClr val="000000"/>
              </a:solidFill>
            </a:endParaRPr>
          </a:p>
        </p:txBody>
      </p:sp>
      <p:sp>
        <p:nvSpPr>
          <p:cNvPr id="11267" name="Line 3" descr=" 11267"/>
          <p:cNvSpPr>
            <a:spLocks noChangeShapeType="1"/>
          </p:cNvSpPr>
          <p:nvPr/>
        </p:nvSpPr>
        <p:spPr bwMode="auto">
          <a:xfrm flipV="1">
            <a:off x="3067050" y="1225550"/>
            <a:ext cx="6350" cy="20638"/>
          </a:xfrm>
          <a:prstGeom prst="line">
            <a:avLst/>
          </a:prstGeom>
          <a:noFill/>
          <a:ln w="12700">
            <a:solidFill>
              <a:srgbClr val="000000"/>
            </a:solidFill>
            <a:round/>
            <a:headEnd/>
            <a:tailEnd/>
          </a:ln>
        </p:spPr>
        <p:txBody>
          <a:bodyPr wrap="none" anchor="ctr"/>
          <a:lstStyle/>
          <a:p>
            <a:endParaRPr lang="fr-FR">
              <a:solidFill>
                <a:srgbClr val="000000"/>
              </a:solidFill>
            </a:endParaRPr>
          </a:p>
        </p:txBody>
      </p:sp>
      <p:sp>
        <p:nvSpPr>
          <p:cNvPr id="11268" name="Rectangle 4" descr=" 11268"/>
          <p:cNvSpPr>
            <a:spLocks noChangeArrowheads="1"/>
          </p:cNvSpPr>
          <p:nvPr/>
        </p:nvSpPr>
        <p:spPr bwMode="auto">
          <a:xfrm>
            <a:off x="641350" y="920750"/>
            <a:ext cx="2511425" cy="32226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0 : Produits finis</a:t>
            </a:r>
          </a:p>
        </p:txBody>
      </p:sp>
      <p:sp>
        <p:nvSpPr>
          <p:cNvPr id="11269" name="AutoShape 10" descr=" 11269"/>
          <p:cNvSpPr>
            <a:spLocks noChangeArrowheads="1"/>
          </p:cNvSpPr>
          <p:nvPr/>
        </p:nvSpPr>
        <p:spPr bwMode="auto">
          <a:xfrm>
            <a:off x="3994150" y="844550"/>
            <a:ext cx="1981200" cy="609600"/>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a:t>
            </a:r>
          </a:p>
          <a:p>
            <a:r>
              <a:rPr lang="fr-FR" b="0">
                <a:solidFill>
                  <a:srgbClr val="000000"/>
                </a:solidFill>
              </a:rPr>
              <a:t>Commandes/prévisions</a:t>
            </a:r>
          </a:p>
        </p:txBody>
      </p:sp>
      <p:grpSp>
        <p:nvGrpSpPr>
          <p:cNvPr id="2" name="Group 45" descr=" 2"/>
          <p:cNvGrpSpPr>
            <a:grpSpLocks/>
          </p:cNvGrpSpPr>
          <p:nvPr/>
        </p:nvGrpSpPr>
        <p:grpSpPr bwMode="auto">
          <a:xfrm>
            <a:off x="869950" y="1301750"/>
            <a:ext cx="7970838" cy="914400"/>
            <a:chOff x="548" y="820"/>
            <a:chExt cx="5021" cy="576"/>
          </a:xfrm>
        </p:grpSpPr>
        <p:sp>
          <p:nvSpPr>
            <p:cNvPr id="7" name="Line 7"/>
            <p:cNvSpPr>
              <a:spLocks noChangeShapeType="1"/>
            </p:cNvSpPr>
            <p:nvPr/>
          </p:nvSpPr>
          <p:spPr bwMode="auto">
            <a:xfrm>
              <a:off x="2180" y="964"/>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8" name="Line 8"/>
            <p:cNvSpPr>
              <a:spLocks noChangeShapeType="1"/>
            </p:cNvSpPr>
            <p:nvPr/>
          </p:nvSpPr>
          <p:spPr bwMode="auto">
            <a:xfrm>
              <a:off x="3140" y="916"/>
              <a:ext cx="0" cy="184"/>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9" name="AutoShape 9"/>
            <p:cNvSpPr>
              <a:spLocks noChangeArrowheads="1"/>
            </p:cNvSpPr>
            <p:nvPr/>
          </p:nvSpPr>
          <p:spPr bwMode="auto">
            <a:xfrm>
              <a:off x="548" y="820"/>
              <a:ext cx="1632" cy="288"/>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Produits finis</a:t>
              </a:r>
            </a:p>
            <a:p>
              <a:r>
                <a:rPr lang="fr-FR">
                  <a:solidFill>
                    <a:srgbClr val="000000"/>
                  </a:solidFill>
                </a:rPr>
                <a:t>et en cours de montage</a:t>
              </a:r>
            </a:p>
          </p:txBody>
        </p:sp>
        <p:sp>
          <p:nvSpPr>
            <p:cNvPr id="10" name="AutoShape 11"/>
            <p:cNvSpPr>
              <a:spLocks noChangeArrowheads="1"/>
            </p:cNvSpPr>
            <p:nvPr/>
          </p:nvSpPr>
          <p:spPr bwMode="auto">
            <a:xfrm>
              <a:off x="2516" y="1112"/>
              <a:ext cx="1248" cy="284"/>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a:t>
              </a:r>
            </a:p>
            <a:p>
              <a:r>
                <a:rPr lang="fr-FR" b="0">
                  <a:solidFill>
                    <a:srgbClr val="000000"/>
                  </a:solidFill>
                </a:rPr>
                <a:t>en produits finis</a:t>
              </a:r>
            </a:p>
          </p:txBody>
        </p:sp>
        <p:sp>
          <p:nvSpPr>
            <p:cNvPr id="11" name="Line 12"/>
            <p:cNvSpPr>
              <a:spLocks noChangeShapeType="1"/>
            </p:cNvSpPr>
            <p:nvPr/>
          </p:nvSpPr>
          <p:spPr bwMode="auto">
            <a:xfrm>
              <a:off x="3812" y="1156"/>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2" name="Rectangle 13"/>
            <p:cNvSpPr>
              <a:spLocks noChangeArrowheads="1"/>
            </p:cNvSpPr>
            <p:nvPr/>
          </p:nvSpPr>
          <p:spPr bwMode="auto">
            <a:xfrm>
              <a:off x="4565" y="1012"/>
              <a:ext cx="1004"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montage</a:t>
              </a:r>
            </a:p>
            <a:p>
              <a:r>
                <a:rPr lang="fr-FR">
                  <a:solidFill>
                    <a:srgbClr val="000000"/>
                  </a:solidFill>
                </a:rPr>
                <a:t>Produits finis</a:t>
              </a:r>
            </a:p>
          </p:txBody>
        </p:sp>
      </p:grpSp>
      <p:grpSp>
        <p:nvGrpSpPr>
          <p:cNvPr id="3" name="Group 46" descr=" 3"/>
          <p:cNvGrpSpPr>
            <a:grpSpLocks/>
          </p:cNvGrpSpPr>
          <p:nvPr/>
        </p:nvGrpSpPr>
        <p:grpSpPr bwMode="auto">
          <a:xfrm>
            <a:off x="641350" y="2146300"/>
            <a:ext cx="7924800" cy="747712"/>
            <a:chOff x="404" y="1352"/>
            <a:chExt cx="4992" cy="471"/>
          </a:xfrm>
        </p:grpSpPr>
        <p:sp>
          <p:nvSpPr>
            <p:cNvPr id="14" name="Rectangle 5"/>
            <p:cNvSpPr>
              <a:spLocks noChangeArrowheads="1"/>
            </p:cNvSpPr>
            <p:nvPr/>
          </p:nvSpPr>
          <p:spPr bwMode="auto">
            <a:xfrm>
              <a:off x="404" y="1396"/>
              <a:ext cx="1779" cy="20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1 : Sous-ensembles</a:t>
              </a:r>
            </a:p>
          </p:txBody>
        </p:sp>
        <p:sp>
          <p:nvSpPr>
            <p:cNvPr id="15" name="AutoShape 14"/>
            <p:cNvSpPr>
              <a:spLocks noChangeArrowheads="1"/>
            </p:cNvSpPr>
            <p:nvPr/>
          </p:nvSpPr>
          <p:spPr bwMode="auto">
            <a:xfrm>
              <a:off x="4248" y="1352"/>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produits finis</a:t>
              </a:r>
            </a:p>
          </p:txBody>
        </p:sp>
        <p:sp>
          <p:nvSpPr>
            <p:cNvPr id="16" name="Line 15"/>
            <p:cNvSpPr>
              <a:spLocks noChangeShapeType="1"/>
            </p:cNvSpPr>
            <p:nvPr/>
          </p:nvSpPr>
          <p:spPr bwMode="auto">
            <a:xfrm flipH="1">
              <a:off x="3140" y="1444"/>
              <a:ext cx="1108"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7" name="Line 16"/>
            <p:cNvSpPr>
              <a:spLocks noChangeShapeType="1"/>
            </p:cNvSpPr>
            <p:nvPr/>
          </p:nvSpPr>
          <p:spPr bwMode="auto">
            <a:xfrm>
              <a:off x="3140" y="1396"/>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8" name="AutoShape 17"/>
            <p:cNvSpPr>
              <a:spLocks noChangeArrowheads="1"/>
            </p:cNvSpPr>
            <p:nvPr/>
          </p:nvSpPr>
          <p:spPr bwMode="auto">
            <a:xfrm>
              <a:off x="2516" y="1540"/>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sous-ensembles</a:t>
              </a:r>
            </a:p>
          </p:txBody>
        </p:sp>
      </p:grpSp>
      <p:grpSp>
        <p:nvGrpSpPr>
          <p:cNvPr id="4" name="Group 47" descr=" 4"/>
          <p:cNvGrpSpPr>
            <a:grpSpLocks/>
          </p:cNvGrpSpPr>
          <p:nvPr/>
        </p:nvGrpSpPr>
        <p:grpSpPr bwMode="auto">
          <a:xfrm>
            <a:off x="869950" y="2749550"/>
            <a:ext cx="7961313" cy="830262"/>
            <a:chOff x="548" y="1732"/>
            <a:chExt cx="5015" cy="523"/>
          </a:xfrm>
        </p:grpSpPr>
        <p:sp>
          <p:nvSpPr>
            <p:cNvPr id="20" name="AutoShape 18"/>
            <p:cNvSpPr>
              <a:spLocks noChangeArrowheads="1"/>
            </p:cNvSpPr>
            <p:nvPr/>
          </p:nvSpPr>
          <p:spPr bwMode="auto">
            <a:xfrm>
              <a:off x="548" y="1732"/>
              <a:ext cx="1632" cy="336"/>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Sous-ensembles</a:t>
              </a:r>
            </a:p>
            <a:p>
              <a:r>
                <a:rPr lang="fr-FR">
                  <a:solidFill>
                    <a:srgbClr val="000000"/>
                  </a:solidFill>
                </a:rPr>
                <a:t>et en cours de fabrication</a:t>
              </a:r>
            </a:p>
          </p:txBody>
        </p:sp>
        <p:sp>
          <p:nvSpPr>
            <p:cNvPr id="21" name="Line 19"/>
            <p:cNvSpPr>
              <a:spLocks noChangeShapeType="1"/>
            </p:cNvSpPr>
            <p:nvPr/>
          </p:nvSpPr>
          <p:spPr bwMode="auto">
            <a:xfrm>
              <a:off x="2180" y="1876"/>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2" name="Line 20"/>
            <p:cNvSpPr>
              <a:spLocks noChangeShapeType="1"/>
            </p:cNvSpPr>
            <p:nvPr/>
          </p:nvSpPr>
          <p:spPr bwMode="auto">
            <a:xfrm>
              <a:off x="3140" y="1828"/>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3" name="AutoShape 21"/>
            <p:cNvSpPr>
              <a:spLocks noChangeArrowheads="1"/>
            </p:cNvSpPr>
            <p:nvPr/>
          </p:nvSpPr>
          <p:spPr bwMode="auto">
            <a:xfrm>
              <a:off x="2516" y="1972"/>
              <a:ext cx="1249" cy="283"/>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 en</a:t>
              </a:r>
            </a:p>
            <a:p>
              <a:r>
                <a:rPr lang="fr-FR" b="0">
                  <a:solidFill>
                    <a:srgbClr val="000000"/>
                  </a:solidFill>
                </a:rPr>
                <a:t>sous-ensembles</a:t>
              </a:r>
            </a:p>
          </p:txBody>
        </p:sp>
        <p:sp>
          <p:nvSpPr>
            <p:cNvPr id="24" name="Rectangle 22"/>
            <p:cNvSpPr>
              <a:spLocks noChangeArrowheads="1"/>
            </p:cNvSpPr>
            <p:nvPr/>
          </p:nvSpPr>
          <p:spPr bwMode="auto">
            <a:xfrm>
              <a:off x="4467" y="1828"/>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Sous-ensembles</a:t>
              </a:r>
            </a:p>
          </p:txBody>
        </p:sp>
        <p:sp>
          <p:nvSpPr>
            <p:cNvPr id="25" name="Line 23"/>
            <p:cNvSpPr>
              <a:spLocks noChangeShapeType="1"/>
            </p:cNvSpPr>
            <p:nvPr/>
          </p:nvSpPr>
          <p:spPr bwMode="auto">
            <a:xfrm>
              <a:off x="3764" y="2020"/>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grpSp>
        <p:nvGrpSpPr>
          <p:cNvPr id="5" name="Group 48" descr=" 5"/>
          <p:cNvGrpSpPr>
            <a:grpSpLocks/>
          </p:cNvGrpSpPr>
          <p:nvPr/>
        </p:nvGrpSpPr>
        <p:grpSpPr bwMode="auto">
          <a:xfrm>
            <a:off x="641350" y="3441700"/>
            <a:ext cx="7924800" cy="830262"/>
            <a:chOff x="404" y="2168"/>
            <a:chExt cx="4992" cy="523"/>
          </a:xfrm>
        </p:grpSpPr>
        <p:sp>
          <p:nvSpPr>
            <p:cNvPr id="27" name="Rectangle 6"/>
            <p:cNvSpPr>
              <a:spLocks noChangeArrowheads="1"/>
            </p:cNvSpPr>
            <p:nvPr/>
          </p:nvSpPr>
          <p:spPr bwMode="auto">
            <a:xfrm>
              <a:off x="404" y="2212"/>
              <a:ext cx="1987" cy="20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2 : Pièces élémentaires</a:t>
              </a:r>
            </a:p>
          </p:txBody>
        </p:sp>
        <p:sp>
          <p:nvSpPr>
            <p:cNvPr id="28" name="AutoShape 24"/>
            <p:cNvSpPr>
              <a:spLocks noChangeArrowheads="1"/>
            </p:cNvSpPr>
            <p:nvPr/>
          </p:nvSpPr>
          <p:spPr bwMode="auto">
            <a:xfrm>
              <a:off x="4248" y="2168"/>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sous-ensembles</a:t>
              </a:r>
            </a:p>
          </p:txBody>
        </p:sp>
        <p:sp>
          <p:nvSpPr>
            <p:cNvPr id="29" name="Line 25"/>
            <p:cNvSpPr>
              <a:spLocks noChangeShapeType="1"/>
            </p:cNvSpPr>
            <p:nvPr/>
          </p:nvSpPr>
          <p:spPr bwMode="auto">
            <a:xfrm flipH="1">
              <a:off x="3140" y="2308"/>
              <a:ext cx="1104"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0" name="Line 26"/>
            <p:cNvSpPr>
              <a:spLocks noChangeShapeType="1"/>
            </p:cNvSpPr>
            <p:nvPr/>
          </p:nvSpPr>
          <p:spPr bwMode="auto">
            <a:xfrm>
              <a:off x="3140" y="2260"/>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1" name="AutoShape 27"/>
            <p:cNvSpPr>
              <a:spLocks noChangeArrowheads="1"/>
            </p:cNvSpPr>
            <p:nvPr/>
          </p:nvSpPr>
          <p:spPr bwMode="auto">
            <a:xfrm>
              <a:off x="2516" y="2408"/>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pièces élémentaires</a:t>
              </a:r>
            </a:p>
          </p:txBody>
        </p:sp>
      </p:grpSp>
      <p:grpSp>
        <p:nvGrpSpPr>
          <p:cNvPr id="32" name="Group 49" descr=" 6"/>
          <p:cNvGrpSpPr>
            <a:grpSpLocks/>
          </p:cNvGrpSpPr>
          <p:nvPr/>
        </p:nvGrpSpPr>
        <p:grpSpPr bwMode="auto">
          <a:xfrm>
            <a:off x="869950" y="4197350"/>
            <a:ext cx="7961313" cy="990600"/>
            <a:chOff x="548" y="2644"/>
            <a:chExt cx="5015" cy="624"/>
          </a:xfrm>
        </p:grpSpPr>
        <p:sp>
          <p:nvSpPr>
            <p:cNvPr id="33" name="AutoShape 28"/>
            <p:cNvSpPr>
              <a:spLocks noChangeArrowheads="1"/>
            </p:cNvSpPr>
            <p:nvPr/>
          </p:nvSpPr>
          <p:spPr bwMode="auto">
            <a:xfrm>
              <a:off x="548" y="2644"/>
              <a:ext cx="1632" cy="336"/>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 Pièces et</a:t>
              </a:r>
            </a:p>
            <a:p>
              <a:r>
                <a:rPr lang="fr-FR">
                  <a:solidFill>
                    <a:srgbClr val="000000"/>
                  </a:solidFill>
                </a:rPr>
                <a:t>en-cours usinage</a:t>
              </a:r>
            </a:p>
          </p:txBody>
        </p:sp>
        <p:sp>
          <p:nvSpPr>
            <p:cNvPr id="34" name="Line 29"/>
            <p:cNvSpPr>
              <a:spLocks noChangeShapeType="1"/>
            </p:cNvSpPr>
            <p:nvPr/>
          </p:nvSpPr>
          <p:spPr bwMode="auto">
            <a:xfrm>
              <a:off x="2180" y="2788"/>
              <a:ext cx="956"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5" name="Line 30"/>
            <p:cNvSpPr>
              <a:spLocks noChangeShapeType="1"/>
            </p:cNvSpPr>
            <p:nvPr/>
          </p:nvSpPr>
          <p:spPr bwMode="auto">
            <a:xfrm>
              <a:off x="3140" y="2692"/>
              <a:ext cx="0" cy="232"/>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6" name="AutoShape 31"/>
            <p:cNvSpPr>
              <a:spLocks noChangeArrowheads="1"/>
            </p:cNvSpPr>
            <p:nvPr/>
          </p:nvSpPr>
          <p:spPr bwMode="auto">
            <a:xfrm>
              <a:off x="2516" y="2932"/>
              <a:ext cx="1248" cy="336"/>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 en</a:t>
              </a:r>
            </a:p>
            <a:p>
              <a:r>
                <a:rPr lang="fr-FR" b="0">
                  <a:solidFill>
                    <a:srgbClr val="000000"/>
                  </a:solidFill>
                </a:rPr>
                <a:t>pièces élémentaires</a:t>
              </a:r>
            </a:p>
          </p:txBody>
        </p:sp>
        <p:sp>
          <p:nvSpPr>
            <p:cNvPr id="37" name="Rectangle 32"/>
            <p:cNvSpPr>
              <a:spLocks noChangeArrowheads="1"/>
            </p:cNvSpPr>
            <p:nvPr/>
          </p:nvSpPr>
          <p:spPr bwMode="auto">
            <a:xfrm>
              <a:off x="4467" y="2836"/>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Pièces élémentaires</a:t>
              </a:r>
            </a:p>
          </p:txBody>
        </p:sp>
        <p:sp>
          <p:nvSpPr>
            <p:cNvPr id="38" name="Line 33"/>
            <p:cNvSpPr>
              <a:spLocks noChangeShapeType="1"/>
            </p:cNvSpPr>
            <p:nvPr/>
          </p:nvSpPr>
          <p:spPr bwMode="auto">
            <a:xfrm>
              <a:off x="3764" y="2980"/>
              <a:ext cx="616"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spTree>
    <p:extLst>
      <p:ext uri="{BB962C8B-B14F-4D97-AF65-F5344CB8AC3E}">
        <p14:creationId xmlns:p14="http://schemas.microsoft.com/office/powerpoint/2010/main" val="518978644"/>
      </p:ext>
    </p:extLst>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descr=" 11266"/>
          <p:cNvSpPr>
            <a:spLocks/>
          </p:cNvSpPr>
          <p:nvPr/>
        </p:nvSpPr>
        <p:spPr bwMode="auto">
          <a:xfrm>
            <a:off x="2933700" y="1158875"/>
            <a:ext cx="9525" cy="6350"/>
          </a:xfrm>
          <a:custGeom>
            <a:avLst/>
            <a:gdLst>
              <a:gd name="T0" fmla="*/ 0 w 6"/>
              <a:gd name="T1" fmla="*/ 2 h 4"/>
              <a:gd name="T2" fmla="*/ 3 w 6"/>
              <a:gd name="T3" fmla="*/ 3 h 4"/>
              <a:gd name="T4" fmla="*/ 5 w 6"/>
              <a:gd name="T5" fmla="*/ 2 h 4"/>
              <a:gd name="T6" fmla="*/ 3 w 6"/>
              <a:gd name="T7" fmla="*/ 0 h 4"/>
              <a:gd name="T8" fmla="*/ 0 w 6"/>
              <a:gd name="T9" fmla="*/ 2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3"/>
                </a:lnTo>
                <a:lnTo>
                  <a:pt x="5" y="2"/>
                </a:lnTo>
                <a:lnTo>
                  <a:pt x="3" y="0"/>
                </a:lnTo>
                <a:lnTo>
                  <a:pt x="0" y="2"/>
                </a:lnTo>
              </a:path>
            </a:pathLst>
          </a:custGeom>
          <a:noFill/>
          <a:ln w="12700" cap="rnd" cmpd="sng">
            <a:solidFill>
              <a:srgbClr val="000000"/>
            </a:solidFill>
            <a:prstDash val="solid"/>
            <a:round/>
            <a:headEnd type="none" w="med" len="med"/>
            <a:tailEnd type="none" w="med" len="med"/>
          </a:ln>
        </p:spPr>
        <p:txBody>
          <a:bodyPr/>
          <a:lstStyle/>
          <a:p>
            <a:endParaRPr lang="fr-FR">
              <a:solidFill>
                <a:srgbClr val="000000"/>
              </a:solidFill>
            </a:endParaRPr>
          </a:p>
        </p:txBody>
      </p:sp>
      <p:sp>
        <p:nvSpPr>
          <p:cNvPr id="11267" name="Line 3" descr=" 11267"/>
          <p:cNvSpPr>
            <a:spLocks noChangeShapeType="1"/>
          </p:cNvSpPr>
          <p:nvPr/>
        </p:nvSpPr>
        <p:spPr bwMode="auto">
          <a:xfrm flipV="1">
            <a:off x="3067050" y="1225550"/>
            <a:ext cx="6350" cy="20638"/>
          </a:xfrm>
          <a:prstGeom prst="line">
            <a:avLst/>
          </a:prstGeom>
          <a:noFill/>
          <a:ln w="12700">
            <a:solidFill>
              <a:srgbClr val="000000"/>
            </a:solidFill>
            <a:round/>
            <a:headEnd/>
            <a:tailEnd/>
          </a:ln>
        </p:spPr>
        <p:txBody>
          <a:bodyPr wrap="none" anchor="ctr"/>
          <a:lstStyle/>
          <a:p>
            <a:endParaRPr lang="fr-FR">
              <a:solidFill>
                <a:srgbClr val="000000"/>
              </a:solidFill>
            </a:endParaRPr>
          </a:p>
        </p:txBody>
      </p:sp>
      <p:sp>
        <p:nvSpPr>
          <p:cNvPr id="11268" name="Rectangle 4" descr=" 11268"/>
          <p:cNvSpPr>
            <a:spLocks noChangeArrowheads="1"/>
          </p:cNvSpPr>
          <p:nvPr/>
        </p:nvSpPr>
        <p:spPr bwMode="auto">
          <a:xfrm>
            <a:off x="641350" y="920750"/>
            <a:ext cx="2511425" cy="32226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0 : Produits finis</a:t>
            </a:r>
          </a:p>
        </p:txBody>
      </p:sp>
      <p:sp>
        <p:nvSpPr>
          <p:cNvPr id="11269" name="AutoShape 10" descr=" 11269"/>
          <p:cNvSpPr>
            <a:spLocks noChangeArrowheads="1"/>
          </p:cNvSpPr>
          <p:nvPr/>
        </p:nvSpPr>
        <p:spPr bwMode="auto">
          <a:xfrm>
            <a:off x="3994150" y="844550"/>
            <a:ext cx="1981200" cy="609600"/>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a:t>
            </a:r>
          </a:p>
          <a:p>
            <a:r>
              <a:rPr lang="fr-FR" b="0">
                <a:solidFill>
                  <a:srgbClr val="000000"/>
                </a:solidFill>
              </a:rPr>
              <a:t>Commandes/prévisions</a:t>
            </a:r>
          </a:p>
        </p:txBody>
      </p:sp>
      <p:grpSp>
        <p:nvGrpSpPr>
          <p:cNvPr id="2" name="Group 45" descr=" 2"/>
          <p:cNvGrpSpPr>
            <a:grpSpLocks/>
          </p:cNvGrpSpPr>
          <p:nvPr/>
        </p:nvGrpSpPr>
        <p:grpSpPr bwMode="auto">
          <a:xfrm>
            <a:off x="869950" y="1301750"/>
            <a:ext cx="7970838" cy="914400"/>
            <a:chOff x="548" y="820"/>
            <a:chExt cx="5021" cy="576"/>
          </a:xfrm>
        </p:grpSpPr>
        <p:sp>
          <p:nvSpPr>
            <p:cNvPr id="7" name="Line 7"/>
            <p:cNvSpPr>
              <a:spLocks noChangeShapeType="1"/>
            </p:cNvSpPr>
            <p:nvPr/>
          </p:nvSpPr>
          <p:spPr bwMode="auto">
            <a:xfrm>
              <a:off x="2180" y="964"/>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8" name="Line 8"/>
            <p:cNvSpPr>
              <a:spLocks noChangeShapeType="1"/>
            </p:cNvSpPr>
            <p:nvPr/>
          </p:nvSpPr>
          <p:spPr bwMode="auto">
            <a:xfrm>
              <a:off x="3140" y="916"/>
              <a:ext cx="0" cy="184"/>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9" name="AutoShape 9"/>
            <p:cNvSpPr>
              <a:spLocks noChangeArrowheads="1"/>
            </p:cNvSpPr>
            <p:nvPr/>
          </p:nvSpPr>
          <p:spPr bwMode="auto">
            <a:xfrm>
              <a:off x="548" y="820"/>
              <a:ext cx="1632" cy="288"/>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Produits finis</a:t>
              </a:r>
            </a:p>
            <a:p>
              <a:r>
                <a:rPr lang="fr-FR">
                  <a:solidFill>
                    <a:srgbClr val="000000"/>
                  </a:solidFill>
                </a:rPr>
                <a:t>et en cours de montage</a:t>
              </a:r>
            </a:p>
          </p:txBody>
        </p:sp>
        <p:sp>
          <p:nvSpPr>
            <p:cNvPr id="10" name="AutoShape 11"/>
            <p:cNvSpPr>
              <a:spLocks noChangeArrowheads="1"/>
            </p:cNvSpPr>
            <p:nvPr/>
          </p:nvSpPr>
          <p:spPr bwMode="auto">
            <a:xfrm>
              <a:off x="2516" y="1112"/>
              <a:ext cx="1248" cy="284"/>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a:t>
              </a:r>
            </a:p>
            <a:p>
              <a:r>
                <a:rPr lang="fr-FR" b="0">
                  <a:solidFill>
                    <a:srgbClr val="000000"/>
                  </a:solidFill>
                </a:rPr>
                <a:t>en produits finis</a:t>
              </a:r>
            </a:p>
          </p:txBody>
        </p:sp>
        <p:sp>
          <p:nvSpPr>
            <p:cNvPr id="11" name="Line 12"/>
            <p:cNvSpPr>
              <a:spLocks noChangeShapeType="1"/>
            </p:cNvSpPr>
            <p:nvPr/>
          </p:nvSpPr>
          <p:spPr bwMode="auto">
            <a:xfrm>
              <a:off x="3812" y="1156"/>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2" name="Rectangle 13"/>
            <p:cNvSpPr>
              <a:spLocks noChangeArrowheads="1"/>
            </p:cNvSpPr>
            <p:nvPr/>
          </p:nvSpPr>
          <p:spPr bwMode="auto">
            <a:xfrm>
              <a:off x="4565" y="1012"/>
              <a:ext cx="1004"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montage</a:t>
              </a:r>
            </a:p>
            <a:p>
              <a:r>
                <a:rPr lang="fr-FR">
                  <a:solidFill>
                    <a:srgbClr val="000000"/>
                  </a:solidFill>
                </a:rPr>
                <a:t>Produits finis</a:t>
              </a:r>
            </a:p>
          </p:txBody>
        </p:sp>
      </p:grpSp>
      <p:grpSp>
        <p:nvGrpSpPr>
          <p:cNvPr id="3" name="Group 46" descr=" 3"/>
          <p:cNvGrpSpPr>
            <a:grpSpLocks/>
          </p:cNvGrpSpPr>
          <p:nvPr/>
        </p:nvGrpSpPr>
        <p:grpSpPr bwMode="auto">
          <a:xfrm>
            <a:off x="641350" y="2146300"/>
            <a:ext cx="7924800" cy="747712"/>
            <a:chOff x="404" y="1352"/>
            <a:chExt cx="4992" cy="471"/>
          </a:xfrm>
        </p:grpSpPr>
        <p:sp>
          <p:nvSpPr>
            <p:cNvPr id="14" name="Rectangle 5"/>
            <p:cNvSpPr>
              <a:spLocks noChangeArrowheads="1"/>
            </p:cNvSpPr>
            <p:nvPr/>
          </p:nvSpPr>
          <p:spPr bwMode="auto">
            <a:xfrm>
              <a:off x="404" y="1396"/>
              <a:ext cx="1779" cy="20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1 : Sous-ensembles</a:t>
              </a:r>
            </a:p>
          </p:txBody>
        </p:sp>
        <p:sp>
          <p:nvSpPr>
            <p:cNvPr id="15" name="AutoShape 14"/>
            <p:cNvSpPr>
              <a:spLocks noChangeArrowheads="1"/>
            </p:cNvSpPr>
            <p:nvPr/>
          </p:nvSpPr>
          <p:spPr bwMode="auto">
            <a:xfrm>
              <a:off x="4248" y="1352"/>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produits finis</a:t>
              </a:r>
            </a:p>
          </p:txBody>
        </p:sp>
        <p:sp>
          <p:nvSpPr>
            <p:cNvPr id="16" name="Line 15"/>
            <p:cNvSpPr>
              <a:spLocks noChangeShapeType="1"/>
            </p:cNvSpPr>
            <p:nvPr/>
          </p:nvSpPr>
          <p:spPr bwMode="auto">
            <a:xfrm flipH="1">
              <a:off x="3140" y="1444"/>
              <a:ext cx="1108"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7" name="Line 16"/>
            <p:cNvSpPr>
              <a:spLocks noChangeShapeType="1"/>
            </p:cNvSpPr>
            <p:nvPr/>
          </p:nvSpPr>
          <p:spPr bwMode="auto">
            <a:xfrm>
              <a:off x="3140" y="1396"/>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8" name="AutoShape 17"/>
            <p:cNvSpPr>
              <a:spLocks noChangeArrowheads="1"/>
            </p:cNvSpPr>
            <p:nvPr/>
          </p:nvSpPr>
          <p:spPr bwMode="auto">
            <a:xfrm>
              <a:off x="2516" y="1540"/>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sous-ensembles</a:t>
              </a:r>
            </a:p>
          </p:txBody>
        </p:sp>
      </p:grpSp>
      <p:grpSp>
        <p:nvGrpSpPr>
          <p:cNvPr id="4" name="Group 47" descr=" 4"/>
          <p:cNvGrpSpPr>
            <a:grpSpLocks/>
          </p:cNvGrpSpPr>
          <p:nvPr/>
        </p:nvGrpSpPr>
        <p:grpSpPr bwMode="auto">
          <a:xfrm>
            <a:off x="869950" y="2749550"/>
            <a:ext cx="7961313" cy="830262"/>
            <a:chOff x="548" y="1732"/>
            <a:chExt cx="5015" cy="523"/>
          </a:xfrm>
        </p:grpSpPr>
        <p:sp>
          <p:nvSpPr>
            <p:cNvPr id="20" name="AutoShape 18"/>
            <p:cNvSpPr>
              <a:spLocks noChangeArrowheads="1"/>
            </p:cNvSpPr>
            <p:nvPr/>
          </p:nvSpPr>
          <p:spPr bwMode="auto">
            <a:xfrm>
              <a:off x="548" y="1732"/>
              <a:ext cx="1632" cy="336"/>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Sous-ensembles</a:t>
              </a:r>
            </a:p>
            <a:p>
              <a:r>
                <a:rPr lang="fr-FR">
                  <a:solidFill>
                    <a:srgbClr val="000000"/>
                  </a:solidFill>
                </a:rPr>
                <a:t>et en cours de fabrication</a:t>
              </a:r>
            </a:p>
          </p:txBody>
        </p:sp>
        <p:sp>
          <p:nvSpPr>
            <p:cNvPr id="21" name="Line 19"/>
            <p:cNvSpPr>
              <a:spLocks noChangeShapeType="1"/>
            </p:cNvSpPr>
            <p:nvPr/>
          </p:nvSpPr>
          <p:spPr bwMode="auto">
            <a:xfrm>
              <a:off x="2180" y="1876"/>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2" name="Line 20"/>
            <p:cNvSpPr>
              <a:spLocks noChangeShapeType="1"/>
            </p:cNvSpPr>
            <p:nvPr/>
          </p:nvSpPr>
          <p:spPr bwMode="auto">
            <a:xfrm>
              <a:off x="3140" y="1828"/>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3" name="AutoShape 21"/>
            <p:cNvSpPr>
              <a:spLocks noChangeArrowheads="1"/>
            </p:cNvSpPr>
            <p:nvPr/>
          </p:nvSpPr>
          <p:spPr bwMode="auto">
            <a:xfrm>
              <a:off x="2516" y="1972"/>
              <a:ext cx="1249" cy="283"/>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 en</a:t>
              </a:r>
            </a:p>
            <a:p>
              <a:r>
                <a:rPr lang="fr-FR" b="0">
                  <a:solidFill>
                    <a:srgbClr val="000000"/>
                  </a:solidFill>
                </a:rPr>
                <a:t>sous-ensembles</a:t>
              </a:r>
            </a:p>
          </p:txBody>
        </p:sp>
        <p:sp>
          <p:nvSpPr>
            <p:cNvPr id="24" name="Rectangle 22"/>
            <p:cNvSpPr>
              <a:spLocks noChangeArrowheads="1"/>
            </p:cNvSpPr>
            <p:nvPr/>
          </p:nvSpPr>
          <p:spPr bwMode="auto">
            <a:xfrm>
              <a:off x="4467" y="1828"/>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Sous-ensembles</a:t>
              </a:r>
            </a:p>
          </p:txBody>
        </p:sp>
        <p:sp>
          <p:nvSpPr>
            <p:cNvPr id="25" name="Line 23"/>
            <p:cNvSpPr>
              <a:spLocks noChangeShapeType="1"/>
            </p:cNvSpPr>
            <p:nvPr/>
          </p:nvSpPr>
          <p:spPr bwMode="auto">
            <a:xfrm>
              <a:off x="3764" y="2020"/>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grpSp>
        <p:nvGrpSpPr>
          <p:cNvPr id="5" name="Group 48" descr=" 5"/>
          <p:cNvGrpSpPr>
            <a:grpSpLocks/>
          </p:cNvGrpSpPr>
          <p:nvPr/>
        </p:nvGrpSpPr>
        <p:grpSpPr bwMode="auto">
          <a:xfrm>
            <a:off x="641350" y="3441700"/>
            <a:ext cx="7924800" cy="830262"/>
            <a:chOff x="404" y="2168"/>
            <a:chExt cx="4992" cy="523"/>
          </a:xfrm>
        </p:grpSpPr>
        <p:sp>
          <p:nvSpPr>
            <p:cNvPr id="27" name="Rectangle 6"/>
            <p:cNvSpPr>
              <a:spLocks noChangeArrowheads="1"/>
            </p:cNvSpPr>
            <p:nvPr/>
          </p:nvSpPr>
          <p:spPr bwMode="auto">
            <a:xfrm>
              <a:off x="404" y="2212"/>
              <a:ext cx="1987" cy="20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2 : Pièces élémentaires</a:t>
              </a:r>
            </a:p>
          </p:txBody>
        </p:sp>
        <p:sp>
          <p:nvSpPr>
            <p:cNvPr id="28" name="AutoShape 24"/>
            <p:cNvSpPr>
              <a:spLocks noChangeArrowheads="1"/>
            </p:cNvSpPr>
            <p:nvPr/>
          </p:nvSpPr>
          <p:spPr bwMode="auto">
            <a:xfrm>
              <a:off x="4248" y="2168"/>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sous-ensembles</a:t>
              </a:r>
            </a:p>
          </p:txBody>
        </p:sp>
        <p:sp>
          <p:nvSpPr>
            <p:cNvPr id="29" name="Line 25"/>
            <p:cNvSpPr>
              <a:spLocks noChangeShapeType="1"/>
            </p:cNvSpPr>
            <p:nvPr/>
          </p:nvSpPr>
          <p:spPr bwMode="auto">
            <a:xfrm flipH="1">
              <a:off x="3140" y="2308"/>
              <a:ext cx="1104"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0" name="Line 26"/>
            <p:cNvSpPr>
              <a:spLocks noChangeShapeType="1"/>
            </p:cNvSpPr>
            <p:nvPr/>
          </p:nvSpPr>
          <p:spPr bwMode="auto">
            <a:xfrm>
              <a:off x="3140" y="2260"/>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1" name="AutoShape 27"/>
            <p:cNvSpPr>
              <a:spLocks noChangeArrowheads="1"/>
            </p:cNvSpPr>
            <p:nvPr/>
          </p:nvSpPr>
          <p:spPr bwMode="auto">
            <a:xfrm>
              <a:off x="2516" y="2408"/>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pièces élémentaires</a:t>
              </a:r>
            </a:p>
          </p:txBody>
        </p:sp>
      </p:grpSp>
      <p:grpSp>
        <p:nvGrpSpPr>
          <p:cNvPr id="6" name="Group 49" descr=" 6"/>
          <p:cNvGrpSpPr>
            <a:grpSpLocks/>
          </p:cNvGrpSpPr>
          <p:nvPr/>
        </p:nvGrpSpPr>
        <p:grpSpPr bwMode="auto">
          <a:xfrm>
            <a:off x="869950" y="4197350"/>
            <a:ext cx="7961313" cy="990600"/>
            <a:chOff x="548" y="2644"/>
            <a:chExt cx="5015" cy="624"/>
          </a:xfrm>
        </p:grpSpPr>
        <p:sp>
          <p:nvSpPr>
            <p:cNvPr id="33" name="AutoShape 28"/>
            <p:cNvSpPr>
              <a:spLocks noChangeArrowheads="1"/>
            </p:cNvSpPr>
            <p:nvPr/>
          </p:nvSpPr>
          <p:spPr bwMode="auto">
            <a:xfrm>
              <a:off x="548" y="2644"/>
              <a:ext cx="1632" cy="336"/>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 Pièces et</a:t>
              </a:r>
            </a:p>
            <a:p>
              <a:r>
                <a:rPr lang="fr-FR">
                  <a:solidFill>
                    <a:srgbClr val="000000"/>
                  </a:solidFill>
                </a:rPr>
                <a:t>en-cours usinage</a:t>
              </a:r>
            </a:p>
          </p:txBody>
        </p:sp>
        <p:sp>
          <p:nvSpPr>
            <p:cNvPr id="34" name="Line 29"/>
            <p:cNvSpPr>
              <a:spLocks noChangeShapeType="1"/>
            </p:cNvSpPr>
            <p:nvPr/>
          </p:nvSpPr>
          <p:spPr bwMode="auto">
            <a:xfrm>
              <a:off x="2180" y="2788"/>
              <a:ext cx="956"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5" name="Line 30"/>
            <p:cNvSpPr>
              <a:spLocks noChangeShapeType="1"/>
            </p:cNvSpPr>
            <p:nvPr/>
          </p:nvSpPr>
          <p:spPr bwMode="auto">
            <a:xfrm>
              <a:off x="3140" y="2692"/>
              <a:ext cx="0" cy="232"/>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6" name="AutoShape 31"/>
            <p:cNvSpPr>
              <a:spLocks noChangeArrowheads="1"/>
            </p:cNvSpPr>
            <p:nvPr/>
          </p:nvSpPr>
          <p:spPr bwMode="auto">
            <a:xfrm>
              <a:off x="2516" y="2932"/>
              <a:ext cx="1248" cy="336"/>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 en</a:t>
              </a:r>
            </a:p>
            <a:p>
              <a:r>
                <a:rPr lang="fr-FR" b="0">
                  <a:solidFill>
                    <a:srgbClr val="000000"/>
                  </a:solidFill>
                </a:rPr>
                <a:t>pièces élémentaires</a:t>
              </a:r>
            </a:p>
          </p:txBody>
        </p:sp>
        <p:sp>
          <p:nvSpPr>
            <p:cNvPr id="37" name="Rectangle 32"/>
            <p:cNvSpPr>
              <a:spLocks noChangeArrowheads="1"/>
            </p:cNvSpPr>
            <p:nvPr/>
          </p:nvSpPr>
          <p:spPr bwMode="auto">
            <a:xfrm>
              <a:off x="4467" y="2836"/>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Pièces élémentaires</a:t>
              </a:r>
            </a:p>
          </p:txBody>
        </p:sp>
        <p:sp>
          <p:nvSpPr>
            <p:cNvPr id="38" name="Line 33"/>
            <p:cNvSpPr>
              <a:spLocks noChangeShapeType="1"/>
            </p:cNvSpPr>
            <p:nvPr/>
          </p:nvSpPr>
          <p:spPr bwMode="auto">
            <a:xfrm>
              <a:off x="3764" y="2980"/>
              <a:ext cx="616"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grpSp>
        <p:nvGrpSpPr>
          <p:cNvPr id="39" name="Group 50" descr=" 7"/>
          <p:cNvGrpSpPr>
            <a:grpSpLocks/>
          </p:cNvGrpSpPr>
          <p:nvPr/>
        </p:nvGrpSpPr>
        <p:grpSpPr bwMode="auto">
          <a:xfrm>
            <a:off x="450850" y="5035551"/>
            <a:ext cx="8108950" cy="833437"/>
            <a:chOff x="284" y="3172"/>
            <a:chExt cx="5108" cy="525"/>
          </a:xfrm>
        </p:grpSpPr>
        <p:sp>
          <p:nvSpPr>
            <p:cNvPr id="40" name="AutoShape 34"/>
            <p:cNvSpPr>
              <a:spLocks noChangeArrowheads="1"/>
            </p:cNvSpPr>
            <p:nvPr/>
          </p:nvSpPr>
          <p:spPr bwMode="auto">
            <a:xfrm>
              <a:off x="4292" y="3220"/>
              <a:ext cx="1100" cy="288"/>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pièces élémentaires</a:t>
              </a:r>
            </a:p>
          </p:txBody>
        </p:sp>
        <p:sp>
          <p:nvSpPr>
            <p:cNvPr id="41" name="Line 35"/>
            <p:cNvSpPr>
              <a:spLocks noChangeShapeType="1"/>
            </p:cNvSpPr>
            <p:nvPr/>
          </p:nvSpPr>
          <p:spPr bwMode="auto">
            <a:xfrm flipH="1">
              <a:off x="3140" y="3316"/>
              <a:ext cx="115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42" name="Line 36"/>
            <p:cNvSpPr>
              <a:spLocks noChangeShapeType="1"/>
            </p:cNvSpPr>
            <p:nvPr/>
          </p:nvSpPr>
          <p:spPr bwMode="auto">
            <a:xfrm>
              <a:off x="3140" y="3268"/>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43" name="Rectangle 37"/>
            <p:cNvSpPr>
              <a:spLocks noChangeArrowheads="1"/>
            </p:cNvSpPr>
            <p:nvPr/>
          </p:nvSpPr>
          <p:spPr bwMode="auto">
            <a:xfrm>
              <a:off x="284" y="3172"/>
              <a:ext cx="1931" cy="203"/>
            </a:xfrm>
            <a:prstGeom prst="rect">
              <a:avLst/>
            </a:prstGeom>
            <a:noFill/>
            <a:ln w="12700">
              <a:noFill/>
              <a:miter lim="800000"/>
              <a:headEnd/>
              <a:tailEnd/>
            </a:ln>
          </p:spPr>
          <p:txBody>
            <a:bodyPr wrap="none" lIns="90488" tIns="44450" rIns="90488" bIns="44450">
              <a:spAutoFit/>
            </a:bodyPr>
            <a:lstStyle/>
            <a:p>
              <a:r>
                <a:rPr lang="fr-FR" sz="1600" dirty="0">
                  <a:solidFill>
                    <a:srgbClr val="000000"/>
                  </a:solidFill>
                </a:rPr>
                <a:t>Niveau 3 : Matières premières</a:t>
              </a:r>
            </a:p>
          </p:txBody>
        </p:sp>
        <p:sp>
          <p:nvSpPr>
            <p:cNvPr id="44" name="AutoShape 38"/>
            <p:cNvSpPr>
              <a:spLocks noChangeArrowheads="1"/>
            </p:cNvSpPr>
            <p:nvPr/>
          </p:nvSpPr>
          <p:spPr bwMode="auto">
            <a:xfrm>
              <a:off x="2516" y="3416"/>
              <a:ext cx="1248" cy="281"/>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matières premières</a:t>
              </a:r>
            </a:p>
          </p:txBody>
        </p:sp>
      </p:grpSp>
      <p:sp>
        <p:nvSpPr>
          <p:cNvPr id="45" name="Rectangle 2"/>
          <p:cNvSpPr txBox="1">
            <a:spLocks noChangeArrowheads="1"/>
          </p:cNvSpPr>
          <p:nvPr/>
        </p:nvSpPr>
        <p:spPr>
          <a:xfrm>
            <a:off x="1835696" y="387350"/>
            <a:ext cx="7239000" cy="457200"/>
          </a:xfrm>
          <a:prstGeom prst="rect">
            <a:avLst/>
          </a:prstGeom>
          <a:noFill/>
        </p:spPr>
        <p:txBody>
          <a:bodyPr/>
          <a:lst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a:lstStyle>
          <a:p>
            <a:r>
              <a:rPr lang="fr-FR" kern="0" dirty="0" smtClean="0"/>
              <a:t>Le niveau 3 (</a:t>
            </a:r>
            <a:r>
              <a:rPr lang="fr-FR" kern="0" dirty="0"/>
              <a:t>1)</a:t>
            </a:r>
          </a:p>
          <a:p>
            <a:endParaRPr lang="fr-FR" kern="0" dirty="0" smtClean="0"/>
          </a:p>
        </p:txBody>
      </p:sp>
    </p:spTree>
    <p:extLst>
      <p:ext uri="{BB962C8B-B14F-4D97-AF65-F5344CB8AC3E}">
        <p14:creationId xmlns:p14="http://schemas.microsoft.com/office/powerpoint/2010/main" val="700101584"/>
      </p:ext>
    </p:extLst>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descr=" 11266"/>
          <p:cNvSpPr>
            <a:spLocks/>
          </p:cNvSpPr>
          <p:nvPr/>
        </p:nvSpPr>
        <p:spPr bwMode="auto">
          <a:xfrm>
            <a:off x="2933700" y="1158875"/>
            <a:ext cx="9525" cy="6350"/>
          </a:xfrm>
          <a:custGeom>
            <a:avLst/>
            <a:gdLst>
              <a:gd name="T0" fmla="*/ 0 w 6"/>
              <a:gd name="T1" fmla="*/ 2 h 4"/>
              <a:gd name="T2" fmla="*/ 3 w 6"/>
              <a:gd name="T3" fmla="*/ 3 h 4"/>
              <a:gd name="T4" fmla="*/ 5 w 6"/>
              <a:gd name="T5" fmla="*/ 2 h 4"/>
              <a:gd name="T6" fmla="*/ 3 w 6"/>
              <a:gd name="T7" fmla="*/ 0 h 4"/>
              <a:gd name="T8" fmla="*/ 0 w 6"/>
              <a:gd name="T9" fmla="*/ 2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3"/>
                </a:lnTo>
                <a:lnTo>
                  <a:pt x="5" y="2"/>
                </a:lnTo>
                <a:lnTo>
                  <a:pt x="3" y="0"/>
                </a:lnTo>
                <a:lnTo>
                  <a:pt x="0" y="2"/>
                </a:lnTo>
              </a:path>
            </a:pathLst>
          </a:custGeom>
          <a:noFill/>
          <a:ln w="12700" cap="rnd" cmpd="sng">
            <a:solidFill>
              <a:srgbClr val="000000"/>
            </a:solidFill>
            <a:prstDash val="solid"/>
            <a:round/>
            <a:headEnd type="none" w="med" len="med"/>
            <a:tailEnd type="none" w="med" len="med"/>
          </a:ln>
        </p:spPr>
        <p:txBody>
          <a:bodyPr/>
          <a:lstStyle/>
          <a:p>
            <a:endParaRPr lang="fr-FR">
              <a:solidFill>
                <a:srgbClr val="000000"/>
              </a:solidFill>
            </a:endParaRPr>
          </a:p>
        </p:txBody>
      </p:sp>
      <p:sp>
        <p:nvSpPr>
          <p:cNvPr id="11267" name="Line 3" descr=" 11267"/>
          <p:cNvSpPr>
            <a:spLocks noChangeShapeType="1"/>
          </p:cNvSpPr>
          <p:nvPr/>
        </p:nvSpPr>
        <p:spPr bwMode="auto">
          <a:xfrm flipV="1">
            <a:off x="3067050" y="1225550"/>
            <a:ext cx="6350" cy="20638"/>
          </a:xfrm>
          <a:prstGeom prst="line">
            <a:avLst/>
          </a:prstGeom>
          <a:noFill/>
          <a:ln w="12700">
            <a:solidFill>
              <a:srgbClr val="000000"/>
            </a:solidFill>
            <a:round/>
            <a:headEnd/>
            <a:tailEnd/>
          </a:ln>
        </p:spPr>
        <p:txBody>
          <a:bodyPr wrap="none" anchor="ctr"/>
          <a:lstStyle/>
          <a:p>
            <a:endParaRPr lang="fr-FR">
              <a:solidFill>
                <a:srgbClr val="000000"/>
              </a:solidFill>
            </a:endParaRPr>
          </a:p>
        </p:txBody>
      </p:sp>
      <p:sp>
        <p:nvSpPr>
          <p:cNvPr id="11268" name="Rectangle 4" descr=" 11268"/>
          <p:cNvSpPr>
            <a:spLocks noChangeArrowheads="1"/>
          </p:cNvSpPr>
          <p:nvPr/>
        </p:nvSpPr>
        <p:spPr bwMode="auto">
          <a:xfrm>
            <a:off x="641350" y="920750"/>
            <a:ext cx="2511425" cy="322263"/>
          </a:xfrm>
          <a:prstGeom prst="rect">
            <a:avLst/>
          </a:prstGeom>
          <a:noFill/>
          <a:ln w="12700">
            <a:solidFill>
              <a:srgbClr val="000000"/>
            </a:solidFill>
            <a:miter lim="800000"/>
            <a:headEnd/>
            <a:tailEnd/>
          </a:ln>
        </p:spPr>
        <p:txBody>
          <a:bodyPr wrap="none" lIns="90488" tIns="44450" rIns="90488" bIns="44450">
            <a:spAutoFit/>
          </a:bodyPr>
          <a:lstStyle/>
          <a:p>
            <a:pPr algn="l"/>
            <a:r>
              <a:rPr lang="fr-FR" sz="1600">
                <a:solidFill>
                  <a:srgbClr val="000000"/>
                </a:solidFill>
              </a:rPr>
              <a:t>Niveau 0 : Produits finis</a:t>
            </a:r>
          </a:p>
        </p:txBody>
      </p:sp>
      <p:sp>
        <p:nvSpPr>
          <p:cNvPr id="11269" name="AutoShape 10" descr=" 11269"/>
          <p:cNvSpPr>
            <a:spLocks noChangeArrowheads="1"/>
          </p:cNvSpPr>
          <p:nvPr/>
        </p:nvSpPr>
        <p:spPr bwMode="auto">
          <a:xfrm>
            <a:off x="3994150" y="844550"/>
            <a:ext cx="1981200" cy="609600"/>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a:t>
            </a:r>
          </a:p>
          <a:p>
            <a:r>
              <a:rPr lang="fr-FR" b="0">
                <a:solidFill>
                  <a:srgbClr val="000000"/>
                </a:solidFill>
              </a:rPr>
              <a:t>Commandes/prévisions</a:t>
            </a:r>
          </a:p>
        </p:txBody>
      </p:sp>
      <p:grpSp>
        <p:nvGrpSpPr>
          <p:cNvPr id="2" name="Group 45" descr=" 2"/>
          <p:cNvGrpSpPr>
            <a:grpSpLocks/>
          </p:cNvGrpSpPr>
          <p:nvPr/>
        </p:nvGrpSpPr>
        <p:grpSpPr bwMode="auto">
          <a:xfrm>
            <a:off x="869950" y="1301750"/>
            <a:ext cx="7970838" cy="914400"/>
            <a:chOff x="548" y="820"/>
            <a:chExt cx="5021" cy="576"/>
          </a:xfrm>
        </p:grpSpPr>
        <p:sp>
          <p:nvSpPr>
            <p:cNvPr id="7" name="Line 7"/>
            <p:cNvSpPr>
              <a:spLocks noChangeShapeType="1"/>
            </p:cNvSpPr>
            <p:nvPr/>
          </p:nvSpPr>
          <p:spPr bwMode="auto">
            <a:xfrm>
              <a:off x="2180" y="964"/>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8" name="Line 8"/>
            <p:cNvSpPr>
              <a:spLocks noChangeShapeType="1"/>
            </p:cNvSpPr>
            <p:nvPr/>
          </p:nvSpPr>
          <p:spPr bwMode="auto">
            <a:xfrm>
              <a:off x="3140" y="916"/>
              <a:ext cx="0" cy="184"/>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9" name="AutoShape 9"/>
            <p:cNvSpPr>
              <a:spLocks noChangeArrowheads="1"/>
            </p:cNvSpPr>
            <p:nvPr/>
          </p:nvSpPr>
          <p:spPr bwMode="auto">
            <a:xfrm>
              <a:off x="548" y="820"/>
              <a:ext cx="1632" cy="288"/>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Produits finis</a:t>
              </a:r>
            </a:p>
            <a:p>
              <a:r>
                <a:rPr lang="fr-FR">
                  <a:solidFill>
                    <a:srgbClr val="000000"/>
                  </a:solidFill>
                </a:rPr>
                <a:t>et en cours de montage</a:t>
              </a:r>
            </a:p>
          </p:txBody>
        </p:sp>
        <p:sp>
          <p:nvSpPr>
            <p:cNvPr id="10" name="AutoShape 11"/>
            <p:cNvSpPr>
              <a:spLocks noChangeArrowheads="1"/>
            </p:cNvSpPr>
            <p:nvPr/>
          </p:nvSpPr>
          <p:spPr bwMode="auto">
            <a:xfrm>
              <a:off x="2516" y="1112"/>
              <a:ext cx="1248" cy="284"/>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a:t>
              </a:r>
            </a:p>
            <a:p>
              <a:r>
                <a:rPr lang="fr-FR" b="0">
                  <a:solidFill>
                    <a:srgbClr val="000000"/>
                  </a:solidFill>
                </a:rPr>
                <a:t>en produits finis</a:t>
              </a:r>
            </a:p>
          </p:txBody>
        </p:sp>
        <p:sp>
          <p:nvSpPr>
            <p:cNvPr id="11" name="Line 12"/>
            <p:cNvSpPr>
              <a:spLocks noChangeShapeType="1"/>
            </p:cNvSpPr>
            <p:nvPr/>
          </p:nvSpPr>
          <p:spPr bwMode="auto">
            <a:xfrm>
              <a:off x="3812" y="1156"/>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2" name="Rectangle 13"/>
            <p:cNvSpPr>
              <a:spLocks noChangeArrowheads="1"/>
            </p:cNvSpPr>
            <p:nvPr/>
          </p:nvSpPr>
          <p:spPr bwMode="auto">
            <a:xfrm>
              <a:off x="4565" y="1012"/>
              <a:ext cx="1004"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montage</a:t>
              </a:r>
            </a:p>
            <a:p>
              <a:r>
                <a:rPr lang="fr-FR">
                  <a:solidFill>
                    <a:srgbClr val="000000"/>
                  </a:solidFill>
                </a:rPr>
                <a:t>Produits finis</a:t>
              </a:r>
            </a:p>
          </p:txBody>
        </p:sp>
      </p:grpSp>
      <p:grpSp>
        <p:nvGrpSpPr>
          <p:cNvPr id="3" name="Group 46" descr=" 3"/>
          <p:cNvGrpSpPr>
            <a:grpSpLocks/>
          </p:cNvGrpSpPr>
          <p:nvPr/>
        </p:nvGrpSpPr>
        <p:grpSpPr bwMode="auto">
          <a:xfrm>
            <a:off x="641350" y="2146300"/>
            <a:ext cx="7924800" cy="747712"/>
            <a:chOff x="404" y="1352"/>
            <a:chExt cx="4992" cy="471"/>
          </a:xfrm>
        </p:grpSpPr>
        <p:sp>
          <p:nvSpPr>
            <p:cNvPr id="14" name="Rectangle 5"/>
            <p:cNvSpPr>
              <a:spLocks noChangeArrowheads="1"/>
            </p:cNvSpPr>
            <p:nvPr/>
          </p:nvSpPr>
          <p:spPr bwMode="auto">
            <a:xfrm>
              <a:off x="404" y="1396"/>
              <a:ext cx="1779" cy="203"/>
            </a:xfrm>
            <a:prstGeom prst="rect">
              <a:avLst/>
            </a:prstGeom>
            <a:noFill/>
            <a:ln w="12700">
              <a:solidFill>
                <a:srgbClr val="000000"/>
              </a:solidFill>
              <a:miter lim="800000"/>
              <a:headEnd/>
              <a:tailEnd/>
            </a:ln>
          </p:spPr>
          <p:txBody>
            <a:bodyPr wrap="none" lIns="90488" tIns="44450" rIns="90488" bIns="44450">
              <a:spAutoFit/>
            </a:bodyPr>
            <a:lstStyle/>
            <a:p>
              <a:pPr algn="l"/>
              <a:r>
                <a:rPr lang="fr-FR" sz="1600">
                  <a:solidFill>
                    <a:srgbClr val="000000"/>
                  </a:solidFill>
                </a:rPr>
                <a:t>Niveau 1 : Sous-ensembles</a:t>
              </a:r>
            </a:p>
          </p:txBody>
        </p:sp>
        <p:sp>
          <p:nvSpPr>
            <p:cNvPr id="15" name="AutoShape 14"/>
            <p:cNvSpPr>
              <a:spLocks noChangeArrowheads="1"/>
            </p:cNvSpPr>
            <p:nvPr/>
          </p:nvSpPr>
          <p:spPr bwMode="auto">
            <a:xfrm>
              <a:off x="4248" y="1352"/>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produits finis</a:t>
              </a:r>
            </a:p>
          </p:txBody>
        </p:sp>
        <p:sp>
          <p:nvSpPr>
            <p:cNvPr id="16" name="Line 15"/>
            <p:cNvSpPr>
              <a:spLocks noChangeShapeType="1"/>
            </p:cNvSpPr>
            <p:nvPr/>
          </p:nvSpPr>
          <p:spPr bwMode="auto">
            <a:xfrm flipH="1">
              <a:off x="3140" y="1444"/>
              <a:ext cx="1108"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7" name="Line 16"/>
            <p:cNvSpPr>
              <a:spLocks noChangeShapeType="1"/>
            </p:cNvSpPr>
            <p:nvPr/>
          </p:nvSpPr>
          <p:spPr bwMode="auto">
            <a:xfrm>
              <a:off x="3140" y="1396"/>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8" name="AutoShape 17"/>
            <p:cNvSpPr>
              <a:spLocks noChangeArrowheads="1"/>
            </p:cNvSpPr>
            <p:nvPr/>
          </p:nvSpPr>
          <p:spPr bwMode="auto">
            <a:xfrm>
              <a:off x="2516" y="1540"/>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sous-ensembles</a:t>
              </a:r>
            </a:p>
          </p:txBody>
        </p:sp>
      </p:grpSp>
      <p:grpSp>
        <p:nvGrpSpPr>
          <p:cNvPr id="4" name="Group 47" descr=" 4"/>
          <p:cNvGrpSpPr>
            <a:grpSpLocks/>
          </p:cNvGrpSpPr>
          <p:nvPr/>
        </p:nvGrpSpPr>
        <p:grpSpPr bwMode="auto">
          <a:xfrm>
            <a:off x="869950" y="2749550"/>
            <a:ext cx="7961313" cy="830262"/>
            <a:chOff x="548" y="1732"/>
            <a:chExt cx="5015" cy="523"/>
          </a:xfrm>
        </p:grpSpPr>
        <p:sp>
          <p:nvSpPr>
            <p:cNvPr id="20" name="AutoShape 18"/>
            <p:cNvSpPr>
              <a:spLocks noChangeArrowheads="1"/>
            </p:cNvSpPr>
            <p:nvPr/>
          </p:nvSpPr>
          <p:spPr bwMode="auto">
            <a:xfrm>
              <a:off x="548" y="1732"/>
              <a:ext cx="1632" cy="336"/>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Stocks Sous-ensembles</a:t>
              </a:r>
            </a:p>
            <a:p>
              <a:r>
                <a:rPr lang="fr-FR">
                  <a:solidFill>
                    <a:srgbClr val="000000"/>
                  </a:solidFill>
                </a:rPr>
                <a:t>et en cours de fabrication</a:t>
              </a:r>
            </a:p>
          </p:txBody>
        </p:sp>
        <p:sp>
          <p:nvSpPr>
            <p:cNvPr id="21" name="Line 19"/>
            <p:cNvSpPr>
              <a:spLocks noChangeShapeType="1"/>
            </p:cNvSpPr>
            <p:nvPr/>
          </p:nvSpPr>
          <p:spPr bwMode="auto">
            <a:xfrm>
              <a:off x="2180" y="1876"/>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2" name="Line 20"/>
            <p:cNvSpPr>
              <a:spLocks noChangeShapeType="1"/>
            </p:cNvSpPr>
            <p:nvPr/>
          </p:nvSpPr>
          <p:spPr bwMode="auto">
            <a:xfrm>
              <a:off x="3140" y="1828"/>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3" name="AutoShape 21"/>
            <p:cNvSpPr>
              <a:spLocks noChangeArrowheads="1"/>
            </p:cNvSpPr>
            <p:nvPr/>
          </p:nvSpPr>
          <p:spPr bwMode="auto">
            <a:xfrm>
              <a:off x="2516" y="1972"/>
              <a:ext cx="1249" cy="283"/>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 en</a:t>
              </a:r>
            </a:p>
            <a:p>
              <a:r>
                <a:rPr lang="fr-FR" b="0">
                  <a:solidFill>
                    <a:srgbClr val="000000"/>
                  </a:solidFill>
                </a:rPr>
                <a:t>sous-ensembles</a:t>
              </a:r>
            </a:p>
          </p:txBody>
        </p:sp>
        <p:sp>
          <p:nvSpPr>
            <p:cNvPr id="24" name="Rectangle 22"/>
            <p:cNvSpPr>
              <a:spLocks noChangeArrowheads="1"/>
            </p:cNvSpPr>
            <p:nvPr/>
          </p:nvSpPr>
          <p:spPr bwMode="auto">
            <a:xfrm>
              <a:off x="4467" y="1828"/>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Sous-ensembles</a:t>
              </a:r>
            </a:p>
          </p:txBody>
        </p:sp>
        <p:sp>
          <p:nvSpPr>
            <p:cNvPr id="25" name="Line 23"/>
            <p:cNvSpPr>
              <a:spLocks noChangeShapeType="1"/>
            </p:cNvSpPr>
            <p:nvPr/>
          </p:nvSpPr>
          <p:spPr bwMode="auto">
            <a:xfrm>
              <a:off x="3764" y="2020"/>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grpSp>
        <p:nvGrpSpPr>
          <p:cNvPr id="5" name="Group 48" descr=" 5"/>
          <p:cNvGrpSpPr>
            <a:grpSpLocks/>
          </p:cNvGrpSpPr>
          <p:nvPr/>
        </p:nvGrpSpPr>
        <p:grpSpPr bwMode="auto">
          <a:xfrm>
            <a:off x="641350" y="3441700"/>
            <a:ext cx="7924800" cy="830262"/>
            <a:chOff x="404" y="2168"/>
            <a:chExt cx="4992" cy="523"/>
          </a:xfrm>
        </p:grpSpPr>
        <p:sp>
          <p:nvSpPr>
            <p:cNvPr id="27" name="Rectangle 6"/>
            <p:cNvSpPr>
              <a:spLocks noChangeArrowheads="1"/>
            </p:cNvSpPr>
            <p:nvPr/>
          </p:nvSpPr>
          <p:spPr bwMode="auto">
            <a:xfrm>
              <a:off x="404" y="2212"/>
              <a:ext cx="1987" cy="203"/>
            </a:xfrm>
            <a:prstGeom prst="rect">
              <a:avLst/>
            </a:prstGeom>
            <a:noFill/>
            <a:ln w="12700">
              <a:solidFill>
                <a:srgbClr val="000000"/>
              </a:solidFill>
              <a:miter lim="800000"/>
              <a:headEnd/>
              <a:tailEnd/>
            </a:ln>
          </p:spPr>
          <p:txBody>
            <a:bodyPr wrap="none" lIns="90488" tIns="44450" rIns="90488" bIns="44450">
              <a:spAutoFit/>
            </a:bodyPr>
            <a:lstStyle/>
            <a:p>
              <a:pPr algn="l"/>
              <a:r>
                <a:rPr lang="fr-FR" sz="1600">
                  <a:solidFill>
                    <a:srgbClr val="000000"/>
                  </a:solidFill>
                </a:rPr>
                <a:t>Niveau 2 : Pièces élémentaires</a:t>
              </a:r>
            </a:p>
          </p:txBody>
        </p:sp>
        <p:sp>
          <p:nvSpPr>
            <p:cNvPr id="28" name="AutoShape 24"/>
            <p:cNvSpPr>
              <a:spLocks noChangeArrowheads="1"/>
            </p:cNvSpPr>
            <p:nvPr/>
          </p:nvSpPr>
          <p:spPr bwMode="auto">
            <a:xfrm>
              <a:off x="4248" y="2168"/>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sous-ensembles</a:t>
              </a:r>
            </a:p>
          </p:txBody>
        </p:sp>
        <p:sp>
          <p:nvSpPr>
            <p:cNvPr id="29" name="Line 25"/>
            <p:cNvSpPr>
              <a:spLocks noChangeShapeType="1"/>
            </p:cNvSpPr>
            <p:nvPr/>
          </p:nvSpPr>
          <p:spPr bwMode="auto">
            <a:xfrm flipH="1">
              <a:off x="3140" y="2308"/>
              <a:ext cx="1104"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0" name="Line 26"/>
            <p:cNvSpPr>
              <a:spLocks noChangeShapeType="1"/>
            </p:cNvSpPr>
            <p:nvPr/>
          </p:nvSpPr>
          <p:spPr bwMode="auto">
            <a:xfrm>
              <a:off x="3140" y="2260"/>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1" name="AutoShape 27"/>
            <p:cNvSpPr>
              <a:spLocks noChangeArrowheads="1"/>
            </p:cNvSpPr>
            <p:nvPr/>
          </p:nvSpPr>
          <p:spPr bwMode="auto">
            <a:xfrm>
              <a:off x="2516" y="2408"/>
              <a:ext cx="1248" cy="283"/>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pièces élémentaires</a:t>
              </a:r>
            </a:p>
          </p:txBody>
        </p:sp>
      </p:grpSp>
      <p:grpSp>
        <p:nvGrpSpPr>
          <p:cNvPr id="6" name="Group 49" descr=" 6"/>
          <p:cNvGrpSpPr>
            <a:grpSpLocks/>
          </p:cNvGrpSpPr>
          <p:nvPr/>
        </p:nvGrpSpPr>
        <p:grpSpPr bwMode="auto">
          <a:xfrm>
            <a:off x="869950" y="4197350"/>
            <a:ext cx="7961313" cy="990600"/>
            <a:chOff x="548" y="2644"/>
            <a:chExt cx="5015" cy="624"/>
          </a:xfrm>
        </p:grpSpPr>
        <p:sp>
          <p:nvSpPr>
            <p:cNvPr id="33" name="AutoShape 28"/>
            <p:cNvSpPr>
              <a:spLocks noChangeArrowheads="1"/>
            </p:cNvSpPr>
            <p:nvPr/>
          </p:nvSpPr>
          <p:spPr bwMode="auto">
            <a:xfrm>
              <a:off x="548" y="2644"/>
              <a:ext cx="1632" cy="336"/>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a:solidFill>
                    <a:srgbClr val="000000"/>
                  </a:solidFill>
                </a:rPr>
                <a:t>Stock Pièces et</a:t>
              </a:r>
            </a:p>
            <a:p>
              <a:r>
                <a:rPr lang="fr-FR">
                  <a:solidFill>
                    <a:srgbClr val="000000"/>
                  </a:solidFill>
                </a:rPr>
                <a:t>en-cours usinage</a:t>
              </a:r>
            </a:p>
          </p:txBody>
        </p:sp>
        <p:sp>
          <p:nvSpPr>
            <p:cNvPr id="34" name="Line 29"/>
            <p:cNvSpPr>
              <a:spLocks noChangeShapeType="1"/>
            </p:cNvSpPr>
            <p:nvPr/>
          </p:nvSpPr>
          <p:spPr bwMode="auto">
            <a:xfrm>
              <a:off x="2180" y="2788"/>
              <a:ext cx="956"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5" name="Line 30"/>
            <p:cNvSpPr>
              <a:spLocks noChangeShapeType="1"/>
            </p:cNvSpPr>
            <p:nvPr/>
          </p:nvSpPr>
          <p:spPr bwMode="auto">
            <a:xfrm>
              <a:off x="3140" y="2692"/>
              <a:ext cx="0" cy="232"/>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6" name="AutoShape 31"/>
            <p:cNvSpPr>
              <a:spLocks noChangeArrowheads="1"/>
            </p:cNvSpPr>
            <p:nvPr/>
          </p:nvSpPr>
          <p:spPr bwMode="auto">
            <a:xfrm>
              <a:off x="2516" y="2932"/>
              <a:ext cx="1248" cy="336"/>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solidFill>
                    <a:srgbClr val="000000"/>
                  </a:solidFill>
                </a:rPr>
                <a:t>Besoins nets en</a:t>
              </a:r>
            </a:p>
            <a:p>
              <a:r>
                <a:rPr lang="fr-FR" b="0">
                  <a:solidFill>
                    <a:srgbClr val="000000"/>
                  </a:solidFill>
                </a:rPr>
                <a:t>pièces élémentaires</a:t>
              </a:r>
            </a:p>
          </p:txBody>
        </p:sp>
        <p:sp>
          <p:nvSpPr>
            <p:cNvPr id="37" name="Rectangle 32"/>
            <p:cNvSpPr>
              <a:spLocks noChangeArrowheads="1"/>
            </p:cNvSpPr>
            <p:nvPr/>
          </p:nvSpPr>
          <p:spPr bwMode="auto">
            <a:xfrm>
              <a:off x="4467" y="2836"/>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Pièces élémentaires</a:t>
              </a:r>
            </a:p>
          </p:txBody>
        </p:sp>
        <p:sp>
          <p:nvSpPr>
            <p:cNvPr id="38" name="Line 33"/>
            <p:cNvSpPr>
              <a:spLocks noChangeShapeType="1"/>
            </p:cNvSpPr>
            <p:nvPr/>
          </p:nvSpPr>
          <p:spPr bwMode="auto">
            <a:xfrm>
              <a:off x="3764" y="2980"/>
              <a:ext cx="616"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grpSp>
        <p:nvGrpSpPr>
          <p:cNvPr id="13" name="Group 50" descr=" 7"/>
          <p:cNvGrpSpPr>
            <a:grpSpLocks/>
          </p:cNvGrpSpPr>
          <p:nvPr/>
        </p:nvGrpSpPr>
        <p:grpSpPr bwMode="auto">
          <a:xfrm>
            <a:off x="450850" y="5035551"/>
            <a:ext cx="8108950" cy="833437"/>
            <a:chOff x="284" y="3172"/>
            <a:chExt cx="5108" cy="525"/>
          </a:xfrm>
        </p:grpSpPr>
        <p:sp>
          <p:nvSpPr>
            <p:cNvPr id="40" name="AutoShape 34"/>
            <p:cNvSpPr>
              <a:spLocks noChangeArrowheads="1"/>
            </p:cNvSpPr>
            <p:nvPr/>
          </p:nvSpPr>
          <p:spPr bwMode="auto">
            <a:xfrm>
              <a:off x="4292" y="3220"/>
              <a:ext cx="1100" cy="288"/>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pièces élémentaires</a:t>
              </a:r>
            </a:p>
          </p:txBody>
        </p:sp>
        <p:sp>
          <p:nvSpPr>
            <p:cNvPr id="41" name="Line 35"/>
            <p:cNvSpPr>
              <a:spLocks noChangeShapeType="1"/>
            </p:cNvSpPr>
            <p:nvPr/>
          </p:nvSpPr>
          <p:spPr bwMode="auto">
            <a:xfrm flipH="1">
              <a:off x="3140" y="3316"/>
              <a:ext cx="115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42" name="Line 36"/>
            <p:cNvSpPr>
              <a:spLocks noChangeShapeType="1"/>
            </p:cNvSpPr>
            <p:nvPr/>
          </p:nvSpPr>
          <p:spPr bwMode="auto">
            <a:xfrm>
              <a:off x="3140" y="3268"/>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43" name="Rectangle 37"/>
            <p:cNvSpPr>
              <a:spLocks noChangeArrowheads="1"/>
            </p:cNvSpPr>
            <p:nvPr/>
          </p:nvSpPr>
          <p:spPr bwMode="auto">
            <a:xfrm>
              <a:off x="284" y="3172"/>
              <a:ext cx="1931" cy="203"/>
            </a:xfrm>
            <a:prstGeom prst="rect">
              <a:avLst/>
            </a:prstGeom>
            <a:noFill/>
            <a:ln w="12700">
              <a:solidFill>
                <a:srgbClr val="000000"/>
              </a:solidFill>
              <a:miter lim="800000"/>
              <a:headEnd/>
              <a:tailEnd/>
            </a:ln>
          </p:spPr>
          <p:txBody>
            <a:bodyPr wrap="none" lIns="90488" tIns="44450" rIns="90488" bIns="44450">
              <a:spAutoFit/>
            </a:bodyPr>
            <a:lstStyle/>
            <a:p>
              <a:r>
                <a:rPr lang="fr-FR" sz="1600">
                  <a:solidFill>
                    <a:srgbClr val="000000"/>
                  </a:solidFill>
                </a:rPr>
                <a:t>Niveau 3 : Matières premières</a:t>
              </a:r>
            </a:p>
          </p:txBody>
        </p:sp>
        <p:sp>
          <p:nvSpPr>
            <p:cNvPr id="44" name="AutoShape 38"/>
            <p:cNvSpPr>
              <a:spLocks noChangeArrowheads="1"/>
            </p:cNvSpPr>
            <p:nvPr/>
          </p:nvSpPr>
          <p:spPr bwMode="auto">
            <a:xfrm>
              <a:off x="2516" y="3416"/>
              <a:ext cx="1248" cy="281"/>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en</a:t>
              </a:r>
            </a:p>
            <a:p>
              <a:r>
                <a:rPr lang="fr-FR" b="0">
                  <a:solidFill>
                    <a:srgbClr val="000000"/>
                  </a:solidFill>
                </a:rPr>
                <a:t>matières premières</a:t>
              </a:r>
            </a:p>
          </p:txBody>
        </p:sp>
      </p:grpSp>
      <p:grpSp>
        <p:nvGrpSpPr>
          <p:cNvPr id="45" name="Group 51" descr=" 8"/>
          <p:cNvGrpSpPr>
            <a:grpSpLocks/>
          </p:cNvGrpSpPr>
          <p:nvPr/>
        </p:nvGrpSpPr>
        <p:grpSpPr bwMode="auto">
          <a:xfrm>
            <a:off x="876300" y="5721350"/>
            <a:ext cx="7932738" cy="908050"/>
            <a:chOff x="552" y="3604"/>
            <a:chExt cx="4997" cy="572"/>
          </a:xfrm>
        </p:grpSpPr>
        <p:sp>
          <p:nvSpPr>
            <p:cNvPr id="46" name="AutoShape 39"/>
            <p:cNvSpPr>
              <a:spLocks noChangeArrowheads="1"/>
            </p:cNvSpPr>
            <p:nvPr/>
          </p:nvSpPr>
          <p:spPr bwMode="auto">
            <a:xfrm>
              <a:off x="552" y="3604"/>
              <a:ext cx="1628" cy="336"/>
            </a:xfrm>
            <a:prstGeom prst="roundRect">
              <a:avLst>
                <a:gd name="adj" fmla="val 12495"/>
              </a:avLst>
            </a:prstGeom>
            <a:solidFill>
              <a:srgbClr val="FFCC00"/>
            </a:solidFill>
            <a:ln w="12700">
              <a:solidFill>
                <a:srgbClr val="000000"/>
              </a:solidFill>
              <a:round/>
              <a:headEnd/>
              <a:tailEnd/>
            </a:ln>
          </p:spPr>
          <p:txBody>
            <a:bodyPr wrap="none" lIns="90488" tIns="44450" rIns="90488" bIns="44450" anchor="ctr"/>
            <a:lstStyle/>
            <a:p>
              <a:r>
                <a:rPr lang="fr-FR" dirty="0">
                  <a:solidFill>
                    <a:srgbClr val="000000"/>
                  </a:solidFill>
                </a:rPr>
                <a:t>Stocks de matières premières</a:t>
              </a:r>
            </a:p>
            <a:p>
              <a:r>
                <a:rPr lang="fr-FR" dirty="0">
                  <a:solidFill>
                    <a:srgbClr val="000000"/>
                  </a:solidFill>
                </a:rPr>
                <a:t>et en commandes en cours</a:t>
              </a:r>
            </a:p>
          </p:txBody>
        </p:sp>
        <p:sp>
          <p:nvSpPr>
            <p:cNvPr id="47" name="Line 40"/>
            <p:cNvSpPr>
              <a:spLocks noChangeShapeType="1"/>
            </p:cNvSpPr>
            <p:nvPr/>
          </p:nvSpPr>
          <p:spPr bwMode="auto">
            <a:xfrm>
              <a:off x="2180" y="3796"/>
              <a:ext cx="960" cy="0"/>
            </a:xfrm>
            <a:prstGeom prst="line">
              <a:avLst/>
            </a:prstGeom>
            <a:noFill/>
            <a:ln w="12700">
              <a:solidFill>
                <a:srgbClr val="000000"/>
              </a:solidFill>
              <a:round/>
              <a:headEnd/>
              <a:tailEnd type="triangle" w="med" len="med"/>
            </a:ln>
          </p:spPr>
          <p:txBody>
            <a:bodyPr wrap="none" anchor="ctr"/>
            <a:lstStyle/>
            <a:p>
              <a:endParaRPr lang="fr-FR"/>
            </a:p>
          </p:txBody>
        </p:sp>
        <p:sp>
          <p:nvSpPr>
            <p:cNvPr id="48" name="Line 41"/>
            <p:cNvSpPr>
              <a:spLocks noChangeShapeType="1"/>
            </p:cNvSpPr>
            <p:nvPr/>
          </p:nvSpPr>
          <p:spPr bwMode="auto">
            <a:xfrm>
              <a:off x="3140" y="3700"/>
              <a:ext cx="0" cy="184"/>
            </a:xfrm>
            <a:prstGeom prst="line">
              <a:avLst/>
            </a:prstGeom>
            <a:noFill/>
            <a:ln w="12700">
              <a:solidFill>
                <a:srgbClr val="000000"/>
              </a:solidFill>
              <a:round/>
              <a:headEnd/>
              <a:tailEnd type="triangle" w="med" len="med"/>
            </a:ln>
          </p:spPr>
          <p:txBody>
            <a:bodyPr wrap="none" anchor="ctr"/>
            <a:lstStyle/>
            <a:p>
              <a:endParaRPr lang="fr-FR"/>
            </a:p>
          </p:txBody>
        </p:sp>
        <p:sp>
          <p:nvSpPr>
            <p:cNvPr id="49" name="AutoShape 42"/>
            <p:cNvSpPr>
              <a:spLocks noChangeArrowheads="1"/>
            </p:cNvSpPr>
            <p:nvPr/>
          </p:nvSpPr>
          <p:spPr bwMode="auto">
            <a:xfrm>
              <a:off x="2516" y="3892"/>
              <a:ext cx="1249" cy="284"/>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t>Besoins nets en</a:t>
              </a:r>
            </a:p>
            <a:p>
              <a:r>
                <a:rPr lang="fr-FR" b="0"/>
                <a:t>matières premières</a:t>
              </a:r>
            </a:p>
          </p:txBody>
        </p:sp>
        <p:sp>
          <p:nvSpPr>
            <p:cNvPr id="50" name="Line 43"/>
            <p:cNvSpPr>
              <a:spLocks noChangeShapeType="1"/>
            </p:cNvSpPr>
            <p:nvPr/>
          </p:nvSpPr>
          <p:spPr bwMode="auto">
            <a:xfrm>
              <a:off x="3764" y="3940"/>
              <a:ext cx="528" cy="0"/>
            </a:xfrm>
            <a:prstGeom prst="line">
              <a:avLst/>
            </a:prstGeom>
            <a:noFill/>
            <a:ln w="12700">
              <a:solidFill>
                <a:srgbClr val="000000"/>
              </a:solidFill>
              <a:round/>
              <a:headEnd/>
              <a:tailEnd type="triangle" w="med" len="med"/>
            </a:ln>
          </p:spPr>
          <p:txBody>
            <a:bodyPr wrap="none" anchor="ctr"/>
            <a:lstStyle/>
            <a:p>
              <a:endParaRPr lang="fr-FR"/>
            </a:p>
          </p:txBody>
        </p:sp>
        <p:sp>
          <p:nvSpPr>
            <p:cNvPr id="51" name="Rectangle 44"/>
            <p:cNvSpPr>
              <a:spLocks noChangeArrowheads="1"/>
            </p:cNvSpPr>
            <p:nvPr/>
          </p:nvSpPr>
          <p:spPr bwMode="auto">
            <a:xfrm>
              <a:off x="4293" y="3844"/>
              <a:ext cx="125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d'achat</a:t>
              </a:r>
            </a:p>
            <a:p>
              <a:r>
                <a:rPr lang="fr-FR">
                  <a:solidFill>
                    <a:srgbClr val="000000"/>
                  </a:solidFill>
                </a:rPr>
                <a:t>Commandes fournisseur</a:t>
              </a:r>
            </a:p>
          </p:txBody>
        </p:sp>
      </p:grpSp>
      <p:sp>
        <p:nvSpPr>
          <p:cNvPr id="52" name="Rectangle 2"/>
          <p:cNvSpPr txBox="1">
            <a:spLocks noChangeArrowheads="1"/>
          </p:cNvSpPr>
          <p:nvPr/>
        </p:nvSpPr>
        <p:spPr>
          <a:xfrm>
            <a:off x="1835696" y="387350"/>
            <a:ext cx="7239000" cy="457200"/>
          </a:xfrm>
          <a:prstGeom prst="rect">
            <a:avLst/>
          </a:prstGeom>
          <a:noFill/>
        </p:spPr>
        <p:txBody>
          <a:bodyPr/>
          <a:lst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a:lstStyle>
          <a:p>
            <a:r>
              <a:rPr lang="fr-FR" kern="0" dirty="0" smtClean="0"/>
              <a:t>Le niveau 3 (2)</a:t>
            </a:r>
            <a:endParaRPr lang="fr-FR" kern="0" dirty="0" smtClean="0"/>
          </a:p>
        </p:txBody>
      </p:sp>
    </p:spTree>
    <p:extLst>
      <p:ext uri="{BB962C8B-B14F-4D97-AF65-F5344CB8AC3E}">
        <p14:creationId xmlns:p14="http://schemas.microsoft.com/office/powerpoint/2010/main" val="3719920808"/>
      </p:ext>
    </p:extLst>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p:spPr>
        <p:txBody>
          <a:bodyPr/>
          <a:lstStyle/>
          <a:p>
            <a:r>
              <a:rPr lang="fr-FR" dirty="0" smtClean="0"/>
              <a:t>La prise en compte du décalage</a:t>
            </a:r>
          </a:p>
        </p:txBody>
      </p:sp>
      <p:sp>
        <p:nvSpPr>
          <p:cNvPr id="12291" name="Rectangle 3"/>
          <p:cNvSpPr>
            <a:spLocks noGrp="1" noChangeArrowheads="1"/>
          </p:cNvSpPr>
          <p:nvPr>
            <p:ph type="body" idx="1"/>
          </p:nvPr>
        </p:nvSpPr>
        <p:spPr>
          <a:xfrm>
            <a:off x="381000" y="1905000"/>
            <a:ext cx="8763000" cy="1828800"/>
          </a:xfrm>
          <a:noFill/>
        </p:spPr>
        <p:txBody>
          <a:bodyPr/>
          <a:lstStyle/>
          <a:p>
            <a:pPr lvl="1">
              <a:lnSpc>
                <a:spcPct val="80000"/>
              </a:lnSpc>
            </a:pPr>
            <a:r>
              <a:rPr lang="fr-FR" b="0" smtClean="0"/>
              <a:t>Pour déterminer les dates de lancement (pour les produits fabriqués) et de commande (pour les produits achetés), il faut tenir compte du </a:t>
            </a:r>
            <a:r>
              <a:rPr lang="fr-FR" smtClean="0"/>
              <a:t>délai</a:t>
            </a:r>
            <a:r>
              <a:rPr lang="fr-FR" b="0" smtClean="0"/>
              <a:t> (ou </a:t>
            </a:r>
            <a:r>
              <a:rPr lang="fr-FR" smtClean="0"/>
              <a:t>décalage</a:t>
            </a:r>
            <a:r>
              <a:rPr lang="fr-FR" b="0" smtClean="0"/>
              <a:t>) nécessaire pour obtenir les articles</a:t>
            </a:r>
          </a:p>
          <a:p>
            <a:pPr lvl="1">
              <a:lnSpc>
                <a:spcPct val="80000"/>
              </a:lnSpc>
            </a:pPr>
            <a:r>
              <a:rPr lang="fr-FR" b="0" smtClean="0"/>
              <a:t>Pour les produits achetés, c'est le délai de livraison du fournisseur</a:t>
            </a:r>
          </a:p>
          <a:p>
            <a:pPr lvl="1">
              <a:lnSpc>
                <a:spcPct val="80000"/>
              </a:lnSpc>
            </a:pPr>
            <a:r>
              <a:rPr lang="fr-FR" b="0" smtClean="0"/>
              <a:t>Pour les produits fabriqués, c'est le temps nécessaire pour effectuer toutes les opérations d'élaboration d'un lot de produit. Il dépend de la gamme de fabrication</a:t>
            </a:r>
          </a:p>
        </p:txBody>
      </p:sp>
      <p:sp>
        <p:nvSpPr>
          <p:cNvPr id="12292" name="Line 26"/>
          <p:cNvSpPr>
            <a:spLocks noChangeShapeType="1"/>
          </p:cNvSpPr>
          <p:nvPr/>
        </p:nvSpPr>
        <p:spPr bwMode="auto">
          <a:xfrm>
            <a:off x="2209800" y="5194300"/>
            <a:ext cx="5638800" cy="0"/>
          </a:xfrm>
          <a:prstGeom prst="line">
            <a:avLst/>
          </a:prstGeom>
          <a:noFill/>
          <a:ln w="28575">
            <a:solidFill>
              <a:srgbClr val="000000"/>
            </a:solidFill>
            <a:round/>
            <a:headEnd/>
            <a:tailEnd type="triangle" w="med" len="med"/>
          </a:ln>
        </p:spPr>
        <p:txBody>
          <a:bodyPr wrap="none" anchor="ctr"/>
          <a:lstStyle/>
          <a:p>
            <a:endParaRPr lang="fr-FR"/>
          </a:p>
        </p:txBody>
      </p:sp>
      <p:sp>
        <p:nvSpPr>
          <p:cNvPr id="12293" name="Line 27"/>
          <p:cNvSpPr>
            <a:spLocks noChangeShapeType="1"/>
          </p:cNvSpPr>
          <p:nvPr/>
        </p:nvSpPr>
        <p:spPr bwMode="auto">
          <a:xfrm>
            <a:off x="6553200" y="4646613"/>
            <a:ext cx="0" cy="242887"/>
          </a:xfrm>
          <a:prstGeom prst="line">
            <a:avLst/>
          </a:prstGeom>
          <a:noFill/>
          <a:ln w="9525">
            <a:solidFill>
              <a:srgbClr val="000000"/>
            </a:solidFill>
            <a:round/>
            <a:headEnd/>
            <a:tailEnd type="triangle" w="med" len="med"/>
          </a:ln>
        </p:spPr>
        <p:txBody>
          <a:bodyPr wrap="none" anchor="ctr"/>
          <a:lstStyle/>
          <a:p>
            <a:endParaRPr lang="fr-FR"/>
          </a:p>
        </p:txBody>
      </p:sp>
      <p:sp>
        <p:nvSpPr>
          <p:cNvPr id="12294" name="Text Box 28"/>
          <p:cNvSpPr txBox="1">
            <a:spLocks noChangeArrowheads="1"/>
          </p:cNvSpPr>
          <p:nvPr/>
        </p:nvSpPr>
        <p:spPr bwMode="auto">
          <a:xfrm>
            <a:off x="5710238" y="4067175"/>
            <a:ext cx="1706562" cy="581025"/>
          </a:xfrm>
          <a:prstGeom prst="rect">
            <a:avLst/>
          </a:prstGeom>
          <a:noFill/>
          <a:ln w="9525">
            <a:noFill/>
            <a:miter lim="800000"/>
            <a:headEnd/>
            <a:tailEnd/>
          </a:ln>
        </p:spPr>
        <p:txBody>
          <a:bodyPr wrap="none" anchor="ctr">
            <a:spAutoFit/>
          </a:bodyPr>
          <a:lstStyle/>
          <a:p>
            <a:pPr>
              <a:lnSpc>
                <a:spcPct val="100000"/>
              </a:lnSpc>
            </a:pPr>
            <a:r>
              <a:rPr lang="fr-FR" sz="1600">
                <a:solidFill>
                  <a:schemeClr val="accent2"/>
                </a:solidFill>
                <a:latin typeface="Tahoma" pitchFamily="34" charset="0"/>
              </a:rPr>
              <a:t>Date de besoin</a:t>
            </a:r>
          </a:p>
          <a:p>
            <a:pPr>
              <a:lnSpc>
                <a:spcPct val="100000"/>
              </a:lnSpc>
            </a:pPr>
            <a:r>
              <a:rPr lang="fr-FR" sz="1600">
                <a:solidFill>
                  <a:schemeClr val="accent2"/>
                </a:solidFill>
                <a:latin typeface="Tahoma" pitchFamily="34" charset="0"/>
              </a:rPr>
              <a:t>du composé</a:t>
            </a:r>
          </a:p>
        </p:txBody>
      </p:sp>
      <p:sp>
        <p:nvSpPr>
          <p:cNvPr id="12295" name="Line 29"/>
          <p:cNvSpPr>
            <a:spLocks noChangeShapeType="1"/>
          </p:cNvSpPr>
          <p:nvPr/>
        </p:nvSpPr>
        <p:spPr bwMode="auto">
          <a:xfrm>
            <a:off x="3429000" y="4646613"/>
            <a:ext cx="0" cy="242887"/>
          </a:xfrm>
          <a:prstGeom prst="line">
            <a:avLst/>
          </a:prstGeom>
          <a:noFill/>
          <a:ln w="9525">
            <a:solidFill>
              <a:srgbClr val="000000"/>
            </a:solidFill>
            <a:round/>
            <a:headEnd/>
            <a:tailEnd type="triangle" w="med" len="med"/>
          </a:ln>
        </p:spPr>
        <p:txBody>
          <a:bodyPr wrap="none" anchor="ctr"/>
          <a:lstStyle/>
          <a:p>
            <a:endParaRPr lang="fr-FR"/>
          </a:p>
        </p:txBody>
      </p:sp>
      <p:sp>
        <p:nvSpPr>
          <p:cNvPr id="12296" name="Text Box 30"/>
          <p:cNvSpPr txBox="1">
            <a:spLocks noChangeArrowheads="1"/>
          </p:cNvSpPr>
          <p:nvPr/>
        </p:nvSpPr>
        <p:spPr bwMode="auto">
          <a:xfrm>
            <a:off x="2405063" y="4067175"/>
            <a:ext cx="2106612" cy="581025"/>
          </a:xfrm>
          <a:prstGeom prst="rect">
            <a:avLst/>
          </a:prstGeom>
          <a:noFill/>
          <a:ln w="9525">
            <a:noFill/>
            <a:miter lim="800000"/>
            <a:headEnd/>
            <a:tailEnd/>
          </a:ln>
        </p:spPr>
        <p:txBody>
          <a:bodyPr wrap="none" anchor="ctr">
            <a:spAutoFit/>
          </a:bodyPr>
          <a:lstStyle/>
          <a:p>
            <a:pPr>
              <a:lnSpc>
                <a:spcPct val="100000"/>
              </a:lnSpc>
            </a:pPr>
            <a:r>
              <a:rPr lang="fr-FR" sz="1600">
                <a:solidFill>
                  <a:schemeClr val="accent2"/>
                </a:solidFill>
                <a:latin typeface="Tahoma" pitchFamily="34" charset="0"/>
              </a:rPr>
              <a:t>Date de lancement</a:t>
            </a:r>
          </a:p>
          <a:p>
            <a:pPr>
              <a:lnSpc>
                <a:spcPct val="100000"/>
              </a:lnSpc>
            </a:pPr>
            <a:r>
              <a:rPr lang="fr-FR" sz="1600">
                <a:solidFill>
                  <a:schemeClr val="accent2"/>
                </a:solidFill>
                <a:latin typeface="Tahoma" pitchFamily="34" charset="0"/>
              </a:rPr>
              <a:t>du composé</a:t>
            </a:r>
          </a:p>
        </p:txBody>
      </p:sp>
      <p:sp>
        <p:nvSpPr>
          <p:cNvPr id="12297" name="Rectangle 31"/>
          <p:cNvSpPr>
            <a:spLocks noChangeArrowheads="1"/>
          </p:cNvSpPr>
          <p:nvPr/>
        </p:nvSpPr>
        <p:spPr bwMode="auto">
          <a:xfrm>
            <a:off x="3429000" y="4889500"/>
            <a:ext cx="3124200" cy="304800"/>
          </a:xfrm>
          <a:prstGeom prst="rect">
            <a:avLst/>
          </a:prstGeom>
          <a:solidFill>
            <a:schemeClr val="accent1"/>
          </a:solidFill>
          <a:ln w="9525">
            <a:solidFill>
              <a:srgbClr val="000000"/>
            </a:solidFill>
            <a:miter lim="800000"/>
            <a:headEnd/>
            <a:tailEnd/>
          </a:ln>
        </p:spPr>
        <p:txBody>
          <a:bodyPr wrap="none" anchor="ctr"/>
          <a:lstStyle/>
          <a:p>
            <a:pPr>
              <a:lnSpc>
                <a:spcPct val="100000"/>
              </a:lnSpc>
            </a:pPr>
            <a:r>
              <a:rPr lang="fr-FR" sz="1800">
                <a:latin typeface="Tahoma" pitchFamily="34" charset="0"/>
              </a:rPr>
              <a:t>Délai de fabrication</a:t>
            </a:r>
          </a:p>
        </p:txBody>
      </p:sp>
      <p:sp>
        <p:nvSpPr>
          <p:cNvPr id="12298" name="Line 32"/>
          <p:cNvSpPr>
            <a:spLocks noChangeShapeType="1"/>
          </p:cNvSpPr>
          <p:nvPr/>
        </p:nvSpPr>
        <p:spPr bwMode="auto">
          <a:xfrm>
            <a:off x="3429000" y="5194300"/>
            <a:ext cx="0" cy="609600"/>
          </a:xfrm>
          <a:prstGeom prst="line">
            <a:avLst/>
          </a:prstGeom>
          <a:noFill/>
          <a:ln w="9525">
            <a:solidFill>
              <a:srgbClr val="000000"/>
            </a:solidFill>
            <a:round/>
            <a:headEnd/>
            <a:tailEnd type="triangle" w="med" len="med"/>
          </a:ln>
        </p:spPr>
        <p:txBody>
          <a:bodyPr wrap="none" anchor="ctr"/>
          <a:lstStyle/>
          <a:p>
            <a:endParaRPr lang="fr-FR"/>
          </a:p>
        </p:txBody>
      </p:sp>
      <p:sp>
        <p:nvSpPr>
          <p:cNvPr id="12299" name="Line 33"/>
          <p:cNvSpPr>
            <a:spLocks noChangeShapeType="1"/>
          </p:cNvSpPr>
          <p:nvPr/>
        </p:nvSpPr>
        <p:spPr bwMode="auto">
          <a:xfrm>
            <a:off x="4114800" y="5194300"/>
            <a:ext cx="0" cy="609600"/>
          </a:xfrm>
          <a:prstGeom prst="line">
            <a:avLst/>
          </a:prstGeom>
          <a:noFill/>
          <a:ln w="9525">
            <a:solidFill>
              <a:srgbClr val="000000"/>
            </a:solidFill>
            <a:round/>
            <a:headEnd/>
            <a:tailEnd type="triangle" w="med" len="med"/>
          </a:ln>
        </p:spPr>
        <p:txBody>
          <a:bodyPr wrap="none" anchor="ctr"/>
          <a:lstStyle/>
          <a:p>
            <a:endParaRPr lang="fr-FR"/>
          </a:p>
        </p:txBody>
      </p:sp>
      <p:sp>
        <p:nvSpPr>
          <p:cNvPr id="12300" name="Line 34"/>
          <p:cNvSpPr>
            <a:spLocks noChangeShapeType="1"/>
          </p:cNvSpPr>
          <p:nvPr/>
        </p:nvSpPr>
        <p:spPr bwMode="auto">
          <a:xfrm>
            <a:off x="4800600" y="5194300"/>
            <a:ext cx="0" cy="609600"/>
          </a:xfrm>
          <a:prstGeom prst="line">
            <a:avLst/>
          </a:prstGeom>
          <a:noFill/>
          <a:ln w="9525">
            <a:solidFill>
              <a:srgbClr val="000000"/>
            </a:solidFill>
            <a:round/>
            <a:headEnd/>
            <a:tailEnd type="triangle" w="med" len="med"/>
          </a:ln>
        </p:spPr>
        <p:txBody>
          <a:bodyPr wrap="none" anchor="ctr"/>
          <a:lstStyle/>
          <a:p>
            <a:endParaRPr lang="fr-FR"/>
          </a:p>
        </p:txBody>
      </p:sp>
      <p:sp>
        <p:nvSpPr>
          <p:cNvPr id="12301" name="Text Box 35"/>
          <p:cNvSpPr txBox="1">
            <a:spLocks noChangeArrowheads="1"/>
          </p:cNvSpPr>
          <p:nvPr/>
        </p:nvSpPr>
        <p:spPr bwMode="auto">
          <a:xfrm>
            <a:off x="2282825" y="5895975"/>
            <a:ext cx="3513138" cy="581025"/>
          </a:xfrm>
          <a:prstGeom prst="rect">
            <a:avLst/>
          </a:prstGeom>
          <a:noFill/>
          <a:ln w="9525">
            <a:noFill/>
            <a:miter lim="800000"/>
            <a:headEnd/>
            <a:tailEnd/>
          </a:ln>
        </p:spPr>
        <p:txBody>
          <a:bodyPr wrap="none" anchor="ctr">
            <a:spAutoFit/>
          </a:bodyPr>
          <a:lstStyle/>
          <a:p>
            <a:pPr>
              <a:lnSpc>
                <a:spcPct val="100000"/>
              </a:lnSpc>
            </a:pPr>
            <a:r>
              <a:rPr lang="fr-FR" sz="1600">
                <a:solidFill>
                  <a:schemeClr val="accent2"/>
                </a:solidFill>
                <a:latin typeface="Tahoma" pitchFamily="34" charset="0"/>
              </a:rPr>
              <a:t>Dates de besoin des composants</a:t>
            </a:r>
          </a:p>
          <a:p>
            <a:pPr>
              <a:lnSpc>
                <a:spcPct val="100000"/>
              </a:lnSpc>
            </a:pPr>
            <a:r>
              <a:rPr lang="fr-FR" sz="1600">
                <a:solidFill>
                  <a:schemeClr val="accent2"/>
                </a:solidFill>
                <a:latin typeface="Tahoma" pitchFamily="34" charset="0"/>
              </a:rPr>
              <a:t>selon l’opération d’utilisation</a:t>
            </a:r>
          </a:p>
        </p:txBody>
      </p:sp>
    </p:spTree>
    <p:extLst>
      <p:ext uri="{BB962C8B-B14F-4D97-AF65-F5344CB8AC3E}">
        <p14:creationId xmlns:p14="http://schemas.microsoft.com/office/powerpoint/2010/main" val="326778475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403648" y="836712"/>
            <a:ext cx="7239000" cy="457200"/>
          </a:xfrm>
        </p:spPr>
        <p:txBody>
          <a:bodyPr/>
          <a:lstStyle/>
          <a:p>
            <a:r>
              <a:rPr lang="fr-FR" dirty="0" smtClean="0"/>
              <a:t>Position des ordres dans le temps</a:t>
            </a:r>
          </a:p>
        </p:txBody>
      </p:sp>
      <p:sp>
        <p:nvSpPr>
          <p:cNvPr id="13315" name="Rectangle 3"/>
          <p:cNvSpPr>
            <a:spLocks noGrp="1" noChangeArrowheads="1"/>
          </p:cNvSpPr>
          <p:nvPr>
            <p:ph idx="4294967295"/>
          </p:nvPr>
        </p:nvSpPr>
        <p:spPr>
          <a:xfrm>
            <a:off x="755650" y="4437063"/>
            <a:ext cx="8077200" cy="1800225"/>
          </a:xfrm>
        </p:spPr>
        <p:txBody>
          <a:bodyPr/>
          <a:lstStyle/>
          <a:p>
            <a:pPr marL="342900" indent="-342900"/>
            <a:r>
              <a:rPr lang="fr-FR" sz="2000" dirty="0" smtClean="0">
                <a:solidFill>
                  <a:srgbClr val="00279F"/>
                </a:solidFill>
              </a:rPr>
              <a:t>Si on doit livrer une commande de PF en semaine 17, quand doit-on lancer la commande d’achat de M2 ?</a:t>
            </a:r>
          </a:p>
          <a:p>
            <a:pPr marL="342900" indent="-342900"/>
            <a:r>
              <a:rPr lang="fr-FR" sz="2000" dirty="0" smtClean="0">
                <a:solidFill>
                  <a:srgbClr val="00279F"/>
                </a:solidFill>
              </a:rPr>
              <a:t>Quel est l’horizon total d’approvisionnement et de fabrication?</a:t>
            </a:r>
          </a:p>
        </p:txBody>
      </p:sp>
      <p:sp>
        <p:nvSpPr>
          <p:cNvPr id="41" name="Rectangle 5"/>
          <p:cNvSpPr>
            <a:spLocks noChangeArrowheads="1"/>
          </p:cNvSpPr>
          <p:nvPr/>
        </p:nvSpPr>
        <p:spPr bwMode="auto">
          <a:xfrm>
            <a:off x="3443288" y="1484313"/>
            <a:ext cx="488950" cy="369887"/>
          </a:xfrm>
          <a:prstGeom prst="rect">
            <a:avLst/>
          </a:prstGeom>
          <a:gradFill flip="none" rotWithShape="0">
            <a:gsLst>
              <a:gs pos="0">
                <a:srgbClr val="66B132"/>
              </a:gs>
              <a:gs pos="100000">
                <a:srgbClr val="006633"/>
              </a:gs>
            </a:gsLst>
            <a:lin ang="5400000" scaled="1"/>
            <a:tileRect/>
          </a:gradFill>
          <a:ln w="12700" cap="flat" cmpd="sng">
            <a:solidFill>
              <a:schemeClr val="bg1"/>
            </a:solidFill>
            <a:miter lim="800000"/>
            <a:headEnd type="none" w="med" len="med"/>
            <a:tailEnd type="none" w="med" len="med"/>
          </a:ln>
        </p:spPr>
        <p:txBody>
          <a:bodyPr lIns="72000" tIns="46800" rIns="72000" bIns="46800" anchor="ctr"/>
          <a:lstStyle/>
          <a:p>
            <a:pPr>
              <a:defRPr/>
            </a:pPr>
            <a:r>
              <a:rPr lang="fr-FR" dirty="0">
                <a:latin typeface="+mj-lt"/>
                <a:cs typeface="Arial Narrow"/>
              </a:rPr>
              <a:t>PF</a:t>
            </a:r>
          </a:p>
        </p:txBody>
      </p:sp>
      <p:sp>
        <p:nvSpPr>
          <p:cNvPr id="13319" name="Rectangle 6"/>
          <p:cNvSpPr>
            <a:spLocks noChangeArrowheads="1"/>
          </p:cNvSpPr>
          <p:nvPr/>
        </p:nvSpPr>
        <p:spPr bwMode="auto">
          <a:xfrm>
            <a:off x="1331913" y="2463828"/>
            <a:ext cx="489194" cy="369980"/>
          </a:xfrm>
          <a:prstGeom prst="rect">
            <a:avLst/>
          </a:prstGeom>
          <a:gradFill rotWithShape="0">
            <a:gsLst>
              <a:gs pos="0">
                <a:srgbClr val="005A7C"/>
              </a:gs>
              <a:gs pos="100000">
                <a:srgbClr val="006699"/>
              </a:gs>
            </a:gsLst>
            <a:lin ang="5400000" scaled="1"/>
          </a:gradFill>
          <a:ln w="12700">
            <a:solidFill>
              <a:schemeClr val="bg1"/>
            </a:solidFill>
            <a:miter lim="800000"/>
            <a:headEnd/>
            <a:tailEnd/>
          </a:ln>
        </p:spPr>
        <p:txBody>
          <a:bodyPr lIns="0" tIns="0" rIns="0" bIns="0" anchor="ctr"/>
          <a:lstStyle/>
          <a:p>
            <a:r>
              <a:rPr lang="fr-FR" dirty="0">
                <a:latin typeface="Arial Narrow" pitchFamily="34" charset="0"/>
                <a:ea typeface="ＭＳ Ｐゴシック" pitchFamily="34" charset="-128"/>
                <a:cs typeface="Arial Narrow" pitchFamily="34" charset="0"/>
              </a:rPr>
              <a:t>P1</a:t>
            </a:r>
          </a:p>
        </p:txBody>
      </p:sp>
      <p:sp>
        <p:nvSpPr>
          <p:cNvPr id="13320" name="Rectangle 7"/>
          <p:cNvSpPr>
            <a:spLocks noChangeArrowheads="1"/>
          </p:cNvSpPr>
          <p:nvPr/>
        </p:nvSpPr>
        <p:spPr bwMode="auto">
          <a:xfrm>
            <a:off x="3443064" y="2463828"/>
            <a:ext cx="489194" cy="369980"/>
          </a:xfrm>
          <a:prstGeom prst="rect">
            <a:avLst/>
          </a:prstGeom>
          <a:gradFill rotWithShape="0">
            <a:gsLst>
              <a:gs pos="0">
                <a:srgbClr val="6C7472"/>
              </a:gs>
              <a:gs pos="100000">
                <a:srgbClr val="464658"/>
              </a:gs>
            </a:gsLst>
            <a:lin ang="5400000" scaled="1"/>
          </a:gradFill>
          <a:ln w="12700">
            <a:solidFill>
              <a:schemeClr val="bg1"/>
            </a:solidFill>
            <a:miter lim="800000"/>
            <a:headEnd/>
            <a:tailEnd/>
          </a:ln>
        </p:spPr>
        <p:txBody>
          <a:bodyPr lIns="0" tIns="0" rIns="0" bIns="0" anchor="ctr"/>
          <a:lstStyle/>
          <a:p>
            <a:r>
              <a:rPr lang="fr-FR">
                <a:latin typeface="Arial Narrow" pitchFamily="34" charset="0"/>
                <a:ea typeface="ＭＳ Ｐゴシック" pitchFamily="34" charset="-128"/>
                <a:cs typeface="Arial Narrow" pitchFamily="34" charset="0"/>
              </a:rPr>
              <a:t>C1</a:t>
            </a:r>
          </a:p>
        </p:txBody>
      </p:sp>
      <p:sp>
        <p:nvSpPr>
          <p:cNvPr id="13321" name="Rectangle 8"/>
          <p:cNvSpPr>
            <a:spLocks noChangeArrowheads="1"/>
          </p:cNvSpPr>
          <p:nvPr/>
        </p:nvSpPr>
        <p:spPr bwMode="auto">
          <a:xfrm>
            <a:off x="5615314" y="2463828"/>
            <a:ext cx="489194" cy="369980"/>
          </a:xfrm>
          <a:prstGeom prst="rect">
            <a:avLst/>
          </a:prstGeom>
          <a:gradFill rotWithShape="0">
            <a:gsLst>
              <a:gs pos="0">
                <a:srgbClr val="6C7472"/>
              </a:gs>
              <a:gs pos="100000">
                <a:srgbClr val="464658"/>
              </a:gs>
            </a:gsLst>
            <a:lin ang="5400000" scaled="1"/>
          </a:gradFill>
          <a:ln w="12700">
            <a:solidFill>
              <a:schemeClr val="bg1"/>
            </a:solidFill>
            <a:miter lim="800000"/>
            <a:headEnd/>
            <a:tailEnd/>
          </a:ln>
        </p:spPr>
        <p:txBody>
          <a:bodyPr lIns="0" tIns="0" rIns="0" bIns="0" anchor="ctr"/>
          <a:lstStyle/>
          <a:p>
            <a:r>
              <a:rPr lang="fr-FR">
                <a:latin typeface="Arial Narrow" pitchFamily="34" charset="0"/>
                <a:ea typeface="ＭＳ Ｐゴシック" pitchFamily="34" charset="-128"/>
                <a:cs typeface="Arial Narrow" pitchFamily="34" charset="0"/>
              </a:rPr>
              <a:t>C2</a:t>
            </a:r>
          </a:p>
        </p:txBody>
      </p:sp>
      <p:sp>
        <p:nvSpPr>
          <p:cNvPr id="13322" name="Rectangle 9"/>
          <p:cNvSpPr>
            <a:spLocks noChangeArrowheads="1"/>
          </p:cNvSpPr>
          <p:nvPr/>
        </p:nvSpPr>
        <p:spPr bwMode="auto">
          <a:xfrm>
            <a:off x="6376939" y="3409731"/>
            <a:ext cx="489194" cy="369980"/>
          </a:xfrm>
          <a:prstGeom prst="rect">
            <a:avLst/>
          </a:prstGeom>
          <a:gradFill rotWithShape="0">
            <a:gsLst>
              <a:gs pos="0">
                <a:srgbClr val="005A7C"/>
              </a:gs>
              <a:gs pos="100000">
                <a:srgbClr val="330066"/>
              </a:gs>
            </a:gsLst>
            <a:lin ang="5400000" scaled="1"/>
          </a:gradFill>
          <a:ln w="12700">
            <a:solidFill>
              <a:schemeClr val="bg1"/>
            </a:solidFill>
            <a:miter lim="800000"/>
            <a:headEnd/>
            <a:tailEnd/>
          </a:ln>
        </p:spPr>
        <p:txBody>
          <a:bodyPr lIns="0" tIns="0" rIns="0" bIns="0" anchor="ctr"/>
          <a:lstStyle/>
          <a:p>
            <a:r>
              <a:rPr lang="fr-FR">
                <a:latin typeface="Arial Narrow" pitchFamily="34" charset="0"/>
                <a:ea typeface="ＭＳ Ｐゴシック" pitchFamily="34" charset="-128"/>
                <a:cs typeface="Arial Narrow" pitchFamily="34" charset="0"/>
              </a:rPr>
              <a:t>M2</a:t>
            </a:r>
          </a:p>
        </p:txBody>
      </p:sp>
      <p:cxnSp>
        <p:nvCxnSpPr>
          <p:cNvPr id="57" name="AutoShape 10"/>
          <p:cNvCxnSpPr>
            <a:cxnSpLocks noChangeShapeType="1"/>
            <a:stCxn id="41" idx="2"/>
            <a:endCxn id="13319" idx="0"/>
          </p:cNvCxnSpPr>
          <p:nvPr/>
        </p:nvCxnSpPr>
        <p:spPr bwMode="auto">
          <a:xfrm rot="5400000">
            <a:off x="2327276" y="1103312"/>
            <a:ext cx="609600" cy="2111375"/>
          </a:xfrm>
          <a:prstGeom prst="bentConnector3">
            <a:avLst>
              <a:gd name="adj1" fmla="val 50000"/>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cxnSp>
        <p:nvCxnSpPr>
          <p:cNvPr id="58" name="AutoShape 11"/>
          <p:cNvCxnSpPr>
            <a:cxnSpLocks noChangeShapeType="1"/>
            <a:stCxn id="41" idx="2"/>
            <a:endCxn id="13320" idx="0"/>
          </p:cNvCxnSpPr>
          <p:nvPr/>
        </p:nvCxnSpPr>
        <p:spPr bwMode="auto">
          <a:xfrm>
            <a:off x="3687763" y="1854200"/>
            <a:ext cx="0" cy="609600"/>
          </a:xfrm>
          <a:prstGeom prst="straightConnector1">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cxnSp>
        <p:nvCxnSpPr>
          <p:cNvPr id="59" name="AutoShape 12"/>
          <p:cNvCxnSpPr>
            <a:cxnSpLocks noChangeShapeType="1"/>
            <a:stCxn id="41" idx="2"/>
            <a:endCxn id="13321" idx="0"/>
          </p:cNvCxnSpPr>
          <p:nvPr/>
        </p:nvCxnSpPr>
        <p:spPr bwMode="auto">
          <a:xfrm rot="16200000" flipH="1">
            <a:off x="4468813" y="1073150"/>
            <a:ext cx="609600" cy="2171700"/>
          </a:xfrm>
          <a:prstGeom prst="bentConnector3">
            <a:avLst>
              <a:gd name="adj1" fmla="val 50000"/>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cxnSp>
        <p:nvCxnSpPr>
          <p:cNvPr id="60" name="AutoShape 13"/>
          <p:cNvCxnSpPr>
            <a:cxnSpLocks noChangeShapeType="1"/>
            <a:stCxn id="13321" idx="2"/>
            <a:endCxn id="13322" idx="0"/>
          </p:cNvCxnSpPr>
          <p:nvPr/>
        </p:nvCxnSpPr>
        <p:spPr bwMode="auto">
          <a:xfrm rot="16200000" flipH="1">
            <a:off x="5952332" y="2740819"/>
            <a:ext cx="576262" cy="762000"/>
          </a:xfrm>
          <a:prstGeom prst="bentConnector3">
            <a:avLst>
              <a:gd name="adj1" fmla="val 50000"/>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sp>
        <p:nvSpPr>
          <p:cNvPr id="13327" name="Rectangle 9"/>
          <p:cNvSpPr>
            <a:spLocks noChangeArrowheads="1"/>
          </p:cNvSpPr>
          <p:nvPr/>
        </p:nvSpPr>
        <p:spPr bwMode="auto">
          <a:xfrm>
            <a:off x="3443064" y="3398661"/>
            <a:ext cx="489194" cy="369980"/>
          </a:xfrm>
          <a:prstGeom prst="rect">
            <a:avLst/>
          </a:prstGeom>
          <a:gradFill rotWithShape="0">
            <a:gsLst>
              <a:gs pos="0">
                <a:srgbClr val="005A7C"/>
              </a:gs>
              <a:gs pos="100000">
                <a:srgbClr val="330066"/>
              </a:gs>
            </a:gsLst>
            <a:lin ang="5400000" scaled="1"/>
          </a:gradFill>
          <a:ln w="12700">
            <a:solidFill>
              <a:schemeClr val="bg1"/>
            </a:solidFill>
            <a:miter lim="800000"/>
            <a:headEnd/>
            <a:tailEnd/>
          </a:ln>
        </p:spPr>
        <p:txBody>
          <a:bodyPr lIns="0" tIns="0" rIns="0" bIns="0" anchor="ctr"/>
          <a:lstStyle/>
          <a:p>
            <a:r>
              <a:rPr lang="fr-FR" dirty="0">
                <a:latin typeface="Arial Narrow" pitchFamily="34" charset="0"/>
                <a:ea typeface="ＭＳ Ｐゴシック" pitchFamily="34" charset="-128"/>
                <a:cs typeface="Arial Narrow" pitchFamily="34" charset="0"/>
              </a:rPr>
              <a:t>M1</a:t>
            </a:r>
          </a:p>
        </p:txBody>
      </p:sp>
      <p:cxnSp>
        <p:nvCxnSpPr>
          <p:cNvPr id="67" name="AutoShape 13"/>
          <p:cNvCxnSpPr>
            <a:cxnSpLocks noChangeShapeType="1"/>
            <a:stCxn id="13320" idx="2"/>
            <a:endCxn id="13327" idx="0"/>
          </p:cNvCxnSpPr>
          <p:nvPr/>
        </p:nvCxnSpPr>
        <p:spPr bwMode="auto">
          <a:xfrm>
            <a:off x="3687763" y="2833688"/>
            <a:ext cx="0" cy="565150"/>
          </a:xfrm>
          <a:prstGeom prst="straightConnector1">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sp>
        <p:nvSpPr>
          <p:cNvPr id="13329" name="Rectangle 6"/>
          <p:cNvSpPr>
            <a:spLocks noChangeArrowheads="1"/>
          </p:cNvSpPr>
          <p:nvPr/>
        </p:nvSpPr>
        <p:spPr bwMode="auto">
          <a:xfrm>
            <a:off x="4853689" y="3409731"/>
            <a:ext cx="489194" cy="369980"/>
          </a:xfrm>
          <a:prstGeom prst="rect">
            <a:avLst/>
          </a:prstGeom>
          <a:gradFill rotWithShape="0">
            <a:gsLst>
              <a:gs pos="0">
                <a:srgbClr val="005A7C"/>
              </a:gs>
              <a:gs pos="100000">
                <a:srgbClr val="006699"/>
              </a:gs>
            </a:gsLst>
            <a:lin ang="5400000" scaled="1"/>
          </a:gradFill>
          <a:ln w="12700">
            <a:solidFill>
              <a:schemeClr val="bg1"/>
            </a:solidFill>
            <a:miter lim="800000"/>
            <a:headEnd/>
            <a:tailEnd/>
          </a:ln>
        </p:spPr>
        <p:txBody>
          <a:bodyPr lIns="0" tIns="0" rIns="0" bIns="0" anchor="ctr"/>
          <a:lstStyle/>
          <a:p>
            <a:r>
              <a:rPr lang="fr-FR">
                <a:latin typeface="Arial Narrow" pitchFamily="34" charset="0"/>
                <a:ea typeface="ＭＳ Ｐゴシック" pitchFamily="34" charset="-128"/>
                <a:cs typeface="Arial Narrow" pitchFamily="34" charset="0"/>
              </a:rPr>
              <a:t>P2</a:t>
            </a:r>
          </a:p>
        </p:txBody>
      </p:sp>
      <p:cxnSp>
        <p:nvCxnSpPr>
          <p:cNvPr id="75" name="AutoShape 10"/>
          <p:cNvCxnSpPr>
            <a:cxnSpLocks noChangeShapeType="1"/>
            <a:stCxn id="13321" idx="2"/>
            <a:endCxn id="13329" idx="0"/>
          </p:cNvCxnSpPr>
          <p:nvPr/>
        </p:nvCxnSpPr>
        <p:spPr bwMode="auto">
          <a:xfrm rot="5400000">
            <a:off x="5191126" y="2741612"/>
            <a:ext cx="576262" cy="760413"/>
          </a:xfrm>
          <a:prstGeom prst="bentConnector3">
            <a:avLst>
              <a:gd name="adj1" fmla="val 50000"/>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bwMode="auto">
          <a:xfrm>
            <a:off x="3952870" y="1519238"/>
            <a:ext cx="1555234" cy="258532"/>
          </a:xfrm>
          <a:prstGeom prst="rect">
            <a:avLst/>
          </a:prstGeom>
          <a:noFill/>
        </p:spPr>
        <p:txBody>
          <a:bodyPr wrap="none">
            <a:spAutoFit/>
          </a:bodyPr>
          <a:lstStyle/>
          <a:p>
            <a:pPr>
              <a:defRPr/>
            </a:pPr>
            <a:r>
              <a:rPr lang="fr-FR" sz="1200" dirty="0">
                <a:solidFill>
                  <a:srgbClr val="000000"/>
                </a:solidFill>
                <a:latin typeface="+mn-lt"/>
              </a:rPr>
              <a:t>Délai = 2 semaines</a:t>
            </a:r>
          </a:p>
        </p:txBody>
      </p:sp>
      <p:sp>
        <p:nvSpPr>
          <p:cNvPr id="61" name="TextBox 60"/>
          <p:cNvSpPr txBox="1"/>
          <p:nvPr/>
        </p:nvSpPr>
        <p:spPr bwMode="auto">
          <a:xfrm>
            <a:off x="6098556" y="2482850"/>
            <a:ext cx="1641796" cy="258532"/>
          </a:xfrm>
          <a:prstGeom prst="rect">
            <a:avLst/>
          </a:prstGeom>
          <a:noFill/>
        </p:spPr>
        <p:txBody>
          <a:bodyPr wrap="none">
            <a:spAutoFit/>
          </a:bodyPr>
          <a:lstStyle/>
          <a:p>
            <a:pPr>
              <a:defRPr/>
            </a:pPr>
            <a:r>
              <a:rPr lang="fr-FR" sz="1200" dirty="0">
                <a:solidFill>
                  <a:srgbClr val="000000"/>
                </a:solidFill>
                <a:latin typeface="+mn-lt"/>
              </a:rPr>
              <a:t>Délai = 3 semaines  </a:t>
            </a:r>
          </a:p>
        </p:txBody>
      </p:sp>
      <p:sp>
        <p:nvSpPr>
          <p:cNvPr id="62" name="TextBox 61"/>
          <p:cNvSpPr txBox="1"/>
          <p:nvPr/>
        </p:nvSpPr>
        <p:spPr bwMode="auto">
          <a:xfrm>
            <a:off x="3953469" y="2482850"/>
            <a:ext cx="1555234" cy="258532"/>
          </a:xfrm>
          <a:prstGeom prst="rect">
            <a:avLst/>
          </a:prstGeom>
          <a:noFill/>
        </p:spPr>
        <p:txBody>
          <a:bodyPr wrap="none">
            <a:spAutoFit/>
          </a:bodyPr>
          <a:lstStyle/>
          <a:p>
            <a:pPr>
              <a:defRPr/>
            </a:pPr>
            <a:r>
              <a:rPr lang="fr-FR" sz="1200" dirty="0">
                <a:solidFill>
                  <a:srgbClr val="000000"/>
                </a:solidFill>
                <a:latin typeface="+mn-lt"/>
              </a:rPr>
              <a:t>Délai = 2 semaines</a:t>
            </a:r>
          </a:p>
        </p:txBody>
      </p:sp>
      <p:sp>
        <p:nvSpPr>
          <p:cNvPr id="63" name="TextBox 62"/>
          <p:cNvSpPr txBox="1"/>
          <p:nvPr/>
        </p:nvSpPr>
        <p:spPr bwMode="auto">
          <a:xfrm>
            <a:off x="1863525" y="2482850"/>
            <a:ext cx="1555234" cy="258532"/>
          </a:xfrm>
          <a:prstGeom prst="rect">
            <a:avLst/>
          </a:prstGeom>
          <a:noFill/>
        </p:spPr>
        <p:txBody>
          <a:bodyPr wrap="none">
            <a:spAutoFit/>
          </a:bodyPr>
          <a:lstStyle/>
          <a:p>
            <a:pPr>
              <a:defRPr/>
            </a:pPr>
            <a:r>
              <a:rPr lang="fr-FR" sz="1200" dirty="0">
                <a:solidFill>
                  <a:srgbClr val="000000"/>
                </a:solidFill>
                <a:latin typeface="+mn-lt"/>
              </a:rPr>
              <a:t>Délai = 3 semaines</a:t>
            </a:r>
          </a:p>
        </p:txBody>
      </p:sp>
      <p:sp>
        <p:nvSpPr>
          <p:cNvPr id="64" name="TextBox 63"/>
          <p:cNvSpPr txBox="1"/>
          <p:nvPr/>
        </p:nvSpPr>
        <p:spPr bwMode="auto">
          <a:xfrm>
            <a:off x="2699792" y="3789363"/>
            <a:ext cx="1555234" cy="258532"/>
          </a:xfrm>
          <a:prstGeom prst="rect">
            <a:avLst/>
          </a:prstGeom>
          <a:noFill/>
        </p:spPr>
        <p:txBody>
          <a:bodyPr wrap="none">
            <a:spAutoFit/>
          </a:bodyPr>
          <a:lstStyle/>
          <a:p>
            <a:pPr>
              <a:defRPr/>
            </a:pPr>
            <a:r>
              <a:rPr lang="fr-FR" sz="1200" dirty="0">
                <a:solidFill>
                  <a:srgbClr val="000000"/>
                </a:solidFill>
                <a:latin typeface="+mn-lt"/>
              </a:rPr>
              <a:t>Délai = 2 semaines</a:t>
            </a:r>
          </a:p>
        </p:txBody>
      </p:sp>
      <p:sp>
        <p:nvSpPr>
          <p:cNvPr id="65" name="TextBox 64"/>
          <p:cNvSpPr txBox="1"/>
          <p:nvPr/>
        </p:nvSpPr>
        <p:spPr bwMode="auto">
          <a:xfrm>
            <a:off x="4338897" y="3789363"/>
            <a:ext cx="1555234" cy="258532"/>
          </a:xfrm>
          <a:prstGeom prst="rect">
            <a:avLst/>
          </a:prstGeom>
          <a:noFill/>
        </p:spPr>
        <p:txBody>
          <a:bodyPr wrap="none">
            <a:spAutoFit/>
          </a:bodyPr>
          <a:lstStyle/>
          <a:p>
            <a:pPr>
              <a:defRPr/>
            </a:pPr>
            <a:r>
              <a:rPr lang="fr-FR" sz="1200" dirty="0">
                <a:solidFill>
                  <a:srgbClr val="000000"/>
                </a:solidFill>
                <a:latin typeface="+mn-lt"/>
              </a:rPr>
              <a:t>Délai = 3 semaines</a:t>
            </a:r>
          </a:p>
        </p:txBody>
      </p:sp>
      <p:sp>
        <p:nvSpPr>
          <p:cNvPr id="70" name="TextBox 69"/>
          <p:cNvSpPr txBox="1"/>
          <p:nvPr/>
        </p:nvSpPr>
        <p:spPr bwMode="auto">
          <a:xfrm>
            <a:off x="5852578" y="3789363"/>
            <a:ext cx="1555234" cy="258532"/>
          </a:xfrm>
          <a:prstGeom prst="rect">
            <a:avLst/>
          </a:prstGeom>
          <a:noFill/>
        </p:spPr>
        <p:txBody>
          <a:bodyPr wrap="none">
            <a:spAutoFit/>
          </a:bodyPr>
          <a:lstStyle/>
          <a:p>
            <a:pPr>
              <a:defRPr/>
            </a:pPr>
            <a:r>
              <a:rPr lang="fr-FR" sz="1200" dirty="0">
                <a:solidFill>
                  <a:srgbClr val="000000"/>
                </a:solidFill>
                <a:latin typeface="+mn-lt"/>
              </a:rPr>
              <a:t>Délai = 2 semaines</a:t>
            </a:r>
          </a:p>
        </p:txBody>
      </p:sp>
    </p:spTree>
    <p:extLst>
      <p:ext uri="{BB962C8B-B14F-4D97-AF65-F5344CB8AC3E}">
        <p14:creationId xmlns:p14="http://schemas.microsoft.com/office/powerpoint/2010/main" val="167778848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23950" y="762000"/>
            <a:ext cx="7715250" cy="800100"/>
          </a:xfrm>
          <a:noFill/>
        </p:spPr>
        <p:txBody>
          <a:bodyPr/>
          <a:lstStyle/>
          <a:p>
            <a:r>
              <a:rPr lang="fr-FR" dirty="0" smtClean="0"/>
              <a:t>Représentation de la position des ordres dans le temps : le jalonnement</a:t>
            </a:r>
          </a:p>
        </p:txBody>
      </p:sp>
      <p:sp>
        <p:nvSpPr>
          <p:cNvPr id="14339" name="Rectangle 3"/>
          <p:cNvSpPr>
            <a:spLocks noGrp="1" noChangeArrowheads="1"/>
          </p:cNvSpPr>
          <p:nvPr>
            <p:ph type="body" idx="1"/>
          </p:nvPr>
        </p:nvSpPr>
        <p:spPr>
          <a:xfrm>
            <a:off x="381000" y="4267200"/>
            <a:ext cx="8458200" cy="2057400"/>
          </a:xfrm>
          <a:noFill/>
        </p:spPr>
        <p:txBody>
          <a:bodyPr/>
          <a:lstStyle/>
          <a:p>
            <a:pPr marL="457200" lvl="2">
              <a:lnSpc>
                <a:spcPct val="80000"/>
              </a:lnSpc>
            </a:pPr>
            <a:r>
              <a:rPr lang="fr-FR" sz="1600" b="0" smtClean="0"/>
              <a:t>Si l'on représente dans le temps le processus d'élaboration d'un produit fini, on obtient un graphe qui montre les </a:t>
            </a:r>
            <a:r>
              <a:rPr lang="fr-FR" sz="1600" smtClean="0"/>
              <a:t>dépendances</a:t>
            </a:r>
            <a:r>
              <a:rPr lang="fr-FR" sz="1600" b="0" smtClean="0"/>
              <a:t> entre les ordres.</a:t>
            </a:r>
          </a:p>
          <a:p>
            <a:pPr marL="457200" lvl="2">
              <a:lnSpc>
                <a:spcPct val="80000"/>
              </a:lnSpc>
            </a:pPr>
            <a:r>
              <a:rPr lang="fr-FR" sz="1600" b="0" smtClean="0"/>
              <a:t>Il faut disposer de prévisions sur un </a:t>
            </a:r>
            <a:r>
              <a:rPr lang="fr-FR" sz="1600" smtClean="0"/>
              <a:t>horizon au moins égal au cycle total de fabrication.</a:t>
            </a:r>
            <a:endParaRPr lang="fr-FR" sz="1600" b="0" smtClean="0"/>
          </a:p>
          <a:p>
            <a:pPr marL="457200" lvl="2">
              <a:lnSpc>
                <a:spcPct val="80000"/>
              </a:lnSpc>
            </a:pPr>
            <a:r>
              <a:rPr lang="fr-FR" sz="1600" b="0" smtClean="0"/>
              <a:t>Tout </a:t>
            </a:r>
            <a:r>
              <a:rPr lang="fr-FR" sz="1600" smtClean="0"/>
              <a:t>retard</a:t>
            </a:r>
            <a:r>
              <a:rPr lang="fr-FR" sz="1600" b="0" smtClean="0"/>
              <a:t> sur un ordre entraîne un retard sur la livraison du produit fini.</a:t>
            </a:r>
          </a:p>
          <a:p>
            <a:pPr marL="457200" lvl="2">
              <a:lnSpc>
                <a:spcPct val="80000"/>
              </a:lnSpc>
            </a:pPr>
            <a:r>
              <a:rPr lang="fr-FR" sz="1600" b="0" smtClean="0"/>
              <a:t>Tout </a:t>
            </a:r>
            <a:r>
              <a:rPr lang="fr-FR" sz="1600" smtClean="0"/>
              <a:t>rebut</a:t>
            </a:r>
            <a:r>
              <a:rPr lang="fr-FR" sz="1600" b="0" smtClean="0"/>
              <a:t> sur un ordre empêche la fabrication complète des ordres qui sont en aval</a:t>
            </a:r>
          </a:p>
          <a:p>
            <a:pPr marL="457200" lvl="2">
              <a:lnSpc>
                <a:spcPct val="80000"/>
              </a:lnSpc>
            </a:pPr>
            <a:r>
              <a:rPr lang="fr-FR" sz="1600" b="0" smtClean="0"/>
              <a:t>D'où, mise en place de </a:t>
            </a:r>
            <a:r>
              <a:rPr lang="fr-FR" sz="1600" smtClean="0"/>
              <a:t>protections</a:t>
            </a:r>
            <a:r>
              <a:rPr lang="fr-FR" sz="1600" b="0" smtClean="0"/>
              <a:t> :</a:t>
            </a:r>
            <a:endParaRPr lang="fr-FR" smtClean="0"/>
          </a:p>
          <a:p>
            <a:pPr marL="933450" lvl="3" indent="-285750">
              <a:lnSpc>
                <a:spcPct val="80000"/>
              </a:lnSpc>
            </a:pPr>
            <a:r>
              <a:rPr lang="fr-FR" smtClean="0"/>
              <a:t>surestimation des décalages</a:t>
            </a:r>
          </a:p>
          <a:p>
            <a:pPr marL="933450" lvl="3" indent="-285750">
              <a:lnSpc>
                <a:spcPct val="80000"/>
              </a:lnSpc>
            </a:pPr>
            <a:r>
              <a:rPr lang="fr-FR" smtClean="0"/>
              <a:t>constitution de stocks de sécurité</a:t>
            </a:r>
          </a:p>
        </p:txBody>
      </p:sp>
      <p:sp>
        <p:nvSpPr>
          <p:cNvPr id="14340" name="Line 5"/>
          <p:cNvSpPr>
            <a:spLocks noChangeShapeType="1"/>
          </p:cNvSpPr>
          <p:nvPr/>
        </p:nvSpPr>
        <p:spPr bwMode="auto">
          <a:xfrm>
            <a:off x="762000" y="3789363"/>
            <a:ext cx="7483475" cy="3175"/>
          </a:xfrm>
          <a:prstGeom prst="line">
            <a:avLst/>
          </a:prstGeom>
          <a:noFill/>
          <a:ln w="17463">
            <a:solidFill>
              <a:srgbClr val="000000"/>
            </a:solidFill>
            <a:round/>
            <a:headEnd/>
            <a:tailEnd type="triangle" w="med" len="med"/>
          </a:ln>
        </p:spPr>
        <p:txBody>
          <a:bodyPr/>
          <a:lstStyle/>
          <a:p>
            <a:endParaRPr lang="fr-FR"/>
          </a:p>
        </p:txBody>
      </p:sp>
      <p:sp>
        <p:nvSpPr>
          <p:cNvPr id="14341" name="Freeform 8"/>
          <p:cNvSpPr>
            <a:spLocks/>
          </p:cNvSpPr>
          <p:nvPr/>
        </p:nvSpPr>
        <p:spPr bwMode="auto">
          <a:xfrm>
            <a:off x="5749925" y="1900238"/>
            <a:ext cx="6350" cy="1098550"/>
          </a:xfrm>
          <a:custGeom>
            <a:avLst/>
            <a:gdLst>
              <a:gd name="T0" fmla="*/ 0 w 2"/>
              <a:gd name="T1" fmla="*/ 0 h 549"/>
              <a:gd name="T2" fmla="*/ 0 w 2"/>
              <a:gd name="T3" fmla="*/ 549 h 549"/>
              <a:gd name="T4" fmla="*/ 2 w 2"/>
              <a:gd name="T5" fmla="*/ 549 h 549"/>
              <a:gd name="T6" fmla="*/ 0 60000 65536"/>
              <a:gd name="T7" fmla="*/ 0 60000 65536"/>
              <a:gd name="T8" fmla="*/ 0 60000 65536"/>
              <a:gd name="T9" fmla="*/ 0 w 2"/>
              <a:gd name="T10" fmla="*/ 0 h 549"/>
              <a:gd name="T11" fmla="*/ 2 w 2"/>
              <a:gd name="T12" fmla="*/ 549 h 549"/>
            </a:gdLst>
            <a:ahLst/>
            <a:cxnLst>
              <a:cxn ang="T6">
                <a:pos x="T0" y="T1"/>
              </a:cxn>
              <a:cxn ang="T7">
                <a:pos x="T2" y="T3"/>
              </a:cxn>
              <a:cxn ang="T8">
                <a:pos x="T4" y="T5"/>
              </a:cxn>
            </a:cxnLst>
            <a:rect l="T9" t="T10" r="T11" b="T12"/>
            <a:pathLst>
              <a:path w="2" h="549">
                <a:moveTo>
                  <a:pt x="0" y="0"/>
                </a:moveTo>
                <a:lnTo>
                  <a:pt x="0" y="549"/>
                </a:lnTo>
                <a:lnTo>
                  <a:pt x="2" y="549"/>
                </a:lnTo>
              </a:path>
            </a:pathLst>
          </a:custGeom>
          <a:noFill/>
          <a:ln w="0">
            <a:solidFill>
              <a:srgbClr val="000000"/>
            </a:solidFill>
            <a:prstDash val="solid"/>
            <a:round/>
            <a:headEnd/>
            <a:tailEnd/>
          </a:ln>
        </p:spPr>
        <p:txBody>
          <a:bodyPr/>
          <a:lstStyle/>
          <a:p>
            <a:endParaRPr lang="fr-FR"/>
          </a:p>
        </p:txBody>
      </p:sp>
      <p:sp>
        <p:nvSpPr>
          <p:cNvPr id="14342" name="Freeform 11"/>
          <p:cNvSpPr>
            <a:spLocks/>
          </p:cNvSpPr>
          <p:nvPr/>
        </p:nvSpPr>
        <p:spPr bwMode="auto">
          <a:xfrm>
            <a:off x="4500563" y="2201863"/>
            <a:ext cx="6350" cy="114300"/>
          </a:xfrm>
          <a:custGeom>
            <a:avLst/>
            <a:gdLst>
              <a:gd name="T0" fmla="*/ 0 w 2"/>
              <a:gd name="T1" fmla="*/ 0 h 57"/>
              <a:gd name="T2" fmla="*/ 0 w 2"/>
              <a:gd name="T3" fmla="*/ 57 h 57"/>
              <a:gd name="T4" fmla="*/ 2 w 2"/>
              <a:gd name="T5" fmla="*/ 57 h 57"/>
              <a:gd name="T6" fmla="*/ 0 60000 65536"/>
              <a:gd name="T7" fmla="*/ 0 60000 65536"/>
              <a:gd name="T8" fmla="*/ 0 60000 65536"/>
              <a:gd name="T9" fmla="*/ 0 w 2"/>
              <a:gd name="T10" fmla="*/ 0 h 57"/>
              <a:gd name="T11" fmla="*/ 2 w 2"/>
              <a:gd name="T12" fmla="*/ 57 h 57"/>
            </a:gdLst>
            <a:ahLst/>
            <a:cxnLst>
              <a:cxn ang="T6">
                <a:pos x="T0" y="T1"/>
              </a:cxn>
              <a:cxn ang="T7">
                <a:pos x="T2" y="T3"/>
              </a:cxn>
              <a:cxn ang="T8">
                <a:pos x="T4" y="T5"/>
              </a:cxn>
            </a:cxnLst>
            <a:rect l="T9" t="T10" r="T11" b="T12"/>
            <a:pathLst>
              <a:path w="2" h="57">
                <a:moveTo>
                  <a:pt x="0" y="0"/>
                </a:moveTo>
                <a:lnTo>
                  <a:pt x="0" y="57"/>
                </a:lnTo>
                <a:lnTo>
                  <a:pt x="2" y="57"/>
                </a:lnTo>
              </a:path>
            </a:pathLst>
          </a:custGeom>
          <a:noFill/>
          <a:ln w="0">
            <a:solidFill>
              <a:srgbClr val="000000"/>
            </a:solidFill>
            <a:prstDash val="solid"/>
            <a:round/>
            <a:headEnd/>
            <a:tailEnd/>
          </a:ln>
        </p:spPr>
        <p:txBody>
          <a:bodyPr/>
          <a:lstStyle/>
          <a:p>
            <a:endParaRPr lang="fr-FR"/>
          </a:p>
        </p:txBody>
      </p:sp>
      <p:sp>
        <p:nvSpPr>
          <p:cNvPr id="14343" name="Freeform 14"/>
          <p:cNvSpPr>
            <a:spLocks/>
          </p:cNvSpPr>
          <p:nvPr/>
        </p:nvSpPr>
        <p:spPr bwMode="auto">
          <a:xfrm>
            <a:off x="3851275" y="2655888"/>
            <a:ext cx="6350" cy="755650"/>
          </a:xfrm>
          <a:custGeom>
            <a:avLst/>
            <a:gdLst>
              <a:gd name="T0" fmla="*/ 0 w 2"/>
              <a:gd name="T1" fmla="*/ 0 h 378"/>
              <a:gd name="T2" fmla="*/ 0 w 2"/>
              <a:gd name="T3" fmla="*/ 378 h 378"/>
              <a:gd name="T4" fmla="*/ 2 w 2"/>
              <a:gd name="T5" fmla="*/ 378 h 378"/>
              <a:gd name="T6" fmla="*/ 0 60000 65536"/>
              <a:gd name="T7" fmla="*/ 0 60000 65536"/>
              <a:gd name="T8" fmla="*/ 0 60000 65536"/>
              <a:gd name="T9" fmla="*/ 0 w 2"/>
              <a:gd name="T10" fmla="*/ 0 h 378"/>
              <a:gd name="T11" fmla="*/ 2 w 2"/>
              <a:gd name="T12" fmla="*/ 378 h 378"/>
            </a:gdLst>
            <a:ahLst/>
            <a:cxnLst>
              <a:cxn ang="T6">
                <a:pos x="T0" y="T1"/>
              </a:cxn>
              <a:cxn ang="T7">
                <a:pos x="T2" y="T3"/>
              </a:cxn>
              <a:cxn ang="T8">
                <a:pos x="T4" y="T5"/>
              </a:cxn>
            </a:cxnLst>
            <a:rect l="T9" t="T10" r="T11" b="T12"/>
            <a:pathLst>
              <a:path w="2" h="378">
                <a:moveTo>
                  <a:pt x="0" y="0"/>
                </a:moveTo>
                <a:lnTo>
                  <a:pt x="0" y="378"/>
                </a:lnTo>
                <a:lnTo>
                  <a:pt x="2" y="378"/>
                </a:lnTo>
              </a:path>
            </a:pathLst>
          </a:custGeom>
          <a:noFill/>
          <a:ln w="0">
            <a:solidFill>
              <a:srgbClr val="000000"/>
            </a:solidFill>
            <a:prstDash val="solid"/>
            <a:round/>
            <a:headEnd/>
            <a:tailEnd/>
          </a:ln>
        </p:spPr>
        <p:txBody>
          <a:bodyPr/>
          <a:lstStyle/>
          <a:p>
            <a:endParaRPr lang="fr-FR"/>
          </a:p>
        </p:txBody>
      </p:sp>
      <p:sp>
        <p:nvSpPr>
          <p:cNvPr id="14344" name="Freeform 71"/>
          <p:cNvSpPr>
            <a:spLocks/>
          </p:cNvSpPr>
          <p:nvPr/>
        </p:nvSpPr>
        <p:spPr bwMode="auto">
          <a:xfrm>
            <a:off x="6994525" y="2647950"/>
            <a:ext cx="6350" cy="1122363"/>
          </a:xfrm>
          <a:custGeom>
            <a:avLst/>
            <a:gdLst>
              <a:gd name="T0" fmla="*/ 0 w 2"/>
              <a:gd name="T1" fmla="*/ 0 h 561"/>
              <a:gd name="T2" fmla="*/ 0 w 2"/>
              <a:gd name="T3" fmla="*/ 561 h 561"/>
              <a:gd name="T4" fmla="*/ 2 w 2"/>
              <a:gd name="T5" fmla="*/ 561 h 561"/>
              <a:gd name="T6" fmla="*/ 0 60000 65536"/>
              <a:gd name="T7" fmla="*/ 0 60000 65536"/>
              <a:gd name="T8" fmla="*/ 0 60000 65536"/>
              <a:gd name="T9" fmla="*/ 0 w 2"/>
              <a:gd name="T10" fmla="*/ 0 h 561"/>
              <a:gd name="T11" fmla="*/ 2 w 2"/>
              <a:gd name="T12" fmla="*/ 561 h 561"/>
            </a:gdLst>
            <a:ahLst/>
            <a:cxnLst>
              <a:cxn ang="T6">
                <a:pos x="T0" y="T1"/>
              </a:cxn>
              <a:cxn ang="T7">
                <a:pos x="T2" y="T3"/>
              </a:cxn>
              <a:cxn ang="T8">
                <a:pos x="T4" y="T5"/>
              </a:cxn>
            </a:cxnLst>
            <a:rect l="T9" t="T10" r="T11" b="T12"/>
            <a:pathLst>
              <a:path w="2" h="561">
                <a:moveTo>
                  <a:pt x="0" y="0"/>
                </a:moveTo>
                <a:lnTo>
                  <a:pt x="0" y="561"/>
                </a:lnTo>
                <a:lnTo>
                  <a:pt x="2" y="561"/>
                </a:lnTo>
              </a:path>
            </a:pathLst>
          </a:custGeom>
          <a:noFill/>
          <a:ln w="0">
            <a:solidFill>
              <a:srgbClr val="000000"/>
            </a:solidFill>
            <a:prstDash val="sysDot"/>
            <a:round/>
            <a:headEnd/>
            <a:tailEnd/>
          </a:ln>
        </p:spPr>
        <p:txBody>
          <a:bodyPr/>
          <a:lstStyle/>
          <a:p>
            <a:endParaRPr lang="fr-FR"/>
          </a:p>
        </p:txBody>
      </p:sp>
      <p:sp>
        <p:nvSpPr>
          <p:cNvPr id="14345" name="Freeform 72"/>
          <p:cNvSpPr>
            <a:spLocks/>
          </p:cNvSpPr>
          <p:nvPr/>
        </p:nvSpPr>
        <p:spPr bwMode="auto">
          <a:xfrm>
            <a:off x="5734050" y="3038475"/>
            <a:ext cx="4763" cy="708025"/>
          </a:xfrm>
          <a:custGeom>
            <a:avLst/>
            <a:gdLst>
              <a:gd name="T0" fmla="*/ 0 w 2"/>
              <a:gd name="T1" fmla="*/ 0 h 354"/>
              <a:gd name="T2" fmla="*/ 0 w 2"/>
              <a:gd name="T3" fmla="*/ 354 h 354"/>
              <a:gd name="T4" fmla="*/ 2 w 2"/>
              <a:gd name="T5" fmla="*/ 354 h 354"/>
              <a:gd name="T6" fmla="*/ 0 60000 65536"/>
              <a:gd name="T7" fmla="*/ 0 60000 65536"/>
              <a:gd name="T8" fmla="*/ 0 60000 65536"/>
              <a:gd name="T9" fmla="*/ 0 w 2"/>
              <a:gd name="T10" fmla="*/ 0 h 354"/>
              <a:gd name="T11" fmla="*/ 2 w 2"/>
              <a:gd name="T12" fmla="*/ 354 h 354"/>
            </a:gdLst>
            <a:ahLst/>
            <a:cxnLst>
              <a:cxn ang="T6">
                <a:pos x="T0" y="T1"/>
              </a:cxn>
              <a:cxn ang="T7">
                <a:pos x="T2" y="T3"/>
              </a:cxn>
              <a:cxn ang="T8">
                <a:pos x="T4" y="T5"/>
              </a:cxn>
            </a:cxnLst>
            <a:rect l="T9" t="T10" r="T11" b="T12"/>
            <a:pathLst>
              <a:path w="2" h="354">
                <a:moveTo>
                  <a:pt x="0" y="0"/>
                </a:moveTo>
                <a:lnTo>
                  <a:pt x="0" y="354"/>
                </a:lnTo>
                <a:lnTo>
                  <a:pt x="2" y="354"/>
                </a:lnTo>
              </a:path>
            </a:pathLst>
          </a:custGeom>
          <a:noFill/>
          <a:ln w="0">
            <a:solidFill>
              <a:srgbClr val="000000"/>
            </a:solidFill>
            <a:prstDash val="sysDot"/>
            <a:round/>
            <a:headEnd/>
            <a:tailEnd/>
          </a:ln>
        </p:spPr>
        <p:txBody>
          <a:bodyPr/>
          <a:lstStyle/>
          <a:p>
            <a:endParaRPr lang="fr-FR"/>
          </a:p>
        </p:txBody>
      </p:sp>
      <p:sp>
        <p:nvSpPr>
          <p:cNvPr id="14346" name="Freeform 73"/>
          <p:cNvSpPr>
            <a:spLocks/>
          </p:cNvSpPr>
          <p:nvPr/>
        </p:nvSpPr>
        <p:spPr bwMode="auto">
          <a:xfrm>
            <a:off x="4494213" y="2290763"/>
            <a:ext cx="6350" cy="1466850"/>
          </a:xfrm>
          <a:custGeom>
            <a:avLst/>
            <a:gdLst>
              <a:gd name="T0" fmla="*/ 0 w 2"/>
              <a:gd name="T1" fmla="*/ 0 h 734"/>
              <a:gd name="T2" fmla="*/ 0 w 2"/>
              <a:gd name="T3" fmla="*/ 734 h 734"/>
              <a:gd name="T4" fmla="*/ 2 w 2"/>
              <a:gd name="T5" fmla="*/ 734 h 734"/>
              <a:gd name="T6" fmla="*/ 0 60000 65536"/>
              <a:gd name="T7" fmla="*/ 0 60000 65536"/>
              <a:gd name="T8" fmla="*/ 0 60000 65536"/>
              <a:gd name="T9" fmla="*/ 0 w 2"/>
              <a:gd name="T10" fmla="*/ 0 h 734"/>
              <a:gd name="T11" fmla="*/ 2 w 2"/>
              <a:gd name="T12" fmla="*/ 734 h 734"/>
            </a:gdLst>
            <a:ahLst/>
            <a:cxnLst>
              <a:cxn ang="T6">
                <a:pos x="T0" y="T1"/>
              </a:cxn>
              <a:cxn ang="T7">
                <a:pos x="T2" y="T3"/>
              </a:cxn>
              <a:cxn ang="T8">
                <a:pos x="T4" y="T5"/>
              </a:cxn>
            </a:cxnLst>
            <a:rect l="T9" t="T10" r="T11" b="T12"/>
            <a:pathLst>
              <a:path w="2" h="734">
                <a:moveTo>
                  <a:pt x="0" y="0"/>
                </a:moveTo>
                <a:lnTo>
                  <a:pt x="0" y="734"/>
                </a:lnTo>
                <a:lnTo>
                  <a:pt x="2" y="734"/>
                </a:lnTo>
              </a:path>
            </a:pathLst>
          </a:custGeom>
          <a:noFill/>
          <a:ln w="0">
            <a:solidFill>
              <a:srgbClr val="000000"/>
            </a:solidFill>
            <a:prstDash val="sysDot"/>
            <a:round/>
            <a:headEnd/>
            <a:tailEnd/>
          </a:ln>
        </p:spPr>
        <p:txBody>
          <a:bodyPr/>
          <a:lstStyle/>
          <a:p>
            <a:endParaRPr lang="fr-FR"/>
          </a:p>
        </p:txBody>
      </p:sp>
      <p:sp>
        <p:nvSpPr>
          <p:cNvPr id="14347" name="Freeform 74"/>
          <p:cNvSpPr>
            <a:spLocks/>
          </p:cNvSpPr>
          <p:nvPr/>
        </p:nvSpPr>
        <p:spPr bwMode="auto">
          <a:xfrm>
            <a:off x="3835400" y="1892300"/>
            <a:ext cx="6350" cy="717550"/>
          </a:xfrm>
          <a:custGeom>
            <a:avLst/>
            <a:gdLst>
              <a:gd name="T0" fmla="*/ 0 w 2"/>
              <a:gd name="T1" fmla="*/ 0 h 359"/>
              <a:gd name="T2" fmla="*/ 0 w 2"/>
              <a:gd name="T3" fmla="*/ 359 h 359"/>
              <a:gd name="T4" fmla="*/ 2 w 2"/>
              <a:gd name="T5" fmla="*/ 359 h 359"/>
              <a:gd name="T6" fmla="*/ 0 60000 65536"/>
              <a:gd name="T7" fmla="*/ 0 60000 65536"/>
              <a:gd name="T8" fmla="*/ 0 60000 65536"/>
              <a:gd name="T9" fmla="*/ 0 w 2"/>
              <a:gd name="T10" fmla="*/ 0 h 359"/>
              <a:gd name="T11" fmla="*/ 2 w 2"/>
              <a:gd name="T12" fmla="*/ 359 h 359"/>
            </a:gdLst>
            <a:ahLst/>
            <a:cxnLst>
              <a:cxn ang="T6">
                <a:pos x="T0" y="T1"/>
              </a:cxn>
              <a:cxn ang="T7">
                <a:pos x="T2" y="T3"/>
              </a:cxn>
              <a:cxn ang="T8">
                <a:pos x="T4" y="T5"/>
              </a:cxn>
            </a:cxnLst>
            <a:rect l="T9" t="T10" r="T11" b="T12"/>
            <a:pathLst>
              <a:path w="2" h="359">
                <a:moveTo>
                  <a:pt x="0" y="0"/>
                </a:moveTo>
                <a:lnTo>
                  <a:pt x="0" y="359"/>
                </a:lnTo>
                <a:lnTo>
                  <a:pt x="2" y="359"/>
                </a:lnTo>
              </a:path>
            </a:pathLst>
          </a:custGeom>
          <a:noFill/>
          <a:ln w="0">
            <a:solidFill>
              <a:srgbClr val="000000"/>
            </a:solidFill>
            <a:prstDash val="sysDot"/>
            <a:round/>
            <a:headEnd/>
            <a:tailEnd/>
          </a:ln>
        </p:spPr>
        <p:txBody>
          <a:bodyPr/>
          <a:lstStyle/>
          <a:p>
            <a:endParaRPr lang="fr-FR"/>
          </a:p>
        </p:txBody>
      </p:sp>
      <p:sp>
        <p:nvSpPr>
          <p:cNvPr id="14348" name="Freeform 75"/>
          <p:cNvSpPr>
            <a:spLocks/>
          </p:cNvSpPr>
          <p:nvPr/>
        </p:nvSpPr>
        <p:spPr bwMode="auto">
          <a:xfrm>
            <a:off x="3851275" y="3422650"/>
            <a:ext cx="6350" cy="469900"/>
          </a:xfrm>
          <a:custGeom>
            <a:avLst/>
            <a:gdLst>
              <a:gd name="T0" fmla="*/ 0 w 2"/>
              <a:gd name="T1" fmla="*/ 0 h 235"/>
              <a:gd name="T2" fmla="*/ 0 w 2"/>
              <a:gd name="T3" fmla="*/ 235 h 235"/>
              <a:gd name="T4" fmla="*/ 2 w 2"/>
              <a:gd name="T5" fmla="*/ 235 h 235"/>
              <a:gd name="T6" fmla="*/ 0 60000 65536"/>
              <a:gd name="T7" fmla="*/ 0 60000 65536"/>
              <a:gd name="T8" fmla="*/ 0 60000 65536"/>
              <a:gd name="T9" fmla="*/ 0 w 2"/>
              <a:gd name="T10" fmla="*/ 0 h 235"/>
              <a:gd name="T11" fmla="*/ 2 w 2"/>
              <a:gd name="T12" fmla="*/ 235 h 235"/>
            </a:gdLst>
            <a:ahLst/>
            <a:cxnLst>
              <a:cxn ang="T6">
                <a:pos x="T0" y="T1"/>
              </a:cxn>
              <a:cxn ang="T7">
                <a:pos x="T2" y="T3"/>
              </a:cxn>
              <a:cxn ang="T8">
                <a:pos x="T4" y="T5"/>
              </a:cxn>
            </a:cxnLst>
            <a:rect l="T9" t="T10" r="T11" b="T12"/>
            <a:pathLst>
              <a:path w="2" h="235">
                <a:moveTo>
                  <a:pt x="0" y="0"/>
                </a:moveTo>
                <a:lnTo>
                  <a:pt x="0" y="235"/>
                </a:lnTo>
                <a:lnTo>
                  <a:pt x="2" y="235"/>
                </a:lnTo>
              </a:path>
            </a:pathLst>
          </a:custGeom>
          <a:noFill/>
          <a:ln w="0">
            <a:solidFill>
              <a:srgbClr val="000000"/>
            </a:solidFill>
            <a:prstDash val="sysDot"/>
            <a:round/>
            <a:headEnd/>
            <a:tailEnd/>
          </a:ln>
        </p:spPr>
        <p:txBody>
          <a:bodyPr/>
          <a:lstStyle/>
          <a:p>
            <a:endParaRPr lang="fr-FR"/>
          </a:p>
        </p:txBody>
      </p:sp>
      <p:sp>
        <p:nvSpPr>
          <p:cNvPr id="14349" name="Freeform 76"/>
          <p:cNvSpPr>
            <a:spLocks/>
          </p:cNvSpPr>
          <p:nvPr/>
        </p:nvSpPr>
        <p:spPr bwMode="auto">
          <a:xfrm>
            <a:off x="1920875" y="2636838"/>
            <a:ext cx="4763" cy="1120775"/>
          </a:xfrm>
          <a:custGeom>
            <a:avLst/>
            <a:gdLst>
              <a:gd name="T0" fmla="*/ 0 w 2"/>
              <a:gd name="T1" fmla="*/ 0 h 561"/>
              <a:gd name="T2" fmla="*/ 0 w 2"/>
              <a:gd name="T3" fmla="*/ 561 h 561"/>
              <a:gd name="T4" fmla="*/ 2 w 2"/>
              <a:gd name="T5" fmla="*/ 561 h 561"/>
              <a:gd name="T6" fmla="*/ 0 60000 65536"/>
              <a:gd name="T7" fmla="*/ 0 60000 65536"/>
              <a:gd name="T8" fmla="*/ 0 60000 65536"/>
              <a:gd name="T9" fmla="*/ 0 w 2"/>
              <a:gd name="T10" fmla="*/ 0 h 561"/>
              <a:gd name="T11" fmla="*/ 2 w 2"/>
              <a:gd name="T12" fmla="*/ 561 h 561"/>
            </a:gdLst>
            <a:ahLst/>
            <a:cxnLst>
              <a:cxn ang="T6">
                <a:pos x="T0" y="T1"/>
              </a:cxn>
              <a:cxn ang="T7">
                <a:pos x="T2" y="T3"/>
              </a:cxn>
              <a:cxn ang="T8">
                <a:pos x="T4" y="T5"/>
              </a:cxn>
            </a:cxnLst>
            <a:rect l="T9" t="T10" r="T11" b="T12"/>
            <a:pathLst>
              <a:path w="2" h="561">
                <a:moveTo>
                  <a:pt x="0" y="0"/>
                </a:moveTo>
                <a:lnTo>
                  <a:pt x="0" y="561"/>
                </a:lnTo>
                <a:lnTo>
                  <a:pt x="2" y="561"/>
                </a:lnTo>
              </a:path>
            </a:pathLst>
          </a:custGeom>
          <a:noFill/>
          <a:ln w="0">
            <a:solidFill>
              <a:srgbClr val="000000"/>
            </a:solidFill>
            <a:prstDash val="sysDot"/>
            <a:round/>
            <a:headEnd/>
            <a:tailEnd/>
          </a:ln>
        </p:spPr>
        <p:txBody>
          <a:bodyPr/>
          <a:lstStyle/>
          <a:p>
            <a:endParaRPr lang="fr-FR"/>
          </a:p>
        </p:txBody>
      </p:sp>
      <p:sp>
        <p:nvSpPr>
          <p:cNvPr id="14350" name="Freeform 129"/>
          <p:cNvSpPr>
            <a:spLocks/>
          </p:cNvSpPr>
          <p:nvPr/>
        </p:nvSpPr>
        <p:spPr bwMode="auto">
          <a:xfrm>
            <a:off x="3262313" y="2265363"/>
            <a:ext cx="4762" cy="1492250"/>
          </a:xfrm>
          <a:custGeom>
            <a:avLst/>
            <a:gdLst>
              <a:gd name="T0" fmla="*/ 0 w 2"/>
              <a:gd name="T1" fmla="*/ 0 h 746"/>
              <a:gd name="T2" fmla="*/ 0 w 2"/>
              <a:gd name="T3" fmla="*/ 746 h 746"/>
              <a:gd name="T4" fmla="*/ 2 w 2"/>
              <a:gd name="T5" fmla="*/ 746 h 746"/>
              <a:gd name="T6" fmla="*/ 0 60000 65536"/>
              <a:gd name="T7" fmla="*/ 0 60000 65536"/>
              <a:gd name="T8" fmla="*/ 0 60000 65536"/>
              <a:gd name="T9" fmla="*/ 0 w 2"/>
              <a:gd name="T10" fmla="*/ 0 h 746"/>
              <a:gd name="T11" fmla="*/ 2 w 2"/>
              <a:gd name="T12" fmla="*/ 746 h 746"/>
            </a:gdLst>
            <a:ahLst/>
            <a:cxnLst>
              <a:cxn ang="T6">
                <a:pos x="T0" y="T1"/>
              </a:cxn>
              <a:cxn ang="T7">
                <a:pos x="T2" y="T3"/>
              </a:cxn>
              <a:cxn ang="T8">
                <a:pos x="T4" y="T5"/>
              </a:cxn>
            </a:cxnLst>
            <a:rect l="T9" t="T10" r="T11" b="T12"/>
            <a:pathLst>
              <a:path w="2" h="746">
                <a:moveTo>
                  <a:pt x="0" y="0"/>
                </a:moveTo>
                <a:lnTo>
                  <a:pt x="0" y="746"/>
                </a:lnTo>
                <a:lnTo>
                  <a:pt x="2" y="746"/>
                </a:lnTo>
              </a:path>
            </a:pathLst>
          </a:custGeom>
          <a:noFill/>
          <a:ln w="0">
            <a:solidFill>
              <a:srgbClr val="000000"/>
            </a:solidFill>
            <a:prstDash val="sysDot"/>
            <a:round/>
            <a:headEnd/>
            <a:tailEnd/>
          </a:ln>
        </p:spPr>
        <p:txBody>
          <a:bodyPr/>
          <a:lstStyle/>
          <a:p>
            <a:endParaRPr lang="fr-FR"/>
          </a:p>
        </p:txBody>
      </p:sp>
      <p:sp>
        <p:nvSpPr>
          <p:cNvPr id="14351" name="Freeform 140"/>
          <p:cNvSpPr>
            <a:spLocks/>
          </p:cNvSpPr>
          <p:nvPr/>
        </p:nvSpPr>
        <p:spPr bwMode="auto">
          <a:xfrm>
            <a:off x="2597150" y="3422650"/>
            <a:ext cx="6350" cy="549275"/>
          </a:xfrm>
          <a:custGeom>
            <a:avLst/>
            <a:gdLst>
              <a:gd name="T0" fmla="*/ 0 w 2"/>
              <a:gd name="T1" fmla="*/ 0 h 275"/>
              <a:gd name="T2" fmla="*/ 0 w 2"/>
              <a:gd name="T3" fmla="*/ 275 h 275"/>
              <a:gd name="T4" fmla="*/ 2 w 2"/>
              <a:gd name="T5" fmla="*/ 275 h 275"/>
              <a:gd name="T6" fmla="*/ 0 60000 65536"/>
              <a:gd name="T7" fmla="*/ 0 60000 65536"/>
              <a:gd name="T8" fmla="*/ 0 60000 65536"/>
              <a:gd name="T9" fmla="*/ 0 w 2"/>
              <a:gd name="T10" fmla="*/ 0 h 275"/>
              <a:gd name="T11" fmla="*/ 2 w 2"/>
              <a:gd name="T12" fmla="*/ 275 h 275"/>
            </a:gdLst>
            <a:ahLst/>
            <a:cxnLst>
              <a:cxn ang="T6">
                <a:pos x="T0" y="T1"/>
              </a:cxn>
              <a:cxn ang="T7">
                <a:pos x="T2" y="T3"/>
              </a:cxn>
              <a:cxn ang="T8">
                <a:pos x="T4" y="T5"/>
              </a:cxn>
            </a:cxnLst>
            <a:rect l="T9" t="T10" r="T11" b="T12"/>
            <a:pathLst>
              <a:path w="2" h="275">
                <a:moveTo>
                  <a:pt x="0" y="0"/>
                </a:moveTo>
                <a:lnTo>
                  <a:pt x="0" y="275"/>
                </a:lnTo>
                <a:lnTo>
                  <a:pt x="2" y="275"/>
                </a:lnTo>
              </a:path>
            </a:pathLst>
          </a:custGeom>
          <a:noFill/>
          <a:ln w="0">
            <a:solidFill>
              <a:srgbClr val="000000"/>
            </a:solidFill>
            <a:prstDash val="sysDot"/>
            <a:round/>
            <a:headEnd/>
            <a:tailEnd/>
          </a:ln>
        </p:spPr>
        <p:txBody>
          <a:bodyPr/>
          <a:lstStyle/>
          <a:p>
            <a:endParaRPr lang="fr-FR"/>
          </a:p>
        </p:txBody>
      </p:sp>
      <p:sp>
        <p:nvSpPr>
          <p:cNvPr id="14352" name="Text Box 141"/>
          <p:cNvSpPr txBox="1">
            <a:spLocks noChangeArrowheads="1"/>
          </p:cNvSpPr>
          <p:nvPr/>
        </p:nvSpPr>
        <p:spPr bwMode="auto">
          <a:xfrm>
            <a:off x="6135688" y="2368550"/>
            <a:ext cx="411162" cy="284163"/>
          </a:xfrm>
          <a:prstGeom prst="rect">
            <a:avLst/>
          </a:prstGeom>
          <a:noFill/>
          <a:ln w="12700">
            <a:noFill/>
            <a:miter lim="800000"/>
            <a:headEnd/>
            <a:tailEnd/>
          </a:ln>
        </p:spPr>
        <p:txBody>
          <a:bodyPr wrap="none">
            <a:spAutoFit/>
          </a:bodyPr>
          <a:lstStyle/>
          <a:p>
            <a:r>
              <a:rPr lang="fr-FR">
                <a:solidFill>
                  <a:srgbClr val="00279F"/>
                </a:solidFill>
              </a:rPr>
              <a:t>PF</a:t>
            </a:r>
          </a:p>
        </p:txBody>
      </p:sp>
      <p:sp>
        <p:nvSpPr>
          <p:cNvPr id="14353" name="Text Box 142"/>
          <p:cNvSpPr txBox="1">
            <a:spLocks noChangeArrowheads="1"/>
          </p:cNvSpPr>
          <p:nvPr/>
        </p:nvSpPr>
        <p:spPr bwMode="auto">
          <a:xfrm>
            <a:off x="4489450" y="1600200"/>
            <a:ext cx="401638" cy="284163"/>
          </a:xfrm>
          <a:prstGeom prst="rect">
            <a:avLst/>
          </a:prstGeom>
          <a:noFill/>
          <a:ln w="12700">
            <a:noFill/>
            <a:miter lim="800000"/>
            <a:headEnd/>
            <a:tailEnd/>
          </a:ln>
        </p:spPr>
        <p:txBody>
          <a:bodyPr wrap="none">
            <a:spAutoFit/>
          </a:bodyPr>
          <a:lstStyle/>
          <a:p>
            <a:r>
              <a:rPr lang="fr-FR">
                <a:solidFill>
                  <a:srgbClr val="00279F"/>
                </a:solidFill>
              </a:rPr>
              <a:t>P1</a:t>
            </a:r>
          </a:p>
        </p:txBody>
      </p:sp>
      <p:sp>
        <p:nvSpPr>
          <p:cNvPr id="14354" name="Text Box 143"/>
          <p:cNvSpPr txBox="1">
            <a:spLocks noChangeArrowheads="1"/>
          </p:cNvSpPr>
          <p:nvPr/>
        </p:nvSpPr>
        <p:spPr bwMode="auto">
          <a:xfrm>
            <a:off x="2571750" y="2368550"/>
            <a:ext cx="401638" cy="284163"/>
          </a:xfrm>
          <a:prstGeom prst="rect">
            <a:avLst/>
          </a:prstGeom>
          <a:noFill/>
          <a:ln w="12700">
            <a:noFill/>
            <a:miter lim="800000"/>
            <a:headEnd/>
            <a:tailEnd/>
          </a:ln>
        </p:spPr>
        <p:txBody>
          <a:bodyPr wrap="none">
            <a:spAutoFit/>
          </a:bodyPr>
          <a:lstStyle/>
          <a:p>
            <a:r>
              <a:rPr lang="fr-FR">
                <a:solidFill>
                  <a:srgbClr val="00279F"/>
                </a:solidFill>
              </a:rPr>
              <a:t>P2</a:t>
            </a:r>
          </a:p>
        </p:txBody>
      </p:sp>
      <p:sp>
        <p:nvSpPr>
          <p:cNvPr id="14355" name="Text Box 144"/>
          <p:cNvSpPr txBox="1">
            <a:spLocks noChangeArrowheads="1"/>
          </p:cNvSpPr>
          <p:nvPr/>
        </p:nvSpPr>
        <p:spPr bwMode="auto">
          <a:xfrm>
            <a:off x="4767263" y="1984375"/>
            <a:ext cx="411162" cy="284163"/>
          </a:xfrm>
          <a:prstGeom prst="rect">
            <a:avLst/>
          </a:prstGeom>
          <a:noFill/>
          <a:ln w="12700">
            <a:noFill/>
            <a:miter lim="800000"/>
            <a:headEnd/>
            <a:tailEnd/>
          </a:ln>
        </p:spPr>
        <p:txBody>
          <a:bodyPr wrap="none">
            <a:spAutoFit/>
          </a:bodyPr>
          <a:lstStyle/>
          <a:p>
            <a:r>
              <a:rPr lang="fr-FR">
                <a:solidFill>
                  <a:srgbClr val="00279F"/>
                </a:solidFill>
              </a:rPr>
              <a:t>C1</a:t>
            </a:r>
          </a:p>
        </p:txBody>
      </p:sp>
      <p:sp>
        <p:nvSpPr>
          <p:cNvPr id="14356" name="Text Box 145"/>
          <p:cNvSpPr txBox="1">
            <a:spLocks noChangeArrowheads="1"/>
          </p:cNvSpPr>
          <p:nvPr/>
        </p:nvSpPr>
        <p:spPr bwMode="auto">
          <a:xfrm>
            <a:off x="4767263" y="2752725"/>
            <a:ext cx="411162" cy="284163"/>
          </a:xfrm>
          <a:prstGeom prst="rect">
            <a:avLst/>
          </a:prstGeom>
          <a:noFill/>
          <a:ln w="12700">
            <a:noFill/>
            <a:miter lim="800000"/>
            <a:headEnd/>
            <a:tailEnd/>
          </a:ln>
        </p:spPr>
        <p:txBody>
          <a:bodyPr wrap="none">
            <a:spAutoFit/>
          </a:bodyPr>
          <a:lstStyle/>
          <a:p>
            <a:r>
              <a:rPr lang="fr-FR">
                <a:solidFill>
                  <a:srgbClr val="00279F"/>
                </a:solidFill>
              </a:rPr>
              <a:t>C2</a:t>
            </a:r>
          </a:p>
        </p:txBody>
      </p:sp>
      <p:sp>
        <p:nvSpPr>
          <p:cNvPr id="14357" name="Text Box 146"/>
          <p:cNvSpPr txBox="1">
            <a:spLocks noChangeArrowheads="1"/>
          </p:cNvSpPr>
          <p:nvPr/>
        </p:nvSpPr>
        <p:spPr bwMode="auto">
          <a:xfrm>
            <a:off x="3398838" y="1984375"/>
            <a:ext cx="430212" cy="284163"/>
          </a:xfrm>
          <a:prstGeom prst="rect">
            <a:avLst/>
          </a:prstGeom>
          <a:noFill/>
          <a:ln w="12700">
            <a:noFill/>
            <a:miter lim="800000"/>
            <a:headEnd/>
            <a:tailEnd/>
          </a:ln>
        </p:spPr>
        <p:txBody>
          <a:bodyPr wrap="none">
            <a:spAutoFit/>
          </a:bodyPr>
          <a:lstStyle/>
          <a:p>
            <a:r>
              <a:rPr lang="fr-FR">
                <a:solidFill>
                  <a:srgbClr val="00279F"/>
                </a:solidFill>
              </a:rPr>
              <a:t>M1</a:t>
            </a:r>
          </a:p>
        </p:txBody>
      </p:sp>
      <p:sp>
        <p:nvSpPr>
          <p:cNvPr id="14358" name="Text Box 147"/>
          <p:cNvSpPr txBox="1">
            <a:spLocks noChangeArrowheads="1"/>
          </p:cNvSpPr>
          <p:nvPr/>
        </p:nvSpPr>
        <p:spPr bwMode="auto">
          <a:xfrm>
            <a:off x="2713038" y="3135313"/>
            <a:ext cx="430212" cy="284162"/>
          </a:xfrm>
          <a:prstGeom prst="rect">
            <a:avLst/>
          </a:prstGeom>
          <a:noFill/>
          <a:ln w="12700">
            <a:noFill/>
            <a:miter lim="800000"/>
            <a:headEnd/>
            <a:tailEnd/>
          </a:ln>
        </p:spPr>
        <p:txBody>
          <a:bodyPr wrap="none">
            <a:spAutoFit/>
          </a:bodyPr>
          <a:lstStyle/>
          <a:p>
            <a:r>
              <a:rPr lang="fr-FR">
                <a:solidFill>
                  <a:srgbClr val="00279F"/>
                </a:solidFill>
              </a:rPr>
              <a:t>M2</a:t>
            </a:r>
          </a:p>
        </p:txBody>
      </p:sp>
      <p:sp>
        <p:nvSpPr>
          <p:cNvPr id="14359" name="Text Box 148"/>
          <p:cNvSpPr txBox="1">
            <a:spLocks noChangeArrowheads="1"/>
          </p:cNvSpPr>
          <p:nvPr/>
        </p:nvSpPr>
        <p:spPr bwMode="auto">
          <a:xfrm>
            <a:off x="6788150" y="3830638"/>
            <a:ext cx="303213" cy="284162"/>
          </a:xfrm>
          <a:prstGeom prst="rect">
            <a:avLst/>
          </a:prstGeom>
          <a:noFill/>
          <a:ln w="12700">
            <a:noFill/>
            <a:miter lim="800000"/>
            <a:headEnd/>
            <a:tailEnd/>
          </a:ln>
        </p:spPr>
        <p:txBody>
          <a:bodyPr wrap="none">
            <a:spAutoFit/>
          </a:bodyPr>
          <a:lstStyle/>
          <a:p>
            <a:r>
              <a:rPr lang="fr-FR">
                <a:solidFill>
                  <a:srgbClr val="00279F"/>
                </a:solidFill>
              </a:rPr>
              <a:t>S</a:t>
            </a:r>
          </a:p>
        </p:txBody>
      </p:sp>
      <p:sp>
        <p:nvSpPr>
          <p:cNvPr id="14360" name="Text Box 149"/>
          <p:cNvSpPr txBox="1">
            <a:spLocks noChangeArrowheads="1"/>
          </p:cNvSpPr>
          <p:nvPr/>
        </p:nvSpPr>
        <p:spPr bwMode="auto">
          <a:xfrm>
            <a:off x="5451475" y="3830638"/>
            <a:ext cx="558800" cy="284162"/>
          </a:xfrm>
          <a:prstGeom prst="rect">
            <a:avLst/>
          </a:prstGeom>
          <a:noFill/>
          <a:ln w="12700">
            <a:noFill/>
            <a:miter lim="800000"/>
            <a:headEnd/>
            <a:tailEnd/>
          </a:ln>
        </p:spPr>
        <p:txBody>
          <a:bodyPr wrap="none">
            <a:spAutoFit/>
          </a:bodyPr>
          <a:lstStyle/>
          <a:p>
            <a:r>
              <a:rPr lang="fr-FR">
                <a:solidFill>
                  <a:srgbClr val="00279F"/>
                </a:solidFill>
              </a:rPr>
              <a:t>S - 2</a:t>
            </a:r>
          </a:p>
        </p:txBody>
      </p:sp>
      <p:sp>
        <p:nvSpPr>
          <p:cNvPr id="14361" name="Text Box 150"/>
          <p:cNvSpPr txBox="1">
            <a:spLocks noChangeArrowheads="1"/>
          </p:cNvSpPr>
          <p:nvPr/>
        </p:nvSpPr>
        <p:spPr bwMode="auto">
          <a:xfrm>
            <a:off x="4221163" y="3830638"/>
            <a:ext cx="558800" cy="284162"/>
          </a:xfrm>
          <a:prstGeom prst="rect">
            <a:avLst/>
          </a:prstGeom>
          <a:noFill/>
          <a:ln w="12700">
            <a:noFill/>
            <a:miter lim="800000"/>
            <a:headEnd/>
            <a:tailEnd/>
          </a:ln>
        </p:spPr>
        <p:txBody>
          <a:bodyPr wrap="none">
            <a:spAutoFit/>
          </a:bodyPr>
          <a:lstStyle/>
          <a:p>
            <a:r>
              <a:rPr lang="fr-FR">
                <a:solidFill>
                  <a:srgbClr val="00279F"/>
                </a:solidFill>
              </a:rPr>
              <a:t>S - 4</a:t>
            </a:r>
          </a:p>
        </p:txBody>
      </p:sp>
      <p:sp>
        <p:nvSpPr>
          <p:cNvPr id="14362" name="Text Box 151"/>
          <p:cNvSpPr txBox="1">
            <a:spLocks noChangeArrowheads="1"/>
          </p:cNvSpPr>
          <p:nvPr/>
        </p:nvSpPr>
        <p:spPr bwMode="auto">
          <a:xfrm>
            <a:off x="3689350" y="3903663"/>
            <a:ext cx="558800" cy="284162"/>
          </a:xfrm>
          <a:prstGeom prst="rect">
            <a:avLst/>
          </a:prstGeom>
          <a:noFill/>
          <a:ln w="12700">
            <a:noFill/>
            <a:miter lim="800000"/>
            <a:headEnd/>
            <a:tailEnd/>
          </a:ln>
        </p:spPr>
        <p:txBody>
          <a:bodyPr wrap="none">
            <a:spAutoFit/>
          </a:bodyPr>
          <a:lstStyle/>
          <a:p>
            <a:r>
              <a:rPr lang="fr-FR">
                <a:solidFill>
                  <a:srgbClr val="00279F"/>
                </a:solidFill>
              </a:rPr>
              <a:t>S - 5</a:t>
            </a:r>
          </a:p>
        </p:txBody>
      </p:sp>
      <p:sp>
        <p:nvSpPr>
          <p:cNvPr id="14363" name="Text Box 152"/>
          <p:cNvSpPr txBox="1">
            <a:spLocks noChangeArrowheads="1"/>
          </p:cNvSpPr>
          <p:nvPr/>
        </p:nvSpPr>
        <p:spPr bwMode="auto">
          <a:xfrm>
            <a:off x="2987675" y="3830638"/>
            <a:ext cx="558800" cy="284162"/>
          </a:xfrm>
          <a:prstGeom prst="rect">
            <a:avLst/>
          </a:prstGeom>
          <a:noFill/>
          <a:ln w="12700">
            <a:noFill/>
            <a:miter lim="800000"/>
            <a:headEnd/>
            <a:tailEnd/>
          </a:ln>
        </p:spPr>
        <p:txBody>
          <a:bodyPr wrap="none">
            <a:spAutoFit/>
          </a:bodyPr>
          <a:lstStyle/>
          <a:p>
            <a:r>
              <a:rPr lang="fr-FR">
                <a:solidFill>
                  <a:srgbClr val="00279F"/>
                </a:solidFill>
              </a:rPr>
              <a:t>S - 6</a:t>
            </a:r>
          </a:p>
        </p:txBody>
      </p:sp>
      <p:sp>
        <p:nvSpPr>
          <p:cNvPr id="14364" name="Text Box 153"/>
          <p:cNvSpPr txBox="1">
            <a:spLocks noChangeArrowheads="1"/>
          </p:cNvSpPr>
          <p:nvPr/>
        </p:nvSpPr>
        <p:spPr bwMode="auto">
          <a:xfrm>
            <a:off x="2320925" y="3903663"/>
            <a:ext cx="558800" cy="284162"/>
          </a:xfrm>
          <a:prstGeom prst="rect">
            <a:avLst/>
          </a:prstGeom>
          <a:noFill/>
          <a:ln w="12700">
            <a:noFill/>
            <a:miter lim="800000"/>
            <a:headEnd/>
            <a:tailEnd/>
          </a:ln>
        </p:spPr>
        <p:txBody>
          <a:bodyPr wrap="none">
            <a:spAutoFit/>
          </a:bodyPr>
          <a:lstStyle/>
          <a:p>
            <a:r>
              <a:rPr lang="fr-FR">
                <a:solidFill>
                  <a:srgbClr val="00279F"/>
                </a:solidFill>
              </a:rPr>
              <a:t>S - 7</a:t>
            </a:r>
          </a:p>
        </p:txBody>
      </p:sp>
      <p:sp>
        <p:nvSpPr>
          <p:cNvPr id="14365" name="Text Box 154"/>
          <p:cNvSpPr txBox="1">
            <a:spLocks noChangeArrowheads="1"/>
          </p:cNvSpPr>
          <p:nvPr/>
        </p:nvSpPr>
        <p:spPr bwMode="auto">
          <a:xfrm>
            <a:off x="1752600" y="3830638"/>
            <a:ext cx="558800" cy="284162"/>
          </a:xfrm>
          <a:prstGeom prst="rect">
            <a:avLst/>
          </a:prstGeom>
          <a:noFill/>
          <a:ln w="12700">
            <a:noFill/>
            <a:miter lim="800000"/>
            <a:headEnd/>
            <a:tailEnd/>
          </a:ln>
        </p:spPr>
        <p:txBody>
          <a:bodyPr wrap="none">
            <a:spAutoFit/>
          </a:bodyPr>
          <a:lstStyle/>
          <a:p>
            <a:r>
              <a:rPr lang="fr-FR">
                <a:solidFill>
                  <a:srgbClr val="00279F"/>
                </a:solidFill>
              </a:rPr>
              <a:t>S - 8</a:t>
            </a:r>
          </a:p>
        </p:txBody>
      </p:sp>
      <p:sp>
        <p:nvSpPr>
          <p:cNvPr id="14366" name="Rectangle 155"/>
          <p:cNvSpPr>
            <a:spLocks noChangeArrowheads="1"/>
          </p:cNvSpPr>
          <p:nvPr/>
        </p:nvSpPr>
        <p:spPr bwMode="auto">
          <a:xfrm>
            <a:off x="5756275" y="2700338"/>
            <a:ext cx="1233488" cy="95250"/>
          </a:xfrm>
          <a:prstGeom prst="rect">
            <a:avLst/>
          </a:prstGeom>
          <a:solidFill>
            <a:schemeClr val="bg1"/>
          </a:solidFill>
          <a:ln w="12700">
            <a:solidFill>
              <a:srgbClr val="000000"/>
            </a:solidFill>
            <a:miter lim="800000"/>
            <a:headEnd/>
            <a:tailEnd/>
          </a:ln>
        </p:spPr>
        <p:txBody>
          <a:bodyPr wrap="none" anchor="ctr"/>
          <a:lstStyle/>
          <a:p>
            <a:endParaRPr lang="fr-FR"/>
          </a:p>
        </p:txBody>
      </p:sp>
      <p:sp>
        <p:nvSpPr>
          <p:cNvPr id="14367" name="Rectangle 156"/>
          <p:cNvSpPr>
            <a:spLocks noChangeArrowheads="1"/>
          </p:cNvSpPr>
          <p:nvPr/>
        </p:nvSpPr>
        <p:spPr bwMode="auto">
          <a:xfrm>
            <a:off x="3838575" y="3084513"/>
            <a:ext cx="1917700" cy="95250"/>
          </a:xfrm>
          <a:prstGeom prst="rect">
            <a:avLst/>
          </a:prstGeom>
          <a:solidFill>
            <a:schemeClr val="tx2"/>
          </a:solidFill>
          <a:ln w="12700">
            <a:solidFill>
              <a:srgbClr val="000000"/>
            </a:solidFill>
            <a:miter lim="800000"/>
            <a:headEnd/>
            <a:tailEnd/>
          </a:ln>
        </p:spPr>
        <p:txBody>
          <a:bodyPr wrap="none" anchor="ctr"/>
          <a:lstStyle/>
          <a:p>
            <a:endParaRPr lang="fr-FR"/>
          </a:p>
        </p:txBody>
      </p:sp>
      <p:sp>
        <p:nvSpPr>
          <p:cNvPr id="14368" name="Rectangle 157"/>
          <p:cNvSpPr>
            <a:spLocks noChangeArrowheads="1"/>
          </p:cNvSpPr>
          <p:nvPr/>
        </p:nvSpPr>
        <p:spPr bwMode="auto">
          <a:xfrm>
            <a:off x="4522788" y="2316163"/>
            <a:ext cx="1233487" cy="95250"/>
          </a:xfrm>
          <a:prstGeom prst="rect">
            <a:avLst/>
          </a:prstGeom>
          <a:solidFill>
            <a:schemeClr val="tx2"/>
          </a:solidFill>
          <a:ln w="12700">
            <a:solidFill>
              <a:srgbClr val="000000"/>
            </a:solidFill>
            <a:miter lim="800000"/>
            <a:headEnd/>
            <a:tailEnd/>
          </a:ln>
        </p:spPr>
        <p:txBody>
          <a:bodyPr wrap="none" anchor="ctr"/>
          <a:lstStyle/>
          <a:p>
            <a:endParaRPr lang="fr-FR"/>
          </a:p>
        </p:txBody>
      </p:sp>
      <p:sp>
        <p:nvSpPr>
          <p:cNvPr id="14369" name="Rectangle 158"/>
          <p:cNvSpPr>
            <a:spLocks noChangeArrowheads="1"/>
          </p:cNvSpPr>
          <p:nvPr/>
        </p:nvSpPr>
        <p:spPr bwMode="auto">
          <a:xfrm>
            <a:off x="3838575" y="1931988"/>
            <a:ext cx="1917700" cy="96837"/>
          </a:xfrm>
          <a:prstGeom prst="rect">
            <a:avLst/>
          </a:prstGeom>
          <a:solidFill>
            <a:schemeClr val="accent2"/>
          </a:solidFill>
          <a:ln w="12700">
            <a:solidFill>
              <a:srgbClr val="000000"/>
            </a:solidFill>
            <a:miter lim="800000"/>
            <a:headEnd/>
            <a:tailEnd/>
          </a:ln>
        </p:spPr>
        <p:txBody>
          <a:bodyPr wrap="none" anchor="ctr"/>
          <a:lstStyle/>
          <a:p>
            <a:endParaRPr lang="fr-FR"/>
          </a:p>
        </p:txBody>
      </p:sp>
      <p:sp>
        <p:nvSpPr>
          <p:cNvPr id="14370" name="Rectangle 159"/>
          <p:cNvSpPr>
            <a:spLocks noChangeArrowheads="1"/>
          </p:cNvSpPr>
          <p:nvPr/>
        </p:nvSpPr>
        <p:spPr bwMode="auto">
          <a:xfrm>
            <a:off x="1920875" y="2700338"/>
            <a:ext cx="1917700" cy="95250"/>
          </a:xfrm>
          <a:prstGeom prst="rect">
            <a:avLst/>
          </a:prstGeom>
          <a:solidFill>
            <a:schemeClr val="accent2"/>
          </a:solidFill>
          <a:ln w="12700">
            <a:solidFill>
              <a:srgbClr val="000000"/>
            </a:solidFill>
            <a:miter lim="800000"/>
            <a:headEnd/>
            <a:tailEnd/>
          </a:ln>
        </p:spPr>
        <p:txBody>
          <a:bodyPr wrap="none" anchor="ctr"/>
          <a:lstStyle/>
          <a:p>
            <a:endParaRPr lang="fr-FR"/>
          </a:p>
        </p:txBody>
      </p:sp>
      <p:sp>
        <p:nvSpPr>
          <p:cNvPr id="14371" name="Rectangle 160"/>
          <p:cNvSpPr>
            <a:spLocks noChangeArrowheads="1"/>
          </p:cNvSpPr>
          <p:nvPr/>
        </p:nvSpPr>
        <p:spPr bwMode="auto">
          <a:xfrm>
            <a:off x="2605088" y="3468688"/>
            <a:ext cx="1233487" cy="95250"/>
          </a:xfrm>
          <a:prstGeom prst="rect">
            <a:avLst/>
          </a:prstGeom>
          <a:solidFill>
            <a:srgbClr val="FF66FF"/>
          </a:solidFill>
          <a:ln w="12700">
            <a:solidFill>
              <a:srgbClr val="000000"/>
            </a:solidFill>
            <a:miter lim="800000"/>
            <a:headEnd/>
            <a:tailEnd/>
          </a:ln>
        </p:spPr>
        <p:txBody>
          <a:bodyPr wrap="none" anchor="ctr"/>
          <a:lstStyle/>
          <a:p>
            <a:endParaRPr lang="fr-FR"/>
          </a:p>
        </p:txBody>
      </p:sp>
      <p:sp>
        <p:nvSpPr>
          <p:cNvPr id="14372" name="Rectangle 161"/>
          <p:cNvSpPr>
            <a:spLocks noChangeArrowheads="1"/>
          </p:cNvSpPr>
          <p:nvPr/>
        </p:nvSpPr>
        <p:spPr bwMode="auto">
          <a:xfrm>
            <a:off x="3290888" y="2316163"/>
            <a:ext cx="1231900" cy="95250"/>
          </a:xfrm>
          <a:prstGeom prst="rect">
            <a:avLst/>
          </a:prstGeom>
          <a:solidFill>
            <a:srgbClr val="FF66FF"/>
          </a:solidFill>
          <a:ln w="12700">
            <a:solidFill>
              <a:srgbClr val="000000"/>
            </a:solidFill>
            <a:miter lim="800000"/>
            <a:headEnd/>
            <a:tailEnd/>
          </a:ln>
        </p:spPr>
        <p:txBody>
          <a:bodyPr wrap="none" anchor="ctr"/>
          <a:lstStyle/>
          <a:p>
            <a:endParaRPr lang="fr-FR"/>
          </a:p>
        </p:txBody>
      </p:sp>
    </p:spTree>
    <p:extLst>
      <p:ext uri="{BB962C8B-B14F-4D97-AF65-F5344CB8AC3E}">
        <p14:creationId xmlns:p14="http://schemas.microsoft.com/office/powerpoint/2010/main" val="42019364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p:cNvSpPr>
            <a:spLocks noGrp="1" noChangeArrowheads="1"/>
          </p:cNvSpPr>
          <p:nvPr>
            <p:ph type="title"/>
            <p:custDataLst>
              <p:tags r:id="rId1"/>
            </p:custDataLst>
          </p:nvPr>
        </p:nvSpPr>
        <p:spPr/>
        <p:txBody>
          <a:bodyPr/>
          <a:lstStyle/>
          <a:p>
            <a:r>
              <a:rPr lang="fr-FR" dirty="0"/>
              <a:t>Contenu</a:t>
            </a:r>
          </a:p>
        </p:txBody>
      </p:sp>
      <p:sp>
        <p:nvSpPr>
          <p:cNvPr id="4098" name="Rectangle 2"/>
          <p:cNvSpPr>
            <a:spLocks noGrp="1" noChangeArrowheads="1"/>
          </p:cNvSpPr>
          <p:nvPr>
            <p:ph idx="4294967295"/>
            <p:custDataLst>
              <p:tags r:id="rId2"/>
            </p:custDataLst>
          </p:nvPr>
        </p:nvSpPr>
        <p:spPr>
          <a:xfrm>
            <a:off x="3148013" y="1412875"/>
            <a:ext cx="5995987" cy="4608513"/>
          </a:xfrm>
        </p:spPr>
        <p:txBody>
          <a:bodyPr/>
          <a:lstStyle/>
          <a:p>
            <a:pPr marL="342900" indent="-342900">
              <a:buFont typeface="Arial"/>
              <a:buChar char="•"/>
            </a:pPr>
            <a:r>
              <a:rPr lang="fr-FR" sz="2000" dirty="0">
                <a:solidFill>
                  <a:srgbClr val="00279F"/>
                </a:solidFill>
              </a:rPr>
              <a:t>Principes du MRP</a:t>
            </a:r>
          </a:p>
          <a:p>
            <a:pPr marL="342900" indent="-342900">
              <a:buFont typeface="Arial"/>
              <a:buChar char="•"/>
            </a:pPr>
            <a:r>
              <a:rPr lang="fr-FR" sz="2000" dirty="0">
                <a:solidFill>
                  <a:srgbClr val="00279F"/>
                </a:solidFill>
              </a:rPr>
              <a:t>Demande dépendante et indépendante</a:t>
            </a:r>
          </a:p>
          <a:p>
            <a:pPr marL="342900" indent="-342900">
              <a:buFont typeface="Arial"/>
              <a:buChar char="•"/>
            </a:pPr>
            <a:r>
              <a:rPr lang="fr-FR" sz="2000" dirty="0">
                <a:solidFill>
                  <a:srgbClr val="00279F"/>
                </a:solidFill>
              </a:rPr>
              <a:t>Calcul des besoins nets</a:t>
            </a:r>
          </a:p>
          <a:p>
            <a:pPr marL="342900" indent="-342900">
              <a:buFont typeface="Arial"/>
              <a:buChar char="•"/>
            </a:pPr>
            <a:r>
              <a:rPr lang="fr-FR" sz="2000" dirty="0">
                <a:solidFill>
                  <a:srgbClr val="00279F"/>
                </a:solidFill>
              </a:rPr>
              <a:t>Règles de groupage</a:t>
            </a:r>
          </a:p>
          <a:p>
            <a:pPr marL="342900" indent="-342900">
              <a:buFont typeface="Arial"/>
              <a:buChar char="•"/>
            </a:pPr>
            <a:r>
              <a:rPr lang="fr-FR" sz="2000" dirty="0">
                <a:solidFill>
                  <a:srgbClr val="00279F"/>
                </a:solidFill>
              </a:rPr>
              <a:t>Lissage de charge</a:t>
            </a:r>
          </a:p>
          <a:p>
            <a:pPr marL="342900" indent="-342900">
              <a:buFont typeface="Arial"/>
              <a:buChar char="•"/>
            </a:pPr>
            <a:r>
              <a:rPr lang="fr-FR" sz="2000" dirty="0">
                <a:solidFill>
                  <a:srgbClr val="00279F"/>
                </a:solidFill>
              </a:rPr>
              <a:t>Calcul de charges et lissage</a:t>
            </a:r>
          </a:p>
          <a:p>
            <a:pPr marL="342900" indent="-342900">
              <a:buFont typeface="Arial"/>
              <a:buChar char="•"/>
            </a:pPr>
            <a:r>
              <a:rPr lang="fr-FR" sz="2000" dirty="0">
                <a:solidFill>
                  <a:srgbClr val="00279F"/>
                </a:solidFill>
              </a:rPr>
              <a:t>Gestion de la demande : horizons et fenêtres de planification</a:t>
            </a:r>
          </a:p>
          <a:p>
            <a:pPr marL="342900" indent="-342900">
              <a:buFont typeface="Arial"/>
              <a:buChar char="•"/>
            </a:pPr>
            <a:r>
              <a:rPr lang="fr-FR" sz="2000" dirty="0">
                <a:solidFill>
                  <a:srgbClr val="00279F"/>
                </a:solidFill>
              </a:rPr>
              <a:t>Risques de gonflement de l'en-cours</a:t>
            </a:r>
            <a:endParaRPr lang="fr-FR" sz="2000" dirty="0">
              <a:solidFill>
                <a:srgbClr val="00279F"/>
              </a:solidFill>
            </a:endParaRPr>
          </a:p>
        </p:txBody>
      </p:sp>
      <p:sp>
        <p:nvSpPr>
          <p:cNvPr id="3" name="Slide Number Placeholder 2"/>
          <p:cNvSpPr>
            <a:spLocks noGrp="1"/>
          </p:cNvSpPr>
          <p:nvPr>
            <p:ph type="sldNum" sz="quarter" idx="4294967295"/>
            <p:custDataLst>
              <p:tags r:id="rId3"/>
            </p:custDataLst>
          </p:nvPr>
        </p:nvSpPr>
        <p:spPr>
          <a:xfrm>
            <a:off x="8393113" y="6492875"/>
            <a:ext cx="750887" cy="365125"/>
          </a:xfrm>
          <a:prstGeom prst="rect">
            <a:avLst/>
          </a:prstGeom>
        </p:spPr>
        <p:txBody>
          <a:bodyPr/>
          <a:lstStyle/>
          <a:p>
            <a:fld id="{F0591563-C936-C24A-B817-5B070095CD79}" type="slidenum">
              <a:rPr lang="fr-FR" smtClean="0"/>
              <a:pPr/>
              <a:t>2</a:t>
            </a:fld>
            <a:endParaRPr lang="fr-FR" dirty="0"/>
          </a:p>
        </p:txBody>
      </p:sp>
      <p:grpSp>
        <p:nvGrpSpPr>
          <p:cNvPr id="2" name="Group 6"/>
          <p:cNvGrpSpPr/>
          <p:nvPr>
            <p:custDataLst>
              <p:tags r:id="rId4"/>
            </p:custDataLst>
          </p:nvPr>
        </p:nvGrpSpPr>
        <p:grpSpPr>
          <a:xfrm>
            <a:off x="467544" y="1988840"/>
            <a:ext cx="2222500" cy="3460800"/>
            <a:chOff x="1587500" y="2420889"/>
            <a:chExt cx="2222500" cy="3460800"/>
          </a:xfrm>
        </p:grpSpPr>
        <p:pic>
          <p:nvPicPr>
            <p:cNvPr id="8" name="Picture 7" descr="boy with board.jpg"/>
            <p:cNvPicPr>
              <a:picLocks noChangeAspect="1"/>
            </p:cNvPicPr>
            <p:nvPr/>
          </p:nvPicPr>
          <p:blipFill rotWithShape="1">
            <a:blip r:embed="rId7"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chemeClr val="bg1">
                      <a:lumMod val="50000"/>
                    </a:schemeClr>
                  </a:solidFill>
                  <a:latin typeface="Arial Narrow"/>
                  <a:cs typeface="Arial Narrow"/>
                </a:rPr>
                <a:t>Menu </a:t>
              </a:r>
            </a:p>
            <a:p>
              <a:pPr algn="ctr">
                <a:lnSpc>
                  <a:spcPct val="90000"/>
                </a:lnSpc>
              </a:pPr>
              <a:r>
                <a:rPr lang="en-US" dirty="0">
                  <a:solidFill>
                    <a:schemeClr val="bg1">
                      <a:lumMod val="50000"/>
                    </a:schemeClr>
                  </a:solidFill>
                  <a:latin typeface="Arial Narrow"/>
                  <a:cs typeface="Arial Narrow"/>
                </a:rPr>
                <a:t>du jour!</a:t>
              </a:r>
            </a:p>
          </p:txBody>
        </p:sp>
      </p:grpSp>
    </p:spTree>
    <p:extLst>
      <p:ext uri="{BB962C8B-B14F-4D97-AF65-F5344CB8AC3E}">
        <p14:creationId xmlns:p14="http://schemas.microsoft.com/office/powerpoint/2010/main" val="830377776"/>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81050" y="1104900"/>
            <a:ext cx="7753350" cy="457200"/>
          </a:xfrm>
          <a:noFill/>
        </p:spPr>
        <p:txBody>
          <a:bodyPr/>
          <a:lstStyle/>
          <a:p>
            <a:r>
              <a:rPr lang="fr-FR" dirty="0" smtClean="0"/>
              <a:t>Production à la commande et sur prévision</a:t>
            </a:r>
          </a:p>
        </p:txBody>
      </p:sp>
      <p:sp>
        <p:nvSpPr>
          <p:cNvPr id="15363" name="Freeform 3"/>
          <p:cNvSpPr>
            <a:spLocks/>
          </p:cNvSpPr>
          <p:nvPr/>
        </p:nvSpPr>
        <p:spPr bwMode="auto">
          <a:xfrm>
            <a:off x="3906838" y="2722563"/>
            <a:ext cx="293687" cy="401637"/>
          </a:xfrm>
          <a:custGeom>
            <a:avLst/>
            <a:gdLst>
              <a:gd name="T0" fmla="*/ 0 w 185"/>
              <a:gd name="T1" fmla="*/ 0 h 253"/>
              <a:gd name="T2" fmla="*/ 0 w 185"/>
              <a:gd name="T3" fmla="*/ 252 h 253"/>
              <a:gd name="T4" fmla="*/ 184 w 185"/>
              <a:gd name="T5" fmla="*/ 252 h 253"/>
              <a:gd name="T6" fmla="*/ 184 w 185"/>
              <a:gd name="T7" fmla="*/ 0 h 253"/>
              <a:gd name="T8" fmla="*/ 0 w 185"/>
              <a:gd name="T9" fmla="*/ 0 h 253"/>
              <a:gd name="T10" fmla="*/ 0 60000 65536"/>
              <a:gd name="T11" fmla="*/ 0 60000 65536"/>
              <a:gd name="T12" fmla="*/ 0 60000 65536"/>
              <a:gd name="T13" fmla="*/ 0 60000 65536"/>
              <a:gd name="T14" fmla="*/ 0 60000 65536"/>
              <a:gd name="T15" fmla="*/ 0 w 185"/>
              <a:gd name="T16" fmla="*/ 0 h 253"/>
              <a:gd name="T17" fmla="*/ 185 w 185"/>
              <a:gd name="T18" fmla="*/ 253 h 253"/>
            </a:gdLst>
            <a:ahLst/>
            <a:cxnLst>
              <a:cxn ang="T10">
                <a:pos x="T0" y="T1"/>
              </a:cxn>
              <a:cxn ang="T11">
                <a:pos x="T2" y="T3"/>
              </a:cxn>
              <a:cxn ang="T12">
                <a:pos x="T4" y="T5"/>
              </a:cxn>
              <a:cxn ang="T13">
                <a:pos x="T6" y="T7"/>
              </a:cxn>
              <a:cxn ang="T14">
                <a:pos x="T8" y="T9"/>
              </a:cxn>
            </a:cxnLst>
            <a:rect l="T15" t="T16" r="T17" b="T18"/>
            <a:pathLst>
              <a:path w="185" h="253">
                <a:moveTo>
                  <a:pt x="0" y="0"/>
                </a:moveTo>
                <a:lnTo>
                  <a:pt x="0" y="252"/>
                </a:lnTo>
                <a:lnTo>
                  <a:pt x="184" y="252"/>
                </a:lnTo>
                <a:lnTo>
                  <a:pt x="184" y="0"/>
                </a:lnTo>
                <a:lnTo>
                  <a:pt x="0" y="0"/>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364" name="Line 4"/>
          <p:cNvSpPr>
            <a:spLocks noChangeShapeType="1"/>
          </p:cNvSpPr>
          <p:nvPr/>
        </p:nvSpPr>
        <p:spPr bwMode="auto">
          <a:xfrm>
            <a:off x="4049713" y="2798763"/>
            <a:ext cx="93662" cy="0"/>
          </a:xfrm>
          <a:prstGeom prst="line">
            <a:avLst/>
          </a:prstGeom>
          <a:noFill/>
          <a:ln w="12700">
            <a:solidFill>
              <a:srgbClr val="000000"/>
            </a:solidFill>
            <a:round/>
            <a:headEnd/>
            <a:tailEnd/>
          </a:ln>
        </p:spPr>
        <p:txBody>
          <a:bodyPr wrap="none" anchor="ctr"/>
          <a:lstStyle/>
          <a:p>
            <a:endParaRPr lang="fr-FR"/>
          </a:p>
        </p:txBody>
      </p:sp>
      <p:sp>
        <p:nvSpPr>
          <p:cNvPr id="15365" name="Line 5"/>
          <p:cNvSpPr>
            <a:spLocks noChangeShapeType="1"/>
          </p:cNvSpPr>
          <p:nvPr/>
        </p:nvSpPr>
        <p:spPr bwMode="auto">
          <a:xfrm>
            <a:off x="4049713" y="2825750"/>
            <a:ext cx="93662" cy="0"/>
          </a:xfrm>
          <a:prstGeom prst="line">
            <a:avLst/>
          </a:prstGeom>
          <a:noFill/>
          <a:ln w="12700">
            <a:solidFill>
              <a:srgbClr val="000000"/>
            </a:solidFill>
            <a:round/>
            <a:headEnd/>
            <a:tailEnd/>
          </a:ln>
        </p:spPr>
        <p:txBody>
          <a:bodyPr wrap="none" anchor="ctr"/>
          <a:lstStyle/>
          <a:p>
            <a:endParaRPr lang="fr-FR"/>
          </a:p>
        </p:txBody>
      </p:sp>
      <p:sp>
        <p:nvSpPr>
          <p:cNvPr id="15366" name="Line 6"/>
          <p:cNvSpPr>
            <a:spLocks noChangeShapeType="1"/>
          </p:cNvSpPr>
          <p:nvPr/>
        </p:nvSpPr>
        <p:spPr bwMode="auto">
          <a:xfrm>
            <a:off x="3940175" y="2897188"/>
            <a:ext cx="177800" cy="0"/>
          </a:xfrm>
          <a:prstGeom prst="line">
            <a:avLst/>
          </a:prstGeom>
          <a:noFill/>
          <a:ln w="12700">
            <a:solidFill>
              <a:srgbClr val="000000"/>
            </a:solidFill>
            <a:round/>
            <a:headEnd/>
            <a:tailEnd/>
          </a:ln>
        </p:spPr>
        <p:txBody>
          <a:bodyPr wrap="none" anchor="ctr"/>
          <a:lstStyle/>
          <a:p>
            <a:endParaRPr lang="fr-FR"/>
          </a:p>
        </p:txBody>
      </p:sp>
      <p:sp>
        <p:nvSpPr>
          <p:cNvPr id="15367" name="Line 7"/>
          <p:cNvSpPr>
            <a:spLocks noChangeShapeType="1"/>
          </p:cNvSpPr>
          <p:nvPr/>
        </p:nvSpPr>
        <p:spPr bwMode="auto">
          <a:xfrm>
            <a:off x="3940175" y="2946400"/>
            <a:ext cx="150813" cy="0"/>
          </a:xfrm>
          <a:prstGeom prst="line">
            <a:avLst/>
          </a:prstGeom>
          <a:noFill/>
          <a:ln w="12700">
            <a:solidFill>
              <a:srgbClr val="000000"/>
            </a:solidFill>
            <a:round/>
            <a:headEnd/>
            <a:tailEnd/>
          </a:ln>
        </p:spPr>
        <p:txBody>
          <a:bodyPr wrap="none" anchor="ctr"/>
          <a:lstStyle/>
          <a:p>
            <a:endParaRPr lang="fr-FR"/>
          </a:p>
        </p:txBody>
      </p:sp>
      <p:sp>
        <p:nvSpPr>
          <p:cNvPr id="15368" name="Line 8"/>
          <p:cNvSpPr>
            <a:spLocks noChangeShapeType="1"/>
          </p:cNvSpPr>
          <p:nvPr/>
        </p:nvSpPr>
        <p:spPr bwMode="auto">
          <a:xfrm>
            <a:off x="3965575" y="2971800"/>
            <a:ext cx="152400" cy="0"/>
          </a:xfrm>
          <a:prstGeom prst="line">
            <a:avLst/>
          </a:prstGeom>
          <a:noFill/>
          <a:ln w="12700">
            <a:solidFill>
              <a:srgbClr val="000000"/>
            </a:solidFill>
            <a:round/>
            <a:headEnd/>
            <a:tailEnd/>
          </a:ln>
        </p:spPr>
        <p:txBody>
          <a:bodyPr wrap="none" anchor="ctr"/>
          <a:lstStyle/>
          <a:p>
            <a:endParaRPr lang="fr-FR"/>
          </a:p>
        </p:txBody>
      </p:sp>
      <p:sp>
        <p:nvSpPr>
          <p:cNvPr id="15369" name="Line 9"/>
          <p:cNvSpPr>
            <a:spLocks noChangeShapeType="1"/>
          </p:cNvSpPr>
          <p:nvPr/>
        </p:nvSpPr>
        <p:spPr bwMode="auto">
          <a:xfrm>
            <a:off x="4079875" y="3044825"/>
            <a:ext cx="38100" cy="0"/>
          </a:xfrm>
          <a:prstGeom prst="line">
            <a:avLst/>
          </a:prstGeom>
          <a:noFill/>
          <a:ln w="12700">
            <a:solidFill>
              <a:srgbClr val="000000"/>
            </a:solidFill>
            <a:round/>
            <a:headEnd/>
            <a:tailEnd/>
          </a:ln>
        </p:spPr>
        <p:txBody>
          <a:bodyPr wrap="none" anchor="ctr"/>
          <a:lstStyle/>
          <a:p>
            <a:endParaRPr lang="fr-FR"/>
          </a:p>
        </p:txBody>
      </p:sp>
      <p:sp>
        <p:nvSpPr>
          <p:cNvPr id="15370" name="Freeform 10"/>
          <p:cNvSpPr>
            <a:spLocks/>
          </p:cNvSpPr>
          <p:nvPr/>
        </p:nvSpPr>
        <p:spPr bwMode="auto">
          <a:xfrm>
            <a:off x="3873500" y="2782888"/>
            <a:ext cx="292100" cy="400050"/>
          </a:xfrm>
          <a:custGeom>
            <a:avLst/>
            <a:gdLst>
              <a:gd name="T0" fmla="*/ 0 w 184"/>
              <a:gd name="T1" fmla="*/ 0 h 252"/>
              <a:gd name="T2" fmla="*/ 0 w 184"/>
              <a:gd name="T3" fmla="*/ 251 h 252"/>
              <a:gd name="T4" fmla="*/ 183 w 184"/>
              <a:gd name="T5" fmla="*/ 251 h 252"/>
              <a:gd name="T6" fmla="*/ 183 w 184"/>
              <a:gd name="T7" fmla="*/ 0 h 252"/>
              <a:gd name="T8" fmla="*/ 0 w 184"/>
              <a:gd name="T9" fmla="*/ 0 h 252"/>
              <a:gd name="T10" fmla="*/ 0 60000 65536"/>
              <a:gd name="T11" fmla="*/ 0 60000 65536"/>
              <a:gd name="T12" fmla="*/ 0 60000 65536"/>
              <a:gd name="T13" fmla="*/ 0 60000 65536"/>
              <a:gd name="T14" fmla="*/ 0 60000 65536"/>
              <a:gd name="T15" fmla="*/ 0 w 184"/>
              <a:gd name="T16" fmla="*/ 0 h 252"/>
              <a:gd name="T17" fmla="*/ 184 w 184"/>
              <a:gd name="T18" fmla="*/ 252 h 252"/>
            </a:gdLst>
            <a:ahLst/>
            <a:cxnLst>
              <a:cxn ang="T10">
                <a:pos x="T0" y="T1"/>
              </a:cxn>
              <a:cxn ang="T11">
                <a:pos x="T2" y="T3"/>
              </a:cxn>
              <a:cxn ang="T12">
                <a:pos x="T4" y="T5"/>
              </a:cxn>
              <a:cxn ang="T13">
                <a:pos x="T6" y="T7"/>
              </a:cxn>
              <a:cxn ang="T14">
                <a:pos x="T8" y="T9"/>
              </a:cxn>
            </a:cxnLst>
            <a:rect l="T15" t="T16" r="T17" b="T18"/>
            <a:pathLst>
              <a:path w="184" h="252">
                <a:moveTo>
                  <a:pt x="0" y="0"/>
                </a:moveTo>
                <a:lnTo>
                  <a:pt x="0" y="251"/>
                </a:lnTo>
                <a:lnTo>
                  <a:pt x="183" y="251"/>
                </a:lnTo>
                <a:lnTo>
                  <a:pt x="183" y="0"/>
                </a:lnTo>
                <a:lnTo>
                  <a:pt x="0" y="0"/>
                </a:lnTo>
              </a:path>
            </a:pathLst>
          </a:custGeom>
          <a:solidFill>
            <a:schemeClr val="accent1"/>
          </a:solidFill>
          <a:ln w="12700" cap="rnd" cmpd="sng">
            <a:solidFill>
              <a:srgbClr val="000000"/>
            </a:solidFill>
            <a:prstDash val="solid"/>
            <a:round/>
            <a:headEnd type="none" w="med" len="med"/>
            <a:tailEnd type="none" w="med" len="med"/>
          </a:ln>
        </p:spPr>
        <p:txBody>
          <a:bodyPr/>
          <a:lstStyle/>
          <a:p>
            <a:endParaRPr lang="fr-FR"/>
          </a:p>
        </p:txBody>
      </p:sp>
      <p:sp>
        <p:nvSpPr>
          <p:cNvPr id="15371" name="Line 11"/>
          <p:cNvSpPr>
            <a:spLocks noChangeShapeType="1"/>
          </p:cNvSpPr>
          <p:nvPr/>
        </p:nvSpPr>
        <p:spPr bwMode="auto">
          <a:xfrm>
            <a:off x="4017963" y="2855913"/>
            <a:ext cx="96837" cy="0"/>
          </a:xfrm>
          <a:prstGeom prst="line">
            <a:avLst/>
          </a:prstGeom>
          <a:noFill/>
          <a:ln w="12700">
            <a:solidFill>
              <a:srgbClr val="000000"/>
            </a:solidFill>
            <a:round/>
            <a:headEnd/>
            <a:tailEnd/>
          </a:ln>
        </p:spPr>
        <p:txBody>
          <a:bodyPr wrap="none" anchor="ctr"/>
          <a:lstStyle/>
          <a:p>
            <a:endParaRPr lang="fr-FR"/>
          </a:p>
        </p:txBody>
      </p:sp>
      <p:sp>
        <p:nvSpPr>
          <p:cNvPr id="15372" name="Line 12"/>
          <p:cNvSpPr>
            <a:spLocks noChangeShapeType="1"/>
          </p:cNvSpPr>
          <p:nvPr/>
        </p:nvSpPr>
        <p:spPr bwMode="auto">
          <a:xfrm>
            <a:off x="4017963" y="2882900"/>
            <a:ext cx="96837" cy="0"/>
          </a:xfrm>
          <a:prstGeom prst="line">
            <a:avLst/>
          </a:prstGeom>
          <a:noFill/>
          <a:ln w="12700">
            <a:solidFill>
              <a:srgbClr val="000000"/>
            </a:solidFill>
            <a:round/>
            <a:headEnd/>
            <a:tailEnd/>
          </a:ln>
        </p:spPr>
        <p:txBody>
          <a:bodyPr wrap="none" anchor="ctr"/>
          <a:lstStyle/>
          <a:p>
            <a:endParaRPr lang="fr-FR"/>
          </a:p>
        </p:txBody>
      </p:sp>
      <p:sp>
        <p:nvSpPr>
          <p:cNvPr id="15373" name="Line 13"/>
          <p:cNvSpPr>
            <a:spLocks noChangeShapeType="1"/>
          </p:cNvSpPr>
          <p:nvPr/>
        </p:nvSpPr>
        <p:spPr bwMode="auto">
          <a:xfrm>
            <a:off x="3906838" y="2955925"/>
            <a:ext cx="177800" cy="0"/>
          </a:xfrm>
          <a:prstGeom prst="line">
            <a:avLst/>
          </a:prstGeom>
          <a:noFill/>
          <a:ln w="12700">
            <a:solidFill>
              <a:srgbClr val="000000"/>
            </a:solidFill>
            <a:round/>
            <a:headEnd/>
            <a:tailEnd/>
          </a:ln>
        </p:spPr>
        <p:txBody>
          <a:bodyPr wrap="none" anchor="ctr"/>
          <a:lstStyle/>
          <a:p>
            <a:endParaRPr lang="fr-FR"/>
          </a:p>
        </p:txBody>
      </p:sp>
      <p:sp>
        <p:nvSpPr>
          <p:cNvPr id="15374" name="Line 14"/>
          <p:cNvSpPr>
            <a:spLocks noChangeShapeType="1"/>
          </p:cNvSpPr>
          <p:nvPr/>
        </p:nvSpPr>
        <p:spPr bwMode="auto">
          <a:xfrm>
            <a:off x="3906838" y="3005138"/>
            <a:ext cx="152400" cy="0"/>
          </a:xfrm>
          <a:prstGeom prst="line">
            <a:avLst/>
          </a:prstGeom>
          <a:noFill/>
          <a:ln w="12700">
            <a:solidFill>
              <a:srgbClr val="000000"/>
            </a:solidFill>
            <a:round/>
            <a:headEnd/>
            <a:tailEnd/>
          </a:ln>
        </p:spPr>
        <p:txBody>
          <a:bodyPr wrap="none" anchor="ctr"/>
          <a:lstStyle/>
          <a:p>
            <a:endParaRPr lang="fr-FR"/>
          </a:p>
        </p:txBody>
      </p:sp>
      <p:sp>
        <p:nvSpPr>
          <p:cNvPr id="15375" name="Line 15"/>
          <p:cNvSpPr>
            <a:spLocks noChangeShapeType="1"/>
          </p:cNvSpPr>
          <p:nvPr/>
        </p:nvSpPr>
        <p:spPr bwMode="auto">
          <a:xfrm>
            <a:off x="3933825" y="3032125"/>
            <a:ext cx="150813" cy="0"/>
          </a:xfrm>
          <a:prstGeom prst="line">
            <a:avLst/>
          </a:prstGeom>
          <a:noFill/>
          <a:ln w="12700">
            <a:solidFill>
              <a:srgbClr val="000000"/>
            </a:solidFill>
            <a:round/>
            <a:headEnd/>
            <a:tailEnd/>
          </a:ln>
        </p:spPr>
        <p:txBody>
          <a:bodyPr wrap="none" anchor="ctr"/>
          <a:lstStyle/>
          <a:p>
            <a:endParaRPr lang="fr-FR"/>
          </a:p>
        </p:txBody>
      </p:sp>
      <p:sp>
        <p:nvSpPr>
          <p:cNvPr id="15376" name="Line 16"/>
          <p:cNvSpPr>
            <a:spLocks noChangeShapeType="1"/>
          </p:cNvSpPr>
          <p:nvPr/>
        </p:nvSpPr>
        <p:spPr bwMode="auto">
          <a:xfrm>
            <a:off x="4044950" y="3105150"/>
            <a:ext cx="39688" cy="0"/>
          </a:xfrm>
          <a:prstGeom prst="line">
            <a:avLst/>
          </a:prstGeom>
          <a:noFill/>
          <a:ln w="12700">
            <a:solidFill>
              <a:srgbClr val="000000"/>
            </a:solidFill>
            <a:round/>
            <a:headEnd/>
            <a:tailEnd/>
          </a:ln>
        </p:spPr>
        <p:txBody>
          <a:bodyPr wrap="none" anchor="ctr"/>
          <a:lstStyle/>
          <a:p>
            <a:endParaRPr lang="fr-FR"/>
          </a:p>
        </p:txBody>
      </p:sp>
      <p:sp>
        <p:nvSpPr>
          <p:cNvPr id="15377" name="Line 17"/>
          <p:cNvSpPr>
            <a:spLocks noChangeShapeType="1"/>
          </p:cNvSpPr>
          <p:nvPr/>
        </p:nvSpPr>
        <p:spPr bwMode="auto">
          <a:xfrm>
            <a:off x="3986213" y="2855913"/>
            <a:ext cx="93662" cy="0"/>
          </a:xfrm>
          <a:prstGeom prst="line">
            <a:avLst/>
          </a:prstGeom>
          <a:noFill/>
          <a:ln w="12700">
            <a:solidFill>
              <a:srgbClr val="000000"/>
            </a:solidFill>
            <a:round/>
            <a:headEnd/>
            <a:tailEnd/>
          </a:ln>
        </p:spPr>
        <p:txBody>
          <a:bodyPr wrap="none" anchor="ctr"/>
          <a:lstStyle/>
          <a:p>
            <a:endParaRPr lang="fr-FR"/>
          </a:p>
        </p:txBody>
      </p:sp>
      <p:sp>
        <p:nvSpPr>
          <p:cNvPr id="15378" name="Line 18"/>
          <p:cNvSpPr>
            <a:spLocks noChangeShapeType="1"/>
          </p:cNvSpPr>
          <p:nvPr/>
        </p:nvSpPr>
        <p:spPr bwMode="auto">
          <a:xfrm>
            <a:off x="3986213" y="2882900"/>
            <a:ext cx="93662" cy="0"/>
          </a:xfrm>
          <a:prstGeom prst="line">
            <a:avLst/>
          </a:prstGeom>
          <a:noFill/>
          <a:ln w="12700">
            <a:solidFill>
              <a:srgbClr val="000000"/>
            </a:solidFill>
            <a:round/>
            <a:headEnd/>
            <a:tailEnd/>
          </a:ln>
        </p:spPr>
        <p:txBody>
          <a:bodyPr wrap="none" anchor="ctr"/>
          <a:lstStyle/>
          <a:p>
            <a:endParaRPr lang="fr-FR"/>
          </a:p>
        </p:txBody>
      </p:sp>
      <p:sp>
        <p:nvSpPr>
          <p:cNvPr id="15379" name="Line 19"/>
          <p:cNvSpPr>
            <a:spLocks noChangeShapeType="1"/>
          </p:cNvSpPr>
          <p:nvPr/>
        </p:nvSpPr>
        <p:spPr bwMode="auto">
          <a:xfrm>
            <a:off x="3875088" y="2955925"/>
            <a:ext cx="177800" cy="0"/>
          </a:xfrm>
          <a:prstGeom prst="line">
            <a:avLst/>
          </a:prstGeom>
          <a:noFill/>
          <a:ln w="12700">
            <a:solidFill>
              <a:srgbClr val="000000"/>
            </a:solidFill>
            <a:round/>
            <a:headEnd/>
            <a:tailEnd/>
          </a:ln>
        </p:spPr>
        <p:txBody>
          <a:bodyPr wrap="none" anchor="ctr"/>
          <a:lstStyle/>
          <a:p>
            <a:endParaRPr lang="fr-FR"/>
          </a:p>
        </p:txBody>
      </p:sp>
      <p:sp>
        <p:nvSpPr>
          <p:cNvPr id="15380" name="Line 20"/>
          <p:cNvSpPr>
            <a:spLocks noChangeShapeType="1"/>
          </p:cNvSpPr>
          <p:nvPr/>
        </p:nvSpPr>
        <p:spPr bwMode="auto">
          <a:xfrm>
            <a:off x="3875088" y="3005138"/>
            <a:ext cx="150812" cy="0"/>
          </a:xfrm>
          <a:prstGeom prst="line">
            <a:avLst/>
          </a:prstGeom>
          <a:noFill/>
          <a:ln w="12700">
            <a:solidFill>
              <a:srgbClr val="000000"/>
            </a:solidFill>
            <a:round/>
            <a:headEnd/>
            <a:tailEnd/>
          </a:ln>
        </p:spPr>
        <p:txBody>
          <a:bodyPr wrap="none" anchor="ctr"/>
          <a:lstStyle/>
          <a:p>
            <a:endParaRPr lang="fr-FR"/>
          </a:p>
        </p:txBody>
      </p:sp>
      <p:sp>
        <p:nvSpPr>
          <p:cNvPr id="15381" name="Line 21"/>
          <p:cNvSpPr>
            <a:spLocks noChangeShapeType="1"/>
          </p:cNvSpPr>
          <p:nvPr/>
        </p:nvSpPr>
        <p:spPr bwMode="auto">
          <a:xfrm>
            <a:off x="3903663" y="3032125"/>
            <a:ext cx="149225" cy="0"/>
          </a:xfrm>
          <a:prstGeom prst="line">
            <a:avLst/>
          </a:prstGeom>
          <a:noFill/>
          <a:ln w="12700">
            <a:solidFill>
              <a:srgbClr val="000000"/>
            </a:solidFill>
            <a:round/>
            <a:headEnd/>
            <a:tailEnd/>
          </a:ln>
        </p:spPr>
        <p:txBody>
          <a:bodyPr wrap="none" anchor="ctr"/>
          <a:lstStyle/>
          <a:p>
            <a:endParaRPr lang="fr-FR"/>
          </a:p>
        </p:txBody>
      </p:sp>
      <p:sp>
        <p:nvSpPr>
          <p:cNvPr id="15382" name="Line 22"/>
          <p:cNvSpPr>
            <a:spLocks noChangeShapeType="1"/>
          </p:cNvSpPr>
          <p:nvPr/>
        </p:nvSpPr>
        <p:spPr bwMode="auto">
          <a:xfrm>
            <a:off x="4010025" y="3105150"/>
            <a:ext cx="42863" cy="0"/>
          </a:xfrm>
          <a:prstGeom prst="line">
            <a:avLst/>
          </a:prstGeom>
          <a:noFill/>
          <a:ln w="12700">
            <a:solidFill>
              <a:srgbClr val="000000"/>
            </a:solidFill>
            <a:round/>
            <a:headEnd/>
            <a:tailEnd/>
          </a:ln>
        </p:spPr>
        <p:txBody>
          <a:bodyPr wrap="none" anchor="ctr"/>
          <a:lstStyle/>
          <a:p>
            <a:endParaRPr lang="fr-FR"/>
          </a:p>
        </p:txBody>
      </p:sp>
      <p:sp>
        <p:nvSpPr>
          <p:cNvPr id="15383" name="Freeform 23"/>
          <p:cNvSpPr>
            <a:spLocks/>
          </p:cNvSpPr>
          <p:nvPr/>
        </p:nvSpPr>
        <p:spPr bwMode="auto">
          <a:xfrm>
            <a:off x="3813175" y="2841625"/>
            <a:ext cx="288925" cy="398463"/>
          </a:xfrm>
          <a:custGeom>
            <a:avLst/>
            <a:gdLst>
              <a:gd name="T0" fmla="*/ 0 w 182"/>
              <a:gd name="T1" fmla="*/ 0 h 251"/>
              <a:gd name="T2" fmla="*/ 0 w 182"/>
              <a:gd name="T3" fmla="*/ 250 h 251"/>
              <a:gd name="T4" fmla="*/ 181 w 182"/>
              <a:gd name="T5" fmla="*/ 250 h 251"/>
              <a:gd name="T6" fmla="*/ 181 w 182"/>
              <a:gd name="T7" fmla="*/ 0 h 251"/>
              <a:gd name="T8" fmla="*/ 0 w 182"/>
              <a:gd name="T9" fmla="*/ 0 h 251"/>
              <a:gd name="T10" fmla="*/ 0 60000 65536"/>
              <a:gd name="T11" fmla="*/ 0 60000 65536"/>
              <a:gd name="T12" fmla="*/ 0 60000 65536"/>
              <a:gd name="T13" fmla="*/ 0 60000 65536"/>
              <a:gd name="T14" fmla="*/ 0 60000 65536"/>
              <a:gd name="T15" fmla="*/ 0 w 182"/>
              <a:gd name="T16" fmla="*/ 0 h 251"/>
              <a:gd name="T17" fmla="*/ 182 w 182"/>
              <a:gd name="T18" fmla="*/ 251 h 251"/>
            </a:gdLst>
            <a:ahLst/>
            <a:cxnLst>
              <a:cxn ang="T10">
                <a:pos x="T0" y="T1"/>
              </a:cxn>
              <a:cxn ang="T11">
                <a:pos x="T2" y="T3"/>
              </a:cxn>
              <a:cxn ang="T12">
                <a:pos x="T4" y="T5"/>
              </a:cxn>
              <a:cxn ang="T13">
                <a:pos x="T6" y="T7"/>
              </a:cxn>
              <a:cxn ang="T14">
                <a:pos x="T8" y="T9"/>
              </a:cxn>
            </a:cxnLst>
            <a:rect l="T15" t="T16" r="T17" b="T18"/>
            <a:pathLst>
              <a:path w="182" h="251">
                <a:moveTo>
                  <a:pt x="0" y="0"/>
                </a:moveTo>
                <a:lnTo>
                  <a:pt x="0" y="250"/>
                </a:lnTo>
                <a:lnTo>
                  <a:pt x="181" y="250"/>
                </a:lnTo>
                <a:lnTo>
                  <a:pt x="181" y="0"/>
                </a:lnTo>
                <a:lnTo>
                  <a:pt x="0" y="0"/>
                </a:lnTo>
              </a:path>
            </a:pathLst>
          </a:custGeom>
          <a:solidFill>
            <a:srgbClr val="FF66FF"/>
          </a:solidFill>
          <a:ln w="12700" cap="rnd" cmpd="sng">
            <a:solidFill>
              <a:srgbClr val="000000"/>
            </a:solidFill>
            <a:prstDash val="solid"/>
            <a:round/>
            <a:headEnd type="none" w="med" len="med"/>
            <a:tailEnd type="none" w="med" len="med"/>
          </a:ln>
        </p:spPr>
        <p:txBody>
          <a:bodyPr/>
          <a:lstStyle/>
          <a:p>
            <a:endParaRPr lang="fr-FR"/>
          </a:p>
        </p:txBody>
      </p:sp>
      <p:sp>
        <p:nvSpPr>
          <p:cNvPr id="15384" name="Line 24"/>
          <p:cNvSpPr>
            <a:spLocks noChangeShapeType="1"/>
          </p:cNvSpPr>
          <p:nvPr/>
        </p:nvSpPr>
        <p:spPr bwMode="auto">
          <a:xfrm>
            <a:off x="3952875" y="2916238"/>
            <a:ext cx="93663" cy="0"/>
          </a:xfrm>
          <a:prstGeom prst="line">
            <a:avLst/>
          </a:prstGeom>
          <a:noFill/>
          <a:ln w="12700">
            <a:solidFill>
              <a:srgbClr val="000000"/>
            </a:solidFill>
            <a:round/>
            <a:headEnd/>
            <a:tailEnd/>
          </a:ln>
        </p:spPr>
        <p:txBody>
          <a:bodyPr wrap="none" anchor="ctr"/>
          <a:lstStyle/>
          <a:p>
            <a:endParaRPr lang="fr-FR"/>
          </a:p>
        </p:txBody>
      </p:sp>
      <p:sp>
        <p:nvSpPr>
          <p:cNvPr id="15385" name="Line 25"/>
          <p:cNvSpPr>
            <a:spLocks noChangeShapeType="1"/>
          </p:cNvSpPr>
          <p:nvPr/>
        </p:nvSpPr>
        <p:spPr bwMode="auto">
          <a:xfrm>
            <a:off x="3952875" y="2941638"/>
            <a:ext cx="93663" cy="0"/>
          </a:xfrm>
          <a:prstGeom prst="line">
            <a:avLst/>
          </a:prstGeom>
          <a:noFill/>
          <a:ln w="12700">
            <a:solidFill>
              <a:srgbClr val="000000"/>
            </a:solidFill>
            <a:round/>
            <a:headEnd/>
            <a:tailEnd/>
          </a:ln>
        </p:spPr>
        <p:txBody>
          <a:bodyPr wrap="none" anchor="ctr"/>
          <a:lstStyle/>
          <a:p>
            <a:endParaRPr lang="fr-FR"/>
          </a:p>
        </p:txBody>
      </p:sp>
      <p:sp>
        <p:nvSpPr>
          <p:cNvPr id="15386" name="Line 26"/>
          <p:cNvSpPr>
            <a:spLocks noChangeShapeType="1"/>
          </p:cNvSpPr>
          <p:nvPr/>
        </p:nvSpPr>
        <p:spPr bwMode="auto">
          <a:xfrm>
            <a:off x="3844925" y="3016250"/>
            <a:ext cx="176213" cy="0"/>
          </a:xfrm>
          <a:prstGeom prst="line">
            <a:avLst/>
          </a:prstGeom>
          <a:noFill/>
          <a:ln w="12700">
            <a:solidFill>
              <a:srgbClr val="000000"/>
            </a:solidFill>
            <a:round/>
            <a:headEnd/>
            <a:tailEnd/>
          </a:ln>
        </p:spPr>
        <p:txBody>
          <a:bodyPr wrap="none" anchor="ctr"/>
          <a:lstStyle/>
          <a:p>
            <a:endParaRPr lang="fr-FR"/>
          </a:p>
        </p:txBody>
      </p:sp>
      <p:sp>
        <p:nvSpPr>
          <p:cNvPr id="15387" name="Line 27"/>
          <p:cNvSpPr>
            <a:spLocks noChangeShapeType="1"/>
          </p:cNvSpPr>
          <p:nvPr/>
        </p:nvSpPr>
        <p:spPr bwMode="auto">
          <a:xfrm>
            <a:off x="3844925" y="3065463"/>
            <a:ext cx="152400" cy="0"/>
          </a:xfrm>
          <a:prstGeom prst="line">
            <a:avLst/>
          </a:prstGeom>
          <a:noFill/>
          <a:ln w="12700">
            <a:solidFill>
              <a:srgbClr val="000000"/>
            </a:solidFill>
            <a:round/>
            <a:headEnd/>
            <a:tailEnd/>
          </a:ln>
        </p:spPr>
        <p:txBody>
          <a:bodyPr wrap="none" anchor="ctr"/>
          <a:lstStyle/>
          <a:p>
            <a:endParaRPr lang="fr-FR"/>
          </a:p>
        </p:txBody>
      </p:sp>
      <p:sp>
        <p:nvSpPr>
          <p:cNvPr id="15388" name="Line 28"/>
          <p:cNvSpPr>
            <a:spLocks noChangeShapeType="1"/>
          </p:cNvSpPr>
          <p:nvPr/>
        </p:nvSpPr>
        <p:spPr bwMode="auto">
          <a:xfrm>
            <a:off x="3871913" y="3090863"/>
            <a:ext cx="149225" cy="0"/>
          </a:xfrm>
          <a:prstGeom prst="line">
            <a:avLst/>
          </a:prstGeom>
          <a:noFill/>
          <a:ln w="12700">
            <a:solidFill>
              <a:srgbClr val="000000"/>
            </a:solidFill>
            <a:round/>
            <a:headEnd/>
            <a:tailEnd/>
          </a:ln>
        </p:spPr>
        <p:txBody>
          <a:bodyPr wrap="none" anchor="ctr"/>
          <a:lstStyle/>
          <a:p>
            <a:endParaRPr lang="fr-FR"/>
          </a:p>
        </p:txBody>
      </p:sp>
      <p:sp>
        <p:nvSpPr>
          <p:cNvPr id="15389" name="Line 29"/>
          <p:cNvSpPr>
            <a:spLocks noChangeShapeType="1"/>
          </p:cNvSpPr>
          <p:nvPr/>
        </p:nvSpPr>
        <p:spPr bwMode="auto">
          <a:xfrm>
            <a:off x="3979863" y="3162300"/>
            <a:ext cx="41275" cy="0"/>
          </a:xfrm>
          <a:prstGeom prst="line">
            <a:avLst/>
          </a:prstGeom>
          <a:noFill/>
          <a:ln w="12700">
            <a:solidFill>
              <a:srgbClr val="000000"/>
            </a:solidFill>
            <a:round/>
            <a:headEnd/>
            <a:tailEnd/>
          </a:ln>
        </p:spPr>
        <p:txBody>
          <a:bodyPr wrap="none" anchor="ctr"/>
          <a:lstStyle/>
          <a:p>
            <a:endParaRPr lang="fr-FR"/>
          </a:p>
        </p:txBody>
      </p:sp>
      <p:sp>
        <p:nvSpPr>
          <p:cNvPr id="15390" name="Rectangle 30"/>
          <p:cNvSpPr>
            <a:spLocks noChangeArrowheads="1"/>
          </p:cNvSpPr>
          <p:nvPr/>
        </p:nvSpPr>
        <p:spPr bwMode="auto">
          <a:xfrm>
            <a:off x="6251575" y="3384550"/>
            <a:ext cx="1590675" cy="822325"/>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latin typeface="Tahoma" pitchFamily="34" charset="0"/>
              </a:rPr>
              <a:t>Horizon des</a:t>
            </a:r>
          </a:p>
          <a:p>
            <a:pPr>
              <a:lnSpc>
                <a:spcPct val="100000"/>
              </a:lnSpc>
            </a:pPr>
            <a:r>
              <a:rPr lang="fr-FR" sz="1600">
                <a:solidFill>
                  <a:srgbClr val="00279F"/>
                </a:solidFill>
                <a:latin typeface="Tahoma" pitchFamily="34" charset="0"/>
              </a:rPr>
              <a:t>informations</a:t>
            </a:r>
          </a:p>
          <a:p>
            <a:pPr>
              <a:lnSpc>
                <a:spcPct val="100000"/>
              </a:lnSpc>
            </a:pPr>
            <a:r>
              <a:rPr lang="fr-FR" sz="1600">
                <a:solidFill>
                  <a:srgbClr val="00279F"/>
                </a:solidFill>
                <a:latin typeface="Tahoma" pitchFamily="34" charset="0"/>
              </a:rPr>
              <a:t>commerciales</a:t>
            </a:r>
          </a:p>
        </p:txBody>
      </p:sp>
      <p:sp>
        <p:nvSpPr>
          <p:cNvPr id="15391" name="Rectangle 31"/>
          <p:cNvSpPr>
            <a:spLocks noChangeArrowheads="1"/>
          </p:cNvSpPr>
          <p:nvPr/>
        </p:nvSpPr>
        <p:spPr bwMode="auto">
          <a:xfrm>
            <a:off x="3581400" y="2446338"/>
            <a:ext cx="1435100" cy="333375"/>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rgbClr val="00279F"/>
                </a:solidFill>
                <a:latin typeface="Tahoma" pitchFamily="34" charset="0"/>
              </a:rPr>
              <a:t>Commandes</a:t>
            </a:r>
          </a:p>
        </p:txBody>
      </p:sp>
      <p:sp>
        <p:nvSpPr>
          <p:cNvPr id="15392" name="Line 35"/>
          <p:cNvSpPr>
            <a:spLocks noChangeShapeType="1"/>
          </p:cNvSpPr>
          <p:nvPr/>
        </p:nvSpPr>
        <p:spPr bwMode="auto">
          <a:xfrm>
            <a:off x="3349625" y="3654425"/>
            <a:ext cx="0" cy="254000"/>
          </a:xfrm>
          <a:prstGeom prst="line">
            <a:avLst/>
          </a:prstGeom>
          <a:noFill/>
          <a:ln w="12700">
            <a:solidFill>
              <a:srgbClr val="000000"/>
            </a:solidFill>
            <a:round/>
            <a:headEnd/>
            <a:tailEnd/>
          </a:ln>
        </p:spPr>
        <p:txBody>
          <a:bodyPr wrap="none" anchor="ctr"/>
          <a:lstStyle/>
          <a:p>
            <a:endParaRPr lang="fr-FR"/>
          </a:p>
        </p:txBody>
      </p:sp>
      <p:sp>
        <p:nvSpPr>
          <p:cNvPr id="15393" name="Freeform 36"/>
          <p:cNvSpPr>
            <a:spLocks/>
          </p:cNvSpPr>
          <p:nvPr/>
        </p:nvSpPr>
        <p:spPr bwMode="auto">
          <a:xfrm>
            <a:off x="3287713" y="3648075"/>
            <a:ext cx="122237" cy="114300"/>
          </a:xfrm>
          <a:custGeom>
            <a:avLst/>
            <a:gdLst>
              <a:gd name="T0" fmla="*/ 0 w 77"/>
              <a:gd name="T1" fmla="*/ 71 h 72"/>
              <a:gd name="T2" fmla="*/ 39 w 77"/>
              <a:gd name="T3" fmla="*/ 0 h 72"/>
              <a:gd name="T4" fmla="*/ 76 w 77"/>
              <a:gd name="T5" fmla="*/ 71 h 72"/>
              <a:gd name="T6" fmla="*/ 0 w 77"/>
              <a:gd name="T7" fmla="*/ 71 h 72"/>
              <a:gd name="T8" fmla="*/ 0 60000 65536"/>
              <a:gd name="T9" fmla="*/ 0 60000 65536"/>
              <a:gd name="T10" fmla="*/ 0 60000 65536"/>
              <a:gd name="T11" fmla="*/ 0 60000 65536"/>
              <a:gd name="T12" fmla="*/ 0 w 77"/>
              <a:gd name="T13" fmla="*/ 0 h 72"/>
              <a:gd name="T14" fmla="*/ 77 w 77"/>
              <a:gd name="T15" fmla="*/ 72 h 72"/>
            </a:gdLst>
            <a:ahLst/>
            <a:cxnLst>
              <a:cxn ang="T8">
                <a:pos x="T0" y="T1"/>
              </a:cxn>
              <a:cxn ang="T9">
                <a:pos x="T2" y="T3"/>
              </a:cxn>
              <a:cxn ang="T10">
                <a:pos x="T4" y="T5"/>
              </a:cxn>
              <a:cxn ang="T11">
                <a:pos x="T6" y="T7"/>
              </a:cxn>
            </a:cxnLst>
            <a:rect l="T12" t="T13" r="T14" b="T15"/>
            <a:pathLst>
              <a:path w="77" h="72">
                <a:moveTo>
                  <a:pt x="0" y="71"/>
                </a:moveTo>
                <a:lnTo>
                  <a:pt x="39" y="0"/>
                </a:lnTo>
                <a:lnTo>
                  <a:pt x="76" y="71"/>
                </a:lnTo>
                <a:lnTo>
                  <a:pt x="0" y="71"/>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394" name="Freeform 40" descr="Diagonales larges vers le haut"/>
          <p:cNvSpPr>
            <a:spLocks/>
          </p:cNvSpPr>
          <p:nvPr/>
        </p:nvSpPr>
        <p:spPr bwMode="auto">
          <a:xfrm>
            <a:off x="3287713" y="3441700"/>
            <a:ext cx="160337" cy="150813"/>
          </a:xfrm>
          <a:custGeom>
            <a:avLst/>
            <a:gdLst>
              <a:gd name="T0" fmla="*/ 0 w 101"/>
              <a:gd name="T1" fmla="*/ 0 h 95"/>
              <a:gd name="T2" fmla="*/ 0 w 101"/>
              <a:gd name="T3" fmla="*/ 94 h 95"/>
              <a:gd name="T4" fmla="*/ 100 w 101"/>
              <a:gd name="T5" fmla="*/ 94 h 95"/>
              <a:gd name="T6" fmla="*/ 100 w 101"/>
              <a:gd name="T7" fmla="*/ 0 h 95"/>
              <a:gd name="T8" fmla="*/ 0 w 101"/>
              <a:gd name="T9" fmla="*/ 0 h 95"/>
              <a:gd name="T10" fmla="*/ 0 60000 65536"/>
              <a:gd name="T11" fmla="*/ 0 60000 65536"/>
              <a:gd name="T12" fmla="*/ 0 60000 65536"/>
              <a:gd name="T13" fmla="*/ 0 60000 65536"/>
              <a:gd name="T14" fmla="*/ 0 60000 65536"/>
              <a:gd name="T15" fmla="*/ 0 w 101"/>
              <a:gd name="T16" fmla="*/ 0 h 95"/>
              <a:gd name="T17" fmla="*/ 101 w 101"/>
              <a:gd name="T18" fmla="*/ 95 h 95"/>
            </a:gdLst>
            <a:ahLst/>
            <a:cxnLst>
              <a:cxn ang="T10">
                <a:pos x="T0" y="T1"/>
              </a:cxn>
              <a:cxn ang="T11">
                <a:pos x="T2" y="T3"/>
              </a:cxn>
              <a:cxn ang="T12">
                <a:pos x="T4" y="T5"/>
              </a:cxn>
              <a:cxn ang="T13">
                <a:pos x="T6" y="T7"/>
              </a:cxn>
              <a:cxn ang="T14">
                <a:pos x="T8" y="T9"/>
              </a:cxn>
            </a:cxnLst>
            <a:rect l="T15" t="T16" r="T17" b="T18"/>
            <a:pathLst>
              <a:path w="101" h="95">
                <a:moveTo>
                  <a:pt x="0" y="0"/>
                </a:moveTo>
                <a:lnTo>
                  <a:pt x="0" y="94"/>
                </a:lnTo>
                <a:lnTo>
                  <a:pt x="100" y="94"/>
                </a:lnTo>
                <a:lnTo>
                  <a:pt x="100" y="0"/>
                </a:lnTo>
                <a:lnTo>
                  <a:pt x="0" y="0"/>
                </a:lnTo>
              </a:path>
            </a:pathLst>
          </a:custGeom>
          <a:pattFill prst="wdUpDiag">
            <a:fgClr>
              <a:schemeClr val="tx1"/>
            </a:fgClr>
            <a:bgClr>
              <a:srgbClr val="808080"/>
            </a:bgClr>
          </a:pattFill>
          <a:ln w="12700" cap="rnd" cmpd="sng">
            <a:solidFill>
              <a:srgbClr val="000000"/>
            </a:solidFill>
            <a:prstDash val="solid"/>
            <a:round/>
            <a:headEnd type="none" w="med" len="med"/>
            <a:tailEnd type="none" w="med" len="med"/>
          </a:ln>
        </p:spPr>
        <p:txBody>
          <a:bodyPr/>
          <a:lstStyle/>
          <a:p>
            <a:endParaRPr lang="fr-FR"/>
          </a:p>
        </p:txBody>
      </p:sp>
      <p:sp>
        <p:nvSpPr>
          <p:cNvPr id="15395" name="Rectangle 41"/>
          <p:cNvSpPr>
            <a:spLocks noChangeArrowheads="1"/>
          </p:cNvSpPr>
          <p:nvPr/>
        </p:nvSpPr>
        <p:spPr bwMode="auto">
          <a:xfrm>
            <a:off x="1435100" y="3563938"/>
            <a:ext cx="1730375" cy="577850"/>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latin typeface="Tahoma" pitchFamily="34" charset="0"/>
              </a:rPr>
              <a:t>Production</a:t>
            </a:r>
          </a:p>
          <a:p>
            <a:pPr>
              <a:lnSpc>
                <a:spcPct val="100000"/>
              </a:lnSpc>
            </a:pPr>
            <a:r>
              <a:rPr lang="fr-FR" sz="1600">
                <a:solidFill>
                  <a:srgbClr val="00279F"/>
                </a:solidFill>
                <a:latin typeface="Tahoma" pitchFamily="34" charset="0"/>
              </a:rPr>
              <a:t>à la commande</a:t>
            </a:r>
          </a:p>
        </p:txBody>
      </p:sp>
      <p:sp>
        <p:nvSpPr>
          <p:cNvPr id="15396" name="Arc 42"/>
          <p:cNvSpPr>
            <a:spLocks/>
          </p:cNvSpPr>
          <p:nvPr/>
        </p:nvSpPr>
        <p:spPr bwMode="auto">
          <a:xfrm>
            <a:off x="3917950" y="3484563"/>
            <a:ext cx="604838" cy="561975"/>
          </a:xfrm>
          <a:custGeom>
            <a:avLst/>
            <a:gdLst>
              <a:gd name="T0" fmla="*/ 604838 w 21600"/>
              <a:gd name="T1" fmla="*/ 1587 h 21600"/>
              <a:gd name="T2" fmla="*/ 0 w 21600"/>
              <a:gd name="T3" fmla="*/ 561975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599" y="60"/>
                </a:moveTo>
                <a:cubicBezTo>
                  <a:pt x="21566" y="11966"/>
                  <a:pt x="11905" y="21599"/>
                  <a:pt x="0" y="21600"/>
                </a:cubicBezTo>
              </a:path>
              <a:path w="21600" h="21600" stroke="0" extrusionOk="0">
                <a:moveTo>
                  <a:pt x="21599" y="60"/>
                </a:moveTo>
                <a:cubicBezTo>
                  <a:pt x="21566" y="11966"/>
                  <a:pt x="11905" y="21599"/>
                  <a:pt x="0" y="21600"/>
                </a:cubicBezTo>
                <a:lnTo>
                  <a:pt x="0" y="0"/>
                </a:lnTo>
                <a:close/>
              </a:path>
            </a:pathLst>
          </a:custGeom>
          <a:noFill/>
          <a:ln w="38100" cap="rnd">
            <a:solidFill>
              <a:srgbClr val="000000"/>
            </a:solidFill>
            <a:round/>
            <a:headEnd type="triangle" w="med" len="med"/>
            <a:tailEnd type="triangle" w="med" len="med"/>
          </a:ln>
        </p:spPr>
        <p:txBody>
          <a:bodyPr wrap="none" anchor="ctr"/>
          <a:lstStyle/>
          <a:p>
            <a:endParaRPr lang="fr-FR"/>
          </a:p>
        </p:txBody>
      </p:sp>
      <p:sp>
        <p:nvSpPr>
          <p:cNvPr id="15397" name="Freeform 45"/>
          <p:cNvSpPr>
            <a:spLocks/>
          </p:cNvSpPr>
          <p:nvPr/>
        </p:nvSpPr>
        <p:spPr bwMode="auto">
          <a:xfrm>
            <a:off x="3033713" y="3944938"/>
            <a:ext cx="638175" cy="293687"/>
          </a:xfrm>
          <a:custGeom>
            <a:avLst/>
            <a:gdLst>
              <a:gd name="T0" fmla="*/ 200 w 402"/>
              <a:gd name="T1" fmla="*/ 0 h 185"/>
              <a:gd name="T2" fmla="*/ 0 w 402"/>
              <a:gd name="T3" fmla="*/ 184 h 185"/>
              <a:gd name="T4" fmla="*/ 401 w 402"/>
              <a:gd name="T5" fmla="*/ 184 h 185"/>
              <a:gd name="T6" fmla="*/ 200 w 402"/>
              <a:gd name="T7" fmla="*/ 0 h 185"/>
              <a:gd name="T8" fmla="*/ 0 60000 65536"/>
              <a:gd name="T9" fmla="*/ 0 60000 65536"/>
              <a:gd name="T10" fmla="*/ 0 60000 65536"/>
              <a:gd name="T11" fmla="*/ 0 60000 65536"/>
              <a:gd name="T12" fmla="*/ 0 w 402"/>
              <a:gd name="T13" fmla="*/ 0 h 185"/>
              <a:gd name="T14" fmla="*/ 402 w 402"/>
              <a:gd name="T15" fmla="*/ 185 h 185"/>
            </a:gdLst>
            <a:ahLst/>
            <a:cxnLst>
              <a:cxn ang="T8">
                <a:pos x="T0" y="T1"/>
              </a:cxn>
              <a:cxn ang="T9">
                <a:pos x="T2" y="T3"/>
              </a:cxn>
              <a:cxn ang="T10">
                <a:pos x="T4" y="T5"/>
              </a:cxn>
              <a:cxn ang="T11">
                <a:pos x="T6" y="T7"/>
              </a:cxn>
            </a:cxnLst>
            <a:rect l="T12" t="T13" r="T14" b="T15"/>
            <a:pathLst>
              <a:path w="402" h="185">
                <a:moveTo>
                  <a:pt x="200" y="0"/>
                </a:moveTo>
                <a:lnTo>
                  <a:pt x="0" y="184"/>
                </a:lnTo>
                <a:lnTo>
                  <a:pt x="401" y="184"/>
                </a:lnTo>
                <a:lnTo>
                  <a:pt x="200" y="0"/>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398" name="Freeform 46" descr="Diagonales larges vers le haut"/>
          <p:cNvSpPr>
            <a:spLocks/>
          </p:cNvSpPr>
          <p:nvPr/>
        </p:nvSpPr>
        <p:spPr bwMode="auto">
          <a:xfrm>
            <a:off x="3287713" y="4090988"/>
            <a:ext cx="160337" cy="147637"/>
          </a:xfrm>
          <a:custGeom>
            <a:avLst/>
            <a:gdLst>
              <a:gd name="T0" fmla="*/ 0 w 101"/>
              <a:gd name="T1" fmla="*/ 0 h 93"/>
              <a:gd name="T2" fmla="*/ 0 w 101"/>
              <a:gd name="T3" fmla="*/ 92 h 93"/>
              <a:gd name="T4" fmla="*/ 100 w 101"/>
              <a:gd name="T5" fmla="*/ 92 h 93"/>
              <a:gd name="T6" fmla="*/ 100 w 101"/>
              <a:gd name="T7" fmla="*/ 0 h 93"/>
              <a:gd name="T8" fmla="*/ 0 w 101"/>
              <a:gd name="T9" fmla="*/ 0 h 93"/>
              <a:gd name="T10" fmla="*/ 0 60000 65536"/>
              <a:gd name="T11" fmla="*/ 0 60000 65536"/>
              <a:gd name="T12" fmla="*/ 0 60000 65536"/>
              <a:gd name="T13" fmla="*/ 0 60000 65536"/>
              <a:gd name="T14" fmla="*/ 0 60000 65536"/>
              <a:gd name="T15" fmla="*/ 0 w 101"/>
              <a:gd name="T16" fmla="*/ 0 h 93"/>
              <a:gd name="T17" fmla="*/ 101 w 101"/>
              <a:gd name="T18" fmla="*/ 93 h 93"/>
            </a:gdLst>
            <a:ahLst/>
            <a:cxnLst>
              <a:cxn ang="T10">
                <a:pos x="T0" y="T1"/>
              </a:cxn>
              <a:cxn ang="T11">
                <a:pos x="T2" y="T3"/>
              </a:cxn>
              <a:cxn ang="T12">
                <a:pos x="T4" y="T5"/>
              </a:cxn>
              <a:cxn ang="T13">
                <a:pos x="T6" y="T7"/>
              </a:cxn>
              <a:cxn ang="T14">
                <a:pos x="T8" y="T9"/>
              </a:cxn>
            </a:cxnLst>
            <a:rect l="T15" t="T16" r="T17" b="T18"/>
            <a:pathLst>
              <a:path w="101" h="93">
                <a:moveTo>
                  <a:pt x="0" y="0"/>
                </a:moveTo>
                <a:lnTo>
                  <a:pt x="0" y="92"/>
                </a:lnTo>
                <a:lnTo>
                  <a:pt x="100" y="92"/>
                </a:lnTo>
                <a:lnTo>
                  <a:pt x="100" y="0"/>
                </a:lnTo>
                <a:lnTo>
                  <a:pt x="0" y="0"/>
                </a:lnTo>
              </a:path>
            </a:pathLst>
          </a:custGeom>
          <a:pattFill prst="wdUpDiag">
            <a:fgClr>
              <a:srgbClr val="FFFFFF"/>
            </a:fgClr>
            <a:bgClr>
              <a:srgbClr val="808080"/>
            </a:bgClr>
          </a:pattFill>
          <a:ln w="12700" cap="rnd" cmpd="sng">
            <a:solidFill>
              <a:srgbClr val="000000"/>
            </a:solidFill>
            <a:prstDash val="solid"/>
            <a:round/>
            <a:headEnd type="none" w="med" len="med"/>
            <a:tailEnd type="none" w="med" len="med"/>
          </a:ln>
        </p:spPr>
        <p:txBody>
          <a:bodyPr/>
          <a:lstStyle/>
          <a:p>
            <a:endParaRPr lang="fr-FR"/>
          </a:p>
        </p:txBody>
      </p:sp>
      <p:sp>
        <p:nvSpPr>
          <p:cNvPr id="15399" name="Line 47"/>
          <p:cNvSpPr>
            <a:spLocks noChangeShapeType="1"/>
          </p:cNvSpPr>
          <p:nvPr/>
        </p:nvSpPr>
        <p:spPr bwMode="auto">
          <a:xfrm>
            <a:off x="3349625" y="4360863"/>
            <a:ext cx="0" cy="252412"/>
          </a:xfrm>
          <a:prstGeom prst="line">
            <a:avLst/>
          </a:prstGeom>
          <a:noFill/>
          <a:ln w="12700">
            <a:solidFill>
              <a:srgbClr val="000000"/>
            </a:solidFill>
            <a:round/>
            <a:headEnd/>
            <a:tailEnd/>
          </a:ln>
        </p:spPr>
        <p:txBody>
          <a:bodyPr wrap="none" anchor="ctr"/>
          <a:lstStyle/>
          <a:p>
            <a:endParaRPr lang="fr-FR"/>
          </a:p>
        </p:txBody>
      </p:sp>
      <p:sp>
        <p:nvSpPr>
          <p:cNvPr id="15400" name="Freeform 48"/>
          <p:cNvSpPr>
            <a:spLocks/>
          </p:cNvSpPr>
          <p:nvPr/>
        </p:nvSpPr>
        <p:spPr bwMode="auto">
          <a:xfrm>
            <a:off x="3287713" y="4354513"/>
            <a:ext cx="122237" cy="114300"/>
          </a:xfrm>
          <a:custGeom>
            <a:avLst/>
            <a:gdLst>
              <a:gd name="T0" fmla="*/ 0 w 77"/>
              <a:gd name="T1" fmla="*/ 71 h 72"/>
              <a:gd name="T2" fmla="*/ 39 w 77"/>
              <a:gd name="T3" fmla="*/ 0 h 72"/>
              <a:gd name="T4" fmla="*/ 76 w 77"/>
              <a:gd name="T5" fmla="*/ 71 h 72"/>
              <a:gd name="T6" fmla="*/ 0 w 77"/>
              <a:gd name="T7" fmla="*/ 71 h 72"/>
              <a:gd name="T8" fmla="*/ 0 60000 65536"/>
              <a:gd name="T9" fmla="*/ 0 60000 65536"/>
              <a:gd name="T10" fmla="*/ 0 60000 65536"/>
              <a:gd name="T11" fmla="*/ 0 60000 65536"/>
              <a:gd name="T12" fmla="*/ 0 w 77"/>
              <a:gd name="T13" fmla="*/ 0 h 72"/>
              <a:gd name="T14" fmla="*/ 77 w 77"/>
              <a:gd name="T15" fmla="*/ 72 h 72"/>
            </a:gdLst>
            <a:ahLst/>
            <a:cxnLst>
              <a:cxn ang="T8">
                <a:pos x="T0" y="T1"/>
              </a:cxn>
              <a:cxn ang="T9">
                <a:pos x="T2" y="T3"/>
              </a:cxn>
              <a:cxn ang="T10">
                <a:pos x="T4" y="T5"/>
              </a:cxn>
              <a:cxn ang="T11">
                <a:pos x="T6" y="T7"/>
              </a:cxn>
            </a:cxnLst>
            <a:rect l="T12" t="T13" r="T14" b="T15"/>
            <a:pathLst>
              <a:path w="77" h="72">
                <a:moveTo>
                  <a:pt x="0" y="71"/>
                </a:moveTo>
                <a:lnTo>
                  <a:pt x="39" y="0"/>
                </a:lnTo>
                <a:lnTo>
                  <a:pt x="76" y="71"/>
                </a:lnTo>
                <a:lnTo>
                  <a:pt x="0" y="71"/>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401" name="Freeform 49"/>
          <p:cNvSpPr>
            <a:spLocks/>
          </p:cNvSpPr>
          <p:nvPr/>
        </p:nvSpPr>
        <p:spPr bwMode="auto">
          <a:xfrm>
            <a:off x="3033713" y="4649788"/>
            <a:ext cx="638175" cy="293687"/>
          </a:xfrm>
          <a:custGeom>
            <a:avLst/>
            <a:gdLst>
              <a:gd name="T0" fmla="*/ 200 w 402"/>
              <a:gd name="T1" fmla="*/ 0 h 185"/>
              <a:gd name="T2" fmla="*/ 0 w 402"/>
              <a:gd name="T3" fmla="*/ 184 h 185"/>
              <a:gd name="T4" fmla="*/ 401 w 402"/>
              <a:gd name="T5" fmla="*/ 184 h 185"/>
              <a:gd name="T6" fmla="*/ 200 w 402"/>
              <a:gd name="T7" fmla="*/ 0 h 185"/>
              <a:gd name="T8" fmla="*/ 0 60000 65536"/>
              <a:gd name="T9" fmla="*/ 0 60000 65536"/>
              <a:gd name="T10" fmla="*/ 0 60000 65536"/>
              <a:gd name="T11" fmla="*/ 0 60000 65536"/>
              <a:gd name="T12" fmla="*/ 0 w 402"/>
              <a:gd name="T13" fmla="*/ 0 h 185"/>
              <a:gd name="T14" fmla="*/ 402 w 402"/>
              <a:gd name="T15" fmla="*/ 185 h 185"/>
            </a:gdLst>
            <a:ahLst/>
            <a:cxnLst>
              <a:cxn ang="T8">
                <a:pos x="T0" y="T1"/>
              </a:cxn>
              <a:cxn ang="T9">
                <a:pos x="T2" y="T3"/>
              </a:cxn>
              <a:cxn ang="T10">
                <a:pos x="T4" y="T5"/>
              </a:cxn>
              <a:cxn ang="T11">
                <a:pos x="T6" y="T7"/>
              </a:cxn>
            </a:cxnLst>
            <a:rect l="T12" t="T13" r="T14" b="T15"/>
            <a:pathLst>
              <a:path w="402" h="185">
                <a:moveTo>
                  <a:pt x="200" y="0"/>
                </a:moveTo>
                <a:lnTo>
                  <a:pt x="0" y="184"/>
                </a:lnTo>
                <a:lnTo>
                  <a:pt x="401" y="184"/>
                </a:lnTo>
                <a:lnTo>
                  <a:pt x="200" y="0"/>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402" name="Freeform 50"/>
          <p:cNvSpPr>
            <a:spLocks/>
          </p:cNvSpPr>
          <p:nvPr/>
        </p:nvSpPr>
        <p:spPr bwMode="auto">
          <a:xfrm>
            <a:off x="3252788" y="4795838"/>
            <a:ext cx="163512" cy="147637"/>
          </a:xfrm>
          <a:custGeom>
            <a:avLst/>
            <a:gdLst>
              <a:gd name="T0" fmla="*/ 0 w 103"/>
              <a:gd name="T1" fmla="*/ 0 h 93"/>
              <a:gd name="T2" fmla="*/ 0 w 103"/>
              <a:gd name="T3" fmla="*/ 92 h 93"/>
              <a:gd name="T4" fmla="*/ 102 w 103"/>
              <a:gd name="T5" fmla="*/ 92 h 93"/>
              <a:gd name="T6" fmla="*/ 102 w 103"/>
              <a:gd name="T7" fmla="*/ 0 h 93"/>
              <a:gd name="T8" fmla="*/ 0 w 103"/>
              <a:gd name="T9" fmla="*/ 0 h 93"/>
              <a:gd name="T10" fmla="*/ 0 60000 65536"/>
              <a:gd name="T11" fmla="*/ 0 60000 65536"/>
              <a:gd name="T12" fmla="*/ 0 60000 65536"/>
              <a:gd name="T13" fmla="*/ 0 60000 65536"/>
              <a:gd name="T14" fmla="*/ 0 60000 65536"/>
              <a:gd name="T15" fmla="*/ 0 w 103"/>
              <a:gd name="T16" fmla="*/ 0 h 93"/>
              <a:gd name="T17" fmla="*/ 103 w 103"/>
              <a:gd name="T18" fmla="*/ 93 h 93"/>
            </a:gdLst>
            <a:ahLst/>
            <a:cxnLst>
              <a:cxn ang="T10">
                <a:pos x="T0" y="T1"/>
              </a:cxn>
              <a:cxn ang="T11">
                <a:pos x="T2" y="T3"/>
              </a:cxn>
              <a:cxn ang="T12">
                <a:pos x="T4" y="T5"/>
              </a:cxn>
              <a:cxn ang="T13">
                <a:pos x="T6" y="T7"/>
              </a:cxn>
              <a:cxn ang="T14">
                <a:pos x="T8" y="T9"/>
              </a:cxn>
            </a:cxnLst>
            <a:rect l="T15" t="T16" r="T17" b="T18"/>
            <a:pathLst>
              <a:path w="103" h="93">
                <a:moveTo>
                  <a:pt x="0" y="0"/>
                </a:moveTo>
                <a:lnTo>
                  <a:pt x="0" y="92"/>
                </a:lnTo>
                <a:lnTo>
                  <a:pt x="102" y="92"/>
                </a:lnTo>
                <a:lnTo>
                  <a:pt x="102" y="0"/>
                </a:lnTo>
                <a:lnTo>
                  <a:pt x="0" y="0"/>
                </a:lnTo>
              </a:path>
            </a:pathLst>
          </a:custGeom>
          <a:solidFill>
            <a:srgbClr val="BFBFBF"/>
          </a:solidFill>
          <a:ln w="12700" cap="rnd" cmpd="sng">
            <a:solidFill>
              <a:srgbClr val="000000"/>
            </a:solidFill>
            <a:prstDash val="solid"/>
            <a:round/>
            <a:headEnd type="none" w="med" len="med"/>
            <a:tailEnd type="none" w="med" len="med"/>
          </a:ln>
        </p:spPr>
        <p:txBody>
          <a:bodyPr/>
          <a:lstStyle/>
          <a:p>
            <a:endParaRPr lang="fr-FR"/>
          </a:p>
        </p:txBody>
      </p:sp>
      <p:sp>
        <p:nvSpPr>
          <p:cNvPr id="15403" name="Line 51"/>
          <p:cNvSpPr>
            <a:spLocks noChangeShapeType="1"/>
          </p:cNvSpPr>
          <p:nvPr/>
        </p:nvSpPr>
        <p:spPr bwMode="auto">
          <a:xfrm>
            <a:off x="3349625" y="5011738"/>
            <a:ext cx="0" cy="249237"/>
          </a:xfrm>
          <a:prstGeom prst="line">
            <a:avLst/>
          </a:prstGeom>
          <a:noFill/>
          <a:ln w="12700">
            <a:solidFill>
              <a:srgbClr val="000000"/>
            </a:solidFill>
            <a:round/>
            <a:headEnd/>
            <a:tailEnd/>
          </a:ln>
        </p:spPr>
        <p:txBody>
          <a:bodyPr wrap="none" anchor="ctr"/>
          <a:lstStyle/>
          <a:p>
            <a:endParaRPr lang="fr-FR"/>
          </a:p>
        </p:txBody>
      </p:sp>
      <p:sp>
        <p:nvSpPr>
          <p:cNvPr id="15404" name="Freeform 52"/>
          <p:cNvSpPr>
            <a:spLocks/>
          </p:cNvSpPr>
          <p:nvPr/>
        </p:nvSpPr>
        <p:spPr bwMode="auto">
          <a:xfrm>
            <a:off x="3287713" y="5005388"/>
            <a:ext cx="122237" cy="112712"/>
          </a:xfrm>
          <a:custGeom>
            <a:avLst/>
            <a:gdLst>
              <a:gd name="T0" fmla="*/ 0 w 77"/>
              <a:gd name="T1" fmla="*/ 70 h 71"/>
              <a:gd name="T2" fmla="*/ 39 w 77"/>
              <a:gd name="T3" fmla="*/ 0 h 71"/>
              <a:gd name="T4" fmla="*/ 76 w 77"/>
              <a:gd name="T5" fmla="*/ 70 h 71"/>
              <a:gd name="T6" fmla="*/ 0 w 77"/>
              <a:gd name="T7" fmla="*/ 70 h 71"/>
              <a:gd name="T8" fmla="*/ 0 60000 65536"/>
              <a:gd name="T9" fmla="*/ 0 60000 65536"/>
              <a:gd name="T10" fmla="*/ 0 60000 65536"/>
              <a:gd name="T11" fmla="*/ 0 60000 65536"/>
              <a:gd name="T12" fmla="*/ 0 w 77"/>
              <a:gd name="T13" fmla="*/ 0 h 71"/>
              <a:gd name="T14" fmla="*/ 77 w 77"/>
              <a:gd name="T15" fmla="*/ 71 h 71"/>
            </a:gdLst>
            <a:ahLst/>
            <a:cxnLst>
              <a:cxn ang="T8">
                <a:pos x="T0" y="T1"/>
              </a:cxn>
              <a:cxn ang="T9">
                <a:pos x="T2" y="T3"/>
              </a:cxn>
              <a:cxn ang="T10">
                <a:pos x="T4" y="T5"/>
              </a:cxn>
              <a:cxn ang="T11">
                <a:pos x="T6" y="T7"/>
              </a:cxn>
            </a:cxnLst>
            <a:rect l="T12" t="T13" r="T14" b="T15"/>
            <a:pathLst>
              <a:path w="77" h="71">
                <a:moveTo>
                  <a:pt x="0" y="70"/>
                </a:moveTo>
                <a:lnTo>
                  <a:pt x="39" y="0"/>
                </a:lnTo>
                <a:lnTo>
                  <a:pt x="76" y="70"/>
                </a:lnTo>
                <a:lnTo>
                  <a:pt x="0" y="7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405" name="Freeform 53"/>
          <p:cNvSpPr>
            <a:spLocks/>
          </p:cNvSpPr>
          <p:nvPr/>
        </p:nvSpPr>
        <p:spPr bwMode="auto">
          <a:xfrm>
            <a:off x="3252788" y="5414963"/>
            <a:ext cx="163512" cy="147637"/>
          </a:xfrm>
          <a:custGeom>
            <a:avLst/>
            <a:gdLst>
              <a:gd name="T0" fmla="*/ 0 w 103"/>
              <a:gd name="T1" fmla="*/ 0 h 93"/>
              <a:gd name="T2" fmla="*/ 0 w 103"/>
              <a:gd name="T3" fmla="*/ 92 h 93"/>
              <a:gd name="T4" fmla="*/ 102 w 103"/>
              <a:gd name="T5" fmla="*/ 92 h 93"/>
              <a:gd name="T6" fmla="*/ 102 w 103"/>
              <a:gd name="T7" fmla="*/ 0 h 93"/>
              <a:gd name="T8" fmla="*/ 0 w 103"/>
              <a:gd name="T9" fmla="*/ 0 h 93"/>
              <a:gd name="T10" fmla="*/ 0 60000 65536"/>
              <a:gd name="T11" fmla="*/ 0 60000 65536"/>
              <a:gd name="T12" fmla="*/ 0 60000 65536"/>
              <a:gd name="T13" fmla="*/ 0 60000 65536"/>
              <a:gd name="T14" fmla="*/ 0 60000 65536"/>
              <a:gd name="T15" fmla="*/ 0 w 103"/>
              <a:gd name="T16" fmla="*/ 0 h 93"/>
              <a:gd name="T17" fmla="*/ 103 w 103"/>
              <a:gd name="T18" fmla="*/ 93 h 93"/>
            </a:gdLst>
            <a:ahLst/>
            <a:cxnLst>
              <a:cxn ang="T10">
                <a:pos x="T0" y="T1"/>
              </a:cxn>
              <a:cxn ang="T11">
                <a:pos x="T2" y="T3"/>
              </a:cxn>
              <a:cxn ang="T12">
                <a:pos x="T4" y="T5"/>
              </a:cxn>
              <a:cxn ang="T13">
                <a:pos x="T6" y="T7"/>
              </a:cxn>
              <a:cxn ang="T14">
                <a:pos x="T8" y="T9"/>
              </a:cxn>
            </a:cxnLst>
            <a:rect l="T15" t="T16" r="T17" b="T18"/>
            <a:pathLst>
              <a:path w="103" h="93">
                <a:moveTo>
                  <a:pt x="0" y="0"/>
                </a:moveTo>
                <a:lnTo>
                  <a:pt x="0" y="92"/>
                </a:lnTo>
                <a:lnTo>
                  <a:pt x="102" y="92"/>
                </a:lnTo>
                <a:lnTo>
                  <a:pt x="102" y="0"/>
                </a:lnTo>
                <a:lnTo>
                  <a:pt x="0" y="0"/>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406" name="Rectangle 54"/>
          <p:cNvSpPr>
            <a:spLocks noChangeArrowheads="1"/>
          </p:cNvSpPr>
          <p:nvPr/>
        </p:nvSpPr>
        <p:spPr bwMode="auto">
          <a:xfrm>
            <a:off x="1082675" y="4500563"/>
            <a:ext cx="2173288" cy="822325"/>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latin typeface="Tahoma" pitchFamily="34" charset="0"/>
              </a:rPr>
              <a:t>Approvisionnement</a:t>
            </a:r>
          </a:p>
          <a:p>
            <a:pPr>
              <a:lnSpc>
                <a:spcPct val="100000"/>
              </a:lnSpc>
            </a:pPr>
            <a:r>
              <a:rPr lang="fr-FR" sz="1600">
                <a:solidFill>
                  <a:srgbClr val="00279F"/>
                </a:solidFill>
                <a:latin typeface="Tahoma" pitchFamily="34" charset="0"/>
              </a:rPr>
              <a:t>et production</a:t>
            </a:r>
          </a:p>
          <a:p>
            <a:pPr>
              <a:lnSpc>
                <a:spcPct val="100000"/>
              </a:lnSpc>
            </a:pPr>
            <a:r>
              <a:rPr lang="fr-FR" sz="1600">
                <a:solidFill>
                  <a:srgbClr val="00279F"/>
                </a:solidFill>
                <a:latin typeface="Tahoma" pitchFamily="34" charset="0"/>
              </a:rPr>
              <a:t>anticipés</a:t>
            </a:r>
          </a:p>
        </p:txBody>
      </p:sp>
      <p:sp>
        <p:nvSpPr>
          <p:cNvPr id="15407" name="Rectangle 58"/>
          <p:cNvSpPr>
            <a:spLocks noChangeArrowheads="1"/>
          </p:cNvSpPr>
          <p:nvPr/>
        </p:nvSpPr>
        <p:spPr bwMode="auto">
          <a:xfrm>
            <a:off x="5532438" y="2357438"/>
            <a:ext cx="1719262" cy="577850"/>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latin typeface="Tahoma" pitchFamily="34" charset="0"/>
              </a:rPr>
              <a:t>Prévisions</a:t>
            </a:r>
          </a:p>
          <a:p>
            <a:pPr>
              <a:lnSpc>
                <a:spcPct val="100000"/>
              </a:lnSpc>
            </a:pPr>
            <a:r>
              <a:rPr lang="fr-FR" sz="1600">
                <a:solidFill>
                  <a:srgbClr val="00279F"/>
                </a:solidFill>
                <a:latin typeface="Tahoma" pitchFamily="34" charset="0"/>
              </a:rPr>
              <a:t>à moyen terme</a:t>
            </a:r>
          </a:p>
        </p:txBody>
      </p:sp>
      <p:sp>
        <p:nvSpPr>
          <p:cNvPr id="15408" name="Arc 59"/>
          <p:cNvSpPr>
            <a:spLocks/>
          </p:cNvSpPr>
          <p:nvPr/>
        </p:nvSpPr>
        <p:spPr bwMode="auto">
          <a:xfrm>
            <a:off x="3824288" y="3524250"/>
            <a:ext cx="2085975" cy="1671638"/>
          </a:xfrm>
          <a:custGeom>
            <a:avLst/>
            <a:gdLst>
              <a:gd name="T0" fmla="*/ 2085975 w 21616"/>
              <a:gd name="T1" fmla="*/ 0 h 21600"/>
              <a:gd name="T2" fmla="*/ 0 w 21616"/>
              <a:gd name="T3" fmla="*/ 1671638 h 21600"/>
              <a:gd name="T4" fmla="*/ 1544 w 21616"/>
              <a:gd name="T5" fmla="*/ 0 h 21600"/>
              <a:gd name="T6" fmla="*/ 0 60000 65536"/>
              <a:gd name="T7" fmla="*/ 0 60000 65536"/>
              <a:gd name="T8" fmla="*/ 0 60000 65536"/>
              <a:gd name="T9" fmla="*/ 0 w 21616"/>
              <a:gd name="T10" fmla="*/ 0 h 21600"/>
              <a:gd name="T11" fmla="*/ 21616 w 21616"/>
              <a:gd name="T12" fmla="*/ 21600 h 21600"/>
            </a:gdLst>
            <a:ahLst/>
            <a:cxnLst>
              <a:cxn ang="T6">
                <a:pos x="T0" y="T1"/>
              </a:cxn>
              <a:cxn ang="T7">
                <a:pos x="T2" y="T3"/>
              </a:cxn>
              <a:cxn ang="T8">
                <a:pos x="T4" y="T5"/>
              </a:cxn>
            </a:cxnLst>
            <a:rect l="T9" t="T10" r="T11" b="T12"/>
            <a:pathLst>
              <a:path w="21616" h="21600" fill="none" extrusionOk="0">
                <a:moveTo>
                  <a:pt x="21616" y="0"/>
                </a:moveTo>
                <a:cubicBezTo>
                  <a:pt x="21616" y="11929"/>
                  <a:pt x="11945" y="21600"/>
                  <a:pt x="16" y="21600"/>
                </a:cubicBezTo>
                <a:cubicBezTo>
                  <a:pt x="10" y="21600"/>
                  <a:pt x="5" y="21599"/>
                  <a:pt x="0" y="21599"/>
                </a:cubicBezTo>
              </a:path>
              <a:path w="21616" h="21600" stroke="0" extrusionOk="0">
                <a:moveTo>
                  <a:pt x="21616" y="0"/>
                </a:moveTo>
                <a:cubicBezTo>
                  <a:pt x="21616" y="11929"/>
                  <a:pt x="11945" y="21600"/>
                  <a:pt x="16" y="21600"/>
                </a:cubicBezTo>
                <a:cubicBezTo>
                  <a:pt x="10" y="21600"/>
                  <a:pt x="5" y="21599"/>
                  <a:pt x="0" y="21599"/>
                </a:cubicBezTo>
                <a:lnTo>
                  <a:pt x="16" y="0"/>
                </a:lnTo>
                <a:close/>
              </a:path>
            </a:pathLst>
          </a:custGeom>
          <a:noFill/>
          <a:ln w="38100" cap="rnd">
            <a:solidFill>
              <a:srgbClr val="000000"/>
            </a:solidFill>
            <a:round/>
            <a:headEnd type="triangle" w="med" len="med"/>
            <a:tailEnd type="triangle" w="med" len="med"/>
          </a:ln>
        </p:spPr>
        <p:txBody>
          <a:bodyPr wrap="none" anchor="ctr"/>
          <a:lstStyle/>
          <a:p>
            <a:endParaRPr lang="fr-FR"/>
          </a:p>
        </p:txBody>
      </p:sp>
      <p:sp>
        <p:nvSpPr>
          <p:cNvPr id="15409" name="Freeform 62"/>
          <p:cNvSpPr>
            <a:spLocks/>
          </p:cNvSpPr>
          <p:nvPr/>
        </p:nvSpPr>
        <p:spPr bwMode="auto">
          <a:xfrm>
            <a:off x="5576888" y="2795588"/>
            <a:ext cx="733425" cy="323850"/>
          </a:xfrm>
          <a:custGeom>
            <a:avLst/>
            <a:gdLst>
              <a:gd name="T0" fmla="*/ 0 w 462"/>
              <a:gd name="T1" fmla="*/ 0 h 204"/>
              <a:gd name="T2" fmla="*/ 0 w 462"/>
              <a:gd name="T3" fmla="*/ 203 h 204"/>
              <a:gd name="T4" fmla="*/ 461 w 462"/>
              <a:gd name="T5" fmla="*/ 203 h 204"/>
              <a:gd name="T6" fmla="*/ 0 60000 65536"/>
              <a:gd name="T7" fmla="*/ 0 60000 65536"/>
              <a:gd name="T8" fmla="*/ 0 60000 65536"/>
              <a:gd name="T9" fmla="*/ 0 w 462"/>
              <a:gd name="T10" fmla="*/ 0 h 204"/>
              <a:gd name="T11" fmla="*/ 462 w 462"/>
              <a:gd name="T12" fmla="*/ 204 h 204"/>
            </a:gdLst>
            <a:ahLst/>
            <a:cxnLst>
              <a:cxn ang="T6">
                <a:pos x="T0" y="T1"/>
              </a:cxn>
              <a:cxn ang="T7">
                <a:pos x="T2" y="T3"/>
              </a:cxn>
              <a:cxn ang="T8">
                <a:pos x="T4" y="T5"/>
              </a:cxn>
            </a:cxnLst>
            <a:rect l="T9" t="T10" r="T11" b="T12"/>
            <a:pathLst>
              <a:path w="462" h="204">
                <a:moveTo>
                  <a:pt x="0" y="0"/>
                </a:moveTo>
                <a:lnTo>
                  <a:pt x="0" y="203"/>
                </a:lnTo>
                <a:lnTo>
                  <a:pt x="461" y="203"/>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410" name="Freeform 63"/>
          <p:cNvSpPr>
            <a:spLocks/>
          </p:cNvSpPr>
          <p:nvPr/>
        </p:nvSpPr>
        <p:spPr bwMode="auto">
          <a:xfrm>
            <a:off x="5516563" y="2795588"/>
            <a:ext cx="122237" cy="112712"/>
          </a:xfrm>
          <a:custGeom>
            <a:avLst/>
            <a:gdLst>
              <a:gd name="T0" fmla="*/ 0 w 77"/>
              <a:gd name="T1" fmla="*/ 70 h 71"/>
              <a:gd name="T2" fmla="*/ 39 w 77"/>
              <a:gd name="T3" fmla="*/ 0 h 71"/>
              <a:gd name="T4" fmla="*/ 76 w 77"/>
              <a:gd name="T5" fmla="*/ 70 h 71"/>
              <a:gd name="T6" fmla="*/ 0 w 77"/>
              <a:gd name="T7" fmla="*/ 70 h 71"/>
              <a:gd name="T8" fmla="*/ 0 60000 65536"/>
              <a:gd name="T9" fmla="*/ 0 60000 65536"/>
              <a:gd name="T10" fmla="*/ 0 60000 65536"/>
              <a:gd name="T11" fmla="*/ 0 60000 65536"/>
              <a:gd name="T12" fmla="*/ 0 w 77"/>
              <a:gd name="T13" fmla="*/ 0 h 71"/>
              <a:gd name="T14" fmla="*/ 77 w 77"/>
              <a:gd name="T15" fmla="*/ 71 h 71"/>
            </a:gdLst>
            <a:ahLst/>
            <a:cxnLst>
              <a:cxn ang="T8">
                <a:pos x="T0" y="T1"/>
              </a:cxn>
              <a:cxn ang="T9">
                <a:pos x="T2" y="T3"/>
              </a:cxn>
              <a:cxn ang="T10">
                <a:pos x="T4" y="T5"/>
              </a:cxn>
              <a:cxn ang="T11">
                <a:pos x="T6" y="T7"/>
              </a:cxn>
            </a:cxnLst>
            <a:rect l="T12" t="T13" r="T14" b="T15"/>
            <a:pathLst>
              <a:path w="77" h="71">
                <a:moveTo>
                  <a:pt x="0" y="70"/>
                </a:moveTo>
                <a:lnTo>
                  <a:pt x="39" y="0"/>
                </a:lnTo>
                <a:lnTo>
                  <a:pt x="76" y="70"/>
                </a:lnTo>
                <a:lnTo>
                  <a:pt x="0" y="7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411" name="Freeform 64"/>
          <p:cNvSpPr>
            <a:spLocks/>
          </p:cNvSpPr>
          <p:nvPr/>
        </p:nvSpPr>
        <p:spPr bwMode="auto">
          <a:xfrm>
            <a:off x="6189663" y="3062288"/>
            <a:ext cx="120650" cy="112712"/>
          </a:xfrm>
          <a:custGeom>
            <a:avLst/>
            <a:gdLst>
              <a:gd name="T0" fmla="*/ 0 w 76"/>
              <a:gd name="T1" fmla="*/ 0 h 71"/>
              <a:gd name="T2" fmla="*/ 75 w 76"/>
              <a:gd name="T3" fmla="*/ 35 h 71"/>
              <a:gd name="T4" fmla="*/ 0 w 76"/>
              <a:gd name="T5" fmla="*/ 70 h 71"/>
              <a:gd name="T6" fmla="*/ 0 w 76"/>
              <a:gd name="T7" fmla="*/ 0 h 71"/>
              <a:gd name="T8" fmla="*/ 0 60000 65536"/>
              <a:gd name="T9" fmla="*/ 0 60000 65536"/>
              <a:gd name="T10" fmla="*/ 0 60000 65536"/>
              <a:gd name="T11" fmla="*/ 0 60000 65536"/>
              <a:gd name="T12" fmla="*/ 0 w 76"/>
              <a:gd name="T13" fmla="*/ 0 h 71"/>
              <a:gd name="T14" fmla="*/ 76 w 76"/>
              <a:gd name="T15" fmla="*/ 71 h 71"/>
            </a:gdLst>
            <a:ahLst/>
            <a:cxnLst>
              <a:cxn ang="T8">
                <a:pos x="T0" y="T1"/>
              </a:cxn>
              <a:cxn ang="T9">
                <a:pos x="T2" y="T3"/>
              </a:cxn>
              <a:cxn ang="T10">
                <a:pos x="T4" y="T5"/>
              </a:cxn>
              <a:cxn ang="T11">
                <a:pos x="T6" y="T7"/>
              </a:cxn>
            </a:cxnLst>
            <a:rect l="T12" t="T13" r="T14" b="T15"/>
            <a:pathLst>
              <a:path w="76" h="71">
                <a:moveTo>
                  <a:pt x="0" y="0"/>
                </a:moveTo>
                <a:lnTo>
                  <a:pt x="75" y="35"/>
                </a:lnTo>
                <a:lnTo>
                  <a:pt x="0" y="70"/>
                </a:lnTo>
                <a:lnTo>
                  <a:pt x="0" y="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412" name="Freeform 65"/>
          <p:cNvSpPr>
            <a:spLocks/>
          </p:cNvSpPr>
          <p:nvPr/>
        </p:nvSpPr>
        <p:spPr bwMode="auto">
          <a:xfrm>
            <a:off x="5597525" y="2968625"/>
            <a:ext cx="638175" cy="120650"/>
          </a:xfrm>
          <a:custGeom>
            <a:avLst/>
            <a:gdLst>
              <a:gd name="T0" fmla="*/ 0 w 402"/>
              <a:gd name="T1" fmla="*/ 56 h 76"/>
              <a:gd name="T2" fmla="*/ 100 w 402"/>
              <a:gd name="T3" fmla="*/ 0 h 76"/>
              <a:gd name="T4" fmla="*/ 161 w 402"/>
              <a:gd name="T5" fmla="*/ 75 h 76"/>
              <a:gd name="T6" fmla="*/ 261 w 402"/>
              <a:gd name="T7" fmla="*/ 19 h 76"/>
              <a:gd name="T8" fmla="*/ 281 w 402"/>
              <a:gd name="T9" fmla="*/ 75 h 76"/>
              <a:gd name="T10" fmla="*/ 401 w 402"/>
              <a:gd name="T11" fmla="*/ 38 h 76"/>
              <a:gd name="T12" fmla="*/ 0 60000 65536"/>
              <a:gd name="T13" fmla="*/ 0 60000 65536"/>
              <a:gd name="T14" fmla="*/ 0 60000 65536"/>
              <a:gd name="T15" fmla="*/ 0 60000 65536"/>
              <a:gd name="T16" fmla="*/ 0 60000 65536"/>
              <a:gd name="T17" fmla="*/ 0 60000 65536"/>
              <a:gd name="T18" fmla="*/ 0 w 402"/>
              <a:gd name="T19" fmla="*/ 0 h 76"/>
              <a:gd name="T20" fmla="*/ 402 w 402"/>
              <a:gd name="T21" fmla="*/ 76 h 76"/>
            </a:gdLst>
            <a:ahLst/>
            <a:cxnLst>
              <a:cxn ang="T12">
                <a:pos x="T0" y="T1"/>
              </a:cxn>
              <a:cxn ang="T13">
                <a:pos x="T2" y="T3"/>
              </a:cxn>
              <a:cxn ang="T14">
                <a:pos x="T4" y="T5"/>
              </a:cxn>
              <a:cxn ang="T15">
                <a:pos x="T6" y="T7"/>
              </a:cxn>
              <a:cxn ang="T16">
                <a:pos x="T8" y="T9"/>
              </a:cxn>
              <a:cxn ang="T17">
                <a:pos x="T10" y="T11"/>
              </a:cxn>
            </a:cxnLst>
            <a:rect l="T18" t="T19" r="T20" b="T21"/>
            <a:pathLst>
              <a:path w="402" h="76">
                <a:moveTo>
                  <a:pt x="0" y="56"/>
                </a:moveTo>
                <a:lnTo>
                  <a:pt x="100" y="0"/>
                </a:lnTo>
                <a:lnTo>
                  <a:pt x="161" y="75"/>
                </a:lnTo>
                <a:lnTo>
                  <a:pt x="261" y="19"/>
                </a:lnTo>
                <a:lnTo>
                  <a:pt x="281" y="75"/>
                </a:lnTo>
                <a:lnTo>
                  <a:pt x="401" y="38"/>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413" name="Line 67"/>
          <p:cNvSpPr>
            <a:spLocks noChangeShapeType="1"/>
          </p:cNvSpPr>
          <p:nvPr/>
        </p:nvSpPr>
        <p:spPr bwMode="auto">
          <a:xfrm>
            <a:off x="3200400" y="3276600"/>
            <a:ext cx="4114800" cy="0"/>
          </a:xfrm>
          <a:prstGeom prst="line">
            <a:avLst/>
          </a:prstGeom>
          <a:noFill/>
          <a:ln w="38100">
            <a:solidFill>
              <a:srgbClr val="000000"/>
            </a:solidFill>
            <a:round/>
            <a:headEnd type="triangle" w="med" len="med"/>
            <a:tailEnd type="triangle" w="med" len="med"/>
          </a:ln>
        </p:spPr>
        <p:txBody>
          <a:bodyPr wrap="none" anchor="ctr"/>
          <a:lstStyle/>
          <a:p>
            <a:endParaRPr lang="fr-FR"/>
          </a:p>
        </p:txBody>
      </p:sp>
      <p:sp>
        <p:nvSpPr>
          <p:cNvPr id="15414" name="Line 68"/>
          <p:cNvSpPr>
            <a:spLocks noChangeShapeType="1"/>
          </p:cNvSpPr>
          <p:nvPr/>
        </p:nvSpPr>
        <p:spPr bwMode="auto">
          <a:xfrm>
            <a:off x="3276600" y="2362200"/>
            <a:ext cx="1447800" cy="0"/>
          </a:xfrm>
          <a:prstGeom prst="line">
            <a:avLst/>
          </a:prstGeom>
          <a:noFill/>
          <a:ln w="38100">
            <a:solidFill>
              <a:srgbClr val="000000"/>
            </a:solidFill>
            <a:round/>
            <a:headEnd type="triangle" w="med" len="med"/>
            <a:tailEnd type="triangle" w="med" len="med"/>
          </a:ln>
        </p:spPr>
        <p:txBody>
          <a:bodyPr wrap="none" anchor="ctr"/>
          <a:lstStyle/>
          <a:p>
            <a:endParaRPr lang="fr-FR"/>
          </a:p>
        </p:txBody>
      </p:sp>
      <p:sp>
        <p:nvSpPr>
          <p:cNvPr id="15415" name="Line 69"/>
          <p:cNvSpPr>
            <a:spLocks noChangeShapeType="1"/>
          </p:cNvSpPr>
          <p:nvPr/>
        </p:nvSpPr>
        <p:spPr bwMode="auto">
          <a:xfrm>
            <a:off x="4724400" y="2362200"/>
            <a:ext cx="2667000" cy="0"/>
          </a:xfrm>
          <a:prstGeom prst="line">
            <a:avLst/>
          </a:prstGeom>
          <a:noFill/>
          <a:ln w="38100">
            <a:solidFill>
              <a:srgbClr val="000000"/>
            </a:solidFill>
            <a:round/>
            <a:headEnd/>
            <a:tailEnd type="triangle" w="med" len="med"/>
          </a:ln>
        </p:spPr>
        <p:txBody>
          <a:bodyPr wrap="none" anchor="ctr"/>
          <a:lstStyle/>
          <a:p>
            <a:endParaRPr lang="fr-FR"/>
          </a:p>
        </p:txBody>
      </p:sp>
    </p:spTree>
    <p:extLst>
      <p:ext uri="{BB962C8B-B14F-4D97-AF65-F5344CB8AC3E}">
        <p14:creationId xmlns:p14="http://schemas.microsoft.com/office/powerpoint/2010/main" val="407558809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447800" y="838200"/>
            <a:ext cx="7239000" cy="457200"/>
          </a:xfrm>
        </p:spPr>
        <p:txBody>
          <a:bodyPr/>
          <a:lstStyle/>
          <a:p>
            <a:r>
              <a:rPr lang="fr-FR" dirty="0" smtClean="0"/>
              <a:t>Les règles de regroupement</a:t>
            </a:r>
          </a:p>
        </p:txBody>
      </p:sp>
      <p:sp>
        <p:nvSpPr>
          <p:cNvPr id="16387" name="Rectangle 3"/>
          <p:cNvSpPr>
            <a:spLocks noGrp="1" noChangeArrowheads="1"/>
          </p:cNvSpPr>
          <p:nvPr>
            <p:ph type="body" idx="1"/>
          </p:nvPr>
        </p:nvSpPr>
        <p:spPr>
          <a:xfrm>
            <a:off x="381000" y="1676400"/>
            <a:ext cx="8610600" cy="4114800"/>
          </a:xfrm>
        </p:spPr>
        <p:txBody>
          <a:bodyPr/>
          <a:lstStyle/>
          <a:p>
            <a:pPr>
              <a:lnSpc>
                <a:spcPct val="80000"/>
              </a:lnSpc>
            </a:pPr>
            <a:r>
              <a:rPr lang="fr-FR" sz="2000" smtClean="0"/>
              <a:t>Objectif : diminuer le nombre de lancements</a:t>
            </a:r>
          </a:p>
          <a:p>
            <a:pPr>
              <a:lnSpc>
                <a:spcPct val="80000"/>
              </a:lnSpc>
            </a:pPr>
            <a:r>
              <a:rPr lang="fr-FR" sz="2000" smtClean="0"/>
              <a:t>Définition d’</a:t>
            </a:r>
            <a:r>
              <a:rPr lang="fr-FR" sz="2000" smtClean="0">
                <a:solidFill>
                  <a:srgbClr val="00279F"/>
                </a:solidFill>
              </a:rPr>
              <a:t>horizons de regroupement</a:t>
            </a:r>
          </a:p>
          <a:p>
            <a:pPr lvl="1">
              <a:lnSpc>
                <a:spcPct val="80000"/>
              </a:lnSpc>
            </a:pPr>
            <a:r>
              <a:rPr lang="fr-FR" sz="1600" smtClean="0"/>
              <a:t>jour</a:t>
            </a:r>
          </a:p>
          <a:p>
            <a:pPr lvl="1">
              <a:lnSpc>
                <a:spcPct val="80000"/>
              </a:lnSpc>
            </a:pPr>
            <a:r>
              <a:rPr lang="fr-FR" sz="1600" smtClean="0"/>
              <a:t>semaine</a:t>
            </a:r>
          </a:p>
          <a:p>
            <a:pPr lvl="1">
              <a:lnSpc>
                <a:spcPct val="80000"/>
              </a:lnSpc>
            </a:pPr>
            <a:r>
              <a:rPr lang="fr-FR" sz="1600" smtClean="0"/>
              <a:t>mois</a:t>
            </a:r>
          </a:p>
          <a:p>
            <a:pPr lvl="1">
              <a:lnSpc>
                <a:spcPct val="80000"/>
              </a:lnSpc>
            </a:pPr>
            <a:r>
              <a:rPr lang="fr-FR" sz="1600" smtClean="0"/>
              <a:t>nombre de jours de couverture</a:t>
            </a:r>
          </a:p>
          <a:p>
            <a:pPr>
              <a:lnSpc>
                <a:spcPct val="80000"/>
              </a:lnSpc>
            </a:pPr>
            <a:r>
              <a:rPr lang="fr-FR" sz="2000" smtClean="0"/>
              <a:t>Définition de </a:t>
            </a:r>
            <a:r>
              <a:rPr lang="fr-FR" sz="2000" smtClean="0">
                <a:solidFill>
                  <a:srgbClr val="00279F"/>
                </a:solidFill>
              </a:rPr>
              <a:t>quantités de lancement</a:t>
            </a:r>
          </a:p>
          <a:p>
            <a:pPr lvl="1">
              <a:lnSpc>
                <a:spcPct val="80000"/>
              </a:lnSpc>
            </a:pPr>
            <a:r>
              <a:rPr lang="fr-FR" sz="1600" smtClean="0"/>
              <a:t>quantité minimum</a:t>
            </a:r>
          </a:p>
          <a:p>
            <a:pPr lvl="1">
              <a:lnSpc>
                <a:spcPct val="80000"/>
              </a:lnSpc>
            </a:pPr>
            <a:r>
              <a:rPr lang="fr-FR" sz="1600" smtClean="0"/>
              <a:t>quantité multiple</a:t>
            </a:r>
          </a:p>
          <a:p>
            <a:pPr lvl="1">
              <a:lnSpc>
                <a:spcPct val="80000"/>
              </a:lnSpc>
            </a:pPr>
            <a:r>
              <a:rPr lang="fr-FR" sz="1600" smtClean="0"/>
              <a:t>quantité maximum</a:t>
            </a:r>
          </a:p>
          <a:p>
            <a:pPr>
              <a:lnSpc>
                <a:spcPct val="80000"/>
              </a:lnSpc>
            </a:pPr>
            <a:r>
              <a:rPr lang="fr-FR" sz="2000" smtClean="0"/>
              <a:t>Cas particulier : </a:t>
            </a:r>
            <a:r>
              <a:rPr lang="fr-FR" sz="2000" smtClean="0">
                <a:solidFill>
                  <a:srgbClr val="00279F"/>
                </a:solidFill>
              </a:rPr>
              <a:t>lot pour lot</a:t>
            </a:r>
            <a:r>
              <a:rPr lang="fr-FR" sz="2000" smtClean="0"/>
              <a:t> = pas de regroupement</a:t>
            </a:r>
          </a:p>
          <a:p>
            <a:pPr lvl="1">
              <a:lnSpc>
                <a:spcPct val="80000"/>
              </a:lnSpc>
            </a:pPr>
            <a:r>
              <a:rPr lang="fr-FR" sz="1600" smtClean="0"/>
              <a:t>permet la traçabilité des besoins</a:t>
            </a:r>
          </a:p>
          <a:p>
            <a:pPr>
              <a:lnSpc>
                <a:spcPct val="80000"/>
              </a:lnSpc>
            </a:pPr>
            <a:r>
              <a:rPr lang="fr-FR" sz="2000" smtClean="0"/>
              <a:t>Inconvénients : création de stocks d'en-cours</a:t>
            </a:r>
          </a:p>
        </p:txBody>
      </p:sp>
    </p:spTree>
    <p:extLst>
      <p:ext uri="{BB962C8B-B14F-4D97-AF65-F5344CB8AC3E}">
        <p14:creationId xmlns:p14="http://schemas.microsoft.com/office/powerpoint/2010/main" val="28889586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43000" y="838200"/>
            <a:ext cx="7467600" cy="685800"/>
          </a:xfrm>
        </p:spPr>
        <p:txBody>
          <a:bodyPr/>
          <a:lstStyle/>
          <a:p>
            <a:r>
              <a:rPr lang="fr-FR" dirty="0" smtClean="0"/>
              <a:t>Exemples de regroupements</a:t>
            </a:r>
          </a:p>
        </p:txBody>
      </p:sp>
      <p:sp>
        <p:nvSpPr>
          <p:cNvPr id="17411" name="Line 3"/>
          <p:cNvSpPr>
            <a:spLocks noChangeShapeType="1"/>
          </p:cNvSpPr>
          <p:nvPr/>
        </p:nvSpPr>
        <p:spPr bwMode="auto">
          <a:xfrm>
            <a:off x="1752600" y="2286000"/>
            <a:ext cx="6019800" cy="0"/>
          </a:xfrm>
          <a:prstGeom prst="line">
            <a:avLst/>
          </a:prstGeom>
          <a:noFill/>
          <a:ln w="25400">
            <a:solidFill>
              <a:srgbClr val="000000"/>
            </a:solidFill>
            <a:round/>
            <a:headEnd/>
            <a:tailEnd type="triangle" w="med" len="med"/>
          </a:ln>
        </p:spPr>
        <p:txBody>
          <a:bodyPr wrap="none" anchor="ctr"/>
          <a:lstStyle/>
          <a:p>
            <a:endParaRPr lang="fr-FR"/>
          </a:p>
        </p:txBody>
      </p:sp>
      <p:sp>
        <p:nvSpPr>
          <p:cNvPr id="17412" name="Rectangle 4"/>
          <p:cNvSpPr>
            <a:spLocks noChangeArrowheads="1"/>
          </p:cNvSpPr>
          <p:nvPr/>
        </p:nvSpPr>
        <p:spPr bwMode="auto">
          <a:xfrm>
            <a:off x="2133600" y="1905000"/>
            <a:ext cx="152400" cy="381000"/>
          </a:xfrm>
          <a:prstGeom prst="rect">
            <a:avLst/>
          </a:prstGeom>
          <a:solidFill>
            <a:schemeClr val="accent1"/>
          </a:solidFill>
          <a:ln w="25400">
            <a:solidFill>
              <a:srgbClr val="000000"/>
            </a:solidFill>
            <a:miter lim="800000"/>
            <a:headEnd/>
            <a:tailEnd/>
          </a:ln>
        </p:spPr>
        <p:txBody>
          <a:bodyPr wrap="none" anchor="ctr"/>
          <a:lstStyle/>
          <a:p>
            <a:endParaRPr lang="fr-FR"/>
          </a:p>
        </p:txBody>
      </p:sp>
      <p:sp>
        <p:nvSpPr>
          <p:cNvPr id="17413" name="Rectangle 5"/>
          <p:cNvSpPr>
            <a:spLocks noChangeArrowheads="1"/>
          </p:cNvSpPr>
          <p:nvPr/>
        </p:nvSpPr>
        <p:spPr bwMode="auto">
          <a:xfrm>
            <a:off x="2743200" y="1752600"/>
            <a:ext cx="152400" cy="533400"/>
          </a:xfrm>
          <a:prstGeom prst="rect">
            <a:avLst/>
          </a:prstGeom>
          <a:solidFill>
            <a:schemeClr val="accent1"/>
          </a:solidFill>
          <a:ln w="25400">
            <a:solidFill>
              <a:srgbClr val="000000"/>
            </a:solidFill>
            <a:miter lim="800000"/>
            <a:headEnd/>
            <a:tailEnd/>
          </a:ln>
        </p:spPr>
        <p:txBody>
          <a:bodyPr wrap="none" anchor="ctr"/>
          <a:lstStyle/>
          <a:p>
            <a:endParaRPr lang="fr-FR"/>
          </a:p>
        </p:txBody>
      </p:sp>
      <p:sp>
        <p:nvSpPr>
          <p:cNvPr id="17414" name="Rectangle 6"/>
          <p:cNvSpPr>
            <a:spLocks noChangeArrowheads="1"/>
          </p:cNvSpPr>
          <p:nvPr/>
        </p:nvSpPr>
        <p:spPr bwMode="auto">
          <a:xfrm>
            <a:off x="3200400" y="1981200"/>
            <a:ext cx="152400" cy="304800"/>
          </a:xfrm>
          <a:prstGeom prst="rect">
            <a:avLst/>
          </a:prstGeom>
          <a:solidFill>
            <a:schemeClr val="accent1"/>
          </a:solidFill>
          <a:ln w="25400">
            <a:solidFill>
              <a:srgbClr val="000000"/>
            </a:solidFill>
            <a:miter lim="800000"/>
            <a:headEnd/>
            <a:tailEnd/>
          </a:ln>
        </p:spPr>
        <p:txBody>
          <a:bodyPr wrap="none" anchor="ctr"/>
          <a:lstStyle/>
          <a:p>
            <a:endParaRPr lang="fr-FR"/>
          </a:p>
        </p:txBody>
      </p:sp>
      <p:sp>
        <p:nvSpPr>
          <p:cNvPr id="17415" name="Rectangle 7"/>
          <p:cNvSpPr>
            <a:spLocks noChangeArrowheads="1"/>
          </p:cNvSpPr>
          <p:nvPr/>
        </p:nvSpPr>
        <p:spPr bwMode="auto">
          <a:xfrm>
            <a:off x="4495800" y="1828800"/>
            <a:ext cx="152400" cy="457200"/>
          </a:xfrm>
          <a:prstGeom prst="rect">
            <a:avLst/>
          </a:prstGeom>
          <a:solidFill>
            <a:schemeClr val="accent1"/>
          </a:solidFill>
          <a:ln w="25400">
            <a:solidFill>
              <a:srgbClr val="000000"/>
            </a:solidFill>
            <a:miter lim="800000"/>
            <a:headEnd/>
            <a:tailEnd/>
          </a:ln>
        </p:spPr>
        <p:txBody>
          <a:bodyPr wrap="none" anchor="ctr"/>
          <a:lstStyle/>
          <a:p>
            <a:endParaRPr lang="fr-FR"/>
          </a:p>
        </p:txBody>
      </p:sp>
      <p:sp>
        <p:nvSpPr>
          <p:cNvPr id="17416" name="Rectangle 8"/>
          <p:cNvSpPr>
            <a:spLocks noChangeArrowheads="1"/>
          </p:cNvSpPr>
          <p:nvPr/>
        </p:nvSpPr>
        <p:spPr bwMode="auto">
          <a:xfrm>
            <a:off x="5105400" y="1981200"/>
            <a:ext cx="152400" cy="304800"/>
          </a:xfrm>
          <a:prstGeom prst="rect">
            <a:avLst/>
          </a:prstGeom>
          <a:solidFill>
            <a:schemeClr val="accent1"/>
          </a:solidFill>
          <a:ln w="25400">
            <a:solidFill>
              <a:srgbClr val="000000"/>
            </a:solidFill>
            <a:miter lim="800000"/>
            <a:headEnd/>
            <a:tailEnd/>
          </a:ln>
        </p:spPr>
        <p:txBody>
          <a:bodyPr wrap="none" anchor="ctr"/>
          <a:lstStyle/>
          <a:p>
            <a:endParaRPr lang="fr-FR"/>
          </a:p>
        </p:txBody>
      </p:sp>
      <p:sp>
        <p:nvSpPr>
          <p:cNvPr id="17417" name="Rectangle 9"/>
          <p:cNvSpPr>
            <a:spLocks noChangeArrowheads="1"/>
          </p:cNvSpPr>
          <p:nvPr/>
        </p:nvSpPr>
        <p:spPr bwMode="auto">
          <a:xfrm>
            <a:off x="5715000" y="1676400"/>
            <a:ext cx="152400" cy="609600"/>
          </a:xfrm>
          <a:prstGeom prst="rect">
            <a:avLst/>
          </a:prstGeom>
          <a:solidFill>
            <a:schemeClr val="accent1"/>
          </a:solidFill>
          <a:ln w="25400">
            <a:solidFill>
              <a:srgbClr val="000000"/>
            </a:solidFill>
            <a:miter lim="800000"/>
            <a:headEnd/>
            <a:tailEnd/>
          </a:ln>
        </p:spPr>
        <p:txBody>
          <a:bodyPr wrap="none" anchor="ctr"/>
          <a:lstStyle/>
          <a:p>
            <a:endParaRPr lang="fr-FR"/>
          </a:p>
        </p:txBody>
      </p:sp>
      <p:sp>
        <p:nvSpPr>
          <p:cNvPr id="17418" name="Rectangle 10"/>
          <p:cNvSpPr>
            <a:spLocks noChangeArrowheads="1"/>
          </p:cNvSpPr>
          <p:nvPr/>
        </p:nvSpPr>
        <p:spPr bwMode="auto">
          <a:xfrm>
            <a:off x="6324600" y="1752600"/>
            <a:ext cx="152400" cy="533400"/>
          </a:xfrm>
          <a:prstGeom prst="rect">
            <a:avLst/>
          </a:prstGeom>
          <a:solidFill>
            <a:schemeClr val="accent1"/>
          </a:solidFill>
          <a:ln w="25400">
            <a:solidFill>
              <a:srgbClr val="000000"/>
            </a:solidFill>
            <a:miter lim="800000"/>
            <a:headEnd/>
            <a:tailEnd/>
          </a:ln>
        </p:spPr>
        <p:txBody>
          <a:bodyPr wrap="none" anchor="ctr"/>
          <a:lstStyle/>
          <a:p>
            <a:endParaRPr lang="fr-FR"/>
          </a:p>
        </p:txBody>
      </p:sp>
      <p:sp>
        <p:nvSpPr>
          <p:cNvPr id="17419" name="Rectangle 11"/>
          <p:cNvSpPr>
            <a:spLocks noChangeArrowheads="1"/>
          </p:cNvSpPr>
          <p:nvPr/>
        </p:nvSpPr>
        <p:spPr bwMode="auto">
          <a:xfrm>
            <a:off x="7162800" y="1905000"/>
            <a:ext cx="152400" cy="381000"/>
          </a:xfrm>
          <a:prstGeom prst="rect">
            <a:avLst/>
          </a:prstGeom>
          <a:solidFill>
            <a:schemeClr val="accent1"/>
          </a:solidFill>
          <a:ln w="25400">
            <a:solidFill>
              <a:srgbClr val="000000"/>
            </a:solidFill>
            <a:miter lim="800000"/>
            <a:headEnd/>
            <a:tailEnd/>
          </a:ln>
        </p:spPr>
        <p:txBody>
          <a:bodyPr wrap="none" anchor="ctr"/>
          <a:lstStyle/>
          <a:p>
            <a:endParaRPr lang="fr-FR"/>
          </a:p>
        </p:txBody>
      </p:sp>
      <p:sp>
        <p:nvSpPr>
          <p:cNvPr id="17420" name="Text Box 12"/>
          <p:cNvSpPr txBox="1">
            <a:spLocks noChangeArrowheads="1"/>
          </p:cNvSpPr>
          <p:nvPr/>
        </p:nvSpPr>
        <p:spPr bwMode="auto">
          <a:xfrm>
            <a:off x="288925" y="1865313"/>
            <a:ext cx="1073150" cy="366712"/>
          </a:xfrm>
          <a:prstGeom prst="rect">
            <a:avLst/>
          </a:prstGeom>
          <a:noFill/>
          <a:ln w="25400">
            <a:noFill/>
            <a:miter lim="800000"/>
            <a:headEnd/>
            <a:tailEnd/>
          </a:ln>
        </p:spPr>
        <p:txBody>
          <a:bodyPr wrap="none">
            <a:spAutoFit/>
          </a:bodyPr>
          <a:lstStyle/>
          <a:p>
            <a:pPr algn="l">
              <a:lnSpc>
                <a:spcPct val="100000"/>
              </a:lnSpc>
            </a:pPr>
            <a:r>
              <a:rPr lang="fr-FR" sz="1800">
                <a:solidFill>
                  <a:srgbClr val="00279F"/>
                </a:solidFill>
              </a:rPr>
              <a:t>Besoins</a:t>
            </a:r>
          </a:p>
        </p:txBody>
      </p:sp>
      <p:sp>
        <p:nvSpPr>
          <p:cNvPr id="17421" name="Line 13"/>
          <p:cNvSpPr>
            <a:spLocks noChangeShapeType="1"/>
          </p:cNvSpPr>
          <p:nvPr/>
        </p:nvSpPr>
        <p:spPr bwMode="auto">
          <a:xfrm>
            <a:off x="1752600" y="3048000"/>
            <a:ext cx="6019800" cy="0"/>
          </a:xfrm>
          <a:prstGeom prst="line">
            <a:avLst/>
          </a:prstGeom>
          <a:noFill/>
          <a:ln w="25400">
            <a:solidFill>
              <a:srgbClr val="000000"/>
            </a:solidFill>
            <a:round/>
            <a:headEnd/>
            <a:tailEnd type="triangle" w="med" len="med"/>
          </a:ln>
        </p:spPr>
        <p:txBody>
          <a:bodyPr wrap="none" anchor="ctr"/>
          <a:lstStyle/>
          <a:p>
            <a:endParaRPr lang="fr-FR"/>
          </a:p>
        </p:txBody>
      </p:sp>
      <p:sp>
        <p:nvSpPr>
          <p:cNvPr id="17422" name="Text Box 14"/>
          <p:cNvSpPr txBox="1">
            <a:spLocks noChangeArrowheads="1"/>
          </p:cNvSpPr>
          <p:nvPr/>
        </p:nvSpPr>
        <p:spPr bwMode="auto">
          <a:xfrm>
            <a:off x="304800" y="2703513"/>
            <a:ext cx="1454150" cy="366712"/>
          </a:xfrm>
          <a:prstGeom prst="rect">
            <a:avLst/>
          </a:prstGeom>
          <a:noFill/>
          <a:ln w="25400">
            <a:noFill/>
            <a:miter lim="800000"/>
            <a:headEnd/>
            <a:tailEnd/>
          </a:ln>
        </p:spPr>
        <p:txBody>
          <a:bodyPr wrap="none">
            <a:spAutoFit/>
          </a:bodyPr>
          <a:lstStyle/>
          <a:p>
            <a:pPr algn="l">
              <a:lnSpc>
                <a:spcPct val="100000"/>
              </a:lnSpc>
            </a:pPr>
            <a:r>
              <a:rPr lang="fr-FR" sz="1800">
                <a:solidFill>
                  <a:srgbClr val="00279F"/>
                </a:solidFill>
              </a:rPr>
              <a:t>Lot pour lot</a:t>
            </a:r>
          </a:p>
        </p:txBody>
      </p:sp>
      <p:sp>
        <p:nvSpPr>
          <p:cNvPr id="17423" name="Line 15"/>
          <p:cNvSpPr>
            <a:spLocks noChangeShapeType="1"/>
          </p:cNvSpPr>
          <p:nvPr/>
        </p:nvSpPr>
        <p:spPr bwMode="auto">
          <a:xfrm>
            <a:off x="1752600" y="4419600"/>
            <a:ext cx="6019800" cy="0"/>
          </a:xfrm>
          <a:prstGeom prst="line">
            <a:avLst/>
          </a:prstGeom>
          <a:noFill/>
          <a:ln w="25400">
            <a:solidFill>
              <a:srgbClr val="000000"/>
            </a:solidFill>
            <a:round/>
            <a:headEnd/>
            <a:tailEnd type="triangle" w="med" len="med"/>
          </a:ln>
        </p:spPr>
        <p:txBody>
          <a:bodyPr wrap="none" anchor="ctr"/>
          <a:lstStyle/>
          <a:p>
            <a:endParaRPr lang="fr-FR"/>
          </a:p>
        </p:txBody>
      </p:sp>
      <p:sp>
        <p:nvSpPr>
          <p:cNvPr id="17424" name="Rectangle 16"/>
          <p:cNvSpPr>
            <a:spLocks noChangeArrowheads="1"/>
          </p:cNvSpPr>
          <p:nvPr/>
        </p:nvSpPr>
        <p:spPr bwMode="auto">
          <a:xfrm>
            <a:off x="2133600" y="2667000"/>
            <a:ext cx="152400" cy="3810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25" name="Rectangle 17"/>
          <p:cNvSpPr>
            <a:spLocks noChangeArrowheads="1"/>
          </p:cNvSpPr>
          <p:nvPr/>
        </p:nvSpPr>
        <p:spPr bwMode="auto">
          <a:xfrm>
            <a:off x="2743200" y="2514600"/>
            <a:ext cx="152400" cy="5334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26" name="Rectangle 18"/>
          <p:cNvSpPr>
            <a:spLocks noChangeArrowheads="1"/>
          </p:cNvSpPr>
          <p:nvPr/>
        </p:nvSpPr>
        <p:spPr bwMode="auto">
          <a:xfrm>
            <a:off x="3200400" y="2743200"/>
            <a:ext cx="152400" cy="3048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27" name="Rectangle 19"/>
          <p:cNvSpPr>
            <a:spLocks noChangeArrowheads="1"/>
          </p:cNvSpPr>
          <p:nvPr/>
        </p:nvSpPr>
        <p:spPr bwMode="auto">
          <a:xfrm>
            <a:off x="4495800" y="2590800"/>
            <a:ext cx="152400" cy="4572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28" name="Rectangle 20"/>
          <p:cNvSpPr>
            <a:spLocks noChangeArrowheads="1"/>
          </p:cNvSpPr>
          <p:nvPr/>
        </p:nvSpPr>
        <p:spPr bwMode="auto">
          <a:xfrm>
            <a:off x="5105400" y="2743200"/>
            <a:ext cx="152400" cy="3048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29" name="Rectangle 21"/>
          <p:cNvSpPr>
            <a:spLocks noChangeArrowheads="1"/>
          </p:cNvSpPr>
          <p:nvPr/>
        </p:nvSpPr>
        <p:spPr bwMode="auto">
          <a:xfrm>
            <a:off x="5715000" y="2438400"/>
            <a:ext cx="152400" cy="6096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30" name="Rectangle 22"/>
          <p:cNvSpPr>
            <a:spLocks noChangeArrowheads="1"/>
          </p:cNvSpPr>
          <p:nvPr/>
        </p:nvSpPr>
        <p:spPr bwMode="auto">
          <a:xfrm>
            <a:off x="6324600" y="2514600"/>
            <a:ext cx="152400" cy="5334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31" name="Rectangle 23"/>
          <p:cNvSpPr>
            <a:spLocks noChangeArrowheads="1"/>
          </p:cNvSpPr>
          <p:nvPr/>
        </p:nvSpPr>
        <p:spPr bwMode="auto">
          <a:xfrm>
            <a:off x="7162800" y="2667000"/>
            <a:ext cx="152400" cy="3810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32" name="Text Box 24"/>
          <p:cNvSpPr txBox="1">
            <a:spLocks noChangeArrowheads="1"/>
          </p:cNvSpPr>
          <p:nvPr/>
        </p:nvSpPr>
        <p:spPr bwMode="auto">
          <a:xfrm>
            <a:off x="288925" y="3922713"/>
            <a:ext cx="1111250" cy="641350"/>
          </a:xfrm>
          <a:prstGeom prst="rect">
            <a:avLst/>
          </a:prstGeom>
          <a:noFill/>
          <a:ln w="25400">
            <a:noFill/>
            <a:miter lim="800000"/>
            <a:headEnd/>
            <a:tailEnd/>
          </a:ln>
        </p:spPr>
        <p:txBody>
          <a:bodyPr wrap="none">
            <a:spAutoFit/>
          </a:bodyPr>
          <a:lstStyle/>
          <a:p>
            <a:pPr algn="l">
              <a:lnSpc>
                <a:spcPct val="100000"/>
              </a:lnSpc>
            </a:pPr>
            <a:r>
              <a:rPr lang="fr-FR" sz="1800">
                <a:solidFill>
                  <a:srgbClr val="00279F"/>
                </a:solidFill>
              </a:rPr>
              <a:t>Quantité</a:t>
            </a:r>
          </a:p>
          <a:p>
            <a:pPr algn="l">
              <a:lnSpc>
                <a:spcPct val="100000"/>
              </a:lnSpc>
            </a:pPr>
            <a:r>
              <a:rPr lang="fr-FR" sz="1800">
                <a:solidFill>
                  <a:srgbClr val="00279F"/>
                </a:solidFill>
              </a:rPr>
              <a:t>fixe</a:t>
            </a:r>
          </a:p>
        </p:txBody>
      </p:sp>
      <p:sp>
        <p:nvSpPr>
          <p:cNvPr id="17433" name="Rectangle 25"/>
          <p:cNvSpPr>
            <a:spLocks noChangeArrowheads="1"/>
          </p:cNvSpPr>
          <p:nvPr/>
        </p:nvSpPr>
        <p:spPr bwMode="auto">
          <a:xfrm>
            <a:off x="2133600" y="3276600"/>
            <a:ext cx="152400" cy="11430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34" name="Rectangle 26"/>
          <p:cNvSpPr>
            <a:spLocks noChangeArrowheads="1"/>
          </p:cNvSpPr>
          <p:nvPr/>
        </p:nvSpPr>
        <p:spPr bwMode="auto">
          <a:xfrm>
            <a:off x="2286000" y="3657600"/>
            <a:ext cx="685800" cy="762000"/>
          </a:xfrm>
          <a:prstGeom prst="rect">
            <a:avLst/>
          </a:prstGeom>
          <a:solidFill>
            <a:srgbClr val="00CCFF"/>
          </a:solidFill>
          <a:ln w="25400">
            <a:solidFill>
              <a:srgbClr val="000000"/>
            </a:solidFill>
            <a:miter lim="800000"/>
            <a:headEnd/>
            <a:tailEnd/>
          </a:ln>
        </p:spPr>
        <p:txBody>
          <a:bodyPr wrap="none" anchor="ctr"/>
          <a:lstStyle/>
          <a:p>
            <a:endParaRPr lang="fr-FR"/>
          </a:p>
        </p:txBody>
      </p:sp>
      <p:sp>
        <p:nvSpPr>
          <p:cNvPr id="17435" name="Rectangle 27"/>
          <p:cNvSpPr>
            <a:spLocks noChangeArrowheads="1"/>
          </p:cNvSpPr>
          <p:nvPr/>
        </p:nvSpPr>
        <p:spPr bwMode="auto">
          <a:xfrm>
            <a:off x="2971800" y="4191000"/>
            <a:ext cx="228600" cy="228600"/>
          </a:xfrm>
          <a:prstGeom prst="rect">
            <a:avLst/>
          </a:prstGeom>
          <a:solidFill>
            <a:srgbClr val="00CCFF"/>
          </a:solidFill>
          <a:ln w="25400">
            <a:solidFill>
              <a:srgbClr val="000000"/>
            </a:solidFill>
            <a:miter lim="800000"/>
            <a:headEnd/>
            <a:tailEnd/>
          </a:ln>
        </p:spPr>
        <p:txBody>
          <a:bodyPr wrap="none" anchor="ctr"/>
          <a:lstStyle/>
          <a:p>
            <a:endParaRPr lang="fr-FR"/>
          </a:p>
        </p:txBody>
      </p:sp>
      <p:sp>
        <p:nvSpPr>
          <p:cNvPr id="17436" name="Rectangle 28"/>
          <p:cNvSpPr>
            <a:spLocks noChangeArrowheads="1"/>
          </p:cNvSpPr>
          <p:nvPr/>
        </p:nvSpPr>
        <p:spPr bwMode="auto">
          <a:xfrm>
            <a:off x="3200400" y="3276600"/>
            <a:ext cx="152400" cy="11430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37" name="Rectangle 29"/>
          <p:cNvSpPr>
            <a:spLocks noChangeArrowheads="1"/>
          </p:cNvSpPr>
          <p:nvPr/>
        </p:nvSpPr>
        <p:spPr bwMode="auto">
          <a:xfrm>
            <a:off x="3352800" y="3581400"/>
            <a:ext cx="1143000" cy="838200"/>
          </a:xfrm>
          <a:prstGeom prst="rect">
            <a:avLst/>
          </a:prstGeom>
          <a:solidFill>
            <a:srgbClr val="00CCFF"/>
          </a:solidFill>
          <a:ln w="25400">
            <a:solidFill>
              <a:srgbClr val="000000"/>
            </a:solidFill>
            <a:miter lim="800000"/>
            <a:headEnd/>
            <a:tailEnd/>
          </a:ln>
        </p:spPr>
        <p:txBody>
          <a:bodyPr wrap="none" anchor="ctr"/>
          <a:lstStyle/>
          <a:p>
            <a:endParaRPr lang="fr-FR"/>
          </a:p>
        </p:txBody>
      </p:sp>
      <p:sp>
        <p:nvSpPr>
          <p:cNvPr id="17438" name="Rectangle 30"/>
          <p:cNvSpPr>
            <a:spLocks noChangeArrowheads="1"/>
          </p:cNvSpPr>
          <p:nvPr/>
        </p:nvSpPr>
        <p:spPr bwMode="auto">
          <a:xfrm>
            <a:off x="4495800" y="4038600"/>
            <a:ext cx="609600" cy="381000"/>
          </a:xfrm>
          <a:prstGeom prst="rect">
            <a:avLst/>
          </a:prstGeom>
          <a:solidFill>
            <a:srgbClr val="00CCFF"/>
          </a:solidFill>
          <a:ln w="25400">
            <a:solidFill>
              <a:srgbClr val="000000"/>
            </a:solidFill>
            <a:miter lim="800000"/>
            <a:headEnd/>
            <a:tailEnd/>
          </a:ln>
        </p:spPr>
        <p:txBody>
          <a:bodyPr wrap="none" anchor="ctr"/>
          <a:lstStyle/>
          <a:p>
            <a:endParaRPr lang="fr-FR"/>
          </a:p>
        </p:txBody>
      </p:sp>
      <p:sp>
        <p:nvSpPr>
          <p:cNvPr id="17439" name="Rectangle 31"/>
          <p:cNvSpPr>
            <a:spLocks noChangeArrowheads="1"/>
          </p:cNvSpPr>
          <p:nvPr/>
        </p:nvSpPr>
        <p:spPr bwMode="auto">
          <a:xfrm>
            <a:off x="5105400" y="4343400"/>
            <a:ext cx="609600" cy="76200"/>
          </a:xfrm>
          <a:prstGeom prst="rect">
            <a:avLst/>
          </a:prstGeom>
          <a:solidFill>
            <a:srgbClr val="00CCFF"/>
          </a:solidFill>
          <a:ln w="25400">
            <a:solidFill>
              <a:srgbClr val="000000"/>
            </a:solidFill>
            <a:miter lim="800000"/>
            <a:headEnd/>
            <a:tailEnd/>
          </a:ln>
        </p:spPr>
        <p:txBody>
          <a:bodyPr wrap="none" anchor="ctr"/>
          <a:lstStyle/>
          <a:p>
            <a:endParaRPr lang="fr-FR"/>
          </a:p>
        </p:txBody>
      </p:sp>
      <p:sp>
        <p:nvSpPr>
          <p:cNvPr id="17440" name="Rectangle 32"/>
          <p:cNvSpPr>
            <a:spLocks noChangeArrowheads="1"/>
          </p:cNvSpPr>
          <p:nvPr/>
        </p:nvSpPr>
        <p:spPr bwMode="auto">
          <a:xfrm>
            <a:off x="5715000" y="3276600"/>
            <a:ext cx="152400" cy="11430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41" name="Rectangle 33"/>
          <p:cNvSpPr>
            <a:spLocks noChangeArrowheads="1"/>
          </p:cNvSpPr>
          <p:nvPr/>
        </p:nvSpPr>
        <p:spPr bwMode="auto">
          <a:xfrm>
            <a:off x="5867400" y="3886200"/>
            <a:ext cx="457200" cy="533400"/>
          </a:xfrm>
          <a:prstGeom prst="rect">
            <a:avLst/>
          </a:prstGeom>
          <a:solidFill>
            <a:srgbClr val="00CCFF"/>
          </a:solidFill>
          <a:ln w="25400">
            <a:solidFill>
              <a:srgbClr val="000000"/>
            </a:solidFill>
            <a:miter lim="800000"/>
            <a:headEnd/>
            <a:tailEnd/>
          </a:ln>
        </p:spPr>
        <p:txBody>
          <a:bodyPr wrap="none" anchor="ctr"/>
          <a:lstStyle/>
          <a:p>
            <a:endParaRPr lang="fr-FR"/>
          </a:p>
        </p:txBody>
      </p:sp>
      <p:sp>
        <p:nvSpPr>
          <p:cNvPr id="17442" name="Rectangle 34"/>
          <p:cNvSpPr>
            <a:spLocks noChangeArrowheads="1"/>
          </p:cNvSpPr>
          <p:nvPr/>
        </p:nvSpPr>
        <p:spPr bwMode="auto">
          <a:xfrm>
            <a:off x="7162800" y="3276600"/>
            <a:ext cx="152400" cy="11430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43" name="Rectangle 35"/>
          <p:cNvSpPr>
            <a:spLocks noChangeArrowheads="1"/>
          </p:cNvSpPr>
          <p:nvPr/>
        </p:nvSpPr>
        <p:spPr bwMode="auto">
          <a:xfrm>
            <a:off x="7315200" y="3657600"/>
            <a:ext cx="457200" cy="762000"/>
          </a:xfrm>
          <a:prstGeom prst="rect">
            <a:avLst/>
          </a:prstGeom>
          <a:solidFill>
            <a:srgbClr val="00CCFF"/>
          </a:solidFill>
          <a:ln w="25400">
            <a:solidFill>
              <a:srgbClr val="000000"/>
            </a:solidFill>
            <a:miter lim="800000"/>
            <a:headEnd/>
            <a:tailEnd/>
          </a:ln>
        </p:spPr>
        <p:txBody>
          <a:bodyPr wrap="none" anchor="ctr"/>
          <a:lstStyle/>
          <a:p>
            <a:endParaRPr lang="fr-FR"/>
          </a:p>
        </p:txBody>
      </p:sp>
      <p:sp>
        <p:nvSpPr>
          <p:cNvPr id="17444" name="Line 36"/>
          <p:cNvSpPr>
            <a:spLocks noChangeShapeType="1"/>
          </p:cNvSpPr>
          <p:nvPr/>
        </p:nvSpPr>
        <p:spPr bwMode="auto">
          <a:xfrm>
            <a:off x="1752600" y="5638800"/>
            <a:ext cx="6019800" cy="0"/>
          </a:xfrm>
          <a:prstGeom prst="line">
            <a:avLst/>
          </a:prstGeom>
          <a:noFill/>
          <a:ln w="25400">
            <a:solidFill>
              <a:srgbClr val="000000"/>
            </a:solidFill>
            <a:round/>
            <a:headEnd/>
            <a:tailEnd/>
          </a:ln>
        </p:spPr>
        <p:txBody>
          <a:bodyPr wrap="none" anchor="ctr"/>
          <a:lstStyle/>
          <a:p>
            <a:endParaRPr lang="fr-FR"/>
          </a:p>
        </p:txBody>
      </p:sp>
      <p:sp>
        <p:nvSpPr>
          <p:cNvPr id="17445" name="Text Box 37"/>
          <p:cNvSpPr txBox="1">
            <a:spLocks noChangeArrowheads="1"/>
          </p:cNvSpPr>
          <p:nvPr/>
        </p:nvSpPr>
        <p:spPr bwMode="auto">
          <a:xfrm>
            <a:off x="365125" y="4760913"/>
            <a:ext cx="1403350" cy="641350"/>
          </a:xfrm>
          <a:prstGeom prst="rect">
            <a:avLst/>
          </a:prstGeom>
          <a:noFill/>
          <a:ln w="25400">
            <a:noFill/>
            <a:miter lim="800000"/>
            <a:headEnd/>
            <a:tailEnd/>
          </a:ln>
        </p:spPr>
        <p:txBody>
          <a:bodyPr wrap="none">
            <a:spAutoFit/>
          </a:bodyPr>
          <a:lstStyle/>
          <a:p>
            <a:pPr algn="l">
              <a:lnSpc>
                <a:spcPct val="100000"/>
              </a:lnSpc>
            </a:pPr>
            <a:r>
              <a:rPr lang="fr-FR" sz="1800">
                <a:solidFill>
                  <a:srgbClr val="00279F"/>
                </a:solidFill>
              </a:rPr>
              <a:t>Couverture</a:t>
            </a:r>
          </a:p>
          <a:p>
            <a:pPr algn="l">
              <a:lnSpc>
                <a:spcPct val="100000"/>
              </a:lnSpc>
            </a:pPr>
            <a:r>
              <a:rPr lang="fr-FR" sz="1800">
                <a:solidFill>
                  <a:srgbClr val="00279F"/>
                </a:solidFill>
              </a:rPr>
              <a:t>fixe</a:t>
            </a:r>
          </a:p>
        </p:txBody>
      </p:sp>
      <p:sp>
        <p:nvSpPr>
          <p:cNvPr id="17446" name="Rectangle 38"/>
          <p:cNvSpPr>
            <a:spLocks noChangeArrowheads="1"/>
          </p:cNvSpPr>
          <p:nvPr/>
        </p:nvSpPr>
        <p:spPr bwMode="auto">
          <a:xfrm>
            <a:off x="2133600" y="4724400"/>
            <a:ext cx="152400" cy="9144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47" name="Line 39"/>
          <p:cNvSpPr>
            <a:spLocks noChangeShapeType="1"/>
          </p:cNvSpPr>
          <p:nvPr/>
        </p:nvSpPr>
        <p:spPr bwMode="auto">
          <a:xfrm>
            <a:off x="2057400" y="5715000"/>
            <a:ext cx="838200" cy="0"/>
          </a:xfrm>
          <a:prstGeom prst="line">
            <a:avLst/>
          </a:prstGeom>
          <a:noFill/>
          <a:ln w="25400">
            <a:solidFill>
              <a:srgbClr val="000000"/>
            </a:solidFill>
            <a:round/>
            <a:headEnd type="triangle" w="med" len="med"/>
            <a:tailEnd type="triangle" w="med" len="med"/>
          </a:ln>
        </p:spPr>
        <p:txBody>
          <a:bodyPr wrap="none" anchor="ctr"/>
          <a:lstStyle/>
          <a:p>
            <a:endParaRPr lang="fr-FR"/>
          </a:p>
        </p:txBody>
      </p:sp>
      <p:sp>
        <p:nvSpPr>
          <p:cNvPr id="17448" name="Line 40"/>
          <p:cNvSpPr>
            <a:spLocks noChangeShapeType="1"/>
          </p:cNvSpPr>
          <p:nvPr/>
        </p:nvSpPr>
        <p:spPr bwMode="auto">
          <a:xfrm>
            <a:off x="2895600" y="5715000"/>
            <a:ext cx="838200" cy="0"/>
          </a:xfrm>
          <a:prstGeom prst="line">
            <a:avLst/>
          </a:prstGeom>
          <a:noFill/>
          <a:ln w="25400">
            <a:solidFill>
              <a:srgbClr val="000000"/>
            </a:solidFill>
            <a:round/>
            <a:headEnd type="triangle" w="med" len="med"/>
            <a:tailEnd type="triangle" w="med" len="med"/>
          </a:ln>
        </p:spPr>
        <p:txBody>
          <a:bodyPr wrap="none" anchor="ctr"/>
          <a:lstStyle/>
          <a:p>
            <a:endParaRPr lang="fr-FR"/>
          </a:p>
        </p:txBody>
      </p:sp>
      <p:sp>
        <p:nvSpPr>
          <p:cNvPr id="17449" name="Line 41"/>
          <p:cNvSpPr>
            <a:spLocks noChangeShapeType="1"/>
          </p:cNvSpPr>
          <p:nvPr/>
        </p:nvSpPr>
        <p:spPr bwMode="auto">
          <a:xfrm>
            <a:off x="3733800" y="5715000"/>
            <a:ext cx="838200" cy="0"/>
          </a:xfrm>
          <a:prstGeom prst="line">
            <a:avLst/>
          </a:prstGeom>
          <a:noFill/>
          <a:ln w="25400">
            <a:solidFill>
              <a:srgbClr val="000000"/>
            </a:solidFill>
            <a:round/>
            <a:headEnd type="triangle" w="med" len="med"/>
            <a:tailEnd type="triangle" w="med" len="med"/>
          </a:ln>
        </p:spPr>
        <p:txBody>
          <a:bodyPr wrap="none" anchor="ctr"/>
          <a:lstStyle/>
          <a:p>
            <a:endParaRPr lang="fr-FR"/>
          </a:p>
        </p:txBody>
      </p:sp>
      <p:sp>
        <p:nvSpPr>
          <p:cNvPr id="17450" name="Line 42"/>
          <p:cNvSpPr>
            <a:spLocks noChangeShapeType="1"/>
          </p:cNvSpPr>
          <p:nvPr/>
        </p:nvSpPr>
        <p:spPr bwMode="auto">
          <a:xfrm>
            <a:off x="4572000" y="5715000"/>
            <a:ext cx="838200" cy="0"/>
          </a:xfrm>
          <a:prstGeom prst="line">
            <a:avLst/>
          </a:prstGeom>
          <a:noFill/>
          <a:ln w="25400">
            <a:solidFill>
              <a:srgbClr val="000000"/>
            </a:solidFill>
            <a:round/>
            <a:headEnd type="triangle" w="med" len="med"/>
            <a:tailEnd type="triangle" w="med" len="med"/>
          </a:ln>
        </p:spPr>
        <p:txBody>
          <a:bodyPr wrap="none" anchor="ctr"/>
          <a:lstStyle/>
          <a:p>
            <a:endParaRPr lang="fr-FR"/>
          </a:p>
        </p:txBody>
      </p:sp>
      <p:sp>
        <p:nvSpPr>
          <p:cNvPr id="17451" name="Line 43"/>
          <p:cNvSpPr>
            <a:spLocks noChangeShapeType="1"/>
          </p:cNvSpPr>
          <p:nvPr/>
        </p:nvSpPr>
        <p:spPr bwMode="auto">
          <a:xfrm>
            <a:off x="5410200" y="5715000"/>
            <a:ext cx="838200" cy="0"/>
          </a:xfrm>
          <a:prstGeom prst="line">
            <a:avLst/>
          </a:prstGeom>
          <a:noFill/>
          <a:ln w="25400">
            <a:solidFill>
              <a:srgbClr val="000000"/>
            </a:solidFill>
            <a:round/>
            <a:headEnd type="triangle" w="med" len="med"/>
            <a:tailEnd type="triangle" w="med" len="med"/>
          </a:ln>
        </p:spPr>
        <p:txBody>
          <a:bodyPr wrap="none" anchor="ctr"/>
          <a:lstStyle/>
          <a:p>
            <a:endParaRPr lang="fr-FR"/>
          </a:p>
        </p:txBody>
      </p:sp>
      <p:sp>
        <p:nvSpPr>
          <p:cNvPr id="17452" name="Line 44"/>
          <p:cNvSpPr>
            <a:spLocks noChangeShapeType="1"/>
          </p:cNvSpPr>
          <p:nvPr/>
        </p:nvSpPr>
        <p:spPr bwMode="auto">
          <a:xfrm>
            <a:off x="6248400" y="5715000"/>
            <a:ext cx="838200" cy="0"/>
          </a:xfrm>
          <a:prstGeom prst="line">
            <a:avLst/>
          </a:prstGeom>
          <a:noFill/>
          <a:ln w="25400">
            <a:solidFill>
              <a:srgbClr val="000000"/>
            </a:solidFill>
            <a:round/>
            <a:headEnd type="triangle" w="med" len="med"/>
            <a:tailEnd type="triangle" w="med" len="med"/>
          </a:ln>
        </p:spPr>
        <p:txBody>
          <a:bodyPr wrap="none" anchor="ctr"/>
          <a:lstStyle/>
          <a:p>
            <a:endParaRPr lang="fr-FR"/>
          </a:p>
        </p:txBody>
      </p:sp>
      <p:sp>
        <p:nvSpPr>
          <p:cNvPr id="17453" name="Line 45"/>
          <p:cNvSpPr>
            <a:spLocks noChangeShapeType="1"/>
          </p:cNvSpPr>
          <p:nvPr/>
        </p:nvSpPr>
        <p:spPr bwMode="auto">
          <a:xfrm>
            <a:off x="7086600" y="5715000"/>
            <a:ext cx="838200" cy="0"/>
          </a:xfrm>
          <a:prstGeom prst="line">
            <a:avLst/>
          </a:prstGeom>
          <a:noFill/>
          <a:ln w="25400">
            <a:solidFill>
              <a:srgbClr val="000000"/>
            </a:solidFill>
            <a:round/>
            <a:headEnd type="triangle" w="med" len="med"/>
            <a:tailEnd type="triangle" w="med" len="med"/>
          </a:ln>
        </p:spPr>
        <p:txBody>
          <a:bodyPr wrap="none" anchor="ctr"/>
          <a:lstStyle/>
          <a:p>
            <a:endParaRPr lang="fr-FR"/>
          </a:p>
        </p:txBody>
      </p:sp>
      <p:sp>
        <p:nvSpPr>
          <p:cNvPr id="17454" name="Rectangle 46"/>
          <p:cNvSpPr>
            <a:spLocks noChangeArrowheads="1"/>
          </p:cNvSpPr>
          <p:nvPr/>
        </p:nvSpPr>
        <p:spPr bwMode="auto">
          <a:xfrm>
            <a:off x="3200400" y="5334000"/>
            <a:ext cx="152400" cy="3048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55" name="Rectangle 47"/>
          <p:cNvSpPr>
            <a:spLocks noChangeArrowheads="1"/>
          </p:cNvSpPr>
          <p:nvPr/>
        </p:nvSpPr>
        <p:spPr bwMode="auto">
          <a:xfrm>
            <a:off x="4495800" y="4876800"/>
            <a:ext cx="152400" cy="7620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56" name="Rectangle 48"/>
          <p:cNvSpPr>
            <a:spLocks noChangeArrowheads="1"/>
          </p:cNvSpPr>
          <p:nvPr/>
        </p:nvSpPr>
        <p:spPr bwMode="auto">
          <a:xfrm>
            <a:off x="5715000" y="5029200"/>
            <a:ext cx="152400" cy="6096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57" name="Rectangle 49"/>
          <p:cNvSpPr>
            <a:spLocks noChangeArrowheads="1"/>
          </p:cNvSpPr>
          <p:nvPr/>
        </p:nvSpPr>
        <p:spPr bwMode="auto">
          <a:xfrm>
            <a:off x="6324600" y="5105400"/>
            <a:ext cx="152400" cy="5334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58" name="Rectangle 50"/>
          <p:cNvSpPr>
            <a:spLocks noChangeArrowheads="1"/>
          </p:cNvSpPr>
          <p:nvPr/>
        </p:nvSpPr>
        <p:spPr bwMode="auto">
          <a:xfrm>
            <a:off x="7162800" y="5257800"/>
            <a:ext cx="152400" cy="381000"/>
          </a:xfrm>
          <a:prstGeom prst="rect">
            <a:avLst/>
          </a:prstGeom>
          <a:solidFill>
            <a:srgbClr val="FF00FF"/>
          </a:solidFill>
          <a:ln w="25400">
            <a:solidFill>
              <a:srgbClr val="000000"/>
            </a:solidFill>
            <a:miter lim="800000"/>
            <a:headEnd/>
            <a:tailEnd/>
          </a:ln>
        </p:spPr>
        <p:txBody>
          <a:bodyPr wrap="none" anchor="ctr"/>
          <a:lstStyle/>
          <a:p>
            <a:endParaRPr lang="fr-FR"/>
          </a:p>
        </p:txBody>
      </p:sp>
      <p:sp>
        <p:nvSpPr>
          <p:cNvPr id="17459" name="Rectangle 51"/>
          <p:cNvSpPr>
            <a:spLocks noChangeArrowheads="1"/>
          </p:cNvSpPr>
          <p:nvPr/>
        </p:nvSpPr>
        <p:spPr bwMode="auto">
          <a:xfrm>
            <a:off x="2286000" y="5105400"/>
            <a:ext cx="457200" cy="533400"/>
          </a:xfrm>
          <a:prstGeom prst="rect">
            <a:avLst/>
          </a:prstGeom>
          <a:solidFill>
            <a:srgbClr val="00CCFF"/>
          </a:solidFill>
          <a:ln w="25400">
            <a:solidFill>
              <a:srgbClr val="000000"/>
            </a:solidFill>
            <a:miter lim="800000"/>
            <a:headEnd/>
            <a:tailEnd/>
          </a:ln>
        </p:spPr>
        <p:txBody>
          <a:bodyPr wrap="none" anchor="ctr"/>
          <a:lstStyle/>
          <a:p>
            <a:endParaRPr lang="fr-FR"/>
          </a:p>
        </p:txBody>
      </p:sp>
      <p:sp>
        <p:nvSpPr>
          <p:cNvPr id="17460" name="Rectangle 52"/>
          <p:cNvSpPr>
            <a:spLocks noChangeArrowheads="1"/>
          </p:cNvSpPr>
          <p:nvPr/>
        </p:nvSpPr>
        <p:spPr bwMode="auto">
          <a:xfrm>
            <a:off x="4648200" y="5334000"/>
            <a:ext cx="457200" cy="304800"/>
          </a:xfrm>
          <a:prstGeom prst="rect">
            <a:avLst/>
          </a:prstGeom>
          <a:solidFill>
            <a:srgbClr val="00CCFF"/>
          </a:solidFill>
          <a:ln w="25400">
            <a:solidFill>
              <a:srgbClr val="000000"/>
            </a:solidFill>
            <a:miter lim="800000"/>
            <a:headEnd/>
            <a:tailEnd/>
          </a:ln>
        </p:spPr>
        <p:txBody>
          <a:bodyPr wrap="none" anchor="ctr"/>
          <a:lstStyle/>
          <a:p>
            <a:endParaRPr lang="fr-FR"/>
          </a:p>
        </p:txBody>
      </p:sp>
    </p:spTree>
    <p:extLst>
      <p:ext uri="{BB962C8B-B14F-4D97-AF65-F5344CB8AC3E}">
        <p14:creationId xmlns:p14="http://schemas.microsoft.com/office/powerpoint/2010/main" val="26545094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dirty="0">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Lancements</a:t>
            </a:r>
          </a:p>
        </p:txBody>
      </p:sp>
      <p:sp>
        <p:nvSpPr>
          <p:cNvPr id="19460" name="Rectangle 2" descr=" 19460"/>
          <p:cNvSpPr>
            <a:spLocks noGrp="1" noChangeArrowheads="1"/>
          </p:cNvSpPr>
          <p:nvPr>
            <p:ph type="title"/>
          </p:nvPr>
        </p:nvSpPr>
        <p:spPr/>
        <p:txBody>
          <a:bodyPr/>
          <a:lstStyle/>
          <a:p>
            <a:r>
              <a:rPr lang="fr-FR" dirty="0"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spTree>
    <p:extLst>
      <p:ext uri="{BB962C8B-B14F-4D97-AF65-F5344CB8AC3E}">
        <p14:creationId xmlns:p14="http://schemas.microsoft.com/office/powerpoint/2010/main" val="1533437520"/>
      </p:ext>
    </p:extLst>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spTree>
    <p:extLst>
      <p:ext uri="{BB962C8B-B14F-4D97-AF65-F5344CB8AC3E}">
        <p14:creationId xmlns:p14="http://schemas.microsoft.com/office/powerpoint/2010/main" val="3263640408"/>
      </p:ext>
    </p:extLst>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spTree>
    <p:extLst>
      <p:ext uri="{BB962C8B-B14F-4D97-AF65-F5344CB8AC3E}">
        <p14:creationId xmlns:p14="http://schemas.microsoft.com/office/powerpoint/2010/main" val="1691252531"/>
      </p:ext>
    </p:extLst>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grpSp>
        <p:nvGrpSpPr>
          <p:cNvPr id="11"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spTree>
    <p:extLst>
      <p:ext uri="{BB962C8B-B14F-4D97-AF65-F5344CB8AC3E}">
        <p14:creationId xmlns:p14="http://schemas.microsoft.com/office/powerpoint/2010/main" val="2580988389"/>
      </p:ext>
    </p:extLst>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grpSp>
        <p:nvGrpSpPr>
          <p:cNvPr id="2"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spTree>
    <p:extLst>
      <p:ext uri="{BB962C8B-B14F-4D97-AF65-F5344CB8AC3E}">
        <p14:creationId xmlns:p14="http://schemas.microsoft.com/office/powerpoint/2010/main" val="2791113113"/>
      </p:ext>
    </p:extLst>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grpSp>
        <p:nvGrpSpPr>
          <p:cNvPr id="2"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18"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336384530"/>
      </p:ext>
    </p:extLst>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grpSp>
        <p:nvGrpSpPr>
          <p:cNvPr id="2"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3"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24"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3729455334"/>
      </p:ext>
    </p:extLst>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ChangeArrowheads="1"/>
          </p:cNvSpPr>
          <p:nvPr/>
        </p:nvSpPr>
        <p:spPr bwMode="auto">
          <a:xfrm>
            <a:off x="5003800" y="4059238"/>
            <a:ext cx="2016125" cy="574675"/>
          </a:xfrm>
          <a:prstGeom prst="roundRect">
            <a:avLst>
              <a:gd name="adj" fmla="val 16667"/>
            </a:avLst>
          </a:prstGeom>
          <a:solidFill>
            <a:srgbClr val="FFFF99"/>
          </a:solidFill>
          <a:ln w="12700">
            <a:solidFill>
              <a:srgbClr val="000000"/>
            </a:solidFill>
            <a:round/>
            <a:headEnd/>
            <a:tailEnd/>
          </a:ln>
        </p:spPr>
        <p:txBody>
          <a:bodyPr/>
          <a:lstStyle/>
          <a:p>
            <a:r>
              <a:rPr lang="fr-FR" sz="1800">
                <a:solidFill>
                  <a:srgbClr val="008000"/>
                </a:solidFill>
              </a:rPr>
              <a:t>DRP</a:t>
            </a:r>
            <a:br>
              <a:rPr lang="fr-FR" sz="1800">
                <a:solidFill>
                  <a:srgbClr val="008000"/>
                </a:solidFill>
              </a:rPr>
            </a:br>
            <a:r>
              <a:rPr lang="fr-FR">
                <a:solidFill>
                  <a:srgbClr val="000099"/>
                </a:solidFill>
              </a:rPr>
              <a:t>Stocks</a:t>
            </a:r>
            <a:endParaRPr lang="fr-FR" sz="1000">
              <a:solidFill>
                <a:srgbClr val="000099"/>
              </a:solidFill>
            </a:endParaRPr>
          </a:p>
        </p:txBody>
      </p:sp>
      <p:sp>
        <p:nvSpPr>
          <p:cNvPr id="5123" name="Rectangle 3"/>
          <p:cNvSpPr>
            <a:spLocks noGrp="1" noChangeArrowheads="1"/>
          </p:cNvSpPr>
          <p:nvPr>
            <p:ph type="title"/>
          </p:nvPr>
        </p:nvSpPr>
        <p:spPr>
          <a:xfrm>
            <a:off x="1201738" y="1052513"/>
            <a:ext cx="6877050" cy="342900"/>
          </a:xfrm>
        </p:spPr>
        <p:txBody>
          <a:bodyPr/>
          <a:lstStyle/>
          <a:p>
            <a:r>
              <a:rPr lang="fr-FR" sz="2400" dirty="0" smtClean="0"/>
              <a:t>Les décisions dans la Supply Chain</a:t>
            </a:r>
          </a:p>
        </p:txBody>
      </p:sp>
      <p:sp>
        <p:nvSpPr>
          <p:cNvPr id="53252" name="AutoShape 4"/>
          <p:cNvSpPr>
            <a:spLocks noChangeArrowheads="1"/>
          </p:cNvSpPr>
          <p:nvPr/>
        </p:nvSpPr>
        <p:spPr bwMode="auto">
          <a:xfrm>
            <a:off x="1246188"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p:spPr>
        <p:txBody>
          <a:bodyPr wrap="none" anchor="ctr"/>
          <a:lstStyle/>
          <a:p>
            <a:pPr>
              <a:defRPr/>
            </a:pPr>
            <a:r>
              <a:rPr lang="fr-FR">
                <a:solidFill>
                  <a:srgbClr val="000099"/>
                </a:solidFill>
              </a:rPr>
              <a:t>Approvisionnement</a:t>
            </a:r>
          </a:p>
        </p:txBody>
      </p:sp>
      <p:sp>
        <p:nvSpPr>
          <p:cNvPr id="53253" name="AutoShape 5"/>
          <p:cNvSpPr>
            <a:spLocks noChangeArrowheads="1"/>
          </p:cNvSpPr>
          <p:nvPr/>
        </p:nvSpPr>
        <p:spPr bwMode="auto">
          <a:xfrm>
            <a:off x="3155950"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p:spPr>
        <p:txBody>
          <a:bodyPr wrap="none" anchor="ctr"/>
          <a:lstStyle/>
          <a:p>
            <a:pPr>
              <a:defRPr/>
            </a:pPr>
            <a:r>
              <a:rPr lang="fr-FR">
                <a:solidFill>
                  <a:srgbClr val="000099"/>
                </a:solidFill>
              </a:rPr>
              <a:t>Production</a:t>
            </a:r>
          </a:p>
        </p:txBody>
      </p:sp>
      <p:sp>
        <p:nvSpPr>
          <p:cNvPr id="53254" name="AutoShape 6"/>
          <p:cNvSpPr>
            <a:spLocks noChangeArrowheads="1"/>
          </p:cNvSpPr>
          <p:nvPr/>
        </p:nvSpPr>
        <p:spPr bwMode="auto">
          <a:xfrm>
            <a:off x="5065713"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p:spPr>
        <p:txBody>
          <a:bodyPr wrap="none" anchor="ctr"/>
          <a:lstStyle/>
          <a:p>
            <a:pPr>
              <a:defRPr/>
            </a:pPr>
            <a:r>
              <a:rPr lang="fr-FR">
                <a:solidFill>
                  <a:srgbClr val="000099"/>
                </a:solidFill>
              </a:rPr>
              <a:t>Distribution</a:t>
            </a:r>
          </a:p>
        </p:txBody>
      </p:sp>
      <p:sp>
        <p:nvSpPr>
          <p:cNvPr id="53255" name="AutoShape 7"/>
          <p:cNvSpPr>
            <a:spLocks noChangeArrowheads="1"/>
          </p:cNvSpPr>
          <p:nvPr/>
        </p:nvSpPr>
        <p:spPr bwMode="auto">
          <a:xfrm>
            <a:off x="7053263"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p:spPr>
        <p:txBody>
          <a:bodyPr wrap="none" anchor="ctr"/>
          <a:lstStyle/>
          <a:p>
            <a:pPr>
              <a:defRPr/>
            </a:pPr>
            <a:r>
              <a:rPr lang="fr-FR">
                <a:solidFill>
                  <a:srgbClr val="000099"/>
                </a:solidFill>
              </a:rPr>
              <a:t>Ventes</a:t>
            </a:r>
          </a:p>
        </p:txBody>
      </p:sp>
      <p:sp>
        <p:nvSpPr>
          <p:cNvPr id="5128" name="AutoShape 8"/>
          <p:cNvSpPr>
            <a:spLocks noChangeArrowheads="1"/>
          </p:cNvSpPr>
          <p:nvPr/>
        </p:nvSpPr>
        <p:spPr bwMode="auto">
          <a:xfrm>
            <a:off x="1258888" y="2473325"/>
            <a:ext cx="5761037" cy="576263"/>
          </a:xfrm>
          <a:prstGeom prst="roundRect">
            <a:avLst>
              <a:gd name="adj" fmla="val 16667"/>
            </a:avLst>
          </a:prstGeom>
          <a:solidFill>
            <a:srgbClr val="FFFF99"/>
          </a:solidFill>
          <a:ln w="12700">
            <a:solidFill>
              <a:srgbClr val="000000"/>
            </a:solidFill>
            <a:round/>
            <a:headEnd/>
            <a:tailEnd/>
          </a:ln>
        </p:spPr>
        <p:txBody>
          <a:bodyPr wrap="none"/>
          <a:lstStyle/>
          <a:p>
            <a:r>
              <a:rPr lang="fr-FR" sz="1800">
                <a:solidFill>
                  <a:srgbClr val="008000"/>
                </a:solidFill>
              </a:rPr>
              <a:t>Structure du système, conception produits / process</a:t>
            </a:r>
          </a:p>
        </p:txBody>
      </p:sp>
      <p:sp>
        <p:nvSpPr>
          <p:cNvPr id="5129" name="Text Box 9"/>
          <p:cNvSpPr txBox="1">
            <a:spLocks noChangeArrowheads="1"/>
          </p:cNvSpPr>
          <p:nvPr/>
        </p:nvSpPr>
        <p:spPr bwMode="auto">
          <a:xfrm>
            <a:off x="1308100" y="2806700"/>
            <a:ext cx="1779588" cy="284163"/>
          </a:xfrm>
          <a:prstGeom prst="rect">
            <a:avLst/>
          </a:prstGeom>
          <a:noFill/>
          <a:ln w="12700">
            <a:noFill/>
            <a:miter lim="800000"/>
            <a:headEnd/>
            <a:tailEnd/>
          </a:ln>
        </p:spPr>
        <p:txBody>
          <a:bodyPr wrap="none">
            <a:spAutoFit/>
          </a:bodyPr>
          <a:lstStyle/>
          <a:p>
            <a:pPr algn="l"/>
            <a:r>
              <a:rPr lang="fr-FR">
                <a:solidFill>
                  <a:srgbClr val="000099"/>
                </a:solidFill>
              </a:rPr>
              <a:t>Panel fournisseurs</a:t>
            </a:r>
          </a:p>
        </p:txBody>
      </p:sp>
      <p:sp>
        <p:nvSpPr>
          <p:cNvPr id="5130" name="Text Box 10"/>
          <p:cNvSpPr txBox="1">
            <a:spLocks noChangeArrowheads="1"/>
          </p:cNvSpPr>
          <p:nvPr/>
        </p:nvSpPr>
        <p:spPr bwMode="auto">
          <a:xfrm>
            <a:off x="3525838" y="2806700"/>
            <a:ext cx="765175" cy="284163"/>
          </a:xfrm>
          <a:prstGeom prst="rect">
            <a:avLst/>
          </a:prstGeom>
          <a:noFill/>
          <a:ln w="12700">
            <a:noFill/>
            <a:miter lim="800000"/>
            <a:headEnd/>
            <a:tailEnd/>
          </a:ln>
        </p:spPr>
        <p:txBody>
          <a:bodyPr wrap="none">
            <a:spAutoFit/>
          </a:bodyPr>
          <a:lstStyle/>
          <a:p>
            <a:pPr algn="l"/>
            <a:r>
              <a:rPr lang="fr-FR">
                <a:solidFill>
                  <a:srgbClr val="000099"/>
                </a:solidFill>
              </a:rPr>
              <a:t>Usines</a:t>
            </a:r>
          </a:p>
        </p:txBody>
      </p:sp>
      <p:sp>
        <p:nvSpPr>
          <p:cNvPr id="5131" name="Text Box 11"/>
          <p:cNvSpPr txBox="1">
            <a:spLocks noChangeArrowheads="1"/>
          </p:cNvSpPr>
          <p:nvPr/>
        </p:nvSpPr>
        <p:spPr bwMode="auto">
          <a:xfrm>
            <a:off x="4819650" y="2806700"/>
            <a:ext cx="2092325" cy="284163"/>
          </a:xfrm>
          <a:prstGeom prst="rect">
            <a:avLst/>
          </a:prstGeom>
          <a:noFill/>
          <a:ln w="12700">
            <a:noFill/>
            <a:miter lim="800000"/>
            <a:headEnd/>
            <a:tailEnd/>
          </a:ln>
        </p:spPr>
        <p:txBody>
          <a:bodyPr wrap="none">
            <a:spAutoFit/>
          </a:bodyPr>
          <a:lstStyle/>
          <a:p>
            <a:pPr algn="l"/>
            <a:r>
              <a:rPr lang="fr-FR">
                <a:solidFill>
                  <a:srgbClr val="000099"/>
                </a:solidFill>
              </a:rPr>
              <a:t>Réseau de distribution</a:t>
            </a:r>
          </a:p>
        </p:txBody>
      </p:sp>
      <p:sp>
        <p:nvSpPr>
          <p:cNvPr id="5132" name="Text Box 12"/>
          <p:cNvSpPr txBox="1">
            <a:spLocks noChangeArrowheads="1"/>
          </p:cNvSpPr>
          <p:nvPr/>
        </p:nvSpPr>
        <p:spPr bwMode="auto">
          <a:xfrm>
            <a:off x="193675" y="2360613"/>
            <a:ext cx="911225" cy="668337"/>
          </a:xfrm>
          <a:prstGeom prst="rect">
            <a:avLst/>
          </a:prstGeom>
          <a:noFill/>
          <a:ln w="12700">
            <a:noFill/>
            <a:miter lim="800000"/>
            <a:headEnd/>
            <a:tailEnd/>
          </a:ln>
        </p:spPr>
        <p:txBody>
          <a:bodyPr wrap="none">
            <a:spAutoFit/>
          </a:bodyPr>
          <a:lstStyle/>
          <a:p>
            <a:r>
              <a:rPr lang="fr-FR">
                <a:solidFill>
                  <a:srgbClr val="000099"/>
                </a:solidFill>
              </a:rPr>
              <a:t>Long</a:t>
            </a:r>
          </a:p>
          <a:p>
            <a:r>
              <a:rPr lang="fr-FR">
                <a:solidFill>
                  <a:srgbClr val="000099"/>
                </a:solidFill>
              </a:rPr>
              <a:t>Terme</a:t>
            </a:r>
          </a:p>
          <a:p>
            <a:r>
              <a:rPr lang="fr-FR">
                <a:solidFill>
                  <a:srgbClr val="008000"/>
                </a:solidFill>
              </a:rPr>
              <a:t>(années)</a:t>
            </a:r>
          </a:p>
        </p:txBody>
      </p:sp>
      <p:sp>
        <p:nvSpPr>
          <p:cNvPr id="5133" name="AutoShape 13"/>
          <p:cNvSpPr>
            <a:spLocks noChangeArrowheads="1"/>
          </p:cNvSpPr>
          <p:nvPr/>
        </p:nvSpPr>
        <p:spPr bwMode="auto">
          <a:xfrm>
            <a:off x="1258888" y="3265488"/>
            <a:ext cx="5761037" cy="576262"/>
          </a:xfrm>
          <a:prstGeom prst="roundRect">
            <a:avLst>
              <a:gd name="adj" fmla="val 16667"/>
            </a:avLst>
          </a:prstGeom>
          <a:solidFill>
            <a:srgbClr val="FFFF99"/>
          </a:solidFill>
          <a:ln w="12700">
            <a:solidFill>
              <a:srgbClr val="000000"/>
            </a:solidFill>
            <a:round/>
            <a:headEnd/>
            <a:tailEnd/>
          </a:ln>
        </p:spPr>
        <p:txBody>
          <a:bodyPr wrap="none"/>
          <a:lstStyle/>
          <a:p>
            <a:r>
              <a:rPr lang="fr-FR" sz="1800">
                <a:solidFill>
                  <a:srgbClr val="008000"/>
                </a:solidFill>
              </a:rPr>
              <a:t>Plan industriel et commercial</a:t>
            </a:r>
          </a:p>
        </p:txBody>
      </p:sp>
      <p:sp>
        <p:nvSpPr>
          <p:cNvPr id="5134" name="Text Box 14"/>
          <p:cNvSpPr txBox="1">
            <a:spLocks noChangeArrowheads="1"/>
          </p:cNvSpPr>
          <p:nvPr/>
        </p:nvSpPr>
        <p:spPr bwMode="auto">
          <a:xfrm>
            <a:off x="290513" y="3213100"/>
            <a:ext cx="744537" cy="668338"/>
          </a:xfrm>
          <a:prstGeom prst="rect">
            <a:avLst/>
          </a:prstGeom>
          <a:noFill/>
          <a:ln w="12700">
            <a:noFill/>
            <a:miter lim="800000"/>
            <a:headEnd/>
            <a:tailEnd/>
          </a:ln>
        </p:spPr>
        <p:txBody>
          <a:bodyPr wrap="none">
            <a:spAutoFit/>
          </a:bodyPr>
          <a:lstStyle/>
          <a:p>
            <a:r>
              <a:rPr lang="fr-FR">
                <a:solidFill>
                  <a:srgbClr val="000099"/>
                </a:solidFill>
              </a:rPr>
              <a:t>Moyen</a:t>
            </a:r>
          </a:p>
          <a:p>
            <a:r>
              <a:rPr lang="fr-FR">
                <a:solidFill>
                  <a:srgbClr val="000099"/>
                </a:solidFill>
              </a:rPr>
              <a:t>Terme</a:t>
            </a:r>
          </a:p>
          <a:p>
            <a:r>
              <a:rPr lang="fr-FR">
                <a:solidFill>
                  <a:srgbClr val="008000"/>
                </a:solidFill>
              </a:rPr>
              <a:t>(mois)</a:t>
            </a:r>
          </a:p>
        </p:txBody>
      </p:sp>
      <p:sp>
        <p:nvSpPr>
          <p:cNvPr id="5135" name="AutoShape 15"/>
          <p:cNvSpPr>
            <a:spLocks noChangeArrowheads="1"/>
          </p:cNvSpPr>
          <p:nvPr/>
        </p:nvSpPr>
        <p:spPr bwMode="auto">
          <a:xfrm>
            <a:off x="3190875" y="4059238"/>
            <a:ext cx="1728788" cy="574675"/>
          </a:xfrm>
          <a:prstGeom prst="roundRect">
            <a:avLst>
              <a:gd name="adj" fmla="val 16667"/>
            </a:avLst>
          </a:prstGeom>
          <a:solidFill>
            <a:srgbClr val="FFFF99"/>
          </a:solidFill>
          <a:ln w="12700">
            <a:solidFill>
              <a:srgbClr val="000000"/>
            </a:solidFill>
            <a:round/>
            <a:headEnd/>
            <a:tailEnd/>
          </a:ln>
        </p:spPr>
        <p:txBody>
          <a:bodyPr/>
          <a:lstStyle/>
          <a:p>
            <a:r>
              <a:rPr lang="fr-FR" sz="1800">
                <a:solidFill>
                  <a:srgbClr val="008000"/>
                </a:solidFill>
              </a:rPr>
              <a:t>PDP – MRP</a:t>
            </a:r>
            <a:br>
              <a:rPr lang="fr-FR" sz="1800">
                <a:solidFill>
                  <a:srgbClr val="008000"/>
                </a:solidFill>
              </a:rPr>
            </a:br>
            <a:r>
              <a:rPr lang="fr-FR">
                <a:solidFill>
                  <a:srgbClr val="000099"/>
                </a:solidFill>
              </a:rPr>
              <a:t>Stocks</a:t>
            </a:r>
            <a:endParaRPr lang="fr-FR" sz="1000">
              <a:solidFill>
                <a:srgbClr val="000099"/>
              </a:solidFill>
            </a:endParaRPr>
          </a:p>
        </p:txBody>
      </p:sp>
      <p:sp>
        <p:nvSpPr>
          <p:cNvPr id="5136" name="AutoShape 16"/>
          <p:cNvSpPr>
            <a:spLocks noChangeArrowheads="1"/>
          </p:cNvSpPr>
          <p:nvPr/>
        </p:nvSpPr>
        <p:spPr bwMode="auto">
          <a:xfrm>
            <a:off x="1246188" y="4059238"/>
            <a:ext cx="1873250" cy="576262"/>
          </a:xfrm>
          <a:prstGeom prst="roundRect">
            <a:avLst>
              <a:gd name="adj" fmla="val 16667"/>
            </a:avLst>
          </a:prstGeom>
          <a:solidFill>
            <a:srgbClr val="FFFF99"/>
          </a:solidFill>
          <a:ln w="12700">
            <a:solidFill>
              <a:srgbClr val="000000"/>
            </a:solidFill>
            <a:round/>
            <a:headEnd/>
            <a:tailEnd/>
          </a:ln>
        </p:spPr>
        <p:txBody>
          <a:bodyPr/>
          <a:lstStyle/>
          <a:p>
            <a:r>
              <a:rPr lang="fr-FR" sz="1800">
                <a:solidFill>
                  <a:srgbClr val="008000"/>
                </a:solidFill>
              </a:rPr>
              <a:t>MRP</a:t>
            </a:r>
          </a:p>
        </p:txBody>
      </p:sp>
      <p:sp>
        <p:nvSpPr>
          <p:cNvPr id="5137" name="AutoShape 17"/>
          <p:cNvSpPr>
            <a:spLocks noChangeArrowheads="1"/>
          </p:cNvSpPr>
          <p:nvPr/>
        </p:nvSpPr>
        <p:spPr bwMode="auto">
          <a:xfrm>
            <a:off x="7127875" y="3265488"/>
            <a:ext cx="1824038" cy="576262"/>
          </a:xfrm>
          <a:prstGeom prst="roundRect">
            <a:avLst>
              <a:gd name="adj" fmla="val 16667"/>
            </a:avLst>
          </a:prstGeom>
          <a:solidFill>
            <a:srgbClr val="FFFF99"/>
          </a:solidFill>
          <a:ln w="12700">
            <a:solidFill>
              <a:srgbClr val="000000"/>
            </a:solidFill>
            <a:round/>
            <a:headEnd/>
            <a:tailEnd/>
          </a:ln>
        </p:spPr>
        <p:txBody>
          <a:bodyPr/>
          <a:lstStyle/>
          <a:p>
            <a:r>
              <a:rPr lang="fr-FR" sz="1600">
                <a:solidFill>
                  <a:srgbClr val="008000"/>
                </a:solidFill>
              </a:rPr>
              <a:t>Prévisions à MT</a:t>
            </a:r>
            <a:r>
              <a:rPr lang="fr-FR" sz="1600">
                <a:solidFill>
                  <a:srgbClr val="000099"/>
                </a:solidFill>
              </a:rPr>
              <a:t/>
            </a:r>
            <a:br>
              <a:rPr lang="fr-FR" sz="1600">
                <a:solidFill>
                  <a:srgbClr val="000099"/>
                </a:solidFill>
              </a:rPr>
            </a:br>
            <a:r>
              <a:rPr lang="fr-FR">
                <a:solidFill>
                  <a:srgbClr val="000099"/>
                </a:solidFill>
              </a:rPr>
              <a:t>par famille</a:t>
            </a:r>
          </a:p>
        </p:txBody>
      </p:sp>
      <p:sp>
        <p:nvSpPr>
          <p:cNvPr id="5138" name="AutoShape 18"/>
          <p:cNvSpPr>
            <a:spLocks noChangeArrowheads="1"/>
          </p:cNvSpPr>
          <p:nvPr/>
        </p:nvSpPr>
        <p:spPr bwMode="auto">
          <a:xfrm>
            <a:off x="7127875" y="4059238"/>
            <a:ext cx="1824038" cy="574675"/>
          </a:xfrm>
          <a:prstGeom prst="roundRect">
            <a:avLst>
              <a:gd name="adj" fmla="val 16667"/>
            </a:avLst>
          </a:prstGeom>
          <a:solidFill>
            <a:srgbClr val="FFFF99"/>
          </a:solidFill>
          <a:ln w="12700">
            <a:solidFill>
              <a:srgbClr val="000000"/>
            </a:solidFill>
            <a:round/>
            <a:headEnd/>
            <a:tailEnd/>
          </a:ln>
        </p:spPr>
        <p:txBody>
          <a:bodyPr/>
          <a:lstStyle/>
          <a:p>
            <a:r>
              <a:rPr lang="fr-FR" sz="1600">
                <a:solidFill>
                  <a:srgbClr val="008000"/>
                </a:solidFill>
              </a:rPr>
              <a:t>Prévisions à CT</a:t>
            </a:r>
            <a:br>
              <a:rPr lang="fr-FR" sz="1600">
                <a:solidFill>
                  <a:srgbClr val="008000"/>
                </a:solidFill>
              </a:rPr>
            </a:br>
            <a:r>
              <a:rPr lang="fr-FR">
                <a:solidFill>
                  <a:srgbClr val="000099"/>
                </a:solidFill>
              </a:rPr>
              <a:t>Cdes clients - ATP</a:t>
            </a:r>
          </a:p>
        </p:txBody>
      </p:sp>
      <p:sp>
        <p:nvSpPr>
          <p:cNvPr id="5139" name="AutoShape 19"/>
          <p:cNvSpPr>
            <a:spLocks noChangeArrowheads="1"/>
          </p:cNvSpPr>
          <p:nvPr/>
        </p:nvSpPr>
        <p:spPr bwMode="auto">
          <a:xfrm>
            <a:off x="7127875" y="4849813"/>
            <a:ext cx="1824038" cy="595312"/>
          </a:xfrm>
          <a:prstGeom prst="roundRect">
            <a:avLst>
              <a:gd name="adj" fmla="val 16667"/>
            </a:avLst>
          </a:prstGeom>
          <a:solidFill>
            <a:srgbClr val="FFFF99"/>
          </a:solidFill>
          <a:ln w="12700">
            <a:solidFill>
              <a:srgbClr val="000000"/>
            </a:solidFill>
            <a:round/>
            <a:headEnd/>
            <a:tailEnd/>
          </a:ln>
        </p:spPr>
        <p:txBody>
          <a:bodyPr/>
          <a:lstStyle/>
          <a:p>
            <a:r>
              <a:rPr lang="fr-FR" sz="1600">
                <a:solidFill>
                  <a:srgbClr val="000099"/>
                </a:solidFill>
              </a:rPr>
              <a:t>Facturation</a:t>
            </a:r>
          </a:p>
          <a:p>
            <a:r>
              <a:rPr lang="fr-FR" sz="1600">
                <a:solidFill>
                  <a:srgbClr val="000099"/>
                </a:solidFill>
              </a:rPr>
              <a:t>Services</a:t>
            </a:r>
          </a:p>
        </p:txBody>
      </p:sp>
      <p:sp>
        <p:nvSpPr>
          <p:cNvPr id="5140" name="Text Box 20"/>
          <p:cNvSpPr txBox="1">
            <a:spLocks noChangeArrowheads="1"/>
          </p:cNvSpPr>
          <p:nvPr/>
        </p:nvSpPr>
        <p:spPr bwMode="auto">
          <a:xfrm>
            <a:off x="107950" y="4005263"/>
            <a:ext cx="1109663" cy="668337"/>
          </a:xfrm>
          <a:prstGeom prst="rect">
            <a:avLst/>
          </a:prstGeom>
          <a:noFill/>
          <a:ln w="12700">
            <a:noFill/>
            <a:miter lim="800000"/>
            <a:headEnd/>
            <a:tailEnd/>
          </a:ln>
        </p:spPr>
        <p:txBody>
          <a:bodyPr wrap="none">
            <a:spAutoFit/>
          </a:bodyPr>
          <a:lstStyle/>
          <a:p>
            <a:r>
              <a:rPr lang="fr-FR">
                <a:solidFill>
                  <a:srgbClr val="000099"/>
                </a:solidFill>
              </a:rPr>
              <a:t>Court</a:t>
            </a:r>
          </a:p>
          <a:p>
            <a:r>
              <a:rPr lang="fr-FR">
                <a:solidFill>
                  <a:srgbClr val="000099"/>
                </a:solidFill>
              </a:rPr>
              <a:t>Terme</a:t>
            </a:r>
          </a:p>
          <a:p>
            <a:r>
              <a:rPr lang="fr-FR">
                <a:solidFill>
                  <a:srgbClr val="008000"/>
                </a:solidFill>
              </a:rPr>
              <a:t>(semaines)</a:t>
            </a:r>
          </a:p>
        </p:txBody>
      </p:sp>
      <p:sp>
        <p:nvSpPr>
          <p:cNvPr id="5141" name="Text Box 21"/>
          <p:cNvSpPr txBox="1">
            <a:spLocks noChangeArrowheads="1"/>
          </p:cNvSpPr>
          <p:nvPr/>
        </p:nvSpPr>
        <p:spPr bwMode="auto">
          <a:xfrm>
            <a:off x="138113" y="4868863"/>
            <a:ext cx="1030287" cy="476250"/>
          </a:xfrm>
          <a:prstGeom prst="rect">
            <a:avLst/>
          </a:prstGeom>
          <a:noFill/>
          <a:ln w="12700">
            <a:noFill/>
            <a:miter lim="800000"/>
            <a:headEnd/>
            <a:tailEnd/>
          </a:ln>
        </p:spPr>
        <p:txBody>
          <a:bodyPr wrap="none">
            <a:spAutoFit/>
          </a:bodyPr>
          <a:lstStyle/>
          <a:p>
            <a:r>
              <a:rPr lang="fr-FR">
                <a:solidFill>
                  <a:srgbClr val="000099"/>
                </a:solidFill>
              </a:rPr>
              <a:t>Exécution</a:t>
            </a:r>
          </a:p>
          <a:p>
            <a:r>
              <a:rPr lang="fr-FR">
                <a:solidFill>
                  <a:srgbClr val="008000"/>
                </a:solidFill>
              </a:rPr>
              <a:t>(jours)</a:t>
            </a:r>
          </a:p>
        </p:txBody>
      </p:sp>
      <p:sp>
        <p:nvSpPr>
          <p:cNvPr id="5142" name="Text Box 22"/>
          <p:cNvSpPr txBox="1">
            <a:spLocks noChangeArrowheads="1"/>
          </p:cNvSpPr>
          <p:nvPr/>
        </p:nvSpPr>
        <p:spPr bwMode="auto">
          <a:xfrm>
            <a:off x="1701800" y="3557588"/>
            <a:ext cx="912813" cy="284162"/>
          </a:xfrm>
          <a:prstGeom prst="rect">
            <a:avLst/>
          </a:prstGeom>
          <a:noFill/>
          <a:ln w="12700">
            <a:noFill/>
            <a:miter lim="800000"/>
            <a:headEnd/>
            <a:tailEnd/>
          </a:ln>
        </p:spPr>
        <p:txBody>
          <a:bodyPr wrap="none">
            <a:spAutoFit/>
          </a:bodyPr>
          <a:lstStyle/>
          <a:p>
            <a:pPr algn="l"/>
            <a:r>
              <a:rPr lang="fr-FR">
                <a:solidFill>
                  <a:srgbClr val="000099"/>
                </a:solidFill>
              </a:rPr>
              <a:t>Contrats</a:t>
            </a:r>
          </a:p>
        </p:txBody>
      </p:sp>
      <p:sp>
        <p:nvSpPr>
          <p:cNvPr id="5143" name="Text Box 23"/>
          <p:cNvSpPr txBox="1">
            <a:spLocks noChangeArrowheads="1"/>
          </p:cNvSpPr>
          <p:nvPr/>
        </p:nvSpPr>
        <p:spPr bwMode="auto">
          <a:xfrm>
            <a:off x="2901950" y="3554413"/>
            <a:ext cx="2359025" cy="284162"/>
          </a:xfrm>
          <a:prstGeom prst="rect">
            <a:avLst/>
          </a:prstGeom>
          <a:noFill/>
          <a:ln w="12700">
            <a:noFill/>
            <a:miter lim="800000"/>
            <a:headEnd/>
            <a:tailEnd/>
          </a:ln>
        </p:spPr>
        <p:txBody>
          <a:bodyPr wrap="none">
            <a:spAutoFit/>
          </a:bodyPr>
          <a:lstStyle/>
          <a:p>
            <a:pPr algn="l"/>
            <a:r>
              <a:rPr lang="fr-FR">
                <a:solidFill>
                  <a:srgbClr val="000099"/>
                </a:solidFill>
              </a:rPr>
              <a:t>Ajustement des capacités</a:t>
            </a:r>
          </a:p>
        </p:txBody>
      </p:sp>
      <p:sp>
        <p:nvSpPr>
          <p:cNvPr id="5144" name="Text Box 24"/>
          <p:cNvSpPr txBox="1">
            <a:spLocks noChangeArrowheads="1"/>
          </p:cNvSpPr>
          <p:nvPr/>
        </p:nvSpPr>
        <p:spPr bwMode="auto">
          <a:xfrm>
            <a:off x="5638800" y="3554413"/>
            <a:ext cx="765175" cy="284162"/>
          </a:xfrm>
          <a:prstGeom prst="rect">
            <a:avLst/>
          </a:prstGeom>
          <a:noFill/>
          <a:ln w="12700">
            <a:noFill/>
            <a:miter lim="800000"/>
            <a:headEnd/>
            <a:tailEnd/>
          </a:ln>
        </p:spPr>
        <p:txBody>
          <a:bodyPr wrap="none">
            <a:spAutoFit/>
          </a:bodyPr>
          <a:lstStyle/>
          <a:p>
            <a:pPr algn="l"/>
            <a:r>
              <a:rPr lang="fr-FR">
                <a:solidFill>
                  <a:srgbClr val="000099"/>
                </a:solidFill>
              </a:rPr>
              <a:t>Stocks</a:t>
            </a:r>
          </a:p>
        </p:txBody>
      </p:sp>
      <p:sp>
        <p:nvSpPr>
          <p:cNvPr id="5145" name="AutoShape 25"/>
          <p:cNvSpPr>
            <a:spLocks noChangeArrowheads="1"/>
          </p:cNvSpPr>
          <p:nvPr/>
        </p:nvSpPr>
        <p:spPr bwMode="auto">
          <a:xfrm>
            <a:off x="1247775" y="4849813"/>
            <a:ext cx="1871663" cy="576262"/>
          </a:xfrm>
          <a:prstGeom prst="roundRect">
            <a:avLst>
              <a:gd name="adj" fmla="val 16667"/>
            </a:avLst>
          </a:prstGeom>
          <a:solidFill>
            <a:srgbClr val="FFFF99"/>
          </a:solidFill>
          <a:ln w="12700">
            <a:solidFill>
              <a:srgbClr val="000000"/>
            </a:solidFill>
            <a:round/>
            <a:headEnd/>
            <a:tailEnd/>
          </a:ln>
        </p:spPr>
        <p:txBody>
          <a:bodyPr/>
          <a:lstStyle/>
          <a:p>
            <a:r>
              <a:rPr lang="fr-FR">
                <a:solidFill>
                  <a:srgbClr val="000099"/>
                </a:solidFill>
              </a:rPr>
              <a:t>Appels de livraison</a:t>
            </a:r>
            <a:br>
              <a:rPr lang="fr-FR">
                <a:solidFill>
                  <a:srgbClr val="000099"/>
                </a:solidFill>
              </a:rPr>
            </a:br>
            <a:r>
              <a:rPr lang="fr-FR">
                <a:solidFill>
                  <a:srgbClr val="000099"/>
                </a:solidFill>
              </a:rPr>
              <a:t>Transports/Récept.</a:t>
            </a:r>
          </a:p>
        </p:txBody>
      </p:sp>
      <p:sp>
        <p:nvSpPr>
          <p:cNvPr id="5146" name="AutoShape 26"/>
          <p:cNvSpPr>
            <a:spLocks noChangeArrowheads="1"/>
          </p:cNvSpPr>
          <p:nvPr/>
        </p:nvSpPr>
        <p:spPr bwMode="auto">
          <a:xfrm>
            <a:off x="3190875" y="4849813"/>
            <a:ext cx="1728788" cy="576262"/>
          </a:xfrm>
          <a:prstGeom prst="roundRect">
            <a:avLst>
              <a:gd name="adj" fmla="val 16667"/>
            </a:avLst>
          </a:prstGeom>
          <a:solidFill>
            <a:srgbClr val="FFFF99"/>
          </a:solidFill>
          <a:ln w="12700">
            <a:solidFill>
              <a:srgbClr val="000000"/>
            </a:solidFill>
            <a:round/>
            <a:headEnd/>
            <a:tailEnd/>
          </a:ln>
        </p:spPr>
        <p:txBody>
          <a:bodyPr/>
          <a:lstStyle/>
          <a:p>
            <a:r>
              <a:rPr lang="fr-FR">
                <a:solidFill>
                  <a:srgbClr val="000099"/>
                </a:solidFill>
              </a:rPr>
              <a:t>Ordonnancement</a:t>
            </a:r>
            <a:br>
              <a:rPr lang="fr-FR">
                <a:solidFill>
                  <a:srgbClr val="000099"/>
                </a:solidFill>
              </a:rPr>
            </a:br>
            <a:r>
              <a:rPr lang="fr-FR">
                <a:solidFill>
                  <a:srgbClr val="000099"/>
                </a:solidFill>
              </a:rPr>
              <a:t>Suivi</a:t>
            </a:r>
          </a:p>
        </p:txBody>
      </p:sp>
      <p:sp>
        <p:nvSpPr>
          <p:cNvPr id="5147" name="AutoShape 27"/>
          <p:cNvSpPr>
            <a:spLocks noChangeArrowheads="1"/>
          </p:cNvSpPr>
          <p:nvPr/>
        </p:nvSpPr>
        <p:spPr bwMode="auto">
          <a:xfrm>
            <a:off x="5003800" y="4849813"/>
            <a:ext cx="2016125" cy="576262"/>
          </a:xfrm>
          <a:prstGeom prst="roundRect">
            <a:avLst>
              <a:gd name="adj" fmla="val 16667"/>
            </a:avLst>
          </a:prstGeom>
          <a:solidFill>
            <a:srgbClr val="FFFF99"/>
          </a:solidFill>
          <a:ln w="12700">
            <a:solidFill>
              <a:srgbClr val="000000"/>
            </a:solidFill>
            <a:round/>
            <a:headEnd/>
            <a:tailEnd/>
          </a:ln>
        </p:spPr>
        <p:txBody>
          <a:bodyPr/>
          <a:lstStyle/>
          <a:p>
            <a:r>
              <a:rPr lang="fr-FR">
                <a:solidFill>
                  <a:srgbClr val="000099"/>
                </a:solidFill>
              </a:rPr>
              <a:t>Préparation de cmde</a:t>
            </a:r>
            <a:br>
              <a:rPr lang="fr-FR">
                <a:solidFill>
                  <a:srgbClr val="000099"/>
                </a:solidFill>
              </a:rPr>
            </a:br>
            <a:r>
              <a:rPr lang="fr-FR">
                <a:solidFill>
                  <a:srgbClr val="000099"/>
                </a:solidFill>
              </a:rPr>
              <a:t>Expéditions/Transp.</a:t>
            </a:r>
          </a:p>
        </p:txBody>
      </p:sp>
      <p:sp>
        <p:nvSpPr>
          <p:cNvPr id="5148" name="Text Box 28"/>
          <p:cNvSpPr txBox="1">
            <a:spLocks noChangeArrowheads="1"/>
          </p:cNvSpPr>
          <p:nvPr/>
        </p:nvSpPr>
        <p:spPr bwMode="auto">
          <a:xfrm>
            <a:off x="1390650" y="4349750"/>
            <a:ext cx="1535113" cy="284163"/>
          </a:xfrm>
          <a:prstGeom prst="rect">
            <a:avLst/>
          </a:prstGeom>
          <a:noFill/>
          <a:ln w="12700">
            <a:noFill/>
            <a:miter lim="800000"/>
            <a:headEnd/>
            <a:tailEnd/>
          </a:ln>
        </p:spPr>
        <p:txBody>
          <a:bodyPr wrap="none">
            <a:spAutoFit/>
          </a:bodyPr>
          <a:lstStyle/>
          <a:p>
            <a:pPr algn="l"/>
            <a:r>
              <a:rPr lang="fr-FR">
                <a:solidFill>
                  <a:srgbClr val="000099"/>
                </a:solidFill>
              </a:rPr>
              <a:t>Commandes frn</a:t>
            </a:r>
          </a:p>
        </p:txBody>
      </p:sp>
      <p:sp>
        <p:nvSpPr>
          <p:cNvPr id="5149" name="AutoShape 29"/>
          <p:cNvSpPr>
            <a:spLocks noChangeArrowheads="1"/>
          </p:cNvSpPr>
          <p:nvPr/>
        </p:nvSpPr>
        <p:spPr bwMode="auto">
          <a:xfrm rot="-5400000">
            <a:off x="6977856" y="5029994"/>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0" name="AutoShape 30"/>
          <p:cNvSpPr>
            <a:spLocks noChangeArrowheads="1"/>
          </p:cNvSpPr>
          <p:nvPr/>
        </p:nvSpPr>
        <p:spPr bwMode="auto">
          <a:xfrm>
            <a:off x="3910013" y="3049588"/>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1" name="AutoShape 31"/>
          <p:cNvSpPr>
            <a:spLocks noChangeArrowheads="1"/>
          </p:cNvSpPr>
          <p:nvPr/>
        </p:nvSpPr>
        <p:spPr bwMode="auto">
          <a:xfrm rot="5400000">
            <a:off x="6904831" y="3445669"/>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2" name="AutoShape 32"/>
          <p:cNvSpPr>
            <a:spLocks noChangeArrowheads="1"/>
          </p:cNvSpPr>
          <p:nvPr/>
        </p:nvSpPr>
        <p:spPr bwMode="auto">
          <a:xfrm rot="5400000">
            <a:off x="6904831" y="4237832"/>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3" name="AutoShape 33"/>
          <p:cNvSpPr>
            <a:spLocks noChangeArrowheads="1"/>
          </p:cNvSpPr>
          <p:nvPr/>
        </p:nvSpPr>
        <p:spPr bwMode="auto">
          <a:xfrm rot="5400000">
            <a:off x="2939256" y="4237832"/>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4" name="AutoShape 34"/>
          <p:cNvSpPr>
            <a:spLocks noChangeArrowheads="1"/>
          </p:cNvSpPr>
          <p:nvPr/>
        </p:nvSpPr>
        <p:spPr bwMode="auto">
          <a:xfrm>
            <a:off x="3910013" y="3841750"/>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5" name="AutoShape 35"/>
          <p:cNvSpPr>
            <a:spLocks noChangeArrowheads="1"/>
          </p:cNvSpPr>
          <p:nvPr/>
        </p:nvSpPr>
        <p:spPr bwMode="auto">
          <a:xfrm>
            <a:off x="2014538" y="4633913"/>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6" name="AutoShape 36"/>
          <p:cNvSpPr>
            <a:spLocks noChangeArrowheads="1"/>
          </p:cNvSpPr>
          <p:nvPr/>
        </p:nvSpPr>
        <p:spPr bwMode="auto">
          <a:xfrm>
            <a:off x="3910013" y="4633913"/>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7" name="AutoShape 37"/>
          <p:cNvSpPr>
            <a:spLocks noChangeArrowheads="1"/>
          </p:cNvSpPr>
          <p:nvPr/>
        </p:nvSpPr>
        <p:spPr bwMode="auto">
          <a:xfrm>
            <a:off x="5856288" y="4633913"/>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8" name="AutoShape 38"/>
          <p:cNvSpPr>
            <a:spLocks noChangeArrowheads="1"/>
          </p:cNvSpPr>
          <p:nvPr/>
        </p:nvSpPr>
        <p:spPr bwMode="auto">
          <a:xfrm rot="5400000">
            <a:off x="4739481" y="4239419"/>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59" name="AutoShape 39"/>
          <p:cNvSpPr>
            <a:spLocks noChangeArrowheads="1"/>
          </p:cNvSpPr>
          <p:nvPr/>
        </p:nvSpPr>
        <p:spPr bwMode="auto">
          <a:xfrm>
            <a:off x="5856288" y="3841750"/>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60" name="AutoShape 40"/>
          <p:cNvSpPr>
            <a:spLocks noChangeArrowheads="1"/>
          </p:cNvSpPr>
          <p:nvPr/>
        </p:nvSpPr>
        <p:spPr bwMode="auto">
          <a:xfrm>
            <a:off x="2038350" y="3841750"/>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61" name="AutoShape 41"/>
          <p:cNvSpPr>
            <a:spLocks noChangeArrowheads="1"/>
          </p:cNvSpPr>
          <p:nvPr/>
        </p:nvSpPr>
        <p:spPr bwMode="auto">
          <a:xfrm>
            <a:off x="7135813" y="2492375"/>
            <a:ext cx="1824037" cy="576263"/>
          </a:xfrm>
          <a:prstGeom prst="roundRect">
            <a:avLst>
              <a:gd name="adj" fmla="val 16667"/>
            </a:avLst>
          </a:prstGeom>
          <a:solidFill>
            <a:srgbClr val="FFFF99"/>
          </a:solidFill>
          <a:ln w="12700">
            <a:solidFill>
              <a:srgbClr val="000000"/>
            </a:solidFill>
            <a:round/>
            <a:headEnd/>
            <a:tailEnd/>
          </a:ln>
        </p:spPr>
        <p:txBody>
          <a:bodyPr/>
          <a:lstStyle/>
          <a:p>
            <a:r>
              <a:rPr lang="fr-FR" sz="1600">
                <a:solidFill>
                  <a:srgbClr val="008000"/>
                </a:solidFill>
              </a:rPr>
              <a:t>Prévisions à LT</a:t>
            </a:r>
            <a:endParaRPr lang="fr-FR">
              <a:solidFill>
                <a:srgbClr val="000099"/>
              </a:solidFill>
            </a:endParaRPr>
          </a:p>
        </p:txBody>
      </p:sp>
      <p:sp>
        <p:nvSpPr>
          <p:cNvPr id="5162" name="AutoShape 42"/>
          <p:cNvSpPr>
            <a:spLocks noChangeArrowheads="1"/>
          </p:cNvSpPr>
          <p:nvPr/>
        </p:nvSpPr>
        <p:spPr bwMode="auto">
          <a:xfrm rot="5400000">
            <a:off x="6912769" y="2745582"/>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p>
            <a:endParaRPr lang="fr-FR"/>
          </a:p>
        </p:txBody>
      </p:sp>
      <p:sp>
        <p:nvSpPr>
          <p:cNvPr id="5163" name="Text Box 43"/>
          <p:cNvSpPr txBox="1">
            <a:spLocks noChangeArrowheads="1"/>
          </p:cNvSpPr>
          <p:nvPr/>
        </p:nvSpPr>
        <p:spPr bwMode="auto">
          <a:xfrm>
            <a:off x="7235825" y="2781300"/>
            <a:ext cx="1590675" cy="284163"/>
          </a:xfrm>
          <a:prstGeom prst="rect">
            <a:avLst/>
          </a:prstGeom>
          <a:noFill/>
          <a:ln w="12700">
            <a:noFill/>
            <a:miter lim="800000"/>
            <a:headEnd/>
            <a:tailEnd/>
          </a:ln>
        </p:spPr>
        <p:txBody>
          <a:bodyPr wrap="none">
            <a:spAutoFit/>
          </a:bodyPr>
          <a:lstStyle/>
          <a:p>
            <a:r>
              <a:rPr lang="fr-FR">
                <a:solidFill>
                  <a:srgbClr val="000099"/>
                </a:solidFill>
              </a:rPr>
              <a:t>Canaux de vente</a:t>
            </a:r>
          </a:p>
        </p:txBody>
      </p:sp>
      <p:sp>
        <p:nvSpPr>
          <p:cNvPr id="5164" name="Oval 44"/>
          <p:cNvSpPr>
            <a:spLocks noChangeArrowheads="1"/>
          </p:cNvSpPr>
          <p:nvPr/>
        </p:nvSpPr>
        <p:spPr bwMode="auto">
          <a:xfrm>
            <a:off x="1258888" y="3933825"/>
            <a:ext cx="3743325" cy="863600"/>
          </a:xfrm>
          <a:prstGeom prst="ellipse">
            <a:avLst/>
          </a:prstGeom>
          <a:noFill/>
          <a:ln w="57150">
            <a:solidFill>
              <a:srgbClr val="FF3300"/>
            </a:solidFill>
            <a:round/>
            <a:headEnd/>
            <a:tailEnd/>
          </a:ln>
        </p:spPr>
        <p:txBody>
          <a:bodyPr wrap="none" anchor="ctr"/>
          <a:lstStyle/>
          <a:p>
            <a:pPr>
              <a:lnSpc>
                <a:spcPct val="100000"/>
              </a:lnSpc>
            </a:pPr>
            <a:endParaRPr lang="fr-FR" sz="1600">
              <a:solidFill>
                <a:srgbClr val="FF3300"/>
              </a:solidFill>
            </a:endParaRPr>
          </a:p>
        </p:txBody>
      </p:sp>
    </p:spTree>
    <p:extLst>
      <p:ext uri="{BB962C8B-B14F-4D97-AF65-F5344CB8AC3E}">
        <p14:creationId xmlns:p14="http://schemas.microsoft.com/office/powerpoint/2010/main" val="278346894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grpSp>
        <p:nvGrpSpPr>
          <p:cNvPr id="2"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3"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4"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31" name="Group 90" descr=" 6"/>
          <p:cNvGrpSpPr>
            <a:grpSpLocks/>
          </p:cNvGrpSpPr>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1826966252"/>
      </p:ext>
    </p:extLst>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96" descr=" 2"/>
          <p:cNvGrpSpPr>
            <a:grpSpLocks/>
          </p:cNvGrpSpPr>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grpSp>
        <p:nvGrpSpPr>
          <p:cNvPr id="2"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3"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4"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90" descr=" 6"/>
          <p:cNvGrpSpPr>
            <a:grpSpLocks/>
          </p:cNvGrpSpPr>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1192798972"/>
      </p:ext>
    </p:extLst>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6" descr=" 2"/>
          <p:cNvGrpSpPr>
            <a:grpSpLocks/>
          </p:cNvGrpSpPr>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dirty="0">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dirty="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grpSp>
        <p:nvGrpSpPr>
          <p:cNvPr id="3"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4"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1" name="Group 90" descr=" 6"/>
          <p:cNvGrpSpPr>
            <a:grpSpLocks/>
          </p:cNvGrpSpPr>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38" name="Group 101" descr=" 7"/>
          <p:cNvGrpSpPr>
            <a:grpSpLocks/>
          </p:cNvGrpSpPr>
          <p:nvPr/>
        </p:nvGrpSpPr>
        <p:grpSpPr bwMode="auto">
          <a:xfrm>
            <a:off x="2667000" y="3657601"/>
            <a:ext cx="409575" cy="1379537"/>
            <a:chOff x="1680" y="2304"/>
            <a:chExt cx="258" cy="869"/>
          </a:xfrm>
        </p:grpSpPr>
        <p:sp>
          <p:nvSpPr>
            <p:cNvPr id="39" name="Text Box 92"/>
            <p:cNvSpPr txBox="1">
              <a:spLocks noChangeArrowheads="1"/>
            </p:cNvSpPr>
            <p:nvPr/>
          </p:nvSpPr>
          <p:spPr bwMode="auto">
            <a:xfrm>
              <a:off x="1680" y="2976"/>
              <a:ext cx="258" cy="197"/>
            </a:xfrm>
            <a:prstGeom prst="rect">
              <a:avLst/>
            </a:prstGeom>
            <a:noFill/>
            <a:ln w="12700">
              <a:noFill/>
              <a:miter lim="800000"/>
              <a:headEnd/>
              <a:tailEnd/>
            </a:ln>
          </p:spPr>
          <p:txBody>
            <a:bodyPr wrap="none">
              <a:spAutoFit/>
            </a:bodyPr>
            <a:lstStyle/>
            <a:p>
              <a:r>
                <a:rPr lang="fr-FR" sz="1600">
                  <a:solidFill>
                    <a:srgbClr val="000000"/>
                  </a:solidFill>
                </a:rPr>
                <a:t>70</a:t>
              </a:r>
            </a:p>
          </p:txBody>
        </p:sp>
        <p:sp>
          <p:nvSpPr>
            <p:cNvPr id="40" name="Line 97"/>
            <p:cNvSpPr>
              <a:spLocks noChangeShapeType="1"/>
            </p:cNvSpPr>
            <p:nvPr/>
          </p:nvSpPr>
          <p:spPr bwMode="auto">
            <a:xfrm>
              <a:off x="177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2157540404"/>
      </p:ext>
    </p:extLst>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6" descr=" 2"/>
          <p:cNvGrpSpPr>
            <a:grpSpLocks/>
          </p:cNvGrpSpPr>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grpSp>
        <p:nvGrpSpPr>
          <p:cNvPr id="3"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4"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1" name="Group 90" descr=" 6"/>
          <p:cNvGrpSpPr>
            <a:grpSpLocks/>
          </p:cNvGrpSpPr>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8" name="Group 101" descr=" 7"/>
          <p:cNvGrpSpPr>
            <a:grpSpLocks/>
          </p:cNvGrpSpPr>
          <p:nvPr/>
        </p:nvGrpSpPr>
        <p:grpSpPr bwMode="auto">
          <a:xfrm>
            <a:off x="2667000" y="3657601"/>
            <a:ext cx="409575" cy="1379537"/>
            <a:chOff x="1680" y="2304"/>
            <a:chExt cx="258" cy="869"/>
          </a:xfrm>
        </p:grpSpPr>
        <p:sp>
          <p:nvSpPr>
            <p:cNvPr id="39" name="Text Box 92"/>
            <p:cNvSpPr txBox="1">
              <a:spLocks noChangeArrowheads="1"/>
            </p:cNvSpPr>
            <p:nvPr/>
          </p:nvSpPr>
          <p:spPr bwMode="auto">
            <a:xfrm>
              <a:off x="1680" y="2976"/>
              <a:ext cx="258" cy="197"/>
            </a:xfrm>
            <a:prstGeom prst="rect">
              <a:avLst/>
            </a:prstGeom>
            <a:noFill/>
            <a:ln w="12700">
              <a:noFill/>
              <a:miter lim="800000"/>
              <a:headEnd/>
              <a:tailEnd/>
            </a:ln>
          </p:spPr>
          <p:txBody>
            <a:bodyPr wrap="none">
              <a:spAutoFit/>
            </a:bodyPr>
            <a:lstStyle/>
            <a:p>
              <a:r>
                <a:rPr lang="fr-FR" sz="1600">
                  <a:solidFill>
                    <a:srgbClr val="000000"/>
                  </a:solidFill>
                </a:rPr>
                <a:t>70</a:t>
              </a:r>
            </a:p>
          </p:txBody>
        </p:sp>
        <p:sp>
          <p:nvSpPr>
            <p:cNvPr id="40" name="Line 97"/>
            <p:cNvSpPr>
              <a:spLocks noChangeShapeType="1"/>
            </p:cNvSpPr>
            <p:nvPr/>
          </p:nvSpPr>
          <p:spPr bwMode="auto">
            <a:xfrm>
              <a:off x="177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41" name="Group 102" descr=" 8"/>
          <p:cNvGrpSpPr>
            <a:grpSpLocks/>
          </p:cNvGrpSpPr>
          <p:nvPr/>
        </p:nvGrpSpPr>
        <p:grpSpPr bwMode="auto">
          <a:xfrm>
            <a:off x="4191000" y="3657601"/>
            <a:ext cx="2619375" cy="1379537"/>
            <a:chOff x="2640" y="2304"/>
            <a:chExt cx="1650" cy="869"/>
          </a:xfrm>
        </p:grpSpPr>
        <p:sp>
          <p:nvSpPr>
            <p:cNvPr id="42" name="Text Box 93"/>
            <p:cNvSpPr txBox="1">
              <a:spLocks noChangeArrowheads="1"/>
            </p:cNvSpPr>
            <p:nvPr/>
          </p:nvSpPr>
          <p:spPr bwMode="auto">
            <a:xfrm>
              <a:off x="2640" y="2976"/>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43" name="Text Box 94"/>
            <p:cNvSpPr txBox="1">
              <a:spLocks noChangeArrowheads="1"/>
            </p:cNvSpPr>
            <p:nvPr/>
          </p:nvSpPr>
          <p:spPr bwMode="auto">
            <a:xfrm>
              <a:off x="3072" y="2976"/>
              <a:ext cx="258" cy="197"/>
            </a:xfrm>
            <a:prstGeom prst="rect">
              <a:avLst/>
            </a:prstGeom>
            <a:noFill/>
            <a:ln w="12700">
              <a:noFill/>
              <a:miter lim="800000"/>
              <a:headEnd/>
              <a:tailEnd/>
            </a:ln>
          </p:spPr>
          <p:txBody>
            <a:bodyPr wrap="none">
              <a:spAutoFit/>
            </a:bodyPr>
            <a:lstStyle/>
            <a:p>
              <a:r>
                <a:rPr lang="fr-FR" sz="1600">
                  <a:solidFill>
                    <a:srgbClr val="000000"/>
                  </a:solidFill>
                </a:rPr>
                <a:t>40</a:t>
              </a:r>
            </a:p>
          </p:txBody>
        </p:sp>
        <p:sp>
          <p:nvSpPr>
            <p:cNvPr id="44" name="Text Box 95"/>
            <p:cNvSpPr txBox="1">
              <a:spLocks noChangeArrowheads="1"/>
            </p:cNvSpPr>
            <p:nvPr/>
          </p:nvSpPr>
          <p:spPr bwMode="auto">
            <a:xfrm>
              <a:off x="4032" y="2976"/>
              <a:ext cx="258" cy="197"/>
            </a:xfrm>
            <a:prstGeom prst="rect">
              <a:avLst/>
            </a:prstGeom>
            <a:noFill/>
            <a:ln w="12700">
              <a:noFill/>
              <a:miter lim="800000"/>
              <a:headEnd/>
              <a:tailEnd/>
            </a:ln>
          </p:spPr>
          <p:txBody>
            <a:bodyPr wrap="none">
              <a:spAutoFit/>
            </a:bodyPr>
            <a:lstStyle/>
            <a:p>
              <a:r>
                <a:rPr lang="fr-FR" sz="1600">
                  <a:solidFill>
                    <a:srgbClr val="000000"/>
                  </a:solidFill>
                </a:rPr>
                <a:t>60</a:t>
              </a:r>
            </a:p>
          </p:txBody>
        </p:sp>
        <p:sp>
          <p:nvSpPr>
            <p:cNvPr id="45" name="Line 98"/>
            <p:cNvSpPr>
              <a:spLocks noChangeShapeType="1"/>
            </p:cNvSpPr>
            <p:nvPr/>
          </p:nvSpPr>
          <p:spPr bwMode="auto">
            <a:xfrm>
              <a:off x="273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6" name="Line 99"/>
            <p:cNvSpPr>
              <a:spLocks noChangeShapeType="1"/>
            </p:cNvSpPr>
            <p:nvPr/>
          </p:nvSpPr>
          <p:spPr bwMode="auto">
            <a:xfrm>
              <a:off x="316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7" name="Line 100"/>
            <p:cNvSpPr>
              <a:spLocks noChangeShapeType="1"/>
            </p:cNvSpPr>
            <p:nvPr/>
          </p:nvSpPr>
          <p:spPr bwMode="auto">
            <a:xfrm>
              <a:off x="412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2192259628"/>
      </p:ext>
    </p:extLst>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6" descr=" 2"/>
          <p:cNvGrpSpPr>
            <a:grpSpLocks/>
          </p:cNvGrpSpPr>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8" name="Text Box 60" descr=" 38972"/>
          <p:cNvSpPr txBox="1">
            <a:spLocks noChangeArrowheads="1"/>
          </p:cNvSpPr>
          <p:nvPr/>
        </p:nvSpPr>
        <p:spPr bwMode="auto">
          <a:xfrm>
            <a:off x="2576513"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9" name="Text Box 61" descr=" 38973"/>
          <p:cNvSpPr txBox="1">
            <a:spLocks noChangeArrowheads="1"/>
          </p:cNvSpPr>
          <p:nvPr/>
        </p:nvSpPr>
        <p:spPr bwMode="auto">
          <a:xfrm>
            <a:off x="3389312"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50" name="Text Box 65" descr=" 38977"/>
          <p:cNvSpPr txBox="1">
            <a:spLocks noChangeArrowheads="1"/>
          </p:cNvSpPr>
          <p:nvPr/>
        </p:nvSpPr>
        <p:spPr bwMode="auto">
          <a:xfrm>
            <a:off x="4143375" y="5618162"/>
            <a:ext cx="409575" cy="312736"/>
          </a:xfrm>
          <a:prstGeom prst="rect">
            <a:avLst/>
          </a:prstGeom>
          <a:noFill/>
          <a:ln w="12700">
            <a:noFill/>
            <a:miter lim="800000"/>
            <a:headEnd/>
            <a:tailEnd/>
          </a:ln>
        </p:spPr>
        <p:txBody>
          <a:bodyPr wrap="none">
            <a:spAutoFit/>
          </a:bodyPr>
          <a:lstStyle/>
          <a:p>
            <a:r>
              <a:rPr lang="fr-FR" sz="1600">
                <a:solidFill>
                  <a:srgbClr val="000000"/>
                </a:solidFill>
              </a:rPr>
              <a:t>10</a:t>
            </a:r>
          </a:p>
        </p:txBody>
      </p:sp>
      <p:grpSp>
        <p:nvGrpSpPr>
          <p:cNvPr id="3"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4"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1" name="Group 90" descr=" 6"/>
          <p:cNvGrpSpPr>
            <a:grpSpLocks/>
          </p:cNvGrpSpPr>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8" name="Group 101" descr=" 7"/>
          <p:cNvGrpSpPr>
            <a:grpSpLocks/>
          </p:cNvGrpSpPr>
          <p:nvPr/>
        </p:nvGrpSpPr>
        <p:grpSpPr bwMode="auto">
          <a:xfrm>
            <a:off x="2667000" y="3657601"/>
            <a:ext cx="409575" cy="1379537"/>
            <a:chOff x="1680" y="2304"/>
            <a:chExt cx="258" cy="869"/>
          </a:xfrm>
        </p:grpSpPr>
        <p:sp>
          <p:nvSpPr>
            <p:cNvPr id="39" name="Text Box 92"/>
            <p:cNvSpPr txBox="1">
              <a:spLocks noChangeArrowheads="1"/>
            </p:cNvSpPr>
            <p:nvPr/>
          </p:nvSpPr>
          <p:spPr bwMode="auto">
            <a:xfrm>
              <a:off x="1680" y="2976"/>
              <a:ext cx="258" cy="197"/>
            </a:xfrm>
            <a:prstGeom prst="rect">
              <a:avLst/>
            </a:prstGeom>
            <a:noFill/>
            <a:ln w="12700">
              <a:noFill/>
              <a:miter lim="800000"/>
              <a:headEnd/>
              <a:tailEnd/>
            </a:ln>
          </p:spPr>
          <p:txBody>
            <a:bodyPr wrap="none">
              <a:spAutoFit/>
            </a:bodyPr>
            <a:lstStyle/>
            <a:p>
              <a:r>
                <a:rPr lang="fr-FR" sz="1600">
                  <a:solidFill>
                    <a:srgbClr val="000000"/>
                  </a:solidFill>
                </a:rPr>
                <a:t>70</a:t>
              </a:r>
            </a:p>
          </p:txBody>
        </p:sp>
        <p:sp>
          <p:nvSpPr>
            <p:cNvPr id="40" name="Line 97"/>
            <p:cNvSpPr>
              <a:spLocks noChangeShapeType="1"/>
            </p:cNvSpPr>
            <p:nvPr/>
          </p:nvSpPr>
          <p:spPr bwMode="auto">
            <a:xfrm>
              <a:off x="177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24" name="Group 102" descr=" 8"/>
          <p:cNvGrpSpPr>
            <a:grpSpLocks/>
          </p:cNvGrpSpPr>
          <p:nvPr/>
        </p:nvGrpSpPr>
        <p:grpSpPr bwMode="auto">
          <a:xfrm>
            <a:off x="4191000" y="3657601"/>
            <a:ext cx="2619375" cy="1379537"/>
            <a:chOff x="2640" y="2304"/>
            <a:chExt cx="1650" cy="869"/>
          </a:xfrm>
        </p:grpSpPr>
        <p:sp>
          <p:nvSpPr>
            <p:cNvPr id="42" name="Text Box 93"/>
            <p:cNvSpPr txBox="1">
              <a:spLocks noChangeArrowheads="1"/>
            </p:cNvSpPr>
            <p:nvPr/>
          </p:nvSpPr>
          <p:spPr bwMode="auto">
            <a:xfrm>
              <a:off x="2640" y="2976"/>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43" name="Text Box 94"/>
            <p:cNvSpPr txBox="1">
              <a:spLocks noChangeArrowheads="1"/>
            </p:cNvSpPr>
            <p:nvPr/>
          </p:nvSpPr>
          <p:spPr bwMode="auto">
            <a:xfrm>
              <a:off x="3072" y="2976"/>
              <a:ext cx="258" cy="197"/>
            </a:xfrm>
            <a:prstGeom prst="rect">
              <a:avLst/>
            </a:prstGeom>
            <a:noFill/>
            <a:ln w="12700">
              <a:noFill/>
              <a:miter lim="800000"/>
              <a:headEnd/>
              <a:tailEnd/>
            </a:ln>
          </p:spPr>
          <p:txBody>
            <a:bodyPr wrap="none">
              <a:spAutoFit/>
            </a:bodyPr>
            <a:lstStyle/>
            <a:p>
              <a:r>
                <a:rPr lang="fr-FR" sz="1600">
                  <a:solidFill>
                    <a:srgbClr val="000000"/>
                  </a:solidFill>
                </a:rPr>
                <a:t>40</a:t>
              </a:r>
            </a:p>
          </p:txBody>
        </p:sp>
        <p:sp>
          <p:nvSpPr>
            <p:cNvPr id="44" name="Text Box 95"/>
            <p:cNvSpPr txBox="1">
              <a:spLocks noChangeArrowheads="1"/>
            </p:cNvSpPr>
            <p:nvPr/>
          </p:nvSpPr>
          <p:spPr bwMode="auto">
            <a:xfrm>
              <a:off x="4032" y="2976"/>
              <a:ext cx="258" cy="197"/>
            </a:xfrm>
            <a:prstGeom prst="rect">
              <a:avLst/>
            </a:prstGeom>
            <a:noFill/>
            <a:ln w="12700">
              <a:noFill/>
              <a:miter lim="800000"/>
              <a:headEnd/>
              <a:tailEnd/>
            </a:ln>
          </p:spPr>
          <p:txBody>
            <a:bodyPr wrap="none">
              <a:spAutoFit/>
            </a:bodyPr>
            <a:lstStyle/>
            <a:p>
              <a:r>
                <a:rPr lang="fr-FR" sz="1600">
                  <a:solidFill>
                    <a:srgbClr val="000000"/>
                  </a:solidFill>
                </a:rPr>
                <a:t>60</a:t>
              </a:r>
            </a:p>
          </p:txBody>
        </p:sp>
        <p:sp>
          <p:nvSpPr>
            <p:cNvPr id="45" name="Line 98"/>
            <p:cNvSpPr>
              <a:spLocks noChangeShapeType="1"/>
            </p:cNvSpPr>
            <p:nvPr/>
          </p:nvSpPr>
          <p:spPr bwMode="auto">
            <a:xfrm>
              <a:off x="273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6" name="Line 99"/>
            <p:cNvSpPr>
              <a:spLocks noChangeShapeType="1"/>
            </p:cNvSpPr>
            <p:nvPr/>
          </p:nvSpPr>
          <p:spPr bwMode="auto">
            <a:xfrm>
              <a:off x="316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7" name="Line 100"/>
            <p:cNvSpPr>
              <a:spLocks noChangeShapeType="1"/>
            </p:cNvSpPr>
            <p:nvPr/>
          </p:nvSpPr>
          <p:spPr bwMode="auto">
            <a:xfrm>
              <a:off x="412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3993252291"/>
      </p:ext>
    </p:extLst>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6" descr=" 2"/>
          <p:cNvGrpSpPr>
            <a:grpSpLocks/>
          </p:cNvGrpSpPr>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8" name="Text Box 60" descr=" 38972"/>
          <p:cNvSpPr txBox="1">
            <a:spLocks noChangeArrowheads="1"/>
          </p:cNvSpPr>
          <p:nvPr/>
        </p:nvSpPr>
        <p:spPr bwMode="auto">
          <a:xfrm>
            <a:off x="2576513"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9" name="Text Box 61" descr=" 38973"/>
          <p:cNvSpPr txBox="1">
            <a:spLocks noChangeArrowheads="1"/>
          </p:cNvSpPr>
          <p:nvPr/>
        </p:nvSpPr>
        <p:spPr bwMode="auto">
          <a:xfrm>
            <a:off x="3389312"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50" name="Text Box 65" descr=" 38977"/>
          <p:cNvSpPr txBox="1">
            <a:spLocks noChangeArrowheads="1"/>
          </p:cNvSpPr>
          <p:nvPr/>
        </p:nvSpPr>
        <p:spPr bwMode="auto">
          <a:xfrm>
            <a:off x="4143375" y="5618162"/>
            <a:ext cx="409575" cy="312736"/>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51" name="Text Box 71" descr=" 38983"/>
          <p:cNvSpPr txBox="1">
            <a:spLocks noChangeArrowheads="1"/>
          </p:cNvSpPr>
          <p:nvPr/>
        </p:nvSpPr>
        <p:spPr bwMode="auto">
          <a:xfrm>
            <a:off x="4876800" y="5008562"/>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grpSp>
        <p:nvGrpSpPr>
          <p:cNvPr id="3"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4"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1" name="Group 90" descr=" 6"/>
          <p:cNvGrpSpPr>
            <a:grpSpLocks/>
          </p:cNvGrpSpPr>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8" name="Group 101" descr=" 7"/>
          <p:cNvGrpSpPr>
            <a:grpSpLocks/>
          </p:cNvGrpSpPr>
          <p:nvPr/>
        </p:nvGrpSpPr>
        <p:grpSpPr bwMode="auto">
          <a:xfrm>
            <a:off x="2667000" y="3657601"/>
            <a:ext cx="409575" cy="1379537"/>
            <a:chOff x="1680" y="2304"/>
            <a:chExt cx="258" cy="869"/>
          </a:xfrm>
        </p:grpSpPr>
        <p:sp>
          <p:nvSpPr>
            <p:cNvPr id="39" name="Text Box 92"/>
            <p:cNvSpPr txBox="1">
              <a:spLocks noChangeArrowheads="1"/>
            </p:cNvSpPr>
            <p:nvPr/>
          </p:nvSpPr>
          <p:spPr bwMode="auto">
            <a:xfrm>
              <a:off x="1680" y="2976"/>
              <a:ext cx="258" cy="197"/>
            </a:xfrm>
            <a:prstGeom prst="rect">
              <a:avLst/>
            </a:prstGeom>
            <a:noFill/>
            <a:ln w="12700">
              <a:noFill/>
              <a:miter lim="800000"/>
              <a:headEnd/>
              <a:tailEnd/>
            </a:ln>
          </p:spPr>
          <p:txBody>
            <a:bodyPr wrap="none">
              <a:spAutoFit/>
            </a:bodyPr>
            <a:lstStyle/>
            <a:p>
              <a:r>
                <a:rPr lang="fr-FR" sz="1600">
                  <a:solidFill>
                    <a:srgbClr val="000000"/>
                  </a:solidFill>
                </a:rPr>
                <a:t>70</a:t>
              </a:r>
            </a:p>
          </p:txBody>
        </p:sp>
        <p:sp>
          <p:nvSpPr>
            <p:cNvPr id="40" name="Line 97"/>
            <p:cNvSpPr>
              <a:spLocks noChangeShapeType="1"/>
            </p:cNvSpPr>
            <p:nvPr/>
          </p:nvSpPr>
          <p:spPr bwMode="auto">
            <a:xfrm>
              <a:off x="177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24" name="Group 102" descr=" 8"/>
          <p:cNvGrpSpPr>
            <a:grpSpLocks/>
          </p:cNvGrpSpPr>
          <p:nvPr/>
        </p:nvGrpSpPr>
        <p:grpSpPr bwMode="auto">
          <a:xfrm>
            <a:off x="4191000" y="3657601"/>
            <a:ext cx="2619375" cy="1379537"/>
            <a:chOff x="2640" y="2304"/>
            <a:chExt cx="1650" cy="869"/>
          </a:xfrm>
        </p:grpSpPr>
        <p:sp>
          <p:nvSpPr>
            <p:cNvPr id="42" name="Text Box 93"/>
            <p:cNvSpPr txBox="1">
              <a:spLocks noChangeArrowheads="1"/>
            </p:cNvSpPr>
            <p:nvPr/>
          </p:nvSpPr>
          <p:spPr bwMode="auto">
            <a:xfrm>
              <a:off x="2640" y="2976"/>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43" name="Text Box 94"/>
            <p:cNvSpPr txBox="1">
              <a:spLocks noChangeArrowheads="1"/>
            </p:cNvSpPr>
            <p:nvPr/>
          </p:nvSpPr>
          <p:spPr bwMode="auto">
            <a:xfrm>
              <a:off x="3072" y="2976"/>
              <a:ext cx="258" cy="197"/>
            </a:xfrm>
            <a:prstGeom prst="rect">
              <a:avLst/>
            </a:prstGeom>
            <a:noFill/>
            <a:ln w="12700">
              <a:noFill/>
              <a:miter lim="800000"/>
              <a:headEnd/>
              <a:tailEnd/>
            </a:ln>
          </p:spPr>
          <p:txBody>
            <a:bodyPr wrap="none">
              <a:spAutoFit/>
            </a:bodyPr>
            <a:lstStyle/>
            <a:p>
              <a:r>
                <a:rPr lang="fr-FR" sz="1600">
                  <a:solidFill>
                    <a:srgbClr val="000000"/>
                  </a:solidFill>
                </a:rPr>
                <a:t>40</a:t>
              </a:r>
            </a:p>
          </p:txBody>
        </p:sp>
        <p:sp>
          <p:nvSpPr>
            <p:cNvPr id="44" name="Text Box 95"/>
            <p:cNvSpPr txBox="1">
              <a:spLocks noChangeArrowheads="1"/>
            </p:cNvSpPr>
            <p:nvPr/>
          </p:nvSpPr>
          <p:spPr bwMode="auto">
            <a:xfrm>
              <a:off x="4032" y="2976"/>
              <a:ext cx="258" cy="197"/>
            </a:xfrm>
            <a:prstGeom prst="rect">
              <a:avLst/>
            </a:prstGeom>
            <a:noFill/>
            <a:ln w="12700">
              <a:noFill/>
              <a:miter lim="800000"/>
              <a:headEnd/>
              <a:tailEnd/>
            </a:ln>
          </p:spPr>
          <p:txBody>
            <a:bodyPr wrap="none">
              <a:spAutoFit/>
            </a:bodyPr>
            <a:lstStyle/>
            <a:p>
              <a:r>
                <a:rPr lang="fr-FR" sz="1600">
                  <a:solidFill>
                    <a:srgbClr val="000000"/>
                  </a:solidFill>
                </a:rPr>
                <a:t>60</a:t>
              </a:r>
            </a:p>
          </p:txBody>
        </p:sp>
        <p:sp>
          <p:nvSpPr>
            <p:cNvPr id="45" name="Line 98"/>
            <p:cNvSpPr>
              <a:spLocks noChangeShapeType="1"/>
            </p:cNvSpPr>
            <p:nvPr/>
          </p:nvSpPr>
          <p:spPr bwMode="auto">
            <a:xfrm>
              <a:off x="273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6" name="Line 99"/>
            <p:cNvSpPr>
              <a:spLocks noChangeShapeType="1"/>
            </p:cNvSpPr>
            <p:nvPr/>
          </p:nvSpPr>
          <p:spPr bwMode="auto">
            <a:xfrm>
              <a:off x="316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7" name="Line 100"/>
            <p:cNvSpPr>
              <a:spLocks noChangeShapeType="1"/>
            </p:cNvSpPr>
            <p:nvPr/>
          </p:nvSpPr>
          <p:spPr bwMode="auto">
            <a:xfrm>
              <a:off x="412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3402215777"/>
      </p:ext>
    </p:extLst>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6" descr=" 2"/>
          <p:cNvGrpSpPr>
            <a:grpSpLocks/>
          </p:cNvGrpSpPr>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8" name="Text Box 60" descr=" 38972"/>
          <p:cNvSpPr txBox="1">
            <a:spLocks noChangeArrowheads="1"/>
          </p:cNvSpPr>
          <p:nvPr/>
        </p:nvSpPr>
        <p:spPr bwMode="auto">
          <a:xfrm>
            <a:off x="2576513"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9" name="Text Box 61" descr=" 38973"/>
          <p:cNvSpPr txBox="1">
            <a:spLocks noChangeArrowheads="1"/>
          </p:cNvSpPr>
          <p:nvPr/>
        </p:nvSpPr>
        <p:spPr bwMode="auto">
          <a:xfrm>
            <a:off x="3389312"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50" name="Text Box 65" descr=" 38977"/>
          <p:cNvSpPr txBox="1">
            <a:spLocks noChangeArrowheads="1"/>
          </p:cNvSpPr>
          <p:nvPr/>
        </p:nvSpPr>
        <p:spPr bwMode="auto">
          <a:xfrm>
            <a:off x="4143375" y="5618162"/>
            <a:ext cx="409575" cy="312736"/>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53" name="Text Box 66" descr=" 38978"/>
          <p:cNvSpPr txBox="1">
            <a:spLocks noChangeArrowheads="1"/>
          </p:cNvSpPr>
          <p:nvPr/>
        </p:nvSpPr>
        <p:spPr bwMode="auto">
          <a:xfrm>
            <a:off x="4848225" y="5610225"/>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51" name="Text Box 71" descr=" 38983"/>
          <p:cNvSpPr txBox="1">
            <a:spLocks noChangeArrowheads="1"/>
          </p:cNvSpPr>
          <p:nvPr/>
        </p:nvSpPr>
        <p:spPr bwMode="auto">
          <a:xfrm>
            <a:off x="4876800" y="5008562"/>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52" name="Text Box 80" descr=" 38992"/>
          <p:cNvSpPr txBox="1">
            <a:spLocks noChangeArrowheads="1"/>
          </p:cNvSpPr>
          <p:nvPr/>
        </p:nvSpPr>
        <p:spPr bwMode="auto">
          <a:xfrm>
            <a:off x="4848225" y="5334000"/>
            <a:ext cx="409575" cy="312738"/>
          </a:xfrm>
          <a:prstGeom prst="rect">
            <a:avLst/>
          </a:prstGeom>
          <a:noFill/>
          <a:ln w="12700">
            <a:noFill/>
            <a:miter lim="800000"/>
            <a:headEnd/>
            <a:tailEnd/>
          </a:ln>
        </p:spPr>
        <p:txBody>
          <a:bodyPr wrap="none">
            <a:spAutoFit/>
          </a:bodyPr>
          <a:lstStyle/>
          <a:p>
            <a:r>
              <a:rPr lang="fr-FR" sz="1600">
                <a:solidFill>
                  <a:srgbClr val="000000"/>
                </a:solidFill>
              </a:rPr>
              <a:t>50</a:t>
            </a:r>
          </a:p>
        </p:txBody>
      </p:sp>
      <p:grpSp>
        <p:nvGrpSpPr>
          <p:cNvPr id="3"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4"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1" name="Group 90" descr=" 6"/>
          <p:cNvGrpSpPr>
            <a:grpSpLocks/>
          </p:cNvGrpSpPr>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8" name="Group 101" descr=" 7"/>
          <p:cNvGrpSpPr>
            <a:grpSpLocks/>
          </p:cNvGrpSpPr>
          <p:nvPr/>
        </p:nvGrpSpPr>
        <p:grpSpPr bwMode="auto">
          <a:xfrm>
            <a:off x="2667000" y="3657601"/>
            <a:ext cx="409575" cy="1379537"/>
            <a:chOff x="1680" y="2304"/>
            <a:chExt cx="258" cy="869"/>
          </a:xfrm>
        </p:grpSpPr>
        <p:sp>
          <p:nvSpPr>
            <p:cNvPr id="39" name="Text Box 92"/>
            <p:cNvSpPr txBox="1">
              <a:spLocks noChangeArrowheads="1"/>
            </p:cNvSpPr>
            <p:nvPr/>
          </p:nvSpPr>
          <p:spPr bwMode="auto">
            <a:xfrm>
              <a:off x="1680" y="2976"/>
              <a:ext cx="258" cy="197"/>
            </a:xfrm>
            <a:prstGeom prst="rect">
              <a:avLst/>
            </a:prstGeom>
            <a:noFill/>
            <a:ln w="12700">
              <a:noFill/>
              <a:miter lim="800000"/>
              <a:headEnd/>
              <a:tailEnd/>
            </a:ln>
          </p:spPr>
          <p:txBody>
            <a:bodyPr wrap="none">
              <a:spAutoFit/>
            </a:bodyPr>
            <a:lstStyle/>
            <a:p>
              <a:r>
                <a:rPr lang="fr-FR" sz="1600">
                  <a:solidFill>
                    <a:srgbClr val="000000"/>
                  </a:solidFill>
                </a:rPr>
                <a:t>70</a:t>
              </a:r>
            </a:p>
          </p:txBody>
        </p:sp>
        <p:sp>
          <p:nvSpPr>
            <p:cNvPr id="40" name="Line 97"/>
            <p:cNvSpPr>
              <a:spLocks noChangeShapeType="1"/>
            </p:cNvSpPr>
            <p:nvPr/>
          </p:nvSpPr>
          <p:spPr bwMode="auto">
            <a:xfrm>
              <a:off x="177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24" name="Group 102" descr=" 8"/>
          <p:cNvGrpSpPr>
            <a:grpSpLocks/>
          </p:cNvGrpSpPr>
          <p:nvPr/>
        </p:nvGrpSpPr>
        <p:grpSpPr bwMode="auto">
          <a:xfrm>
            <a:off x="4191000" y="3657601"/>
            <a:ext cx="2619375" cy="1379537"/>
            <a:chOff x="2640" y="2304"/>
            <a:chExt cx="1650" cy="869"/>
          </a:xfrm>
        </p:grpSpPr>
        <p:sp>
          <p:nvSpPr>
            <p:cNvPr id="42" name="Text Box 93"/>
            <p:cNvSpPr txBox="1">
              <a:spLocks noChangeArrowheads="1"/>
            </p:cNvSpPr>
            <p:nvPr/>
          </p:nvSpPr>
          <p:spPr bwMode="auto">
            <a:xfrm>
              <a:off x="2640" y="2976"/>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43" name="Text Box 94"/>
            <p:cNvSpPr txBox="1">
              <a:spLocks noChangeArrowheads="1"/>
            </p:cNvSpPr>
            <p:nvPr/>
          </p:nvSpPr>
          <p:spPr bwMode="auto">
            <a:xfrm>
              <a:off x="3072" y="2976"/>
              <a:ext cx="258" cy="197"/>
            </a:xfrm>
            <a:prstGeom prst="rect">
              <a:avLst/>
            </a:prstGeom>
            <a:noFill/>
            <a:ln w="12700">
              <a:noFill/>
              <a:miter lim="800000"/>
              <a:headEnd/>
              <a:tailEnd/>
            </a:ln>
          </p:spPr>
          <p:txBody>
            <a:bodyPr wrap="none">
              <a:spAutoFit/>
            </a:bodyPr>
            <a:lstStyle/>
            <a:p>
              <a:r>
                <a:rPr lang="fr-FR" sz="1600">
                  <a:solidFill>
                    <a:srgbClr val="000000"/>
                  </a:solidFill>
                </a:rPr>
                <a:t>40</a:t>
              </a:r>
            </a:p>
          </p:txBody>
        </p:sp>
        <p:sp>
          <p:nvSpPr>
            <p:cNvPr id="44" name="Text Box 95"/>
            <p:cNvSpPr txBox="1">
              <a:spLocks noChangeArrowheads="1"/>
            </p:cNvSpPr>
            <p:nvPr/>
          </p:nvSpPr>
          <p:spPr bwMode="auto">
            <a:xfrm>
              <a:off x="4032" y="2976"/>
              <a:ext cx="258" cy="197"/>
            </a:xfrm>
            <a:prstGeom prst="rect">
              <a:avLst/>
            </a:prstGeom>
            <a:noFill/>
            <a:ln w="12700">
              <a:noFill/>
              <a:miter lim="800000"/>
              <a:headEnd/>
              <a:tailEnd/>
            </a:ln>
          </p:spPr>
          <p:txBody>
            <a:bodyPr wrap="none">
              <a:spAutoFit/>
            </a:bodyPr>
            <a:lstStyle/>
            <a:p>
              <a:r>
                <a:rPr lang="fr-FR" sz="1600">
                  <a:solidFill>
                    <a:srgbClr val="000000"/>
                  </a:solidFill>
                </a:rPr>
                <a:t>60</a:t>
              </a:r>
            </a:p>
          </p:txBody>
        </p:sp>
        <p:sp>
          <p:nvSpPr>
            <p:cNvPr id="45" name="Line 98"/>
            <p:cNvSpPr>
              <a:spLocks noChangeShapeType="1"/>
            </p:cNvSpPr>
            <p:nvPr/>
          </p:nvSpPr>
          <p:spPr bwMode="auto">
            <a:xfrm>
              <a:off x="273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6" name="Line 99"/>
            <p:cNvSpPr>
              <a:spLocks noChangeShapeType="1"/>
            </p:cNvSpPr>
            <p:nvPr/>
          </p:nvSpPr>
          <p:spPr bwMode="auto">
            <a:xfrm>
              <a:off x="316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7" name="Line 100"/>
            <p:cNvSpPr>
              <a:spLocks noChangeShapeType="1"/>
            </p:cNvSpPr>
            <p:nvPr/>
          </p:nvSpPr>
          <p:spPr bwMode="auto">
            <a:xfrm>
              <a:off x="412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4" name="Group 104" descr=" 9"/>
          <p:cNvGrpSpPr>
            <a:grpSpLocks/>
          </p:cNvGrpSpPr>
          <p:nvPr/>
        </p:nvGrpSpPr>
        <p:grpSpPr bwMode="auto">
          <a:xfrm>
            <a:off x="2590800" y="5486400"/>
            <a:ext cx="2286000" cy="741362"/>
            <a:chOff x="1632" y="3456"/>
            <a:chExt cx="1440" cy="467"/>
          </a:xfrm>
        </p:grpSpPr>
        <p:sp>
          <p:nvSpPr>
            <p:cNvPr id="55" name="Text Box 73"/>
            <p:cNvSpPr txBox="1">
              <a:spLocks noChangeArrowheads="1"/>
            </p:cNvSpPr>
            <p:nvPr/>
          </p:nvSpPr>
          <p:spPr bwMode="auto">
            <a:xfrm>
              <a:off x="1632" y="3726"/>
              <a:ext cx="258" cy="197"/>
            </a:xfrm>
            <a:prstGeom prst="rect">
              <a:avLst/>
            </a:prstGeom>
            <a:noFill/>
            <a:ln w="12700">
              <a:noFill/>
              <a:miter lim="800000"/>
              <a:headEnd/>
              <a:tailEnd/>
            </a:ln>
          </p:spPr>
          <p:txBody>
            <a:bodyPr wrap="none">
              <a:spAutoFit/>
            </a:bodyPr>
            <a:lstStyle/>
            <a:p>
              <a:r>
                <a:rPr lang="fr-FR" sz="1600">
                  <a:solidFill>
                    <a:srgbClr val="000000"/>
                  </a:solidFill>
                </a:rPr>
                <a:t>50</a:t>
              </a:r>
            </a:p>
          </p:txBody>
        </p:sp>
        <p:sp>
          <p:nvSpPr>
            <p:cNvPr id="56" name="Line 103"/>
            <p:cNvSpPr>
              <a:spLocks noChangeShapeType="1"/>
            </p:cNvSpPr>
            <p:nvPr/>
          </p:nvSpPr>
          <p:spPr bwMode="auto">
            <a:xfrm flipH="1">
              <a:off x="1872" y="3456"/>
              <a:ext cx="120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3999221752"/>
      </p:ext>
    </p:extLst>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6" descr=" 2"/>
          <p:cNvGrpSpPr>
            <a:grpSpLocks/>
          </p:cNvGrpSpPr>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8" name="Text Box 60" descr=" 38972"/>
          <p:cNvSpPr txBox="1">
            <a:spLocks noChangeArrowheads="1"/>
          </p:cNvSpPr>
          <p:nvPr/>
        </p:nvSpPr>
        <p:spPr bwMode="auto">
          <a:xfrm>
            <a:off x="2576513"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9" name="Text Box 61" descr=" 38973"/>
          <p:cNvSpPr txBox="1">
            <a:spLocks noChangeArrowheads="1"/>
          </p:cNvSpPr>
          <p:nvPr/>
        </p:nvSpPr>
        <p:spPr bwMode="auto">
          <a:xfrm>
            <a:off x="3389312"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50" name="Text Box 65" descr=" 38977"/>
          <p:cNvSpPr txBox="1">
            <a:spLocks noChangeArrowheads="1"/>
          </p:cNvSpPr>
          <p:nvPr/>
        </p:nvSpPr>
        <p:spPr bwMode="auto">
          <a:xfrm>
            <a:off x="4143375" y="5618162"/>
            <a:ext cx="409575" cy="312736"/>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53" name="Text Box 66" descr=" 38978"/>
          <p:cNvSpPr txBox="1">
            <a:spLocks noChangeArrowheads="1"/>
          </p:cNvSpPr>
          <p:nvPr/>
        </p:nvSpPr>
        <p:spPr bwMode="auto">
          <a:xfrm>
            <a:off x="4848225" y="5610225"/>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57" name="Text Box 67" descr=" 38979"/>
          <p:cNvSpPr txBox="1">
            <a:spLocks noChangeArrowheads="1"/>
          </p:cNvSpPr>
          <p:nvPr/>
        </p:nvSpPr>
        <p:spPr bwMode="auto">
          <a:xfrm>
            <a:off x="5667375" y="5602287"/>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51" name="Text Box 71" descr=" 38983"/>
          <p:cNvSpPr txBox="1">
            <a:spLocks noChangeArrowheads="1"/>
          </p:cNvSpPr>
          <p:nvPr/>
        </p:nvSpPr>
        <p:spPr bwMode="auto">
          <a:xfrm>
            <a:off x="4876800" y="5008562"/>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58" name="Text Box 74" descr=" 38986"/>
          <p:cNvSpPr txBox="1">
            <a:spLocks noChangeArrowheads="1"/>
          </p:cNvSpPr>
          <p:nvPr/>
        </p:nvSpPr>
        <p:spPr bwMode="auto">
          <a:xfrm>
            <a:off x="6372225" y="5008562"/>
            <a:ext cx="409575" cy="312736"/>
          </a:xfrm>
          <a:prstGeom prst="rect">
            <a:avLst/>
          </a:prstGeom>
          <a:noFill/>
          <a:ln w="12700">
            <a:noFill/>
            <a:miter lim="800000"/>
            <a:headEnd/>
            <a:tailEnd/>
          </a:ln>
        </p:spPr>
        <p:txBody>
          <a:bodyPr wrap="none">
            <a:spAutoFit/>
          </a:bodyPr>
          <a:lstStyle/>
          <a:p>
            <a:r>
              <a:rPr lang="fr-FR" sz="1600">
                <a:solidFill>
                  <a:srgbClr val="000000"/>
                </a:solidFill>
              </a:rPr>
              <a:t>45</a:t>
            </a:r>
          </a:p>
        </p:txBody>
      </p:sp>
      <p:sp>
        <p:nvSpPr>
          <p:cNvPr id="52" name="Text Box 80" descr=" 38992"/>
          <p:cNvSpPr txBox="1">
            <a:spLocks noChangeArrowheads="1"/>
          </p:cNvSpPr>
          <p:nvPr/>
        </p:nvSpPr>
        <p:spPr bwMode="auto">
          <a:xfrm>
            <a:off x="4848225" y="5334000"/>
            <a:ext cx="409575" cy="312738"/>
          </a:xfrm>
          <a:prstGeom prst="rect">
            <a:avLst/>
          </a:prstGeom>
          <a:noFill/>
          <a:ln w="12700">
            <a:noFill/>
            <a:miter lim="800000"/>
            <a:headEnd/>
            <a:tailEnd/>
          </a:ln>
        </p:spPr>
        <p:txBody>
          <a:bodyPr wrap="none">
            <a:spAutoFit/>
          </a:bodyPr>
          <a:lstStyle/>
          <a:p>
            <a:r>
              <a:rPr lang="fr-FR" sz="1600">
                <a:solidFill>
                  <a:srgbClr val="000000"/>
                </a:solidFill>
              </a:rPr>
              <a:t>50</a:t>
            </a:r>
          </a:p>
        </p:txBody>
      </p:sp>
      <p:grpSp>
        <p:nvGrpSpPr>
          <p:cNvPr id="3"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4"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1" name="Group 90" descr=" 6"/>
          <p:cNvGrpSpPr>
            <a:grpSpLocks/>
          </p:cNvGrpSpPr>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8" name="Group 101" descr=" 7"/>
          <p:cNvGrpSpPr>
            <a:grpSpLocks/>
          </p:cNvGrpSpPr>
          <p:nvPr/>
        </p:nvGrpSpPr>
        <p:grpSpPr bwMode="auto">
          <a:xfrm>
            <a:off x="2667000" y="3657601"/>
            <a:ext cx="409575" cy="1379537"/>
            <a:chOff x="1680" y="2304"/>
            <a:chExt cx="258" cy="869"/>
          </a:xfrm>
        </p:grpSpPr>
        <p:sp>
          <p:nvSpPr>
            <p:cNvPr id="39" name="Text Box 92"/>
            <p:cNvSpPr txBox="1">
              <a:spLocks noChangeArrowheads="1"/>
            </p:cNvSpPr>
            <p:nvPr/>
          </p:nvSpPr>
          <p:spPr bwMode="auto">
            <a:xfrm>
              <a:off x="1680" y="2976"/>
              <a:ext cx="258" cy="197"/>
            </a:xfrm>
            <a:prstGeom prst="rect">
              <a:avLst/>
            </a:prstGeom>
            <a:noFill/>
            <a:ln w="12700">
              <a:noFill/>
              <a:miter lim="800000"/>
              <a:headEnd/>
              <a:tailEnd/>
            </a:ln>
          </p:spPr>
          <p:txBody>
            <a:bodyPr wrap="none">
              <a:spAutoFit/>
            </a:bodyPr>
            <a:lstStyle/>
            <a:p>
              <a:r>
                <a:rPr lang="fr-FR" sz="1600">
                  <a:solidFill>
                    <a:srgbClr val="000000"/>
                  </a:solidFill>
                </a:rPr>
                <a:t>70</a:t>
              </a:r>
            </a:p>
          </p:txBody>
        </p:sp>
        <p:sp>
          <p:nvSpPr>
            <p:cNvPr id="40" name="Line 97"/>
            <p:cNvSpPr>
              <a:spLocks noChangeShapeType="1"/>
            </p:cNvSpPr>
            <p:nvPr/>
          </p:nvSpPr>
          <p:spPr bwMode="auto">
            <a:xfrm>
              <a:off x="177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24" name="Group 102" descr=" 8"/>
          <p:cNvGrpSpPr>
            <a:grpSpLocks/>
          </p:cNvGrpSpPr>
          <p:nvPr/>
        </p:nvGrpSpPr>
        <p:grpSpPr bwMode="auto">
          <a:xfrm>
            <a:off x="4191000" y="3657601"/>
            <a:ext cx="2619375" cy="1379537"/>
            <a:chOff x="2640" y="2304"/>
            <a:chExt cx="1650" cy="869"/>
          </a:xfrm>
        </p:grpSpPr>
        <p:sp>
          <p:nvSpPr>
            <p:cNvPr id="42" name="Text Box 93"/>
            <p:cNvSpPr txBox="1">
              <a:spLocks noChangeArrowheads="1"/>
            </p:cNvSpPr>
            <p:nvPr/>
          </p:nvSpPr>
          <p:spPr bwMode="auto">
            <a:xfrm>
              <a:off x="2640" y="2976"/>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43" name="Text Box 94"/>
            <p:cNvSpPr txBox="1">
              <a:spLocks noChangeArrowheads="1"/>
            </p:cNvSpPr>
            <p:nvPr/>
          </p:nvSpPr>
          <p:spPr bwMode="auto">
            <a:xfrm>
              <a:off x="3072" y="2976"/>
              <a:ext cx="258" cy="197"/>
            </a:xfrm>
            <a:prstGeom prst="rect">
              <a:avLst/>
            </a:prstGeom>
            <a:noFill/>
            <a:ln w="12700">
              <a:noFill/>
              <a:miter lim="800000"/>
              <a:headEnd/>
              <a:tailEnd/>
            </a:ln>
          </p:spPr>
          <p:txBody>
            <a:bodyPr wrap="none">
              <a:spAutoFit/>
            </a:bodyPr>
            <a:lstStyle/>
            <a:p>
              <a:r>
                <a:rPr lang="fr-FR" sz="1600">
                  <a:solidFill>
                    <a:srgbClr val="000000"/>
                  </a:solidFill>
                </a:rPr>
                <a:t>40</a:t>
              </a:r>
            </a:p>
          </p:txBody>
        </p:sp>
        <p:sp>
          <p:nvSpPr>
            <p:cNvPr id="44" name="Text Box 95"/>
            <p:cNvSpPr txBox="1">
              <a:spLocks noChangeArrowheads="1"/>
            </p:cNvSpPr>
            <p:nvPr/>
          </p:nvSpPr>
          <p:spPr bwMode="auto">
            <a:xfrm>
              <a:off x="4032" y="2976"/>
              <a:ext cx="258" cy="197"/>
            </a:xfrm>
            <a:prstGeom prst="rect">
              <a:avLst/>
            </a:prstGeom>
            <a:noFill/>
            <a:ln w="12700">
              <a:noFill/>
              <a:miter lim="800000"/>
              <a:headEnd/>
              <a:tailEnd/>
            </a:ln>
          </p:spPr>
          <p:txBody>
            <a:bodyPr wrap="none">
              <a:spAutoFit/>
            </a:bodyPr>
            <a:lstStyle/>
            <a:p>
              <a:r>
                <a:rPr lang="fr-FR" sz="1600">
                  <a:solidFill>
                    <a:srgbClr val="000000"/>
                  </a:solidFill>
                </a:rPr>
                <a:t>60</a:t>
              </a:r>
            </a:p>
          </p:txBody>
        </p:sp>
        <p:sp>
          <p:nvSpPr>
            <p:cNvPr id="45" name="Line 98"/>
            <p:cNvSpPr>
              <a:spLocks noChangeShapeType="1"/>
            </p:cNvSpPr>
            <p:nvPr/>
          </p:nvSpPr>
          <p:spPr bwMode="auto">
            <a:xfrm>
              <a:off x="273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6" name="Line 99"/>
            <p:cNvSpPr>
              <a:spLocks noChangeShapeType="1"/>
            </p:cNvSpPr>
            <p:nvPr/>
          </p:nvSpPr>
          <p:spPr bwMode="auto">
            <a:xfrm>
              <a:off x="316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7" name="Line 100"/>
            <p:cNvSpPr>
              <a:spLocks noChangeShapeType="1"/>
            </p:cNvSpPr>
            <p:nvPr/>
          </p:nvSpPr>
          <p:spPr bwMode="auto">
            <a:xfrm>
              <a:off x="412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31" name="Group 104" descr=" 9"/>
          <p:cNvGrpSpPr>
            <a:grpSpLocks/>
          </p:cNvGrpSpPr>
          <p:nvPr/>
        </p:nvGrpSpPr>
        <p:grpSpPr bwMode="auto">
          <a:xfrm>
            <a:off x="2590800" y="5486400"/>
            <a:ext cx="2286000" cy="741362"/>
            <a:chOff x="1632" y="3456"/>
            <a:chExt cx="1440" cy="467"/>
          </a:xfrm>
        </p:grpSpPr>
        <p:sp>
          <p:nvSpPr>
            <p:cNvPr id="55" name="Text Box 73"/>
            <p:cNvSpPr txBox="1">
              <a:spLocks noChangeArrowheads="1"/>
            </p:cNvSpPr>
            <p:nvPr/>
          </p:nvSpPr>
          <p:spPr bwMode="auto">
            <a:xfrm>
              <a:off x="1632" y="3726"/>
              <a:ext cx="258" cy="197"/>
            </a:xfrm>
            <a:prstGeom prst="rect">
              <a:avLst/>
            </a:prstGeom>
            <a:noFill/>
            <a:ln w="12700">
              <a:noFill/>
              <a:miter lim="800000"/>
              <a:headEnd/>
              <a:tailEnd/>
            </a:ln>
          </p:spPr>
          <p:txBody>
            <a:bodyPr wrap="none">
              <a:spAutoFit/>
            </a:bodyPr>
            <a:lstStyle/>
            <a:p>
              <a:r>
                <a:rPr lang="fr-FR" sz="1600">
                  <a:solidFill>
                    <a:srgbClr val="000000"/>
                  </a:solidFill>
                </a:rPr>
                <a:t>50</a:t>
              </a:r>
            </a:p>
          </p:txBody>
        </p:sp>
        <p:sp>
          <p:nvSpPr>
            <p:cNvPr id="56" name="Line 103"/>
            <p:cNvSpPr>
              <a:spLocks noChangeShapeType="1"/>
            </p:cNvSpPr>
            <p:nvPr/>
          </p:nvSpPr>
          <p:spPr bwMode="auto">
            <a:xfrm flipH="1">
              <a:off x="1872" y="3456"/>
              <a:ext cx="120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3564311500"/>
      </p:ext>
    </p:extLst>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6" descr=" 2"/>
          <p:cNvGrpSpPr>
            <a:grpSpLocks/>
          </p:cNvGrpSpPr>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nvPr>
        </p:nvSpPr>
        <p:spPr/>
        <p:txBody>
          <a:bodyPr/>
          <a:lstStyle/>
          <a:p>
            <a:r>
              <a:rPr lang="fr-FR" smtClean="0"/>
              <a:t>Exemple de calcul</a:t>
            </a:r>
          </a:p>
        </p:txBody>
      </p:sp>
      <p:sp>
        <p:nvSpPr>
          <p:cNvPr id="19461" name="Text Box 10" descr=" 19461"/>
          <p:cNvSpPr txBox="1">
            <a:spLocks noChangeArrowheads="1"/>
          </p:cNvSpPr>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8" name="Text Box 60" descr=" 38972"/>
          <p:cNvSpPr txBox="1">
            <a:spLocks noChangeArrowheads="1"/>
          </p:cNvSpPr>
          <p:nvPr/>
        </p:nvSpPr>
        <p:spPr bwMode="auto">
          <a:xfrm>
            <a:off x="2576513"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9" name="Text Box 61" descr=" 38973"/>
          <p:cNvSpPr txBox="1">
            <a:spLocks noChangeArrowheads="1"/>
          </p:cNvSpPr>
          <p:nvPr/>
        </p:nvSpPr>
        <p:spPr bwMode="auto">
          <a:xfrm>
            <a:off x="3389312"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50" name="Text Box 65" descr=" 38977"/>
          <p:cNvSpPr txBox="1">
            <a:spLocks noChangeArrowheads="1"/>
          </p:cNvSpPr>
          <p:nvPr/>
        </p:nvSpPr>
        <p:spPr bwMode="auto">
          <a:xfrm>
            <a:off x="4143375" y="5618162"/>
            <a:ext cx="409575" cy="312736"/>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53" name="Text Box 66" descr=" 38978"/>
          <p:cNvSpPr txBox="1">
            <a:spLocks noChangeArrowheads="1"/>
          </p:cNvSpPr>
          <p:nvPr/>
        </p:nvSpPr>
        <p:spPr bwMode="auto">
          <a:xfrm>
            <a:off x="4848225" y="5610225"/>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57" name="Text Box 67" descr=" 38979"/>
          <p:cNvSpPr txBox="1">
            <a:spLocks noChangeArrowheads="1"/>
          </p:cNvSpPr>
          <p:nvPr/>
        </p:nvSpPr>
        <p:spPr bwMode="auto">
          <a:xfrm>
            <a:off x="5667375" y="5602287"/>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60" name="Text Box 68" descr=" 38980"/>
          <p:cNvSpPr txBox="1">
            <a:spLocks noChangeArrowheads="1"/>
          </p:cNvSpPr>
          <p:nvPr/>
        </p:nvSpPr>
        <p:spPr bwMode="auto">
          <a:xfrm>
            <a:off x="6386512" y="559435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51" name="Text Box 71" descr=" 38983"/>
          <p:cNvSpPr txBox="1">
            <a:spLocks noChangeArrowheads="1"/>
          </p:cNvSpPr>
          <p:nvPr/>
        </p:nvSpPr>
        <p:spPr bwMode="auto">
          <a:xfrm>
            <a:off x="4876800" y="5008562"/>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58" name="Text Box 74" descr=" 38986"/>
          <p:cNvSpPr txBox="1">
            <a:spLocks noChangeArrowheads="1"/>
          </p:cNvSpPr>
          <p:nvPr/>
        </p:nvSpPr>
        <p:spPr bwMode="auto">
          <a:xfrm>
            <a:off x="6372225" y="5008562"/>
            <a:ext cx="409575" cy="312736"/>
          </a:xfrm>
          <a:prstGeom prst="rect">
            <a:avLst/>
          </a:prstGeom>
          <a:noFill/>
          <a:ln w="12700">
            <a:noFill/>
            <a:miter lim="800000"/>
            <a:headEnd/>
            <a:tailEnd/>
          </a:ln>
        </p:spPr>
        <p:txBody>
          <a:bodyPr wrap="none">
            <a:spAutoFit/>
          </a:bodyPr>
          <a:lstStyle/>
          <a:p>
            <a:r>
              <a:rPr lang="fr-FR" sz="1600">
                <a:solidFill>
                  <a:srgbClr val="000000"/>
                </a:solidFill>
              </a:rPr>
              <a:t>45</a:t>
            </a:r>
          </a:p>
        </p:txBody>
      </p:sp>
      <p:sp>
        <p:nvSpPr>
          <p:cNvPr id="59" name="Text Box 75" descr=" 38987"/>
          <p:cNvSpPr txBox="1">
            <a:spLocks noChangeArrowheads="1"/>
          </p:cNvSpPr>
          <p:nvPr/>
        </p:nvSpPr>
        <p:spPr bwMode="auto">
          <a:xfrm>
            <a:off x="6372225" y="5305425"/>
            <a:ext cx="409575" cy="312738"/>
          </a:xfrm>
          <a:prstGeom prst="rect">
            <a:avLst/>
          </a:prstGeom>
          <a:noFill/>
          <a:ln w="12700">
            <a:noFill/>
            <a:miter lim="800000"/>
            <a:headEnd/>
            <a:tailEnd/>
          </a:ln>
        </p:spPr>
        <p:txBody>
          <a:bodyPr wrap="none">
            <a:spAutoFit/>
          </a:bodyPr>
          <a:lstStyle/>
          <a:p>
            <a:r>
              <a:rPr lang="fr-FR" sz="1600">
                <a:solidFill>
                  <a:srgbClr val="000000"/>
                </a:solidFill>
              </a:rPr>
              <a:t>50</a:t>
            </a:r>
          </a:p>
        </p:txBody>
      </p:sp>
      <p:sp>
        <p:nvSpPr>
          <p:cNvPr id="52" name="Text Box 80" descr=" 38992"/>
          <p:cNvSpPr txBox="1">
            <a:spLocks noChangeArrowheads="1"/>
          </p:cNvSpPr>
          <p:nvPr/>
        </p:nvSpPr>
        <p:spPr bwMode="auto">
          <a:xfrm>
            <a:off x="4848225" y="5334000"/>
            <a:ext cx="409575" cy="312738"/>
          </a:xfrm>
          <a:prstGeom prst="rect">
            <a:avLst/>
          </a:prstGeom>
          <a:noFill/>
          <a:ln w="12700">
            <a:noFill/>
            <a:miter lim="800000"/>
            <a:headEnd/>
            <a:tailEnd/>
          </a:ln>
        </p:spPr>
        <p:txBody>
          <a:bodyPr wrap="none">
            <a:spAutoFit/>
          </a:bodyPr>
          <a:lstStyle/>
          <a:p>
            <a:r>
              <a:rPr lang="fr-FR" sz="1600">
                <a:solidFill>
                  <a:srgbClr val="000000"/>
                </a:solidFill>
              </a:rPr>
              <a:t>50</a:t>
            </a:r>
          </a:p>
        </p:txBody>
      </p:sp>
      <p:grpSp>
        <p:nvGrpSpPr>
          <p:cNvPr id="3" name="Group 82" descr=" 3"/>
          <p:cNvGrpSpPr>
            <a:grpSpLocks/>
          </p:cNvGrpSpPr>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4" name="Group 86" descr=" 4"/>
          <p:cNvGrpSpPr>
            <a:grpSpLocks/>
          </p:cNvGrpSpPr>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88" descr=" 5"/>
          <p:cNvGrpSpPr>
            <a:grpSpLocks/>
          </p:cNvGrpSpPr>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1" name="Group 90" descr=" 6"/>
          <p:cNvGrpSpPr>
            <a:grpSpLocks/>
          </p:cNvGrpSpPr>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8" name="Group 101" descr=" 7"/>
          <p:cNvGrpSpPr>
            <a:grpSpLocks/>
          </p:cNvGrpSpPr>
          <p:nvPr/>
        </p:nvGrpSpPr>
        <p:grpSpPr bwMode="auto">
          <a:xfrm>
            <a:off x="2667000" y="3657601"/>
            <a:ext cx="409575" cy="1379537"/>
            <a:chOff x="1680" y="2304"/>
            <a:chExt cx="258" cy="869"/>
          </a:xfrm>
        </p:grpSpPr>
        <p:sp>
          <p:nvSpPr>
            <p:cNvPr id="39" name="Text Box 92"/>
            <p:cNvSpPr txBox="1">
              <a:spLocks noChangeArrowheads="1"/>
            </p:cNvSpPr>
            <p:nvPr/>
          </p:nvSpPr>
          <p:spPr bwMode="auto">
            <a:xfrm>
              <a:off x="1680" y="2976"/>
              <a:ext cx="258" cy="197"/>
            </a:xfrm>
            <a:prstGeom prst="rect">
              <a:avLst/>
            </a:prstGeom>
            <a:noFill/>
            <a:ln w="12700">
              <a:noFill/>
              <a:miter lim="800000"/>
              <a:headEnd/>
              <a:tailEnd/>
            </a:ln>
          </p:spPr>
          <p:txBody>
            <a:bodyPr wrap="none">
              <a:spAutoFit/>
            </a:bodyPr>
            <a:lstStyle/>
            <a:p>
              <a:r>
                <a:rPr lang="fr-FR" sz="1600">
                  <a:solidFill>
                    <a:srgbClr val="000000"/>
                  </a:solidFill>
                </a:rPr>
                <a:t>70</a:t>
              </a:r>
            </a:p>
          </p:txBody>
        </p:sp>
        <p:sp>
          <p:nvSpPr>
            <p:cNvPr id="40" name="Line 97"/>
            <p:cNvSpPr>
              <a:spLocks noChangeShapeType="1"/>
            </p:cNvSpPr>
            <p:nvPr/>
          </p:nvSpPr>
          <p:spPr bwMode="auto">
            <a:xfrm>
              <a:off x="177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24" name="Group 102" descr=" 8"/>
          <p:cNvGrpSpPr>
            <a:grpSpLocks/>
          </p:cNvGrpSpPr>
          <p:nvPr/>
        </p:nvGrpSpPr>
        <p:grpSpPr bwMode="auto">
          <a:xfrm>
            <a:off x="4191000" y="3657601"/>
            <a:ext cx="2619375" cy="1379537"/>
            <a:chOff x="2640" y="2304"/>
            <a:chExt cx="1650" cy="869"/>
          </a:xfrm>
        </p:grpSpPr>
        <p:sp>
          <p:nvSpPr>
            <p:cNvPr id="42" name="Text Box 93"/>
            <p:cNvSpPr txBox="1">
              <a:spLocks noChangeArrowheads="1"/>
            </p:cNvSpPr>
            <p:nvPr/>
          </p:nvSpPr>
          <p:spPr bwMode="auto">
            <a:xfrm>
              <a:off x="2640" y="2976"/>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43" name="Text Box 94"/>
            <p:cNvSpPr txBox="1">
              <a:spLocks noChangeArrowheads="1"/>
            </p:cNvSpPr>
            <p:nvPr/>
          </p:nvSpPr>
          <p:spPr bwMode="auto">
            <a:xfrm>
              <a:off x="3072" y="2976"/>
              <a:ext cx="258" cy="197"/>
            </a:xfrm>
            <a:prstGeom prst="rect">
              <a:avLst/>
            </a:prstGeom>
            <a:noFill/>
            <a:ln w="12700">
              <a:noFill/>
              <a:miter lim="800000"/>
              <a:headEnd/>
              <a:tailEnd/>
            </a:ln>
          </p:spPr>
          <p:txBody>
            <a:bodyPr wrap="none">
              <a:spAutoFit/>
            </a:bodyPr>
            <a:lstStyle/>
            <a:p>
              <a:r>
                <a:rPr lang="fr-FR" sz="1600">
                  <a:solidFill>
                    <a:srgbClr val="000000"/>
                  </a:solidFill>
                </a:rPr>
                <a:t>40</a:t>
              </a:r>
            </a:p>
          </p:txBody>
        </p:sp>
        <p:sp>
          <p:nvSpPr>
            <p:cNvPr id="44" name="Text Box 95"/>
            <p:cNvSpPr txBox="1">
              <a:spLocks noChangeArrowheads="1"/>
            </p:cNvSpPr>
            <p:nvPr/>
          </p:nvSpPr>
          <p:spPr bwMode="auto">
            <a:xfrm>
              <a:off x="4032" y="2976"/>
              <a:ext cx="258" cy="197"/>
            </a:xfrm>
            <a:prstGeom prst="rect">
              <a:avLst/>
            </a:prstGeom>
            <a:noFill/>
            <a:ln w="12700">
              <a:noFill/>
              <a:miter lim="800000"/>
              <a:headEnd/>
              <a:tailEnd/>
            </a:ln>
          </p:spPr>
          <p:txBody>
            <a:bodyPr wrap="none">
              <a:spAutoFit/>
            </a:bodyPr>
            <a:lstStyle/>
            <a:p>
              <a:r>
                <a:rPr lang="fr-FR" sz="1600">
                  <a:solidFill>
                    <a:srgbClr val="000000"/>
                  </a:solidFill>
                </a:rPr>
                <a:t>60</a:t>
              </a:r>
            </a:p>
          </p:txBody>
        </p:sp>
        <p:sp>
          <p:nvSpPr>
            <p:cNvPr id="45" name="Line 98"/>
            <p:cNvSpPr>
              <a:spLocks noChangeShapeType="1"/>
            </p:cNvSpPr>
            <p:nvPr/>
          </p:nvSpPr>
          <p:spPr bwMode="auto">
            <a:xfrm>
              <a:off x="273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6" name="Line 99"/>
            <p:cNvSpPr>
              <a:spLocks noChangeShapeType="1"/>
            </p:cNvSpPr>
            <p:nvPr/>
          </p:nvSpPr>
          <p:spPr bwMode="auto">
            <a:xfrm>
              <a:off x="316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7" name="Line 100"/>
            <p:cNvSpPr>
              <a:spLocks noChangeShapeType="1"/>
            </p:cNvSpPr>
            <p:nvPr/>
          </p:nvSpPr>
          <p:spPr bwMode="auto">
            <a:xfrm>
              <a:off x="412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31" name="Group 104" descr=" 9"/>
          <p:cNvGrpSpPr>
            <a:grpSpLocks/>
          </p:cNvGrpSpPr>
          <p:nvPr/>
        </p:nvGrpSpPr>
        <p:grpSpPr bwMode="auto">
          <a:xfrm>
            <a:off x="2590800" y="5486400"/>
            <a:ext cx="2286000" cy="741362"/>
            <a:chOff x="1632" y="3456"/>
            <a:chExt cx="1440" cy="467"/>
          </a:xfrm>
        </p:grpSpPr>
        <p:sp>
          <p:nvSpPr>
            <p:cNvPr id="55" name="Text Box 73"/>
            <p:cNvSpPr txBox="1">
              <a:spLocks noChangeArrowheads="1"/>
            </p:cNvSpPr>
            <p:nvPr/>
          </p:nvSpPr>
          <p:spPr bwMode="auto">
            <a:xfrm>
              <a:off x="1632" y="3726"/>
              <a:ext cx="258" cy="197"/>
            </a:xfrm>
            <a:prstGeom prst="rect">
              <a:avLst/>
            </a:prstGeom>
            <a:noFill/>
            <a:ln w="12700">
              <a:noFill/>
              <a:miter lim="800000"/>
              <a:headEnd/>
              <a:tailEnd/>
            </a:ln>
          </p:spPr>
          <p:txBody>
            <a:bodyPr wrap="none">
              <a:spAutoFit/>
            </a:bodyPr>
            <a:lstStyle/>
            <a:p>
              <a:r>
                <a:rPr lang="fr-FR" sz="1600">
                  <a:solidFill>
                    <a:srgbClr val="000000"/>
                  </a:solidFill>
                </a:rPr>
                <a:t>50</a:t>
              </a:r>
            </a:p>
          </p:txBody>
        </p:sp>
        <p:sp>
          <p:nvSpPr>
            <p:cNvPr id="56" name="Line 103"/>
            <p:cNvSpPr>
              <a:spLocks noChangeShapeType="1"/>
            </p:cNvSpPr>
            <p:nvPr/>
          </p:nvSpPr>
          <p:spPr bwMode="auto">
            <a:xfrm flipH="1">
              <a:off x="1872" y="3456"/>
              <a:ext cx="120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61" name="Group 106" descr=" 10"/>
          <p:cNvGrpSpPr>
            <a:grpSpLocks/>
          </p:cNvGrpSpPr>
          <p:nvPr/>
        </p:nvGrpSpPr>
        <p:grpSpPr bwMode="auto">
          <a:xfrm>
            <a:off x="4191000" y="5486400"/>
            <a:ext cx="2209800" cy="741362"/>
            <a:chOff x="2640" y="3456"/>
            <a:chExt cx="1392" cy="467"/>
          </a:xfrm>
        </p:grpSpPr>
        <p:sp>
          <p:nvSpPr>
            <p:cNvPr id="62" name="Text Box 79"/>
            <p:cNvSpPr txBox="1">
              <a:spLocks noChangeArrowheads="1"/>
            </p:cNvSpPr>
            <p:nvPr/>
          </p:nvSpPr>
          <p:spPr bwMode="auto">
            <a:xfrm>
              <a:off x="2640" y="3726"/>
              <a:ext cx="258" cy="197"/>
            </a:xfrm>
            <a:prstGeom prst="rect">
              <a:avLst/>
            </a:prstGeom>
            <a:noFill/>
            <a:ln w="12700">
              <a:noFill/>
              <a:miter lim="800000"/>
              <a:headEnd/>
              <a:tailEnd/>
            </a:ln>
          </p:spPr>
          <p:txBody>
            <a:bodyPr wrap="none">
              <a:spAutoFit/>
            </a:bodyPr>
            <a:lstStyle/>
            <a:p>
              <a:r>
                <a:rPr lang="fr-FR" sz="1600">
                  <a:solidFill>
                    <a:srgbClr val="000000"/>
                  </a:solidFill>
                </a:rPr>
                <a:t>50</a:t>
              </a:r>
            </a:p>
          </p:txBody>
        </p:sp>
        <p:sp>
          <p:nvSpPr>
            <p:cNvPr id="63" name="Line 105"/>
            <p:cNvSpPr>
              <a:spLocks noChangeShapeType="1"/>
            </p:cNvSpPr>
            <p:nvPr/>
          </p:nvSpPr>
          <p:spPr bwMode="auto">
            <a:xfrm flipH="1">
              <a:off x="2880" y="3456"/>
              <a:ext cx="1152"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3758624187"/>
      </p:ext>
    </p:extLst>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259632" y="836712"/>
            <a:ext cx="7239000" cy="457200"/>
          </a:xfrm>
        </p:spPr>
        <p:txBody>
          <a:bodyPr/>
          <a:lstStyle/>
          <a:p>
            <a:r>
              <a:rPr lang="fr-FR" dirty="0" smtClean="0"/>
              <a:t>Le calcul des charges</a:t>
            </a:r>
          </a:p>
        </p:txBody>
      </p:sp>
      <p:sp>
        <p:nvSpPr>
          <p:cNvPr id="20483" name="Rectangle 3"/>
          <p:cNvSpPr>
            <a:spLocks noGrp="1" noChangeArrowheads="1"/>
          </p:cNvSpPr>
          <p:nvPr>
            <p:ph type="body" idx="1"/>
          </p:nvPr>
        </p:nvSpPr>
        <p:spPr>
          <a:xfrm>
            <a:off x="1043608" y="1556792"/>
            <a:ext cx="7162800" cy="2544688"/>
          </a:xfrm>
        </p:spPr>
        <p:txBody>
          <a:bodyPr/>
          <a:lstStyle/>
          <a:p>
            <a:r>
              <a:rPr lang="fr-FR" dirty="0" smtClean="0"/>
              <a:t>MRP II - </a:t>
            </a:r>
            <a:r>
              <a:rPr lang="fr-FR" dirty="0" err="1" smtClean="0"/>
              <a:t>Manufacturing</a:t>
            </a:r>
            <a:r>
              <a:rPr lang="fr-FR" dirty="0" smtClean="0"/>
              <a:t> </a:t>
            </a:r>
            <a:r>
              <a:rPr lang="fr-FR" dirty="0" err="1" smtClean="0"/>
              <a:t>Resources</a:t>
            </a:r>
            <a:r>
              <a:rPr lang="fr-FR" dirty="0" smtClean="0"/>
              <a:t> Planning</a:t>
            </a:r>
          </a:p>
          <a:p>
            <a:r>
              <a:rPr lang="fr-FR" dirty="0" err="1" smtClean="0"/>
              <a:t>Capacity</a:t>
            </a:r>
            <a:r>
              <a:rPr lang="fr-FR" dirty="0" smtClean="0"/>
              <a:t> </a:t>
            </a:r>
            <a:r>
              <a:rPr lang="fr-FR" dirty="0" err="1" smtClean="0"/>
              <a:t>Requirements</a:t>
            </a:r>
            <a:r>
              <a:rPr lang="fr-FR" dirty="0" smtClean="0"/>
              <a:t> Planning</a:t>
            </a:r>
          </a:p>
          <a:p>
            <a:pPr lvl="1"/>
            <a:r>
              <a:rPr lang="fr-FR" dirty="0" smtClean="0"/>
              <a:t>On calcule les charges induites par les ordres de fabrication</a:t>
            </a:r>
          </a:p>
          <a:p>
            <a:pPr lvl="1"/>
            <a:r>
              <a:rPr lang="fr-FR" dirty="0" smtClean="0"/>
              <a:t>On les cumule par période</a:t>
            </a:r>
          </a:p>
          <a:p>
            <a:pPr lvl="1"/>
            <a:r>
              <a:rPr lang="fr-FR" dirty="0" smtClean="0"/>
              <a:t>On analyse les rapports Charge / capacité</a:t>
            </a:r>
          </a:p>
          <a:p>
            <a:pPr lvl="1"/>
            <a:r>
              <a:rPr lang="fr-FR" dirty="0" smtClean="0"/>
              <a:t>On prend des décisions correctives</a:t>
            </a:r>
          </a:p>
        </p:txBody>
      </p:sp>
    </p:spTree>
    <p:extLst>
      <p:ext uri="{BB962C8B-B14F-4D97-AF65-F5344CB8AC3E}">
        <p14:creationId xmlns:p14="http://schemas.microsoft.com/office/powerpoint/2010/main" val="3307608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685800"/>
            <a:ext cx="8305800" cy="685800"/>
          </a:xfrm>
          <a:noFill/>
        </p:spPr>
        <p:txBody>
          <a:bodyPr/>
          <a:lstStyle/>
          <a:p>
            <a:r>
              <a:rPr lang="fr-FR" sz="2400" dirty="0" smtClean="0"/>
              <a:t>La structure des logiciels de gestion de production</a:t>
            </a:r>
            <a:endParaRPr lang="fr-FR" dirty="0" smtClean="0"/>
          </a:p>
        </p:txBody>
      </p:sp>
      <p:sp>
        <p:nvSpPr>
          <p:cNvPr id="6147" name="Line 3"/>
          <p:cNvSpPr>
            <a:spLocks noChangeShapeType="1"/>
          </p:cNvSpPr>
          <p:nvPr/>
        </p:nvSpPr>
        <p:spPr bwMode="auto">
          <a:xfrm flipH="1">
            <a:off x="3711575" y="4487863"/>
            <a:ext cx="14288" cy="163512"/>
          </a:xfrm>
          <a:prstGeom prst="line">
            <a:avLst/>
          </a:prstGeom>
          <a:noFill/>
          <a:ln w="12700">
            <a:solidFill>
              <a:srgbClr val="000000"/>
            </a:solidFill>
            <a:round/>
            <a:headEnd/>
            <a:tailEnd/>
          </a:ln>
        </p:spPr>
        <p:txBody>
          <a:bodyPr wrap="none" anchor="ctr"/>
          <a:lstStyle/>
          <a:p>
            <a:endParaRPr lang="fr-FR"/>
          </a:p>
        </p:txBody>
      </p:sp>
      <p:sp>
        <p:nvSpPr>
          <p:cNvPr id="6148" name="Freeform 4"/>
          <p:cNvSpPr>
            <a:spLocks/>
          </p:cNvSpPr>
          <p:nvPr/>
        </p:nvSpPr>
        <p:spPr bwMode="auto">
          <a:xfrm>
            <a:off x="3676650" y="4554538"/>
            <a:ext cx="87313" cy="104775"/>
          </a:xfrm>
          <a:custGeom>
            <a:avLst/>
            <a:gdLst>
              <a:gd name="T0" fmla="*/ 54 w 55"/>
              <a:gd name="T1" fmla="*/ 2 h 66"/>
              <a:gd name="T2" fmla="*/ 26 w 55"/>
              <a:gd name="T3" fmla="*/ 65 h 66"/>
              <a:gd name="T4" fmla="*/ 0 w 55"/>
              <a:gd name="T5" fmla="*/ 0 h 66"/>
              <a:gd name="T6" fmla="*/ 27 w 55"/>
              <a:gd name="T7" fmla="*/ 33 h 66"/>
              <a:gd name="T8" fmla="*/ 54 w 55"/>
              <a:gd name="T9" fmla="*/ 2 h 66"/>
              <a:gd name="T10" fmla="*/ 0 60000 65536"/>
              <a:gd name="T11" fmla="*/ 0 60000 65536"/>
              <a:gd name="T12" fmla="*/ 0 60000 65536"/>
              <a:gd name="T13" fmla="*/ 0 60000 65536"/>
              <a:gd name="T14" fmla="*/ 0 60000 65536"/>
              <a:gd name="T15" fmla="*/ 0 w 55"/>
              <a:gd name="T16" fmla="*/ 0 h 66"/>
              <a:gd name="T17" fmla="*/ 55 w 55"/>
              <a:gd name="T18" fmla="*/ 66 h 66"/>
            </a:gdLst>
            <a:ahLst/>
            <a:cxnLst>
              <a:cxn ang="T10">
                <a:pos x="T0" y="T1"/>
              </a:cxn>
              <a:cxn ang="T11">
                <a:pos x="T2" y="T3"/>
              </a:cxn>
              <a:cxn ang="T12">
                <a:pos x="T4" y="T5"/>
              </a:cxn>
              <a:cxn ang="T13">
                <a:pos x="T6" y="T7"/>
              </a:cxn>
              <a:cxn ang="T14">
                <a:pos x="T8" y="T9"/>
              </a:cxn>
            </a:cxnLst>
            <a:rect l="T15" t="T16" r="T17" b="T18"/>
            <a:pathLst>
              <a:path w="55" h="66">
                <a:moveTo>
                  <a:pt x="54" y="2"/>
                </a:moveTo>
                <a:lnTo>
                  <a:pt x="26" y="65"/>
                </a:lnTo>
                <a:lnTo>
                  <a:pt x="0" y="0"/>
                </a:lnTo>
                <a:lnTo>
                  <a:pt x="27" y="33"/>
                </a:lnTo>
                <a:lnTo>
                  <a:pt x="54" y="2"/>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6149" name="Line 5"/>
          <p:cNvSpPr>
            <a:spLocks noChangeShapeType="1"/>
          </p:cNvSpPr>
          <p:nvPr/>
        </p:nvSpPr>
        <p:spPr bwMode="auto">
          <a:xfrm>
            <a:off x="5210175" y="5094288"/>
            <a:ext cx="0" cy="219075"/>
          </a:xfrm>
          <a:prstGeom prst="line">
            <a:avLst/>
          </a:prstGeom>
          <a:noFill/>
          <a:ln w="12700">
            <a:solidFill>
              <a:srgbClr val="000000"/>
            </a:solidFill>
            <a:round/>
            <a:headEnd/>
            <a:tailEnd/>
          </a:ln>
        </p:spPr>
        <p:txBody>
          <a:bodyPr wrap="none" anchor="ctr"/>
          <a:lstStyle/>
          <a:p>
            <a:endParaRPr lang="fr-FR"/>
          </a:p>
        </p:txBody>
      </p:sp>
      <p:sp>
        <p:nvSpPr>
          <p:cNvPr id="6150" name="Freeform 6"/>
          <p:cNvSpPr>
            <a:spLocks/>
          </p:cNvSpPr>
          <p:nvPr/>
        </p:nvSpPr>
        <p:spPr bwMode="auto">
          <a:xfrm>
            <a:off x="5167313" y="5219700"/>
            <a:ext cx="87312" cy="101600"/>
          </a:xfrm>
          <a:custGeom>
            <a:avLst/>
            <a:gdLst>
              <a:gd name="T0" fmla="*/ 54 w 55"/>
              <a:gd name="T1" fmla="*/ 0 h 64"/>
              <a:gd name="T2" fmla="*/ 27 w 55"/>
              <a:gd name="T3" fmla="*/ 63 h 64"/>
              <a:gd name="T4" fmla="*/ 0 w 55"/>
              <a:gd name="T5" fmla="*/ 0 h 64"/>
              <a:gd name="T6" fmla="*/ 27 w 55"/>
              <a:gd name="T7" fmla="*/ 31 h 64"/>
              <a:gd name="T8" fmla="*/ 54 w 55"/>
              <a:gd name="T9" fmla="*/ 0 h 64"/>
              <a:gd name="T10" fmla="*/ 0 60000 65536"/>
              <a:gd name="T11" fmla="*/ 0 60000 65536"/>
              <a:gd name="T12" fmla="*/ 0 60000 65536"/>
              <a:gd name="T13" fmla="*/ 0 60000 65536"/>
              <a:gd name="T14" fmla="*/ 0 60000 65536"/>
              <a:gd name="T15" fmla="*/ 0 w 55"/>
              <a:gd name="T16" fmla="*/ 0 h 64"/>
              <a:gd name="T17" fmla="*/ 55 w 55"/>
              <a:gd name="T18" fmla="*/ 64 h 64"/>
            </a:gdLst>
            <a:ahLst/>
            <a:cxnLst>
              <a:cxn ang="T10">
                <a:pos x="T0" y="T1"/>
              </a:cxn>
              <a:cxn ang="T11">
                <a:pos x="T2" y="T3"/>
              </a:cxn>
              <a:cxn ang="T12">
                <a:pos x="T4" y="T5"/>
              </a:cxn>
              <a:cxn ang="T13">
                <a:pos x="T6" y="T7"/>
              </a:cxn>
              <a:cxn ang="T14">
                <a:pos x="T8" y="T9"/>
              </a:cxn>
            </a:cxnLst>
            <a:rect l="T15" t="T16" r="T17" b="T18"/>
            <a:pathLst>
              <a:path w="55" h="64">
                <a:moveTo>
                  <a:pt x="54" y="0"/>
                </a:moveTo>
                <a:lnTo>
                  <a:pt x="27" y="63"/>
                </a:lnTo>
                <a:lnTo>
                  <a:pt x="0" y="0"/>
                </a:lnTo>
                <a:lnTo>
                  <a:pt x="27" y="31"/>
                </a:lnTo>
                <a:lnTo>
                  <a:pt x="54" y="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6151" name="Line 7"/>
          <p:cNvSpPr>
            <a:spLocks noChangeShapeType="1"/>
          </p:cNvSpPr>
          <p:nvPr/>
        </p:nvSpPr>
        <p:spPr bwMode="auto">
          <a:xfrm flipH="1">
            <a:off x="5202238" y="4487863"/>
            <a:ext cx="14287" cy="188912"/>
          </a:xfrm>
          <a:prstGeom prst="line">
            <a:avLst/>
          </a:prstGeom>
          <a:noFill/>
          <a:ln w="12700">
            <a:solidFill>
              <a:srgbClr val="000000"/>
            </a:solidFill>
            <a:round/>
            <a:headEnd/>
            <a:tailEnd/>
          </a:ln>
        </p:spPr>
        <p:txBody>
          <a:bodyPr wrap="none" anchor="ctr"/>
          <a:lstStyle/>
          <a:p>
            <a:endParaRPr lang="fr-FR"/>
          </a:p>
        </p:txBody>
      </p:sp>
      <p:sp>
        <p:nvSpPr>
          <p:cNvPr id="6152" name="Freeform 8"/>
          <p:cNvSpPr>
            <a:spLocks/>
          </p:cNvSpPr>
          <p:nvPr/>
        </p:nvSpPr>
        <p:spPr bwMode="auto">
          <a:xfrm>
            <a:off x="5167313" y="4579938"/>
            <a:ext cx="87312" cy="104775"/>
          </a:xfrm>
          <a:custGeom>
            <a:avLst/>
            <a:gdLst>
              <a:gd name="T0" fmla="*/ 54 w 55"/>
              <a:gd name="T1" fmla="*/ 0 h 66"/>
              <a:gd name="T2" fmla="*/ 26 w 55"/>
              <a:gd name="T3" fmla="*/ 65 h 66"/>
              <a:gd name="T4" fmla="*/ 0 w 55"/>
              <a:gd name="T5" fmla="*/ 0 h 66"/>
              <a:gd name="T6" fmla="*/ 27 w 55"/>
              <a:gd name="T7" fmla="*/ 33 h 66"/>
              <a:gd name="T8" fmla="*/ 54 w 55"/>
              <a:gd name="T9" fmla="*/ 0 h 66"/>
              <a:gd name="T10" fmla="*/ 0 60000 65536"/>
              <a:gd name="T11" fmla="*/ 0 60000 65536"/>
              <a:gd name="T12" fmla="*/ 0 60000 65536"/>
              <a:gd name="T13" fmla="*/ 0 60000 65536"/>
              <a:gd name="T14" fmla="*/ 0 60000 65536"/>
              <a:gd name="T15" fmla="*/ 0 w 55"/>
              <a:gd name="T16" fmla="*/ 0 h 66"/>
              <a:gd name="T17" fmla="*/ 55 w 55"/>
              <a:gd name="T18" fmla="*/ 66 h 66"/>
            </a:gdLst>
            <a:ahLst/>
            <a:cxnLst>
              <a:cxn ang="T10">
                <a:pos x="T0" y="T1"/>
              </a:cxn>
              <a:cxn ang="T11">
                <a:pos x="T2" y="T3"/>
              </a:cxn>
              <a:cxn ang="T12">
                <a:pos x="T4" y="T5"/>
              </a:cxn>
              <a:cxn ang="T13">
                <a:pos x="T6" y="T7"/>
              </a:cxn>
              <a:cxn ang="T14">
                <a:pos x="T8" y="T9"/>
              </a:cxn>
            </a:cxnLst>
            <a:rect l="T15" t="T16" r="T17" b="T18"/>
            <a:pathLst>
              <a:path w="55" h="66">
                <a:moveTo>
                  <a:pt x="54" y="0"/>
                </a:moveTo>
                <a:lnTo>
                  <a:pt x="26" y="65"/>
                </a:lnTo>
                <a:lnTo>
                  <a:pt x="0" y="0"/>
                </a:lnTo>
                <a:lnTo>
                  <a:pt x="27" y="33"/>
                </a:lnTo>
                <a:lnTo>
                  <a:pt x="54" y="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6153" name="AutoShape 10">
            <a:hlinkClick r:id="rId3" action="ppaction://hlinksldjump"/>
          </p:cNvPr>
          <p:cNvSpPr>
            <a:spLocks noChangeArrowheads="1"/>
          </p:cNvSpPr>
          <p:nvPr/>
        </p:nvSpPr>
        <p:spPr bwMode="auto">
          <a:xfrm>
            <a:off x="1828800" y="2209800"/>
            <a:ext cx="1447800" cy="533400"/>
          </a:xfrm>
          <a:prstGeom prst="flowChartMultidocument">
            <a:avLst/>
          </a:prstGeom>
          <a:solidFill>
            <a:srgbClr val="FFFF99"/>
          </a:solidFill>
          <a:ln w="9525">
            <a:solidFill>
              <a:srgbClr val="000000"/>
            </a:solidFill>
            <a:miter lim="800000"/>
            <a:headEnd/>
            <a:tailEnd/>
          </a:ln>
        </p:spPr>
        <p:txBody>
          <a:bodyPr wrap="none" anchor="ctr"/>
          <a:lstStyle/>
          <a:p>
            <a:pPr>
              <a:lnSpc>
                <a:spcPct val="100000"/>
              </a:lnSpc>
            </a:pPr>
            <a:r>
              <a:rPr lang="fr-FR"/>
              <a:t>Nomenclatures</a:t>
            </a:r>
            <a:endParaRPr lang="fr-FR" sz="2400">
              <a:latin typeface="Times New Roman" pitchFamily="18" charset="0"/>
            </a:endParaRPr>
          </a:p>
        </p:txBody>
      </p:sp>
      <p:sp>
        <p:nvSpPr>
          <p:cNvPr id="6154" name="AutoShape 11">
            <a:hlinkClick r:id="rId4" action="ppaction://hlinksldjump"/>
          </p:cNvPr>
          <p:cNvSpPr>
            <a:spLocks noChangeArrowheads="1"/>
          </p:cNvSpPr>
          <p:nvPr/>
        </p:nvSpPr>
        <p:spPr bwMode="auto">
          <a:xfrm>
            <a:off x="1828800" y="2819400"/>
            <a:ext cx="1447800" cy="533400"/>
          </a:xfrm>
          <a:prstGeom prst="flowChartMultidocument">
            <a:avLst/>
          </a:prstGeom>
          <a:solidFill>
            <a:srgbClr val="FFFF99"/>
          </a:solidFill>
          <a:ln w="9525">
            <a:solidFill>
              <a:srgbClr val="000000"/>
            </a:solidFill>
            <a:miter lim="800000"/>
            <a:headEnd/>
            <a:tailEnd/>
          </a:ln>
        </p:spPr>
        <p:txBody>
          <a:bodyPr wrap="none" anchor="ctr"/>
          <a:lstStyle/>
          <a:p>
            <a:pPr>
              <a:lnSpc>
                <a:spcPct val="100000"/>
              </a:lnSpc>
            </a:pPr>
            <a:r>
              <a:rPr lang="fr-FR"/>
              <a:t>Ressources</a:t>
            </a:r>
            <a:endParaRPr lang="fr-FR" sz="2400">
              <a:latin typeface="Times New Roman" pitchFamily="18" charset="0"/>
            </a:endParaRPr>
          </a:p>
        </p:txBody>
      </p:sp>
      <p:sp>
        <p:nvSpPr>
          <p:cNvPr id="6155" name="AutoShape 12">
            <a:hlinkClick r:id="rId5" action="ppaction://hlinksldjump"/>
          </p:cNvPr>
          <p:cNvSpPr>
            <a:spLocks noChangeArrowheads="1"/>
          </p:cNvSpPr>
          <p:nvPr/>
        </p:nvSpPr>
        <p:spPr bwMode="auto">
          <a:xfrm>
            <a:off x="1828800" y="1600200"/>
            <a:ext cx="1447800" cy="533400"/>
          </a:xfrm>
          <a:prstGeom prst="flowChartMultidocument">
            <a:avLst/>
          </a:prstGeom>
          <a:solidFill>
            <a:srgbClr val="FFFF99"/>
          </a:solidFill>
          <a:ln w="9525">
            <a:solidFill>
              <a:srgbClr val="000000"/>
            </a:solidFill>
            <a:miter lim="800000"/>
            <a:headEnd/>
            <a:tailEnd/>
          </a:ln>
        </p:spPr>
        <p:txBody>
          <a:bodyPr wrap="none" anchor="ctr"/>
          <a:lstStyle/>
          <a:p>
            <a:pPr>
              <a:lnSpc>
                <a:spcPct val="100000"/>
              </a:lnSpc>
            </a:pPr>
            <a:r>
              <a:rPr lang="fr-FR"/>
              <a:t>Articles</a:t>
            </a:r>
            <a:endParaRPr lang="fr-FR" sz="2400">
              <a:latin typeface="Times New Roman" pitchFamily="18" charset="0"/>
            </a:endParaRPr>
          </a:p>
        </p:txBody>
      </p:sp>
      <p:sp>
        <p:nvSpPr>
          <p:cNvPr id="6156" name="AutoShape 13">
            <a:hlinkClick r:id="rId6" action="ppaction://hlinksldjump"/>
          </p:cNvPr>
          <p:cNvSpPr>
            <a:spLocks noChangeArrowheads="1"/>
          </p:cNvSpPr>
          <p:nvPr/>
        </p:nvSpPr>
        <p:spPr bwMode="auto">
          <a:xfrm>
            <a:off x="1828800" y="3429000"/>
            <a:ext cx="1447800" cy="533400"/>
          </a:xfrm>
          <a:prstGeom prst="flowChartMultidocument">
            <a:avLst/>
          </a:prstGeom>
          <a:solidFill>
            <a:srgbClr val="FFFF99"/>
          </a:solidFill>
          <a:ln w="9525">
            <a:solidFill>
              <a:srgbClr val="000000"/>
            </a:solidFill>
            <a:miter lim="800000"/>
            <a:headEnd/>
            <a:tailEnd/>
          </a:ln>
        </p:spPr>
        <p:txBody>
          <a:bodyPr wrap="none" anchor="ctr"/>
          <a:lstStyle/>
          <a:p>
            <a:pPr>
              <a:lnSpc>
                <a:spcPct val="100000"/>
              </a:lnSpc>
            </a:pPr>
            <a:r>
              <a:rPr lang="fr-FR"/>
              <a:t>Gammes</a:t>
            </a:r>
            <a:endParaRPr lang="fr-FR" sz="2400">
              <a:latin typeface="Times New Roman" pitchFamily="18" charset="0"/>
            </a:endParaRPr>
          </a:p>
        </p:txBody>
      </p:sp>
      <p:sp>
        <p:nvSpPr>
          <p:cNvPr id="6157" name="AutoShape 14"/>
          <p:cNvSpPr>
            <a:spLocks/>
          </p:cNvSpPr>
          <p:nvPr/>
        </p:nvSpPr>
        <p:spPr bwMode="auto">
          <a:xfrm>
            <a:off x="1447800" y="1676400"/>
            <a:ext cx="228600" cy="2286000"/>
          </a:xfrm>
          <a:prstGeom prst="leftBrace">
            <a:avLst>
              <a:gd name="adj1" fmla="val 83333"/>
              <a:gd name="adj2" fmla="val 50000"/>
            </a:avLst>
          </a:prstGeom>
          <a:noFill/>
          <a:ln w="9525">
            <a:solidFill>
              <a:schemeClr val="bg1"/>
            </a:solidFill>
            <a:round/>
            <a:headEnd/>
            <a:tailEnd/>
          </a:ln>
        </p:spPr>
        <p:txBody>
          <a:bodyPr wrap="none" anchor="ctr"/>
          <a:lstStyle/>
          <a:p>
            <a:endParaRPr lang="fr-FR"/>
          </a:p>
        </p:txBody>
      </p:sp>
      <p:sp>
        <p:nvSpPr>
          <p:cNvPr id="6158" name="Text Box 15">
            <a:hlinkClick r:id="rId7" action="ppaction://hlinksldjump"/>
          </p:cNvPr>
          <p:cNvSpPr txBox="1">
            <a:spLocks noChangeArrowheads="1"/>
          </p:cNvSpPr>
          <p:nvPr/>
        </p:nvSpPr>
        <p:spPr bwMode="auto">
          <a:xfrm>
            <a:off x="0" y="2438400"/>
            <a:ext cx="1412875" cy="701675"/>
          </a:xfrm>
          <a:prstGeom prst="rect">
            <a:avLst/>
          </a:prstGeom>
          <a:noFill/>
          <a:ln w="9525">
            <a:noFill/>
            <a:miter lim="800000"/>
            <a:headEnd/>
            <a:tailEnd/>
          </a:ln>
        </p:spPr>
        <p:txBody>
          <a:bodyPr wrap="none">
            <a:spAutoFit/>
          </a:bodyPr>
          <a:lstStyle/>
          <a:p>
            <a:pPr>
              <a:lnSpc>
                <a:spcPct val="100000"/>
              </a:lnSpc>
            </a:pPr>
            <a:r>
              <a:rPr lang="fr-FR" sz="2000" b="0" i="1">
                <a:solidFill>
                  <a:schemeClr val="bg1"/>
                </a:solidFill>
                <a:hlinkClick r:id="" action="ppaction://noaction"/>
              </a:rPr>
              <a:t>Données</a:t>
            </a:r>
          </a:p>
          <a:p>
            <a:pPr>
              <a:lnSpc>
                <a:spcPct val="100000"/>
              </a:lnSpc>
            </a:pPr>
            <a:r>
              <a:rPr lang="fr-FR" sz="2000" b="0" i="1">
                <a:solidFill>
                  <a:schemeClr val="bg1"/>
                </a:solidFill>
                <a:hlinkClick r:id="" action="ppaction://noaction"/>
              </a:rPr>
              <a:t>techniques</a:t>
            </a:r>
            <a:endParaRPr lang="fr-FR" sz="2400" b="0">
              <a:solidFill>
                <a:schemeClr val="bg1"/>
              </a:solidFill>
              <a:latin typeface="Times New Roman" pitchFamily="18" charset="0"/>
            </a:endParaRPr>
          </a:p>
        </p:txBody>
      </p:sp>
      <p:sp>
        <p:nvSpPr>
          <p:cNvPr id="40976" name="AutoShape 16">
            <a:hlinkClick r:id="rId8" action="ppaction://hlinksldjump"/>
          </p:cNvPr>
          <p:cNvSpPr>
            <a:spLocks noChangeArrowheads="1"/>
          </p:cNvSpPr>
          <p:nvPr/>
        </p:nvSpPr>
        <p:spPr bwMode="auto">
          <a:xfrm>
            <a:off x="4114800" y="1600200"/>
            <a:ext cx="1447800" cy="533400"/>
          </a:xfrm>
          <a:prstGeom prst="flowChartAlternateProcess">
            <a:avLst/>
          </a:prstGeom>
          <a:solidFill>
            <a:schemeClr val="accent1"/>
          </a:solidFill>
          <a:ln w="9525">
            <a:solidFill>
              <a:srgbClr val="000000"/>
            </a:solidFill>
            <a:miter lim="800000"/>
            <a:headEnd/>
            <a:tailEnd/>
          </a:ln>
          <a:effectLst/>
        </p:spPr>
        <p:txBody>
          <a:bodyPr wrap="none" anchor="ctr"/>
          <a:lstStyle/>
          <a:p>
            <a:pPr>
              <a:lnSpc>
                <a:spcPct val="100000"/>
              </a:lnSpc>
              <a:defRPr/>
            </a:pPr>
            <a:r>
              <a:rPr lang="fr-FR"/>
              <a:t>Plans</a:t>
            </a:r>
          </a:p>
          <a:p>
            <a:pPr>
              <a:lnSpc>
                <a:spcPct val="100000"/>
              </a:lnSpc>
              <a:defRPr/>
            </a:pPr>
            <a:r>
              <a:rPr lang="fr-FR"/>
              <a:t>moyen terme</a:t>
            </a:r>
            <a:endParaRPr lang="fr-FR" sz="1600">
              <a:effectLst>
                <a:outerShdw blurRad="38100" dist="38100" dir="2700000" algn="tl">
                  <a:srgbClr val="FFFFFF"/>
                </a:outerShdw>
              </a:effectLst>
            </a:endParaRPr>
          </a:p>
        </p:txBody>
      </p:sp>
      <p:sp>
        <p:nvSpPr>
          <p:cNvPr id="6160" name="AutoShape 17"/>
          <p:cNvSpPr>
            <a:spLocks noChangeArrowheads="1"/>
          </p:cNvSpPr>
          <p:nvPr/>
        </p:nvSpPr>
        <p:spPr bwMode="auto">
          <a:xfrm>
            <a:off x="3124200" y="4114800"/>
            <a:ext cx="1447800" cy="609600"/>
          </a:xfrm>
          <a:prstGeom prst="flowChartMultidocument">
            <a:avLst/>
          </a:prstGeom>
          <a:solidFill>
            <a:srgbClr val="00FFFF"/>
          </a:solidFill>
          <a:ln w="9525">
            <a:solidFill>
              <a:srgbClr val="000000"/>
            </a:solidFill>
            <a:miter lim="800000"/>
            <a:headEnd/>
            <a:tailEnd/>
          </a:ln>
        </p:spPr>
        <p:txBody>
          <a:bodyPr wrap="none" anchor="ctr"/>
          <a:lstStyle/>
          <a:p>
            <a:pPr>
              <a:lnSpc>
                <a:spcPct val="100000"/>
              </a:lnSpc>
            </a:pPr>
            <a:r>
              <a:rPr lang="fr-FR"/>
              <a:t>Ordres de</a:t>
            </a:r>
          </a:p>
          <a:p>
            <a:pPr>
              <a:lnSpc>
                <a:spcPct val="100000"/>
              </a:lnSpc>
            </a:pPr>
            <a:r>
              <a:rPr lang="fr-FR"/>
              <a:t>fabrication</a:t>
            </a:r>
            <a:endParaRPr lang="fr-FR" sz="2400">
              <a:latin typeface="Times New Roman" pitchFamily="18" charset="0"/>
            </a:endParaRPr>
          </a:p>
        </p:txBody>
      </p:sp>
      <p:sp>
        <p:nvSpPr>
          <p:cNvPr id="6161" name="AutoShape 18"/>
          <p:cNvSpPr>
            <a:spLocks noChangeArrowheads="1"/>
          </p:cNvSpPr>
          <p:nvPr/>
        </p:nvSpPr>
        <p:spPr bwMode="auto">
          <a:xfrm>
            <a:off x="5029200" y="4114800"/>
            <a:ext cx="1447800" cy="609600"/>
          </a:xfrm>
          <a:prstGeom prst="flowChartMultidocument">
            <a:avLst/>
          </a:prstGeom>
          <a:solidFill>
            <a:srgbClr val="00FFFF"/>
          </a:solidFill>
          <a:ln w="9525">
            <a:solidFill>
              <a:srgbClr val="000000"/>
            </a:solidFill>
            <a:miter lim="800000"/>
            <a:headEnd/>
            <a:tailEnd/>
          </a:ln>
        </p:spPr>
        <p:txBody>
          <a:bodyPr wrap="none" anchor="ctr"/>
          <a:lstStyle/>
          <a:p>
            <a:pPr>
              <a:lnSpc>
                <a:spcPct val="100000"/>
              </a:lnSpc>
            </a:pPr>
            <a:r>
              <a:rPr lang="fr-FR"/>
              <a:t>Ordres d’achat</a:t>
            </a:r>
            <a:endParaRPr lang="fr-FR" sz="2400">
              <a:latin typeface="Times New Roman" pitchFamily="18" charset="0"/>
            </a:endParaRPr>
          </a:p>
        </p:txBody>
      </p:sp>
      <p:sp>
        <p:nvSpPr>
          <p:cNvPr id="6162" name="AutoShape 19">
            <a:hlinkClick r:id="rId9" action="ppaction://hlinksldjump"/>
          </p:cNvPr>
          <p:cNvSpPr>
            <a:spLocks noChangeArrowheads="1"/>
          </p:cNvSpPr>
          <p:nvPr/>
        </p:nvSpPr>
        <p:spPr bwMode="auto">
          <a:xfrm>
            <a:off x="6248400" y="3124200"/>
            <a:ext cx="1447800" cy="609600"/>
          </a:xfrm>
          <a:prstGeom prst="flowChartMultidocument">
            <a:avLst/>
          </a:prstGeom>
          <a:solidFill>
            <a:srgbClr val="FF6600"/>
          </a:solidFill>
          <a:ln w="9525">
            <a:solidFill>
              <a:srgbClr val="000000"/>
            </a:solidFill>
            <a:miter lim="800000"/>
            <a:headEnd/>
            <a:tailEnd/>
          </a:ln>
        </p:spPr>
        <p:txBody>
          <a:bodyPr wrap="none" anchor="ctr"/>
          <a:lstStyle/>
          <a:p>
            <a:pPr>
              <a:lnSpc>
                <a:spcPct val="100000"/>
              </a:lnSpc>
            </a:pPr>
            <a:r>
              <a:rPr lang="fr-FR"/>
              <a:t>Stocks</a:t>
            </a:r>
            <a:endParaRPr lang="fr-FR" sz="2400">
              <a:latin typeface="Times New Roman" pitchFamily="18" charset="0"/>
            </a:endParaRPr>
          </a:p>
        </p:txBody>
      </p:sp>
      <p:sp>
        <p:nvSpPr>
          <p:cNvPr id="6163" name="AutoShape 20"/>
          <p:cNvSpPr>
            <a:spLocks noChangeArrowheads="1"/>
          </p:cNvSpPr>
          <p:nvPr/>
        </p:nvSpPr>
        <p:spPr bwMode="auto">
          <a:xfrm>
            <a:off x="4114800" y="2362200"/>
            <a:ext cx="1447800" cy="609600"/>
          </a:xfrm>
          <a:prstGeom prst="flowChartMultidocument">
            <a:avLst/>
          </a:prstGeom>
          <a:solidFill>
            <a:srgbClr val="00CCFF"/>
          </a:solidFill>
          <a:ln w="9525">
            <a:solidFill>
              <a:srgbClr val="000000"/>
            </a:solidFill>
            <a:miter lim="800000"/>
            <a:headEnd/>
            <a:tailEnd/>
          </a:ln>
        </p:spPr>
        <p:txBody>
          <a:bodyPr wrap="none" anchor="ctr"/>
          <a:lstStyle/>
          <a:p>
            <a:pPr>
              <a:lnSpc>
                <a:spcPct val="100000"/>
              </a:lnSpc>
            </a:pPr>
            <a:r>
              <a:rPr lang="fr-FR"/>
              <a:t>Programme de</a:t>
            </a:r>
          </a:p>
          <a:p>
            <a:pPr>
              <a:lnSpc>
                <a:spcPct val="100000"/>
              </a:lnSpc>
            </a:pPr>
            <a:r>
              <a:rPr lang="fr-FR"/>
              <a:t>production</a:t>
            </a:r>
            <a:endParaRPr lang="fr-FR" sz="2400">
              <a:latin typeface="Times New Roman" pitchFamily="18" charset="0"/>
            </a:endParaRPr>
          </a:p>
        </p:txBody>
      </p:sp>
      <p:sp>
        <p:nvSpPr>
          <p:cNvPr id="6164" name="AutoShape 21"/>
          <p:cNvSpPr>
            <a:spLocks noChangeArrowheads="1"/>
          </p:cNvSpPr>
          <p:nvPr/>
        </p:nvSpPr>
        <p:spPr bwMode="auto">
          <a:xfrm>
            <a:off x="6248400" y="1600200"/>
            <a:ext cx="1371600" cy="533400"/>
          </a:xfrm>
          <a:prstGeom prst="octagon">
            <a:avLst>
              <a:gd name="adj" fmla="val 29287"/>
            </a:avLst>
          </a:prstGeom>
          <a:solidFill>
            <a:schemeClr val="accent1"/>
          </a:solidFill>
          <a:ln w="9525">
            <a:solidFill>
              <a:srgbClr val="000000"/>
            </a:solidFill>
            <a:miter lim="800000"/>
            <a:headEnd/>
            <a:tailEnd/>
          </a:ln>
        </p:spPr>
        <p:txBody>
          <a:bodyPr wrap="none" anchor="ctr"/>
          <a:lstStyle/>
          <a:p>
            <a:pPr>
              <a:lnSpc>
                <a:spcPct val="100000"/>
              </a:lnSpc>
            </a:pPr>
            <a:r>
              <a:rPr lang="fr-FR"/>
              <a:t>Prévision</a:t>
            </a:r>
          </a:p>
          <a:p>
            <a:pPr>
              <a:lnSpc>
                <a:spcPct val="100000"/>
              </a:lnSpc>
            </a:pPr>
            <a:r>
              <a:rPr lang="fr-FR"/>
              <a:t>d’activité</a:t>
            </a:r>
            <a:endParaRPr lang="fr-FR" sz="1600"/>
          </a:p>
        </p:txBody>
      </p:sp>
      <p:sp>
        <p:nvSpPr>
          <p:cNvPr id="6165" name="AutoShape 22">
            <a:hlinkClick r:id="rId10" action="ppaction://hlinksldjump"/>
          </p:cNvPr>
          <p:cNvSpPr>
            <a:spLocks noChangeArrowheads="1"/>
          </p:cNvSpPr>
          <p:nvPr/>
        </p:nvSpPr>
        <p:spPr bwMode="auto">
          <a:xfrm>
            <a:off x="4114800" y="3200400"/>
            <a:ext cx="1446213" cy="533400"/>
          </a:xfrm>
          <a:prstGeom prst="flowChartPredefinedProcess">
            <a:avLst/>
          </a:prstGeom>
          <a:solidFill>
            <a:srgbClr val="66FF33"/>
          </a:solidFill>
          <a:ln w="9525">
            <a:solidFill>
              <a:srgbClr val="000000"/>
            </a:solidFill>
            <a:miter lim="800000"/>
            <a:headEnd/>
            <a:tailEnd/>
          </a:ln>
        </p:spPr>
        <p:txBody>
          <a:bodyPr wrap="none" lIns="90000" tIns="46800" rIns="90000" bIns="46800" anchor="ctr"/>
          <a:lstStyle/>
          <a:p>
            <a:pPr>
              <a:lnSpc>
                <a:spcPct val="100000"/>
              </a:lnSpc>
            </a:pPr>
            <a:r>
              <a:rPr lang="fr-FR"/>
              <a:t>Calcul des </a:t>
            </a:r>
          </a:p>
          <a:p>
            <a:pPr>
              <a:lnSpc>
                <a:spcPct val="100000"/>
              </a:lnSpc>
            </a:pPr>
            <a:r>
              <a:rPr lang="fr-FR"/>
              <a:t>besoins nets</a:t>
            </a:r>
            <a:endParaRPr lang="fr-FR" sz="2400">
              <a:latin typeface="Times New Roman" pitchFamily="18" charset="0"/>
            </a:endParaRPr>
          </a:p>
        </p:txBody>
      </p:sp>
      <p:sp>
        <p:nvSpPr>
          <p:cNvPr id="6166" name="AutoShape 23">
            <a:hlinkClick r:id="rId11" action="ppaction://hlinksldjump"/>
          </p:cNvPr>
          <p:cNvSpPr>
            <a:spLocks noChangeArrowheads="1"/>
          </p:cNvSpPr>
          <p:nvPr/>
        </p:nvSpPr>
        <p:spPr bwMode="auto">
          <a:xfrm>
            <a:off x="6248400" y="2362200"/>
            <a:ext cx="1447800" cy="609600"/>
          </a:xfrm>
          <a:prstGeom prst="flowChartMultidocument">
            <a:avLst/>
          </a:prstGeom>
          <a:solidFill>
            <a:srgbClr val="FF99CC"/>
          </a:solidFill>
          <a:ln w="9525">
            <a:solidFill>
              <a:srgbClr val="000000"/>
            </a:solidFill>
            <a:miter lim="800000"/>
            <a:headEnd/>
            <a:tailEnd/>
          </a:ln>
        </p:spPr>
        <p:txBody>
          <a:bodyPr wrap="none" anchor="ctr"/>
          <a:lstStyle/>
          <a:p>
            <a:pPr>
              <a:lnSpc>
                <a:spcPct val="100000"/>
              </a:lnSpc>
            </a:pPr>
            <a:r>
              <a:rPr lang="fr-FR"/>
              <a:t>Commandes</a:t>
            </a:r>
            <a:endParaRPr lang="fr-FR" sz="2400">
              <a:latin typeface="Times New Roman" pitchFamily="18" charset="0"/>
            </a:endParaRPr>
          </a:p>
        </p:txBody>
      </p:sp>
      <p:sp>
        <p:nvSpPr>
          <p:cNvPr id="6167" name="AutoShape 24">
            <a:hlinkClick r:id="rId12" action="ppaction://hlinksldjump"/>
          </p:cNvPr>
          <p:cNvSpPr>
            <a:spLocks noChangeArrowheads="1"/>
          </p:cNvSpPr>
          <p:nvPr/>
        </p:nvSpPr>
        <p:spPr bwMode="auto">
          <a:xfrm>
            <a:off x="3124200" y="4876800"/>
            <a:ext cx="1446213" cy="533400"/>
          </a:xfrm>
          <a:prstGeom prst="flowChartPredefinedProcess">
            <a:avLst/>
          </a:prstGeom>
          <a:solidFill>
            <a:srgbClr val="66FF33"/>
          </a:solidFill>
          <a:ln w="9525">
            <a:solidFill>
              <a:srgbClr val="000000"/>
            </a:solidFill>
            <a:miter lim="800000"/>
            <a:headEnd/>
            <a:tailEnd/>
          </a:ln>
        </p:spPr>
        <p:txBody>
          <a:bodyPr wrap="none" lIns="90000" tIns="46800" rIns="90000" bIns="46800" anchor="ctr"/>
          <a:lstStyle/>
          <a:p>
            <a:pPr>
              <a:lnSpc>
                <a:spcPct val="100000"/>
              </a:lnSpc>
            </a:pPr>
            <a:r>
              <a:rPr lang="fr-FR"/>
              <a:t>Ordo</a:t>
            </a:r>
          </a:p>
          <a:p>
            <a:pPr>
              <a:lnSpc>
                <a:spcPct val="100000"/>
              </a:lnSpc>
            </a:pPr>
            <a:r>
              <a:rPr lang="fr-FR"/>
              <a:t>Lancement</a:t>
            </a:r>
            <a:endParaRPr lang="fr-FR" sz="2400">
              <a:latin typeface="Times New Roman" pitchFamily="18" charset="0"/>
            </a:endParaRPr>
          </a:p>
        </p:txBody>
      </p:sp>
      <p:sp>
        <p:nvSpPr>
          <p:cNvPr id="6168" name="AutoShape 25">
            <a:hlinkClick r:id="rId13" action="ppaction://hlinksldjump"/>
          </p:cNvPr>
          <p:cNvSpPr>
            <a:spLocks noChangeArrowheads="1"/>
          </p:cNvSpPr>
          <p:nvPr/>
        </p:nvSpPr>
        <p:spPr bwMode="auto">
          <a:xfrm>
            <a:off x="5029200" y="4876800"/>
            <a:ext cx="1446213" cy="533400"/>
          </a:xfrm>
          <a:prstGeom prst="flowChartPredefinedProcess">
            <a:avLst/>
          </a:prstGeom>
          <a:solidFill>
            <a:srgbClr val="66FF33"/>
          </a:solidFill>
          <a:ln w="9525">
            <a:solidFill>
              <a:srgbClr val="000000"/>
            </a:solidFill>
            <a:miter lim="800000"/>
            <a:headEnd/>
            <a:tailEnd/>
          </a:ln>
        </p:spPr>
        <p:txBody>
          <a:bodyPr wrap="none" lIns="90000" tIns="46800" rIns="90000" bIns="46800" anchor="ctr"/>
          <a:lstStyle/>
          <a:p>
            <a:pPr>
              <a:lnSpc>
                <a:spcPct val="100000"/>
              </a:lnSpc>
            </a:pPr>
            <a:r>
              <a:rPr lang="fr-FR"/>
              <a:t>Achats</a:t>
            </a:r>
          </a:p>
          <a:p>
            <a:pPr>
              <a:lnSpc>
                <a:spcPct val="100000"/>
              </a:lnSpc>
            </a:pPr>
            <a:r>
              <a:rPr lang="fr-FR"/>
              <a:t>Appro</a:t>
            </a:r>
            <a:endParaRPr lang="fr-FR" sz="2400">
              <a:latin typeface="Times New Roman" pitchFamily="18" charset="0"/>
            </a:endParaRPr>
          </a:p>
        </p:txBody>
      </p:sp>
      <p:sp>
        <p:nvSpPr>
          <p:cNvPr id="6169" name="AutoShape 26">
            <a:hlinkClick r:id="rId14" action="ppaction://hlinksldjump"/>
          </p:cNvPr>
          <p:cNvSpPr>
            <a:spLocks noChangeArrowheads="1"/>
          </p:cNvSpPr>
          <p:nvPr/>
        </p:nvSpPr>
        <p:spPr bwMode="auto">
          <a:xfrm>
            <a:off x="3124200" y="5562600"/>
            <a:ext cx="1446213" cy="533400"/>
          </a:xfrm>
          <a:prstGeom prst="flowChartPredefinedProcess">
            <a:avLst/>
          </a:prstGeom>
          <a:solidFill>
            <a:srgbClr val="33CCCC"/>
          </a:solidFill>
          <a:ln w="9525">
            <a:solidFill>
              <a:srgbClr val="000000"/>
            </a:solidFill>
            <a:miter lim="800000"/>
            <a:headEnd/>
            <a:tailEnd/>
          </a:ln>
        </p:spPr>
        <p:txBody>
          <a:bodyPr wrap="none" lIns="90000" tIns="46800" rIns="90000" bIns="46800" anchor="ctr"/>
          <a:lstStyle/>
          <a:p>
            <a:pPr>
              <a:lnSpc>
                <a:spcPct val="100000"/>
              </a:lnSpc>
            </a:pPr>
            <a:r>
              <a:rPr lang="fr-FR"/>
              <a:t>Suivi de</a:t>
            </a:r>
          </a:p>
          <a:p>
            <a:pPr>
              <a:lnSpc>
                <a:spcPct val="100000"/>
              </a:lnSpc>
            </a:pPr>
            <a:r>
              <a:rPr lang="fr-FR"/>
              <a:t>fabrication</a:t>
            </a:r>
            <a:endParaRPr lang="fr-FR" sz="2400">
              <a:latin typeface="Times New Roman" pitchFamily="18" charset="0"/>
            </a:endParaRPr>
          </a:p>
        </p:txBody>
      </p:sp>
      <p:sp>
        <p:nvSpPr>
          <p:cNvPr id="6170" name="AutoShape 27"/>
          <p:cNvSpPr>
            <a:spLocks noChangeArrowheads="1"/>
          </p:cNvSpPr>
          <p:nvPr/>
        </p:nvSpPr>
        <p:spPr bwMode="auto">
          <a:xfrm>
            <a:off x="5029200" y="5562600"/>
            <a:ext cx="1446213" cy="533400"/>
          </a:xfrm>
          <a:prstGeom prst="flowChartPredefinedProcess">
            <a:avLst/>
          </a:prstGeom>
          <a:solidFill>
            <a:srgbClr val="33CCCC"/>
          </a:solidFill>
          <a:ln w="9525">
            <a:solidFill>
              <a:srgbClr val="000000"/>
            </a:solidFill>
            <a:miter lim="800000"/>
            <a:headEnd/>
            <a:tailEnd/>
          </a:ln>
        </p:spPr>
        <p:txBody>
          <a:bodyPr wrap="none" lIns="90000" tIns="46800" rIns="90000" bIns="46800" anchor="ctr"/>
          <a:lstStyle/>
          <a:p>
            <a:pPr>
              <a:lnSpc>
                <a:spcPct val="100000"/>
              </a:lnSpc>
            </a:pPr>
            <a:r>
              <a:rPr lang="fr-FR"/>
              <a:t>Réception</a:t>
            </a:r>
            <a:endParaRPr lang="fr-FR" sz="2400">
              <a:latin typeface="Times New Roman" pitchFamily="18" charset="0"/>
            </a:endParaRPr>
          </a:p>
        </p:txBody>
      </p:sp>
      <p:sp>
        <p:nvSpPr>
          <p:cNvPr id="6171" name="Line 28"/>
          <p:cNvSpPr>
            <a:spLocks noChangeShapeType="1"/>
          </p:cNvSpPr>
          <p:nvPr/>
        </p:nvSpPr>
        <p:spPr bwMode="auto">
          <a:xfrm>
            <a:off x="3657600" y="1828800"/>
            <a:ext cx="0" cy="1828800"/>
          </a:xfrm>
          <a:prstGeom prst="line">
            <a:avLst/>
          </a:prstGeom>
          <a:noFill/>
          <a:ln w="19050">
            <a:solidFill>
              <a:srgbClr val="000000"/>
            </a:solidFill>
            <a:round/>
            <a:headEnd/>
            <a:tailEnd/>
          </a:ln>
        </p:spPr>
        <p:txBody>
          <a:bodyPr wrap="none" lIns="90000" tIns="46800" rIns="90000" bIns="46800" anchor="ctr"/>
          <a:lstStyle/>
          <a:p>
            <a:endParaRPr lang="fr-FR"/>
          </a:p>
        </p:txBody>
      </p:sp>
      <p:sp>
        <p:nvSpPr>
          <p:cNvPr id="6172" name="Line 29"/>
          <p:cNvSpPr>
            <a:spLocks noChangeShapeType="1"/>
          </p:cNvSpPr>
          <p:nvPr/>
        </p:nvSpPr>
        <p:spPr bwMode="auto">
          <a:xfrm>
            <a:off x="3276600" y="1828800"/>
            <a:ext cx="381000" cy="0"/>
          </a:xfrm>
          <a:prstGeom prst="line">
            <a:avLst/>
          </a:prstGeom>
          <a:noFill/>
          <a:ln w="19050">
            <a:solidFill>
              <a:srgbClr val="000000"/>
            </a:solidFill>
            <a:round/>
            <a:headEnd/>
            <a:tailEnd/>
          </a:ln>
        </p:spPr>
        <p:txBody>
          <a:bodyPr wrap="none" lIns="90000" tIns="46800" rIns="90000" bIns="46800" anchor="ctr"/>
          <a:lstStyle/>
          <a:p>
            <a:endParaRPr lang="fr-FR"/>
          </a:p>
        </p:txBody>
      </p:sp>
      <p:sp>
        <p:nvSpPr>
          <p:cNvPr id="6173" name="Line 30"/>
          <p:cNvSpPr>
            <a:spLocks noChangeShapeType="1"/>
          </p:cNvSpPr>
          <p:nvPr/>
        </p:nvSpPr>
        <p:spPr bwMode="auto">
          <a:xfrm>
            <a:off x="3276600" y="2438400"/>
            <a:ext cx="381000" cy="0"/>
          </a:xfrm>
          <a:prstGeom prst="line">
            <a:avLst/>
          </a:prstGeom>
          <a:noFill/>
          <a:ln w="19050">
            <a:solidFill>
              <a:srgbClr val="000000"/>
            </a:solidFill>
            <a:round/>
            <a:headEnd/>
            <a:tailEnd/>
          </a:ln>
        </p:spPr>
        <p:txBody>
          <a:bodyPr wrap="none" lIns="90000" tIns="46800" rIns="90000" bIns="46800" anchor="ctr"/>
          <a:lstStyle/>
          <a:p>
            <a:endParaRPr lang="fr-FR"/>
          </a:p>
        </p:txBody>
      </p:sp>
      <p:sp>
        <p:nvSpPr>
          <p:cNvPr id="6174" name="Line 31"/>
          <p:cNvSpPr>
            <a:spLocks noChangeShapeType="1"/>
          </p:cNvSpPr>
          <p:nvPr/>
        </p:nvSpPr>
        <p:spPr bwMode="auto">
          <a:xfrm>
            <a:off x="3276600" y="3048000"/>
            <a:ext cx="381000" cy="0"/>
          </a:xfrm>
          <a:prstGeom prst="line">
            <a:avLst/>
          </a:prstGeom>
          <a:noFill/>
          <a:ln w="19050">
            <a:solidFill>
              <a:srgbClr val="000000"/>
            </a:solidFill>
            <a:round/>
            <a:headEnd/>
            <a:tailEnd/>
          </a:ln>
        </p:spPr>
        <p:txBody>
          <a:bodyPr wrap="none" lIns="90000" tIns="46800" rIns="90000" bIns="46800" anchor="ctr"/>
          <a:lstStyle/>
          <a:p>
            <a:endParaRPr lang="fr-FR"/>
          </a:p>
        </p:txBody>
      </p:sp>
      <p:sp>
        <p:nvSpPr>
          <p:cNvPr id="6175" name="Line 32"/>
          <p:cNvSpPr>
            <a:spLocks noChangeShapeType="1"/>
          </p:cNvSpPr>
          <p:nvPr/>
        </p:nvSpPr>
        <p:spPr bwMode="auto">
          <a:xfrm>
            <a:off x="3276600" y="3657600"/>
            <a:ext cx="381000" cy="0"/>
          </a:xfrm>
          <a:prstGeom prst="line">
            <a:avLst/>
          </a:prstGeom>
          <a:noFill/>
          <a:ln w="19050">
            <a:solidFill>
              <a:srgbClr val="000000"/>
            </a:solidFill>
            <a:round/>
            <a:headEnd/>
            <a:tailEnd/>
          </a:ln>
        </p:spPr>
        <p:txBody>
          <a:bodyPr wrap="none" lIns="90000" tIns="46800" rIns="90000" bIns="46800" anchor="ctr"/>
          <a:lstStyle/>
          <a:p>
            <a:endParaRPr lang="fr-FR"/>
          </a:p>
        </p:txBody>
      </p:sp>
      <p:sp>
        <p:nvSpPr>
          <p:cNvPr id="6176" name="Line 33"/>
          <p:cNvSpPr>
            <a:spLocks noChangeShapeType="1"/>
          </p:cNvSpPr>
          <p:nvPr/>
        </p:nvSpPr>
        <p:spPr bwMode="auto">
          <a:xfrm>
            <a:off x="3657600" y="3429000"/>
            <a:ext cx="457200" cy="0"/>
          </a:xfrm>
          <a:prstGeom prst="line">
            <a:avLst/>
          </a:prstGeom>
          <a:noFill/>
          <a:ln w="19050">
            <a:solidFill>
              <a:srgbClr val="000000"/>
            </a:solidFill>
            <a:round/>
            <a:headEnd/>
            <a:tailEnd type="triangle" w="med" len="med"/>
          </a:ln>
        </p:spPr>
        <p:txBody>
          <a:bodyPr wrap="none" lIns="90000" tIns="46800" rIns="90000" bIns="46800" anchor="ctr"/>
          <a:lstStyle/>
          <a:p>
            <a:endParaRPr lang="fr-FR"/>
          </a:p>
        </p:txBody>
      </p:sp>
      <p:sp>
        <p:nvSpPr>
          <p:cNvPr id="6177" name="Line 34"/>
          <p:cNvSpPr>
            <a:spLocks noChangeShapeType="1"/>
          </p:cNvSpPr>
          <p:nvPr/>
        </p:nvSpPr>
        <p:spPr bwMode="auto">
          <a:xfrm>
            <a:off x="3657600" y="1981200"/>
            <a:ext cx="457200" cy="0"/>
          </a:xfrm>
          <a:prstGeom prst="line">
            <a:avLst/>
          </a:prstGeom>
          <a:noFill/>
          <a:ln w="19050">
            <a:solidFill>
              <a:srgbClr val="000000"/>
            </a:solidFill>
            <a:round/>
            <a:headEnd/>
            <a:tailEnd type="triangle" w="med" len="med"/>
          </a:ln>
        </p:spPr>
        <p:txBody>
          <a:bodyPr wrap="none" lIns="90000" tIns="46800" rIns="90000" bIns="46800" anchor="ctr"/>
          <a:lstStyle/>
          <a:p>
            <a:endParaRPr lang="fr-FR"/>
          </a:p>
        </p:txBody>
      </p:sp>
      <p:sp>
        <p:nvSpPr>
          <p:cNvPr id="6178" name="Line 35"/>
          <p:cNvSpPr>
            <a:spLocks noChangeShapeType="1"/>
          </p:cNvSpPr>
          <p:nvPr/>
        </p:nvSpPr>
        <p:spPr bwMode="auto">
          <a:xfrm flipH="1">
            <a:off x="5562600" y="1905000"/>
            <a:ext cx="685800" cy="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79" name="Line 36"/>
          <p:cNvSpPr>
            <a:spLocks noChangeShapeType="1"/>
          </p:cNvSpPr>
          <p:nvPr/>
        </p:nvSpPr>
        <p:spPr bwMode="auto">
          <a:xfrm flipH="1">
            <a:off x="5562600" y="2667000"/>
            <a:ext cx="685800" cy="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80" name="Line 37"/>
          <p:cNvSpPr>
            <a:spLocks noChangeShapeType="1"/>
          </p:cNvSpPr>
          <p:nvPr/>
        </p:nvSpPr>
        <p:spPr bwMode="auto">
          <a:xfrm>
            <a:off x="4800600" y="2895600"/>
            <a:ext cx="0" cy="30480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81" name="Line 38"/>
          <p:cNvSpPr>
            <a:spLocks noChangeShapeType="1"/>
          </p:cNvSpPr>
          <p:nvPr/>
        </p:nvSpPr>
        <p:spPr bwMode="auto">
          <a:xfrm flipH="1">
            <a:off x="5562600" y="3429000"/>
            <a:ext cx="685800" cy="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82" name="Line 39"/>
          <p:cNvSpPr>
            <a:spLocks noChangeShapeType="1"/>
          </p:cNvSpPr>
          <p:nvPr/>
        </p:nvSpPr>
        <p:spPr bwMode="auto">
          <a:xfrm flipH="1">
            <a:off x="3810000" y="3733800"/>
            <a:ext cx="457200" cy="38100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83" name="Line 40"/>
          <p:cNvSpPr>
            <a:spLocks noChangeShapeType="1"/>
          </p:cNvSpPr>
          <p:nvPr/>
        </p:nvSpPr>
        <p:spPr bwMode="auto">
          <a:xfrm>
            <a:off x="5410200" y="3733800"/>
            <a:ext cx="304800" cy="38100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84" name="Line 41"/>
          <p:cNvSpPr>
            <a:spLocks noChangeShapeType="1"/>
          </p:cNvSpPr>
          <p:nvPr/>
        </p:nvSpPr>
        <p:spPr bwMode="auto">
          <a:xfrm>
            <a:off x="3810000" y="4648200"/>
            <a:ext cx="0" cy="22860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85" name="Line 42"/>
          <p:cNvSpPr>
            <a:spLocks noChangeShapeType="1"/>
          </p:cNvSpPr>
          <p:nvPr/>
        </p:nvSpPr>
        <p:spPr bwMode="auto">
          <a:xfrm>
            <a:off x="5715000" y="4648200"/>
            <a:ext cx="0" cy="22860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86" name="Line 43"/>
          <p:cNvSpPr>
            <a:spLocks noChangeShapeType="1"/>
          </p:cNvSpPr>
          <p:nvPr/>
        </p:nvSpPr>
        <p:spPr bwMode="auto">
          <a:xfrm>
            <a:off x="3810000" y="5410200"/>
            <a:ext cx="0" cy="15240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87" name="Line 44"/>
          <p:cNvSpPr>
            <a:spLocks noChangeShapeType="1"/>
          </p:cNvSpPr>
          <p:nvPr/>
        </p:nvSpPr>
        <p:spPr bwMode="auto">
          <a:xfrm>
            <a:off x="5715000" y="5410200"/>
            <a:ext cx="0" cy="15240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88" name="Line 45"/>
          <p:cNvSpPr>
            <a:spLocks noChangeShapeType="1"/>
          </p:cNvSpPr>
          <p:nvPr/>
        </p:nvSpPr>
        <p:spPr bwMode="auto">
          <a:xfrm>
            <a:off x="3810000" y="6248400"/>
            <a:ext cx="3124200" cy="0"/>
          </a:xfrm>
          <a:prstGeom prst="line">
            <a:avLst/>
          </a:prstGeom>
          <a:noFill/>
          <a:ln w="15875">
            <a:solidFill>
              <a:srgbClr val="000000"/>
            </a:solidFill>
            <a:round/>
            <a:headEnd/>
            <a:tailEnd/>
          </a:ln>
        </p:spPr>
        <p:txBody>
          <a:bodyPr wrap="none" lIns="90000" tIns="46800" rIns="90000" bIns="46800" anchor="ctr"/>
          <a:lstStyle/>
          <a:p>
            <a:endParaRPr lang="fr-FR"/>
          </a:p>
        </p:txBody>
      </p:sp>
      <p:sp>
        <p:nvSpPr>
          <p:cNvPr id="6189" name="Line 46"/>
          <p:cNvSpPr>
            <a:spLocks noChangeShapeType="1"/>
          </p:cNvSpPr>
          <p:nvPr/>
        </p:nvSpPr>
        <p:spPr bwMode="auto">
          <a:xfrm flipV="1">
            <a:off x="6934200" y="3657600"/>
            <a:ext cx="0" cy="259080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90" name="Line 47"/>
          <p:cNvSpPr>
            <a:spLocks noChangeShapeType="1"/>
          </p:cNvSpPr>
          <p:nvPr/>
        </p:nvSpPr>
        <p:spPr bwMode="auto">
          <a:xfrm>
            <a:off x="3810000" y="6096000"/>
            <a:ext cx="0" cy="152400"/>
          </a:xfrm>
          <a:prstGeom prst="line">
            <a:avLst/>
          </a:prstGeom>
          <a:noFill/>
          <a:ln w="15875">
            <a:solidFill>
              <a:srgbClr val="000000"/>
            </a:solidFill>
            <a:round/>
            <a:headEnd/>
            <a:tailEnd/>
          </a:ln>
        </p:spPr>
        <p:txBody>
          <a:bodyPr wrap="none" lIns="90000" tIns="46800" rIns="90000" bIns="46800" anchor="ctr"/>
          <a:lstStyle/>
          <a:p>
            <a:endParaRPr lang="fr-FR"/>
          </a:p>
        </p:txBody>
      </p:sp>
      <p:sp>
        <p:nvSpPr>
          <p:cNvPr id="6191" name="Line 48"/>
          <p:cNvSpPr>
            <a:spLocks noChangeShapeType="1"/>
          </p:cNvSpPr>
          <p:nvPr/>
        </p:nvSpPr>
        <p:spPr bwMode="auto">
          <a:xfrm>
            <a:off x="5715000" y="6096000"/>
            <a:ext cx="0" cy="152400"/>
          </a:xfrm>
          <a:prstGeom prst="line">
            <a:avLst/>
          </a:prstGeom>
          <a:noFill/>
          <a:ln w="15875">
            <a:solidFill>
              <a:srgbClr val="000000"/>
            </a:solidFill>
            <a:round/>
            <a:headEnd/>
            <a:tailEnd/>
          </a:ln>
        </p:spPr>
        <p:txBody>
          <a:bodyPr wrap="none" lIns="90000" tIns="46800" rIns="90000" bIns="46800" anchor="ctr"/>
          <a:lstStyle/>
          <a:p>
            <a:endParaRPr lang="fr-FR"/>
          </a:p>
        </p:txBody>
      </p:sp>
      <p:sp>
        <p:nvSpPr>
          <p:cNvPr id="6192" name="Oval 49"/>
          <p:cNvSpPr>
            <a:spLocks noChangeArrowheads="1"/>
          </p:cNvSpPr>
          <p:nvPr/>
        </p:nvSpPr>
        <p:spPr bwMode="auto">
          <a:xfrm>
            <a:off x="7543800" y="3886200"/>
            <a:ext cx="1219200" cy="609600"/>
          </a:xfrm>
          <a:prstGeom prst="ellipse">
            <a:avLst/>
          </a:prstGeom>
          <a:solidFill>
            <a:srgbClr val="FFFF00"/>
          </a:solidFill>
          <a:ln w="9525">
            <a:solidFill>
              <a:srgbClr val="000000"/>
            </a:solidFill>
            <a:round/>
            <a:headEnd/>
            <a:tailEnd/>
          </a:ln>
        </p:spPr>
        <p:txBody>
          <a:bodyPr wrap="none" lIns="90000" tIns="46800" rIns="90000" bIns="46800" anchor="ctr"/>
          <a:lstStyle/>
          <a:p>
            <a:pPr>
              <a:lnSpc>
                <a:spcPct val="100000"/>
              </a:lnSpc>
            </a:pPr>
            <a:r>
              <a:rPr lang="fr-FR"/>
              <a:t>Livraisons</a:t>
            </a:r>
            <a:endParaRPr lang="fr-FR" sz="2400">
              <a:latin typeface="Times New Roman" pitchFamily="18" charset="0"/>
            </a:endParaRPr>
          </a:p>
        </p:txBody>
      </p:sp>
      <p:sp>
        <p:nvSpPr>
          <p:cNvPr id="6193" name="Line 50"/>
          <p:cNvSpPr>
            <a:spLocks noChangeShapeType="1"/>
          </p:cNvSpPr>
          <p:nvPr/>
        </p:nvSpPr>
        <p:spPr bwMode="auto">
          <a:xfrm>
            <a:off x="7315200" y="3657600"/>
            <a:ext cx="381000" cy="304800"/>
          </a:xfrm>
          <a:prstGeom prst="line">
            <a:avLst/>
          </a:prstGeom>
          <a:noFill/>
          <a:ln w="15875">
            <a:solidFill>
              <a:srgbClr val="000000"/>
            </a:solidFill>
            <a:round/>
            <a:headEnd/>
            <a:tailEnd type="triangle" w="med" len="med"/>
          </a:ln>
        </p:spPr>
        <p:txBody>
          <a:bodyPr wrap="none" lIns="90000" tIns="46800" rIns="90000" bIns="46800" anchor="ctr"/>
          <a:lstStyle/>
          <a:p>
            <a:endParaRPr lang="fr-FR"/>
          </a:p>
        </p:txBody>
      </p:sp>
      <p:sp>
        <p:nvSpPr>
          <p:cNvPr id="6194" name="Oval 51">
            <a:hlinkClick r:id="rId15" action="ppaction://hlinksldjump"/>
          </p:cNvPr>
          <p:cNvSpPr>
            <a:spLocks noChangeArrowheads="1"/>
          </p:cNvSpPr>
          <p:nvPr/>
        </p:nvSpPr>
        <p:spPr bwMode="auto">
          <a:xfrm>
            <a:off x="685800" y="4953000"/>
            <a:ext cx="1447800" cy="762000"/>
          </a:xfrm>
          <a:prstGeom prst="ellipse">
            <a:avLst/>
          </a:prstGeom>
          <a:solidFill>
            <a:srgbClr val="99CC00"/>
          </a:solidFill>
          <a:ln w="9525">
            <a:solidFill>
              <a:schemeClr val="bg2"/>
            </a:solidFill>
            <a:round/>
            <a:headEnd/>
            <a:tailEnd/>
          </a:ln>
        </p:spPr>
        <p:txBody>
          <a:bodyPr wrap="none" lIns="90000" tIns="46800" rIns="90000" bIns="46800" anchor="ctr"/>
          <a:lstStyle/>
          <a:p>
            <a:pPr>
              <a:lnSpc>
                <a:spcPct val="100000"/>
              </a:lnSpc>
            </a:pPr>
            <a:r>
              <a:rPr lang="fr-FR" sz="1600">
                <a:latin typeface="Tahoma" pitchFamily="34" charset="0"/>
              </a:rPr>
              <a:t>Comptabilité</a:t>
            </a:r>
          </a:p>
          <a:p>
            <a:pPr>
              <a:lnSpc>
                <a:spcPct val="100000"/>
              </a:lnSpc>
            </a:pPr>
            <a:r>
              <a:rPr lang="fr-FR" sz="1600">
                <a:latin typeface="Tahoma" pitchFamily="34" charset="0"/>
              </a:rPr>
              <a:t>industrielle</a:t>
            </a:r>
          </a:p>
        </p:txBody>
      </p:sp>
      <p:sp>
        <p:nvSpPr>
          <p:cNvPr id="6195" name="Line 52"/>
          <p:cNvSpPr>
            <a:spLocks noChangeShapeType="1"/>
          </p:cNvSpPr>
          <p:nvPr/>
        </p:nvSpPr>
        <p:spPr bwMode="auto">
          <a:xfrm>
            <a:off x="4800600" y="2133600"/>
            <a:ext cx="0" cy="304800"/>
          </a:xfrm>
          <a:prstGeom prst="line">
            <a:avLst/>
          </a:prstGeom>
          <a:noFill/>
          <a:ln w="12700">
            <a:solidFill>
              <a:srgbClr val="000000"/>
            </a:solidFill>
            <a:round/>
            <a:headEnd/>
            <a:tailEnd type="triangle" w="med" len="med"/>
          </a:ln>
        </p:spPr>
        <p:txBody>
          <a:bodyPr/>
          <a:lstStyle/>
          <a:p>
            <a:endParaRPr lang="fr-FR"/>
          </a:p>
        </p:txBody>
      </p:sp>
    </p:spTree>
    <p:extLst>
      <p:ext uri="{BB962C8B-B14F-4D97-AF65-F5344CB8AC3E}">
        <p14:creationId xmlns:p14="http://schemas.microsoft.com/office/powerpoint/2010/main" val="4158106337"/>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fr-FR" dirty="0" smtClean="0"/>
              <a:t>La gestion de la capacité</a:t>
            </a:r>
          </a:p>
        </p:txBody>
      </p:sp>
      <p:sp>
        <p:nvSpPr>
          <p:cNvPr id="16" name="Rectangle 6"/>
          <p:cNvSpPr>
            <a:spLocks noChangeArrowheads="1"/>
          </p:cNvSpPr>
          <p:nvPr/>
        </p:nvSpPr>
        <p:spPr bwMode="auto">
          <a:xfrm>
            <a:off x="3097173" y="4628728"/>
            <a:ext cx="581234" cy="17526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smtClean="0">
                <a:solidFill>
                  <a:srgbClr val="FFFFFF"/>
                </a:solidFill>
                <a:latin typeface="Arial Narrow"/>
                <a:ea typeface="ＭＳ Ｐゴシック" charset="0"/>
                <a:cs typeface="Arial Narrow"/>
              </a:rPr>
              <a:t>Charge </a:t>
            </a:r>
            <a:endParaRPr lang="fr-FR" sz="800" dirty="0">
              <a:solidFill>
                <a:srgbClr val="FFFFFF"/>
              </a:solidFill>
              <a:latin typeface="Arial Narrow"/>
              <a:ea typeface="ＭＳ Ｐゴシック" charset="0"/>
              <a:cs typeface="Arial Narrow"/>
            </a:endParaRPr>
          </a:p>
          <a:p>
            <a:pPr algn="ctr"/>
            <a:r>
              <a:rPr lang="fr-FR" sz="800" dirty="0" smtClean="0">
                <a:solidFill>
                  <a:srgbClr val="FFFFFF"/>
                </a:solidFill>
                <a:latin typeface="Arial Narrow"/>
                <a:ea typeface="ＭＳ Ｐゴシック" charset="0"/>
                <a:cs typeface="Arial Narrow"/>
              </a:rPr>
              <a:t>Période 2</a:t>
            </a:r>
            <a:endParaRPr lang="fr-FR" sz="800" dirty="0">
              <a:solidFill>
                <a:srgbClr val="FFFFFF"/>
              </a:solidFill>
              <a:latin typeface="Arial Narrow"/>
              <a:ea typeface="ＭＳ Ｐゴシック" charset="0"/>
              <a:cs typeface="Arial Narrow"/>
            </a:endParaRPr>
          </a:p>
        </p:txBody>
      </p:sp>
      <p:sp>
        <p:nvSpPr>
          <p:cNvPr id="17" name="Rectangle 7"/>
          <p:cNvSpPr>
            <a:spLocks noChangeArrowheads="1"/>
          </p:cNvSpPr>
          <p:nvPr/>
        </p:nvSpPr>
        <p:spPr bwMode="auto">
          <a:xfrm>
            <a:off x="3877793" y="5695528"/>
            <a:ext cx="581234" cy="6858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smtClean="0">
                <a:solidFill>
                  <a:srgbClr val="FFFFFF"/>
                </a:solidFill>
                <a:latin typeface="Arial Narrow"/>
                <a:ea typeface="ＭＳ Ｐゴシック" charset="0"/>
                <a:cs typeface="Arial Narrow"/>
              </a:rPr>
              <a:t>Charge </a:t>
            </a:r>
            <a:endParaRPr lang="fr-FR" sz="800" dirty="0">
              <a:solidFill>
                <a:srgbClr val="FFFFFF"/>
              </a:solidFill>
              <a:latin typeface="Arial Narrow"/>
              <a:ea typeface="ＭＳ Ｐゴシック" charset="0"/>
              <a:cs typeface="Arial Narrow"/>
            </a:endParaRPr>
          </a:p>
          <a:p>
            <a:pPr algn="ctr"/>
            <a:r>
              <a:rPr lang="fr-FR" sz="800" dirty="0" smtClean="0">
                <a:solidFill>
                  <a:srgbClr val="FFFFFF"/>
                </a:solidFill>
                <a:latin typeface="Arial Narrow"/>
                <a:ea typeface="ＭＳ Ｐゴシック" charset="0"/>
                <a:cs typeface="Arial Narrow"/>
              </a:rPr>
              <a:t>Période 3</a:t>
            </a:r>
            <a:endParaRPr lang="fr-FR" sz="800" dirty="0">
              <a:solidFill>
                <a:srgbClr val="FFFFFF"/>
              </a:solidFill>
              <a:latin typeface="Arial Narrow"/>
              <a:ea typeface="ＭＳ Ｐゴシック" charset="0"/>
              <a:cs typeface="Arial Narrow"/>
            </a:endParaRPr>
          </a:p>
        </p:txBody>
      </p:sp>
      <p:sp>
        <p:nvSpPr>
          <p:cNvPr id="18" name="Rectangle 8"/>
          <p:cNvSpPr>
            <a:spLocks noChangeArrowheads="1"/>
          </p:cNvSpPr>
          <p:nvPr/>
        </p:nvSpPr>
        <p:spPr bwMode="auto">
          <a:xfrm>
            <a:off x="4658413" y="4857328"/>
            <a:ext cx="581234" cy="15240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smtClean="0">
                <a:solidFill>
                  <a:srgbClr val="FFFFFF"/>
                </a:solidFill>
                <a:latin typeface="Arial Narrow"/>
                <a:ea typeface="ＭＳ Ｐゴシック" charset="0"/>
                <a:cs typeface="Arial Narrow"/>
              </a:rPr>
              <a:t>Charge </a:t>
            </a:r>
            <a:endParaRPr lang="fr-FR" sz="800" dirty="0">
              <a:solidFill>
                <a:srgbClr val="FFFFFF"/>
              </a:solidFill>
              <a:latin typeface="Arial Narrow"/>
              <a:ea typeface="ＭＳ Ｐゴシック" charset="0"/>
              <a:cs typeface="Arial Narrow"/>
            </a:endParaRPr>
          </a:p>
          <a:p>
            <a:pPr algn="ctr"/>
            <a:r>
              <a:rPr lang="fr-FR" sz="800" dirty="0" smtClean="0">
                <a:solidFill>
                  <a:srgbClr val="FFFFFF"/>
                </a:solidFill>
                <a:latin typeface="Arial Narrow"/>
                <a:ea typeface="ＭＳ Ｐゴシック" charset="0"/>
                <a:cs typeface="Arial Narrow"/>
              </a:rPr>
              <a:t>Période 4</a:t>
            </a:r>
            <a:endParaRPr lang="fr-FR" sz="800" dirty="0">
              <a:solidFill>
                <a:srgbClr val="FFFFFF"/>
              </a:solidFill>
              <a:latin typeface="Arial Narrow"/>
              <a:ea typeface="ＭＳ Ｐゴシック" charset="0"/>
              <a:cs typeface="Arial Narrow"/>
            </a:endParaRPr>
          </a:p>
        </p:txBody>
      </p:sp>
      <p:sp>
        <p:nvSpPr>
          <p:cNvPr id="19" name="Rectangle 9"/>
          <p:cNvSpPr>
            <a:spLocks noChangeArrowheads="1"/>
          </p:cNvSpPr>
          <p:nvPr/>
        </p:nvSpPr>
        <p:spPr bwMode="auto">
          <a:xfrm>
            <a:off x="5439033" y="6076528"/>
            <a:ext cx="581234" cy="3048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smtClean="0">
                <a:solidFill>
                  <a:srgbClr val="FFFFFF"/>
                </a:solidFill>
                <a:latin typeface="Arial Narrow"/>
                <a:ea typeface="ＭＳ Ｐゴシック" charset="0"/>
                <a:cs typeface="Arial Narrow"/>
              </a:rPr>
              <a:t>Charge </a:t>
            </a:r>
            <a:endParaRPr lang="fr-FR" sz="800" dirty="0">
              <a:solidFill>
                <a:srgbClr val="FFFFFF"/>
              </a:solidFill>
              <a:latin typeface="Arial Narrow"/>
              <a:ea typeface="ＭＳ Ｐゴシック" charset="0"/>
              <a:cs typeface="Arial Narrow"/>
            </a:endParaRPr>
          </a:p>
          <a:p>
            <a:pPr algn="ctr"/>
            <a:r>
              <a:rPr lang="fr-FR" sz="800" dirty="0" smtClean="0">
                <a:solidFill>
                  <a:srgbClr val="FFFFFF"/>
                </a:solidFill>
                <a:latin typeface="Arial Narrow"/>
                <a:ea typeface="ＭＳ Ｐゴシック" charset="0"/>
                <a:cs typeface="Arial Narrow"/>
              </a:rPr>
              <a:t>Période 5</a:t>
            </a:r>
            <a:endParaRPr lang="fr-FR" sz="800" dirty="0">
              <a:solidFill>
                <a:srgbClr val="FFFFFF"/>
              </a:solidFill>
              <a:latin typeface="Arial Narrow"/>
              <a:ea typeface="ＭＳ Ｐゴシック" charset="0"/>
              <a:cs typeface="Arial Narrow"/>
            </a:endParaRPr>
          </a:p>
        </p:txBody>
      </p:sp>
      <p:sp>
        <p:nvSpPr>
          <p:cNvPr id="20" name="Rectangle 10"/>
          <p:cNvSpPr>
            <a:spLocks noChangeArrowheads="1"/>
          </p:cNvSpPr>
          <p:nvPr/>
        </p:nvSpPr>
        <p:spPr bwMode="auto">
          <a:xfrm>
            <a:off x="6219653" y="5847928"/>
            <a:ext cx="581234" cy="5334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smtClean="0">
                <a:solidFill>
                  <a:srgbClr val="FFFFFF"/>
                </a:solidFill>
                <a:latin typeface="Arial Narrow"/>
                <a:ea typeface="ＭＳ Ｐゴシック" charset="0"/>
                <a:cs typeface="Arial Narrow"/>
              </a:rPr>
              <a:t>Charge </a:t>
            </a:r>
            <a:endParaRPr lang="fr-FR" sz="800" dirty="0">
              <a:solidFill>
                <a:srgbClr val="FFFFFF"/>
              </a:solidFill>
              <a:latin typeface="Arial Narrow"/>
              <a:ea typeface="ＭＳ Ｐゴシック" charset="0"/>
              <a:cs typeface="Arial Narrow"/>
            </a:endParaRPr>
          </a:p>
          <a:p>
            <a:pPr algn="ctr"/>
            <a:r>
              <a:rPr lang="fr-FR" sz="800" dirty="0" smtClean="0">
                <a:solidFill>
                  <a:srgbClr val="FFFFFF"/>
                </a:solidFill>
                <a:latin typeface="Arial Narrow"/>
                <a:ea typeface="ＭＳ Ｐゴシック" charset="0"/>
                <a:cs typeface="Arial Narrow"/>
              </a:rPr>
              <a:t>Période 6</a:t>
            </a:r>
            <a:endParaRPr lang="fr-FR" sz="800" dirty="0">
              <a:solidFill>
                <a:srgbClr val="FFFFFF"/>
              </a:solidFill>
              <a:latin typeface="Arial Narrow"/>
              <a:ea typeface="ＭＳ Ｐゴシック" charset="0"/>
              <a:cs typeface="Arial Narrow"/>
            </a:endParaRPr>
          </a:p>
        </p:txBody>
      </p:sp>
      <p:sp>
        <p:nvSpPr>
          <p:cNvPr id="21" name="Rectangle 11"/>
          <p:cNvSpPr>
            <a:spLocks noChangeArrowheads="1"/>
          </p:cNvSpPr>
          <p:nvPr/>
        </p:nvSpPr>
        <p:spPr bwMode="auto">
          <a:xfrm>
            <a:off x="7000273" y="5543128"/>
            <a:ext cx="581234" cy="8382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smtClean="0">
                <a:solidFill>
                  <a:srgbClr val="FFFFFF"/>
                </a:solidFill>
                <a:latin typeface="Arial Narrow"/>
                <a:ea typeface="ＭＳ Ｐゴシック" charset="0"/>
                <a:cs typeface="Arial Narrow"/>
              </a:rPr>
              <a:t>Charge </a:t>
            </a:r>
            <a:endParaRPr lang="fr-FR" sz="800" dirty="0">
              <a:solidFill>
                <a:srgbClr val="FFFFFF"/>
              </a:solidFill>
              <a:latin typeface="Arial Narrow"/>
              <a:ea typeface="ＭＳ Ｐゴシック" charset="0"/>
              <a:cs typeface="Arial Narrow"/>
            </a:endParaRPr>
          </a:p>
          <a:p>
            <a:pPr algn="ctr"/>
            <a:r>
              <a:rPr lang="fr-FR" sz="800" dirty="0" smtClean="0">
                <a:solidFill>
                  <a:srgbClr val="FFFFFF"/>
                </a:solidFill>
                <a:latin typeface="Arial Narrow"/>
                <a:ea typeface="ＭＳ Ｐゴシック" charset="0"/>
                <a:cs typeface="Arial Narrow"/>
              </a:rPr>
              <a:t>Période 7</a:t>
            </a:r>
            <a:endParaRPr lang="fr-FR" sz="800" dirty="0">
              <a:solidFill>
                <a:srgbClr val="FFFFFF"/>
              </a:solidFill>
              <a:latin typeface="Arial Narrow"/>
              <a:ea typeface="ＭＳ Ｐゴシック" charset="0"/>
              <a:cs typeface="Arial Narrow"/>
            </a:endParaRPr>
          </a:p>
        </p:txBody>
      </p:sp>
      <p:sp>
        <p:nvSpPr>
          <p:cNvPr id="22" name="Rectangle 12"/>
          <p:cNvSpPr>
            <a:spLocks noChangeArrowheads="1"/>
          </p:cNvSpPr>
          <p:nvPr/>
        </p:nvSpPr>
        <p:spPr bwMode="auto">
          <a:xfrm>
            <a:off x="7780893" y="5085928"/>
            <a:ext cx="581234" cy="12954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smtClean="0">
                <a:solidFill>
                  <a:srgbClr val="FFFFFF"/>
                </a:solidFill>
                <a:latin typeface="Arial Narrow"/>
                <a:ea typeface="ＭＳ Ｐゴシック" charset="0"/>
                <a:cs typeface="Arial Narrow"/>
              </a:rPr>
              <a:t>Charge </a:t>
            </a:r>
            <a:endParaRPr lang="fr-FR" sz="800" dirty="0">
              <a:solidFill>
                <a:srgbClr val="FFFFFF"/>
              </a:solidFill>
              <a:latin typeface="Arial Narrow"/>
              <a:ea typeface="ＭＳ Ｐゴシック" charset="0"/>
              <a:cs typeface="Arial Narrow"/>
            </a:endParaRPr>
          </a:p>
          <a:p>
            <a:pPr algn="ctr"/>
            <a:r>
              <a:rPr lang="fr-FR" sz="800" dirty="0" smtClean="0">
                <a:solidFill>
                  <a:srgbClr val="FFFFFF"/>
                </a:solidFill>
                <a:latin typeface="Arial Narrow"/>
                <a:ea typeface="ＭＳ Ｐゴシック" charset="0"/>
                <a:cs typeface="Arial Narrow"/>
              </a:rPr>
              <a:t>Période </a:t>
            </a:r>
            <a:r>
              <a:rPr lang="fr-FR" sz="800" dirty="0">
                <a:solidFill>
                  <a:srgbClr val="FFFFFF"/>
                </a:solidFill>
                <a:latin typeface="Arial Narrow"/>
                <a:ea typeface="ＭＳ Ｐゴシック" charset="0"/>
                <a:cs typeface="Arial Narrow"/>
              </a:rPr>
              <a:t>8</a:t>
            </a:r>
          </a:p>
        </p:txBody>
      </p:sp>
      <p:sp>
        <p:nvSpPr>
          <p:cNvPr id="23" name="Rectangle 13"/>
          <p:cNvSpPr>
            <a:spLocks noChangeArrowheads="1"/>
          </p:cNvSpPr>
          <p:nvPr/>
        </p:nvSpPr>
        <p:spPr bwMode="auto">
          <a:xfrm>
            <a:off x="2316553" y="5390728"/>
            <a:ext cx="581234" cy="9906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smtClean="0">
                <a:solidFill>
                  <a:srgbClr val="FFFFFF"/>
                </a:solidFill>
                <a:latin typeface="Arial Narrow"/>
                <a:ea typeface="ＭＳ Ｐゴシック" charset="0"/>
                <a:cs typeface="Arial Narrow"/>
              </a:rPr>
              <a:t>Charge </a:t>
            </a:r>
            <a:endParaRPr lang="fr-FR" sz="800" dirty="0">
              <a:solidFill>
                <a:srgbClr val="FFFFFF"/>
              </a:solidFill>
              <a:latin typeface="Arial Narrow"/>
              <a:ea typeface="ＭＳ Ｐゴシック" charset="0"/>
              <a:cs typeface="Arial Narrow"/>
            </a:endParaRPr>
          </a:p>
          <a:p>
            <a:pPr algn="ctr"/>
            <a:r>
              <a:rPr lang="fr-FR" sz="800" dirty="0" smtClean="0">
                <a:solidFill>
                  <a:srgbClr val="FFFFFF"/>
                </a:solidFill>
                <a:latin typeface="Arial Narrow"/>
                <a:ea typeface="ＭＳ Ｐゴシック" charset="0"/>
                <a:cs typeface="Arial Narrow"/>
              </a:rPr>
              <a:t>Période </a:t>
            </a:r>
            <a:r>
              <a:rPr lang="fr-FR" sz="800" dirty="0">
                <a:solidFill>
                  <a:srgbClr val="FFFFFF"/>
                </a:solidFill>
                <a:latin typeface="Arial Narrow"/>
                <a:ea typeface="ＭＳ Ｐゴシック" charset="0"/>
                <a:cs typeface="Arial Narrow"/>
              </a:rPr>
              <a:t>1</a:t>
            </a:r>
          </a:p>
        </p:txBody>
      </p:sp>
      <p:sp>
        <p:nvSpPr>
          <p:cNvPr id="24" name="Text Box 3"/>
          <p:cNvSpPr txBox="1">
            <a:spLocks noChangeArrowheads="1"/>
          </p:cNvSpPr>
          <p:nvPr/>
        </p:nvSpPr>
        <p:spPr bwMode="auto">
          <a:xfrm>
            <a:off x="376809" y="1560444"/>
            <a:ext cx="8057326"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fr-FR" sz="1600" dirty="0" smtClean="0">
                <a:solidFill>
                  <a:srgbClr val="000000"/>
                </a:solidFill>
                <a:latin typeface="Arial Narrow"/>
                <a:cs typeface="Arial Narrow"/>
              </a:rPr>
              <a:t>Calcul de la charge de travail : 1 Composant A = 0.5h ;  1 Composant B = 2h</a:t>
            </a:r>
            <a:endParaRPr lang="fr-FR" sz="1600" dirty="0">
              <a:solidFill>
                <a:srgbClr val="000000"/>
              </a:solidFill>
              <a:latin typeface="Arial Narrow"/>
              <a:cs typeface="Arial Narrow"/>
            </a:endParaRPr>
          </a:p>
        </p:txBody>
      </p:sp>
      <p:sp>
        <p:nvSpPr>
          <p:cNvPr id="25" name="Line 4"/>
          <p:cNvSpPr>
            <a:spLocks noChangeShapeType="1"/>
          </p:cNvSpPr>
          <p:nvPr/>
        </p:nvSpPr>
        <p:spPr bwMode="auto">
          <a:xfrm>
            <a:off x="2209616" y="4552528"/>
            <a:ext cx="0" cy="1828800"/>
          </a:xfrm>
          <a:prstGeom prst="line">
            <a:avLst/>
          </a:prstGeom>
          <a:ln>
            <a:solidFill>
              <a:srgbClr val="003366"/>
            </a:solidFill>
            <a:headEnd type="arrow"/>
            <a:tailEnd type="none"/>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wrap="none" lIns="90000" tIns="46800" rIns="90000" bIns="46800" anchor="ctr"/>
          <a:lstStyle/>
          <a:p>
            <a:endParaRPr lang="fr-FR" dirty="0">
              <a:latin typeface="+mj-lt"/>
              <a:ea typeface="+mn-ea"/>
              <a:cs typeface="+mn-cs"/>
            </a:endParaRPr>
          </a:p>
        </p:txBody>
      </p:sp>
      <p:sp>
        <p:nvSpPr>
          <p:cNvPr id="26" name="Line 5"/>
          <p:cNvSpPr>
            <a:spLocks noChangeShapeType="1"/>
          </p:cNvSpPr>
          <p:nvPr/>
        </p:nvSpPr>
        <p:spPr bwMode="auto">
          <a:xfrm>
            <a:off x="2209615" y="6381328"/>
            <a:ext cx="6394833" cy="0"/>
          </a:xfrm>
          <a:prstGeom prst="line">
            <a:avLst/>
          </a:prstGeom>
          <a:ln>
            <a:solidFill>
              <a:srgbClr val="003366"/>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wrap="none" lIns="90000" tIns="46800" rIns="90000" bIns="46800" anchor="ctr"/>
          <a:lstStyle/>
          <a:p>
            <a:endParaRPr lang="fr-FR" dirty="0">
              <a:latin typeface="+mj-lt"/>
              <a:ea typeface="+mn-ea"/>
              <a:cs typeface="+mn-cs"/>
            </a:endParaRPr>
          </a:p>
        </p:txBody>
      </p:sp>
      <p:sp>
        <p:nvSpPr>
          <p:cNvPr id="27" name="Line 14"/>
          <p:cNvSpPr>
            <a:spLocks noChangeShapeType="1"/>
          </p:cNvSpPr>
          <p:nvPr/>
        </p:nvSpPr>
        <p:spPr bwMode="auto">
          <a:xfrm>
            <a:off x="2092525" y="4781128"/>
            <a:ext cx="6393579" cy="0"/>
          </a:xfrm>
          <a:prstGeom prst="line">
            <a:avLst/>
          </a:prstGeom>
          <a:noFill/>
          <a:ln w="38100" cmpd="dbl">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fr-FR" dirty="0">
              <a:latin typeface="Arial Narrow"/>
              <a:cs typeface="Arial Narrow"/>
            </a:endParaRPr>
          </a:p>
        </p:txBody>
      </p:sp>
      <p:sp>
        <p:nvSpPr>
          <p:cNvPr id="28" name="Text Box 16"/>
          <p:cNvSpPr txBox="1">
            <a:spLocks noChangeArrowheads="1"/>
          </p:cNvSpPr>
          <p:nvPr/>
        </p:nvSpPr>
        <p:spPr bwMode="auto">
          <a:xfrm>
            <a:off x="1358928" y="4627336"/>
            <a:ext cx="682699"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200" dirty="0" smtClean="0">
                <a:latin typeface="Arial Narrow"/>
                <a:cs typeface="Arial Narrow"/>
              </a:rPr>
              <a:t>Capacité</a:t>
            </a:r>
            <a:endParaRPr lang="fr-FR" sz="1200" dirty="0">
              <a:latin typeface="Arial Narrow"/>
              <a:cs typeface="Arial Narrow"/>
            </a:endParaRPr>
          </a:p>
        </p:txBody>
      </p:sp>
      <p:graphicFrame>
        <p:nvGraphicFramePr>
          <p:cNvPr id="29" name="Group 61"/>
          <p:cNvGraphicFramePr>
            <a:graphicFrameLocks noGrp="1"/>
          </p:cNvGraphicFramePr>
          <p:nvPr>
            <p:extLst>
              <p:ext uri="{D42A27DB-BD31-4B8C-83A1-F6EECF244321}">
                <p14:modId xmlns:p14="http://schemas.microsoft.com/office/powerpoint/2010/main" val="199179043"/>
              </p:ext>
            </p:extLst>
          </p:nvPr>
        </p:nvGraphicFramePr>
        <p:xfrm>
          <a:off x="448816" y="1988840"/>
          <a:ext cx="8095555" cy="2303792"/>
        </p:xfrm>
        <a:graphic>
          <a:graphicData uri="http://schemas.openxmlformats.org/drawingml/2006/table">
            <a:tbl>
              <a:tblPr>
                <a:tableStyleId>{3C2FFA5D-87B4-456A-9821-1D502468CF0F}</a:tableStyleId>
              </a:tblPr>
              <a:tblGrid>
                <a:gridCol w="792089"/>
                <a:gridCol w="1050298"/>
                <a:gridCol w="781646"/>
                <a:gridCol w="781646"/>
                <a:gridCol w="781646"/>
                <a:gridCol w="781646"/>
                <a:gridCol w="781646"/>
                <a:gridCol w="781646"/>
                <a:gridCol w="781646"/>
                <a:gridCol w="781646"/>
              </a:tblGrid>
              <a:tr h="359180">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chemeClr val="tx1"/>
                          </a:solidFill>
                          <a:effectLst/>
                        </a:rPr>
                        <a:t>Période</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chemeClr val="tx1"/>
                          </a:solidFill>
                          <a:effectLst/>
                        </a:rPr>
                        <a:t>1</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chemeClr val="tx1"/>
                          </a:solidFill>
                          <a:effectLst/>
                        </a:rPr>
                        <a:t>2</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chemeClr val="tx1"/>
                          </a:solidFill>
                          <a:effectLst/>
                        </a:rPr>
                        <a:t>3</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chemeClr val="tx1"/>
                          </a:solidFill>
                          <a:effectLst/>
                        </a:rPr>
                        <a:t>4</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chemeClr val="tx1"/>
                          </a:solidFill>
                          <a:effectLst/>
                        </a:rPr>
                        <a:t>5</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chemeClr val="tx1"/>
                          </a:solidFill>
                          <a:effectLst/>
                        </a:rPr>
                        <a:t>6</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chemeClr val="tx1"/>
                          </a:solidFill>
                          <a:effectLst/>
                        </a:rPr>
                        <a:t>7</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chemeClr val="tx1"/>
                          </a:solidFill>
                          <a:effectLst/>
                        </a:rPr>
                        <a:t>8</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r>
              <a:tr h="486153">
                <a:tc rowSpan="2">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smtClean="0">
                          <a:ln>
                            <a:noFill/>
                          </a:ln>
                          <a:solidFill>
                            <a:srgbClr val="000000"/>
                          </a:solidFill>
                          <a:effectLst/>
                        </a:rPr>
                        <a:t>Ordres de fabrication</a:t>
                      </a:r>
                      <a:endParaRPr kumimoji="0" lang="fr-FR" sz="11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err="1" smtClean="0">
                          <a:ln>
                            <a:noFill/>
                          </a:ln>
                          <a:solidFill>
                            <a:srgbClr val="000000"/>
                          </a:solidFill>
                          <a:effectLst/>
                        </a:rPr>
                        <a:t>Qté</a:t>
                      </a:r>
                      <a:r>
                        <a:rPr kumimoji="0" lang="fr-FR" sz="1100" b="1" u="none" strike="noStrike" cap="none" normalizeH="0" baseline="0" noProof="0" dirty="0" smtClean="0">
                          <a:ln>
                            <a:noFill/>
                          </a:ln>
                          <a:solidFill>
                            <a:srgbClr val="000000"/>
                          </a:solidFill>
                          <a:effectLst/>
                        </a:rPr>
                        <a:t>. comp. A</a:t>
                      </a:r>
                      <a:endParaRPr kumimoji="0" lang="fr-FR" sz="11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100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230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50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90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80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100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r>
              <a:tr h="486153">
                <a:tc vMerge="1">
                  <a:txBody>
                    <a:bodyPr/>
                    <a:lstStyle/>
                    <a:p>
                      <a:pPr marL="0" marR="0" lvl="0" indent="0" algn="l" defTabSz="914400" rtl="0" eaLnBrk="0" fontAlgn="base" latinLnBrk="0" hangingPunct="0">
                        <a:lnSpc>
                          <a:spcPct val="100000"/>
                        </a:lnSpc>
                        <a:spcBef>
                          <a:spcPct val="20000"/>
                        </a:spcBef>
                        <a:spcAft>
                          <a:spcPct val="0"/>
                        </a:spcAft>
                        <a:buClrTx/>
                        <a:buSzTx/>
                        <a:buFont typeface="Times New Roman" charset="0"/>
                        <a:buNone/>
                        <a:tabLst/>
                      </a:pPr>
                      <a:endParaRPr kumimoji="0" lang="en-US" sz="2000" b="0" i="0" u="none" strike="noStrike" cap="none" normalizeH="0" baseline="0" dirty="0">
                        <a:ln>
                          <a:noFill/>
                        </a:ln>
                        <a:solidFill>
                          <a:schemeClr val="tx1"/>
                        </a:solidFill>
                        <a:effectLst/>
                        <a:latin typeface="Arial Narrow"/>
                        <a:ea typeface="ＭＳ Ｐゴシック" charset="0"/>
                        <a:cs typeface="Arial Narrow"/>
                      </a:endParaRPr>
                    </a:p>
                  </a:txBody>
                  <a:tcPr horzOverflow="overflow">
                    <a:lnL w="12700" cap="flat" cmpd="sng" algn="ctr">
                      <a:solidFill>
                        <a:srgbClr val="701A57"/>
                      </a:solidFill>
                      <a:prstDash val="solid"/>
                      <a:round/>
                      <a:headEnd type="none" w="med" len="med"/>
                      <a:tailEnd type="none" w="med" len="med"/>
                    </a:lnL>
                    <a:lnR w="12700" cap="flat" cmpd="sng" algn="ctr">
                      <a:solidFill>
                        <a:srgbClr val="701A57"/>
                      </a:solidFill>
                      <a:prstDash val="solid"/>
                      <a:round/>
                      <a:headEnd type="none" w="med" len="med"/>
                      <a:tailEnd type="none" w="med" len="med"/>
                    </a:lnR>
                    <a:lnT w="12700" cap="flat" cmpd="sng" algn="ctr">
                      <a:solidFill>
                        <a:srgbClr val="701A57"/>
                      </a:solidFill>
                      <a:prstDash val="solid"/>
                      <a:round/>
                      <a:headEnd type="none" w="med" len="med"/>
                      <a:tailEnd type="none" w="med" len="med"/>
                    </a:lnT>
                    <a:lnB w="12700" cap="flat" cmpd="sng" algn="ctr">
                      <a:solidFill>
                        <a:srgbClr val="701A57"/>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err="1" smtClean="0">
                          <a:ln>
                            <a:noFill/>
                          </a:ln>
                          <a:solidFill>
                            <a:srgbClr val="000000"/>
                          </a:solidFill>
                          <a:effectLst/>
                        </a:rPr>
                        <a:t>Qté</a:t>
                      </a:r>
                      <a:r>
                        <a:rPr kumimoji="0" lang="fr-FR" sz="1100" b="1" u="none" strike="noStrike" cap="none" normalizeH="0" baseline="0" noProof="0" dirty="0" smtClean="0">
                          <a:ln>
                            <a:noFill/>
                          </a:ln>
                          <a:solidFill>
                            <a:srgbClr val="000000"/>
                          </a:solidFill>
                          <a:effectLst/>
                        </a:rPr>
                        <a:t>. comp. B</a:t>
                      </a:r>
                      <a:endParaRPr kumimoji="0" lang="fr-FR" sz="1100" b="1" i="0" u="none" strike="noStrike" cap="none" normalizeH="0" baseline="0" noProof="0" dirty="0">
                        <a:ln>
                          <a:noFill/>
                        </a:ln>
                        <a:solidFill>
                          <a:srgbClr val="000000"/>
                        </a:solidFill>
                        <a:effectLst/>
                        <a:latin typeface="+mn-lt"/>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30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50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20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40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10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15</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20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30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r>
              <a:tr h="486153">
                <a:tc rowSpan="2">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smtClean="0">
                          <a:ln>
                            <a:noFill/>
                          </a:ln>
                          <a:solidFill>
                            <a:srgbClr val="000000"/>
                          </a:solidFill>
                          <a:effectLst/>
                        </a:rPr>
                        <a:t>Charge de travail</a:t>
                      </a:r>
                      <a:endParaRPr kumimoji="0" lang="fr-FR" sz="1100" b="1" i="0" u="none" strike="noStrike" cap="none" normalizeH="0" baseline="0" noProof="0" dirty="0" smtClean="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smtClean="0">
                          <a:ln>
                            <a:noFill/>
                          </a:ln>
                          <a:solidFill>
                            <a:srgbClr val="000000"/>
                          </a:solidFill>
                          <a:effectLst/>
                        </a:rPr>
                        <a:t>Heures comp. A</a:t>
                      </a:r>
                      <a:endParaRPr kumimoji="0" lang="fr-FR" sz="11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50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115</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25</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45</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40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50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r>
              <a:tr h="486153">
                <a:tc vMerge="1">
                  <a:txBody>
                    <a:bodyPr/>
                    <a:lstStyle/>
                    <a:p>
                      <a:pPr marL="0" marR="0" lvl="0" indent="0" algn="l" defTabSz="914400" rtl="0" eaLnBrk="0" fontAlgn="base" latinLnBrk="0" hangingPunct="0">
                        <a:lnSpc>
                          <a:spcPct val="100000"/>
                        </a:lnSpc>
                        <a:spcBef>
                          <a:spcPct val="20000"/>
                        </a:spcBef>
                        <a:spcAft>
                          <a:spcPct val="0"/>
                        </a:spcAft>
                        <a:buClrTx/>
                        <a:buSzTx/>
                        <a:buFont typeface="Times New Roman" charset="0"/>
                        <a:buNone/>
                        <a:tabLst/>
                      </a:pPr>
                      <a:endParaRPr kumimoji="0" lang="en-US" sz="2000" b="0" i="0" u="none" strike="noStrike" cap="none" normalizeH="0" baseline="0" dirty="0">
                        <a:ln>
                          <a:noFill/>
                        </a:ln>
                        <a:solidFill>
                          <a:schemeClr val="tx1"/>
                        </a:solidFill>
                        <a:effectLst/>
                        <a:latin typeface="Arial Narrow"/>
                        <a:ea typeface="ＭＳ Ｐゴシック" charset="0"/>
                        <a:cs typeface="Arial Narrow"/>
                      </a:endParaRPr>
                    </a:p>
                  </a:txBody>
                  <a:tcPr horzOverflow="overflow">
                    <a:lnL w="12700" cap="flat" cmpd="sng" algn="ctr">
                      <a:solidFill>
                        <a:srgbClr val="701A57"/>
                      </a:solidFill>
                      <a:prstDash val="solid"/>
                      <a:round/>
                      <a:headEnd type="none" w="med" len="med"/>
                      <a:tailEnd type="none" w="med" len="med"/>
                    </a:lnL>
                    <a:lnR w="12700" cap="flat" cmpd="sng" algn="ctr">
                      <a:solidFill>
                        <a:srgbClr val="701A57"/>
                      </a:solidFill>
                      <a:prstDash val="solid"/>
                      <a:round/>
                      <a:headEnd type="none" w="med" len="med"/>
                      <a:tailEnd type="none" w="med" len="med"/>
                    </a:lnR>
                    <a:lnT w="12700" cap="flat" cmpd="sng" algn="ctr">
                      <a:solidFill>
                        <a:srgbClr val="701A57"/>
                      </a:solidFill>
                      <a:prstDash val="solid"/>
                      <a:round/>
                      <a:headEnd type="none" w="med" len="med"/>
                      <a:tailEnd type="none" w="med" len="med"/>
                    </a:lnT>
                    <a:lnB w="12700" cap="flat" cmpd="sng" algn="ctr">
                      <a:solidFill>
                        <a:srgbClr val="701A57"/>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smtClean="0">
                          <a:ln>
                            <a:noFill/>
                          </a:ln>
                          <a:solidFill>
                            <a:srgbClr val="000000"/>
                          </a:solidFill>
                          <a:effectLst/>
                        </a:rPr>
                        <a:t>Heures comp. B</a:t>
                      </a:r>
                      <a:endParaRPr kumimoji="0" lang="fr-FR" sz="1100" b="1" i="0" u="none" strike="noStrike" cap="none" normalizeH="0" baseline="0" noProof="0" dirty="0">
                        <a:ln>
                          <a:noFill/>
                        </a:ln>
                        <a:solidFill>
                          <a:srgbClr val="000000"/>
                        </a:solidFill>
                        <a:effectLst/>
                        <a:latin typeface="+mn-lt"/>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60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100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40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80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20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30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40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smtClean="0">
                          <a:ln>
                            <a:noFill/>
                          </a:ln>
                          <a:solidFill>
                            <a:srgbClr val="000000"/>
                          </a:solidFill>
                          <a:effectLst/>
                        </a:rPr>
                        <a:t>60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r>
            </a:tbl>
          </a:graphicData>
        </a:graphic>
      </p:graphicFrame>
    </p:spTree>
    <p:extLst>
      <p:ext uri="{BB962C8B-B14F-4D97-AF65-F5344CB8AC3E}">
        <p14:creationId xmlns:p14="http://schemas.microsoft.com/office/powerpoint/2010/main" val="27306058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lstStyle/>
          <a:p>
            <a:r>
              <a:rPr lang="fr-FR" dirty="0" smtClean="0"/>
              <a:t>Le lissage de charge</a:t>
            </a:r>
          </a:p>
        </p:txBody>
      </p:sp>
      <p:sp>
        <p:nvSpPr>
          <p:cNvPr id="22531" name="Rectangle 3"/>
          <p:cNvSpPr>
            <a:spLocks noGrp="1" noChangeArrowheads="1"/>
          </p:cNvSpPr>
          <p:nvPr>
            <p:ph type="body" idx="1"/>
          </p:nvPr>
        </p:nvSpPr>
        <p:spPr>
          <a:xfrm>
            <a:off x="685800" y="1524000"/>
            <a:ext cx="7162800" cy="4114800"/>
          </a:xfrm>
          <a:noFill/>
        </p:spPr>
        <p:txBody>
          <a:bodyPr/>
          <a:lstStyle/>
          <a:p>
            <a:pPr lvl="1"/>
            <a:r>
              <a:rPr lang="fr-FR" sz="2000" dirty="0" smtClean="0"/>
              <a:t>La détermination des ordres est faite sans tenir compte des contraintes de capacité</a:t>
            </a:r>
          </a:p>
          <a:p>
            <a:pPr lvl="1"/>
            <a:r>
              <a:rPr lang="fr-FR" sz="2000" dirty="0" smtClean="0"/>
              <a:t>On travaille à </a:t>
            </a:r>
            <a:r>
              <a:rPr lang="fr-FR" sz="2000" dirty="0" smtClean="0">
                <a:solidFill>
                  <a:schemeClr val="accent6"/>
                </a:solidFill>
              </a:rPr>
              <a:t>capacité infinie</a:t>
            </a:r>
          </a:p>
          <a:p>
            <a:pPr lvl="1"/>
            <a:r>
              <a:rPr lang="fr-FR" sz="2000" dirty="0" smtClean="0"/>
              <a:t>A la suite de la procédure MRP, il faut recalculer les charges sur chacun des postes et vérifier qu'elles sont compatibles avec les capacités effectives</a:t>
            </a:r>
          </a:p>
          <a:p>
            <a:pPr lvl="1"/>
            <a:r>
              <a:rPr lang="fr-FR" sz="2000" dirty="0" smtClean="0"/>
              <a:t>Sinon, ajuster les capacités ou tenter de décaler des ordres :</a:t>
            </a:r>
          </a:p>
        </p:txBody>
      </p:sp>
      <p:sp>
        <p:nvSpPr>
          <p:cNvPr id="47" name="Rectangle 46"/>
          <p:cNvSpPr/>
          <p:nvPr/>
        </p:nvSpPr>
        <p:spPr>
          <a:xfrm>
            <a:off x="6885014" y="4778824"/>
            <a:ext cx="407988" cy="391767"/>
          </a:xfrm>
          <a:prstGeom prst="rect">
            <a:avLst/>
          </a:prstGeom>
          <a:solidFill>
            <a:schemeClr val="bg1">
              <a:lumMod val="85000"/>
            </a:schemeClr>
          </a:solidFill>
          <a:ln w="12700" cap="flat" cmpd="sng">
            <a:noFill/>
            <a:prstDash val="sysDash"/>
            <a:miter lim="800000"/>
            <a:headEnd type="none" w="med" len="med"/>
            <a:tailEnd type="none" w="med" len="med"/>
          </a:ln>
        </p:spPr>
        <p:txBody>
          <a:bodyPr lIns="0" tIns="0" rIns="0" bIns="0" anchor="ctr"/>
          <a:lstStyle/>
          <a:p>
            <a:pPr algn="ctr"/>
            <a:endParaRPr lang="fr-FR" sz="800" dirty="0">
              <a:solidFill>
                <a:srgbClr val="FFFFFF"/>
              </a:solidFill>
              <a:latin typeface="Arial Narrow"/>
              <a:ea typeface="ＭＳ Ｐゴシック" charset="0"/>
              <a:cs typeface="Arial Narrow"/>
            </a:endParaRPr>
          </a:p>
        </p:txBody>
      </p:sp>
      <p:grpSp>
        <p:nvGrpSpPr>
          <p:cNvPr id="48" name="Group 71"/>
          <p:cNvGrpSpPr/>
          <p:nvPr/>
        </p:nvGrpSpPr>
        <p:grpSpPr>
          <a:xfrm>
            <a:off x="5240582" y="5076369"/>
            <a:ext cx="2463529" cy="1172519"/>
            <a:chOff x="1884346" y="4517172"/>
            <a:chExt cx="2463529" cy="1172519"/>
          </a:xfrm>
        </p:grpSpPr>
        <p:sp>
          <p:nvSpPr>
            <p:cNvPr id="49" name="Rectangle 48"/>
            <p:cNvSpPr/>
            <p:nvPr/>
          </p:nvSpPr>
          <p:spPr>
            <a:xfrm>
              <a:off x="2706562" y="5112931"/>
              <a:ext cx="407988" cy="57676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OF5</a:t>
              </a:r>
              <a:endParaRPr lang="fr-FR" sz="800" dirty="0">
                <a:solidFill>
                  <a:srgbClr val="FFFFFF"/>
                </a:solidFill>
                <a:latin typeface="Arial Narrow"/>
                <a:ea typeface="ＭＳ Ｐゴシック" charset="0"/>
                <a:cs typeface="Arial Narrow"/>
              </a:endParaRPr>
            </a:p>
          </p:txBody>
        </p:sp>
        <p:grpSp>
          <p:nvGrpSpPr>
            <p:cNvPr id="50" name="Group 73"/>
            <p:cNvGrpSpPr/>
            <p:nvPr/>
          </p:nvGrpSpPr>
          <p:grpSpPr>
            <a:xfrm>
              <a:off x="1884346" y="4914795"/>
              <a:ext cx="407988" cy="774896"/>
              <a:chOff x="5757093" y="2680350"/>
              <a:chExt cx="407988" cy="774896"/>
            </a:xfrm>
          </p:grpSpPr>
          <p:sp>
            <p:nvSpPr>
              <p:cNvPr id="63" name="Rectangle 62"/>
              <p:cNvSpPr/>
              <p:nvPr/>
            </p:nvSpPr>
            <p:spPr>
              <a:xfrm>
                <a:off x="5757093" y="3063479"/>
                <a:ext cx="407988" cy="39176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OF2</a:t>
                </a:r>
                <a:endParaRPr lang="fr-FR" sz="800" dirty="0">
                  <a:solidFill>
                    <a:srgbClr val="FFFFFF"/>
                  </a:solidFill>
                  <a:latin typeface="Arial Narrow"/>
                  <a:ea typeface="ＭＳ Ｐゴシック" charset="0"/>
                  <a:cs typeface="Arial Narrow"/>
                </a:endParaRPr>
              </a:p>
            </p:txBody>
          </p:sp>
          <p:sp>
            <p:nvSpPr>
              <p:cNvPr id="64" name="Rectangle 63"/>
              <p:cNvSpPr/>
              <p:nvPr/>
            </p:nvSpPr>
            <p:spPr>
              <a:xfrm>
                <a:off x="5757093" y="2680350"/>
                <a:ext cx="407988" cy="39176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OF1</a:t>
                </a:r>
                <a:endParaRPr lang="fr-FR" sz="800" dirty="0">
                  <a:solidFill>
                    <a:srgbClr val="FFFFFF"/>
                  </a:solidFill>
                  <a:latin typeface="Arial Narrow"/>
                  <a:ea typeface="ＭＳ Ｐゴシック" charset="0"/>
                  <a:cs typeface="Arial Narrow"/>
                </a:endParaRPr>
              </a:p>
            </p:txBody>
          </p:sp>
        </p:grpSp>
        <p:grpSp>
          <p:nvGrpSpPr>
            <p:cNvPr id="51" name="Group 74"/>
            <p:cNvGrpSpPr/>
            <p:nvPr/>
          </p:nvGrpSpPr>
          <p:grpSpPr>
            <a:xfrm>
              <a:off x="2295454" y="4686006"/>
              <a:ext cx="407988" cy="1003685"/>
              <a:chOff x="6166425" y="2451561"/>
              <a:chExt cx="407988" cy="1003685"/>
            </a:xfrm>
          </p:grpSpPr>
          <p:sp>
            <p:nvSpPr>
              <p:cNvPr id="61" name="Rectangle 60"/>
              <p:cNvSpPr/>
              <p:nvPr/>
            </p:nvSpPr>
            <p:spPr>
              <a:xfrm>
                <a:off x="6166425" y="3200520"/>
                <a:ext cx="407988" cy="254726"/>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OF4</a:t>
                </a:r>
                <a:endParaRPr lang="fr-FR" sz="800" dirty="0">
                  <a:solidFill>
                    <a:srgbClr val="FFFFFF"/>
                  </a:solidFill>
                  <a:latin typeface="Arial Narrow"/>
                  <a:ea typeface="ＭＳ Ｐゴシック" charset="0"/>
                  <a:cs typeface="Arial Narrow"/>
                </a:endParaRPr>
              </a:p>
            </p:txBody>
          </p:sp>
          <p:sp>
            <p:nvSpPr>
              <p:cNvPr id="62" name="Rectangle 61"/>
              <p:cNvSpPr/>
              <p:nvPr/>
            </p:nvSpPr>
            <p:spPr>
              <a:xfrm>
                <a:off x="6166425" y="2451561"/>
                <a:ext cx="407988" cy="76398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OF3</a:t>
                </a:r>
                <a:endParaRPr lang="fr-FR" sz="800" dirty="0">
                  <a:solidFill>
                    <a:srgbClr val="FFFFFF"/>
                  </a:solidFill>
                  <a:latin typeface="Arial Narrow"/>
                  <a:ea typeface="ＭＳ Ｐゴシック" charset="0"/>
                  <a:cs typeface="Arial Narrow"/>
                </a:endParaRPr>
              </a:p>
            </p:txBody>
          </p:sp>
        </p:grpSp>
        <p:grpSp>
          <p:nvGrpSpPr>
            <p:cNvPr id="52" name="Group 75"/>
            <p:cNvGrpSpPr/>
            <p:nvPr/>
          </p:nvGrpSpPr>
          <p:grpSpPr>
            <a:xfrm>
              <a:off x="3117670" y="4905524"/>
              <a:ext cx="407988" cy="784167"/>
              <a:chOff x="6998076" y="2671079"/>
              <a:chExt cx="407988" cy="784167"/>
            </a:xfrm>
          </p:grpSpPr>
          <p:sp>
            <p:nvSpPr>
              <p:cNvPr id="58" name="Rectangle 57"/>
              <p:cNvSpPr/>
              <p:nvPr/>
            </p:nvSpPr>
            <p:spPr>
              <a:xfrm>
                <a:off x="6998076" y="3215552"/>
                <a:ext cx="407988" cy="239694"/>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OF8</a:t>
                </a:r>
                <a:endParaRPr lang="fr-FR" sz="800" dirty="0">
                  <a:solidFill>
                    <a:srgbClr val="FFFFFF"/>
                  </a:solidFill>
                  <a:latin typeface="Arial Narrow"/>
                  <a:ea typeface="ＭＳ Ｐゴシック" charset="0"/>
                  <a:cs typeface="Arial Narrow"/>
                </a:endParaRPr>
              </a:p>
            </p:txBody>
          </p:sp>
          <p:sp>
            <p:nvSpPr>
              <p:cNvPr id="59" name="Rectangle 58"/>
              <p:cNvSpPr/>
              <p:nvPr/>
            </p:nvSpPr>
            <p:spPr>
              <a:xfrm>
                <a:off x="6998076" y="2973875"/>
                <a:ext cx="407988" cy="239694"/>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OF7</a:t>
                </a:r>
                <a:endParaRPr lang="fr-FR" sz="800" dirty="0">
                  <a:solidFill>
                    <a:srgbClr val="FFFFFF"/>
                  </a:solidFill>
                  <a:latin typeface="Arial Narrow"/>
                  <a:ea typeface="ＭＳ Ｐゴシック" charset="0"/>
                  <a:cs typeface="Arial Narrow"/>
                </a:endParaRPr>
              </a:p>
            </p:txBody>
          </p:sp>
          <p:sp>
            <p:nvSpPr>
              <p:cNvPr id="60" name="Rectangle 59"/>
              <p:cNvSpPr/>
              <p:nvPr/>
            </p:nvSpPr>
            <p:spPr>
              <a:xfrm>
                <a:off x="6998076" y="2671079"/>
                <a:ext cx="407988" cy="302796"/>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OF6</a:t>
                </a:r>
                <a:endParaRPr lang="fr-FR" sz="800" dirty="0">
                  <a:solidFill>
                    <a:srgbClr val="FFFFFF"/>
                  </a:solidFill>
                  <a:latin typeface="Arial Narrow"/>
                  <a:ea typeface="ＭＳ Ｐゴシック" charset="0"/>
                  <a:cs typeface="Arial Narrow"/>
                </a:endParaRPr>
              </a:p>
            </p:txBody>
          </p:sp>
        </p:grpSp>
        <p:grpSp>
          <p:nvGrpSpPr>
            <p:cNvPr id="53" name="Group 76"/>
            <p:cNvGrpSpPr/>
            <p:nvPr/>
          </p:nvGrpSpPr>
          <p:grpSpPr>
            <a:xfrm>
              <a:off x="3528778" y="4611394"/>
              <a:ext cx="407988" cy="1078297"/>
              <a:chOff x="7410432" y="2376949"/>
              <a:chExt cx="407988" cy="1078297"/>
            </a:xfrm>
          </p:grpSpPr>
          <p:sp>
            <p:nvSpPr>
              <p:cNvPr id="56" name="Rectangle 55"/>
              <p:cNvSpPr/>
              <p:nvPr/>
            </p:nvSpPr>
            <p:spPr>
              <a:xfrm>
                <a:off x="7410432" y="3044304"/>
                <a:ext cx="407988" cy="410942"/>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OF11</a:t>
                </a:r>
                <a:endParaRPr lang="fr-FR" sz="800" dirty="0">
                  <a:solidFill>
                    <a:srgbClr val="FFFFFF"/>
                  </a:solidFill>
                  <a:latin typeface="Arial Narrow"/>
                  <a:ea typeface="ＭＳ Ｐゴシック" charset="0"/>
                  <a:cs typeface="Arial Narrow"/>
                </a:endParaRPr>
              </a:p>
            </p:txBody>
          </p:sp>
          <p:sp>
            <p:nvSpPr>
              <p:cNvPr id="57" name="Rectangle 56"/>
              <p:cNvSpPr/>
              <p:nvPr/>
            </p:nvSpPr>
            <p:spPr>
              <a:xfrm>
                <a:off x="7410432" y="2376949"/>
                <a:ext cx="407988" cy="675071"/>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OF10</a:t>
                </a:r>
                <a:endParaRPr lang="fr-FR" sz="800" dirty="0">
                  <a:solidFill>
                    <a:srgbClr val="FFFFFF"/>
                  </a:solidFill>
                  <a:latin typeface="Arial Narrow"/>
                  <a:ea typeface="ＭＳ Ｐゴシック" charset="0"/>
                  <a:cs typeface="Arial Narrow"/>
                </a:endParaRPr>
              </a:p>
            </p:txBody>
          </p:sp>
        </p:grpSp>
        <p:sp>
          <p:nvSpPr>
            <p:cNvPr id="54" name="Rectangle 53"/>
            <p:cNvSpPr/>
            <p:nvPr/>
          </p:nvSpPr>
          <p:spPr>
            <a:xfrm>
              <a:off x="3939887" y="4655333"/>
              <a:ext cx="407988" cy="1034358"/>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OF12</a:t>
              </a:r>
              <a:endParaRPr lang="fr-FR" sz="800" dirty="0">
                <a:solidFill>
                  <a:srgbClr val="FFFFFF"/>
                </a:solidFill>
                <a:latin typeface="Arial Narrow"/>
                <a:ea typeface="ＭＳ Ｐゴシック" charset="0"/>
                <a:cs typeface="Arial Narrow"/>
              </a:endParaRPr>
            </a:p>
          </p:txBody>
        </p:sp>
        <p:sp>
          <p:nvSpPr>
            <p:cNvPr id="55" name="Rectangle 54"/>
            <p:cNvSpPr/>
            <p:nvPr/>
          </p:nvSpPr>
          <p:spPr>
            <a:xfrm>
              <a:off x="3118405" y="4517172"/>
              <a:ext cx="407988" cy="391767"/>
            </a:xfrm>
            <a:prstGeom prst="rect">
              <a:avLst/>
            </a:prstGeom>
            <a:gradFill rotWithShape="0">
              <a:gsLst>
                <a:gs pos="0">
                  <a:srgbClr val="005A7C"/>
                </a:gs>
                <a:gs pos="100000">
                  <a:srgbClr val="330066"/>
                </a:gs>
              </a:gsLst>
              <a:lin ang="5400000" scaled="1"/>
            </a:gradFill>
            <a:ln w="12700" cap="flat" cmpd="sng">
              <a:solidFill>
                <a:schemeClr val="bg1"/>
              </a:solidFill>
              <a:miter lim="800000"/>
              <a:headEnd type="none" w="med" len="med"/>
              <a:tailEnd type="none" w="med" len="med"/>
            </a:ln>
          </p:spPr>
          <p:txBody>
            <a:bodyPr lIns="0" tIns="0" rIns="0" bIns="0" anchor="ctr"/>
            <a:lstStyle/>
            <a:p>
              <a:pPr algn="ctr"/>
              <a:r>
                <a:rPr lang="fr-FR" sz="800" dirty="0">
                  <a:solidFill>
                    <a:srgbClr val="FFFFFF"/>
                  </a:solidFill>
                  <a:latin typeface="Arial Narrow"/>
                  <a:ea typeface="ＭＳ Ｐゴシック" charset="0"/>
                  <a:cs typeface="Arial Narrow"/>
                </a:rPr>
                <a:t>OF9</a:t>
              </a:r>
            </a:p>
          </p:txBody>
        </p:sp>
      </p:grpSp>
      <p:sp>
        <p:nvSpPr>
          <p:cNvPr id="65" name="Line 52"/>
          <p:cNvSpPr>
            <a:spLocks noChangeAspect="1" noChangeShapeType="1"/>
          </p:cNvSpPr>
          <p:nvPr/>
        </p:nvSpPr>
        <p:spPr bwMode="auto">
          <a:xfrm>
            <a:off x="1483420" y="5001459"/>
            <a:ext cx="2800350" cy="0"/>
          </a:xfrm>
          <a:prstGeom prst="line">
            <a:avLst/>
          </a:prstGeom>
          <a:noFill/>
          <a:ln w="38100" cmpd="dbl">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fr-FR" dirty="0">
              <a:latin typeface="+mj-lt"/>
            </a:endParaRPr>
          </a:p>
        </p:txBody>
      </p:sp>
      <p:sp>
        <p:nvSpPr>
          <p:cNvPr id="66" name="Line 53"/>
          <p:cNvSpPr>
            <a:spLocks noChangeAspect="1" noChangeShapeType="1"/>
          </p:cNvSpPr>
          <p:nvPr/>
        </p:nvSpPr>
        <p:spPr bwMode="auto">
          <a:xfrm>
            <a:off x="5252417" y="6247900"/>
            <a:ext cx="2847975" cy="0"/>
          </a:xfrm>
          <a:prstGeom prst="line">
            <a:avLst/>
          </a:prstGeom>
          <a:ln>
            <a:solidFill>
              <a:srgbClr val="003366"/>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wrap="none" lIns="90000" tIns="46800" rIns="90000" bIns="46800" anchor="ctr"/>
          <a:lstStyle/>
          <a:p>
            <a:endParaRPr lang="fr-FR" dirty="0">
              <a:latin typeface="+mj-lt"/>
              <a:ea typeface="+mn-ea"/>
              <a:cs typeface="+mn-cs"/>
            </a:endParaRPr>
          </a:p>
        </p:txBody>
      </p:sp>
      <p:sp>
        <p:nvSpPr>
          <p:cNvPr id="67" name="Rectangle 86"/>
          <p:cNvSpPr>
            <a:spLocks noChangeAspect="1" noChangeArrowheads="1"/>
          </p:cNvSpPr>
          <p:nvPr/>
        </p:nvSpPr>
        <p:spPr bwMode="auto">
          <a:xfrm>
            <a:off x="1729797" y="6333371"/>
            <a:ext cx="1978107"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ctr">
              <a:lnSpc>
                <a:spcPct val="100000"/>
              </a:lnSpc>
            </a:pPr>
            <a:r>
              <a:rPr lang="fr-FR" sz="1600" dirty="0">
                <a:latin typeface="+mj-lt"/>
              </a:rPr>
              <a:t>Avant lissage de charge</a:t>
            </a:r>
          </a:p>
        </p:txBody>
      </p:sp>
      <p:sp>
        <p:nvSpPr>
          <p:cNvPr id="68" name="Rectangle 88"/>
          <p:cNvSpPr>
            <a:spLocks noChangeAspect="1" noChangeArrowheads="1"/>
          </p:cNvSpPr>
          <p:nvPr/>
        </p:nvSpPr>
        <p:spPr bwMode="auto">
          <a:xfrm>
            <a:off x="5707159" y="6333371"/>
            <a:ext cx="1988025"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ctr">
              <a:lnSpc>
                <a:spcPct val="100000"/>
              </a:lnSpc>
            </a:pPr>
            <a:r>
              <a:rPr lang="fr-FR" sz="1600" dirty="0">
                <a:latin typeface="+mj-lt"/>
              </a:rPr>
              <a:t>Après lissage de charge</a:t>
            </a:r>
          </a:p>
        </p:txBody>
      </p:sp>
      <p:sp>
        <p:nvSpPr>
          <p:cNvPr id="69" name="Rectangle 91"/>
          <p:cNvSpPr>
            <a:spLocks noChangeAspect="1" noChangeArrowheads="1"/>
          </p:cNvSpPr>
          <p:nvPr/>
        </p:nvSpPr>
        <p:spPr bwMode="auto">
          <a:xfrm>
            <a:off x="6854193" y="4247209"/>
            <a:ext cx="1822263" cy="459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488" tIns="44450" rIns="90488" bIns="44450">
            <a:spAutoFit/>
          </a:bodyPr>
          <a:lstStyle/>
          <a:p>
            <a:pPr>
              <a:lnSpc>
                <a:spcPct val="100000"/>
              </a:lnSpc>
            </a:pPr>
            <a:r>
              <a:rPr lang="fr-FR" sz="1200" dirty="0">
                <a:latin typeface="+mj-lt"/>
              </a:rPr>
              <a:t>Date </a:t>
            </a:r>
            <a:r>
              <a:rPr lang="fr-FR" sz="1200" dirty="0" smtClean="0">
                <a:latin typeface="+mj-lt"/>
              </a:rPr>
              <a:t>de besoin des</a:t>
            </a:r>
          </a:p>
          <a:p>
            <a:pPr>
              <a:lnSpc>
                <a:spcPct val="100000"/>
              </a:lnSpc>
            </a:pPr>
            <a:r>
              <a:rPr lang="fr-FR" sz="1200" dirty="0">
                <a:latin typeface="+mj-lt"/>
              </a:rPr>
              <a:t>c</a:t>
            </a:r>
            <a:r>
              <a:rPr lang="fr-FR" sz="1200" dirty="0" smtClean="0">
                <a:latin typeface="+mj-lt"/>
              </a:rPr>
              <a:t>omposants avancée</a:t>
            </a:r>
            <a:endParaRPr lang="fr-FR" sz="1200" dirty="0">
              <a:latin typeface="+mj-lt"/>
            </a:endParaRPr>
          </a:p>
        </p:txBody>
      </p:sp>
      <p:sp>
        <p:nvSpPr>
          <p:cNvPr id="70" name="Line 92"/>
          <p:cNvSpPr>
            <a:spLocks noChangeAspect="1" noChangeShapeType="1"/>
          </p:cNvSpPr>
          <p:nvPr/>
        </p:nvSpPr>
        <p:spPr bwMode="auto">
          <a:xfrm>
            <a:off x="5169867" y="5001459"/>
            <a:ext cx="2800350" cy="0"/>
          </a:xfrm>
          <a:prstGeom prst="line">
            <a:avLst/>
          </a:prstGeom>
          <a:noFill/>
          <a:ln w="38100" cmpd="dbl">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fr-FR" dirty="0">
              <a:latin typeface="+mj-lt"/>
            </a:endParaRPr>
          </a:p>
        </p:txBody>
      </p:sp>
      <p:sp>
        <p:nvSpPr>
          <p:cNvPr id="71" name="Text Box 93"/>
          <p:cNvSpPr txBox="1">
            <a:spLocks noChangeAspect="1" noChangeArrowheads="1"/>
          </p:cNvSpPr>
          <p:nvPr/>
        </p:nvSpPr>
        <p:spPr bwMode="auto">
          <a:xfrm>
            <a:off x="251520" y="4726009"/>
            <a:ext cx="928807" cy="37151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a:lnSpc>
                <a:spcPct val="100000"/>
              </a:lnSpc>
            </a:pPr>
            <a:r>
              <a:rPr lang="fr-FR" sz="1800" dirty="0">
                <a:latin typeface="+mj-lt"/>
              </a:rPr>
              <a:t>Capacité</a:t>
            </a:r>
          </a:p>
        </p:txBody>
      </p:sp>
      <p:sp>
        <p:nvSpPr>
          <p:cNvPr id="72" name="Text Box 94"/>
          <p:cNvSpPr txBox="1">
            <a:spLocks noChangeAspect="1" noChangeArrowheads="1"/>
          </p:cNvSpPr>
          <p:nvPr/>
        </p:nvSpPr>
        <p:spPr bwMode="auto">
          <a:xfrm>
            <a:off x="348357" y="5275284"/>
            <a:ext cx="802458" cy="37151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a:lnSpc>
                <a:spcPct val="100000"/>
              </a:lnSpc>
            </a:pPr>
            <a:r>
              <a:rPr lang="fr-FR" sz="1800" dirty="0">
                <a:latin typeface="+mj-lt"/>
              </a:rPr>
              <a:t>Charge</a:t>
            </a:r>
          </a:p>
        </p:txBody>
      </p:sp>
      <p:sp>
        <p:nvSpPr>
          <p:cNvPr id="73" name="Text Box 95"/>
          <p:cNvSpPr txBox="1">
            <a:spLocks noChangeArrowheads="1"/>
          </p:cNvSpPr>
          <p:nvPr/>
        </p:nvSpPr>
        <p:spPr bwMode="auto">
          <a:xfrm>
            <a:off x="4168663" y="4025970"/>
            <a:ext cx="17588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lnSpc>
                <a:spcPct val="100000"/>
              </a:lnSpc>
            </a:pPr>
            <a:r>
              <a:rPr lang="fr-FR" sz="1600" b="0" dirty="0">
                <a:latin typeface="+mj-lt"/>
              </a:rPr>
              <a:t>Surcharge : </a:t>
            </a:r>
            <a:r>
              <a:rPr lang="fr-FR" sz="1600" b="0" dirty="0" smtClean="0">
                <a:latin typeface="+mj-lt"/>
              </a:rPr>
              <a:t/>
            </a:r>
            <a:br>
              <a:rPr lang="fr-FR" sz="1600" b="0" dirty="0" smtClean="0">
                <a:latin typeface="+mj-lt"/>
              </a:rPr>
            </a:br>
            <a:r>
              <a:rPr lang="fr-FR" sz="1600" b="0" dirty="0" smtClean="0">
                <a:latin typeface="+mj-lt"/>
              </a:rPr>
              <a:t>on </a:t>
            </a:r>
            <a:r>
              <a:rPr lang="fr-FR" sz="1600" b="0" dirty="0">
                <a:latin typeface="+mj-lt"/>
              </a:rPr>
              <a:t>avance un OF</a:t>
            </a:r>
          </a:p>
        </p:txBody>
      </p:sp>
      <p:grpSp>
        <p:nvGrpSpPr>
          <p:cNvPr id="74" name="Group 52233"/>
          <p:cNvGrpSpPr/>
          <p:nvPr/>
        </p:nvGrpSpPr>
        <p:grpSpPr>
          <a:xfrm>
            <a:off x="1467528" y="4778824"/>
            <a:ext cx="2463529" cy="1470064"/>
            <a:chOff x="1884346" y="4219627"/>
            <a:chExt cx="2463529" cy="1470064"/>
          </a:xfrm>
        </p:grpSpPr>
        <p:sp>
          <p:nvSpPr>
            <p:cNvPr id="75" name="Rectangle 74"/>
            <p:cNvSpPr/>
            <p:nvPr/>
          </p:nvSpPr>
          <p:spPr>
            <a:xfrm>
              <a:off x="2706562" y="5112931"/>
              <a:ext cx="407988" cy="57676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OF5</a:t>
              </a:r>
              <a:endParaRPr lang="fr-FR" sz="800" dirty="0">
                <a:solidFill>
                  <a:srgbClr val="FFFFFF"/>
                </a:solidFill>
                <a:latin typeface="Arial Narrow"/>
                <a:ea typeface="ＭＳ Ｐゴシック" charset="0"/>
                <a:cs typeface="Arial Narrow"/>
              </a:endParaRPr>
            </a:p>
          </p:txBody>
        </p:sp>
        <p:grpSp>
          <p:nvGrpSpPr>
            <p:cNvPr id="76" name="Group 2"/>
            <p:cNvGrpSpPr/>
            <p:nvPr/>
          </p:nvGrpSpPr>
          <p:grpSpPr>
            <a:xfrm>
              <a:off x="1884346" y="4914795"/>
              <a:ext cx="407988" cy="774896"/>
              <a:chOff x="5757093" y="2680350"/>
              <a:chExt cx="407988" cy="774896"/>
            </a:xfrm>
          </p:grpSpPr>
          <p:sp>
            <p:nvSpPr>
              <p:cNvPr id="89" name="Rectangle 1"/>
              <p:cNvSpPr/>
              <p:nvPr/>
            </p:nvSpPr>
            <p:spPr>
              <a:xfrm>
                <a:off x="5757093" y="3063479"/>
                <a:ext cx="407988" cy="39176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OF2</a:t>
                </a:r>
                <a:endParaRPr lang="fr-FR" sz="800" dirty="0">
                  <a:solidFill>
                    <a:srgbClr val="FFFFFF"/>
                  </a:solidFill>
                  <a:latin typeface="Arial Narrow"/>
                  <a:ea typeface="ＭＳ Ｐゴシック" charset="0"/>
                  <a:cs typeface="Arial Narrow"/>
                </a:endParaRPr>
              </a:p>
            </p:txBody>
          </p:sp>
          <p:sp>
            <p:nvSpPr>
              <p:cNvPr id="90" name="Rectangle 89"/>
              <p:cNvSpPr/>
              <p:nvPr/>
            </p:nvSpPr>
            <p:spPr>
              <a:xfrm>
                <a:off x="5757093" y="2680350"/>
                <a:ext cx="407988" cy="39176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OF1</a:t>
                </a:r>
                <a:endParaRPr lang="fr-FR" sz="800" dirty="0">
                  <a:solidFill>
                    <a:srgbClr val="FFFFFF"/>
                  </a:solidFill>
                  <a:latin typeface="Arial Narrow"/>
                  <a:ea typeface="ＭＳ Ｐゴシック" charset="0"/>
                  <a:cs typeface="Arial Narrow"/>
                </a:endParaRPr>
              </a:p>
            </p:txBody>
          </p:sp>
        </p:grpSp>
        <p:grpSp>
          <p:nvGrpSpPr>
            <p:cNvPr id="77" name="Group 52223"/>
            <p:cNvGrpSpPr/>
            <p:nvPr/>
          </p:nvGrpSpPr>
          <p:grpSpPr>
            <a:xfrm>
              <a:off x="2295454" y="4686006"/>
              <a:ext cx="407988" cy="1003685"/>
              <a:chOff x="6166425" y="2451561"/>
              <a:chExt cx="407988" cy="1003685"/>
            </a:xfrm>
          </p:grpSpPr>
          <p:sp>
            <p:nvSpPr>
              <p:cNvPr id="87" name="Rectangle 86"/>
              <p:cNvSpPr/>
              <p:nvPr/>
            </p:nvSpPr>
            <p:spPr>
              <a:xfrm>
                <a:off x="6166425" y="3200520"/>
                <a:ext cx="407988" cy="254726"/>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OF4</a:t>
                </a:r>
                <a:endParaRPr lang="fr-FR" sz="800" dirty="0">
                  <a:solidFill>
                    <a:srgbClr val="FFFFFF"/>
                  </a:solidFill>
                  <a:latin typeface="Arial Narrow"/>
                  <a:ea typeface="ＭＳ Ｐゴシック" charset="0"/>
                  <a:cs typeface="Arial Narrow"/>
                </a:endParaRPr>
              </a:p>
            </p:txBody>
          </p:sp>
          <p:sp>
            <p:nvSpPr>
              <p:cNvPr id="88" name="Rectangle 87"/>
              <p:cNvSpPr/>
              <p:nvPr/>
            </p:nvSpPr>
            <p:spPr>
              <a:xfrm>
                <a:off x="6166425" y="2451561"/>
                <a:ext cx="407988" cy="76398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OF3</a:t>
                </a:r>
                <a:endParaRPr lang="fr-FR" sz="800" dirty="0">
                  <a:solidFill>
                    <a:srgbClr val="FFFFFF"/>
                  </a:solidFill>
                  <a:latin typeface="Arial Narrow"/>
                  <a:ea typeface="ＭＳ Ｐゴシック" charset="0"/>
                  <a:cs typeface="Arial Narrow"/>
                </a:endParaRPr>
              </a:p>
            </p:txBody>
          </p:sp>
        </p:grpSp>
        <p:grpSp>
          <p:nvGrpSpPr>
            <p:cNvPr id="78" name="Group 52224"/>
            <p:cNvGrpSpPr/>
            <p:nvPr/>
          </p:nvGrpSpPr>
          <p:grpSpPr>
            <a:xfrm>
              <a:off x="3117670" y="4905524"/>
              <a:ext cx="407988" cy="784167"/>
              <a:chOff x="6998076" y="2671079"/>
              <a:chExt cx="407988" cy="784167"/>
            </a:xfrm>
          </p:grpSpPr>
          <p:sp>
            <p:nvSpPr>
              <p:cNvPr id="84" name="Rectangle 83"/>
              <p:cNvSpPr/>
              <p:nvPr/>
            </p:nvSpPr>
            <p:spPr>
              <a:xfrm>
                <a:off x="6998076" y="3215552"/>
                <a:ext cx="407988" cy="239694"/>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OF8</a:t>
                </a:r>
                <a:endParaRPr lang="fr-FR" sz="800" dirty="0">
                  <a:solidFill>
                    <a:srgbClr val="FFFFFF"/>
                  </a:solidFill>
                  <a:latin typeface="Arial Narrow"/>
                  <a:ea typeface="ＭＳ Ｐゴシック" charset="0"/>
                  <a:cs typeface="Arial Narrow"/>
                </a:endParaRPr>
              </a:p>
            </p:txBody>
          </p:sp>
          <p:sp>
            <p:nvSpPr>
              <p:cNvPr id="85" name="Rectangle 84"/>
              <p:cNvSpPr/>
              <p:nvPr/>
            </p:nvSpPr>
            <p:spPr>
              <a:xfrm>
                <a:off x="6998076" y="2973875"/>
                <a:ext cx="407988" cy="239694"/>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OF7</a:t>
                </a:r>
                <a:endParaRPr lang="fr-FR" sz="800" dirty="0">
                  <a:solidFill>
                    <a:srgbClr val="FFFFFF"/>
                  </a:solidFill>
                  <a:latin typeface="Arial Narrow"/>
                  <a:ea typeface="ＭＳ Ｐゴシック" charset="0"/>
                  <a:cs typeface="Arial Narrow"/>
                </a:endParaRPr>
              </a:p>
            </p:txBody>
          </p:sp>
          <p:sp>
            <p:nvSpPr>
              <p:cNvPr id="86" name="Rectangle 85"/>
              <p:cNvSpPr/>
              <p:nvPr/>
            </p:nvSpPr>
            <p:spPr>
              <a:xfrm>
                <a:off x="6998076" y="2671079"/>
                <a:ext cx="407988" cy="302796"/>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OF6</a:t>
                </a:r>
                <a:endParaRPr lang="fr-FR" sz="800" dirty="0">
                  <a:solidFill>
                    <a:srgbClr val="FFFFFF"/>
                  </a:solidFill>
                  <a:latin typeface="Arial Narrow"/>
                  <a:ea typeface="ＭＳ Ｐゴシック" charset="0"/>
                  <a:cs typeface="Arial Narrow"/>
                </a:endParaRPr>
              </a:p>
            </p:txBody>
          </p:sp>
        </p:grpSp>
        <p:grpSp>
          <p:nvGrpSpPr>
            <p:cNvPr id="79" name="Group 52227"/>
            <p:cNvGrpSpPr/>
            <p:nvPr/>
          </p:nvGrpSpPr>
          <p:grpSpPr>
            <a:xfrm>
              <a:off x="3528778" y="4611394"/>
              <a:ext cx="407988" cy="1078297"/>
              <a:chOff x="7410432" y="2376949"/>
              <a:chExt cx="407988" cy="1078297"/>
            </a:xfrm>
          </p:grpSpPr>
          <p:sp>
            <p:nvSpPr>
              <p:cNvPr id="82" name="Rectangle 81"/>
              <p:cNvSpPr/>
              <p:nvPr/>
            </p:nvSpPr>
            <p:spPr>
              <a:xfrm>
                <a:off x="7410432" y="3044304"/>
                <a:ext cx="407988" cy="410942"/>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OF11</a:t>
                </a:r>
                <a:endParaRPr lang="fr-FR" sz="800" dirty="0">
                  <a:solidFill>
                    <a:srgbClr val="FFFFFF"/>
                  </a:solidFill>
                  <a:latin typeface="Arial Narrow"/>
                  <a:ea typeface="ＭＳ Ｐゴシック" charset="0"/>
                  <a:cs typeface="Arial Narrow"/>
                </a:endParaRPr>
              </a:p>
            </p:txBody>
          </p:sp>
          <p:sp>
            <p:nvSpPr>
              <p:cNvPr id="83" name="Rectangle 82"/>
              <p:cNvSpPr/>
              <p:nvPr/>
            </p:nvSpPr>
            <p:spPr>
              <a:xfrm>
                <a:off x="7410432" y="2376949"/>
                <a:ext cx="407988" cy="675071"/>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OF10</a:t>
                </a:r>
                <a:endParaRPr lang="fr-FR" sz="800" dirty="0">
                  <a:solidFill>
                    <a:srgbClr val="FFFFFF"/>
                  </a:solidFill>
                  <a:latin typeface="Arial Narrow"/>
                  <a:ea typeface="ＭＳ Ｐゴシック" charset="0"/>
                  <a:cs typeface="Arial Narrow"/>
                </a:endParaRPr>
              </a:p>
            </p:txBody>
          </p:sp>
        </p:grpSp>
        <p:sp>
          <p:nvSpPr>
            <p:cNvPr id="80" name="Rectangle 79"/>
            <p:cNvSpPr/>
            <p:nvPr/>
          </p:nvSpPr>
          <p:spPr>
            <a:xfrm>
              <a:off x="3939887" y="4655333"/>
              <a:ext cx="407988" cy="1034358"/>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smtClean="0">
                  <a:solidFill>
                    <a:srgbClr val="FFFFFF"/>
                  </a:solidFill>
                  <a:latin typeface="Arial Narrow"/>
                  <a:ea typeface="ＭＳ Ｐゴシック" charset="0"/>
                  <a:cs typeface="Arial Narrow"/>
                </a:rPr>
                <a:t>OF12</a:t>
              </a:r>
              <a:endParaRPr lang="fr-FR" sz="800" dirty="0">
                <a:solidFill>
                  <a:srgbClr val="FFFFFF"/>
                </a:solidFill>
                <a:latin typeface="Arial Narrow"/>
                <a:ea typeface="ＭＳ Ｐゴシック" charset="0"/>
                <a:cs typeface="Arial Narrow"/>
              </a:endParaRPr>
            </a:p>
          </p:txBody>
        </p:sp>
        <p:sp>
          <p:nvSpPr>
            <p:cNvPr id="81" name="Rectangle 80"/>
            <p:cNvSpPr/>
            <p:nvPr/>
          </p:nvSpPr>
          <p:spPr>
            <a:xfrm>
              <a:off x="3528778" y="4219627"/>
              <a:ext cx="407988" cy="391767"/>
            </a:xfrm>
            <a:prstGeom prst="rect">
              <a:avLst/>
            </a:prstGeom>
            <a:gradFill rotWithShape="0">
              <a:gsLst>
                <a:gs pos="0">
                  <a:srgbClr val="005A7C"/>
                </a:gs>
                <a:gs pos="100000">
                  <a:srgbClr val="330066"/>
                </a:gs>
              </a:gsLst>
              <a:lin ang="5400000" scaled="1"/>
            </a:gradFill>
            <a:ln w="12700" cap="flat" cmpd="sng">
              <a:solidFill>
                <a:schemeClr val="bg1"/>
              </a:solidFill>
              <a:miter lim="800000"/>
              <a:headEnd type="none" w="med" len="med"/>
              <a:tailEnd type="none" w="med" len="med"/>
            </a:ln>
          </p:spPr>
          <p:txBody>
            <a:bodyPr lIns="0" tIns="0" rIns="0" bIns="0" anchor="ctr"/>
            <a:lstStyle/>
            <a:p>
              <a:pPr algn="ctr"/>
              <a:r>
                <a:rPr lang="fr-FR" sz="800" dirty="0">
                  <a:solidFill>
                    <a:srgbClr val="FFFFFF"/>
                  </a:solidFill>
                  <a:latin typeface="Arial Narrow"/>
                  <a:ea typeface="ＭＳ Ｐゴシック" charset="0"/>
                  <a:cs typeface="Arial Narrow"/>
                </a:rPr>
                <a:t>OF9</a:t>
              </a:r>
            </a:p>
          </p:txBody>
        </p:sp>
      </p:grpSp>
      <p:cxnSp>
        <p:nvCxnSpPr>
          <p:cNvPr id="91" name="Curved Connector 52235"/>
          <p:cNvCxnSpPr>
            <a:stCxn id="73" idx="1"/>
            <a:endCxn id="81" idx="0"/>
          </p:cNvCxnSpPr>
          <p:nvPr/>
        </p:nvCxnSpPr>
        <p:spPr>
          <a:xfrm rot="10800000" flipV="1">
            <a:off x="3315955" y="4318358"/>
            <a:ext cx="852709" cy="460466"/>
          </a:xfrm>
          <a:prstGeom prst="curvedConnector2">
            <a:avLst/>
          </a:prstGeom>
          <a:ln>
            <a:solidFill>
              <a:srgbClr val="003366"/>
            </a:solidFill>
            <a:tailEnd type="arrow"/>
          </a:ln>
          <a:effectLst/>
        </p:spPr>
        <p:style>
          <a:lnRef idx="2">
            <a:schemeClr val="accent1"/>
          </a:lnRef>
          <a:fillRef idx="0">
            <a:schemeClr val="accent1"/>
          </a:fillRef>
          <a:effectRef idx="1">
            <a:schemeClr val="accent1"/>
          </a:effectRef>
          <a:fontRef idx="minor">
            <a:schemeClr val="tx1"/>
          </a:fontRef>
        </p:style>
      </p:cxnSp>
      <p:sp>
        <p:nvSpPr>
          <p:cNvPr id="92" name="Line 53"/>
          <p:cNvSpPr>
            <a:spLocks noChangeAspect="1" noChangeShapeType="1"/>
          </p:cNvSpPr>
          <p:nvPr/>
        </p:nvSpPr>
        <p:spPr bwMode="auto">
          <a:xfrm>
            <a:off x="1467528" y="6247900"/>
            <a:ext cx="2847975" cy="0"/>
          </a:xfrm>
          <a:prstGeom prst="line">
            <a:avLst/>
          </a:prstGeom>
          <a:ln>
            <a:solidFill>
              <a:srgbClr val="003366"/>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wrap="none" lIns="90000" tIns="46800" rIns="90000" bIns="46800" anchor="ctr"/>
          <a:lstStyle/>
          <a:p>
            <a:endParaRPr lang="fr-FR" dirty="0">
              <a:latin typeface="+mj-lt"/>
              <a:ea typeface="+mn-ea"/>
              <a:cs typeface="+mn-cs"/>
            </a:endParaRPr>
          </a:p>
        </p:txBody>
      </p:sp>
      <p:cxnSp>
        <p:nvCxnSpPr>
          <p:cNvPr id="93" name="AutoShape 11"/>
          <p:cNvCxnSpPr>
            <a:cxnSpLocks noChangeShapeType="1"/>
          </p:cNvCxnSpPr>
          <p:nvPr/>
        </p:nvCxnSpPr>
        <p:spPr bwMode="auto">
          <a:xfrm>
            <a:off x="6875744" y="4391444"/>
            <a:ext cx="0" cy="688743"/>
          </a:xfrm>
          <a:prstGeom prst="straightConnector1">
            <a:avLst/>
          </a:prstGeom>
          <a:ln w="9525" cmpd="sng">
            <a:solidFill>
              <a:srgbClr val="003366"/>
            </a:solidFill>
            <a:prstDash val="dash"/>
            <a:headEnd type="none"/>
            <a:tailEnd type="none"/>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cxnSp>
      <p:cxnSp>
        <p:nvCxnSpPr>
          <p:cNvPr id="94" name="AutoShape 11"/>
          <p:cNvCxnSpPr>
            <a:cxnSpLocks noChangeShapeType="1"/>
          </p:cNvCxnSpPr>
          <p:nvPr/>
        </p:nvCxnSpPr>
        <p:spPr bwMode="auto">
          <a:xfrm>
            <a:off x="6481288" y="4391444"/>
            <a:ext cx="0" cy="688743"/>
          </a:xfrm>
          <a:prstGeom prst="straightConnector1">
            <a:avLst/>
          </a:prstGeom>
          <a:ln w="9525" cmpd="sng">
            <a:solidFill>
              <a:srgbClr val="003366"/>
            </a:solidFill>
            <a:prstDash val="dash"/>
            <a:headEnd type="none"/>
            <a:tailEnd type="none"/>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cxnSp>
      <p:cxnSp>
        <p:nvCxnSpPr>
          <p:cNvPr id="95" name="Curved Connector 99"/>
          <p:cNvCxnSpPr/>
          <p:nvPr/>
        </p:nvCxnSpPr>
        <p:spPr>
          <a:xfrm flipH="1">
            <a:off x="6470786" y="4554002"/>
            <a:ext cx="391950" cy="0"/>
          </a:xfrm>
          <a:prstGeom prst="straightConnector1">
            <a:avLst/>
          </a:prstGeom>
          <a:ln>
            <a:solidFill>
              <a:srgbClr val="003366"/>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2977419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4" name="Rectangle 12"/>
          <p:cNvSpPr>
            <a:spLocks noGrp="1" noChangeArrowheads="1"/>
          </p:cNvSpPr>
          <p:nvPr>
            <p:ph type="title"/>
          </p:nvPr>
        </p:nvSpPr>
        <p:spPr/>
        <p:txBody>
          <a:bodyPr/>
          <a:lstStyle/>
          <a:p>
            <a:r>
              <a:rPr lang="fr-FR" dirty="0" smtClean="0"/>
              <a:t>Processus iteratif de planification</a:t>
            </a:r>
            <a:endParaRPr lang="fr-FR" dirty="0"/>
          </a:p>
        </p:txBody>
      </p:sp>
      <p:sp>
        <p:nvSpPr>
          <p:cNvPr id="23" name="Text Box 3"/>
          <p:cNvSpPr txBox="1">
            <a:spLocks noChangeArrowheads="1"/>
          </p:cNvSpPr>
          <p:nvPr/>
        </p:nvSpPr>
        <p:spPr bwMode="auto">
          <a:xfrm>
            <a:off x="2375938" y="1844824"/>
            <a:ext cx="1152128" cy="5355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1600" b="1">
                <a:solidFill>
                  <a:schemeClr val="tx1"/>
                </a:solidFill>
                <a:latin typeface="Arial" charset="0"/>
                <a:ea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algn="ctr" eaLnBrk="1" hangingPunct="1">
              <a:spcBef>
                <a:spcPct val="50000"/>
              </a:spcBef>
            </a:pPr>
            <a:r>
              <a:rPr lang="fr-FR" b="0" dirty="0" smtClean="0">
                <a:solidFill>
                  <a:srgbClr val="000000"/>
                </a:solidFill>
                <a:latin typeface="+mj-lt"/>
              </a:rPr>
              <a:t>PDP validé</a:t>
            </a:r>
            <a:endParaRPr lang="fr-FR" b="0" dirty="0">
              <a:solidFill>
                <a:srgbClr val="000000"/>
              </a:solidFill>
              <a:latin typeface="+mj-lt"/>
            </a:endParaRPr>
          </a:p>
        </p:txBody>
      </p:sp>
      <p:sp>
        <p:nvSpPr>
          <p:cNvPr id="24" name="Rectangle 9"/>
          <p:cNvSpPr>
            <a:spLocks noChangeArrowheads="1"/>
          </p:cNvSpPr>
          <p:nvPr/>
        </p:nvSpPr>
        <p:spPr bwMode="auto">
          <a:xfrm>
            <a:off x="4123387" y="1726066"/>
            <a:ext cx="1547990" cy="755999"/>
          </a:xfrm>
          <a:prstGeom prst="rect">
            <a:avLst/>
          </a:prstGeom>
          <a:gradFill rotWithShape="0">
            <a:gsLst>
              <a:gs pos="0">
                <a:srgbClr val="6C7472"/>
              </a:gs>
              <a:gs pos="100000">
                <a:srgbClr val="464658"/>
              </a:gs>
            </a:gsLst>
            <a:lin ang="5400000" scaled="1"/>
          </a:gradFill>
          <a:ln w="12700" cap="flat">
            <a:solidFill>
              <a:schemeClr val="bg1"/>
            </a:solidFill>
            <a:miter lim="800000"/>
            <a:headEnd type="none" w="med" len="med"/>
            <a:tailEnd type="none" w="med" len="med"/>
          </a:ln>
        </p:spPr>
        <p:txBody>
          <a:bodyPr wrap="square" lIns="36000" tIns="46800" rIns="36000" bIns="46800" anchor="ctr"/>
          <a:lstStyle/>
          <a:p>
            <a:pPr algn="ctr"/>
            <a:r>
              <a:rPr lang="fr-FR" sz="1400" dirty="0">
                <a:solidFill>
                  <a:srgbClr val="FFFFFF"/>
                </a:solidFill>
                <a:latin typeface="Arial Narrow"/>
                <a:ea typeface="ＭＳ Ｐゴシック" charset="0"/>
                <a:cs typeface="Arial Narrow"/>
              </a:rPr>
              <a:t>Calcul des besoins nets (MRP)</a:t>
            </a:r>
          </a:p>
        </p:txBody>
      </p:sp>
      <p:sp>
        <p:nvSpPr>
          <p:cNvPr id="25" name="Rectangle 24"/>
          <p:cNvSpPr>
            <a:spLocks noChangeArrowheads="1"/>
          </p:cNvSpPr>
          <p:nvPr/>
        </p:nvSpPr>
        <p:spPr bwMode="auto">
          <a:xfrm>
            <a:off x="6336378" y="4385568"/>
            <a:ext cx="1547990" cy="755999"/>
          </a:xfrm>
          <a:prstGeom prst="rect">
            <a:avLst/>
          </a:prstGeom>
          <a:gradFill rotWithShape="0">
            <a:gsLst>
              <a:gs pos="0">
                <a:srgbClr val="6C7472"/>
              </a:gs>
              <a:gs pos="100000">
                <a:srgbClr val="464658"/>
              </a:gs>
            </a:gsLst>
            <a:lin ang="5400000" scaled="1"/>
          </a:gradFill>
          <a:ln w="12700" cap="flat">
            <a:solidFill>
              <a:schemeClr val="bg1"/>
            </a:solidFill>
            <a:miter lim="800000"/>
            <a:headEnd type="none" w="med" len="med"/>
            <a:tailEnd type="none" w="med" len="med"/>
          </a:ln>
        </p:spPr>
        <p:txBody>
          <a:bodyPr wrap="square" lIns="36000" tIns="46800" rIns="36000" bIns="46800" anchor="ctr"/>
          <a:lstStyle/>
          <a:p>
            <a:pPr algn="ctr"/>
            <a:r>
              <a:rPr lang="fr-FR" sz="1400" dirty="0" smtClean="0">
                <a:solidFill>
                  <a:srgbClr val="FFFFFF"/>
                </a:solidFill>
                <a:latin typeface="Arial Narrow"/>
                <a:ea typeface="ＭＳ Ｐゴシック" charset="0"/>
                <a:cs typeface="Arial Narrow"/>
              </a:rPr>
              <a:t>Ajustement des capacités ou </a:t>
            </a:r>
          </a:p>
          <a:p>
            <a:pPr algn="ctr"/>
            <a:r>
              <a:rPr lang="fr-FR" sz="1400" dirty="0" smtClean="0">
                <a:solidFill>
                  <a:srgbClr val="FFFFFF"/>
                </a:solidFill>
                <a:latin typeface="Arial Narrow"/>
                <a:ea typeface="ＭＳ Ｐゴシック" charset="0"/>
                <a:cs typeface="Arial Narrow"/>
              </a:rPr>
              <a:t>du PDP</a:t>
            </a:r>
            <a:endParaRPr lang="fr-FR" sz="1400" dirty="0">
              <a:solidFill>
                <a:srgbClr val="FFFFFF"/>
              </a:solidFill>
              <a:latin typeface="Arial Narrow"/>
              <a:ea typeface="ＭＳ Ｐゴシック" charset="0"/>
              <a:cs typeface="Arial Narrow"/>
            </a:endParaRPr>
          </a:p>
        </p:txBody>
      </p:sp>
      <p:sp>
        <p:nvSpPr>
          <p:cNvPr id="26" name="Rectangle 9"/>
          <p:cNvSpPr>
            <a:spLocks noChangeArrowheads="1"/>
          </p:cNvSpPr>
          <p:nvPr/>
        </p:nvSpPr>
        <p:spPr bwMode="auto">
          <a:xfrm>
            <a:off x="4123387" y="5769345"/>
            <a:ext cx="1547990" cy="755999"/>
          </a:xfrm>
          <a:prstGeom prst="rect">
            <a:avLst/>
          </a:prstGeom>
          <a:gradFill rotWithShape="0">
            <a:gsLst>
              <a:gs pos="0">
                <a:srgbClr val="66B132"/>
              </a:gs>
              <a:gs pos="100000">
                <a:srgbClr val="006633"/>
              </a:gs>
            </a:gsLst>
            <a:lin ang="5400000" scaled="1"/>
          </a:gradFill>
          <a:ln w="12700" cap="flat">
            <a:solidFill>
              <a:srgbClr val="FFFFFF"/>
            </a:solidFill>
            <a:miter lim="800000"/>
            <a:headEnd type="none" w="med" len="med"/>
            <a:tailEnd type="none" w="med" len="med"/>
          </a:ln>
        </p:spPr>
        <p:txBody>
          <a:bodyPr wrap="square" lIns="36000" tIns="46800" rIns="36000" bIns="46800" anchor="ctr"/>
          <a:lstStyle/>
          <a:p>
            <a:pPr algn="ctr"/>
            <a:r>
              <a:rPr lang="fr-FR" sz="1400" dirty="0" smtClean="0">
                <a:solidFill>
                  <a:schemeClr val="tx1"/>
                </a:solidFill>
                <a:latin typeface="Arial Narrow"/>
                <a:cs typeface="Arial Narrow"/>
              </a:rPr>
              <a:t>PDP et MRP </a:t>
            </a:r>
          </a:p>
          <a:p>
            <a:pPr algn="ctr"/>
            <a:r>
              <a:rPr lang="fr-FR" sz="1400" dirty="0" smtClean="0">
                <a:solidFill>
                  <a:schemeClr val="tx1"/>
                </a:solidFill>
                <a:latin typeface="Arial Narrow"/>
                <a:cs typeface="Arial Narrow"/>
              </a:rPr>
              <a:t>utilisés pour l'ordonnancement</a:t>
            </a:r>
            <a:endParaRPr lang="fr-FR" sz="1400" dirty="0">
              <a:solidFill>
                <a:schemeClr val="tx1"/>
              </a:solidFill>
              <a:latin typeface="Arial Narrow"/>
              <a:cs typeface="Arial Narrow"/>
            </a:endParaRPr>
          </a:p>
        </p:txBody>
      </p:sp>
      <p:sp>
        <p:nvSpPr>
          <p:cNvPr id="27" name="Diamond 26"/>
          <p:cNvSpPr>
            <a:spLocks noChangeAspect="1"/>
          </p:cNvSpPr>
          <p:nvPr/>
        </p:nvSpPr>
        <p:spPr>
          <a:xfrm>
            <a:off x="4411331" y="4277516"/>
            <a:ext cx="972103" cy="972103"/>
          </a:xfrm>
          <a:prstGeom prst="diamond">
            <a:avLst/>
          </a:prstGeom>
          <a:gradFill rotWithShape="0">
            <a:gsLst>
              <a:gs pos="0">
                <a:srgbClr val="005A7C"/>
              </a:gs>
              <a:gs pos="100000">
                <a:srgbClr val="330066"/>
              </a:gs>
            </a:gsLst>
            <a:lin ang="5400000" scaled="1"/>
          </a:gradFill>
          <a:ln w="19050" cap="flat" cmpd="sng">
            <a:solidFill>
              <a:schemeClr val="bg1"/>
            </a:solidFill>
            <a:miter lim="800000"/>
            <a:headEnd type="none" w="med" len="med"/>
            <a:tailEnd type="none" w="med" len="med"/>
          </a:ln>
        </p:spPr>
        <p:txBody>
          <a:bodyPr wrap="square" lIns="36000" tIns="46800" rIns="36000" bIns="46800" anchor="ctr"/>
          <a:lstStyle/>
          <a:p>
            <a:pPr algn="ctr"/>
            <a:r>
              <a:rPr lang="fr-FR" sz="1000" dirty="0" smtClean="0">
                <a:solidFill>
                  <a:srgbClr val="FFFFFF"/>
                </a:solidFill>
                <a:latin typeface="Arial Narrow"/>
                <a:ea typeface="ＭＳ Ｐゴシック" charset="0"/>
                <a:cs typeface="Arial Narrow"/>
              </a:rPr>
              <a:t>MRP faisable?</a:t>
            </a:r>
            <a:endParaRPr lang="fr-FR" sz="1000" dirty="0">
              <a:solidFill>
                <a:srgbClr val="FFFFFF"/>
              </a:solidFill>
              <a:latin typeface="Arial Narrow"/>
              <a:ea typeface="ＭＳ Ｐゴシック" charset="0"/>
              <a:cs typeface="Arial Narrow"/>
            </a:endParaRPr>
          </a:p>
        </p:txBody>
      </p:sp>
      <p:cxnSp>
        <p:nvCxnSpPr>
          <p:cNvPr id="28" name="Straight Arrow Connector 27"/>
          <p:cNvCxnSpPr>
            <a:stCxn id="24" idx="2"/>
            <a:endCxn id="34" idx="0"/>
          </p:cNvCxnSpPr>
          <p:nvPr/>
        </p:nvCxnSpPr>
        <p:spPr>
          <a:xfrm>
            <a:off x="4897382" y="2482065"/>
            <a:ext cx="0" cy="519726"/>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27" idx="3"/>
            <a:endCxn id="25" idx="1"/>
          </p:cNvCxnSpPr>
          <p:nvPr/>
        </p:nvCxnSpPr>
        <p:spPr>
          <a:xfrm>
            <a:off x="5383434" y="4763568"/>
            <a:ext cx="952944"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27" idx="2"/>
            <a:endCxn id="26" idx="0"/>
          </p:cNvCxnSpPr>
          <p:nvPr/>
        </p:nvCxnSpPr>
        <p:spPr>
          <a:xfrm flipH="1">
            <a:off x="4897382" y="5249619"/>
            <a:ext cx="1" cy="519726"/>
          </a:xfrm>
          <a:prstGeom prst="straightConnector1">
            <a:avLst/>
          </a:prstGeom>
          <a:ln>
            <a:solidFill>
              <a:srgbClr val="000000"/>
            </a:solidFill>
            <a:prstDash val="solid"/>
            <a:tailEnd type="arrow"/>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29"/>
          <p:cNvCxnSpPr>
            <a:stCxn id="25" idx="0"/>
            <a:endCxn id="34" idx="3"/>
          </p:cNvCxnSpPr>
          <p:nvPr/>
        </p:nvCxnSpPr>
        <p:spPr>
          <a:xfrm rot="16200000" flipV="1">
            <a:off x="5887987" y="3163182"/>
            <a:ext cx="1005777" cy="1438996"/>
          </a:xfrm>
          <a:prstGeom prst="bentConnector2">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5025725" y="5322694"/>
            <a:ext cx="446557" cy="338554"/>
          </a:xfrm>
          <a:prstGeom prst="rect">
            <a:avLst/>
          </a:prstGeom>
          <a:noFill/>
        </p:spPr>
        <p:txBody>
          <a:bodyPr wrap="none" rtlCol="0">
            <a:spAutoFit/>
          </a:bodyPr>
          <a:lstStyle/>
          <a:p>
            <a:r>
              <a:rPr lang="fr-FR" sz="1600" dirty="0" smtClean="0">
                <a:latin typeface="+mj-lt"/>
              </a:rPr>
              <a:t>Oui</a:t>
            </a:r>
            <a:endParaRPr lang="fr-FR" sz="1600" dirty="0">
              <a:latin typeface="+mj-lt"/>
            </a:endParaRPr>
          </a:p>
        </p:txBody>
      </p:sp>
      <p:sp>
        <p:nvSpPr>
          <p:cNvPr id="33" name="TextBox 32"/>
          <p:cNvSpPr txBox="1"/>
          <p:nvPr/>
        </p:nvSpPr>
        <p:spPr>
          <a:xfrm>
            <a:off x="5346620" y="4418398"/>
            <a:ext cx="493244" cy="338554"/>
          </a:xfrm>
          <a:prstGeom prst="rect">
            <a:avLst/>
          </a:prstGeom>
          <a:noFill/>
        </p:spPr>
        <p:txBody>
          <a:bodyPr wrap="none" rtlCol="0">
            <a:spAutoFit/>
          </a:bodyPr>
          <a:lstStyle/>
          <a:p>
            <a:r>
              <a:rPr lang="fr-FR" sz="1600" dirty="0" smtClean="0">
                <a:latin typeface="+mj-lt"/>
              </a:rPr>
              <a:t>Non</a:t>
            </a:r>
            <a:endParaRPr lang="fr-FR" sz="1600" dirty="0">
              <a:latin typeface="+mj-lt"/>
            </a:endParaRPr>
          </a:p>
        </p:txBody>
      </p:sp>
      <p:sp>
        <p:nvSpPr>
          <p:cNvPr id="34" name="Rectangle 33"/>
          <p:cNvSpPr>
            <a:spLocks noChangeArrowheads="1"/>
          </p:cNvSpPr>
          <p:nvPr/>
        </p:nvSpPr>
        <p:spPr bwMode="auto">
          <a:xfrm>
            <a:off x="4123387" y="3001791"/>
            <a:ext cx="1547990" cy="755999"/>
          </a:xfrm>
          <a:prstGeom prst="rect">
            <a:avLst/>
          </a:prstGeom>
          <a:gradFill rotWithShape="0">
            <a:gsLst>
              <a:gs pos="0">
                <a:srgbClr val="6C7472"/>
              </a:gs>
              <a:gs pos="100000">
                <a:srgbClr val="464658"/>
              </a:gs>
            </a:gsLst>
            <a:lin ang="5400000" scaled="1"/>
          </a:gradFill>
          <a:ln w="12700" cap="flat">
            <a:solidFill>
              <a:schemeClr val="bg1"/>
            </a:solidFill>
            <a:miter lim="800000"/>
            <a:headEnd type="none" w="med" len="med"/>
            <a:tailEnd type="none" w="med" len="med"/>
          </a:ln>
        </p:spPr>
        <p:txBody>
          <a:bodyPr wrap="square" lIns="36000" tIns="46800" rIns="36000" bIns="46800" anchor="ctr"/>
          <a:lstStyle/>
          <a:p>
            <a:pPr algn="ctr"/>
            <a:r>
              <a:rPr lang="fr-FR" sz="1400" dirty="0" smtClean="0">
                <a:solidFill>
                  <a:srgbClr val="FFFFFF"/>
                </a:solidFill>
                <a:latin typeface="Arial Narrow"/>
                <a:ea typeface="ＭＳ Ｐゴシック" charset="0"/>
                <a:cs typeface="Arial Narrow"/>
              </a:rPr>
              <a:t>Calcul des charges</a:t>
            </a:r>
            <a:endParaRPr lang="fr-FR" sz="1400" dirty="0">
              <a:solidFill>
                <a:srgbClr val="FFFFFF"/>
              </a:solidFill>
              <a:latin typeface="Arial Narrow"/>
              <a:ea typeface="ＭＳ Ｐゴシック" charset="0"/>
              <a:cs typeface="Arial Narrow"/>
            </a:endParaRPr>
          </a:p>
        </p:txBody>
      </p:sp>
      <p:cxnSp>
        <p:nvCxnSpPr>
          <p:cNvPr id="35" name="Straight Arrow Connector 34"/>
          <p:cNvCxnSpPr>
            <a:stCxn id="34" idx="2"/>
            <a:endCxn id="27" idx="0"/>
          </p:cNvCxnSpPr>
          <p:nvPr/>
        </p:nvCxnSpPr>
        <p:spPr>
          <a:xfrm>
            <a:off x="4897382" y="3757790"/>
            <a:ext cx="1" cy="519726"/>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29"/>
          <p:cNvCxnSpPr>
            <a:stCxn id="23" idx="3"/>
            <a:endCxn id="24" idx="1"/>
          </p:cNvCxnSpPr>
          <p:nvPr/>
        </p:nvCxnSpPr>
        <p:spPr>
          <a:xfrm flipV="1">
            <a:off x="3528066" y="2104066"/>
            <a:ext cx="595321" cy="8524"/>
          </a:xfrm>
          <a:prstGeom prst="straightConnector1">
            <a:avLst/>
          </a:prstGeom>
          <a:ln>
            <a:solidFill>
              <a:srgbClr val="000000"/>
            </a:solidFill>
            <a:prstDash val="dash"/>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38666086"/>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fr-FR" dirty="0" smtClean="0"/>
              <a:t>Le management des systèmes MRP</a:t>
            </a:r>
          </a:p>
        </p:txBody>
      </p:sp>
      <p:sp>
        <p:nvSpPr>
          <p:cNvPr id="26627" name="Rectangle 3"/>
          <p:cNvSpPr>
            <a:spLocks noGrp="1" noChangeArrowheads="1"/>
          </p:cNvSpPr>
          <p:nvPr>
            <p:ph type="body" idx="1"/>
          </p:nvPr>
        </p:nvSpPr>
        <p:spPr/>
        <p:txBody>
          <a:bodyPr/>
          <a:lstStyle/>
          <a:p>
            <a:r>
              <a:rPr lang="fr-FR" smtClean="0"/>
              <a:t>Des replanifications fréquentes sont nécessaires à cause des changements dans la demande, la production, etc.</a:t>
            </a:r>
          </a:p>
          <a:p>
            <a:r>
              <a:rPr lang="fr-FR" smtClean="0"/>
              <a:t>Pour minimiser la nervosité du système :</a:t>
            </a:r>
          </a:p>
          <a:p>
            <a:pPr lvl="1"/>
            <a:r>
              <a:rPr lang="fr-FR" smtClean="0"/>
              <a:t>Fixer un horizon gelé dans lequel on n’autorise aucune replanification</a:t>
            </a:r>
          </a:p>
          <a:p>
            <a:pPr lvl="1"/>
            <a:r>
              <a:rPr lang="fr-FR" smtClean="0"/>
              <a:t>Rechercher l’origine des besoins (en remontant la nomenclature) pour évaluer l’intérêt d’une modification de planning</a:t>
            </a:r>
          </a:p>
          <a:p>
            <a:r>
              <a:rPr lang="fr-FR" smtClean="0"/>
              <a:t>MRP et Juste-à-Temps peuvent être combinés</a:t>
            </a:r>
          </a:p>
          <a:p>
            <a:pPr lvl="1"/>
            <a:r>
              <a:rPr lang="fr-FR" smtClean="0"/>
              <a:t>MRP donne un bon programme de production</a:t>
            </a:r>
          </a:p>
          <a:p>
            <a:pPr lvl="1"/>
            <a:r>
              <a:rPr lang="fr-FR" smtClean="0"/>
              <a:t>Sur le terrain, le JAT permet de gérer les flux</a:t>
            </a:r>
          </a:p>
          <a:p>
            <a:endParaRPr lang="fr-FR" smtClean="0"/>
          </a:p>
          <a:p>
            <a:endParaRPr lang="fr-FR" smtClean="0"/>
          </a:p>
        </p:txBody>
      </p:sp>
    </p:spTree>
    <p:extLst>
      <p:ext uri="{BB962C8B-B14F-4D97-AF65-F5344CB8AC3E}">
        <p14:creationId xmlns:p14="http://schemas.microsoft.com/office/powerpoint/2010/main" val="20770157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r>
              <a:rPr lang="fr-FR" dirty="0" smtClean="0"/>
              <a:t>La structuration des nomenclatures</a:t>
            </a:r>
          </a:p>
        </p:txBody>
      </p:sp>
      <p:sp>
        <p:nvSpPr>
          <p:cNvPr id="23555" name="Rectangle 3"/>
          <p:cNvSpPr>
            <a:spLocks noGrp="1" noChangeArrowheads="1"/>
          </p:cNvSpPr>
          <p:nvPr>
            <p:ph type="body" idx="1"/>
          </p:nvPr>
        </p:nvSpPr>
        <p:spPr>
          <a:noFill/>
        </p:spPr>
        <p:txBody>
          <a:bodyPr/>
          <a:lstStyle/>
          <a:p>
            <a:pPr marL="714375" lvl="2" indent="0">
              <a:buFontTx/>
              <a:buNone/>
            </a:pPr>
            <a:r>
              <a:rPr lang="fr-FR" sz="1600" dirty="0" smtClean="0"/>
              <a:t>Plus le produit fini possède de niveaux de nomenclature, plus le processus sera complexe et plus les cycles seront longs.</a:t>
            </a:r>
          </a:p>
          <a:p>
            <a:pPr marL="914400" lvl="2" indent="0">
              <a:buFont typeface="Wingdings" pitchFamily="2" charset="2"/>
              <a:buChar char="§"/>
            </a:pPr>
            <a:r>
              <a:rPr lang="fr-FR" sz="1600" dirty="0" smtClean="0"/>
              <a:t> Tenter se simplifier les produits</a:t>
            </a:r>
          </a:p>
          <a:p>
            <a:pPr marL="914400" lvl="2" indent="0">
              <a:buFont typeface="Wingdings" pitchFamily="2" charset="2"/>
              <a:buChar char="§"/>
            </a:pPr>
            <a:r>
              <a:rPr lang="fr-FR" sz="1600" dirty="0" smtClean="0"/>
              <a:t> Limiter le nombre de niveaux de nomenclature</a:t>
            </a:r>
          </a:p>
        </p:txBody>
      </p:sp>
      <p:sp>
        <p:nvSpPr>
          <p:cNvPr id="23556" name="AutoShape 397"/>
          <p:cNvSpPr>
            <a:spLocks noChangeArrowheads="1"/>
          </p:cNvSpPr>
          <p:nvPr/>
        </p:nvSpPr>
        <p:spPr bwMode="auto">
          <a:xfrm>
            <a:off x="3124200" y="3200400"/>
            <a:ext cx="609600" cy="228600"/>
          </a:xfrm>
          <a:prstGeom prst="roundRect">
            <a:avLst>
              <a:gd name="adj" fmla="val 16667"/>
            </a:avLst>
          </a:prstGeom>
          <a:solidFill>
            <a:schemeClr val="tx2"/>
          </a:solidFill>
          <a:ln w="12700">
            <a:solidFill>
              <a:srgbClr val="000000"/>
            </a:solidFill>
            <a:round/>
            <a:headEnd/>
            <a:tailEnd/>
          </a:ln>
        </p:spPr>
        <p:txBody>
          <a:bodyPr wrap="none" anchor="ctr"/>
          <a:lstStyle/>
          <a:p>
            <a:r>
              <a:rPr lang="fr-FR" sz="1000">
                <a:solidFill>
                  <a:srgbClr val="000000"/>
                </a:solidFill>
              </a:rPr>
              <a:t>PF</a:t>
            </a:r>
          </a:p>
        </p:txBody>
      </p:sp>
      <p:sp>
        <p:nvSpPr>
          <p:cNvPr id="23557" name="AutoShape 398"/>
          <p:cNvSpPr>
            <a:spLocks noChangeArrowheads="1"/>
          </p:cNvSpPr>
          <p:nvPr/>
        </p:nvSpPr>
        <p:spPr bwMode="auto">
          <a:xfrm>
            <a:off x="2133600" y="3657600"/>
            <a:ext cx="609600" cy="228600"/>
          </a:xfrm>
          <a:prstGeom prst="roundRect">
            <a:avLst>
              <a:gd name="adj" fmla="val 16667"/>
            </a:avLst>
          </a:prstGeom>
          <a:solidFill>
            <a:schemeClr val="accent2"/>
          </a:solidFill>
          <a:ln w="12700">
            <a:solidFill>
              <a:srgbClr val="000000"/>
            </a:solidFill>
            <a:round/>
            <a:headEnd/>
            <a:tailEnd/>
          </a:ln>
        </p:spPr>
        <p:txBody>
          <a:bodyPr wrap="none" anchor="ctr"/>
          <a:lstStyle/>
          <a:p>
            <a:r>
              <a:rPr lang="fr-FR" sz="1000">
                <a:solidFill>
                  <a:schemeClr val="tx1"/>
                </a:solidFill>
              </a:rPr>
              <a:t>S1</a:t>
            </a:r>
          </a:p>
        </p:txBody>
      </p:sp>
      <p:sp>
        <p:nvSpPr>
          <p:cNvPr id="23558" name="AutoShape 399"/>
          <p:cNvSpPr>
            <a:spLocks noChangeArrowheads="1"/>
          </p:cNvSpPr>
          <p:nvPr/>
        </p:nvSpPr>
        <p:spPr bwMode="auto">
          <a:xfrm>
            <a:off x="4114800" y="3657600"/>
            <a:ext cx="609600" cy="228600"/>
          </a:xfrm>
          <a:prstGeom prst="roundRect">
            <a:avLst>
              <a:gd name="adj" fmla="val 16667"/>
            </a:avLst>
          </a:prstGeom>
          <a:solidFill>
            <a:schemeClr val="accent2"/>
          </a:solidFill>
          <a:ln w="12700">
            <a:solidFill>
              <a:srgbClr val="000000"/>
            </a:solidFill>
            <a:round/>
            <a:headEnd/>
            <a:tailEnd/>
          </a:ln>
        </p:spPr>
        <p:txBody>
          <a:bodyPr wrap="none" anchor="ctr"/>
          <a:lstStyle/>
          <a:p>
            <a:r>
              <a:rPr lang="fr-FR" sz="1000">
                <a:solidFill>
                  <a:schemeClr val="tx1"/>
                </a:solidFill>
              </a:rPr>
              <a:t>S2</a:t>
            </a:r>
          </a:p>
        </p:txBody>
      </p:sp>
      <p:sp>
        <p:nvSpPr>
          <p:cNvPr id="23559" name="AutoShape 400"/>
          <p:cNvSpPr>
            <a:spLocks noChangeArrowheads="1"/>
          </p:cNvSpPr>
          <p:nvPr/>
        </p:nvSpPr>
        <p:spPr bwMode="auto">
          <a:xfrm>
            <a:off x="1676400" y="4114800"/>
            <a:ext cx="609600" cy="228600"/>
          </a:xfrm>
          <a:prstGeom prst="roundRect">
            <a:avLst>
              <a:gd name="adj" fmla="val 16667"/>
            </a:avLst>
          </a:prstGeom>
          <a:solidFill>
            <a:schemeClr val="bg1"/>
          </a:solidFill>
          <a:ln w="12700">
            <a:solidFill>
              <a:srgbClr val="000000"/>
            </a:solidFill>
            <a:round/>
            <a:headEnd/>
            <a:tailEnd/>
          </a:ln>
        </p:spPr>
        <p:txBody>
          <a:bodyPr wrap="none" anchor="ctr"/>
          <a:lstStyle/>
          <a:p>
            <a:r>
              <a:rPr lang="fr-FR" sz="1000">
                <a:solidFill>
                  <a:schemeClr val="tx1"/>
                </a:solidFill>
              </a:rPr>
              <a:t>A1</a:t>
            </a:r>
          </a:p>
        </p:txBody>
      </p:sp>
      <p:sp>
        <p:nvSpPr>
          <p:cNvPr id="23560" name="AutoShape 401"/>
          <p:cNvSpPr>
            <a:spLocks noChangeArrowheads="1"/>
          </p:cNvSpPr>
          <p:nvPr/>
        </p:nvSpPr>
        <p:spPr bwMode="auto">
          <a:xfrm>
            <a:off x="2667000" y="4114800"/>
            <a:ext cx="609600" cy="228600"/>
          </a:xfrm>
          <a:prstGeom prst="roundRect">
            <a:avLst>
              <a:gd name="adj" fmla="val 16667"/>
            </a:avLst>
          </a:prstGeom>
          <a:solidFill>
            <a:schemeClr val="bg1"/>
          </a:solidFill>
          <a:ln w="12700">
            <a:solidFill>
              <a:srgbClr val="000000"/>
            </a:solidFill>
            <a:round/>
            <a:headEnd/>
            <a:tailEnd/>
          </a:ln>
        </p:spPr>
        <p:txBody>
          <a:bodyPr wrap="none" anchor="ctr"/>
          <a:lstStyle/>
          <a:p>
            <a:r>
              <a:rPr lang="fr-FR" sz="1000">
                <a:solidFill>
                  <a:schemeClr val="tx1"/>
                </a:solidFill>
              </a:rPr>
              <a:t>A2</a:t>
            </a:r>
          </a:p>
        </p:txBody>
      </p:sp>
      <p:sp>
        <p:nvSpPr>
          <p:cNvPr id="23561" name="AutoShape 402"/>
          <p:cNvSpPr>
            <a:spLocks noChangeArrowheads="1"/>
          </p:cNvSpPr>
          <p:nvPr/>
        </p:nvSpPr>
        <p:spPr bwMode="auto">
          <a:xfrm>
            <a:off x="3657600" y="4114800"/>
            <a:ext cx="609600" cy="228600"/>
          </a:xfrm>
          <a:prstGeom prst="roundRect">
            <a:avLst>
              <a:gd name="adj" fmla="val 16667"/>
            </a:avLst>
          </a:prstGeom>
          <a:solidFill>
            <a:schemeClr val="bg1"/>
          </a:solidFill>
          <a:ln w="12700">
            <a:solidFill>
              <a:srgbClr val="000000"/>
            </a:solidFill>
            <a:round/>
            <a:headEnd/>
            <a:tailEnd/>
          </a:ln>
        </p:spPr>
        <p:txBody>
          <a:bodyPr wrap="none" anchor="ctr"/>
          <a:lstStyle/>
          <a:p>
            <a:r>
              <a:rPr lang="fr-FR" sz="1000">
                <a:solidFill>
                  <a:schemeClr val="tx1"/>
                </a:solidFill>
              </a:rPr>
              <a:t>A3</a:t>
            </a:r>
          </a:p>
        </p:txBody>
      </p:sp>
      <p:sp>
        <p:nvSpPr>
          <p:cNvPr id="23562" name="AutoShape 403"/>
          <p:cNvSpPr>
            <a:spLocks noChangeArrowheads="1"/>
          </p:cNvSpPr>
          <p:nvPr/>
        </p:nvSpPr>
        <p:spPr bwMode="auto">
          <a:xfrm>
            <a:off x="4572000" y="4114800"/>
            <a:ext cx="609600" cy="228600"/>
          </a:xfrm>
          <a:prstGeom prst="roundRect">
            <a:avLst>
              <a:gd name="adj" fmla="val 16667"/>
            </a:avLst>
          </a:prstGeom>
          <a:solidFill>
            <a:schemeClr val="bg1"/>
          </a:solidFill>
          <a:ln w="12700">
            <a:solidFill>
              <a:srgbClr val="000000"/>
            </a:solidFill>
            <a:round/>
            <a:headEnd/>
            <a:tailEnd/>
          </a:ln>
        </p:spPr>
        <p:txBody>
          <a:bodyPr wrap="none" anchor="ctr"/>
          <a:lstStyle/>
          <a:p>
            <a:r>
              <a:rPr lang="fr-FR" sz="1000">
                <a:solidFill>
                  <a:schemeClr val="tx1"/>
                </a:solidFill>
              </a:rPr>
              <a:t>A4</a:t>
            </a:r>
          </a:p>
        </p:txBody>
      </p:sp>
      <p:cxnSp>
        <p:nvCxnSpPr>
          <p:cNvPr id="23563" name="AutoShape 404"/>
          <p:cNvCxnSpPr>
            <a:cxnSpLocks noChangeShapeType="1"/>
            <a:stCxn id="23556" idx="2"/>
            <a:endCxn id="23557" idx="0"/>
          </p:cNvCxnSpPr>
          <p:nvPr/>
        </p:nvCxnSpPr>
        <p:spPr bwMode="auto">
          <a:xfrm rot="5400000">
            <a:off x="2819400" y="3048000"/>
            <a:ext cx="228600" cy="990600"/>
          </a:xfrm>
          <a:prstGeom prst="bentConnector3">
            <a:avLst>
              <a:gd name="adj1" fmla="val 50000"/>
            </a:avLst>
          </a:prstGeom>
          <a:noFill/>
          <a:ln w="12700">
            <a:solidFill>
              <a:srgbClr val="000000"/>
            </a:solidFill>
            <a:miter lim="800000"/>
            <a:headEnd/>
            <a:tailEnd/>
          </a:ln>
        </p:spPr>
      </p:cxnSp>
      <p:cxnSp>
        <p:nvCxnSpPr>
          <p:cNvPr id="23564" name="AutoShape 405"/>
          <p:cNvCxnSpPr>
            <a:cxnSpLocks noChangeShapeType="1"/>
            <a:stCxn id="23556" idx="2"/>
            <a:endCxn id="23558" idx="0"/>
          </p:cNvCxnSpPr>
          <p:nvPr/>
        </p:nvCxnSpPr>
        <p:spPr bwMode="auto">
          <a:xfrm rot="16200000" flipH="1">
            <a:off x="3810000" y="3048000"/>
            <a:ext cx="228600" cy="990600"/>
          </a:xfrm>
          <a:prstGeom prst="bentConnector3">
            <a:avLst>
              <a:gd name="adj1" fmla="val 50000"/>
            </a:avLst>
          </a:prstGeom>
          <a:noFill/>
          <a:ln w="12700">
            <a:solidFill>
              <a:srgbClr val="000000"/>
            </a:solidFill>
            <a:miter lim="800000"/>
            <a:headEnd/>
            <a:tailEnd/>
          </a:ln>
        </p:spPr>
      </p:cxnSp>
      <p:cxnSp>
        <p:nvCxnSpPr>
          <p:cNvPr id="23565" name="AutoShape 406"/>
          <p:cNvCxnSpPr>
            <a:cxnSpLocks noChangeShapeType="1"/>
            <a:stCxn id="23557" idx="2"/>
            <a:endCxn id="23559" idx="0"/>
          </p:cNvCxnSpPr>
          <p:nvPr/>
        </p:nvCxnSpPr>
        <p:spPr bwMode="auto">
          <a:xfrm rot="5400000">
            <a:off x="2095500" y="3771900"/>
            <a:ext cx="228600" cy="457200"/>
          </a:xfrm>
          <a:prstGeom prst="bentConnector3">
            <a:avLst>
              <a:gd name="adj1" fmla="val 50000"/>
            </a:avLst>
          </a:prstGeom>
          <a:noFill/>
          <a:ln w="12700">
            <a:solidFill>
              <a:srgbClr val="000000"/>
            </a:solidFill>
            <a:miter lim="800000"/>
            <a:headEnd/>
            <a:tailEnd/>
          </a:ln>
        </p:spPr>
      </p:cxnSp>
      <p:cxnSp>
        <p:nvCxnSpPr>
          <p:cNvPr id="23566" name="AutoShape 407"/>
          <p:cNvCxnSpPr>
            <a:cxnSpLocks noChangeShapeType="1"/>
            <a:stCxn id="23557" idx="2"/>
            <a:endCxn id="23560" idx="0"/>
          </p:cNvCxnSpPr>
          <p:nvPr/>
        </p:nvCxnSpPr>
        <p:spPr bwMode="auto">
          <a:xfrm rot="16200000" flipH="1">
            <a:off x="2590800" y="3733800"/>
            <a:ext cx="228600" cy="533400"/>
          </a:xfrm>
          <a:prstGeom prst="bentConnector3">
            <a:avLst>
              <a:gd name="adj1" fmla="val 50000"/>
            </a:avLst>
          </a:prstGeom>
          <a:noFill/>
          <a:ln w="12700">
            <a:solidFill>
              <a:srgbClr val="000000"/>
            </a:solidFill>
            <a:miter lim="800000"/>
            <a:headEnd/>
            <a:tailEnd/>
          </a:ln>
        </p:spPr>
      </p:cxnSp>
      <p:cxnSp>
        <p:nvCxnSpPr>
          <p:cNvPr id="23567" name="AutoShape 408"/>
          <p:cNvCxnSpPr>
            <a:cxnSpLocks noChangeShapeType="1"/>
            <a:stCxn id="23558" idx="2"/>
            <a:endCxn id="23561" idx="0"/>
          </p:cNvCxnSpPr>
          <p:nvPr/>
        </p:nvCxnSpPr>
        <p:spPr bwMode="auto">
          <a:xfrm rot="5400000">
            <a:off x="4076700" y="3771900"/>
            <a:ext cx="228600" cy="457200"/>
          </a:xfrm>
          <a:prstGeom prst="bentConnector3">
            <a:avLst>
              <a:gd name="adj1" fmla="val 50000"/>
            </a:avLst>
          </a:prstGeom>
          <a:noFill/>
          <a:ln w="12700">
            <a:solidFill>
              <a:srgbClr val="000000"/>
            </a:solidFill>
            <a:miter lim="800000"/>
            <a:headEnd/>
            <a:tailEnd/>
          </a:ln>
        </p:spPr>
      </p:cxnSp>
      <p:cxnSp>
        <p:nvCxnSpPr>
          <p:cNvPr id="23568" name="AutoShape 409"/>
          <p:cNvCxnSpPr>
            <a:cxnSpLocks noChangeShapeType="1"/>
            <a:stCxn id="23558" idx="2"/>
            <a:endCxn id="23562" idx="0"/>
          </p:cNvCxnSpPr>
          <p:nvPr/>
        </p:nvCxnSpPr>
        <p:spPr bwMode="auto">
          <a:xfrm rot="16200000" flipH="1">
            <a:off x="4533900" y="3771900"/>
            <a:ext cx="228600" cy="457200"/>
          </a:xfrm>
          <a:prstGeom prst="bentConnector3">
            <a:avLst>
              <a:gd name="adj1" fmla="val 50000"/>
            </a:avLst>
          </a:prstGeom>
          <a:noFill/>
          <a:ln w="12700">
            <a:solidFill>
              <a:srgbClr val="000000"/>
            </a:solidFill>
            <a:miter lim="800000"/>
            <a:headEnd/>
            <a:tailEnd/>
          </a:ln>
        </p:spPr>
      </p:cxnSp>
      <p:sp>
        <p:nvSpPr>
          <p:cNvPr id="23569" name="AutoShape 410"/>
          <p:cNvSpPr>
            <a:spLocks noChangeArrowheads="1"/>
          </p:cNvSpPr>
          <p:nvPr/>
        </p:nvSpPr>
        <p:spPr bwMode="auto">
          <a:xfrm>
            <a:off x="3200400" y="5105400"/>
            <a:ext cx="609600" cy="228600"/>
          </a:xfrm>
          <a:prstGeom prst="roundRect">
            <a:avLst>
              <a:gd name="adj" fmla="val 16667"/>
            </a:avLst>
          </a:prstGeom>
          <a:solidFill>
            <a:schemeClr val="tx2"/>
          </a:solidFill>
          <a:ln w="12700">
            <a:solidFill>
              <a:srgbClr val="000000"/>
            </a:solidFill>
            <a:round/>
            <a:headEnd/>
            <a:tailEnd/>
          </a:ln>
        </p:spPr>
        <p:txBody>
          <a:bodyPr wrap="none" anchor="ctr"/>
          <a:lstStyle/>
          <a:p>
            <a:r>
              <a:rPr lang="fr-FR" sz="1000">
                <a:solidFill>
                  <a:srgbClr val="000000"/>
                </a:solidFill>
              </a:rPr>
              <a:t>PF</a:t>
            </a:r>
          </a:p>
        </p:txBody>
      </p:sp>
      <p:sp>
        <p:nvSpPr>
          <p:cNvPr id="23570" name="AutoShape 411"/>
          <p:cNvSpPr>
            <a:spLocks noChangeArrowheads="1"/>
          </p:cNvSpPr>
          <p:nvPr/>
        </p:nvSpPr>
        <p:spPr bwMode="auto">
          <a:xfrm>
            <a:off x="1752600" y="5638800"/>
            <a:ext cx="609600" cy="228600"/>
          </a:xfrm>
          <a:prstGeom prst="roundRect">
            <a:avLst>
              <a:gd name="adj" fmla="val 16667"/>
            </a:avLst>
          </a:prstGeom>
          <a:solidFill>
            <a:schemeClr val="bg1"/>
          </a:solidFill>
          <a:ln w="12700">
            <a:solidFill>
              <a:srgbClr val="000000"/>
            </a:solidFill>
            <a:round/>
            <a:headEnd/>
            <a:tailEnd/>
          </a:ln>
        </p:spPr>
        <p:txBody>
          <a:bodyPr wrap="none" anchor="ctr"/>
          <a:lstStyle/>
          <a:p>
            <a:r>
              <a:rPr lang="fr-FR" sz="1000">
                <a:solidFill>
                  <a:schemeClr val="tx1"/>
                </a:solidFill>
              </a:rPr>
              <a:t>A1</a:t>
            </a:r>
          </a:p>
        </p:txBody>
      </p:sp>
      <p:sp>
        <p:nvSpPr>
          <p:cNvPr id="23571" name="AutoShape 412"/>
          <p:cNvSpPr>
            <a:spLocks noChangeArrowheads="1"/>
          </p:cNvSpPr>
          <p:nvPr/>
        </p:nvSpPr>
        <p:spPr bwMode="auto">
          <a:xfrm>
            <a:off x="2743200" y="5638800"/>
            <a:ext cx="609600" cy="228600"/>
          </a:xfrm>
          <a:prstGeom prst="roundRect">
            <a:avLst>
              <a:gd name="adj" fmla="val 16667"/>
            </a:avLst>
          </a:prstGeom>
          <a:solidFill>
            <a:schemeClr val="bg1"/>
          </a:solidFill>
          <a:ln w="12700">
            <a:solidFill>
              <a:srgbClr val="000000"/>
            </a:solidFill>
            <a:round/>
            <a:headEnd/>
            <a:tailEnd/>
          </a:ln>
        </p:spPr>
        <p:txBody>
          <a:bodyPr wrap="none" anchor="ctr"/>
          <a:lstStyle/>
          <a:p>
            <a:r>
              <a:rPr lang="fr-FR" sz="1000">
                <a:solidFill>
                  <a:schemeClr val="tx1"/>
                </a:solidFill>
              </a:rPr>
              <a:t>A2</a:t>
            </a:r>
          </a:p>
        </p:txBody>
      </p:sp>
      <p:sp>
        <p:nvSpPr>
          <p:cNvPr id="23572" name="AutoShape 413"/>
          <p:cNvSpPr>
            <a:spLocks noChangeArrowheads="1"/>
          </p:cNvSpPr>
          <p:nvPr/>
        </p:nvSpPr>
        <p:spPr bwMode="auto">
          <a:xfrm>
            <a:off x="3733800" y="5638800"/>
            <a:ext cx="609600" cy="228600"/>
          </a:xfrm>
          <a:prstGeom prst="roundRect">
            <a:avLst>
              <a:gd name="adj" fmla="val 16667"/>
            </a:avLst>
          </a:prstGeom>
          <a:solidFill>
            <a:schemeClr val="bg1"/>
          </a:solidFill>
          <a:ln w="12700">
            <a:solidFill>
              <a:srgbClr val="000000"/>
            </a:solidFill>
            <a:round/>
            <a:headEnd/>
            <a:tailEnd/>
          </a:ln>
        </p:spPr>
        <p:txBody>
          <a:bodyPr wrap="none" anchor="ctr"/>
          <a:lstStyle/>
          <a:p>
            <a:r>
              <a:rPr lang="fr-FR" sz="1000">
                <a:solidFill>
                  <a:schemeClr val="tx1"/>
                </a:solidFill>
              </a:rPr>
              <a:t>A3</a:t>
            </a:r>
          </a:p>
        </p:txBody>
      </p:sp>
      <p:sp>
        <p:nvSpPr>
          <p:cNvPr id="23573" name="AutoShape 414"/>
          <p:cNvSpPr>
            <a:spLocks noChangeArrowheads="1"/>
          </p:cNvSpPr>
          <p:nvPr/>
        </p:nvSpPr>
        <p:spPr bwMode="auto">
          <a:xfrm>
            <a:off x="4648200" y="5638800"/>
            <a:ext cx="609600" cy="228600"/>
          </a:xfrm>
          <a:prstGeom prst="roundRect">
            <a:avLst>
              <a:gd name="adj" fmla="val 16667"/>
            </a:avLst>
          </a:prstGeom>
          <a:solidFill>
            <a:schemeClr val="bg1"/>
          </a:solidFill>
          <a:ln w="12700">
            <a:solidFill>
              <a:srgbClr val="000000"/>
            </a:solidFill>
            <a:round/>
            <a:headEnd/>
            <a:tailEnd/>
          </a:ln>
        </p:spPr>
        <p:txBody>
          <a:bodyPr wrap="none" anchor="ctr"/>
          <a:lstStyle/>
          <a:p>
            <a:r>
              <a:rPr lang="fr-FR" sz="1000">
                <a:solidFill>
                  <a:schemeClr val="tx1"/>
                </a:solidFill>
              </a:rPr>
              <a:t>A4</a:t>
            </a:r>
          </a:p>
        </p:txBody>
      </p:sp>
      <p:cxnSp>
        <p:nvCxnSpPr>
          <p:cNvPr id="23574" name="AutoShape 415"/>
          <p:cNvCxnSpPr>
            <a:cxnSpLocks noChangeShapeType="1"/>
            <a:stCxn id="23569" idx="2"/>
            <a:endCxn id="23570" idx="0"/>
          </p:cNvCxnSpPr>
          <p:nvPr/>
        </p:nvCxnSpPr>
        <p:spPr bwMode="auto">
          <a:xfrm rot="5400000">
            <a:off x="2628900" y="4762500"/>
            <a:ext cx="304800" cy="1447800"/>
          </a:xfrm>
          <a:prstGeom prst="bentConnector3">
            <a:avLst>
              <a:gd name="adj1" fmla="val 50000"/>
            </a:avLst>
          </a:prstGeom>
          <a:noFill/>
          <a:ln w="12700">
            <a:solidFill>
              <a:srgbClr val="000000"/>
            </a:solidFill>
            <a:miter lim="800000"/>
            <a:headEnd/>
            <a:tailEnd/>
          </a:ln>
        </p:spPr>
      </p:cxnSp>
      <p:cxnSp>
        <p:nvCxnSpPr>
          <p:cNvPr id="23575" name="AutoShape 416"/>
          <p:cNvCxnSpPr>
            <a:cxnSpLocks noChangeShapeType="1"/>
            <a:stCxn id="23569" idx="2"/>
            <a:endCxn id="23571" idx="0"/>
          </p:cNvCxnSpPr>
          <p:nvPr/>
        </p:nvCxnSpPr>
        <p:spPr bwMode="auto">
          <a:xfrm rot="5400000">
            <a:off x="3124200" y="5257800"/>
            <a:ext cx="304800" cy="457200"/>
          </a:xfrm>
          <a:prstGeom prst="bentConnector3">
            <a:avLst>
              <a:gd name="adj1" fmla="val 50000"/>
            </a:avLst>
          </a:prstGeom>
          <a:noFill/>
          <a:ln w="12700">
            <a:solidFill>
              <a:srgbClr val="000000"/>
            </a:solidFill>
            <a:miter lim="800000"/>
            <a:headEnd/>
            <a:tailEnd/>
          </a:ln>
        </p:spPr>
      </p:cxnSp>
      <p:cxnSp>
        <p:nvCxnSpPr>
          <p:cNvPr id="23576" name="AutoShape 417"/>
          <p:cNvCxnSpPr>
            <a:cxnSpLocks noChangeShapeType="1"/>
            <a:stCxn id="23569" idx="2"/>
            <a:endCxn id="23572" idx="0"/>
          </p:cNvCxnSpPr>
          <p:nvPr/>
        </p:nvCxnSpPr>
        <p:spPr bwMode="auto">
          <a:xfrm rot="16200000" flipH="1">
            <a:off x="3619500" y="5219700"/>
            <a:ext cx="304800" cy="533400"/>
          </a:xfrm>
          <a:prstGeom prst="bentConnector3">
            <a:avLst>
              <a:gd name="adj1" fmla="val 50000"/>
            </a:avLst>
          </a:prstGeom>
          <a:noFill/>
          <a:ln w="12700">
            <a:solidFill>
              <a:srgbClr val="000000"/>
            </a:solidFill>
            <a:miter lim="800000"/>
            <a:headEnd/>
            <a:tailEnd/>
          </a:ln>
        </p:spPr>
      </p:cxnSp>
      <p:cxnSp>
        <p:nvCxnSpPr>
          <p:cNvPr id="23577" name="AutoShape 418"/>
          <p:cNvCxnSpPr>
            <a:cxnSpLocks noChangeShapeType="1"/>
            <a:stCxn id="23569" idx="2"/>
            <a:endCxn id="23573" idx="0"/>
          </p:cNvCxnSpPr>
          <p:nvPr/>
        </p:nvCxnSpPr>
        <p:spPr bwMode="auto">
          <a:xfrm rot="16200000" flipH="1">
            <a:off x="4076700" y="4762500"/>
            <a:ext cx="304800" cy="1447800"/>
          </a:xfrm>
          <a:prstGeom prst="bentConnector3">
            <a:avLst>
              <a:gd name="adj1" fmla="val 50000"/>
            </a:avLst>
          </a:prstGeom>
          <a:noFill/>
          <a:ln w="12700">
            <a:solidFill>
              <a:srgbClr val="000000"/>
            </a:solidFill>
            <a:miter lim="800000"/>
            <a:headEnd/>
            <a:tailEnd/>
          </a:ln>
        </p:spPr>
      </p:cxnSp>
      <p:sp>
        <p:nvSpPr>
          <p:cNvPr id="23578" name="Rectangle 419"/>
          <p:cNvSpPr>
            <a:spLocks noChangeArrowheads="1"/>
          </p:cNvSpPr>
          <p:nvPr/>
        </p:nvSpPr>
        <p:spPr bwMode="auto">
          <a:xfrm>
            <a:off x="7086600" y="3581400"/>
            <a:ext cx="457200" cy="152400"/>
          </a:xfrm>
          <a:prstGeom prst="rect">
            <a:avLst/>
          </a:prstGeom>
          <a:solidFill>
            <a:schemeClr val="tx2"/>
          </a:solidFill>
          <a:ln w="12700">
            <a:solidFill>
              <a:srgbClr val="000000"/>
            </a:solidFill>
            <a:miter lim="800000"/>
            <a:headEnd/>
            <a:tailEnd/>
          </a:ln>
        </p:spPr>
        <p:txBody>
          <a:bodyPr wrap="none" anchor="ctr"/>
          <a:lstStyle/>
          <a:p>
            <a:r>
              <a:rPr lang="fr-FR" sz="1000" dirty="0">
                <a:solidFill>
                  <a:srgbClr val="000000"/>
                </a:solidFill>
              </a:rPr>
              <a:t>PF</a:t>
            </a:r>
          </a:p>
        </p:txBody>
      </p:sp>
      <p:sp>
        <p:nvSpPr>
          <p:cNvPr id="23579" name="Rectangle 420"/>
          <p:cNvSpPr>
            <a:spLocks noChangeArrowheads="1"/>
          </p:cNvSpPr>
          <p:nvPr/>
        </p:nvSpPr>
        <p:spPr bwMode="auto">
          <a:xfrm>
            <a:off x="6629400" y="3276600"/>
            <a:ext cx="457200" cy="152400"/>
          </a:xfrm>
          <a:prstGeom prst="rect">
            <a:avLst/>
          </a:prstGeom>
          <a:solidFill>
            <a:schemeClr val="accent2"/>
          </a:solidFill>
          <a:ln w="12700">
            <a:solidFill>
              <a:srgbClr val="000000"/>
            </a:solidFill>
            <a:miter lim="800000"/>
            <a:headEnd/>
            <a:tailEnd/>
          </a:ln>
        </p:spPr>
        <p:txBody>
          <a:bodyPr wrap="none" anchor="ctr"/>
          <a:lstStyle/>
          <a:p>
            <a:r>
              <a:rPr lang="fr-FR" sz="1000">
                <a:solidFill>
                  <a:schemeClr val="tx1"/>
                </a:solidFill>
              </a:rPr>
              <a:t>S1</a:t>
            </a:r>
          </a:p>
        </p:txBody>
      </p:sp>
      <p:sp>
        <p:nvSpPr>
          <p:cNvPr id="23580" name="Rectangle 421"/>
          <p:cNvSpPr>
            <a:spLocks noChangeArrowheads="1"/>
          </p:cNvSpPr>
          <p:nvPr/>
        </p:nvSpPr>
        <p:spPr bwMode="auto">
          <a:xfrm>
            <a:off x="6629400" y="3886200"/>
            <a:ext cx="457200" cy="152400"/>
          </a:xfrm>
          <a:prstGeom prst="rect">
            <a:avLst/>
          </a:prstGeom>
          <a:solidFill>
            <a:schemeClr val="accent2"/>
          </a:solidFill>
          <a:ln w="12700">
            <a:solidFill>
              <a:srgbClr val="000000"/>
            </a:solidFill>
            <a:miter lim="800000"/>
            <a:headEnd/>
            <a:tailEnd/>
          </a:ln>
        </p:spPr>
        <p:txBody>
          <a:bodyPr wrap="none" anchor="ctr"/>
          <a:lstStyle/>
          <a:p>
            <a:r>
              <a:rPr lang="fr-FR" sz="1000">
                <a:solidFill>
                  <a:schemeClr val="tx1"/>
                </a:solidFill>
              </a:rPr>
              <a:t>S2</a:t>
            </a:r>
          </a:p>
        </p:txBody>
      </p:sp>
      <p:sp>
        <p:nvSpPr>
          <p:cNvPr id="23581" name="Rectangle 422"/>
          <p:cNvSpPr>
            <a:spLocks noChangeArrowheads="1"/>
          </p:cNvSpPr>
          <p:nvPr/>
        </p:nvSpPr>
        <p:spPr bwMode="auto">
          <a:xfrm>
            <a:off x="6172200" y="3124200"/>
            <a:ext cx="457200" cy="152400"/>
          </a:xfrm>
          <a:prstGeom prst="rect">
            <a:avLst/>
          </a:prstGeom>
          <a:solidFill>
            <a:schemeClr val="bg1"/>
          </a:solidFill>
          <a:ln w="12700">
            <a:solidFill>
              <a:srgbClr val="000000"/>
            </a:solidFill>
            <a:miter lim="800000"/>
            <a:headEnd/>
            <a:tailEnd/>
          </a:ln>
        </p:spPr>
        <p:txBody>
          <a:bodyPr wrap="none" anchor="ctr"/>
          <a:lstStyle/>
          <a:p>
            <a:r>
              <a:rPr lang="fr-FR" sz="1000">
                <a:solidFill>
                  <a:schemeClr val="tx1"/>
                </a:solidFill>
              </a:rPr>
              <a:t>A1</a:t>
            </a:r>
          </a:p>
        </p:txBody>
      </p:sp>
      <p:sp>
        <p:nvSpPr>
          <p:cNvPr id="23582" name="Rectangle 423"/>
          <p:cNvSpPr>
            <a:spLocks noChangeArrowheads="1"/>
          </p:cNvSpPr>
          <p:nvPr/>
        </p:nvSpPr>
        <p:spPr bwMode="auto">
          <a:xfrm>
            <a:off x="6629400" y="5121275"/>
            <a:ext cx="457200" cy="152400"/>
          </a:xfrm>
          <a:prstGeom prst="rect">
            <a:avLst/>
          </a:prstGeom>
          <a:solidFill>
            <a:schemeClr val="bg1"/>
          </a:solidFill>
          <a:ln w="12700">
            <a:solidFill>
              <a:srgbClr val="000000"/>
            </a:solidFill>
            <a:miter lim="800000"/>
            <a:headEnd/>
            <a:tailEnd/>
          </a:ln>
        </p:spPr>
        <p:txBody>
          <a:bodyPr wrap="none" anchor="ctr"/>
          <a:lstStyle/>
          <a:p>
            <a:r>
              <a:rPr lang="fr-FR" sz="1000">
                <a:solidFill>
                  <a:schemeClr val="tx1"/>
                </a:solidFill>
              </a:rPr>
              <a:t>A2</a:t>
            </a:r>
          </a:p>
        </p:txBody>
      </p:sp>
      <p:sp>
        <p:nvSpPr>
          <p:cNvPr id="23583" name="Rectangle 424"/>
          <p:cNvSpPr>
            <a:spLocks noChangeArrowheads="1"/>
          </p:cNvSpPr>
          <p:nvPr/>
        </p:nvSpPr>
        <p:spPr bwMode="auto">
          <a:xfrm>
            <a:off x="6172200" y="3733800"/>
            <a:ext cx="457200" cy="152400"/>
          </a:xfrm>
          <a:prstGeom prst="rect">
            <a:avLst/>
          </a:prstGeom>
          <a:solidFill>
            <a:schemeClr val="bg1"/>
          </a:solidFill>
          <a:ln w="12700">
            <a:solidFill>
              <a:srgbClr val="000000"/>
            </a:solidFill>
            <a:miter lim="800000"/>
            <a:headEnd/>
            <a:tailEnd/>
          </a:ln>
        </p:spPr>
        <p:txBody>
          <a:bodyPr wrap="none" anchor="ctr"/>
          <a:lstStyle/>
          <a:p>
            <a:r>
              <a:rPr lang="fr-FR" sz="1000">
                <a:solidFill>
                  <a:schemeClr val="tx1"/>
                </a:solidFill>
              </a:rPr>
              <a:t>A3</a:t>
            </a:r>
          </a:p>
        </p:txBody>
      </p:sp>
      <p:sp>
        <p:nvSpPr>
          <p:cNvPr id="23584" name="Rectangle 425"/>
          <p:cNvSpPr>
            <a:spLocks noChangeArrowheads="1"/>
          </p:cNvSpPr>
          <p:nvPr/>
        </p:nvSpPr>
        <p:spPr bwMode="auto">
          <a:xfrm>
            <a:off x="6629400" y="5654675"/>
            <a:ext cx="457200" cy="152400"/>
          </a:xfrm>
          <a:prstGeom prst="rect">
            <a:avLst/>
          </a:prstGeom>
          <a:solidFill>
            <a:schemeClr val="bg1"/>
          </a:solidFill>
          <a:ln w="12700">
            <a:solidFill>
              <a:srgbClr val="000000"/>
            </a:solidFill>
            <a:miter lim="800000"/>
            <a:headEnd/>
            <a:tailEnd/>
          </a:ln>
        </p:spPr>
        <p:txBody>
          <a:bodyPr wrap="none" anchor="ctr"/>
          <a:lstStyle/>
          <a:p>
            <a:r>
              <a:rPr lang="fr-FR" sz="1000">
                <a:solidFill>
                  <a:schemeClr val="tx1"/>
                </a:solidFill>
              </a:rPr>
              <a:t>A4</a:t>
            </a:r>
          </a:p>
        </p:txBody>
      </p:sp>
      <p:sp>
        <p:nvSpPr>
          <p:cNvPr id="23585" name="Rectangle 426"/>
          <p:cNvSpPr>
            <a:spLocks noChangeArrowheads="1"/>
          </p:cNvSpPr>
          <p:nvPr/>
        </p:nvSpPr>
        <p:spPr bwMode="auto">
          <a:xfrm>
            <a:off x="6629400" y="4892675"/>
            <a:ext cx="457200" cy="152400"/>
          </a:xfrm>
          <a:prstGeom prst="rect">
            <a:avLst/>
          </a:prstGeom>
          <a:solidFill>
            <a:schemeClr val="bg1"/>
          </a:solidFill>
          <a:ln w="12700">
            <a:solidFill>
              <a:srgbClr val="000000"/>
            </a:solidFill>
            <a:miter lim="800000"/>
            <a:headEnd/>
            <a:tailEnd/>
          </a:ln>
        </p:spPr>
        <p:txBody>
          <a:bodyPr wrap="none" anchor="ctr"/>
          <a:lstStyle/>
          <a:p>
            <a:r>
              <a:rPr lang="fr-FR" sz="1000">
                <a:solidFill>
                  <a:schemeClr val="tx1"/>
                </a:solidFill>
              </a:rPr>
              <a:t>A1</a:t>
            </a:r>
          </a:p>
        </p:txBody>
      </p:sp>
      <p:sp>
        <p:nvSpPr>
          <p:cNvPr id="23586" name="Rectangle 427"/>
          <p:cNvSpPr>
            <a:spLocks noChangeArrowheads="1"/>
          </p:cNvSpPr>
          <p:nvPr/>
        </p:nvSpPr>
        <p:spPr bwMode="auto">
          <a:xfrm>
            <a:off x="6172200" y="3429000"/>
            <a:ext cx="457200" cy="152400"/>
          </a:xfrm>
          <a:prstGeom prst="rect">
            <a:avLst/>
          </a:prstGeom>
          <a:solidFill>
            <a:schemeClr val="bg1"/>
          </a:solidFill>
          <a:ln w="12700">
            <a:solidFill>
              <a:srgbClr val="000000"/>
            </a:solidFill>
            <a:miter lim="800000"/>
            <a:headEnd/>
            <a:tailEnd/>
          </a:ln>
        </p:spPr>
        <p:txBody>
          <a:bodyPr wrap="none" anchor="ctr"/>
          <a:lstStyle/>
          <a:p>
            <a:r>
              <a:rPr lang="fr-FR" sz="1000">
                <a:solidFill>
                  <a:schemeClr val="tx1"/>
                </a:solidFill>
              </a:rPr>
              <a:t>A2</a:t>
            </a:r>
          </a:p>
        </p:txBody>
      </p:sp>
      <p:sp>
        <p:nvSpPr>
          <p:cNvPr id="23587" name="Rectangle 428"/>
          <p:cNvSpPr>
            <a:spLocks noChangeArrowheads="1"/>
          </p:cNvSpPr>
          <p:nvPr/>
        </p:nvSpPr>
        <p:spPr bwMode="auto">
          <a:xfrm>
            <a:off x="6629400" y="5426075"/>
            <a:ext cx="457200" cy="152400"/>
          </a:xfrm>
          <a:prstGeom prst="rect">
            <a:avLst/>
          </a:prstGeom>
          <a:solidFill>
            <a:schemeClr val="bg1"/>
          </a:solidFill>
          <a:ln w="12700">
            <a:solidFill>
              <a:srgbClr val="000000"/>
            </a:solidFill>
            <a:miter lim="800000"/>
            <a:headEnd/>
            <a:tailEnd/>
          </a:ln>
        </p:spPr>
        <p:txBody>
          <a:bodyPr wrap="none" anchor="ctr"/>
          <a:lstStyle/>
          <a:p>
            <a:r>
              <a:rPr lang="fr-FR" sz="1000">
                <a:solidFill>
                  <a:schemeClr val="tx1"/>
                </a:solidFill>
              </a:rPr>
              <a:t>A3</a:t>
            </a:r>
          </a:p>
        </p:txBody>
      </p:sp>
      <p:sp>
        <p:nvSpPr>
          <p:cNvPr id="23588" name="Rectangle 429"/>
          <p:cNvSpPr>
            <a:spLocks noChangeArrowheads="1"/>
          </p:cNvSpPr>
          <p:nvPr/>
        </p:nvSpPr>
        <p:spPr bwMode="auto">
          <a:xfrm>
            <a:off x="6172200" y="4038600"/>
            <a:ext cx="457200" cy="152400"/>
          </a:xfrm>
          <a:prstGeom prst="rect">
            <a:avLst/>
          </a:prstGeom>
          <a:solidFill>
            <a:schemeClr val="bg1"/>
          </a:solidFill>
          <a:ln w="12700">
            <a:solidFill>
              <a:srgbClr val="000000"/>
            </a:solidFill>
            <a:miter lim="800000"/>
            <a:headEnd/>
            <a:tailEnd/>
          </a:ln>
        </p:spPr>
        <p:txBody>
          <a:bodyPr wrap="none" anchor="ctr"/>
          <a:lstStyle/>
          <a:p>
            <a:r>
              <a:rPr lang="fr-FR" sz="1000">
                <a:solidFill>
                  <a:schemeClr val="tx1"/>
                </a:solidFill>
              </a:rPr>
              <a:t>A4</a:t>
            </a:r>
          </a:p>
        </p:txBody>
      </p:sp>
      <p:sp>
        <p:nvSpPr>
          <p:cNvPr id="23589" name="Rectangle 430"/>
          <p:cNvSpPr>
            <a:spLocks noChangeArrowheads="1"/>
          </p:cNvSpPr>
          <p:nvPr/>
        </p:nvSpPr>
        <p:spPr bwMode="auto">
          <a:xfrm>
            <a:off x="7086600" y="5273675"/>
            <a:ext cx="457200" cy="152400"/>
          </a:xfrm>
          <a:prstGeom prst="rect">
            <a:avLst/>
          </a:prstGeom>
          <a:solidFill>
            <a:schemeClr val="tx2"/>
          </a:solidFill>
          <a:ln w="12700">
            <a:solidFill>
              <a:srgbClr val="000000"/>
            </a:solidFill>
            <a:miter lim="800000"/>
            <a:headEnd/>
            <a:tailEnd/>
          </a:ln>
        </p:spPr>
        <p:txBody>
          <a:bodyPr wrap="none" anchor="ctr"/>
          <a:lstStyle/>
          <a:p>
            <a:r>
              <a:rPr lang="fr-FR" sz="1000" dirty="0">
                <a:solidFill>
                  <a:srgbClr val="000000"/>
                </a:solidFill>
              </a:rPr>
              <a:t>PF</a:t>
            </a:r>
          </a:p>
        </p:txBody>
      </p:sp>
      <p:sp>
        <p:nvSpPr>
          <p:cNvPr id="23590" name="Line 431"/>
          <p:cNvSpPr>
            <a:spLocks noChangeShapeType="1"/>
          </p:cNvSpPr>
          <p:nvPr/>
        </p:nvSpPr>
        <p:spPr bwMode="auto">
          <a:xfrm>
            <a:off x="5791200" y="4267200"/>
            <a:ext cx="1981200" cy="0"/>
          </a:xfrm>
          <a:prstGeom prst="line">
            <a:avLst/>
          </a:prstGeom>
          <a:noFill/>
          <a:ln w="12700">
            <a:solidFill>
              <a:srgbClr val="000000"/>
            </a:solidFill>
            <a:round/>
            <a:headEnd/>
            <a:tailEnd type="triangle" w="med" len="med"/>
          </a:ln>
        </p:spPr>
        <p:txBody>
          <a:bodyPr wrap="none" anchor="ctr"/>
          <a:lstStyle/>
          <a:p>
            <a:endParaRPr lang="fr-FR"/>
          </a:p>
        </p:txBody>
      </p:sp>
      <p:sp>
        <p:nvSpPr>
          <p:cNvPr id="23591" name="Line 432"/>
          <p:cNvSpPr>
            <a:spLocks noChangeShapeType="1"/>
          </p:cNvSpPr>
          <p:nvPr/>
        </p:nvSpPr>
        <p:spPr bwMode="auto">
          <a:xfrm>
            <a:off x="6172200" y="2971800"/>
            <a:ext cx="0" cy="1295400"/>
          </a:xfrm>
          <a:prstGeom prst="line">
            <a:avLst/>
          </a:prstGeom>
          <a:noFill/>
          <a:ln w="12700">
            <a:solidFill>
              <a:srgbClr val="000000"/>
            </a:solidFill>
            <a:prstDash val="sysDot"/>
            <a:round/>
            <a:headEnd/>
            <a:tailEnd/>
          </a:ln>
        </p:spPr>
        <p:txBody>
          <a:bodyPr wrap="none" anchor="ctr"/>
          <a:lstStyle/>
          <a:p>
            <a:endParaRPr lang="fr-FR"/>
          </a:p>
        </p:txBody>
      </p:sp>
      <p:sp>
        <p:nvSpPr>
          <p:cNvPr id="23592" name="Line 433"/>
          <p:cNvSpPr>
            <a:spLocks noChangeShapeType="1"/>
          </p:cNvSpPr>
          <p:nvPr/>
        </p:nvSpPr>
        <p:spPr bwMode="auto">
          <a:xfrm>
            <a:off x="7086600" y="3429000"/>
            <a:ext cx="0" cy="533400"/>
          </a:xfrm>
          <a:prstGeom prst="line">
            <a:avLst/>
          </a:prstGeom>
          <a:noFill/>
          <a:ln w="12700">
            <a:solidFill>
              <a:srgbClr val="000000"/>
            </a:solidFill>
            <a:prstDash val="sysDot"/>
            <a:round/>
            <a:headEnd/>
            <a:tailEnd/>
          </a:ln>
        </p:spPr>
        <p:txBody>
          <a:bodyPr wrap="none" anchor="ctr"/>
          <a:lstStyle/>
          <a:p>
            <a:endParaRPr lang="fr-FR"/>
          </a:p>
        </p:txBody>
      </p:sp>
      <p:sp>
        <p:nvSpPr>
          <p:cNvPr id="23593" name="Line 434"/>
          <p:cNvSpPr>
            <a:spLocks noChangeShapeType="1"/>
          </p:cNvSpPr>
          <p:nvPr/>
        </p:nvSpPr>
        <p:spPr bwMode="auto">
          <a:xfrm>
            <a:off x="6172200" y="4343400"/>
            <a:ext cx="1371600" cy="0"/>
          </a:xfrm>
          <a:prstGeom prst="line">
            <a:avLst/>
          </a:prstGeom>
          <a:noFill/>
          <a:ln w="38100" cmpd="dbl">
            <a:solidFill>
              <a:srgbClr val="000000"/>
            </a:solidFill>
            <a:round/>
            <a:headEnd type="triangle" w="med" len="med"/>
            <a:tailEnd type="triangle" w="med" len="med"/>
          </a:ln>
        </p:spPr>
        <p:txBody>
          <a:bodyPr wrap="none" anchor="ctr"/>
          <a:lstStyle/>
          <a:p>
            <a:endParaRPr lang="fr-FR"/>
          </a:p>
        </p:txBody>
      </p:sp>
      <p:sp>
        <p:nvSpPr>
          <p:cNvPr id="23594" name="Text Box 435"/>
          <p:cNvSpPr txBox="1">
            <a:spLocks noChangeArrowheads="1"/>
          </p:cNvSpPr>
          <p:nvPr/>
        </p:nvSpPr>
        <p:spPr bwMode="auto">
          <a:xfrm>
            <a:off x="6705600" y="6111875"/>
            <a:ext cx="831850" cy="365125"/>
          </a:xfrm>
          <a:prstGeom prst="rect">
            <a:avLst/>
          </a:prstGeom>
          <a:noFill/>
          <a:ln w="12700">
            <a:noFill/>
            <a:miter lim="800000"/>
            <a:headEnd/>
            <a:tailEnd/>
          </a:ln>
        </p:spPr>
        <p:txBody>
          <a:bodyPr wrap="none">
            <a:spAutoFit/>
          </a:bodyPr>
          <a:lstStyle/>
          <a:p>
            <a:r>
              <a:rPr lang="fr-FR" sz="1000">
                <a:solidFill>
                  <a:srgbClr val="00279F"/>
                </a:solidFill>
              </a:rPr>
              <a:t>Cycle de</a:t>
            </a:r>
          </a:p>
          <a:p>
            <a:r>
              <a:rPr lang="fr-FR" sz="1000">
                <a:solidFill>
                  <a:srgbClr val="00279F"/>
                </a:solidFill>
              </a:rPr>
              <a:t>fabrication</a:t>
            </a:r>
          </a:p>
        </p:txBody>
      </p:sp>
      <p:sp>
        <p:nvSpPr>
          <p:cNvPr id="23595" name="Text Box 436"/>
          <p:cNvSpPr txBox="1">
            <a:spLocks noChangeArrowheads="1"/>
          </p:cNvSpPr>
          <p:nvPr/>
        </p:nvSpPr>
        <p:spPr bwMode="auto">
          <a:xfrm>
            <a:off x="6407150" y="4343400"/>
            <a:ext cx="831850" cy="365125"/>
          </a:xfrm>
          <a:prstGeom prst="rect">
            <a:avLst/>
          </a:prstGeom>
          <a:noFill/>
          <a:ln w="12700">
            <a:noFill/>
            <a:miter lim="800000"/>
            <a:headEnd/>
            <a:tailEnd/>
          </a:ln>
        </p:spPr>
        <p:txBody>
          <a:bodyPr wrap="none">
            <a:spAutoFit/>
          </a:bodyPr>
          <a:lstStyle/>
          <a:p>
            <a:r>
              <a:rPr lang="fr-FR" sz="1000">
                <a:solidFill>
                  <a:srgbClr val="00279F"/>
                </a:solidFill>
              </a:rPr>
              <a:t>Cycle de</a:t>
            </a:r>
          </a:p>
          <a:p>
            <a:r>
              <a:rPr lang="fr-FR" sz="1000">
                <a:solidFill>
                  <a:srgbClr val="00279F"/>
                </a:solidFill>
              </a:rPr>
              <a:t>fabrication</a:t>
            </a:r>
          </a:p>
        </p:txBody>
      </p:sp>
      <p:sp>
        <p:nvSpPr>
          <p:cNvPr id="23596" name="Line 437"/>
          <p:cNvSpPr>
            <a:spLocks noChangeShapeType="1"/>
          </p:cNvSpPr>
          <p:nvPr/>
        </p:nvSpPr>
        <p:spPr bwMode="auto">
          <a:xfrm>
            <a:off x="7086600" y="5045075"/>
            <a:ext cx="0" cy="609600"/>
          </a:xfrm>
          <a:prstGeom prst="line">
            <a:avLst/>
          </a:prstGeom>
          <a:noFill/>
          <a:ln w="12700">
            <a:solidFill>
              <a:srgbClr val="000000"/>
            </a:solidFill>
            <a:prstDash val="sysDot"/>
            <a:round/>
            <a:headEnd/>
            <a:tailEnd/>
          </a:ln>
        </p:spPr>
        <p:txBody>
          <a:bodyPr wrap="none" anchor="ctr"/>
          <a:lstStyle/>
          <a:p>
            <a:endParaRPr lang="fr-FR"/>
          </a:p>
        </p:txBody>
      </p:sp>
      <p:sp>
        <p:nvSpPr>
          <p:cNvPr id="23597" name="Line 438"/>
          <p:cNvSpPr>
            <a:spLocks noChangeShapeType="1"/>
          </p:cNvSpPr>
          <p:nvPr/>
        </p:nvSpPr>
        <p:spPr bwMode="auto">
          <a:xfrm>
            <a:off x="6629400" y="4816475"/>
            <a:ext cx="0" cy="1143000"/>
          </a:xfrm>
          <a:prstGeom prst="line">
            <a:avLst/>
          </a:prstGeom>
          <a:noFill/>
          <a:ln w="12700">
            <a:solidFill>
              <a:srgbClr val="000000"/>
            </a:solidFill>
            <a:prstDash val="sysDot"/>
            <a:round/>
            <a:headEnd/>
            <a:tailEnd/>
          </a:ln>
        </p:spPr>
        <p:txBody>
          <a:bodyPr wrap="none" anchor="ctr"/>
          <a:lstStyle/>
          <a:p>
            <a:endParaRPr lang="fr-FR"/>
          </a:p>
        </p:txBody>
      </p:sp>
      <p:sp>
        <p:nvSpPr>
          <p:cNvPr id="23598" name="Line 439"/>
          <p:cNvSpPr>
            <a:spLocks noChangeShapeType="1"/>
          </p:cNvSpPr>
          <p:nvPr/>
        </p:nvSpPr>
        <p:spPr bwMode="auto">
          <a:xfrm>
            <a:off x="6629400" y="6035675"/>
            <a:ext cx="914400" cy="0"/>
          </a:xfrm>
          <a:prstGeom prst="line">
            <a:avLst/>
          </a:prstGeom>
          <a:noFill/>
          <a:ln w="38100" cmpd="dbl">
            <a:solidFill>
              <a:srgbClr val="000000"/>
            </a:solidFill>
            <a:round/>
            <a:headEnd type="triangle" w="med" len="med"/>
            <a:tailEnd type="triangle" w="med" len="med"/>
          </a:ln>
        </p:spPr>
        <p:txBody>
          <a:bodyPr wrap="none" anchor="ctr"/>
          <a:lstStyle/>
          <a:p>
            <a:endParaRPr lang="fr-FR"/>
          </a:p>
        </p:txBody>
      </p:sp>
      <p:sp>
        <p:nvSpPr>
          <p:cNvPr id="23599" name="Line 440"/>
          <p:cNvSpPr>
            <a:spLocks noChangeShapeType="1"/>
          </p:cNvSpPr>
          <p:nvPr/>
        </p:nvSpPr>
        <p:spPr bwMode="auto">
          <a:xfrm>
            <a:off x="7543800" y="3429000"/>
            <a:ext cx="0" cy="2514600"/>
          </a:xfrm>
          <a:prstGeom prst="line">
            <a:avLst/>
          </a:prstGeom>
          <a:noFill/>
          <a:ln w="12700">
            <a:solidFill>
              <a:srgbClr val="000000"/>
            </a:solidFill>
            <a:prstDash val="dash"/>
            <a:round/>
            <a:headEnd/>
            <a:tailEnd/>
          </a:ln>
        </p:spPr>
        <p:txBody>
          <a:bodyPr wrap="none" anchor="ctr"/>
          <a:lstStyle/>
          <a:p>
            <a:endParaRPr lang="fr-FR"/>
          </a:p>
        </p:txBody>
      </p:sp>
      <p:sp>
        <p:nvSpPr>
          <p:cNvPr id="23600" name="Line 441"/>
          <p:cNvSpPr>
            <a:spLocks noChangeShapeType="1"/>
          </p:cNvSpPr>
          <p:nvPr/>
        </p:nvSpPr>
        <p:spPr bwMode="auto">
          <a:xfrm>
            <a:off x="5791200" y="5883275"/>
            <a:ext cx="1981200" cy="0"/>
          </a:xfrm>
          <a:prstGeom prst="line">
            <a:avLst/>
          </a:prstGeom>
          <a:noFill/>
          <a:ln w="12700">
            <a:solidFill>
              <a:srgbClr val="000000"/>
            </a:solidFill>
            <a:round/>
            <a:headEnd/>
            <a:tailEnd type="triangle" w="med" len="med"/>
          </a:ln>
        </p:spPr>
        <p:txBody>
          <a:bodyPr wrap="none" anchor="ctr"/>
          <a:lstStyle/>
          <a:p>
            <a:endParaRPr lang="fr-FR"/>
          </a:p>
        </p:txBody>
      </p:sp>
    </p:spTree>
    <p:extLst>
      <p:ext uri="{BB962C8B-B14F-4D97-AF65-F5344CB8AC3E}">
        <p14:creationId xmlns:p14="http://schemas.microsoft.com/office/powerpoint/2010/main" val="1841673018"/>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fr-FR" dirty="0"/>
              <a:t>R</a:t>
            </a:r>
            <a:r>
              <a:rPr lang="fr-FR" dirty="0" smtClean="0"/>
              <a:t>isques de gonflement de l'en-cours</a:t>
            </a:r>
            <a:endParaRPr lang="fr-FR" dirty="0"/>
          </a:p>
        </p:txBody>
      </p:sp>
      <p:sp>
        <p:nvSpPr>
          <p:cNvPr id="15363" name="Rectangle 3"/>
          <p:cNvSpPr>
            <a:spLocks noGrp="1" noChangeArrowheads="1"/>
          </p:cNvSpPr>
          <p:nvPr>
            <p:ph idx="4294967295"/>
          </p:nvPr>
        </p:nvSpPr>
        <p:spPr>
          <a:xfrm>
            <a:off x="251520" y="1700808"/>
            <a:ext cx="4464496" cy="4751387"/>
          </a:xfrm>
        </p:spPr>
        <p:txBody>
          <a:bodyPr/>
          <a:lstStyle/>
          <a:p>
            <a:r>
              <a:rPr lang="fr-FR" sz="1800" dirty="0" smtClean="0">
                <a:solidFill>
                  <a:srgbClr val="003366"/>
                </a:solidFill>
              </a:rPr>
              <a:t>Le MRP ne constitue pas la panacée</a:t>
            </a:r>
          </a:p>
          <a:p>
            <a:r>
              <a:rPr lang="fr-FR" sz="1800" dirty="0" smtClean="0"/>
              <a:t>Sa mise en œuvre est lourde et complexe</a:t>
            </a:r>
          </a:p>
          <a:p>
            <a:pPr marL="285750" indent="-285750">
              <a:buFont typeface="Arial"/>
              <a:buChar char="•"/>
            </a:pPr>
            <a:r>
              <a:rPr lang="fr-FR" sz="1800" dirty="0" smtClean="0"/>
              <a:t>Si les aléas ne sont pas maîtrisés</a:t>
            </a:r>
          </a:p>
          <a:p>
            <a:pPr marL="742950" lvl="1" indent="-285750">
              <a:buFont typeface="Arial"/>
              <a:buChar char="•"/>
            </a:pPr>
            <a:r>
              <a:rPr lang="fr-FR" sz="1600" dirty="0" smtClean="0"/>
              <a:t>prévisions erronées</a:t>
            </a:r>
          </a:p>
          <a:p>
            <a:pPr marL="742950" lvl="1" indent="-285750">
              <a:buFont typeface="Arial"/>
              <a:buChar char="•"/>
            </a:pPr>
            <a:r>
              <a:rPr lang="fr-FR" sz="1600" dirty="0" smtClean="0"/>
              <a:t>taux de rebut élevé</a:t>
            </a:r>
          </a:p>
          <a:p>
            <a:pPr marL="742950" lvl="1" indent="-285750">
              <a:buFont typeface="Arial"/>
              <a:buChar char="•"/>
            </a:pPr>
            <a:r>
              <a:rPr lang="fr-FR" sz="1600" dirty="0" smtClean="0"/>
              <a:t>pannes de machine</a:t>
            </a:r>
          </a:p>
          <a:p>
            <a:pPr marL="742950" lvl="1" indent="-285750">
              <a:buFont typeface="Arial"/>
              <a:buChar char="•"/>
            </a:pPr>
            <a:r>
              <a:rPr lang="fr-FR" sz="1600" dirty="0" smtClean="0"/>
              <a:t>délais de livraison non respectés</a:t>
            </a:r>
          </a:p>
          <a:p>
            <a:pPr marL="285750" indent="-285750">
              <a:buFont typeface="Arial"/>
              <a:buChar char="•"/>
            </a:pPr>
            <a:r>
              <a:rPr lang="fr-FR" sz="1800" dirty="0"/>
              <a:t>L</a:t>
            </a:r>
            <a:r>
              <a:rPr lang="fr-FR" sz="1800" dirty="0" smtClean="0"/>
              <a:t>e gestionnaire de production aura tendance à se protéger par</a:t>
            </a:r>
          </a:p>
          <a:p>
            <a:pPr marL="742950" lvl="1" indent="-285750">
              <a:buFont typeface="Arial"/>
              <a:buChar char="•"/>
            </a:pPr>
            <a:r>
              <a:rPr lang="fr-FR" sz="1600" dirty="0" smtClean="0"/>
              <a:t>des stocks de sécurité</a:t>
            </a:r>
          </a:p>
          <a:p>
            <a:pPr marL="742950" lvl="1" indent="-285750">
              <a:buFont typeface="Arial"/>
              <a:buChar char="•"/>
            </a:pPr>
            <a:r>
              <a:rPr lang="fr-FR" sz="1600" dirty="0" smtClean="0"/>
              <a:t>des décalages allongés</a:t>
            </a:r>
          </a:p>
          <a:p>
            <a:pPr marL="742950" lvl="1" indent="-285750">
              <a:buFont typeface="Arial"/>
              <a:buChar char="•"/>
            </a:pPr>
            <a:r>
              <a:rPr lang="fr-FR" sz="1600" dirty="0" smtClean="0"/>
              <a:t>des lancements trop importants</a:t>
            </a:r>
          </a:p>
          <a:p>
            <a:r>
              <a:rPr lang="fr-FR" sz="1800" dirty="0" smtClean="0"/>
              <a:t>…ce qui aura pour </a:t>
            </a:r>
            <a:r>
              <a:rPr lang="fr-FR" sz="1800" b="1" dirty="0" smtClean="0"/>
              <a:t>effet d'augmenter la complexité du système</a:t>
            </a:r>
            <a:endParaRPr lang="fr-FR" sz="1800" b="1" dirty="0"/>
          </a:p>
        </p:txBody>
      </p:sp>
      <p:sp>
        <p:nvSpPr>
          <p:cNvPr id="13" name="AutoShape 15">
            <a:hlinkClick r:id="" action="ppaction://noaction"/>
          </p:cNvPr>
          <p:cNvSpPr>
            <a:spLocks noChangeArrowheads="1"/>
          </p:cNvSpPr>
          <p:nvPr/>
        </p:nvSpPr>
        <p:spPr bwMode="auto">
          <a:xfrm>
            <a:off x="6021429" y="1742800"/>
            <a:ext cx="1331996" cy="899998"/>
          </a:xfrm>
          <a:prstGeom prst="flowChartAlternateProcess">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0" tIns="0" rIns="0" bIns="0" anchor="ctr"/>
          <a:lstStyle/>
          <a:p>
            <a:pPr algn="ctr"/>
            <a:r>
              <a:rPr lang="fr-FR" sz="1400" dirty="0" smtClean="0">
                <a:solidFill>
                  <a:srgbClr val="FFFFFF"/>
                </a:solidFill>
                <a:latin typeface="Arial Narrow"/>
                <a:ea typeface="ＭＳ Ｐゴシック" charset="0"/>
                <a:cs typeface="Arial Narrow"/>
              </a:rPr>
              <a:t>Aléas </a:t>
            </a:r>
          </a:p>
          <a:p>
            <a:pPr algn="ctr"/>
            <a:r>
              <a:rPr lang="fr-FR" sz="1400" dirty="0" smtClean="0">
                <a:solidFill>
                  <a:srgbClr val="FFFFFF"/>
                </a:solidFill>
                <a:latin typeface="Arial Narrow"/>
                <a:ea typeface="ＭＳ Ｐゴシック" charset="0"/>
                <a:cs typeface="Arial Narrow"/>
              </a:rPr>
              <a:t>techniques </a:t>
            </a:r>
            <a:r>
              <a:rPr lang="fr-FR" sz="1400" dirty="0">
                <a:solidFill>
                  <a:srgbClr val="FFFFFF"/>
                </a:solidFill>
                <a:latin typeface="Arial Narrow"/>
                <a:ea typeface="ＭＳ Ｐゴシック" charset="0"/>
                <a:cs typeface="Arial Narrow"/>
              </a:rPr>
              <a:t>et</a:t>
            </a:r>
          </a:p>
          <a:p>
            <a:pPr algn="ctr"/>
            <a:r>
              <a:rPr lang="fr-FR" sz="1400" dirty="0">
                <a:solidFill>
                  <a:srgbClr val="FFFFFF"/>
                </a:solidFill>
                <a:latin typeface="Arial Narrow"/>
                <a:ea typeface="ＭＳ Ｐゴシック" charset="0"/>
                <a:cs typeface="Arial Narrow"/>
              </a:rPr>
              <a:t>organisationnels</a:t>
            </a:r>
          </a:p>
        </p:txBody>
      </p:sp>
      <p:grpSp>
        <p:nvGrpSpPr>
          <p:cNvPr id="2" name="Group 15915"/>
          <p:cNvGrpSpPr/>
          <p:nvPr/>
        </p:nvGrpSpPr>
        <p:grpSpPr>
          <a:xfrm>
            <a:off x="7344460" y="2192799"/>
            <a:ext cx="1331996" cy="2031227"/>
            <a:chOff x="7542866" y="2192799"/>
            <a:chExt cx="1331996" cy="2031227"/>
          </a:xfrm>
        </p:grpSpPr>
        <p:sp>
          <p:nvSpPr>
            <p:cNvPr id="16" name="AutoShape 15">
              <a:hlinkClick r:id="" action="ppaction://noaction"/>
            </p:cNvPr>
            <p:cNvSpPr>
              <a:spLocks noChangeArrowheads="1"/>
            </p:cNvSpPr>
            <p:nvPr/>
          </p:nvSpPr>
          <p:spPr bwMode="auto">
            <a:xfrm>
              <a:off x="7542866" y="3324028"/>
              <a:ext cx="1331996" cy="899998"/>
            </a:xfrm>
            <a:prstGeom prst="flowChartAlternateProcess">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0" tIns="0" rIns="0" bIns="0" anchor="ctr"/>
            <a:lstStyle/>
            <a:p>
              <a:pPr algn="ctr"/>
              <a:r>
                <a:rPr lang="fr-FR" sz="1400" dirty="0" smtClean="0">
                  <a:solidFill>
                    <a:srgbClr val="FFFFFF"/>
                  </a:solidFill>
                  <a:latin typeface="Arial Narrow"/>
                  <a:ea typeface="ＭＳ Ｐゴシック" charset="0"/>
                  <a:cs typeface="Arial Narrow"/>
                </a:rPr>
                <a:t>Protections décidées par le gestionnaire</a:t>
              </a:r>
              <a:endParaRPr lang="fr-FR" sz="1400" dirty="0">
                <a:solidFill>
                  <a:srgbClr val="FFFFFF"/>
                </a:solidFill>
                <a:latin typeface="Arial Narrow"/>
                <a:ea typeface="ＭＳ Ｐゴシック" charset="0"/>
                <a:cs typeface="Arial Narrow"/>
              </a:endParaRPr>
            </a:p>
          </p:txBody>
        </p:sp>
        <p:cxnSp>
          <p:nvCxnSpPr>
            <p:cNvPr id="19" name="Straight Arrow Connector 29"/>
            <p:cNvCxnSpPr>
              <a:stCxn id="13" idx="3"/>
              <a:endCxn id="16" idx="0"/>
            </p:cNvCxnSpPr>
            <p:nvPr/>
          </p:nvCxnSpPr>
          <p:spPr>
            <a:xfrm>
              <a:off x="7569449" y="2192799"/>
              <a:ext cx="639415" cy="1131229"/>
            </a:xfrm>
            <a:prstGeom prst="bentConnector2">
              <a:avLst/>
            </a:prstGeom>
            <a:ln w="76200" cmpd="sng">
              <a:solidFill>
                <a:schemeClr val="bg1">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grpSp>
      <p:grpSp>
        <p:nvGrpSpPr>
          <p:cNvPr id="3" name="Group 15916"/>
          <p:cNvGrpSpPr/>
          <p:nvPr/>
        </p:nvGrpSpPr>
        <p:grpSpPr>
          <a:xfrm>
            <a:off x="6021429" y="4224026"/>
            <a:ext cx="1989030" cy="1581230"/>
            <a:chOff x="6309461" y="4224026"/>
            <a:chExt cx="1989030" cy="1581230"/>
          </a:xfrm>
        </p:grpSpPr>
        <p:sp>
          <p:nvSpPr>
            <p:cNvPr id="17" name="AutoShape 15">
              <a:hlinkClick r:id="" action="ppaction://noaction"/>
            </p:cNvPr>
            <p:cNvSpPr>
              <a:spLocks noChangeArrowheads="1"/>
            </p:cNvSpPr>
            <p:nvPr/>
          </p:nvSpPr>
          <p:spPr bwMode="auto">
            <a:xfrm>
              <a:off x="6309461" y="4905258"/>
              <a:ext cx="1331996" cy="899998"/>
            </a:xfrm>
            <a:prstGeom prst="flowChartAlternateProcess">
              <a:avLst/>
            </a:prstGeom>
            <a:gradFill rotWithShape="0">
              <a:gsLst>
                <a:gs pos="0">
                  <a:srgbClr val="66B132"/>
                </a:gs>
                <a:gs pos="100000">
                  <a:srgbClr val="006633"/>
                </a:gs>
              </a:gsLst>
              <a:lin ang="5400000" scaled="1"/>
            </a:gradFill>
            <a:ln w="28575" cap="flat" cmpd="sng">
              <a:noFill/>
              <a:miter lim="800000"/>
              <a:headEnd type="none" w="med" len="med"/>
              <a:tailEnd type="none" w="med" len="med"/>
            </a:ln>
          </p:spPr>
          <p:txBody>
            <a:bodyPr lIns="0" tIns="0" rIns="0" bIns="0" anchor="ctr"/>
            <a:lstStyle/>
            <a:p>
              <a:pPr algn="ctr"/>
              <a:r>
                <a:rPr lang="fr-FR" sz="1400" dirty="0" smtClean="0">
                  <a:solidFill>
                    <a:srgbClr val="FFFFFF"/>
                  </a:solidFill>
                  <a:latin typeface="Arial Narrow"/>
                  <a:ea typeface="ＭＳ Ｐゴシック" charset="0"/>
                  <a:cs typeface="Arial Narrow"/>
                </a:rPr>
                <a:t>Augmentation </a:t>
              </a:r>
            </a:p>
            <a:p>
              <a:pPr algn="ctr"/>
              <a:r>
                <a:rPr lang="fr-FR" sz="1400" dirty="0" smtClean="0">
                  <a:solidFill>
                    <a:srgbClr val="FFFFFF"/>
                  </a:solidFill>
                  <a:latin typeface="Arial Narrow"/>
                  <a:ea typeface="ＭＳ Ｐゴシック" charset="0"/>
                  <a:cs typeface="Arial Narrow"/>
                </a:rPr>
                <a:t>des stocks </a:t>
              </a:r>
            </a:p>
            <a:p>
              <a:pPr algn="ctr"/>
              <a:r>
                <a:rPr lang="fr-FR" sz="1400" dirty="0" smtClean="0">
                  <a:solidFill>
                    <a:srgbClr val="FFFFFF"/>
                  </a:solidFill>
                  <a:latin typeface="Arial Narrow"/>
                  <a:ea typeface="ＭＳ Ｐゴシック" charset="0"/>
                  <a:cs typeface="Arial Narrow"/>
                </a:rPr>
                <a:t>et </a:t>
              </a:r>
              <a:r>
                <a:rPr lang="fr-FR" sz="1400" dirty="0">
                  <a:solidFill>
                    <a:srgbClr val="FFFFFF"/>
                  </a:solidFill>
                  <a:latin typeface="Arial Narrow"/>
                  <a:ea typeface="ＭＳ Ｐゴシック" charset="0"/>
                  <a:cs typeface="Arial Narrow"/>
                </a:rPr>
                <a:t>des cycles</a:t>
              </a:r>
            </a:p>
          </p:txBody>
        </p:sp>
        <p:cxnSp>
          <p:nvCxnSpPr>
            <p:cNvPr id="22" name="Straight Arrow Connector 29"/>
            <p:cNvCxnSpPr>
              <a:stCxn id="16" idx="2"/>
              <a:endCxn id="17" idx="3"/>
            </p:cNvCxnSpPr>
            <p:nvPr/>
          </p:nvCxnSpPr>
          <p:spPr>
            <a:xfrm rot="5400000">
              <a:off x="7404359" y="4461125"/>
              <a:ext cx="1131231" cy="657033"/>
            </a:xfrm>
            <a:prstGeom prst="bentConnector2">
              <a:avLst/>
            </a:prstGeom>
            <a:ln w="76200" cmpd="sng">
              <a:solidFill>
                <a:schemeClr val="bg1">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grpSp>
      <p:grpSp>
        <p:nvGrpSpPr>
          <p:cNvPr id="5" name="Group 15917"/>
          <p:cNvGrpSpPr/>
          <p:nvPr/>
        </p:nvGrpSpPr>
        <p:grpSpPr>
          <a:xfrm>
            <a:off x="4788024" y="3324028"/>
            <a:ext cx="1331996" cy="2031230"/>
            <a:chOff x="5076056" y="3324028"/>
            <a:chExt cx="1331996" cy="2031230"/>
          </a:xfrm>
        </p:grpSpPr>
        <p:sp>
          <p:nvSpPr>
            <p:cNvPr id="18" name="AutoShape 15">
              <a:hlinkClick r:id="" action="ppaction://noaction"/>
            </p:cNvPr>
            <p:cNvSpPr>
              <a:spLocks noChangeArrowheads="1"/>
            </p:cNvSpPr>
            <p:nvPr/>
          </p:nvSpPr>
          <p:spPr bwMode="auto">
            <a:xfrm>
              <a:off x="5076056" y="3324028"/>
              <a:ext cx="1331996" cy="899998"/>
            </a:xfrm>
            <a:prstGeom prst="flowChartAlternateProcess">
              <a:avLst/>
            </a:prstGeom>
            <a:gradFill rotWithShape="0">
              <a:gsLst>
                <a:gs pos="0">
                  <a:srgbClr val="005A7C"/>
                </a:gs>
                <a:gs pos="100000">
                  <a:srgbClr val="006699"/>
                </a:gs>
              </a:gsLst>
              <a:lin ang="5400000" scaled="1"/>
            </a:gradFill>
            <a:ln w="28575" cap="flat" cmpd="sng">
              <a:solidFill>
                <a:schemeClr val="bg1"/>
              </a:solidFill>
              <a:miter lim="800000"/>
              <a:headEnd type="none" w="med" len="med"/>
              <a:tailEnd type="none" w="med" len="med"/>
            </a:ln>
          </p:spPr>
          <p:txBody>
            <a:bodyPr lIns="0" tIns="0" rIns="0" bIns="0" anchor="ctr"/>
            <a:lstStyle/>
            <a:p>
              <a:pPr algn="ctr"/>
              <a:r>
                <a:rPr lang="fr-FR" sz="1400" dirty="0" smtClean="0">
                  <a:solidFill>
                    <a:srgbClr val="FFFFFF"/>
                  </a:solidFill>
                  <a:latin typeface="Arial Narrow"/>
                  <a:ea typeface="ＭＳ Ｐゴシック" charset="0"/>
                  <a:cs typeface="Arial Narrow"/>
                </a:rPr>
                <a:t>Accroissement </a:t>
              </a:r>
            </a:p>
            <a:p>
              <a:pPr algn="ctr"/>
              <a:r>
                <a:rPr lang="fr-FR" sz="1400" dirty="0" smtClean="0">
                  <a:solidFill>
                    <a:srgbClr val="FFFFFF"/>
                  </a:solidFill>
                  <a:latin typeface="Arial Narrow"/>
                  <a:ea typeface="ＭＳ Ｐゴシック" charset="0"/>
                  <a:cs typeface="Arial Narrow"/>
                </a:rPr>
                <a:t>de </a:t>
              </a:r>
              <a:r>
                <a:rPr lang="fr-FR" sz="1400" dirty="0">
                  <a:solidFill>
                    <a:srgbClr val="FFFFFF"/>
                  </a:solidFill>
                  <a:latin typeface="Arial Narrow"/>
                  <a:ea typeface="ＭＳ Ｐゴシック" charset="0"/>
                  <a:cs typeface="Arial Narrow"/>
                </a:rPr>
                <a:t>la </a:t>
              </a:r>
              <a:r>
                <a:rPr lang="fr-FR" sz="1400" dirty="0" smtClean="0">
                  <a:solidFill>
                    <a:srgbClr val="FFFFFF"/>
                  </a:solidFill>
                  <a:latin typeface="Arial Narrow"/>
                  <a:ea typeface="ＭＳ Ｐゴシック" charset="0"/>
                  <a:cs typeface="Arial Narrow"/>
                </a:rPr>
                <a:t>complexité du </a:t>
              </a:r>
              <a:r>
                <a:rPr lang="fr-FR" sz="1400" dirty="0">
                  <a:solidFill>
                    <a:srgbClr val="FFFFFF"/>
                  </a:solidFill>
                  <a:latin typeface="Arial Narrow"/>
                  <a:ea typeface="ＭＳ Ｐゴシック" charset="0"/>
                  <a:cs typeface="Arial Narrow"/>
                </a:rPr>
                <a:t>système</a:t>
              </a:r>
            </a:p>
          </p:txBody>
        </p:sp>
        <p:cxnSp>
          <p:nvCxnSpPr>
            <p:cNvPr id="25" name="Straight Arrow Connector 29"/>
            <p:cNvCxnSpPr>
              <a:stCxn id="17" idx="1"/>
              <a:endCxn id="18" idx="2"/>
            </p:cNvCxnSpPr>
            <p:nvPr/>
          </p:nvCxnSpPr>
          <p:spPr>
            <a:xfrm rot="10800000">
              <a:off x="5742055" y="4224027"/>
              <a:ext cx="495399" cy="1131231"/>
            </a:xfrm>
            <a:prstGeom prst="bentConnector2">
              <a:avLst/>
            </a:prstGeom>
            <a:ln w="76200" cmpd="sng">
              <a:solidFill>
                <a:schemeClr val="bg1">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grpSp>
      <p:cxnSp>
        <p:nvCxnSpPr>
          <p:cNvPr id="28" name="Straight Arrow Connector 29"/>
          <p:cNvCxnSpPr>
            <a:stCxn id="18" idx="0"/>
            <a:endCxn id="13" idx="1"/>
          </p:cNvCxnSpPr>
          <p:nvPr/>
        </p:nvCxnSpPr>
        <p:spPr>
          <a:xfrm rot="5400000" flipH="1" flipV="1">
            <a:off x="5172111" y="2474711"/>
            <a:ext cx="1131229" cy="567407"/>
          </a:xfrm>
          <a:prstGeom prst="bentConnector2">
            <a:avLst/>
          </a:prstGeom>
          <a:ln w="76200" cmpd="sng">
            <a:solidFill>
              <a:schemeClr val="bg1">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0464619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1143000" y="838200"/>
            <a:ext cx="7772400" cy="609600"/>
          </a:xfrm>
          <a:noFill/>
        </p:spPr>
        <p:txBody>
          <a:bodyPr/>
          <a:lstStyle/>
          <a:p>
            <a:r>
              <a:rPr lang="fr-FR" dirty="0" smtClean="0"/>
              <a:t>Rappel : la nomenclature arborescente</a:t>
            </a:r>
          </a:p>
        </p:txBody>
      </p:sp>
      <p:sp>
        <p:nvSpPr>
          <p:cNvPr id="7171" name="Line 1027"/>
          <p:cNvSpPr>
            <a:spLocks noChangeShapeType="1"/>
          </p:cNvSpPr>
          <p:nvPr/>
        </p:nvSpPr>
        <p:spPr bwMode="auto">
          <a:xfrm>
            <a:off x="4572000" y="2392363"/>
            <a:ext cx="1588" cy="223837"/>
          </a:xfrm>
          <a:prstGeom prst="line">
            <a:avLst/>
          </a:prstGeom>
          <a:noFill/>
          <a:ln w="19050">
            <a:solidFill>
              <a:schemeClr val="bg1"/>
            </a:solidFill>
            <a:round/>
            <a:headEnd/>
            <a:tailEnd/>
          </a:ln>
        </p:spPr>
        <p:txBody>
          <a:bodyPr/>
          <a:lstStyle/>
          <a:p>
            <a:endParaRPr lang="fr-FR"/>
          </a:p>
        </p:txBody>
      </p:sp>
      <p:sp>
        <p:nvSpPr>
          <p:cNvPr id="7172" name="Line 1028"/>
          <p:cNvSpPr>
            <a:spLocks noChangeShapeType="1"/>
          </p:cNvSpPr>
          <p:nvPr/>
        </p:nvSpPr>
        <p:spPr bwMode="auto">
          <a:xfrm>
            <a:off x="2182813" y="2616200"/>
            <a:ext cx="0" cy="223838"/>
          </a:xfrm>
          <a:prstGeom prst="line">
            <a:avLst/>
          </a:prstGeom>
          <a:noFill/>
          <a:ln w="19050">
            <a:solidFill>
              <a:schemeClr val="bg1"/>
            </a:solidFill>
            <a:round/>
            <a:headEnd/>
            <a:tailEnd/>
          </a:ln>
        </p:spPr>
        <p:txBody>
          <a:bodyPr/>
          <a:lstStyle/>
          <a:p>
            <a:endParaRPr lang="fr-FR"/>
          </a:p>
        </p:txBody>
      </p:sp>
      <p:sp>
        <p:nvSpPr>
          <p:cNvPr id="7173" name="Line 1029"/>
          <p:cNvSpPr>
            <a:spLocks noChangeShapeType="1"/>
          </p:cNvSpPr>
          <p:nvPr/>
        </p:nvSpPr>
        <p:spPr bwMode="auto">
          <a:xfrm>
            <a:off x="4572000" y="2616200"/>
            <a:ext cx="1588" cy="223838"/>
          </a:xfrm>
          <a:prstGeom prst="line">
            <a:avLst/>
          </a:prstGeom>
          <a:noFill/>
          <a:ln w="19050">
            <a:solidFill>
              <a:schemeClr val="bg1"/>
            </a:solidFill>
            <a:round/>
            <a:headEnd/>
            <a:tailEnd/>
          </a:ln>
        </p:spPr>
        <p:txBody>
          <a:bodyPr/>
          <a:lstStyle/>
          <a:p>
            <a:endParaRPr lang="fr-FR"/>
          </a:p>
        </p:txBody>
      </p:sp>
      <p:sp>
        <p:nvSpPr>
          <p:cNvPr id="7174" name="Line 1030"/>
          <p:cNvSpPr>
            <a:spLocks noChangeShapeType="1"/>
          </p:cNvSpPr>
          <p:nvPr/>
        </p:nvSpPr>
        <p:spPr bwMode="auto">
          <a:xfrm>
            <a:off x="6864350" y="2616200"/>
            <a:ext cx="1588" cy="223838"/>
          </a:xfrm>
          <a:prstGeom prst="line">
            <a:avLst/>
          </a:prstGeom>
          <a:noFill/>
          <a:ln w="19050">
            <a:solidFill>
              <a:schemeClr val="bg1"/>
            </a:solidFill>
            <a:round/>
            <a:headEnd/>
            <a:tailEnd/>
          </a:ln>
        </p:spPr>
        <p:txBody>
          <a:bodyPr/>
          <a:lstStyle/>
          <a:p>
            <a:endParaRPr lang="fr-FR"/>
          </a:p>
        </p:txBody>
      </p:sp>
      <p:sp>
        <p:nvSpPr>
          <p:cNvPr id="7175" name="Line 1031"/>
          <p:cNvSpPr>
            <a:spLocks noChangeShapeType="1"/>
          </p:cNvSpPr>
          <p:nvPr/>
        </p:nvSpPr>
        <p:spPr bwMode="auto">
          <a:xfrm>
            <a:off x="2182813" y="2617788"/>
            <a:ext cx="2389187" cy="0"/>
          </a:xfrm>
          <a:prstGeom prst="line">
            <a:avLst/>
          </a:prstGeom>
          <a:noFill/>
          <a:ln w="19050">
            <a:solidFill>
              <a:schemeClr val="bg1"/>
            </a:solidFill>
            <a:round/>
            <a:headEnd/>
            <a:tailEnd/>
          </a:ln>
        </p:spPr>
        <p:txBody>
          <a:bodyPr/>
          <a:lstStyle/>
          <a:p>
            <a:endParaRPr lang="fr-FR"/>
          </a:p>
        </p:txBody>
      </p:sp>
      <p:sp>
        <p:nvSpPr>
          <p:cNvPr id="7176" name="Line 1032"/>
          <p:cNvSpPr>
            <a:spLocks noChangeShapeType="1"/>
          </p:cNvSpPr>
          <p:nvPr/>
        </p:nvSpPr>
        <p:spPr bwMode="auto">
          <a:xfrm>
            <a:off x="4572000" y="2616200"/>
            <a:ext cx="2292350" cy="1588"/>
          </a:xfrm>
          <a:prstGeom prst="line">
            <a:avLst/>
          </a:prstGeom>
          <a:noFill/>
          <a:ln w="19050">
            <a:solidFill>
              <a:schemeClr val="bg1"/>
            </a:solidFill>
            <a:round/>
            <a:headEnd/>
            <a:tailEnd/>
          </a:ln>
        </p:spPr>
        <p:txBody>
          <a:bodyPr/>
          <a:lstStyle/>
          <a:p>
            <a:endParaRPr lang="fr-FR"/>
          </a:p>
        </p:txBody>
      </p:sp>
      <p:sp>
        <p:nvSpPr>
          <p:cNvPr id="7177" name="Rectangle 1033"/>
          <p:cNvSpPr>
            <a:spLocks noChangeArrowheads="1"/>
          </p:cNvSpPr>
          <p:nvPr/>
        </p:nvSpPr>
        <p:spPr bwMode="auto">
          <a:xfrm>
            <a:off x="1143000" y="2840038"/>
            <a:ext cx="2060575" cy="835025"/>
          </a:xfrm>
          <a:prstGeom prst="rect">
            <a:avLst/>
          </a:prstGeom>
          <a:solidFill>
            <a:srgbClr val="00CCFF"/>
          </a:solidFill>
          <a:ln w="9525">
            <a:solidFill>
              <a:schemeClr val="bg1"/>
            </a:solidFill>
            <a:miter lim="800000"/>
            <a:headEnd/>
            <a:tailEnd/>
          </a:ln>
        </p:spPr>
        <p:txBody>
          <a:bodyPr anchor="ctr"/>
          <a:lstStyle/>
          <a:p>
            <a:pPr>
              <a:lnSpc>
                <a:spcPct val="100000"/>
              </a:lnSpc>
            </a:pPr>
            <a:r>
              <a:rPr lang="fr-FR" sz="2100" b="0"/>
              <a:t>Sous-ensemble</a:t>
            </a:r>
          </a:p>
          <a:p>
            <a:pPr>
              <a:lnSpc>
                <a:spcPct val="100000"/>
              </a:lnSpc>
            </a:pPr>
            <a:r>
              <a:rPr lang="fr-FR" sz="2100" b="0"/>
              <a:t>SE 1</a:t>
            </a:r>
          </a:p>
        </p:txBody>
      </p:sp>
      <p:sp>
        <p:nvSpPr>
          <p:cNvPr id="7178" name="Line 1034"/>
          <p:cNvSpPr>
            <a:spLocks noChangeShapeType="1"/>
          </p:cNvSpPr>
          <p:nvPr/>
        </p:nvSpPr>
        <p:spPr bwMode="auto">
          <a:xfrm>
            <a:off x="4572000" y="3675063"/>
            <a:ext cx="1588" cy="223837"/>
          </a:xfrm>
          <a:prstGeom prst="line">
            <a:avLst/>
          </a:prstGeom>
          <a:noFill/>
          <a:ln w="19050">
            <a:solidFill>
              <a:schemeClr val="bg1"/>
            </a:solidFill>
            <a:round/>
            <a:headEnd/>
            <a:tailEnd/>
          </a:ln>
        </p:spPr>
        <p:txBody>
          <a:bodyPr/>
          <a:lstStyle/>
          <a:p>
            <a:endParaRPr lang="fr-FR"/>
          </a:p>
        </p:txBody>
      </p:sp>
      <p:sp>
        <p:nvSpPr>
          <p:cNvPr id="7179" name="Line 1035"/>
          <p:cNvSpPr>
            <a:spLocks noChangeShapeType="1"/>
          </p:cNvSpPr>
          <p:nvPr/>
        </p:nvSpPr>
        <p:spPr bwMode="auto">
          <a:xfrm>
            <a:off x="3541713" y="3898900"/>
            <a:ext cx="1587" cy="223838"/>
          </a:xfrm>
          <a:prstGeom prst="line">
            <a:avLst/>
          </a:prstGeom>
          <a:noFill/>
          <a:ln w="19050">
            <a:solidFill>
              <a:schemeClr val="bg1"/>
            </a:solidFill>
            <a:round/>
            <a:headEnd/>
            <a:tailEnd/>
          </a:ln>
        </p:spPr>
        <p:txBody>
          <a:bodyPr/>
          <a:lstStyle/>
          <a:p>
            <a:endParaRPr lang="fr-FR"/>
          </a:p>
        </p:txBody>
      </p:sp>
      <p:sp>
        <p:nvSpPr>
          <p:cNvPr id="7180" name="Line 1036"/>
          <p:cNvSpPr>
            <a:spLocks noChangeShapeType="1"/>
          </p:cNvSpPr>
          <p:nvPr/>
        </p:nvSpPr>
        <p:spPr bwMode="auto">
          <a:xfrm>
            <a:off x="5602288" y="3898900"/>
            <a:ext cx="1587" cy="223838"/>
          </a:xfrm>
          <a:prstGeom prst="line">
            <a:avLst/>
          </a:prstGeom>
          <a:noFill/>
          <a:ln w="19050">
            <a:solidFill>
              <a:schemeClr val="bg1"/>
            </a:solidFill>
            <a:round/>
            <a:headEnd/>
            <a:tailEnd/>
          </a:ln>
        </p:spPr>
        <p:txBody>
          <a:bodyPr/>
          <a:lstStyle/>
          <a:p>
            <a:endParaRPr lang="fr-FR"/>
          </a:p>
        </p:txBody>
      </p:sp>
      <p:sp>
        <p:nvSpPr>
          <p:cNvPr id="7181" name="Line 1037"/>
          <p:cNvSpPr>
            <a:spLocks noChangeShapeType="1"/>
          </p:cNvSpPr>
          <p:nvPr/>
        </p:nvSpPr>
        <p:spPr bwMode="auto">
          <a:xfrm>
            <a:off x="3541713" y="3898900"/>
            <a:ext cx="1030287" cy="1588"/>
          </a:xfrm>
          <a:prstGeom prst="line">
            <a:avLst/>
          </a:prstGeom>
          <a:noFill/>
          <a:ln w="19050">
            <a:solidFill>
              <a:schemeClr val="bg1"/>
            </a:solidFill>
            <a:round/>
            <a:headEnd/>
            <a:tailEnd/>
          </a:ln>
        </p:spPr>
        <p:txBody>
          <a:bodyPr/>
          <a:lstStyle/>
          <a:p>
            <a:endParaRPr lang="fr-FR"/>
          </a:p>
        </p:txBody>
      </p:sp>
      <p:sp>
        <p:nvSpPr>
          <p:cNvPr id="7182" name="Line 1038"/>
          <p:cNvSpPr>
            <a:spLocks noChangeShapeType="1"/>
          </p:cNvSpPr>
          <p:nvPr/>
        </p:nvSpPr>
        <p:spPr bwMode="auto">
          <a:xfrm>
            <a:off x="4572000" y="3898900"/>
            <a:ext cx="1030288" cy="1588"/>
          </a:xfrm>
          <a:prstGeom prst="line">
            <a:avLst/>
          </a:prstGeom>
          <a:noFill/>
          <a:ln w="19050">
            <a:solidFill>
              <a:schemeClr val="bg1"/>
            </a:solidFill>
            <a:round/>
            <a:headEnd/>
            <a:tailEnd/>
          </a:ln>
        </p:spPr>
        <p:txBody>
          <a:bodyPr/>
          <a:lstStyle/>
          <a:p>
            <a:endParaRPr lang="fr-FR"/>
          </a:p>
        </p:txBody>
      </p:sp>
      <p:sp>
        <p:nvSpPr>
          <p:cNvPr id="7183" name="Line 1039"/>
          <p:cNvSpPr>
            <a:spLocks noChangeShapeType="1"/>
          </p:cNvSpPr>
          <p:nvPr/>
        </p:nvSpPr>
        <p:spPr bwMode="auto">
          <a:xfrm>
            <a:off x="3541713" y="4627563"/>
            <a:ext cx="1587" cy="223837"/>
          </a:xfrm>
          <a:prstGeom prst="line">
            <a:avLst/>
          </a:prstGeom>
          <a:noFill/>
          <a:ln w="19050">
            <a:solidFill>
              <a:schemeClr val="bg1"/>
            </a:solidFill>
            <a:round/>
            <a:headEnd/>
            <a:tailEnd/>
          </a:ln>
        </p:spPr>
        <p:txBody>
          <a:bodyPr/>
          <a:lstStyle/>
          <a:p>
            <a:endParaRPr lang="fr-FR"/>
          </a:p>
        </p:txBody>
      </p:sp>
      <p:sp>
        <p:nvSpPr>
          <p:cNvPr id="7184" name="Line 1040"/>
          <p:cNvSpPr>
            <a:spLocks noChangeShapeType="1"/>
          </p:cNvSpPr>
          <p:nvPr/>
        </p:nvSpPr>
        <p:spPr bwMode="auto">
          <a:xfrm>
            <a:off x="2755900" y="4851400"/>
            <a:ext cx="1588" cy="223838"/>
          </a:xfrm>
          <a:prstGeom prst="line">
            <a:avLst/>
          </a:prstGeom>
          <a:noFill/>
          <a:ln w="19050">
            <a:solidFill>
              <a:schemeClr val="bg1"/>
            </a:solidFill>
            <a:round/>
            <a:headEnd/>
            <a:tailEnd/>
          </a:ln>
        </p:spPr>
        <p:txBody>
          <a:bodyPr/>
          <a:lstStyle/>
          <a:p>
            <a:endParaRPr lang="fr-FR"/>
          </a:p>
        </p:txBody>
      </p:sp>
      <p:sp>
        <p:nvSpPr>
          <p:cNvPr id="7185" name="Line 1041"/>
          <p:cNvSpPr>
            <a:spLocks noChangeShapeType="1"/>
          </p:cNvSpPr>
          <p:nvPr/>
        </p:nvSpPr>
        <p:spPr bwMode="auto">
          <a:xfrm>
            <a:off x="4319588" y="4851400"/>
            <a:ext cx="1587" cy="223838"/>
          </a:xfrm>
          <a:prstGeom prst="line">
            <a:avLst/>
          </a:prstGeom>
          <a:noFill/>
          <a:ln w="19050">
            <a:solidFill>
              <a:schemeClr val="bg1"/>
            </a:solidFill>
            <a:round/>
            <a:headEnd/>
            <a:tailEnd/>
          </a:ln>
        </p:spPr>
        <p:txBody>
          <a:bodyPr/>
          <a:lstStyle/>
          <a:p>
            <a:endParaRPr lang="fr-FR"/>
          </a:p>
        </p:txBody>
      </p:sp>
      <p:sp>
        <p:nvSpPr>
          <p:cNvPr id="7186" name="Line 1042"/>
          <p:cNvSpPr>
            <a:spLocks noChangeShapeType="1"/>
          </p:cNvSpPr>
          <p:nvPr/>
        </p:nvSpPr>
        <p:spPr bwMode="auto">
          <a:xfrm>
            <a:off x="2743200" y="4876800"/>
            <a:ext cx="838200" cy="0"/>
          </a:xfrm>
          <a:prstGeom prst="line">
            <a:avLst/>
          </a:prstGeom>
          <a:noFill/>
          <a:ln w="19050">
            <a:solidFill>
              <a:schemeClr val="bg1"/>
            </a:solidFill>
            <a:round/>
            <a:headEnd/>
            <a:tailEnd/>
          </a:ln>
        </p:spPr>
        <p:txBody>
          <a:bodyPr/>
          <a:lstStyle/>
          <a:p>
            <a:endParaRPr lang="fr-FR"/>
          </a:p>
        </p:txBody>
      </p:sp>
      <p:sp>
        <p:nvSpPr>
          <p:cNvPr id="7187" name="Line 1043"/>
          <p:cNvSpPr>
            <a:spLocks noChangeShapeType="1"/>
          </p:cNvSpPr>
          <p:nvPr/>
        </p:nvSpPr>
        <p:spPr bwMode="auto">
          <a:xfrm flipV="1">
            <a:off x="3505200" y="4876800"/>
            <a:ext cx="838200" cy="0"/>
          </a:xfrm>
          <a:prstGeom prst="line">
            <a:avLst/>
          </a:prstGeom>
          <a:noFill/>
          <a:ln w="19050">
            <a:solidFill>
              <a:schemeClr val="bg1"/>
            </a:solidFill>
            <a:round/>
            <a:headEnd/>
            <a:tailEnd/>
          </a:ln>
        </p:spPr>
        <p:txBody>
          <a:bodyPr/>
          <a:lstStyle/>
          <a:p>
            <a:endParaRPr lang="fr-FR"/>
          </a:p>
        </p:txBody>
      </p:sp>
      <p:sp>
        <p:nvSpPr>
          <p:cNvPr id="7188" name="Rectangle 1044"/>
          <p:cNvSpPr>
            <a:spLocks noChangeArrowheads="1"/>
          </p:cNvSpPr>
          <p:nvPr/>
        </p:nvSpPr>
        <p:spPr bwMode="auto">
          <a:xfrm>
            <a:off x="1979613" y="5075238"/>
            <a:ext cx="1520825" cy="506412"/>
          </a:xfrm>
          <a:prstGeom prst="rect">
            <a:avLst/>
          </a:prstGeom>
          <a:solidFill>
            <a:srgbClr val="00FF00"/>
          </a:solidFill>
          <a:ln w="9525">
            <a:solidFill>
              <a:schemeClr val="bg1"/>
            </a:solidFill>
            <a:miter lim="800000"/>
            <a:headEnd/>
            <a:tailEnd/>
          </a:ln>
        </p:spPr>
        <p:txBody>
          <a:bodyPr anchor="ctr"/>
          <a:lstStyle/>
          <a:p>
            <a:pPr>
              <a:lnSpc>
                <a:spcPct val="100000"/>
              </a:lnSpc>
            </a:pPr>
            <a:r>
              <a:rPr lang="fr-FR" sz="2100" b="0"/>
              <a:t>Matière X</a:t>
            </a:r>
          </a:p>
        </p:txBody>
      </p:sp>
      <p:sp>
        <p:nvSpPr>
          <p:cNvPr id="7189" name="Rectangle 1045"/>
          <p:cNvSpPr>
            <a:spLocks noChangeArrowheads="1"/>
          </p:cNvSpPr>
          <p:nvPr/>
        </p:nvSpPr>
        <p:spPr bwMode="auto">
          <a:xfrm>
            <a:off x="3543300" y="5075238"/>
            <a:ext cx="1520825" cy="506412"/>
          </a:xfrm>
          <a:prstGeom prst="rect">
            <a:avLst/>
          </a:prstGeom>
          <a:solidFill>
            <a:srgbClr val="00FF00"/>
          </a:solidFill>
          <a:ln w="9525">
            <a:solidFill>
              <a:schemeClr val="bg1"/>
            </a:solidFill>
            <a:miter lim="800000"/>
            <a:headEnd/>
            <a:tailEnd/>
          </a:ln>
        </p:spPr>
        <p:txBody>
          <a:bodyPr anchor="ctr"/>
          <a:lstStyle/>
          <a:p>
            <a:pPr>
              <a:lnSpc>
                <a:spcPct val="100000"/>
              </a:lnSpc>
            </a:pPr>
            <a:r>
              <a:rPr lang="fr-FR" sz="2100" b="0"/>
              <a:t>Matière Y</a:t>
            </a:r>
          </a:p>
        </p:txBody>
      </p:sp>
      <p:sp>
        <p:nvSpPr>
          <p:cNvPr id="7190" name="Rectangle 1046"/>
          <p:cNvSpPr>
            <a:spLocks noChangeArrowheads="1"/>
          </p:cNvSpPr>
          <p:nvPr/>
        </p:nvSpPr>
        <p:spPr bwMode="auto">
          <a:xfrm>
            <a:off x="2628900" y="4122738"/>
            <a:ext cx="1827213" cy="504825"/>
          </a:xfrm>
          <a:prstGeom prst="rect">
            <a:avLst/>
          </a:prstGeom>
          <a:solidFill>
            <a:srgbClr val="CC99FF"/>
          </a:solidFill>
          <a:ln w="9525">
            <a:solidFill>
              <a:schemeClr val="bg1"/>
            </a:solidFill>
            <a:miter lim="800000"/>
            <a:headEnd/>
            <a:tailEnd/>
          </a:ln>
        </p:spPr>
        <p:txBody>
          <a:bodyPr anchor="ctr"/>
          <a:lstStyle/>
          <a:p>
            <a:pPr>
              <a:lnSpc>
                <a:spcPct val="100000"/>
              </a:lnSpc>
            </a:pPr>
            <a:r>
              <a:rPr lang="fr-FR" sz="2100" b="0"/>
              <a:t>Pièce A</a:t>
            </a:r>
          </a:p>
        </p:txBody>
      </p:sp>
      <p:sp>
        <p:nvSpPr>
          <p:cNvPr id="7191" name="Rectangle 1047"/>
          <p:cNvSpPr>
            <a:spLocks noChangeArrowheads="1"/>
          </p:cNvSpPr>
          <p:nvPr/>
        </p:nvSpPr>
        <p:spPr bwMode="auto">
          <a:xfrm>
            <a:off x="4687888" y="4122738"/>
            <a:ext cx="1827212" cy="504825"/>
          </a:xfrm>
          <a:prstGeom prst="rect">
            <a:avLst/>
          </a:prstGeom>
          <a:solidFill>
            <a:srgbClr val="CC99FF"/>
          </a:solidFill>
          <a:ln w="9525">
            <a:solidFill>
              <a:schemeClr val="bg1"/>
            </a:solidFill>
            <a:miter lim="800000"/>
            <a:headEnd/>
            <a:tailEnd/>
          </a:ln>
        </p:spPr>
        <p:txBody>
          <a:bodyPr anchor="ctr"/>
          <a:lstStyle/>
          <a:p>
            <a:pPr>
              <a:lnSpc>
                <a:spcPct val="100000"/>
              </a:lnSpc>
            </a:pPr>
            <a:r>
              <a:rPr lang="fr-FR" sz="2100" b="0"/>
              <a:t>Pièce B</a:t>
            </a:r>
          </a:p>
        </p:txBody>
      </p:sp>
      <p:sp>
        <p:nvSpPr>
          <p:cNvPr id="7192" name="Rectangle 1048"/>
          <p:cNvSpPr>
            <a:spLocks noChangeArrowheads="1"/>
          </p:cNvSpPr>
          <p:nvPr/>
        </p:nvSpPr>
        <p:spPr bwMode="auto">
          <a:xfrm>
            <a:off x="3541713" y="1885950"/>
            <a:ext cx="2060575" cy="506413"/>
          </a:xfrm>
          <a:prstGeom prst="rect">
            <a:avLst/>
          </a:prstGeom>
          <a:solidFill>
            <a:srgbClr val="FFCC00"/>
          </a:solidFill>
          <a:ln w="9525">
            <a:solidFill>
              <a:schemeClr val="bg1"/>
            </a:solidFill>
            <a:miter lim="800000"/>
            <a:headEnd/>
            <a:tailEnd/>
          </a:ln>
        </p:spPr>
        <p:txBody>
          <a:bodyPr anchor="ctr"/>
          <a:lstStyle/>
          <a:p>
            <a:pPr>
              <a:lnSpc>
                <a:spcPct val="100000"/>
              </a:lnSpc>
            </a:pPr>
            <a:r>
              <a:rPr lang="fr-FR" sz="2100" b="0"/>
              <a:t>Produit fini</a:t>
            </a:r>
          </a:p>
        </p:txBody>
      </p:sp>
      <p:sp>
        <p:nvSpPr>
          <p:cNvPr id="7193" name="Rectangle 1049"/>
          <p:cNvSpPr>
            <a:spLocks noChangeArrowheads="1"/>
          </p:cNvSpPr>
          <p:nvPr/>
        </p:nvSpPr>
        <p:spPr bwMode="auto">
          <a:xfrm>
            <a:off x="3543300" y="2840038"/>
            <a:ext cx="2060575" cy="835025"/>
          </a:xfrm>
          <a:prstGeom prst="rect">
            <a:avLst/>
          </a:prstGeom>
          <a:solidFill>
            <a:srgbClr val="00CCFF"/>
          </a:solidFill>
          <a:ln w="9525">
            <a:solidFill>
              <a:schemeClr val="bg1"/>
            </a:solidFill>
            <a:miter lim="800000"/>
            <a:headEnd/>
            <a:tailEnd/>
          </a:ln>
        </p:spPr>
        <p:txBody>
          <a:bodyPr anchor="ctr"/>
          <a:lstStyle/>
          <a:p>
            <a:pPr>
              <a:lnSpc>
                <a:spcPct val="100000"/>
              </a:lnSpc>
            </a:pPr>
            <a:r>
              <a:rPr lang="fr-FR" sz="2100" b="0"/>
              <a:t>Sous-ensemble</a:t>
            </a:r>
          </a:p>
          <a:p>
            <a:pPr>
              <a:lnSpc>
                <a:spcPct val="100000"/>
              </a:lnSpc>
            </a:pPr>
            <a:r>
              <a:rPr lang="fr-FR" sz="2100" b="0"/>
              <a:t>SE 2</a:t>
            </a:r>
          </a:p>
        </p:txBody>
      </p:sp>
      <p:sp>
        <p:nvSpPr>
          <p:cNvPr id="7194" name="Rectangle 1050"/>
          <p:cNvSpPr>
            <a:spLocks noChangeArrowheads="1"/>
          </p:cNvSpPr>
          <p:nvPr/>
        </p:nvSpPr>
        <p:spPr bwMode="auto">
          <a:xfrm>
            <a:off x="5940425" y="2840038"/>
            <a:ext cx="2060575" cy="835025"/>
          </a:xfrm>
          <a:prstGeom prst="rect">
            <a:avLst/>
          </a:prstGeom>
          <a:solidFill>
            <a:srgbClr val="00CCFF"/>
          </a:solidFill>
          <a:ln w="9525">
            <a:solidFill>
              <a:schemeClr val="bg1"/>
            </a:solidFill>
            <a:miter lim="800000"/>
            <a:headEnd/>
            <a:tailEnd/>
          </a:ln>
        </p:spPr>
        <p:txBody>
          <a:bodyPr anchor="ctr"/>
          <a:lstStyle/>
          <a:p>
            <a:pPr>
              <a:lnSpc>
                <a:spcPct val="100000"/>
              </a:lnSpc>
            </a:pPr>
            <a:r>
              <a:rPr lang="fr-FR" sz="2100" b="0"/>
              <a:t>Sous-ensemble</a:t>
            </a:r>
          </a:p>
          <a:p>
            <a:pPr>
              <a:lnSpc>
                <a:spcPct val="100000"/>
              </a:lnSpc>
            </a:pPr>
            <a:r>
              <a:rPr lang="fr-FR" sz="2100" b="0"/>
              <a:t>SE 3</a:t>
            </a:r>
          </a:p>
        </p:txBody>
      </p:sp>
    </p:spTree>
    <p:extLst>
      <p:ext uri="{BB962C8B-B14F-4D97-AF65-F5344CB8AC3E}">
        <p14:creationId xmlns:p14="http://schemas.microsoft.com/office/powerpoint/2010/main" val="1868789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3"/>
          <p:cNvSpPr>
            <a:spLocks noGrp="1"/>
          </p:cNvSpPr>
          <p:nvPr>
            <p:ph type="title"/>
          </p:nvPr>
        </p:nvSpPr>
        <p:spPr/>
        <p:txBody>
          <a:bodyPr/>
          <a:lstStyle/>
          <a:p>
            <a:r>
              <a:rPr lang="fr-FR" dirty="0" smtClean="0"/>
              <a:t>Gestion de la demande dépendante</a:t>
            </a:r>
          </a:p>
        </p:txBody>
      </p:sp>
      <p:sp>
        <p:nvSpPr>
          <p:cNvPr id="5" name="Rectangle 3"/>
          <p:cNvSpPr txBox="1">
            <a:spLocks noChangeArrowheads="1"/>
          </p:cNvSpPr>
          <p:nvPr/>
        </p:nvSpPr>
        <p:spPr>
          <a:xfrm>
            <a:off x="4859338" y="1844675"/>
            <a:ext cx="4033837" cy="4608513"/>
          </a:xfrm>
          <a:prstGeom prst="rect">
            <a:avLst/>
          </a:prstGeom>
          <a:ln>
            <a:noFill/>
          </a:ln>
        </p:spPr>
        <p:txBody>
          <a:bodyPr/>
          <a:lstStyle/>
          <a:p>
            <a:pPr marL="342900" indent="-342900" algn="l">
              <a:spcBef>
                <a:spcPct val="30000"/>
              </a:spcBef>
              <a:buSzPct val="100000"/>
              <a:buFont typeface="Arial"/>
              <a:buChar char="•"/>
              <a:defRPr/>
            </a:pPr>
            <a:r>
              <a:rPr lang="fr-FR" sz="2200" kern="0" dirty="0">
                <a:solidFill>
                  <a:srgbClr val="00279F"/>
                </a:solidFill>
                <a:latin typeface="+mn-lt"/>
              </a:rPr>
              <a:t>Type de production discrète (et non continue)</a:t>
            </a:r>
          </a:p>
          <a:p>
            <a:pPr marL="342900" indent="-342900" algn="l">
              <a:spcBef>
                <a:spcPct val="30000"/>
              </a:spcBef>
              <a:buSzPct val="100000"/>
              <a:buFont typeface="Arial"/>
              <a:buChar char="•"/>
              <a:defRPr/>
            </a:pPr>
            <a:r>
              <a:rPr lang="fr-FR" sz="2200" kern="0" dirty="0">
                <a:solidFill>
                  <a:srgbClr val="00279F"/>
                </a:solidFill>
                <a:latin typeface="+mn-lt"/>
              </a:rPr>
              <a:t>Des cycles de fabrication relativement stables</a:t>
            </a:r>
          </a:p>
          <a:p>
            <a:pPr marL="342900" indent="-342900" algn="l">
              <a:spcBef>
                <a:spcPct val="30000"/>
              </a:spcBef>
              <a:buSzPct val="100000"/>
              <a:buFont typeface="Arial"/>
              <a:buChar char="•"/>
              <a:defRPr/>
            </a:pPr>
            <a:endParaRPr lang="fr-FR" sz="2200" kern="0" dirty="0">
              <a:solidFill>
                <a:srgbClr val="00279F"/>
              </a:solidFill>
              <a:latin typeface="+mn-lt"/>
            </a:endParaRPr>
          </a:p>
          <a:p>
            <a:pPr marL="342900" indent="-342900" algn="l">
              <a:spcBef>
                <a:spcPct val="30000"/>
              </a:spcBef>
              <a:buSzPct val="100000"/>
              <a:buFont typeface="Arial"/>
              <a:buChar char="•"/>
              <a:defRPr/>
            </a:pPr>
            <a:r>
              <a:rPr lang="fr-FR" sz="2200" kern="0" dirty="0">
                <a:solidFill>
                  <a:srgbClr val="00279F"/>
                </a:solidFill>
                <a:latin typeface="+mn-lt"/>
              </a:rPr>
              <a:t>Logiciel de gestion de production</a:t>
            </a:r>
          </a:p>
          <a:p>
            <a:pPr marL="342900" indent="-342900" algn="l">
              <a:spcBef>
                <a:spcPct val="30000"/>
              </a:spcBef>
              <a:buSzPct val="100000"/>
              <a:buFont typeface="Arial"/>
              <a:buChar char="•"/>
              <a:defRPr/>
            </a:pPr>
            <a:r>
              <a:rPr lang="fr-FR" sz="2200" kern="0" dirty="0">
                <a:solidFill>
                  <a:srgbClr val="00279F"/>
                </a:solidFill>
                <a:latin typeface="+mn-lt"/>
              </a:rPr>
              <a:t>Nomenclatures et gammes justes</a:t>
            </a:r>
          </a:p>
          <a:p>
            <a:pPr marL="342900" indent="-342900" algn="l">
              <a:spcBef>
                <a:spcPct val="30000"/>
              </a:spcBef>
              <a:buSzPct val="100000"/>
              <a:buFont typeface="Arial"/>
              <a:buChar char="•"/>
              <a:defRPr/>
            </a:pPr>
            <a:r>
              <a:rPr lang="fr-FR" sz="2200" kern="0" dirty="0">
                <a:solidFill>
                  <a:srgbClr val="00279F"/>
                </a:solidFill>
                <a:latin typeface="+mn-lt"/>
              </a:rPr>
              <a:t>Informations sur les niveaux des stocks justes</a:t>
            </a:r>
          </a:p>
        </p:txBody>
      </p:sp>
      <p:grpSp>
        <p:nvGrpSpPr>
          <p:cNvPr id="8196" name="Group 3"/>
          <p:cNvGrpSpPr>
            <a:grpSpLocks/>
          </p:cNvGrpSpPr>
          <p:nvPr/>
        </p:nvGrpSpPr>
        <p:grpSpPr bwMode="auto">
          <a:xfrm>
            <a:off x="728663" y="2455863"/>
            <a:ext cx="3987800" cy="2559050"/>
            <a:chOff x="2408424" y="1074204"/>
            <a:chExt cx="4854575" cy="3116796"/>
          </a:xfrm>
        </p:grpSpPr>
        <p:sp>
          <p:nvSpPr>
            <p:cNvPr id="7" name="Rectangle 5"/>
            <p:cNvSpPr>
              <a:spLocks noChangeArrowheads="1"/>
            </p:cNvSpPr>
            <p:nvPr/>
          </p:nvSpPr>
          <p:spPr bwMode="auto">
            <a:xfrm>
              <a:off x="3956399" y="1074204"/>
              <a:ext cx="562374" cy="533645"/>
            </a:xfrm>
            <a:prstGeom prst="rect">
              <a:avLst/>
            </a:prstGeom>
            <a:gradFill flip="none" rotWithShape="0">
              <a:gsLst>
                <a:gs pos="0">
                  <a:srgbClr val="66B132"/>
                </a:gs>
                <a:gs pos="100000">
                  <a:srgbClr val="006633"/>
                </a:gs>
              </a:gsLst>
              <a:lin ang="5400000" scaled="1"/>
              <a:tileRect/>
            </a:gradFill>
            <a:ln w="12700" cap="flat">
              <a:solidFill>
                <a:srgbClr val="000000"/>
              </a:solidFill>
              <a:miter lim="800000"/>
              <a:headEnd type="none" w="med" len="med"/>
              <a:tailEnd type="none" w="med" len="med"/>
            </a:ln>
          </p:spPr>
          <p:txBody>
            <a:bodyPr lIns="72000" tIns="46800" rIns="72000" bIns="46800" anchor="ctr"/>
            <a:lstStyle/>
            <a:p>
              <a:r>
                <a:rPr lang="fr-FR" sz="1200">
                  <a:solidFill>
                    <a:schemeClr val="tx1"/>
                  </a:solidFill>
                  <a:ea typeface="Arial Narrow" pitchFamily="34" charset="0"/>
                  <a:cs typeface="Arial Narrow" pitchFamily="34" charset="0"/>
                </a:rPr>
                <a:t>A</a:t>
              </a:r>
            </a:p>
          </p:txBody>
        </p:sp>
        <p:sp>
          <p:nvSpPr>
            <p:cNvPr id="8" name="Rectangle 6"/>
            <p:cNvSpPr>
              <a:spLocks noChangeArrowheads="1"/>
            </p:cNvSpPr>
            <p:nvPr/>
          </p:nvSpPr>
          <p:spPr bwMode="auto">
            <a:xfrm>
              <a:off x="2408424" y="2590065"/>
              <a:ext cx="562373" cy="533645"/>
            </a:xfrm>
            <a:prstGeom prst="rect">
              <a:avLst/>
            </a:prstGeom>
            <a:gradFill flip="none" rotWithShape="0">
              <a:gsLst>
                <a:gs pos="0">
                  <a:srgbClr val="66B132"/>
                </a:gs>
                <a:gs pos="100000">
                  <a:srgbClr val="006633"/>
                </a:gs>
              </a:gsLst>
              <a:lin ang="5400000" scaled="1"/>
              <a:tileRect/>
            </a:gradFill>
            <a:ln w="12700" cap="flat">
              <a:solidFill>
                <a:srgbClr val="000000"/>
              </a:solidFill>
              <a:miter lim="800000"/>
              <a:headEnd type="none" w="med" len="med"/>
              <a:tailEnd type="none" w="med" len="med"/>
            </a:ln>
            <a:extLst/>
          </p:spPr>
          <p:txBody>
            <a:bodyPr lIns="72000" tIns="46800" rIns="72000" bIns="46800" anchor="ctr"/>
            <a:lstStyle/>
            <a:p>
              <a:r>
                <a:rPr lang="fr-FR" sz="1200">
                  <a:solidFill>
                    <a:schemeClr val="tx1"/>
                  </a:solidFill>
                  <a:ea typeface="Arial Narrow" pitchFamily="34" charset="0"/>
                  <a:cs typeface="Arial Narrow" pitchFamily="34" charset="0"/>
                </a:rPr>
                <a:t>B</a:t>
              </a:r>
            </a:p>
          </p:txBody>
        </p:sp>
        <p:sp>
          <p:nvSpPr>
            <p:cNvPr id="9" name="Rectangle 7"/>
            <p:cNvSpPr>
              <a:spLocks noChangeArrowheads="1"/>
            </p:cNvSpPr>
            <p:nvPr/>
          </p:nvSpPr>
          <p:spPr bwMode="auto">
            <a:xfrm>
              <a:off x="3956399" y="2590065"/>
              <a:ext cx="562374" cy="533645"/>
            </a:xfrm>
            <a:prstGeom prst="rect">
              <a:avLst/>
            </a:prstGeom>
            <a:gradFill flip="none" rotWithShape="0">
              <a:gsLst>
                <a:gs pos="0">
                  <a:srgbClr val="66B132"/>
                </a:gs>
                <a:gs pos="100000">
                  <a:srgbClr val="006633"/>
                </a:gs>
              </a:gsLst>
              <a:lin ang="5400000" scaled="1"/>
              <a:tileRect/>
            </a:gradFill>
            <a:ln w="12700" cap="flat">
              <a:solidFill>
                <a:srgbClr val="000000"/>
              </a:solidFill>
              <a:miter lim="800000"/>
              <a:headEnd type="none" w="med" len="med"/>
              <a:tailEnd type="none" w="med" len="med"/>
            </a:ln>
            <a:extLst/>
          </p:spPr>
          <p:txBody>
            <a:bodyPr lIns="72000" tIns="46800" rIns="72000" bIns="46800" anchor="ctr"/>
            <a:lstStyle/>
            <a:p>
              <a:r>
                <a:rPr lang="fr-FR" sz="1200">
                  <a:solidFill>
                    <a:schemeClr val="tx1"/>
                  </a:solidFill>
                  <a:ea typeface="Arial Narrow" pitchFamily="34" charset="0"/>
                  <a:cs typeface="Arial Narrow" pitchFamily="34" charset="0"/>
                </a:rPr>
                <a:t>C</a:t>
              </a:r>
            </a:p>
          </p:txBody>
        </p:sp>
        <p:sp>
          <p:nvSpPr>
            <p:cNvPr id="10" name="Rectangle 8"/>
            <p:cNvSpPr>
              <a:spLocks noChangeArrowheads="1"/>
            </p:cNvSpPr>
            <p:nvPr/>
          </p:nvSpPr>
          <p:spPr bwMode="auto">
            <a:xfrm>
              <a:off x="5573947" y="2590065"/>
              <a:ext cx="564306" cy="533645"/>
            </a:xfrm>
            <a:prstGeom prst="rect">
              <a:avLst/>
            </a:prstGeom>
            <a:gradFill flip="none" rotWithShape="0">
              <a:gsLst>
                <a:gs pos="0">
                  <a:srgbClr val="66B132"/>
                </a:gs>
                <a:gs pos="100000">
                  <a:srgbClr val="006633"/>
                </a:gs>
              </a:gsLst>
              <a:lin ang="5400000" scaled="1"/>
              <a:tileRect/>
            </a:gradFill>
            <a:ln w="12700" cap="flat">
              <a:solidFill>
                <a:srgbClr val="000000"/>
              </a:solidFill>
              <a:miter lim="800000"/>
              <a:headEnd type="none" w="med" len="med"/>
              <a:tailEnd type="none" w="med" len="med"/>
            </a:ln>
          </p:spPr>
          <p:txBody>
            <a:bodyPr lIns="72000" tIns="46800" rIns="72000" bIns="46800" anchor="ctr"/>
            <a:lstStyle/>
            <a:p>
              <a:r>
                <a:rPr lang="fr-FR" sz="1200">
                  <a:solidFill>
                    <a:schemeClr val="tx1"/>
                  </a:solidFill>
                  <a:ea typeface="Arial Narrow" pitchFamily="34" charset="0"/>
                  <a:cs typeface="Arial Narrow" pitchFamily="34" charset="0"/>
                </a:rPr>
                <a:t>D</a:t>
              </a:r>
            </a:p>
          </p:txBody>
        </p:sp>
        <p:sp>
          <p:nvSpPr>
            <p:cNvPr id="11" name="Rectangle 9"/>
            <p:cNvSpPr>
              <a:spLocks noChangeArrowheads="1"/>
            </p:cNvSpPr>
            <p:nvPr/>
          </p:nvSpPr>
          <p:spPr bwMode="auto">
            <a:xfrm>
              <a:off x="5573947" y="3657355"/>
              <a:ext cx="564306" cy="533645"/>
            </a:xfrm>
            <a:prstGeom prst="rect">
              <a:avLst/>
            </a:prstGeom>
            <a:gradFill flip="none" rotWithShape="0">
              <a:gsLst>
                <a:gs pos="0">
                  <a:srgbClr val="66B132"/>
                </a:gs>
                <a:gs pos="100000">
                  <a:srgbClr val="006633"/>
                </a:gs>
              </a:gsLst>
              <a:lin ang="5400000" scaled="1"/>
              <a:tileRect/>
            </a:gradFill>
            <a:ln w="12700" cap="flat">
              <a:solidFill>
                <a:srgbClr val="000000"/>
              </a:solidFill>
              <a:miter lim="800000"/>
              <a:headEnd type="none" w="med" len="med"/>
              <a:tailEnd type="none" w="med" len="med"/>
            </a:ln>
          </p:spPr>
          <p:txBody>
            <a:bodyPr lIns="72000" tIns="46800" rIns="72000" bIns="46800" anchor="ctr"/>
            <a:lstStyle/>
            <a:p>
              <a:r>
                <a:rPr lang="fr-FR" sz="1200">
                  <a:solidFill>
                    <a:schemeClr val="tx1"/>
                  </a:solidFill>
                  <a:ea typeface="Arial Narrow" pitchFamily="34" charset="0"/>
                  <a:cs typeface="Arial Narrow" pitchFamily="34" charset="0"/>
                </a:rPr>
                <a:t>E</a:t>
              </a:r>
            </a:p>
          </p:txBody>
        </p:sp>
        <p:cxnSp>
          <p:nvCxnSpPr>
            <p:cNvPr id="12" name="AutoShape 10"/>
            <p:cNvCxnSpPr>
              <a:cxnSpLocks noChangeShapeType="1"/>
              <a:stCxn id="7" idx="2"/>
              <a:endCxn id="8" idx="0"/>
            </p:cNvCxnSpPr>
            <p:nvPr/>
          </p:nvCxnSpPr>
          <p:spPr bwMode="auto">
            <a:xfrm rot="5400000">
              <a:off x="2973457" y="1324969"/>
              <a:ext cx="982216" cy="1547975"/>
            </a:xfrm>
            <a:prstGeom prst="bentConnector3">
              <a:avLst>
                <a:gd name="adj1" fmla="val 50000"/>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cxnSp>
          <p:nvCxnSpPr>
            <p:cNvPr id="13" name="AutoShape 11"/>
            <p:cNvCxnSpPr>
              <a:cxnSpLocks noChangeShapeType="1"/>
              <a:stCxn id="7" idx="2"/>
              <a:endCxn id="9" idx="0"/>
            </p:cNvCxnSpPr>
            <p:nvPr/>
          </p:nvCxnSpPr>
          <p:spPr bwMode="auto">
            <a:xfrm>
              <a:off x="4238552" y="1607849"/>
              <a:ext cx="0" cy="982216"/>
            </a:xfrm>
            <a:prstGeom prst="straightConnector1">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cxnSp>
          <p:nvCxnSpPr>
            <p:cNvPr id="14" name="AutoShape 12"/>
            <p:cNvCxnSpPr>
              <a:cxnSpLocks noChangeShapeType="1"/>
              <a:stCxn id="7" idx="2"/>
              <a:endCxn id="10" idx="0"/>
            </p:cNvCxnSpPr>
            <p:nvPr/>
          </p:nvCxnSpPr>
          <p:spPr bwMode="auto">
            <a:xfrm rot="16200000" flipH="1">
              <a:off x="4556218" y="1290183"/>
              <a:ext cx="982216" cy="1617548"/>
            </a:xfrm>
            <a:prstGeom prst="bentConnector3">
              <a:avLst>
                <a:gd name="adj1" fmla="val 50000"/>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cxnSp>
          <p:nvCxnSpPr>
            <p:cNvPr id="15" name="AutoShape 13"/>
            <p:cNvCxnSpPr>
              <a:cxnSpLocks noChangeShapeType="1"/>
              <a:stCxn id="10" idx="2"/>
              <a:endCxn id="11" idx="0"/>
            </p:cNvCxnSpPr>
            <p:nvPr/>
          </p:nvCxnSpPr>
          <p:spPr bwMode="auto">
            <a:xfrm rot="5400000">
              <a:off x="5589277" y="3390533"/>
              <a:ext cx="533645" cy="0"/>
            </a:xfrm>
            <a:prstGeom prst="straightConnector1">
              <a:avLst/>
            </a:prstGeom>
            <a:ln>
              <a:solidFill>
                <a:srgbClr val="000000"/>
              </a:solidFill>
              <a:headEnd type="none"/>
              <a:tailEnd type="none"/>
            </a:ln>
            <a:effectLst/>
            <a:extLst/>
          </p:spPr>
          <p:style>
            <a:lnRef idx="2">
              <a:schemeClr val="accent1"/>
            </a:lnRef>
            <a:fillRef idx="0">
              <a:schemeClr val="accent1"/>
            </a:fillRef>
            <a:effectRef idx="1">
              <a:schemeClr val="accent1"/>
            </a:effectRef>
            <a:fontRef idx="minor">
              <a:schemeClr val="tx1"/>
            </a:fontRef>
          </p:style>
        </p:cxnSp>
        <p:sp>
          <p:nvSpPr>
            <p:cNvPr id="16" name="Text Box 14"/>
            <p:cNvSpPr txBox="1">
              <a:spLocks noChangeArrowheads="1"/>
            </p:cNvSpPr>
            <p:nvPr/>
          </p:nvSpPr>
          <p:spPr bwMode="auto">
            <a:xfrm>
              <a:off x="4518773" y="1149610"/>
              <a:ext cx="1126678" cy="349963"/>
            </a:xfrm>
            <a:prstGeom prst="rect">
              <a:avLst/>
            </a:prstGeom>
            <a:noFill/>
            <a:ln>
              <a:noFill/>
            </a:ln>
            <a:extLst/>
          </p:spPr>
          <p:txBody>
            <a:bodyPr>
              <a:spAutoFit/>
            </a:bodyPr>
            <a:lstStyle>
              <a:lvl1pPr>
                <a:defRPr sz="1600" b="1">
                  <a:solidFill>
                    <a:schemeClr val="tx1"/>
                  </a:solidFill>
                  <a:latin typeface="Arial" charset="0"/>
                  <a:ea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spcBef>
                  <a:spcPct val="50000"/>
                </a:spcBef>
                <a:defRPr/>
              </a:pPr>
              <a:r>
                <a:rPr lang="fr-FR" sz="1400" b="0" dirty="0">
                  <a:solidFill>
                    <a:srgbClr val="000000"/>
                  </a:solidFill>
                  <a:latin typeface="+mj-lt"/>
                </a:rPr>
                <a:t>Délai=2</a:t>
              </a:r>
            </a:p>
          </p:txBody>
        </p:sp>
        <p:sp>
          <p:nvSpPr>
            <p:cNvPr id="17" name="Text Box 15"/>
            <p:cNvSpPr txBox="1">
              <a:spLocks noChangeArrowheads="1"/>
            </p:cNvSpPr>
            <p:nvPr/>
          </p:nvSpPr>
          <p:spPr bwMode="auto">
            <a:xfrm>
              <a:off x="6138253" y="2667405"/>
              <a:ext cx="1124746" cy="348029"/>
            </a:xfrm>
            <a:prstGeom prst="rect">
              <a:avLst/>
            </a:prstGeom>
            <a:noFill/>
            <a:ln>
              <a:noFill/>
            </a:ln>
            <a:extLst/>
          </p:spPr>
          <p:txBody>
            <a:bodyPr>
              <a:spAutoFit/>
            </a:bodyPr>
            <a:lstStyle>
              <a:lvl1pPr>
                <a:defRPr sz="1600" b="1">
                  <a:solidFill>
                    <a:schemeClr val="tx1"/>
                  </a:solidFill>
                  <a:latin typeface="Arial" charset="0"/>
                  <a:ea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spcBef>
                  <a:spcPct val="50000"/>
                </a:spcBef>
                <a:defRPr/>
              </a:pPr>
              <a:r>
                <a:rPr lang="fr-FR" sz="1400" b="0" dirty="0">
                  <a:solidFill>
                    <a:srgbClr val="000000"/>
                  </a:solidFill>
                  <a:latin typeface="+mj-lt"/>
                </a:rPr>
                <a:t>Délai=8</a:t>
              </a:r>
            </a:p>
          </p:txBody>
        </p:sp>
        <p:sp>
          <p:nvSpPr>
            <p:cNvPr id="18" name="Text Box 16"/>
            <p:cNvSpPr txBox="1">
              <a:spLocks noChangeArrowheads="1"/>
            </p:cNvSpPr>
            <p:nvPr/>
          </p:nvSpPr>
          <p:spPr bwMode="auto">
            <a:xfrm>
              <a:off x="6138253" y="3734695"/>
              <a:ext cx="1124746" cy="348029"/>
            </a:xfrm>
            <a:prstGeom prst="rect">
              <a:avLst/>
            </a:prstGeom>
            <a:noFill/>
            <a:ln>
              <a:noFill/>
            </a:ln>
            <a:extLst/>
          </p:spPr>
          <p:txBody>
            <a:bodyPr>
              <a:spAutoFit/>
            </a:bodyPr>
            <a:lstStyle>
              <a:lvl1pPr>
                <a:defRPr sz="1600" b="1">
                  <a:solidFill>
                    <a:schemeClr val="tx1"/>
                  </a:solidFill>
                  <a:latin typeface="Arial" charset="0"/>
                  <a:ea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spcBef>
                  <a:spcPct val="50000"/>
                </a:spcBef>
                <a:defRPr/>
              </a:pPr>
              <a:r>
                <a:rPr lang="fr-FR" sz="1400" b="0" dirty="0">
                  <a:solidFill>
                    <a:srgbClr val="000000"/>
                  </a:solidFill>
                  <a:latin typeface="+mj-lt"/>
                </a:rPr>
                <a:t>Délai=16</a:t>
              </a:r>
            </a:p>
          </p:txBody>
        </p:sp>
        <p:sp>
          <p:nvSpPr>
            <p:cNvPr id="19" name="Text Box 17"/>
            <p:cNvSpPr txBox="1">
              <a:spLocks noChangeArrowheads="1"/>
            </p:cNvSpPr>
            <p:nvPr/>
          </p:nvSpPr>
          <p:spPr bwMode="auto">
            <a:xfrm>
              <a:off x="4518773" y="2667405"/>
              <a:ext cx="1126678" cy="348029"/>
            </a:xfrm>
            <a:prstGeom prst="rect">
              <a:avLst/>
            </a:prstGeom>
            <a:noFill/>
            <a:ln>
              <a:noFill/>
            </a:ln>
            <a:extLst/>
          </p:spPr>
          <p:txBody>
            <a:bodyPr>
              <a:spAutoFit/>
            </a:bodyPr>
            <a:lstStyle>
              <a:lvl1pPr>
                <a:defRPr sz="1600" b="1">
                  <a:solidFill>
                    <a:schemeClr val="tx1"/>
                  </a:solidFill>
                  <a:latin typeface="Arial" charset="0"/>
                  <a:ea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spcBef>
                  <a:spcPct val="50000"/>
                </a:spcBef>
                <a:defRPr/>
              </a:pPr>
              <a:r>
                <a:rPr lang="fr-FR" sz="1400" b="0" dirty="0">
                  <a:solidFill>
                    <a:srgbClr val="000000"/>
                  </a:solidFill>
                  <a:latin typeface="+mj-lt"/>
                </a:rPr>
                <a:t>Délai=5</a:t>
              </a:r>
            </a:p>
          </p:txBody>
        </p:sp>
        <p:sp>
          <p:nvSpPr>
            <p:cNvPr id="20" name="Text Box 18"/>
            <p:cNvSpPr txBox="1">
              <a:spLocks noChangeArrowheads="1"/>
            </p:cNvSpPr>
            <p:nvPr/>
          </p:nvSpPr>
          <p:spPr bwMode="auto">
            <a:xfrm>
              <a:off x="2970797" y="2667405"/>
              <a:ext cx="1126679" cy="348029"/>
            </a:xfrm>
            <a:prstGeom prst="rect">
              <a:avLst/>
            </a:prstGeom>
            <a:noFill/>
            <a:ln>
              <a:noFill/>
            </a:ln>
            <a:extLst/>
          </p:spPr>
          <p:txBody>
            <a:bodyPr>
              <a:spAutoFit/>
            </a:bodyPr>
            <a:lstStyle>
              <a:lvl1pPr>
                <a:defRPr sz="1600" b="1">
                  <a:solidFill>
                    <a:schemeClr val="tx1"/>
                  </a:solidFill>
                  <a:latin typeface="Arial" charset="0"/>
                  <a:ea typeface="ＭＳ Ｐゴシック" charset="0"/>
                </a:defRPr>
              </a:lvl1pPr>
              <a:lvl2pPr marL="742950" indent="-285750">
                <a:defRPr sz="1600" b="1">
                  <a:solidFill>
                    <a:schemeClr val="tx1"/>
                  </a:solidFill>
                  <a:latin typeface="Arial" charset="0"/>
                  <a:ea typeface="ＭＳ Ｐゴシック" charset="0"/>
                </a:defRPr>
              </a:lvl2pPr>
              <a:lvl3pPr marL="1143000" indent="-228600">
                <a:defRPr sz="1600" b="1">
                  <a:solidFill>
                    <a:schemeClr val="tx1"/>
                  </a:solidFill>
                  <a:latin typeface="Arial" charset="0"/>
                  <a:ea typeface="ＭＳ Ｐゴシック" charset="0"/>
                </a:defRPr>
              </a:lvl3pPr>
              <a:lvl4pPr marL="1600200" indent="-228600">
                <a:defRPr sz="1600" b="1">
                  <a:solidFill>
                    <a:schemeClr val="tx1"/>
                  </a:solidFill>
                  <a:latin typeface="Arial" charset="0"/>
                  <a:ea typeface="ＭＳ Ｐゴシック" charset="0"/>
                </a:defRPr>
              </a:lvl4pPr>
              <a:lvl5pPr marL="2057400" indent="-22860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spcBef>
                  <a:spcPct val="50000"/>
                </a:spcBef>
                <a:defRPr/>
              </a:pPr>
              <a:r>
                <a:rPr lang="fr-FR" sz="1400" b="0" dirty="0">
                  <a:solidFill>
                    <a:srgbClr val="000000"/>
                  </a:solidFill>
                  <a:latin typeface="+mj-lt"/>
                </a:rPr>
                <a:t>Délai=6</a:t>
              </a:r>
            </a:p>
          </p:txBody>
        </p:sp>
      </p:grpSp>
      <p:sp>
        <p:nvSpPr>
          <p:cNvPr id="21" name="TextBox 1"/>
          <p:cNvSpPr txBox="1"/>
          <p:nvPr/>
        </p:nvSpPr>
        <p:spPr>
          <a:xfrm>
            <a:off x="1536700" y="5121275"/>
            <a:ext cx="2057400" cy="369888"/>
          </a:xfrm>
          <a:prstGeom prst="rect">
            <a:avLst/>
          </a:prstGeom>
          <a:noFill/>
          <a:ln>
            <a:noFill/>
          </a:ln>
        </p:spPr>
        <p:txBody>
          <a:bodyPr wrap="none">
            <a:spAutoFit/>
          </a:bodyPr>
          <a:lstStyle/>
          <a:p>
            <a:pPr>
              <a:defRPr/>
            </a:pPr>
            <a:r>
              <a:rPr lang="fr-FR" sz="1800" dirty="0">
                <a:latin typeface="+mj-lt"/>
              </a:rPr>
              <a:t>Demande dépendante</a:t>
            </a:r>
          </a:p>
        </p:txBody>
      </p:sp>
      <p:sp>
        <p:nvSpPr>
          <p:cNvPr id="22" name="TextBox 19"/>
          <p:cNvSpPr txBox="1"/>
          <p:nvPr/>
        </p:nvSpPr>
        <p:spPr>
          <a:xfrm>
            <a:off x="1462088" y="1881188"/>
            <a:ext cx="2205037" cy="369887"/>
          </a:xfrm>
          <a:prstGeom prst="rect">
            <a:avLst/>
          </a:prstGeom>
          <a:noFill/>
          <a:ln>
            <a:noFill/>
          </a:ln>
        </p:spPr>
        <p:txBody>
          <a:bodyPr wrap="none">
            <a:spAutoFit/>
          </a:bodyPr>
          <a:lstStyle/>
          <a:p>
            <a:pPr>
              <a:defRPr/>
            </a:pPr>
            <a:r>
              <a:rPr lang="fr-FR" sz="1800" dirty="0">
                <a:latin typeface="+mj-lt"/>
              </a:rPr>
              <a:t>Demande indépendante</a:t>
            </a:r>
          </a:p>
        </p:txBody>
      </p:sp>
      <p:sp>
        <p:nvSpPr>
          <p:cNvPr id="23" name="Rectangle 22"/>
          <p:cNvSpPr/>
          <p:nvPr/>
        </p:nvSpPr>
        <p:spPr>
          <a:xfrm>
            <a:off x="539750" y="1738313"/>
            <a:ext cx="4103688" cy="1366837"/>
          </a:xfrm>
          <a:prstGeom prst="rect">
            <a:avLst/>
          </a:prstGeom>
          <a:noFill/>
          <a:ln>
            <a:solidFill>
              <a:srgbClr val="000000"/>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fr-FR" dirty="0"/>
          </a:p>
        </p:txBody>
      </p:sp>
      <p:sp>
        <p:nvSpPr>
          <p:cNvPr id="24" name="Rectangle 23"/>
          <p:cNvSpPr/>
          <p:nvPr/>
        </p:nvSpPr>
        <p:spPr>
          <a:xfrm>
            <a:off x="539750" y="3546475"/>
            <a:ext cx="4103688" cy="2114550"/>
          </a:xfrm>
          <a:prstGeom prst="rect">
            <a:avLst/>
          </a:prstGeom>
          <a:noFill/>
          <a:ln>
            <a:solidFill>
              <a:srgbClr val="000000"/>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fr-FR" dirty="0"/>
          </a:p>
        </p:txBody>
      </p:sp>
    </p:spTree>
    <p:extLst>
      <p:ext uri="{BB962C8B-B14F-4D97-AF65-F5344CB8AC3E}">
        <p14:creationId xmlns:p14="http://schemas.microsoft.com/office/powerpoint/2010/main" val="1301850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p:spPr>
        <p:txBody>
          <a:bodyPr/>
          <a:lstStyle/>
          <a:p>
            <a:r>
              <a:rPr lang="fr-FR" dirty="0" smtClean="0"/>
              <a:t>Le principe de la MRP</a:t>
            </a:r>
          </a:p>
        </p:txBody>
      </p:sp>
      <p:sp>
        <p:nvSpPr>
          <p:cNvPr id="9219" name="Rectangle 3"/>
          <p:cNvSpPr>
            <a:spLocks noChangeArrowheads="1"/>
          </p:cNvSpPr>
          <p:nvPr/>
        </p:nvSpPr>
        <p:spPr bwMode="auto">
          <a:xfrm>
            <a:off x="1068388" y="1906588"/>
            <a:ext cx="7235825" cy="1074737"/>
          </a:xfrm>
          <a:prstGeom prst="rect">
            <a:avLst/>
          </a:prstGeom>
          <a:noFill/>
          <a:ln w="12700">
            <a:noFill/>
            <a:miter lim="800000"/>
            <a:headEnd/>
            <a:tailEnd/>
          </a:ln>
        </p:spPr>
        <p:txBody>
          <a:bodyPr lIns="90488" tIns="44450" rIns="90488" bIns="44450">
            <a:spAutoFit/>
          </a:bodyPr>
          <a:lstStyle/>
          <a:p>
            <a:pPr algn="l">
              <a:spcBef>
                <a:spcPct val="30000"/>
              </a:spcBef>
            </a:pPr>
            <a:r>
              <a:rPr lang="fr-FR" sz="2400" dirty="0">
                <a:solidFill>
                  <a:schemeClr val="accent2"/>
                </a:solidFill>
              </a:rPr>
              <a:t>La MRP (</a:t>
            </a:r>
            <a:r>
              <a:rPr lang="fr-FR" sz="2400" dirty="0" err="1">
                <a:solidFill>
                  <a:schemeClr val="accent2"/>
                </a:solidFill>
              </a:rPr>
              <a:t>Material</a:t>
            </a:r>
            <a:r>
              <a:rPr lang="fr-FR" sz="2400" dirty="0">
                <a:solidFill>
                  <a:schemeClr val="accent2"/>
                </a:solidFill>
              </a:rPr>
              <a:t> </a:t>
            </a:r>
            <a:r>
              <a:rPr lang="fr-FR" sz="2400" dirty="0" err="1">
                <a:solidFill>
                  <a:schemeClr val="accent2"/>
                </a:solidFill>
              </a:rPr>
              <a:t>Requirements</a:t>
            </a:r>
            <a:r>
              <a:rPr lang="fr-FR" sz="2400" dirty="0">
                <a:solidFill>
                  <a:schemeClr val="accent2"/>
                </a:solidFill>
              </a:rPr>
              <a:t> Planning) est une méthode de gestion de production qui consiste à calculer les besoins nets jalonnés.</a:t>
            </a:r>
          </a:p>
        </p:txBody>
      </p:sp>
      <p:sp>
        <p:nvSpPr>
          <p:cNvPr id="9220" name="Rectangle 4"/>
          <p:cNvSpPr>
            <a:spLocks noGrp="1" noChangeArrowheads="1"/>
          </p:cNvSpPr>
          <p:nvPr>
            <p:ph type="body" idx="1"/>
          </p:nvPr>
        </p:nvSpPr>
        <p:spPr>
          <a:xfrm>
            <a:off x="1066800" y="3124200"/>
            <a:ext cx="7620000" cy="2667000"/>
          </a:xfrm>
          <a:noFill/>
        </p:spPr>
        <p:txBody>
          <a:bodyPr/>
          <a:lstStyle/>
          <a:p>
            <a:pPr lvl="1"/>
            <a:r>
              <a:rPr lang="fr-FR" smtClean="0"/>
              <a:t>Elle part de la constatation que les besoins des niveaux inférieurs des nomenclatures sont liés directement aux besoins des niveaux supérieurs (besoins liés)</a:t>
            </a:r>
          </a:p>
          <a:p>
            <a:pPr lvl="1"/>
            <a:r>
              <a:rPr lang="fr-FR" smtClean="0"/>
              <a:t>Elle tient compte des stocks existants à tous les niveaux</a:t>
            </a:r>
          </a:p>
          <a:p>
            <a:pPr lvl="1"/>
            <a:r>
              <a:rPr lang="fr-FR" smtClean="0"/>
              <a:t>Elle tient compte, dans le jalonnement des besoins, des cycles de fabrication de chaque pièce</a:t>
            </a:r>
          </a:p>
          <a:p>
            <a:pPr lvl="1"/>
            <a:r>
              <a:rPr lang="fr-FR" smtClean="0"/>
              <a:t>Elle suppose que la capacité requise est disponible</a:t>
            </a:r>
          </a:p>
          <a:p>
            <a:pPr lvl="1"/>
            <a:r>
              <a:rPr lang="fr-FR" smtClean="0"/>
              <a:t>Elle se situe donc en aval du plan industriel et commercial</a:t>
            </a:r>
          </a:p>
        </p:txBody>
      </p:sp>
    </p:spTree>
    <p:extLst>
      <p:ext uri="{BB962C8B-B14F-4D97-AF65-F5344CB8AC3E}">
        <p14:creationId xmlns:p14="http://schemas.microsoft.com/office/powerpoint/2010/main" val="373612753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p:spPr>
        <p:txBody>
          <a:bodyPr/>
          <a:lstStyle/>
          <a:p>
            <a:r>
              <a:rPr lang="fr-FR" dirty="0" smtClean="0"/>
              <a:t>Le principe du calcul des besoins nets</a:t>
            </a:r>
          </a:p>
        </p:txBody>
      </p:sp>
      <p:sp>
        <p:nvSpPr>
          <p:cNvPr id="10243" name="Rectangle 3"/>
          <p:cNvSpPr>
            <a:spLocks noGrp="1" noChangeArrowheads="1"/>
          </p:cNvSpPr>
          <p:nvPr>
            <p:ph type="body" idx="1"/>
          </p:nvPr>
        </p:nvSpPr>
        <p:spPr>
          <a:xfrm>
            <a:off x="1066800" y="1676400"/>
            <a:ext cx="7696200" cy="4114800"/>
          </a:xfrm>
          <a:noFill/>
        </p:spPr>
        <p:txBody>
          <a:bodyPr/>
          <a:lstStyle/>
          <a:p>
            <a:pPr lvl="1">
              <a:lnSpc>
                <a:spcPct val="80000"/>
              </a:lnSpc>
            </a:pPr>
            <a:r>
              <a:rPr lang="fr-FR" sz="2400" smtClean="0"/>
              <a:t>On part de la demande en produits finis (commandes et prévisions) =&gt; </a:t>
            </a:r>
            <a:r>
              <a:rPr lang="fr-FR" sz="2400" smtClean="0">
                <a:solidFill>
                  <a:schemeClr val="accent2"/>
                </a:solidFill>
              </a:rPr>
              <a:t>besoins bruts</a:t>
            </a:r>
          </a:p>
          <a:p>
            <a:pPr lvl="1">
              <a:lnSpc>
                <a:spcPct val="80000"/>
              </a:lnSpc>
            </a:pPr>
            <a:r>
              <a:rPr lang="fr-FR" sz="2400" smtClean="0"/>
              <a:t>On soustrait les stocks de produits finis =&gt; </a:t>
            </a:r>
            <a:r>
              <a:rPr lang="fr-FR" sz="2400" smtClean="0">
                <a:solidFill>
                  <a:schemeClr val="accent2"/>
                </a:solidFill>
              </a:rPr>
              <a:t>besoins nets</a:t>
            </a:r>
          </a:p>
          <a:p>
            <a:pPr lvl="1">
              <a:lnSpc>
                <a:spcPct val="80000"/>
              </a:lnSpc>
            </a:pPr>
            <a:r>
              <a:rPr lang="fr-FR" sz="2400" smtClean="0"/>
              <a:t>On décompose les besoins nets par l'intermédiaire de la nomenclature, ce qui donne les besoins bruts en composants du niveau inférieur</a:t>
            </a:r>
          </a:p>
          <a:p>
            <a:pPr lvl="1">
              <a:lnSpc>
                <a:spcPct val="80000"/>
              </a:lnSpc>
            </a:pPr>
            <a:r>
              <a:rPr lang="fr-FR" sz="2400" smtClean="0"/>
              <a:t>Pour chaque composant, on soustrait les </a:t>
            </a:r>
            <a:r>
              <a:rPr lang="fr-FR" sz="2400" smtClean="0">
                <a:solidFill>
                  <a:schemeClr val="accent2"/>
                </a:solidFill>
              </a:rPr>
              <a:t>stocks disponibles</a:t>
            </a:r>
          </a:p>
          <a:p>
            <a:pPr lvl="1">
              <a:lnSpc>
                <a:spcPct val="80000"/>
              </a:lnSpc>
            </a:pPr>
            <a:r>
              <a:rPr lang="fr-FR" sz="2400" smtClean="0"/>
              <a:t>On répète cette procédure jusqu'au niveau des produits achetés</a:t>
            </a:r>
          </a:p>
        </p:txBody>
      </p:sp>
    </p:spTree>
    <p:extLst>
      <p:ext uri="{BB962C8B-B14F-4D97-AF65-F5344CB8AC3E}">
        <p14:creationId xmlns:p14="http://schemas.microsoft.com/office/powerpoint/2010/main" val="9109982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descr=" 11266"/>
          <p:cNvSpPr>
            <a:spLocks/>
          </p:cNvSpPr>
          <p:nvPr/>
        </p:nvSpPr>
        <p:spPr bwMode="auto">
          <a:xfrm>
            <a:off x="2933700" y="1158875"/>
            <a:ext cx="9525" cy="6350"/>
          </a:xfrm>
          <a:custGeom>
            <a:avLst/>
            <a:gdLst>
              <a:gd name="T0" fmla="*/ 0 w 6"/>
              <a:gd name="T1" fmla="*/ 2 h 4"/>
              <a:gd name="T2" fmla="*/ 3 w 6"/>
              <a:gd name="T3" fmla="*/ 3 h 4"/>
              <a:gd name="T4" fmla="*/ 5 w 6"/>
              <a:gd name="T5" fmla="*/ 2 h 4"/>
              <a:gd name="T6" fmla="*/ 3 w 6"/>
              <a:gd name="T7" fmla="*/ 0 h 4"/>
              <a:gd name="T8" fmla="*/ 0 w 6"/>
              <a:gd name="T9" fmla="*/ 2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3"/>
                </a:lnTo>
                <a:lnTo>
                  <a:pt x="5" y="2"/>
                </a:lnTo>
                <a:lnTo>
                  <a:pt x="3" y="0"/>
                </a:lnTo>
                <a:lnTo>
                  <a:pt x="0" y="2"/>
                </a:lnTo>
              </a:path>
            </a:pathLst>
          </a:custGeom>
          <a:noFill/>
          <a:ln w="12700" cap="rnd" cmpd="sng">
            <a:solidFill>
              <a:srgbClr val="000000"/>
            </a:solidFill>
            <a:prstDash val="solid"/>
            <a:round/>
            <a:headEnd type="none" w="med" len="med"/>
            <a:tailEnd type="none" w="med" len="med"/>
          </a:ln>
        </p:spPr>
        <p:txBody>
          <a:bodyPr/>
          <a:lstStyle/>
          <a:p>
            <a:endParaRPr lang="fr-FR">
              <a:solidFill>
                <a:srgbClr val="000000"/>
              </a:solidFill>
            </a:endParaRPr>
          </a:p>
        </p:txBody>
      </p:sp>
      <p:sp>
        <p:nvSpPr>
          <p:cNvPr id="11267" name="Line 3" descr=" 11267"/>
          <p:cNvSpPr>
            <a:spLocks noChangeShapeType="1"/>
          </p:cNvSpPr>
          <p:nvPr/>
        </p:nvSpPr>
        <p:spPr bwMode="auto">
          <a:xfrm flipV="1">
            <a:off x="3067050" y="1225550"/>
            <a:ext cx="6350" cy="20638"/>
          </a:xfrm>
          <a:prstGeom prst="line">
            <a:avLst/>
          </a:prstGeom>
          <a:noFill/>
          <a:ln w="12700">
            <a:solidFill>
              <a:srgbClr val="000000"/>
            </a:solidFill>
            <a:round/>
            <a:headEnd/>
            <a:tailEnd/>
          </a:ln>
        </p:spPr>
        <p:txBody>
          <a:bodyPr wrap="none" anchor="ctr"/>
          <a:lstStyle/>
          <a:p>
            <a:endParaRPr lang="fr-FR">
              <a:solidFill>
                <a:srgbClr val="000000"/>
              </a:solidFill>
            </a:endParaRPr>
          </a:p>
        </p:txBody>
      </p:sp>
      <p:sp>
        <p:nvSpPr>
          <p:cNvPr id="11268" name="Rectangle 4" descr=" 11268"/>
          <p:cNvSpPr>
            <a:spLocks noChangeArrowheads="1"/>
          </p:cNvSpPr>
          <p:nvPr/>
        </p:nvSpPr>
        <p:spPr bwMode="auto">
          <a:xfrm>
            <a:off x="641350" y="920750"/>
            <a:ext cx="2511425" cy="322263"/>
          </a:xfrm>
          <a:prstGeom prst="rect">
            <a:avLst/>
          </a:prstGeom>
          <a:noFill/>
          <a:ln w="12700">
            <a:noFill/>
            <a:miter lim="800000"/>
            <a:headEnd/>
            <a:tailEnd/>
          </a:ln>
        </p:spPr>
        <p:txBody>
          <a:bodyPr wrap="none" lIns="90488" tIns="44450" rIns="90488" bIns="44450">
            <a:spAutoFit/>
          </a:bodyPr>
          <a:lstStyle/>
          <a:p>
            <a:pPr algn="l"/>
            <a:r>
              <a:rPr lang="fr-FR" sz="1600" dirty="0">
                <a:solidFill>
                  <a:srgbClr val="000000"/>
                </a:solidFill>
              </a:rPr>
              <a:t>Niveau 0 : Produits finis</a:t>
            </a:r>
          </a:p>
        </p:txBody>
      </p:sp>
      <p:sp>
        <p:nvSpPr>
          <p:cNvPr id="11269" name="AutoShape 10" descr=" 11269"/>
          <p:cNvSpPr>
            <a:spLocks noChangeArrowheads="1"/>
          </p:cNvSpPr>
          <p:nvPr/>
        </p:nvSpPr>
        <p:spPr bwMode="auto">
          <a:xfrm>
            <a:off x="3994150" y="844550"/>
            <a:ext cx="1981200" cy="609600"/>
          </a:xfrm>
          <a:prstGeom prst="roundRect">
            <a:avLst>
              <a:gd name="adj" fmla="val 12495"/>
            </a:avLst>
          </a:prstGeom>
          <a:solidFill>
            <a:srgbClr val="FF66FF"/>
          </a:solidFill>
          <a:ln w="12700">
            <a:solidFill>
              <a:srgbClr val="000000"/>
            </a:solidFill>
            <a:round/>
            <a:headEnd/>
            <a:tailEnd/>
          </a:ln>
        </p:spPr>
        <p:txBody>
          <a:bodyPr wrap="none" lIns="90488" tIns="44450" rIns="90488" bIns="44450" anchor="ctr"/>
          <a:lstStyle/>
          <a:p>
            <a:r>
              <a:rPr lang="fr-FR" b="0">
                <a:solidFill>
                  <a:srgbClr val="000000"/>
                </a:solidFill>
              </a:rPr>
              <a:t>Besoins bruts =</a:t>
            </a:r>
          </a:p>
          <a:p>
            <a:r>
              <a:rPr lang="fr-FR" b="0">
                <a:solidFill>
                  <a:srgbClr val="000000"/>
                </a:solidFill>
              </a:rPr>
              <a:t>Commandes/prévisions</a:t>
            </a:r>
          </a:p>
        </p:txBody>
      </p:sp>
      <p:sp>
        <p:nvSpPr>
          <p:cNvPr id="6" name="Rectangle 2"/>
          <p:cNvSpPr txBox="1">
            <a:spLocks noChangeArrowheads="1"/>
          </p:cNvSpPr>
          <p:nvPr/>
        </p:nvSpPr>
        <p:spPr>
          <a:xfrm>
            <a:off x="1835696" y="387350"/>
            <a:ext cx="7239000" cy="457200"/>
          </a:xfrm>
          <a:prstGeom prst="rect">
            <a:avLst/>
          </a:prstGeom>
          <a:noFill/>
        </p:spPr>
        <p:txBody>
          <a:bodyPr/>
          <a:lst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a:lstStyle>
          <a:p>
            <a:r>
              <a:rPr lang="fr-FR" kern="0" dirty="0" smtClean="0"/>
              <a:t>Le niveau 0 (1)</a:t>
            </a:r>
            <a:endParaRPr lang="fr-FR" kern="0" dirty="0" smtClean="0"/>
          </a:p>
        </p:txBody>
      </p:sp>
    </p:spTree>
    <p:extLst>
      <p:ext uri="{BB962C8B-B14F-4D97-AF65-F5344CB8AC3E}">
        <p14:creationId xmlns:p14="http://schemas.microsoft.com/office/powerpoint/2010/main" val="3264506277"/>
      </p:ext>
    </p:extLst>
  </p:cSld>
  <p:clrMapOvr>
    <a:masterClrMapping/>
  </p:clrMapOvr>
  <p:transition>
    <p:cu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Office\Modèles\mil.pot</Template>
  <TotalTime>278</TotalTime>
  <Pages>19</Pages>
  <Words>4191</Words>
  <Application>Microsoft Office PowerPoint</Application>
  <PresentationFormat>Format US (216 x 279 mm)</PresentationFormat>
  <Paragraphs>1177</Paragraphs>
  <Slides>45</Slides>
  <Notes>45</Notes>
  <HiddenSlides>0</HiddenSlides>
  <MMClips>0</MMClips>
  <ScaleCrop>false</ScaleCrop>
  <HeadingPairs>
    <vt:vector size="4" baseType="variant">
      <vt:variant>
        <vt:lpstr>Thème</vt:lpstr>
      </vt:variant>
      <vt:variant>
        <vt:i4>1</vt:i4>
      </vt:variant>
      <vt:variant>
        <vt:lpstr>Titres des diapositives</vt:lpstr>
      </vt:variant>
      <vt:variant>
        <vt:i4>45</vt:i4>
      </vt:variant>
    </vt:vector>
  </HeadingPairs>
  <TitlesOfParts>
    <vt:vector size="46" baseType="lpstr">
      <vt:lpstr>mil</vt:lpstr>
      <vt:lpstr>Le calcul des besoins nets :  la méthode MRP</vt:lpstr>
      <vt:lpstr>Contenu</vt:lpstr>
      <vt:lpstr>Les décisions dans la Supply Chain</vt:lpstr>
      <vt:lpstr>La structure des logiciels de gestion de production</vt:lpstr>
      <vt:lpstr>Rappel : la nomenclature arborescente</vt:lpstr>
      <vt:lpstr>Gestion de la demande dépendante</vt:lpstr>
      <vt:lpstr>Le principe de la MRP</vt:lpstr>
      <vt:lpstr>Le principe du calcul des besoins nets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 prise en compte du décalage</vt:lpstr>
      <vt:lpstr>Position des ordres dans le temps</vt:lpstr>
      <vt:lpstr>Représentation de la position des ordres dans le temps : le jalonnement</vt:lpstr>
      <vt:lpstr>Production à la commande et sur prévision</vt:lpstr>
      <vt:lpstr>Les règles de regroupement</vt:lpstr>
      <vt:lpstr>Exemples de regroupements</vt:lpstr>
      <vt:lpstr>Exemple de calcul</vt:lpstr>
      <vt:lpstr>Exemple de calcul</vt:lpstr>
      <vt:lpstr>Exemple de calcul</vt:lpstr>
      <vt:lpstr>Exemple de calcul</vt:lpstr>
      <vt:lpstr>Exemple de calcul</vt:lpstr>
      <vt:lpstr>Exemple de calcul</vt:lpstr>
      <vt:lpstr>Exemple de calcul</vt:lpstr>
      <vt:lpstr>Exemple de calcul</vt:lpstr>
      <vt:lpstr>Exemple de calcul</vt:lpstr>
      <vt:lpstr>Exemple de calcul</vt:lpstr>
      <vt:lpstr>Exemple de calcul</vt:lpstr>
      <vt:lpstr>Exemple de calcul</vt:lpstr>
      <vt:lpstr>Exemple de calcul</vt:lpstr>
      <vt:lpstr>Exemple de calcul</vt:lpstr>
      <vt:lpstr>Exemple de calcul</vt:lpstr>
      <vt:lpstr>Exemple de calcul</vt:lpstr>
      <vt:lpstr>Le calcul des charges</vt:lpstr>
      <vt:lpstr>La gestion de la capacité</vt:lpstr>
      <vt:lpstr>Le lissage de charge</vt:lpstr>
      <vt:lpstr>Processus iteratif de planification</vt:lpstr>
      <vt:lpstr>Le management des systèmes MRP</vt:lpstr>
      <vt:lpstr>La structuration des nomenclatures</vt:lpstr>
      <vt:lpstr>Risques de gonflement de l'en-cours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ISM Paris Capacité et Charges</dc:title>
  <dc:creator>BAGLIN et LAMOURI</dc:creator>
  <cp:lastModifiedBy>samir</cp:lastModifiedBy>
  <cp:revision>156</cp:revision>
  <cp:lastPrinted>2003-09-04T06:35:07Z</cp:lastPrinted>
  <dcterms:created xsi:type="dcterms:W3CDTF">1997-12-29T12:22:28Z</dcterms:created>
  <dcterms:modified xsi:type="dcterms:W3CDTF">2018-04-11T09:25:37Z</dcterms:modified>
</cp:coreProperties>
</file>