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282" r:id="rId2"/>
    <p:sldId id="256" r:id="rId3"/>
    <p:sldId id="287" r:id="rId4"/>
    <p:sldId id="293" r:id="rId5"/>
    <p:sldId id="258" r:id="rId6"/>
    <p:sldId id="306" r:id="rId7"/>
    <p:sldId id="307" r:id="rId8"/>
    <p:sldId id="285" r:id="rId9"/>
    <p:sldId id="284" r:id="rId10"/>
    <p:sldId id="261" r:id="rId11"/>
    <p:sldId id="273" r:id="rId12"/>
    <p:sldId id="311" r:id="rId13"/>
    <p:sldId id="267" r:id="rId14"/>
    <p:sldId id="270" r:id="rId15"/>
    <p:sldId id="288" r:id="rId16"/>
    <p:sldId id="260" r:id="rId17"/>
    <p:sldId id="289" r:id="rId18"/>
    <p:sldId id="286" r:id="rId19"/>
    <p:sldId id="283" r:id="rId20"/>
    <p:sldId id="290" r:id="rId21"/>
    <p:sldId id="265" r:id="rId22"/>
    <p:sldId id="314" r:id="rId23"/>
    <p:sldId id="291" r:id="rId24"/>
    <p:sldId id="292" r:id="rId25"/>
    <p:sldId id="308" r:id="rId26"/>
    <p:sldId id="309" r:id="rId27"/>
    <p:sldId id="310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13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0099"/>
    <a:srgbClr val="00CCFF"/>
    <a:srgbClr val="0099FF"/>
    <a:srgbClr val="FFFF00"/>
    <a:srgbClr val="DE0A42"/>
    <a:srgbClr val="FF99FF"/>
    <a:srgbClr val="23C5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9F6A6C1-5CA5-4F5C-A57D-048FE4EE16B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0"/>
            <a:r>
              <a:rPr lang="fr-FR" smtClean="0"/>
              <a:t>Deuxième niveau</a:t>
            </a:r>
          </a:p>
          <a:p>
            <a:pPr lvl="0"/>
            <a:r>
              <a:rPr lang="fr-FR" smtClean="0"/>
              <a:t>Troisième niveau</a:t>
            </a:r>
          </a:p>
          <a:p>
            <a:pPr lvl="0"/>
            <a:r>
              <a:rPr lang="fr-FR" smtClean="0"/>
              <a:t>Quatrième niveau</a:t>
            </a:r>
          </a:p>
          <a:p>
            <a:pPr lvl="0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4E5B888-E018-46B0-811D-2FE724A586D5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7526A5-7C9B-4C02-B2CA-8B59C780E96A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BC327-88A4-4D85-B4E7-1AC090A4910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C837BA-EF5E-43E6-ADFE-7B730D3F41CD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2F655-C517-4937-9123-DA918A488C3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E603FF-1A94-4C21-98CA-73F085381042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DF7F5-42A3-46D4-9CDB-150DB56BEFD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DC2AD-720E-4505-A814-2F7D7032029F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7BD05-76A1-4874-AA89-BD81A372DE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220139-C399-49E5-8608-C7CBF04C1E26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95557-FD69-4249-B312-A693099B19F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FDCF17-65BD-4554-9814-EE1B3F2F0768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344C3-0E05-4920-A6F6-1FE8ED70C60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47908-A21D-42DA-8A38-8EDB8E196433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2D9E1-B646-47D2-9F69-39C54E45E58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1E5D8-BACD-421F-8930-A4E8E31B159E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46BB1-D1AF-479C-9215-D33D2CA8BC3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043672-4E6E-4D8C-BFB0-7D6E5A44A9DA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DE684-D786-4188-A1A1-79A0C28CB41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30376C-665B-4F4B-B087-014AA96FD2B0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AA9D3-AAC6-4D2F-A418-9150F5911BD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53B8A2-898B-4E79-B27F-C729EA007B46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0F21F-1940-4637-8004-D66F3EE706C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 du masque</a:t>
            </a:r>
          </a:p>
        </p:txBody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798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D5D907-C6A0-4272-B7E8-8A86AAE89B78}" type="datetime1">
              <a:rPr lang="fr-FR"/>
              <a:pPr/>
              <a:t>02/02/2015</a:t>
            </a:fld>
            <a:endParaRPr lang="en-US"/>
          </a:p>
        </p:txBody>
      </p:sp>
      <p:sp>
        <p:nvSpPr>
          <p:cNvPr id="798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98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B672D2-244A-4779-8929-6204935171AB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1F7B4-53DF-421C-842B-E7A7B6911F49}" type="slidenum">
              <a:rPr lang="en-US"/>
              <a:pPr/>
              <a:t>1</a:t>
            </a:fld>
            <a:endParaRPr lang="en-US"/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 smtClean="0"/>
              <a:t>e-Prelude.com</a:t>
            </a:r>
            <a:endParaRPr lang="fr-FR" dirty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Étude des données techniques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>
              <a:solidFill>
                <a:srgbClr val="FFFF00"/>
              </a:solidFill>
            </a:endParaRPr>
          </a:p>
          <a:p>
            <a:r>
              <a:rPr lang="fr-FR" dirty="0">
                <a:solidFill>
                  <a:srgbClr val="008000"/>
                </a:solidFill>
              </a:rPr>
              <a:t>La gestion des nomenclatures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14F7-F2D4-4F8A-AD71-0861C437C063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19864" cy="1143000"/>
          </a:xfrm>
        </p:spPr>
        <p:txBody>
          <a:bodyPr/>
          <a:lstStyle/>
          <a:p>
            <a:r>
              <a:rPr lang="fr-FR" dirty="0"/>
              <a:t>Création d’un niveau</a:t>
            </a:r>
          </a:p>
        </p:txBody>
      </p:sp>
      <p:grpSp>
        <p:nvGrpSpPr>
          <p:cNvPr id="16419" name="Group 35"/>
          <p:cNvGrpSpPr>
            <a:grpSpLocks/>
          </p:cNvGrpSpPr>
          <p:nvPr/>
        </p:nvGrpSpPr>
        <p:grpSpPr bwMode="auto">
          <a:xfrm>
            <a:off x="457200" y="1524000"/>
            <a:ext cx="3657600" cy="1295400"/>
            <a:chOff x="432" y="768"/>
            <a:chExt cx="2304" cy="816"/>
          </a:xfrm>
        </p:grpSpPr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1200" y="768"/>
              <a:ext cx="81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PF</a:t>
              </a: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432" y="1296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C1</a:t>
              </a: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1248" y="1296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C2</a:t>
              </a: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2064" y="1296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C3</a:t>
              </a:r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768" y="1200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 flipH="1">
              <a:off x="76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158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2400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6420" name="Group 36"/>
          <p:cNvGrpSpPr>
            <a:grpSpLocks/>
          </p:cNvGrpSpPr>
          <p:nvPr/>
        </p:nvGrpSpPr>
        <p:grpSpPr bwMode="auto">
          <a:xfrm>
            <a:off x="5334000" y="1524000"/>
            <a:ext cx="3200400" cy="2133600"/>
            <a:chOff x="3120" y="768"/>
            <a:chExt cx="2016" cy="1344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3888" y="768"/>
              <a:ext cx="81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PF</a:t>
              </a: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3456" y="1296"/>
              <a:ext cx="672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S/E</a:t>
              </a:r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4464" y="1296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C3</a:t>
              </a:r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3120" y="1824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C1</a:t>
              </a:r>
            </a:p>
          </p:txBody>
        </p: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3888" y="1824"/>
              <a:ext cx="672" cy="288"/>
            </a:xfrm>
            <a:prstGeom prst="rect">
              <a:avLst/>
            </a:prstGeom>
            <a:solidFill>
              <a:srgbClr val="23C5A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400">
                  <a:latin typeface="Arial" charset="0"/>
                </a:rPr>
                <a:t>C2</a:t>
              </a:r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3792" y="120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3456" y="172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4272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>
              <a:off x="3792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4800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3792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4224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990600" y="3889375"/>
            <a:ext cx="75279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400">
                <a:latin typeface="Arial" charset="0"/>
              </a:rPr>
              <a:t>Avantages d’un niveau intermédiaire :</a:t>
            </a:r>
            <a:br>
              <a:rPr lang="fr-FR" sz="2400">
                <a:latin typeface="Arial" charset="0"/>
              </a:rPr>
            </a:br>
            <a:r>
              <a:rPr lang="fr-FR" sz="2400">
                <a:latin typeface="Arial" charset="0"/>
              </a:rPr>
              <a:t>1 - description plus facile des règles de planification</a:t>
            </a:r>
            <a:br>
              <a:rPr lang="fr-FR" sz="2400">
                <a:latin typeface="Arial" charset="0"/>
              </a:rPr>
            </a:br>
            <a:r>
              <a:rPr lang="fr-FR" sz="2400">
                <a:latin typeface="Arial" charset="0"/>
              </a:rPr>
              <a:t>2 - gestion d’un stock plus aisée qu’un en-cours</a:t>
            </a:r>
          </a:p>
          <a:p>
            <a:r>
              <a:rPr lang="fr-FR" sz="2400">
                <a:latin typeface="Arial" charset="0"/>
              </a:rPr>
              <a:t>3 - ensemble qui peut être commun</a:t>
            </a:r>
          </a:p>
          <a:p>
            <a:endParaRPr lang="fr-FR" sz="2400">
              <a:latin typeface="Arial" charset="0"/>
            </a:endParaRPr>
          </a:p>
          <a:p>
            <a:r>
              <a:rPr lang="fr-FR" sz="2400">
                <a:latin typeface="Arial" charset="0"/>
              </a:rPr>
              <a:t>Inconvénient : gestion d’une référence supplémentaire</a:t>
            </a:r>
          </a:p>
        </p:txBody>
      </p:sp>
      <p:sp>
        <p:nvSpPr>
          <p:cNvPr id="16421" name="AutoShape 37"/>
          <p:cNvSpPr>
            <a:spLocks noChangeArrowheads="1"/>
          </p:cNvSpPr>
          <p:nvPr/>
        </p:nvSpPr>
        <p:spPr bwMode="auto">
          <a:xfrm>
            <a:off x="4343400" y="1981200"/>
            <a:ext cx="990600" cy="381000"/>
          </a:xfrm>
          <a:prstGeom prst="leftRightArrow">
            <a:avLst>
              <a:gd name="adj1" fmla="val 50000"/>
              <a:gd name="adj2" fmla="val 52000"/>
            </a:avLst>
          </a:prstGeom>
          <a:solidFill>
            <a:srgbClr val="DE0A4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4572000" y="12954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3600" b="1">
                <a:solidFill>
                  <a:srgbClr val="DE0A42"/>
                </a:solidFill>
                <a:latin typeface="Arial" charset="0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96BC-FC04-45EB-83BC-E68273A84ACB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1143000"/>
          </a:xfrm>
        </p:spPr>
        <p:txBody>
          <a:bodyPr/>
          <a:lstStyle/>
          <a:p>
            <a:r>
              <a:rPr lang="fr-FR" dirty="0"/>
              <a:t>Règles de création d’un niveau</a:t>
            </a:r>
          </a:p>
        </p:txBody>
      </p:sp>
      <p:sp>
        <p:nvSpPr>
          <p:cNvPr id="31748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876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008000"/>
                </a:solidFill>
              </a:rPr>
              <a:t>Règles 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sz="2200"/>
              <a:t>1 - minimiser le nombre de niveaux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sz="2200"/>
              <a:t>2 - ne créer un sous-ensemble que s’il peut exister des </a:t>
            </a:r>
            <a:r>
              <a:rPr lang="fr-FR" sz="2200">
                <a:solidFill>
                  <a:srgbClr val="008000"/>
                </a:solidFill>
              </a:rPr>
              <a:t>stocks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sz="2200"/>
              <a:t>3 - créer un sous-ensemble s’il y a </a:t>
            </a:r>
            <a:r>
              <a:rPr lang="fr-FR" sz="2200">
                <a:solidFill>
                  <a:srgbClr val="008000"/>
                </a:solidFill>
              </a:rPr>
              <a:t>rupture dans le flux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fr-FR" sz="2200"/>
              <a:t>4 - créer un sous-ensemble s’il existe des </a:t>
            </a:r>
            <a:r>
              <a:rPr lang="fr-FR" sz="2200">
                <a:solidFill>
                  <a:srgbClr val="008000"/>
                </a:solidFill>
              </a:rPr>
              <a:t>besoins indépendants</a:t>
            </a:r>
            <a:r>
              <a:rPr lang="fr-FR" sz="2200">
                <a:solidFill>
                  <a:srgbClr val="DE0A42"/>
                </a:solidFill>
              </a:rPr>
              <a:t/>
            </a:r>
            <a:br>
              <a:rPr lang="fr-FR" sz="2200">
                <a:solidFill>
                  <a:srgbClr val="DE0A42"/>
                </a:solidFill>
              </a:rPr>
            </a:br>
            <a:r>
              <a:rPr lang="fr-FR" sz="2200">
                <a:solidFill>
                  <a:srgbClr val="DE0A42"/>
                </a:solidFill>
              </a:rPr>
              <a:t>		</a:t>
            </a:r>
            <a:r>
              <a:rPr lang="fr-FR" sz="2200">
                <a:solidFill>
                  <a:srgbClr val="000099"/>
                </a:solidFill>
              </a:rPr>
              <a:t>(besoins externes en pièces ou sous-ensembles)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rgbClr val="008000"/>
                </a:solidFill>
              </a:rPr>
              <a:t>Pratique :</a:t>
            </a:r>
          </a:p>
          <a:p>
            <a:pPr lvl="1">
              <a:spcBef>
                <a:spcPct val="50000"/>
              </a:spcBef>
            </a:pPr>
            <a:r>
              <a:rPr lang="fr-FR" sz="2200"/>
              <a:t>On ne crée pas de niveau lorsque l’opération d’assemblage se fait à la suite de l’opération précédente (dans le flux)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fr-FR" sz="2200"/>
              <a:t>On crée un niveau à chaque étape déclarée de fabrication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D5FAB-F968-4173-A558-0910E7616AD6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fr-FR" dirty="0"/>
              <a:t>Les effets d’un niveau de nomenclature</a:t>
            </a:r>
          </a:p>
        </p:txBody>
      </p:sp>
      <p:sp>
        <p:nvSpPr>
          <p:cNvPr id="75779" name="Rectangle 2051"/>
          <p:cNvSpPr>
            <a:spLocks noChangeArrowheads="1"/>
          </p:cNvSpPr>
          <p:nvPr/>
        </p:nvSpPr>
        <p:spPr bwMode="auto">
          <a:xfrm>
            <a:off x="3505200" y="2286000"/>
            <a:ext cx="1066800" cy="3746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PF</a:t>
            </a:r>
          </a:p>
        </p:txBody>
      </p:sp>
      <p:sp>
        <p:nvSpPr>
          <p:cNvPr id="75780" name="Rectangle 2052"/>
          <p:cNvSpPr>
            <a:spLocks noChangeArrowheads="1"/>
          </p:cNvSpPr>
          <p:nvPr/>
        </p:nvSpPr>
        <p:spPr bwMode="auto">
          <a:xfrm>
            <a:off x="2057400" y="2743200"/>
            <a:ext cx="1066800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SE2</a:t>
            </a:r>
          </a:p>
        </p:txBody>
      </p:sp>
      <p:sp>
        <p:nvSpPr>
          <p:cNvPr id="75781" name="Rectangle 2053"/>
          <p:cNvSpPr>
            <a:spLocks noChangeArrowheads="1"/>
          </p:cNvSpPr>
          <p:nvPr/>
        </p:nvSpPr>
        <p:spPr bwMode="auto">
          <a:xfrm>
            <a:off x="2057400" y="1752600"/>
            <a:ext cx="1066800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SE1</a:t>
            </a:r>
          </a:p>
        </p:txBody>
      </p:sp>
      <p:sp>
        <p:nvSpPr>
          <p:cNvPr id="75782" name="Rectangle 2054"/>
          <p:cNvSpPr>
            <a:spLocks noChangeArrowheads="1"/>
          </p:cNvSpPr>
          <p:nvPr/>
        </p:nvSpPr>
        <p:spPr bwMode="auto">
          <a:xfrm>
            <a:off x="457200" y="175260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75783" name="Rectangle 2055"/>
          <p:cNvSpPr>
            <a:spLocks noChangeArrowheads="1"/>
          </p:cNvSpPr>
          <p:nvPr/>
        </p:nvSpPr>
        <p:spPr bwMode="auto">
          <a:xfrm>
            <a:off x="457200" y="305435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P3</a:t>
            </a:r>
          </a:p>
        </p:txBody>
      </p:sp>
      <p:sp>
        <p:nvSpPr>
          <p:cNvPr id="75784" name="Rectangle 2056"/>
          <p:cNvSpPr>
            <a:spLocks noChangeArrowheads="1"/>
          </p:cNvSpPr>
          <p:nvPr/>
        </p:nvSpPr>
        <p:spPr bwMode="auto">
          <a:xfrm>
            <a:off x="457200" y="244475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cxnSp>
        <p:nvCxnSpPr>
          <p:cNvPr id="75785" name="AutoShape 2057"/>
          <p:cNvCxnSpPr>
            <a:cxnSpLocks noChangeShapeType="1"/>
            <a:stCxn id="75781" idx="3"/>
            <a:endCxn id="75779" idx="1"/>
          </p:cNvCxnSpPr>
          <p:nvPr/>
        </p:nvCxnSpPr>
        <p:spPr bwMode="auto">
          <a:xfrm>
            <a:off x="3136900" y="1939925"/>
            <a:ext cx="355600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5786" name="AutoShape 2058"/>
          <p:cNvCxnSpPr>
            <a:cxnSpLocks noChangeShapeType="1"/>
            <a:stCxn id="75780" idx="3"/>
            <a:endCxn id="75779" idx="1"/>
          </p:cNvCxnSpPr>
          <p:nvPr/>
        </p:nvCxnSpPr>
        <p:spPr bwMode="auto">
          <a:xfrm flipV="1">
            <a:off x="3136900" y="2473325"/>
            <a:ext cx="355600" cy="457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5787" name="AutoShape 2059"/>
          <p:cNvCxnSpPr>
            <a:cxnSpLocks noChangeShapeType="1"/>
            <a:stCxn id="75782" idx="3"/>
            <a:endCxn id="75781" idx="1"/>
          </p:cNvCxnSpPr>
          <p:nvPr/>
        </p:nvCxnSpPr>
        <p:spPr bwMode="auto">
          <a:xfrm>
            <a:off x="1536700" y="1939925"/>
            <a:ext cx="50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788" name="AutoShape 2060"/>
          <p:cNvCxnSpPr>
            <a:cxnSpLocks noChangeShapeType="1"/>
            <a:stCxn id="75784" idx="3"/>
            <a:endCxn id="75780" idx="1"/>
          </p:cNvCxnSpPr>
          <p:nvPr/>
        </p:nvCxnSpPr>
        <p:spPr bwMode="auto">
          <a:xfrm>
            <a:off x="1536700" y="2632075"/>
            <a:ext cx="508000" cy="2984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5789" name="AutoShape 2061"/>
          <p:cNvCxnSpPr>
            <a:cxnSpLocks noChangeShapeType="1"/>
            <a:stCxn id="75783" idx="3"/>
            <a:endCxn id="75780" idx="1"/>
          </p:cNvCxnSpPr>
          <p:nvPr/>
        </p:nvCxnSpPr>
        <p:spPr bwMode="auto">
          <a:xfrm flipV="1">
            <a:off x="1536700" y="2930525"/>
            <a:ext cx="508000" cy="3111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75790" name="Rectangle 2062"/>
          <p:cNvSpPr>
            <a:spLocks noChangeArrowheads="1"/>
          </p:cNvSpPr>
          <p:nvPr/>
        </p:nvSpPr>
        <p:spPr bwMode="auto">
          <a:xfrm>
            <a:off x="3505200" y="4800600"/>
            <a:ext cx="1066800" cy="3746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PF</a:t>
            </a:r>
          </a:p>
        </p:txBody>
      </p:sp>
      <p:sp>
        <p:nvSpPr>
          <p:cNvPr id="75791" name="Rectangle 2063"/>
          <p:cNvSpPr>
            <a:spLocks noChangeArrowheads="1"/>
          </p:cNvSpPr>
          <p:nvPr/>
        </p:nvSpPr>
        <p:spPr bwMode="auto">
          <a:xfrm>
            <a:off x="2133600" y="419100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75792" name="Rectangle 2064"/>
          <p:cNvSpPr>
            <a:spLocks noChangeArrowheads="1"/>
          </p:cNvSpPr>
          <p:nvPr/>
        </p:nvSpPr>
        <p:spPr bwMode="auto">
          <a:xfrm>
            <a:off x="2133600" y="541020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P3</a:t>
            </a:r>
          </a:p>
        </p:txBody>
      </p:sp>
      <p:sp>
        <p:nvSpPr>
          <p:cNvPr id="75793" name="Rectangle 2065"/>
          <p:cNvSpPr>
            <a:spLocks noChangeArrowheads="1"/>
          </p:cNvSpPr>
          <p:nvPr/>
        </p:nvSpPr>
        <p:spPr bwMode="auto">
          <a:xfrm>
            <a:off x="2133600" y="4800600"/>
            <a:ext cx="1066800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cxnSp>
        <p:nvCxnSpPr>
          <p:cNvPr id="75794" name="AutoShape 2066"/>
          <p:cNvCxnSpPr>
            <a:cxnSpLocks noChangeShapeType="1"/>
            <a:stCxn id="75791" idx="3"/>
            <a:endCxn id="75790" idx="1"/>
          </p:cNvCxnSpPr>
          <p:nvPr/>
        </p:nvCxnSpPr>
        <p:spPr bwMode="auto">
          <a:xfrm>
            <a:off x="3213100" y="4378325"/>
            <a:ext cx="279400" cy="609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5795" name="AutoShape 2067"/>
          <p:cNvCxnSpPr>
            <a:cxnSpLocks noChangeShapeType="1"/>
            <a:stCxn id="75793" idx="3"/>
            <a:endCxn id="75790" idx="1"/>
          </p:cNvCxnSpPr>
          <p:nvPr/>
        </p:nvCxnSpPr>
        <p:spPr bwMode="auto">
          <a:xfrm>
            <a:off x="3213100" y="4987925"/>
            <a:ext cx="279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796" name="AutoShape 2068"/>
          <p:cNvCxnSpPr>
            <a:cxnSpLocks noChangeShapeType="1"/>
            <a:stCxn id="75792" idx="3"/>
            <a:endCxn id="75790" idx="1"/>
          </p:cNvCxnSpPr>
          <p:nvPr/>
        </p:nvCxnSpPr>
        <p:spPr bwMode="auto">
          <a:xfrm flipV="1">
            <a:off x="3213100" y="4987925"/>
            <a:ext cx="279400" cy="6096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75797" name="Line 2069"/>
          <p:cNvSpPr>
            <a:spLocks noChangeShapeType="1"/>
          </p:cNvSpPr>
          <p:nvPr/>
        </p:nvSpPr>
        <p:spPr bwMode="auto">
          <a:xfrm>
            <a:off x="457200" y="37338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5798" name="Line 2070"/>
          <p:cNvSpPr>
            <a:spLocks noChangeShapeType="1"/>
          </p:cNvSpPr>
          <p:nvPr/>
        </p:nvSpPr>
        <p:spPr bwMode="auto">
          <a:xfrm>
            <a:off x="2133600" y="60960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5799" name="Text Box 2071"/>
          <p:cNvSpPr txBox="1">
            <a:spLocks noChangeArrowheads="1"/>
          </p:cNvSpPr>
          <p:nvPr/>
        </p:nvSpPr>
        <p:spPr bwMode="auto">
          <a:xfrm>
            <a:off x="5029200" y="1752600"/>
            <a:ext cx="3879850" cy="173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Permet de regrouper des besoins </a:t>
            </a:r>
            <a:br>
              <a:rPr lang="fr-FR" b="1">
                <a:solidFill>
                  <a:srgbClr val="000099"/>
                </a:solidFill>
                <a:latin typeface="Arial" charset="0"/>
              </a:rPr>
            </a:br>
            <a:r>
              <a:rPr lang="fr-FR" b="1">
                <a:solidFill>
                  <a:srgbClr val="000099"/>
                </a:solidFill>
                <a:latin typeface="Arial" charset="0"/>
              </a:rPr>
              <a:t>en sous-ensembles communs</a:t>
            </a:r>
          </a:p>
          <a:p>
            <a:endParaRPr lang="fr-FR" b="1">
              <a:solidFill>
                <a:srgbClr val="000099"/>
              </a:solidFill>
              <a:latin typeface="Arial" charset="0"/>
            </a:endParaRPr>
          </a:p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Mouvements d’entrées-sortie</a:t>
            </a:r>
          </a:p>
          <a:p>
            <a:endParaRPr lang="fr-FR" b="1">
              <a:solidFill>
                <a:srgbClr val="000099"/>
              </a:solidFill>
              <a:latin typeface="Arial" charset="0"/>
            </a:endParaRPr>
          </a:p>
          <a:p>
            <a:r>
              <a:rPr lang="fr-FR" b="1">
                <a:solidFill>
                  <a:srgbClr val="000099"/>
                </a:solidFill>
                <a:latin typeface="Arial" charset="0"/>
              </a:rPr>
              <a:t>Allongement du cycle</a:t>
            </a:r>
          </a:p>
        </p:txBody>
      </p:sp>
      <p:sp>
        <p:nvSpPr>
          <p:cNvPr id="75800" name="Text Box 2072"/>
          <p:cNvSpPr txBox="1">
            <a:spLocks noChangeArrowheads="1"/>
          </p:cNvSpPr>
          <p:nvPr/>
        </p:nvSpPr>
        <p:spPr bwMode="auto">
          <a:xfrm>
            <a:off x="1524000" y="3733800"/>
            <a:ext cx="2135521" cy="33855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Cycle de fabrication</a:t>
            </a:r>
          </a:p>
        </p:txBody>
      </p:sp>
      <p:sp>
        <p:nvSpPr>
          <p:cNvPr id="75801" name="Text Box 2073"/>
          <p:cNvSpPr txBox="1">
            <a:spLocks noChangeArrowheads="1"/>
          </p:cNvSpPr>
          <p:nvPr/>
        </p:nvSpPr>
        <p:spPr bwMode="auto">
          <a:xfrm>
            <a:off x="2286000" y="6096000"/>
            <a:ext cx="2135521" cy="33855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Cycle de fabrication</a:t>
            </a:r>
          </a:p>
        </p:txBody>
      </p:sp>
      <p:sp>
        <p:nvSpPr>
          <p:cNvPr id="75802" name="Text Box 2074"/>
          <p:cNvSpPr txBox="1">
            <a:spLocks noChangeArrowheads="1"/>
          </p:cNvSpPr>
          <p:nvPr/>
        </p:nvSpPr>
        <p:spPr bwMode="auto">
          <a:xfrm>
            <a:off x="5173663" y="4724400"/>
            <a:ext cx="3498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solidFill>
                  <a:srgbClr val="008000"/>
                </a:solidFill>
                <a:latin typeface="Arial" charset="0"/>
              </a:rPr>
              <a:t>Nomenclature en « râteau »</a:t>
            </a:r>
          </a:p>
          <a:p>
            <a:pPr algn="ctr"/>
            <a:r>
              <a:rPr lang="fr-FR" sz="2000" b="1">
                <a:solidFill>
                  <a:srgbClr val="008000"/>
                </a:solidFill>
                <a:latin typeface="Arial" charset="0"/>
              </a:rPr>
              <a:t>(à un seul niveau)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3690-24E0-4DE0-BD73-3D35503F92F2}" type="slidenum">
              <a:rPr lang="en-US"/>
              <a:pPr/>
              <a:t>13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fr-FR" dirty="0" smtClean="0"/>
              <a:t>Les articles </a:t>
            </a:r>
            <a:r>
              <a:rPr lang="fr-FR" dirty="0"/>
              <a:t>fantômes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572000"/>
          </a:xfrm>
        </p:spPr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Définition</a:t>
            </a:r>
          </a:p>
          <a:p>
            <a:pPr lvl="1"/>
            <a:r>
              <a:rPr lang="fr-FR" sz="2400"/>
              <a:t>articles non stockables (existence éphémère) </a:t>
            </a:r>
          </a:p>
          <a:p>
            <a:pPr lvl="1"/>
            <a:r>
              <a:rPr lang="fr-FR" sz="2400"/>
              <a:t>possèdent une nomenclature</a:t>
            </a:r>
          </a:p>
          <a:p>
            <a:pPr lvl="1"/>
            <a:r>
              <a:rPr lang="fr-FR" sz="2400"/>
              <a:t>n’ont pas de gamme de fabrication</a:t>
            </a:r>
          </a:p>
          <a:p>
            <a:pPr lvl="1"/>
            <a:r>
              <a:rPr lang="fr-FR" sz="2400"/>
              <a:t>ne peuvent porter un programme de fabrication</a:t>
            </a:r>
          </a:p>
          <a:p>
            <a:r>
              <a:rPr lang="fr-FR" sz="2800">
                <a:solidFill>
                  <a:srgbClr val="008000"/>
                </a:solidFill>
              </a:rPr>
              <a:t>Exemples d’utilisation</a:t>
            </a:r>
          </a:p>
          <a:p>
            <a:pPr lvl="1"/>
            <a:r>
              <a:rPr lang="fr-FR" sz="2400"/>
              <a:t>structuration de nomenclatures complexes</a:t>
            </a:r>
          </a:p>
          <a:p>
            <a:pPr lvl="1"/>
            <a:r>
              <a:rPr lang="fr-FR" sz="2400"/>
              <a:t>regroupement de composants communs à plusieurs nomenclatures</a:t>
            </a:r>
          </a:p>
          <a:p>
            <a:pPr lvl="1"/>
            <a:r>
              <a:rPr lang="fr-FR" sz="2400"/>
              <a:t>création des nomenclatures communes</a:t>
            </a:r>
            <a:endParaRPr lang="fr-FR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5431-754B-49D9-AF2B-C48D7E48DDBA}" type="slidenum">
              <a:rPr lang="en-US"/>
              <a:pPr/>
              <a:t>14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Nomenclature commune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Principe :</a:t>
            </a:r>
          </a:p>
          <a:p>
            <a:pPr lvl="1">
              <a:lnSpc>
                <a:spcPct val="90000"/>
              </a:lnSpc>
            </a:pPr>
            <a:r>
              <a:rPr lang="fr-FR" sz="2200"/>
              <a:t>Des produits différents ayant </a:t>
            </a:r>
            <a:r>
              <a:rPr lang="fr-FR" sz="2200">
                <a:solidFill>
                  <a:srgbClr val="008000"/>
                </a:solidFill>
              </a:rPr>
              <a:t>exactement</a:t>
            </a:r>
            <a:r>
              <a:rPr lang="fr-FR" sz="2200"/>
              <a:t> les mêmes composants peuvent et doivent utiliser une nomenclature commune</a:t>
            </a:r>
          </a:p>
          <a:p>
            <a:pPr lvl="1">
              <a:lnSpc>
                <a:spcPct val="90000"/>
              </a:lnSpc>
            </a:pPr>
            <a:r>
              <a:rPr lang="fr-FR" sz="2200"/>
              <a:t>Une modification concernera les deux composés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Exemple :</a:t>
            </a:r>
            <a:endParaRPr lang="fr-FR" sz="2400">
              <a:solidFill>
                <a:srgbClr val="008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200"/>
              <a:t>deux pièces droite et gauche sont constituées d’un kg de matière M</a:t>
            </a:r>
          </a:p>
          <a:p>
            <a:pPr lvl="1">
              <a:lnSpc>
                <a:spcPct val="90000"/>
              </a:lnSpc>
            </a:pPr>
            <a:r>
              <a:rPr lang="fr-FR" sz="2200"/>
              <a:t>une modification (ex : passage à 0,9 kg de M) concernera automatiquement les deux pièces</a:t>
            </a:r>
          </a:p>
          <a:p>
            <a:pPr>
              <a:lnSpc>
                <a:spcPct val="90000"/>
              </a:lnSpc>
            </a:pPr>
            <a:r>
              <a:rPr lang="fr-FR" sz="2600">
                <a:solidFill>
                  <a:srgbClr val="008000"/>
                </a:solidFill>
              </a:rPr>
              <a:t>Méthode :</a:t>
            </a:r>
          </a:p>
          <a:p>
            <a:pPr lvl="1">
              <a:lnSpc>
                <a:spcPct val="90000"/>
              </a:lnSpc>
            </a:pPr>
            <a:r>
              <a:rPr lang="fr-FR" sz="2200"/>
              <a:t>créer un article fantôme qui supporte la nomenclature commune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10FE-F54D-4368-9447-7AD5A0124E42}" type="slidenum">
              <a:rPr lang="en-US"/>
              <a:pPr/>
              <a:t>15</a:t>
            </a:fld>
            <a:endParaRPr lang="en-US"/>
          </a:p>
        </p:txBody>
      </p:sp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Nomenclature commune</a:t>
            </a:r>
          </a:p>
        </p:txBody>
      </p:sp>
      <p:sp>
        <p:nvSpPr>
          <p:cNvPr id="52229" name="Rectangle 1029"/>
          <p:cNvSpPr>
            <a:spLocks noChangeArrowheads="1"/>
          </p:cNvSpPr>
          <p:nvPr/>
        </p:nvSpPr>
        <p:spPr bwMode="auto">
          <a:xfrm>
            <a:off x="1447800" y="1447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52230" name="Rectangle 1030"/>
          <p:cNvSpPr>
            <a:spLocks noChangeArrowheads="1"/>
          </p:cNvSpPr>
          <p:nvPr/>
        </p:nvSpPr>
        <p:spPr bwMode="auto">
          <a:xfrm>
            <a:off x="2286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C1</a:t>
            </a:r>
          </a:p>
        </p:txBody>
      </p:sp>
      <p:sp>
        <p:nvSpPr>
          <p:cNvPr id="52231" name="Rectangle 1031"/>
          <p:cNvSpPr>
            <a:spLocks noChangeArrowheads="1"/>
          </p:cNvSpPr>
          <p:nvPr/>
        </p:nvSpPr>
        <p:spPr bwMode="auto">
          <a:xfrm>
            <a:off x="14478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C2</a:t>
            </a:r>
          </a:p>
        </p:txBody>
      </p:sp>
      <p:sp>
        <p:nvSpPr>
          <p:cNvPr id="52232" name="Rectangle 1032"/>
          <p:cNvSpPr>
            <a:spLocks noChangeArrowheads="1"/>
          </p:cNvSpPr>
          <p:nvPr/>
        </p:nvSpPr>
        <p:spPr bwMode="auto">
          <a:xfrm>
            <a:off x="26670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C3</a:t>
            </a:r>
          </a:p>
        </p:txBody>
      </p:sp>
      <p:cxnSp>
        <p:nvCxnSpPr>
          <p:cNvPr id="52233" name="AutoShape 1033"/>
          <p:cNvCxnSpPr>
            <a:cxnSpLocks noChangeShapeType="1"/>
            <a:stCxn id="52229" idx="2"/>
            <a:endCxn id="52230" idx="0"/>
          </p:cNvCxnSpPr>
          <p:nvPr/>
        </p:nvCxnSpPr>
        <p:spPr bwMode="auto">
          <a:xfrm rot="5400000">
            <a:off x="1219200" y="129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2234" name="AutoShape 1034"/>
          <p:cNvCxnSpPr>
            <a:cxnSpLocks noChangeShapeType="1"/>
            <a:stCxn id="52229" idx="2"/>
            <a:endCxn id="52231" idx="0"/>
          </p:cNvCxnSpPr>
          <p:nvPr/>
        </p:nvCxnSpPr>
        <p:spPr bwMode="auto">
          <a:xfrm rot="5400000">
            <a:off x="1828800" y="19050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235" name="AutoShape 1035"/>
          <p:cNvCxnSpPr>
            <a:cxnSpLocks noChangeShapeType="1"/>
            <a:stCxn id="52229" idx="2"/>
            <a:endCxn id="52232" idx="0"/>
          </p:cNvCxnSpPr>
          <p:nvPr/>
        </p:nvCxnSpPr>
        <p:spPr bwMode="auto">
          <a:xfrm rot="16200000" flipH="1">
            <a:off x="2438400" y="129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52236" name="Rectangle 1036"/>
          <p:cNvSpPr>
            <a:spLocks noChangeArrowheads="1"/>
          </p:cNvSpPr>
          <p:nvPr/>
        </p:nvSpPr>
        <p:spPr bwMode="auto">
          <a:xfrm>
            <a:off x="6477000" y="1447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sp>
        <p:nvSpPr>
          <p:cNvPr id="52237" name="Rectangle 1037"/>
          <p:cNvSpPr>
            <a:spLocks noChangeArrowheads="1"/>
          </p:cNvSpPr>
          <p:nvPr/>
        </p:nvSpPr>
        <p:spPr bwMode="auto">
          <a:xfrm>
            <a:off x="52578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C1</a:t>
            </a:r>
          </a:p>
        </p:txBody>
      </p:sp>
      <p:sp>
        <p:nvSpPr>
          <p:cNvPr id="52238" name="Rectangle 1038"/>
          <p:cNvSpPr>
            <a:spLocks noChangeArrowheads="1"/>
          </p:cNvSpPr>
          <p:nvPr/>
        </p:nvSpPr>
        <p:spPr bwMode="auto">
          <a:xfrm>
            <a:off x="64770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C2</a:t>
            </a:r>
          </a:p>
        </p:txBody>
      </p:sp>
      <p:sp>
        <p:nvSpPr>
          <p:cNvPr id="52239" name="Rectangle 1039"/>
          <p:cNvSpPr>
            <a:spLocks noChangeArrowheads="1"/>
          </p:cNvSpPr>
          <p:nvPr/>
        </p:nvSpPr>
        <p:spPr bwMode="auto">
          <a:xfrm>
            <a:off x="7696200" y="205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C3</a:t>
            </a:r>
          </a:p>
        </p:txBody>
      </p:sp>
      <p:cxnSp>
        <p:nvCxnSpPr>
          <p:cNvPr id="52240" name="AutoShape 1040"/>
          <p:cNvCxnSpPr>
            <a:cxnSpLocks noChangeShapeType="1"/>
            <a:stCxn id="52236" idx="2"/>
            <a:endCxn id="52237" idx="0"/>
          </p:cNvCxnSpPr>
          <p:nvPr/>
        </p:nvCxnSpPr>
        <p:spPr bwMode="auto">
          <a:xfrm rot="5400000">
            <a:off x="6248400" y="129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2241" name="AutoShape 1041"/>
          <p:cNvCxnSpPr>
            <a:cxnSpLocks noChangeShapeType="1"/>
            <a:stCxn id="52236" idx="2"/>
            <a:endCxn id="52238" idx="0"/>
          </p:cNvCxnSpPr>
          <p:nvPr/>
        </p:nvCxnSpPr>
        <p:spPr bwMode="auto">
          <a:xfrm rot="5400000">
            <a:off x="6858000" y="19050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242" name="AutoShape 1042"/>
          <p:cNvCxnSpPr>
            <a:cxnSpLocks noChangeShapeType="1"/>
            <a:stCxn id="52236" idx="2"/>
            <a:endCxn id="52239" idx="0"/>
          </p:cNvCxnSpPr>
          <p:nvPr/>
        </p:nvCxnSpPr>
        <p:spPr bwMode="auto">
          <a:xfrm rot="16200000" flipH="1">
            <a:off x="7467600" y="129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52243" name="Rectangle 1043"/>
          <p:cNvSpPr>
            <a:spLocks noChangeArrowheads="1"/>
          </p:cNvSpPr>
          <p:nvPr/>
        </p:nvSpPr>
        <p:spPr bwMode="auto">
          <a:xfrm>
            <a:off x="3962400" y="5257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Fantôme</a:t>
            </a:r>
          </a:p>
        </p:txBody>
      </p:sp>
      <p:sp>
        <p:nvSpPr>
          <p:cNvPr id="52244" name="Rectangle 1044"/>
          <p:cNvSpPr>
            <a:spLocks noChangeArrowheads="1"/>
          </p:cNvSpPr>
          <p:nvPr/>
        </p:nvSpPr>
        <p:spPr bwMode="auto">
          <a:xfrm>
            <a:off x="2743200" y="586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C1</a:t>
            </a:r>
          </a:p>
        </p:txBody>
      </p:sp>
      <p:sp>
        <p:nvSpPr>
          <p:cNvPr id="52245" name="Rectangle 1045"/>
          <p:cNvSpPr>
            <a:spLocks noChangeArrowheads="1"/>
          </p:cNvSpPr>
          <p:nvPr/>
        </p:nvSpPr>
        <p:spPr bwMode="auto">
          <a:xfrm>
            <a:off x="3962400" y="586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C2</a:t>
            </a:r>
          </a:p>
        </p:txBody>
      </p:sp>
      <p:sp>
        <p:nvSpPr>
          <p:cNvPr id="52246" name="Rectangle 1046"/>
          <p:cNvSpPr>
            <a:spLocks noChangeArrowheads="1"/>
          </p:cNvSpPr>
          <p:nvPr/>
        </p:nvSpPr>
        <p:spPr bwMode="auto">
          <a:xfrm>
            <a:off x="5181600" y="58674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C3</a:t>
            </a:r>
          </a:p>
        </p:txBody>
      </p:sp>
      <p:cxnSp>
        <p:nvCxnSpPr>
          <p:cNvPr id="52247" name="AutoShape 1047"/>
          <p:cNvCxnSpPr>
            <a:cxnSpLocks noChangeShapeType="1"/>
            <a:stCxn id="52243" idx="2"/>
            <a:endCxn id="52244" idx="0"/>
          </p:cNvCxnSpPr>
          <p:nvPr/>
        </p:nvCxnSpPr>
        <p:spPr bwMode="auto">
          <a:xfrm rot="5400000">
            <a:off x="3733800" y="510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52248" name="AutoShape 1048"/>
          <p:cNvCxnSpPr>
            <a:cxnSpLocks noChangeShapeType="1"/>
            <a:stCxn id="52243" idx="2"/>
            <a:endCxn id="52245" idx="0"/>
          </p:cNvCxnSpPr>
          <p:nvPr/>
        </p:nvCxnSpPr>
        <p:spPr bwMode="auto">
          <a:xfrm rot="5400000">
            <a:off x="4343400" y="57150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249" name="AutoShape 1049"/>
          <p:cNvCxnSpPr>
            <a:cxnSpLocks noChangeShapeType="1"/>
            <a:stCxn id="52243" idx="2"/>
            <a:endCxn id="52246" idx="0"/>
          </p:cNvCxnSpPr>
          <p:nvPr/>
        </p:nvCxnSpPr>
        <p:spPr bwMode="auto">
          <a:xfrm rot="16200000" flipH="1">
            <a:off x="4953000" y="5105400"/>
            <a:ext cx="3048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52250" name="Rectangle 1050"/>
          <p:cNvSpPr>
            <a:spLocks noChangeArrowheads="1"/>
          </p:cNvSpPr>
          <p:nvPr/>
        </p:nvSpPr>
        <p:spPr bwMode="auto">
          <a:xfrm>
            <a:off x="1447800" y="34290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52251" name="Rectangle 1051"/>
          <p:cNvSpPr>
            <a:spLocks noChangeArrowheads="1"/>
          </p:cNvSpPr>
          <p:nvPr/>
        </p:nvSpPr>
        <p:spPr bwMode="auto">
          <a:xfrm>
            <a:off x="1447800" y="40386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Fantôme</a:t>
            </a:r>
          </a:p>
        </p:txBody>
      </p:sp>
      <p:cxnSp>
        <p:nvCxnSpPr>
          <p:cNvPr id="52252" name="AutoShape 1052"/>
          <p:cNvCxnSpPr>
            <a:cxnSpLocks noChangeShapeType="1"/>
            <a:stCxn id="52250" idx="2"/>
            <a:endCxn id="52251" idx="0"/>
          </p:cNvCxnSpPr>
          <p:nvPr/>
        </p:nvCxnSpPr>
        <p:spPr bwMode="auto">
          <a:xfrm rot="5400000">
            <a:off x="1828800" y="3886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2253" name="Rectangle 1053"/>
          <p:cNvSpPr>
            <a:spLocks noChangeArrowheads="1"/>
          </p:cNvSpPr>
          <p:nvPr/>
        </p:nvSpPr>
        <p:spPr bwMode="auto">
          <a:xfrm>
            <a:off x="6629400" y="34290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sp>
        <p:nvSpPr>
          <p:cNvPr id="52254" name="Rectangle 1054"/>
          <p:cNvSpPr>
            <a:spLocks noChangeArrowheads="1"/>
          </p:cNvSpPr>
          <p:nvPr/>
        </p:nvSpPr>
        <p:spPr bwMode="auto">
          <a:xfrm>
            <a:off x="6629400" y="40386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Fantôme</a:t>
            </a:r>
          </a:p>
        </p:txBody>
      </p:sp>
      <p:cxnSp>
        <p:nvCxnSpPr>
          <p:cNvPr id="52255" name="AutoShape 1055"/>
          <p:cNvCxnSpPr>
            <a:cxnSpLocks noChangeShapeType="1"/>
            <a:stCxn id="52253" idx="2"/>
            <a:endCxn id="52254" idx="0"/>
          </p:cNvCxnSpPr>
          <p:nvPr/>
        </p:nvCxnSpPr>
        <p:spPr bwMode="auto">
          <a:xfrm rot="5400000">
            <a:off x="7010400" y="38862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256" name="AutoShape 1056"/>
          <p:cNvCxnSpPr>
            <a:cxnSpLocks noChangeShapeType="1"/>
            <a:stCxn id="52251" idx="2"/>
            <a:endCxn id="52243" idx="0"/>
          </p:cNvCxnSpPr>
          <p:nvPr/>
        </p:nvCxnSpPr>
        <p:spPr bwMode="auto">
          <a:xfrm>
            <a:off x="1981200" y="4343400"/>
            <a:ext cx="2514600" cy="914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2257" name="AutoShape 1057"/>
          <p:cNvCxnSpPr>
            <a:cxnSpLocks noChangeShapeType="1"/>
            <a:stCxn id="52254" idx="2"/>
            <a:endCxn id="52243" idx="0"/>
          </p:cNvCxnSpPr>
          <p:nvPr/>
        </p:nvCxnSpPr>
        <p:spPr bwMode="auto">
          <a:xfrm flipH="1">
            <a:off x="4495800" y="4343400"/>
            <a:ext cx="2667000" cy="914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258" name="AutoShape 1058"/>
          <p:cNvSpPr>
            <a:spLocks noChangeArrowheads="1"/>
          </p:cNvSpPr>
          <p:nvPr/>
        </p:nvSpPr>
        <p:spPr bwMode="auto">
          <a:xfrm rot="5400000">
            <a:off x="4152900" y="2552700"/>
            <a:ext cx="685800" cy="1066800"/>
          </a:xfrm>
          <a:prstGeom prst="chevro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3CE1-9F93-4B07-ACFB-55C5356A5317}" type="slidenum">
              <a:rPr lang="en-US"/>
              <a:pPr/>
              <a:t>16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/>
          <a:lstStyle/>
          <a:p>
            <a:r>
              <a:rPr lang="fr-FR" dirty="0"/>
              <a:t>Nomenclatures de conditionnement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</p:spPr>
        <p:txBody>
          <a:bodyPr/>
          <a:lstStyle/>
          <a:p>
            <a:r>
              <a:rPr lang="fr-FR" sz="2600"/>
              <a:t>On indique le conditionnement dans un lien avec le produit fini</a:t>
            </a:r>
          </a:p>
          <a:p>
            <a:r>
              <a:rPr lang="fr-FR" sz="2600"/>
              <a:t>Le coefficient représente la « fraction » de conditionnement utilisé par un produit fini</a:t>
            </a:r>
          </a:p>
          <a:p>
            <a:r>
              <a:rPr lang="fr-FR" sz="2600"/>
              <a:t>Exemple : on met 12 pièces dans un carton,</a:t>
            </a:r>
            <a:br>
              <a:rPr lang="fr-FR" sz="2600"/>
            </a:br>
            <a:r>
              <a:rPr lang="fr-FR" sz="2600"/>
              <a:t>le coefficient sera de 1 / 12 (soit 0,0833)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0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F63D-664A-4CAB-B218-BD7BB1CA644E}" type="slidenum">
              <a:rPr lang="en-US"/>
              <a:pPr/>
              <a:t>17</a:t>
            </a:fld>
            <a:endParaRPr lang="en-US"/>
          </a:p>
        </p:txBody>
      </p:sp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/>
          <a:lstStyle/>
          <a:p>
            <a:r>
              <a:rPr lang="fr-FR"/>
              <a:t>Nomenclatures de conditionnement</a:t>
            </a:r>
          </a:p>
        </p:txBody>
      </p:sp>
      <p:sp>
        <p:nvSpPr>
          <p:cNvPr id="53252" name="AutoShape 1028"/>
          <p:cNvSpPr>
            <a:spLocks noChangeArrowheads="1"/>
          </p:cNvSpPr>
          <p:nvPr/>
        </p:nvSpPr>
        <p:spPr bwMode="auto">
          <a:xfrm>
            <a:off x="533400" y="4419600"/>
            <a:ext cx="2362200" cy="1371600"/>
          </a:xfrm>
          <a:prstGeom prst="wedgeRoundRectCallout">
            <a:avLst>
              <a:gd name="adj1" fmla="val 68621"/>
              <a:gd name="adj2" fmla="val -10704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Quantité </a:t>
            </a:r>
          </a:p>
          <a:p>
            <a:pPr algn="ctr"/>
            <a:r>
              <a:rPr lang="fr-FR" sz="2000">
                <a:latin typeface="Arial" charset="0"/>
              </a:rPr>
              <a:t>de composés</a:t>
            </a:r>
          </a:p>
          <a:p>
            <a:pPr algn="ctr"/>
            <a:r>
              <a:rPr lang="fr-FR" sz="2000">
                <a:latin typeface="Arial" charset="0"/>
              </a:rPr>
              <a:t>dans un composant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5D4D-845E-4D12-96F0-5D87E64F0C6D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Décalage dans le lien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Objet :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modifier la date de besoin déterminée à partir du délai d’obtention de l’article pour certains composants de la nomenclature</a:t>
            </a:r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Décalage négatif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permet d’introduire un délai de sécurité pour un composant particulièrement sensible</a:t>
            </a:r>
            <a:endParaRPr lang="fr-FR" sz="2400"/>
          </a:p>
          <a:p>
            <a:pPr>
              <a:lnSpc>
                <a:spcPct val="90000"/>
              </a:lnSpc>
            </a:pPr>
            <a:r>
              <a:rPr lang="fr-FR" sz="2800">
                <a:solidFill>
                  <a:srgbClr val="008000"/>
                </a:solidFill>
              </a:rPr>
              <a:t>Décalage positif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permet d’indiquer que l’on a pas besoin d’un composant au moment du lancement mais en fin de process </a:t>
            </a:r>
            <a:br>
              <a:rPr lang="fr-FR" sz="2000"/>
            </a:br>
            <a:r>
              <a:rPr lang="fr-FR" sz="2000"/>
              <a:t>(exemple : emballage)</a:t>
            </a:r>
          </a:p>
          <a:p>
            <a:pPr>
              <a:lnSpc>
                <a:spcPct val="90000"/>
              </a:lnSpc>
            </a:pPr>
            <a:r>
              <a:rPr lang="fr-FR" sz="2400"/>
              <a:t>S’exprime en jours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12B7-A503-409E-8111-00B18F15B09C}" type="slidenum">
              <a:rPr lang="en-US"/>
              <a:pPr/>
              <a:t>19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Décalage dans le lien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135313" y="2536825"/>
            <a:ext cx="3062287" cy="314325"/>
          </a:xfrm>
          <a:prstGeom prst="rect">
            <a:avLst/>
          </a:prstGeom>
          <a:solidFill>
            <a:srgbClr val="1AFFFF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600" b="1">
                <a:latin typeface="Arial" charset="0"/>
              </a:rPr>
              <a:t>Délai d ’obtention de l’article</a:t>
            </a: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3225800" y="4330700"/>
            <a:ext cx="1981200" cy="0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5359400" y="1447800"/>
            <a:ext cx="163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fr-FR" sz="1600" b="1"/>
              <a:t>Date de besoin de l’OF</a:t>
            </a:r>
            <a:endParaRPr lang="fr-FR" sz="2400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1930400" y="1447800"/>
            <a:ext cx="2209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fr-FR" sz="1600" b="1"/>
              <a:t>Date de lancement de l’OF</a:t>
            </a:r>
            <a:endParaRPr lang="fr-FR" sz="240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1660525" y="3200400"/>
            <a:ext cx="30495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/>
              <a:t>Date de besoin normale</a:t>
            </a:r>
            <a:br>
              <a:rPr lang="fr-FR" sz="1600" b="1"/>
            </a:br>
            <a:r>
              <a:rPr lang="fr-FR" sz="1600" b="1"/>
              <a:t> des composants (décalage 0)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1320800" y="4060825"/>
            <a:ext cx="1724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>
                <a:solidFill>
                  <a:schemeClr val="bg1"/>
                </a:solidFill>
              </a:rPr>
              <a:t>Décalage négatif</a:t>
            </a:r>
            <a:endParaRPr lang="fr-FR" sz="2400">
              <a:solidFill>
                <a:schemeClr val="bg1"/>
              </a:solidFill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3351213" y="4422775"/>
            <a:ext cx="1643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>
                <a:solidFill>
                  <a:schemeClr val="bg1"/>
                </a:solidFill>
              </a:rPr>
              <a:t>Décalage positif</a:t>
            </a:r>
            <a:endParaRPr lang="fr-FR" sz="2400">
              <a:solidFill>
                <a:schemeClr val="bg1"/>
              </a:solidFill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457200" y="4483100"/>
            <a:ext cx="162718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>
                <a:solidFill>
                  <a:srgbClr val="DE0A42"/>
                </a:solidFill>
              </a:rPr>
              <a:t>Date de besoin</a:t>
            </a:r>
          </a:p>
          <a:p>
            <a:pPr algn="ctr"/>
            <a:r>
              <a:rPr lang="fr-FR" sz="1600" b="1">
                <a:solidFill>
                  <a:srgbClr val="DE0A42"/>
                </a:solidFill>
              </a:rPr>
              <a:t>d'un composant</a:t>
            </a:r>
          </a:p>
          <a:p>
            <a:pPr algn="ctr"/>
            <a:r>
              <a:rPr lang="fr-FR" sz="1600" b="1">
                <a:solidFill>
                  <a:srgbClr val="DE0A42"/>
                </a:solidFill>
              </a:rPr>
              <a:t>avec décalage</a:t>
            </a:r>
          </a:p>
          <a:p>
            <a:pPr algn="ctr"/>
            <a:r>
              <a:rPr lang="fr-FR" sz="1600" b="1">
                <a:solidFill>
                  <a:srgbClr val="DE0A42"/>
                </a:solidFill>
              </a:rPr>
              <a:t>de sécurité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1168400" y="3962400"/>
            <a:ext cx="1588" cy="4048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244975" y="4787900"/>
            <a:ext cx="19764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>
                <a:solidFill>
                  <a:schemeClr val="accent2"/>
                </a:solidFill>
              </a:rPr>
              <a:t>Date de besoin</a:t>
            </a:r>
          </a:p>
          <a:p>
            <a:pPr algn="ctr"/>
            <a:r>
              <a:rPr lang="fr-FR" sz="1600" b="1">
                <a:solidFill>
                  <a:schemeClr val="accent2"/>
                </a:solidFill>
              </a:rPr>
              <a:t>pour un composant</a:t>
            </a:r>
          </a:p>
          <a:p>
            <a:pPr algn="ctr"/>
            <a:r>
              <a:rPr lang="fr-FR" sz="1600" b="1">
                <a:solidFill>
                  <a:schemeClr val="accent2"/>
                </a:solidFill>
              </a:rPr>
              <a:t>nécessaire en fin</a:t>
            </a:r>
          </a:p>
          <a:p>
            <a:pPr algn="ctr"/>
            <a:r>
              <a:rPr lang="fr-FR" sz="1600" b="1">
                <a:solidFill>
                  <a:schemeClr val="accent2"/>
                </a:solidFill>
              </a:rPr>
              <a:t>de processus</a:t>
            </a:r>
          </a:p>
        </p:txBody>
      </p:sp>
      <p:sp>
        <p:nvSpPr>
          <p:cNvPr id="46116" name="Line 36"/>
          <p:cNvSpPr>
            <a:spLocks noChangeShapeType="1"/>
          </p:cNvSpPr>
          <p:nvPr/>
        </p:nvSpPr>
        <p:spPr bwMode="auto">
          <a:xfrm>
            <a:off x="3168650" y="3937000"/>
            <a:ext cx="1588" cy="3810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6117" name="Line 37"/>
          <p:cNvSpPr>
            <a:spLocks noChangeShapeType="1"/>
          </p:cNvSpPr>
          <p:nvPr/>
        </p:nvSpPr>
        <p:spPr bwMode="auto">
          <a:xfrm>
            <a:off x="5257800" y="4351338"/>
            <a:ext cx="1588" cy="3730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3149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6197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31496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22" name="Line 42"/>
          <p:cNvSpPr>
            <a:spLocks noChangeShapeType="1"/>
          </p:cNvSpPr>
          <p:nvPr/>
        </p:nvSpPr>
        <p:spPr bwMode="auto">
          <a:xfrm flipH="1" flipV="1">
            <a:off x="1168400" y="3886200"/>
            <a:ext cx="1981200" cy="0"/>
          </a:xfrm>
          <a:prstGeom prst="line">
            <a:avLst/>
          </a:prstGeom>
          <a:noFill/>
          <a:ln w="38100" cmpd="dbl">
            <a:solidFill>
              <a:srgbClr val="DE0A4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6553200" y="3429000"/>
            <a:ext cx="2386013" cy="1644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u="sng">
                <a:solidFill>
                  <a:srgbClr val="DE0A42"/>
                </a:solidFill>
                <a:latin typeface="Arial" charset="0"/>
              </a:rPr>
              <a:t>Autre solution :</a:t>
            </a:r>
          </a:p>
          <a:p>
            <a:pPr algn="ctr"/>
            <a:r>
              <a:rPr lang="fr-FR" sz="2000">
                <a:solidFill>
                  <a:srgbClr val="DE0A42"/>
                </a:solidFill>
                <a:latin typeface="Arial" charset="0"/>
              </a:rPr>
              <a:t>Rattachement </a:t>
            </a:r>
          </a:p>
          <a:p>
            <a:pPr algn="ctr"/>
            <a:r>
              <a:rPr lang="fr-FR" sz="2000">
                <a:solidFill>
                  <a:srgbClr val="DE0A42"/>
                </a:solidFill>
                <a:latin typeface="Arial" charset="0"/>
              </a:rPr>
              <a:t>des composants </a:t>
            </a:r>
          </a:p>
          <a:p>
            <a:pPr algn="ctr"/>
            <a:r>
              <a:rPr lang="fr-FR" sz="2000">
                <a:solidFill>
                  <a:srgbClr val="DE0A42"/>
                </a:solidFill>
                <a:latin typeface="Arial" charset="0"/>
              </a:rPr>
              <a:t>à chaque opération</a:t>
            </a:r>
          </a:p>
          <a:p>
            <a:pPr algn="ctr"/>
            <a:r>
              <a:rPr lang="fr-FR" sz="2000">
                <a:solidFill>
                  <a:srgbClr val="DE0A42"/>
                </a:solidFill>
                <a:latin typeface="Arial" charset="0"/>
              </a:rPr>
              <a:t>de la gamme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43AE5-29BE-4416-8C88-459F2B691044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nomenclatures</a:t>
            </a:r>
          </a:p>
        </p:txBody>
      </p:sp>
      <p:sp>
        <p:nvSpPr>
          <p:cNvPr id="4288" name="Rectangle 19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>
                <a:solidFill>
                  <a:srgbClr val="008000"/>
                </a:solidFill>
              </a:rPr>
              <a:t>Sommaire</a:t>
            </a:r>
            <a:endParaRPr lang="fr-FR" sz="2800">
              <a:solidFill>
                <a:srgbClr val="008000"/>
              </a:solidFill>
              <a:hlinkClick r:id="rId2" action="ppaction://hlinksldjump"/>
            </a:endParaRPr>
          </a:p>
          <a:p>
            <a:pPr lvl="1">
              <a:lnSpc>
                <a:spcPct val="90000"/>
              </a:lnSpc>
            </a:pPr>
            <a:r>
              <a:rPr lang="fr-FR" sz="2400"/>
              <a:t>Les types de nomenclature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Création d’un niveau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Les articles fantômes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Nomenclature commune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Décalage dans le lien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Évolution des nomenclatures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Sous-produits et co-produits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Variantes de nomenclature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Rattachement des composants à l’opération de gamme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043-68F5-4339-88C5-42716F98A2E3}" type="slidenum">
              <a:rPr lang="en-US"/>
              <a:pPr/>
              <a:t>20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Évolution des nomenclatures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fr-FR" sz="2800">
                <a:solidFill>
                  <a:srgbClr val="008000"/>
                </a:solidFill>
              </a:rPr>
              <a:t>Objet :</a:t>
            </a:r>
          </a:p>
          <a:p>
            <a:pPr lvl="1"/>
            <a:r>
              <a:rPr lang="fr-FR" sz="2400"/>
              <a:t>prévoir dans la planification les évolutions futures des produits (changements de composants)</a:t>
            </a:r>
          </a:p>
          <a:p>
            <a:pPr lvl="1"/>
            <a:r>
              <a:rPr lang="fr-FR" sz="2400"/>
              <a:t>retrouver la composition d’un produit fabriqué dans le passé (SAV)</a:t>
            </a:r>
          </a:p>
          <a:p>
            <a:r>
              <a:rPr lang="fr-FR" sz="2800">
                <a:solidFill>
                  <a:srgbClr val="008000"/>
                </a:solidFill>
              </a:rPr>
              <a:t>Méthode</a:t>
            </a:r>
          </a:p>
          <a:p>
            <a:pPr lvl="1"/>
            <a:r>
              <a:rPr lang="fr-FR" sz="2400"/>
              <a:t>les évolutions sont repérées </a:t>
            </a:r>
          </a:p>
          <a:p>
            <a:pPr lvl="2"/>
            <a:r>
              <a:rPr lang="fr-FR" sz="2000"/>
              <a:t>par des dates de validité dans les liens</a:t>
            </a:r>
          </a:p>
          <a:p>
            <a:pPr lvl="2"/>
            <a:r>
              <a:rPr lang="fr-FR" sz="2000"/>
              <a:t>par des numéros de série ou des numéros de dossiers de modification </a:t>
            </a:r>
            <a:r>
              <a:rPr lang="fr-FR" sz="2000">
                <a:solidFill>
                  <a:srgbClr val="008000"/>
                </a:solidFill>
              </a:rPr>
              <a:t>(non supporté par PP6)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D14F-492D-4D45-BD36-FD435BD0CB48}" type="slidenum">
              <a:rPr lang="en-US"/>
              <a:pPr/>
              <a:t>21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Évolution des nomenclatures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0848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8000"/>
                </a:solidFill>
                <a:latin typeface="Arial" charset="0"/>
              </a:rPr>
              <a:t>Les évolutions de nomenclatures sont repérées </a:t>
            </a:r>
            <a:br>
              <a:rPr lang="fr-FR" sz="2000">
                <a:solidFill>
                  <a:srgbClr val="008000"/>
                </a:solidFill>
                <a:latin typeface="Arial" charset="0"/>
              </a:rPr>
            </a:br>
            <a:r>
              <a:rPr lang="fr-FR" sz="2000">
                <a:solidFill>
                  <a:srgbClr val="008000"/>
                </a:solidFill>
                <a:latin typeface="Arial" charset="0"/>
              </a:rPr>
              <a:t>par des </a:t>
            </a:r>
            <a:r>
              <a:rPr lang="fr-FR" sz="2000">
                <a:solidFill>
                  <a:srgbClr val="000099"/>
                </a:solidFill>
                <a:latin typeface="Arial" charset="0"/>
              </a:rPr>
              <a:t>dates de validité sur les liens</a:t>
            </a:r>
            <a:r>
              <a:rPr lang="fr-FR" sz="2000">
                <a:solidFill>
                  <a:srgbClr val="008000"/>
                </a:solidFill>
                <a:latin typeface="Arial" charset="0"/>
              </a:rPr>
              <a:t/>
            </a:r>
            <a:br>
              <a:rPr lang="fr-FR" sz="2000">
                <a:solidFill>
                  <a:srgbClr val="008000"/>
                </a:solidFill>
                <a:latin typeface="Arial" charset="0"/>
              </a:rPr>
            </a:br>
            <a:r>
              <a:rPr lang="fr-FR" sz="2000">
                <a:solidFill>
                  <a:srgbClr val="008000"/>
                </a:solidFill>
                <a:latin typeface="Arial" charset="0"/>
              </a:rPr>
              <a:t>Utilisées dans la planification à la date de lancement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819400" y="2286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PF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143000" y="3352800"/>
            <a:ext cx="10668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C1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3352800"/>
            <a:ext cx="10668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C21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4724400" y="3352800"/>
            <a:ext cx="10668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C22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676400" y="2971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16764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5052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52578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4578350" y="2286000"/>
            <a:ext cx="2952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600" b="1">
                <a:solidFill>
                  <a:srgbClr val="008000"/>
                </a:solidFill>
                <a:latin typeface="Arial" charset="0"/>
              </a:rPr>
              <a:t>Lien valide jusqu’au 21 mars</a:t>
            </a:r>
            <a:endParaRPr lang="fr-FR" sz="20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5465763" y="2743200"/>
            <a:ext cx="3113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fr-FR" sz="1600" b="1">
                <a:solidFill>
                  <a:srgbClr val="008000"/>
                </a:solidFill>
                <a:latin typeface="Arial" charset="0"/>
              </a:rPr>
              <a:t>Lien valide à partir du 22 mars</a:t>
            </a:r>
            <a:endParaRPr lang="fr-FR" sz="20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 flipH="1">
            <a:off x="3581400" y="2590800"/>
            <a:ext cx="1143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 flipH="1">
            <a:off x="5334000" y="3048000"/>
            <a:ext cx="3048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1981200" y="4191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PF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1143000" y="5105400"/>
            <a:ext cx="10668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C1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2971800" y="5105400"/>
            <a:ext cx="10668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C21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1676400" y="4953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>
            <a:off x="2590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16764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>
            <a:off x="35052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5791200" y="4191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PF</a:t>
            </a: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4953000" y="5105400"/>
            <a:ext cx="106680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C1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6781800" y="5105400"/>
            <a:ext cx="10668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Arial" charset="0"/>
              </a:rPr>
              <a:t>C22</a:t>
            </a: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5486400" y="4953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6400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54864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3152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11200" y="5715000"/>
            <a:ext cx="363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rgbClr val="008000"/>
                </a:solidFill>
                <a:latin typeface="Arial" charset="0"/>
              </a:rPr>
              <a:t>Nomenclature jusqu’au 21 mars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4648200" y="5715000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solidFill>
                  <a:srgbClr val="008000"/>
                </a:solidFill>
                <a:latin typeface="Arial" charset="0"/>
              </a:rPr>
              <a:t>Nomenclature à partir du 22 mars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899-BAB4-4FAE-85C4-8D6E8823F8DB}" type="slidenum">
              <a:rPr lang="en-US"/>
              <a:pPr/>
              <a:t>22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Remplacement en masse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On peut remplacer automatiquement un composant par un autre </a:t>
            </a:r>
          </a:p>
          <a:p>
            <a:pPr lvl="1"/>
            <a:r>
              <a:rPr lang="fr-FR"/>
              <a:t>dans tous ses cas d’emploi</a:t>
            </a:r>
          </a:p>
          <a:p>
            <a:pPr lvl="1"/>
            <a:r>
              <a:rPr lang="fr-FR"/>
              <a:t>à partir d’une date d’effet</a:t>
            </a:r>
          </a:p>
          <a:p>
            <a:r>
              <a:rPr lang="fr-FR"/>
              <a:t>Exemple :</a:t>
            </a:r>
          </a:p>
          <a:p>
            <a:pPr lvl="1"/>
            <a:r>
              <a:rPr lang="fr-FR"/>
              <a:t>Changement de référence d’un composant acheté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FAC9-B9FA-4281-8025-699F801A1107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options et les variantes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fr-FR" sz="2800"/>
              <a:t>Définition</a:t>
            </a:r>
          </a:p>
          <a:p>
            <a:pPr lvl="1"/>
            <a:r>
              <a:rPr lang="fr-FR" sz="2400"/>
              <a:t>une option, c’ est un ou plusieurs </a:t>
            </a:r>
            <a:r>
              <a:rPr lang="fr-FR" sz="2400">
                <a:solidFill>
                  <a:srgbClr val="008000"/>
                </a:solidFill>
              </a:rPr>
              <a:t>composants supplémentaires</a:t>
            </a:r>
          </a:p>
          <a:p>
            <a:pPr lvl="1"/>
            <a:r>
              <a:rPr lang="fr-FR" sz="2400"/>
              <a:t>une variante, c’est un ou plusieurs </a:t>
            </a:r>
            <a:r>
              <a:rPr lang="fr-FR" sz="2400">
                <a:solidFill>
                  <a:srgbClr val="008000"/>
                </a:solidFill>
              </a:rPr>
              <a:t>composants différents</a:t>
            </a:r>
          </a:p>
          <a:p>
            <a:r>
              <a:rPr lang="fr-FR" sz="2800"/>
              <a:t>Objet :</a:t>
            </a:r>
          </a:p>
          <a:p>
            <a:pPr lvl="1"/>
            <a:r>
              <a:rPr lang="fr-FR" sz="2400"/>
              <a:t>décrire des produits légèrement différents sans devoir réécrire entièrement les nomenclatures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C102-B16A-48EA-9292-23DE8172F7E8}" type="slidenum">
              <a:rPr lang="en-US"/>
              <a:pPr/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options et les variantes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086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Méthode base + options</a:t>
            </a:r>
          </a:p>
          <a:p>
            <a:pPr lvl="1">
              <a:lnSpc>
                <a:spcPct val="90000"/>
              </a:lnSpc>
            </a:pPr>
            <a:r>
              <a:rPr lang="fr-FR"/>
              <a:t>Articles fantômes qui regroupent les composants communs</a:t>
            </a:r>
          </a:p>
          <a:p>
            <a:pPr>
              <a:lnSpc>
                <a:spcPct val="90000"/>
              </a:lnSpc>
            </a:pPr>
            <a:r>
              <a:rPr lang="fr-FR"/>
              <a:t>Méthode base + écarts (variantes)</a:t>
            </a:r>
          </a:p>
          <a:p>
            <a:pPr lvl="1">
              <a:lnSpc>
                <a:spcPct val="90000"/>
              </a:lnSpc>
              <a:buFont typeface="Wingdings 3" pitchFamily="18" charset="2"/>
              <a:buChar char="â"/>
            </a:pPr>
            <a:r>
              <a:rPr lang="fr-FR" sz="2400" i="1">
                <a:solidFill>
                  <a:srgbClr val="008000"/>
                </a:solidFill>
              </a:rPr>
              <a:t>Il faut créer autant de produits finis que de combinaisons d’options/variantes</a:t>
            </a:r>
          </a:p>
          <a:p>
            <a:pPr lvl="1">
              <a:lnSpc>
                <a:spcPct val="90000"/>
              </a:lnSpc>
              <a:buFont typeface="Wingdings 3" pitchFamily="18" charset="2"/>
              <a:buChar char="â"/>
            </a:pPr>
            <a:r>
              <a:rPr lang="fr-FR" sz="2400" i="1">
                <a:solidFill>
                  <a:srgbClr val="008000"/>
                </a:solidFill>
              </a:rPr>
              <a:t>Ces méthodes ne peuvent être utilisées qu’au niveau supérieur</a:t>
            </a:r>
            <a:endParaRPr lang="fr-FR" i="1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</a:pPr>
            <a:r>
              <a:rPr lang="fr-FR"/>
              <a:t>Sélection dans les liens</a:t>
            </a:r>
          </a:p>
          <a:p>
            <a:pPr lvl="1">
              <a:lnSpc>
                <a:spcPct val="90000"/>
              </a:lnSpc>
              <a:buFont typeface="Wingdings 3" pitchFamily="18" charset="2"/>
              <a:buChar char="â"/>
            </a:pPr>
            <a:r>
              <a:rPr lang="fr-FR" sz="2400" i="1">
                <a:solidFill>
                  <a:srgbClr val="008000"/>
                </a:solidFill>
              </a:rPr>
              <a:t>On ne décrit que les articles génériques</a:t>
            </a:r>
          </a:p>
          <a:p>
            <a:pPr lvl="1">
              <a:lnSpc>
                <a:spcPct val="90000"/>
              </a:lnSpc>
              <a:buFont typeface="Wingdings 3" pitchFamily="18" charset="2"/>
              <a:buNone/>
            </a:pPr>
            <a:r>
              <a:rPr lang="fr-FR" sz="2000">
                <a:solidFill>
                  <a:srgbClr val="DE0A42"/>
                </a:solidFill>
              </a:rPr>
              <a:t>(non implémenté dans PP6.0)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7F74-3F84-4CFE-B9F5-9E72358FED25}" type="slidenum">
              <a:rPr lang="en-US"/>
              <a:pPr/>
              <a:t>25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 Base + options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752600" y="21336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 220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5791200" y="21336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 110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533400" y="2895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Base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4648200" y="2895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Base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2438400" y="28956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6781800" y="28956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110</a:t>
            </a:r>
          </a:p>
        </p:txBody>
      </p:sp>
      <p:cxnSp>
        <p:nvCxnSpPr>
          <p:cNvPr id="72713" name="AutoShape 9"/>
          <p:cNvCxnSpPr>
            <a:cxnSpLocks noChangeShapeType="1"/>
            <a:stCxn id="72707" idx="2"/>
            <a:endCxn id="72709" idx="0"/>
          </p:cNvCxnSpPr>
          <p:nvPr/>
        </p:nvCxnSpPr>
        <p:spPr bwMode="auto">
          <a:xfrm rot="5400000">
            <a:off x="1524000" y="2095500"/>
            <a:ext cx="3810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2714" name="AutoShape 10"/>
          <p:cNvCxnSpPr>
            <a:cxnSpLocks noChangeShapeType="1"/>
            <a:stCxn id="72707" idx="2"/>
            <a:endCxn id="72711" idx="0"/>
          </p:cNvCxnSpPr>
          <p:nvPr/>
        </p:nvCxnSpPr>
        <p:spPr bwMode="auto">
          <a:xfrm rot="16200000" flipH="1">
            <a:off x="2552700" y="2286000"/>
            <a:ext cx="381000" cy="838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2715" name="AutoShape 11"/>
          <p:cNvCxnSpPr>
            <a:cxnSpLocks noChangeShapeType="1"/>
            <a:stCxn id="72708" idx="2"/>
            <a:endCxn id="72710" idx="0"/>
          </p:cNvCxnSpPr>
          <p:nvPr/>
        </p:nvCxnSpPr>
        <p:spPr bwMode="auto">
          <a:xfrm rot="5400000">
            <a:off x="5600700" y="2133600"/>
            <a:ext cx="381000" cy="1143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2716" name="AutoShape 12"/>
          <p:cNvCxnSpPr>
            <a:cxnSpLocks noChangeShapeType="1"/>
            <a:stCxn id="72708" idx="2"/>
            <a:endCxn id="72712" idx="0"/>
          </p:cNvCxnSpPr>
          <p:nvPr/>
        </p:nvCxnSpPr>
        <p:spPr bwMode="auto">
          <a:xfrm rot="16200000" flipH="1">
            <a:off x="6743700" y="2133600"/>
            <a:ext cx="381000" cy="1143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10668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223838" y="4414838"/>
            <a:ext cx="2530475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Tous les composants</a:t>
            </a:r>
          </a:p>
          <a:p>
            <a:pPr algn="ctr"/>
            <a:r>
              <a:rPr lang="fr-FR" b="1">
                <a:latin typeface="Arial" charset="0"/>
              </a:rPr>
              <a:t>communs</a:t>
            </a: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2292350" y="365760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Options du PF</a:t>
            </a:r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V="1">
            <a:off x="31242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6707188" y="365760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Options du PF</a:t>
            </a:r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V="1">
            <a:off x="7539038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DDCF-3328-411E-A00D-3C665C1DFFB5}" type="slidenum">
              <a:rPr lang="en-US"/>
              <a:pPr/>
              <a:t>26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 Base + écarts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3733800" y="16002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 220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3810000" y="36576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 110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200400" y="2514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C1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5105400" y="2514600"/>
            <a:ext cx="14478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6858000" y="45720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110</a:t>
            </a:r>
          </a:p>
        </p:txBody>
      </p:sp>
      <p:cxnSp>
        <p:nvCxnSpPr>
          <p:cNvPr id="73737" name="AutoShape 9"/>
          <p:cNvCxnSpPr>
            <a:cxnSpLocks noChangeShapeType="1"/>
            <a:stCxn id="73731" idx="2"/>
            <a:endCxn id="73733" idx="0"/>
          </p:cNvCxnSpPr>
          <p:nvPr/>
        </p:nvCxnSpPr>
        <p:spPr bwMode="auto">
          <a:xfrm rot="5400000">
            <a:off x="3771900" y="1981200"/>
            <a:ext cx="5334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3738" name="AutoShape 10"/>
          <p:cNvCxnSpPr>
            <a:cxnSpLocks noChangeShapeType="1"/>
            <a:stCxn id="73731" idx="2"/>
            <a:endCxn id="73735" idx="0"/>
          </p:cNvCxnSpPr>
          <p:nvPr/>
        </p:nvCxnSpPr>
        <p:spPr bwMode="auto">
          <a:xfrm rot="16200000" flipH="1">
            <a:off x="4800600" y="1485900"/>
            <a:ext cx="533400" cy="1524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3739" name="AutoShape 11"/>
          <p:cNvCxnSpPr>
            <a:cxnSpLocks noChangeShapeType="1"/>
            <a:stCxn id="73732" idx="2"/>
            <a:endCxn id="73748" idx="0"/>
          </p:cNvCxnSpPr>
          <p:nvPr/>
        </p:nvCxnSpPr>
        <p:spPr bwMode="auto">
          <a:xfrm rot="5400000">
            <a:off x="3619500" y="3810000"/>
            <a:ext cx="533400" cy="990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3740" name="AutoShape 12"/>
          <p:cNvCxnSpPr>
            <a:cxnSpLocks noChangeShapeType="1"/>
            <a:stCxn id="73732" idx="2"/>
            <a:endCxn id="73736" idx="0"/>
          </p:cNvCxnSpPr>
          <p:nvPr/>
        </p:nvCxnSpPr>
        <p:spPr bwMode="auto">
          <a:xfrm rot="16200000" flipH="1">
            <a:off x="5715000" y="2705100"/>
            <a:ext cx="533400" cy="3200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361950" y="3657600"/>
            <a:ext cx="319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latin typeface="Arial" charset="0"/>
              </a:rPr>
              <a:t>Variante du produit de base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838200" y="1524000"/>
            <a:ext cx="196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Produit de base</a:t>
            </a:r>
          </a:p>
        </p:txBody>
      </p: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1676400" y="2514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C2</a:t>
            </a:r>
          </a:p>
        </p:txBody>
      </p:sp>
      <p:cxnSp>
        <p:nvCxnSpPr>
          <p:cNvPr id="73747" name="AutoShape 19"/>
          <p:cNvCxnSpPr>
            <a:cxnSpLocks noChangeShapeType="1"/>
            <a:stCxn id="73731" idx="2"/>
            <a:endCxn id="73746" idx="0"/>
          </p:cNvCxnSpPr>
          <p:nvPr/>
        </p:nvCxnSpPr>
        <p:spPr bwMode="auto">
          <a:xfrm rot="5400000">
            <a:off x="3009900" y="1219200"/>
            <a:ext cx="533400" cy="2057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3748" name="Rectangle 20"/>
          <p:cNvSpPr>
            <a:spLocks noChangeArrowheads="1"/>
          </p:cNvSpPr>
          <p:nvPr/>
        </p:nvSpPr>
        <p:spPr bwMode="auto">
          <a:xfrm>
            <a:off x="2819400" y="4572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 220</a:t>
            </a:r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5029200" y="4572000"/>
            <a:ext cx="14478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cxnSp>
        <p:nvCxnSpPr>
          <p:cNvPr id="73750" name="AutoShape 22"/>
          <p:cNvCxnSpPr>
            <a:cxnSpLocks noChangeShapeType="1"/>
            <a:stCxn id="73732" idx="2"/>
            <a:endCxn id="73749" idx="0"/>
          </p:cNvCxnSpPr>
          <p:nvPr/>
        </p:nvCxnSpPr>
        <p:spPr bwMode="auto">
          <a:xfrm rot="16200000" flipH="1">
            <a:off x="4800600" y="3619500"/>
            <a:ext cx="533400" cy="1371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3751" name="Rectangle 23"/>
          <p:cNvSpPr>
            <a:spLocks noChangeArrowheads="1"/>
          </p:cNvSpPr>
          <p:nvPr/>
        </p:nvSpPr>
        <p:spPr bwMode="auto">
          <a:xfrm>
            <a:off x="2362200" y="5562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C1</a:t>
            </a:r>
          </a:p>
        </p:txBody>
      </p:sp>
      <p:sp>
        <p:nvSpPr>
          <p:cNvPr id="73752" name="Rectangle 24"/>
          <p:cNvSpPr>
            <a:spLocks noChangeArrowheads="1"/>
          </p:cNvSpPr>
          <p:nvPr/>
        </p:nvSpPr>
        <p:spPr bwMode="auto">
          <a:xfrm>
            <a:off x="4267200" y="5562600"/>
            <a:ext cx="14478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cxnSp>
        <p:nvCxnSpPr>
          <p:cNvPr id="73753" name="AutoShape 25"/>
          <p:cNvCxnSpPr>
            <a:cxnSpLocks noChangeShapeType="1"/>
            <a:stCxn id="73748" idx="2"/>
            <a:endCxn id="73751" idx="0"/>
          </p:cNvCxnSpPr>
          <p:nvPr/>
        </p:nvCxnSpPr>
        <p:spPr bwMode="auto">
          <a:xfrm rot="5400000">
            <a:off x="2857500" y="5029200"/>
            <a:ext cx="609600" cy="45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3754" name="AutoShape 26"/>
          <p:cNvCxnSpPr>
            <a:cxnSpLocks noChangeShapeType="1"/>
            <a:stCxn id="73748" idx="2"/>
            <a:endCxn id="73752" idx="0"/>
          </p:cNvCxnSpPr>
          <p:nvPr/>
        </p:nvCxnSpPr>
        <p:spPr bwMode="auto">
          <a:xfrm rot="16200000" flipH="1">
            <a:off x="3886200" y="4457700"/>
            <a:ext cx="609600" cy="1600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3755" name="Rectangle 27"/>
          <p:cNvSpPr>
            <a:spLocks noChangeArrowheads="1"/>
          </p:cNvSpPr>
          <p:nvPr/>
        </p:nvSpPr>
        <p:spPr bwMode="auto">
          <a:xfrm>
            <a:off x="838200" y="55626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C2</a:t>
            </a:r>
          </a:p>
        </p:txBody>
      </p:sp>
      <p:cxnSp>
        <p:nvCxnSpPr>
          <p:cNvPr id="73756" name="AutoShape 28"/>
          <p:cNvCxnSpPr>
            <a:cxnSpLocks noChangeShapeType="1"/>
            <a:stCxn id="73748" idx="2"/>
            <a:endCxn id="73755" idx="0"/>
          </p:cNvCxnSpPr>
          <p:nvPr/>
        </p:nvCxnSpPr>
        <p:spPr bwMode="auto">
          <a:xfrm rot="5400000">
            <a:off x="2095500" y="4267200"/>
            <a:ext cx="609600" cy="1981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5730875" y="49530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latin typeface="Arial" charset="0"/>
              </a:rPr>
              <a:t>(-1)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7342188" y="4953000"/>
            <a:ext cx="735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400">
                <a:latin typeface="Arial" charset="0"/>
              </a:rPr>
              <a:t>(+1)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2BA2-136F-4DF0-ABBE-A041BE1B9F00}" type="slidenum">
              <a:rPr lang="en-US"/>
              <a:pPr/>
              <a:t>27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Sélection dans le lien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752600" y="4572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5791200" y="4572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533400" y="53340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000">
              <a:latin typeface="Arial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4648200" y="53340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000">
              <a:latin typeface="Arial" charset="0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2438400" y="53340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6781800" y="5334000"/>
            <a:ext cx="1447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110</a:t>
            </a:r>
          </a:p>
        </p:txBody>
      </p:sp>
      <p:cxnSp>
        <p:nvCxnSpPr>
          <p:cNvPr id="74761" name="AutoShape 9"/>
          <p:cNvCxnSpPr>
            <a:cxnSpLocks noChangeShapeType="1"/>
            <a:stCxn id="74755" idx="2"/>
            <a:endCxn id="74757" idx="0"/>
          </p:cNvCxnSpPr>
          <p:nvPr/>
        </p:nvCxnSpPr>
        <p:spPr bwMode="auto">
          <a:xfrm rot="5400000">
            <a:off x="1524000" y="4533900"/>
            <a:ext cx="3810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62" name="AutoShape 10"/>
          <p:cNvCxnSpPr>
            <a:cxnSpLocks noChangeShapeType="1"/>
            <a:stCxn id="74755" idx="2"/>
            <a:endCxn id="74759" idx="0"/>
          </p:cNvCxnSpPr>
          <p:nvPr/>
        </p:nvCxnSpPr>
        <p:spPr bwMode="auto">
          <a:xfrm rot="16200000" flipH="1">
            <a:off x="2552700" y="4724400"/>
            <a:ext cx="381000" cy="838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63" name="AutoShape 11"/>
          <p:cNvCxnSpPr>
            <a:cxnSpLocks noChangeShapeType="1"/>
            <a:stCxn id="74756" idx="2"/>
            <a:endCxn id="74758" idx="0"/>
          </p:cNvCxnSpPr>
          <p:nvPr/>
        </p:nvCxnSpPr>
        <p:spPr bwMode="auto">
          <a:xfrm rot="5400000">
            <a:off x="5600700" y="4572000"/>
            <a:ext cx="381000" cy="1143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64" name="AutoShape 12"/>
          <p:cNvCxnSpPr>
            <a:cxnSpLocks noChangeShapeType="1"/>
            <a:stCxn id="74756" idx="2"/>
            <a:endCxn id="74760" idx="0"/>
          </p:cNvCxnSpPr>
          <p:nvPr/>
        </p:nvCxnSpPr>
        <p:spPr bwMode="auto">
          <a:xfrm rot="16200000" flipH="1">
            <a:off x="6743700" y="4572000"/>
            <a:ext cx="381000" cy="1143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3505200" y="1447800"/>
            <a:ext cx="1981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PF</a:t>
            </a: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838200" y="1447800"/>
            <a:ext cx="2189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Produit générique</a:t>
            </a: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2743200" y="22860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C1</a:t>
            </a:r>
          </a:p>
        </p:txBody>
      </p:sp>
      <p:sp>
        <p:nvSpPr>
          <p:cNvPr id="74769" name="Rectangle 17"/>
          <p:cNvSpPr>
            <a:spLocks noChangeArrowheads="1"/>
          </p:cNvSpPr>
          <p:nvPr/>
        </p:nvSpPr>
        <p:spPr bwMode="auto">
          <a:xfrm>
            <a:off x="4648200" y="2286000"/>
            <a:ext cx="14478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220</a:t>
            </a:r>
          </a:p>
        </p:txBody>
      </p:sp>
      <p:sp>
        <p:nvSpPr>
          <p:cNvPr id="74770" name="Rectangle 18"/>
          <p:cNvSpPr>
            <a:spLocks noChangeArrowheads="1"/>
          </p:cNvSpPr>
          <p:nvPr/>
        </p:nvSpPr>
        <p:spPr bwMode="auto">
          <a:xfrm>
            <a:off x="1219200" y="2286000"/>
            <a:ext cx="11430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C2</a:t>
            </a: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6629400" y="2286000"/>
            <a:ext cx="14478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Transfo 110</a:t>
            </a:r>
          </a:p>
        </p:txBody>
      </p:sp>
      <p:cxnSp>
        <p:nvCxnSpPr>
          <p:cNvPr id="74772" name="AutoShape 20"/>
          <p:cNvCxnSpPr>
            <a:cxnSpLocks noChangeShapeType="1"/>
            <a:stCxn id="74766" idx="2"/>
            <a:endCxn id="74770" idx="0"/>
          </p:cNvCxnSpPr>
          <p:nvPr/>
        </p:nvCxnSpPr>
        <p:spPr bwMode="auto">
          <a:xfrm rot="5400000">
            <a:off x="2914650" y="704850"/>
            <a:ext cx="457200" cy="27051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73" name="AutoShape 21"/>
          <p:cNvCxnSpPr>
            <a:cxnSpLocks noChangeShapeType="1"/>
            <a:stCxn id="74766" idx="2"/>
            <a:endCxn id="74768" idx="0"/>
          </p:cNvCxnSpPr>
          <p:nvPr/>
        </p:nvCxnSpPr>
        <p:spPr bwMode="auto">
          <a:xfrm rot="5400000">
            <a:off x="3676650" y="1466850"/>
            <a:ext cx="457200" cy="11811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74" name="AutoShape 22"/>
          <p:cNvCxnSpPr>
            <a:cxnSpLocks noChangeShapeType="1"/>
            <a:stCxn id="74766" idx="2"/>
            <a:endCxn id="74769" idx="0"/>
          </p:cNvCxnSpPr>
          <p:nvPr/>
        </p:nvCxnSpPr>
        <p:spPr bwMode="auto">
          <a:xfrm rot="16200000" flipH="1">
            <a:off x="4705350" y="1619250"/>
            <a:ext cx="457200" cy="8763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4775" name="AutoShape 23"/>
          <p:cNvCxnSpPr>
            <a:cxnSpLocks noChangeShapeType="1"/>
            <a:stCxn id="74766" idx="2"/>
            <a:endCxn id="74771" idx="0"/>
          </p:cNvCxnSpPr>
          <p:nvPr/>
        </p:nvCxnSpPr>
        <p:spPr bwMode="auto">
          <a:xfrm rot="16200000" flipH="1">
            <a:off x="5695950" y="628650"/>
            <a:ext cx="457200" cy="28575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4648200" y="3246438"/>
            <a:ext cx="3657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0" y="3184525"/>
            <a:ext cx="455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chemeClr val="bg1"/>
                </a:solidFill>
                <a:latin typeface="Arial" charset="0"/>
              </a:rPr>
              <a:t>Sur chaque lien, une zone de sélection</a:t>
            </a:r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5638800" y="3246438"/>
            <a:ext cx="990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tension</a:t>
            </a: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3084513" y="3636963"/>
            <a:ext cx="1027112" cy="406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PF-220</a:t>
            </a:r>
          </a:p>
        </p:txBody>
      </p:sp>
      <p:sp>
        <p:nvSpPr>
          <p:cNvPr id="74780" name="Rectangle 28"/>
          <p:cNvSpPr>
            <a:spLocks noChangeArrowheads="1"/>
          </p:cNvSpPr>
          <p:nvPr/>
        </p:nvSpPr>
        <p:spPr bwMode="auto">
          <a:xfrm>
            <a:off x="4648200" y="3657600"/>
            <a:ext cx="3657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4781" name="Rectangle 29"/>
          <p:cNvSpPr>
            <a:spLocks noChangeArrowheads="1"/>
          </p:cNvSpPr>
          <p:nvPr/>
        </p:nvSpPr>
        <p:spPr bwMode="auto">
          <a:xfrm>
            <a:off x="4648200" y="4038600"/>
            <a:ext cx="3657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4782" name="Rectangle 30"/>
          <p:cNvSpPr>
            <a:spLocks noChangeArrowheads="1"/>
          </p:cNvSpPr>
          <p:nvPr/>
        </p:nvSpPr>
        <p:spPr bwMode="auto">
          <a:xfrm>
            <a:off x="5638800" y="3657600"/>
            <a:ext cx="990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220</a:t>
            </a:r>
          </a:p>
        </p:txBody>
      </p:sp>
      <p:sp>
        <p:nvSpPr>
          <p:cNvPr id="74783" name="Rectangle 31"/>
          <p:cNvSpPr>
            <a:spLocks noChangeArrowheads="1"/>
          </p:cNvSpPr>
          <p:nvPr/>
        </p:nvSpPr>
        <p:spPr bwMode="auto">
          <a:xfrm>
            <a:off x="5638800" y="4038600"/>
            <a:ext cx="990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110</a:t>
            </a:r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3084513" y="4017963"/>
            <a:ext cx="1027112" cy="406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PF-110</a:t>
            </a: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3024188" y="4572000"/>
            <a:ext cx="162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Variante 220</a:t>
            </a: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7062788" y="4572000"/>
            <a:ext cx="162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Variante 110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266-CEFF-41B2-9822-55B111770C53}" type="slidenum">
              <a:rPr lang="en-US"/>
              <a:pPr/>
              <a:t>28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Sous-produit ou </a:t>
            </a:r>
            <a:r>
              <a:rPr lang="fr-FR" dirty="0" err="1"/>
              <a:t>co-produit</a:t>
            </a:r>
            <a:endParaRPr lang="fr-FR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2443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>
                <a:solidFill>
                  <a:srgbClr val="008000"/>
                </a:solidFill>
              </a:rPr>
              <a:t>Objet :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décrire le fait qu’un sous-produit soit créé lorsque l’on fabrique le produit principal</a:t>
            </a:r>
          </a:p>
          <a:p>
            <a:pPr>
              <a:lnSpc>
                <a:spcPct val="90000"/>
              </a:lnSpc>
            </a:pPr>
            <a:r>
              <a:rPr lang="fr-FR" sz="2400">
                <a:solidFill>
                  <a:srgbClr val="008000"/>
                </a:solidFill>
              </a:rPr>
              <a:t>Méthode :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créer le sous-produit comme un composant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indiquer un </a:t>
            </a:r>
            <a:r>
              <a:rPr lang="fr-FR" sz="2400" b="1">
                <a:solidFill>
                  <a:srgbClr val="008000"/>
                </a:solidFill>
              </a:rPr>
              <a:t>coefficient négatif</a:t>
            </a:r>
            <a:r>
              <a:rPr lang="fr-FR" sz="2400"/>
              <a:t> sur le lien</a:t>
            </a:r>
            <a:endParaRPr lang="fr-FR" sz="2000"/>
          </a:p>
          <a:p>
            <a:pPr>
              <a:lnSpc>
                <a:spcPct val="90000"/>
              </a:lnSpc>
            </a:pPr>
            <a:r>
              <a:rPr lang="fr-FR" sz="2400">
                <a:solidFill>
                  <a:srgbClr val="008000"/>
                </a:solidFill>
              </a:rPr>
              <a:t>Exemple :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749425" y="4648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Produit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835025" y="5638800"/>
            <a:ext cx="1447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solidFill>
                  <a:schemeClr val="bg1"/>
                </a:solidFill>
                <a:latin typeface="Arial" charset="0"/>
              </a:rPr>
              <a:t>Matière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663825" y="5638800"/>
            <a:ext cx="1600200" cy="381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Sous-produit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1520825" y="5257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2511425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1520825" y="525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502025" y="525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304800" y="5181600"/>
            <a:ext cx="1157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 b="1">
                <a:solidFill>
                  <a:srgbClr val="008000"/>
                </a:solidFill>
                <a:latin typeface="Arial" charset="0"/>
              </a:rPr>
              <a:t>Coef. : 2,5</a:t>
            </a:r>
            <a:endParaRPr lang="fr-FR" sz="20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521075" y="5181600"/>
            <a:ext cx="1055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600" b="1">
                <a:solidFill>
                  <a:srgbClr val="008000"/>
                </a:solidFill>
                <a:latin typeface="Arial" charset="0"/>
              </a:rPr>
              <a:t>Coef. : -1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667250" y="4572000"/>
            <a:ext cx="45275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190500" indent="-190500"/>
            <a:r>
              <a:rPr lang="fr-FR">
                <a:latin typeface="Arial" charset="0"/>
              </a:rPr>
              <a:t>Lorsque l’on planifie 1000 produits</a:t>
            </a:r>
          </a:p>
          <a:p>
            <a:pPr marL="190500" indent="-190500">
              <a:spcBef>
                <a:spcPct val="25000"/>
              </a:spcBef>
            </a:pPr>
            <a:r>
              <a:rPr lang="fr-FR">
                <a:latin typeface="Arial" charset="0"/>
              </a:rPr>
              <a:t>- on crée un besoin de 2500 sur la matière</a:t>
            </a:r>
          </a:p>
          <a:p>
            <a:pPr marL="190500" indent="-190500"/>
            <a:r>
              <a:rPr lang="fr-FR">
                <a:latin typeface="Arial" charset="0"/>
              </a:rPr>
              <a:t>- on crée un besoin négatif de 1000 sur le 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sous-produit qui donne lieu à une entrée 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en stock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F16A-48D6-48DE-8158-857318A837BF}" type="slidenum">
              <a:rPr lang="en-US"/>
              <a:pPr/>
              <a:t>29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fr-FR" dirty="0"/>
              <a:t>Variantes de nomenclature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4191000"/>
          </a:xfrm>
        </p:spPr>
        <p:txBody>
          <a:bodyPr/>
          <a:lstStyle/>
          <a:p>
            <a:r>
              <a:rPr lang="fr-FR" sz="2400"/>
              <a:t>Un composé a nécessairement </a:t>
            </a:r>
            <a:r>
              <a:rPr lang="fr-FR" sz="2400">
                <a:solidFill>
                  <a:srgbClr val="009900"/>
                </a:solidFill>
              </a:rPr>
              <a:t>une</a:t>
            </a:r>
            <a:r>
              <a:rPr lang="fr-FR" sz="2400"/>
              <a:t> nomenclature de fabrication (F)</a:t>
            </a:r>
          </a:p>
          <a:p>
            <a:pPr lvl="1"/>
            <a:r>
              <a:rPr lang="fr-FR" sz="2000"/>
              <a:t>utilisée dans le calcul des besoins</a:t>
            </a:r>
          </a:p>
          <a:p>
            <a:r>
              <a:rPr lang="fr-FR" sz="2400"/>
              <a:t>On peut créer une ou plusieurs variantes de nomenclatures F</a:t>
            </a:r>
          </a:p>
          <a:p>
            <a:pPr lvl="1"/>
            <a:r>
              <a:rPr lang="fr-FR" sz="2000"/>
              <a:t>peut servir à modifier les besoins d’un ordre déjà planifié</a:t>
            </a:r>
          </a:p>
          <a:p>
            <a:pPr lvl="1"/>
            <a:r>
              <a:rPr lang="fr-FR" sz="2000"/>
              <a:t>on doit choisir un nom parmi les noms prédéfinis en table</a:t>
            </a:r>
          </a:p>
          <a:p>
            <a:pPr lvl="1"/>
            <a:r>
              <a:rPr lang="fr-FR" sz="2000"/>
              <a:t>une variante est rattachée à une gamme</a:t>
            </a:r>
          </a:p>
          <a:p>
            <a:r>
              <a:rPr lang="fr-FR" sz="2400"/>
              <a:t>Exemples</a:t>
            </a:r>
          </a:p>
          <a:p>
            <a:pPr lvl="1"/>
            <a:r>
              <a:rPr lang="fr-FR" sz="2000"/>
              <a:t>on achète un composant au lieu de le fabriquer</a:t>
            </a:r>
          </a:p>
          <a:p>
            <a:pPr lvl="1"/>
            <a:r>
              <a:rPr lang="fr-FR" sz="2000"/>
              <a:t>délestage temporaire de production sur une sous-traitance</a:t>
            </a:r>
            <a:endParaRPr lang="fr-FR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5E80-DB89-4A52-885E-4C2BF8E172E4}" type="slidenum">
              <a:rPr lang="en-US"/>
              <a:pPr/>
              <a:t>3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143000"/>
          </a:xfrm>
        </p:spPr>
        <p:txBody>
          <a:bodyPr/>
          <a:lstStyle/>
          <a:p>
            <a:r>
              <a:rPr lang="fr-FR" dirty="0"/>
              <a:t>Les décimales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114800"/>
          </a:xfrm>
        </p:spPr>
        <p:txBody>
          <a:bodyPr/>
          <a:lstStyle/>
          <a:p>
            <a:r>
              <a:rPr lang="fr-FR" sz="2800"/>
              <a:t>Pour chaque article, on peut indiquer le nombre de décimales que l’on veut conserver dans ses nomenclatures</a:t>
            </a:r>
          </a:p>
          <a:p>
            <a:r>
              <a:rPr lang="fr-FR" sz="2800"/>
              <a:t>Exemples :</a:t>
            </a:r>
          </a:p>
          <a:p>
            <a:pPr lvl="1"/>
            <a:r>
              <a:rPr lang="fr-FR" sz="2400"/>
              <a:t>produit assemblé : 0 décimale</a:t>
            </a:r>
          </a:p>
          <a:p>
            <a:pPr lvl="2"/>
            <a:r>
              <a:rPr lang="fr-FR" sz="2000" i="1"/>
              <a:t>on ne monte que des nombres entiers de pièces élémentaires</a:t>
            </a:r>
            <a:endParaRPr lang="fr-FR" sz="2000"/>
          </a:p>
          <a:p>
            <a:pPr lvl="1"/>
            <a:r>
              <a:rPr lang="fr-FR" sz="2400"/>
              <a:t>mélanges chimiques : 4 décimales</a:t>
            </a:r>
          </a:p>
          <a:p>
            <a:pPr lvl="2"/>
            <a:r>
              <a:rPr lang="fr-FR" sz="2000" i="1"/>
              <a:t>0,0253 kg d’un composant</a:t>
            </a:r>
            <a:endParaRPr lang="fr-F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8116-CD1A-41C1-867D-DC1CBEAF0E5D}" type="slidenum">
              <a:rPr lang="en-US"/>
              <a:pPr/>
              <a:t>30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Variantes de nomenclature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/>
              <a:t>Procédure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Créer la table des variantes de nomenclature</a:t>
            </a:r>
            <a:br>
              <a:rPr lang="fr-FR" sz="2400" dirty="0"/>
            </a:br>
            <a:r>
              <a:rPr lang="fr-FR" sz="2400" dirty="0" smtClean="0"/>
              <a:t>(menu </a:t>
            </a:r>
            <a:r>
              <a:rPr lang="fr-FR" sz="2400" dirty="0" smtClean="0">
                <a:solidFill>
                  <a:srgbClr val="009900"/>
                </a:solidFill>
              </a:rPr>
              <a:t>Technique</a:t>
            </a:r>
            <a:r>
              <a:rPr lang="fr-FR" sz="2400" dirty="0" smtClean="0"/>
              <a:t>, option </a:t>
            </a:r>
            <a:r>
              <a:rPr lang="fr-FR" sz="2400" dirty="0" smtClean="0">
                <a:solidFill>
                  <a:srgbClr val="009900"/>
                </a:solidFill>
              </a:rPr>
              <a:t>Table des variantes de nomenclature</a:t>
            </a:r>
            <a:r>
              <a:rPr lang="fr-FR" sz="2400" dirty="0" smtClean="0"/>
              <a:t>)</a:t>
            </a:r>
            <a:endParaRPr lang="fr-FR" sz="2400" dirty="0"/>
          </a:p>
          <a:p>
            <a:pPr lvl="1">
              <a:lnSpc>
                <a:spcPct val="90000"/>
              </a:lnSpc>
            </a:pPr>
            <a:r>
              <a:rPr lang="fr-FR" sz="2400" dirty="0"/>
              <a:t>Créer pour chaque variante, la nomenclature de l’article </a:t>
            </a:r>
            <a:r>
              <a:rPr lang="fr-FR" sz="2400" smtClean="0"/>
              <a:t>(</a:t>
            </a:r>
            <a:r>
              <a:rPr lang="fr-FR" sz="2400" smtClean="0"/>
              <a:t>page </a:t>
            </a:r>
            <a:r>
              <a:rPr lang="fr-FR" sz="2400" smtClean="0">
                <a:solidFill>
                  <a:srgbClr val="009900"/>
                </a:solidFill>
              </a:rPr>
              <a:t>Gestion </a:t>
            </a:r>
            <a:r>
              <a:rPr lang="fr-FR" sz="2400" dirty="0">
                <a:solidFill>
                  <a:srgbClr val="009900"/>
                </a:solidFill>
              </a:rPr>
              <a:t>des nomenclatures</a:t>
            </a:r>
            <a:r>
              <a:rPr lang="fr-FR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Affecter une variante de nomenclature aux gammes de l’article </a:t>
            </a:r>
            <a:r>
              <a:rPr lang="fr-FR" sz="2400" dirty="0" smtClean="0"/>
              <a:t>(page </a:t>
            </a:r>
            <a:r>
              <a:rPr lang="fr-FR" sz="2400" dirty="0" smtClean="0">
                <a:solidFill>
                  <a:srgbClr val="009900"/>
                </a:solidFill>
              </a:rPr>
              <a:t>Gestion </a:t>
            </a:r>
            <a:r>
              <a:rPr lang="fr-FR" sz="2400" dirty="0">
                <a:solidFill>
                  <a:srgbClr val="009900"/>
                </a:solidFill>
              </a:rPr>
              <a:t>des articles</a:t>
            </a:r>
            <a:r>
              <a:rPr lang="fr-FR" sz="2400" dirty="0"/>
              <a:t>, </a:t>
            </a:r>
            <a:r>
              <a:rPr lang="fr-FR" sz="2400" dirty="0" smtClean="0"/>
              <a:t>tableau des </a:t>
            </a:r>
            <a:r>
              <a:rPr lang="fr-FR" sz="2400" dirty="0" smtClean="0">
                <a:solidFill>
                  <a:srgbClr val="009900"/>
                </a:solidFill>
              </a:rPr>
              <a:t>gammes</a:t>
            </a:r>
            <a:r>
              <a:rPr lang="fr-FR" sz="2400" dirty="0"/>
              <a:t>)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Le calcul des besoins retiendra la gamme et sa nomenclature attachée</a:t>
            </a:r>
          </a:p>
          <a:p>
            <a:pPr lvl="1">
              <a:lnSpc>
                <a:spcPct val="90000"/>
              </a:lnSpc>
            </a:pP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7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FE1E-71A0-4BFD-A9E9-1B80E2554E2C}" type="slidenum">
              <a:rPr lang="en-US"/>
              <a:pPr/>
              <a:t>31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Variantes de nomenclature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5715008" y="3357562"/>
            <a:ext cx="2143140" cy="369332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dirty="0">
                <a:latin typeface="Arial" charset="0"/>
              </a:rPr>
              <a:t>Liste des </a:t>
            </a:r>
            <a:r>
              <a:rPr lang="fr-FR" dirty="0" smtClean="0">
                <a:latin typeface="Arial" charset="0"/>
              </a:rPr>
              <a:t>variantes</a:t>
            </a:r>
            <a:endParaRPr lang="fr-FR" dirty="0">
              <a:latin typeface="Arial" charset="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0" y="1143000"/>
            <a:ext cx="9129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/>
              <a:t>Les variantes de nomenclatures sont définies dans la table des nomenclatures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92437-CE9E-415B-A082-DA444FC7751E}" type="slidenum">
              <a:rPr lang="en-US"/>
              <a:pPr/>
              <a:t>32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Variantes de nomenclature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000100" y="5643578"/>
            <a:ext cx="4000528" cy="5847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1600" b="1" dirty="0">
                <a:latin typeface="Arial" charset="0"/>
              </a:rPr>
              <a:t>Pour chaque gamme</a:t>
            </a:r>
            <a:r>
              <a:rPr lang="fr-FR" sz="1600" b="1" dirty="0" smtClean="0">
                <a:latin typeface="Arial" charset="0"/>
              </a:rPr>
              <a:t>, on </a:t>
            </a:r>
            <a:r>
              <a:rPr lang="fr-FR" sz="1600" b="1" dirty="0">
                <a:latin typeface="Arial" charset="0"/>
              </a:rPr>
              <a:t>peut attacher </a:t>
            </a:r>
            <a:r>
              <a:rPr lang="fr-FR" sz="1600" b="1" dirty="0" smtClean="0">
                <a:latin typeface="Arial" charset="0"/>
              </a:rPr>
              <a:t>une </a:t>
            </a:r>
            <a:r>
              <a:rPr lang="fr-FR" sz="1600" b="1" dirty="0">
                <a:latin typeface="Arial" charset="0"/>
              </a:rPr>
              <a:t>variante </a:t>
            </a:r>
            <a:r>
              <a:rPr lang="fr-FR" sz="1600" b="1" dirty="0" smtClean="0">
                <a:latin typeface="Arial" charset="0"/>
              </a:rPr>
              <a:t>de </a:t>
            </a:r>
            <a:r>
              <a:rPr lang="fr-FR" sz="1600" b="1" dirty="0">
                <a:latin typeface="Arial" charset="0"/>
              </a:rPr>
              <a:t>nomenclature</a:t>
            </a:r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4286248" y="5357826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2B88-15E3-4B3B-B6E3-FBAD82E53F08}" type="slidenum">
              <a:rPr lang="en-US"/>
              <a:pPr/>
              <a:t>33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/>
          <a:lstStyle/>
          <a:p>
            <a:r>
              <a:rPr lang="fr-FR" dirty="0"/>
              <a:t>Variantes de nomenclature</a:t>
            </a:r>
            <a:br>
              <a:rPr lang="fr-FR" dirty="0"/>
            </a:br>
            <a:r>
              <a:rPr lang="fr-FR" dirty="0"/>
              <a:t>(autre solution)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Créer des articles fantômes « têtes de nomenclatures »</a:t>
            </a:r>
          </a:p>
          <a:p>
            <a:pPr>
              <a:lnSpc>
                <a:spcPct val="90000"/>
              </a:lnSpc>
            </a:pPr>
            <a:r>
              <a:rPr lang="fr-FR" sz="2800"/>
              <a:t>Créer les variantes de nomenclatures pour chaque article fantôme</a:t>
            </a:r>
          </a:p>
          <a:p>
            <a:pPr>
              <a:lnSpc>
                <a:spcPct val="90000"/>
              </a:lnSpc>
            </a:pPr>
            <a:r>
              <a:rPr lang="fr-FR" sz="2800"/>
              <a:t>Rattacher l’un des fantômes à l’article fabriqué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de façon permanente (nomenclature)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de façon temporaire (besoins d’un OF)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9B3-47FB-4327-B34E-38F38E033F1A}" type="slidenum">
              <a:rPr lang="en-US"/>
              <a:pPr/>
              <a:t>34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143000"/>
          </a:xfrm>
        </p:spPr>
        <p:txBody>
          <a:bodyPr/>
          <a:lstStyle/>
          <a:p>
            <a:r>
              <a:rPr lang="fr-FR"/>
              <a:t>Variantes de nomenclature</a:t>
            </a:r>
            <a:br>
              <a:rPr lang="fr-FR"/>
            </a:br>
            <a:r>
              <a:rPr lang="fr-FR"/>
              <a:t>(autre solution)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810000" y="2133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Composé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600200" y="3276600"/>
            <a:ext cx="1295400" cy="533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Variante 1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6324600" y="3276600"/>
            <a:ext cx="1295400" cy="533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Variante 2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 flipH="1">
            <a:off x="2286000" y="2667000"/>
            <a:ext cx="2057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4648200" y="2667000"/>
            <a:ext cx="2057400" cy="609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609600" y="43434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1905000" y="43434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3200400" y="43434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5410200" y="42672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A1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6705600" y="42672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C2</a:t>
            </a: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8001000" y="4267200"/>
            <a:ext cx="685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C’3</a:t>
            </a:r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>
            <a:off x="2209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9144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>
            <a:off x="914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>
            <a:off x="3505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>
            <a:off x="7010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>
            <a:off x="57150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5715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8305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3838575" y="3378200"/>
            <a:ext cx="13223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i="1">
                <a:latin typeface="Arial" charset="0"/>
              </a:rPr>
              <a:t>Fantômes</a:t>
            </a:r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 flipH="1">
            <a:off x="30480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52578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FE0B-93FD-402F-B60D-B6C54333FF1D}" type="slidenum">
              <a:rPr lang="en-US"/>
              <a:pPr/>
              <a:t>35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772400" cy="1143000"/>
          </a:xfrm>
        </p:spPr>
        <p:txBody>
          <a:bodyPr/>
          <a:lstStyle/>
          <a:p>
            <a:r>
              <a:rPr lang="fr-FR" dirty="0"/>
              <a:t>Rattachement des composants à l’opération</a:t>
            </a:r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609600" y="2178050"/>
            <a:ext cx="7620000" cy="533400"/>
            <a:chOff x="384" y="1296"/>
            <a:chExt cx="4800" cy="336"/>
          </a:xfrm>
        </p:grpSpPr>
        <p:sp>
          <p:nvSpPr>
            <p:cNvPr id="66564" name="Line 4"/>
            <p:cNvSpPr>
              <a:spLocks noChangeShapeType="1"/>
            </p:cNvSpPr>
            <p:nvPr/>
          </p:nvSpPr>
          <p:spPr bwMode="auto">
            <a:xfrm>
              <a:off x="384" y="1488"/>
              <a:ext cx="4800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672" y="1296"/>
              <a:ext cx="76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000">
                  <a:solidFill>
                    <a:schemeClr val="bg1"/>
                  </a:solidFill>
                  <a:latin typeface="Arial" charset="0"/>
                </a:rPr>
                <a:t>Op. 010</a:t>
              </a:r>
            </a:p>
          </p:txBody>
        </p:sp>
        <p:sp>
          <p:nvSpPr>
            <p:cNvPr id="66566" name="Rectangle 6"/>
            <p:cNvSpPr>
              <a:spLocks noChangeArrowheads="1"/>
            </p:cNvSpPr>
            <p:nvPr/>
          </p:nvSpPr>
          <p:spPr bwMode="auto">
            <a:xfrm>
              <a:off x="1776" y="1296"/>
              <a:ext cx="76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000">
                  <a:solidFill>
                    <a:schemeClr val="bg1"/>
                  </a:solidFill>
                  <a:latin typeface="Arial" charset="0"/>
                </a:rPr>
                <a:t>Op. 020</a:t>
              </a:r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2880" y="1296"/>
              <a:ext cx="76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000">
                  <a:solidFill>
                    <a:schemeClr val="bg1"/>
                  </a:solidFill>
                  <a:latin typeface="Arial" charset="0"/>
                </a:rPr>
                <a:t>Op. 030</a:t>
              </a:r>
            </a:p>
          </p:txBody>
        </p:sp>
        <p:sp>
          <p:nvSpPr>
            <p:cNvPr id="66568" name="Rectangle 8"/>
            <p:cNvSpPr>
              <a:spLocks noChangeArrowheads="1"/>
            </p:cNvSpPr>
            <p:nvPr/>
          </p:nvSpPr>
          <p:spPr bwMode="auto">
            <a:xfrm>
              <a:off x="3984" y="1296"/>
              <a:ext cx="768" cy="3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2000">
                  <a:solidFill>
                    <a:schemeClr val="bg1"/>
                  </a:solidFill>
                  <a:latin typeface="Arial" charset="0"/>
                </a:rPr>
                <a:t>Op. 040</a:t>
              </a:r>
            </a:p>
          </p:txBody>
        </p:sp>
      </p:grp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7467600" y="3016250"/>
            <a:ext cx="1219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solidFill>
                  <a:schemeClr val="bg1"/>
                </a:solidFill>
                <a:latin typeface="Arial" charset="0"/>
              </a:rPr>
              <a:t>Produit</a:t>
            </a:r>
            <a:br>
              <a:rPr lang="fr-FR" b="1">
                <a:solidFill>
                  <a:schemeClr val="bg1"/>
                </a:solidFill>
                <a:latin typeface="Arial" charset="0"/>
              </a:rPr>
            </a:br>
            <a:r>
              <a:rPr lang="fr-FR" b="1">
                <a:solidFill>
                  <a:schemeClr val="bg1"/>
                </a:solidFill>
                <a:latin typeface="Arial" charset="0"/>
              </a:rPr>
              <a:t>fabriqué</a:t>
            </a:r>
            <a:endParaRPr lang="fr-FR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1066800" y="3016250"/>
            <a:ext cx="1219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Matière 1</a:t>
            </a:r>
            <a:endParaRPr lang="fr-FR" sz="2400" b="1">
              <a:latin typeface="Arial" charset="0"/>
            </a:endParaRP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V="1">
            <a:off x="1676400" y="271145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4495800" y="3930650"/>
            <a:ext cx="1219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Matière 2</a:t>
            </a:r>
            <a:endParaRPr lang="fr-FR" sz="2400" b="1">
              <a:latin typeface="Arial" charset="0"/>
            </a:endParaRP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5334000" y="3016250"/>
            <a:ext cx="12192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 / E</a:t>
            </a:r>
            <a:endParaRPr lang="fr-FR" sz="2400" b="1">
              <a:latin typeface="Arial" charset="0"/>
            </a:endParaRPr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V="1">
            <a:off x="5105400" y="271145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 flipV="1">
            <a:off x="5562600" y="271145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228600" y="4664075"/>
            <a:ext cx="85185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81000" indent="-381000"/>
            <a:r>
              <a:rPr lang="fr-FR" sz="2200">
                <a:latin typeface="Arial" charset="0"/>
              </a:rPr>
              <a:t>On indique à quelle opération de la gamme le composant est utilisé</a:t>
            </a:r>
          </a:p>
          <a:p>
            <a:pPr marL="381000" indent="-381000"/>
            <a:r>
              <a:rPr lang="fr-FR" sz="2200">
                <a:latin typeface="Arial" charset="0"/>
              </a:rPr>
              <a:t>Information exploitée par </a:t>
            </a:r>
          </a:p>
          <a:p>
            <a:pPr marL="381000" indent="-381000">
              <a:buFontTx/>
              <a:buChar char="•"/>
            </a:pPr>
            <a:r>
              <a:rPr lang="fr-FR" sz="2200">
                <a:latin typeface="Arial" charset="0"/>
              </a:rPr>
              <a:t>la planification des besoins en composants</a:t>
            </a:r>
          </a:p>
          <a:p>
            <a:pPr marL="381000" indent="-381000">
              <a:buFontTx/>
              <a:buChar char="•"/>
            </a:pPr>
            <a:r>
              <a:rPr lang="fr-FR" sz="2200">
                <a:latin typeface="Arial" charset="0"/>
              </a:rPr>
              <a:t>la post-consommation à l’opération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3048000" y="1720850"/>
            <a:ext cx="267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  <a:latin typeface="Arial" charset="0"/>
              </a:rPr>
              <a:t>Gamme de fabrication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3DC5-7029-4E0C-BA00-BEE107A79AA6}" type="slidenum">
              <a:rPr lang="en-US"/>
              <a:pPr/>
              <a:t>36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Rattachement à l’opération</a:t>
            </a: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2057400" y="4048132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2743200" y="4048132"/>
            <a:ext cx="4191000" cy="381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52400" y="3971932"/>
            <a:ext cx="1795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  <a:latin typeface="Arial" charset="0"/>
              </a:rPr>
              <a:t>Nouvelle zone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FC10-ED1A-4F34-8213-3362B8BE890B}" type="slidenum">
              <a:rPr lang="en-US"/>
              <a:pPr/>
              <a:t>37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Rattachement à l’opération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990600" y="2971800"/>
            <a:ext cx="18288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Op. 010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048000" y="2971800"/>
            <a:ext cx="10668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Op. 020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343400" y="2971800"/>
            <a:ext cx="28956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Op. 030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7391400" y="2971800"/>
            <a:ext cx="9906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>
                <a:latin typeface="Arial" charset="0"/>
              </a:rPr>
              <a:t>Op. 040</a:t>
            </a:r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83820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73914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43434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30480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9906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9906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7423150" y="1600200"/>
            <a:ext cx="172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Date de besoin</a:t>
            </a:r>
          </a:p>
          <a:p>
            <a:pPr algn="ctr"/>
            <a:r>
              <a:rPr lang="fr-FR">
                <a:latin typeface="Arial" charset="0"/>
              </a:rPr>
              <a:t>du composé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184150" y="1600200"/>
            <a:ext cx="210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>
                <a:latin typeface="Arial" charset="0"/>
              </a:rPr>
              <a:t>Date de lancement</a:t>
            </a:r>
          </a:p>
          <a:p>
            <a:pPr algn="ctr"/>
            <a:r>
              <a:rPr lang="fr-FR">
                <a:latin typeface="Arial" charset="0"/>
              </a:rPr>
              <a:t>de l’OF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6661150" y="4175125"/>
            <a:ext cx="17208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>
                <a:latin typeface="Arial" charset="0"/>
              </a:rPr>
              <a:t>Date de besoin</a:t>
            </a:r>
          </a:p>
          <a:p>
            <a:pPr algn="ctr"/>
            <a:r>
              <a:rPr lang="fr-FR" sz="1600">
                <a:latin typeface="Arial" charset="0"/>
              </a:rPr>
              <a:t>des composants </a:t>
            </a:r>
          </a:p>
          <a:p>
            <a:pPr algn="ctr"/>
            <a:r>
              <a:rPr lang="fr-FR" sz="1600">
                <a:latin typeface="Arial" charset="0"/>
              </a:rPr>
              <a:t>rattachés</a:t>
            </a:r>
          </a:p>
          <a:p>
            <a:pPr algn="ctr"/>
            <a:r>
              <a:rPr lang="fr-FR" sz="1600">
                <a:latin typeface="Arial" charset="0"/>
              </a:rPr>
              <a:t>à l’opération 040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841750" y="4175125"/>
            <a:ext cx="17208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>
                <a:latin typeface="Arial" charset="0"/>
              </a:rPr>
              <a:t>Date de besoin</a:t>
            </a:r>
          </a:p>
          <a:p>
            <a:pPr algn="ctr"/>
            <a:r>
              <a:rPr lang="fr-FR" sz="1600">
                <a:latin typeface="Arial" charset="0"/>
              </a:rPr>
              <a:t>des composants </a:t>
            </a:r>
          </a:p>
          <a:p>
            <a:pPr algn="ctr"/>
            <a:r>
              <a:rPr lang="fr-FR" sz="1600">
                <a:latin typeface="Arial" charset="0"/>
              </a:rPr>
              <a:t>rattachés</a:t>
            </a:r>
          </a:p>
          <a:p>
            <a:pPr algn="ctr"/>
            <a:r>
              <a:rPr lang="fr-FR" sz="1600">
                <a:latin typeface="Arial" charset="0"/>
              </a:rPr>
              <a:t>à l’opération 030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076450" y="4175125"/>
            <a:ext cx="17208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>
                <a:latin typeface="Arial" charset="0"/>
              </a:rPr>
              <a:t>Date de besoin</a:t>
            </a:r>
          </a:p>
          <a:p>
            <a:pPr algn="ctr"/>
            <a:r>
              <a:rPr lang="fr-FR" sz="1600">
                <a:latin typeface="Arial" charset="0"/>
              </a:rPr>
              <a:t>des composants </a:t>
            </a:r>
          </a:p>
          <a:p>
            <a:pPr algn="ctr"/>
            <a:r>
              <a:rPr lang="fr-FR" sz="1600">
                <a:latin typeface="Arial" charset="0"/>
              </a:rPr>
              <a:t>rattachés</a:t>
            </a:r>
          </a:p>
          <a:p>
            <a:pPr algn="ctr"/>
            <a:r>
              <a:rPr lang="fr-FR" sz="1600">
                <a:latin typeface="Arial" charset="0"/>
              </a:rPr>
              <a:t>à l’opération 020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163513" y="4175125"/>
            <a:ext cx="1890712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>
                <a:latin typeface="Arial" charset="0"/>
              </a:rPr>
              <a:t>Date de besoin</a:t>
            </a:r>
          </a:p>
          <a:p>
            <a:pPr algn="ctr"/>
            <a:r>
              <a:rPr lang="fr-FR" sz="1600">
                <a:latin typeface="Arial" charset="0"/>
              </a:rPr>
              <a:t>des composants </a:t>
            </a:r>
          </a:p>
          <a:p>
            <a:pPr algn="ctr"/>
            <a:r>
              <a:rPr lang="fr-FR" sz="1600">
                <a:latin typeface="Arial" charset="0"/>
              </a:rPr>
              <a:t>rattachés</a:t>
            </a:r>
          </a:p>
          <a:p>
            <a:pPr algn="ctr"/>
            <a:r>
              <a:rPr lang="fr-FR" sz="1600">
                <a:latin typeface="Arial" charset="0"/>
              </a:rPr>
              <a:t>à l’opération 010</a:t>
            </a:r>
          </a:p>
          <a:p>
            <a:pPr algn="ctr"/>
            <a:r>
              <a:rPr lang="fr-FR" sz="1600">
                <a:latin typeface="Arial" charset="0"/>
              </a:rPr>
              <a:t>et des composants</a:t>
            </a:r>
          </a:p>
          <a:p>
            <a:pPr algn="ctr"/>
            <a:r>
              <a:rPr lang="fr-FR" sz="1600">
                <a:latin typeface="Arial" charset="0"/>
              </a:rPr>
              <a:t>non rattachés</a:t>
            </a:r>
          </a:p>
          <a:p>
            <a:pPr algn="ctr"/>
            <a:r>
              <a:rPr lang="fr-FR" sz="1600">
                <a:latin typeface="Arial" charset="0"/>
              </a:rPr>
              <a:t>à une opération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2589213" y="5668963"/>
            <a:ext cx="55260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1">
                <a:solidFill>
                  <a:srgbClr val="008000"/>
                </a:solidFill>
                <a:latin typeface="Arial" charset="0"/>
              </a:rPr>
              <a:t>Les dates de besoin des composants</a:t>
            </a:r>
          </a:p>
          <a:p>
            <a:pPr algn="ctr"/>
            <a:r>
              <a:rPr lang="fr-FR" sz="2000" b="1">
                <a:solidFill>
                  <a:srgbClr val="008000"/>
                </a:solidFill>
                <a:latin typeface="Arial" charset="0"/>
              </a:rPr>
              <a:t>sont déterminées par le jalonnement de l’OF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3D041-5E2B-461F-8195-26EAD220A5B0}" type="slidenum">
              <a:rPr lang="en-US"/>
              <a:pPr/>
              <a:t>38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838200"/>
          </a:xfrm>
        </p:spPr>
        <p:txBody>
          <a:bodyPr/>
          <a:lstStyle/>
          <a:p>
            <a:r>
              <a:rPr lang="fr-FR" dirty="0"/>
              <a:t>Effets sur le cycle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6256338" y="1981200"/>
            <a:ext cx="1897062" cy="3746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PF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3683000" y="2438400"/>
            <a:ext cx="1897063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SE2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683000" y="1447800"/>
            <a:ext cx="1897063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SE1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838200" y="1447800"/>
            <a:ext cx="1897063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838200" y="2749550"/>
            <a:ext cx="1897063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P3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838200" y="2139950"/>
            <a:ext cx="1897063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cxnSp>
        <p:nvCxnSpPr>
          <p:cNvPr id="77833" name="AutoShape 9"/>
          <p:cNvCxnSpPr>
            <a:cxnSpLocks noChangeShapeType="1"/>
            <a:stCxn id="77829" idx="3"/>
            <a:endCxn id="77827" idx="1"/>
          </p:cNvCxnSpPr>
          <p:nvPr/>
        </p:nvCxnSpPr>
        <p:spPr bwMode="auto">
          <a:xfrm>
            <a:off x="5602288" y="1635125"/>
            <a:ext cx="631825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34" name="AutoShape 10"/>
          <p:cNvCxnSpPr>
            <a:cxnSpLocks noChangeShapeType="1"/>
            <a:stCxn id="77828" idx="3"/>
            <a:endCxn id="77827" idx="1"/>
          </p:cNvCxnSpPr>
          <p:nvPr/>
        </p:nvCxnSpPr>
        <p:spPr bwMode="auto">
          <a:xfrm flipV="1">
            <a:off x="5602288" y="2168525"/>
            <a:ext cx="631825" cy="4572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35" name="AutoShape 11"/>
          <p:cNvCxnSpPr>
            <a:cxnSpLocks noChangeShapeType="1"/>
            <a:stCxn id="77830" idx="3"/>
            <a:endCxn id="77829" idx="1"/>
          </p:cNvCxnSpPr>
          <p:nvPr/>
        </p:nvCxnSpPr>
        <p:spPr bwMode="auto">
          <a:xfrm>
            <a:off x="2757488" y="1635125"/>
            <a:ext cx="90328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7836" name="AutoShape 12"/>
          <p:cNvCxnSpPr>
            <a:cxnSpLocks noChangeShapeType="1"/>
            <a:stCxn id="77832" idx="3"/>
            <a:endCxn id="77828" idx="1"/>
          </p:cNvCxnSpPr>
          <p:nvPr/>
        </p:nvCxnSpPr>
        <p:spPr bwMode="auto">
          <a:xfrm>
            <a:off x="2757488" y="2327275"/>
            <a:ext cx="903287" cy="2984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37" name="AutoShape 13"/>
          <p:cNvCxnSpPr>
            <a:cxnSpLocks noChangeShapeType="1"/>
            <a:stCxn id="77831" idx="3"/>
            <a:endCxn id="77828" idx="1"/>
          </p:cNvCxnSpPr>
          <p:nvPr/>
        </p:nvCxnSpPr>
        <p:spPr bwMode="auto">
          <a:xfrm flipV="1">
            <a:off x="2757488" y="2625725"/>
            <a:ext cx="903287" cy="3111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838200" y="3352800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6256338" y="4495800"/>
            <a:ext cx="1897062" cy="3746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PF</a:t>
            </a:r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5113338" y="5492750"/>
            <a:ext cx="1897062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SE2</a:t>
            </a:r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3683000" y="3733800"/>
            <a:ext cx="1897063" cy="3746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SE1</a:t>
            </a:r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2438400" y="4343400"/>
            <a:ext cx="1897063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P1</a:t>
            </a:r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2827338" y="5492750"/>
            <a:ext cx="1897062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P3</a:t>
            </a:r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3665538" y="4883150"/>
            <a:ext cx="1897062" cy="374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P2</a:t>
            </a:r>
          </a:p>
        </p:txBody>
      </p:sp>
      <p:cxnSp>
        <p:nvCxnSpPr>
          <p:cNvPr id="77845" name="AutoShape 21"/>
          <p:cNvCxnSpPr>
            <a:cxnSpLocks noChangeShapeType="1"/>
            <a:stCxn id="77841" idx="3"/>
            <a:endCxn id="77839" idx="1"/>
          </p:cNvCxnSpPr>
          <p:nvPr/>
        </p:nvCxnSpPr>
        <p:spPr bwMode="auto">
          <a:xfrm>
            <a:off x="5592763" y="3921125"/>
            <a:ext cx="650875" cy="7620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46" name="AutoShape 22"/>
          <p:cNvCxnSpPr>
            <a:cxnSpLocks noChangeShapeType="1"/>
            <a:stCxn id="77840" idx="3"/>
            <a:endCxn id="77839" idx="2"/>
          </p:cNvCxnSpPr>
          <p:nvPr/>
        </p:nvCxnSpPr>
        <p:spPr bwMode="auto">
          <a:xfrm flipV="1">
            <a:off x="7023100" y="4883150"/>
            <a:ext cx="182563" cy="796925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47" name="AutoShape 23"/>
          <p:cNvCxnSpPr>
            <a:cxnSpLocks noChangeShapeType="1"/>
            <a:stCxn id="77842" idx="3"/>
            <a:endCxn id="77841" idx="2"/>
          </p:cNvCxnSpPr>
          <p:nvPr/>
        </p:nvCxnSpPr>
        <p:spPr bwMode="auto">
          <a:xfrm flipV="1">
            <a:off x="4348163" y="4121150"/>
            <a:ext cx="284162" cy="409575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48" name="AutoShape 24"/>
          <p:cNvCxnSpPr>
            <a:cxnSpLocks noChangeShapeType="1"/>
            <a:stCxn id="77844" idx="3"/>
            <a:endCxn id="77840" idx="0"/>
          </p:cNvCxnSpPr>
          <p:nvPr/>
        </p:nvCxnSpPr>
        <p:spPr bwMode="auto">
          <a:xfrm>
            <a:off x="5575300" y="5070475"/>
            <a:ext cx="487363" cy="409575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77849" name="AutoShape 25"/>
          <p:cNvCxnSpPr>
            <a:cxnSpLocks noChangeShapeType="1"/>
            <a:stCxn id="77843" idx="3"/>
            <a:endCxn id="77840" idx="1"/>
          </p:cNvCxnSpPr>
          <p:nvPr/>
        </p:nvCxnSpPr>
        <p:spPr bwMode="auto">
          <a:xfrm>
            <a:off x="4737100" y="5680075"/>
            <a:ext cx="36353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2362200" y="6096000"/>
            <a:ext cx="579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51" name="Text Box 27"/>
          <p:cNvSpPr txBox="1">
            <a:spLocks noChangeArrowheads="1"/>
          </p:cNvSpPr>
          <p:nvPr/>
        </p:nvSpPr>
        <p:spPr bwMode="auto">
          <a:xfrm>
            <a:off x="3657600" y="2971800"/>
            <a:ext cx="241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Cycle de fabrication</a:t>
            </a:r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3810000" y="6080125"/>
            <a:ext cx="241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latin typeface="Arial" charset="0"/>
              </a:rPr>
              <a:t>Cycle de fabrication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B96D-40E0-4311-A933-4574B35AD600}" type="slidenum">
              <a:rPr lang="en-US"/>
              <a:pPr/>
              <a:t>4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composants 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On met dans la nomenclature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toutes les matières et tous les composants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y compris les conditionnements perdus</a:t>
            </a:r>
          </a:p>
          <a:p>
            <a:pPr lvl="1"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800"/>
              <a:t>On ne met pas dans la nomenclature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les composants dont la consommation est variable et/ou dont le coût est très faible</a:t>
            </a:r>
          </a:p>
          <a:p>
            <a:pPr lvl="2">
              <a:lnSpc>
                <a:spcPct val="90000"/>
              </a:lnSpc>
            </a:pPr>
            <a:r>
              <a:rPr lang="fr-FR" sz="2000"/>
              <a:t>exemples : huiles, films étirables, étiquettes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les emballages durables</a:t>
            </a:r>
          </a:p>
          <a:p>
            <a:pPr lvl="2">
              <a:lnSpc>
                <a:spcPct val="90000"/>
              </a:lnSpc>
            </a:pPr>
            <a:r>
              <a:rPr lang="fr-FR" sz="2000"/>
              <a:t>exemples : conteneurs, palettes,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4D4E-57FC-4D8E-94E9-E2EF02403960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types de nomenclatures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r>
              <a:rPr lang="fr-FR" sz="2400" dirty="0"/>
              <a:t>Nomenclatures d’</a:t>
            </a:r>
            <a:r>
              <a:rPr lang="fr-FR" sz="2400" dirty="0">
                <a:solidFill>
                  <a:srgbClr val="000099"/>
                </a:solidFill>
              </a:rPr>
              <a:t>études</a:t>
            </a:r>
            <a:endParaRPr lang="fr-FR" sz="2800" dirty="0">
              <a:solidFill>
                <a:srgbClr val="000099"/>
              </a:solidFill>
            </a:endParaRPr>
          </a:p>
          <a:p>
            <a:pPr lvl="1"/>
            <a:r>
              <a:rPr lang="fr-FR" sz="2200" dirty="0"/>
              <a:t>créées par le </a:t>
            </a:r>
            <a:r>
              <a:rPr lang="fr-FR" sz="2200" dirty="0">
                <a:solidFill>
                  <a:srgbClr val="008000"/>
                </a:solidFill>
              </a:rPr>
              <a:t>bureau d’études</a:t>
            </a:r>
          </a:p>
          <a:p>
            <a:pPr lvl="1"/>
            <a:r>
              <a:rPr lang="fr-FR" sz="2200" dirty="0"/>
              <a:t>utilisées dans les phases d’étude et d’industrialisation </a:t>
            </a:r>
            <a:br>
              <a:rPr lang="fr-FR" sz="2200" dirty="0"/>
            </a:br>
            <a:r>
              <a:rPr lang="fr-FR" sz="2200" dirty="0"/>
              <a:t>(jusqu’au prototype)</a:t>
            </a:r>
          </a:p>
          <a:p>
            <a:r>
              <a:rPr lang="fr-FR" sz="2400" dirty="0"/>
              <a:t>Nomenclatures de </a:t>
            </a:r>
            <a:r>
              <a:rPr lang="fr-FR" sz="2400" dirty="0">
                <a:solidFill>
                  <a:srgbClr val="000099"/>
                </a:solidFill>
              </a:rPr>
              <a:t>fabrication</a:t>
            </a:r>
            <a:endParaRPr lang="fr-FR" sz="2800" dirty="0">
              <a:solidFill>
                <a:srgbClr val="000099"/>
              </a:solidFill>
            </a:endParaRPr>
          </a:p>
          <a:p>
            <a:pPr lvl="1"/>
            <a:r>
              <a:rPr lang="fr-FR" sz="2200" dirty="0"/>
              <a:t>créées par les </a:t>
            </a:r>
            <a:r>
              <a:rPr lang="fr-FR" sz="2200" dirty="0">
                <a:solidFill>
                  <a:srgbClr val="008000"/>
                </a:solidFill>
              </a:rPr>
              <a:t>Méthodes</a:t>
            </a:r>
          </a:p>
          <a:p>
            <a:pPr lvl="1"/>
            <a:r>
              <a:rPr lang="fr-FR" sz="2200" dirty="0"/>
              <a:t>maintenues par les usines</a:t>
            </a:r>
            <a:endParaRPr lang="fr-FR" sz="2000" dirty="0"/>
          </a:p>
          <a:p>
            <a:r>
              <a:rPr lang="fr-FR" sz="2400" dirty="0" smtClean="0"/>
              <a:t>Nomenclatures </a:t>
            </a:r>
            <a:r>
              <a:rPr lang="fr-FR" sz="2400" dirty="0" smtClean="0">
                <a:solidFill>
                  <a:srgbClr val="000099"/>
                </a:solidFill>
              </a:rPr>
              <a:t>budget</a:t>
            </a:r>
            <a:endParaRPr lang="fr-FR" sz="2800" dirty="0" smtClean="0">
              <a:solidFill>
                <a:srgbClr val="000099"/>
              </a:solidFill>
            </a:endParaRPr>
          </a:p>
          <a:p>
            <a:pPr lvl="1"/>
            <a:r>
              <a:rPr lang="fr-FR" sz="2200" dirty="0" smtClean="0"/>
              <a:t>servent de référence budgétaire</a:t>
            </a:r>
          </a:p>
          <a:p>
            <a:r>
              <a:rPr lang="fr-FR" sz="2400" dirty="0" smtClean="0"/>
              <a:t>Nomenclatures </a:t>
            </a:r>
            <a:r>
              <a:rPr lang="fr-FR" sz="2400" dirty="0"/>
              <a:t>de </a:t>
            </a:r>
            <a:r>
              <a:rPr lang="fr-FR" sz="2400" dirty="0">
                <a:solidFill>
                  <a:srgbClr val="000099"/>
                </a:solidFill>
              </a:rPr>
              <a:t>planification, ressource, commerciales</a:t>
            </a:r>
          </a:p>
          <a:p>
            <a:pPr lvl="1"/>
            <a:r>
              <a:rPr lang="fr-FR" sz="2200" dirty="0"/>
              <a:t>utilisées dans les </a:t>
            </a:r>
            <a:r>
              <a:rPr lang="fr-FR" sz="2200" dirty="0">
                <a:solidFill>
                  <a:srgbClr val="008000"/>
                </a:solidFill>
              </a:rPr>
              <a:t>plans industriels et </a:t>
            </a:r>
            <a:r>
              <a:rPr lang="fr-FR" sz="2200" dirty="0" smtClean="0">
                <a:solidFill>
                  <a:srgbClr val="008000"/>
                </a:solidFill>
              </a:rPr>
              <a:t>commerciaux</a:t>
            </a:r>
            <a:endParaRPr lang="fr-FR" sz="2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EB29-56E7-4054-B290-73A9642CABD9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nomenclature d’étude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fr-FR" sz="2800"/>
              <a:t>Structurée selon les méthodes de travail du </a:t>
            </a:r>
            <a:r>
              <a:rPr lang="fr-FR" sz="2800">
                <a:solidFill>
                  <a:srgbClr val="008000"/>
                </a:solidFill>
              </a:rPr>
              <a:t>BE</a:t>
            </a:r>
          </a:p>
          <a:p>
            <a:r>
              <a:rPr lang="fr-FR" sz="2800"/>
              <a:t>Décomposition du produit généralement par fonctions</a:t>
            </a:r>
          </a:p>
          <a:p>
            <a:r>
              <a:rPr lang="fr-FR" sz="2800"/>
              <a:t>Mise au point progressive</a:t>
            </a:r>
          </a:p>
          <a:p>
            <a:r>
              <a:rPr lang="fr-FR" sz="2800"/>
              <a:t>Arbitrages technique-coût de revient</a:t>
            </a:r>
          </a:p>
          <a:p>
            <a:r>
              <a:rPr lang="fr-FR" sz="2800"/>
              <a:t>Transfert en fabrication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95C3-EE93-40F8-B6B6-5D5A9D1E0DFF}" type="slidenum">
              <a:rPr lang="en-US"/>
              <a:pPr/>
              <a:t>7</a:t>
            </a:fld>
            <a:endParaRPr lang="en-US"/>
          </a:p>
        </p:txBody>
      </p:sp>
      <p:sp>
        <p:nvSpPr>
          <p:cNvPr id="716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/>
              <a:t>La nomenclature de fabrication</a:t>
            </a:r>
          </a:p>
        </p:txBody>
      </p:sp>
      <p:sp>
        <p:nvSpPr>
          <p:cNvPr id="7168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fr-FR" sz="2800"/>
              <a:t>Correspond aux stades successifs d’élaboration du produit</a:t>
            </a:r>
          </a:p>
          <a:p>
            <a:r>
              <a:rPr lang="fr-FR" sz="2800"/>
              <a:t>Crée par les </a:t>
            </a:r>
            <a:r>
              <a:rPr lang="fr-FR" sz="2800">
                <a:solidFill>
                  <a:srgbClr val="008000"/>
                </a:solidFill>
              </a:rPr>
              <a:t>Méthodes</a:t>
            </a:r>
            <a:r>
              <a:rPr lang="fr-FR" sz="2800"/>
              <a:t> en même temps que les gammes</a:t>
            </a:r>
          </a:p>
          <a:p>
            <a:r>
              <a:rPr lang="fr-FR" sz="2800"/>
              <a:t>Il faut vérifier que, au plus bas niveau, tous les composants prévus par le BE se retrouvent dans la nomenclature de fabrication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6836-4EA9-4605-9E4E-E5D0869A8AE4}" type="slidenum">
              <a:rPr lang="en-US"/>
              <a:pPr/>
              <a:t>8</a:t>
            </a:fld>
            <a:endParaRPr lang="en-US"/>
          </a:p>
        </p:txBody>
      </p:sp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types de nomenclatures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270C8-25BA-495C-B7FC-02ABEA519AE6}" type="slidenum">
              <a:rPr lang="en-US"/>
              <a:pPr/>
              <a:t>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lien de nomenclature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52400" y="3733800"/>
            <a:ext cx="2119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>
                <a:solidFill>
                  <a:srgbClr val="008000"/>
                </a:solidFill>
                <a:latin typeface="Arial" charset="0"/>
              </a:rPr>
              <a:t>Nouvelles  zones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2590800" y="3500438"/>
            <a:ext cx="4419600" cy="10080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hats">
  <a:themeElements>
    <a:clrScheme name="Acha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hat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Acha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ha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a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D:\Prelude6\Diaporamas\Achats.ppt</Template>
  <TotalTime>1648</TotalTime>
  <Words>1357</Words>
  <Application>Microsoft Office PowerPoint</Application>
  <PresentationFormat>Affichage à l'écran (4:3)</PresentationFormat>
  <Paragraphs>415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Achats</vt:lpstr>
      <vt:lpstr>e-Prelude.com</vt:lpstr>
      <vt:lpstr>Les nomenclatures</vt:lpstr>
      <vt:lpstr>Les décimales</vt:lpstr>
      <vt:lpstr>Quels composants ?</vt:lpstr>
      <vt:lpstr>Les types de nomenclatures</vt:lpstr>
      <vt:lpstr>La nomenclature d’étude</vt:lpstr>
      <vt:lpstr>La nomenclature de fabrication</vt:lpstr>
      <vt:lpstr>Les types de nomenclatures</vt:lpstr>
      <vt:lpstr>Le lien de nomenclature</vt:lpstr>
      <vt:lpstr>Création d’un niveau</vt:lpstr>
      <vt:lpstr>Règles de création d’un niveau</vt:lpstr>
      <vt:lpstr>Les effets d’un niveau de nomenclature</vt:lpstr>
      <vt:lpstr>Les articles fantômes</vt:lpstr>
      <vt:lpstr>Nomenclature commune</vt:lpstr>
      <vt:lpstr>Nomenclature commune</vt:lpstr>
      <vt:lpstr>Nomenclatures de conditionnement</vt:lpstr>
      <vt:lpstr>Nomenclatures de conditionnement</vt:lpstr>
      <vt:lpstr>Décalage dans le lien</vt:lpstr>
      <vt:lpstr>Décalage dans le lien</vt:lpstr>
      <vt:lpstr>Évolution des nomenclatures</vt:lpstr>
      <vt:lpstr>Évolution des nomenclatures</vt:lpstr>
      <vt:lpstr>Remplacement en masse</vt:lpstr>
      <vt:lpstr>Les options et les variantes</vt:lpstr>
      <vt:lpstr>Les options et les variantes</vt:lpstr>
      <vt:lpstr>Méthode Base + options</vt:lpstr>
      <vt:lpstr>Méthode Base + écarts</vt:lpstr>
      <vt:lpstr>Sélection dans le lien</vt:lpstr>
      <vt:lpstr>Sous-produit ou co-produit</vt:lpstr>
      <vt:lpstr>Variantes de nomenclature</vt:lpstr>
      <vt:lpstr>Variantes de nomenclature</vt:lpstr>
      <vt:lpstr>Variantes de nomenclature</vt:lpstr>
      <vt:lpstr>Variantes de nomenclature</vt:lpstr>
      <vt:lpstr>Variantes de nomenclature (autre solution)</vt:lpstr>
      <vt:lpstr>Variantes de nomenclature (autre solution)</vt:lpstr>
      <vt:lpstr>Rattachement des composants à l’opération</vt:lpstr>
      <vt:lpstr>Rattachement à l’opération</vt:lpstr>
      <vt:lpstr>Rattachement à l’opération</vt:lpstr>
      <vt:lpstr>Effets sur le cycle</vt:lpstr>
    </vt:vector>
  </TitlesOfParts>
  <Company>Groupe HEC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GERARD</cp:lastModifiedBy>
  <cp:revision>102</cp:revision>
  <cp:lastPrinted>1998-04-23T12:49:58Z</cp:lastPrinted>
  <dcterms:created xsi:type="dcterms:W3CDTF">1998-05-11T18:11:41Z</dcterms:created>
  <dcterms:modified xsi:type="dcterms:W3CDTF">2015-02-02T07:55:03Z</dcterms:modified>
</cp:coreProperties>
</file>