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66" r:id="rId2"/>
    <p:sldId id="267" r:id="rId3"/>
    <p:sldId id="278" r:id="rId4"/>
    <p:sldId id="279" r:id="rId5"/>
    <p:sldId id="282" r:id="rId6"/>
    <p:sldId id="283" r:id="rId7"/>
    <p:sldId id="284" r:id="rId8"/>
    <p:sldId id="268" r:id="rId9"/>
    <p:sldId id="298" r:id="rId10"/>
    <p:sldId id="269" r:id="rId11"/>
    <p:sldId id="287" r:id="rId12"/>
    <p:sldId id="289" r:id="rId13"/>
    <p:sldId id="286" r:id="rId14"/>
    <p:sldId id="290" r:id="rId15"/>
    <p:sldId id="292" r:id="rId16"/>
    <p:sldId id="271" r:id="rId17"/>
    <p:sldId id="273" r:id="rId18"/>
    <p:sldId id="274" r:id="rId19"/>
    <p:sldId id="275" r:id="rId20"/>
    <p:sldId id="276" r:id="rId21"/>
    <p:sldId id="297" r:id="rId22"/>
    <p:sldId id="277" r:id="rId23"/>
    <p:sldId id="293" r:id="rId24"/>
    <p:sldId id="291" r:id="rId25"/>
    <p:sldId id="294" r:id="rId26"/>
    <p:sldId id="295" r:id="rId27"/>
    <p:sldId id="296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CC"/>
    <a:srgbClr val="00CC00"/>
    <a:srgbClr val="FF66FF"/>
    <a:srgbClr val="00FFFF"/>
    <a:srgbClr val="66FF33"/>
    <a:srgbClr val="000099"/>
    <a:srgbClr val="00CC66"/>
    <a:srgbClr val="FF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08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21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67B6327-D7B4-4C4B-B9F1-95AEF0EFB9D7}" type="datetime1">
              <a:rPr lang="fr-FR"/>
              <a:pPr/>
              <a:t>21/08/2013</a:t>
            </a:fld>
            <a:endParaRPr lang="fr-FR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486238-81F9-4C9C-BAF4-314D0F80E120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2915DA1-F47A-4C44-856B-ED9FB8F7E536}" type="datetime1">
              <a:rPr lang="en-US"/>
              <a:pPr/>
              <a:t>8/21/2013</a:t>
            </a:fld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E6A23AE4-DDD5-47E2-9268-6E903765B81F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79A89-8A92-4E67-AB9E-CDE974638CA0}" type="datetime1">
              <a:rPr lang="en-US"/>
              <a:pPr/>
              <a:t>8/21/2013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6F965-2907-403F-9607-775BF0A55600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BA2616-4E64-4755-B070-C46FF45F32E6}" type="datetime1">
              <a:rPr lang="en-US"/>
              <a:pPr/>
              <a:t>8/21/2013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FF98B-753E-4C05-AEF9-8C7C62215F76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00800" y="152400"/>
            <a:ext cx="2057400" cy="5943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019800" cy="5943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EA640C-12D8-4702-9AB9-A52D3A6673B0}" type="datetime1">
              <a:rPr lang="en-US"/>
              <a:pPr/>
              <a:t>8/21/2013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C2CC74-5EC8-4F89-9D26-D2A67A392EA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5337E6-3781-4598-B6BA-DB384C6E4003}" type="datetime1">
              <a:rPr lang="en-US"/>
              <a:pPr/>
              <a:t>8/21/2013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D9964F-33E4-4F1B-874A-265E5E928BC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ECC6E9-B40E-4262-959C-C7BD9F1BD776}" type="datetime1">
              <a:rPr lang="en-US"/>
              <a:pPr/>
              <a:t>8/21/2013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A7E24-4124-4412-95CB-A727284E1C5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DE9E8B-5C64-47EC-8182-FE1E3208A80A}" type="datetime1">
              <a:rPr lang="en-US"/>
              <a:pPr/>
              <a:t>8/21/2013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4CED5-512C-4593-B1C6-A5E1D7BE569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BA06B8-51AA-4E1A-9E62-6102DE1B8C60}" type="datetime1">
              <a:rPr lang="en-US"/>
              <a:pPr/>
              <a:t>8/21/2013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C9F66-E30C-4D4F-BE4E-1E45CFB8EED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6D04E2-1816-4BC2-A447-A85652C8D81B}" type="datetime1">
              <a:rPr lang="en-US"/>
              <a:pPr/>
              <a:t>8/21/2013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1B86A-4637-43BD-8BE3-6A07DF196AF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5937D6-7977-4D32-B74A-7527F85FBF91}" type="datetime1">
              <a:rPr lang="en-US"/>
              <a:pPr/>
              <a:t>8/21/2013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3A38D2-44BD-45F9-8828-F7DE7D65A1A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2C61FA-9E42-415A-9AD8-E9792F0ED655}" type="datetime1">
              <a:rPr lang="en-US"/>
              <a:pPr/>
              <a:t>8/21/2013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EFB752-ADD5-41D4-AC18-5A4C0C31C79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0DF54A-0DBF-4504-B9FD-66BC2DBEF0B1}" type="datetime1">
              <a:rPr lang="en-US"/>
              <a:pPr/>
              <a:t>8/21/2013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E01DF1-0272-4C8D-8D87-7AC9C14964D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 style du titre du masque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110E30D-74F6-4B79-9332-552ED59F50BD}" type="datetime1">
              <a:rPr lang="en-US"/>
              <a:pPr/>
              <a:t>8/21/2013</a:t>
            </a:fld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BE5EE4C-1982-41D7-9D08-1ADA1B09A3F0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9CD6-44B2-4A06-83E5-DC0D4A4DE16E}" type="slidenum">
              <a:rPr lang="en-US"/>
              <a:pPr/>
              <a:t>1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fr-FR" dirty="0" smtClean="0"/>
              <a:t>e-Prelude.com</a:t>
            </a:r>
            <a:endParaRPr lang="fr-FR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/>
              <a:t>Étude des données techniques</a:t>
            </a:r>
            <a:endParaRPr lang="fr-FR">
              <a:solidFill>
                <a:srgbClr val="FFFF00"/>
              </a:solidFill>
            </a:endParaRPr>
          </a:p>
          <a:p>
            <a:endParaRPr lang="fr-FR">
              <a:solidFill>
                <a:srgbClr val="FFFF00"/>
              </a:solidFill>
            </a:endParaRPr>
          </a:p>
          <a:p>
            <a:r>
              <a:rPr lang="fr-FR">
                <a:solidFill>
                  <a:srgbClr val="339933"/>
                </a:solidFill>
              </a:rPr>
              <a:t>Les articles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203E1-50D9-41C5-B4D3-DDA22A6E8C5F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Tables des attributs articles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2000240"/>
            <a:ext cx="69342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dirty="0"/>
              <a:t>Statut article</a:t>
            </a:r>
          </a:p>
          <a:p>
            <a:pPr>
              <a:lnSpc>
                <a:spcPct val="90000"/>
              </a:lnSpc>
            </a:pPr>
            <a:r>
              <a:rPr lang="fr-FR" sz="2800" dirty="0"/>
              <a:t>Unité de mesure</a:t>
            </a:r>
          </a:p>
          <a:p>
            <a:pPr>
              <a:lnSpc>
                <a:spcPct val="90000"/>
              </a:lnSpc>
            </a:pPr>
            <a:r>
              <a:rPr lang="fr-FR" sz="2800" dirty="0"/>
              <a:t>Magasin</a:t>
            </a:r>
          </a:p>
          <a:p>
            <a:pPr>
              <a:lnSpc>
                <a:spcPct val="90000"/>
              </a:lnSpc>
            </a:pPr>
            <a:r>
              <a:rPr lang="fr-FR" sz="2800" dirty="0"/>
              <a:t>Catégorie</a:t>
            </a:r>
          </a:p>
          <a:p>
            <a:pPr>
              <a:lnSpc>
                <a:spcPct val="90000"/>
              </a:lnSpc>
            </a:pPr>
            <a:r>
              <a:rPr lang="fr-FR" sz="2800" dirty="0"/>
              <a:t>Nature</a:t>
            </a:r>
          </a:p>
          <a:p>
            <a:pPr>
              <a:lnSpc>
                <a:spcPct val="90000"/>
              </a:lnSpc>
            </a:pPr>
            <a:r>
              <a:rPr lang="fr-FR" sz="2800" dirty="0"/>
              <a:t>Classe ABC</a:t>
            </a:r>
          </a:p>
          <a:p>
            <a:pPr>
              <a:lnSpc>
                <a:spcPct val="90000"/>
              </a:lnSpc>
            </a:pPr>
            <a:r>
              <a:rPr lang="fr-FR" sz="2800" dirty="0"/>
              <a:t>Gestionnaire</a:t>
            </a:r>
          </a:p>
          <a:p>
            <a:pPr>
              <a:lnSpc>
                <a:spcPct val="90000"/>
              </a:lnSpc>
            </a:pPr>
            <a:r>
              <a:rPr lang="fr-FR" sz="2800" dirty="0"/>
              <a:t>Statut stock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1" name="Picture 10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714488"/>
            <a:ext cx="7315200" cy="45720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22E44-4310-4BFB-AABA-30A140E5D296}" type="slidenum">
              <a:rPr lang="en-US"/>
              <a:pPr/>
              <a:t>11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36013" cy="828675"/>
          </a:xfrm>
        </p:spPr>
        <p:txBody>
          <a:bodyPr/>
          <a:lstStyle/>
          <a:p>
            <a:r>
              <a:rPr lang="fr-FR" sz="4000" dirty="0"/>
              <a:t>La saisie des tables de codification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143240" y="4429132"/>
            <a:ext cx="33353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/>
              <a:t>Entrer le code puis le libellé. Valider par </a:t>
            </a:r>
            <a:r>
              <a:rPr lang="fr-FR" sz="2000" dirty="0">
                <a:solidFill>
                  <a:srgbClr val="339933"/>
                </a:solidFill>
              </a:rPr>
              <a:t>OK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1214414" y="1142984"/>
            <a:ext cx="72501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/>
              <a:t>Accès : Menu </a:t>
            </a:r>
            <a:r>
              <a:rPr lang="fr-FR" sz="2000" dirty="0" smtClean="0">
                <a:solidFill>
                  <a:srgbClr val="339933"/>
                </a:solidFill>
              </a:rPr>
              <a:t>Technique</a:t>
            </a:r>
            <a:r>
              <a:rPr lang="fr-FR" sz="2000" dirty="0" smtClean="0"/>
              <a:t>, sélectionner la </a:t>
            </a:r>
            <a:r>
              <a:rPr lang="fr-FR" sz="2000" dirty="0" smtClean="0">
                <a:solidFill>
                  <a:srgbClr val="339933"/>
                </a:solidFill>
              </a:rPr>
              <a:t>table</a:t>
            </a:r>
            <a:endParaRPr lang="fr-FR" sz="2000" dirty="0">
              <a:solidFill>
                <a:srgbClr val="339933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BD86C-66E0-433C-BEAE-7AA311E6ECD9}" type="slidenum">
              <a:rPr lang="en-US"/>
              <a:pPr/>
              <a:t>12</a:t>
            </a:fld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statut des articles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153400" cy="914400"/>
          </a:xfrm>
        </p:spPr>
        <p:txBody>
          <a:bodyPr/>
          <a:lstStyle/>
          <a:p>
            <a:r>
              <a:rPr lang="fr-FR" sz="2800" dirty="0"/>
              <a:t>Caractérise l’article dans son cycle de vie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3413125"/>
            <a:ext cx="1101725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Activé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1143000" y="3413125"/>
            <a:ext cx="1101725" cy="381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Prototype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2286000" y="3413125"/>
            <a:ext cx="1101725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Présérie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3429000" y="3413125"/>
            <a:ext cx="1101725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Accepté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4572000" y="3413125"/>
            <a:ext cx="1101725" cy="381000"/>
          </a:xfrm>
          <a:prstGeom prst="rect">
            <a:avLst/>
          </a:prstGeom>
          <a:solidFill>
            <a:srgbClr val="66FF33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Série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5715000" y="3413125"/>
            <a:ext cx="1101725" cy="381000"/>
          </a:xfrm>
          <a:prstGeom prst="rect">
            <a:avLst/>
          </a:prstGeom>
          <a:solidFill>
            <a:srgbClr val="00FFFF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Fin de vie</a:t>
            </a: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6858000" y="3413125"/>
            <a:ext cx="1101725" cy="381000"/>
          </a:xfrm>
          <a:prstGeom prst="rect">
            <a:avLst/>
          </a:prstGeom>
          <a:solidFill>
            <a:srgbClr val="FF66FF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Obsolète</a:t>
            </a: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7996238" y="3413125"/>
            <a:ext cx="1101725" cy="381000"/>
          </a:xfrm>
          <a:prstGeom prst="rect">
            <a:avLst/>
          </a:prstGeom>
          <a:solidFill>
            <a:srgbClr val="B2B2B2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>
                <a:latin typeface="Arial" charset="0"/>
              </a:rPr>
              <a:t>Désactivé</a:t>
            </a:r>
          </a:p>
        </p:txBody>
      </p:sp>
      <p:sp>
        <p:nvSpPr>
          <p:cNvPr id="56332" name="Arc 12"/>
          <p:cNvSpPr>
            <a:spLocks/>
          </p:cNvSpPr>
          <p:nvPr/>
        </p:nvSpPr>
        <p:spPr bwMode="auto">
          <a:xfrm>
            <a:off x="609600" y="2879725"/>
            <a:ext cx="1066800" cy="536575"/>
          </a:xfrm>
          <a:custGeom>
            <a:avLst/>
            <a:gdLst>
              <a:gd name="G0" fmla="+- 21598 0 0"/>
              <a:gd name="G1" fmla="+- 21600 0 0"/>
              <a:gd name="G2" fmla="+- 21600 0 0"/>
              <a:gd name="T0" fmla="*/ 0 w 43198"/>
              <a:gd name="T1" fmla="*/ 21311 h 21600"/>
              <a:gd name="T2" fmla="*/ 43198 w 43198"/>
              <a:gd name="T3" fmla="*/ 21600 h 21600"/>
              <a:gd name="T4" fmla="*/ 21598 w 4319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8" h="21600" fill="none" extrusionOk="0">
                <a:moveTo>
                  <a:pt x="-1" y="21310"/>
                </a:moveTo>
                <a:cubicBezTo>
                  <a:pt x="158" y="9495"/>
                  <a:pt x="9781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</a:path>
              <a:path w="43198" h="21600" stroke="0" extrusionOk="0">
                <a:moveTo>
                  <a:pt x="-1" y="21310"/>
                </a:moveTo>
                <a:cubicBezTo>
                  <a:pt x="158" y="9495"/>
                  <a:pt x="9781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lnTo>
                  <a:pt x="21598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333" name="Arc 13"/>
          <p:cNvSpPr>
            <a:spLocks/>
          </p:cNvSpPr>
          <p:nvPr/>
        </p:nvSpPr>
        <p:spPr bwMode="auto">
          <a:xfrm>
            <a:off x="1752600" y="2879725"/>
            <a:ext cx="1066800" cy="536575"/>
          </a:xfrm>
          <a:custGeom>
            <a:avLst/>
            <a:gdLst>
              <a:gd name="G0" fmla="+- 21598 0 0"/>
              <a:gd name="G1" fmla="+- 21600 0 0"/>
              <a:gd name="G2" fmla="+- 21600 0 0"/>
              <a:gd name="T0" fmla="*/ 0 w 43198"/>
              <a:gd name="T1" fmla="*/ 21311 h 21600"/>
              <a:gd name="T2" fmla="*/ 43198 w 43198"/>
              <a:gd name="T3" fmla="*/ 21600 h 21600"/>
              <a:gd name="T4" fmla="*/ 21598 w 4319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8" h="21600" fill="none" extrusionOk="0">
                <a:moveTo>
                  <a:pt x="-1" y="21310"/>
                </a:moveTo>
                <a:cubicBezTo>
                  <a:pt x="158" y="9495"/>
                  <a:pt x="9781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</a:path>
              <a:path w="43198" h="21600" stroke="0" extrusionOk="0">
                <a:moveTo>
                  <a:pt x="-1" y="21310"/>
                </a:moveTo>
                <a:cubicBezTo>
                  <a:pt x="158" y="9495"/>
                  <a:pt x="9781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lnTo>
                  <a:pt x="21598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334" name="Arc 14"/>
          <p:cNvSpPr>
            <a:spLocks/>
          </p:cNvSpPr>
          <p:nvPr/>
        </p:nvSpPr>
        <p:spPr bwMode="auto">
          <a:xfrm>
            <a:off x="2895600" y="2879725"/>
            <a:ext cx="1066800" cy="536575"/>
          </a:xfrm>
          <a:custGeom>
            <a:avLst/>
            <a:gdLst>
              <a:gd name="G0" fmla="+- 21598 0 0"/>
              <a:gd name="G1" fmla="+- 21600 0 0"/>
              <a:gd name="G2" fmla="+- 21600 0 0"/>
              <a:gd name="T0" fmla="*/ 0 w 43198"/>
              <a:gd name="T1" fmla="*/ 21311 h 21600"/>
              <a:gd name="T2" fmla="*/ 43198 w 43198"/>
              <a:gd name="T3" fmla="*/ 21600 h 21600"/>
              <a:gd name="T4" fmla="*/ 21598 w 4319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8" h="21600" fill="none" extrusionOk="0">
                <a:moveTo>
                  <a:pt x="-1" y="21310"/>
                </a:moveTo>
                <a:cubicBezTo>
                  <a:pt x="158" y="9495"/>
                  <a:pt x="9781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</a:path>
              <a:path w="43198" h="21600" stroke="0" extrusionOk="0">
                <a:moveTo>
                  <a:pt x="-1" y="21310"/>
                </a:moveTo>
                <a:cubicBezTo>
                  <a:pt x="158" y="9495"/>
                  <a:pt x="9781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lnTo>
                  <a:pt x="21598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335" name="Arc 15"/>
          <p:cNvSpPr>
            <a:spLocks/>
          </p:cNvSpPr>
          <p:nvPr/>
        </p:nvSpPr>
        <p:spPr bwMode="auto">
          <a:xfrm>
            <a:off x="4038600" y="2879725"/>
            <a:ext cx="1066800" cy="536575"/>
          </a:xfrm>
          <a:custGeom>
            <a:avLst/>
            <a:gdLst>
              <a:gd name="G0" fmla="+- 21598 0 0"/>
              <a:gd name="G1" fmla="+- 21600 0 0"/>
              <a:gd name="G2" fmla="+- 21600 0 0"/>
              <a:gd name="T0" fmla="*/ 0 w 43198"/>
              <a:gd name="T1" fmla="*/ 21311 h 21600"/>
              <a:gd name="T2" fmla="*/ 43198 w 43198"/>
              <a:gd name="T3" fmla="*/ 21600 h 21600"/>
              <a:gd name="T4" fmla="*/ 21598 w 4319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8" h="21600" fill="none" extrusionOk="0">
                <a:moveTo>
                  <a:pt x="-1" y="21310"/>
                </a:moveTo>
                <a:cubicBezTo>
                  <a:pt x="158" y="9495"/>
                  <a:pt x="9781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</a:path>
              <a:path w="43198" h="21600" stroke="0" extrusionOk="0">
                <a:moveTo>
                  <a:pt x="-1" y="21310"/>
                </a:moveTo>
                <a:cubicBezTo>
                  <a:pt x="158" y="9495"/>
                  <a:pt x="9781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lnTo>
                  <a:pt x="21598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336" name="Arc 16"/>
          <p:cNvSpPr>
            <a:spLocks/>
          </p:cNvSpPr>
          <p:nvPr/>
        </p:nvSpPr>
        <p:spPr bwMode="auto">
          <a:xfrm>
            <a:off x="5181600" y="2879725"/>
            <a:ext cx="1066800" cy="536575"/>
          </a:xfrm>
          <a:custGeom>
            <a:avLst/>
            <a:gdLst>
              <a:gd name="G0" fmla="+- 21598 0 0"/>
              <a:gd name="G1" fmla="+- 21600 0 0"/>
              <a:gd name="G2" fmla="+- 21600 0 0"/>
              <a:gd name="T0" fmla="*/ 0 w 43198"/>
              <a:gd name="T1" fmla="*/ 21311 h 21600"/>
              <a:gd name="T2" fmla="*/ 43198 w 43198"/>
              <a:gd name="T3" fmla="*/ 21600 h 21600"/>
              <a:gd name="T4" fmla="*/ 21598 w 4319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8" h="21600" fill="none" extrusionOk="0">
                <a:moveTo>
                  <a:pt x="-1" y="21310"/>
                </a:moveTo>
                <a:cubicBezTo>
                  <a:pt x="158" y="9495"/>
                  <a:pt x="9781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</a:path>
              <a:path w="43198" h="21600" stroke="0" extrusionOk="0">
                <a:moveTo>
                  <a:pt x="-1" y="21310"/>
                </a:moveTo>
                <a:cubicBezTo>
                  <a:pt x="158" y="9495"/>
                  <a:pt x="9781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lnTo>
                  <a:pt x="21598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337" name="Arc 17"/>
          <p:cNvSpPr>
            <a:spLocks/>
          </p:cNvSpPr>
          <p:nvPr/>
        </p:nvSpPr>
        <p:spPr bwMode="auto">
          <a:xfrm>
            <a:off x="6324600" y="2879725"/>
            <a:ext cx="1066800" cy="536575"/>
          </a:xfrm>
          <a:custGeom>
            <a:avLst/>
            <a:gdLst>
              <a:gd name="G0" fmla="+- 21598 0 0"/>
              <a:gd name="G1" fmla="+- 21600 0 0"/>
              <a:gd name="G2" fmla="+- 21600 0 0"/>
              <a:gd name="T0" fmla="*/ 0 w 43198"/>
              <a:gd name="T1" fmla="*/ 21311 h 21600"/>
              <a:gd name="T2" fmla="*/ 43198 w 43198"/>
              <a:gd name="T3" fmla="*/ 21600 h 21600"/>
              <a:gd name="T4" fmla="*/ 21598 w 4319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8" h="21600" fill="none" extrusionOk="0">
                <a:moveTo>
                  <a:pt x="-1" y="21310"/>
                </a:moveTo>
                <a:cubicBezTo>
                  <a:pt x="158" y="9495"/>
                  <a:pt x="9781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</a:path>
              <a:path w="43198" h="21600" stroke="0" extrusionOk="0">
                <a:moveTo>
                  <a:pt x="-1" y="21310"/>
                </a:moveTo>
                <a:cubicBezTo>
                  <a:pt x="158" y="9495"/>
                  <a:pt x="9781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lnTo>
                  <a:pt x="21598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338" name="Arc 18"/>
          <p:cNvSpPr>
            <a:spLocks/>
          </p:cNvSpPr>
          <p:nvPr/>
        </p:nvSpPr>
        <p:spPr bwMode="auto">
          <a:xfrm>
            <a:off x="7467600" y="2879725"/>
            <a:ext cx="1066800" cy="536575"/>
          </a:xfrm>
          <a:custGeom>
            <a:avLst/>
            <a:gdLst>
              <a:gd name="G0" fmla="+- 21598 0 0"/>
              <a:gd name="G1" fmla="+- 21600 0 0"/>
              <a:gd name="G2" fmla="+- 21600 0 0"/>
              <a:gd name="T0" fmla="*/ 0 w 43198"/>
              <a:gd name="T1" fmla="*/ 21311 h 21600"/>
              <a:gd name="T2" fmla="*/ 43198 w 43198"/>
              <a:gd name="T3" fmla="*/ 21600 h 21600"/>
              <a:gd name="T4" fmla="*/ 21598 w 4319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8" h="21600" fill="none" extrusionOk="0">
                <a:moveTo>
                  <a:pt x="-1" y="21310"/>
                </a:moveTo>
                <a:cubicBezTo>
                  <a:pt x="158" y="9495"/>
                  <a:pt x="9781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</a:path>
              <a:path w="43198" h="21600" stroke="0" extrusionOk="0">
                <a:moveTo>
                  <a:pt x="-1" y="21310"/>
                </a:moveTo>
                <a:cubicBezTo>
                  <a:pt x="158" y="9495"/>
                  <a:pt x="9781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lnTo>
                  <a:pt x="21598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339" name="Arc 19"/>
          <p:cNvSpPr>
            <a:spLocks/>
          </p:cNvSpPr>
          <p:nvPr/>
        </p:nvSpPr>
        <p:spPr bwMode="auto">
          <a:xfrm flipH="1">
            <a:off x="5334000" y="3108325"/>
            <a:ext cx="685800" cy="307975"/>
          </a:xfrm>
          <a:custGeom>
            <a:avLst/>
            <a:gdLst>
              <a:gd name="G0" fmla="+- 21598 0 0"/>
              <a:gd name="G1" fmla="+- 21600 0 0"/>
              <a:gd name="G2" fmla="+- 21600 0 0"/>
              <a:gd name="T0" fmla="*/ 0 w 43198"/>
              <a:gd name="T1" fmla="*/ 21311 h 21600"/>
              <a:gd name="T2" fmla="*/ 43198 w 43198"/>
              <a:gd name="T3" fmla="*/ 21600 h 21600"/>
              <a:gd name="T4" fmla="*/ 21598 w 4319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8" h="21600" fill="none" extrusionOk="0">
                <a:moveTo>
                  <a:pt x="-1" y="21310"/>
                </a:moveTo>
                <a:cubicBezTo>
                  <a:pt x="158" y="9495"/>
                  <a:pt x="9781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</a:path>
              <a:path w="43198" h="21600" stroke="0" extrusionOk="0">
                <a:moveTo>
                  <a:pt x="-1" y="21310"/>
                </a:moveTo>
                <a:cubicBezTo>
                  <a:pt x="158" y="9495"/>
                  <a:pt x="9781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lnTo>
                  <a:pt x="21598" y="21600"/>
                </a:lnTo>
                <a:close/>
              </a:path>
            </a:pathLst>
          </a:custGeom>
          <a:noFill/>
          <a:ln w="28575">
            <a:solidFill>
              <a:srgbClr val="FF99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340" name="Arc 20"/>
          <p:cNvSpPr>
            <a:spLocks/>
          </p:cNvSpPr>
          <p:nvPr/>
        </p:nvSpPr>
        <p:spPr bwMode="auto">
          <a:xfrm flipH="1">
            <a:off x="5105400" y="2346325"/>
            <a:ext cx="2286000" cy="1069975"/>
          </a:xfrm>
          <a:custGeom>
            <a:avLst/>
            <a:gdLst>
              <a:gd name="G0" fmla="+- 21598 0 0"/>
              <a:gd name="G1" fmla="+- 21600 0 0"/>
              <a:gd name="G2" fmla="+- 21600 0 0"/>
              <a:gd name="T0" fmla="*/ 0 w 43198"/>
              <a:gd name="T1" fmla="*/ 21328 h 21600"/>
              <a:gd name="T2" fmla="*/ 43198 w 43198"/>
              <a:gd name="T3" fmla="*/ 21600 h 21600"/>
              <a:gd name="T4" fmla="*/ 21598 w 4319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8" h="21600" fill="none" extrusionOk="0">
                <a:moveTo>
                  <a:pt x="-1" y="21327"/>
                </a:moveTo>
                <a:cubicBezTo>
                  <a:pt x="148" y="9505"/>
                  <a:pt x="9774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</a:path>
              <a:path w="43198" h="21600" stroke="0" extrusionOk="0">
                <a:moveTo>
                  <a:pt x="-1" y="21327"/>
                </a:moveTo>
                <a:cubicBezTo>
                  <a:pt x="148" y="9505"/>
                  <a:pt x="9774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lnTo>
                  <a:pt x="21598" y="21600"/>
                </a:lnTo>
                <a:close/>
              </a:path>
            </a:pathLst>
          </a:custGeom>
          <a:noFill/>
          <a:ln w="28575">
            <a:solidFill>
              <a:srgbClr val="FF99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533400" y="4403725"/>
            <a:ext cx="76485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190500" indent="-190500">
              <a:buFontTx/>
              <a:buChar char="•"/>
            </a:pPr>
            <a:r>
              <a:rPr lang="fr-FR" sz="2000">
                <a:latin typeface="Arial" charset="0"/>
              </a:rPr>
              <a:t>A chaque statut peut correspondre un certain nombre de verrous</a:t>
            </a:r>
          </a:p>
          <a:p>
            <a:pPr marL="190500" indent="-190500">
              <a:buFontTx/>
              <a:buChar char="•"/>
            </a:pPr>
            <a:r>
              <a:rPr lang="fr-FR" sz="2000">
                <a:latin typeface="Arial" charset="0"/>
              </a:rPr>
              <a:t>Les stades de vie sont réversibles</a:t>
            </a:r>
          </a:p>
          <a:p>
            <a:pPr marL="190500" indent="-190500">
              <a:buFontTx/>
              <a:buChar char="•"/>
            </a:pPr>
            <a:r>
              <a:rPr lang="fr-FR" sz="2000">
                <a:latin typeface="Arial" charset="0"/>
              </a:rPr>
              <a:t>Des stades peuvent être sautés</a:t>
            </a:r>
          </a:p>
        </p:txBody>
      </p:sp>
      <p:sp>
        <p:nvSpPr>
          <p:cNvPr id="56342" name="Arc 22"/>
          <p:cNvSpPr>
            <a:spLocks/>
          </p:cNvSpPr>
          <p:nvPr/>
        </p:nvSpPr>
        <p:spPr bwMode="auto">
          <a:xfrm>
            <a:off x="1676400" y="2346325"/>
            <a:ext cx="2286000" cy="1069975"/>
          </a:xfrm>
          <a:custGeom>
            <a:avLst/>
            <a:gdLst>
              <a:gd name="G0" fmla="+- 21598 0 0"/>
              <a:gd name="G1" fmla="+- 21600 0 0"/>
              <a:gd name="G2" fmla="+- 21600 0 0"/>
              <a:gd name="T0" fmla="*/ 0 w 43198"/>
              <a:gd name="T1" fmla="*/ 21328 h 21600"/>
              <a:gd name="T2" fmla="*/ 43198 w 43198"/>
              <a:gd name="T3" fmla="*/ 21600 h 21600"/>
              <a:gd name="T4" fmla="*/ 21598 w 4319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8" h="21600" fill="none" extrusionOk="0">
                <a:moveTo>
                  <a:pt x="-1" y="21327"/>
                </a:moveTo>
                <a:cubicBezTo>
                  <a:pt x="148" y="9505"/>
                  <a:pt x="9774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</a:path>
              <a:path w="43198" h="21600" stroke="0" extrusionOk="0">
                <a:moveTo>
                  <a:pt x="-1" y="21327"/>
                </a:moveTo>
                <a:cubicBezTo>
                  <a:pt x="148" y="9505"/>
                  <a:pt x="9774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lnTo>
                  <a:pt x="21598" y="21600"/>
                </a:lnTo>
                <a:close/>
              </a:path>
            </a:pathLst>
          </a:cu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2193925" y="5670550"/>
            <a:ext cx="4027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i="1" dirty="0">
                <a:solidFill>
                  <a:srgbClr val="339933"/>
                </a:solidFill>
              </a:rPr>
              <a:t>Les statuts d’article ne sont pas </a:t>
            </a:r>
            <a:r>
              <a:rPr lang="fr-FR" i="1" dirty="0" smtClean="0">
                <a:solidFill>
                  <a:srgbClr val="339933"/>
                </a:solidFill>
              </a:rPr>
              <a:t>gérés</a:t>
            </a:r>
            <a:endParaRPr lang="fr-FR" i="1" dirty="0">
              <a:solidFill>
                <a:srgbClr val="339933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2FF2-BA10-42B4-9784-C6B2A139CD10}" type="slidenum">
              <a:rPr lang="en-US"/>
              <a:pPr/>
              <a:t>13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772400" cy="1143000"/>
          </a:xfrm>
        </p:spPr>
        <p:txBody>
          <a:bodyPr/>
          <a:lstStyle/>
          <a:p>
            <a:r>
              <a:rPr lang="fr-FR" sz="4000" dirty="0"/>
              <a:t>Les unités de mesure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114800"/>
          </a:xfrm>
        </p:spPr>
        <p:txBody>
          <a:bodyPr/>
          <a:lstStyle/>
          <a:p>
            <a:r>
              <a:rPr lang="fr-FR" sz="2800"/>
              <a:t>L’unité de mesure décrit l’unité dans laquelle est géré l’article </a:t>
            </a:r>
            <a:r>
              <a:rPr lang="fr-FR" sz="2800">
                <a:solidFill>
                  <a:srgbClr val="339933"/>
                </a:solidFill>
              </a:rPr>
              <a:t>dans l’entreprise</a:t>
            </a:r>
          </a:p>
          <a:p>
            <a:pPr lvl="1"/>
            <a:r>
              <a:rPr lang="fr-FR" sz="2400"/>
              <a:t>exemples : pièce, kg, mètre, …</a:t>
            </a:r>
          </a:p>
          <a:p>
            <a:r>
              <a:rPr lang="fr-FR" sz="2800"/>
              <a:t>On précise également le nombre de décimales dans la gestion du stock selon la précision désirée</a:t>
            </a:r>
          </a:p>
          <a:p>
            <a:pPr lvl="1"/>
            <a:r>
              <a:rPr lang="fr-FR" sz="2400"/>
              <a:t>0 : 25 kg</a:t>
            </a:r>
          </a:p>
          <a:p>
            <a:pPr lvl="1"/>
            <a:r>
              <a:rPr lang="fr-FR" sz="2400"/>
              <a:t>3 : 1.253 kg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0C6B2-42ED-416C-92AC-4B51BD403B27}" type="slidenum">
              <a:rPr lang="en-US"/>
              <a:pPr/>
              <a:t>14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magasins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>
              <a:tabLst>
                <a:tab pos="1905000" algn="l"/>
              </a:tabLst>
            </a:pPr>
            <a:r>
              <a:rPr lang="fr-FR" sz="2800">
                <a:solidFill>
                  <a:srgbClr val="339933"/>
                </a:solidFill>
              </a:rPr>
              <a:t>Magasins physiques</a:t>
            </a:r>
            <a:r>
              <a:rPr lang="fr-FR" sz="2800"/>
              <a:t> </a:t>
            </a:r>
            <a:br>
              <a:rPr lang="fr-FR" sz="2800"/>
            </a:br>
            <a:r>
              <a:rPr lang="fr-FR" sz="2800"/>
              <a:t>localisations géographiques où peuvent être entreposés des articles</a:t>
            </a:r>
          </a:p>
          <a:p>
            <a:pPr lvl="1">
              <a:tabLst>
                <a:tab pos="1905000" algn="l"/>
              </a:tabLst>
            </a:pPr>
            <a:r>
              <a:rPr lang="fr-FR" sz="2400"/>
              <a:t>exemples :</a:t>
            </a:r>
          </a:p>
          <a:p>
            <a:pPr lvl="2">
              <a:tabLst>
                <a:tab pos="1905000" algn="l"/>
              </a:tabLst>
            </a:pPr>
            <a:r>
              <a:rPr lang="fr-FR" sz="2000"/>
              <a:t>MP : 	magasin de matières premières</a:t>
            </a:r>
          </a:p>
          <a:p>
            <a:pPr lvl="2">
              <a:tabLst>
                <a:tab pos="1905000" algn="l"/>
              </a:tabLst>
            </a:pPr>
            <a:r>
              <a:rPr lang="fr-FR" sz="2000"/>
              <a:t>PSO : 	produits semi-ouvrés</a:t>
            </a:r>
          </a:p>
          <a:p>
            <a:pPr lvl="2">
              <a:tabLst>
                <a:tab pos="1905000" algn="l"/>
              </a:tabLst>
            </a:pPr>
            <a:r>
              <a:rPr lang="fr-FR" sz="2000"/>
              <a:t>PF : 	magasin de produits finis</a:t>
            </a:r>
          </a:p>
          <a:p>
            <a:pPr>
              <a:tabLst>
                <a:tab pos="1905000" algn="l"/>
              </a:tabLst>
            </a:pPr>
            <a:r>
              <a:rPr lang="fr-FR" sz="2800"/>
              <a:t>États de stock par magasin</a:t>
            </a:r>
          </a:p>
          <a:p>
            <a:pPr>
              <a:tabLst>
                <a:tab pos="1905000" algn="l"/>
              </a:tabLst>
            </a:pPr>
            <a:endParaRPr lang="fr-FR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14414" y="1142984"/>
            <a:ext cx="72501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/>
              <a:t>Accès : Menu </a:t>
            </a:r>
            <a:r>
              <a:rPr lang="fr-FR" sz="2000" dirty="0" smtClean="0">
                <a:solidFill>
                  <a:srgbClr val="339933"/>
                </a:solidFill>
              </a:rPr>
              <a:t>Logistique</a:t>
            </a:r>
            <a:r>
              <a:rPr lang="fr-FR" sz="2000" dirty="0" smtClean="0"/>
              <a:t>, option </a:t>
            </a:r>
            <a:r>
              <a:rPr lang="fr-FR" sz="2000" dirty="0" smtClean="0">
                <a:solidFill>
                  <a:srgbClr val="339933"/>
                </a:solidFill>
              </a:rPr>
              <a:t>Table des magasins</a:t>
            </a:r>
            <a:endParaRPr lang="fr-FR" sz="2000" dirty="0">
              <a:solidFill>
                <a:srgbClr val="339933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5" name="Picture 10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643050"/>
            <a:ext cx="7315200" cy="45720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EDC3F-06CC-4BEB-A26D-367E48D7B6B4}" type="slidenum">
              <a:rPr lang="en-US"/>
              <a:pPr/>
              <a:t>15</a:t>
            </a:fld>
            <a:endParaRPr lang="en-US"/>
          </a:p>
        </p:txBody>
      </p:sp>
      <p:sp>
        <p:nvSpPr>
          <p:cNvPr id="593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Magasin MRP ou non</a:t>
            </a:r>
          </a:p>
        </p:txBody>
      </p:sp>
      <p:sp>
        <p:nvSpPr>
          <p:cNvPr id="59396" name="Text Box 1028"/>
          <p:cNvSpPr txBox="1">
            <a:spLocks noChangeArrowheads="1"/>
          </p:cNvSpPr>
          <p:nvPr/>
        </p:nvSpPr>
        <p:spPr bwMode="auto">
          <a:xfrm>
            <a:off x="533400" y="5029199"/>
            <a:ext cx="4038600" cy="923330"/>
          </a:xfrm>
          <a:prstGeom prst="rect">
            <a:avLst/>
          </a:prstGeom>
          <a:solidFill>
            <a:srgbClr val="00CC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r-FR" dirty="0"/>
              <a:t>Indique si le stock dans ce magasin </a:t>
            </a:r>
            <a:r>
              <a:rPr lang="fr-FR" dirty="0" smtClean="0"/>
              <a:t>est pris </a:t>
            </a:r>
            <a:r>
              <a:rPr lang="fr-FR" dirty="0"/>
              <a:t>en compte </a:t>
            </a:r>
            <a:r>
              <a:rPr lang="fr-FR" dirty="0" smtClean="0"/>
              <a:t>ou non dans </a:t>
            </a:r>
            <a:r>
              <a:rPr lang="fr-FR" dirty="0"/>
              <a:t>le calcul des besoins</a:t>
            </a:r>
          </a:p>
        </p:txBody>
      </p:sp>
      <p:sp>
        <p:nvSpPr>
          <p:cNvPr id="59398" name="Line 1030"/>
          <p:cNvSpPr>
            <a:spLocks noChangeShapeType="1"/>
          </p:cNvSpPr>
          <p:nvPr/>
        </p:nvSpPr>
        <p:spPr bwMode="auto">
          <a:xfrm flipV="1">
            <a:off x="1524000" y="2928934"/>
            <a:ext cx="1833554" cy="2100266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9399" name="Text Box 1031"/>
          <p:cNvSpPr txBox="1">
            <a:spLocks noChangeArrowheads="1"/>
          </p:cNvSpPr>
          <p:nvPr/>
        </p:nvSpPr>
        <p:spPr bwMode="auto">
          <a:xfrm>
            <a:off x="5429176" y="5029200"/>
            <a:ext cx="3081838" cy="923330"/>
          </a:xfrm>
          <a:prstGeom prst="rect">
            <a:avLst/>
          </a:prstGeom>
          <a:solidFill>
            <a:srgbClr val="00CC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r-FR" dirty="0"/>
              <a:t>Indique la capacité</a:t>
            </a:r>
          </a:p>
          <a:p>
            <a:pPr algn="ctr"/>
            <a:r>
              <a:rPr lang="fr-FR" dirty="0"/>
              <a:t>du </a:t>
            </a:r>
            <a:r>
              <a:rPr lang="fr-FR" dirty="0" smtClean="0"/>
              <a:t>magasin en nombre de palettes</a:t>
            </a:r>
            <a:endParaRPr lang="fr-FR" dirty="0"/>
          </a:p>
        </p:txBody>
      </p:sp>
      <p:sp>
        <p:nvSpPr>
          <p:cNvPr id="59400" name="Line 1032"/>
          <p:cNvSpPr>
            <a:spLocks noChangeShapeType="1"/>
          </p:cNvSpPr>
          <p:nvPr/>
        </p:nvSpPr>
        <p:spPr bwMode="auto">
          <a:xfrm flipH="1" flipV="1">
            <a:off x="3714744" y="3000372"/>
            <a:ext cx="2381256" cy="2028828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68FB-1068-45F5-A175-1A27BE5D02CD}" type="slidenum">
              <a:rPr lang="en-US"/>
              <a:pPr/>
              <a:t>16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catégories et les natures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4114800"/>
          </a:xfrm>
          <a:ln/>
        </p:spPr>
        <p:txBody>
          <a:bodyPr/>
          <a:lstStyle/>
          <a:p>
            <a:r>
              <a:rPr lang="fr-FR" sz="2800" b="1">
                <a:solidFill>
                  <a:srgbClr val="339933"/>
                </a:solidFill>
              </a:rPr>
              <a:t>Les catégories</a:t>
            </a:r>
          </a:p>
          <a:p>
            <a:pPr lvl="1"/>
            <a:r>
              <a:rPr lang="fr-FR" sz="2400"/>
              <a:t>regroupement des articles par grandes familles commerciales</a:t>
            </a:r>
          </a:p>
          <a:p>
            <a:pPr lvl="1"/>
            <a:r>
              <a:rPr lang="fr-FR" sz="2400"/>
              <a:t>liées à la comptabilité générale</a:t>
            </a:r>
          </a:p>
          <a:p>
            <a:r>
              <a:rPr lang="fr-FR" sz="2800" b="1">
                <a:solidFill>
                  <a:srgbClr val="339933"/>
                </a:solidFill>
              </a:rPr>
              <a:t>Les natures</a:t>
            </a:r>
          </a:p>
          <a:p>
            <a:pPr lvl="1"/>
            <a:r>
              <a:rPr lang="fr-FR" sz="2400"/>
              <a:t>regroupement selon des caractéristiques physiques ou techniques</a:t>
            </a:r>
          </a:p>
          <a:p>
            <a:pPr lvl="1"/>
            <a:r>
              <a:rPr lang="fr-FR" sz="2400"/>
              <a:t>ex : pièces plastiques, visserie...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B29D2-22B6-4AED-9159-919267F4CEB0}" type="slidenum">
              <a:rPr lang="en-US"/>
              <a:pPr/>
              <a:t>17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classes ABC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fr-FR" sz="2800"/>
              <a:t>Caractérisent l’importance économique de chacun des articles</a:t>
            </a:r>
          </a:p>
          <a:p>
            <a:r>
              <a:rPr lang="fr-FR" sz="2800"/>
              <a:t>Classification selon la valeur de consommation</a:t>
            </a:r>
          </a:p>
          <a:p>
            <a:r>
              <a:rPr lang="fr-FR" sz="2800"/>
              <a:t>Liens avec les règles de gestion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7822A-FB6C-4C3D-BA2B-1BADA1D2F6D6}" type="slidenum">
              <a:rPr lang="en-US"/>
              <a:pPr/>
              <a:t>18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gestionnaires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tabLst>
                <a:tab pos="3429000" algn="l"/>
              </a:tabLst>
            </a:pPr>
            <a:r>
              <a:rPr lang="fr-FR"/>
              <a:t>Personne chargée de gérer l’approvisionnement de l’article</a:t>
            </a:r>
          </a:p>
          <a:p>
            <a:pPr>
              <a:tabLst>
                <a:tab pos="3429000" algn="l"/>
              </a:tabLst>
            </a:pPr>
            <a:r>
              <a:rPr lang="fr-FR"/>
              <a:t>Article </a:t>
            </a:r>
            <a:r>
              <a:rPr lang="fr-FR">
                <a:solidFill>
                  <a:srgbClr val="339933"/>
                </a:solidFill>
              </a:rPr>
              <a:t>acheté</a:t>
            </a:r>
            <a:r>
              <a:rPr lang="fr-FR"/>
              <a:t> : 	c’est l’</a:t>
            </a:r>
            <a:r>
              <a:rPr lang="fr-FR">
                <a:solidFill>
                  <a:srgbClr val="339933"/>
                </a:solidFill>
              </a:rPr>
              <a:t>acheteur</a:t>
            </a:r>
          </a:p>
          <a:p>
            <a:pPr>
              <a:tabLst>
                <a:tab pos="3429000" algn="l"/>
              </a:tabLst>
            </a:pPr>
            <a:r>
              <a:rPr lang="fr-FR"/>
              <a:t>Article </a:t>
            </a:r>
            <a:r>
              <a:rPr lang="fr-FR">
                <a:solidFill>
                  <a:srgbClr val="339933"/>
                </a:solidFill>
              </a:rPr>
              <a:t>fabriqué</a:t>
            </a:r>
            <a:r>
              <a:rPr lang="fr-FR"/>
              <a:t> :	c’est l’</a:t>
            </a:r>
            <a:r>
              <a:rPr lang="fr-FR">
                <a:solidFill>
                  <a:srgbClr val="339933"/>
                </a:solidFill>
              </a:rPr>
              <a:t>agent de planning</a:t>
            </a:r>
          </a:p>
          <a:p>
            <a:pPr>
              <a:tabLst>
                <a:tab pos="3429000" algn="l"/>
              </a:tabLst>
            </a:pPr>
            <a:r>
              <a:rPr lang="fr-FR"/>
              <a:t>États spécifiques par gestionnaire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217-19CF-4856-B0C1-2BD4155C8FC4}" type="slidenum">
              <a:rPr lang="en-US"/>
              <a:pPr/>
              <a:t>19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statuts de stock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</p:spPr>
        <p:txBody>
          <a:bodyPr/>
          <a:lstStyle/>
          <a:p>
            <a:r>
              <a:rPr lang="fr-FR"/>
              <a:t>La notion de </a:t>
            </a:r>
            <a:r>
              <a:rPr lang="fr-FR">
                <a:solidFill>
                  <a:srgbClr val="339933"/>
                </a:solidFill>
              </a:rPr>
              <a:t>statut de stock</a:t>
            </a:r>
            <a:r>
              <a:rPr lang="fr-FR"/>
              <a:t> sera définie dans le diaporama sur les stocks</a:t>
            </a:r>
          </a:p>
          <a:p>
            <a:r>
              <a:rPr lang="fr-FR"/>
              <a:t>Au niveau de l’article, c’est le statut proposé par défaut dans les mouvements de stock</a:t>
            </a:r>
          </a:p>
          <a:p>
            <a:pPr lvl="1"/>
            <a:r>
              <a:rPr lang="fr-FR"/>
              <a:t>exemple : un article acheté doit passer au contrôle avant d’être mis à la disposition des ateliers -&gt; statut par défaut : </a:t>
            </a:r>
            <a:r>
              <a:rPr lang="fr-FR" b="1">
                <a:solidFill>
                  <a:srgbClr val="339933"/>
                </a:solidFill>
              </a:rPr>
              <a:t>CTRL</a:t>
            </a:r>
            <a:endParaRPr lang="fr-FR">
              <a:solidFill>
                <a:srgbClr val="339933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14414" y="1142984"/>
            <a:ext cx="72501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/>
              <a:t>Accès : Menu </a:t>
            </a:r>
            <a:r>
              <a:rPr lang="fr-FR" sz="2000" dirty="0" smtClean="0">
                <a:solidFill>
                  <a:srgbClr val="339933"/>
                </a:solidFill>
              </a:rPr>
              <a:t>Logistique</a:t>
            </a:r>
            <a:r>
              <a:rPr lang="fr-FR" sz="2000" dirty="0" smtClean="0"/>
              <a:t>, option </a:t>
            </a:r>
            <a:r>
              <a:rPr lang="fr-FR" sz="2000" dirty="0" smtClean="0">
                <a:solidFill>
                  <a:srgbClr val="339933"/>
                </a:solidFill>
              </a:rPr>
              <a:t>Table des statuts de stock</a:t>
            </a:r>
            <a:endParaRPr lang="fr-FR" sz="2000" dirty="0">
              <a:solidFill>
                <a:srgbClr val="33993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3119-D1F1-454A-A583-A6458CECE139}" type="slidenum">
              <a:rPr lang="en-US"/>
              <a:pPr/>
              <a:t>2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567613" cy="1143000"/>
          </a:xfrm>
        </p:spPr>
        <p:txBody>
          <a:bodyPr/>
          <a:lstStyle/>
          <a:p>
            <a:r>
              <a:rPr lang="fr-FR"/>
              <a:t>La gestion des articles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fr-FR" dirty="0"/>
              <a:t>Sommaire</a:t>
            </a:r>
          </a:p>
          <a:p>
            <a:pPr lvl="1"/>
            <a:r>
              <a:rPr lang="fr-FR" dirty="0"/>
              <a:t>La codification</a:t>
            </a:r>
          </a:p>
          <a:p>
            <a:pPr lvl="1"/>
            <a:r>
              <a:rPr lang="fr-FR" dirty="0"/>
              <a:t>Les attributs des articles</a:t>
            </a:r>
          </a:p>
          <a:p>
            <a:pPr lvl="1"/>
            <a:r>
              <a:rPr lang="fr-FR" dirty="0"/>
              <a:t>Unité de gestion et unité d’achat</a:t>
            </a:r>
          </a:p>
          <a:p>
            <a:pPr lvl="1"/>
            <a:r>
              <a:rPr lang="fr-FR" dirty="0"/>
              <a:t>Articles fantômes</a:t>
            </a:r>
          </a:p>
          <a:p>
            <a:pPr lvl="1"/>
            <a:r>
              <a:rPr lang="fr-FR" dirty="0"/>
              <a:t>Articles non </a:t>
            </a:r>
            <a:r>
              <a:rPr lang="fr-FR" dirty="0" smtClean="0"/>
              <a:t>stockés</a:t>
            </a:r>
            <a:endParaRPr lang="fr-FR" dirty="0"/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614CB-AF02-41FC-B47B-1E25E59D76AB}" type="slidenum">
              <a:rPr lang="en-US"/>
              <a:pPr/>
              <a:t>20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poids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fr-FR" sz="2800"/>
              <a:t>Poids de l’article dans son unité de mesure</a:t>
            </a:r>
          </a:p>
          <a:p>
            <a:pPr>
              <a:spcBef>
                <a:spcPct val="50000"/>
              </a:spcBef>
            </a:pPr>
            <a:r>
              <a:rPr lang="fr-FR" sz="2800"/>
              <a:t>Permet de prévoir le colisage et le transport</a:t>
            </a:r>
          </a:p>
          <a:p>
            <a:pPr>
              <a:spcBef>
                <a:spcPct val="50000"/>
              </a:spcBef>
            </a:pPr>
            <a:r>
              <a:rPr lang="fr-FR" sz="2800"/>
              <a:t>Calcul automatique possible du poids d’un composé à partir du poids de ses composants</a:t>
            </a:r>
            <a:br>
              <a:rPr lang="fr-FR" sz="2800"/>
            </a:br>
            <a:r>
              <a:rPr lang="fr-FR" sz="2400" i="1">
                <a:solidFill>
                  <a:srgbClr val="339933"/>
                </a:solidFill>
              </a:rPr>
              <a:t>par la fonction d’implosion des coûts de revient</a:t>
            </a:r>
            <a:endParaRPr lang="fr-FR">
              <a:solidFill>
                <a:srgbClr val="339933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ACD70-C7EC-496D-9082-6AB4149948F8}" type="slidenum">
              <a:rPr lang="en-US"/>
              <a:pPr/>
              <a:t>21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volume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S’exprime en nombre d’unités d’article que l’on peut mettre sur une palette</a:t>
            </a:r>
          </a:p>
          <a:p>
            <a:r>
              <a:rPr lang="fr-FR"/>
              <a:t>Permet de calculer </a:t>
            </a:r>
          </a:p>
          <a:p>
            <a:pPr lvl="1"/>
            <a:r>
              <a:rPr lang="fr-FR"/>
              <a:t>les flux en volume (nombre de palettes à expédier et à réceptionner)</a:t>
            </a:r>
          </a:p>
          <a:p>
            <a:pPr lvl="1"/>
            <a:r>
              <a:rPr lang="fr-FR"/>
              <a:t>l’occupation des magasins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04A55-53AE-4009-948C-F8165B92BF1E}" type="slidenum">
              <a:rPr lang="en-US"/>
              <a:pPr/>
              <a:t>22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458200" cy="1143000"/>
          </a:xfrm>
        </p:spPr>
        <p:txBody>
          <a:bodyPr/>
          <a:lstStyle/>
          <a:p>
            <a:r>
              <a:rPr lang="fr-FR" dirty="0"/>
              <a:t>Unité d’achat et unité de gestion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010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/>
              <a:t>L’unité dans laquelle on </a:t>
            </a:r>
            <a:r>
              <a:rPr lang="fr-FR" sz="2800">
                <a:solidFill>
                  <a:srgbClr val="339933"/>
                </a:solidFill>
              </a:rPr>
              <a:t>achète</a:t>
            </a:r>
            <a:r>
              <a:rPr lang="fr-FR" sz="2800"/>
              <a:t> un produit peut être différente de celle dans laquelle on </a:t>
            </a:r>
            <a:r>
              <a:rPr lang="fr-FR" sz="2800">
                <a:solidFill>
                  <a:srgbClr val="339933"/>
                </a:solidFill>
              </a:rPr>
              <a:t>gère</a:t>
            </a:r>
            <a:r>
              <a:rPr lang="fr-FR" sz="2800"/>
              <a:t> le produit en interne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exemple : on achète des bandes de tôle de 10 m et on les gère en mètres</a:t>
            </a:r>
          </a:p>
          <a:p>
            <a:pPr lvl="1">
              <a:lnSpc>
                <a:spcPct val="90000"/>
              </a:lnSpc>
            </a:pPr>
            <a:r>
              <a:rPr lang="fr-FR" sz="2400"/>
              <a:t>on indique un coefficient de conversion entre les unités (ex : 10)</a:t>
            </a:r>
          </a:p>
          <a:p>
            <a:pPr>
              <a:lnSpc>
                <a:spcPct val="90000"/>
              </a:lnSpc>
            </a:pPr>
            <a:r>
              <a:rPr lang="fr-FR" sz="2800"/>
              <a:t>Différents fournisseurs d’un même article peuvent avoir des unités d’achat différentes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29" name="Picture 10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714488"/>
            <a:ext cx="7315200" cy="45720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F0CDA-49F3-4406-BA58-131E5DE0B3DD}" type="slidenum">
              <a:rPr lang="en-US"/>
              <a:pPr/>
              <a:t>23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64575" cy="1143000"/>
          </a:xfrm>
        </p:spPr>
        <p:txBody>
          <a:bodyPr/>
          <a:lstStyle/>
          <a:p>
            <a:r>
              <a:rPr lang="fr-FR"/>
              <a:t>Unité d’achat et unité de gestion</a:t>
            </a:r>
          </a:p>
        </p:txBody>
      </p:sp>
      <p:sp>
        <p:nvSpPr>
          <p:cNvPr id="60420" name="AutoShape 4"/>
          <p:cNvSpPr>
            <a:spLocks noChangeArrowheads="1"/>
          </p:cNvSpPr>
          <p:nvPr/>
        </p:nvSpPr>
        <p:spPr bwMode="auto">
          <a:xfrm>
            <a:off x="0" y="3429000"/>
            <a:ext cx="2286000" cy="762000"/>
          </a:xfrm>
          <a:prstGeom prst="wedgeRoundRectCallout">
            <a:avLst>
              <a:gd name="adj1" fmla="val 88867"/>
              <a:gd name="adj2" fmla="val -9779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/>
              <a:t>Unité de gestion</a:t>
            </a:r>
          </a:p>
          <a:p>
            <a:pPr algn="ctr"/>
            <a:r>
              <a:rPr lang="fr-FR" dirty="0" smtClean="0"/>
              <a:t>(page Article</a:t>
            </a:r>
            <a:r>
              <a:rPr lang="fr-FR" dirty="0"/>
              <a:t>)</a:t>
            </a:r>
          </a:p>
        </p:txBody>
      </p:sp>
      <p:sp>
        <p:nvSpPr>
          <p:cNvPr id="60421" name="AutoShape 5"/>
          <p:cNvSpPr>
            <a:spLocks noChangeArrowheads="1"/>
          </p:cNvSpPr>
          <p:nvPr/>
        </p:nvSpPr>
        <p:spPr bwMode="auto">
          <a:xfrm>
            <a:off x="4286248" y="4000504"/>
            <a:ext cx="2667000" cy="838200"/>
          </a:xfrm>
          <a:prstGeom prst="wedgeRoundRectCallout">
            <a:avLst>
              <a:gd name="adj1" fmla="val -69106"/>
              <a:gd name="adj2" fmla="val -12178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/>
              <a:t>Unité </a:t>
            </a:r>
            <a:r>
              <a:rPr lang="fr-FR" dirty="0" smtClean="0"/>
              <a:t>d’achat </a:t>
            </a:r>
            <a:r>
              <a:rPr lang="fr-FR" dirty="0"/>
              <a:t>et</a:t>
            </a:r>
          </a:p>
          <a:p>
            <a:pPr algn="ctr"/>
            <a:r>
              <a:rPr lang="fr-FR" dirty="0"/>
              <a:t>coefficient de conversion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00034" y="1142984"/>
            <a:ext cx="850112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/>
              <a:t>Accès : Menu </a:t>
            </a:r>
            <a:r>
              <a:rPr lang="fr-FR" sz="2000" dirty="0" smtClean="0">
                <a:solidFill>
                  <a:srgbClr val="339933"/>
                </a:solidFill>
              </a:rPr>
              <a:t>Achats</a:t>
            </a:r>
            <a:r>
              <a:rPr lang="fr-FR" sz="2000" dirty="0" smtClean="0"/>
              <a:t>, option </a:t>
            </a:r>
            <a:r>
              <a:rPr lang="fr-FR" sz="2000" dirty="0" smtClean="0">
                <a:solidFill>
                  <a:srgbClr val="339933"/>
                </a:solidFill>
              </a:rPr>
              <a:t>Gestion des fournisseurs</a:t>
            </a:r>
            <a:r>
              <a:rPr lang="fr-FR" sz="2000" dirty="0" smtClean="0"/>
              <a:t>, bouton </a:t>
            </a:r>
            <a:r>
              <a:rPr lang="fr-FR" sz="2000" dirty="0" smtClean="0">
                <a:solidFill>
                  <a:srgbClr val="339933"/>
                </a:solidFill>
              </a:rPr>
              <a:t>Catalogue</a:t>
            </a:r>
            <a:endParaRPr lang="fr-FR" sz="2000" dirty="0">
              <a:solidFill>
                <a:srgbClr val="339933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CC49D-7677-48C8-BD0F-BC409206AB3B}" type="slidenum">
              <a:rPr lang="en-US"/>
              <a:pPr/>
              <a:t>24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conditionnement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C’est le </a:t>
            </a:r>
            <a:r>
              <a:rPr lang="fr-FR" dirty="0">
                <a:solidFill>
                  <a:srgbClr val="339933"/>
                </a:solidFill>
              </a:rPr>
              <a:t>multiple de vente</a:t>
            </a:r>
            <a:r>
              <a:rPr lang="fr-FR" dirty="0"/>
              <a:t> du fournisseur</a:t>
            </a:r>
          </a:p>
          <a:p>
            <a:pPr lvl="1"/>
            <a:r>
              <a:rPr lang="fr-FR" dirty="0" smtClean="0"/>
              <a:t>Exemple : </a:t>
            </a:r>
            <a:r>
              <a:rPr lang="fr-FR" dirty="0"/>
              <a:t>palettes de 8 bidons</a:t>
            </a:r>
          </a:p>
          <a:p>
            <a:pPr lvl="1"/>
            <a:r>
              <a:rPr lang="fr-FR" dirty="0"/>
              <a:t>on devra passer commande d’un multiple du conditionnement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E8D5-D3F6-4BCC-B465-62B7891C770E}" type="slidenum">
              <a:rPr lang="en-US"/>
              <a:pPr/>
              <a:t>25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articles fantômes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467600" cy="441960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sz="2800"/>
              <a:t>Ne peuvent donner lieu à des ordres de fabrication et ne peuvent être stockés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sz="2800"/>
              <a:t>Permettent de structurer les nomenclatures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sz="2800"/>
              <a:t>Permettent de créer des nomenclatures communes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sz="2800"/>
              <a:t>Sont « transparents » dans la procédure de calcul des besoins</a:t>
            </a:r>
          </a:p>
          <a:p>
            <a:pPr>
              <a:buFontTx/>
              <a:buNone/>
            </a:pPr>
            <a:r>
              <a:rPr lang="fr-FR" sz="2400" i="1">
                <a:solidFill>
                  <a:srgbClr val="339933"/>
                </a:solidFill>
              </a:rPr>
              <a:t>Ils seront traités dans le diaporama sur la gestion des nomenclatures</a:t>
            </a:r>
            <a:endParaRPr lang="fr-FR" sz="2800">
              <a:solidFill>
                <a:srgbClr val="339933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C99D1-5EAD-4865-9B9B-BD4762C7224D}" type="slidenum">
              <a:rPr lang="en-US"/>
              <a:pPr/>
              <a:t>26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articles non stockés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001000" cy="35814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fr-FR" sz="2400"/>
              <a:t>Articles qui ne peut faire l’objet d’aucun mouvement physique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fr-FR" sz="2400"/>
              <a:t>Ne possèdent pas de nomenclature, ni de gamme de fabrication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fr-FR" sz="2400"/>
              <a:t>Peuvent être utilisés dans les nomenclatures pour indiquer des éléments matériels ou immatériels qui servent dans la valorisation des articles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fr-FR" sz="2400"/>
              <a:t>exemple : </a:t>
            </a:r>
            <a:r>
              <a:rPr lang="fr-FR" sz="2400">
                <a:solidFill>
                  <a:srgbClr val="000099"/>
                </a:solidFill>
              </a:rPr>
              <a:t>petites fournitures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FontTx/>
              <a:buNone/>
            </a:pPr>
            <a:r>
              <a:rPr lang="fr-FR" sz="2000" i="1">
                <a:solidFill>
                  <a:srgbClr val="339933"/>
                </a:solidFill>
              </a:rPr>
              <a:t>A ne pas confondre avec le mode de gestion Article « Non géré »</a:t>
            </a:r>
            <a:endParaRPr lang="fr-FR" sz="2400">
              <a:solidFill>
                <a:srgbClr val="339933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B6DF7-E214-47FD-95E2-832E0EE56EA8}" type="slidenum">
              <a:rPr lang="en-US"/>
              <a:pPr/>
              <a:t>27</a:t>
            </a:fld>
            <a:endParaRPr lang="en-US"/>
          </a:p>
        </p:txBody>
      </p:sp>
      <p:sp>
        <p:nvSpPr>
          <p:cNvPr id="6349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paramètres de gestion</a:t>
            </a:r>
          </a:p>
        </p:txBody>
      </p:sp>
      <p:sp>
        <p:nvSpPr>
          <p:cNvPr id="63491" name="Text Box 2051"/>
          <p:cNvSpPr txBox="1">
            <a:spLocks noChangeArrowheads="1"/>
          </p:cNvSpPr>
          <p:nvPr/>
        </p:nvSpPr>
        <p:spPr bwMode="auto">
          <a:xfrm>
            <a:off x="457200" y="2286000"/>
            <a:ext cx="7812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 b="1">
                <a:solidFill>
                  <a:srgbClr val="339933"/>
                </a:solidFill>
              </a:rPr>
              <a:t>Sont traités dans le diaporama sur la planification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9645F-1151-4A0F-9BC5-1509016F8E99}" type="slidenum">
              <a:rPr lang="en-US"/>
              <a:pPr/>
              <a:t>3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Articles concernés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1000" y="1295400"/>
            <a:ext cx="8382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fr-FR" sz="2800">
              <a:latin typeface="Arial" charset="0"/>
            </a:endParaRP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4876800"/>
          </a:xfrm>
        </p:spPr>
        <p:txBody>
          <a:bodyPr/>
          <a:lstStyle/>
          <a:p>
            <a:r>
              <a:rPr lang="fr-FR" sz="2800"/>
              <a:t>Produits finis</a:t>
            </a:r>
          </a:p>
          <a:p>
            <a:r>
              <a:rPr lang="fr-FR" sz="2800"/>
              <a:t>Sous-ensembles</a:t>
            </a:r>
          </a:p>
          <a:p>
            <a:pPr lvl="1"/>
            <a:r>
              <a:rPr lang="fr-FR" sz="2400"/>
              <a:t>fabrication interne ou sous-traitée</a:t>
            </a:r>
          </a:p>
          <a:p>
            <a:r>
              <a:rPr lang="fr-FR" sz="2800"/>
              <a:t>Produits achetés </a:t>
            </a:r>
          </a:p>
          <a:p>
            <a:pPr lvl="1"/>
            <a:r>
              <a:rPr lang="fr-FR" sz="2400"/>
              <a:t>matières et composants</a:t>
            </a:r>
          </a:p>
          <a:p>
            <a:r>
              <a:rPr lang="fr-FR" sz="2800"/>
              <a:t>Articles de négoce</a:t>
            </a:r>
          </a:p>
          <a:p>
            <a:pPr lvl="1"/>
            <a:r>
              <a:rPr lang="fr-FR" sz="2400"/>
              <a:t>achetés et revendus en l’état</a:t>
            </a:r>
          </a:p>
          <a:p>
            <a:r>
              <a:rPr lang="fr-FR" sz="2800"/>
              <a:t>Emballages perdus</a:t>
            </a:r>
          </a:p>
          <a:p>
            <a:pPr lvl="1"/>
            <a:r>
              <a:rPr lang="fr-FR" sz="2400"/>
              <a:t>cartons, ...</a:t>
            </a:r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124F8-0E9C-4D2B-9924-8BFD1B6D79D0}" type="slidenum">
              <a:rPr lang="en-US"/>
              <a:pPr/>
              <a:t>4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Articles concernés</a:t>
            </a:r>
          </a:p>
        </p:txBody>
      </p:sp>
      <p:sp>
        <p:nvSpPr>
          <p:cNvPr id="46083" name="Line 3"/>
          <p:cNvSpPr>
            <a:spLocks noChangeShapeType="1"/>
          </p:cNvSpPr>
          <p:nvPr/>
        </p:nvSpPr>
        <p:spPr bwMode="auto">
          <a:xfrm>
            <a:off x="571500" y="3009900"/>
            <a:ext cx="813435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66700" y="1889125"/>
            <a:ext cx="283845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/>
            <a:r>
              <a:rPr lang="fr-FR" sz="2400" b="1">
                <a:solidFill>
                  <a:srgbClr val="339933"/>
                </a:solidFill>
                <a:latin typeface="Arial" charset="0"/>
              </a:rPr>
              <a:t>Produits achetés</a:t>
            </a:r>
            <a:r>
              <a:rPr lang="fr-FR" sz="2000">
                <a:latin typeface="Arial" charset="0"/>
              </a:rPr>
              <a:t> </a:t>
            </a:r>
          </a:p>
          <a:p>
            <a:pPr marL="190500" lvl="1" algn="ctr" defTabSz="762000"/>
            <a:r>
              <a:rPr lang="fr-FR" sz="2000">
                <a:latin typeface="Arial" charset="0"/>
              </a:rPr>
              <a:t>matières et composants</a:t>
            </a:r>
            <a:endParaRPr lang="en-US" sz="2000">
              <a:latin typeface="Arial" charset="0"/>
            </a:endParaRP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219450" y="1889125"/>
            <a:ext cx="318135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762000"/>
            <a:r>
              <a:rPr lang="fr-FR" sz="2400" b="1">
                <a:solidFill>
                  <a:srgbClr val="339933"/>
                </a:solidFill>
                <a:latin typeface="Arial" charset="0"/>
              </a:rPr>
              <a:t>Sous-ensembles</a:t>
            </a:r>
            <a:endParaRPr lang="fr-FR" sz="2000" b="1">
              <a:solidFill>
                <a:srgbClr val="339933"/>
              </a:solidFill>
              <a:latin typeface="Arial" charset="0"/>
            </a:endParaRPr>
          </a:p>
          <a:p>
            <a:pPr marL="190500" lvl="1" algn="ctr" defTabSz="762000"/>
            <a:r>
              <a:rPr lang="fr-FR" sz="2000">
                <a:latin typeface="Arial" charset="0"/>
              </a:rPr>
              <a:t>fabrication interne </a:t>
            </a:r>
            <a:br>
              <a:rPr lang="fr-FR" sz="2000">
                <a:latin typeface="Arial" charset="0"/>
              </a:rPr>
            </a:br>
            <a:r>
              <a:rPr lang="fr-FR" sz="2000">
                <a:latin typeface="Arial" charset="0"/>
              </a:rPr>
              <a:t>ou sous-traitée</a:t>
            </a:r>
            <a:endParaRPr lang="en-US" sz="2000">
              <a:latin typeface="Arial" charset="0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6373813" y="2381250"/>
            <a:ext cx="21288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fr-FR" sz="2400" b="1">
                <a:solidFill>
                  <a:srgbClr val="339933"/>
                </a:solidFill>
                <a:latin typeface="Arial" charset="0"/>
              </a:rPr>
              <a:t>Produits finis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1296988" y="3162300"/>
            <a:ext cx="3617912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190500" lvl="1" algn="ctr" defTabSz="762000"/>
            <a:r>
              <a:rPr lang="fr-FR" sz="2400" b="1">
                <a:solidFill>
                  <a:srgbClr val="339933"/>
                </a:solidFill>
                <a:latin typeface="Arial" charset="0"/>
              </a:rPr>
              <a:t>Articles de négoce</a:t>
            </a:r>
            <a:endParaRPr lang="fr-FR">
              <a:solidFill>
                <a:srgbClr val="339933"/>
              </a:solidFill>
              <a:latin typeface="Arial" charset="0"/>
            </a:endParaRPr>
          </a:p>
          <a:p>
            <a:pPr marL="190500" lvl="1" algn="ctr" defTabSz="762000"/>
            <a:r>
              <a:rPr lang="fr-FR" sz="2000">
                <a:latin typeface="Arial" charset="0"/>
              </a:rPr>
              <a:t>achetés et revendus en l’état</a:t>
            </a:r>
            <a:endParaRPr lang="en-US">
              <a:latin typeface="Arial" charset="0"/>
            </a:endParaRP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5827713" y="3181350"/>
            <a:ext cx="2978150" cy="944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762000"/>
            <a:r>
              <a:rPr lang="fr-FR" sz="2400" b="1">
                <a:solidFill>
                  <a:srgbClr val="339933"/>
                </a:solidFill>
                <a:latin typeface="Arial" charset="0"/>
              </a:rPr>
              <a:t>Emballages perdus</a:t>
            </a:r>
            <a:endParaRPr lang="fr-FR">
              <a:solidFill>
                <a:srgbClr val="339933"/>
              </a:solidFill>
              <a:latin typeface="Arial" charset="0"/>
            </a:endParaRPr>
          </a:p>
          <a:p>
            <a:pPr marL="190500" lvl="1" algn="ctr" defTabSz="762000"/>
            <a:r>
              <a:rPr lang="fr-FR">
                <a:latin typeface="Arial" charset="0"/>
              </a:rPr>
              <a:t>cartons, ...</a:t>
            </a:r>
          </a:p>
          <a:p>
            <a:pPr algn="ctr" defTabSz="762000"/>
            <a:endParaRPr lang="en-US" sz="14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FA5A-43D9-49D1-A080-784D22E1F2C4}" type="slidenum">
              <a:rPr lang="en-US"/>
              <a:pPr/>
              <a:t>5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La codification des articles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fr-FR"/>
              <a:t>Codification parlante</a:t>
            </a:r>
          </a:p>
          <a:p>
            <a:pPr lvl="1">
              <a:buFontTx/>
              <a:buNone/>
            </a:pPr>
            <a:r>
              <a:rPr lang="fr-FR" sz="2400">
                <a:solidFill>
                  <a:srgbClr val="339933"/>
                </a:solidFill>
              </a:rPr>
              <a:t>Avantage :</a:t>
            </a:r>
            <a:r>
              <a:rPr lang="fr-FR" sz="2400"/>
              <a:t> le code est un moyen mnémotechnique d’identifier l’article</a:t>
            </a:r>
          </a:p>
          <a:p>
            <a:pPr lvl="1">
              <a:buFontTx/>
              <a:buNone/>
            </a:pPr>
            <a:r>
              <a:rPr lang="fr-FR" sz="2400">
                <a:solidFill>
                  <a:srgbClr val="339933"/>
                </a:solidFill>
              </a:rPr>
              <a:t>Inconvénients :</a:t>
            </a:r>
            <a:r>
              <a:rPr lang="fr-FR" sz="2400"/>
              <a:t> risque de codes longs, complexes et difficiles à maintenir</a:t>
            </a:r>
          </a:p>
          <a:p>
            <a:pPr lvl="1">
              <a:buFontTx/>
              <a:buNone/>
            </a:pPr>
            <a:r>
              <a:rPr lang="fr-FR" sz="2400" i="1"/>
              <a:t>Implique souvent des codes alphabétiques</a:t>
            </a:r>
            <a:endParaRPr lang="fr-FR"/>
          </a:p>
          <a:p>
            <a:r>
              <a:rPr lang="fr-FR"/>
              <a:t>Exemple</a:t>
            </a:r>
          </a:p>
          <a:p>
            <a:pPr lvl="1">
              <a:buFontTx/>
              <a:buNone/>
            </a:pPr>
            <a:r>
              <a:rPr lang="fr-FR">
                <a:solidFill>
                  <a:srgbClr val="000099"/>
                </a:solidFill>
              </a:rPr>
              <a:t>VBTF0530 </a:t>
            </a:r>
            <a:r>
              <a:rPr lang="fr-FR"/>
              <a:t>(vis à bois, tête fraisée, diamètre 5 mm, longueur 30 mm)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83234-7C91-4769-BA84-19DB6BFA8EB2}" type="slidenum">
              <a:rPr lang="en-US"/>
              <a:pPr/>
              <a:t>6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/>
              <a:t>La codification des articles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Codification arbitraire (numérique)</a:t>
            </a:r>
          </a:p>
          <a:p>
            <a:pPr lvl="1">
              <a:buFontTx/>
              <a:buNone/>
            </a:pPr>
            <a:r>
              <a:rPr lang="fr-FR" sz="2400" dirty="0">
                <a:solidFill>
                  <a:srgbClr val="339933"/>
                </a:solidFill>
              </a:rPr>
              <a:t>Avantage :</a:t>
            </a:r>
            <a:r>
              <a:rPr lang="fr-FR" sz="2400" dirty="0"/>
              <a:t> rapide à entrer, pas de problème de classification</a:t>
            </a:r>
          </a:p>
          <a:p>
            <a:pPr lvl="1">
              <a:buFontTx/>
              <a:buNone/>
            </a:pPr>
            <a:r>
              <a:rPr lang="fr-FR" sz="2400" dirty="0">
                <a:solidFill>
                  <a:srgbClr val="339933"/>
                </a:solidFill>
              </a:rPr>
              <a:t>Inconvénient :</a:t>
            </a:r>
            <a:r>
              <a:rPr lang="fr-FR" sz="2400" dirty="0"/>
              <a:t> oblige à conserver des listes pour retrouver l’article</a:t>
            </a:r>
          </a:p>
          <a:p>
            <a:r>
              <a:rPr lang="fr-FR" dirty="0"/>
              <a:t>Codification arbitraire</a:t>
            </a:r>
          </a:p>
          <a:p>
            <a:pPr lvl="1">
              <a:buNone/>
            </a:pPr>
            <a:r>
              <a:rPr lang="fr-FR" dirty="0" smtClean="0"/>
              <a:t>Exemple : 31822045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2196C-807B-4CBD-B97C-8C42CA2298AF}" type="slidenum">
              <a:rPr lang="en-US"/>
              <a:pPr/>
              <a:t>7</a:t>
            </a:fld>
            <a:endParaRPr lang="en-US"/>
          </a:p>
        </p:txBody>
      </p:sp>
      <p:sp>
        <p:nvSpPr>
          <p:cNvPr id="512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/>
              <a:t>La codification des articles</a:t>
            </a:r>
          </a:p>
        </p:txBody>
      </p:sp>
      <p:sp>
        <p:nvSpPr>
          <p:cNvPr id="5120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2209800"/>
          </a:xfrm>
        </p:spPr>
        <p:txBody>
          <a:bodyPr/>
          <a:lstStyle/>
          <a:p>
            <a:r>
              <a:rPr lang="fr-FR"/>
              <a:t>Racine parlante (famille ou catégorie) puis séquence chronologique</a:t>
            </a:r>
          </a:p>
          <a:p>
            <a:pPr lvl="1">
              <a:buFontTx/>
              <a:buNone/>
            </a:pPr>
            <a:r>
              <a:rPr lang="fr-FR" sz="2400">
                <a:solidFill>
                  <a:srgbClr val="339933"/>
                </a:solidFill>
              </a:rPr>
              <a:t>Avantage </a:t>
            </a:r>
            <a:r>
              <a:rPr lang="fr-FR" sz="2400"/>
              <a:t>: on repère aisément la nature de l’article</a:t>
            </a:r>
          </a:p>
          <a:p>
            <a:r>
              <a:rPr lang="fr-FR" sz="2800" b="1"/>
              <a:t>Exemple</a:t>
            </a:r>
            <a:endParaRPr lang="fr-FR"/>
          </a:p>
        </p:txBody>
      </p:sp>
      <p:sp>
        <p:nvSpPr>
          <p:cNvPr id="51204" name="Text Box 1028"/>
          <p:cNvSpPr txBox="1">
            <a:spLocks noChangeArrowheads="1"/>
          </p:cNvSpPr>
          <p:nvPr/>
        </p:nvSpPr>
        <p:spPr bwMode="auto">
          <a:xfrm>
            <a:off x="3124200" y="3624263"/>
            <a:ext cx="2476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3200">
                <a:solidFill>
                  <a:srgbClr val="339933"/>
                </a:solidFill>
              </a:rPr>
              <a:t>T  FFF  nnnn</a:t>
            </a:r>
          </a:p>
        </p:txBody>
      </p:sp>
      <p:sp>
        <p:nvSpPr>
          <p:cNvPr id="51205" name="Text Box 1029"/>
          <p:cNvSpPr txBox="1">
            <a:spLocks noChangeArrowheads="1"/>
          </p:cNvSpPr>
          <p:nvPr/>
        </p:nvSpPr>
        <p:spPr bwMode="auto">
          <a:xfrm>
            <a:off x="2895600" y="4386263"/>
            <a:ext cx="67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Type</a:t>
            </a:r>
          </a:p>
        </p:txBody>
      </p:sp>
      <p:sp>
        <p:nvSpPr>
          <p:cNvPr id="51206" name="Text Box 1030"/>
          <p:cNvSpPr txBox="1">
            <a:spLocks noChangeArrowheads="1"/>
          </p:cNvSpPr>
          <p:nvPr/>
        </p:nvSpPr>
        <p:spPr bwMode="auto">
          <a:xfrm>
            <a:off x="3581400" y="4386263"/>
            <a:ext cx="893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Famille</a:t>
            </a:r>
          </a:p>
        </p:txBody>
      </p:sp>
      <p:sp>
        <p:nvSpPr>
          <p:cNvPr id="51207" name="Text Box 1031"/>
          <p:cNvSpPr txBox="1">
            <a:spLocks noChangeArrowheads="1"/>
          </p:cNvSpPr>
          <p:nvPr/>
        </p:nvSpPr>
        <p:spPr bwMode="auto">
          <a:xfrm>
            <a:off x="4648200" y="4386263"/>
            <a:ext cx="23225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Numéro de séquence</a:t>
            </a:r>
          </a:p>
        </p:txBody>
      </p:sp>
      <p:sp>
        <p:nvSpPr>
          <p:cNvPr id="51208" name="Text Box 1032"/>
          <p:cNvSpPr txBox="1">
            <a:spLocks noChangeArrowheads="1"/>
          </p:cNvSpPr>
          <p:nvPr/>
        </p:nvSpPr>
        <p:spPr bwMode="auto">
          <a:xfrm>
            <a:off x="898525" y="4951413"/>
            <a:ext cx="724693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Exemples de types :</a:t>
            </a:r>
          </a:p>
          <a:p>
            <a:r>
              <a:rPr lang="fr-FR"/>
              <a:t>1 : matières premières, 2 : composants achetés, 3 : consommables</a:t>
            </a:r>
          </a:p>
          <a:p>
            <a:r>
              <a:rPr lang="fr-FR"/>
              <a:t>4 : articles sous-traités, 5 : articles fabriqués, 6 : articles fantômes, ...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7" name="Picture 10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571612"/>
            <a:ext cx="7315200" cy="45720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CD98-0851-4868-859B-68D22D3B335C}" type="slidenum">
              <a:rPr lang="en-US"/>
              <a:pPr/>
              <a:t>8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</a:t>
            </a:r>
            <a:r>
              <a:rPr lang="fr-FR" dirty="0" smtClean="0"/>
              <a:t>page Article</a:t>
            </a:r>
            <a:endParaRPr lang="fr-FR" dirty="0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-32" y="2133600"/>
            <a:ext cx="14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dirty="0" smtClean="0">
                <a:solidFill>
                  <a:srgbClr val="339933"/>
                </a:solidFill>
              </a:rPr>
              <a:t>Paramètres</a:t>
            </a:r>
            <a:endParaRPr lang="fr-FR" dirty="0">
              <a:solidFill>
                <a:srgbClr val="339933"/>
              </a:solidFill>
            </a:endParaRPr>
          </a:p>
          <a:p>
            <a:pPr algn="ctr"/>
            <a:r>
              <a:rPr lang="fr-FR" dirty="0" smtClean="0">
                <a:solidFill>
                  <a:srgbClr val="339933"/>
                </a:solidFill>
              </a:rPr>
              <a:t>additionnels</a:t>
            </a:r>
            <a:endParaRPr lang="fr-FR" dirty="0">
              <a:solidFill>
                <a:srgbClr val="339933"/>
              </a:solidFill>
            </a:endParaRP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857224" y="2786058"/>
            <a:ext cx="2143140" cy="785818"/>
          </a:xfrm>
          <a:prstGeom prst="line">
            <a:avLst/>
          </a:prstGeom>
          <a:noFill/>
          <a:ln w="3810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643050"/>
            <a:ext cx="7315200" cy="457200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D3E6-D399-4646-A787-C9587429432A}" type="slidenum">
              <a:rPr lang="en-US"/>
              <a:pPr/>
              <a:t>9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notion d’article directeur</a:t>
            </a:r>
          </a:p>
        </p:txBody>
      </p:sp>
      <p:sp>
        <p:nvSpPr>
          <p:cNvPr id="137223" name="Text Box 7"/>
          <p:cNvSpPr txBox="1">
            <a:spLocks noChangeArrowheads="1"/>
          </p:cNvSpPr>
          <p:nvPr/>
        </p:nvSpPr>
        <p:spPr bwMode="auto">
          <a:xfrm>
            <a:off x="4500562" y="3214686"/>
            <a:ext cx="3500462" cy="2954655"/>
          </a:xfrm>
          <a:prstGeom prst="rect">
            <a:avLst/>
          </a:prstGeom>
          <a:solidFill>
            <a:srgbClr val="FFFF00"/>
          </a:solidFill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dirty="0"/>
              <a:t>Articles </a:t>
            </a:r>
          </a:p>
          <a:p>
            <a:r>
              <a:rPr lang="fr-FR" dirty="0"/>
              <a:t>- majeurs</a:t>
            </a:r>
          </a:p>
          <a:p>
            <a:pPr>
              <a:buFontTx/>
              <a:buChar char="-"/>
            </a:pPr>
            <a:r>
              <a:rPr lang="fr-FR" dirty="0"/>
              <a:t> en principe vendus*</a:t>
            </a:r>
          </a:p>
          <a:p>
            <a:pPr>
              <a:buFontTx/>
              <a:buChar char="-"/>
            </a:pPr>
            <a:r>
              <a:rPr lang="fr-FR" dirty="0"/>
              <a:t> importants commercialement</a:t>
            </a:r>
          </a:p>
          <a:p>
            <a:pPr>
              <a:buFontTx/>
              <a:buChar char="-"/>
            </a:pPr>
            <a:endParaRPr lang="fr-FR" dirty="0"/>
          </a:p>
          <a:p>
            <a:r>
              <a:rPr lang="fr-FR" sz="1600" smtClean="0"/>
              <a:t>* selon </a:t>
            </a:r>
            <a:r>
              <a:rPr lang="fr-FR" sz="1600" dirty="0"/>
              <a:t>la forme des nomenclatures, les articles directeurs peuvent être des sous-ensembles </a:t>
            </a:r>
            <a:r>
              <a:rPr lang="fr-FR" sz="1600" dirty="0" smtClean="0"/>
              <a:t>majeurs</a:t>
            </a:r>
          </a:p>
          <a:p>
            <a:pPr>
              <a:buFont typeface="Arial" charset="0"/>
              <a:buChar char="•"/>
            </a:pPr>
            <a:endParaRPr lang="fr-FR" sz="1600" dirty="0"/>
          </a:p>
          <a:p>
            <a:r>
              <a:rPr lang="fr-FR" sz="1600" dirty="0" smtClean="0"/>
              <a:t>Permet de faire des sélection dans les listes</a:t>
            </a:r>
            <a:endParaRPr lang="fr-FR" sz="1600" dirty="0"/>
          </a:p>
        </p:txBody>
      </p:sp>
      <p:sp>
        <p:nvSpPr>
          <p:cNvPr id="137226" name="Oval 10"/>
          <p:cNvSpPr>
            <a:spLocks noChangeArrowheads="1"/>
          </p:cNvSpPr>
          <p:nvPr/>
        </p:nvSpPr>
        <p:spPr bwMode="auto">
          <a:xfrm>
            <a:off x="5000628" y="2714620"/>
            <a:ext cx="1223962" cy="35719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isite00">
  <a:themeElements>
    <a:clrScheme name="Visite0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isite00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Visite0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site0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site0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site0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site0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site0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site0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D:\Prelude6\Diaporamas\Visite\Visite00.ppt</Template>
  <TotalTime>1595</TotalTime>
  <Words>911</Words>
  <Application>Microsoft Office PowerPoint</Application>
  <PresentationFormat>Affichage à l'écran (4:3)</PresentationFormat>
  <Paragraphs>197</Paragraphs>
  <Slides>27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Visite00</vt:lpstr>
      <vt:lpstr>e-Prelude.com</vt:lpstr>
      <vt:lpstr>La gestion des articles</vt:lpstr>
      <vt:lpstr>Articles concernés</vt:lpstr>
      <vt:lpstr>Articles concernés</vt:lpstr>
      <vt:lpstr>La codification des articles</vt:lpstr>
      <vt:lpstr>La codification des articles</vt:lpstr>
      <vt:lpstr>La codification des articles</vt:lpstr>
      <vt:lpstr>La page Article</vt:lpstr>
      <vt:lpstr>La notion d’article directeur</vt:lpstr>
      <vt:lpstr>Tables des attributs articles</vt:lpstr>
      <vt:lpstr>La saisie des tables de codification</vt:lpstr>
      <vt:lpstr>Le statut des articles</vt:lpstr>
      <vt:lpstr>Les unités de mesure</vt:lpstr>
      <vt:lpstr>Les magasins</vt:lpstr>
      <vt:lpstr>Magasin MRP ou non</vt:lpstr>
      <vt:lpstr>Les catégories et les natures</vt:lpstr>
      <vt:lpstr>Les classes ABC</vt:lpstr>
      <vt:lpstr>Les gestionnaires</vt:lpstr>
      <vt:lpstr>Les statuts de stock</vt:lpstr>
      <vt:lpstr>Les poids</vt:lpstr>
      <vt:lpstr>Le volume</vt:lpstr>
      <vt:lpstr>Unité d’achat et unité de gestion</vt:lpstr>
      <vt:lpstr>Unité d’achat et unité de gestion</vt:lpstr>
      <vt:lpstr>Le conditionnement</vt:lpstr>
      <vt:lpstr>Les articles fantômes</vt:lpstr>
      <vt:lpstr>Les articles non stockés</vt:lpstr>
      <vt:lpstr>Les paramètres de gestion</vt:lpstr>
    </vt:vector>
  </TitlesOfParts>
  <Company>Groupe HEC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e-Prelude.com</dc:title>
  <dc:creator>Gérard Baglin</dc:creator>
  <cp:lastModifiedBy>GERARD</cp:lastModifiedBy>
  <cp:revision>87</cp:revision>
  <dcterms:created xsi:type="dcterms:W3CDTF">1998-09-12T15:23:47Z</dcterms:created>
  <dcterms:modified xsi:type="dcterms:W3CDTF">2013-08-21T18:35:19Z</dcterms:modified>
</cp:coreProperties>
</file>