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8"/>
  </p:notesMasterIdLst>
  <p:handoutMasterIdLst>
    <p:handoutMasterId r:id="rId39"/>
  </p:handoutMasterIdLst>
  <p:sldIdLst>
    <p:sldId id="288" r:id="rId2"/>
    <p:sldId id="256" r:id="rId3"/>
    <p:sldId id="300" r:id="rId4"/>
    <p:sldId id="320" r:id="rId5"/>
    <p:sldId id="289" r:id="rId6"/>
    <p:sldId id="290" r:id="rId7"/>
    <p:sldId id="303" r:id="rId8"/>
    <p:sldId id="302" r:id="rId9"/>
    <p:sldId id="304" r:id="rId10"/>
    <p:sldId id="301" r:id="rId11"/>
    <p:sldId id="291" r:id="rId12"/>
    <p:sldId id="292" r:id="rId13"/>
    <p:sldId id="314" r:id="rId14"/>
    <p:sldId id="293" r:id="rId15"/>
    <p:sldId id="294" r:id="rId16"/>
    <p:sldId id="305" r:id="rId17"/>
    <p:sldId id="297" r:id="rId18"/>
    <p:sldId id="295" r:id="rId19"/>
    <p:sldId id="306" r:id="rId20"/>
    <p:sldId id="271" r:id="rId21"/>
    <p:sldId id="299" r:id="rId22"/>
    <p:sldId id="307" r:id="rId23"/>
    <p:sldId id="308" r:id="rId24"/>
    <p:sldId id="311" r:id="rId25"/>
    <p:sldId id="296" r:id="rId26"/>
    <p:sldId id="276" r:id="rId27"/>
    <p:sldId id="263" r:id="rId28"/>
    <p:sldId id="309" r:id="rId29"/>
    <p:sldId id="298" r:id="rId30"/>
    <p:sldId id="262" r:id="rId31"/>
    <p:sldId id="259" r:id="rId32"/>
    <p:sldId id="310" r:id="rId33"/>
    <p:sldId id="315" r:id="rId34"/>
    <p:sldId id="316" r:id="rId35"/>
    <p:sldId id="317" r:id="rId36"/>
    <p:sldId id="319" r:id="rId3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66FF33"/>
    <a:srgbClr val="00FFFF"/>
    <a:srgbClr val="FFFF00"/>
    <a:srgbClr val="000099"/>
    <a:srgbClr val="FF9933"/>
    <a:srgbClr val="FF99FF"/>
    <a:srgbClr val="FF33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2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B9C77887-AE42-43EA-8AD1-98FAF16FFF98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F76ADF9A-21C0-4DDB-B27D-2417600307D8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9268B7-042B-48AE-8630-40EFD6685BC8}" type="slidenum">
              <a:rPr lang="fr-FR"/>
              <a:pPr/>
              <a:t>2</a:t>
            </a:fld>
            <a:endParaRPr lang="fr-FR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3811D1-FD78-49F9-972D-4F4E3995F9A5}" type="datetime1">
              <a:rPr lang="fr-FR"/>
              <a:pPr/>
              <a:t>26/01/2013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A8A8D-7316-4EAF-AA29-5AA8A5771B6E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E32DCB-AEAC-4F66-AE4A-82749DB098B7}" type="datetime1">
              <a:rPr lang="fr-FR"/>
              <a:pPr/>
              <a:t>26/01/2013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7A383F-9F87-4005-833A-DC8795F3631A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00800" y="152400"/>
            <a:ext cx="2057400" cy="59436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019800" cy="59436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162B99-8A01-4638-AF4F-5CBE1E29F6E9}" type="datetime1">
              <a:rPr lang="fr-FR"/>
              <a:pPr/>
              <a:t>26/01/2013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F83E62-F57B-4914-815C-0828932F79DC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C83DEF-4B29-4184-9A59-03EDB32BE479}" type="datetime1">
              <a:rPr lang="fr-FR"/>
              <a:pPr/>
              <a:t>26/01/2013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9D916-F519-4F33-BE7A-7C62C34F2F2F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120AB4-E4AF-4E2A-B1E1-3257319851BA}" type="datetime1">
              <a:rPr lang="fr-FR"/>
              <a:pPr/>
              <a:t>26/01/2013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B02EFE-2666-4AC0-8741-AB85D0A9FFF1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D6B497-091D-410A-AFF8-A3F1CFF25808}" type="datetime1">
              <a:rPr lang="fr-FR"/>
              <a:pPr/>
              <a:t>26/01/2013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58C3BC-AE74-4E45-9D1E-AC38E8F8528D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B52B7B-4236-411B-8D93-A7C86A042ECF}" type="datetime1">
              <a:rPr lang="fr-FR"/>
              <a:pPr/>
              <a:t>26/01/2013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37BDF8-B1DB-41F9-8577-023DDC877D26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8D312B-EE8D-49ED-86C1-F12D56AC4349}" type="datetime1">
              <a:rPr lang="fr-FR"/>
              <a:pPr/>
              <a:t>26/01/2013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BDC6C8-8927-4E29-B85B-3BE5FC7FE172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E4362-ED56-45D0-9A85-F85F4B063637}" type="datetime1">
              <a:rPr lang="fr-FR"/>
              <a:pPr/>
              <a:t>26/01/2013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FAB1F1-F009-4C6A-BC53-0946B6896C8F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5604A1-E47D-4A3C-8581-F0559EC791C9}" type="datetime1">
              <a:rPr lang="fr-FR"/>
              <a:pPr/>
              <a:t>26/01/2013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FD50AC-725E-4953-9F8E-789AED09DB27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5ECC2D-934F-4593-83C5-DEDD7AE5E387}" type="datetime1">
              <a:rPr lang="fr-FR"/>
              <a:pPr/>
              <a:t>26/01/2013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3AD80A-2E75-419D-9F3B-9F22C8CBF6A5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 style du titre du masque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1905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D3307756-2041-4303-9CD9-C14CCD7A4905}" type="datetime1">
              <a:rPr lang="fr-FR"/>
              <a:pPr/>
              <a:t>26/01/2013</a:t>
            </a:fld>
            <a:endParaRPr lang="en-US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77000"/>
            <a:ext cx="1905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69E1CB4-230D-40E3-BA0C-BB8C3CC65ED2}" type="slidenum">
              <a:rPr lang="en-US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6DAFA-F9D8-45FE-855D-2AC83397012D}" type="slidenum">
              <a:rPr lang="en-US"/>
              <a:pPr/>
              <a:t>1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algn="ctr"/>
            <a:r>
              <a:rPr lang="fr-FR" dirty="0" smtClean="0"/>
              <a:t>e-Prelude.com</a:t>
            </a:r>
            <a:endParaRPr lang="fr-FR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Étude des données techniques</a:t>
            </a:r>
            <a:endParaRPr lang="fr-FR" dirty="0">
              <a:solidFill>
                <a:srgbClr val="FFFF00"/>
              </a:solidFill>
            </a:endParaRPr>
          </a:p>
          <a:p>
            <a:endParaRPr lang="fr-FR" dirty="0">
              <a:solidFill>
                <a:srgbClr val="FFFF00"/>
              </a:solidFill>
            </a:endParaRPr>
          </a:p>
          <a:p>
            <a:r>
              <a:rPr lang="fr-FR" dirty="0">
                <a:solidFill>
                  <a:srgbClr val="008000"/>
                </a:solidFill>
              </a:rPr>
              <a:t>Les </a:t>
            </a:r>
            <a:r>
              <a:rPr lang="fr-FR" dirty="0" smtClean="0">
                <a:solidFill>
                  <a:srgbClr val="008000"/>
                </a:solidFill>
              </a:rPr>
              <a:t>ressources et les gammes</a:t>
            </a:r>
            <a:endParaRPr lang="fr-FR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F46D-B085-471C-AB1A-9581159FB1F8}" type="slidenum">
              <a:rPr lang="en-US"/>
              <a:pPr/>
              <a:t>10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Informations complémentaires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382000" cy="4800600"/>
          </a:xfrm>
        </p:spPr>
        <p:txBody>
          <a:bodyPr/>
          <a:lstStyle/>
          <a:p>
            <a:r>
              <a:rPr lang="fr-FR">
                <a:solidFill>
                  <a:srgbClr val="008000"/>
                </a:solidFill>
              </a:rPr>
              <a:t>Qualifications</a:t>
            </a:r>
          </a:p>
          <a:p>
            <a:pPr lvl="1"/>
            <a:r>
              <a:rPr lang="fr-FR"/>
              <a:t>code de la qualification de personnel chargé </a:t>
            </a:r>
          </a:p>
          <a:p>
            <a:pPr marL="1162050" lvl="2"/>
            <a:r>
              <a:rPr lang="fr-FR"/>
              <a:t>du réglage de la machine</a:t>
            </a:r>
          </a:p>
          <a:p>
            <a:pPr marL="1162050" lvl="2"/>
            <a:r>
              <a:rPr lang="fr-FR"/>
              <a:t>de l’exécution des opérations</a:t>
            </a:r>
          </a:p>
          <a:p>
            <a:pPr lvl="1"/>
            <a:r>
              <a:rPr lang="fr-FR"/>
              <a:t>calcul des charges par qualification</a:t>
            </a:r>
          </a:p>
          <a:p>
            <a:r>
              <a:rPr lang="fr-FR">
                <a:solidFill>
                  <a:srgbClr val="008000"/>
                </a:solidFill>
              </a:rPr>
              <a:t>Attente avant</a:t>
            </a:r>
          </a:p>
          <a:p>
            <a:pPr lvl="1"/>
            <a:r>
              <a:rPr lang="fr-FR"/>
              <a:t>sert dans des cas particuliers de planification</a:t>
            </a:r>
          </a:p>
          <a:p>
            <a:r>
              <a:rPr lang="fr-FR">
                <a:solidFill>
                  <a:srgbClr val="008000"/>
                </a:solidFill>
              </a:rPr>
              <a:t>Index d’affichage</a:t>
            </a:r>
          </a:p>
          <a:p>
            <a:pPr lvl="1"/>
            <a:r>
              <a:rPr lang="fr-FR"/>
              <a:t>ordre de tri des listes de postes de charge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41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3080" y="1357298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7B89A-C6F2-473F-AB88-56A46C76FB8B}" type="slidenum">
              <a:rPr lang="en-US"/>
              <a:pPr/>
              <a:t>11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Les machines</a:t>
            </a: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71406" y="2036854"/>
            <a:ext cx="2643206" cy="4025717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285750" indent="-285750">
              <a:spcBef>
                <a:spcPct val="30000"/>
              </a:spcBef>
            </a:pPr>
            <a:r>
              <a:rPr lang="fr-FR" b="1" dirty="0">
                <a:latin typeface="Arial" charset="0"/>
              </a:rPr>
              <a:t>Informations complémentaires :</a:t>
            </a:r>
          </a:p>
          <a:p>
            <a:pPr marL="285750" indent="-285750">
              <a:spcBef>
                <a:spcPct val="30000"/>
              </a:spcBef>
            </a:pPr>
            <a:r>
              <a:rPr lang="fr-FR" b="1" dirty="0">
                <a:latin typeface="Arial" charset="0"/>
              </a:rPr>
              <a:t>1- Calendrier</a:t>
            </a:r>
          </a:p>
          <a:p>
            <a:pPr marL="285750" indent="-285750">
              <a:spcBef>
                <a:spcPct val="30000"/>
              </a:spcBef>
            </a:pPr>
            <a:r>
              <a:rPr lang="fr-FR" b="1" dirty="0">
                <a:latin typeface="Arial" charset="0"/>
              </a:rPr>
              <a:t>2- Coefficient de rendement</a:t>
            </a:r>
          </a:p>
          <a:p>
            <a:pPr marL="285750" indent="-285750">
              <a:spcBef>
                <a:spcPct val="30000"/>
              </a:spcBef>
            </a:pPr>
            <a:r>
              <a:rPr lang="fr-FR" b="1" dirty="0">
                <a:latin typeface="Arial" charset="0"/>
              </a:rPr>
              <a:t>3- Coefficient propres </a:t>
            </a:r>
            <a:br>
              <a:rPr lang="fr-FR" b="1" dirty="0">
                <a:latin typeface="Arial" charset="0"/>
              </a:rPr>
            </a:br>
            <a:r>
              <a:rPr lang="fr-FR" b="1" dirty="0">
                <a:latin typeface="Arial" charset="0"/>
              </a:rPr>
              <a:t>à la machine par </a:t>
            </a:r>
            <a:br>
              <a:rPr lang="fr-FR" b="1" dirty="0">
                <a:latin typeface="Arial" charset="0"/>
              </a:rPr>
            </a:br>
            <a:r>
              <a:rPr lang="fr-FR" b="1" dirty="0">
                <a:latin typeface="Arial" charset="0"/>
              </a:rPr>
              <a:t>rapport aux temps gamme</a:t>
            </a:r>
          </a:p>
          <a:p>
            <a:pPr marL="285750" indent="-285750">
              <a:spcBef>
                <a:spcPct val="30000"/>
              </a:spcBef>
            </a:pPr>
            <a:r>
              <a:rPr lang="fr-FR" b="1" dirty="0">
                <a:latin typeface="Arial" charset="0"/>
              </a:rPr>
              <a:t>4- Pourcentage de perte de capacité pour cause de pannes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3276600" y="4724400"/>
            <a:ext cx="5486400" cy="1006475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fr-FR" sz="2000" b="1">
                <a:latin typeface="Arial" charset="0"/>
              </a:rPr>
              <a:t>Les informations sur les machines servent </a:t>
            </a:r>
          </a:p>
          <a:p>
            <a:r>
              <a:rPr lang="fr-FR" sz="2000" b="1">
                <a:latin typeface="Arial" charset="0"/>
              </a:rPr>
              <a:t>- à calculer les coefficients du poste</a:t>
            </a:r>
          </a:p>
          <a:p>
            <a:r>
              <a:rPr lang="fr-FR" sz="2000" b="1">
                <a:latin typeface="Arial" charset="0"/>
              </a:rPr>
              <a:t>- dans l’ordonnancement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2C12B-EDA2-4344-B901-60109EF6FAFA}" type="slidenum">
              <a:rPr lang="en-US"/>
              <a:pPr/>
              <a:t>12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10600" cy="1143000"/>
          </a:xfrm>
        </p:spPr>
        <p:txBody>
          <a:bodyPr/>
          <a:lstStyle/>
          <a:p>
            <a:r>
              <a:rPr lang="fr-FR"/>
              <a:t>Informations complémentaires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4114800"/>
          </a:xfrm>
        </p:spPr>
        <p:txBody>
          <a:bodyPr/>
          <a:lstStyle/>
          <a:p>
            <a:r>
              <a:rPr lang="fr-FR" sz="2800">
                <a:solidFill>
                  <a:srgbClr val="008000"/>
                </a:solidFill>
              </a:rPr>
              <a:t>Choix du calendrier</a:t>
            </a:r>
            <a:r>
              <a:rPr lang="fr-FR" sz="2800"/>
              <a:t> spécifique pour la machine</a:t>
            </a:r>
          </a:p>
          <a:p>
            <a:r>
              <a:rPr lang="fr-FR" sz="2800">
                <a:solidFill>
                  <a:srgbClr val="008000"/>
                </a:solidFill>
              </a:rPr>
              <a:t>Coefficient de rendement</a:t>
            </a:r>
            <a:r>
              <a:rPr lang="fr-FR" sz="2800"/>
              <a:t> de la machine</a:t>
            </a:r>
          </a:p>
          <a:p>
            <a:pPr lvl="1"/>
            <a:r>
              <a:rPr lang="fr-FR" sz="2400"/>
              <a:t>ne servira que dans l’ordonnancement</a:t>
            </a:r>
          </a:p>
          <a:p>
            <a:r>
              <a:rPr lang="fr-FR" sz="2800">
                <a:solidFill>
                  <a:srgbClr val="008000"/>
                </a:solidFill>
              </a:rPr>
              <a:t>Coefficients</a:t>
            </a:r>
            <a:r>
              <a:rPr lang="fr-FR" sz="2800"/>
              <a:t> propres à la machine par rapport aux temps du poste</a:t>
            </a:r>
          </a:p>
          <a:p>
            <a:pPr lvl="1"/>
            <a:r>
              <a:rPr lang="fr-FR" sz="2400"/>
              <a:t>temps de réglage / temps opératoire</a:t>
            </a:r>
          </a:p>
          <a:p>
            <a:pPr lvl="1"/>
            <a:r>
              <a:rPr lang="fr-FR" sz="2400"/>
              <a:t>machine et main-d’œuvre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67F10-3519-49FB-90A0-3C004EDE7AFD}" type="slidenum">
              <a:rPr lang="en-US"/>
              <a:pPr/>
              <a:t>13</a:t>
            </a:fld>
            <a:endParaRPr 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915400" cy="1143000"/>
          </a:xfrm>
        </p:spPr>
        <p:txBody>
          <a:bodyPr/>
          <a:lstStyle/>
          <a:p>
            <a:r>
              <a:rPr lang="fr-FR"/>
              <a:t>Coefficients de temps</a:t>
            </a:r>
            <a:br>
              <a:rPr lang="fr-FR"/>
            </a:br>
            <a:r>
              <a:rPr lang="fr-FR"/>
              <a:t>Exemple </a:t>
            </a:r>
            <a:r>
              <a:rPr lang="fr-FR" sz="4000"/>
              <a:t>Poste « Tournage »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3058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/>
              <a:t>Les temps gammes sont établis pour des </a:t>
            </a:r>
            <a:r>
              <a:rPr lang="fr-FR" sz="2800">
                <a:solidFill>
                  <a:srgbClr val="008000"/>
                </a:solidFill>
              </a:rPr>
              <a:t>tours automatiques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doivent être préparés par deux régleurs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un opérateur surveille quatre tours automatiques</a:t>
            </a:r>
          </a:p>
          <a:p>
            <a:pPr>
              <a:lnSpc>
                <a:spcPct val="90000"/>
              </a:lnSpc>
            </a:pPr>
            <a:r>
              <a:rPr lang="fr-FR" sz="2800"/>
              <a:t>Un </a:t>
            </a:r>
            <a:r>
              <a:rPr lang="fr-FR" sz="2800">
                <a:solidFill>
                  <a:srgbClr val="008000"/>
                </a:solidFill>
              </a:rPr>
              <a:t>tour manuel</a:t>
            </a:r>
            <a:r>
              <a:rPr lang="fr-FR" sz="2800"/>
              <a:t> demandera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deux fois moins de temps en réglage (coef. 0.50)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trois fois plus de temps pour réaliser une pièce (coef. 3.00)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sera réglé par un seul opérateur (coef. 0.50)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imposera la présence permanente d’un opérateur (coef. 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94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571612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97AE-4A50-4BB8-9D58-4D00ED1890F0}" type="slidenum">
              <a:rPr lang="en-US"/>
              <a:pPr/>
              <a:t>14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Les gammes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357158" y="2214554"/>
            <a:ext cx="2590800" cy="3333750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285750" indent="-285750">
              <a:spcBef>
                <a:spcPct val="30000"/>
              </a:spcBef>
            </a:pPr>
            <a:r>
              <a:rPr lang="fr-FR" b="1" dirty="0">
                <a:latin typeface="Arial" charset="0"/>
              </a:rPr>
              <a:t>Informations complémentaires :</a:t>
            </a:r>
          </a:p>
          <a:p>
            <a:pPr marL="285750" indent="-285750">
              <a:spcBef>
                <a:spcPct val="30000"/>
              </a:spcBef>
            </a:pPr>
            <a:r>
              <a:rPr lang="fr-FR" b="1" dirty="0">
                <a:latin typeface="Arial" charset="0"/>
              </a:rPr>
              <a:t>1- Indice</a:t>
            </a:r>
          </a:p>
          <a:p>
            <a:pPr marL="285750" indent="-285750">
              <a:spcBef>
                <a:spcPct val="30000"/>
              </a:spcBef>
            </a:pPr>
            <a:r>
              <a:rPr lang="fr-FR" b="1" dirty="0">
                <a:latin typeface="Arial" charset="0"/>
              </a:rPr>
              <a:t>2- Date de début de validité</a:t>
            </a:r>
          </a:p>
          <a:p>
            <a:pPr marL="285750" indent="-285750">
              <a:spcBef>
                <a:spcPct val="30000"/>
              </a:spcBef>
            </a:pPr>
            <a:r>
              <a:rPr lang="fr-FR" b="1" dirty="0">
                <a:latin typeface="Arial" charset="0"/>
              </a:rPr>
              <a:t>3- Lot standard</a:t>
            </a:r>
          </a:p>
          <a:p>
            <a:pPr marL="285750" indent="-285750">
              <a:spcBef>
                <a:spcPct val="30000"/>
              </a:spcBef>
            </a:pPr>
            <a:r>
              <a:rPr lang="fr-FR" b="1" dirty="0">
                <a:latin typeface="Arial" charset="0"/>
              </a:rPr>
              <a:t>4- Lot de transfert</a:t>
            </a:r>
          </a:p>
          <a:p>
            <a:pPr marL="285750" indent="-285750">
              <a:spcBef>
                <a:spcPct val="30000"/>
              </a:spcBef>
            </a:pPr>
            <a:r>
              <a:rPr lang="fr-FR" b="1" dirty="0">
                <a:latin typeface="Arial" charset="0"/>
              </a:rPr>
              <a:t>5- Rebuts fixe et proportionnel</a:t>
            </a:r>
          </a:p>
          <a:p>
            <a:pPr marL="285750" indent="-285750">
              <a:spcBef>
                <a:spcPct val="30000"/>
              </a:spcBef>
            </a:pPr>
            <a:r>
              <a:rPr lang="fr-FR" b="1" dirty="0">
                <a:latin typeface="Arial" charset="0"/>
              </a:rPr>
              <a:t>5- Gamme validée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5A3D-9E33-47FB-9E2F-46FEBCD97207}" type="slidenum">
              <a:rPr lang="en-US"/>
              <a:pPr/>
              <a:t>15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fr-FR" sz="4000"/>
              <a:t>Indice de gamme et dates de validité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382000" cy="5029200"/>
          </a:xfrm>
        </p:spPr>
        <p:txBody>
          <a:bodyPr/>
          <a:lstStyle/>
          <a:p>
            <a:r>
              <a:rPr lang="fr-FR" sz="2800"/>
              <a:t>Les gammes évoluent dans le temps :</a:t>
            </a:r>
          </a:p>
          <a:p>
            <a:pPr marL="819150" lvl="1"/>
            <a:r>
              <a:rPr lang="fr-FR" sz="2400"/>
              <a:t>amélioration du process (temps de réglage, temps opératoires, rebuts, …)</a:t>
            </a:r>
          </a:p>
          <a:p>
            <a:pPr marL="819150" lvl="1"/>
            <a:r>
              <a:rPr lang="fr-FR" sz="2400"/>
              <a:t>changement de process (ex : passage à la fabrication en îlot)</a:t>
            </a:r>
          </a:p>
          <a:p>
            <a:pPr marL="819150" lvl="1"/>
            <a:r>
              <a:rPr lang="fr-FR" sz="2400"/>
              <a:t>changement d’équipement</a:t>
            </a:r>
          </a:p>
          <a:p>
            <a:r>
              <a:rPr lang="fr-FR" sz="2800"/>
              <a:t>On repère ces évolutions par des </a:t>
            </a:r>
            <a:r>
              <a:rPr lang="fr-FR" sz="2800">
                <a:solidFill>
                  <a:srgbClr val="008000"/>
                </a:solidFill>
              </a:rPr>
              <a:t>indices</a:t>
            </a:r>
            <a:r>
              <a:rPr lang="fr-FR" sz="2800"/>
              <a:t> et des </a:t>
            </a:r>
            <a:r>
              <a:rPr lang="fr-FR" sz="2800">
                <a:solidFill>
                  <a:srgbClr val="008000"/>
                </a:solidFill>
              </a:rPr>
              <a:t>dates de validité</a:t>
            </a:r>
          </a:p>
          <a:p>
            <a:r>
              <a:rPr lang="fr-FR" sz="2800">
                <a:solidFill>
                  <a:srgbClr val="008000"/>
                </a:solidFill>
              </a:rPr>
              <a:t>Choix automatique</a:t>
            </a:r>
            <a:r>
              <a:rPr lang="fr-FR" sz="2800"/>
              <a:t> de la gamme valide à partir de la date de lancement des OF</a:t>
            </a:r>
          </a:p>
          <a:p>
            <a:r>
              <a:rPr lang="fr-FR" sz="2800">
                <a:solidFill>
                  <a:srgbClr val="008000"/>
                </a:solidFill>
              </a:rPr>
              <a:t>Gamme validée</a:t>
            </a:r>
            <a:r>
              <a:rPr lang="fr-FR" sz="2800"/>
              <a:t> : peut être utilisée en fabrication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68E80-F259-4D0C-8914-C4131E88F30B}" type="slidenum">
              <a:rPr lang="en-US"/>
              <a:pPr/>
              <a:t>16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1143000"/>
          </a:xfrm>
        </p:spPr>
        <p:txBody>
          <a:bodyPr/>
          <a:lstStyle/>
          <a:p>
            <a:r>
              <a:rPr lang="fr-FR" sz="4000"/>
              <a:t>Indice de gamme et dates de validité</a:t>
            </a:r>
          </a:p>
        </p:txBody>
      </p:sp>
      <p:sp>
        <p:nvSpPr>
          <p:cNvPr id="64515" name="Line 3"/>
          <p:cNvSpPr>
            <a:spLocks noChangeShapeType="1"/>
          </p:cNvSpPr>
          <p:nvPr/>
        </p:nvSpPr>
        <p:spPr bwMode="auto">
          <a:xfrm>
            <a:off x="1447800" y="2362200"/>
            <a:ext cx="7086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3276600" y="1447800"/>
            <a:ext cx="2047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400">
                <a:latin typeface="Arial" charset="0"/>
              </a:rPr>
              <a:t>Gamme mère</a:t>
            </a: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128588" y="2011363"/>
            <a:ext cx="1214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>
                <a:latin typeface="Arial" charset="0"/>
              </a:rPr>
              <a:t>Indice 00</a:t>
            </a: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1752600" y="2057400"/>
            <a:ext cx="6477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2797175" y="2743200"/>
            <a:ext cx="303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400">
                <a:latin typeface="Arial" charset="0"/>
              </a:rPr>
              <a:t>Création de l’indice 1</a:t>
            </a:r>
          </a:p>
        </p:txBody>
      </p:sp>
      <p:sp>
        <p:nvSpPr>
          <p:cNvPr id="64520" name="Line 8"/>
          <p:cNvSpPr>
            <a:spLocks noChangeShapeType="1"/>
          </p:cNvSpPr>
          <p:nvPr/>
        </p:nvSpPr>
        <p:spPr bwMode="auto">
          <a:xfrm>
            <a:off x="1447800" y="3657600"/>
            <a:ext cx="7086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1752600" y="3352800"/>
            <a:ext cx="1752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4522" name="Text Box 10"/>
          <p:cNvSpPr txBox="1">
            <a:spLocks noChangeArrowheads="1"/>
          </p:cNvSpPr>
          <p:nvPr/>
        </p:nvSpPr>
        <p:spPr bwMode="auto">
          <a:xfrm>
            <a:off x="152400" y="3336925"/>
            <a:ext cx="1214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>
                <a:latin typeface="Arial" charset="0"/>
              </a:rPr>
              <a:t>Indice 00</a:t>
            </a:r>
          </a:p>
        </p:txBody>
      </p:sp>
      <p:sp>
        <p:nvSpPr>
          <p:cNvPr id="64523" name="Text Box 11"/>
          <p:cNvSpPr txBox="1">
            <a:spLocks noChangeArrowheads="1"/>
          </p:cNvSpPr>
          <p:nvPr/>
        </p:nvSpPr>
        <p:spPr bwMode="auto">
          <a:xfrm>
            <a:off x="176213" y="3733800"/>
            <a:ext cx="1214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>
                <a:latin typeface="Arial" charset="0"/>
              </a:rPr>
              <a:t>Indice 01</a:t>
            </a:r>
          </a:p>
        </p:txBody>
      </p:sp>
      <p:sp>
        <p:nvSpPr>
          <p:cNvPr id="64524" name="Line 12"/>
          <p:cNvSpPr>
            <a:spLocks noChangeShapeType="1"/>
          </p:cNvSpPr>
          <p:nvPr/>
        </p:nvSpPr>
        <p:spPr bwMode="auto">
          <a:xfrm>
            <a:off x="1447800" y="4038600"/>
            <a:ext cx="7086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4525" name="Rectangle 13"/>
          <p:cNvSpPr>
            <a:spLocks noChangeArrowheads="1"/>
          </p:cNvSpPr>
          <p:nvPr/>
        </p:nvSpPr>
        <p:spPr bwMode="auto">
          <a:xfrm>
            <a:off x="3505200" y="3733800"/>
            <a:ext cx="47244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4526" name="Text Box 14"/>
          <p:cNvSpPr txBox="1">
            <a:spLocks noChangeArrowheads="1"/>
          </p:cNvSpPr>
          <p:nvPr/>
        </p:nvSpPr>
        <p:spPr bwMode="auto">
          <a:xfrm>
            <a:off x="2797175" y="4403725"/>
            <a:ext cx="303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400">
                <a:latin typeface="Arial" charset="0"/>
              </a:rPr>
              <a:t>Création de l’indice 2</a:t>
            </a:r>
          </a:p>
        </p:txBody>
      </p:sp>
      <p:sp>
        <p:nvSpPr>
          <p:cNvPr id="64527" name="Line 15"/>
          <p:cNvSpPr>
            <a:spLocks noChangeShapeType="1"/>
          </p:cNvSpPr>
          <p:nvPr/>
        </p:nvSpPr>
        <p:spPr bwMode="auto">
          <a:xfrm>
            <a:off x="1447800" y="5318125"/>
            <a:ext cx="7086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4528" name="Rectangle 16"/>
          <p:cNvSpPr>
            <a:spLocks noChangeArrowheads="1"/>
          </p:cNvSpPr>
          <p:nvPr/>
        </p:nvSpPr>
        <p:spPr bwMode="auto">
          <a:xfrm>
            <a:off x="1752600" y="5013325"/>
            <a:ext cx="1752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4529" name="Text Box 17"/>
          <p:cNvSpPr txBox="1">
            <a:spLocks noChangeArrowheads="1"/>
          </p:cNvSpPr>
          <p:nvPr/>
        </p:nvSpPr>
        <p:spPr bwMode="auto">
          <a:xfrm>
            <a:off x="152400" y="4997450"/>
            <a:ext cx="1214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>
                <a:latin typeface="Arial" charset="0"/>
              </a:rPr>
              <a:t>Indice 00</a:t>
            </a:r>
          </a:p>
        </p:txBody>
      </p:sp>
      <p:sp>
        <p:nvSpPr>
          <p:cNvPr id="64530" name="Text Box 18"/>
          <p:cNvSpPr txBox="1">
            <a:spLocks noChangeArrowheads="1"/>
          </p:cNvSpPr>
          <p:nvPr/>
        </p:nvSpPr>
        <p:spPr bwMode="auto">
          <a:xfrm>
            <a:off x="176213" y="5334000"/>
            <a:ext cx="1214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>
                <a:latin typeface="Arial" charset="0"/>
              </a:rPr>
              <a:t>Indice 01</a:t>
            </a:r>
          </a:p>
        </p:txBody>
      </p:sp>
      <p:sp>
        <p:nvSpPr>
          <p:cNvPr id="64531" name="Line 19"/>
          <p:cNvSpPr>
            <a:spLocks noChangeShapeType="1"/>
          </p:cNvSpPr>
          <p:nvPr/>
        </p:nvSpPr>
        <p:spPr bwMode="auto">
          <a:xfrm>
            <a:off x="1447800" y="5638800"/>
            <a:ext cx="7086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4532" name="Rectangle 20"/>
          <p:cNvSpPr>
            <a:spLocks noChangeArrowheads="1"/>
          </p:cNvSpPr>
          <p:nvPr/>
        </p:nvSpPr>
        <p:spPr bwMode="auto">
          <a:xfrm>
            <a:off x="3505200" y="5394325"/>
            <a:ext cx="12192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4534" name="Text Box 22"/>
          <p:cNvSpPr txBox="1">
            <a:spLocks noChangeArrowheads="1"/>
          </p:cNvSpPr>
          <p:nvPr/>
        </p:nvSpPr>
        <p:spPr bwMode="auto">
          <a:xfrm>
            <a:off x="152400" y="5730875"/>
            <a:ext cx="1214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>
                <a:latin typeface="Arial" charset="0"/>
              </a:rPr>
              <a:t>Indice 02</a:t>
            </a:r>
          </a:p>
        </p:txBody>
      </p:sp>
      <p:sp>
        <p:nvSpPr>
          <p:cNvPr id="64535" name="Line 23"/>
          <p:cNvSpPr>
            <a:spLocks noChangeShapeType="1"/>
          </p:cNvSpPr>
          <p:nvPr/>
        </p:nvSpPr>
        <p:spPr bwMode="auto">
          <a:xfrm>
            <a:off x="1423988" y="6019800"/>
            <a:ext cx="7086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4536" name="Rectangle 24"/>
          <p:cNvSpPr>
            <a:spLocks noChangeArrowheads="1"/>
          </p:cNvSpPr>
          <p:nvPr/>
        </p:nvSpPr>
        <p:spPr bwMode="auto">
          <a:xfrm>
            <a:off x="4724400" y="5715000"/>
            <a:ext cx="3557588" cy="3048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4537" name="Text Box 25"/>
          <p:cNvSpPr txBox="1">
            <a:spLocks noChangeArrowheads="1"/>
          </p:cNvSpPr>
          <p:nvPr/>
        </p:nvSpPr>
        <p:spPr bwMode="auto">
          <a:xfrm>
            <a:off x="7772400" y="2362200"/>
            <a:ext cx="806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>
                <a:latin typeface="Arial" charset="0"/>
              </a:rPr>
              <a:t>temps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6695A-CA33-4ED4-9305-8391D8392CD9}" type="slidenum">
              <a:rPr lang="en-US"/>
              <a:pPr/>
              <a:t>17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Les tailles de lot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800">
                <a:solidFill>
                  <a:srgbClr val="008000"/>
                </a:solidFill>
              </a:rPr>
              <a:t>Lot standard</a:t>
            </a:r>
          </a:p>
          <a:p>
            <a:pPr lvl="1"/>
            <a:r>
              <a:rPr lang="fr-FR" sz="2400"/>
              <a:t>Correspond à une taille de lot « normale » pour les articles qui utilisent cette gamme</a:t>
            </a:r>
          </a:p>
          <a:p>
            <a:pPr lvl="1"/>
            <a:r>
              <a:rPr lang="fr-FR" sz="2400"/>
              <a:t>Sert essentiellement à la valorisation de la production</a:t>
            </a:r>
          </a:p>
          <a:p>
            <a:pPr lvl="1"/>
            <a:r>
              <a:rPr lang="fr-FR" sz="2400"/>
              <a:t>Permet de calculer les charges par lot</a:t>
            </a:r>
          </a:p>
          <a:p>
            <a:r>
              <a:rPr lang="fr-FR" sz="2800">
                <a:solidFill>
                  <a:srgbClr val="008000"/>
                </a:solidFill>
              </a:rPr>
              <a:t>Lot de transfert</a:t>
            </a:r>
          </a:p>
          <a:p>
            <a:pPr lvl="1"/>
            <a:r>
              <a:rPr lang="fr-FR" sz="2400"/>
              <a:t>Sert  au </a:t>
            </a:r>
            <a:r>
              <a:rPr lang="fr-FR" sz="2400">
                <a:solidFill>
                  <a:srgbClr val="008000"/>
                </a:solidFill>
              </a:rPr>
              <a:t>chevauchement</a:t>
            </a:r>
            <a:r>
              <a:rPr lang="fr-FR" sz="2400"/>
              <a:t> (voir Planification)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302" name="Picture 7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1500174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383CA-204D-419A-8B83-BD4138E08ADE}" type="slidenum">
              <a:rPr lang="en-US"/>
              <a:pPr/>
              <a:t>18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Les phases de gamme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285720" y="1571612"/>
            <a:ext cx="2590800" cy="4514850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285750" indent="-285750">
              <a:spcBef>
                <a:spcPct val="30000"/>
              </a:spcBef>
            </a:pPr>
            <a:r>
              <a:rPr lang="fr-FR" b="1" dirty="0">
                <a:latin typeface="Arial" charset="0"/>
              </a:rPr>
              <a:t>Informations complémentaires :</a:t>
            </a:r>
          </a:p>
          <a:p>
            <a:pPr marL="285750" indent="-285750">
              <a:spcBef>
                <a:spcPct val="30000"/>
              </a:spcBef>
            </a:pPr>
            <a:r>
              <a:rPr lang="fr-FR" b="1" dirty="0">
                <a:latin typeface="Arial" charset="0"/>
              </a:rPr>
              <a:t>1- Temps main-d’œuvre </a:t>
            </a:r>
          </a:p>
          <a:p>
            <a:pPr marL="285750" indent="-285750">
              <a:spcBef>
                <a:spcPct val="30000"/>
              </a:spcBef>
            </a:pPr>
            <a:r>
              <a:rPr lang="fr-FR" b="1" dirty="0">
                <a:latin typeface="Arial" charset="0"/>
              </a:rPr>
              <a:t>2- Quantité par cycle</a:t>
            </a:r>
          </a:p>
          <a:p>
            <a:pPr marL="285750" indent="-285750">
              <a:spcBef>
                <a:spcPct val="30000"/>
              </a:spcBef>
            </a:pPr>
            <a:r>
              <a:rPr lang="fr-FR" b="1" dirty="0">
                <a:latin typeface="Arial" charset="0"/>
              </a:rPr>
              <a:t>3- Rebuts fixe et proportionnel</a:t>
            </a:r>
          </a:p>
          <a:p>
            <a:pPr marL="285750" indent="-285750">
              <a:spcBef>
                <a:spcPct val="30000"/>
              </a:spcBef>
            </a:pPr>
            <a:r>
              <a:rPr lang="fr-FR" b="1" dirty="0">
                <a:latin typeface="Arial" charset="0"/>
              </a:rPr>
              <a:t>4- Type de déclaration</a:t>
            </a:r>
          </a:p>
          <a:p>
            <a:pPr marL="285750" indent="-285750">
              <a:spcBef>
                <a:spcPct val="30000"/>
              </a:spcBef>
            </a:pPr>
            <a:r>
              <a:rPr lang="fr-FR" b="1" dirty="0">
                <a:latin typeface="Arial" charset="0"/>
              </a:rPr>
              <a:t>5- Type de chevauchement</a:t>
            </a:r>
          </a:p>
          <a:p>
            <a:pPr marL="285750" indent="-285750">
              <a:spcBef>
                <a:spcPct val="30000"/>
              </a:spcBef>
            </a:pPr>
            <a:r>
              <a:rPr lang="fr-FR" b="1" dirty="0">
                <a:latin typeface="Arial" charset="0"/>
              </a:rPr>
              <a:t>6- Machine imposée</a:t>
            </a:r>
          </a:p>
          <a:p>
            <a:pPr marL="285750" indent="-285750">
              <a:spcBef>
                <a:spcPct val="30000"/>
              </a:spcBef>
            </a:pPr>
            <a:r>
              <a:rPr lang="fr-FR" b="1" dirty="0">
                <a:latin typeface="Arial" charset="0"/>
              </a:rPr>
              <a:t>7- Outillage nécessaire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685A7-BF70-4ECA-B868-994BD4FF2AFD}" type="slidenum">
              <a:rPr lang="en-US"/>
              <a:pPr/>
              <a:t>19</a:t>
            </a:fld>
            <a:endParaRPr lang="en-US"/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685800" y="1828800"/>
            <a:ext cx="800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fr-FR"/>
              <a:t>L’expression du temps opératoire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685800" y="1828800"/>
            <a:ext cx="8001000" cy="41910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685800" y="2362200"/>
            <a:ext cx="80010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42" name="Line 6"/>
          <p:cNvSpPr>
            <a:spLocks noChangeShapeType="1"/>
          </p:cNvSpPr>
          <p:nvPr/>
        </p:nvSpPr>
        <p:spPr bwMode="auto">
          <a:xfrm>
            <a:off x="4343400" y="1828800"/>
            <a:ext cx="0" cy="419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43" name="Line 7"/>
          <p:cNvSpPr>
            <a:spLocks noChangeShapeType="1"/>
          </p:cNvSpPr>
          <p:nvPr/>
        </p:nvSpPr>
        <p:spPr bwMode="auto">
          <a:xfrm>
            <a:off x="6477000" y="1828800"/>
            <a:ext cx="0" cy="419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762000" y="1905000"/>
            <a:ext cx="603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00099"/>
                </a:solidFill>
                <a:latin typeface="Arial" charset="0"/>
              </a:rPr>
              <a:t>Cas</a:t>
            </a:r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4495800" y="1905000"/>
            <a:ext cx="191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00099"/>
                </a:solidFill>
                <a:latin typeface="Arial" charset="0"/>
              </a:rPr>
              <a:t>Temps machine</a:t>
            </a:r>
          </a:p>
        </p:txBody>
      </p:sp>
      <p:sp>
        <p:nvSpPr>
          <p:cNvPr id="65546" name="Text Box 10"/>
          <p:cNvSpPr txBox="1">
            <a:spLocks noChangeArrowheads="1"/>
          </p:cNvSpPr>
          <p:nvPr/>
        </p:nvSpPr>
        <p:spPr bwMode="auto">
          <a:xfrm>
            <a:off x="6477000" y="1905000"/>
            <a:ext cx="219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00099"/>
                </a:solidFill>
                <a:latin typeface="Arial" charset="0"/>
              </a:rPr>
              <a:t>Quantité du temps</a:t>
            </a:r>
          </a:p>
        </p:txBody>
      </p:sp>
      <p:sp>
        <p:nvSpPr>
          <p:cNvPr id="65547" name="Line 11"/>
          <p:cNvSpPr>
            <a:spLocks noChangeShapeType="1"/>
          </p:cNvSpPr>
          <p:nvPr/>
        </p:nvSpPr>
        <p:spPr bwMode="auto">
          <a:xfrm>
            <a:off x="685800" y="2971800"/>
            <a:ext cx="80010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>
            <a:off x="685800" y="3581400"/>
            <a:ext cx="80010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49" name="Text Box 13"/>
          <p:cNvSpPr txBox="1">
            <a:spLocks noChangeArrowheads="1"/>
          </p:cNvSpPr>
          <p:nvPr/>
        </p:nvSpPr>
        <p:spPr bwMode="auto">
          <a:xfrm>
            <a:off x="762000" y="2514600"/>
            <a:ext cx="3282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latin typeface="Arial" charset="0"/>
              </a:rPr>
              <a:t>Temps par pièce (en heures)</a:t>
            </a:r>
          </a:p>
        </p:txBody>
      </p:sp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7543800" y="2514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latin typeface="Arial" charset="0"/>
              </a:rPr>
              <a:t>1</a:t>
            </a:r>
          </a:p>
        </p:txBody>
      </p:sp>
      <p:sp>
        <p:nvSpPr>
          <p:cNvPr id="65551" name="Text Box 15"/>
          <p:cNvSpPr txBox="1">
            <a:spLocks noChangeArrowheads="1"/>
          </p:cNvSpPr>
          <p:nvPr/>
        </p:nvSpPr>
        <p:spPr bwMode="auto">
          <a:xfrm>
            <a:off x="4953000" y="2514600"/>
            <a:ext cx="882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latin typeface="Arial" charset="0"/>
              </a:rPr>
              <a:t>1.2250</a:t>
            </a:r>
          </a:p>
        </p:txBody>
      </p: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762000" y="3124200"/>
            <a:ext cx="1974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latin typeface="Arial" charset="0"/>
              </a:rPr>
              <a:t>Cadence horaire</a:t>
            </a:r>
          </a:p>
        </p:txBody>
      </p:sp>
      <p:sp>
        <p:nvSpPr>
          <p:cNvPr id="65553" name="Text Box 17"/>
          <p:cNvSpPr txBox="1">
            <a:spLocks noChangeArrowheads="1"/>
          </p:cNvSpPr>
          <p:nvPr/>
        </p:nvSpPr>
        <p:spPr bwMode="auto">
          <a:xfrm>
            <a:off x="5181600" y="3124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latin typeface="Arial" charset="0"/>
              </a:rPr>
              <a:t>1</a:t>
            </a:r>
          </a:p>
        </p:txBody>
      </p:sp>
      <p:sp>
        <p:nvSpPr>
          <p:cNvPr id="65554" name="Text Box 18"/>
          <p:cNvSpPr txBox="1">
            <a:spLocks noChangeArrowheads="1"/>
          </p:cNvSpPr>
          <p:nvPr/>
        </p:nvSpPr>
        <p:spPr bwMode="auto">
          <a:xfrm>
            <a:off x="7451725" y="3138488"/>
            <a:ext cx="56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latin typeface="Arial" charset="0"/>
              </a:rPr>
              <a:t>230</a:t>
            </a:r>
          </a:p>
        </p:txBody>
      </p:sp>
      <p:sp>
        <p:nvSpPr>
          <p:cNvPr id="65555" name="Text Box 19"/>
          <p:cNvSpPr txBox="1">
            <a:spLocks noChangeArrowheads="1"/>
          </p:cNvSpPr>
          <p:nvPr/>
        </p:nvSpPr>
        <p:spPr bwMode="auto">
          <a:xfrm>
            <a:off x="762000" y="3733800"/>
            <a:ext cx="3409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latin typeface="Arial" charset="0"/>
              </a:rPr>
              <a:t>Temps par pièce (en minutes)</a:t>
            </a:r>
          </a:p>
        </p:txBody>
      </p:sp>
      <p:sp>
        <p:nvSpPr>
          <p:cNvPr id="65556" name="Line 20"/>
          <p:cNvSpPr>
            <a:spLocks noChangeShapeType="1"/>
          </p:cNvSpPr>
          <p:nvPr/>
        </p:nvSpPr>
        <p:spPr bwMode="auto">
          <a:xfrm>
            <a:off x="685800" y="4724400"/>
            <a:ext cx="80010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57" name="Text Box 21"/>
          <p:cNvSpPr txBox="1">
            <a:spLocks noChangeArrowheads="1"/>
          </p:cNvSpPr>
          <p:nvPr/>
        </p:nvSpPr>
        <p:spPr bwMode="auto">
          <a:xfrm>
            <a:off x="5241925" y="374808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latin typeface="Arial" charset="0"/>
              </a:rPr>
              <a:t>2.5</a:t>
            </a:r>
          </a:p>
        </p:txBody>
      </p:sp>
      <p:sp>
        <p:nvSpPr>
          <p:cNvPr id="65558" name="Text Box 22"/>
          <p:cNvSpPr txBox="1">
            <a:spLocks noChangeArrowheads="1"/>
          </p:cNvSpPr>
          <p:nvPr/>
        </p:nvSpPr>
        <p:spPr bwMode="auto">
          <a:xfrm>
            <a:off x="7527925" y="37480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latin typeface="Arial" charset="0"/>
              </a:rPr>
              <a:t>60</a:t>
            </a:r>
          </a:p>
        </p:txBody>
      </p:sp>
      <p:sp>
        <p:nvSpPr>
          <p:cNvPr id="65559" name="Text Box 23"/>
          <p:cNvSpPr txBox="1">
            <a:spLocks noChangeArrowheads="1"/>
          </p:cNvSpPr>
          <p:nvPr/>
        </p:nvSpPr>
        <p:spPr bwMode="auto">
          <a:xfrm>
            <a:off x="762000" y="4876800"/>
            <a:ext cx="3371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latin typeface="Arial" charset="0"/>
              </a:rPr>
              <a:t>Temps pour une quantité fixe</a:t>
            </a:r>
          </a:p>
        </p:txBody>
      </p:sp>
      <p:sp>
        <p:nvSpPr>
          <p:cNvPr id="65560" name="Text Box 24"/>
          <p:cNvSpPr txBox="1">
            <a:spLocks noChangeArrowheads="1"/>
          </p:cNvSpPr>
          <p:nvPr/>
        </p:nvSpPr>
        <p:spPr bwMode="auto">
          <a:xfrm>
            <a:off x="5257800" y="489108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latin typeface="Arial" charset="0"/>
              </a:rPr>
              <a:t>3.5</a:t>
            </a:r>
          </a:p>
        </p:txBody>
      </p:sp>
      <p:sp>
        <p:nvSpPr>
          <p:cNvPr id="65561" name="Text Box 25"/>
          <p:cNvSpPr txBox="1">
            <a:spLocks noChangeArrowheads="1"/>
          </p:cNvSpPr>
          <p:nvPr/>
        </p:nvSpPr>
        <p:spPr bwMode="auto">
          <a:xfrm>
            <a:off x="7391400" y="4876800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latin typeface="Arial" charset="0"/>
              </a:rPr>
              <a:t>2000</a:t>
            </a:r>
          </a:p>
        </p:txBody>
      </p:sp>
      <p:sp>
        <p:nvSpPr>
          <p:cNvPr id="65562" name="Line 26"/>
          <p:cNvSpPr>
            <a:spLocks noChangeShapeType="1"/>
          </p:cNvSpPr>
          <p:nvPr/>
        </p:nvSpPr>
        <p:spPr bwMode="auto">
          <a:xfrm>
            <a:off x="685800" y="5410200"/>
            <a:ext cx="80010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63" name="Line 27"/>
          <p:cNvSpPr>
            <a:spLocks noChangeShapeType="1"/>
          </p:cNvSpPr>
          <p:nvPr/>
        </p:nvSpPr>
        <p:spPr bwMode="auto">
          <a:xfrm>
            <a:off x="685800" y="4191000"/>
            <a:ext cx="80010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64" name="Text Box 28"/>
          <p:cNvSpPr txBox="1">
            <a:spLocks noChangeArrowheads="1"/>
          </p:cNvSpPr>
          <p:nvPr/>
        </p:nvSpPr>
        <p:spPr bwMode="auto">
          <a:xfrm>
            <a:off x="762000" y="4281488"/>
            <a:ext cx="3587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latin typeface="Arial" charset="0"/>
              </a:rPr>
              <a:t>Temps par pièce (en secondes)</a:t>
            </a:r>
          </a:p>
        </p:txBody>
      </p:sp>
      <p:sp>
        <p:nvSpPr>
          <p:cNvPr id="65565" name="Text Box 29"/>
          <p:cNvSpPr txBox="1">
            <a:spLocks noChangeArrowheads="1"/>
          </p:cNvSpPr>
          <p:nvPr/>
        </p:nvSpPr>
        <p:spPr bwMode="auto">
          <a:xfrm>
            <a:off x="5257800" y="428148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latin typeface="Arial" charset="0"/>
              </a:rPr>
              <a:t>2.5</a:t>
            </a:r>
          </a:p>
        </p:txBody>
      </p:sp>
      <p:sp>
        <p:nvSpPr>
          <p:cNvPr id="65566" name="Text Box 30"/>
          <p:cNvSpPr txBox="1">
            <a:spLocks noChangeArrowheads="1"/>
          </p:cNvSpPr>
          <p:nvPr/>
        </p:nvSpPr>
        <p:spPr bwMode="auto">
          <a:xfrm>
            <a:off x="7391400" y="4281488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latin typeface="Arial" charset="0"/>
              </a:rPr>
              <a:t>3600</a:t>
            </a:r>
          </a:p>
        </p:txBody>
      </p:sp>
      <p:sp>
        <p:nvSpPr>
          <p:cNvPr id="65567" name="Text Box 31"/>
          <p:cNvSpPr txBox="1">
            <a:spLocks noChangeArrowheads="1"/>
          </p:cNvSpPr>
          <p:nvPr/>
        </p:nvSpPr>
        <p:spPr bwMode="auto">
          <a:xfrm>
            <a:off x="762000" y="5486400"/>
            <a:ext cx="2368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latin typeface="Arial" charset="0"/>
              </a:rPr>
              <a:t>Cadence journalière</a:t>
            </a:r>
          </a:p>
        </p:txBody>
      </p:sp>
      <p:sp>
        <p:nvSpPr>
          <p:cNvPr id="65568" name="Text Box 32"/>
          <p:cNvSpPr txBox="1">
            <a:spLocks noChangeArrowheads="1"/>
          </p:cNvSpPr>
          <p:nvPr/>
        </p:nvSpPr>
        <p:spPr bwMode="auto">
          <a:xfrm>
            <a:off x="5257800" y="550068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latin typeface="Arial" charset="0"/>
              </a:rPr>
              <a:t>7.5</a:t>
            </a:r>
          </a:p>
        </p:txBody>
      </p:sp>
      <p:sp>
        <p:nvSpPr>
          <p:cNvPr id="65569" name="Text Box 33"/>
          <p:cNvSpPr txBox="1">
            <a:spLocks noChangeArrowheads="1"/>
          </p:cNvSpPr>
          <p:nvPr/>
        </p:nvSpPr>
        <p:spPr bwMode="auto">
          <a:xfrm>
            <a:off x="7391400" y="5500688"/>
            <a:ext cx="56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latin typeface="Arial" charset="0"/>
              </a:rPr>
              <a:t>600</a:t>
            </a:r>
          </a:p>
        </p:txBody>
      </p:sp>
      <p:sp>
        <p:nvSpPr>
          <p:cNvPr id="65570" name="Text Box 34"/>
          <p:cNvSpPr txBox="1">
            <a:spLocks noChangeArrowheads="1"/>
          </p:cNvSpPr>
          <p:nvPr/>
        </p:nvSpPr>
        <p:spPr bwMode="auto">
          <a:xfrm>
            <a:off x="609600" y="1219200"/>
            <a:ext cx="809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latin typeface="Arial" charset="0"/>
              </a:rPr>
              <a:t>Les temps s’expriment en heures avec 4 décimales (dmh, décimilliheure)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718E-919F-4385-B2B7-6F7D3001FCED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gestion des </a:t>
            </a:r>
            <a:r>
              <a:rPr lang="fr-FR" dirty="0" smtClean="0"/>
              <a:t>ressources et des gammes</a:t>
            </a:r>
            <a:endParaRPr lang="fr-FR" dirty="0"/>
          </a:p>
        </p:txBody>
      </p:sp>
      <p:sp>
        <p:nvSpPr>
          <p:cNvPr id="4288" name="Rectangle 19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Information complémentaires</a:t>
            </a:r>
          </a:p>
          <a:p>
            <a:pPr lvl="1"/>
            <a:r>
              <a:rPr lang="fr-FR"/>
              <a:t>sur les qualifications de personnel</a:t>
            </a:r>
          </a:p>
          <a:p>
            <a:pPr lvl="1"/>
            <a:r>
              <a:rPr lang="fr-FR"/>
              <a:t>sur les postes de charge</a:t>
            </a:r>
          </a:p>
          <a:p>
            <a:pPr lvl="1"/>
            <a:r>
              <a:rPr lang="fr-FR"/>
              <a:t>sur les machines</a:t>
            </a:r>
          </a:p>
          <a:p>
            <a:pPr lvl="1"/>
            <a:r>
              <a:rPr lang="fr-FR"/>
              <a:t>sur les gammes</a:t>
            </a:r>
          </a:p>
          <a:p>
            <a:pPr lvl="1"/>
            <a:r>
              <a:rPr lang="fr-FR"/>
              <a:t>sur les opérations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703C-7579-44B5-B715-344861FDF5A0}" type="slidenum">
              <a:rPr lang="en-US"/>
              <a:pPr/>
              <a:t>20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8839200" cy="1143000"/>
          </a:xfrm>
        </p:spPr>
        <p:txBody>
          <a:bodyPr/>
          <a:lstStyle/>
          <a:p>
            <a:r>
              <a:rPr lang="fr-FR"/>
              <a:t>Fabrications simultanées :</a:t>
            </a:r>
            <a:br>
              <a:rPr lang="fr-FR"/>
            </a:br>
            <a:r>
              <a:rPr lang="fr-FR"/>
              <a:t>Exemple : Pièces droites/gauches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505200" y="1843088"/>
            <a:ext cx="2209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400">
                <a:latin typeface="Arial" charset="0"/>
              </a:rPr>
              <a:t>Presse</a:t>
            </a:r>
          </a:p>
          <a:p>
            <a:pPr algn="ctr"/>
            <a:r>
              <a:rPr lang="fr-FR" sz="2400">
                <a:latin typeface="Arial" charset="0"/>
              </a:rPr>
              <a:t>100 coups/h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5486400" y="4572000"/>
            <a:ext cx="2362200" cy="457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 b="1">
                <a:latin typeface="Arial" charset="0"/>
              </a:rPr>
              <a:t>Cadence</a:t>
            </a:r>
            <a:endParaRPr lang="fr-FR" sz="2400" b="1">
              <a:latin typeface="Arial" charset="0"/>
            </a:endParaRP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3124200" y="4572000"/>
            <a:ext cx="2362200" cy="457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 b="1">
                <a:latin typeface="Arial" charset="0"/>
              </a:rPr>
              <a:t>Temps unitaire</a:t>
            </a:r>
            <a:endParaRPr lang="fr-FR" sz="2400" b="1">
              <a:latin typeface="Arial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1524000" y="5029200"/>
            <a:ext cx="1600200" cy="457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 b="1">
                <a:latin typeface="Arial" charset="0"/>
              </a:rPr>
              <a:t>Presse</a:t>
            </a:r>
            <a:endParaRPr lang="fr-FR" sz="2400" b="1">
              <a:latin typeface="Arial" charset="0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3124200" y="5029200"/>
            <a:ext cx="2362200" cy="457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 b="1">
                <a:latin typeface="Arial" charset="0"/>
              </a:rPr>
              <a:t>0.005</a:t>
            </a:r>
            <a:endParaRPr lang="fr-FR" sz="2400" b="1">
              <a:latin typeface="Arial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5486400" y="5029200"/>
            <a:ext cx="2362200" cy="457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 b="1">
                <a:latin typeface="Arial" charset="0"/>
              </a:rPr>
              <a:t>200</a:t>
            </a:r>
            <a:endParaRPr lang="fr-FR" sz="2400" b="1">
              <a:latin typeface="Arial" charset="0"/>
            </a:endParaRP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33400" y="4114800"/>
            <a:ext cx="793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2000" b="1">
                <a:latin typeface="Arial" charset="0"/>
              </a:rPr>
              <a:t>La gamme sera la même pour la pièce gauche et la pièce droite :</a:t>
            </a:r>
            <a:endParaRPr lang="fr-FR" b="1">
              <a:latin typeface="Arial" charset="0"/>
            </a:endParaRP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2819400" y="2833688"/>
            <a:ext cx="3429000" cy="976312"/>
          </a:xfrm>
          <a:custGeom>
            <a:avLst/>
            <a:gdLst>
              <a:gd name="G0" fmla="+- -229434 0 0"/>
              <a:gd name="G1" fmla="+- -11796480 0 0"/>
              <a:gd name="G2" fmla="+- -229434 0 -11796480"/>
              <a:gd name="G3" fmla="+- 10800 0 0"/>
              <a:gd name="G4" fmla="+- 0 0 -229434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335 0 0"/>
              <a:gd name="G9" fmla="+- 0 0 -11796480"/>
              <a:gd name="G10" fmla="+- 8335 0 2700"/>
              <a:gd name="G11" fmla="cos G10 -229434"/>
              <a:gd name="G12" fmla="sin G10 -229434"/>
              <a:gd name="G13" fmla="cos 13500 -229434"/>
              <a:gd name="G14" fmla="sin 13500 -229434"/>
              <a:gd name="G15" fmla="+- G11 10800 0"/>
              <a:gd name="G16" fmla="+- G12 10800 0"/>
              <a:gd name="G17" fmla="+- G13 10800 0"/>
              <a:gd name="G18" fmla="+- G14 10800 0"/>
              <a:gd name="G19" fmla="*/ 8335 1 2"/>
              <a:gd name="G20" fmla="+- G19 5400 0"/>
              <a:gd name="G21" fmla="cos G20 -229434"/>
              <a:gd name="G22" fmla="sin G20 -229434"/>
              <a:gd name="G23" fmla="+- G21 10800 0"/>
              <a:gd name="G24" fmla="+- G12 G23 G22"/>
              <a:gd name="G25" fmla="+- G22 G23 G11"/>
              <a:gd name="G26" fmla="cos 10800 -229434"/>
              <a:gd name="G27" fmla="sin 10800 -229434"/>
              <a:gd name="G28" fmla="cos 8335 -229434"/>
              <a:gd name="G29" fmla="sin 8335 -229434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-229434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335 G39"/>
              <a:gd name="G43" fmla="sin 8335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470 w 21600"/>
              <a:gd name="T5" fmla="*/ 5 h 21600"/>
              <a:gd name="T6" fmla="*/ 1232 w 21600"/>
              <a:gd name="T7" fmla="*/ 10800 h 21600"/>
              <a:gd name="T8" fmla="*/ 10545 w 21600"/>
              <a:gd name="T9" fmla="*/ 2468 h 21600"/>
              <a:gd name="T10" fmla="*/ 24274 w 21600"/>
              <a:gd name="T11" fmla="*/ 9975 h 21600"/>
              <a:gd name="T12" fmla="*/ 20590 w 21600"/>
              <a:gd name="T13" fmla="*/ 14141 h 21600"/>
              <a:gd name="T14" fmla="*/ 16424 w 21600"/>
              <a:gd name="T15" fmla="*/ 10455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9119" y="10291"/>
                </a:moveTo>
                <a:cubicBezTo>
                  <a:pt x="18850" y="5893"/>
                  <a:pt x="15205" y="2465"/>
                  <a:pt x="10800" y="2465"/>
                </a:cubicBezTo>
                <a:cubicBezTo>
                  <a:pt x="6196" y="2465"/>
                  <a:pt x="2465" y="6196"/>
                  <a:pt x="2465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508" y="0"/>
                  <a:pt x="21231" y="4442"/>
                  <a:pt x="21579" y="10140"/>
                </a:cubicBezTo>
                <a:lnTo>
                  <a:pt x="24274" y="9975"/>
                </a:lnTo>
                <a:lnTo>
                  <a:pt x="20590" y="14141"/>
                </a:lnTo>
                <a:lnTo>
                  <a:pt x="16424" y="10455"/>
                </a:lnTo>
                <a:lnTo>
                  <a:pt x="19119" y="10291"/>
                </a:lnTo>
                <a:close/>
              </a:path>
            </a:pathLst>
          </a:custGeom>
          <a:solidFill>
            <a:srgbClr val="99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2079625" y="3411538"/>
            <a:ext cx="164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latin typeface="Arial" charset="0"/>
              </a:rPr>
              <a:t>Pièce gauche</a:t>
            </a:r>
            <a:endParaRPr lang="fr-FR" sz="2400" b="1">
              <a:latin typeface="Arial" charset="0"/>
            </a:endParaRP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5378450" y="3443288"/>
            <a:ext cx="1479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latin typeface="Arial" charset="0"/>
              </a:rPr>
              <a:t>Pièce droite</a:t>
            </a:r>
            <a:endParaRPr lang="fr-FR" sz="2400" b="1">
              <a:latin typeface="Arial" charset="0"/>
            </a:endParaRPr>
          </a:p>
        </p:txBody>
      </p:sp>
      <p:sp>
        <p:nvSpPr>
          <p:cNvPr id="26643" name="AutoShape 19"/>
          <p:cNvSpPr>
            <a:spLocks noChangeArrowheads="1"/>
          </p:cNvSpPr>
          <p:nvPr/>
        </p:nvSpPr>
        <p:spPr bwMode="auto">
          <a:xfrm flipH="1">
            <a:off x="2895600" y="2833688"/>
            <a:ext cx="3429000" cy="976312"/>
          </a:xfrm>
          <a:custGeom>
            <a:avLst/>
            <a:gdLst>
              <a:gd name="G0" fmla="+- -229434 0 0"/>
              <a:gd name="G1" fmla="+- -11796480 0 0"/>
              <a:gd name="G2" fmla="+- -229434 0 -11796480"/>
              <a:gd name="G3" fmla="+- 10800 0 0"/>
              <a:gd name="G4" fmla="+- 0 0 -229434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335 0 0"/>
              <a:gd name="G9" fmla="+- 0 0 -11796480"/>
              <a:gd name="G10" fmla="+- 8335 0 2700"/>
              <a:gd name="G11" fmla="cos G10 -229434"/>
              <a:gd name="G12" fmla="sin G10 -229434"/>
              <a:gd name="G13" fmla="cos 13500 -229434"/>
              <a:gd name="G14" fmla="sin 13500 -229434"/>
              <a:gd name="G15" fmla="+- G11 10800 0"/>
              <a:gd name="G16" fmla="+- G12 10800 0"/>
              <a:gd name="G17" fmla="+- G13 10800 0"/>
              <a:gd name="G18" fmla="+- G14 10800 0"/>
              <a:gd name="G19" fmla="*/ 8335 1 2"/>
              <a:gd name="G20" fmla="+- G19 5400 0"/>
              <a:gd name="G21" fmla="cos G20 -229434"/>
              <a:gd name="G22" fmla="sin G20 -229434"/>
              <a:gd name="G23" fmla="+- G21 10800 0"/>
              <a:gd name="G24" fmla="+- G12 G23 G22"/>
              <a:gd name="G25" fmla="+- G22 G23 G11"/>
              <a:gd name="G26" fmla="cos 10800 -229434"/>
              <a:gd name="G27" fmla="sin 10800 -229434"/>
              <a:gd name="G28" fmla="cos 8335 -229434"/>
              <a:gd name="G29" fmla="sin 8335 -229434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-229434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335 G39"/>
              <a:gd name="G43" fmla="sin 8335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470 w 21600"/>
              <a:gd name="T5" fmla="*/ 5 h 21600"/>
              <a:gd name="T6" fmla="*/ 1232 w 21600"/>
              <a:gd name="T7" fmla="*/ 10800 h 21600"/>
              <a:gd name="T8" fmla="*/ 10545 w 21600"/>
              <a:gd name="T9" fmla="*/ 2468 h 21600"/>
              <a:gd name="T10" fmla="*/ 24274 w 21600"/>
              <a:gd name="T11" fmla="*/ 9975 h 21600"/>
              <a:gd name="T12" fmla="*/ 20590 w 21600"/>
              <a:gd name="T13" fmla="*/ 14141 h 21600"/>
              <a:gd name="T14" fmla="*/ 16424 w 21600"/>
              <a:gd name="T15" fmla="*/ 10455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9119" y="10291"/>
                </a:moveTo>
                <a:cubicBezTo>
                  <a:pt x="18850" y="5893"/>
                  <a:pt x="15205" y="2465"/>
                  <a:pt x="10800" y="2465"/>
                </a:cubicBezTo>
                <a:cubicBezTo>
                  <a:pt x="6196" y="2465"/>
                  <a:pt x="2465" y="6196"/>
                  <a:pt x="2465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508" y="0"/>
                  <a:pt x="21231" y="4442"/>
                  <a:pt x="21579" y="10140"/>
                </a:cubicBezTo>
                <a:lnTo>
                  <a:pt x="24274" y="9975"/>
                </a:lnTo>
                <a:lnTo>
                  <a:pt x="20590" y="14141"/>
                </a:lnTo>
                <a:lnTo>
                  <a:pt x="16424" y="10455"/>
                </a:lnTo>
                <a:lnTo>
                  <a:pt x="19119" y="10291"/>
                </a:lnTo>
                <a:close/>
              </a:path>
            </a:pathLst>
          </a:custGeom>
          <a:solidFill>
            <a:srgbClr val="99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1295400" y="5715000"/>
            <a:ext cx="7085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400">
                <a:solidFill>
                  <a:srgbClr val="008000"/>
                </a:solidFill>
                <a:latin typeface="Arial" charset="0"/>
              </a:rPr>
              <a:t>Ajustement manuel des programmes de fabrication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BFC9C-72F3-454E-9A68-13A222B677A2}" type="slidenum">
              <a:rPr lang="en-US"/>
              <a:pPr/>
              <a:t>21</a:t>
            </a:fld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Matrice de temps de réglage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79388" y="1143000"/>
            <a:ext cx="8736012" cy="2286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400" dirty="0"/>
              <a:t>Cas particulier fréquent </a:t>
            </a:r>
            <a:r>
              <a:rPr lang="fr-FR" sz="2400" dirty="0">
                <a:solidFill>
                  <a:srgbClr val="FF0066"/>
                </a:solidFill>
              </a:rPr>
              <a:t>(non implémenté dans </a:t>
            </a:r>
            <a:r>
              <a:rPr lang="fr-FR" sz="2400" dirty="0" smtClean="0">
                <a:solidFill>
                  <a:srgbClr val="FF0066"/>
                </a:solidFill>
              </a:rPr>
              <a:t>e-</a:t>
            </a:r>
            <a:r>
              <a:rPr lang="fr-FR" sz="2400" dirty="0" err="1" smtClean="0">
                <a:solidFill>
                  <a:srgbClr val="FF0066"/>
                </a:solidFill>
              </a:rPr>
              <a:t>Prelude</a:t>
            </a:r>
            <a:r>
              <a:rPr lang="fr-FR" sz="2400" dirty="0" smtClean="0">
                <a:solidFill>
                  <a:srgbClr val="FF0066"/>
                </a:solidFill>
              </a:rPr>
              <a:t>)</a:t>
            </a:r>
            <a:r>
              <a:rPr lang="fr-FR" sz="2400" dirty="0" smtClean="0"/>
              <a:t> </a:t>
            </a:r>
            <a:r>
              <a:rPr lang="fr-FR" sz="2400" dirty="0"/>
              <a:t>:</a:t>
            </a:r>
            <a:br>
              <a:rPr lang="fr-FR" sz="2400" dirty="0"/>
            </a:br>
            <a:r>
              <a:rPr lang="fr-FR" sz="2400" dirty="0"/>
              <a:t>le temps de réglage dépend de la </a:t>
            </a:r>
            <a:r>
              <a:rPr lang="fr-FR" sz="2400" i="1" dirty="0">
                <a:solidFill>
                  <a:srgbClr val="000099"/>
                </a:solidFill>
              </a:rPr>
              <a:t>configuration antérieure de la machine</a:t>
            </a:r>
          </a:p>
          <a:p>
            <a:pPr>
              <a:lnSpc>
                <a:spcPct val="90000"/>
              </a:lnSpc>
            </a:pPr>
            <a:r>
              <a:rPr lang="fr-FR" sz="2400" dirty="0"/>
              <a:t>Définition de </a:t>
            </a:r>
            <a:r>
              <a:rPr lang="fr-FR" sz="2400" dirty="0">
                <a:solidFill>
                  <a:srgbClr val="008000"/>
                </a:solidFill>
              </a:rPr>
              <a:t>types de réglages</a:t>
            </a:r>
          </a:p>
          <a:p>
            <a:pPr>
              <a:lnSpc>
                <a:spcPct val="90000"/>
              </a:lnSpc>
            </a:pPr>
            <a:r>
              <a:rPr lang="fr-FR" sz="2400" dirty="0"/>
              <a:t>Matrice de temps de réglage (machine et main-d’œuvre)</a:t>
            </a:r>
          </a:p>
        </p:txBody>
      </p:sp>
      <p:grpSp>
        <p:nvGrpSpPr>
          <p:cNvPr id="58407" name="Group 39"/>
          <p:cNvGrpSpPr>
            <a:grpSpLocks/>
          </p:cNvGrpSpPr>
          <p:nvPr/>
        </p:nvGrpSpPr>
        <p:grpSpPr bwMode="auto">
          <a:xfrm>
            <a:off x="1752600" y="3276600"/>
            <a:ext cx="6019800" cy="2667000"/>
            <a:chOff x="1104" y="2160"/>
            <a:chExt cx="3792" cy="1680"/>
          </a:xfrm>
        </p:grpSpPr>
        <p:sp>
          <p:nvSpPr>
            <p:cNvPr id="58375" name="Rectangle 7"/>
            <p:cNvSpPr>
              <a:spLocks noChangeArrowheads="1"/>
            </p:cNvSpPr>
            <p:nvPr/>
          </p:nvSpPr>
          <p:spPr bwMode="auto">
            <a:xfrm>
              <a:off x="1104" y="2160"/>
              <a:ext cx="3792" cy="1680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8376" name="Line 8"/>
            <p:cNvSpPr>
              <a:spLocks noChangeShapeType="1"/>
            </p:cNvSpPr>
            <p:nvPr/>
          </p:nvSpPr>
          <p:spPr bwMode="auto">
            <a:xfrm>
              <a:off x="1104" y="2496"/>
              <a:ext cx="379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8377" name="Line 9"/>
            <p:cNvSpPr>
              <a:spLocks noChangeShapeType="1"/>
            </p:cNvSpPr>
            <p:nvPr/>
          </p:nvSpPr>
          <p:spPr bwMode="auto">
            <a:xfrm>
              <a:off x="1104" y="2832"/>
              <a:ext cx="379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8378" name="Line 10"/>
            <p:cNvSpPr>
              <a:spLocks noChangeShapeType="1"/>
            </p:cNvSpPr>
            <p:nvPr/>
          </p:nvSpPr>
          <p:spPr bwMode="auto">
            <a:xfrm>
              <a:off x="1104" y="3168"/>
              <a:ext cx="379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8379" name="Line 11"/>
            <p:cNvSpPr>
              <a:spLocks noChangeShapeType="1"/>
            </p:cNvSpPr>
            <p:nvPr/>
          </p:nvSpPr>
          <p:spPr bwMode="auto">
            <a:xfrm>
              <a:off x="1104" y="3504"/>
              <a:ext cx="379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8380" name="Text Box 12"/>
            <p:cNvSpPr txBox="1">
              <a:spLocks noChangeArrowheads="1"/>
            </p:cNvSpPr>
            <p:nvPr/>
          </p:nvSpPr>
          <p:spPr bwMode="auto">
            <a:xfrm>
              <a:off x="2064" y="2208"/>
              <a:ext cx="70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fr-FR" sz="2400">
                  <a:latin typeface="Arial" charset="0"/>
                </a:rPr>
                <a:t>Type 1</a:t>
              </a:r>
            </a:p>
          </p:txBody>
        </p:sp>
        <p:sp>
          <p:nvSpPr>
            <p:cNvPr id="58381" name="Text Box 13"/>
            <p:cNvSpPr txBox="1">
              <a:spLocks noChangeArrowheads="1"/>
            </p:cNvSpPr>
            <p:nvPr/>
          </p:nvSpPr>
          <p:spPr bwMode="auto">
            <a:xfrm>
              <a:off x="2753" y="2208"/>
              <a:ext cx="70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fr-FR" sz="2400">
                  <a:latin typeface="Arial" charset="0"/>
                </a:rPr>
                <a:t>Type 2</a:t>
              </a:r>
            </a:p>
          </p:txBody>
        </p:sp>
        <p:sp>
          <p:nvSpPr>
            <p:cNvPr id="58382" name="Text Box 14"/>
            <p:cNvSpPr txBox="1">
              <a:spLocks noChangeArrowheads="1"/>
            </p:cNvSpPr>
            <p:nvPr/>
          </p:nvSpPr>
          <p:spPr bwMode="auto">
            <a:xfrm>
              <a:off x="3442" y="2208"/>
              <a:ext cx="70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fr-FR" sz="2400">
                  <a:latin typeface="Arial" charset="0"/>
                </a:rPr>
                <a:t>Type 3</a:t>
              </a:r>
            </a:p>
          </p:txBody>
        </p:sp>
        <p:sp>
          <p:nvSpPr>
            <p:cNvPr id="58383" name="Text Box 15"/>
            <p:cNvSpPr txBox="1">
              <a:spLocks noChangeArrowheads="1"/>
            </p:cNvSpPr>
            <p:nvPr/>
          </p:nvSpPr>
          <p:spPr bwMode="auto">
            <a:xfrm>
              <a:off x="4193" y="2208"/>
              <a:ext cx="70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fr-FR" sz="2400">
                  <a:latin typeface="Arial" charset="0"/>
                </a:rPr>
                <a:t>Type 4</a:t>
              </a:r>
            </a:p>
          </p:txBody>
        </p:sp>
        <p:sp>
          <p:nvSpPr>
            <p:cNvPr id="58384" name="Text Box 16"/>
            <p:cNvSpPr txBox="1">
              <a:spLocks noChangeArrowheads="1"/>
            </p:cNvSpPr>
            <p:nvPr/>
          </p:nvSpPr>
          <p:spPr bwMode="auto">
            <a:xfrm>
              <a:off x="1121" y="2544"/>
              <a:ext cx="70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fr-FR" sz="2400">
                  <a:latin typeface="Arial" charset="0"/>
                </a:rPr>
                <a:t>Type 1</a:t>
              </a:r>
            </a:p>
          </p:txBody>
        </p:sp>
        <p:sp>
          <p:nvSpPr>
            <p:cNvPr id="58385" name="Text Box 17"/>
            <p:cNvSpPr txBox="1">
              <a:spLocks noChangeArrowheads="1"/>
            </p:cNvSpPr>
            <p:nvPr/>
          </p:nvSpPr>
          <p:spPr bwMode="auto">
            <a:xfrm>
              <a:off x="1121" y="2880"/>
              <a:ext cx="70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fr-FR" sz="2400">
                  <a:latin typeface="Arial" charset="0"/>
                </a:rPr>
                <a:t>Type 2</a:t>
              </a:r>
            </a:p>
          </p:txBody>
        </p:sp>
        <p:sp>
          <p:nvSpPr>
            <p:cNvPr id="58386" name="Text Box 18"/>
            <p:cNvSpPr txBox="1">
              <a:spLocks noChangeArrowheads="1"/>
            </p:cNvSpPr>
            <p:nvPr/>
          </p:nvSpPr>
          <p:spPr bwMode="auto">
            <a:xfrm>
              <a:off x="1121" y="3216"/>
              <a:ext cx="70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fr-FR" sz="2400">
                  <a:latin typeface="Arial" charset="0"/>
                </a:rPr>
                <a:t>Type 3</a:t>
              </a:r>
            </a:p>
          </p:txBody>
        </p:sp>
        <p:sp>
          <p:nvSpPr>
            <p:cNvPr id="58387" name="Text Box 19"/>
            <p:cNvSpPr txBox="1">
              <a:spLocks noChangeArrowheads="1"/>
            </p:cNvSpPr>
            <p:nvPr/>
          </p:nvSpPr>
          <p:spPr bwMode="auto">
            <a:xfrm>
              <a:off x="1121" y="3552"/>
              <a:ext cx="70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fr-FR" sz="2400">
                  <a:latin typeface="Arial" charset="0"/>
                </a:rPr>
                <a:t>Type 4</a:t>
              </a:r>
            </a:p>
          </p:txBody>
        </p:sp>
        <p:sp>
          <p:nvSpPr>
            <p:cNvPr id="58388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68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8389" name="Line 21"/>
            <p:cNvSpPr>
              <a:spLocks noChangeShapeType="1"/>
            </p:cNvSpPr>
            <p:nvPr/>
          </p:nvSpPr>
          <p:spPr bwMode="auto">
            <a:xfrm>
              <a:off x="3456" y="2160"/>
              <a:ext cx="0" cy="168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8390" name="Line 22"/>
            <p:cNvSpPr>
              <a:spLocks noChangeShapeType="1"/>
            </p:cNvSpPr>
            <p:nvPr/>
          </p:nvSpPr>
          <p:spPr bwMode="auto">
            <a:xfrm>
              <a:off x="2736" y="2160"/>
              <a:ext cx="0" cy="168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8391" name="Line 23"/>
            <p:cNvSpPr>
              <a:spLocks noChangeShapeType="1"/>
            </p:cNvSpPr>
            <p:nvPr/>
          </p:nvSpPr>
          <p:spPr bwMode="auto">
            <a:xfrm>
              <a:off x="2016" y="2160"/>
              <a:ext cx="0" cy="168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8392" name="Text Box 24"/>
            <p:cNvSpPr txBox="1">
              <a:spLocks noChangeArrowheads="1"/>
            </p:cNvSpPr>
            <p:nvPr/>
          </p:nvSpPr>
          <p:spPr bwMode="auto">
            <a:xfrm>
              <a:off x="1728" y="2160"/>
              <a:ext cx="2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fr-FR" sz="2000">
                  <a:latin typeface="Arial" charset="0"/>
                </a:rPr>
                <a:t>au</a:t>
              </a:r>
            </a:p>
          </p:txBody>
        </p:sp>
        <p:sp>
          <p:nvSpPr>
            <p:cNvPr id="58393" name="Line 25"/>
            <p:cNvSpPr>
              <a:spLocks noChangeShapeType="1"/>
            </p:cNvSpPr>
            <p:nvPr/>
          </p:nvSpPr>
          <p:spPr bwMode="auto">
            <a:xfrm>
              <a:off x="1104" y="2160"/>
              <a:ext cx="912" cy="33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8394" name="Text Box 26"/>
            <p:cNvSpPr txBox="1">
              <a:spLocks noChangeArrowheads="1"/>
            </p:cNvSpPr>
            <p:nvPr/>
          </p:nvSpPr>
          <p:spPr bwMode="auto">
            <a:xfrm>
              <a:off x="1104" y="2256"/>
              <a:ext cx="2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fr-FR" sz="2000">
                  <a:latin typeface="Arial" charset="0"/>
                </a:rPr>
                <a:t>du</a:t>
              </a:r>
            </a:p>
          </p:txBody>
        </p:sp>
        <p:sp>
          <p:nvSpPr>
            <p:cNvPr id="58395" name="Text Box 27"/>
            <p:cNvSpPr txBox="1">
              <a:spLocks noChangeArrowheads="1"/>
            </p:cNvSpPr>
            <p:nvPr/>
          </p:nvSpPr>
          <p:spPr bwMode="auto">
            <a:xfrm>
              <a:off x="2976" y="2544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fr-FR" sz="2400">
                  <a:latin typeface="Arial" charset="0"/>
                </a:rPr>
                <a:t>2</a:t>
              </a:r>
            </a:p>
          </p:txBody>
        </p:sp>
        <p:sp>
          <p:nvSpPr>
            <p:cNvPr id="58396" name="Text Box 28"/>
            <p:cNvSpPr txBox="1">
              <a:spLocks noChangeArrowheads="1"/>
            </p:cNvSpPr>
            <p:nvPr/>
          </p:nvSpPr>
          <p:spPr bwMode="auto">
            <a:xfrm>
              <a:off x="3634" y="2544"/>
              <a:ext cx="3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fr-FR" sz="2400">
                  <a:latin typeface="Arial" charset="0"/>
                </a:rPr>
                <a:t>2.5</a:t>
              </a:r>
            </a:p>
          </p:txBody>
        </p:sp>
        <p:sp>
          <p:nvSpPr>
            <p:cNvPr id="58397" name="Text Box 29"/>
            <p:cNvSpPr txBox="1">
              <a:spLocks noChangeArrowheads="1"/>
            </p:cNvSpPr>
            <p:nvPr/>
          </p:nvSpPr>
          <p:spPr bwMode="auto">
            <a:xfrm>
              <a:off x="4321" y="2544"/>
              <a:ext cx="3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fr-FR" sz="2400">
                  <a:latin typeface="Arial" charset="0"/>
                </a:rPr>
                <a:t>2.5</a:t>
              </a:r>
            </a:p>
          </p:txBody>
        </p:sp>
        <p:sp>
          <p:nvSpPr>
            <p:cNvPr id="58398" name="Text Box 30"/>
            <p:cNvSpPr txBox="1">
              <a:spLocks noChangeArrowheads="1"/>
            </p:cNvSpPr>
            <p:nvPr/>
          </p:nvSpPr>
          <p:spPr bwMode="auto">
            <a:xfrm>
              <a:off x="2161" y="2880"/>
              <a:ext cx="3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fr-FR" sz="2400">
                  <a:latin typeface="Arial" charset="0"/>
                </a:rPr>
                <a:t>0.8</a:t>
              </a:r>
            </a:p>
          </p:txBody>
        </p:sp>
        <p:sp>
          <p:nvSpPr>
            <p:cNvPr id="58399" name="Text Box 31"/>
            <p:cNvSpPr txBox="1">
              <a:spLocks noChangeArrowheads="1"/>
            </p:cNvSpPr>
            <p:nvPr/>
          </p:nvSpPr>
          <p:spPr bwMode="auto">
            <a:xfrm>
              <a:off x="3649" y="2880"/>
              <a:ext cx="3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fr-FR" sz="2400">
                  <a:latin typeface="Arial" charset="0"/>
                </a:rPr>
                <a:t>1.2</a:t>
              </a:r>
            </a:p>
          </p:txBody>
        </p:sp>
        <p:sp>
          <p:nvSpPr>
            <p:cNvPr id="58400" name="Text Box 32"/>
            <p:cNvSpPr txBox="1">
              <a:spLocks noChangeArrowheads="1"/>
            </p:cNvSpPr>
            <p:nvPr/>
          </p:nvSpPr>
          <p:spPr bwMode="auto">
            <a:xfrm>
              <a:off x="4320" y="2880"/>
              <a:ext cx="3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fr-FR" sz="2400">
                  <a:latin typeface="Arial" charset="0"/>
                </a:rPr>
                <a:t>2.2</a:t>
              </a:r>
            </a:p>
          </p:txBody>
        </p:sp>
        <p:sp>
          <p:nvSpPr>
            <p:cNvPr id="58401" name="Text Box 33"/>
            <p:cNvSpPr txBox="1">
              <a:spLocks noChangeArrowheads="1"/>
            </p:cNvSpPr>
            <p:nvPr/>
          </p:nvSpPr>
          <p:spPr bwMode="auto">
            <a:xfrm>
              <a:off x="2160" y="3216"/>
              <a:ext cx="3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fr-FR" sz="2400">
                  <a:latin typeface="Arial" charset="0"/>
                </a:rPr>
                <a:t>1.8</a:t>
              </a:r>
            </a:p>
          </p:txBody>
        </p:sp>
        <p:sp>
          <p:nvSpPr>
            <p:cNvPr id="58402" name="Text Box 34"/>
            <p:cNvSpPr txBox="1">
              <a:spLocks noChangeArrowheads="1"/>
            </p:cNvSpPr>
            <p:nvPr/>
          </p:nvSpPr>
          <p:spPr bwMode="auto">
            <a:xfrm>
              <a:off x="2160" y="3552"/>
              <a:ext cx="3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fr-FR" sz="2400">
                  <a:latin typeface="Arial" charset="0"/>
                </a:rPr>
                <a:t>0.5</a:t>
              </a:r>
            </a:p>
          </p:txBody>
        </p:sp>
        <p:sp>
          <p:nvSpPr>
            <p:cNvPr id="58403" name="Text Box 35"/>
            <p:cNvSpPr txBox="1">
              <a:spLocks noChangeArrowheads="1"/>
            </p:cNvSpPr>
            <p:nvPr/>
          </p:nvSpPr>
          <p:spPr bwMode="auto">
            <a:xfrm>
              <a:off x="2929" y="3552"/>
              <a:ext cx="3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fr-FR" sz="2400">
                  <a:latin typeface="Arial" charset="0"/>
                </a:rPr>
                <a:t>0.9</a:t>
              </a:r>
            </a:p>
          </p:txBody>
        </p:sp>
        <p:sp>
          <p:nvSpPr>
            <p:cNvPr id="58404" name="Text Box 36"/>
            <p:cNvSpPr txBox="1">
              <a:spLocks noChangeArrowheads="1"/>
            </p:cNvSpPr>
            <p:nvPr/>
          </p:nvSpPr>
          <p:spPr bwMode="auto">
            <a:xfrm>
              <a:off x="3649" y="3552"/>
              <a:ext cx="3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fr-FR" sz="2400">
                  <a:latin typeface="Arial" charset="0"/>
                </a:rPr>
                <a:t>1.1</a:t>
              </a:r>
            </a:p>
          </p:txBody>
        </p:sp>
        <p:sp>
          <p:nvSpPr>
            <p:cNvPr id="58405" name="Text Box 37"/>
            <p:cNvSpPr txBox="1">
              <a:spLocks noChangeArrowheads="1"/>
            </p:cNvSpPr>
            <p:nvPr/>
          </p:nvSpPr>
          <p:spPr bwMode="auto">
            <a:xfrm>
              <a:off x="2929" y="3216"/>
              <a:ext cx="3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fr-FR" sz="2400">
                  <a:latin typeface="Arial" charset="0"/>
                </a:rPr>
                <a:t>1.8</a:t>
              </a:r>
            </a:p>
          </p:txBody>
        </p:sp>
        <p:sp>
          <p:nvSpPr>
            <p:cNvPr id="58406" name="Text Box 38"/>
            <p:cNvSpPr txBox="1">
              <a:spLocks noChangeArrowheads="1"/>
            </p:cNvSpPr>
            <p:nvPr/>
          </p:nvSpPr>
          <p:spPr bwMode="auto">
            <a:xfrm>
              <a:off x="4321" y="3216"/>
              <a:ext cx="3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fr-FR" sz="2400">
                  <a:latin typeface="Arial" charset="0"/>
                </a:rPr>
                <a:t>1.3</a:t>
              </a:r>
            </a:p>
          </p:txBody>
        </p:sp>
      </p:grp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3276600" y="6019800"/>
            <a:ext cx="2779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400" dirty="0">
                <a:solidFill>
                  <a:srgbClr val="FF0066"/>
                </a:solidFill>
                <a:latin typeface="+mn-lt"/>
              </a:rPr>
              <a:t>Exploitation difficile</a:t>
            </a:r>
          </a:p>
        </p:txBody>
      </p:sp>
      <p:sp>
        <p:nvSpPr>
          <p:cNvPr id="58409" name="Line 41"/>
          <p:cNvSpPr>
            <a:spLocks noChangeShapeType="1"/>
          </p:cNvSpPr>
          <p:nvPr/>
        </p:nvSpPr>
        <p:spPr bwMode="auto">
          <a:xfrm>
            <a:off x="1828800" y="38100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8410" name="Line 42"/>
          <p:cNvSpPr>
            <a:spLocks noChangeShapeType="1"/>
          </p:cNvSpPr>
          <p:nvPr/>
        </p:nvSpPr>
        <p:spPr bwMode="auto">
          <a:xfrm>
            <a:off x="3200400" y="34290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A1F8-3137-4F16-8262-B8B0D7D45956}" type="slidenum">
              <a:rPr lang="en-US"/>
              <a:pPr/>
              <a:t>22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Les temps de main-d’œuvre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137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/>
              <a:t>Permettent de spécifier des temps différents pour l’occupation de la machine et pour la main-d’œuvre</a:t>
            </a:r>
            <a:endParaRPr lang="fr-FR" sz="2400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685800" y="3505200"/>
            <a:ext cx="7924800" cy="26670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685800" y="3048000"/>
            <a:ext cx="7924800" cy="457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4343400" y="3048000"/>
            <a:ext cx="2133600" cy="3124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6568" name="Rectangle 8"/>
          <p:cNvSpPr>
            <a:spLocks noChangeArrowheads="1"/>
          </p:cNvSpPr>
          <p:nvPr/>
        </p:nvSpPr>
        <p:spPr bwMode="auto">
          <a:xfrm>
            <a:off x="6477000" y="3048000"/>
            <a:ext cx="2133600" cy="3124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4851400" y="3124200"/>
            <a:ext cx="1098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latin typeface="Arial" charset="0"/>
              </a:rPr>
              <a:t>Machine</a:t>
            </a:r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6681788" y="3124200"/>
            <a:ext cx="174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latin typeface="Arial" charset="0"/>
              </a:rPr>
              <a:t>Main-d’œuvre </a:t>
            </a:r>
          </a:p>
        </p:txBody>
      </p:sp>
      <p:sp>
        <p:nvSpPr>
          <p:cNvPr id="66571" name="Line 11"/>
          <p:cNvSpPr>
            <a:spLocks noChangeShapeType="1"/>
          </p:cNvSpPr>
          <p:nvPr/>
        </p:nvSpPr>
        <p:spPr bwMode="auto">
          <a:xfrm>
            <a:off x="685800" y="3962400"/>
            <a:ext cx="7924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6572" name="Line 12"/>
          <p:cNvSpPr>
            <a:spLocks noChangeShapeType="1"/>
          </p:cNvSpPr>
          <p:nvPr/>
        </p:nvSpPr>
        <p:spPr bwMode="auto">
          <a:xfrm>
            <a:off x="685800" y="4419600"/>
            <a:ext cx="7924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6576" name="Text Box 16"/>
          <p:cNvSpPr txBox="1">
            <a:spLocks noChangeArrowheads="1"/>
          </p:cNvSpPr>
          <p:nvPr/>
        </p:nvSpPr>
        <p:spPr bwMode="auto">
          <a:xfrm>
            <a:off x="857250" y="3581400"/>
            <a:ext cx="295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b="1">
                <a:latin typeface="Arial" charset="0"/>
              </a:rPr>
              <a:t>1 opérateur, une machine</a:t>
            </a:r>
          </a:p>
        </p:txBody>
      </p:sp>
      <p:sp>
        <p:nvSpPr>
          <p:cNvPr id="66577" name="Text Box 17"/>
          <p:cNvSpPr txBox="1">
            <a:spLocks noChangeArrowheads="1"/>
          </p:cNvSpPr>
          <p:nvPr/>
        </p:nvSpPr>
        <p:spPr bwMode="auto">
          <a:xfrm>
            <a:off x="838200" y="4052888"/>
            <a:ext cx="304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b="1">
                <a:latin typeface="Arial" charset="0"/>
              </a:rPr>
              <a:t>3 opérateurs sur une ligne</a:t>
            </a:r>
          </a:p>
        </p:txBody>
      </p:sp>
      <p:sp>
        <p:nvSpPr>
          <p:cNvPr id="66578" name="Text Box 18"/>
          <p:cNvSpPr txBox="1">
            <a:spLocks noChangeArrowheads="1"/>
          </p:cNvSpPr>
          <p:nvPr/>
        </p:nvSpPr>
        <p:spPr bwMode="auto">
          <a:xfrm>
            <a:off x="838200" y="4495800"/>
            <a:ext cx="2419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b="1">
                <a:latin typeface="Arial" charset="0"/>
              </a:rPr>
              <a:t>1 opérateur surveille</a:t>
            </a:r>
          </a:p>
          <a:p>
            <a:r>
              <a:rPr lang="fr-FR" b="1">
                <a:latin typeface="Arial" charset="0"/>
              </a:rPr>
              <a:t>4 machines</a:t>
            </a:r>
          </a:p>
        </p:txBody>
      </p:sp>
      <p:sp>
        <p:nvSpPr>
          <p:cNvPr id="66579" name="Line 19"/>
          <p:cNvSpPr>
            <a:spLocks noChangeShapeType="1"/>
          </p:cNvSpPr>
          <p:nvPr/>
        </p:nvSpPr>
        <p:spPr bwMode="auto">
          <a:xfrm>
            <a:off x="685800" y="5257800"/>
            <a:ext cx="7924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6580" name="Text Box 20"/>
          <p:cNvSpPr txBox="1">
            <a:spLocks noChangeArrowheads="1"/>
          </p:cNvSpPr>
          <p:nvPr/>
        </p:nvSpPr>
        <p:spPr bwMode="auto">
          <a:xfrm>
            <a:off x="838200" y="5378450"/>
            <a:ext cx="2698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b="1">
                <a:latin typeface="Arial" charset="0"/>
              </a:rPr>
              <a:t>5 opérateurs travaillent</a:t>
            </a:r>
          </a:p>
          <a:p>
            <a:r>
              <a:rPr lang="fr-FR" b="1">
                <a:latin typeface="Arial" charset="0"/>
              </a:rPr>
              <a:t>sur 2 machines</a:t>
            </a:r>
          </a:p>
        </p:txBody>
      </p:sp>
      <p:sp>
        <p:nvSpPr>
          <p:cNvPr id="66581" name="Text Box 21"/>
          <p:cNvSpPr txBox="1">
            <a:spLocks noChangeArrowheads="1"/>
          </p:cNvSpPr>
          <p:nvPr/>
        </p:nvSpPr>
        <p:spPr bwMode="auto">
          <a:xfrm>
            <a:off x="5062538" y="3581400"/>
            <a:ext cx="677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 b="1">
                <a:latin typeface="Arial" charset="0"/>
              </a:rPr>
              <a:t>0.25</a:t>
            </a:r>
          </a:p>
        </p:txBody>
      </p:sp>
      <p:sp>
        <p:nvSpPr>
          <p:cNvPr id="66582" name="Text Box 22"/>
          <p:cNvSpPr txBox="1">
            <a:spLocks noChangeArrowheads="1"/>
          </p:cNvSpPr>
          <p:nvPr/>
        </p:nvSpPr>
        <p:spPr bwMode="auto">
          <a:xfrm>
            <a:off x="7140575" y="3581400"/>
            <a:ext cx="677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 b="1">
                <a:latin typeface="Arial" charset="0"/>
              </a:rPr>
              <a:t>0.25</a:t>
            </a:r>
          </a:p>
        </p:txBody>
      </p:sp>
      <p:sp>
        <p:nvSpPr>
          <p:cNvPr id="66583" name="Text Box 23"/>
          <p:cNvSpPr txBox="1">
            <a:spLocks noChangeArrowheads="1"/>
          </p:cNvSpPr>
          <p:nvPr/>
        </p:nvSpPr>
        <p:spPr bwMode="auto">
          <a:xfrm>
            <a:off x="5043488" y="4022725"/>
            <a:ext cx="81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 b="1">
                <a:latin typeface="Arial" charset="0"/>
              </a:rPr>
              <a:t>0.045</a:t>
            </a:r>
          </a:p>
        </p:txBody>
      </p:sp>
      <p:sp>
        <p:nvSpPr>
          <p:cNvPr id="66584" name="Text Box 24"/>
          <p:cNvSpPr txBox="1">
            <a:spLocks noChangeArrowheads="1"/>
          </p:cNvSpPr>
          <p:nvPr/>
        </p:nvSpPr>
        <p:spPr bwMode="auto">
          <a:xfrm>
            <a:off x="7105650" y="4038600"/>
            <a:ext cx="81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 b="1">
                <a:latin typeface="Arial" charset="0"/>
              </a:rPr>
              <a:t>0.135</a:t>
            </a:r>
          </a:p>
        </p:txBody>
      </p:sp>
      <p:sp>
        <p:nvSpPr>
          <p:cNvPr id="66585" name="Text Box 25"/>
          <p:cNvSpPr txBox="1">
            <a:spLocks noChangeArrowheads="1"/>
          </p:cNvSpPr>
          <p:nvPr/>
        </p:nvSpPr>
        <p:spPr bwMode="auto">
          <a:xfrm>
            <a:off x="5105400" y="4648200"/>
            <a:ext cx="677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 b="1">
                <a:latin typeface="Arial" charset="0"/>
              </a:rPr>
              <a:t>0.60</a:t>
            </a:r>
          </a:p>
        </p:txBody>
      </p:sp>
      <p:sp>
        <p:nvSpPr>
          <p:cNvPr id="66586" name="Text Box 26"/>
          <p:cNvSpPr txBox="1">
            <a:spLocks noChangeArrowheads="1"/>
          </p:cNvSpPr>
          <p:nvPr/>
        </p:nvSpPr>
        <p:spPr bwMode="auto">
          <a:xfrm>
            <a:off x="7170738" y="4648200"/>
            <a:ext cx="677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 b="1">
                <a:latin typeface="Arial" charset="0"/>
              </a:rPr>
              <a:t>0.15</a:t>
            </a:r>
          </a:p>
        </p:txBody>
      </p:sp>
      <p:sp>
        <p:nvSpPr>
          <p:cNvPr id="66587" name="Text Box 27"/>
          <p:cNvSpPr txBox="1">
            <a:spLocks noChangeArrowheads="1"/>
          </p:cNvSpPr>
          <p:nvPr/>
        </p:nvSpPr>
        <p:spPr bwMode="auto">
          <a:xfrm>
            <a:off x="5105400" y="5470525"/>
            <a:ext cx="677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 b="1">
                <a:latin typeface="Arial" charset="0"/>
              </a:rPr>
              <a:t>0.30</a:t>
            </a:r>
          </a:p>
        </p:txBody>
      </p:sp>
      <p:sp>
        <p:nvSpPr>
          <p:cNvPr id="66588" name="Text Box 28"/>
          <p:cNvSpPr txBox="1">
            <a:spLocks noChangeArrowheads="1"/>
          </p:cNvSpPr>
          <p:nvPr/>
        </p:nvSpPr>
        <p:spPr bwMode="auto">
          <a:xfrm>
            <a:off x="7170738" y="5486400"/>
            <a:ext cx="677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 b="1">
                <a:latin typeface="Arial" charset="0"/>
              </a:rPr>
              <a:t>0.75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7FDA-43CF-4547-82F1-619056C0FC74}" type="slidenum">
              <a:rPr lang="en-US"/>
              <a:pPr/>
              <a:t>23</a:t>
            </a:fld>
            <a:endParaRPr 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Les temps de main-d’œuvre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800"/>
              <a:t>Principe identique pour les temps de réglage et les temps opératoires</a:t>
            </a:r>
          </a:p>
          <a:p>
            <a:r>
              <a:rPr lang="fr-FR" sz="2800"/>
              <a:t>Jalonnement et ordonnancement se font sur les temps machine</a:t>
            </a:r>
          </a:p>
          <a:p>
            <a:r>
              <a:rPr lang="fr-FR" sz="2800"/>
              <a:t>Les charges main-d’œuvre sont calculées selon le rapport entre les temps machine et main-d’œuvre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9391-E865-4605-9000-04C9C88086A4}" type="slidenum">
              <a:rPr lang="en-US"/>
              <a:pPr/>
              <a:t>24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Temps fixes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800"/>
              <a:t>Pour certaines opérations, le temps de fabrication est </a:t>
            </a:r>
            <a:r>
              <a:rPr lang="fr-FR" sz="2800">
                <a:solidFill>
                  <a:srgbClr val="008000"/>
                </a:solidFill>
              </a:rPr>
              <a:t>indépendant</a:t>
            </a:r>
            <a:r>
              <a:rPr lang="fr-FR" sz="2800"/>
              <a:t> de la quantité traitée</a:t>
            </a:r>
            <a:br>
              <a:rPr lang="fr-FR" sz="2800"/>
            </a:br>
            <a:r>
              <a:rPr lang="fr-FR" sz="2800" i="1"/>
              <a:t>ex : traitement thermique</a:t>
            </a:r>
            <a:endParaRPr lang="fr-FR" sz="2800"/>
          </a:p>
          <a:p>
            <a:r>
              <a:rPr lang="fr-FR" sz="2800"/>
              <a:t>On entre seulement le « temps de réglage » comme temps technologique</a:t>
            </a:r>
          </a:p>
          <a:p>
            <a:pPr lvl="1"/>
            <a:r>
              <a:rPr lang="fr-FR" sz="2400"/>
              <a:t>le « temps machine », proportionnel à la quantité, est nul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4F4B-25A4-49C6-A1D1-918D3792AEAF}" type="slidenum">
              <a:rPr lang="en-US"/>
              <a:pPr/>
              <a:t>25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Informations complémentaires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fr-FR" sz="2800">
                <a:solidFill>
                  <a:srgbClr val="008000"/>
                </a:solidFill>
              </a:rPr>
              <a:t>Quantité par cycle</a:t>
            </a:r>
          </a:p>
          <a:p>
            <a:pPr lvl="1"/>
            <a:r>
              <a:rPr lang="fr-FR" sz="2400"/>
              <a:t>Nombre de pièces produites par cycle machine</a:t>
            </a:r>
            <a:br>
              <a:rPr lang="fr-FR" sz="2400"/>
            </a:br>
            <a:r>
              <a:rPr lang="fr-FR" sz="2400"/>
              <a:t>(ex : on moule 40 pièces simultanément)</a:t>
            </a:r>
          </a:p>
          <a:p>
            <a:pPr lvl="1"/>
            <a:r>
              <a:rPr lang="fr-FR" sz="2400"/>
              <a:t>Les temps (ou les cadences) sont exprimés pour le nombre de pièces produites dans un cycle machine</a:t>
            </a:r>
          </a:p>
          <a:p>
            <a:r>
              <a:rPr lang="fr-FR" sz="2800">
                <a:solidFill>
                  <a:srgbClr val="008000"/>
                </a:solidFill>
              </a:rPr>
              <a:t>Les rebuts</a:t>
            </a:r>
          </a:p>
          <a:p>
            <a:pPr lvl="1"/>
            <a:r>
              <a:rPr lang="fr-FR" sz="2400"/>
              <a:t>font l’objet d’un thème séparé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55A9E-399A-4D13-9EF3-314261AB8334}" type="slidenum">
              <a:rPr lang="en-US"/>
              <a:pPr/>
              <a:t>26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Options de déclaration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7696200" cy="304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/>
              <a:t>Servent au </a:t>
            </a:r>
            <a:r>
              <a:rPr lang="fr-FR" sz="2800" b="1"/>
              <a:t>suivi de production</a:t>
            </a:r>
            <a:r>
              <a:rPr lang="fr-FR" sz="2800"/>
              <a:t/>
            </a:r>
            <a:br>
              <a:rPr lang="fr-FR" sz="2800"/>
            </a:br>
            <a:endParaRPr lang="fr-FR" sz="2800"/>
          </a:p>
          <a:p>
            <a:pPr>
              <a:lnSpc>
                <a:spcPct val="90000"/>
              </a:lnSpc>
            </a:pPr>
            <a:r>
              <a:rPr lang="fr-FR" sz="2800">
                <a:solidFill>
                  <a:srgbClr val="008000"/>
                </a:solidFill>
              </a:rPr>
              <a:t>Point de comptage</a:t>
            </a:r>
            <a:r>
              <a:rPr lang="fr-FR" sz="2800">
                <a:solidFill>
                  <a:srgbClr val="66FF33"/>
                </a:solidFill>
              </a:rPr>
              <a:t> </a:t>
            </a:r>
            <a:r>
              <a:rPr lang="fr-FR" sz="2800">
                <a:solidFill>
                  <a:srgbClr val="008000"/>
                </a:solidFill>
              </a:rPr>
              <a:t>:</a:t>
            </a:r>
            <a:r>
              <a:rPr lang="fr-FR" sz="2800">
                <a:solidFill>
                  <a:srgbClr val="66FF33"/>
                </a:solidFill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définit si l’on doit déclarer ou non les quantités traitées à l’opération</a:t>
            </a:r>
            <a:br>
              <a:rPr lang="fr-FR" sz="2400"/>
            </a:br>
            <a:endParaRPr lang="fr-FR" sz="2400"/>
          </a:p>
          <a:p>
            <a:pPr>
              <a:lnSpc>
                <a:spcPct val="90000"/>
              </a:lnSpc>
            </a:pPr>
            <a:r>
              <a:rPr lang="fr-FR" sz="2800">
                <a:solidFill>
                  <a:srgbClr val="008000"/>
                </a:solidFill>
              </a:rPr>
              <a:t>Imputation automatique :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définit si l’on doit préciser les temps effectivement passés (automatique ou manuel)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9B4FF-E4FA-4523-A4FA-26D70E4B0AF6}" type="slidenum">
              <a:rPr lang="en-US"/>
              <a:pPr/>
              <a:t>27</a:t>
            </a:fld>
            <a:endParaRPr lang="en-US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1371600" y="5867400"/>
            <a:ext cx="62484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Opération « déclarée » ou non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302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400">
                <a:solidFill>
                  <a:srgbClr val="008000"/>
                </a:solidFill>
              </a:rPr>
              <a:t>Opération déclarée</a:t>
            </a:r>
            <a:endParaRPr lang="fr-FR" sz="2800">
              <a:solidFill>
                <a:srgbClr val="008000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fr-FR" sz="2000"/>
              <a:t>est un </a:t>
            </a:r>
            <a:r>
              <a:rPr lang="fr-FR"/>
              <a:t>« </a:t>
            </a:r>
            <a:r>
              <a:rPr lang="fr-FR" sz="2000"/>
              <a:t>point de comptage</a:t>
            </a:r>
            <a:r>
              <a:rPr lang="fr-FR"/>
              <a:t> » </a:t>
            </a:r>
          </a:p>
          <a:p>
            <a:pPr lvl="1">
              <a:lnSpc>
                <a:spcPct val="90000"/>
              </a:lnSpc>
            </a:pPr>
            <a:r>
              <a:rPr lang="fr-FR" sz="2000"/>
              <a:t>on doit déclarer les quantités traitées à cette opération</a:t>
            </a:r>
            <a:endParaRPr lang="fr-FR" sz="2400"/>
          </a:p>
          <a:p>
            <a:pPr>
              <a:lnSpc>
                <a:spcPct val="90000"/>
              </a:lnSpc>
            </a:pPr>
            <a:r>
              <a:rPr lang="fr-FR" sz="2400">
                <a:solidFill>
                  <a:srgbClr val="008000"/>
                </a:solidFill>
              </a:rPr>
              <a:t>Opération non déclarée</a:t>
            </a:r>
            <a:endParaRPr lang="fr-FR" sz="2800">
              <a:solidFill>
                <a:srgbClr val="008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fr-FR" sz="2000"/>
              <a:t>si c’est une opération simplement informative</a:t>
            </a:r>
          </a:p>
          <a:p>
            <a:pPr lvl="1">
              <a:lnSpc>
                <a:spcPct val="90000"/>
              </a:lnSpc>
            </a:pPr>
            <a:r>
              <a:rPr lang="fr-FR" sz="2000"/>
              <a:t>si elle est faite en flux avec l’opération suivante </a:t>
            </a:r>
            <a:br>
              <a:rPr lang="fr-FR" sz="2000"/>
            </a:br>
            <a:r>
              <a:rPr lang="fr-FR" sz="2000"/>
              <a:t>et dans un délai court</a:t>
            </a:r>
          </a:p>
          <a:p>
            <a:pPr lvl="1">
              <a:lnSpc>
                <a:spcPct val="90000"/>
              </a:lnSpc>
            </a:pPr>
            <a:r>
              <a:rPr lang="fr-FR" sz="2000"/>
              <a:t>exemple : Îlot de fabrication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209800" y="5029200"/>
            <a:ext cx="44196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/>
            <a:r>
              <a:rPr lang="fr-FR" sz="1600">
                <a:solidFill>
                  <a:schemeClr val="bg1"/>
                </a:solidFill>
                <a:latin typeface="Arial" charset="0"/>
              </a:rPr>
              <a:t>Ilot de production</a:t>
            </a:r>
            <a:endParaRPr lang="fr-FR" sz="2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2514600" y="5410200"/>
            <a:ext cx="16764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>
                <a:solidFill>
                  <a:schemeClr val="bg1"/>
                </a:solidFill>
                <a:latin typeface="Arial" charset="0"/>
              </a:rPr>
              <a:t>Op. 10</a:t>
            </a:r>
          </a:p>
          <a:p>
            <a:pPr algn="ctr"/>
            <a:r>
              <a:rPr lang="fr-FR">
                <a:solidFill>
                  <a:schemeClr val="bg1"/>
                </a:solidFill>
                <a:latin typeface="Arial" charset="0"/>
              </a:rPr>
              <a:t>Injection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4572000" y="5410200"/>
            <a:ext cx="16764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>
                <a:solidFill>
                  <a:schemeClr val="bg1"/>
                </a:solidFill>
                <a:latin typeface="Arial" charset="0"/>
              </a:rPr>
              <a:t>Op. 20</a:t>
            </a:r>
          </a:p>
          <a:p>
            <a:pPr algn="ctr"/>
            <a:r>
              <a:rPr lang="fr-FR">
                <a:solidFill>
                  <a:schemeClr val="bg1"/>
                </a:solidFill>
                <a:latin typeface="Arial" charset="0"/>
              </a:rPr>
              <a:t>Assemblage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2514600" y="4343400"/>
            <a:ext cx="1504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>
                <a:latin typeface="Arial" charset="0"/>
              </a:rPr>
              <a:t>Opération</a:t>
            </a:r>
            <a:br>
              <a:rPr lang="fr-FR">
                <a:latin typeface="Arial" charset="0"/>
              </a:rPr>
            </a:br>
            <a:r>
              <a:rPr lang="fr-FR">
                <a:latin typeface="Arial" charset="0"/>
              </a:rPr>
              <a:t>non déclarée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4800600" y="4343400"/>
            <a:ext cx="1187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>
                <a:latin typeface="Arial" charset="0"/>
              </a:rPr>
              <a:t>Opération</a:t>
            </a:r>
            <a:br>
              <a:rPr lang="fr-FR">
                <a:latin typeface="Arial" charset="0"/>
              </a:rPr>
            </a:br>
            <a:r>
              <a:rPr lang="fr-FR">
                <a:latin typeface="Arial" charset="0"/>
              </a:rPr>
              <a:t>déclarée</a:t>
            </a:r>
          </a:p>
        </p:txBody>
      </p:sp>
      <p:sp>
        <p:nvSpPr>
          <p:cNvPr id="18447" name="Oval 15"/>
          <p:cNvSpPr>
            <a:spLocks noChangeArrowheads="1"/>
          </p:cNvSpPr>
          <p:nvPr/>
        </p:nvSpPr>
        <p:spPr bwMode="auto">
          <a:xfrm>
            <a:off x="6096000" y="5715000"/>
            <a:ext cx="3810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6711950" y="4953000"/>
            <a:ext cx="2228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solidFill>
                  <a:srgbClr val="008000"/>
                </a:solidFill>
                <a:latin typeface="Arial" charset="0"/>
              </a:rPr>
              <a:t>Point de comptage</a:t>
            </a:r>
            <a:endParaRPr lang="fr-FR">
              <a:solidFill>
                <a:srgbClr val="008000"/>
              </a:solidFill>
              <a:latin typeface="Arial" charset="0"/>
            </a:endParaRPr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 flipH="1">
            <a:off x="6400800" y="5257800"/>
            <a:ext cx="45720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2110-E008-468B-8DC0-469EE8060601}" type="slidenum">
              <a:rPr lang="en-US"/>
              <a:pPr/>
              <a:t>28</a:t>
            </a:fld>
            <a:endParaRPr lang="en-US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fr-FR"/>
              <a:t>Informations complémentaires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>
                <a:solidFill>
                  <a:srgbClr val="008000"/>
                </a:solidFill>
              </a:rPr>
              <a:t>Chevauchement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Sera étudié dans la planification</a:t>
            </a:r>
          </a:p>
          <a:p>
            <a:pPr>
              <a:lnSpc>
                <a:spcPct val="90000"/>
              </a:lnSpc>
            </a:pPr>
            <a:r>
              <a:rPr lang="fr-FR" sz="2800">
                <a:solidFill>
                  <a:srgbClr val="008000"/>
                </a:solidFill>
              </a:rPr>
              <a:t>Machine imposée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L’opération de gamme soit se dérouler impérativement sur la machine spécifiée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Information utilisée dans l’ordonnancement</a:t>
            </a:r>
          </a:p>
          <a:p>
            <a:pPr>
              <a:lnSpc>
                <a:spcPct val="90000"/>
              </a:lnSpc>
            </a:pPr>
            <a:r>
              <a:rPr lang="fr-FR" sz="2800">
                <a:solidFill>
                  <a:srgbClr val="008000"/>
                </a:solidFill>
              </a:rPr>
              <a:t>Outillage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Code de l’outillage nécessaire à l’opération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Doit figurer dans la </a:t>
            </a:r>
            <a:r>
              <a:rPr lang="fr-FR" sz="2400">
                <a:solidFill>
                  <a:srgbClr val="008000"/>
                </a:solidFill>
              </a:rPr>
              <a:t>table des outillages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Calcul des charges par outillage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L’ordonnancement peut vérifier la disponibilité de l’outillage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21B5C-79B6-4C69-99A2-48CA387AA2F0}" type="slidenum">
              <a:rPr lang="en-US"/>
              <a:pPr/>
              <a:t>29</a:t>
            </a:fld>
            <a:endParaRPr 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Liaisons articles - gammes</a:t>
            </a:r>
          </a:p>
        </p:txBody>
      </p:sp>
      <p:grpSp>
        <p:nvGrpSpPr>
          <p:cNvPr id="57356" name="Group 12"/>
          <p:cNvGrpSpPr>
            <a:grpSpLocks/>
          </p:cNvGrpSpPr>
          <p:nvPr/>
        </p:nvGrpSpPr>
        <p:grpSpPr bwMode="auto">
          <a:xfrm>
            <a:off x="685800" y="2209800"/>
            <a:ext cx="4343400" cy="3048000"/>
            <a:chOff x="1056" y="1440"/>
            <a:chExt cx="2736" cy="19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1056" y="1440"/>
              <a:ext cx="1008" cy="336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2400">
                  <a:latin typeface="Arial" charset="0"/>
                </a:rPr>
                <a:t>Article A</a:t>
              </a:r>
            </a:p>
          </p:txBody>
        </p:sp>
        <p:sp>
          <p:nvSpPr>
            <p:cNvPr id="57348" name="Rectangle 4"/>
            <p:cNvSpPr>
              <a:spLocks noChangeArrowheads="1"/>
            </p:cNvSpPr>
            <p:nvPr/>
          </p:nvSpPr>
          <p:spPr bwMode="auto">
            <a:xfrm>
              <a:off x="2784" y="1440"/>
              <a:ext cx="1008" cy="336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2400">
                  <a:latin typeface="Arial" charset="0"/>
                </a:rPr>
                <a:t>Article B</a:t>
              </a:r>
            </a:p>
          </p:txBody>
        </p:sp>
        <p:sp>
          <p:nvSpPr>
            <p:cNvPr id="57349" name="Rectangle 5"/>
            <p:cNvSpPr>
              <a:spLocks noChangeArrowheads="1"/>
            </p:cNvSpPr>
            <p:nvPr/>
          </p:nvSpPr>
          <p:spPr bwMode="auto">
            <a:xfrm>
              <a:off x="1056" y="3024"/>
              <a:ext cx="1008" cy="336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2400">
                  <a:latin typeface="Arial" charset="0"/>
                </a:rPr>
                <a:t>Gamme X</a:t>
              </a:r>
            </a:p>
          </p:txBody>
        </p:sp>
        <p:sp>
          <p:nvSpPr>
            <p:cNvPr id="57350" name="Rectangle 6"/>
            <p:cNvSpPr>
              <a:spLocks noChangeArrowheads="1"/>
            </p:cNvSpPr>
            <p:nvPr/>
          </p:nvSpPr>
          <p:spPr bwMode="auto">
            <a:xfrm>
              <a:off x="2784" y="3024"/>
              <a:ext cx="1008" cy="336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2400">
                  <a:latin typeface="Arial" charset="0"/>
                </a:rPr>
                <a:t>Gamme Y</a:t>
              </a:r>
            </a:p>
          </p:txBody>
        </p:sp>
        <p:cxnSp>
          <p:nvCxnSpPr>
            <p:cNvPr id="57352" name="AutoShape 8"/>
            <p:cNvCxnSpPr>
              <a:cxnSpLocks noChangeShapeType="1"/>
              <a:stCxn id="57347" idx="2"/>
              <a:endCxn id="57349" idx="0"/>
            </p:cNvCxnSpPr>
            <p:nvPr/>
          </p:nvCxnSpPr>
          <p:spPr bwMode="auto">
            <a:xfrm>
              <a:off x="1560" y="1776"/>
              <a:ext cx="0" cy="124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7353" name="AutoShape 9"/>
            <p:cNvCxnSpPr>
              <a:cxnSpLocks noChangeShapeType="1"/>
              <a:stCxn id="57348" idx="2"/>
              <a:endCxn id="57349" idx="0"/>
            </p:cNvCxnSpPr>
            <p:nvPr/>
          </p:nvCxnSpPr>
          <p:spPr bwMode="auto">
            <a:xfrm flipH="1">
              <a:off x="1560" y="1776"/>
              <a:ext cx="1728" cy="124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7354" name="AutoShape 10"/>
            <p:cNvCxnSpPr>
              <a:cxnSpLocks noChangeShapeType="1"/>
              <a:stCxn id="57347" idx="2"/>
              <a:endCxn id="57350" idx="0"/>
            </p:cNvCxnSpPr>
            <p:nvPr/>
          </p:nvCxnSpPr>
          <p:spPr bwMode="auto">
            <a:xfrm>
              <a:off x="1560" y="1776"/>
              <a:ext cx="1728" cy="124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7355" name="AutoShape 11"/>
            <p:cNvCxnSpPr>
              <a:cxnSpLocks noChangeShapeType="1"/>
              <a:stCxn id="57348" idx="2"/>
              <a:endCxn id="57350" idx="0"/>
            </p:cNvCxnSpPr>
            <p:nvPr/>
          </p:nvCxnSpPr>
          <p:spPr bwMode="auto">
            <a:xfrm>
              <a:off x="3288" y="1776"/>
              <a:ext cx="0" cy="124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5334000" y="2209800"/>
            <a:ext cx="38496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2000" b="1">
                <a:solidFill>
                  <a:srgbClr val="008000"/>
                </a:solidFill>
                <a:latin typeface="Arial" charset="0"/>
              </a:rPr>
              <a:t>Plusieurs articles</a:t>
            </a:r>
            <a:r>
              <a:rPr lang="fr-FR" sz="2000" b="1">
                <a:latin typeface="Arial" charset="0"/>
              </a:rPr>
              <a:t> peuvent </a:t>
            </a:r>
            <a:br>
              <a:rPr lang="fr-FR" sz="2000" b="1">
                <a:latin typeface="Arial" charset="0"/>
              </a:rPr>
            </a:br>
            <a:r>
              <a:rPr lang="fr-FR" sz="2000" b="1">
                <a:latin typeface="Arial" charset="0"/>
              </a:rPr>
              <a:t>utiliser la </a:t>
            </a:r>
            <a:r>
              <a:rPr lang="fr-FR" sz="2000" b="1">
                <a:solidFill>
                  <a:srgbClr val="008000"/>
                </a:solidFill>
                <a:latin typeface="Arial" charset="0"/>
              </a:rPr>
              <a:t>même gamme</a:t>
            </a:r>
          </a:p>
          <a:p>
            <a:r>
              <a:rPr lang="fr-FR" sz="2000" b="1">
                <a:latin typeface="Arial" charset="0"/>
              </a:rPr>
              <a:t>exemple : produits identiques </a:t>
            </a:r>
            <a:br>
              <a:rPr lang="fr-FR" sz="2000" b="1">
                <a:latin typeface="Arial" charset="0"/>
              </a:rPr>
            </a:br>
            <a:r>
              <a:rPr lang="fr-FR" sz="2000" b="1">
                <a:latin typeface="Arial" charset="0"/>
              </a:rPr>
              <a:t>en deux couleurs différentes</a:t>
            </a:r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5334000" y="3870325"/>
            <a:ext cx="35814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fr-FR" sz="2000" b="1">
                <a:solidFill>
                  <a:srgbClr val="008000"/>
                </a:solidFill>
                <a:latin typeface="Arial" charset="0"/>
              </a:rPr>
              <a:t>Un article</a:t>
            </a:r>
            <a:r>
              <a:rPr lang="fr-FR" sz="2000" b="1">
                <a:latin typeface="Arial" charset="0"/>
              </a:rPr>
              <a:t> peut avoir </a:t>
            </a:r>
            <a:r>
              <a:rPr lang="fr-FR" sz="2000" b="1">
                <a:solidFill>
                  <a:srgbClr val="008000"/>
                </a:solidFill>
                <a:latin typeface="Arial" charset="0"/>
              </a:rPr>
              <a:t>plusieurs gammes</a:t>
            </a:r>
            <a:r>
              <a:rPr lang="fr-FR" sz="2000" b="1">
                <a:latin typeface="Arial" charset="0"/>
              </a:rPr>
              <a:t> :</a:t>
            </a:r>
            <a:br>
              <a:rPr lang="fr-FR" sz="2000" b="1">
                <a:latin typeface="Arial" charset="0"/>
              </a:rPr>
            </a:br>
            <a:r>
              <a:rPr lang="fr-FR" sz="2000" b="1">
                <a:latin typeface="Arial" charset="0"/>
              </a:rPr>
              <a:t>- une gamme principale (gamme de lancement)</a:t>
            </a:r>
          </a:p>
          <a:p>
            <a:r>
              <a:rPr lang="fr-FR" sz="2000" b="1">
                <a:latin typeface="Arial" charset="0"/>
              </a:rPr>
              <a:t>- une ou plusieurs gammes de remplacement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405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785926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A46D1-20F2-4863-B95F-EF53E1FBC257}" type="slidenum">
              <a:rPr lang="en-US"/>
              <a:pPr/>
              <a:t>3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Les qualifications de personnel</a:t>
            </a: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357158" y="4357694"/>
            <a:ext cx="6165850" cy="1311275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tabLst>
                <a:tab pos="381000" algn="l"/>
              </a:tabLst>
            </a:pPr>
            <a:r>
              <a:rPr lang="fr-FR" sz="2000" dirty="0">
                <a:latin typeface="Arial" charset="0"/>
              </a:rPr>
              <a:t>Il est possible de définir des </a:t>
            </a:r>
            <a:r>
              <a:rPr lang="fr-FR" sz="2000" dirty="0">
                <a:solidFill>
                  <a:srgbClr val="008000"/>
                </a:solidFill>
                <a:latin typeface="Arial" charset="0"/>
              </a:rPr>
              <a:t>catégories de personnel</a:t>
            </a:r>
            <a:r>
              <a:rPr lang="fr-FR" sz="2000" dirty="0">
                <a:latin typeface="Arial" charset="0"/>
              </a:rPr>
              <a:t> </a:t>
            </a:r>
          </a:p>
          <a:p>
            <a:pPr>
              <a:tabLst>
                <a:tab pos="381000" algn="l"/>
              </a:tabLst>
            </a:pPr>
            <a:r>
              <a:rPr lang="fr-FR" sz="2000" dirty="0">
                <a:latin typeface="Arial" charset="0"/>
              </a:rPr>
              <a:t>selon leur </a:t>
            </a:r>
            <a:r>
              <a:rPr lang="fr-FR" sz="2000" dirty="0">
                <a:solidFill>
                  <a:srgbClr val="008000"/>
                </a:solidFill>
                <a:latin typeface="Arial" charset="0"/>
              </a:rPr>
              <a:t>qualification</a:t>
            </a:r>
            <a:r>
              <a:rPr lang="fr-FR" sz="2000" dirty="0">
                <a:latin typeface="Arial" charset="0"/>
              </a:rPr>
              <a:t> pour</a:t>
            </a:r>
          </a:p>
          <a:p>
            <a:pPr>
              <a:buFontTx/>
              <a:buChar char="•"/>
              <a:tabLst>
                <a:tab pos="381000" algn="l"/>
              </a:tabLst>
            </a:pPr>
            <a:r>
              <a:rPr lang="fr-FR" sz="2000" dirty="0">
                <a:latin typeface="Arial" charset="0"/>
              </a:rPr>
              <a:t> 	calculer les charges par qualification</a:t>
            </a:r>
          </a:p>
          <a:p>
            <a:pPr>
              <a:buFontTx/>
              <a:buChar char="•"/>
              <a:tabLst>
                <a:tab pos="381000" algn="l"/>
              </a:tabLst>
            </a:pPr>
            <a:r>
              <a:rPr lang="fr-FR" sz="2000" dirty="0">
                <a:latin typeface="Arial" charset="0"/>
              </a:rPr>
              <a:t> 	ajuster les capacités par qualification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4D8D-FA69-47BF-86A3-E8414F867CD4}" type="slidenum">
              <a:rPr lang="en-US"/>
              <a:pPr/>
              <a:t>30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Gamme principale </a:t>
            </a:r>
            <a:br>
              <a:rPr lang="fr-FR"/>
            </a:br>
            <a:r>
              <a:rPr lang="fr-FR"/>
              <a:t>et gammes de remplacement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>
                <a:solidFill>
                  <a:srgbClr val="009900"/>
                </a:solidFill>
              </a:rPr>
              <a:t>Gamme principale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utilisée pour la planification des fabrications</a:t>
            </a:r>
            <a:endParaRPr lang="fr-FR"/>
          </a:p>
          <a:p>
            <a:pPr>
              <a:lnSpc>
                <a:spcPct val="90000"/>
              </a:lnSpc>
            </a:pPr>
            <a:r>
              <a:rPr lang="fr-FR">
                <a:solidFill>
                  <a:srgbClr val="009900"/>
                </a:solidFill>
              </a:rPr>
              <a:t>Gammes de remplacement</a:t>
            </a:r>
          </a:p>
          <a:p>
            <a:pPr lvl="1">
              <a:lnSpc>
                <a:spcPct val="90000"/>
              </a:lnSpc>
            </a:pPr>
            <a:r>
              <a:rPr lang="fr-FR" sz="2000"/>
              <a:t>permettent de décrire des processus de fabrication différents pour le même produit</a:t>
            </a:r>
            <a:endParaRPr lang="fr-FR" sz="1800" b="1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r>
              <a:rPr lang="fr-FR" sz="2400"/>
              <a:t>exemples :</a:t>
            </a:r>
            <a:endParaRPr lang="fr-FR"/>
          </a:p>
          <a:p>
            <a:pPr marL="1162050" lvl="2">
              <a:lnSpc>
                <a:spcPct val="90000"/>
              </a:lnSpc>
            </a:pPr>
            <a:r>
              <a:rPr lang="fr-FR" sz="2000"/>
              <a:t>gamme pour petite série</a:t>
            </a:r>
          </a:p>
          <a:p>
            <a:pPr marL="1162050" lvl="2">
              <a:lnSpc>
                <a:spcPct val="90000"/>
              </a:lnSpc>
            </a:pPr>
            <a:r>
              <a:rPr lang="fr-FR" sz="2000"/>
              <a:t>gamme de secours (indisponibilité de moyens)</a:t>
            </a:r>
          </a:p>
          <a:p>
            <a:pPr marL="1162050" lvl="2">
              <a:lnSpc>
                <a:spcPct val="90000"/>
              </a:lnSpc>
            </a:pPr>
            <a:r>
              <a:rPr lang="fr-FR" sz="2000"/>
              <a:t>gamme faisant appel à la sous-traitance</a:t>
            </a:r>
          </a:p>
          <a:p>
            <a:pPr marL="1162050" lvl="2">
              <a:lnSpc>
                <a:spcPct val="90000"/>
              </a:lnSpc>
            </a:pPr>
            <a:r>
              <a:rPr lang="fr-FR" sz="2000"/>
              <a:t>scission du process standard effectué en flux </a:t>
            </a:r>
            <a:br>
              <a:rPr lang="fr-FR" sz="2000"/>
            </a:br>
            <a:r>
              <a:rPr lang="fr-FR" sz="2000"/>
              <a:t>en un process avec rupture de flux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peuvent être sélectionnées pour un OF particulier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47F7-AE8B-4B77-A6DC-F8C7BD0F7E54}" type="slidenum">
              <a:rPr lang="en-US"/>
              <a:pPr/>
              <a:t>31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8748713" cy="1143000"/>
          </a:xfrm>
        </p:spPr>
        <p:txBody>
          <a:bodyPr/>
          <a:lstStyle/>
          <a:p>
            <a:r>
              <a:rPr lang="fr-FR"/>
              <a:t>Gamme de lancement </a:t>
            </a:r>
            <a:br>
              <a:rPr lang="fr-FR"/>
            </a:br>
            <a:r>
              <a:rPr lang="fr-FR"/>
              <a:t>et gammes de remplacement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62000" y="1600200"/>
            <a:ext cx="22098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Article fabriqué</a:t>
            </a:r>
            <a:endParaRPr lang="fr-FR" sz="2400">
              <a:latin typeface="Arial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762000" y="2819400"/>
            <a:ext cx="2209800" cy="685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Gamme</a:t>
            </a:r>
            <a:br>
              <a:rPr lang="fr-FR" sz="2000">
                <a:latin typeface="Arial" charset="0"/>
              </a:rPr>
            </a:br>
            <a:r>
              <a:rPr lang="fr-FR" sz="2000">
                <a:latin typeface="Arial" charset="0"/>
              </a:rPr>
              <a:t>de lancement</a:t>
            </a:r>
            <a:endParaRPr lang="fr-FR" sz="2400">
              <a:latin typeface="Arial" charset="0"/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1524000" y="3733800"/>
            <a:ext cx="1447800" cy="8382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r-FR" sz="1600" b="1">
                <a:latin typeface="Arial" charset="0"/>
              </a:rPr>
              <a:t>Op. 40</a:t>
            </a:r>
            <a:endParaRPr lang="fr-FR" sz="2400" b="1">
              <a:latin typeface="Arial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1295400" y="4038600"/>
            <a:ext cx="1447800" cy="8382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r-FR" sz="1600" b="1">
                <a:latin typeface="Arial" charset="0"/>
              </a:rPr>
              <a:t>Op. 30</a:t>
            </a:r>
            <a:endParaRPr lang="fr-FR" sz="2400" b="1">
              <a:latin typeface="Arial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1066800" y="4343400"/>
            <a:ext cx="1447800" cy="8382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r-FR" sz="1600" b="1">
                <a:latin typeface="Arial" charset="0"/>
              </a:rPr>
              <a:t>Op. 20</a:t>
            </a:r>
            <a:endParaRPr lang="fr-FR" sz="2400" b="1">
              <a:latin typeface="Arial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838200" y="4648200"/>
            <a:ext cx="1447800" cy="8382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r-FR" sz="1600" b="1">
                <a:latin typeface="Arial" charset="0"/>
              </a:rPr>
              <a:t>Op. 10</a:t>
            </a:r>
            <a:endParaRPr lang="fr-FR" sz="2400" b="1">
              <a:latin typeface="Arial" charset="0"/>
            </a:endParaRP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3733800" y="2819400"/>
            <a:ext cx="2209800" cy="6858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Gamme de</a:t>
            </a:r>
          </a:p>
          <a:p>
            <a:pPr algn="ctr"/>
            <a:r>
              <a:rPr lang="fr-FR" sz="2000">
                <a:latin typeface="Arial" charset="0"/>
              </a:rPr>
              <a:t> remplacement 1</a:t>
            </a:r>
            <a:endParaRPr lang="fr-FR" sz="2400">
              <a:latin typeface="Arial" charset="0"/>
            </a:endParaRP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4495800" y="3733800"/>
            <a:ext cx="1447800" cy="838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r-FR" sz="1600" b="1">
                <a:latin typeface="Arial" charset="0"/>
              </a:rPr>
              <a:t>Op. 40</a:t>
            </a:r>
            <a:endParaRPr lang="fr-FR" sz="2400" b="1">
              <a:latin typeface="Arial" charset="0"/>
            </a:endParaRP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4267200" y="4038600"/>
            <a:ext cx="1447800" cy="838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r-FR" sz="1600" b="1">
                <a:latin typeface="Arial" charset="0"/>
              </a:rPr>
              <a:t>Op. 30</a:t>
            </a:r>
            <a:endParaRPr lang="fr-FR" sz="2400" b="1">
              <a:latin typeface="Arial" charset="0"/>
            </a:endParaRP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4038600" y="4343400"/>
            <a:ext cx="1447800" cy="838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r-FR" sz="1600" b="1">
                <a:latin typeface="Arial" charset="0"/>
              </a:rPr>
              <a:t>Op. 20</a:t>
            </a:r>
            <a:endParaRPr lang="fr-FR" sz="2400" b="1">
              <a:latin typeface="Arial" charset="0"/>
            </a:endParaRP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3810000" y="4648200"/>
            <a:ext cx="1447800" cy="838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r-FR" sz="1600" b="1">
                <a:latin typeface="Arial" charset="0"/>
              </a:rPr>
              <a:t>Op. 10</a:t>
            </a:r>
            <a:endParaRPr lang="fr-FR" sz="2400" b="1">
              <a:latin typeface="Arial" charset="0"/>
            </a:endParaRPr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>
            <a:off x="6477000" y="2819400"/>
            <a:ext cx="2209800" cy="6858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Gamme de</a:t>
            </a:r>
            <a:br>
              <a:rPr lang="fr-FR" sz="2000">
                <a:latin typeface="Arial" charset="0"/>
              </a:rPr>
            </a:br>
            <a:r>
              <a:rPr lang="fr-FR" sz="2000">
                <a:latin typeface="Arial" charset="0"/>
              </a:rPr>
              <a:t>remplacement 2</a:t>
            </a:r>
            <a:endParaRPr lang="fr-FR" sz="2400">
              <a:latin typeface="Arial" charset="0"/>
            </a:endParaRPr>
          </a:p>
        </p:txBody>
      </p:sp>
      <p:sp>
        <p:nvSpPr>
          <p:cNvPr id="14355" name="Rectangle 19"/>
          <p:cNvSpPr>
            <a:spLocks noChangeArrowheads="1"/>
          </p:cNvSpPr>
          <p:nvPr/>
        </p:nvSpPr>
        <p:spPr bwMode="auto">
          <a:xfrm>
            <a:off x="7239000" y="3733800"/>
            <a:ext cx="1447800" cy="838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r-FR" sz="1600" b="1">
                <a:latin typeface="Arial" charset="0"/>
              </a:rPr>
              <a:t>Op. 40</a:t>
            </a:r>
            <a:endParaRPr lang="fr-FR" sz="2400" b="1">
              <a:latin typeface="Arial" charset="0"/>
            </a:endParaRP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7010400" y="4038600"/>
            <a:ext cx="1447800" cy="838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r-FR" sz="1600" b="1">
                <a:latin typeface="Arial" charset="0"/>
              </a:rPr>
              <a:t>Op. 30</a:t>
            </a:r>
            <a:endParaRPr lang="fr-FR" sz="2400" b="1">
              <a:latin typeface="Arial" charset="0"/>
            </a:endParaRPr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6781800" y="4343400"/>
            <a:ext cx="1447800" cy="838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r-FR" sz="1600" b="1">
                <a:latin typeface="Arial" charset="0"/>
              </a:rPr>
              <a:t>Op. 20</a:t>
            </a:r>
            <a:endParaRPr lang="fr-FR" sz="2400" b="1">
              <a:latin typeface="Arial" charset="0"/>
            </a:endParaRPr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6553200" y="4648200"/>
            <a:ext cx="1447800" cy="838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r-FR" sz="1600" b="1">
                <a:latin typeface="Arial" charset="0"/>
              </a:rPr>
              <a:t>Op. 10</a:t>
            </a:r>
            <a:endParaRPr lang="fr-FR" sz="2400" b="1">
              <a:latin typeface="Arial" charset="0"/>
            </a:endParaRPr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1828800" y="23622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4360" name="Line 24"/>
          <p:cNvSpPr>
            <a:spLocks noChangeShapeType="1"/>
          </p:cNvSpPr>
          <p:nvPr/>
        </p:nvSpPr>
        <p:spPr bwMode="auto">
          <a:xfrm>
            <a:off x="2971800" y="2362200"/>
            <a:ext cx="15240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4361" name="Line 25"/>
          <p:cNvSpPr>
            <a:spLocks noChangeShapeType="1"/>
          </p:cNvSpPr>
          <p:nvPr/>
        </p:nvSpPr>
        <p:spPr bwMode="auto">
          <a:xfrm>
            <a:off x="2971800" y="2362200"/>
            <a:ext cx="44196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5E351-3587-4D69-831A-06A30A4B8570}" type="slidenum">
              <a:rPr lang="en-US"/>
              <a:pPr/>
              <a:t>32</a:t>
            </a:fld>
            <a:endParaRPr 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Bibliothèque d’opérations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800"/>
              <a:t>Dans les gammes, les mêmes opérations reviennent souvent</a:t>
            </a:r>
          </a:p>
          <a:p>
            <a:r>
              <a:rPr lang="fr-FR" sz="2800"/>
              <a:t>Constitution d’une bibliothèque d’opérations standards</a:t>
            </a:r>
          </a:p>
          <a:p>
            <a:r>
              <a:rPr lang="fr-FR" sz="2800"/>
              <a:t>Appel des opérations de bibliothèques dans les phases des gammes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6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500174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B028-3BC7-4D7D-BE64-D56E81D3E03C}" type="slidenum">
              <a:rPr lang="en-US"/>
              <a:pPr/>
              <a:t>33</a:t>
            </a:fld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Bibliothèque d’opérations</a:t>
            </a: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714348" y="2571744"/>
            <a:ext cx="1752600" cy="2225675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fr-FR" sz="2000" dirty="0">
                <a:latin typeface="Arial" charset="0"/>
              </a:rPr>
              <a:t>Définition d’opérations standards qui peuvent être réutilisées pour écrire les gammes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89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643050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8E47C-8474-4205-B450-2EDB4CED39E6}" type="slidenum">
              <a:rPr lang="en-US"/>
              <a:pPr/>
              <a:t>34</a:t>
            </a:fld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36013" cy="1143000"/>
          </a:xfrm>
        </p:spPr>
        <p:txBody>
          <a:bodyPr/>
          <a:lstStyle/>
          <a:p>
            <a:r>
              <a:rPr lang="fr-FR"/>
              <a:t>Appel d’une opération standard</a:t>
            </a:r>
          </a:p>
        </p:txBody>
      </p:sp>
      <p:sp>
        <p:nvSpPr>
          <p:cNvPr id="75780" name="AutoShape 4"/>
          <p:cNvSpPr>
            <a:spLocks noChangeArrowheads="1"/>
          </p:cNvSpPr>
          <p:nvPr/>
        </p:nvSpPr>
        <p:spPr bwMode="auto">
          <a:xfrm>
            <a:off x="4786314" y="2786058"/>
            <a:ext cx="3168650" cy="914400"/>
          </a:xfrm>
          <a:prstGeom prst="wedgeRoundRectCallout">
            <a:avLst>
              <a:gd name="adj1" fmla="val -88565"/>
              <a:gd name="adj2" fmla="val -87351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2. Appel de la bibliothèque</a:t>
            </a:r>
          </a:p>
          <a:p>
            <a:pPr algn="ctr"/>
            <a:r>
              <a:rPr lang="fr-FR" sz="2000">
                <a:latin typeface="Arial" charset="0"/>
              </a:rPr>
              <a:t>d’opérations</a:t>
            </a:r>
          </a:p>
        </p:txBody>
      </p:sp>
      <p:sp>
        <p:nvSpPr>
          <p:cNvPr id="75790" name="AutoShape 14"/>
          <p:cNvSpPr>
            <a:spLocks noChangeArrowheads="1"/>
          </p:cNvSpPr>
          <p:nvPr/>
        </p:nvSpPr>
        <p:spPr bwMode="auto">
          <a:xfrm>
            <a:off x="2643174" y="1428736"/>
            <a:ext cx="1871662" cy="719137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r-FR"/>
              <a:t>1. Cliquer sur ‘Nouvelle’</a:t>
            </a:r>
          </a:p>
        </p:txBody>
      </p:sp>
      <p:sp>
        <p:nvSpPr>
          <p:cNvPr id="75791" name="AutoShape 15"/>
          <p:cNvSpPr>
            <a:spLocks noChangeArrowheads="1"/>
          </p:cNvSpPr>
          <p:nvPr/>
        </p:nvSpPr>
        <p:spPr bwMode="auto">
          <a:xfrm>
            <a:off x="4857752" y="4786322"/>
            <a:ext cx="1871663" cy="719138"/>
          </a:xfrm>
          <a:prstGeom prst="wedgeRoundRectCallout">
            <a:avLst>
              <a:gd name="adj1" fmla="val -83671"/>
              <a:gd name="adj2" fmla="val -17097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r-FR"/>
              <a:t>3. Sélectionner et valider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 animBg="1" autoUpdateAnimBg="0"/>
      <p:bldP spid="75790" grpId="0" animBg="1"/>
      <p:bldP spid="7579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E4C8-07F4-41CA-A157-4313C68411DB}" type="slidenum">
              <a:rPr lang="en-US"/>
              <a:pPr/>
              <a:t>35</a:t>
            </a:fld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Validation de l’opération</a:t>
            </a:r>
          </a:p>
        </p:txBody>
      </p:sp>
      <p:pic>
        <p:nvPicPr>
          <p:cNvPr id="7680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643050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B2D66-3364-4B48-B15E-2E55E31AB656}" type="slidenum">
              <a:rPr lang="en-US"/>
              <a:pPr/>
              <a:t>36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Le graphe d’une gamme</a:t>
            </a:r>
          </a:p>
        </p:txBody>
      </p:sp>
      <p:pic>
        <p:nvPicPr>
          <p:cNvPr id="7885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785926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A46D1-20F2-4863-B95F-EF53E1FBC257}" type="slidenum">
              <a:rPr lang="en-US"/>
              <a:pPr/>
              <a:t>4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</a:t>
            </a:r>
            <a:r>
              <a:rPr lang="fr-FR" dirty="0" smtClean="0"/>
              <a:t>effectifs des qualifications</a:t>
            </a:r>
            <a:endParaRPr lang="fr-FR" dirty="0"/>
          </a:p>
        </p:txBody>
      </p:sp>
      <p:pic>
        <p:nvPicPr>
          <p:cNvPr id="11264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714488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98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500174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A2AD-DA9B-497B-B0AB-96B46ECD8249}" type="slidenum">
              <a:rPr lang="en-US"/>
              <a:pPr/>
              <a:t>5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Les postes de charge</a:t>
            </a: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152400" y="1797050"/>
            <a:ext cx="2438400" cy="4048125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30000"/>
              </a:spcBef>
            </a:pPr>
            <a:r>
              <a:rPr lang="fr-FR" b="1" dirty="0">
                <a:latin typeface="Arial" charset="0"/>
              </a:rPr>
              <a:t>Informations </a:t>
            </a:r>
            <a:br>
              <a:rPr lang="fr-FR" b="1" dirty="0">
                <a:latin typeface="Arial" charset="0"/>
              </a:rPr>
            </a:br>
            <a:r>
              <a:rPr lang="fr-FR" b="1" dirty="0">
                <a:latin typeface="Arial" charset="0"/>
              </a:rPr>
              <a:t>complémentaires :</a:t>
            </a:r>
          </a:p>
          <a:p>
            <a:pPr>
              <a:spcBef>
                <a:spcPct val="30000"/>
              </a:spcBef>
            </a:pPr>
            <a:r>
              <a:rPr lang="fr-FR" b="1" dirty="0">
                <a:latin typeface="Arial" charset="0"/>
              </a:rPr>
              <a:t>1- Poste critique</a:t>
            </a:r>
          </a:p>
          <a:p>
            <a:pPr>
              <a:spcBef>
                <a:spcPct val="30000"/>
              </a:spcBef>
            </a:pPr>
            <a:r>
              <a:rPr lang="fr-FR" b="1" dirty="0">
                <a:latin typeface="Arial" charset="0"/>
              </a:rPr>
              <a:t>2- Atelier</a:t>
            </a:r>
          </a:p>
          <a:p>
            <a:pPr>
              <a:spcBef>
                <a:spcPct val="30000"/>
              </a:spcBef>
            </a:pPr>
            <a:r>
              <a:rPr lang="fr-FR" b="1" dirty="0">
                <a:latin typeface="Arial" charset="0"/>
              </a:rPr>
              <a:t>3- Calendrier</a:t>
            </a:r>
          </a:p>
          <a:p>
            <a:pPr>
              <a:spcBef>
                <a:spcPct val="30000"/>
              </a:spcBef>
            </a:pPr>
            <a:r>
              <a:rPr lang="fr-FR" b="1" dirty="0">
                <a:latin typeface="Arial" charset="0"/>
              </a:rPr>
              <a:t>4- Coefficient de rendement</a:t>
            </a:r>
          </a:p>
          <a:p>
            <a:pPr>
              <a:spcBef>
                <a:spcPct val="30000"/>
              </a:spcBef>
            </a:pPr>
            <a:r>
              <a:rPr lang="fr-FR" b="1" dirty="0">
                <a:latin typeface="Arial" charset="0"/>
              </a:rPr>
              <a:t>5- Opérations continues</a:t>
            </a:r>
          </a:p>
          <a:p>
            <a:pPr>
              <a:spcBef>
                <a:spcPct val="30000"/>
              </a:spcBef>
            </a:pPr>
            <a:r>
              <a:rPr lang="fr-FR" b="1" dirty="0">
                <a:latin typeface="Arial" charset="0"/>
              </a:rPr>
              <a:t>6- Qualifications</a:t>
            </a:r>
          </a:p>
          <a:p>
            <a:pPr>
              <a:spcBef>
                <a:spcPct val="30000"/>
              </a:spcBef>
            </a:pPr>
            <a:r>
              <a:rPr lang="fr-FR" b="1" dirty="0">
                <a:latin typeface="Arial" charset="0"/>
              </a:rPr>
              <a:t>7- « Attente avant »</a:t>
            </a:r>
          </a:p>
          <a:p>
            <a:pPr>
              <a:spcBef>
                <a:spcPct val="30000"/>
              </a:spcBef>
            </a:pPr>
            <a:r>
              <a:rPr lang="fr-FR" b="1" dirty="0">
                <a:latin typeface="Arial" charset="0"/>
              </a:rPr>
              <a:t>8- Index d’affichage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A6672-539C-4C22-A2A7-398D1714E2B1}" type="slidenum">
              <a:rPr lang="en-US"/>
              <a:pPr/>
              <a:t>6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Informations complémentaires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359775" cy="4953000"/>
          </a:xfrm>
        </p:spPr>
        <p:txBody>
          <a:bodyPr/>
          <a:lstStyle/>
          <a:p>
            <a:r>
              <a:rPr lang="fr-FR">
                <a:solidFill>
                  <a:srgbClr val="008000"/>
                </a:solidFill>
              </a:rPr>
              <a:t>Poste critique</a:t>
            </a:r>
          </a:p>
          <a:p>
            <a:pPr lvl="1"/>
            <a:r>
              <a:rPr lang="fr-FR" sz="2400"/>
              <a:t>poste dont on suit les charges</a:t>
            </a:r>
            <a:endParaRPr lang="fr-FR"/>
          </a:p>
          <a:p>
            <a:r>
              <a:rPr lang="fr-FR">
                <a:solidFill>
                  <a:srgbClr val="008000"/>
                </a:solidFill>
              </a:rPr>
              <a:t>Atelier</a:t>
            </a:r>
          </a:p>
          <a:p>
            <a:pPr lvl="1"/>
            <a:r>
              <a:rPr lang="fr-FR" sz="2400"/>
              <a:t>permet de cumuler les charges</a:t>
            </a:r>
            <a:endParaRPr lang="fr-FR"/>
          </a:p>
          <a:p>
            <a:pPr lvl="2"/>
            <a:r>
              <a:rPr lang="fr-FR"/>
              <a:t>les ateliers doivent figurer dans la </a:t>
            </a:r>
            <a:r>
              <a:rPr lang="fr-FR">
                <a:solidFill>
                  <a:srgbClr val="008000"/>
                </a:solidFill>
              </a:rPr>
              <a:t>table des ateliers</a:t>
            </a:r>
          </a:p>
          <a:p>
            <a:r>
              <a:rPr lang="fr-FR">
                <a:solidFill>
                  <a:srgbClr val="008000"/>
                </a:solidFill>
              </a:rPr>
              <a:t>Choix du calendrier</a:t>
            </a:r>
          </a:p>
          <a:p>
            <a:pPr lvl="1"/>
            <a:r>
              <a:rPr lang="fr-FR" sz="2400"/>
              <a:t>calendrier d’activité pour le poste (voir </a:t>
            </a:r>
            <a:r>
              <a:rPr lang="fr-FR" sz="2400">
                <a:solidFill>
                  <a:srgbClr val="008000"/>
                </a:solidFill>
              </a:rPr>
              <a:t>Planification</a:t>
            </a:r>
            <a:r>
              <a:rPr lang="fr-FR" sz="2400"/>
              <a:t>)</a:t>
            </a:r>
          </a:p>
          <a:p>
            <a:pPr lvl="1"/>
            <a:r>
              <a:rPr lang="fr-FR" sz="2400"/>
              <a:t>certains postes peuvent travailler en simple équipe, d’autres en double, avoir des horaires différents, etc..</a:t>
            </a:r>
          </a:p>
          <a:p>
            <a:endParaRPr lang="fr-FR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AB7-75C7-4799-924E-9DFAD8A55165}" type="slidenum">
              <a:rPr lang="en-US"/>
              <a:pPr/>
              <a:t>7</a:t>
            </a:fld>
            <a:endParaRPr 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Informations complémentaires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696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>
                <a:solidFill>
                  <a:srgbClr val="008000"/>
                </a:solidFill>
              </a:rPr>
              <a:t>Coefficient de rendement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Pourcentage de </a:t>
            </a:r>
            <a:r>
              <a:rPr lang="fr-FR" sz="2400">
                <a:solidFill>
                  <a:srgbClr val="000099"/>
                </a:solidFill>
              </a:rPr>
              <a:t>disponibilité effective</a:t>
            </a:r>
            <a:r>
              <a:rPr lang="fr-FR" sz="2400"/>
              <a:t> du poste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la durée des plages horaires du calendrier est multipliée par le coefficient de rendement</a:t>
            </a:r>
            <a:endParaRPr lang="fr-FR"/>
          </a:p>
          <a:p>
            <a:pPr>
              <a:lnSpc>
                <a:spcPct val="90000"/>
              </a:lnSpc>
            </a:pPr>
            <a:r>
              <a:rPr lang="fr-FR">
                <a:solidFill>
                  <a:srgbClr val="008000"/>
                </a:solidFill>
              </a:rPr>
              <a:t>Opérations continues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les opérations ne peuvent être réparties sur plusieurs plages horaires dans le jalonnement et l’ordonnancement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exemples : traitement de surface, traitement thermique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71A9-DE3C-42A3-A7C9-6842C22F7D11}" type="slidenum">
              <a:rPr lang="en-US"/>
              <a:pPr/>
              <a:t>8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Coefficient de rendement</a:t>
            </a: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1371600" y="1524000"/>
            <a:ext cx="55832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b="1">
                <a:solidFill>
                  <a:srgbClr val="000099"/>
                </a:solidFill>
                <a:latin typeface="Arial" charset="0"/>
              </a:rPr>
              <a:t>A partir du calendrier, détermination des plages horaires de travail pour chaque poste de charge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1524000" y="2438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b="1">
                <a:latin typeface="Arial" charset="0"/>
              </a:rPr>
              <a:t>8h</a:t>
            </a: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2743200" y="2438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b="1">
                <a:latin typeface="Arial" charset="0"/>
              </a:rPr>
              <a:t>8h</a:t>
            </a: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3962400" y="2438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b="1">
                <a:latin typeface="Arial" charset="0"/>
              </a:rPr>
              <a:t>8h</a:t>
            </a:r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5181600" y="2438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b="1">
                <a:latin typeface="Arial" charset="0"/>
              </a:rPr>
              <a:t>8h</a:t>
            </a:r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6400800" y="2438400"/>
            <a:ext cx="762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b="1">
                <a:latin typeface="Arial" charset="0"/>
              </a:rPr>
              <a:t>7h</a:t>
            </a:r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>
            <a:off x="1143000" y="2438400"/>
            <a:ext cx="662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1143000" y="2743200"/>
            <a:ext cx="662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1451" name="Rectangle 11"/>
          <p:cNvSpPr>
            <a:spLocks noChangeArrowheads="1"/>
          </p:cNvSpPr>
          <p:nvPr/>
        </p:nvSpPr>
        <p:spPr bwMode="auto">
          <a:xfrm>
            <a:off x="1524000" y="3778250"/>
            <a:ext cx="685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b="1">
                <a:latin typeface="Arial" charset="0"/>
              </a:rPr>
              <a:t>6.4h</a:t>
            </a:r>
          </a:p>
        </p:txBody>
      </p:sp>
      <p:sp>
        <p:nvSpPr>
          <p:cNvPr id="61452" name="Rectangle 12"/>
          <p:cNvSpPr>
            <a:spLocks noChangeArrowheads="1"/>
          </p:cNvSpPr>
          <p:nvPr/>
        </p:nvSpPr>
        <p:spPr bwMode="auto">
          <a:xfrm>
            <a:off x="2743200" y="3778250"/>
            <a:ext cx="685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b="1">
                <a:latin typeface="Arial" charset="0"/>
              </a:rPr>
              <a:t>6.4h</a:t>
            </a:r>
          </a:p>
        </p:txBody>
      </p:sp>
      <p:sp>
        <p:nvSpPr>
          <p:cNvPr id="61453" name="Rectangle 13"/>
          <p:cNvSpPr>
            <a:spLocks noChangeArrowheads="1"/>
          </p:cNvSpPr>
          <p:nvPr/>
        </p:nvSpPr>
        <p:spPr bwMode="auto">
          <a:xfrm>
            <a:off x="3962400" y="3778250"/>
            <a:ext cx="685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b="1">
                <a:latin typeface="Arial" charset="0"/>
              </a:rPr>
              <a:t>6.4h</a:t>
            </a:r>
          </a:p>
        </p:txBody>
      </p:sp>
      <p:sp>
        <p:nvSpPr>
          <p:cNvPr id="61454" name="Rectangle 14"/>
          <p:cNvSpPr>
            <a:spLocks noChangeArrowheads="1"/>
          </p:cNvSpPr>
          <p:nvPr/>
        </p:nvSpPr>
        <p:spPr bwMode="auto">
          <a:xfrm>
            <a:off x="5181600" y="3778250"/>
            <a:ext cx="685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b="1">
                <a:latin typeface="Arial" charset="0"/>
              </a:rPr>
              <a:t>6.4h</a:t>
            </a:r>
          </a:p>
        </p:txBody>
      </p:sp>
      <p:sp>
        <p:nvSpPr>
          <p:cNvPr id="61455" name="Rectangle 15"/>
          <p:cNvSpPr>
            <a:spLocks noChangeArrowheads="1"/>
          </p:cNvSpPr>
          <p:nvPr/>
        </p:nvSpPr>
        <p:spPr bwMode="auto">
          <a:xfrm>
            <a:off x="6400800" y="3778250"/>
            <a:ext cx="685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b="1">
                <a:latin typeface="Arial" charset="0"/>
              </a:rPr>
              <a:t>5.6h</a:t>
            </a:r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>
            <a:off x="1143000" y="3778250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>
            <a:off x="1143000" y="4083050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1458" name="Text Box 18"/>
          <p:cNvSpPr txBox="1">
            <a:spLocks noChangeArrowheads="1"/>
          </p:cNvSpPr>
          <p:nvPr/>
        </p:nvSpPr>
        <p:spPr bwMode="auto">
          <a:xfrm>
            <a:off x="304800" y="2438400"/>
            <a:ext cx="906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600" b="1">
                <a:solidFill>
                  <a:srgbClr val="000099"/>
                </a:solidFill>
                <a:latin typeface="Arial" charset="0"/>
              </a:rPr>
              <a:t>Poste 1</a:t>
            </a:r>
          </a:p>
        </p:txBody>
      </p:sp>
      <p:sp>
        <p:nvSpPr>
          <p:cNvPr id="61459" name="Text Box 19"/>
          <p:cNvSpPr txBox="1">
            <a:spLocks noChangeArrowheads="1"/>
          </p:cNvSpPr>
          <p:nvPr/>
        </p:nvSpPr>
        <p:spPr bwMode="auto">
          <a:xfrm>
            <a:off x="304800" y="3778250"/>
            <a:ext cx="906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600" b="1">
                <a:solidFill>
                  <a:srgbClr val="000099"/>
                </a:solidFill>
                <a:latin typeface="Arial" charset="0"/>
              </a:rPr>
              <a:t>Poste 1</a:t>
            </a:r>
          </a:p>
        </p:txBody>
      </p:sp>
      <p:sp>
        <p:nvSpPr>
          <p:cNvPr id="61460" name="Text Box 20"/>
          <p:cNvSpPr txBox="1">
            <a:spLocks noChangeArrowheads="1"/>
          </p:cNvSpPr>
          <p:nvPr/>
        </p:nvSpPr>
        <p:spPr bwMode="auto">
          <a:xfrm>
            <a:off x="1219200" y="2863850"/>
            <a:ext cx="895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600" b="1">
                <a:latin typeface="Arial" charset="0"/>
              </a:rPr>
              <a:t>Lu 8:00</a:t>
            </a:r>
          </a:p>
        </p:txBody>
      </p:sp>
      <p:sp>
        <p:nvSpPr>
          <p:cNvPr id="61461" name="Text Box 21"/>
          <p:cNvSpPr txBox="1">
            <a:spLocks noChangeArrowheads="1"/>
          </p:cNvSpPr>
          <p:nvPr/>
        </p:nvSpPr>
        <p:spPr bwMode="auto">
          <a:xfrm>
            <a:off x="2438400" y="2863850"/>
            <a:ext cx="930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600" b="1">
                <a:latin typeface="Arial" charset="0"/>
              </a:rPr>
              <a:t>Ma 8:00</a:t>
            </a:r>
          </a:p>
        </p:txBody>
      </p:sp>
      <p:sp>
        <p:nvSpPr>
          <p:cNvPr id="61462" name="Text Box 22"/>
          <p:cNvSpPr txBox="1">
            <a:spLocks noChangeArrowheads="1"/>
          </p:cNvSpPr>
          <p:nvPr/>
        </p:nvSpPr>
        <p:spPr bwMode="auto">
          <a:xfrm>
            <a:off x="3657600" y="2863850"/>
            <a:ext cx="930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600" b="1">
                <a:latin typeface="Arial" charset="0"/>
              </a:rPr>
              <a:t>Me 8:00</a:t>
            </a:r>
          </a:p>
        </p:txBody>
      </p:sp>
      <p:sp>
        <p:nvSpPr>
          <p:cNvPr id="61463" name="Text Box 23"/>
          <p:cNvSpPr txBox="1">
            <a:spLocks noChangeArrowheads="1"/>
          </p:cNvSpPr>
          <p:nvPr/>
        </p:nvSpPr>
        <p:spPr bwMode="auto">
          <a:xfrm>
            <a:off x="4876800" y="2863850"/>
            <a:ext cx="873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600" b="1">
                <a:latin typeface="Arial" charset="0"/>
              </a:rPr>
              <a:t>Je 8:00</a:t>
            </a:r>
          </a:p>
        </p:txBody>
      </p:sp>
      <p:sp>
        <p:nvSpPr>
          <p:cNvPr id="61464" name="Text Box 24"/>
          <p:cNvSpPr txBox="1">
            <a:spLocks noChangeArrowheads="1"/>
          </p:cNvSpPr>
          <p:nvPr/>
        </p:nvSpPr>
        <p:spPr bwMode="auto">
          <a:xfrm>
            <a:off x="6096000" y="2863850"/>
            <a:ext cx="895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600" b="1">
                <a:latin typeface="Arial" charset="0"/>
              </a:rPr>
              <a:t>Ve 8:00</a:t>
            </a:r>
          </a:p>
        </p:txBody>
      </p:sp>
      <p:sp>
        <p:nvSpPr>
          <p:cNvPr id="61465" name="Text Box 25"/>
          <p:cNvSpPr txBox="1">
            <a:spLocks noChangeArrowheads="1"/>
          </p:cNvSpPr>
          <p:nvPr/>
        </p:nvSpPr>
        <p:spPr bwMode="auto">
          <a:xfrm>
            <a:off x="2070100" y="3382963"/>
            <a:ext cx="3949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>
                <a:solidFill>
                  <a:srgbClr val="000099"/>
                </a:solidFill>
                <a:latin typeface="Arial" charset="0"/>
              </a:rPr>
              <a:t>Coefficient de rendement de 80%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C4C2-1CB8-47A0-AEF6-14E94A630166}" type="slidenum">
              <a:rPr lang="en-US"/>
              <a:pPr/>
              <a:t>9</a:t>
            </a:fld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Opérations continues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1524000" y="2438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b="1">
                <a:latin typeface="Arial" charset="0"/>
              </a:rPr>
              <a:t>8h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2743200" y="2438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b="1">
                <a:latin typeface="Arial" charset="0"/>
              </a:rPr>
              <a:t>8h</a:t>
            </a:r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3962400" y="2438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b="1">
                <a:latin typeface="Arial" charset="0"/>
              </a:rPr>
              <a:t>8h</a:t>
            </a:r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5181600" y="2438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b="1">
                <a:latin typeface="Arial" charset="0"/>
              </a:rPr>
              <a:t>8h</a:t>
            </a:r>
          </a:p>
        </p:txBody>
      </p:sp>
      <p:sp>
        <p:nvSpPr>
          <p:cNvPr id="63495" name="Rectangle 7"/>
          <p:cNvSpPr>
            <a:spLocks noChangeArrowheads="1"/>
          </p:cNvSpPr>
          <p:nvPr/>
        </p:nvSpPr>
        <p:spPr bwMode="auto">
          <a:xfrm>
            <a:off x="6400800" y="2438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b="1">
                <a:latin typeface="Arial" charset="0"/>
              </a:rPr>
              <a:t>8h</a:t>
            </a:r>
          </a:p>
        </p:txBody>
      </p:sp>
      <p:sp>
        <p:nvSpPr>
          <p:cNvPr id="63496" name="Line 8"/>
          <p:cNvSpPr>
            <a:spLocks noChangeShapeType="1"/>
          </p:cNvSpPr>
          <p:nvPr/>
        </p:nvSpPr>
        <p:spPr bwMode="auto">
          <a:xfrm>
            <a:off x="1143000" y="2438400"/>
            <a:ext cx="662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3497" name="Line 9"/>
          <p:cNvSpPr>
            <a:spLocks noChangeShapeType="1"/>
          </p:cNvSpPr>
          <p:nvPr/>
        </p:nvSpPr>
        <p:spPr bwMode="auto">
          <a:xfrm>
            <a:off x="1143000" y="2743200"/>
            <a:ext cx="662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1524000" y="34290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b="1">
                <a:latin typeface="Arial" charset="0"/>
              </a:rPr>
              <a:t>8h</a:t>
            </a:r>
          </a:p>
        </p:txBody>
      </p:sp>
      <p:sp>
        <p:nvSpPr>
          <p:cNvPr id="63499" name="Rectangle 11"/>
          <p:cNvSpPr>
            <a:spLocks noChangeArrowheads="1"/>
          </p:cNvSpPr>
          <p:nvPr/>
        </p:nvSpPr>
        <p:spPr bwMode="auto">
          <a:xfrm>
            <a:off x="2743200" y="34290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b="1">
                <a:latin typeface="Arial" charset="0"/>
              </a:rPr>
              <a:t>8h</a:t>
            </a:r>
          </a:p>
        </p:txBody>
      </p:sp>
      <p:sp>
        <p:nvSpPr>
          <p:cNvPr id="63500" name="Rectangle 12"/>
          <p:cNvSpPr>
            <a:spLocks noChangeArrowheads="1"/>
          </p:cNvSpPr>
          <p:nvPr/>
        </p:nvSpPr>
        <p:spPr bwMode="auto">
          <a:xfrm>
            <a:off x="3962400" y="34290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b="1">
                <a:latin typeface="Arial" charset="0"/>
              </a:rPr>
              <a:t>8h</a:t>
            </a:r>
          </a:p>
        </p:txBody>
      </p:sp>
      <p:sp>
        <p:nvSpPr>
          <p:cNvPr id="63501" name="Rectangle 13"/>
          <p:cNvSpPr>
            <a:spLocks noChangeArrowheads="1"/>
          </p:cNvSpPr>
          <p:nvPr/>
        </p:nvSpPr>
        <p:spPr bwMode="auto">
          <a:xfrm>
            <a:off x="5181600" y="34290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b="1">
                <a:latin typeface="Arial" charset="0"/>
              </a:rPr>
              <a:t>8h</a:t>
            </a:r>
          </a:p>
        </p:txBody>
      </p:sp>
      <p:sp>
        <p:nvSpPr>
          <p:cNvPr id="63502" name="Rectangle 14"/>
          <p:cNvSpPr>
            <a:spLocks noChangeArrowheads="1"/>
          </p:cNvSpPr>
          <p:nvPr/>
        </p:nvSpPr>
        <p:spPr bwMode="auto">
          <a:xfrm>
            <a:off x="6400800" y="34290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b="1">
                <a:latin typeface="Arial" charset="0"/>
              </a:rPr>
              <a:t>8h</a:t>
            </a:r>
          </a:p>
        </p:txBody>
      </p:sp>
      <p:sp>
        <p:nvSpPr>
          <p:cNvPr id="63503" name="Line 15"/>
          <p:cNvSpPr>
            <a:spLocks noChangeShapeType="1"/>
          </p:cNvSpPr>
          <p:nvPr/>
        </p:nvSpPr>
        <p:spPr bwMode="auto">
          <a:xfrm>
            <a:off x="1143000" y="3429000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3504" name="Line 16"/>
          <p:cNvSpPr>
            <a:spLocks noChangeShapeType="1"/>
          </p:cNvSpPr>
          <p:nvPr/>
        </p:nvSpPr>
        <p:spPr bwMode="auto">
          <a:xfrm>
            <a:off x="1143000" y="3733800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3505" name="Text Box 17"/>
          <p:cNvSpPr txBox="1">
            <a:spLocks noChangeArrowheads="1"/>
          </p:cNvSpPr>
          <p:nvPr/>
        </p:nvSpPr>
        <p:spPr bwMode="auto">
          <a:xfrm>
            <a:off x="304800" y="2438400"/>
            <a:ext cx="906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600" b="1">
                <a:solidFill>
                  <a:srgbClr val="000099"/>
                </a:solidFill>
                <a:latin typeface="Arial" charset="0"/>
              </a:rPr>
              <a:t>Poste 1</a:t>
            </a:r>
          </a:p>
        </p:txBody>
      </p:sp>
      <p:sp>
        <p:nvSpPr>
          <p:cNvPr id="63506" name="Text Box 18"/>
          <p:cNvSpPr txBox="1">
            <a:spLocks noChangeArrowheads="1"/>
          </p:cNvSpPr>
          <p:nvPr/>
        </p:nvSpPr>
        <p:spPr bwMode="auto">
          <a:xfrm>
            <a:off x="304800" y="3429000"/>
            <a:ext cx="906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600" b="1">
                <a:solidFill>
                  <a:srgbClr val="000099"/>
                </a:solidFill>
                <a:latin typeface="Arial" charset="0"/>
              </a:rPr>
              <a:t>Poste 2</a:t>
            </a:r>
          </a:p>
        </p:txBody>
      </p:sp>
      <p:sp>
        <p:nvSpPr>
          <p:cNvPr id="63507" name="Text Box 19"/>
          <p:cNvSpPr txBox="1">
            <a:spLocks noChangeArrowheads="1"/>
          </p:cNvSpPr>
          <p:nvPr/>
        </p:nvSpPr>
        <p:spPr bwMode="auto">
          <a:xfrm>
            <a:off x="1219200" y="2863850"/>
            <a:ext cx="895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600" b="1">
                <a:latin typeface="Arial" charset="0"/>
              </a:rPr>
              <a:t>Lu 8:00</a:t>
            </a:r>
          </a:p>
        </p:txBody>
      </p:sp>
      <p:sp>
        <p:nvSpPr>
          <p:cNvPr id="63508" name="Text Box 20"/>
          <p:cNvSpPr txBox="1">
            <a:spLocks noChangeArrowheads="1"/>
          </p:cNvSpPr>
          <p:nvPr/>
        </p:nvSpPr>
        <p:spPr bwMode="auto">
          <a:xfrm>
            <a:off x="2438400" y="2863850"/>
            <a:ext cx="930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600" b="1">
                <a:latin typeface="Arial" charset="0"/>
              </a:rPr>
              <a:t>Ma 8:00</a:t>
            </a:r>
          </a:p>
        </p:txBody>
      </p:sp>
      <p:sp>
        <p:nvSpPr>
          <p:cNvPr id="63509" name="Text Box 21"/>
          <p:cNvSpPr txBox="1">
            <a:spLocks noChangeArrowheads="1"/>
          </p:cNvSpPr>
          <p:nvPr/>
        </p:nvSpPr>
        <p:spPr bwMode="auto">
          <a:xfrm>
            <a:off x="3657600" y="2863850"/>
            <a:ext cx="930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600" b="1">
                <a:latin typeface="Arial" charset="0"/>
              </a:rPr>
              <a:t>Me 8:00</a:t>
            </a:r>
          </a:p>
        </p:txBody>
      </p:sp>
      <p:sp>
        <p:nvSpPr>
          <p:cNvPr id="63510" name="Text Box 22"/>
          <p:cNvSpPr txBox="1">
            <a:spLocks noChangeArrowheads="1"/>
          </p:cNvSpPr>
          <p:nvPr/>
        </p:nvSpPr>
        <p:spPr bwMode="auto">
          <a:xfrm>
            <a:off x="4876800" y="2863850"/>
            <a:ext cx="873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600" b="1">
                <a:latin typeface="Arial" charset="0"/>
              </a:rPr>
              <a:t>Je 8:00</a:t>
            </a:r>
          </a:p>
        </p:txBody>
      </p:sp>
      <p:sp>
        <p:nvSpPr>
          <p:cNvPr id="63511" name="Text Box 23"/>
          <p:cNvSpPr txBox="1">
            <a:spLocks noChangeArrowheads="1"/>
          </p:cNvSpPr>
          <p:nvPr/>
        </p:nvSpPr>
        <p:spPr bwMode="auto">
          <a:xfrm>
            <a:off x="6096000" y="2863850"/>
            <a:ext cx="895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600" b="1">
                <a:latin typeface="Arial" charset="0"/>
              </a:rPr>
              <a:t>Ve 8:00</a:t>
            </a:r>
          </a:p>
        </p:txBody>
      </p:sp>
      <p:sp>
        <p:nvSpPr>
          <p:cNvPr id="63512" name="Rectangle 24"/>
          <p:cNvSpPr>
            <a:spLocks noChangeArrowheads="1"/>
          </p:cNvSpPr>
          <p:nvPr/>
        </p:nvSpPr>
        <p:spPr bwMode="auto">
          <a:xfrm>
            <a:off x="1524000" y="4267200"/>
            <a:ext cx="838200" cy="3048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3513" name="Rectangle 25"/>
          <p:cNvSpPr>
            <a:spLocks noChangeArrowheads="1"/>
          </p:cNvSpPr>
          <p:nvPr/>
        </p:nvSpPr>
        <p:spPr bwMode="auto">
          <a:xfrm>
            <a:off x="2362200" y="4267200"/>
            <a:ext cx="3810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3514" name="Text Box 26"/>
          <p:cNvSpPr txBox="1">
            <a:spLocks noChangeArrowheads="1"/>
          </p:cNvSpPr>
          <p:nvPr/>
        </p:nvSpPr>
        <p:spPr bwMode="auto">
          <a:xfrm>
            <a:off x="365125" y="4251325"/>
            <a:ext cx="9191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600" b="1">
                <a:solidFill>
                  <a:srgbClr val="008000"/>
                </a:solidFill>
                <a:latin typeface="Arial" charset="0"/>
              </a:rPr>
              <a:t>Op. 010</a:t>
            </a:r>
          </a:p>
        </p:txBody>
      </p:sp>
      <p:sp>
        <p:nvSpPr>
          <p:cNvPr id="63515" name="Line 27"/>
          <p:cNvSpPr>
            <a:spLocks noChangeShapeType="1"/>
          </p:cNvSpPr>
          <p:nvPr/>
        </p:nvSpPr>
        <p:spPr bwMode="auto">
          <a:xfrm>
            <a:off x="1524000" y="2209800"/>
            <a:ext cx="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3516" name="Text Box 28"/>
          <p:cNvSpPr txBox="1">
            <a:spLocks noChangeArrowheads="1"/>
          </p:cNvSpPr>
          <p:nvPr/>
        </p:nvSpPr>
        <p:spPr bwMode="auto">
          <a:xfrm>
            <a:off x="933450" y="1600200"/>
            <a:ext cx="11890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sz="1600" b="1">
                <a:latin typeface="Arial" charset="0"/>
              </a:rPr>
              <a:t>Date de</a:t>
            </a:r>
          </a:p>
          <a:p>
            <a:pPr algn="ctr"/>
            <a:r>
              <a:rPr lang="fr-FR" sz="1600" b="1">
                <a:latin typeface="Arial" charset="0"/>
              </a:rPr>
              <a:t>lancement</a:t>
            </a:r>
          </a:p>
        </p:txBody>
      </p:sp>
      <p:sp>
        <p:nvSpPr>
          <p:cNvPr id="63517" name="Line 29"/>
          <p:cNvSpPr>
            <a:spLocks noChangeShapeType="1"/>
          </p:cNvSpPr>
          <p:nvPr/>
        </p:nvSpPr>
        <p:spPr bwMode="auto">
          <a:xfrm>
            <a:off x="6019800" y="2209800"/>
            <a:ext cx="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3518" name="Text Box 30"/>
          <p:cNvSpPr txBox="1">
            <a:spLocks noChangeArrowheads="1"/>
          </p:cNvSpPr>
          <p:nvPr/>
        </p:nvSpPr>
        <p:spPr bwMode="auto">
          <a:xfrm>
            <a:off x="5575300" y="1616075"/>
            <a:ext cx="9175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sz="1600" b="1">
                <a:latin typeface="Arial" charset="0"/>
              </a:rPr>
              <a:t>Date de</a:t>
            </a:r>
          </a:p>
          <a:p>
            <a:pPr algn="ctr"/>
            <a:r>
              <a:rPr lang="fr-FR" sz="1600" b="1">
                <a:latin typeface="Arial" charset="0"/>
              </a:rPr>
              <a:t>besoin</a:t>
            </a:r>
          </a:p>
        </p:txBody>
      </p:sp>
      <p:sp>
        <p:nvSpPr>
          <p:cNvPr id="63519" name="Line 31"/>
          <p:cNvSpPr>
            <a:spLocks noChangeShapeType="1"/>
          </p:cNvSpPr>
          <p:nvPr/>
        </p:nvSpPr>
        <p:spPr bwMode="auto">
          <a:xfrm>
            <a:off x="4572000" y="4343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63561" name="Group 73"/>
          <p:cNvGrpSpPr>
            <a:grpSpLocks/>
          </p:cNvGrpSpPr>
          <p:nvPr/>
        </p:nvGrpSpPr>
        <p:grpSpPr bwMode="auto">
          <a:xfrm>
            <a:off x="1524000" y="4267200"/>
            <a:ext cx="1447800" cy="762000"/>
            <a:chOff x="960" y="2688"/>
            <a:chExt cx="912" cy="480"/>
          </a:xfrm>
        </p:grpSpPr>
        <p:sp>
          <p:nvSpPr>
            <p:cNvPr id="63521" name="Rectangle 33"/>
            <p:cNvSpPr>
              <a:spLocks noChangeArrowheads="1"/>
            </p:cNvSpPr>
            <p:nvPr/>
          </p:nvSpPr>
          <p:spPr bwMode="auto">
            <a:xfrm>
              <a:off x="1728" y="2688"/>
              <a:ext cx="144" cy="192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3522" name="Text Box 34"/>
            <p:cNvSpPr txBox="1">
              <a:spLocks noChangeArrowheads="1"/>
            </p:cNvSpPr>
            <p:nvPr/>
          </p:nvSpPr>
          <p:spPr bwMode="auto">
            <a:xfrm>
              <a:off x="1248" y="2956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600" b="1">
                  <a:latin typeface="Arial" charset="0"/>
                </a:rPr>
                <a:t>10h</a:t>
              </a:r>
            </a:p>
          </p:txBody>
        </p:sp>
        <p:sp>
          <p:nvSpPr>
            <p:cNvPr id="63523" name="Line 35"/>
            <p:cNvSpPr>
              <a:spLocks noChangeShapeType="1"/>
            </p:cNvSpPr>
            <p:nvPr/>
          </p:nvSpPr>
          <p:spPr bwMode="auto">
            <a:xfrm>
              <a:off x="960" y="297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63562" name="Group 74"/>
          <p:cNvGrpSpPr>
            <a:grpSpLocks/>
          </p:cNvGrpSpPr>
          <p:nvPr/>
        </p:nvGrpSpPr>
        <p:grpSpPr bwMode="auto">
          <a:xfrm>
            <a:off x="2895600" y="4267200"/>
            <a:ext cx="420688" cy="717550"/>
            <a:chOff x="1824" y="2688"/>
            <a:chExt cx="265" cy="452"/>
          </a:xfrm>
        </p:grpSpPr>
        <p:sp>
          <p:nvSpPr>
            <p:cNvPr id="63525" name="Rectangle 37"/>
            <p:cNvSpPr>
              <a:spLocks noChangeArrowheads="1"/>
            </p:cNvSpPr>
            <p:nvPr/>
          </p:nvSpPr>
          <p:spPr bwMode="auto">
            <a:xfrm>
              <a:off x="1872" y="2688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3526" name="Text Box 38"/>
            <p:cNvSpPr txBox="1">
              <a:spLocks noChangeArrowheads="1"/>
            </p:cNvSpPr>
            <p:nvPr/>
          </p:nvSpPr>
          <p:spPr bwMode="auto">
            <a:xfrm>
              <a:off x="1824" y="2928"/>
              <a:ext cx="26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600" b="1">
                  <a:latin typeface="Arial" charset="0"/>
                </a:rPr>
                <a:t>3h</a:t>
              </a:r>
            </a:p>
          </p:txBody>
        </p:sp>
      </p:grpSp>
      <p:sp>
        <p:nvSpPr>
          <p:cNvPr id="63531" name="Text Box 43"/>
          <p:cNvSpPr txBox="1">
            <a:spLocks noChangeArrowheads="1"/>
          </p:cNvSpPr>
          <p:nvPr/>
        </p:nvSpPr>
        <p:spPr bwMode="auto">
          <a:xfrm>
            <a:off x="381000" y="4845050"/>
            <a:ext cx="9191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600" b="1">
                <a:solidFill>
                  <a:srgbClr val="008000"/>
                </a:solidFill>
                <a:latin typeface="Arial" charset="0"/>
              </a:rPr>
              <a:t>Op. 020</a:t>
            </a:r>
          </a:p>
        </p:txBody>
      </p:sp>
      <p:sp>
        <p:nvSpPr>
          <p:cNvPr id="63533" name="Rectangle 45"/>
          <p:cNvSpPr>
            <a:spLocks noChangeArrowheads="1"/>
          </p:cNvSpPr>
          <p:nvPr/>
        </p:nvSpPr>
        <p:spPr bwMode="auto">
          <a:xfrm>
            <a:off x="3581400" y="4876800"/>
            <a:ext cx="3810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3534" name="Rectangle 46"/>
          <p:cNvSpPr>
            <a:spLocks noChangeArrowheads="1"/>
          </p:cNvSpPr>
          <p:nvPr/>
        </p:nvSpPr>
        <p:spPr bwMode="auto">
          <a:xfrm>
            <a:off x="3962400" y="4876800"/>
            <a:ext cx="533400" cy="3048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3535" name="Rectangle 47"/>
          <p:cNvSpPr>
            <a:spLocks noChangeArrowheads="1"/>
          </p:cNvSpPr>
          <p:nvPr/>
        </p:nvSpPr>
        <p:spPr bwMode="auto">
          <a:xfrm>
            <a:off x="4800600" y="4876800"/>
            <a:ext cx="3810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3538" name="Text Box 50"/>
          <p:cNvSpPr txBox="1">
            <a:spLocks noChangeArrowheads="1"/>
          </p:cNvSpPr>
          <p:nvPr/>
        </p:nvSpPr>
        <p:spPr bwMode="auto">
          <a:xfrm>
            <a:off x="3962400" y="5302250"/>
            <a:ext cx="4206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600" b="1">
                <a:latin typeface="Arial" charset="0"/>
              </a:rPr>
              <a:t>6h</a:t>
            </a:r>
          </a:p>
        </p:txBody>
      </p:sp>
      <p:sp>
        <p:nvSpPr>
          <p:cNvPr id="63539" name="Line 51"/>
          <p:cNvSpPr>
            <a:spLocks noChangeShapeType="1"/>
          </p:cNvSpPr>
          <p:nvPr/>
        </p:nvSpPr>
        <p:spPr bwMode="auto">
          <a:xfrm>
            <a:off x="2743200" y="22098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3540" name="Line 52"/>
          <p:cNvSpPr>
            <a:spLocks noChangeShapeType="1"/>
          </p:cNvSpPr>
          <p:nvPr/>
        </p:nvSpPr>
        <p:spPr bwMode="auto">
          <a:xfrm>
            <a:off x="3581400" y="22098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3541" name="Line 53"/>
          <p:cNvSpPr>
            <a:spLocks noChangeShapeType="1"/>
          </p:cNvSpPr>
          <p:nvPr/>
        </p:nvSpPr>
        <p:spPr bwMode="auto">
          <a:xfrm>
            <a:off x="4800600" y="22098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3542" name="Line 54"/>
          <p:cNvSpPr>
            <a:spLocks noChangeShapeType="1"/>
          </p:cNvSpPr>
          <p:nvPr/>
        </p:nvSpPr>
        <p:spPr bwMode="auto">
          <a:xfrm>
            <a:off x="5181600" y="22098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3543" name="Line 55"/>
          <p:cNvSpPr>
            <a:spLocks noChangeShapeType="1"/>
          </p:cNvSpPr>
          <p:nvPr/>
        </p:nvSpPr>
        <p:spPr bwMode="auto">
          <a:xfrm>
            <a:off x="3276600" y="4572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3551" name="Line 63"/>
          <p:cNvSpPr>
            <a:spLocks noChangeShapeType="1"/>
          </p:cNvSpPr>
          <p:nvPr/>
        </p:nvSpPr>
        <p:spPr bwMode="auto">
          <a:xfrm>
            <a:off x="3962400" y="22098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3552" name="Line 64"/>
          <p:cNvSpPr>
            <a:spLocks noChangeShapeType="1"/>
          </p:cNvSpPr>
          <p:nvPr/>
        </p:nvSpPr>
        <p:spPr bwMode="auto">
          <a:xfrm>
            <a:off x="2362200" y="22098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3553" name="Text Box 65"/>
          <p:cNvSpPr txBox="1">
            <a:spLocks noChangeArrowheads="1"/>
          </p:cNvSpPr>
          <p:nvPr/>
        </p:nvSpPr>
        <p:spPr bwMode="auto">
          <a:xfrm>
            <a:off x="222250" y="5103813"/>
            <a:ext cx="12255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latin typeface="Arial" charset="0"/>
              </a:rPr>
              <a:t>6 heures</a:t>
            </a:r>
          </a:p>
          <a:p>
            <a:pPr algn="ctr"/>
            <a:r>
              <a:rPr lang="fr-FR" b="1">
                <a:latin typeface="Arial" charset="0"/>
              </a:rPr>
              <a:t>opération</a:t>
            </a:r>
          </a:p>
          <a:p>
            <a:pPr algn="ctr"/>
            <a:r>
              <a:rPr lang="fr-FR" b="1">
                <a:latin typeface="Arial" charset="0"/>
              </a:rPr>
              <a:t>continue</a:t>
            </a:r>
          </a:p>
        </p:txBody>
      </p:sp>
      <p:sp>
        <p:nvSpPr>
          <p:cNvPr id="63554" name="Rectangle 66"/>
          <p:cNvSpPr>
            <a:spLocks noChangeArrowheads="1"/>
          </p:cNvSpPr>
          <p:nvPr/>
        </p:nvSpPr>
        <p:spPr bwMode="auto">
          <a:xfrm>
            <a:off x="4495800" y="4876800"/>
            <a:ext cx="3048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3557" name="Rectangle 69"/>
          <p:cNvSpPr>
            <a:spLocks noChangeArrowheads="1"/>
          </p:cNvSpPr>
          <p:nvPr/>
        </p:nvSpPr>
        <p:spPr bwMode="auto">
          <a:xfrm>
            <a:off x="3276600" y="4267200"/>
            <a:ext cx="3048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3558" name="Text Box 70"/>
          <p:cNvSpPr txBox="1">
            <a:spLocks noChangeArrowheads="1"/>
          </p:cNvSpPr>
          <p:nvPr/>
        </p:nvSpPr>
        <p:spPr bwMode="auto">
          <a:xfrm>
            <a:off x="3200400" y="4648200"/>
            <a:ext cx="4206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fr-FR" sz="1600" b="1">
                <a:latin typeface="Arial" charset="0"/>
              </a:rPr>
              <a:t>3h</a:t>
            </a:r>
          </a:p>
        </p:txBody>
      </p:sp>
      <p:sp>
        <p:nvSpPr>
          <p:cNvPr id="63559" name="Line 71"/>
          <p:cNvSpPr>
            <a:spLocks noChangeShapeType="1"/>
          </p:cNvSpPr>
          <p:nvPr/>
        </p:nvSpPr>
        <p:spPr bwMode="auto">
          <a:xfrm flipV="1">
            <a:off x="3352800" y="4953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3560" name="Text Box 72"/>
          <p:cNvSpPr txBox="1">
            <a:spLocks noChangeArrowheads="1"/>
          </p:cNvSpPr>
          <p:nvPr/>
        </p:nvSpPr>
        <p:spPr bwMode="auto">
          <a:xfrm>
            <a:off x="2971800" y="5791200"/>
            <a:ext cx="564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>
                <a:latin typeface="Arial" charset="0"/>
              </a:rPr>
              <a:t>Impossible à placer dans le temps restant sur la plage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hats">
  <a:themeElements>
    <a:clrScheme name="Acha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chats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Acha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hat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hat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hat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hat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hat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hat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D:\Prelude6\Diaporamas\Achats.ppt</Template>
  <TotalTime>5171</TotalTime>
  <Words>1223</Words>
  <Application>Microsoft Office PowerPoint</Application>
  <PresentationFormat>Affichage à l'écran (4:3)</PresentationFormat>
  <Paragraphs>388</Paragraphs>
  <Slides>36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36</vt:i4>
      </vt:variant>
    </vt:vector>
  </HeadingPairs>
  <TitlesOfParts>
    <vt:vector size="37" baseType="lpstr">
      <vt:lpstr>Achats</vt:lpstr>
      <vt:lpstr>e-Prelude.com</vt:lpstr>
      <vt:lpstr>La gestion des ressources et des gammes</vt:lpstr>
      <vt:lpstr>Les qualifications de personnel</vt:lpstr>
      <vt:lpstr>Les effectifs des qualifications</vt:lpstr>
      <vt:lpstr>Les postes de charge</vt:lpstr>
      <vt:lpstr>Informations complémentaires</vt:lpstr>
      <vt:lpstr>Informations complémentaires</vt:lpstr>
      <vt:lpstr>Coefficient de rendement</vt:lpstr>
      <vt:lpstr>Opérations continues</vt:lpstr>
      <vt:lpstr>Informations complémentaires</vt:lpstr>
      <vt:lpstr>Les machines</vt:lpstr>
      <vt:lpstr>Informations complémentaires</vt:lpstr>
      <vt:lpstr>Coefficients de temps Exemple Poste « Tournage »</vt:lpstr>
      <vt:lpstr>Les gammes</vt:lpstr>
      <vt:lpstr>Indice de gamme et dates de validité</vt:lpstr>
      <vt:lpstr>Indice de gamme et dates de validité</vt:lpstr>
      <vt:lpstr>Les tailles de lot</vt:lpstr>
      <vt:lpstr>Les phases de gamme</vt:lpstr>
      <vt:lpstr>L’expression du temps opératoire</vt:lpstr>
      <vt:lpstr>Fabrications simultanées : Exemple : Pièces droites/gauches</vt:lpstr>
      <vt:lpstr>Matrice de temps de réglage</vt:lpstr>
      <vt:lpstr>Les temps de main-d’œuvre</vt:lpstr>
      <vt:lpstr>Les temps de main-d’œuvre</vt:lpstr>
      <vt:lpstr>Temps fixes</vt:lpstr>
      <vt:lpstr>Informations complémentaires</vt:lpstr>
      <vt:lpstr>Options de déclaration</vt:lpstr>
      <vt:lpstr>Opération « déclarée » ou non</vt:lpstr>
      <vt:lpstr>Informations complémentaires</vt:lpstr>
      <vt:lpstr>Liaisons articles - gammes</vt:lpstr>
      <vt:lpstr>Gamme principale  et gammes de remplacement</vt:lpstr>
      <vt:lpstr>Gamme de lancement  et gammes de remplacement</vt:lpstr>
      <vt:lpstr>Bibliothèque d’opérations</vt:lpstr>
      <vt:lpstr>Bibliothèque d’opérations</vt:lpstr>
      <vt:lpstr>Appel d’une opération standard</vt:lpstr>
      <vt:lpstr>Validation de l’opération</vt:lpstr>
      <vt:lpstr>Le graphe d’une gamme</vt:lpstr>
    </vt:vector>
  </TitlesOfParts>
  <Company>Groupe HEC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E-Prelude.com</dc:title>
  <dc:creator>Gérard Baglin</dc:creator>
  <cp:lastModifiedBy>GERARD</cp:lastModifiedBy>
  <cp:revision>97</cp:revision>
  <cp:lastPrinted>1998-04-23T12:49:58Z</cp:lastPrinted>
  <dcterms:created xsi:type="dcterms:W3CDTF">1998-05-11T18:15:55Z</dcterms:created>
  <dcterms:modified xsi:type="dcterms:W3CDTF">2013-01-26T14:46:45Z</dcterms:modified>
</cp:coreProperties>
</file>