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271" r:id="rId3"/>
    <p:sldId id="272" r:id="rId4"/>
    <p:sldId id="304" r:id="rId5"/>
    <p:sldId id="277" r:id="rId6"/>
    <p:sldId id="258" r:id="rId7"/>
    <p:sldId id="285" r:id="rId8"/>
    <p:sldId id="278" r:id="rId9"/>
    <p:sldId id="279" r:id="rId10"/>
    <p:sldId id="280" r:id="rId11"/>
    <p:sldId id="281" r:id="rId12"/>
    <p:sldId id="259" r:id="rId13"/>
    <p:sldId id="283" r:id="rId14"/>
    <p:sldId id="282" r:id="rId15"/>
    <p:sldId id="313" r:id="rId16"/>
    <p:sldId id="284" r:id="rId17"/>
    <p:sldId id="286" r:id="rId18"/>
    <p:sldId id="260" r:id="rId19"/>
    <p:sldId id="261" r:id="rId20"/>
    <p:sldId id="311" r:id="rId21"/>
    <p:sldId id="287" r:id="rId22"/>
    <p:sldId id="305" r:id="rId23"/>
    <p:sldId id="306" r:id="rId24"/>
    <p:sldId id="262" r:id="rId25"/>
    <p:sldId id="307" r:id="rId26"/>
    <p:sldId id="288" r:id="rId27"/>
    <p:sldId id="289" r:id="rId28"/>
    <p:sldId id="308" r:id="rId29"/>
    <p:sldId id="263" r:id="rId30"/>
    <p:sldId id="264" r:id="rId31"/>
    <p:sldId id="290" r:id="rId32"/>
    <p:sldId id="266" r:id="rId33"/>
    <p:sldId id="276" r:id="rId34"/>
    <p:sldId id="267" r:id="rId35"/>
    <p:sldId id="293" r:id="rId36"/>
    <p:sldId id="292" r:id="rId37"/>
    <p:sldId id="291" r:id="rId38"/>
    <p:sldId id="268" r:id="rId39"/>
    <p:sldId id="312" r:id="rId40"/>
    <p:sldId id="294" r:id="rId41"/>
    <p:sldId id="265" r:id="rId42"/>
    <p:sldId id="273" r:id="rId43"/>
    <p:sldId id="269" r:id="rId44"/>
    <p:sldId id="310" r:id="rId45"/>
    <p:sldId id="295" r:id="rId46"/>
    <p:sldId id="309" r:id="rId47"/>
    <p:sldId id="275" r:id="rId48"/>
    <p:sldId id="270" r:id="rId49"/>
    <p:sldId id="274" r:id="rId50"/>
    <p:sldId id="301" r:id="rId51"/>
    <p:sldId id="302" r:id="rId52"/>
    <p:sldId id="303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FF00"/>
    <a:srgbClr val="003399"/>
    <a:srgbClr val="FFFF00"/>
    <a:srgbClr val="FF00FF"/>
    <a:srgbClr val="6699FF"/>
    <a:srgbClr val="00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98" d="100"/>
          <a:sy n="98" d="100"/>
        </p:scale>
        <p:origin x="-108" y="-144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58F11F-A511-4C40-9A13-EBA407975C4E}" type="datetime1">
              <a:rPr lang="fr-FR"/>
              <a:pPr/>
              <a:t>18/05/2013</a:t>
            </a:fld>
            <a:endParaRPr 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4C7CB3-3FBA-4857-B2B8-552C1E6FA57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EF734710-4E88-4E4C-A118-5762A44ABAE5}" type="datetime1">
              <a:rPr lang="en-US"/>
              <a:pPr/>
              <a:t>5/18/2013</a:t>
            </a:fld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5F68A44B-701F-4008-9BB7-A720FD8580D5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61E86C2-F4DA-4B72-8C50-FD47AD4E2E4F}" type="datetime1">
              <a:rPr lang="en-US"/>
              <a:pPr/>
              <a:t>5/18/2013</a:t>
            </a:fld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552A7-820F-48F4-A302-3B7C43D2D9F8}" type="slidenum">
              <a:rPr lang="en-US"/>
              <a:pPr/>
              <a:t>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99E1445-979B-4233-AB65-9878F9A1ADF0}" type="datetime1">
              <a:rPr lang="en-US"/>
              <a:pPr/>
              <a:t>5/18/2013</a:t>
            </a:fld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185F-B75C-4A60-803F-A228CD8284F6}" type="slidenum">
              <a:rPr lang="en-US"/>
              <a:pPr/>
              <a:t>42</a:t>
            </a:fld>
            <a:endParaRPr lang="en-US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A7A067-5A66-4960-9AEA-C02C3224A6D9}" type="datetime1">
              <a:rPr lang="en-US"/>
              <a:pPr/>
              <a:t>5/18/2013</a:t>
            </a:fld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69D59-DD2C-4902-B784-D6164F523123}" type="slidenum">
              <a:rPr lang="en-US"/>
              <a:pPr/>
              <a:t>47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but est d’améliorer la performance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23C3700-8230-4754-8829-0ACA4A39F066}" type="datetime1">
              <a:rPr lang="en-US"/>
              <a:pPr/>
              <a:t>5/18/2013</a:t>
            </a:fld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55F87-862C-4E55-9459-E15C3A0DB089}" type="slidenum">
              <a:rPr lang="en-US"/>
              <a:pPr/>
              <a:t>49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Dans Prélude, tous les mouvements internes sont valorisés au coût standard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CE787D-7567-4B45-A03B-3DADF008322C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8EA85-F1F9-45DD-8664-2EB7D784D29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7E151-D3EF-4C43-95B5-BC5BDA44E4BA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584F-1194-43F9-A28D-4BBA785F4A6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857DE-70DD-45DC-87A2-4438FB6517B0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EAD8-9319-4F5B-91AC-20F221762E1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15562-71C3-4AF1-90F1-8A8D3EF7D33E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2C97D-C9A4-4997-8844-BBDD6C81EF9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67EBD-0327-4E7E-A3AD-57B3EE091E79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7C0C-1F5E-4286-A3F1-F4B3D17E3B4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78531-207A-4DFE-961A-A890DD320FB0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00C0A-C8FB-4422-AC20-BE3A353B35D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D72D3-3F3F-4A91-9F6D-DE9AA5306480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F6C06-325D-4180-BE6D-DAFE14B130F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7E022-106F-4F91-B4E2-7B0D1F20310D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1B0B5-51D9-4BBB-98A5-A32FD779CA8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8EE17-6E99-4474-873C-7704DD9D5858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AFBD0-24B7-4AF6-9CE0-87091BB6A26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C91EA-A63B-4C4B-AB90-5B4CB0F48D0A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F1CC6-478A-40CB-8EFF-92ECACB5B34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72459C-7B15-4C04-B566-4C1B27EB7DA8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9AF5D-9F4A-4360-9027-8C359160110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A8A90E5-D359-479A-ABCE-86D66CEBC665}" type="datetime1">
              <a:rPr lang="fr-FR"/>
              <a:pPr/>
              <a:t>18/05/2013</a:t>
            </a:fld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4F3544-C08A-4A7D-A3C5-A3C025317E62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F46-1D19-469C-9DC7-E5C78EBC2287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fr-FR" noProof="1" smtClean="0"/>
              <a:t>e-Prelude.com</a:t>
            </a:r>
            <a:endParaRPr lang="fr-FR" noProof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La comptabilité industrielle</a:t>
            </a:r>
            <a:endParaRPr lang="fr-FR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5D60-D09E-4DFA-9AF6-F07A4A7A5618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 sous-traitance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fr-FR"/>
              <a:t>N’entrent pas dans les centres de coûts</a:t>
            </a:r>
          </a:p>
          <a:p>
            <a:r>
              <a:rPr lang="fr-FR"/>
              <a:t>Proviennent directement des taux horaires de sous-traitants</a:t>
            </a:r>
          </a:p>
          <a:p>
            <a:pPr lvl="1"/>
            <a:r>
              <a:rPr lang="fr-FR"/>
              <a:t>saisie au niveau du poste de charge de sous-traitance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A778-B422-4F6E-8F9C-67B1234FEBB5}" type="slidenum">
              <a:rPr lang="en-US"/>
              <a:pPr/>
              <a:t>11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frais indirects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fr-FR"/>
              <a:t>Sur activité </a:t>
            </a:r>
            <a:r>
              <a:rPr lang="fr-FR">
                <a:solidFill>
                  <a:srgbClr val="339933"/>
                </a:solidFill>
              </a:rPr>
              <a:t>machine</a:t>
            </a:r>
          </a:p>
          <a:p>
            <a:pPr lvl="1"/>
            <a:r>
              <a:rPr lang="fr-FR"/>
              <a:t>exemple : Loyer industriel</a:t>
            </a:r>
          </a:p>
          <a:p>
            <a:r>
              <a:rPr lang="fr-FR"/>
              <a:t>Sur activité </a:t>
            </a:r>
            <a:r>
              <a:rPr lang="fr-FR">
                <a:solidFill>
                  <a:srgbClr val="339933"/>
                </a:solidFill>
              </a:rPr>
              <a:t>main-d’œuvre</a:t>
            </a:r>
          </a:p>
          <a:p>
            <a:pPr lvl="1"/>
            <a:r>
              <a:rPr lang="fr-FR"/>
              <a:t>exemple : Encadrement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8168-3763-4313-A41D-1FFF085C97FE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 sz="4000"/>
              <a:t>Les taux horaires des centres de coût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3434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Les </a:t>
            </a:r>
            <a:r>
              <a:rPr lang="fr-FR" sz="2800">
                <a:solidFill>
                  <a:srgbClr val="339933"/>
                </a:solidFill>
              </a:rPr>
              <a:t>centres de coût</a:t>
            </a:r>
            <a:r>
              <a:rPr lang="fr-FR" sz="2800"/>
              <a:t> représentent des regroupements de postes de charge (ateliers par exemple) </a:t>
            </a:r>
            <a:r>
              <a:rPr lang="fr-FR" sz="2800" i="1">
                <a:solidFill>
                  <a:srgbClr val="339933"/>
                </a:solidFill>
              </a:rPr>
              <a:t>qui ont les mêmes taux horaires</a:t>
            </a:r>
            <a:endParaRPr lang="fr-FR" sz="2800">
              <a:solidFill>
                <a:srgbClr val="339933"/>
              </a:solidFill>
            </a:endParaRP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Dans chaque centre de coût, on entre, à partir du budget de l'entreprise,</a:t>
            </a:r>
          </a:p>
          <a:p>
            <a:pPr marL="685800" lvl="1" indent="-228600">
              <a:lnSpc>
                <a:spcPct val="90000"/>
              </a:lnSpc>
            </a:pPr>
            <a:r>
              <a:rPr lang="fr-FR"/>
              <a:t>des montants par rubrique budgétaire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/>
              <a:t>des nombres d'heures d'activité (machine, Main-d’œuvre Réglage et MOD)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On en déduit les </a:t>
            </a:r>
            <a:r>
              <a:rPr lang="fr-FR" sz="2800">
                <a:solidFill>
                  <a:srgbClr val="339933"/>
                </a:solidFill>
              </a:rPr>
              <a:t>taux horaires</a:t>
            </a:r>
            <a:r>
              <a:rPr lang="fr-FR" sz="2800"/>
              <a:t> des centres de coût par type de coût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696" y="1571612"/>
            <a:ext cx="73152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F544-ABBE-40B4-BC2A-D23D6A3443DD}" type="slidenum">
              <a:rPr lang="en-US"/>
              <a:pPr/>
              <a:t>13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rubriques budgétaires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071538" y="4286256"/>
            <a:ext cx="7138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charset="0"/>
              </a:rPr>
              <a:t>Décrivent la</a:t>
            </a:r>
            <a:r>
              <a:rPr lang="fr-FR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b="1" dirty="0">
                <a:solidFill>
                  <a:srgbClr val="339933"/>
                </a:solidFill>
                <a:latin typeface="Arial" charset="0"/>
              </a:rPr>
              <a:t>nature des coûts</a:t>
            </a:r>
            <a:r>
              <a:rPr lang="fr-FR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b="1" dirty="0">
                <a:latin typeface="Arial" charset="0"/>
              </a:rPr>
              <a:t>engagés pour la production</a:t>
            </a:r>
          </a:p>
          <a:p>
            <a:r>
              <a:rPr lang="fr-FR" sz="2000" b="1" dirty="0">
                <a:latin typeface="Arial" charset="0"/>
              </a:rPr>
              <a:t>Doivent figurer dans la</a:t>
            </a:r>
            <a:r>
              <a:rPr lang="fr-FR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b="1" dirty="0">
                <a:solidFill>
                  <a:srgbClr val="339933"/>
                </a:solidFill>
                <a:latin typeface="Arial" charset="0"/>
              </a:rPr>
              <a:t>table des rubriques budgétaires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155D-7A65-4AE1-8852-E9D355AD47AD}" type="slidenum">
              <a:rPr lang="en-US"/>
              <a:pPr/>
              <a:t>14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centres de coût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429388" y="1714488"/>
            <a:ext cx="1625600" cy="1008063"/>
          </a:xfrm>
          <a:prstGeom prst="wedgeRoundRectCallout">
            <a:avLst>
              <a:gd name="adj1" fmla="val -178359"/>
              <a:gd name="adj2" fmla="val 198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Pour entrer</a:t>
            </a:r>
          </a:p>
          <a:p>
            <a:pPr algn="ctr"/>
            <a:r>
              <a:rPr lang="fr-FR" b="1">
                <a:latin typeface="Arial" charset="0"/>
              </a:rPr>
              <a:t>les coûts</a:t>
            </a:r>
          </a:p>
          <a:p>
            <a:pPr algn="ctr"/>
            <a:r>
              <a:rPr lang="fr-FR" b="1">
                <a:latin typeface="Arial" charset="0"/>
              </a:rPr>
              <a:t>par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155D-7A65-4AE1-8852-E9D355AD47AD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01118" cy="1143000"/>
          </a:xfrm>
        </p:spPr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rubriques des centres </a:t>
            </a:r>
            <a:r>
              <a:rPr lang="fr-FR" dirty="0"/>
              <a:t>de coût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A857-AB5B-4F81-A6C9-A087B218A2FE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91550" cy="1143000"/>
          </a:xfrm>
        </p:spPr>
        <p:txBody>
          <a:bodyPr/>
          <a:lstStyle/>
          <a:p>
            <a:r>
              <a:rPr lang="fr-FR" sz="4000"/>
              <a:t>Les taux horaires des centres de coût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fr-FR" sz="2800"/>
              <a:t>On calcule la </a:t>
            </a:r>
            <a:r>
              <a:rPr lang="fr-FR" sz="2800">
                <a:solidFill>
                  <a:srgbClr val="339933"/>
                </a:solidFill>
              </a:rPr>
              <a:t>somme des montants</a:t>
            </a:r>
            <a:r>
              <a:rPr lang="fr-FR" sz="2800"/>
              <a:t> des rubriques budgétaires par type de coût</a:t>
            </a:r>
          </a:p>
          <a:p>
            <a:r>
              <a:rPr lang="fr-FR" sz="2800"/>
              <a:t>On divise par le </a:t>
            </a:r>
            <a:r>
              <a:rPr lang="fr-FR" sz="2800">
                <a:solidFill>
                  <a:srgbClr val="339933"/>
                </a:solidFill>
              </a:rPr>
              <a:t>nombre d’heures</a:t>
            </a:r>
            <a:r>
              <a:rPr lang="fr-FR" sz="2800"/>
              <a:t> budgétées / simulées</a:t>
            </a:r>
          </a:p>
          <a:p>
            <a:r>
              <a:rPr lang="fr-FR" sz="2800"/>
              <a:t>On obtient les </a:t>
            </a:r>
            <a:r>
              <a:rPr lang="fr-FR" sz="2800">
                <a:solidFill>
                  <a:srgbClr val="339933"/>
                </a:solidFill>
              </a:rPr>
              <a:t>taux horaires</a:t>
            </a:r>
            <a:r>
              <a:rPr lang="fr-FR" sz="2800"/>
              <a:t> standards et simulés par type de coût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FC035-6392-4FA6-8DB5-9B7EF56CC94F}" type="slidenum">
              <a:rPr lang="en-US"/>
              <a:pPr/>
              <a:t>17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01118" cy="1143000"/>
          </a:xfrm>
        </p:spPr>
        <p:txBody>
          <a:bodyPr/>
          <a:lstStyle/>
          <a:p>
            <a:r>
              <a:rPr lang="fr-FR" sz="4000" dirty="0"/>
              <a:t>Les taux horaires des centres de coût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6500826" y="1785926"/>
            <a:ext cx="2438400" cy="1066800"/>
          </a:xfrm>
          <a:prstGeom prst="wedgeRoundRectCallout">
            <a:avLst>
              <a:gd name="adj1" fmla="val -168481"/>
              <a:gd name="adj2" fmla="val 622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Nombre d’heures</a:t>
            </a:r>
          </a:p>
          <a:p>
            <a:pPr algn="ctr"/>
            <a:r>
              <a:rPr lang="fr-FR" b="1">
                <a:latin typeface="Arial" charset="0"/>
              </a:rPr>
              <a:t>correspondant </a:t>
            </a:r>
          </a:p>
          <a:p>
            <a:pPr algn="ctr"/>
            <a:r>
              <a:rPr lang="fr-FR" b="1">
                <a:latin typeface="Arial" charset="0"/>
              </a:rPr>
              <a:t>au budget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6477000" y="4572000"/>
            <a:ext cx="2286000" cy="762000"/>
          </a:xfrm>
          <a:prstGeom prst="wedgeRoundRectCallout">
            <a:avLst>
              <a:gd name="adj1" fmla="val -168922"/>
              <a:gd name="adj2" fmla="val -11307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Taux horaires</a:t>
            </a:r>
          </a:p>
          <a:p>
            <a:pPr algn="ctr"/>
            <a:r>
              <a:rPr lang="fr-FR" b="1">
                <a:latin typeface="Arial" charset="0"/>
              </a:rPr>
              <a:t>par type de coût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A1E0-02FF-4547-A0C5-3E2F8919242B}" type="slidenum">
              <a:rPr lang="en-US"/>
              <a:pPr/>
              <a:t>18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coûts des gammes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46482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400"/>
              <a:t>Les phases des gammes de fabrication se déroulent sur un </a:t>
            </a:r>
            <a:r>
              <a:rPr lang="fr-FR" sz="2400">
                <a:solidFill>
                  <a:srgbClr val="339933"/>
                </a:solidFill>
              </a:rPr>
              <a:t>poste de charge</a:t>
            </a:r>
            <a:r>
              <a:rPr lang="fr-FR" sz="2400"/>
              <a:t> (qui appartient à un </a:t>
            </a:r>
            <a:r>
              <a:rPr lang="fr-FR" sz="2400">
                <a:solidFill>
                  <a:srgbClr val="339933"/>
                </a:solidFill>
              </a:rPr>
              <a:t>centre de coût</a:t>
            </a:r>
            <a:r>
              <a:rPr lang="fr-FR" sz="2400"/>
              <a:t>)</a:t>
            </a:r>
          </a:p>
          <a:p>
            <a:pPr marL="285750" indent="-285750">
              <a:lnSpc>
                <a:spcPct val="90000"/>
              </a:lnSpc>
            </a:pPr>
            <a:r>
              <a:rPr lang="fr-FR" sz="2400"/>
              <a:t>Elles comportent des temps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de réglage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unitaires de fabrication</a:t>
            </a:r>
            <a:endParaRPr lang="fr-FR"/>
          </a:p>
          <a:p>
            <a:pPr marL="285750" indent="-285750">
              <a:lnSpc>
                <a:spcPct val="90000"/>
              </a:lnSpc>
            </a:pPr>
            <a:r>
              <a:rPr lang="fr-FR" sz="2400"/>
              <a:t>pour les ressources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Machine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Main-d’œuvre (Réglage et exécution)</a:t>
            </a:r>
            <a:endParaRPr lang="fr-FR" sz="2400"/>
          </a:p>
          <a:p>
            <a:pPr marL="285750" indent="-285750">
              <a:lnSpc>
                <a:spcPct val="90000"/>
              </a:lnSpc>
            </a:pPr>
            <a:r>
              <a:rPr lang="fr-FR" sz="2400"/>
              <a:t>La gamme comporte une </a:t>
            </a:r>
            <a:r>
              <a:rPr lang="fr-FR" sz="2400">
                <a:solidFill>
                  <a:srgbClr val="339933"/>
                </a:solidFill>
              </a:rPr>
              <a:t>taille de lot standard</a:t>
            </a:r>
            <a:r>
              <a:rPr lang="fr-FR" sz="2400"/>
              <a:t> (pour affecter une fraction des coûts de réglage)</a:t>
            </a:r>
          </a:p>
          <a:p>
            <a:pPr marL="285750" indent="-285750">
              <a:lnSpc>
                <a:spcPct val="90000"/>
              </a:lnSpc>
            </a:pPr>
            <a:r>
              <a:rPr lang="fr-FR" sz="2400"/>
              <a:t>On tient compte des rebuts prévisionnels</a:t>
            </a:r>
          </a:p>
          <a:p>
            <a:pPr marL="285750" indent="-285750">
              <a:lnSpc>
                <a:spcPct val="90000"/>
              </a:lnSpc>
            </a:pPr>
            <a:r>
              <a:rPr lang="fr-FR" sz="2400"/>
              <a:t>On peut donc calculer les coûts (budgétés et simulés) des phases de gamme puis des gammes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9CAC-E730-40A6-AE83-6BB7CDFD7961}" type="slidenum">
              <a:rPr lang="en-US"/>
              <a:pPr/>
              <a:t>19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coûts des gammes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168775" y="1676400"/>
            <a:ext cx="2536825" cy="342900"/>
          </a:xfrm>
          <a:prstGeom prst="rect">
            <a:avLst/>
          </a:prstGeom>
          <a:solidFill>
            <a:srgbClr val="33FF8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b="1"/>
              <a:t>Centre de coût 1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168775" y="2360613"/>
            <a:ext cx="415925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584700" y="2360613"/>
            <a:ext cx="425450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010150" y="2360613"/>
            <a:ext cx="428625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438775" y="2360613"/>
            <a:ext cx="425450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864225" y="2360613"/>
            <a:ext cx="425450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289675" y="2360613"/>
            <a:ext cx="415925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879600" y="2497138"/>
            <a:ext cx="2762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R1</a:t>
            </a:r>
            <a:endParaRPr lang="fr-FR" sz="2400">
              <a:latin typeface="Arial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879600" y="2801938"/>
            <a:ext cx="2762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R2</a:t>
            </a:r>
            <a:endParaRPr lang="fr-FR" sz="2400">
              <a:latin typeface="Arial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879600" y="3133725"/>
            <a:ext cx="276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R3</a:t>
            </a:r>
            <a:endParaRPr lang="fr-FR" sz="2400">
              <a:latin typeface="Arial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879600" y="3476625"/>
            <a:ext cx="276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R4</a:t>
            </a:r>
            <a:endParaRPr lang="fr-FR" sz="2400">
              <a:latin typeface="Arial" charset="0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293938" y="2595563"/>
            <a:ext cx="212090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2293938" y="2901950"/>
            <a:ext cx="250348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293938" y="3243263"/>
            <a:ext cx="3357562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2293938" y="3584575"/>
            <a:ext cx="381635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879600" y="3781425"/>
            <a:ext cx="276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R5</a:t>
            </a:r>
            <a:endParaRPr lang="fr-FR" sz="2400">
              <a:latin typeface="Arial" charset="0"/>
            </a:endParaRP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2293938" y="3890963"/>
            <a:ext cx="293052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1600200" y="2057400"/>
            <a:ext cx="1768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Nombre d'heures</a:t>
            </a:r>
            <a:endParaRPr lang="fr-FR" sz="2400">
              <a:latin typeface="Arial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2665413" y="2351088"/>
            <a:ext cx="958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Montants</a:t>
            </a:r>
            <a:endParaRPr lang="fr-FR" sz="2400">
              <a:latin typeface="Arial" charset="0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1935163" y="4159250"/>
            <a:ext cx="1419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Taux horaires</a:t>
            </a:r>
            <a:endParaRPr lang="fr-FR" sz="2400">
              <a:latin typeface="Arial" charset="0"/>
            </a:endParaRP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1600200" y="5176838"/>
            <a:ext cx="18510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Coûts de la phase</a:t>
            </a:r>
            <a:endParaRPr lang="fr-FR" sz="2400">
              <a:latin typeface="Arial" charset="0"/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1600200" y="5791200"/>
            <a:ext cx="19827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Coûts de la gamme</a:t>
            </a:r>
            <a:endParaRPr lang="fr-FR" sz="2400">
              <a:latin typeface="Arial" charset="0"/>
            </a:endParaRP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3878263" y="517683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1</a:t>
            </a:r>
            <a:endParaRPr lang="fr-FR" sz="2400">
              <a:latin typeface="Arial" charset="0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3878263" y="54832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2</a:t>
            </a:r>
            <a:endParaRPr lang="fr-FR" sz="2400">
              <a:latin typeface="Arial" charset="0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4168775" y="5078413"/>
            <a:ext cx="415925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4584700" y="5078413"/>
            <a:ext cx="425450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5010150" y="5078413"/>
            <a:ext cx="428625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5438775" y="5078413"/>
            <a:ext cx="425450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5864225" y="5078413"/>
            <a:ext cx="425450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289675" y="5078413"/>
            <a:ext cx="415925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4168775" y="5419725"/>
            <a:ext cx="253682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1889125" y="4637088"/>
            <a:ext cx="17922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Postes de charge</a:t>
            </a:r>
            <a:endParaRPr lang="fr-FR" sz="2400">
              <a:latin typeface="Arial" charset="0"/>
            </a:endParaRPr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4371975" y="4530725"/>
            <a:ext cx="1588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39" name="Line 47"/>
          <p:cNvSpPr>
            <a:spLocks noChangeShapeType="1"/>
          </p:cNvSpPr>
          <p:nvPr/>
        </p:nvSpPr>
        <p:spPr bwMode="auto">
          <a:xfrm>
            <a:off x="4797425" y="4530725"/>
            <a:ext cx="1588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5224463" y="4530725"/>
            <a:ext cx="3175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3" name="Line 51"/>
          <p:cNvSpPr>
            <a:spLocks noChangeShapeType="1"/>
          </p:cNvSpPr>
          <p:nvPr/>
        </p:nvSpPr>
        <p:spPr bwMode="auto">
          <a:xfrm>
            <a:off x="5638800" y="4530725"/>
            <a:ext cx="3175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>
            <a:off x="6067425" y="4530725"/>
            <a:ext cx="1588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>
            <a:off x="6492875" y="4530725"/>
            <a:ext cx="1588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4168775" y="2019300"/>
            <a:ext cx="415925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4584700" y="2019300"/>
            <a:ext cx="425450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5010150" y="2019300"/>
            <a:ext cx="428625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5438775" y="2019300"/>
            <a:ext cx="425450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5864225" y="2019300"/>
            <a:ext cx="425450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6289675" y="2019300"/>
            <a:ext cx="415925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168775" y="4060825"/>
            <a:ext cx="4159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584700" y="4060825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5010150" y="4060825"/>
            <a:ext cx="4286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5438775" y="4060825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5864225" y="4060825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6289675" y="4060825"/>
            <a:ext cx="4159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4168775" y="5761038"/>
            <a:ext cx="4159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4584700" y="5761038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5010150" y="5761038"/>
            <a:ext cx="4286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438775" y="5761038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64225" y="5761038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6289675" y="5761038"/>
            <a:ext cx="4159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3352800" y="2209800"/>
            <a:ext cx="7620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68" name="Text Box 76"/>
          <p:cNvSpPr txBox="1">
            <a:spLocks noChangeArrowheads="1"/>
          </p:cNvSpPr>
          <p:nvPr/>
        </p:nvSpPr>
        <p:spPr bwMode="auto">
          <a:xfrm>
            <a:off x="212725" y="30845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Rubriques</a:t>
            </a:r>
          </a:p>
        </p:txBody>
      </p:sp>
      <p:sp>
        <p:nvSpPr>
          <p:cNvPr id="33869" name="AutoShape 77"/>
          <p:cNvSpPr>
            <a:spLocks/>
          </p:cNvSpPr>
          <p:nvPr/>
        </p:nvSpPr>
        <p:spPr bwMode="auto">
          <a:xfrm>
            <a:off x="1600200" y="2514600"/>
            <a:ext cx="228600" cy="1600200"/>
          </a:xfrm>
          <a:prstGeom prst="leftBracket">
            <a:avLst>
              <a:gd name="adj" fmla="val 583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E015-8351-4E98-803D-F4EA7231F866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objectifs de la comptabilité industrielle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Calculer les </a:t>
            </a:r>
            <a:r>
              <a:rPr lang="fr-FR" sz="2800">
                <a:solidFill>
                  <a:srgbClr val="339933"/>
                </a:solidFill>
              </a:rPr>
              <a:t>coûts de revient prévisionnels</a:t>
            </a:r>
            <a:r>
              <a:rPr lang="fr-FR" sz="2800"/>
              <a:t> des produits fabriqués</a:t>
            </a:r>
          </a:p>
          <a:p>
            <a:pPr>
              <a:lnSpc>
                <a:spcPct val="90000"/>
              </a:lnSpc>
            </a:pPr>
            <a:r>
              <a:rPr lang="fr-FR" sz="2800"/>
              <a:t>Effectuer des analyses pour réduire les coûts</a:t>
            </a:r>
          </a:p>
          <a:p>
            <a:pPr>
              <a:lnSpc>
                <a:spcPct val="90000"/>
              </a:lnSpc>
            </a:pPr>
            <a:r>
              <a:rPr lang="fr-FR" sz="2800"/>
              <a:t>Établir les </a:t>
            </a:r>
            <a:r>
              <a:rPr lang="fr-FR" sz="2800">
                <a:solidFill>
                  <a:srgbClr val="339933"/>
                </a:solidFill>
              </a:rPr>
              <a:t>budgets</a:t>
            </a:r>
            <a:r>
              <a:rPr lang="fr-FR" sz="2800"/>
              <a:t> de l’usine</a:t>
            </a:r>
          </a:p>
          <a:p>
            <a:pPr>
              <a:lnSpc>
                <a:spcPct val="90000"/>
              </a:lnSpc>
            </a:pPr>
            <a:r>
              <a:rPr lang="fr-FR" sz="2800"/>
              <a:t>Déterminer les </a:t>
            </a:r>
            <a:r>
              <a:rPr lang="fr-FR" sz="2800">
                <a:solidFill>
                  <a:srgbClr val="339933"/>
                </a:solidFill>
              </a:rPr>
              <a:t>coûts de revient réels</a:t>
            </a:r>
            <a:r>
              <a:rPr lang="fr-FR" sz="2800"/>
              <a:t> des produits fabriqués</a:t>
            </a:r>
          </a:p>
          <a:p>
            <a:pPr>
              <a:lnSpc>
                <a:spcPct val="90000"/>
              </a:lnSpc>
            </a:pPr>
            <a:r>
              <a:rPr lang="fr-FR" sz="2800"/>
              <a:t>Valoriser les </a:t>
            </a:r>
            <a:r>
              <a:rPr lang="fr-FR" sz="2800">
                <a:solidFill>
                  <a:srgbClr val="339933"/>
                </a:solidFill>
              </a:rPr>
              <a:t>stocks</a:t>
            </a:r>
          </a:p>
          <a:p>
            <a:pPr>
              <a:lnSpc>
                <a:spcPct val="90000"/>
              </a:lnSpc>
            </a:pPr>
            <a:r>
              <a:rPr lang="fr-FR" sz="2800"/>
              <a:t>Analyser et expliquer les </a:t>
            </a:r>
            <a:r>
              <a:rPr lang="fr-FR" sz="2800">
                <a:solidFill>
                  <a:srgbClr val="339933"/>
                </a:solidFill>
              </a:rPr>
              <a:t>écarts</a:t>
            </a:r>
            <a:r>
              <a:rPr lang="fr-FR" sz="2800"/>
              <a:t> entre le coût prévisionnel et le coût réel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9554-AFE9-4D7F-9E3B-6DC9EC22D9AE}" type="slidenum">
              <a:rPr lang="en-US"/>
              <a:pPr/>
              <a:t>20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Les coûts des phases de gamme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6429388" y="1785926"/>
            <a:ext cx="1625600" cy="1008062"/>
          </a:xfrm>
          <a:prstGeom prst="wedgeRoundRectCallout">
            <a:avLst>
              <a:gd name="adj1" fmla="val -157486"/>
              <a:gd name="adj2" fmla="val -36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Pour afficher</a:t>
            </a:r>
          </a:p>
          <a:p>
            <a:pPr algn="ctr"/>
            <a:r>
              <a:rPr lang="fr-FR" b="1">
                <a:latin typeface="Arial" charset="0"/>
              </a:rPr>
              <a:t>les coûts</a:t>
            </a:r>
          </a:p>
          <a:p>
            <a:pPr algn="ctr"/>
            <a:r>
              <a:rPr lang="fr-FR" b="1">
                <a:latin typeface="Arial" charset="0"/>
              </a:rPr>
              <a:t>de la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F10-423E-41E3-A13A-0D3934C5B825}" type="slidenum">
              <a:rPr lang="en-US"/>
              <a:pPr/>
              <a:t>21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des gammes</a:t>
            </a:r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6572264" y="1857364"/>
            <a:ext cx="1625600" cy="1008062"/>
          </a:xfrm>
          <a:prstGeom prst="wedgeRoundRectCallout">
            <a:avLst>
              <a:gd name="adj1" fmla="val -102923"/>
              <a:gd name="adj2" fmla="val -45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Pour afficher</a:t>
            </a:r>
          </a:p>
          <a:p>
            <a:pPr algn="ctr"/>
            <a:r>
              <a:rPr lang="fr-FR" b="1">
                <a:latin typeface="Arial" charset="0"/>
              </a:rPr>
              <a:t>les coûts</a:t>
            </a:r>
          </a:p>
          <a:p>
            <a:pPr algn="ctr"/>
            <a:r>
              <a:rPr lang="fr-FR" b="1">
                <a:latin typeface="Arial" charset="0"/>
              </a:rPr>
              <a:t>de la gamme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2680-C559-4145-8C75-939B418E2E75}" type="slidenum">
              <a:rPr lang="en-US"/>
              <a:pPr/>
              <a:t>22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Coûts fixes et variables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339933"/>
                </a:solidFill>
              </a:rPr>
              <a:t>Coûts fixes</a:t>
            </a:r>
            <a:r>
              <a:rPr lang="fr-FR"/>
              <a:t> : coûts de réglage (machine et main-d’œuvre)</a:t>
            </a:r>
          </a:p>
          <a:p>
            <a:r>
              <a:rPr lang="fr-FR">
                <a:solidFill>
                  <a:srgbClr val="339933"/>
                </a:solidFill>
              </a:rPr>
              <a:t>Coûts variables</a:t>
            </a:r>
            <a:r>
              <a:rPr lang="fr-FR"/>
              <a:t> : coûts d’exécution (machine et main-d’œuvre) </a:t>
            </a:r>
            <a:br>
              <a:rPr lang="fr-FR"/>
            </a:br>
            <a:r>
              <a:rPr lang="fr-FR"/>
              <a:t>+ sous-traitance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6E3-CF3D-4F5F-AEA3-7FEA85B10461}" type="slidenum">
              <a:rPr lang="en-US"/>
              <a:pPr/>
              <a:t>23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Coûts moyens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Déterminés à partir du </a:t>
            </a:r>
            <a:r>
              <a:rPr lang="fr-FR">
                <a:solidFill>
                  <a:srgbClr val="339933"/>
                </a:solidFill>
              </a:rPr>
              <a:t>lot standard</a:t>
            </a:r>
          </a:p>
          <a:p>
            <a:r>
              <a:rPr lang="fr-FR">
                <a:solidFill>
                  <a:srgbClr val="339933"/>
                </a:solidFill>
              </a:rPr>
              <a:t>Coût moyen machine :</a:t>
            </a:r>
            <a:r>
              <a:rPr lang="fr-FR">
                <a:solidFill>
                  <a:srgbClr val="33CC33"/>
                </a:solidFill>
              </a:rPr>
              <a:t> </a:t>
            </a:r>
            <a:br>
              <a:rPr lang="fr-FR">
                <a:solidFill>
                  <a:srgbClr val="33CC33"/>
                </a:solidFill>
              </a:rPr>
            </a:br>
            <a:r>
              <a:rPr lang="fr-FR"/>
              <a:t>(coût fixe machine / lot standard) </a:t>
            </a:r>
            <a:br>
              <a:rPr lang="fr-FR"/>
            </a:br>
            <a:r>
              <a:rPr lang="fr-FR"/>
              <a:t>+ coût variable machine</a:t>
            </a:r>
          </a:p>
          <a:p>
            <a:r>
              <a:rPr lang="fr-FR">
                <a:solidFill>
                  <a:srgbClr val="339933"/>
                </a:solidFill>
              </a:rPr>
              <a:t>Coût moyen main-d’œuvre :</a:t>
            </a:r>
            <a:r>
              <a:rPr lang="fr-FR">
                <a:solidFill>
                  <a:srgbClr val="00FF00"/>
                </a:solidFill>
              </a:rPr>
              <a:t> </a:t>
            </a:r>
            <a:br>
              <a:rPr lang="fr-FR">
                <a:solidFill>
                  <a:srgbClr val="00FF00"/>
                </a:solidFill>
              </a:rPr>
            </a:br>
            <a:r>
              <a:rPr lang="fr-FR"/>
              <a:t>(coût fixe main-d’œuvre / lot standard) </a:t>
            </a:r>
            <a:br>
              <a:rPr lang="fr-FR"/>
            </a:br>
            <a:r>
              <a:rPr lang="fr-FR"/>
              <a:t>+ coût variable main-d’œuvre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E043-FEE3-4738-89AD-93BE37E3F681}" type="slidenum">
              <a:rPr lang="en-US"/>
              <a:pPr/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coûts des articles achetés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400"/>
              <a:t>On peut spécifier</a:t>
            </a:r>
          </a:p>
          <a:p>
            <a:pPr marL="685800" lvl="1" indent="-228600"/>
            <a:r>
              <a:rPr lang="fr-FR" sz="2400"/>
              <a:t>un prix standard</a:t>
            </a:r>
          </a:p>
          <a:p>
            <a:pPr marL="685800" lvl="1" indent="-228600"/>
            <a:r>
              <a:rPr lang="fr-FR" sz="2400"/>
              <a:t>un prix simulé</a:t>
            </a:r>
          </a:p>
          <a:p>
            <a:pPr marL="285750" indent="-285750"/>
            <a:r>
              <a:rPr lang="fr-FR" sz="2400"/>
              <a:t>On calcule</a:t>
            </a:r>
          </a:p>
          <a:p>
            <a:pPr marL="685800" lvl="1" indent="-228600"/>
            <a:r>
              <a:rPr lang="fr-FR" sz="2400"/>
              <a:t>des prix moyens pondérés (initial et actuel)</a:t>
            </a:r>
          </a:p>
          <a:p>
            <a:pPr marL="685800" lvl="1" indent="-228600"/>
            <a:r>
              <a:rPr lang="fr-FR" sz="2400"/>
              <a:t>le dernier prix connu (coût de la dernière commande validée)</a:t>
            </a:r>
          </a:p>
          <a:p>
            <a:pPr marL="285750" indent="-285750"/>
            <a:r>
              <a:rPr lang="fr-FR" sz="2400"/>
              <a:t>On peut ajouter un coefficient de majoration pour </a:t>
            </a:r>
            <a:r>
              <a:rPr lang="fr-FR" sz="2400">
                <a:solidFill>
                  <a:srgbClr val="339933"/>
                </a:solidFill>
              </a:rPr>
              <a:t>frais sur achats</a:t>
            </a:r>
            <a:r>
              <a:rPr lang="fr-FR" sz="2400"/>
              <a:t> correspondant aux coûts du service Achats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9642-5C4E-4FA6-B546-6C161C0A6606}" type="slidenum">
              <a:rPr lang="en-US"/>
              <a:pPr/>
              <a:t>25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prix moyens pondérés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974725" y="2174875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339933"/>
                </a:solidFill>
                <a:latin typeface="Arial" charset="0"/>
              </a:rPr>
              <a:t>Prix moyen pondéré initial</a:t>
            </a:r>
            <a:r>
              <a:rPr lang="fr-FR" sz="2400" b="1">
                <a:latin typeface="Arial" charset="0"/>
              </a:rPr>
              <a:t> :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410200" y="1981200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Arial" charset="0"/>
              </a:rPr>
              <a:t>Valeur du stock initial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019800" y="25146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Arial" charset="0"/>
              </a:rPr>
              <a:t>Stock initial</a:t>
            </a: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5334000" y="2439988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914400" y="3581400"/>
            <a:ext cx="450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339933"/>
                </a:solidFill>
                <a:latin typeface="Arial" charset="0"/>
              </a:rPr>
              <a:t>Prix moyen pondéré courant</a:t>
            </a:r>
            <a:r>
              <a:rPr lang="fr-FR" sz="2400" b="1">
                <a:latin typeface="Arial" charset="0"/>
              </a:rPr>
              <a:t> :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52400" y="4267200"/>
            <a:ext cx="883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Arial" charset="0"/>
              </a:rPr>
              <a:t>Valeur du stock initial + Coût total des entrées </a:t>
            </a:r>
            <a:r>
              <a:rPr lang="fr-FR">
                <a:latin typeface="Arial" charset="0"/>
              </a:rPr>
              <a:t>(factures fournisseurs)</a:t>
            </a:r>
            <a:r>
              <a:rPr lang="fr-FR" sz="2400">
                <a:latin typeface="Arial" charset="0"/>
              </a:rPr>
              <a:t> 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2149475" y="4800600"/>
            <a:ext cx="417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Arial" charset="0"/>
              </a:rPr>
              <a:t>Stock initial + Quantité entrée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52400" y="4724400"/>
            <a:ext cx="8686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56" y="1499616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71E-5D00-444D-BDFD-6F40DC05ADC5}" type="slidenum">
              <a:rPr lang="en-US"/>
              <a:pPr/>
              <a:t>26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des articles achetés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7391400" y="1524000"/>
            <a:ext cx="1600200" cy="1219200"/>
          </a:xfrm>
          <a:prstGeom prst="wedgeRoundRectCallout">
            <a:avLst>
              <a:gd name="adj1" fmla="val -276558"/>
              <a:gd name="adj2" fmla="val 5892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b="1">
                <a:latin typeface="Arial" charset="0"/>
              </a:rPr>
              <a:t>Prix</a:t>
            </a:r>
          </a:p>
          <a:p>
            <a:r>
              <a:rPr lang="fr-FR" b="1">
                <a:latin typeface="Arial" charset="0"/>
              </a:rPr>
              <a:t>- standard</a:t>
            </a:r>
          </a:p>
          <a:p>
            <a:r>
              <a:rPr lang="fr-FR" b="1">
                <a:latin typeface="Arial" charset="0"/>
              </a:rPr>
              <a:t>- simulé</a:t>
            </a:r>
          </a:p>
          <a:p>
            <a:r>
              <a:rPr lang="fr-FR" b="1">
                <a:latin typeface="Arial" charset="0"/>
              </a:rPr>
              <a:t>(saisis)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7391400" y="2971800"/>
            <a:ext cx="1600200" cy="914400"/>
          </a:xfrm>
          <a:prstGeom prst="wedgeRoundRectCallout">
            <a:avLst>
              <a:gd name="adj1" fmla="val -152616"/>
              <a:gd name="adj2" fmla="val -61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b="1">
                <a:latin typeface="Arial" charset="0"/>
              </a:rPr>
              <a:t>Prix de la</a:t>
            </a:r>
          </a:p>
          <a:p>
            <a:r>
              <a:rPr lang="fr-FR" b="1">
                <a:latin typeface="Arial" charset="0"/>
              </a:rPr>
              <a:t>dernière</a:t>
            </a:r>
          </a:p>
          <a:p>
            <a:r>
              <a:rPr lang="fr-FR" b="1">
                <a:latin typeface="Arial" charset="0"/>
              </a:rPr>
              <a:t>commande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1FBC-CF70-4778-B312-8A4D73CB8A70}" type="slidenum">
              <a:rPr lang="en-US"/>
              <a:pPr/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1447800"/>
          </a:xfrm>
        </p:spPr>
        <p:txBody>
          <a:bodyPr/>
          <a:lstStyle/>
          <a:p>
            <a:r>
              <a:rPr lang="fr-FR"/>
              <a:t>Principe de la comptabilité</a:t>
            </a:r>
            <a:br>
              <a:rPr lang="fr-FR"/>
            </a:br>
            <a:r>
              <a:rPr lang="fr-FR"/>
              <a:t>en coût standard (articles achetés)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fr-FR" sz="2800"/>
              <a:t>Tous les produits (d’une référence) dans l’entreprise sont valorisés </a:t>
            </a:r>
            <a:r>
              <a:rPr lang="fr-FR" sz="2800">
                <a:solidFill>
                  <a:srgbClr val="339933"/>
                </a:solidFill>
              </a:rPr>
              <a:t>au même coût</a:t>
            </a:r>
          </a:p>
          <a:p>
            <a:r>
              <a:rPr lang="fr-FR" sz="2800"/>
              <a:t>Les différences entre le prix d’achat et le coût standard sont filtrés au niveau des achats (</a:t>
            </a:r>
            <a:r>
              <a:rPr lang="fr-FR" sz="2800">
                <a:solidFill>
                  <a:srgbClr val="339933"/>
                </a:solidFill>
              </a:rPr>
              <a:t>écart sur achat</a:t>
            </a:r>
            <a:r>
              <a:rPr lang="fr-FR" sz="2800"/>
              <a:t>)</a:t>
            </a:r>
          </a:p>
          <a:p>
            <a:r>
              <a:rPr lang="fr-FR" sz="2800"/>
              <a:t>Exemple :</a:t>
            </a:r>
          </a:p>
          <a:p>
            <a:pPr lvl="1"/>
            <a:r>
              <a:rPr lang="fr-FR" sz="2400"/>
              <a:t>un article ACH a un coût standard de 100 €</a:t>
            </a:r>
          </a:p>
          <a:p>
            <a:pPr lvl="1"/>
            <a:r>
              <a:rPr lang="fr-FR" sz="2400"/>
              <a:t>on en achète 10 pour 1 150 €</a:t>
            </a:r>
          </a:p>
          <a:p>
            <a:pPr lvl="1"/>
            <a:r>
              <a:rPr lang="fr-FR" sz="2400"/>
              <a:t>la valeur du stock augmente de 1 000 €</a:t>
            </a:r>
          </a:p>
          <a:p>
            <a:pPr lvl="1"/>
            <a:r>
              <a:rPr lang="fr-FR" sz="2400"/>
              <a:t>il apparaît un écart sur achat de 150 €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D5D1-F7DC-4DAC-8460-79C4AD05420D}" type="slidenum">
              <a:rPr lang="en-US"/>
              <a:pPr/>
              <a:t>28</a:t>
            </a:fld>
            <a:endParaRPr lang="en-US"/>
          </a:p>
        </p:txBody>
      </p:sp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1447800"/>
          </a:xfrm>
        </p:spPr>
        <p:txBody>
          <a:bodyPr/>
          <a:lstStyle/>
          <a:p>
            <a:r>
              <a:rPr lang="fr-FR"/>
              <a:t>Principe de la comptabilité en coût standard (articles fabriqués)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Tous les produits (d’une référence) dans l’entreprise sont valorisés </a:t>
            </a:r>
            <a:r>
              <a:rPr lang="fr-FR" sz="2800">
                <a:solidFill>
                  <a:srgbClr val="339933"/>
                </a:solidFill>
              </a:rPr>
              <a:t>au même coût</a:t>
            </a:r>
          </a:p>
          <a:p>
            <a:pPr>
              <a:lnSpc>
                <a:spcPct val="90000"/>
              </a:lnSpc>
            </a:pPr>
            <a:r>
              <a:rPr lang="fr-FR" sz="2800"/>
              <a:t>Les différences entre le coût réel de fabrication et le coût standard ne sont pas répercutées dans les stocks : il apparaît des </a:t>
            </a:r>
            <a:r>
              <a:rPr lang="fr-FR" sz="2800">
                <a:solidFill>
                  <a:srgbClr val="339933"/>
                </a:solidFill>
              </a:rPr>
              <a:t>écarts d’exécution</a:t>
            </a:r>
          </a:p>
          <a:p>
            <a:pPr>
              <a:lnSpc>
                <a:spcPct val="90000"/>
              </a:lnSpc>
            </a:pPr>
            <a:r>
              <a:rPr lang="fr-FR" sz="2800"/>
              <a:t>Exemple :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un article FAB a un coût standard de 100 €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en fabrique 100 pour 12 000 €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la valeur du stock augmente de 10 000 €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il apparaît un écart d ’exécution de 2 000 €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394C-5AB7-46D4-8C8E-1A23F5E0DC38}" type="slidenum">
              <a:rPr lang="en-US"/>
              <a:pPr/>
              <a:t>29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L'implosion des coûts</a:t>
            </a:r>
            <a:br>
              <a:rPr lang="fr-FR"/>
            </a:br>
            <a:r>
              <a:rPr lang="fr-FR" sz="3600"/>
              <a:t>(calcul des coûts standards des articles)</a:t>
            </a: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Principe : on accumule (par type de coût) </a:t>
            </a:r>
          </a:p>
          <a:p>
            <a:pPr marL="685800" lvl="1" indent="-228600"/>
            <a:r>
              <a:rPr lang="fr-FR" sz="2400"/>
              <a:t>les coûts des niveaux inférieurs (composants)</a:t>
            </a:r>
          </a:p>
          <a:p>
            <a:pPr marL="685800" lvl="1" indent="-228600"/>
            <a:r>
              <a:rPr lang="fr-FR" sz="2400"/>
              <a:t>et les coûts propres à l'article (coûts des composants achetés incorporés et coûts de la gamme de fabrication)</a:t>
            </a:r>
            <a:endParaRPr lang="fr-FR" sz="3200"/>
          </a:p>
          <a:p>
            <a:pPr marL="285750" indent="-285750"/>
            <a:r>
              <a:rPr lang="fr-FR" sz="2800"/>
              <a:t>On tient compte d'une taille de lot standard définie au niveau de l'article ou de la gamme</a:t>
            </a:r>
          </a:p>
          <a:p>
            <a:pPr marL="285750" indent="-285750"/>
            <a:r>
              <a:rPr lang="fr-FR" sz="2800"/>
              <a:t>On remonte des niveaux inférieurs vers les niveaux supérieurs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24C6-850D-4CCE-A5D2-C530551C605A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52400"/>
            <a:ext cx="7654925" cy="1143000"/>
          </a:xfrm>
        </p:spPr>
        <p:txBody>
          <a:bodyPr/>
          <a:lstStyle/>
          <a:p>
            <a:r>
              <a:rPr lang="fr-FR"/>
              <a:t>Coûts de revient prévisionnels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Principe :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Le coût d’un composé est égal à la somme</a:t>
            </a:r>
            <a:endParaRPr lang="fr-FR"/>
          </a:p>
          <a:p>
            <a:pPr lvl="2">
              <a:lnSpc>
                <a:spcPct val="90000"/>
              </a:lnSpc>
            </a:pPr>
            <a:r>
              <a:rPr lang="fr-FR">
                <a:solidFill>
                  <a:srgbClr val="339933"/>
                </a:solidFill>
              </a:rPr>
              <a:t>des coûts de ses composants</a:t>
            </a:r>
          </a:p>
          <a:p>
            <a:pPr lvl="2">
              <a:lnSpc>
                <a:spcPct val="90000"/>
              </a:lnSpc>
            </a:pPr>
            <a:r>
              <a:rPr lang="fr-FR">
                <a:solidFill>
                  <a:srgbClr val="339933"/>
                </a:solidFill>
              </a:rPr>
              <a:t>du coût des opérations de la gamme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Le coût d’une opération est égal à la somme des valeurs des consommations de ressources :</a:t>
            </a:r>
            <a:endParaRPr lang="fr-FR"/>
          </a:p>
          <a:p>
            <a:pPr lvl="2">
              <a:lnSpc>
                <a:spcPct val="90000"/>
              </a:lnSpc>
            </a:pPr>
            <a:r>
              <a:rPr lang="fr-FR">
                <a:solidFill>
                  <a:srgbClr val="339933"/>
                </a:solidFill>
              </a:rPr>
              <a:t>produit du temps gamme par le taux horaire standard de la ressource (machine, main-d’œuvre, sous-traitance, etc.)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remonte des produits achetés jusqu’au produit fini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774-1FAD-4D5D-A1CF-081F466E602A}" type="slidenum">
              <a:rPr lang="en-US"/>
              <a:pPr/>
              <a:t>30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L'implosion des coûts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914400" y="5638800"/>
            <a:ext cx="3324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500" b="1">
                <a:latin typeface="Arial" charset="0"/>
              </a:rPr>
              <a:t>Sous-ensembles (niveaux inférieurs)</a:t>
            </a:r>
            <a:endParaRPr lang="fr-FR" sz="2000">
              <a:latin typeface="Arial" charset="0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7158038" y="3429000"/>
            <a:ext cx="16811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Coûts du niveau</a:t>
            </a:r>
            <a:endParaRPr lang="fr-FR" sz="2400">
              <a:latin typeface="Arial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28600" y="3810000"/>
            <a:ext cx="283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600" b="1">
                <a:latin typeface="Arial" charset="0"/>
              </a:rPr>
              <a:t>Coûts des niveaux inférieurs</a:t>
            </a:r>
            <a:endParaRPr lang="fr-FR" sz="1600">
              <a:latin typeface="Arial" charset="0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6311900" y="2941638"/>
            <a:ext cx="2827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500" b="1">
                <a:latin typeface="Arial" charset="0"/>
              </a:rPr>
              <a:t>Coûts de fabrication de l'article</a:t>
            </a:r>
            <a:endParaRPr lang="fr-FR" sz="2000">
              <a:latin typeface="Arial" charset="0"/>
            </a:endParaRP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457200" y="1905000"/>
            <a:ext cx="1020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Coût matière</a:t>
            </a:r>
            <a:endParaRPr lang="fr-FR" sz="1200">
              <a:latin typeface="Arial" charset="0"/>
            </a:endParaRP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457200" y="2103438"/>
            <a:ext cx="14271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Coût main-d’œuvre </a:t>
            </a:r>
            <a:endParaRPr lang="fr-FR" sz="1200">
              <a:latin typeface="Arial" charset="0"/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457200" y="2332038"/>
            <a:ext cx="1600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Frais directs d'atelier</a:t>
            </a:r>
            <a:endParaRPr lang="fr-FR" sz="1200">
              <a:latin typeface="Arial" charset="0"/>
            </a:endParaRP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457200" y="2789238"/>
            <a:ext cx="1295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Amortissements</a:t>
            </a:r>
            <a:endParaRPr lang="fr-FR" sz="1200">
              <a:latin typeface="Arial" charset="0"/>
            </a:endParaRP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457200" y="3017838"/>
            <a:ext cx="198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Frais indirects sur machine</a:t>
            </a:r>
            <a:endParaRPr lang="fr-FR" sz="1200">
              <a:latin typeface="Arial" charset="0"/>
            </a:endParaRPr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457200" y="3246438"/>
            <a:ext cx="24145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Frais indirects sur main-d’œuvre </a:t>
            </a:r>
            <a:endParaRPr lang="fr-FR" sz="1200">
              <a:latin typeface="Arial" charset="0"/>
            </a:endParaRPr>
          </a:p>
        </p:txBody>
      </p:sp>
      <p:grpSp>
        <p:nvGrpSpPr>
          <p:cNvPr id="37122" name="Group 258"/>
          <p:cNvGrpSpPr>
            <a:grpSpLocks/>
          </p:cNvGrpSpPr>
          <p:nvPr/>
        </p:nvGrpSpPr>
        <p:grpSpPr bwMode="auto">
          <a:xfrm>
            <a:off x="7345363" y="3733800"/>
            <a:ext cx="1554162" cy="963613"/>
            <a:chOff x="4465" y="2352"/>
            <a:chExt cx="979" cy="607"/>
          </a:xfrm>
        </p:grpSpPr>
        <p:sp>
          <p:nvSpPr>
            <p:cNvPr id="36869" name="Freeform 5"/>
            <p:cNvSpPr>
              <a:spLocks/>
            </p:cNvSpPr>
            <p:nvPr/>
          </p:nvSpPr>
          <p:spPr bwMode="auto">
            <a:xfrm>
              <a:off x="4465" y="2352"/>
              <a:ext cx="293" cy="60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0" y="23"/>
                </a:cxn>
                <a:cxn ang="0">
                  <a:pos x="0" y="598"/>
                </a:cxn>
                <a:cxn ang="0">
                  <a:pos x="5" y="598"/>
                </a:cxn>
                <a:cxn ang="0">
                  <a:pos x="5" y="602"/>
                </a:cxn>
                <a:cxn ang="0">
                  <a:pos x="10" y="602"/>
                </a:cxn>
                <a:cxn ang="0">
                  <a:pos x="10" y="607"/>
                </a:cxn>
                <a:cxn ang="0">
                  <a:pos x="24" y="607"/>
                </a:cxn>
                <a:cxn ang="0">
                  <a:pos x="283" y="607"/>
                </a:cxn>
                <a:cxn ang="0">
                  <a:pos x="283" y="602"/>
                </a:cxn>
                <a:cxn ang="0">
                  <a:pos x="288" y="602"/>
                </a:cxn>
                <a:cxn ang="0">
                  <a:pos x="288" y="598"/>
                </a:cxn>
                <a:cxn ang="0">
                  <a:pos x="293" y="598"/>
                </a:cxn>
                <a:cxn ang="0">
                  <a:pos x="293" y="584"/>
                </a:cxn>
                <a:cxn ang="0">
                  <a:pos x="293" y="9"/>
                </a:cxn>
                <a:cxn ang="0">
                  <a:pos x="288" y="9"/>
                </a:cxn>
                <a:cxn ang="0">
                  <a:pos x="288" y="4"/>
                </a:cxn>
                <a:cxn ang="0">
                  <a:pos x="283" y="4"/>
                </a:cxn>
                <a:cxn ang="0">
                  <a:pos x="283" y="0"/>
                </a:cxn>
                <a:cxn ang="0">
                  <a:pos x="24" y="0"/>
                </a:cxn>
              </a:cxnLst>
              <a:rect l="0" t="0" r="r" b="b"/>
              <a:pathLst>
                <a:path w="293" h="607">
                  <a:moveTo>
                    <a:pt x="24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23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602"/>
                  </a:lnTo>
                  <a:lnTo>
                    <a:pt x="10" y="602"/>
                  </a:lnTo>
                  <a:lnTo>
                    <a:pt x="10" y="607"/>
                  </a:lnTo>
                  <a:lnTo>
                    <a:pt x="24" y="607"/>
                  </a:lnTo>
                  <a:lnTo>
                    <a:pt x="283" y="607"/>
                  </a:lnTo>
                  <a:lnTo>
                    <a:pt x="283" y="602"/>
                  </a:lnTo>
                  <a:lnTo>
                    <a:pt x="288" y="602"/>
                  </a:lnTo>
                  <a:lnTo>
                    <a:pt x="288" y="598"/>
                  </a:lnTo>
                  <a:lnTo>
                    <a:pt x="293" y="598"/>
                  </a:lnTo>
                  <a:lnTo>
                    <a:pt x="293" y="584"/>
                  </a:lnTo>
                  <a:lnTo>
                    <a:pt x="293" y="9"/>
                  </a:lnTo>
                  <a:lnTo>
                    <a:pt x="288" y="9"/>
                  </a:lnTo>
                  <a:lnTo>
                    <a:pt x="288" y="4"/>
                  </a:lnTo>
                  <a:lnTo>
                    <a:pt x="283" y="4"/>
                  </a:lnTo>
                  <a:lnTo>
                    <a:pt x="28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7" name="Oval 43"/>
            <p:cNvSpPr>
              <a:spLocks noChangeArrowheads="1"/>
            </p:cNvSpPr>
            <p:nvPr/>
          </p:nvSpPr>
          <p:spPr bwMode="auto">
            <a:xfrm>
              <a:off x="4523" y="2398"/>
              <a:ext cx="182" cy="175"/>
            </a:xfrm>
            <a:prstGeom prst="ellipse">
              <a:avLst/>
            </a:prstGeom>
            <a:solidFill>
              <a:srgbClr val="0000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8" name="Oval 44"/>
            <p:cNvSpPr>
              <a:spLocks noChangeArrowheads="1"/>
            </p:cNvSpPr>
            <p:nvPr/>
          </p:nvSpPr>
          <p:spPr bwMode="auto">
            <a:xfrm>
              <a:off x="4513" y="2573"/>
              <a:ext cx="182" cy="170"/>
            </a:xfrm>
            <a:prstGeom prst="ellipse">
              <a:avLst/>
            </a:prstGeom>
            <a:solidFill>
              <a:srgbClr val="0000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9" name="Oval 45"/>
            <p:cNvSpPr>
              <a:spLocks noChangeArrowheads="1"/>
            </p:cNvSpPr>
            <p:nvPr/>
          </p:nvSpPr>
          <p:spPr bwMode="auto">
            <a:xfrm>
              <a:off x="4518" y="2747"/>
              <a:ext cx="182" cy="170"/>
            </a:xfrm>
            <a:prstGeom prst="ellipse">
              <a:avLst/>
            </a:prstGeom>
            <a:solidFill>
              <a:srgbClr val="0000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59" name="Text Box 195"/>
            <p:cNvSpPr txBox="1">
              <a:spLocks noChangeArrowheads="1"/>
            </p:cNvSpPr>
            <p:nvPr/>
          </p:nvSpPr>
          <p:spPr bwMode="auto">
            <a:xfrm>
              <a:off x="4800" y="2576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" charset="0"/>
                </a:rPr>
                <a:t>Gamme</a:t>
              </a:r>
            </a:p>
          </p:txBody>
        </p:sp>
      </p:grpSp>
      <p:grpSp>
        <p:nvGrpSpPr>
          <p:cNvPr id="37076" name="Group 212"/>
          <p:cNvGrpSpPr>
            <a:grpSpLocks/>
          </p:cNvGrpSpPr>
          <p:nvPr/>
        </p:nvGrpSpPr>
        <p:grpSpPr bwMode="auto">
          <a:xfrm>
            <a:off x="1752600" y="1600200"/>
            <a:ext cx="1600200" cy="228600"/>
            <a:chOff x="1104" y="1008"/>
            <a:chExt cx="1008" cy="144"/>
          </a:xfrm>
        </p:grpSpPr>
        <p:sp>
          <p:nvSpPr>
            <p:cNvPr id="37061" name="Rectangle 197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2" name="Rectangle 198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3" name="Rectangle 199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4" name="Rectangle 200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5" name="Rectangle 201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6" name="Rectangle 202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7" name="Rectangle 203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068" name="Text Box 204"/>
          <p:cNvSpPr txBox="1">
            <a:spLocks noChangeArrowheads="1"/>
          </p:cNvSpPr>
          <p:nvPr/>
        </p:nvSpPr>
        <p:spPr bwMode="auto">
          <a:xfrm>
            <a:off x="457200" y="2560638"/>
            <a:ext cx="1371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Sous-traitance</a:t>
            </a:r>
          </a:p>
        </p:txBody>
      </p:sp>
      <p:cxnSp>
        <p:nvCxnSpPr>
          <p:cNvPr id="37069" name="AutoShape 205"/>
          <p:cNvCxnSpPr>
            <a:cxnSpLocks noChangeShapeType="1"/>
            <a:stCxn id="36910" idx="3"/>
            <a:endCxn id="37061" idx="2"/>
          </p:cNvCxnSpPr>
          <p:nvPr/>
        </p:nvCxnSpPr>
        <p:spPr bwMode="auto">
          <a:xfrm flipV="1">
            <a:off x="1477963" y="1828800"/>
            <a:ext cx="388937" cy="1682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0" name="AutoShape 206"/>
          <p:cNvCxnSpPr>
            <a:cxnSpLocks noChangeShapeType="1"/>
            <a:stCxn id="36911" idx="3"/>
            <a:endCxn id="37062" idx="2"/>
          </p:cNvCxnSpPr>
          <p:nvPr/>
        </p:nvCxnSpPr>
        <p:spPr bwMode="auto">
          <a:xfrm flipV="1">
            <a:off x="1884363" y="1828800"/>
            <a:ext cx="211137" cy="3667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1" name="AutoShape 207"/>
          <p:cNvCxnSpPr>
            <a:cxnSpLocks noChangeShapeType="1"/>
            <a:stCxn id="36912" idx="3"/>
            <a:endCxn id="37063" idx="2"/>
          </p:cNvCxnSpPr>
          <p:nvPr/>
        </p:nvCxnSpPr>
        <p:spPr bwMode="auto">
          <a:xfrm flipV="1">
            <a:off x="2057400" y="1828800"/>
            <a:ext cx="266700" cy="5953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2" name="AutoShape 208"/>
          <p:cNvCxnSpPr>
            <a:cxnSpLocks noChangeShapeType="1"/>
            <a:stCxn id="37068" idx="3"/>
            <a:endCxn id="37064" idx="2"/>
          </p:cNvCxnSpPr>
          <p:nvPr/>
        </p:nvCxnSpPr>
        <p:spPr bwMode="auto">
          <a:xfrm flipV="1">
            <a:off x="1828800" y="1828800"/>
            <a:ext cx="723900" cy="823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3" name="AutoShape 209"/>
          <p:cNvCxnSpPr>
            <a:cxnSpLocks noChangeShapeType="1"/>
            <a:stCxn id="36913" idx="3"/>
            <a:endCxn id="37065" idx="2"/>
          </p:cNvCxnSpPr>
          <p:nvPr/>
        </p:nvCxnSpPr>
        <p:spPr bwMode="auto">
          <a:xfrm flipV="1">
            <a:off x="1752600" y="1828800"/>
            <a:ext cx="1028700" cy="10525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4" name="AutoShape 210"/>
          <p:cNvCxnSpPr>
            <a:cxnSpLocks noChangeShapeType="1"/>
            <a:stCxn id="36914" idx="3"/>
            <a:endCxn id="37066" idx="2"/>
          </p:cNvCxnSpPr>
          <p:nvPr/>
        </p:nvCxnSpPr>
        <p:spPr bwMode="auto">
          <a:xfrm flipV="1">
            <a:off x="2438400" y="1828800"/>
            <a:ext cx="571500" cy="1281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5" name="AutoShape 211"/>
          <p:cNvCxnSpPr>
            <a:cxnSpLocks noChangeShapeType="1"/>
            <a:stCxn id="36915" idx="3"/>
            <a:endCxn id="37067" idx="2"/>
          </p:cNvCxnSpPr>
          <p:nvPr/>
        </p:nvCxnSpPr>
        <p:spPr bwMode="auto">
          <a:xfrm flipV="1">
            <a:off x="2871788" y="1828800"/>
            <a:ext cx="366712" cy="15097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37077" name="Group 213"/>
          <p:cNvGrpSpPr>
            <a:grpSpLocks/>
          </p:cNvGrpSpPr>
          <p:nvPr/>
        </p:nvGrpSpPr>
        <p:grpSpPr bwMode="auto">
          <a:xfrm>
            <a:off x="2743200" y="4572000"/>
            <a:ext cx="1600200" cy="228600"/>
            <a:chOff x="1104" y="1008"/>
            <a:chExt cx="1008" cy="144"/>
          </a:xfrm>
        </p:grpSpPr>
        <p:sp>
          <p:nvSpPr>
            <p:cNvPr id="37078" name="Rectangle 214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9" name="Rectangle 215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0" name="Rectangle 216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1" name="Rectangle 217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2" name="Rectangle 218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3" name="Rectangle 219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4" name="Rectangle 220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085" name="Group 221"/>
          <p:cNvGrpSpPr>
            <a:grpSpLocks/>
          </p:cNvGrpSpPr>
          <p:nvPr/>
        </p:nvGrpSpPr>
        <p:grpSpPr bwMode="auto">
          <a:xfrm>
            <a:off x="4572000" y="2927350"/>
            <a:ext cx="1600200" cy="228600"/>
            <a:chOff x="1104" y="1008"/>
            <a:chExt cx="1008" cy="144"/>
          </a:xfrm>
        </p:grpSpPr>
        <p:sp>
          <p:nvSpPr>
            <p:cNvPr id="37086" name="Rectangle 222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7" name="Rectangle 223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8" name="Rectangle 224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9" name="Rectangle 225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0" name="Rectangle 226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1" name="Rectangle 227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2" name="Rectangle 228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093" name="Group 229"/>
          <p:cNvGrpSpPr>
            <a:grpSpLocks/>
          </p:cNvGrpSpPr>
          <p:nvPr/>
        </p:nvGrpSpPr>
        <p:grpSpPr bwMode="auto">
          <a:xfrm>
            <a:off x="5486400" y="3429000"/>
            <a:ext cx="1600200" cy="228600"/>
            <a:chOff x="1104" y="1008"/>
            <a:chExt cx="1008" cy="144"/>
          </a:xfrm>
        </p:grpSpPr>
        <p:sp>
          <p:nvSpPr>
            <p:cNvPr id="37094" name="Rectangle 230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5" name="Rectangle 231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6" name="Rectangle 232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7" name="Rectangle 233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8" name="Rectangle 234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9" name="Rectangle 235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0" name="Rectangle 236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101" name="Group 237"/>
          <p:cNvGrpSpPr>
            <a:grpSpLocks/>
          </p:cNvGrpSpPr>
          <p:nvPr/>
        </p:nvGrpSpPr>
        <p:grpSpPr bwMode="auto">
          <a:xfrm>
            <a:off x="3200400" y="3886200"/>
            <a:ext cx="1600200" cy="228600"/>
            <a:chOff x="1104" y="1008"/>
            <a:chExt cx="1008" cy="144"/>
          </a:xfrm>
        </p:grpSpPr>
        <p:sp>
          <p:nvSpPr>
            <p:cNvPr id="37102" name="Rectangle 238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3" name="Rectangle 239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4" name="Rectangle 240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5" name="Rectangle 241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6" name="Rectangle 242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7" name="Rectangle 243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8" name="Rectangle 244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109" name="Group 245"/>
          <p:cNvGrpSpPr>
            <a:grpSpLocks/>
          </p:cNvGrpSpPr>
          <p:nvPr/>
        </p:nvGrpSpPr>
        <p:grpSpPr bwMode="auto">
          <a:xfrm>
            <a:off x="838200" y="4572000"/>
            <a:ext cx="1600200" cy="228600"/>
            <a:chOff x="1104" y="1008"/>
            <a:chExt cx="1008" cy="144"/>
          </a:xfrm>
        </p:grpSpPr>
        <p:sp>
          <p:nvSpPr>
            <p:cNvPr id="37110" name="Rectangle 246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1" name="Rectangle 247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2" name="Rectangle 248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3" name="Rectangle 249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4" name="Rectangle 250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5" name="Rectangle 251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6" name="Rectangle 252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37118" name="AutoShape 254"/>
          <p:cNvCxnSpPr>
            <a:cxnSpLocks noChangeShapeType="1"/>
            <a:stCxn id="37113" idx="0"/>
            <a:endCxn id="37105" idx="2"/>
          </p:cNvCxnSpPr>
          <p:nvPr/>
        </p:nvCxnSpPr>
        <p:spPr bwMode="auto">
          <a:xfrm rot="16200000">
            <a:off x="2590800" y="3162300"/>
            <a:ext cx="457200" cy="2362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119" name="AutoShape 255"/>
          <p:cNvCxnSpPr>
            <a:cxnSpLocks noChangeShapeType="1"/>
            <a:stCxn id="37081" idx="0"/>
            <a:endCxn id="37105" idx="2"/>
          </p:cNvCxnSpPr>
          <p:nvPr/>
        </p:nvCxnSpPr>
        <p:spPr bwMode="auto">
          <a:xfrm rot="16200000">
            <a:off x="3543300" y="4114800"/>
            <a:ext cx="457200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7120" name="Rectangle 256"/>
          <p:cNvSpPr>
            <a:spLocks noChangeArrowheads="1"/>
          </p:cNvSpPr>
          <p:nvPr/>
        </p:nvSpPr>
        <p:spPr bwMode="auto">
          <a:xfrm>
            <a:off x="914400" y="4953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SE 1</a:t>
            </a:r>
          </a:p>
        </p:txBody>
      </p:sp>
      <p:sp>
        <p:nvSpPr>
          <p:cNvPr id="37121" name="Rectangle 257"/>
          <p:cNvSpPr>
            <a:spLocks noChangeArrowheads="1"/>
          </p:cNvSpPr>
          <p:nvPr/>
        </p:nvSpPr>
        <p:spPr bwMode="auto">
          <a:xfrm>
            <a:off x="2819400" y="4953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SE 2</a:t>
            </a:r>
          </a:p>
        </p:txBody>
      </p:sp>
      <p:cxnSp>
        <p:nvCxnSpPr>
          <p:cNvPr id="37123" name="AutoShape 259"/>
          <p:cNvCxnSpPr>
            <a:cxnSpLocks noChangeShapeType="1"/>
            <a:stCxn id="36908" idx="2"/>
            <a:endCxn id="37100" idx="2"/>
          </p:cNvCxnSpPr>
          <p:nvPr/>
        </p:nvCxnSpPr>
        <p:spPr bwMode="auto">
          <a:xfrm rot="10800000">
            <a:off x="6972300" y="3657600"/>
            <a:ext cx="449263" cy="561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7124" name="Rectangle 260"/>
          <p:cNvSpPr>
            <a:spLocks noChangeArrowheads="1"/>
          </p:cNvSpPr>
          <p:nvPr/>
        </p:nvSpPr>
        <p:spPr bwMode="auto">
          <a:xfrm>
            <a:off x="4876800" y="4519613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Article acheté</a:t>
            </a:r>
          </a:p>
        </p:txBody>
      </p:sp>
      <p:sp>
        <p:nvSpPr>
          <p:cNvPr id="37125" name="Rectangle 261"/>
          <p:cNvSpPr>
            <a:spLocks noChangeArrowheads="1"/>
          </p:cNvSpPr>
          <p:nvPr/>
        </p:nvSpPr>
        <p:spPr bwMode="auto">
          <a:xfrm>
            <a:off x="4495800" y="22860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Article fabriqué</a:t>
            </a:r>
          </a:p>
        </p:txBody>
      </p:sp>
      <p:cxnSp>
        <p:nvCxnSpPr>
          <p:cNvPr id="37126" name="AutoShape 262"/>
          <p:cNvCxnSpPr>
            <a:cxnSpLocks noChangeShapeType="1"/>
            <a:stCxn id="37124" idx="0"/>
            <a:endCxn id="37094" idx="2"/>
          </p:cNvCxnSpPr>
          <p:nvPr/>
        </p:nvCxnSpPr>
        <p:spPr bwMode="auto">
          <a:xfrm rot="16200000">
            <a:off x="5169693" y="4088607"/>
            <a:ext cx="8620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127" name="AutoShape 263"/>
          <p:cNvCxnSpPr>
            <a:cxnSpLocks noChangeShapeType="1"/>
            <a:stCxn id="37096" idx="0"/>
            <a:endCxn id="37088" idx="2"/>
          </p:cNvCxnSpPr>
          <p:nvPr/>
        </p:nvCxnSpPr>
        <p:spPr bwMode="auto">
          <a:xfrm rot="5400000" flipH="1">
            <a:off x="5464175" y="2835275"/>
            <a:ext cx="273050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128" name="AutoShape 264"/>
          <p:cNvCxnSpPr>
            <a:cxnSpLocks noChangeShapeType="1"/>
            <a:stCxn id="37103" idx="0"/>
            <a:endCxn id="37087" idx="2"/>
          </p:cNvCxnSpPr>
          <p:nvPr/>
        </p:nvCxnSpPr>
        <p:spPr bwMode="auto">
          <a:xfrm rot="16200000">
            <a:off x="3863975" y="2835275"/>
            <a:ext cx="73025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6E5-84F6-44D4-8FB9-B57DC357DCFE}" type="slidenum">
              <a:rPr lang="en-US"/>
              <a:pPr/>
              <a:t>31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L'implosion des coûts</a:t>
            </a:r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3814-83CC-4851-9320-E48620D14931}" type="slidenum">
              <a:rPr lang="en-US"/>
              <a:pPr/>
              <a:t>32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Paramètres de l'implosion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876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Coût d'achat</a:t>
            </a:r>
          </a:p>
          <a:p>
            <a:pPr marL="685800" lvl="1" indent="-228600"/>
            <a:r>
              <a:rPr lang="fr-FR" sz="1800" b="1"/>
              <a:t>Ignorés / Prix standard / PMP origine / PMP courant / Dernier prix connu / Prix simulé</a:t>
            </a:r>
            <a:endParaRPr lang="fr-FR" sz="2000"/>
          </a:p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Type d'amortissements</a:t>
            </a:r>
          </a:p>
          <a:p>
            <a:pPr marL="685800" lvl="1" indent="-228600"/>
            <a:r>
              <a:rPr lang="fr-FR" sz="1800" b="1"/>
              <a:t>économiques / fiscaux</a:t>
            </a:r>
            <a:endParaRPr lang="fr-FR" sz="1800"/>
          </a:p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Taille de lot</a:t>
            </a:r>
          </a:p>
          <a:p>
            <a:pPr marL="685800" lvl="1" indent="-228600"/>
            <a:r>
              <a:rPr lang="fr-FR" sz="1800" b="1"/>
              <a:t>Gamme, Standard Article, simulé Article</a:t>
            </a:r>
            <a:endParaRPr lang="fr-FR" sz="1800"/>
          </a:p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Nomenclatures et gammes</a:t>
            </a:r>
          </a:p>
          <a:p>
            <a:pPr marL="685800" lvl="1" indent="-228600"/>
            <a:r>
              <a:rPr lang="fr-FR" sz="1800" b="1"/>
              <a:t>budget / fabrication (à une date précisée)</a:t>
            </a:r>
          </a:p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Inclure ou non</a:t>
            </a:r>
          </a:p>
          <a:p>
            <a:pPr marL="685800" lvl="1" indent="-228600"/>
            <a:r>
              <a:rPr lang="fr-FR" sz="1800" b="1"/>
              <a:t>les rebuts sur les nomenclatures</a:t>
            </a:r>
          </a:p>
          <a:p>
            <a:pPr marL="685800" lvl="1" indent="-228600"/>
            <a:r>
              <a:rPr lang="fr-FR" sz="1800" b="1"/>
              <a:t>les rebuts sur les gammes</a:t>
            </a:r>
          </a:p>
          <a:p>
            <a:pPr marL="685800" lvl="1" indent="-228600"/>
            <a:r>
              <a:rPr lang="fr-FR" sz="1800" b="1"/>
              <a:t>les articles non gérés</a:t>
            </a:r>
            <a:endParaRPr lang="fr-F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1551-F8DA-4C3D-AE5B-83071DC5D530}" type="slidenum">
              <a:rPr lang="en-US"/>
              <a:pPr/>
              <a:t>33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taille de lot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2800"/>
              <a:t>Taille de lot standard / simulé : taille de lot utilisée pour valoriser l’article</a:t>
            </a:r>
          </a:p>
          <a:p>
            <a:pPr lvl="1"/>
            <a:r>
              <a:rPr lang="fr-FR" sz="2400"/>
              <a:t>pas obligatoirement la même que la taille de lot de planification ou d’approvisionnement</a:t>
            </a:r>
          </a:p>
          <a:p>
            <a:r>
              <a:rPr lang="fr-FR" sz="2800"/>
              <a:t>Permet de calculer un coût de réglage unitaire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E2EA-95AA-4130-902B-9B60DF6A0329}" type="slidenum">
              <a:rPr lang="en-US"/>
              <a:pPr/>
              <a:t>34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Types de frais à inclure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Aucun / Budget / Simulés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aucun : on n’inclut que les coûts d ’achat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Frais directs 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coûts de main-d’œuvre et frais directs d’atelier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sous-traitance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Amortissements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économiques ou fiscaux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Frais indirects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sur machine / main-d’œuvre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Frais généraux Achats / Usine / Société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6E49-3CDF-449A-A0E0-7D425B458B81}" type="slidenum">
              <a:rPr lang="en-US"/>
              <a:pPr/>
              <a:t>35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frais sur Achat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Correspondent aux frais de fonctionnement du service Achats / Réception</a:t>
            </a:r>
          </a:p>
          <a:p>
            <a:pPr>
              <a:lnSpc>
                <a:spcPct val="90000"/>
              </a:lnSpc>
            </a:pPr>
            <a:r>
              <a:rPr lang="fr-FR" sz="2800"/>
              <a:t>Sont répartis par hypothèse sur les montants achetés</a:t>
            </a:r>
          </a:p>
          <a:p>
            <a:pPr>
              <a:lnSpc>
                <a:spcPct val="90000"/>
              </a:lnSpc>
            </a:pPr>
            <a:r>
              <a:rPr lang="fr-FR" sz="2800"/>
              <a:t>Le </a:t>
            </a:r>
            <a:r>
              <a:rPr lang="fr-FR" sz="2800">
                <a:solidFill>
                  <a:srgbClr val="339933"/>
                </a:solidFill>
              </a:rPr>
              <a:t>coût standard</a:t>
            </a:r>
            <a:r>
              <a:rPr lang="fr-FR" sz="2800"/>
              <a:t> d’un produit acheté est égal à son </a:t>
            </a:r>
            <a:r>
              <a:rPr lang="fr-FR" sz="2800">
                <a:solidFill>
                  <a:srgbClr val="339933"/>
                </a:solidFill>
              </a:rPr>
              <a:t>prix d’achat standard</a:t>
            </a:r>
            <a:r>
              <a:rPr lang="fr-FR" sz="2800"/>
              <a:t> </a:t>
            </a:r>
            <a:br>
              <a:rPr lang="fr-FR" sz="2800"/>
            </a:br>
            <a:r>
              <a:rPr lang="fr-FR" sz="2800"/>
              <a:t>majoré d’un </a:t>
            </a:r>
            <a:r>
              <a:rPr lang="fr-FR" sz="2800">
                <a:solidFill>
                  <a:srgbClr val="339933"/>
                </a:solidFill>
              </a:rPr>
              <a:t>coefficient de frais sur Achats</a:t>
            </a:r>
          </a:p>
          <a:p>
            <a:pPr>
              <a:lnSpc>
                <a:spcPct val="90000"/>
              </a:lnSpc>
            </a:pPr>
            <a:r>
              <a:rPr lang="fr-FR" sz="2800"/>
              <a:t>Les coûts de sous-traitance supportent également les frais sur achat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E37E-2E0B-4DF6-8284-B767FA297685}" type="slidenum">
              <a:rPr lang="en-US"/>
              <a:pPr/>
              <a:t>36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frais généraux</a:t>
            </a: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2286000" y="1752600"/>
            <a:ext cx="4495800" cy="449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/>
            <a:endParaRPr lang="fr-FR" b="1">
              <a:latin typeface="Arial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3048000" y="2514600"/>
            <a:ext cx="2971800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/>
            <a:r>
              <a:rPr lang="fr-FR" b="1">
                <a:latin typeface="Arial" charset="0"/>
              </a:rPr>
              <a:t>Frais Usine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3810000" y="3276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>
                <a:latin typeface="Arial" charset="0"/>
              </a:rPr>
              <a:t>Coûts </a:t>
            </a:r>
            <a:br>
              <a:rPr lang="fr-FR" sz="2400" b="1">
                <a:latin typeface="Arial" charset="0"/>
              </a:rPr>
            </a:br>
            <a:r>
              <a:rPr lang="fr-FR" sz="2400" b="1">
                <a:latin typeface="Arial" charset="0"/>
              </a:rPr>
              <a:t>directs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733800" y="19812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Frais Société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934200" y="2057400"/>
            <a:ext cx="2017713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Répartis sur</a:t>
            </a:r>
          </a:p>
          <a:p>
            <a:r>
              <a:rPr lang="fr-FR" b="1">
                <a:latin typeface="Arial" charset="0"/>
              </a:rPr>
              <a:t>les produits</a:t>
            </a:r>
          </a:p>
          <a:p>
            <a:r>
              <a:rPr lang="fr-FR" b="1">
                <a:latin typeface="Arial" charset="0"/>
              </a:rPr>
              <a:t>pour déterminer</a:t>
            </a:r>
          </a:p>
          <a:p>
            <a:r>
              <a:rPr lang="fr-FR" b="1">
                <a:latin typeface="Arial" charset="0"/>
              </a:rPr>
              <a:t>le</a:t>
            </a:r>
            <a:r>
              <a:rPr lang="fr-FR" b="1">
                <a:solidFill>
                  <a:srgbClr val="00FF00"/>
                </a:solidFill>
                <a:latin typeface="Arial" charset="0"/>
              </a:rPr>
              <a:t> </a:t>
            </a:r>
            <a:r>
              <a:rPr lang="fr-FR" sz="2000" b="1">
                <a:solidFill>
                  <a:srgbClr val="339933"/>
                </a:solidFill>
                <a:latin typeface="Arial" charset="0"/>
              </a:rPr>
              <a:t>coût complet</a:t>
            </a:r>
            <a:endParaRPr lang="fr-FR" b="1">
              <a:solidFill>
                <a:srgbClr val="339933"/>
              </a:solidFill>
              <a:latin typeface="Arial" charset="0"/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5410200" y="2133600"/>
            <a:ext cx="1447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5257800" y="2667000"/>
            <a:ext cx="1600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H="1">
            <a:off x="5181600" y="3048000"/>
            <a:ext cx="1752600" cy="609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2B21-6523-4EB1-A6FE-0F8B2408710A}" type="slidenum">
              <a:rPr lang="en-US"/>
              <a:pPr/>
              <a:t>37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taux de frais de structure</a:t>
            </a: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DB27-C4FA-4F36-9536-4DBBC2A0F7D5}" type="slidenum">
              <a:rPr lang="en-US"/>
              <a:pPr/>
              <a:t>38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coûts standards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114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On </a:t>
            </a:r>
            <a:r>
              <a:rPr lang="fr-FR" sz="2800">
                <a:solidFill>
                  <a:srgbClr val="339933"/>
                </a:solidFill>
              </a:rPr>
              <a:t>décide</a:t>
            </a:r>
            <a:r>
              <a:rPr lang="fr-FR" sz="2800"/>
              <a:t> quels coûts élémentaires entrent dans les coûts standards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Pour les centres de coût, on calcule trois coûts horaires standards : 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machine 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main-d’œuvre réglage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main-d’œuvre d’exécution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Tous les mouvements de stocks sont valorisés au coût standard</a:t>
            </a:r>
            <a:r>
              <a:rPr lang="fr-FR" sz="2800"/>
              <a:t>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C957-55E9-4940-815B-6DB194527330}" type="slidenum">
              <a:rPr lang="en-US"/>
              <a:pPr/>
              <a:t>39</a:t>
            </a:fld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Liste des coûts des articles</a:t>
            </a: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DC-D67B-4440-BF1B-5AF5A1FC0267}" type="slidenum">
              <a:rPr lang="en-US"/>
              <a:pPr/>
              <a:t>4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r>
              <a:rPr lang="fr-FR" sz="4000"/>
              <a:t>Schéma d’élaboration des coûts standards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41300" y="1295400"/>
            <a:ext cx="2495550" cy="517525"/>
          </a:xfrm>
          <a:prstGeom prst="rect">
            <a:avLst/>
          </a:prstGeom>
          <a:solidFill>
            <a:srgbClr val="FFCC66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400" b="1">
                <a:latin typeface="Arial" charset="0"/>
              </a:rPr>
              <a:t>Budget de coûts</a:t>
            </a:r>
          </a:p>
          <a:p>
            <a:pPr algn="ctr" defTabSz="762000"/>
            <a:r>
              <a:rPr lang="fr-FR" sz="1400" b="1">
                <a:latin typeface="Arial" charset="0"/>
              </a:rPr>
              <a:t>par nature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249238" y="2057400"/>
            <a:ext cx="2489200" cy="757238"/>
          </a:xfrm>
          <a:prstGeom prst="rect">
            <a:avLst/>
          </a:prstGeom>
          <a:solidFill>
            <a:srgbClr val="00FFFF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400" b="1">
                <a:latin typeface="Arial" charset="0"/>
              </a:rPr>
              <a:t>Centres de coût </a:t>
            </a:r>
          </a:p>
          <a:p>
            <a:pPr algn="ctr" defTabSz="762000"/>
            <a:r>
              <a:rPr lang="fr-FR" sz="1400" b="1">
                <a:latin typeface="Arial" charset="0"/>
              </a:rPr>
              <a:t>Ventilation par type de coût</a:t>
            </a:r>
          </a:p>
          <a:p>
            <a:pPr algn="ctr" defTabSz="762000"/>
            <a:r>
              <a:rPr lang="fr-FR" sz="1400" b="1">
                <a:latin typeface="Arial" charset="0"/>
              </a:rPr>
              <a:t>Rubriques budgétaires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265113" y="3048000"/>
            <a:ext cx="2489200" cy="690563"/>
          </a:xfrm>
          <a:prstGeom prst="rect">
            <a:avLst/>
          </a:prstGeom>
          <a:solidFill>
            <a:srgbClr val="A2FFA3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400" b="1">
                <a:latin typeface="Arial" charset="0"/>
              </a:rPr>
              <a:t>Postes de charge </a:t>
            </a:r>
          </a:p>
          <a:p>
            <a:pPr algn="ctr" defTabSz="762000"/>
            <a:r>
              <a:rPr lang="fr-FR" sz="1400" b="1">
                <a:latin typeface="Arial" charset="0"/>
              </a:rPr>
              <a:t>Taux horaires </a:t>
            </a:r>
          </a:p>
          <a:p>
            <a:pPr algn="ctr" defTabSz="762000"/>
            <a:r>
              <a:rPr lang="fr-FR" sz="1400" b="1">
                <a:latin typeface="Arial" charset="0"/>
              </a:rPr>
              <a:t>par type de coût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489075" y="3962400"/>
            <a:ext cx="2847975" cy="706438"/>
          </a:xfrm>
          <a:prstGeom prst="rect">
            <a:avLst/>
          </a:prstGeom>
          <a:solidFill>
            <a:srgbClr val="A2FFA3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400" b="1">
                <a:latin typeface="Arial" charset="0"/>
              </a:rPr>
              <a:t>Gammes</a:t>
            </a:r>
          </a:p>
          <a:p>
            <a:pPr algn="ctr" defTabSz="762000"/>
            <a:r>
              <a:rPr lang="fr-FR" sz="1400" b="1">
                <a:latin typeface="Arial" charset="0"/>
              </a:rPr>
              <a:t>Taux horaires par type de coût</a:t>
            </a:r>
          </a:p>
          <a:p>
            <a:pPr algn="ctr" defTabSz="762000"/>
            <a:r>
              <a:rPr lang="fr-FR" sz="1400" b="1">
                <a:latin typeface="Arial" charset="0"/>
              </a:rPr>
              <a:t>Coûts fixes et variables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108325" y="3048000"/>
            <a:ext cx="2489200" cy="690563"/>
          </a:xfrm>
          <a:prstGeom prst="rect">
            <a:avLst/>
          </a:prstGeom>
          <a:solidFill>
            <a:srgbClr val="00FFFF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400" b="1">
                <a:latin typeface="Arial" charset="0"/>
              </a:rPr>
              <a:t>Postes de charge </a:t>
            </a:r>
          </a:p>
          <a:p>
            <a:pPr algn="ctr" defTabSz="762000"/>
            <a:r>
              <a:rPr lang="fr-FR" sz="1400" b="1">
                <a:latin typeface="Arial" charset="0"/>
              </a:rPr>
              <a:t>de sous-traitance</a:t>
            </a:r>
          </a:p>
          <a:p>
            <a:pPr algn="ctr" defTabSz="762000"/>
            <a:r>
              <a:rPr lang="fr-FR" sz="1400" b="1">
                <a:latin typeface="Arial" charset="0"/>
              </a:rPr>
              <a:t>Taux horaire saisi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5984875" y="3048000"/>
            <a:ext cx="2489200" cy="690563"/>
          </a:xfrm>
          <a:prstGeom prst="rect">
            <a:avLst/>
          </a:prstGeom>
          <a:solidFill>
            <a:srgbClr val="00FFFF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400" b="1">
                <a:latin typeface="Arial" charset="0"/>
              </a:rPr>
              <a:t>Articles achetés</a:t>
            </a:r>
          </a:p>
          <a:p>
            <a:pPr algn="ctr" defTabSz="762000"/>
            <a:r>
              <a:rPr lang="fr-FR" sz="1400" b="1">
                <a:latin typeface="Arial" charset="0"/>
              </a:rPr>
              <a:t>(et non stockés)</a:t>
            </a:r>
          </a:p>
          <a:p>
            <a:pPr algn="ctr" defTabSz="762000"/>
            <a:r>
              <a:rPr lang="fr-FR" sz="1400" b="1">
                <a:latin typeface="Arial" charset="0"/>
              </a:rPr>
              <a:t>Prix/coût saisi</a:t>
            </a:r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3159125" y="4953000"/>
            <a:ext cx="3968750" cy="60325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400" b="1">
                <a:latin typeface="Arial" charset="0"/>
              </a:rPr>
              <a:t>Options de valorisation</a:t>
            </a:r>
          </a:p>
          <a:p>
            <a:pPr algn="ctr" defTabSz="762000"/>
            <a:r>
              <a:rPr lang="fr-FR" sz="1400" b="1">
                <a:latin typeface="Arial" charset="0"/>
              </a:rPr>
              <a:t>(Implosion du coût des articles)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6003925" y="3962400"/>
            <a:ext cx="2489200" cy="690563"/>
          </a:xfrm>
          <a:prstGeom prst="rect">
            <a:avLst/>
          </a:prstGeom>
          <a:solidFill>
            <a:srgbClr val="00FF00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400" b="1">
                <a:latin typeface="Arial" charset="0"/>
              </a:rPr>
              <a:t>Nomenclatures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3663950" y="5803900"/>
            <a:ext cx="29591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600" b="1">
                <a:solidFill>
                  <a:schemeClr val="bg1"/>
                </a:solidFill>
                <a:latin typeface="Arial" charset="0"/>
              </a:rPr>
              <a:t>Articles fabriqués</a:t>
            </a:r>
          </a:p>
          <a:p>
            <a:pPr algn="ctr" defTabSz="762000"/>
            <a:r>
              <a:rPr lang="fr-FR" sz="1600" b="1">
                <a:solidFill>
                  <a:schemeClr val="bg1"/>
                </a:solidFill>
                <a:latin typeface="Arial" charset="0"/>
              </a:rPr>
              <a:t>Coûts par type de coût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 rot="16200000" flipH="1">
            <a:off x="1377950" y="1765300"/>
            <a:ext cx="2159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 rot="16200000" flipH="1">
            <a:off x="1377950" y="2759075"/>
            <a:ext cx="2159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960" name="AutoShape 16"/>
          <p:cNvSpPr>
            <a:spLocks noChangeArrowheads="1"/>
          </p:cNvSpPr>
          <p:nvPr/>
        </p:nvSpPr>
        <p:spPr bwMode="auto">
          <a:xfrm rot="16200000" flipH="1">
            <a:off x="2139950" y="3670300"/>
            <a:ext cx="2159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961" name="AutoShape 17"/>
          <p:cNvSpPr>
            <a:spLocks noChangeArrowheads="1"/>
          </p:cNvSpPr>
          <p:nvPr/>
        </p:nvSpPr>
        <p:spPr bwMode="auto">
          <a:xfrm rot="16200000" flipH="1">
            <a:off x="3587750" y="3670300"/>
            <a:ext cx="2159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962" name="AutoShape 18"/>
          <p:cNvSpPr>
            <a:spLocks noChangeArrowheads="1"/>
          </p:cNvSpPr>
          <p:nvPr/>
        </p:nvSpPr>
        <p:spPr bwMode="auto">
          <a:xfrm rot="16200000" flipH="1">
            <a:off x="7169150" y="3670300"/>
            <a:ext cx="2159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 rot="16200000" flipH="1">
            <a:off x="3740150" y="4660900"/>
            <a:ext cx="3683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 rot="16200000" flipH="1">
            <a:off x="6330950" y="4660900"/>
            <a:ext cx="3683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965" name="AutoShape 21"/>
          <p:cNvSpPr>
            <a:spLocks noChangeArrowheads="1"/>
          </p:cNvSpPr>
          <p:nvPr/>
        </p:nvSpPr>
        <p:spPr bwMode="auto">
          <a:xfrm rot="16200000" flipH="1">
            <a:off x="5035550" y="5492750"/>
            <a:ext cx="2159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578350" y="3962400"/>
            <a:ext cx="1206500" cy="6858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488" tIns="44450" rIns="90488" bIns="44450" anchor="ctr"/>
          <a:lstStyle/>
          <a:p>
            <a:pPr algn="ctr" defTabSz="762000"/>
            <a:r>
              <a:rPr lang="fr-FR" sz="1400" b="1">
                <a:latin typeface="Arial" charset="0"/>
              </a:rPr>
              <a:t>Frais</a:t>
            </a:r>
          </a:p>
          <a:p>
            <a:pPr algn="ctr" defTabSz="762000"/>
            <a:r>
              <a:rPr lang="fr-FR" sz="1400" b="1">
                <a:latin typeface="Arial" charset="0"/>
              </a:rPr>
              <a:t>généraux</a:t>
            </a:r>
          </a:p>
          <a:p>
            <a:pPr algn="ctr" defTabSz="762000"/>
            <a:r>
              <a:rPr lang="fr-FR" sz="1400" b="1">
                <a:latin typeface="Arial" charset="0"/>
              </a:rPr>
              <a:t>(taux saisis)</a:t>
            </a:r>
          </a:p>
        </p:txBody>
      </p:sp>
      <p:sp>
        <p:nvSpPr>
          <p:cNvPr id="82968" name="AutoShape 24"/>
          <p:cNvSpPr>
            <a:spLocks noChangeArrowheads="1"/>
          </p:cNvSpPr>
          <p:nvPr/>
        </p:nvSpPr>
        <p:spPr bwMode="auto">
          <a:xfrm rot="16200000" flipH="1">
            <a:off x="4991100" y="4616450"/>
            <a:ext cx="304800" cy="3683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96" y="1357298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43D0-8460-45C9-900A-9AC7243BD6E1}" type="slidenum">
              <a:rPr lang="en-US"/>
              <a:pPr/>
              <a:t>40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1143000"/>
          </a:xfrm>
        </p:spPr>
        <p:txBody>
          <a:bodyPr/>
          <a:lstStyle/>
          <a:p>
            <a:r>
              <a:rPr lang="fr-FR"/>
              <a:t>Les coûts des articles fabriqués</a:t>
            </a: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2771774" y="3124200"/>
            <a:ext cx="1514473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4357686" y="3124200"/>
            <a:ext cx="1319226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7467600" y="1447800"/>
            <a:ext cx="1524000" cy="990600"/>
          </a:xfrm>
          <a:prstGeom prst="wedgeRoundRectCallout">
            <a:avLst>
              <a:gd name="adj1" fmla="val -270383"/>
              <a:gd name="adj2" fmla="val 1199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Précédent</a:t>
            </a:r>
          </a:p>
          <a:p>
            <a:pPr algn="ctr"/>
            <a:r>
              <a:rPr lang="fr-FR" b="1">
                <a:latin typeface="Arial" charset="0"/>
              </a:rPr>
              <a:t>calcul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7543800" y="2971800"/>
            <a:ext cx="1447800" cy="990600"/>
          </a:xfrm>
          <a:prstGeom prst="wedgeRoundRectCallout">
            <a:avLst>
              <a:gd name="adj1" fmla="val -195536"/>
              <a:gd name="adj2" fmla="val 347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Dernier</a:t>
            </a:r>
          </a:p>
          <a:p>
            <a:pPr algn="ctr"/>
            <a:r>
              <a:rPr lang="fr-FR" b="1">
                <a:latin typeface="Arial" charset="0"/>
              </a:rPr>
              <a:t>calcul</a:t>
            </a:r>
          </a:p>
          <a:p>
            <a:pPr algn="ctr"/>
            <a:r>
              <a:rPr lang="fr-FR" b="1">
                <a:latin typeface="Arial" charset="0"/>
              </a:rPr>
              <a:t>lancé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5753112" y="3124200"/>
            <a:ext cx="5334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7467600" y="4648200"/>
            <a:ext cx="1524000" cy="1447800"/>
          </a:xfrm>
          <a:prstGeom prst="wedgeRoundRectCallout">
            <a:avLst>
              <a:gd name="adj1" fmla="val -147817"/>
              <a:gd name="adj2" fmla="val -784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Écarts</a:t>
            </a:r>
          </a:p>
          <a:p>
            <a:pPr algn="ctr"/>
            <a:r>
              <a:rPr lang="fr-FR" b="1">
                <a:latin typeface="Arial" charset="0"/>
              </a:rPr>
              <a:t>entre </a:t>
            </a:r>
            <a:br>
              <a:rPr lang="fr-FR" b="1">
                <a:latin typeface="Arial" charset="0"/>
              </a:rPr>
            </a:br>
            <a:r>
              <a:rPr lang="fr-FR" b="1">
                <a:latin typeface="Arial" charset="0"/>
              </a:rPr>
              <a:t>les deux</a:t>
            </a:r>
          </a:p>
          <a:p>
            <a:pPr algn="ctr"/>
            <a:r>
              <a:rPr lang="fr-FR" b="1">
                <a:latin typeface="Arial" charset="0"/>
              </a:rPr>
              <a:t>derniers</a:t>
            </a:r>
          </a:p>
          <a:p>
            <a:pPr algn="ctr"/>
            <a:r>
              <a:rPr lang="fr-FR" b="1">
                <a:latin typeface="Arial" charset="0"/>
              </a:rPr>
              <a:t>calculs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662A-5974-483A-94B9-C879FB87AE26}" type="slidenum">
              <a:rPr lang="en-US"/>
              <a:pPr/>
              <a:t>41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Les données techniques Budget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Les </a:t>
            </a:r>
            <a:r>
              <a:rPr lang="fr-FR" sz="2800">
                <a:solidFill>
                  <a:srgbClr val="339933"/>
                </a:solidFill>
              </a:rPr>
              <a:t>nomenclatures Budget</a:t>
            </a:r>
            <a:r>
              <a:rPr lang="fr-FR" sz="2800"/>
              <a:t> celles valides à la date du budget</a:t>
            </a:r>
          </a:p>
          <a:p>
            <a:pPr marL="285750" indent="-285750"/>
            <a:r>
              <a:rPr lang="fr-FR" sz="2800"/>
              <a:t>Les </a:t>
            </a:r>
            <a:r>
              <a:rPr lang="fr-FR" sz="2800">
                <a:solidFill>
                  <a:srgbClr val="339933"/>
                </a:solidFill>
              </a:rPr>
              <a:t>gammes de fabrication Budget</a:t>
            </a:r>
            <a:r>
              <a:rPr lang="fr-FR" sz="2800"/>
              <a:t> correspondent à la gamme</a:t>
            </a:r>
          </a:p>
          <a:p>
            <a:pPr marL="685800" lvl="1" indent="-228600"/>
            <a:r>
              <a:rPr lang="fr-FR"/>
              <a:t>sélectionnée pour chaque article </a:t>
            </a:r>
          </a:p>
          <a:p>
            <a:pPr marL="685800" lvl="1" indent="-228600"/>
            <a:r>
              <a:rPr lang="fr-FR"/>
              <a:t>et à l’indice de gamme valide à la date du budget</a:t>
            </a:r>
            <a:endParaRPr lang="fr-FR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D75-0193-449F-AF4C-977BF0A08179}" type="slidenum">
              <a:rPr lang="en-US"/>
              <a:pPr/>
              <a:t>42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52400"/>
            <a:ext cx="7586663" cy="1143000"/>
          </a:xfrm>
        </p:spPr>
        <p:txBody>
          <a:bodyPr/>
          <a:lstStyle/>
          <a:p>
            <a:r>
              <a:rPr lang="fr-FR"/>
              <a:t>Coûts réels des fabrications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On utilise les </a:t>
            </a:r>
            <a:r>
              <a:rPr lang="fr-FR">
                <a:solidFill>
                  <a:srgbClr val="339933"/>
                </a:solidFill>
              </a:rPr>
              <a:t>consommations réelles de ressources</a:t>
            </a:r>
          </a:p>
          <a:p>
            <a:pPr lvl="1"/>
            <a:r>
              <a:rPr lang="fr-FR"/>
              <a:t>Matières et composants réellement consommés (y compris les rebuts)</a:t>
            </a:r>
          </a:p>
          <a:p>
            <a:pPr lvl="1"/>
            <a:r>
              <a:rPr lang="fr-FR"/>
              <a:t>Temps effectivement passés</a:t>
            </a:r>
          </a:p>
          <a:p>
            <a:r>
              <a:rPr lang="fr-FR">
                <a:solidFill>
                  <a:srgbClr val="339933"/>
                </a:solidFill>
              </a:rPr>
              <a:t>valorisées à leur coût standard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E0D9-9832-4D35-898F-346ADFF2E06A}" type="slidenum">
              <a:rPr lang="en-US"/>
              <a:pPr/>
              <a:t>43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Les coûts des ordres de fabrication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4196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Valorisation à partir des </a:t>
            </a:r>
            <a:r>
              <a:rPr lang="fr-FR" sz="2800">
                <a:solidFill>
                  <a:srgbClr val="339933"/>
                </a:solidFill>
              </a:rPr>
              <a:t>ressources effectivement consommées</a:t>
            </a:r>
          </a:p>
          <a:p>
            <a:pPr marL="285750" indent="-285750"/>
            <a:r>
              <a:rPr lang="fr-FR" sz="2400" b="1"/>
              <a:t>Coût matière </a:t>
            </a:r>
          </a:p>
          <a:p>
            <a:pPr marL="685800" lvl="1" indent="-228600"/>
            <a:r>
              <a:rPr lang="fr-FR" sz="2000"/>
              <a:t>quantité réelle x coût standard</a:t>
            </a:r>
          </a:p>
          <a:p>
            <a:pPr marL="285750" indent="-285750"/>
            <a:r>
              <a:rPr lang="fr-FR" sz="2400" b="1"/>
              <a:t>Coût main-d’œuvre</a:t>
            </a:r>
          </a:p>
          <a:p>
            <a:pPr marL="685800" lvl="1" indent="-228600"/>
            <a:r>
              <a:rPr lang="fr-FR" sz="2000"/>
              <a:t>temps main-d'œuvre passé x taux horaires main-d'œuvre standards</a:t>
            </a:r>
          </a:p>
          <a:p>
            <a:pPr marL="285750" indent="-285750"/>
            <a:r>
              <a:rPr lang="fr-FR" sz="2400" b="1"/>
              <a:t>Coût machine</a:t>
            </a:r>
            <a:endParaRPr lang="fr-FR" sz="2400"/>
          </a:p>
          <a:p>
            <a:pPr marL="685800" lvl="1" indent="-228600"/>
            <a:r>
              <a:rPr lang="fr-FR" sz="2000"/>
              <a:t>temps machine passé x taux horaires machine standards</a:t>
            </a:r>
            <a:br>
              <a:rPr lang="fr-FR" sz="2000"/>
            </a:br>
            <a:endParaRPr lang="fr-FR" sz="2000"/>
          </a:p>
          <a:p>
            <a:pPr marL="285750" indent="-285750"/>
            <a:r>
              <a:rPr lang="fr-FR" sz="2400"/>
              <a:t>Calcul du </a:t>
            </a:r>
            <a:r>
              <a:rPr lang="fr-FR" sz="2400" b="1">
                <a:solidFill>
                  <a:srgbClr val="339933"/>
                </a:solidFill>
              </a:rPr>
              <a:t>coût réel</a:t>
            </a:r>
            <a:r>
              <a:rPr lang="fr-FR" sz="2400"/>
              <a:t> des articles fabriqués dans l'OF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B536-B27E-4071-8CEA-241E47303F71}" type="slidenum">
              <a:rPr lang="en-US"/>
              <a:pPr/>
              <a:t>44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des OF fermes</a:t>
            </a: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CD1-6BB6-480E-832C-27F4B5B9D395}" type="slidenum">
              <a:rPr lang="en-US"/>
              <a:pPr/>
              <a:t>45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des OF lancés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955925" y="6096000"/>
            <a:ext cx="377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9933"/>
                </a:solidFill>
                <a:latin typeface="Arial" charset="0"/>
              </a:rPr>
              <a:t>Valorisation de l’en-cours par OF</a:t>
            </a: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7B0F-BE66-4EF7-8B07-00D22ED6709F}" type="slidenum">
              <a:rPr lang="en-US"/>
              <a:pPr/>
              <a:t>46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coût des OF clos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413125" y="61102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9933"/>
                </a:solidFill>
                <a:latin typeface="Arial" charset="0"/>
              </a:rPr>
              <a:t>Récapitulation des écarts</a:t>
            </a:r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D46A-B034-4BFC-83A4-6414819476F9}" type="slidenum">
              <a:rPr lang="en-US"/>
              <a:pPr/>
              <a:t>47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52400"/>
            <a:ext cx="6607175" cy="1143000"/>
          </a:xfrm>
        </p:spPr>
        <p:txBody>
          <a:bodyPr/>
          <a:lstStyle/>
          <a:p>
            <a:r>
              <a:rPr lang="fr-FR"/>
              <a:t>Analyse des écarts</a:t>
            </a: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114800"/>
          </a:xfrm>
        </p:spPr>
        <p:txBody>
          <a:bodyPr/>
          <a:lstStyle/>
          <a:p>
            <a:r>
              <a:rPr lang="fr-FR"/>
              <a:t>Mise en évidence des écarts sur les consommations de ressources</a:t>
            </a:r>
          </a:p>
          <a:p>
            <a:pPr lvl="1"/>
            <a:r>
              <a:rPr lang="fr-FR"/>
              <a:t>utilisation des matières</a:t>
            </a:r>
          </a:p>
          <a:p>
            <a:pPr lvl="1"/>
            <a:r>
              <a:rPr lang="fr-FR"/>
              <a:t>rebuts</a:t>
            </a:r>
          </a:p>
          <a:p>
            <a:pPr lvl="1"/>
            <a:r>
              <a:rPr lang="fr-FR"/>
              <a:t>temps passés / temps alloués</a:t>
            </a:r>
          </a:p>
          <a:p>
            <a:pPr lvl="2"/>
            <a:r>
              <a:rPr lang="fr-FR"/>
              <a:t>machine</a:t>
            </a:r>
          </a:p>
          <a:p>
            <a:pPr lvl="2"/>
            <a:r>
              <a:rPr lang="fr-FR"/>
              <a:t>main-d’œuvre</a:t>
            </a:r>
          </a:p>
          <a:p>
            <a:r>
              <a:rPr lang="fr-FR"/>
              <a:t>Valorisation des écarts (au coût standard)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6BBD-8466-486B-893D-8826088DD33A}" type="slidenum">
              <a:rPr lang="en-US"/>
              <a:pPr/>
              <a:t>48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Détermination des écarts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Deux types d'écart :</a:t>
            </a:r>
          </a:p>
          <a:p>
            <a:pPr marL="685800" lvl="1" indent="-228600">
              <a:buClr>
                <a:srgbClr val="33CC33"/>
              </a:buClr>
            </a:pPr>
            <a:r>
              <a:rPr lang="fr-FR">
                <a:solidFill>
                  <a:srgbClr val="FFFF00"/>
                </a:solidFill>
              </a:rPr>
              <a:t> </a:t>
            </a:r>
            <a:r>
              <a:rPr lang="fr-FR">
                <a:solidFill>
                  <a:srgbClr val="339933"/>
                </a:solidFill>
              </a:rPr>
              <a:t>écarts d'exécution</a:t>
            </a:r>
          </a:p>
          <a:p>
            <a:pPr lvl="2"/>
            <a:r>
              <a:rPr lang="fr-FR"/>
              <a:t>par rapport à la nomenclature et à la gamme de lancement</a:t>
            </a:r>
          </a:p>
          <a:p>
            <a:pPr marL="685800" lvl="1" indent="-228600">
              <a:buClr>
                <a:srgbClr val="33CC33"/>
              </a:buClr>
            </a:pPr>
            <a:r>
              <a:rPr lang="fr-FR">
                <a:solidFill>
                  <a:srgbClr val="FFFF00"/>
                </a:solidFill>
              </a:rPr>
              <a:t> </a:t>
            </a:r>
            <a:r>
              <a:rPr lang="fr-FR">
                <a:solidFill>
                  <a:srgbClr val="339933"/>
                </a:solidFill>
              </a:rPr>
              <a:t>écarts / Budget</a:t>
            </a:r>
          </a:p>
          <a:p>
            <a:pPr lvl="2"/>
            <a:r>
              <a:rPr lang="fr-FR"/>
              <a:t>par rapport à la nomenclature et à la gamme Budget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B4D-CCD1-47BB-A748-57306883B692}" type="slidenum">
              <a:rPr lang="en-US"/>
              <a:pPr/>
              <a:t>49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6605588" cy="1143000"/>
          </a:xfrm>
        </p:spPr>
        <p:txBody>
          <a:bodyPr/>
          <a:lstStyle/>
          <a:p>
            <a:r>
              <a:rPr lang="fr-FR"/>
              <a:t>Valorisation des stocks</a:t>
            </a: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Tous les stocks appartenant à l’entreprise doivent être valorisés</a:t>
            </a:r>
          </a:p>
          <a:p>
            <a:pPr lvl="1"/>
            <a:r>
              <a:rPr lang="fr-FR"/>
              <a:t>au coût standard (pour la gestion)</a:t>
            </a:r>
          </a:p>
          <a:p>
            <a:pPr lvl="1"/>
            <a:r>
              <a:rPr lang="fr-FR"/>
              <a:t>au coût réel </a:t>
            </a:r>
          </a:p>
          <a:p>
            <a:pPr marL="1162050" lvl="2"/>
            <a:r>
              <a:rPr lang="fr-FR"/>
              <a:t>pour déterminer le résultat de l’entreprise</a:t>
            </a:r>
          </a:p>
          <a:p>
            <a:pPr marL="1162050" lvl="2"/>
            <a:r>
              <a:rPr lang="fr-FR"/>
              <a:t>pour des raisons fiscales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7081-F4B2-49DE-AD0A-6903036B2020}" type="slidenum">
              <a:rPr lang="en-US"/>
              <a:pPr/>
              <a:t>5</a:t>
            </a:fld>
            <a:endParaRPr lang="en-US"/>
          </a:p>
        </p:txBody>
      </p:sp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03399"/>
                </a:solidFill>
              </a:rPr>
              <a:t>Coûts de revient prévisionnels</a:t>
            </a:r>
          </a:p>
        </p:txBody>
      </p:sp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2209800" y="16764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Composé</a:t>
            </a:r>
          </a:p>
        </p:txBody>
      </p:sp>
      <p:sp>
        <p:nvSpPr>
          <p:cNvPr id="54276" name="Oval 1028"/>
          <p:cNvSpPr>
            <a:spLocks noChangeArrowheads="1"/>
          </p:cNvSpPr>
          <p:nvPr/>
        </p:nvSpPr>
        <p:spPr bwMode="auto">
          <a:xfrm>
            <a:off x="2743200" y="2590800"/>
            <a:ext cx="1066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030</a:t>
            </a:r>
          </a:p>
        </p:txBody>
      </p:sp>
      <p:sp>
        <p:nvSpPr>
          <p:cNvPr id="54277" name="Oval 1029"/>
          <p:cNvSpPr>
            <a:spLocks noChangeArrowheads="1"/>
          </p:cNvSpPr>
          <p:nvPr/>
        </p:nvSpPr>
        <p:spPr bwMode="auto">
          <a:xfrm>
            <a:off x="2743200" y="3200400"/>
            <a:ext cx="1066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020</a:t>
            </a:r>
          </a:p>
        </p:txBody>
      </p:sp>
      <p:sp>
        <p:nvSpPr>
          <p:cNvPr id="54278" name="Oval 1030"/>
          <p:cNvSpPr>
            <a:spLocks noChangeArrowheads="1"/>
          </p:cNvSpPr>
          <p:nvPr/>
        </p:nvSpPr>
        <p:spPr bwMode="auto">
          <a:xfrm>
            <a:off x="2743200" y="3810000"/>
            <a:ext cx="1066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010</a:t>
            </a:r>
          </a:p>
        </p:txBody>
      </p:sp>
      <p:sp>
        <p:nvSpPr>
          <p:cNvPr id="54279" name="Rectangle 1031"/>
          <p:cNvSpPr>
            <a:spLocks noChangeArrowheads="1"/>
          </p:cNvSpPr>
          <p:nvPr/>
        </p:nvSpPr>
        <p:spPr bwMode="auto">
          <a:xfrm>
            <a:off x="990600" y="48768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Composant 1</a:t>
            </a:r>
          </a:p>
        </p:txBody>
      </p:sp>
      <p:sp>
        <p:nvSpPr>
          <p:cNvPr id="54280" name="Rectangle 1032"/>
          <p:cNvSpPr>
            <a:spLocks noChangeArrowheads="1"/>
          </p:cNvSpPr>
          <p:nvPr/>
        </p:nvSpPr>
        <p:spPr bwMode="auto">
          <a:xfrm>
            <a:off x="4267200" y="48768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Composant 2</a:t>
            </a:r>
          </a:p>
        </p:txBody>
      </p:sp>
      <p:cxnSp>
        <p:nvCxnSpPr>
          <p:cNvPr id="54281" name="AutoShape 1033"/>
          <p:cNvCxnSpPr>
            <a:cxnSpLocks noChangeShapeType="1"/>
            <a:stCxn id="54279" idx="0"/>
            <a:endCxn id="54278" idx="4"/>
          </p:cNvCxnSpPr>
          <p:nvPr/>
        </p:nvCxnSpPr>
        <p:spPr bwMode="auto">
          <a:xfrm rot="16200000">
            <a:off x="2228850" y="3829050"/>
            <a:ext cx="609600" cy="1485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282" name="AutoShape 1034"/>
          <p:cNvCxnSpPr>
            <a:cxnSpLocks noChangeShapeType="1"/>
            <a:stCxn id="54280" idx="0"/>
            <a:endCxn id="54278" idx="4"/>
          </p:cNvCxnSpPr>
          <p:nvPr/>
        </p:nvCxnSpPr>
        <p:spPr bwMode="auto">
          <a:xfrm rot="5400000" flipH="1">
            <a:off x="3867150" y="3676650"/>
            <a:ext cx="609600" cy="1790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283" name="AutoShape 1035"/>
          <p:cNvCxnSpPr>
            <a:cxnSpLocks noChangeShapeType="1"/>
            <a:stCxn id="54276" idx="0"/>
            <a:endCxn id="54275" idx="2"/>
          </p:cNvCxnSpPr>
          <p:nvPr/>
        </p:nvCxnSpPr>
        <p:spPr bwMode="auto">
          <a:xfrm flipV="1">
            <a:off x="3276600" y="21336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284" name="AutoShape 1036"/>
          <p:cNvSpPr>
            <a:spLocks noChangeArrowheads="1"/>
          </p:cNvSpPr>
          <p:nvPr/>
        </p:nvSpPr>
        <p:spPr bwMode="auto">
          <a:xfrm>
            <a:off x="2514600" y="2514600"/>
            <a:ext cx="1524000" cy="1905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C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285" name="Text Box 1037"/>
          <p:cNvSpPr txBox="1">
            <a:spLocks noChangeArrowheads="1"/>
          </p:cNvSpPr>
          <p:nvPr/>
        </p:nvSpPr>
        <p:spPr bwMode="auto">
          <a:xfrm>
            <a:off x="1143000" y="38862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Poste 1</a:t>
            </a:r>
          </a:p>
        </p:txBody>
      </p:sp>
      <p:sp>
        <p:nvSpPr>
          <p:cNvPr id="54286" name="Text Box 1038"/>
          <p:cNvSpPr txBox="1">
            <a:spLocks noChangeArrowheads="1"/>
          </p:cNvSpPr>
          <p:nvPr/>
        </p:nvSpPr>
        <p:spPr bwMode="auto">
          <a:xfrm>
            <a:off x="1143000" y="3276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Poste 2</a:t>
            </a:r>
          </a:p>
        </p:txBody>
      </p:sp>
      <p:sp>
        <p:nvSpPr>
          <p:cNvPr id="54287" name="Text Box 1039"/>
          <p:cNvSpPr txBox="1">
            <a:spLocks noChangeArrowheads="1"/>
          </p:cNvSpPr>
          <p:nvPr/>
        </p:nvSpPr>
        <p:spPr bwMode="auto">
          <a:xfrm>
            <a:off x="1143000" y="26670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Poste 3</a:t>
            </a:r>
          </a:p>
        </p:txBody>
      </p:sp>
      <p:sp>
        <p:nvSpPr>
          <p:cNvPr id="54288" name="Text Box 1040"/>
          <p:cNvSpPr txBox="1">
            <a:spLocks noChangeArrowheads="1"/>
          </p:cNvSpPr>
          <p:nvPr/>
        </p:nvSpPr>
        <p:spPr bwMode="auto">
          <a:xfrm>
            <a:off x="1225550" y="55626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Coût C1</a:t>
            </a:r>
          </a:p>
        </p:txBody>
      </p:sp>
      <p:sp>
        <p:nvSpPr>
          <p:cNvPr id="54289" name="Text Box 1041"/>
          <p:cNvSpPr txBox="1">
            <a:spLocks noChangeArrowheads="1"/>
          </p:cNvSpPr>
          <p:nvPr/>
        </p:nvSpPr>
        <p:spPr bwMode="auto">
          <a:xfrm>
            <a:off x="4578350" y="55768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Coût C2</a:t>
            </a:r>
          </a:p>
        </p:txBody>
      </p:sp>
      <p:sp>
        <p:nvSpPr>
          <p:cNvPr id="54290" name="Text Box 1042"/>
          <p:cNvSpPr txBox="1">
            <a:spLocks noChangeArrowheads="1"/>
          </p:cNvSpPr>
          <p:nvPr/>
        </p:nvSpPr>
        <p:spPr bwMode="auto">
          <a:xfrm>
            <a:off x="4343400" y="2590800"/>
            <a:ext cx="443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(030) x taux horaire du poste P3</a:t>
            </a:r>
          </a:p>
        </p:txBody>
      </p:sp>
      <p:sp>
        <p:nvSpPr>
          <p:cNvPr id="54291" name="Text Box 1043"/>
          <p:cNvSpPr txBox="1">
            <a:spLocks noChangeArrowheads="1"/>
          </p:cNvSpPr>
          <p:nvPr/>
        </p:nvSpPr>
        <p:spPr bwMode="auto">
          <a:xfrm>
            <a:off x="4343400" y="3214688"/>
            <a:ext cx="443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(020) x taux horaire du poste P2</a:t>
            </a:r>
          </a:p>
        </p:txBody>
      </p:sp>
      <p:sp>
        <p:nvSpPr>
          <p:cNvPr id="54292" name="Text Box 1044"/>
          <p:cNvSpPr txBox="1">
            <a:spLocks noChangeArrowheads="1"/>
          </p:cNvSpPr>
          <p:nvPr/>
        </p:nvSpPr>
        <p:spPr bwMode="auto">
          <a:xfrm>
            <a:off x="4343400" y="3838575"/>
            <a:ext cx="443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(010) x taux horaire du poste P1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52C-2BCE-414E-A606-B4E99D460E91}" type="slidenum">
              <a:rPr lang="en-US"/>
              <a:pPr/>
              <a:t>50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valorisation des composants en cours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A432-1A95-48A8-9932-5F384D66E55D}" type="slidenum">
              <a:rPr lang="en-US"/>
              <a:pPr/>
              <a:t>51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valorisation des stocks </a:t>
            </a:r>
            <a:br>
              <a:rPr lang="fr-FR"/>
            </a:br>
            <a:r>
              <a:rPr lang="fr-FR"/>
              <a:t>par magasin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315200" cy="45720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315200" cy="4572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C318-435C-4E2F-8F49-B10ECD09E129}" type="slidenum">
              <a:rPr lang="en-US"/>
              <a:pPr/>
              <a:t>52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1143000"/>
          </a:xfrm>
        </p:spPr>
        <p:txBody>
          <a:bodyPr/>
          <a:lstStyle/>
          <a:p>
            <a:r>
              <a:rPr lang="fr-FR"/>
              <a:t>Le besoin en fonds de roulement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676400" y="1428736"/>
            <a:ext cx="579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339933"/>
                </a:solidFill>
                <a:latin typeface="Arial" charset="0"/>
              </a:rPr>
              <a:t>Ne comprend pas les crédits fournisseurs et clients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B2E2-B0B2-4B98-AD25-C0E10C946C72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Les types de coût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7244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On suit </a:t>
            </a:r>
            <a:r>
              <a:rPr lang="fr-FR" sz="2800">
                <a:solidFill>
                  <a:srgbClr val="339933"/>
                </a:solidFill>
              </a:rPr>
              <a:t>sept types de coût :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Main-d’œuvre Réglage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Main-d’œuvre directe (exécution)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Frais d'atelier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Amortissements (économiques ou fiscaux)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Sous-traitance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Frais indirects sur activité machine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Frais indirects sur activité main-d’œuvre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Au niveau du budget et de valeurs simulées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En prévisionnel et en réel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On peut ajouter des coefficients de </a:t>
            </a:r>
            <a:r>
              <a:rPr lang="fr-FR" sz="2800">
                <a:solidFill>
                  <a:srgbClr val="339933"/>
                </a:solidFill>
              </a:rPr>
              <a:t>frais généraux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DCA-44D3-433A-B645-00C77688169C}" type="slidenum">
              <a:rPr lang="en-US"/>
              <a:pPr/>
              <a:t>7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Données Budget ou simulées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Les données </a:t>
            </a:r>
            <a:r>
              <a:rPr lang="fr-FR">
                <a:solidFill>
                  <a:srgbClr val="339933"/>
                </a:solidFill>
              </a:rPr>
              <a:t>Budget (ou standard)</a:t>
            </a:r>
          </a:p>
          <a:p>
            <a:pPr lvl="1"/>
            <a:r>
              <a:rPr lang="fr-FR"/>
              <a:t>Références (généralement annuelles)</a:t>
            </a:r>
          </a:p>
          <a:p>
            <a:r>
              <a:rPr lang="fr-FR"/>
              <a:t>Les données </a:t>
            </a:r>
            <a:r>
              <a:rPr lang="fr-FR">
                <a:solidFill>
                  <a:srgbClr val="339933"/>
                </a:solidFill>
              </a:rPr>
              <a:t>simulées</a:t>
            </a:r>
          </a:p>
          <a:p>
            <a:pPr lvl="1"/>
            <a:r>
              <a:rPr lang="fr-FR"/>
              <a:t>Permettent d’analyser des différences sur les postes de coût</a:t>
            </a:r>
          </a:p>
          <a:p>
            <a:pPr lvl="1"/>
            <a:r>
              <a:rPr lang="fr-FR"/>
              <a:t>Mise au point du prochain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995-DDCF-40D6-A129-9FE1D25E9EC5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frais d’atelier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Correspondent à des coûts supposés proportionnels au temps machine</a:t>
            </a:r>
          </a:p>
          <a:p>
            <a:r>
              <a:rPr lang="fr-FR"/>
              <a:t>Exemples</a:t>
            </a:r>
          </a:p>
          <a:p>
            <a:pPr lvl="1"/>
            <a:r>
              <a:rPr lang="fr-FR"/>
              <a:t>Énergie, Fluides</a:t>
            </a:r>
          </a:p>
          <a:p>
            <a:pPr lvl="1"/>
            <a:r>
              <a:rPr lang="fr-FR"/>
              <a:t>Outillages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CDC9-6832-4082-ADEA-21729321A634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amortissements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fr-FR"/>
              <a:t>Amortissements économiques</a:t>
            </a:r>
          </a:p>
          <a:p>
            <a:pPr lvl="1"/>
            <a:r>
              <a:rPr lang="fr-FR"/>
              <a:t>fondés sur un usage technique des équipements</a:t>
            </a:r>
          </a:p>
          <a:p>
            <a:pPr lvl="1"/>
            <a:r>
              <a:rPr lang="fr-FR"/>
              <a:t>souvent linéaires</a:t>
            </a:r>
          </a:p>
          <a:p>
            <a:r>
              <a:rPr lang="fr-FR"/>
              <a:t>Amortissements fiscaux</a:t>
            </a:r>
          </a:p>
          <a:p>
            <a:pPr lvl="1"/>
            <a:r>
              <a:rPr lang="fr-FR"/>
              <a:t>fondés sur des considérations fiscales</a:t>
            </a:r>
          </a:p>
          <a:p>
            <a:pPr lvl="1"/>
            <a:r>
              <a:rPr lang="fr-FR"/>
              <a:t>souvent dégressifs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1151</TotalTime>
  <Words>1745</Words>
  <Application>Microsoft Office PowerPoint</Application>
  <PresentationFormat>Affichage à l'écran (4:3)</PresentationFormat>
  <Paragraphs>396</Paragraphs>
  <Slides>52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Achats</vt:lpstr>
      <vt:lpstr>e-Prelude.com</vt:lpstr>
      <vt:lpstr>Les objectifs de la comptabilité industrielle</vt:lpstr>
      <vt:lpstr>Coûts de revient prévisionnels</vt:lpstr>
      <vt:lpstr>Schéma d’élaboration des coûts standards</vt:lpstr>
      <vt:lpstr>Coûts de revient prévisionnels</vt:lpstr>
      <vt:lpstr>Les types de coût</vt:lpstr>
      <vt:lpstr>Données Budget ou simulées</vt:lpstr>
      <vt:lpstr>Les frais d’atelier</vt:lpstr>
      <vt:lpstr>Les amortissements</vt:lpstr>
      <vt:lpstr>Les coûts de sous-traitance</vt:lpstr>
      <vt:lpstr>Les frais indirects</vt:lpstr>
      <vt:lpstr>Les taux horaires des centres de coût</vt:lpstr>
      <vt:lpstr>Les rubriques budgétaires</vt:lpstr>
      <vt:lpstr>Les centres de coût</vt:lpstr>
      <vt:lpstr>Les rubriques des centres de coût</vt:lpstr>
      <vt:lpstr>Les taux horaires des centres de coût</vt:lpstr>
      <vt:lpstr>Les taux horaires des centres de coût</vt:lpstr>
      <vt:lpstr>Les coûts des gammes</vt:lpstr>
      <vt:lpstr>Les coûts des gammes</vt:lpstr>
      <vt:lpstr>Les coûts des phases de gamme</vt:lpstr>
      <vt:lpstr>Les coûts des gammes</vt:lpstr>
      <vt:lpstr>Coûts fixes et variables</vt:lpstr>
      <vt:lpstr>Coûts moyens</vt:lpstr>
      <vt:lpstr>Les coûts des articles achetés</vt:lpstr>
      <vt:lpstr>Les prix moyens pondérés</vt:lpstr>
      <vt:lpstr>Les coûts des articles achetés</vt:lpstr>
      <vt:lpstr>Principe de la comptabilité en coût standard (articles achetés)</vt:lpstr>
      <vt:lpstr>Principe de la comptabilité en coût standard (articles fabriqués)</vt:lpstr>
      <vt:lpstr>L'implosion des coûts (calcul des coûts standards des articles)</vt:lpstr>
      <vt:lpstr>L'implosion des coûts</vt:lpstr>
      <vt:lpstr>L'implosion des coûts</vt:lpstr>
      <vt:lpstr>Paramètres de l'implosion</vt:lpstr>
      <vt:lpstr>La taille de lot</vt:lpstr>
      <vt:lpstr>Types de frais à inclure</vt:lpstr>
      <vt:lpstr>Les frais sur Achat</vt:lpstr>
      <vt:lpstr>Les frais généraux</vt:lpstr>
      <vt:lpstr>Les taux de frais de structure</vt:lpstr>
      <vt:lpstr>Les coûts standards</vt:lpstr>
      <vt:lpstr>Liste des coûts des articles</vt:lpstr>
      <vt:lpstr>Les coûts des articles fabriqués</vt:lpstr>
      <vt:lpstr>Les données techniques Budget</vt:lpstr>
      <vt:lpstr>Coûts réels des fabrications</vt:lpstr>
      <vt:lpstr>Les coûts des ordres de fabrication</vt:lpstr>
      <vt:lpstr>Les coûts des OF fermes</vt:lpstr>
      <vt:lpstr>Les coûts des OF lancés</vt:lpstr>
      <vt:lpstr>Le coût des OF clos</vt:lpstr>
      <vt:lpstr>Analyse des écarts</vt:lpstr>
      <vt:lpstr>Détermination des écarts</vt:lpstr>
      <vt:lpstr>Valorisation des stocks</vt:lpstr>
      <vt:lpstr>La valorisation des composants en cours</vt:lpstr>
      <vt:lpstr>La valorisation des stocks  par magasin</vt:lpstr>
      <vt:lpstr>Le besoin en fonds de roulement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e-Prelude.com</dc:title>
  <dc:creator>Groupe HEC</dc:creator>
  <cp:lastModifiedBy>GERARD</cp:lastModifiedBy>
  <cp:revision>66</cp:revision>
  <cp:lastPrinted>1999-11-29T13:03:54Z</cp:lastPrinted>
  <dcterms:created xsi:type="dcterms:W3CDTF">1998-09-10T08:42:42Z</dcterms:created>
  <dcterms:modified xsi:type="dcterms:W3CDTF">2013-05-18T09:55:59Z</dcterms:modified>
</cp:coreProperties>
</file>