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0" r:id="rId4"/>
    <p:sldId id="258" r:id="rId5"/>
    <p:sldId id="259" r:id="rId6"/>
    <p:sldId id="265" r:id="rId7"/>
    <p:sldId id="268" r:id="rId8"/>
    <p:sldId id="262" r:id="rId9"/>
    <p:sldId id="261" r:id="rId10"/>
    <p:sldId id="266" r:id="rId11"/>
    <p:sldId id="274" r:id="rId12"/>
    <p:sldId id="264" r:id="rId13"/>
    <p:sldId id="275" r:id="rId14"/>
    <p:sldId id="269" r:id="rId15"/>
    <p:sldId id="270" r:id="rId16"/>
    <p:sldId id="263" r:id="rId17"/>
    <p:sldId id="271" r:id="rId18"/>
    <p:sldId id="272" r:id="rId19"/>
    <p:sldId id="273" r:id="rId20"/>
  </p:sldIdLst>
  <p:sldSz cx="9144000" cy="6858000" type="screen4x3"/>
  <p:notesSz cx="7099300" cy="10234613"/>
  <p:defaultTextStyle>
    <a:defPPr>
      <a:defRPr lang="fr-FR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FF"/>
    <a:srgbClr val="0000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29" autoAdjust="0"/>
    <p:restoredTop sz="90929"/>
  </p:normalViewPr>
  <p:slideViewPr>
    <p:cSldViewPr>
      <p:cViewPr varScale="1">
        <p:scale>
          <a:sx n="102" d="100"/>
          <a:sy n="102" d="100"/>
        </p:scale>
        <p:origin x="-18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F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fr-F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F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240A5019-F12E-411A-85D7-784A9457A16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03865DA-0AFC-4A14-AC5D-3A015B2AEE4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9B57B5-9F10-4542-A3AE-E56777765A07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96050" y="990600"/>
            <a:ext cx="1809750" cy="4800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990600"/>
            <a:ext cx="5276850" cy="4800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F23C0D-056C-4671-A4BB-A4830607AA31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459C6E7-854C-4E6C-A8F6-257FC83998EB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A127C4-CAC3-412A-AA14-3C5FE8CD67F0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D34541C-E972-4C2D-95E5-2B45340C70B7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AF0D96C-65D0-4F77-9659-601C4D1510D9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F442856-59E4-4005-B7EC-B6EC7ED4E1AA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092950" y="64770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98C0E2-AA2C-405B-BEF5-F74C09BDB19E}" type="datetime1">
              <a:rPr lang="fr-FR"/>
              <a:pPr/>
              <a:t>28/01/2016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07950" y="6508750"/>
            <a:ext cx="698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ChangeArrowheads="1"/>
          </p:cNvSpPr>
          <p:nvPr/>
        </p:nvSpPr>
        <p:spPr bwMode="auto">
          <a:xfrm>
            <a:off x="1143000" y="228600"/>
            <a:ext cx="7315200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i="1" dirty="0">
                <a:latin typeface="Tahoma" pitchFamily="34" charset="0"/>
              </a:rPr>
              <a:t>Coûts et décisions</a:t>
            </a:r>
            <a:endParaRPr lang="fr-FR" i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075" name="Rectangle 1027"/>
          <p:cNvSpPr>
            <a:spLocks noChangeArrowheads="1"/>
          </p:cNvSpPr>
          <p:nvPr/>
        </p:nvSpPr>
        <p:spPr bwMode="auto">
          <a:xfrm>
            <a:off x="8308975" y="6521450"/>
            <a:ext cx="8350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1800" dirty="0">
                <a:solidFill>
                  <a:srgbClr val="000000"/>
                </a:solidFill>
              </a:rPr>
              <a:t> - </a:t>
            </a:r>
            <a:fld id="{15F92882-6D00-45F4-8B59-1206636B40B7}" type="slidenum">
              <a:rPr lang="fr-FR" sz="1800">
                <a:solidFill>
                  <a:srgbClr val="000000"/>
                </a:solidFill>
              </a:rPr>
              <a:pPr algn="r">
                <a:spcBef>
                  <a:spcPct val="50000"/>
                </a:spcBef>
              </a:pPr>
              <a:t>‹N°›</a:t>
            </a:fld>
            <a:r>
              <a:rPr lang="fr-FR" sz="1800" dirty="0">
                <a:solidFill>
                  <a:srgbClr val="000000"/>
                </a:solidFill>
              </a:rPr>
              <a:t> -</a:t>
            </a:r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7239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diapositive</a:t>
            </a:r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rgbClr val="000099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rgbClr val="000099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rgbClr val="000099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0099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0099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0099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0099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009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/>
              <a:t>Notions de base sur les coûts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Rattachement des coûts directs </a:t>
            </a:r>
            <a:br>
              <a:rPr lang="fr-FR"/>
            </a:br>
            <a:r>
              <a:rPr lang="fr-FR"/>
              <a:t>à un produit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162800" cy="3733800"/>
          </a:xfrm>
        </p:spPr>
        <p:txBody>
          <a:bodyPr/>
          <a:lstStyle/>
          <a:p>
            <a:r>
              <a:rPr lang="fr-FR"/>
              <a:t>En mono-produit (ou mono-activité), tous les coûts directs (variables et fixes) sont imputés au produit</a:t>
            </a:r>
          </a:p>
          <a:p>
            <a:r>
              <a:rPr lang="fr-FR"/>
              <a:t>Calcul d’une contribution sur coûts directs</a:t>
            </a:r>
          </a:p>
          <a:p>
            <a:r>
              <a:rPr lang="fr-FR"/>
              <a:t>Imputation des coûts fixes au produit : </a:t>
            </a:r>
            <a:r>
              <a:rPr lang="fr-FR">
                <a:solidFill>
                  <a:schemeClr val="hlink"/>
                </a:solidFill>
              </a:rPr>
              <a:t>dépend du niveau d’activité</a:t>
            </a:r>
          </a:p>
          <a:p>
            <a:pPr lvl="1"/>
            <a:r>
              <a:rPr lang="fr-FR"/>
              <a:t>Coût fixe ‘unitarisé’ : CF / n</a:t>
            </a:r>
          </a:p>
          <a:p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Rattachement des coûts indirects </a:t>
            </a:r>
            <a:br>
              <a:rPr lang="fr-FR"/>
            </a:br>
            <a:r>
              <a:rPr lang="fr-FR"/>
              <a:t>à plusieurs produits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162800" cy="3657600"/>
          </a:xfrm>
        </p:spPr>
        <p:txBody>
          <a:bodyPr/>
          <a:lstStyle/>
          <a:p>
            <a:r>
              <a:rPr lang="fr-FR"/>
              <a:t>En multi-produits (ou multi-activités), il faut imputer les coûts indirects aux produits</a:t>
            </a:r>
          </a:p>
          <a:p>
            <a:endParaRPr lang="fr-FR"/>
          </a:p>
          <a:p>
            <a:r>
              <a:rPr lang="fr-FR"/>
              <a:t>On utilise des </a:t>
            </a:r>
            <a:r>
              <a:rPr lang="fr-FR">
                <a:solidFill>
                  <a:schemeClr val="hlink"/>
                </a:solidFill>
              </a:rPr>
              <a:t>clefs de répartition</a:t>
            </a:r>
            <a:r>
              <a:rPr lang="fr-FR"/>
              <a:t> (toujours arbitraires)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Coûts partiels / Coûts complets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162800" cy="3733800"/>
          </a:xfrm>
        </p:spPr>
        <p:txBody>
          <a:bodyPr/>
          <a:lstStyle/>
          <a:p>
            <a:r>
              <a:rPr lang="fr-FR" sz="2800"/>
              <a:t>Méthode des coûts partiels :</a:t>
            </a:r>
          </a:p>
          <a:p>
            <a:pPr lvl="1"/>
            <a:r>
              <a:rPr lang="fr-FR" sz="2000"/>
              <a:t>Une partie des coûts indirects n’est pas imputée aux produits</a:t>
            </a:r>
          </a:p>
          <a:p>
            <a:pPr lvl="1"/>
            <a:endParaRPr lang="fr-FR" sz="2000"/>
          </a:p>
          <a:p>
            <a:r>
              <a:rPr lang="fr-FR" sz="2800"/>
              <a:t>Méthode du coût complet :</a:t>
            </a:r>
          </a:p>
          <a:p>
            <a:pPr lvl="1"/>
            <a:r>
              <a:rPr lang="fr-FR" sz="2000"/>
              <a:t>La totalité des coûts indirects est imputée aux produits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diverses marges</a:t>
            </a:r>
          </a:p>
        </p:txBody>
      </p:sp>
      <p:sp>
        <p:nvSpPr>
          <p:cNvPr id="22531" name="Rectangle 1027"/>
          <p:cNvSpPr>
            <a:spLocks noChangeArrowheads="1"/>
          </p:cNvSpPr>
          <p:nvPr/>
        </p:nvSpPr>
        <p:spPr bwMode="auto">
          <a:xfrm>
            <a:off x="6477000" y="1993900"/>
            <a:ext cx="2057400" cy="32543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chemeClr val="tx1"/>
                </a:solidFill>
              </a:rPr>
              <a:t>Prix de vente</a:t>
            </a:r>
          </a:p>
        </p:txBody>
      </p:sp>
      <p:sp>
        <p:nvSpPr>
          <p:cNvPr id="22532" name="Rectangle 1028"/>
          <p:cNvSpPr>
            <a:spLocks noChangeArrowheads="1"/>
          </p:cNvSpPr>
          <p:nvPr/>
        </p:nvSpPr>
        <p:spPr bwMode="auto">
          <a:xfrm>
            <a:off x="609600" y="2555875"/>
            <a:ext cx="2057400" cy="3254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Coûts variables</a:t>
            </a:r>
          </a:p>
        </p:txBody>
      </p:sp>
      <p:sp>
        <p:nvSpPr>
          <p:cNvPr id="22533" name="Rectangle 1029"/>
          <p:cNvSpPr>
            <a:spLocks noChangeArrowheads="1"/>
          </p:cNvSpPr>
          <p:nvPr/>
        </p:nvSpPr>
        <p:spPr bwMode="auto">
          <a:xfrm>
            <a:off x="6477000" y="2979738"/>
            <a:ext cx="2057400" cy="546100"/>
          </a:xfrm>
          <a:prstGeom prst="rect">
            <a:avLst/>
          </a:prstGeom>
          <a:solidFill>
            <a:srgbClr val="FFCC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Marge sur coûts variables</a:t>
            </a:r>
          </a:p>
        </p:txBody>
      </p:sp>
      <p:sp>
        <p:nvSpPr>
          <p:cNvPr id="22534" name="Rectangle 1030"/>
          <p:cNvSpPr>
            <a:spLocks noChangeArrowheads="1"/>
          </p:cNvSpPr>
          <p:nvPr/>
        </p:nvSpPr>
        <p:spPr bwMode="auto">
          <a:xfrm>
            <a:off x="609600" y="3746500"/>
            <a:ext cx="2057400" cy="3254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Coûts directs</a:t>
            </a:r>
          </a:p>
        </p:txBody>
      </p:sp>
      <p:sp>
        <p:nvSpPr>
          <p:cNvPr id="22535" name="Rectangle 1031"/>
          <p:cNvSpPr>
            <a:spLocks noChangeArrowheads="1"/>
          </p:cNvSpPr>
          <p:nvPr/>
        </p:nvSpPr>
        <p:spPr bwMode="auto">
          <a:xfrm>
            <a:off x="6477000" y="4170363"/>
            <a:ext cx="2057400" cy="546100"/>
          </a:xfrm>
          <a:prstGeom prst="rect">
            <a:avLst/>
          </a:prstGeom>
          <a:solidFill>
            <a:srgbClr val="FFCC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Marge sur coûts directs</a:t>
            </a:r>
          </a:p>
        </p:txBody>
      </p:sp>
      <p:sp>
        <p:nvSpPr>
          <p:cNvPr id="22536" name="Rectangle 1032"/>
          <p:cNvSpPr>
            <a:spLocks noChangeArrowheads="1"/>
          </p:cNvSpPr>
          <p:nvPr/>
        </p:nvSpPr>
        <p:spPr bwMode="auto">
          <a:xfrm>
            <a:off x="609600" y="4870450"/>
            <a:ext cx="2057400" cy="3254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Coûts indirects</a:t>
            </a:r>
          </a:p>
        </p:txBody>
      </p:sp>
      <p:sp>
        <p:nvSpPr>
          <p:cNvPr id="22537" name="Rectangle 1033"/>
          <p:cNvSpPr>
            <a:spLocks noChangeArrowheads="1"/>
          </p:cNvSpPr>
          <p:nvPr/>
        </p:nvSpPr>
        <p:spPr bwMode="auto">
          <a:xfrm>
            <a:off x="6477000" y="5397500"/>
            <a:ext cx="2057400" cy="546100"/>
          </a:xfrm>
          <a:prstGeom prst="rect">
            <a:avLst/>
          </a:prstGeom>
          <a:solidFill>
            <a:srgbClr val="FFCC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Marge sur coûts complets</a:t>
            </a:r>
          </a:p>
        </p:txBody>
      </p:sp>
      <p:sp>
        <p:nvSpPr>
          <p:cNvPr id="22538" name="Rectangle 1034"/>
          <p:cNvSpPr>
            <a:spLocks noChangeArrowheads="1"/>
          </p:cNvSpPr>
          <p:nvPr/>
        </p:nvSpPr>
        <p:spPr bwMode="auto">
          <a:xfrm>
            <a:off x="6477000" y="2389188"/>
            <a:ext cx="2057400" cy="546100"/>
          </a:xfrm>
          <a:prstGeom prst="rect">
            <a:avLst/>
          </a:prstGeom>
          <a:solidFill>
            <a:srgbClr val="66FF3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Coûts variables des produits</a:t>
            </a:r>
          </a:p>
        </p:txBody>
      </p:sp>
      <p:sp>
        <p:nvSpPr>
          <p:cNvPr id="22539" name="Rectangle 1035"/>
          <p:cNvSpPr>
            <a:spLocks noChangeArrowheads="1"/>
          </p:cNvSpPr>
          <p:nvPr/>
        </p:nvSpPr>
        <p:spPr bwMode="auto">
          <a:xfrm>
            <a:off x="6477000" y="3581400"/>
            <a:ext cx="2057400" cy="546100"/>
          </a:xfrm>
          <a:prstGeom prst="rect">
            <a:avLst/>
          </a:prstGeom>
          <a:solidFill>
            <a:srgbClr val="66FF3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Coûts directs des produits</a:t>
            </a:r>
          </a:p>
        </p:txBody>
      </p:sp>
      <p:sp>
        <p:nvSpPr>
          <p:cNvPr id="22540" name="Rectangle 1036"/>
          <p:cNvSpPr>
            <a:spLocks noChangeArrowheads="1"/>
          </p:cNvSpPr>
          <p:nvPr/>
        </p:nvSpPr>
        <p:spPr bwMode="auto">
          <a:xfrm>
            <a:off x="6477000" y="4800600"/>
            <a:ext cx="2057400" cy="546100"/>
          </a:xfrm>
          <a:prstGeom prst="rect">
            <a:avLst/>
          </a:prstGeom>
          <a:solidFill>
            <a:srgbClr val="66FF3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FR" sz="1600">
                <a:solidFill>
                  <a:srgbClr val="000000"/>
                </a:solidFill>
              </a:rPr>
              <a:t>Coûts complets des produits</a:t>
            </a:r>
          </a:p>
        </p:txBody>
      </p:sp>
      <p:sp>
        <p:nvSpPr>
          <p:cNvPr id="22541" name="Text Box 1037"/>
          <p:cNvSpPr txBox="1">
            <a:spLocks noChangeArrowheads="1"/>
          </p:cNvSpPr>
          <p:nvPr/>
        </p:nvSpPr>
        <p:spPr bwMode="auto">
          <a:xfrm>
            <a:off x="5927725" y="2398713"/>
            <a:ext cx="354013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cs typeface="Arial" charset="0"/>
              </a:rPr>
              <a:t>–</a:t>
            </a:r>
            <a:endParaRPr lang="fr-FR"/>
          </a:p>
        </p:txBody>
      </p:sp>
      <p:sp>
        <p:nvSpPr>
          <p:cNvPr id="22542" name="Text Box 1038"/>
          <p:cNvSpPr txBox="1">
            <a:spLocks noChangeArrowheads="1"/>
          </p:cNvSpPr>
          <p:nvPr/>
        </p:nvSpPr>
        <p:spPr bwMode="auto">
          <a:xfrm>
            <a:off x="5927725" y="3041650"/>
            <a:ext cx="36195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=</a:t>
            </a:r>
          </a:p>
        </p:txBody>
      </p:sp>
      <p:sp>
        <p:nvSpPr>
          <p:cNvPr id="22543" name="AutoShape 1039"/>
          <p:cNvSpPr>
            <a:spLocks noChangeArrowheads="1"/>
          </p:cNvSpPr>
          <p:nvPr/>
        </p:nvSpPr>
        <p:spPr bwMode="auto">
          <a:xfrm>
            <a:off x="3124200" y="2362200"/>
            <a:ext cx="2743200" cy="6096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800"/>
              <a:t>Affectés à travers les données techniques</a:t>
            </a:r>
          </a:p>
        </p:txBody>
      </p:sp>
      <p:sp>
        <p:nvSpPr>
          <p:cNvPr id="22544" name="Text Box 1040"/>
          <p:cNvSpPr txBox="1">
            <a:spLocks noChangeArrowheads="1"/>
          </p:cNvSpPr>
          <p:nvPr/>
        </p:nvSpPr>
        <p:spPr bwMode="auto">
          <a:xfrm>
            <a:off x="5943600" y="3584575"/>
            <a:ext cx="354013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cs typeface="Arial" charset="0"/>
              </a:rPr>
              <a:t>–</a:t>
            </a:r>
            <a:endParaRPr lang="fr-FR"/>
          </a:p>
        </p:txBody>
      </p:sp>
      <p:sp>
        <p:nvSpPr>
          <p:cNvPr id="22545" name="Text Box 1041"/>
          <p:cNvSpPr txBox="1">
            <a:spLocks noChangeArrowheads="1"/>
          </p:cNvSpPr>
          <p:nvPr/>
        </p:nvSpPr>
        <p:spPr bwMode="auto">
          <a:xfrm>
            <a:off x="5943600" y="4227513"/>
            <a:ext cx="361950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=</a:t>
            </a:r>
          </a:p>
        </p:txBody>
      </p:sp>
      <p:sp>
        <p:nvSpPr>
          <p:cNvPr id="22546" name="Text Box 1042"/>
          <p:cNvSpPr txBox="1">
            <a:spLocks noChangeArrowheads="1"/>
          </p:cNvSpPr>
          <p:nvPr/>
        </p:nvSpPr>
        <p:spPr bwMode="auto">
          <a:xfrm>
            <a:off x="5959475" y="4846638"/>
            <a:ext cx="354013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cs typeface="Arial" charset="0"/>
              </a:rPr>
              <a:t>–</a:t>
            </a:r>
            <a:endParaRPr lang="fr-FR"/>
          </a:p>
        </p:txBody>
      </p:sp>
      <p:sp>
        <p:nvSpPr>
          <p:cNvPr id="22547" name="Text Box 1043"/>
          <p:cNvSpPr txBox="1">
            <a:spLocks noChangeArrowheads="1"/>
          </p:cNvSpPr>
          <p:nvPr/>
        </p:nvSpPr>
        <p:spPr bwMode="auto">
          <a:xfrm>
            <a:off x="5959475" y="5489575"/>
            <a:ext cx="36195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=</a:t>
            </a:r>
          </a:p>
        </p:txBody>
      </p:sp>
      <p:sp>
        <p:nvSpPr>
          <p:cNvPr id="22548" name="AutoShape 1044"/>
          <p:cNvSpPr>
            <a:spLocks noChangeArrowheads="1"/>
          </p:cNvSpPr>
          <p:nvPr/>
        </p:nvSpPr>
        <p:spPr bwMode="auto">
          <a:xfrm>
            <a:off x="3124200" y="3581400"/>
            <a:ext cx="2743200" cy="6096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800"/>
              <a:t>Hypothèses de volume</a:t>
            </a:r>
          </a:p>
        </p:txBody>
      </p:sp>
      <p:sp>
        <p:nvSpPr>
          <p:cNvPr id="22549" name="AutoShape 1045"/>
          <p:cNvSpPr>
            <a:spLocks noChangeArrowheads="1"/>
          </p:cNvSpPr>
          <p:nvPr/>
        </p:nvSpPr>
        <p:spPr bwMode="auto">
          <a:xfrm>
            <a:off x="3124200" y="4724400"/>
            <a:ext cx="2743200" cy="6096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800"/>
              <a:t>Hypothèses de volume</a:t>
            </a:r>
          </a:p>
          <a:p>
            <a:pPr algn="ctr"/>
            <a:r>
              <a:rPr lang="fr-FR" sz="1800"/>
              <a:t>Clefs de répartition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contribution et le résultat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Notations</a:t>
            </a:r>
          </a:p>
          <a:p>
            <a:pPr lvl="1"/>
            <a:r>
              <a:rPr lang="fr-FR"/>
              <a:t>CV : coûts variables</a:t>
            </a:r>
          </a:p>
          <a:p>
            <a:pPr lvl="1"/>
            <a:r>
              <a:rPr lang="fr-FR"/>
              <a:t>Cvu : coût variable unitaire</a:t>
            </a:r>
          </a:p>
          <a:p>
            <a:pPr lvl="1"/>
            <a:r>
              <a:rPr lang="fr-FR"/>
              <a:t>CF : coûts fixes</a:t>
            </a:r>
          </a:p>
          <a:p>
            <a:pPr lvl="1"/>
            <a:r>
              <a:rPr lang="fr-FR"/>
              <a:t>PV : prix de vente</a:t>
            </a:r>
          </a:p>
          <a:p>
            <a:pPr lvl="1"/>
            <a:r>
              <a:rPr lang="fr-FR"/>
              <a:t>CA : chiffre d’affaires</a:t>
            </a:r>
          </a:p>
          <a:p>
            <a:pPr lvl="1"/>
            <a:r>
              <a:rPr lang="fr-FR"/>
              <a:t>Csu : contribution simple unitaire</a:t>
            </a:r>
          </a:p>
          <a:p>
            <a:pPr lvl="1"/>
            <a:r>
              <a:rPr lang="fr-FR"/>
              <a:t>Cs : contribution simple</a:t>
            </a:r>
          </a:p>
          <a:p>
            <a:pPr lvl="1"/>
            <a:r>
              <a:rPr lang="fr-FR"/>
              <a:t>R : résultat</a:t>
            </a:r>
          </a:p>
          <a:p>
            <a:pPr lvl="1"/>
            <a:r>
              <a:rPr lang="fr-FR"/>
              <a:t>n : niveau d’activité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contribution et le résultat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162800" cy="3810000"/>
          </a:xfrm>
        </p:spPr>
        <p:txBody>
          <a:bodyPr/>
          <a:lstStyle/>
          <a:p>
            <a:r>
              <a:rPr lang="fr-FR"/>
              <a:t>Csu = PV – Cvu</a:t>
            </a:r>
          </a:p>
          <a:p>
            <a:r>
              <a:rPr lang="fr-FR"/>
              <a:t>Cs = CA – CV</a:t>
            </a:r>
          </a:p>
          <a:p>
            <a:endParaRPr lang="fr-FR"/>
          </a:p>
          <a:p>
            <a:r>
              <a:rPr lang="fr-FR"/>
              <a:t>R = CA – CV – CF</a:t>
            </a:r>
          </a:p>
          <a:p>
            <a:r>
              <a:rPr lang="fr-FR"/>
              <a:t>R = n x Csu - CF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7239000" cy="457200"/>
          </a:xfrm>
        </p:spPr>
        <p:txBody>
          <a:bodyPr/>
          <a:lstStyle/>
          <a:p>
            <a:r>
              <a:rPr lang="fr-FR"/>
              <a:t>La notion de point mort</a:t>
            </a:r>
            <a:br>
              <a:rPr lang="fr-FR"/>
            </a:br>
            <a:r>
              <a:rPr lang="fr-FR"/>
              <a:t>ou seuil de rentabilité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2057400" y="2249488"/>
            <a:ext cx="0" cy="3200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057400" y="5449888"/>
            <a:ext cx="5181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057400" y="4383088"/>
            <a:ext cx="51054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057400" y="2935288"/>
            <a:ext cx="5029200" cy="1447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2057400" y="2249488"/>
            <a:ext cx="4876800" cy="3200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953000" y="3544888"/>
            <a:ext cx="0" cy="1981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299325" y="1981200"/>
            <a:ext cx="1573213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Ca = n x PV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223125" y="2667000"/>
            <a:ext cx="1728788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Coût total =</a:t>
            </a:r>
            <a:br>
              <a:rPr lang="fr-FR" sz="2000"/>
            </a:br>
            <a:r>
              <a:rPr lang="fr-FR" sz="2000"/>
              <a:t>Cvu x n + CF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314450" y="4191000"/>
            <a:ext cx="59055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CF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343400" y="5584825"/>
            <a:ext cx="12763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>
                <a:solidFill>
                  <a:schemeClr val="hlink"/>
                </a:solidFill>
              </a:rPr>
              <a:t>Seuil de</a:t>
            </a:r>
          </a:p>
          <a:p>
            <a:pPr algn="ctr"/>
            <a:r>
              <a:rPr lang="fr-FR" sz="1800">
                <a:solidFill>
                  <a:schemeClr val="hlink"/>
                </a:solidFill>
              </a:rPr>
              <a:t>rentabilité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553200" y="5681663"/>
            <a:ext cx="1212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Quantité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838200"/>
            <a:ext cx="7239000" cy="457200"/>
          </a:xfrm>
        </p:spPr>
        <p:txBody>
          <a:bodyPr/>
          <a:lstStyle/>
          <a:p>
            <a:r>
              <a:rPr lang="fr-FR"/>
              <a:t>La notion de point mort</a:t>
            </a:r>
            <a:br>
              <a:rPr lang="fr-FR"/>
            </a:br>
            <a:r>
              <a:rPr lang="fr-FR"/>
              <a:t>ou seuil de rentabilité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057400" y="5221288"/>
            <a:ext cx="5181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057400" y="4154488"/>
            <a:ext cx="51054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2057400" y="2706688"/>
            <a:ext cx="5029200" cy="1447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2057400" y="2020888"/>
            <a:ext cx="4876800" cy="3200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953000" y="3316288"/>
            <a:ext cx="0" cy="1981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299325" y="1752600"/>
            <a:ext cx="1573213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Ca = n x PV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223125" y="2438400"/>
            <a:ext cx="1728788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Coût total =</a:t>
            </a:r>
            <a:br>
              <a:rPr lang="fr-FR" sz="2000"/>
            </a:br>
            <a:r>
              <a:rPr lang="fr-FR" sz="2000"/>
              <a:t>Cvu x n + CF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314450" y="3962400"/>
            <a:ext cx="59055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CF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343400" y="5356225"/>
            <a:ext cx="12763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>
                <a:solidFill>
                  <a:schemeClr val="hlink"/>
                </a:solidFill>
              </a:rPr>
              <a:t>Seuil de</a:t>
            </a:r>
          </a:p>
          <a:p>
            <a:pPr algn="ctr"/>
            <a:r>
              <a:rPr lang="fr-FR" sz="1800">
                <a:solidFill>
                  <a:schemeClr val="hlink"/>
                </a:solidFill>
              </a:rPr>
              <a:t>rentabilité</a:t>
            </a:r>
          </a:p>
        </p:txBody>
      </p:sp>
      <p:sp>
        <p:nvSpPr>
          <p:cNvPr id="18450" name="Freeform 18" descr="Diagonales larges vers le haut"/>
          <p:cNvSpPr>
            <a:spLocks/>
          </p:cNvSpPr>
          <p:nvPr/>
        </p:nvSpPr>
        <p:spPr bwMode="auto">
          <a:xfrm>
            <a:off x="2057400" y="3316288"/>
            <a:ext cx="2895600" cy="1905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0" y="528"/>
              </a:cxn>
              <a:cxn ang="0">
                <a:pos x="1824" y="0"/>
              </a:cxn>
              <a:cxn ang="0">
                <a:pos x="0" y="1200"/>
              </a:cxn>
            </a:cxnLst>
            <a:rect l="0" t="0" r="r" b="b"/>
            <a:pathLst>
              <a:path w="1824" h="1200">
                <a:moveTo>
                  <a:pt x="0" y="1200"/>
                </a:moveTo>
                <a:lnTo>
                  <a:pt x="0" y="528"/>
                </a:lnTo>
                <a:lnTo>
                  <a:pt x="1824" y="0"/>
                </a:lnTo>
                <a:lnTo>
                  <a:pt x="0" y="1200"/>
                </a:lnTo>
                <a:close/>
              </a:path>
            </a:pathLst>
          </a:custGeom>
          <a:pattFill prst="wdUpDiag">
            <a:fgClr>
              <a:schemeClr val="hlink"/>
            </a:fgClr>
            <a:bgClr>
              <a:schemeClr val="tx1"/>
            </a:bgClr>
          </a:patt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V="1">
            <a:off x="2057400" y="2020888"/>
            <a:ext cx="0" cy="3200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51" name="Freeform 19" descr="Diagonales larges vers le haut"/>
          <p:cNvSpPr>
            <a:spLocks/>
          </p:cNvSpPr>
          <p:nvPr/>
        </p:nvSpPr>
        <p:spPr bwMode="auto">
          <a:xfrm>
            <a:off x="4953000" y="2097088"/>
            <a:ext cx="19050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1200" y="0"/>
              </a:cxn>
              <a:cxn ang="0">
                <a:pos x="1200" y="432"/>
              </a:cxn>
              <a:cxn ang="0">
                <a:pos x="0" y="768"/>
              </a:cxn>
            </a:cxnLst>
            <a:rect l="0" t="0" r="r" b="b"/>
            <a:pathLst>
              <a:path w="1200" h="768">
                <a:moveTo>
                  <a:pt x="0" y="768"/>
                </a:moveTo>
                <a:lnTo>
                  <a:pt x="1200" y="0"/>
                </a:lnTo>
                <a:lnTo>
                  <a:pt x="1200" y="432"/>
                </a:lnTo>
                <a:lnTo>
                  <a:pt x="0" y="768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tx1"/>
            </a:bgClr>
          </a:patt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362200" y="3392488"/>
            <a:ext cx="96043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Pertes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6019800" y="3087688"/>
            <a:ext cx="1243013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Bénéfice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6553200" y="5681663"/>
            <a:ext cx="1212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Quantité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Autre représentation du point mort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1981200" y="2514600"/>
            <a:ext cx="0" cy="3048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981200" y="5562600"/>
            <a:ext cx="495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1981200" y="2209800"/>
            <a:ext cx="4953000" cy="3352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981200" y="3886200"/>
            <a:ext cx="487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495800" y="3886200"/>
            <a:ext cx="0" cy="1676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629400" y="2362200"/>
            <a:ext cx="2390775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800"/>
              <a:t>Contribution simple </a:t>
            </a:r>
          </a:p>
          <a:p>
            <a:r>
              <a:rPr lang="fr-FR" sz="1800"/>
              <a:t>Csu = PV - Cvu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33400" y="3698875"/>
            <a:ext cx="14160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/>
              <a:t>Coûts fixes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829050" y="5638800"/>
            <a:ext cx="12763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>
                <a:solidFill>
                  <a:schemeClr val="hlink"/>
                </a:solidFill>
              </a:rPr>
              <a:t>Seuil de</a:t>
            </a:r>
          </a:p>
          <a:p>
            <a:pPr algn="ctr"/>
            <a:r>
              <a:rPr lang="fr-FR" sz="1800">
                <a:solidFill>
                  <a:schemeClr val="hlink"/>
                </a:solidFill>
              </a:rPr>
              <a:t>rentabilité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6553200" y="5681663"/>
            <a:ext cx="1212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Quantité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7239000" cy="457200"/>
          </a:xfrm>
        </p:spPr>
        <p:txBody>
          <a:bodyPr/>
          <a:lstStyle/>
          <a:p>
            <a:r>
              <a:rPr lang="fr-FR"/>
              <a:t>Seuil d’indifférence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1600200" y="1981200"/>
            <a:ext cx="0" cy="3429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600200" y="5410200"/>
            <a:ext cx="5562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1600200" y="1752600"/>
            <a:ext cx="5105400" cy="2819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1600200" y="2667000"/>
            <a:ext cx="54102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1600200" y="4572000"/>
            <a:ext cx="5257800" cy="0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1600200" y="3657600"/>
            <a:ext cx="5334000" cy="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4038600" y="3200400"/>
            <a:ext cx="0" cy="2209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763588" y="4337050"/>
            <a:ext cx="760412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CF1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839788" y="3429000"/>
            <a:ext cx="760412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CF2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707188" y="1600200"/>
            <a:ext cx="760412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CT1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088188" y="2438400"/>
            <a:ext cx="760412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CT2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1600200" y="3276600"/>
            <a:ext cx="2438400" cy="1371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4038600" y="2743200"/>
            <a:ext cx="2895600" cy="533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895600" y="5527675"/>
            <a:ext cx="2292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/>
              <a:t>Seuil d’indifférence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553200" y="5681663"/>
            <a:ext cx="1212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Quantité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Définition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Un coût est la valorisation de la consommation d’une ressource</a:t>
            </a:r>
          </a:p>
          <a:p>
            <a:endParaRPr lang="fr-FR"/>
          </a:p>
          <a:p>
            <a:r>
              <a:rPr lang="fr-FR"/>
              <a:t>L’analyse des coûts constitue la base de la plupart des décisions de gestion</a:t>
            </a:r>
          </a:p>
          <a:p>
            <a:endParaRPr lang="fr-FR"/>
          </a:p>
          <a:p>
            <a:r>
              <a:rPr lang="fr-FR"/>
              <a:t>Attention : un coût n’est pas une dépense 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L’objet de coût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989138"/>
            <a:ext cx="7315200" cy="4114800"/>
          </a:xfrm>
        </p:spPr>
        <p:txBody>
          <a:bodyPr/>
          <a:lstStyle/>
          <a:p>
            <a:r>
              <a:rPr lang="fr-FR"/>
              <a:t>Un objet de coût se définit comme tout élément pour lequel une mesure séparée du coût est jugée utile</a:t>
            </a:r>
          </a:p>
          <a:p>
            <a:endParaRPr lang="fr-FR"/>
          </a:p>
          <a:p>
            <a:r>
              <a:rPr lang="fr-FR"/>
              <a:t>On cumule sur l’objet de coût la valeur de l’ensemble de ses consommations de ressources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coûts dans les processus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762000" y="2667000"/>
            <a:ext cx="7315200" cy="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54150" y="2449513"/>
            <a:ext cx="1214438" cy="4333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/>
              <a:t>Achats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149600" y="2438400"/>
            <a:ext cx="1803400" cy="4333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/>
              <a:t>Production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0" y="2438400"/>
            <a:ext cx="1905000" cy="4333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/>
              <a:t>Distribution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355725" y="3422650"/>
            <a:ext cx="125095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solidFill>
                  <a:srgbClr val="000000"/>
                </a:solidFill>
              </a:rPr>
              <a:t>Coûts</a:t>
            </a:r>
          </a:p>
          <a:p>
            <a:pPr algn="ctr"/>
            <a:r>
              <a:rPr lang="fr-FR">
                <a:solidFill>
                  <a:srgbClr val="000000"/>
                </a:solidFill>
              </a:rPr>
              <a:t>d’achat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200400" y="3429000"/>
            <a:ext cx="1773238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solidFill>
                  <a:srgbClr val="000000"/>
                </a:solidFill>
              </a:rPr>
              <a:t>Coûts de </a:t>
            </a:r>
            <a:br>
              <a:rPr lang="fr-FR">
                <a:solidFill>
                  <a:srgbClr val="000000"/>
                </a:solidFill>
              </a:rPr>
            </a:br>
            <a:r>
              <a:rPr lang="fr-FR">
                <a:solidFill>
                  <a:srgbClr val="000000"/>
                </a:solidFill>
              </a:rPr>
              <a:t>production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381625" y="3429000"/>
            <a:ext cx="1857375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solidFill>
                  <a:srgbClr val="000000"/>
                </a:solidFill>
              </a:rPr>
              <a:t>Coûts de </a:t>
            </a:r>
            <a:br>
              <a:rPr lang="fr-FR">
                <a:solidFill>
                  <a:srgbClr val="000000"/>
                </a:solidFill>
              </a:rPr>
            </a:br>
            <a:r>
              <a:rPr lang="fr-FR">
                <a:solidFill>
                  <a:srgbClr val="000000"/>
                </a:solidFill>
              </a:rPr>
              <a:t>distribution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762000" y="4648200"/>
            <a:ext cx="2279650" cy="1082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/>
              <a:t>Prix d’achat</a:t>
            </a:r>
          </a:p>
          <a:p>
            <a:r>
              <a:rPr lang="fr-FR" sz="1800"/>
              <a:t>Frais de transport</a:t>
            </a:r>
          </a:p>
          <a:p>
            <a:r>
              <a:rPr lang="fr-FR" sz="1800"/>
              <a:t>Frais annexes</a:t>
            </a:r>
          </a:p>
          <a:p>
            <a:r>
              <a:rPr lang="fr-FR" sz="1800"/>
              <a:t>Frais de la fonction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124200" y="4630738"/>
            <a:ext cx="2736850" cy="83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/>
              <a:t>Coûts de main-d’œuvre</a:t>
            </a:r>
          </a:p>
          <a:p>
            <a:r>
              <a:rPr lang="fr-FR" sz="1800"/>
              <a:t>Coûts des machines</a:t>
            </a:r>
          </a:p>
          <a:p>
            <a:r>
              <a:rPr lang="fr-FR" sz="1800"/>
              <a:t>Coût d’encadrement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867400" y="4572000"/>
            <a:ext cx="32321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/>
              <a:t>Coûts de transport</a:t>
            </a:r>
          </a:p>
          <a:p>
            <a:r>
              <a:rPr lang="fr-FR" sz="1800"/>
              <a:t>Coûts de commercialisation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Coûts variables / Coûts fixes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914400" y="1981200"/>
            <a:ext cx="0" cy="220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914400" y="41910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914400" y="2514600"/>
            <a:ext cx="2971800" cy="1676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52400" y="2174875"/>
            <a:ext cx="7048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Coût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981200" y="4232275"/>
            <a:ext cx="1987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Niveau d’activité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5334000" y="1981200"/>
            <a:ext cx="0" cy="220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5334000" y="41910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5334000" y="3124200"/>
            <a:ext cx="2971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572000" y="2174875"/>
            <a:ext cx="7048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Coût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604963" y="4845050"/>
            <a:ext cx="2608262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/>
              <a:t>Coût variable</a:t>
            </a:r>
          </a:p>
          <a:p>
            <a:pPr algn="ctr"/>
            <a:r>
              <a:rPr lang="fr-FR" sz="2000"/>
              <a:t>(proportionnel</a:t>
            </a:r>
            <a:br>
              <a:rPr lang="fr-FR" sz="2000"/>
            </a:br>
            <a:r>
              <a:rPr lang="fr-FR" sz="2000"/>
              <a:t>au niveau d’activité)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072188" y="4845050"/>
            <a:ext cx="22415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/>
              <a:t>Coût fixe</a:t>
            </a:r>
          </a:p>
          <a:p>
            <a:pPr algn="ctr"/>
            <a:r>
              <a:rPr lang="fr-FR" sz="2000"/>
              <a:t>(indépendant du</a:t>
            </a:r>
            <a:br>
              <a:rPr lang="fr-FR" sz="2000"/>
            </a:br>
            <a:r>
              <a:rPr lang="fr-FR" sz="2000"/>
              <a:t>niveau d’activité)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381750" y="4232275"/>
            <a:ext cx="1987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Niveau d’activité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Coût total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2789238" y="2395538"/>
            <a:ext cx="0" cy="284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789238" y="5237163"/>
            <a:ext cx="47545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V="1">
            <a:off x="2789238" y="1905000"/>
            <a:ext cx="4635500" cy="21558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00200" y="2644775"/>
            <a:ext cx="8318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Coûts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486400" y="5299075"/>
            <a:ext cx="1987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Niveau d’activité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2789238" y="4060825"/>
            <a:ext cx="47545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600200" y="3775075"/>
            <a:ext cx="7048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>
                <a:solidFill>
                  <a:schemeClr val="accent2"/>
                </a:solidFill>
              </a:rPr>
              <a:t>Coût</a:t>
            </a:r>
          </a:p>
          <a:p>
            <a:pPr algn="ctr"/>
            <a:r>
              <a:rPr lang="fr-FR" sz="1800">
                <a:solidFill>
                  <a:schemeClr val="accent2"/>
                </a:solidFill>
              </a:rPr>
              <a:t>fixe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4800600" y="3124200"/>
            <a:ext cx="0" cy="990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860925" y="3411538"/>
            <a:ext cx="16319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/>
              <a:t>Coût variable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Coûts variables / Coûts fixes</a:t>
            </a:r>
            <a:br>
              <a:rPr lang="fr-FR"/>
            </a:br>
            <a:r>
              <a:rPr lang="fr-FR"/>
              <a:t>selon la plage d’activité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flipV="1">
            <a:off x="914400" y="1981200"/>
            <a:ext cx="0" cy="220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914400" y="41910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914400" y="3200400"/>
            <a:ext cx="838200" cy="990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52400" y="2174875"/>
            <a:ext cx="7048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Coût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819400" y="4191000"/>
            <a:ext cx="1009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Activité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5334000" y="1981200"/>
            <a:ext cx="0" cy="220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5334000" y="41910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5334000" y="3505200"/>
            <a:ext cx="8382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572000" y="2174875"/>
            <a:ext cx="7048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Coût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009775" y="4845050"/>
            <a:ext cx="17922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/>
              <a:t>Coût variable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559550" y="4845050"/>
            <a:ext cx="1270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/>
              <a:t>Coût fixe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219950" y="4191000"/>
            <a:ext cx="1009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>
                <a:solidFill>
                  <a:srgbClr val="000000"/>
                </a:solidFill>
              </a:rPr>
              <a:t>Activité</a:t>
            </a: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1752600" y="2590800"/>
            <a:ext cx="990600" cy="609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2743200" y="2362200"/>
            <a:ext cx="1066800" cy="228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6172200" y="3124200"/>
            <a:ext cx="1066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V="1">
            <a:off x="7239000" y="2743200"/>
            <a:ext cx="1066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Coûts standards / Coûts réels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162800" cy="3810000"/>
          </a:xfrm>
        </p:spPr>
        <p:txBody>
          <a:bodyPr/>
          <a:lstStyle/>
          <a:p>
            <a:r>
              <a:rPr lang="fr-FR"/>
              <a:t>Un coût standard est un coût prévisionnel ayant valeur d’objectif</a:t>
            </a:r>
          </a:p>
          <a:p>
            <a:endParaRPr lang="fr-FR"/>
          </a:p>
          <a:p>
            <a:r>
              <a:rPr lang="fr-FR"/>
              <a:t>Un coût réel (ou historique) est un coût calculé </a:t>
            </a:r>
            <a:r>
              <a:rPr lang="fr-FR" i="1"/>
              <a:t>ex-post</a:t>
            </a:r>
            <a:r>
              <a:rPr lang="fr-FR"/>
              <a:t> à partir des charges réellement encourues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838200"/>
            <a:ext cx="7239000" cy="457200"/>
          </a:xfrm>
        </p:spPr>
        <p:txBody>
          <a:bodyPr/>
          <a:lstStyle/>
          <a:p>
            <a:r>
              <a:rPr lang="fr-FR"/>
              <a:t>Coûts directs / coûts indirects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6588"/>
            <a:ext cx="7543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/>
              <a:t>Le </a:t>
            </a:r>
            <a:r>
              <a:rPr lang="fr-FR">
                <a:solidFill>
                  <a:srgbClr val="008000"/>
                </a:solidFill>
              </a:rPr>
              <a:t>coût direct</a:t>
            </a:r>
            <a:r>
              <a:rPr lang="fr-FR"/>
              <a:t> d’un objet de coût est constitué de l’ensemble des charges pouvant être affectées </a:t>
            </a:r>
            <a:r>
              <a:rPr lang="fr-FR" i="1"/>
              <a:t>sans ambiguïté</a:t>
            </a:r>
            <a:r>
              <a:rPr lang="fr-FR"/>
              <a:t> à cet objet de coût</a:t>
            </a:r>
          </a:p>
          <a:p>
            <a:pPr>
              <a:lnSpc>
                <a:spcPct val="80000"/>
              </a:lnSpc>
            </a:pPr>
            <a:endParaRPr lang="fr-FR"/>
          </a:p>
          <a:p>
            <a:pPr>
              <a:lnSpc>
                <a:spcPct val="80000"/>
              </a:lnSpc>
            </a:pPr>
            <a:r>
              <a:rPr lang="fr-FR"/>
              <a:t>Un </a:t>
            </a:r>
            <a:r>
              <a:rPr lang="fr-FR">
                <a:solidFill>
                  <a:srgbClr val="008000"/>
                </a:solidFill>
              </a:rPr>
              <a:t>coût indirect</a:t>
            </a:r>
            <a:r>
              <a:rPr lang="fr-FR"/>
              <a:t> (par rapport à un objet de coût) correspond à une ressource consommée par plusieurs objets de coût</a:t>
            </a:r>
          </a:p>
          <a:p>
            <a:pPr>
              <a:lnSpc>
                <a:spcPct val="80000"/>
              </a:lnSpc>
            </a:pPr>
            <a:endParaRPr lang="fr-FR"/>
          </a:p>
          <a:p>
            <a:pPr>
              <a:lnSpc>
                <a:spcPct val="80000"/>
              </a:lnSpc>
            </a:pPr>
            <a:endParaRPr lang="fr-FR"/>
          </a:p>
          <a:p>
            <a:pPr>
              <a:lnSpc>
                <a:spcPct val="80000"/>
              </a:lnSpc>
            </a:pPr>
            <a:r>
              <a:rPr lang="fr-FR"/>
              <a:t>Dépend de l’étendue de l’objet de coût</a:t>
            </a:r>
          </a:p>
          <a:p>
            <a:pPr>
              <a:lnSpc>
                <a:spcPct val="80000"/>
              </a:lnSpc>
            </a:pPr>
            <a:r>
              <a:rPr lang="fr-FR"/>
              <a:t>Dépend de l’effort de mesure</a:t>
            </a:r>
          </a:p>
          <a:p>
            <a:pPr>
              <a:lnSpc>
                <a:spcPct val="80000"/>
              </a:lnSpc>
            </a:pP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roduction-fr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Introduction-f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roduction-f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uction-f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uction-f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uction-f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uction-f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uction-f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uction-f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D:\mesdocs\DocuShare\Introduction\Introduction-fr.ppt</Template>
  <TotalTime>720</TotalTime>
  <Words>558</Words>
  <Application>Microsoft Office PowerPoint</Application>
  <PresentationFormat>Affichage à l'écran (4:3)</PresentationFormat>
  <Paragraphs>145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Times New Roman</vt:lpstr>
      <vt:lpstr>Arial</vt:lpstr>
      <vt:lpstr>Tahoma</vt:lpstr>
      <vt:lpstr>Introduction-fr</vt:lpstr>
      <vt:lpstr>Notions de base sur les coûts</vt:lpstr>
      <vt:lpstr>Définition</vt:lpstr>
      <vt:lpstr>L’objet de coût</vt:lpstr>
      <vt:lpstr>Les coûts dans les processus</vt:lpstr>
      <vt:lpstr>Coûts variables / Coûts fixes</vt:lpstr>
      <vt:lpstr>Coût total</vt:lpstr>
      <vt:lpstr>Coûts variables / Coûts fixes selon la plage d’activité</vt:lpstr>
      <vt:lpstr>Coûts standards / Coûts réels</vt:lpstr>
      <vt:lpstr>Coûts directs / coûts indirects</vt:lpstr>
      <vt:lpstr>Rattachement des coûts directs  à un produit</vt:lpstr>
      <vt:lpstr>Rattachement des coûts indirects  à plusieurs produits</vt:lpstr>
      <vt:lpstr>Coûts partiels / Coûts complets</vt:lpstr>
      <vt:lpstr>Les diverses marges</vt:lpstr>
      <vt:lpstr>La contribution et le résultat</vt:lpstr>
      <vt:lpstr>La contribution et le résultat</vt:lpstr>
      <vt:lpstr>La notion de point mort ou seuil de rentabilité</vt:lpstr>
      <vt:lpstr>La notion de point mort ou seuil de rentabilité</vt:lpstr>
      <vt:lpstr>Autre représentation du point mort</vt:lpstr>
      <vt:lpstr>Seuil d’indifférence</vt:lpstr>
    </vt:vector>
  </TitlesOfParts>
  <Company>CCIP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Groupe HEC</dc:creator>
  <cp:lastModifiedBy>GERARD</cp:lastModifiedBy>
  <cp:revision>15</cp:revision>
  <dcterms:created xsi:type="dcterms:W3CDTF">2005-05-27T09:22:34Z</dcterms:created>
  <dcterms:modified xsi:type="dcterms:W3CDTF">2016-01-28T15:39:28Z</dcterms:modified>
</cp:coreProperties>
</file>