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17" r:id="rId3"/>
    <p:sldId id="309" r:id="rId4"/>
    <p:sldId id="273" r:id="rId5"/>
    <p:sldId id="319" r:id="rId6"/>
    <p:sldId id="320" r:id="rId7"/>
    <p:sldId id="318" r:id="rId8"/>
    <p:sldId id="321" r:id="rId9"/>
    <p:sldId id="272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92" autoAdjust="0"/>
  </p:normalViewPr>
  <p:slideViewPr>
    <p:cSldViewPr>
      <p:cViewPr varScale="1">
        <p:scale>
          <a:sx n="98" d="100"/>
          <a:sy n="98" d="100"/>
        </p:scale>
        <p:origin x="19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0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641F8-D0C4-4EBC-967E-AF59741CDCB6}" type="datetimeFigureOut">
              <a:rPr lang="fr-FR" smtClean="0"/>
              <a:pPr/>
              <a:t>18/04/2018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366D7-FC95-443A-BE20-36DCA93119E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60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366D7-FC95-443A-BE20-36DCA93119ED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5235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86C1E3A6-D093-47ED-8C90-6D94A833C0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887413"/>
            <a:ext cx="4729162" cy="3546475"/>
          </a:xfrm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E8A4D738-4878-415A-9143-0792100B0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837113"/>
            <a:ext cx="5121275" cy="4586287"/>
          </a:xfrm>
        </p:spPr>
        <p:txBody>
          <a:bodyPr/>
          <a:lstStyle/>
          <a:p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097796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Nous vous souhaitons</a:t>
            </a:r>
            <a:r>
              <a:rPr lang="fr-FR" baseline="0"/>
              <a:t> un agréable travail avec e-Prelude.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366D7-FC95-443A-BE20-36DCA93119ED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75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375E23F-DAC3-4916-A2E8-E120B29B675E}" type="datetime1">
              <a:rPr lang="fr-FR"/>
              <a:pPr/>
              <a:t>18/04/2018</a:t>
            </a:fld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79388" y="6553200"/>
            <a:ext cx="6913562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HEC Paris - Département Management des Opérations et des Systèmes d'Information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9A419C5-071C-4499-854A-2AFD70A484AE}" type="datetime1">
              <a:rPr lang="fr-FR"/>
              <a:pPr/>
              <a:t>18/04/2018</a:t>
            </a:fld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79388" y="6553200"/>
            <a:ext cx="6913562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HEC Paris - Département Management des Opérations et des Systèmes d'Information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553FC9D-EC4F-46FC-93DF-2C8FD3737D61}" type="datetime1">
              <a:rPr lang="fr-FR"/>
              <a:pPr/>
              <a:t>18/04/2018</a:t>
            </a:fld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79388" y="6553200"/>
            <a:ext cx="6913562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HEC Paris - Département Management des Opérations et des Systèmes d'Information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67500" y="762000"/>
            <a:ext cx="1866900" cy="50292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66800" y="762000"/>
            <a:ext cx="5448300" cy="5029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4140DAC-CFBD-4302-AE04-01DA508A6294}" type="datetime1">
              <a:rPr lang="fr-FR"/>
              <a:pPr/>
              <a:t>18/04/2018</a:t>
            </a:fld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79388" y="6553200"/>
            <a:ext cx="6913562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HEC Paris - Département Management des Opérations et des Systèmes d'Information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295400" y="762000"/>
            <a:ext cx="72390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066800" y="1676400"/>
            <a:ext cx="35052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724400" y="1676400"/>
            <a:ext cx="35052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066800" y="3810000"/>
            <a:ext cx="35052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24400" y="3810000"/>
            <a:ext cx="35052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C1EFFC7-0371-439B-8A3E-D9E213B7E863}" type="datetime1">
              <a:rPr lang="fr-FR"/>
              <a:pPr/>
              <a:t>18/04/2018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79388" y="6553200"/>
            <a:ext cx="6913562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HEC Paris - Département Management des Opérations et des Systèmes d'Information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397DC9F-AF0A-464D-9CA6-4FBE33241743}" type="datetime1">
              <a:rPr lang="fr-FR"/>
              <a:pPr/>
              <a:t>18/04/2018</a:t>
            </a:fld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79388" y="6553200"/>
            <a:ext cx="6913562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HEC Paris - Département Management des Opérations et des Systèmes d'Information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25AD025-31C4-477A-BCBC-7F74C229137E}" type="datetime1">
              <a:rPr lang="fr-FR"/>
              <a:pPr/>
              <a:t>18/04/2018</a:t>
            </a:fld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79388" y="6553200"/>
            <a:ext cx="6913562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HEC Paris - Département Management des Opérations et des Systèmes d'Information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7158D5-3C5B-4932-A7F9-9FECE5AA3CA3}" type="datetime1">
              <a:rPr lang="fr-FR"/>
              <a:pPr/>
              <a:t>18/04/2018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79388" y="6553200"/>
            <a:ext cx="6913562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HEC Paris - Département Management des Opérations et des Systèmes d'Information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F7532D-A2D5-4004-AFDD-E1546D3078DD}" type="datetime1">
              <a:rPr lang="fr-FR"/>
              <a:pPr/>
              <a:t>18/04/2018</a:t>
            </a:fld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79388" y="6553200"/>
            <a:ext cx="6913562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HEC Paris - Département Management des Opérations et des Systèmes d'Information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8F120E3-F484-4254-9E84-AEE674AC968E}" type="datetime1">
              <a:rPr lang="fr-FR"/>
              <a:pPr/>
              <a:t>18/04/2018</a:t>
            </a:fld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79388" y="6553200"/>
            <a:ext cx="6913562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HEC Paris - Département Management des Opérations et des Systèmes d'Information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088BE53-2C85-4CDB-A357-1A9F7EC03C19}" type="datetime1">
              <a:rPr lang="fr-FR"/>
              <a:pPr/>
              <a:t>18/04/2018</a:t>
            </a:fld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79388" y="6553200"/>
            <a:ext cx="6913562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HEC Paris - Département Management des Opérations et des Systèmes d'Information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512" y="131763"/>
            <a:ext cx="8856984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i="0" dirty="0">
                <a:solidFill>
                  <a:srgbClr val="00279F"/>
                </a:solidFill>
                <a:latin typeface="Tahoma" pitchFamily="34" charset="0"/>
              </a:rPr>
              <a:t>			Présentation de l’</a:t>
            </a:r>
            <a:r>
              <a:rPr lang="fr-FR" sz="2400" b="1" i="0" dirty="0" err="1">
                <a:solidFill>
                  <a:srgbClr val="00279F"/>
                </a:solidFill>
                <a:latin typeface="Tahoma" pitchFamily="34" charset="0"/>
              </a:rPr>
              <a:t>Executive</a:t>
            </a:r>
            <a:r>
              <a:rPr lang="fr-FR" sz="2400" b="1" i="0" dirty="0">
                <a:solidFill>
                  <a:srgbClr val="00279F"/>
                </a:solidFill>
                <a:latin typeface="Tahoma" pitchFamily="34" charset="0"/>
              </a:rPr>
              <a:t> Master sc.</a:t>
            </a:r>
            <a:endParaRPr lang="fr-FR" sz="2400" b="1" i="1" dirty="0">
              <a:solidFill>
                <a:srgbClr val="00279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762000"/>
            <a:ext cx="7239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Titre de la diapositive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162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Corps du texte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6" name="Image 5" descr="logo ism paris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0" y="0"/>
            <a:ext cx="1456944" cy="1456944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50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ransition/>
  <p:hf sldNum="0" hdr="0"/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5pPr>
      <a:lvl6pPr marL="4572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6pPr>
      <a:lvl7pPr marL="9144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7pPr>
      <a:lvl8pPr marL="13716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8pPr>
      <a:lvl9pPr marL="18288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accent2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rgbClr val="00279F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rgbClr val="00279F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rgbClr val="00279F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altLang="fr-FR" dirty="0"/>
              <a:t>Programme diplômant</a:t>
            </a:r>
            <a:br>
              <a:rPr lang="fr-FR" altLang="fr-FR" dirty="0"/>
            </a:br>
            <a:br>
              <a:rPr lang="fr-FR" altLang="fr-FR" dirty="0"/>
            </a:br>
            <a:r>
              <a:rPr lang="fr-FR" altLang="fr-FR" dirty="0" err="1"/>
              <a:t>Executive</a:t>
            </a:r>
            <a:r>
              <a:rPr lang="fr-FR" altLang="fr-FR" dirty="0"/>
              <a:t> Master sc. Logistique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rgbClr val="00279F"/>
                </a:solidFill>
              </a:rPr>
              <a:t>Promotion 1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613934"/>
            <a:ext cx="648072" cy="97699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983A71C0-6705-4CF0-9AFF-8611F677C0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74" y="5613934"/>
            <a:ext cx="792106" cy="952127"/>
          </a:xfrm>
          <a:prstGeom prst="rect">
            <a:avLst/>
          </a:prstGeom>
        </p:spPr>
      </p:pic>
    </p:spTree>
  </p:cSld>
  <p:clrMapOvr>
    <a:masterClrMapping/>
  </p:clrMapOvr>
  <p:transition advClick="0" advTm="1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7D27BF-9593-4FD0-AD77-0F5E551D9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AA53-CB95-4A04-BD75-1BE854BFA320}" type="datetime1">
              <a:rPr lang="fr-FR" altLang="fr-FR"/>
              <a:pPr/>
              <a:t>18/04/2018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A75DD5-5099-4427-A9F6-3ADC940F6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altLang="fr-FR"/>
              <a:t>© HEC Paris - Département Management des Opérations et des Systèmes d'Information</a:t>
            </a:r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C4FED934-1F4C-4978-872C-C4D400E98F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6688" y="549275"/>
            <a:ext cx="7239000" cy="685800"/>
          </a:xfrm>
        </p:spPr>
        <p:txBody>
          <a:bodyPr/>
          <a:lstStyle/>
          <a:p>
            <a:r>
              <a:rPr lang="fr-FR" altLang="fr-FR"/>
              <a:t>Objectifs de la formation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9B2DFC98-F4FC-43D4-989D-F15CB56A23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2276872"/>
            <a:ext cx="7775575" cy="409694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altLang="fr-FR" sz="2200" dirty="0">
                <a:solidFill>
                  <a:srgbClr val="00279F"/>
                </a:solidFill>
              </a:rPr>
              <a:t>Maîtriser</a:t>
            </a:r>
            <a:r>
              <a:rPr lang="fr-FR" altLang="fr-FR" sz="2200" dirty="0"/>
              <a:t> la fonction </a:t>
            </a:r>
            <a:r>
              <a:rPr lang="fr-FR" altLang="fr-FR" sz="2200" dirty="0" err="1"/>
              <a:t>Supply</a:t>
            </a:r>
            <a:r>
              <a:rPr lang="fr-FR" altLang="fr-FR" sz="2200" dirty="0"/>
              <a:t> Chain</a:t>
            </a:r>
          </a:p>
          <a:p>
            <a:pPr>
              <a:lnSpc>
                <a:spcPct val="80000"/>
              </a:lnSpc>
            </a:pPr>
            <a:endParaRPr lang="fr-FR" altLang="fr-FR" sz="2200" dirty="0">
              <a:solidFill>
                <a:srgbClr val="00279F"/>
              </a:solidFill>
            </a:endParaRPr>
          </a:p>
          <a:p>
            <a:pPr>
              <a:lnSpc>
                <a:spcPct val="80000"/>
              </a:lnSpc>
            </a:pPr>
            <a:r>
              <a:rPr lang="fr-FR" altLang="fr-FR" sz="2200" dirty="0">
                <a:solidFill>
                  <a:srgbClr val="00279F"/>
                </a:solidFill>
              </a:rPr>
              <a:t>Développer une </a:t>
            </a:r>
            <a:r>
              <a:rPr lang="fr-FR" altLang="fr-FR" sz="2200" dirty="0"/>
              <a:t>approche stratégique et managériale</a:t>
            </a:r>
            <a:r>
              <a:rPr lang="fr-FR" altLang="fr-FR" sz="2200" dirty="0">
                <a:solidFill>
                  <a:srgbClr val="00279F"/>
                </a:solidFill>
              </a:rPr>
              <a:t> dans un contexte de globalisation </a:t>
            </a:r>
          </a:p>
          <a:p>
            <a:pPr>
              <a:lnSpc>
                <a:spcPct val="80000"/>
              </a:lnSpc>
            </a:pPr>
            <a:endParaRPr lang="fr-FR" altLang="fr-FR" sz="2200" dirty="0">
              <a:solidFill>
                <a:srgbClr val="00279F"/>
              </a:solidFill>
            </a:endParaRPr>
          </a:p>
          <a:p>
            <a:pPr>
              <a:lnSpc>
                <a:spcPct val="80000"/>
              </a:lnSpc>
            </a:pPr>
            <a:r>
              <a:rPr lang="fr-FR" altLang="fr-FR" sz="2200" dirty="0">
                <a:solidFill>
                  <a:srgbClr val="00279F"/>
                </a:solidFill>
              </a:rPr>
              <a:t>Améliorer les </a:t>
            </a:r>
            <a:r>
              <a:rPr lang="fr-FR" altLang="fr-FR" sz="2200" dirty="0"/>
              <a:t>compétences</a:t>
            </a:r>
            <a:r>
              <a:rPr lang="fr-FR" altLang="fr-FR" sz="2200" dirty="0">
                <a:solidFill>
                  <a:srgbClr val="00279F"/>
                </a:solidFill>
              </a:rPr>
              <a:t> en matière de pilotage </a:t>
            </a:r>
            <a:br>
              <a:rPr lang="fr-FR" altLang="fr-FR" sz="2200" dirty="0">
                <a:solidFill>
                  <a:srgbClr val="00279F"/>
                </a:solidFill>
              </a:rPr>
            </a:br>
            <a:r>
              <a:rPr lang="fr-FR" altLang="fr-FR" sz="2200" dirty="0">
                <a:solidFill>
                  <a:srgbClr val="00279F"/>
                </a:solidFill>
              </a:rPr>
              <a:t>des flux, des systèmes d’information et de contrôle de gestion de la fonction </a:t>
            </a:r>
          </a:p>
          <a:p>
            <a:pPr>
              <a:lnSpc>
                <a:spcPct val="80000"/>
              </a:lnSpc>
            </a:pPr>
            <a:endParaRPr lang="fr-FR" altLang="fr-FR" sz="2200" dirty="0">
              <a:solidFill>
                <a:srgbClr val="0027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495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AC609069-F5AE-4B25-A913-14AD4A147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D08B-91BD-4606-A736-289C64A9FD1C}" type="datetime1">
              <a:rPr lang="fr-FR" altLang="fr-FR"/>
              <a:pPr/>
              <a:t>18/04/2018</a:t>
            </a:fld>
            <a:endParaRPr lang="fr-FR" alt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3823D31D-C748-42D3-84A9-7979B589B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altLang="fr-FR"/>
              <a:t>© HEC Paris - Département Management des Opérations et des Systèmes d'Information</a:t>
            </a:r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28FAC974-1315-4440-9273-B3BF96C8F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Trois grandes parties – 12 modules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BD1BC862-B24E-41DF-8BB3-EDF3DAE59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6725" y="1484784"/>
            <a:ext cx="8210550" cy="4114800"/>
          </a:xfrm>
        </p:spPr>
        <p:txBody>
          <a:bodyPr/>
          <a:lstStyle/>
          <a:p>
            <a:r>
              <a:rPr lang="fr-FR" altLang="fr-FR" sz="2000" dirty="0"/>
              <a:t>Partie 1 – Concepts généraux</a:t>
            </a:r>
          </a:p>
          <a:p>
            <a:pPr lvl="1"/>
            <a:r>
              <a:rPr lang="fr-FR" altLang="fr-FR" dirty="0"/>
              <a:t>Module 01 – Introduction et concepts fondamentaux</a:t>
            </a:r>
          </a:p>
          <a:p>
            <a:pPr lvl="1"/>
            <a:r>
              <a:rPr lang="fr-FR" altLang="fr-FR" dirty="0"/>
              <a:t>Module 02 – Introduction aux ERP</a:t>
            </a:r>
          </a:p>
          <a:p>
            <a:pPr lvl="1"/>
            <a:r>
              <a:rPr lang="fr-FR" altLang="fr-FR" dirty="0"/>
              <a:t>Module 03 – Coûts de revient et point mort</a:t>
            </a:r>
          </a:p>
          <a:p>
            <a:pPr lvl="1"/>
            <a:r>
              <a:rPr lang="fr-FR" altLang="fr-FR" dirty="0"/>
              <a:t>Module 04 – Prévision et gestion des stocks</a:t>
            </a:r>
          </a:p>
          <a:p>
            <a:r>
              <a:rPr lang="fr-FR" altLang="fr-FR" sz="2000" dirty="0"/>
              <a:t>Partie 2 – Gestion industrielle et logistique</a:t>
            </a:r>
          </a:p>
          <a:p>
            <a:pPr lvl="1"/>
            <a:r>
              <a:rPr lang="fr-FR" altLang="fr-FR" dirty="0"/>
              <a:t>Module 05 – La planification à long et moyen terme</a:t>
            </a:r>
          </a:p>
          <a:p>
            <a:pPr lvl="1"/>
            <a:r>
              <a:rPr lang="fr-FR" altLang="fr-FR" dirty="0"/>
              <a:t>Module 06 – Ordonnancement et équilibrage de chaîne</a:t>
            </a:r>
          </a:p>
          <a:p>
            <a:pPr lvl="1"/>
            <a:r>
              <a:rPr lang="fr-FR" altLang="fr-FR" dirty="0"/>
              <a:t>Module 07 – Les réseaux de distribution</a:t>
            </a:r>
          </a:p>
          <a:p>
            <a:pPr lvl="1"/>
            <a:r>
              <a:rPr lang="fr-FR" altLang="fr-FR" dirty="0"/>
              <a:t>Module 08 – La logistique de distribution</a:t>
            </a:r>
          </a:p>
          <a:p>
            <a:r>
              <a:rPr lang="fr-FR" altLang="fr-FR" sz="2000" dirty="0"/>
              <a:t>Partie 3 – Fonctions connexes et transversales</a:t>
            </a:r>
          </a:p>
          <a:p>
            <a:pPr lvl="1"/>
            <a:r>
              <a:rPr lang="fr-FR" altLang="fr-FR" dirty="0"/>
              <a:t>Module 09 – Maintenance et </a:t>
            </a:r>
            <a:r>
              <a:rPr lang="fr-FR" altLang="fr-FR" i="1" dirty="0"/>
              <a:t>Lean Management</a:t>
            </a:r>
          </a:p>
          <a:p>
            <a:pPr lvl="1"/>
            <a:r>
              <a:rPr lang="fr-FR" altLang="fr-FR" dirty="0"/>
              <a:t>Module 10 – Qualité et traçabilité</a:t>
            </a:r>
          </a:p>
          <a:p>
            <a:pPr lvl="1"/>
            <a:r>
              <a:rPr lang="fr-FR" altLang="fr-FR" dirty="0"/>
              <a:t>Module 11 – Fonction Achats et développement durable</a:t>
            </a:r>
          </a:p>
          <a:p>
            <a:pPr lvl="1"/>
            <a:r>
              <a:rPr lang="fr-FR" altLang="fr-FR" dirty="0"/>
              <a:t>Module 12 – Gestion de projets et nouveaux produits</a:t>
            </a:r>
          </a:p>
          <a:p>
            <a:pPr lvl="1"/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9941565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BD483F-9507-4978-B45F-8AB3BC2DB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Partie 1 – Concepts généraux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94928D-73E9-4A53-83E2-67EE0E6E5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484784"/>
            <a:ext cx="7162800" cy="5040560"/>
          </a:xfrm>
        </p:spPr>
        <p:txBody>
          <a:bodyPr/>
          <a:lstStyle/>
          <a:p>
            <a:r>
              <a:rPr lang="fr-FR" altLang="fr-FR" sz="1800" dirty="0"/>
              <a:t>Module 01 – Introduction et concepts fondamentaux</a:t>
            </a:r>
          </a:p>
          <a:p>
            <a:pPr lvl="1"/>
            <a:r>
              <a:rPr lang="fr-FR" altLang="fr-FR" sz="1600" dirty="0"/>
              <a:t>La notion de </a:t>
            </a:r>
            <a:r>
              <a:rPr lang="fr-FR" altLang="fr-FR" sz="1600" dirty="0" err="1"/>
              <a:t>supply</a:t>
            </a:r>
            <a:r>
              <a:rPr lang="fr-FR" altLang="fr-FR" sz="1600" dirty="0"/>
              <a:t> </a:t>
            </a:r>
            <a:r>
              <a:rPr lang="fr-FR" altLang="fr-FR" sz="1600" dirty="0" err="1"/>
              <a:t>chain</a:t>
            </a:r>
            <a:endParaRPr lang="fr-FR" altLang="fr-FR" sz="1600" dirty="0"/>
          </a:p>
          <a:p>
            <a:pPr lvl="1"/>
            <a:r>
              <a:rPr lang="fr-FR" altLang="fr-FR" sz="1600" dirty="0"/>
              <a:t>Typologie des systèmes industriels</a:t>
            </a:r>
          </a:p>
          <a:p>
            <a:pPr lvl="1"/>
            <a:r>
              <a:rPr lang="fr-FR" altLang="fr-FR" sz="1600" dirty="0"/>
              <a:t>Les flux et les stocks</a:t>
            </a:r>
          </a:p>
          <a:p>
            <a:pPr lvl="1"/>
            <a:r>
              <a:rPr lang="fr-FR" altLang="fr-FR" sz="1600" dirty="0"/>
              <a:t>Notions de charge et de capacité</a:t>
            </a:r>
          </a:p>
          <a:p>
            <a:r>
              <a:rPr lang="fr-FR" altLang="fr-FR" sz="1800" dirty="0"/>
              <a:t>Module 02 – Introduction aux ERP</a:t>
            </a:r>
          </a:p>
          <a:p>
            <a:pPr lvl="1"/>
            <a:r>
              <a:rPr lang="fr-FR" altLang="fr-FR" sz="1600" dirty="0"/>
              <a:t>La notion d’ERP, la notion de processus</a:t>
            </a:r>
          </a:p>
          <a:p>
            <a:pPr lvl="1"/>
            <a:r>
              <a:rPr lang="fr-FR" altLang="fr-FR" sz="1600" dirty="0"/>
              <a:t>La planification par le calcul des besoins nets</a:t>
            </a:r>
          </a:p>
          <a:p>
            <a:r>
              <a:rPr lang="fr-FR" altLang="fr-FR" sz="1800" dirty="0"/>
              <a:t>Module 03 </a:t>
            </a:r>
            <a:r>
              <a:rPr lang="fr-FR" altLang="fr-FR" sz="1800"/>
              <a:t>– Coûts de revient et point mort</a:t>
            </a:r>
            <a:endParaRPr lang="fr-FR" altLang="fr-FR" sz="1800" dirty="0"/>
          </a:p>
          <a:p>
            <a:pPr lvl="1"/>
            <a:r>
              <a:rPr lang="fr-FR" altLang="fr-FR" sz="1600" dirty="0"/>
              <a:t>Typologie des coûts</a:t>
            </a:r>
          </a:p>
          <a:p>
            <a:pPr lvl="1"/>
            <a:r>
              <a:rPr lang="fr-FR" altLang="fr-FR" sz="1600" dirty="0"/>
              <a:t>Analyse du point mort</a:t>
            </a:r>
          </a:p>
          <a:p>
            <a:pPr lvl="1"/>
            <a:r>
              <a:rPr lang="fr-FR" altLang="fr-FR" sz="1600" dirty="0"/>
              <a:t>Le suivi des écarts dans l’ERP</a:t>
            </a:r>
          </a:p>
          <a:p>
            <a:r>
              <a:rPr lang="fr-FR" altLang="fr-FR" sz="1800" dirty="0"/>
              <a:t>Module 04 – Prévision et gestion des stocks</a:t>
            </a:r>
          </a:p>
          <a:p>
            <a:pPr lvl="1"/>
            <a:r>
              <a:rPr lang="fr-FR" altLang="fr-FR" sz="1600" dirty="0"/>
              <a:t>La prévision de la demande</a:t>
            </a:r>
          </a:p>
          <a:p>
            <a:pPr lvl="1"/>
            <a:r>
              <a:rPr lang="fr-FR" altLang="fr-FR" sz="1600" dirty="0"/>
              <a:t>Les systèmes de gestion des stocks</a:t>
            </a:r>
          </a:p>
          <a:p>
            <a:pPr lvl="1"/>
            <a:r>
              <a:rPr lang="fr-FR" altLang="fr-FR" sz="1600" dirty="0"/>
              <a:t>L’optimisation économique</a:t>
            </a:r>
          </a:p>
          <a:p>
            <a:pPr lvl="1"/>
            <a:r>
              <a:rPr lang="fr-FR" altLang="fr-FR" sz="1600" dirty="0"/>
              <a:t>Les stocks de sécurité</a:t>
            </a:r>
          </a:p>
          <a:p>
            <a:pPr lvl="1"/>
            <a:endParaRPr lang="fr-FR" altLang="fr-FR" sz="1600" dirty="0"/>
          </a:p>
          <a:p>
            <a:endParaRPr lang="fr-FR" altLang="fr-FR" sz="2000" dirty="0"/>
          </a:p>
        </p:txBody>
      </p:sp>
    </p:spTree>
    <p:extLst>
      <p:ext uri="{BB962C8B-B14F-4D97-AF65-F5344CB8AC3E}">
        <p14:creationId xmlns:p14="http://schemas.microsoft.com/office/powerpoint/2010/main" val="349487915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BD483F-9507-4978-B45F-8AB3BC2DB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762000"/>
            <a:ext cx="7776864" cy="457200"/>
          </a:xfrm>
        </p:spPr>
        <p:txBody>
          <a:bodyPr/>
          <a:lstStyle/>
          <a:p>
            <a:r>
              <a:rPr lang="fr-FR" altLang="fr-FR" dirty="0"/>
              <a:t>Partie 2 – Gestion industrielle et logistique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94928D-73E9-4A53-83E2-67EE0E6E5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484784"/>
            <a:ext cx="7162800" cy="5040560"/>
          </a:xfrm>
        </p:spPr>
        <p:txBody>
          <a:bodyPr/>
          <a:lstStyle/>
          <a:p>
            <a:r>
              <a:rPr lang="fr-FR" altLang="fr-FR" sz="1800" dirty="0"/>
              <a:t>Module 05 – La planification et long et moyen terme</a:t>
            </a:r>
          </a:p>
          <a:p>
            <a:pPr lvl="1"/>
            <a:r>
              <a:rPr lang="fr-FR" altLang="fr-FR" sz="1600" dirty="0"/>
              <a:t>Le plan industriel et commercial</a:t>
            </a:r>
          </a:p>
          <a:p>
            <a:pPr lvl="1"/>
            <a:r>
              <a:rPr lang="fr-FR" altLang="fr-FR" sz="1600" dirty="0"/>
              <a:t>Introduction à la programmation linéaire et optimisation</a:t>
            </a:r>
          </a:p>
          <a:p>
            <a:pPr lvl="1"/>
            <a:r>
              <a:rPr lang="fr-FR" altLang="fr-FR" sz="1600" dirty="0"/>
              <a:t>Le programme directeur de production</a:t>
            </a:r>
          </a:p>
          <a:p>
            <a:r>
              <a:rPr lang="fr-FR" altLang="fr-FR" sz="1800" dirty="0"/>
              <a:t>Module 06 – Ordonnancement et équilibrage de chaîne</a:t>
            </a:r>
          </a:p>
          <a:p>
            <a:pPr lvl="1"/>
            <a:r>
              <a:rPr lang="fr-FR" altLang="fr-FR" sz="1600" dirty="0"/>
              <a:t>Établissement des plannings d’exécution</a:t>
            </a:r>
          </a:p>
          <a:p>
            <a:pPr lvl="1"/>
            <a:r>
              <a:rPr lang="fr-FR" altLang="fr-FR" sz="1600" dirty="0"/>
              <a:t>La production continue et la fabrication en ligne</a:t>
            </a:r>
          </a:p>
          <a:p>
            <a:pPr lvl="1"/>
            <a:r>
              <a:rPr lang="fr-FR" altLang="fr-FR" sz="1600" dirty="0"/>
              <a:t>Le suivi de fabrication</a:t>
            </a:r>
          </a:p>
          <a:p>
            <a:r>
              <a:rPr lang="fr-FR" altLang="fr-FR" sz="1800" dirty="0"/>
              <a:t>Module 07 – Les réseaux de distribution</a:t>
            </a:r>
          </a:p>
          <a:p>
            <a:pPr lvl="1"/>
            <a:r>
              <a:rPr lang="fr-FR" altLang="fr-FR" sz="1600" dirty="0"/>
              <a:t>Structure du système de distribution</a:t>
            </a:r>
          </a:p>
          <a:p>
            <a:pPr lvl="1"/>
            <a:r>
              <a:rPr lang="fr-FR" altLang="fr-FR" sz="1600" dirty="0"/>
              <a:t>La planification des flux de distribution</a:t>
            </a:r>
          </a:p>
          <a:p>
            <a:pPr lvl="1"/>
            <a:r>
              <a:rPr lang="fr-FR" altLang="fr-FR" sz="1600" dirty="0"/>
              <a:t>La notion de Disponible à la vente</a:t>
            </a:r>
          </a:p>
          <a:p>
            <a:pPr lvl="1"/>
            <a:r>
              <a:rPr lang="fr-FR" altLang="fr-FR" sz="1600" dirty="0"/>
              <a:t>Les transports à longue distance</a:t>
            </a:r>
          </a:p>
          <a:p>
            <a:r>
              <a:rPr lang="fr-FR" altLang="fr-FR" sz="1800" dirty="0"/>
              <a:t>Module 08 – La logistique de distribution</a:t>
            </a:r>
          </a:p>
          <a:p>
            <a:pPr lvl="1"/>
            <a:r>
              <a:rPr lang="fr-FR" altLang="fr-FR" sz="1600" dirty="0"/>
              <a:t>Le processus de traitement des commandes</a:t>
            </a:r>
          </a:p>
          <a:p>
            <a:pPr lvl="1"/>
            <a:r>
              <a:rPr lang="fr-FR" altLang="fr-FR" sz="1600" dirty="0"/>
              <a:t>Les tournées de livraison</a:t>
            </a:r>
          </a:p>
          <a:p>
            <a:pPr lvl="1"/>
            <a:r>
              <a:rPr lang="fr-FR" altLang="fr-FR" sz="1600" dirty="0"/>
              <a:t>La conception d’entrepôt</a:t>
            </a:r>
          </a:p>
          <a:p>
            <a:pPr lvl="1"/>
            <a:endParaRPr lang="fr-FR" altLang="fr-FR" sz="1600" dirty="0"/>
          </a:p>
          <a:p>
            <a:endParaRPr lang="fr-FR" altLang="fr-FR" sz="2000" dirty="0"/>
          </a:p>
        </p:txBody>
      </p:sp>
    </p:spTree>
    <p:extLst>
      <p:ext uri="{BB962C8B-B14F-4D97-AF65-F5344CB8AC3E}">
        <p14:creationId xmlns:p14="http://schemas.microsoft.com/office/powerpoint/2010/main" val="418447004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BD483F-9507-4978-B45F-8AB3BC2DB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762000"/>
            <a:ext cx="7776864" cy="457200"/>
          </a:xfrm>
        </p:spPr>
        <p:txBody>
          <a:bodyPr/>
          <a:lstStyle/>
          <a:p>
            <a:r>
              <a:rPr lang="fr-FR" altLang="fr-FR" dirty="0"/>
              <a:t>Partie 3 – Les fonctions connexes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94928D-73E9-4A53-83E2-67EE0E6E5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219200"/>
            <a:ext cx="7162800" cy="5306144"/>
          </a:xfrm>
        </p:spPr>
        <p:txBody>
          <a:bodyPr/>
          <a:lstStyle/>
          <a:p>
            <a:r>
              <a:rPr lang="fr-FR" altLang="fr-FR" sz="1800" dirty="0"/>
              <a:t>Module 09 – La maintenance</a:t>
            </a:r>
          </a:p>
          <a:p>
            <a:pPr lvl="1"/>
            <a:r>
              <a:rPr lang="fr-FR" altLang="fr-FR" sz="1600" dirty="0"/>
              <a:t>L’analyse des pannes</a:t>
            </a:r>
          </a:p>
          <a:p>
            <a:pPr lvl="1"/>
            <a:r>
              <a:rPr lang="fr-FR" altLang="fr-FR" sz="1600" dirty="0"/>
              <a:t>Le projet TPM</a:t>
            </a:r>
          </a:p>
          <a:p>
            <a:pPr lvl="1"/>
            <a:r>
              <a:rPr lang="fr-FR" altLang="fr-FR" sz="1600" dirty="0"/>
              <a:t>Le module de GMAO dans l’ERP</a:t>
            </a:r>
          </a:p>
          <a:p>
            <a:r>
              <a:rPr lang="fr-FR" altLang="fr-FR" sz="1800" dirty="0"/>
              <a:t>Module 10 – Qualité et traçabilité</a:t>
            </a:r>
          </a:p>
          <a:p>
            <a:pPr lvl="1"/>
            <a:r>
              <a:rPr lang="fr-FR" altLang="fr-FR" sz="1600" dirty="0"/>
              <a:t>Politique Qualité</a:t>
            </a:r>
          </a:p>
          <a:p>
            <a:pPr lvl="1"/>
            <a:r>
              <a:rPr lang="fr-FR" altLang="fr-FR" sz="1600" dirty="0"/>
              <a:t>L’analyse statistique des défaillances</a:t>
            </a:r>
          </a:p>
          <a:p>
            <a:pPr lvl="1"/>
            <a:r>
              <a:rPr lang="fr-FR" altLang="fr-FR" sz="1600" dirty="0"/>
              <a:t>L’approche 6 sigmas</a:t>
            </a:r>
          </a:p>
          <a:p>
            <a:pPr lvl="1"/>
            <a:r>
              <a:rPr lang="fr-FR" altLang="fr-FR" sz="1600" dirty="0"/>
              <a:t>La traçabilité</a:t>
            </a:r>
          </a:p>
          <a:p>
            <a:r>
              <a:rPr lang="fr-FR" altLang="fr-FR" sz="1800" dirty="0"/>
              <a:t>Module 11 – Achats et développement durable</a:t>
            </a:r>
          </a:p>
          <a:p>
            <a:pPr lvl="1"/>
            <a:r>
              <a:rPr lang="fr-FR" altLang="fr-FR" sz="1600" dirty="0"/>
              <a:t>Politique d’achat et panel fournisseur</a:t>
            </a:r>
          </a:p>
          <a:p>
            <a:pPr lvl="1"/>
            <a:r>
              <a:rPr lang="fr-FR" altLang="fr-FR" sz="1600" dirty="0"/>
              <a:t>La sous-traitance</a:t>
            </a:r>
          </a:p>
          <a:p>
            <a:pPr lvl="1"/>
            <a:r>
              <a:rPr lang="fr-FR" altLang="fr-FR" sz="1600" dirty="0"/>
              <a:t>Le développement durable dans la </a:t>
            </a:r>
            <a:r>
              <a:rPr lang="fr-FR" altLang="fr-FR" sz="1600" dirty="0" err="1"/>
              <a:t>supply</a:t>
            </a:r>
            <a:r>
              <a:rPr lang="fr-FR" altLang="fr-FR" sz="1600" dirty="0"/>
              <a:t> </a:t>
            </a:r>
            <a:r>
              <a:rPr lang="fr-FR" altLang="fr-FR" sz="1600" dirty="0" err="1"/>
              <a:t>chain</a:t>
            </a:r>
            <a:endParaRPr lang="fr-FR" altLang="fr-FR" sz="1600" dirty="0"/>
          </a:p>
          <a:p>
            <a:r>
              <a:rPr lang="fr-FR" altLang="fr-FR" sz="1800" dirty="0"/>
              <a:t>Module 12 – Gestion de projets</a:t>
            </a:r>
          </a:p>
          <a:p>
            <a:pPr lvl="1"/>
            <a:r>
              <a:rPr lang="fr-FR" altLang="fr-FR" sz="1600" dirty="0"/>
              <a:t>Planification et pilotage de projets, la méthode PERT</a:t>
            </a:r>
          </a:p>
          <a:p>
            <a:pPr lvl="1"/>
            <a:r>
              <a:rPr lang="fr-FR" altLang="fr-FR" sz="1600" dirty="0"/>
              <a:t>Processus de développement des nouveaux produits</a:t>
            </a:r>
          </a:p>
          <a:p>
            <a:pPr lvl="1"/>
            <a:r>
              <a:rPr lang="fr-FR" altLang="fr-FR" sz="1600" dirty="0"/>
              <a:t>La mise en place d’un système d’information dans l’entreprise</a:t>
            </a:r>
          </a:p>
          <a:p>
            <a:pPr lvl="1"/>
            <a:r>
              <a:rPr lang="fr-FR" altLang="fr-FR" sz="1600" dirty="0"/>
              <a:t>Les indicateurs de pilotage d’une </a:t>
            </a:r>
            <a:r>
              <a:rPr lang="fr-FR" altLang="fr-FR" sz="1600" dirty="0" err="1"/>
              <a:t>supply</a:t>
            </a:r>
            <a:r>
              <a:rPr lang="fr-FR" altLang="fr-FR" sz="1600" dirty="0"/>
              <a:t> </a:t>
            </a:r>
            <a:r>
              <a:rPr lang="fr-FR" altLang="fr-FR" sz="1600" dirty="0" err="1"/>
              <a:t>chain</a:t>
            </a:r>
            <a:endParaRPr lang="fr-FR" altLang="fr-FR" sz="1600" dirty="0"/>
          </a:p>
          <a:p>
            <a:endParaRPr lang="fr-FR" altLang="fr-FR" sz="2000" dirty="0"/>
          </a:p>
        </p:txBody>
      </p:sp>
    </p:spTree>
    <p:extLst>
      <p:ext uri="{BB962C8B-B14F-4D97-AF65-F5344CB8AC3E}">
        <p14:creationId xmlns:p14="http://schemas.microsoft.com/office/powerpoint/2010/main" val="182981468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6ED758-7225-4324-9426-AAAD30372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Déroulement des modules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8B69DB-A7E8-4193-ACBE-16DCE6B60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Pour chaque module, vous trouverez</a:t>
            </a:r>
          </a:p>
          <a:p>
            <a:pPr lvl="1"/>
            <a:r>
              <a:rPr lang="fr-FR" dirty="0"/>
              <a:t>Des présentations commentées des contenus du cours</a:t>
            </a:r>
          </a:p>
          <a:p>
            <a:pPr lvl="1"/>
            <a:r>
              <a:rPr lang="fr-FR" dirty="0"/>
              <a:t>Des présentations imprimables (</a:t>
            </a:r>
            <a:r>
              <a:rPr lang="fr-FR" dirty="0" err="1"/>
              <a:t>pdf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Pour chaque présentation, un quiz pour vérifier l’acquisition des connaissances</a:t>
            </a:r>
          </a:p>
          <a:p>
            <a:pPr lvl="1"/>
            <a:r>
              <a:rPr lang="fr-FR" dirty="0"/>
              <a:t>Le texte d’un ou plusieurs exercice(s) ou cas</a:t>
            </a:r>
          </a:p>
          <a:p>
            <a:pPr lvl="1"/>
            <a:r>
              <a:rPr lang="fr-FR" dirty="0"/>
              <a:t>Fréquemment, une feuille </a:t>
            </a:r>
            <a:r>
              <a:rPr lang="fr-FR" dirty="0" err="1"/>
              <a:t>excel</a:t>
            </a:r>
            <a:r>
              <a:rPr lang="fr-FR" dirty="0"/>
              <a:t> de préparation de l’exercice</a:t>
            </a:r>
          </a:p>
          <a:p>
            <a:pPr lvl="1"/>
            <a:r>
              <a:rPr lang="fr-FR" dirty="0"/>
              <a:t>Un quiz pour reporter les réponses des exercices ou cas</a:t>
            </a:r>
          </a:p>
        </p:txBody>
      </p:sp>
    </p:spTree>
    <p:extLst>
      <p:ext uri="{BB962C8B-B14F-4D97-AF65-F5344CB8AC3E}">
        <p14:creationId xmlns:p14="http://schemas.microsoft.com/office/powerpoint/2010/main" val="178268023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530DA5-490D-4EFC-B369-68166DAE8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Déroulement des modules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10069D-026D-4E7E-9343-3F2925CB6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676400"/>
            <a:ext cx="7681664" cy="4419600"/>
          </a:xfrm>
        </p:spPr>
        <p:txBody>
          <a:bodyPr/>
          <a:lstStyle/>
          <a:p>
            <a:r>
              <a:rPr lang="fr-FR" dirty="0"/>
              <a:t>Lire impérativement le syllabus de chaque module et respecter l’ordre proposé</a:t>
            </a:r>
          </a:p>
          <a:p>
            <a:r>
              <a:rPr lang="fr-FR" dirty="0"/>
              <a:t>Vous trouverez une évaluation à la fin de chaque quiz (les quiz comportent des points négatifs)</a:t>
            </a:r>
          </a:p>
          <a:p>
            <a:r>
              <a:rPr lang="fr-FR" dirty="0"/>
              <a:t>Vous devez « soumettre » chacun des quiz lorsque vous en êtes satisfait</a:t>
            </a:r>
          </a:p>
          <a:p>
            <a:r>
              <a:rPr lang="fr-FR" dirty="0"/>
              <a:t>N’hésitez à utiliser le forum pour vous entraider </a:t>
            </a:r>
          </a:p>
          <a:p>
            <a:r>
              <a:rPr lang="fr-FR" dirty="0"/>
              <a:t>Toutes les questions doivent posées par le biais de la messagerie du cours</a:t>
            </a:r>
          </a:p>
          <a:p>
            <a:r>
              <a:rPr lang="fr-FR" dirty="0">
                <a:solidFill>
                  <a:srgbClr val="FF0000"/>
                </a:solidFill>
              </a:rPr>
              <a:t>Ne plus utiliser l’adresse info@e-prelude.com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1825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Évaluations</a:t>
            </a: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0B6DF7E2-F345-416E-983C-9CC1E6080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676400"/>
            <a:ext cx="7825680" cy="4114800"/>
          </a:xfrm>
        </p:spPr>
        <p:txBody>
          <a:bodyPr/>
          <a:lstStyle/>
          <a:p>
            <a:r>
              <a:rPr lang="fr-FR" dirty="0"/>
              <a:t>La remise des quiz du module comptera pour 25% de la note finale</a:t>
            </a:r>
          </a:p>
          <a:p>
            <a:endParaRPr lang="fr-FR" dirty="0"/>
          </a:p>
          <a:p>
            <a:r>
              <a:rPr lang="fr-FR" dirty="0"/>
              <a:t>Le travail effectué lors du séminaire de regroupement comptera pour 25% de la note finale</a:t>
            </a:r>
          </a:p>
          <a:p>
            <a:endParaRPr lang="fr-FR" dirty="0"/>
          </a:p>
          <a:p>
            <a:r>
              <a:rPr lang="fr-FR" dirty="0"/>
              <a:t>L’examen comptera pour 50% de la note finale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8253D3E-35F8-4BC1-9B5B-D3B4D8DD79C2}"/>
              </a:ext>
            </a:extLst>
          </p:cNvPr>
          <p:cNvSpPr txBox="1"/>
          <p:nvPr/>
        </p:nvSpPr>
        <p:spPr>
          <a:xfrm>
            <a:off x="3419872" y="6248400"/>
            <a:ext cx="2376264" cy="4801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2pPr>
            <a:lvl3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3pPr>
            <a:lvl4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4pPr>
            <a:lvl5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5pPr>
            <a:lvl6pPr marL="457200"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6pPr>
            <a:lvl7pPr marL="914400"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7pPr>
            <a:lvl8pPr marL="1371600"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8pPr>
            <a:lvl9pPr marL="1828800"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dirty="0"/>
              <a:t>Bon travail !</a:t>
            </a:r>
          </a:p>
        </p:txBody>
      </p:sp>
    </p:spTree>
  </p:cSld>
  <p:clrMapOvr>
    <a:masterClrMapping/>
  </p:clrMapOvr>
  <p:transition advClick="0" advTm="5000"/>
</p:sld>
</file>

<file path=ppt/theme/theme1.xml><?xml version="1.0" encoding="utf-8"?>
<a:theme xmlns:a="http://schemas.openxmlformats.org/drawingml/2006/main" name="ERP_fr">
  <a:themeElements>
    <a:clrScheme name="">
      <a:dk1>
        <a:srgbClr val="919191"/>
      </a:dk1>
      <a:lt1>
        <a:srgbClr val="FFFFFF"/>
      </a:lt1>
      <a:dk2>
        <a:srgbClr val="6600FF"/>
      </a:dk2>
      <a:lt2>
        <a:srgbClr val="FFFF00"/>
      </a:lt2>
      <a:accent1>
        <a:srgbClr val="618FFD"/>
      </a:accent1>
      <a:accent2>
        <a:srgbClr val="00AE00"/>
      </a:accent2>
      <a:accent3>
        <a:srgbClr val="B8AAFF"/>
      </a:accent3>
      <a:accent4>
        <a:srgbClr val="DADADA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RP_f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RP_f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P_f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P_f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P_f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P_f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P_f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P_f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633</Words>
  <Application>Microsoft Office PowerPoint</Application>
  <PresentationFormat>Affichage à l'écran (4:3)</PresentationFormat>
  <Paragraphs>108</Paragraphs>
  <Slides>9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Tahoma</vt:lpstr>
      <vt:lpstr>ERP_fr</vt:lpstr>
      <vt:lpstr>Programme diplômant  Executive Master sc. Logistique</vt:lpstr>
      <vt:lpstr>Objectifs de la formation</vt:lpstr>
      <vt:lpstr>Trois grandes parties – 12 modules</vt:lpstr>
      <vt:lpstr>Partie 1 – Concepts généraux</vt:lpstr>
      <vt:lpstr>Partie 2 – Gestion industrielle et logistique</vt:lpstr>
      <vt:lpstr>Partie 3 – Les fonctions connexes</vt:lpstr>
      <vt:lpstr>Déroulement des modules</vt:lpstr>
      <vt:lpstr>Déroulement des modules</vt:lpstr>
      <vt:lpstr>Évaluations</vt:lpstr>
    </vt:vector>
  </TitlesOfParts>
  <Company>CCIPPARIS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accéder à e-Prélude ?</dc:title>
  <dc:creator>GERARD</dc:creator>
  <cp:lastModifiedBy>Gerard Baglin</cp:lastModifiedBy>
  <cp:revision>97</cp:revision>
  <dcterms:created xsi:type="dcterms:W3CDTF">2015-01-14T11:29:56Z</dcterms:created>
  <dcterms:modified xsi:type="dcterms:W3CDTF">2018-04-20T08:23:14Z</dcterms:modified>
</cp:coreProperties>
</file>