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4.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8.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9.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0.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1.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2.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29.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30.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31.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notesSlides/notesSlide32.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notesSlides/notesSlide33.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404" r:id="rId2"/>
    <p:sldId id="405" r:id="rId3"/>
    <p:sldId id="406" r:id="rId4"/>
    <p:sldId id="432" r:id="rId5"/>
    <p:sldId id="433" r:id="rId6"/>
    <p:sldId id="407" r:id="rId7"/>
    <p:sldId id="408" r:id="rId8"/>
    <p:sldId id="409" r:id="rId9"/>
    <p:sldId id="410" r:id="rId10"/>
    <p:sldId id="411" r:id="rId11"/>
    <p:sldId id="434" r:id="rId12"/>
    <p:sldId id="435" r:id="rId13"/>
    <p:sldId id="436" r:id="rId14"/>
    <p:sldId id="412" r:id="rId15"/>
    <p:sldId id="413" r:id="rId16"/>
    <p:sldId id="414" r:id="rId17"/>
    <p:sldId id="415" r:id="rId18"/>
    <p:sldId id="416" r:id="rId19"/>
    <p:sldId id="417" r:id="rId20"/>
    <p:sldId id="418" r:id="rId21"/>
    <p:sldId id="438" r:id="rId22"/>
    <p:sldId id="437" r:id="rId23"/>
    <p:sldId id="422" r:id="rId24"/>
    <p:sldId id="439" r:id="rId25"/>
    <p:sldId id="440" r:id="rId26"/>
    <p:sldId id="441" r:id="rId27"/>
    <p:sldId id="442" r:id="rId28"/>
    <p:sldId id="443" r:id="rId29"/>
    <p:sldId id="424" r:id="rId30"/>
    <p:sldId id="426" r:id="rId31"/>
    <p:sldId id="428" r:id="rId32"/>
    <p:sldId id="429" r:id="rId33"/>
    <p:sldId id="430" r:id="rId34"/>
    <p:sldId id="431" r:id="rId35"/>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1pPr>
    <a:lvl2pPr marL="4572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2pPr>
    <a:lvl3pPr marL="9144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3pPr>
    <a:lvl4pPr marL="13716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4pPr>
    <a:lvl5pPr marL="18288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5pPr>
    <a:lvl6pPr marL="2286000" algn="l" defTabSz="914400" rtl="0" eaLnBrk="1" latinLnBrk="0" hangingPunct="1">
      <a:defRPr sz="2400" b="1" kern="1200">
        <a:solidFill>
          <a:srgbClr val="000099"/>
        </a:solidFill>
        <a:latin typeface="Arial" charset="0"/>
        <a:ea typeface="+mn-ea"/>
        <a:cs typeface="+mn-cs"/>
      </a:defRPr>
    </a:lvl6pPr>
    <a:lvl7pPr marL="2743200" algn="l" defTabSz="914400" rtl="0" eaLnBrk="1" latinLnBrk="0" hangingPunct="1">
      <a:defRPr sz="2400" b="1" kern="1200">
        <a:solidFill>
          <a:srgbClr val="000099"/>
        </a:solidFill>
        <a:latin typeface="Arial" charset="0"/>
        <a:ea typeface="+mn-ea"/>
        <a:cs typeface="+mn-cs"/>
      </a:defRPr>
    </a:lvl7pPr>
    <a:lvl8pPr marL="3200400" algn="l" defTabSz="914400" rtl="0" eaLnBrk="1" latinLnBrk="0" hangingPunct="1">
      <a:defRPr sz="2400" b="1" kern="1200">
        <a:solidFill>
          <a:srgbClr val="000099"/>
        </a:solidFill>
        <a:latin typeface="Arial" charset="0"/>
        <a:ea typeface="+mn-ea"/>
        <a:cs typeface="+mn-cs"/>
      </a:defRPr>
    </a:lvl8pPr>
    <a:lvl9pPr marL="3657600" algn="l" defTabSz="914400" rtl="0" eaLnBrk="1" latinLnBrk="0" hangingPunct="1">
      <a:defRPr sz="2400" b="1" kern="1200">
        <a:solidFill>
          <a:srgbClr val="000099"/>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FF"/>
    <a:srgbClr val="000000"/>
    <a:srgbClr val="008000"/>
    <a:srgbClr val="FF66FF"/>
    <a:srgbClr val="000099"/>
    <a:srgbClr val="3333CC"/>
    <a:srgbClr val="66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57637" autoAdjust="0"/>
  </p:normalViewPr>
  <p:slideViewPr>
    <p:cSldViewPr>
      <p:cViewPr>
        <p:scale>
          <a:sx n="62" d="100"/>
          <a:sy n="62" d="100"/>
        </p:scale>
        <p:origin x="-21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8898"/>
    </p:cViewPr>
  </p:sorterViewPr>
  <p:notesViewPr>
    <p:cSldViewPr>
      <p:cViewPr>
        <p:scale>
          <a:sx n="100" d="100"/>
          <a:sy n="100" d="100"/>
        </p:scale>
        <p:origin x="-2436" y="-7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01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91" tIns="46908" rIns="95491" bIns="46908" numCol="1" anchor="t" anchorCtr="0" compatLnSpc="1">
            <a:prstTxWarp prst="textNoShape">
              <a:avLst/>
            </a:prstTxWarp>
          </a:bodyPr>
          <a:lstStyle/>
          <a:p>
            <a:pPr lvl="0"/>
            <a:r>
              <a:rPr lang="fr-FR" noProof="0"/>
              <a:t>Corps du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8131" name="Rectangle 3"/>
          <p:cNvSpPr>
            <a:spLocks noGrp="1" noRot="1" noChangeAspect="1" noChangeArrowheads="1" noTextEdit="1"/>
          </p:cNvSpPr>
          <p:nvPr>
            <p:ph type="sldImg" idx="2"/>
          </p:nvPr>
        </p:nvSpPr>
        <p:spPr bwMode="auto">
          <a:xfrm>
            <a:off x="1165225" y="893763"/>
            <a:ext cx="4768850" cy="357663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80926131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fr-FR" sz="1200" kern="1200" dirty="0" smtClean="0">
                <a:solidFill>
                  <a:schemeClr val="tx1"/>
                </a:solidFill>
                <a:effectLst/>
                <a:latin typeface="Arial" charset="0"/>
                <a:ea typeface="+mn-ea"/>
                <a:cs typeface="+mn-cs"/>
              </a:rPr>
              <a:t>La raison d’être d’une entreprise est de fabriquer et distribuer des produits à ses clients de manière, en général, à en obtenir un bénéfice. Pour gérer efficacement ces processus de fabrication et distribution, il est nécessaire de bien percevoir les éléments de nature industrielle et logistique qui caractérisent un produit. </a:t>
            </a:r>
          </a:p>
          <a:p>
            <a:endParaRPr lang="fr-FR" dirty="0"/>
          </a:p>
        </p:txBody>
      </p:sp>
    </p:spTree>
    <p:extLst>
      <p:ext uri="{BB962C8B-B14F-4D97-AF65-F5344CB8AC3E}">
        <p14:creationId xmlns:p14="http://schemas.microsoft.com/office/powerpoint/2010/main" val="41234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coût de revient d’un article</a:t>
            </a:r>
            <a:r>
              <a:rPr lang="fr-FR" baseline="0" dirty="0" smtClean="0"/>
              <a:t> (semi-fini comme fini) est égal à la somme des coûts de ses composants plus le coût ajouté par le processus d’élaboration.</a:t>
            </a:r>
          </a:p>
          <a:p>
            <a:r>
              <a:rPr lang="fr-FR" baseline="0" dirty="0" smtClean="0"/>
              <a:t>Celui-ci est égal au temps unitaire multiplié par les taux horaire des ressources mises en œuvre.</a:t>
            </a:r>
            <a:endParaRPr lang="fr-FR" dirty="0"/>
          </a:p>
        </p:txBody>
      </p:sp>
    </p:spTree>
    <p:extLst>
      <p:ext uri="{BB962C8B-B14F-4D97-AF65-F5344CB8AC3E}">
        <p14:creationId xmlns:p14="http://schemas.microsoft.com/office/powerpoint/2010/main" val="420507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Décomposition du stylo à bille que vous avez dans la main</a:t>
            </a:r>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Nomenclature de votre stylo à bille</a:t>
            </a:r>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Représentation du processus de fabrication de votre stylo</a:t>
            </a:r>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p:sp>
      <p:sp>
        <p:nvSpPr>
          <p:cNvPr id="19458" name="Rectangle 2"/>
          <p:cNvSpPr>
            <a:spLocks noGrp="1" noChangeArrowheads="1"/>
          </p:cNvSpPr>
          <p:nvPr>
            <p:ph type="body" idx="1"/>
          </p:nvPr>
        </p:nvSpPr>
        <p:spPr/>
        <p:txBody>
          <a:bodyPr/>
          <a:lstStyle/>
          <a:p>
            <a:pPr algn="just"/>
            <a:r>
              <a:rPr lang="fr-FR" sz="1200" kern="1200" dirty="0" smtClean="0">
                <a:solidFill>
                  <a:schemeClr val="tx1"/>
                </a:solidFill>
                <a:effectLst/>
                <a:latin typeface="Arial" charset="0"/>
                <a:ea typeface="+mn-ea"/>
                <a:cs typeface="+mn-cs"/>
              </a:rPr>
              <a:t>La typologie en</a:t>
            </a:r>
            <a:r>
              <a:rPr lang="fr-FR" sz="1200" b="1" kern="1200" dirty="0" smtClean="0">
                <a:solidFill>
                  <a:schemeClr val="tx1"/>
                </a:solidFill>
                <a:effectLst/>
                <a:latin typeface="Arial" charset="0"/>
                <a:ea typeface="+mn-ea"/>
                <a:cs typeface="+mn-cs"/>
              </a:rPr>
              <a:t> T </a:t>
            </a:r>
            <a:r>
              <a:rPr lang="fr-FR" sz="1200" kern="1200" dirty="0" smtClean="0">
                <a:solidFill>
                  <a:schemeClr val="tx1"/>
                </a:solidFill>
                <a:effectLst/>
                <a:latin typeface="Arial" charset="0"/>
                <a:ea typeface="+mn-ea"/>
                <a:cs typeface="+mn-cs"/>
              </a:rPr>
              <a:t>correspond à des industries d’assemblage, qui en combinant un nombre réduit de composants produisent un nombre élevé de produits finis en un nombre réduit d’opérations. Le secteur de l’assemblage des biens électroménagers ou des ordinateurs en est un bon exemple. L’accroissement de variété ici est instantané.</a:t>
            </a:r>
          </a:p>
          <a:p>
            <a:pPr algn="just"/>
            <a:r>
              <a:rPr lang="fr-FR" sz="1200" kern="1200" dirty="0" smtClean="0">
                <a:solidFill>
                  <a:schemeClr val="tx1"/>
                </a:solidFill>
                <a:effectLst/>
                <a:latin typeface="Arial" charset="0"/>
                <a:ea typeface="+mn-ea"/>
                <a:cs typeface="+mn-cs"/>
              </a:rPr>
              <a:t>La typologie en </a:t>
            </a:r>
            <a:r>
              <a:rPr lang="fr-FR" sz="1200" b="1" kern="1200" dirty="0" smtClean="0">
                <a:solidFill>
                  <a:schemeClr val="tx1"/>
                </a:solidFill>
                <a:effectLst/>
                <a:latin typeface="Arial" charset="0"/>
                <a:ea typeface="+mn-ea"/>
                <a:cs typeface="+mn-cs"/>
              </a:rPr>
              <a:t>A</a:t>
            </a:r>
            <a:r>
              <a:rPr lang="fr-FR" sz="1200" kern="1200" dirty="0" smtClean="0">
                <a:solidFill>
                  <a:schemeClr val="tx1"/>
                </a:solidFill>
                <a:effectLst/>
                <a:latin typeface="Arial" charset="0"/>
                <a:ea typeface="+mn-ea"/>
                <a:cs typeface="+mn-cs"/>
              </a:rPr>
              <a:t> regroupe des entreprises qui réalisent de l’assemblage de matières et composants, mais dont la gamme de produits finis est limitée. Il y a donc un plus grand nombre de références de matières et composants achetés que de réfé­rences de produits finis comme dans le secteur de la hi-fi.</a:t>
            </a:r>
          </a:p>
          <a:p>
            <a:pPr algn="just"/>
            <a:r>
              <a:rPr lang="fr-FR" sz="1200" kern="1200" dirty="0" smtClean="0">
                <a:solidFill>
                  <a:schemeClr val="tx1"/>
                </a:solidFill>
                <a:effectLst/>
                <a:latin typeface="Arial" charset="0"/>
                <a:ea typeface="+mn-ea"/>
                <a:cs typeface="+mn-cs"/>
              </a:rPr>
              <a:t>Les usines en </a:t>
            </a:r>
            <a:r>
              <a:rPr lang="fr-FR" sz="1200" b="1" kern="1200" dirty="0" smtClean="0">
                <a:solidFill>
                  <a:schemeClr val="tx1"/>
                </a:solidFill>
                <a:effectLst/>
                <a:latin typeface="Arial" charset="0"/>
                <a:ea typeface="+mn-ea"/>
                <a:cs typeface="+mn-cs"/>
              </a:rPr>
              <a:t>Y</a:t>
            </a:r>
            <a:r>
              <a:rPr lang="fr-FR" sz="1200" kern="1200" dirty="0" smtClean="0">
                <a:solidFill>
                  <a:schemeClr val="tx1"/>
                </a:solidFill>
                <a:effectLst/>
                <a:latin typeface="Arial" charset="0"/>
                <a:ea typeface="+mn-ea"/>
                <a:cs typeface="+mn-cs"/>
              </a:rPr>
              <a:t> et </a:t>
            </a:r>
            <a:r>
              <a:rPr lang="fr-FR" sz="1200" b="1" kern="1200" dirty="0" smtClean="0">
                <a:solidFill>
                  <a:schemeClr val="tx1"/>
                </a:solidFill>
                <a:effectLst/>
                <a:latin typeface="Arial" charset="0"/>
                <a:ea typeface="+mn-ea"/>
                <a:cs typeface="+mn-cs"/>
              </a:rPr>
              <a:t>X</a:t>
            </a:r>
            <a:r>
              <a:rPr lang="fr-FR" sz="1200" kern="1200" dirty="0" smtClean="0">
                <a:solidFill>
                  <a:schemeClr val="tx1"/>
                </a:solidFill>
                <a:effectLst/>
                <a:latin typeface="Arial" charset="0"/>
                <a:ea typeface="+mn-ea"/>
                <a:cs typeface="+mn-cs"/>
              </a:rPr>
              <a:t> peuvent être considérées comme des évolutions ou des combinaisons des typologies précédentes. De nombreuses entreprises cherchent en fait à concilier la production de masse avec la personnalisation des produits. Dans une usine en Y ou en X, l’assemblage final, qui est l’ultime étape de la production, regroupe différents sous-ensembles de manière à créer un produit fini personnalisé, correspondant aux besoins d’un client individuel ou d’un segment de marché spécifique. Cet assemblage final correspond donc bien à un processus en </a:t>
            </a:r>
            <a:r>
              <a:rPr lang="fr-FR" sz="1200" b="1" kern="1200" dirty="0" smtClean="0">
                <a:solidFill>
                  <a:schemeClr val="tx1"/>
                </a:solidFill>
                <a:effectLst/>
                <a:latin typeface="Arial" charset="0"/>
                <a:ea typeface="+mn-ea"/>
                <a:cs typeface="+mn-cs"/>
              </a:rPr>
              <a:t>V</a:t>
            </a:r>
            <a:r>
              <a:rPr lang="fr-FR" sz="1200" kern="1200" dirty="0" smtClean="0">
                <a:solidFill>
                  <a:schemeClr val="tx1"/>
                </a:solidFill>
                <a:effectLst/>
                <a:latin typeface="Arial" charset="0"/>
                <a:ea typeface="+mn-ea"/>
                <a:cs typeface="+mn-cs"/>
              </a:rPr>
              <a:t> (ou en </a:t>
            </a:r>
            <a:r>
              <a:rPr lang="fr-FR" sz="1200" b="1" kern="1200" dirty="0" smtClean="0">
                <a:solidFill>
                  <a:schemeClr val="tx1"/>
                </a:solidFill>
                <a:effectLst/>
                <a:latin typeface="Arial" charset="0"/>
                <a:ea typeface="+mn-ea"/>
                <a:cs typeface="+mn-cs"/>
              </a:rPr>
              <a:t>T</a:t>
            </a:r>
            <a:r>
              <a:rPr lang="fr-FR" sz="1200" kern="1200" dirty="0" smtClean="0">
                <a:solidFill>
                  <a:schemeClr val="tx1"/>
                </a:solidFill>
                <a:effectLst/>
                <a:latin typeface="Arial" charset="0"/>
                <a:ea typeface="+mn-ea"/>
                <a:cs typeface="+mn-cs"/>
              </a:rPr>
              <a:t>). Les sous-ensembles qui sont communs à plusieurs types de produits finis différents peuvent être fabriqués à partir des prévisions de ventes. Lorsque le processus de production des sous-ensembles est de type </a:t>
            </a:r>
            <a:r>
              <a:rPr lang="fr-FR" sz="1200" b="1" kern="1200" dirty="0" smtClean="0">
                <a:solidFill>
                  <a:schemeClr val="tx1"/>
                </a:solidFill>
                <a:effectLst/>
                <a:latin typeface="Arial" charset="0"/>
                <a:ea typeface="+mn-ea"/>
                <a:cs typeface="+mn-cs"/>
              </a:rPr>
              <a:t>I</a:t>
            </a:r>
            <a:r>
              <a:rPr lang="fr-FR" sz="1200" kern="1200" dirty="0" smtClean="0">
                <a:solidFill>
                  <a:schemeClr val="tx1"/>
                </a:solidFill>
                <a:effectLst/>
                <a:latin typeface="Arial" charset="0"/>
                <a:ea typeface="+mn-ea"/>
                <a:cs typeface="+mn-cs"/>
              </a:rPr>
              <a:t>, on dira que l’usine complète est de type Y, alors que si la production des sous-ensembles est en A, les flux de l’usine seront en X. L’exemple le plus connu de production en X est celui de la fabrication des automo­biles, alors que les fabricants de mobilier de bureau ou de valises sont de type Y. </a:t>
            </a:r>
          </a:p>
          <a:p>
            <a:pPr marL="63625" algn="just" defTabSz="1334394">
              <a:buClr>
                <a:srgbClr val="000000"/>
              </a:buClr>
            </a:pPr>
            <a:endParaRPr lang="fr-FR" sz="1600" dirty="0" smtClean="0">
              <a:cs typeface="Arial" charset="0"/>
              <a:sym typeface="Arial" charset="0"/>
            </a:endParaRPr>
          </a:p>
          <a:p>
            <a:pPr marL="63625" algn="just" defTabSz="1334394">
              <a:buClr>
                <a:srgbClr val="000000"/>
              </a:buClr>
            </a:pPr>
            <a:endParaRPr lang="fr-FR" sz="1600" dirty="0" smtClean="0">
              <a:cs typeface="Arial" charset="0"/>
              <a:sym typeface="Arial" charset="0"/>
            </a:endParaRPr>
          </a:p>
          <a:p>
            <a:pPr marL="63625" algn="just" defTabSz="1334394">
              <a:buClr>
                <a:srgbClr val="000000"/>
              </a:buClr>
            </a:pPr>
            <a:endParaRPr lang="fr-FR" sz="1600" dirty="0" smtClean="0">
              <a:cs typeface="Arial" charset="0"/>
              <a:sym typeface="Arial" charset="0"/>
            </a:endParaRPr>
          </a:p>
          <a:p>
            <a:pPr marL="63625" algn="just" defTabSz="1334394">
              <a:buClr>
                <a:srgbClr val="000000"/>
              </a:buClr>
            </a:pPr>
            <a:endParaRPr lang="fr-FR" sz="1600" dirty="0" smtClean="0">
              <a:cs typeface="Arial" charset="0"/>
              <a:sym typeface="Arial" charset="0"/>
            </a:endParaRPr>
          </a:p>
          <a:p>
            <a:pPr marL="63625" algn="just" defTabSz="1334394">
              <a:buClr>
                <a:srgbClr val="000000"/>
              </a:buClr>
            </a:pPr>
            <a:endParaRPr lang="fr-FR" sz="1600" dirty="0" smtClean="0">
              <a:cs typeface="Arial" charset="0"/>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525314" y="4875213"/>
            <a:ext cx="6192688" cy="4630737"/>
          </a:xfrm>
        </p:spPr>
        <p:txBody>
          <a:bodyPr/>
          <a:lstStyle/>
          <a:p>
            <a:pPr algn="just"/>
            <a:r>
              <a:rPr lang="fr-FR" sz="1200" kern="1200" dirty="0" smtClean="0">
                <a:solidFill>
                  <a:schemeClr val="tx1"/>
                </a:solidFill>
                <a:effectLst/>
                <a:latin typeface="Arial" charset="0"/>
                <a:ea typeface="+mn-ea"/>
                <a:cs typeface="+mn-cs"/>
              </a:rPr>
              <a:t>Cette typologie consiste à classer les produits en produits dits </a:t>
            </a:r>
            <a:r>
              <a:rPr lang="fr-FR" sz="1200" i="1" kern="1200" dirty="0" smtClean="0">
                <a:solidFill>
                  <a:schemeClr val="tx1"/>
                </a:solidFill>
                <a:effectLst/>
                <a:latin typeface="Arial" charset="0"/>
                <a:ea typeface="+mn-ea"/>
                <a:cs typeface="+mn-cs"/>
              </a:rPr>
              <a:t>simples</a:t>
            </a:r>
            <a:r>
              <a:rPr lang="fr-FR" sz="1200" kern="1200" dirty="0" smtClean="0">
                <a:solidFill>
                  <a:schemeClr val="tx1"/>
                </a:solidFill>
                <a:effectLst/>
                <a:latin typeface="Arial" charset="0"/>
                <a:ea typeface="+mn-ea"/>
                <a:cs typeface="+mn-cs"/>
              </a:rPr>
              <a:t> et produits dits </a:t>
            </a:r>
            <a:r>
              <a:rPr lang="fr-FR" sz="1200" i="1" kern="1200" dirty="0" smtClean="0">
                <a:solidFill>
                  <a:schemeClr val="tx1"/>
                </a:solidFill>
                <a:effectLst/>
                <a:latin typeface="Arial" charset="0"/>
                <a:ea typeface="+mn-ea"/>
                <a:cs typeface="+mn-cs"/>
              </a:rPr>
              <a:t>complexes</a:t>
            </a:r>
            <a:r>
              <a:rPr lang="fr-FR" sz="1200" kern="1200" dirty="0" smtClean="0">
                <a:solidFill>
                  <a:schemeClr val="tx1"/>
                </a:solidFill>
                <a:effectLst/>
                <a:latin typeface="Arial" charset="0"/>
                <a:ea typeface="+mn-ea"/>
                <a:cs typeface="+mn-cs"/>
              </a:rPr>
              <a:t>. En effet, la fabrication de certains produits est aisée alors que traditionnel­lement dans d’autres cas la production et la distribution de pièces de bonne qualité posent de réelles difficultés. Outre la complexité purement technologique, liée à la présence dans le processus industriel et logistique d’une opération de transformation dont l’aspect technique ne peut être correctement maîtrisé à l’heure actuelle, on rencontre d’autres sources de complexité. Celle qui réside dans le nombre de composants différents nécessaires à la fabri­cation du produit. Lorsque ce nombre est très élevé, la probabilité qu’une pièce soit manquante ou défectueuse est importante. À l’inverse, on trouve de nombreux produits qui n’incorporent qu’un nombre réduit de composants et matières premières, via un petit nombre d’opérations techniques simples. La fabrication d’un tel produit est donc </a:t>
            </a:r>
            <a:r>
              <a:rPr lang="fr-FR" sz="1200" i="1" kern="1200" dirty="0" smtClean="0">
                <a:solidFill>
                  <a:schemeClr val="tx1"/>
                </a:solidFill>
                <a:effectLst/>
                <a:latin typeface="Arial" charset="0"/>
                <a:ea typeface="+mn-ea"/>
                <a:cs typeface="+mn-cs"/>
              </a:rPr>
              <a:t>a priori </a:t>
            </a:r>
            <a:r>
              <a:rPr lang="fr-FR" sz="1200" kern="1200" dirty="0" smtClean="0">
                <a:solidFill>
                  <a:schemeClr val="tx1"/>
                </a:solidFill>
                <a:effectLst/>
                <a:latin typeface="Arial" charset="0"/>
                <a:ea typeface="+mn-ea"/>
                <a:cs typeface="+mn-cs"/>
              </a:rPr>
              <a:t>simple. À titre d’exemples, on peut citer le tube de rouge à lèvres, fabriqué en une dizaine d’opérations élémentaires à partir de la masse de rouge à lèvres et du tube plastique et du bouchon, ou le pain de mie industriel dont la recette comprend une dizaine de matières premières et la fabrication une dizaine d’opérations simples.</a:t>
            </a:r>
          </a:p>
          <a:p>
            <a:endParaRPr lang="fr-FR" dirty="0"/>
          </a:p>
        </p:txBody>
      </p:sp>
    </p:spTree>
    <p:extLst>
      <p:ext uri="{BB962C8B-B14F-4D97-AF65-F5344CB8AC3E}">
        <p14:creationId xmlns:p14="http://schemas.microsoft.com/office/powerpoint/2010/main" val="403821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Cette distinction </a:t>
            </a:r>
            <a:r>
              <a:rPr lang="fr-FR" dirty="0"/>
              <a:t>concerne le degré de standardisation du produit. Un </a:t>
            </a:r>
            <a:r>
              <a:rPr lang="fr-FR" b="1" i="1" dirty="0"/>
              <a:t>produit standard</a:t>
            </a:r>
            <a:r>
              <a:rPr lang="fr-FR" b="1" dirty="0"/>
              <a:t> </a:t>
            </a:r>
            <a:r>
              <a:rPr lang="fr-FR" dirty="0"/>
              <a:t>est prédéterminé pour un grand nombre de clients non individua­lisés : par exemple, un paquet de lessive, une séance de cinéma, un trajet en avion de ligne. Un </a:t>
            </a:r>
            <a:r>
              <a:rPr lang="fr-FR" i="1" dirty="0"/>
              <a:t>produit spécifique</a:t>
            </a:r>
            <a:r>
              <a:rPr lang="fr-FR" dirty="0"/>
              <a:t> (ou </a:t>
            </a:r>
            <a:r>
              <a:rPr lang="fr-FR" b="1" dirty="0"/>
              <a:t>sur mesure</a:t>
            </a:r>
            <a:r>
              <a:rPr lang="fr-FR" dirty="0"/>
              <a:t>) est fait en fonction de ce que désire précisément tel ou tel client : une machine spéciale, un trajet en avion affrété, un costume sur mesure ou un satellite.</a:t>
            </a:r>
          </a:p>
          <a:p>
            <a:pPr algn="just"/>
            <a:r>
              <a:rPr lang="fr-FR" dirty="0"/>
              <a:t>Entre ces deux extrêmes existe une catégorie intermédiaire : le produit comporte une base standard (ou des modules standards), mais il est personnalisé à la demande explicite ou implicite du client. Par exemple, lorsque l’on commande une voiture, on indique les options et les couleurs que l’on désire parmi un choix d’options et de couleurs standards. Autres exemples de produits personnalisés : un ordinateur dont la confi­guration exacte est préparée spécialement à la demande (choix de la taille de la mémoire, de la taille du disque, des caractéristiques de l’écran, etc.), les hors-d’œuvre dans certains restaurants qui offrent en libre-service les éléments standards avec lesquels chaque client se compose ensuite un plat personnalisé.</a:t>
            </a:r>
          </a:p>
          <a:p>
            <a:endParaRPr lang="fr-FR" dirty="0"/>
          </a:p>
        </p:txBody>
      </p:sp>
    </p:spTree>
    <p:extLst>
      <p:ext uri="{BB962C8B-B14F-4D97-AF65-F5344CB8AC3E}">
        <p14:creationId xmlns:p14="http://schemas.microsoft.com/office/powerpoint/2010/main" val="1131763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b="1" dirty="0"/>
              <a:t>La production unitaire </a:t>
            </a:r>
            <a:r>
              <a:rPr lang="fr-FR" dirty="0"/>
              <a:t>: production qui résulte de la commande d'un produit particulier, parfois totalement original. L'entreprise doit s'organiser pour s'adapter aux besoins particuliers du client. Exemples : bâtiment ou ouvrage important, film, artisanat…</a:t>
            </a:r>
          </a:p>
        </p:txBody>
      </p:sp>
    </p:spTree>
    <p:extLst>
      <p:ext uri="{BB962C8B-B14F-4D97-AF65-F5344CB8AC3E}">
        <p14:creationId xmlns:p14="http://schemas.microsoft.com/office/powerpoint/2010/main" val="95385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La production par petites séries</a:t>
            </a:r>
            <a:r>
              <a:rPr lang="fr-FR" dirty="0"/>
              <a:t> : production conçue sur le principe de </a:t>
            </a:r>
            <a:r>
              <a:rPr lang="fr-FR" dirty="0" smtClean="0"/>
              <a:t>la fabrication par lots l'assemblage </a:t>
            </a:r>
            <a:r>
              <a:rPr lang="fr-FR" dirty="0"/>
              <a:t>de composants de façon répétée pour fabriquer de petites quantités de produits. </a:t>
            </a:r>
            <a:r>
              <a:rPr lang="fr-FR" i="1" dirty="0"/>
              <a:t>Exemples : machines, engins spéciaux…</a:t>
            </a:r>
            <a:endParaRPr lang="fr-FR" dirty="0"/>
          </a:p>
          <a:p>
            <a:endParaRPr lang="fr-FR" dirty="0"/>
          </a:p>
        </p:txBody>
      </p:sp>
    </p:spTree>
    <p:extLst>
      <p:ext uri="{BB962C8B-B14F-4D97-AF65-F5344CB8AC3E}">
        <p14:creationId xmlns:p14="http://schemas.microsoft.com/office/powerpoint/2010/main" val="3464059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81298" y="4875213"/>
            <a:ext cx="6120680" cy="4630737"/>
          </a:xfrm>
        </p:spPr>
        <p:txBody>
          <a:bodyPr/>
          <a:lstStyle/>
          <a:p>
            <a:pPr algn="just"/>
            <a:r>
              <a:rPr lang="fr-FR" b="1" dirty="0"/>
              <a:t>La production en grandes </a:t>
            </a:r>
            <a:r>
              <a:rPr lang="fr-FR" b="1" dirty="0" smtClean="0"/>
              <a:t>séries (ou production de masse)</a:t>
            </a:r>
            <a:r>
              <a:rPr lang="fr-FR" dirty="0"/>
              <a:t> : production conçue pour fabriquer des produits standardisés en grandes quantités. </a:t>
            </a:r>
            <a:r>
              <a:rPr lang="fr-FR" i="1" dirty="0"/>
              <a:t>Exemples : électroménager, automobiles…</a:t>
            </a:r>
            <a:endParaRPr lang="fr-FR" dirty="0"/>
          </a:p>
          <a:p>
            <a:pPr algn="just"/>
            <a:endParaRPr lang="fr-FR" dirty="0"/>
          </a:p>
        </p:txBody>
      </p:sp>
    </p:spTree>
    <p:extLst>
      <p:ext uri="{BB962C8B-B14F-4D97-AF65-F5344CB8AC3E}">
        <p14:creationId xmlns:p14="http://schemas.microsoft.com/office/powerpoint/2010/main" val="414204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marL="171450" lvl="0" indent="-171450" algn="just">
              <a:buFont typeface="Arial" panose="020B0604020202020204" pitchFamily="34" charset="0"/>
              <a:buChar char="•"/>
            </a:pPr>
            <a:r>
              <a:rPr lang="fr-FR" dirty="0"/>
              <a:t>Définition du concept de </a:t>
            </a:r>
            <a:r>
              <a:rPr lang="fr-FR" b="1" dirty="0" smtClean="0"/>
              <a:t>Gamme et Nomenclature</a:t>
            </a:r>
            <a:endParaRPr lang="fr-FR" b="1" dirty="0"/>
          </a:p>
          <a:p>
            <a:pPr marL="171450" lvl="0" indent="-171450" algn="just">
              <a:buFont typeface="Arial" panose="020B0604020202020204" pitchFamily="34" charset="0"/>
              <a:buChar char="•"/>
            </a:pPr>
            <a:r>
              <a:rPr lang="fr-FR" dirty="0" smtClean="0"/>
              <a:t>Principales typologies des systèmes de production</a:t>
            </a:r>
            <a:endParaRPr lang="fr-FR" dirty="0"/>
          </a:p>
          <a:p>
            <a:pPr marL="171450" lvl="0" indent="-171450" algn="just">
              <a:buFont typeface="Arial" panose="020B0604020202020204" pitchFamily="34" charset="0"/>
              <a:buChar char="•"/>
            </a:pPr>
            <a:r>
              <a:rPr lang="fr-FR" dirty="0" smtClean="0"/>
              <a:t>Le concept de Différenciation retardée</a:t>
            </a:r>
          </a:p>
          <a:p>
            <a:pPr marL="171450" lvl="0" indent="-171450" algn="just">
              <a:buFont typeface="Arial" panose="020B0604020202020204" pitchFamily="34" charset="0"/>
              <a:buChar char="•"/>
            </a:pPr>
            <a:r>
              <a:rPr lang="fr-FR" dirty="0" smtClean="0"/>
              <a:t>Structure des coûts et automatisation</a:t>
            </a:r>
          </a:p>
          <a:p>
            <a:pPr marL="171450" lvl="0" indent="-171450" algn="just">
              <a:buFont typeface="Arial" panose="020B0604020202020204" pitchFamily="34" charset="0"/>
              <a:buChar char="•"/>
            </a:pPr>
            <a:endParaRPr lang="fr-FR" dirty="0" smtClean="0"/>
          </a:p>
          <a:p>
            <a:pPr defTabSz="701589"/>
            <a:endParaRPr lang="fr-FR" dirty="0">
              <a:latin typeface="Arial" panose="020B0604020202020204" pitchFamily="34" charset="0"/>
              <a:cs typeface="Arial" panose="020B0604020202020204" pitchFamily="34" charset="0"/>
              <a:sym typeface="Helvetica"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smtClean="0">
                <a:solidFill>
                  <a:schemeClr val="tx1"/>
                </a:solidFill>
                <a:effectLst/>
                <a:latin typeface="Arial" charset="0"/>
                <a:ea typeface="+mn-ea"/>
                <a:cs typeface="+mn-cs"/>
              </a:rPr>
              <a:t>La </a:t>
            </a:r>
            <a:r>
              <a:rPr lang="fr-FR" sz="1200" b="1" kern="1200" dirty="0" smtClean="0">
                <a:solidFill>
                  <a:schemeClr val="tx1"/>
                </a:solidFill>
                <a:effectLst/>
                <a:latin typeface="Arial" charset="0"/>
                <a:ea typeface="+mn-ea"/>
                <a:cs typeface="+mn-cs"/>
              </a:rPr>
              <a:t>production en continue</a:t>
            </a:r>
            <a:r>
              <a:rPr lang="fr-FR" sz="1200" kern="1200" dirty="0" smtClean="0">
                <a:solidFill>
                  <a:schemeClr val="tx1"/>
                </a:solidFill>
                <a:effectLst/>
                <a:latin typeface="Arial" charset="0"/>
                <a:ea typeface="+mn-ea"/>
                <a:cs typeface="+mn-cs"/>
              </a:rPr>
              <a:t> est un mode de production caractérisé par une organisation  telle que les produits passent de poste à poste jusqu'à prendre leur forme finale sans arrêt dans la production. La production en continue est généralement une production en série complètement automatisée.</a:t>
            </a:r>
          </a:p>
          <a:p>
            <a:pPr algn="just"/>
            <a:r>
              <a:rPr lang="fr-FR" sz="1200" kern="1200" dirty="0" smtClean="0">
                <a:solidFill>
                  <a:schemeClr val="tx1"/>
                </a:solidFill>
                <a:effectLst/>
                <a:latin typeface="Arial" charset="0"/>
                <a:ea typeface="+mn-ea"/>
                <a:cs typeface="+mn-cs"/>
              </a:rPr>
              <a:t>Au 21</a:t>
            </a:r>
            <a:r>
              <a:rPr lang="fr-FR" sz="1200" kern="1200" baseline="30000" dirty="0" smtClean="0">
                <a:solidFill>
                  <a:schemeClr val="tx1"/>
                </a:solidFill>
                <a:effectLst/>
                <a:latin typeface="Arial" charset="0"/>
                <a:ea typeface="+mn-ea"/>
                <a:cs typeface="+mn-cs"/>
              </a:rPr>
              <a:t>ème</a:t>
            </a:r>
            <a:r>
              <a:rPr lang="fr-FR" sz="1200" kern="1200" dirty="0" smtClean="0">
                <a:solidFill>
                  <a:schemeClr val="tx1"/>
                </a:solidFill>
                <a:effectLst/>
                <a:latin typeface="Arial" charset="0"/>
                <a:ea typeface="+mn-ea"/>
                <a:cs typeface="+mn-cs"/>
              </a:rPr>
              <a:t> , elle est principalement utilisée dans les industries pétrochimiques et gazières . Elle est aussi utilisée pour la synthèse de l’ammoniac, l'un des plus importants produits chimiques par la masse.</a:t>
            </a:r>
          </a:p>
          <a:p>
            <a:pPr algn="just"/>
            <a:r>
              <a:rPr lang="fr-FR" sz="1200" kern="1200" dirty="0" smtClean="0">
                <a:solidFill>
                  <a:schemeClr val="tx1"/>
                </a:solidFill>
                <a:effectLst/>
                <a:latin typeface="Arial" charset="0"/>
                <a:ea typeface="+mn-ea"/>
                <a:cs typeface="+mn-cs"/>
              </a:rPr>
              <a:t>Dans l’industrie du verre, les produits de différentes épaisseurs sont traités en continu. Lorsque le verre liquide sort des fournaises , des appareils le façonnent de différents côtés, et peuvent le compresser ou l'étendre. Ce traitement permet de produire des rubans de différentes largeurs et de différentes épaisseurs.</a:t>
            </a:r>
          </a:p>
          <a:p>
            <a:pPr algn="just"/>
            <a:r>
              <a:rPr lang="fr-FR" sz="1200" kern="1200" dirty="0" smtClean="0">
                <a:solidFill>
                  <a:schemeClr val="tx1"/>
                </a:solidFill>
                <a:effectLst/>
                <a:latin typeface="Arial" charset="0"/>
                <a:ea typeface="+mn-ea"/>
                <a:cs typeface="+mn-cs"/>
              </a:rPr>
              <a:t>La production en continu est très largement automatisée.</a:t>
            </a:r>
            <a:r>
              <a:rPr lang="fr-FR" sz="1200" kern="1200" baseline="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Dans la production en continu, les transformations sont effectuées alors que les matériaux circulent, tandis que dans la production par lot, les transformations surviennent dans des récipients fermés.</a:t>
            </a:r>
          </a:p>
          <a:p>
            <a:endParaRPr lang="fr-FR" dirty="0"/>
          </a:p>
        </p:txBody>
      </p:sp>
    </p:spTree>
    <p:extLst>
      <p:ext uri="{BB962C8B-B14F-4D97-AF65-F5344CB8AC3E}">
        <p14:creationId xmlns:p14="http://schemas.microsoft.com/office/powerpoint/2010/main" val="526339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4021138" y="9721850"/>
            <a:ext cx="3076575" cy="511175"/>
          </a:xfrm>
          <a:prstGeom prst="rect">
            <a:avLst/>
          </a:prstGeom>
          <a:noFill/>
        </p:spPr>
        <p:txBody>
          <a:bodyPr/>
          <a:lstStyle/>
          <a:p>
            <a:fld id="{51C8CAEB-A82D-4AE1-A4FA-D4CF00C4B259}" type="slidenum">
              <a:rPr lang="fr-FR"/>
              <a:pPr/>
              <a:t>21</a:t>
            </a:fld>
            <a:endParaRPr lang="fr-FR"/>
          </a:p>
        </p:txBody>
      </p:sp>
      <p:sp>
        <p:nvSpPr>
          <p:cNvPr id="34819" name="Rectangle 2"/>
          <p:cNvSpPr>
            <a:spLocks noGrp="1" noChangeArrowheads="1"/>
          </p:cNvSpPr>
          <p:nvPr>
            <p:ph type="body" idx="1"/>
          </p:nvPr>
        </p:nvSpPr>
        <p:spPr>
          <a:xfrm>
            <a:off x="946150" y="4875213"/>
            <a:ext cx="5207000" cy="4629150"/>
          </a:xfrm>
          <a:noFill/>
          <a:ln/>
        </p:spPr>
        <p:txBody>
          <a:bodyPr lIns="95492" tIns="46908" rIns="95492" bIns="46908"/>
          <a:lstStyle/>
          <a:p>
            <a:pPr algn="just"/>
            <a:r>
              <a:rPr lang="fr-FR" noProof="0" dirty="0" smtClean="0"/>
              <a:t>Il existe </a:t>
            </a:r>
            <a:r>
              <a:rPr lang="fr-FR" b="1" noProof="0" dirty="0" smtClean="0"/>
              <a:t>4 grandes stratégies</a:t>
            </a:r>
            <a:r>
              <a:rPr lang="fr-FR" noProof="0" dirty="0" smtClean="0"/>
              <a:t> de production : </a:t>
            </a:r>
            <a:r>
              <a:rPr lang="fr-FR" b="1" noProof="0" dirty="0" err="1" smtClean="0"/>
              <a:t>Make</a:t>
            </a:r>
            <a:r>
              <a:rPr lang="fr-FR" b="1" noProof="0" dirty="0" smtClean="0"/>
              <a:t> to stock</a:t>
            </a:r>
            <a:r>
              <a:rPr lang="fr-FR" b="0" noProof="0" dirty="0" smtClean="0"/>
              <a:t>,</a:t>
            </a:r>
            <a:r>
              <a:rPr lang="fr-FR" b="1" noProof="0" dirty="0" smtClean="0"/>
              <a:t> Assemble to </a:t>
            </a:r>
            <a:r>
              <a:rPr lang="fr-FR" b="1" noProof="0" dirty="0" err="1" smtClean="0"/>
              <a:t>order</a:t>
            </a:r>
            <a:r>
              <a:rPr lang="fr-FR" noProof="0" dirty="0" smtClean="0"/>
              <a:t>, </a:t>
            </a:r>
            <a:r>
              <a:rPr lang="fr-FR" b="1" noProof="0" dirty="0" err="1" smtClean="0"/>
              <a:t>Make</a:t>
            </a:r>
            <a:r>
              <a:rPr lang="fr-FR" b="1" noProof="0" dirty="0" smtClean="0"/>
              <a:t> to </a:t>
            </a:r>
            <a:r>
              <a:rPr lang="fr-FR" b="1" noProof="0" dirty="0" err="1" smtClean="0"/>
              <a:t>order</a:t>
            </a:r>
            <a:r>
              <a:rPr lang="fr-FR" noProof="0" dirty="0" smtClean="0"/>
              <a:t> et  </a:t>
            </a:r>
            <a:r>
              <a:rPr lang="fr-FR" b="1" noProof="0" dirty="0" smtClean="0"/>
              <a:t>Engineering to </a:t>
            </a:r>
            <a:r>
              <a:rPr lang="fr-FR" b="1" noProof="0" dirty="0" err="1" smtClean="0"/>
              <a:t>order</a:t>
            </a:r>
            <a:r>
              <a:rPr lang="fr-FR" noProof="0" dirty="0" smtClean="0"/>
              <a:t> . </a:t>
            </a:r>
          </a:p>
          <a:p>
            <a:pPr marL="0" marR="0" indent="0" algn="just" defTabSz="914400" rtl="0" eaLnBrk="0" fontAlgn="base" latinLnBrk="0" hangingPunct="0">
              <a:lnSpc>
                <a:spcPct val="90000"/>
              </a:lnSpc>
              <a:spcBef>
                <a:spcPct val="40000"/>
              </a:spcBef>
              <a:spcAft>
                <a:spcPct val="0"/>
              </a:spcAft>
              <a:buClrTx/>
              <a:buSzTx/>
              <a:buFontTx/>
              <a:buNone/>
              <a:tabLst/>
              <a:defRPr/>
            </a:pPr>
            <a:r>
              <a:rPr lang="fr-FR" b="1" noProof="0" dirty="0" err="1" smtClean="0"/>
              <a:t>Make</a:t>
            </a:r>
            <a:r>
              <a:rPr lang="fr-FR" b="1" noProof="0" dirty="0" smtClean="0"/>
              <a:t> to Stock (MTS)</a:t>
            </a:r>
            <a:r>
              <a:rPr lang="fr-FR" noProof="0" dirty="0" smtClean="0"/>
              <a:t>. L’organisation en «</a:t>
            </a:r>
            <a:r>
              <a:rPr lang="fr-FR" b="1" noProof="0" dirty="0" smtClean="0"/>
              <a:t> </a:t>
            </a:r>
            <a:r>
              <a:rPr lang="fr-FR" b="1" noProof="0" dirty="0" err="1" smtClean="0"/>
              <a:t>make</a:t>
            </a:r>
            <a:r>
              <a:rPr lang="fr-FR" b="1" noProof="0" dirty="0" smtClean="0"/>
              <a:t> to stock</a:t>
            </a:r>
            <a:r>
              <a:rPr lang="fr-FR" noProof="0" dirty="0" smtClean="0"/>
              <a:t> » comme son nom l’indique consiste en une production en vue de </a:t>
            </a:r>
            <a:r>
              <a:rPr lang="fr-FR" b="1" noProof="0" dirty="0" smtClean="0"/>
              <a:t>constituer un stock pour ensuite l’écouler au fil des demandes</a:t>
            </a:r>
            <a:r>
              <a:rPr lang="fr-FR" noProof="0" dirty="0" smtClean="0"/>
              <a:t> (configuration en flux poussé). Cette organisation convient totalement à des produits standards.</a:t>
            </a:r>
          </a:p>
          <a:p>
            <a:pPr marL="0" marR="0" indent="0" algn="just" defTabSz="914400" rtl="0" eaLnBrk="0" fontAlgn="base" latinLnBrk="0" hangingPunct="0">
              <a:lnSpc>
                <a:spcPct val="90000"/>
              </a:lnSpc>
              <a:spcBef>
                <a:spcPct val="40000"/>
              </a:spcBef>
              <a:spcAft>
                <a:spcPct val="0"/>
              </a:spcAft>
              <a:buClrTx/>
              <a:buSzTx/>
              <a:buFontTx/>
              <a:buNone/>
              <a:tabLst/>
              <a:defRPr/>
            </a:pPr>
            <a:r>
              <a:rPr lang="fr-FR" b="1" noProof="0" dirty="0" smtClean="0"/>
              <a:t>Assemble to </a:t>
            </a:r>
            <a:r>
              <a:rPr lang="fr-FR" b="1" noProof="0" dirty="0" err="1" smtClean="0"/>
              <a:t>Order</a:t>
            </a:r>
            <a:r>
              <a:rPr lang="fr-FR" b="1" noProof="0" dirty="0" smtClean="0"/>
              <a:t> (ATO)</a:t>
            </a:r>
            <a:r>
              <a:rPr lang="fr-FR" noProof="0" dirty="0" smtClean="0"/>
              <a:t>. La production en «</a:t>
            </a:r>
            <a:r>
              <a:rPr lang="fr-FR" b="1" noProof="0" dirty="0" smtClean="0"/>
              <a:t> assemble to </a:t>
            </a:r>
            <a:r>
              <a:rPr lang="fr-FR" b="1" noProof="0" dirty="0" err="1" smtClean="0"/>
              <a:t>order</a:t>
            </a:r>
            <a:r>
              <a:rPr lang="fr-FR" noProof="0" dirty="0" smtClean="0"/>
              <a:t> » est aussi connue sous l’appellation </a:t>
            </a:r>
            <a:r>
              <a:rPr lang="fr-FR" b="1" noProof="0" dirty="0" smtClean="0"/>
              <a:t>différenciation retardée</a:t>
            </a:r>
            <a:r>
              <a:rPr lang="fr-FR" noProof="0" dirty="0" smtClean="0"/>
              <a:t>. Dans cette configuration un</a:t>
            </a:r>
            <a:r>
              <a:rPr lang="fr-FR" b="1" noProof="0" dirty="0" smtClean="0"/>
              <a:t> stock de produits standards</a:t>
            </a:r>
            <a:r>
              <a:rPr lang="fr-FR" noProof="0" dirty="0" smtClean="0"/>
              <a:t> est mis en place. A chaque commande client, l</a:t>
            </a:r>
            <a:r>
              <a:rPr lang="fr-FR" b="1" noProof="0" dirty="0" smtClean="0"/>
              <a:t>es composants sont assemblés en fonction des besoins client</a:t>
            </a:r>
            <a:r>
              <a:rPr lang="fr-FR" noProof="0" dirty="0" smtClean="0"/>
              <a:t>.</a:t>
            </a:r>
          </a:p>
          <a:p>
            <a:pPr marL="0" marR="0" indent="0" algn="just" defTabSz="914400" rtl="0" eaLnBrk="0" fontAlgn="base" latinLnBrk="0" hangingPunct="0">
              <a:lnSpc>
                <a:spcPct val="90000"/>
              </a:lnSpc>
              <a:spcBef>
                <a:spcPct val="40000"/>
              </a:spcBef>
              <a:spcAft>
                <a:spcPct val="0"/>
              </a:spcAft>
              <a:buClrTx/>
              <a:buSzTx/>
              <a:buFontTx/>
              <a:buNone/>
              <a:tabLst/>
              <a:defRPr/>
            </a:pPr>
            <a:r>
              <a:rPr lang="fr-FR" b="1" noProof="0" dirty="0" err="1" smtClean="0"/>
              <a:t>Make</a:t>
            </a:r>
            <a:r>
              <a:rPr lang="fr-FR" b="1" noProof="0" dirty="0" smtClean="0"/>
              <a:t> to </a:t>
            </a:r>
            <a:r>
              <a:rPr lang="fr-FR" b="1" noProof="0" dirty="0" err="1" smtClean="0"/>
              <a:t>Order</a:t>
            </a:r>
            <a:r>
              <a:rPr lang="fr-FR" b="1" noProof="0" dirty="0" smtClean="0"/>
              <a:t> (MTO)</a:t>
            </a:r>
            <a:r>
              <a:rPr lang="fr-FR" noProof="0" dirty="0" smtClean="0"/>
              <a:t>. L’organisation en « </a:t>
            </a:r>
            <a:r>
              <a:rPr lang="fr-FR" b="1" noProof="0" dirty="0" err="1" smtClean="0"/>
              <a:t>make</a:t>
            </a:r>
            <a:r>
              <a:rPr lang="fr-FR" b="1" noProof="0" dirty="0" smtClean="0"/>
              <a:t> to </a:t>
            </a:r>
            <a:r>
              <a:rPr lang="fr-FR" b="1" noProof="0" dirty="0" err="1" smtClean="0"/>
              <a:t>order</a:t>
            </a:r>
            <a:r>
              <a:rPr lang="fr-FR" noProof="0" dirty="0" smtClean="0"/>
              <a:t> », celle-ci consiste à ne </a:t>
            </a:r>
            <a:r>
              <a:rPr lang="fr-FR" b="1" noProof="0" dirty="0" smtClean="0"/>
              <a:t>produire que les commandes fermes des clients</a:t>
            </a:r>
            <a:r>
              <a:rPr lang="fr-FR" noProof="0" dirty="0" smtClean="0"/>
              <a:t> (configuration en flux tiré). Dans cette disposition, l’entreprise produira </a:t>
            </a:r>
            <a:r>
              <a:rPr lang="fr-FR" b="1" noProof="0" dirty="0" smtClean="0"/>
              <a:t>un produit standard ou très légèrement customisé</a:t>
            </a:r>
            <a:r>
              <a:rPr lang="fr-FR" noProof="0" dirty="0" smtClean="0"/>
              <a:t>. Cela signifie donc que l’entreprise dispose d’une réactivité importante en approvisionnement ou alors qu’elle a des stocks suffisant pour pouvoir débuter la production à réception de la commande.</a:t>
            </a:r>
          </a:p>
          <a:p>
            <a:pPr algn="just"/>
            <a:r>
              <a:rPr lang="fr-FR" b="1" noProof="0" dirty="0" smtClean="0"/>
              <a:t>Engineering to </a:t>
            </a:r>
            <a:r>
              <a:rPr lang="fr-FR" b="1" noProof="0" dirty="0" err="1" smtClean="0"/>
              <a:t>Order</a:t>
            </a:r>
            <a:r>
              <a:rPr lang="fr-FR" b="1" noProof="0" dirty="0" smtClean="0"/>
              <a:t> (ETO). </a:t>
            </a:r>
            <a:r>
              <a:rPr lang="fr-FR" noProof="0" dirty="0" smtClean="0"/>
              <a:t>Cette stratégie de production est utilisée pour des biens nécessitant soit </a:t>
            </a:r>
            <a:r>
              <a:rPr lang="fr-FR" b="1" noProof="0" dirty="0" smtClean="0"/>
              <a:t>une très forte customisation</a:t>
            </a:r>
            <a:r>
              <a:rPr lang="fr-FR" noProof="0" dirty="0" smtClean="0"/>
              <a:t>, soit la </a:t>
            </a:r>
            <a:r>
              <a:rPr lang="fr-FR" b="1" noProof="0" dirty="0" smtClean="0"/>
              <a:t>production de pièces uniques </a:t>
            </a:r>
            <a:r>
              <a:rPr lang="fr-FR" noProof="0" dirty="0" smtClean="0"/>
              <a:t>(exemple: un paquebot). Le client dans ce type de configuration est </a:t>
            </a:r>
            <a:r>
              <a:rPr lang="fr-FR" b="1" noProof="0" dirty="0" smtClean="0"/>
              <a:t>très impliqué dans l’ensemble du processus de design</a:t>
            </a:r>
            <a:r>
              <a:rPr lang="fr-FR" noProof="0" dirty="0" smtClean="0"/>
              <a:t> mais aussi, durant toutes les autres étapes qui suivent.</a:t>
            </a:r>
          </a:p>
        </p:txBody>
      </p:sp>
      <p:sp>
        <p:nvSpPr>
          <p:cNvPr id="34820" name="Rectangle 3"/>
          <p:cNvSpPr>
            <a:spLocks noGrp="1" noRot="1" noChangeAspect="1" noChangeArrowheads="1" noTextEdit="1"/>
          </p:cNvSpPr>
          <p:nvPr>
            <p:ph type="sldImg"/>
          </p:nvPr>
        </p:nvSpPr>
        <p:spPr>
          <a:xfrm>
            <a:off x="1165225" y="893763"/>
            <a:ext cx="4768850" cy="3576637"/>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 même, dans la chaîne logistique, l’entreprise peut décider de conserver des stocks à plusieurs</a:t>
            </a:r>
            <a:r>
              <a:rPr lang="fr-FR" baseline="0" dirty="0" smtClean="0"/>
              <a:t> niveaux de la chaîne.</a:t>
            </a:r>
          </a:p>
          <a:p>
            <a:r>
              <a:rPr lang="fr-FR" baseline="0" dirty="0" smtClean="0"/>
              <a:t>Elle garde de stocks </a:t>
            </a:r>
            <a:r>
              <a:rPr lang="fr-FR" baseline="0" smtClean="0"/>
              <a:t>dans chaque point </a:t>
            </a:r>
            <a:r>
              <a:rPr lang="fr-FR" baseline="0" dirty="0" smtClean="0"/>
              <a:t>de vente : le délai de livraison sera nul.</a:t>
            </a:r>
          </a:p>
          <a:p>
            <a:r>
              <a:rPr lang="fr-FR" baseline="0" dirty="0" smtClean="0"/>
              <a:t>Elle garde des stocks de produits finis dans l’usine : le délai de livraison sera le temps de la distribution physique.</a:t>
            </a:r>
          </a:p>
          <a:p>
            <a:r>
              <a:rPr lang="fr-FR" baseline="0" dirty="0" smtClean="0"/>
              <a:t>Dans l’usine, elle peut travailler en MTO (fabrication à la commande) ou en ETO (approvisionnement et fabrication à la commande).</a:t>
            </a:r>
          </a:p>
          <a:p>
            <a:r>
              <a:rPr lang="fr-FR" baseline="0" dirty="0" smtClean="0"/>
              <a:t>Chaque solution a ses avantages et ses inconvénients.</a:t>
            </a:r>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différenciation retardée consiste à reculer le plus possible le stade d’accroissement de la variété des produits élaborés.</a:t>
            </a:r>
          </a:p>
          <a:p>
            <a:r>
              <a:rPr lang="fr-FR" dirty="0" smtClean="0"/>
              <a:t>Dans la première partie du processus, on cherche à fabriquer en grande série des produits intermédiaires relativement peu nombreux que l’on stocke. On y rechercher</a:t>
            </a:r>
            <a:r>
              <a:rPr lang="fr-FR" baseline="0" dirty="0" smtClean="0"/>
              <a:t> la meilleure productivité.</a:t>
            </a:r>
            <a:endParaRPr lang="fr-FR" dirty="0" smtClean="0"/>
          </a:p>
          <a:p>
            <a:r>
              <a:rPr lang="fr-FR" dirty="0" smtClean="0"/>
              <a:t>Dans</a:t>
            </a:r>
            <a:r>
              <a:rPr lang="fr-FR" baseline="0" dirty="0" smtClean="0"/>
              <a:t> la seconde partie du processus, on puise dans le stock et on ajoute de la variété (options, couleurs…) en petites séries, voire à la commande, pour coller à la demande. Le système de production doit être très flexible.</a:t>
            </a:r>
            <a:endParaRPr lang="fr-FR" dirty="0"/>
          </a:p>
        </p:txBody>
      </p:sp>
    </p:spTree>
    <p:extLst>
      <p:ext uri="{BB962C8B-B14F-4D97-AF65-F5344CB8AC3E}">
        <p14:creationId xmlns:p14="http://schemas.microsoft.com/office/powerpoint/2010/main" val="762252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peinture dans l’industrie</a:t>
            </a:r>
            <a:r>
              <a:rPr lang="fr-FR" baseline="0" dirty="0" smtClean="0"/>
              <a:t> automobile étant complexe, par le principe de différenciation retardée Smart insère en fin de ligne les éléments de carrosserie désirés par le client. Pour comprendre le principe, utilisez le mode plein écran !</a:t>
            </a:r>
            <a:endParaRPr lang="fr-FR" dirty="0"/>
          </a:p>
        </p:txBody>
      </p:sp>
    </p:spTree>
    <p:extLst>
      <p:ext uri="{BB962C8B-B14F-4D97-AF65-F5344CB8AC3E}">
        <p14:creationId xmlns:p14="http://schemas.microsoft.com/office/powerpoint/2010/main" val="2107753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peinture dans l’industrie</a:t>
            </a:r>
            <a:r>
              <a:rPr lang="fr-FR" baseline="0" dirty="0" smtClean="0"/>
              <a:t> automobile étant complexe, par le principe de différenciation retardée Smart insère en fin de ligne les éléments de carrosserie désirés par le client. Pour comprendre le principe, utilisez le mode plein écran !</a:t>
            </a:r>
            <a:endParaRPr lang="fr-FR" dirty="0" smtClean="0"/>
          </a:p>
          <a:p>
            <a:endParaRPr lang="fr-FR" dirty="0"/>
          </a:p>
        </p:txBody>
      </p:sp>
    </p:spTree>
    <p:extLst>
      <p:ext uri="{BB962C8B-B14F-4D97-AF65-F5344CB8AC3E}">
        <p14:creationId xmlns:p14="http://schemas.microsoft.com/office/powerpoint/2010/main" val="143019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peinture dans l’industrie</a:t>
            </a:r>
            <a:r>
              <a:rPr lang="fr-FR" baseline="0" dirty="0" smtClean="0"/>
              <a:t> automobile étant complexe, par le principe de différenciation retardée Smart insère en fin de ligne les éléments de carrosserie désirés par le client. Pour comprendre le principe, utilisez le mode plein écran !</a:t>
            </a:r>
            <a:endParaRPr lang="fr-FR" dirty="0"/>
          </a:p>
        </p:txBody>
      </p:sp>
    </p:spTree>
    <p:extLst>
      <p:ext uri="{BB962C8B-B14F-4D97-AF65-F5344CB8AC3E}">
        <p14:creationId xmlns:p14="http://schemas.microsoft.com/office/powerpoint/2010/main" val="3756593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fr-FR" dirty="0" smtClean="0"/>
              <a:t>La peinture dans l’industrie</a:t>
            </a:r>
            <a:r>
              <a:rPr lang="fr-FR" baseline="0" dirty="0" smtClean="0"/>
              <a:t> automobile étant complexe, par le principe de différenciation retardée Smart insère en fin de ligne les éléments de carrosserie désirés par le client. Pour comprendre le principe, utilisez le mode plein écran !</a:t>
            </a:r>
            <a:endParaRPr lang="fr-FR" dirty="0" smtClean="0"/>
          </a:p>
          <a:p>
            <a:endParaRPr lang="fr-FR" dirty="0"/>
          </a:p>
        </p:txBody>
      </p:sp>
    </p:spTree>
    <p:extLst>
      <p:ext uri="{BB962C8B-B14F-4D97-AF65-F5344CB8AC3E}">
        <p14:creationId xmlns:p14="http://schemas.microsoft.com/office/powerpoint/2010/main" val="1663593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fait la structure de la voiture n’existe qu’en 2 couleurs : fond noir et fond gris.</a:t>
            </a:r>
            <a:endParaRPr lang="fr-FR" dirty="0"/>
          </a:p>
        </p:txBody>
      </p:sp>
    </p:spTree>
    <p:extLst>
      <p:ext uri="{BB962C8B-B14F-4D97-AF65-F5344CB8AC3E}">
        <p14:creationId xmlns:p14="http://schemas.microsoft.com/office/powerpoint/2010/main" val="1716333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81298" y="4757266"/>
            <a:ext cx="6336704" cy="4630737"/>
          </a:xfrm>
        </p:spPr>
        <p:txBody>
          <a:bodyPr/>
          <a:lstStyle/>
          <a:p>
            <a:r>
              <a:rPr lang="fr-FR" sz="1200" kern="1200" dirty="0" smtClean="0">
                <a:solidFill>
                  <a:schemeClr val="tx1"/>
                </a:solidFill>
                <a:effectLst/>
                <a:latin typeface="Arial" charset="0"/>
                <a:ea typeface="+mn-ea"/>
                <a:cs typeface="+mn-cs"/>
              </a:rPr>
              <a:t>Prenons l’exemple d’un pâtissier réalisant des tartes aux fruits. Au départ, le pâtissier va produire sa pâte et peut-être même préparer à l’avance des éléments de la garniture </a:t>
            </a:r>
            <a:r>
              <a:rPr lang="fr-FR" sz="1200" b="1" kern="1200" dirty="0" smtClean="0">
                <a:solidFill>
                  <a:schemeClr val="tx1"/>
                </a:solidFill>
                <a:effectLst/>
                <a:latin typeface="Arial" charset="0"/>
                <a:ea typeface="+mn-ea"/>
                <a:cs typeface="+mn-cs"/>
              </a:rPr>
              <a:t>commun à tous ses produits</a:t>
            </a:r>
            <a:r>
              <a:rPr lang="fr-FR" sz="1200" kern="1200" dirty="0" smtClean="0">
                <a:solidFill>
                  <a:schemeClr val="tx1"/>
                </a:solidFill>
                <a:effectLst/>
                <a:latin typeface="Arial" charset="0"/>
                <a:ea typeface="+mn-ea"/>
                <a:cs typeface="+mn-cs"/>
              </a:rPr>
              <a:t>. Ces éléments seront congelés en attendant qu’une demande </a:t>
            </a:r>
            <a:r>
              <a:rPr lang="fr-FR" sz="1200" kern="1200" dirty="0" smtClean="0">
                <a:solidFill>
                  <a:schemeClr val="tx1"/>
                </a:solidFill>
                <a:effectLst/>
                <a:latin typeface="Arial" charset="0"/>
                <a:ea typeface="+mn-ea"/>
                <a:cs typeface="+mn-cs"/>
              </a:rPr>
              <a:t>arrive.</a:t>
            </a:r>
            <a:r>
              <a:rPr lang="fr-FR" sz="1200" kern="1200" baseline="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Le </a:t>
            </a:r>
            <a:r>
              <a:rPr lang="fr-FR" sz="1200" kern="1200" dirty="0" smtClean="0">
                <a:solidFill>
                  <a:schemeClr val="tx1"/>
                </a:solidFill>
                <a:effectLst/>
                <a:latin typeface="Arial" charset="0"/>
                <a:ea typeface="+mn-ea"/>
                <a:cs typeface="+mn-cs"/>
              </a:rPr>
              <a:t>pâtissier connaissant ses ventes journalières, il est</a:t>
            </a:r>
            <a:r>
              <a:rPr lang="fr-FR" sz="1200" b="1" kern="1200" dirty="0" smtClean="0">
                <a:solidFill>
                  <a:schemeClr val="tx1"/>
                </a:solidFill>
                <a:effectLst/>
                <a:latin typeface="Arial" charset="0"/>
                <a:ea typeface="+mn-ea"/>
                <a:cs typeface="+mn-cs"/>
              </a:rPr>
              <a:t> en mesure d’estimer le besoin en pâte </a:t>
            </a:r>
            <a:r>
              <a:rPr lang="fr-FR" sz="1200" kern="1200" dirty="0" smtClean="0">
                <a:solidFill>
                  <a:schemeClr val="tx1"/>
                </a:solidFill>
                <a:effectLst/>
                <a:latin typeface="Arial" charset="0"/>
                <a:ea typeface="+mn-ea"/>
                <a:cs typeface="+mn-cs"/>
              </a:rPr>
              <a:t>qu’il aura sur la journée et donc de </a:t>
            </a:r>
            <a:r>
              <a:rPr lang="fr-FR" sz="1200" b="1" kern="1200" dirty="0" smtClean="0">
                <a:solidFill>
                  <a:schemeClr val="tx1"/>
                </a:solidFill>
                <a:effectLst/>
                <a:latin typeface="Arial" charset="0"/>
                <a:ea typeface="+mn-ea"/>
                <a:cs typeface="+mn-cs"/>
              </a:rPr>
              <a:t>produire à l’avance</a:t>
            </a:r>
            <a:r>
              <a:rPr lang="fr-FR" sz="1200" kern="1200" dirty="0" smtClean="0">
                <a:solidFill>
                  <a:schemeClr val="tx1"/>
                </a:solidFill>
                <a:effectLst/>
                <a:latin typeface="Arial" charset="0"/>
                <a:ea typeface="+mn-ea"/>
                <a:cs typeface="+mn-cs"/>
              </a:rPr>
              <a:t>. Le pâtissier aura donc </a:t>
            </a:r>
            <a:r>
              <a:rPr lang="fr-FR" sz="1200" b="1" kern="1200" dirty="0" smtClean="0">
                <a:solidFill>
                  <a:schemeClr val="tx1"/>
                </a:solidFill>
                <a:effectLst/>
                <a:latin typeface="Arial" charset="0"/>
                <a:ea typeface="+mn-ea"/>
                <a:cs typeface="+mn-cs"/>
              </a:rPr>
              <a:t>un stock de produits semi-finis</a:t>
            </a:r>
            <a:r>
              <a:rPr lang="fr-FR" sz="1200" kern="1200" dirty="0" smtClean="0">
                <a:solidFill>
                  <a:schemeClr val="tx1"/>
                </a:solidFill>
                <a:effectLst/>
                <a:latin typeface="Arial" charset="0"/>
                <a:ea typeface="+mn-ea"/>
                <a:cs typeface="+mn-cs"/>
              </a:rPr>
              <a:t> qui lui permettra de répondre plus </a:t>
            </a:r>
            <a:r>
              <a:rPr lang="fr-FR" sz="1200" b="1" kern="1200" dirty="0" smtClean="0">
                <a:solidFill>
                  <a:schemeClr val="tx1"/>
                </a:solidFill>
                <a:effectLst/>
                <a:latin typeface="Arial" charset="0"/>
                <a:ea typeface="+mn-ea"/>
                <a:cs typeface="+mn-cs"/>
              </a:rPr>
              <a:t>rapidement</a:t>
            </a:r>
            <a:r>
              <a:rPr lang="fr-FR" sz="1200" kern="1200" dirty="0" smtClean="0">
                <a:solidFill>
                  <a:schemeClr val="tx1"/>
                </a:solidFill>
                <a:effectLst/>
                <a:latin typeface="Arial" charset="0"/>
                <a:ea typeface="+mn-ea"/>
                <a:cs typeface="+mn-cs"/>
              </a:rPr>
              <a:t> à une commande d’un client car, toute la partie « commune » sera déjà produite. De plus, il aura réalisé </a:t>
            </a:r>
            <a:r>
              <a:rPr lang="fr-FR" sz="1200" b="1" kern="1200" dirty="0" smtClean="0">
                <a:solidFill>
                  <a:schemeClr val="tx1"/>
                </a:solidFill>
                <a:effectLst/>
                <a:latin typeface="Arial" charset="0"/>
                <a:ea typeface="+mn-ea"/>
                <a:cs typeface="+mn-cs"/>
              </a:rPr>
              <a:t>un gain</a:t>
            </a:r>
            <a:r>
              <a:rPr lang="fr-FR" sz="1200" kern="1200" dirty="0" smtClean="0">
                <a:solidFill>
                  <a:schemeClr val="tx1"/>
                </a:solidFill>
                <a:effectLst/>
                <a:latin typeface="Arial" charset="0"/>
                <a:ea typeface="+mn-ea"/>
                <a:cs typeface="+mn-cs"/>
              </a:rPr>
              <a:t> en ayant réalisé toute sa production en une seule fois </a:t>
            </a:r>
            <a:r>
              <a:rPr lang="fr-FR" sz="1200" i="1" kern="1200" dirty="0" smtClean="0">
                <a:solidFill>
                  <a:schemeClr val="tx1"/>
                </a:solidFill>
                <a:effectLst/>
                <a:latin typeface="Arial" charset="0"/>
                <a:ea typeface="+mn-ea"/>
                <a:cs typeface="+mn-cs"/>
              </a:rPr>
              <a:t>(moins de pertes sur la matière première, taux d’utilisation optimale de ses outils…) </a:t>
            </a:r>
            <a:r>
              <a:rPr lang="fr-FR" sz="1200" kern="1200" dirty="0" smtClean="0">
                <a:solidFill>
                  <a:schemeClr val="tx1"/>
                </a:solidFill>
                <a:effectLst/>
                <a:latin typeface="Arial" charset="0"/>
                <a:ea typeface="+mn-ea"/>
                <a:cs typeface="+mn-cs"/>
              </a:rPr>
              <a:t>.</a:t>
            </a:r>
          </a:p>
          <a:p>
            <a:r>
              <a:rPr lang="fr-FR" sz="1200" kern="1200" dirty="0" smtClean="0">
                <a:solidFill>
                  <a:schemeClr val="tx1"/>
                </a:solidFill>
                <a:effectLst/>
                <a:latin typeface="Arial" charset="0"/>
                <a:ea typeface="+mn-ea"/>
                <a:cs typeface="+mn-cs"/>
              </a:rPr>
              <a:t>Il n’aura donc plus qu’à produire </a:t>
            </a:r>
            <a:r>
              <a:rPr lang="fr-FR" sz="1200" b="1" kern="1200" dirty="0" smtClean="0">
                <a:solidFill>
                  <a:schemeClr val="tx1"/>
                </a:solidFill>
                <a:effectLst/>
                <a:latin typeface="Arial" charset="0"/>
                <a:ea typeface="+mn-ea"/>
                <a:cs typeface="+mn-cs"/>
              </a:rPr>
              <a:t>les derniers composants</a:t>
            </a:r>
            <a:r>
              <a:rPr lang="fr-FR" sz="1200" kern="1200" dirty="0" smtClean="0">
                <a:solidFill>
                  <a:schemeClr val="tx1"/>
                </a:solidFill>
                <a:effectLst/>
                <a:latin typeface="Arial" charset="0"/>
                <a:ea typeface="+mn-ea"/>
                <a:cs typeface="+mn-cs"/>
              </a:rPr>
              <a:t> essentiels à la satisfaction de la demande </a:t>
            </a:r>
            <a:r>
              <a:rPr lang="fr-FR" sz="1200" b="1" kern="1200" dirty="0" smtClean="0">
                <a:solidFill>
                  <a:schemeClr val="tx1"/>
                </a:solidFill>
                <a:effectLst/>
                <a:latin typeface="Arial" charset="0"/>
                <a:ea typeface="+mn-ea"/>
                <a:cs typeface="+mn-cs"/>
              </a:rPr>
              <a:t>spécifique</a:t>
            </a:r>
            <a:r>
              <a:rPr lang="fr-FR" sz="1200" kern="1200" dirty="0" smtClean="0">
                <a:solidFill>
                  <a:schemeClr val="tx1"/>
                </a:solidFill>
                <a:effectLst/>
                <a:latin typeface="Arial" charset="0"/>
                <a:ea typeface="+mn-ea"/>
                <a:cs typeface="+mn-cs"/>
              </a:rPr>
              <a:t> de chaque client.</a:t>
            </a:r>
          </a:p>
          <a:p>
            <a:r>
              <a:rPr lang="fr-FR" sz="1200" kern="1200" dirty="0" smtClean="0">
                <a:solidFill>
                  <a:schemeClr val="tx1"/>
                </a:solidFill>
                <a:effectLst/>
                <a:latin typeface="Arial" charset="0"/>
                <a:ea typeface="+mn-ea"/>
                <a:cs typeface="+mn-cs"/>
              </a:rPr>
              <a:t>Le pâtissier produit un composant commun à toute sa gamme de produits en se basant </a:t>
            </a:r>
            <a:r>
              <a:rPr lang="fr-FR" sz="1200" b="1" kern="1200" dirty="0" smtClean="0">
                <a:solidFill>
                  <a:schemeClr val="tx1"/>
                </a:solidFill>
                <a:effectLst/>
                <a:latin typeface="Arial" charset="0"/>
                <a:ea typeface="+mn-ea"/>
                <a:cs typeface="+mn-cs"/>
              </a:rPr>
              <a:t>sur des prévisions de ventes (Flux poussé)</a:t>
            </a:r>
            <a:r>
              <a:rPr lang="fr-FR" dirty="0"/>
              <a:t>.</a:t>
            </a:r>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Il stocke ces </a:t>
            </a:r>
            <a:r>
              <a:rPr lang="fr-FR" sz="1200" b="1" kern="1200" dirty="0" smtClean="0">
                <a:solidFill>
                  <a:schemeClr val="tx1"/>
                </a:solidFill>
                <a:effectLst/>
                <a:latin typeface="Arial" charset="0"/>
                <a:ea typeface="+mn-ea"/>
                <a:cs typeface="+mn-cs"/>
              </a:rPr>
              <a:t>produits semi-finis</a:t>
            </a:r>
            <a:r>
              <a:rPr lang="fr-FR" sz="1200" kern="1200" dirty="0" smtClean="0">
                <a:solidFill>
                  <a:schemeClr val="tx1"/>
                </a:solidFill>
                <a:effectLst/>
                <a:latin typeface="Arial" charset="0"/>
                <a:ea typeface="+mn-ea"/>
                <a:cs typeface="+mn-cs"/>
              </a:rPr>
              <a:t>.</a:t>
            </a:r>
          </a:p>
          <a:p>
            <a:r>
              <a:rPr lang="fr-FR" sz="1200" kern="1200" dirty="0" smtClean="0">
                <a:solidFill>
                  <a:schemeClr val="tx1"/>
                </a:solidFill>
                <a:effectLst/>
                <a:latin typeface="Arial" charset="0"/>
                <a:ea typeface="+mn-ea"/>
                <a:cs typeface="+mn-cs"/>
              </a:rPr>
              <a:t>Il </a:t>
            </a:r>
            <a:r>
              <a:rPr lang="fr-FR" sz="1200" b="1" kern="1200" dirty="0" smtClean="0">
                <a:solidFill>
                  <a:schemeClr val="tx1"/>
                </a:solidFill>
                <a:effectLst/>
                <a:latin typeface="Arial" charset="0"/>
                <a:ea typeface="+mn-ea"/>
                <a:cs typeface="+mn-cs"/>
              </a:rPr>
              <a:t>déclenche à la demande</a:t>
            </a:r>
            <a:r>
              <a:rPr lang="fr-FR" sz="1200" kern="1200" dirty="0" smtClean="0">
                <a:solidFill>
                  <a:schemeClr val="tx1"/>
                </a:solidFill>
                <a:effectLst/>
                <a:latin typeface="Arial" charset="0"/>
                <a:ea typeface="+mn-ea"/>
                <a:cs typeface="+mn-cs"/>
              </a:rPr>
              <a:t> la « customisation » de sa tarte en y ajoutant les éléments spécifiques (</a:t>
            </a:r>
            <a:r>
              <a:rPr lang="fr-FR" sz="1200" b="1" u="none" strike="noStrike" kern="1200" dirty="0" smtClean="0">
                <a:solidFill>
                  <a:schemeClr val="tx1"/>
                </a:solidFill>
                <a:effectLst/>
                <a:latin typeface="Arial" charset="0"/>
                <a:ea typeface="+mn-ea"/>
                <a:cs typeface="+mn-cs"/>
              </a:rPr>
              <a:t>Flux tiré</a:t>
            </a:r>
            <a:r>
              <a:rPr lang="fr-FR" sz="1200" kern="1200" dirty="0" smtClean="0">
                <a:solidFill>
                  <a:schemeClr val="tx1"/>
                </a:solidFill>
                <a:effectLst/>
                <a:latin typeface="Arial" charset="0"/>
                <a:ea typeface="+mn-ea"/>
                <a:cs typeface="+mn-cs"/>
              </a:rPr>
              <a:t>).</a:t>
            </a:r>
          </a:p>
          <a:p>
            <a:r>
              <a:rPr lang="fr-FR" sz="1200" kern="1200" dirty="0" smtClean="0">
                <a:solidFill>
                  <a:schemeClr val="tx1"/>
                </a:solidFill>
                <a:effectLst/>
                <a:latin typeface="Arial" charset="0"/>
                <a:ea typeface="+mn-ea"/>
                <a:cs typeface="+mn-cs"/>
              </a:rPr>
              <a:t>Il satisfait la demande du client </a:t>
            </a:r>
            <a:r>
              <a:rPr lang="fr-FR" sz="1200" b="1" kern="1200" dirty="0" smtClean="0">
                <a:solidFill>
                  <a:schemeClr val="tx1"/>
                </a:solidFill>
                <a:effectLst/>
                <a:latin typeface="Arial" charset="0"/>
                <a:ea typeface="+mn-ea"/>
                <a:cs typeface="+mn-cs"/>
              </a:rPr>
              <a:t>rapidement</a:t>
            </a:r>
            <a:r>
              <a:rPr lang="fr-FR" sz="1200" kern="1200" dirty="0" smtClean="0">
                <a:solidFill>
                  <a:schemeClr val="tx1"/>
                </a:solidFill>
                <a:effectLst/>
                <a:latin typeface="Arial" charset="0"/>
                <a:ea typeface="+mn-ea"/>
                <a:cs typeface="+mn-cs"/>
              </a:rPr>
              <a:t>.</a:t>
            </a:r>
          </a:p>
          <a:p>
            <a:r>
              <a:rPr lang="fr-FR" sz="1200" kern="1200" dirty="0" smtClean="0">
                <a:solidFill>
                  <a:schemeClr val="tx1"/>
                </a:solidFill>
                <a:effectLst/>
                <a:latin typeface="Arial" charset="0"/>
                <a:ea typeface="+mn-ea"/>
                <a:cs typeface="+mn-cs"/>
              </a:rPr>
              <a:t>La différenciation retardée permet à une entreprise de travailler sur ses différents aspects elle permet :</a:t>
            </a:r>
          </a:p>
          <a:p>
            <a:pPr marL="171450" lvl="0" indent="-171450">
              <a:buFont typeface="Arial" panose="020B0604020202020204" pitchFamily="34" charset="0"/>
              <a:buChar char="•"/>
            </a:pPr>
            <a:r>
              <a:rPr lang="fr-FR" sz="1200" kern="1200" dirty="0" smtClean="0">
                <a:solidFill>
                  <a:schemeClr val="tx1"/>
                </a:solidFill>
                <a:effectLst/>
                <a:latin typeface="Arial" charset="0"/>
                <a:ea typeface="+mn-ea"/>
                <a:cs typeface="+mn-cs"/>
              </a:rPr>
              <a:t>de réaliser </a:t>
            </a:r>
            <a:r>
              <a:rPr lang="fr-FR" sz="1200" b="1" kern="1200" dirty="0" smtClean="0">
                <a:solidFill>
                  <a:schemeClr val="tx1"/>
                </a:solidFill>
                <a:effectLst/>
                <a:latin typeface="Arial" charset="0"/>
                <a:ea typeface="+mn-ea"/>
                <a:cs typeface="+mn-cs"/>
              </a:rPr>
              <a:t>des gains grâce à une production de masse</a:t>
            </a:r>
            <a:r>
              <a:rPr lang="fr-FR" sz="1200" kern="1200" dirty="0" smtClean="0">
                <a:solidFill>
                  <a:schemeClr val="tx1"/>
                </a:solidFill>
                <a:effectLst/>
                <a:latin typeface="Arial" charset="0"/>
                <a:ea typeface="+mn-ea"/>
                <a:cs typeface="+mn-cs"/>
              </a:rPr>
              <a:t> en amont tout en proposant </a:t>
            </a:r>
            <a:r>
              <a:rPr lang="fr-FR" sz="1200" b="1" kern="1200" dirty="0" smtClean="0">
                <a:solidFill>
                  <a:schemeClr val="tx1"/>
                </a:solidFill>
                <a:effectLst/>
                <a:latin typeface="Arial" charset="0"/>
                <a:ea typeface="+mn-ea"/>
                <a:cs typeface="+mn-cs"/>
              </a:rPr>
              <a:t>une large gamme de produits</a:t>
            </a:r>
            <a:r>
              <a:rPr lang="fr-FR" sz="1200" kern="1200" dirty="0" smtClean="0">
                <a:solidFill>
                  <a:schemeClr val="tx1"/>
                </a:solidFill>
                <a:effectLst/>
                <a:latin typeface="Arial" charset="0"/>
                <a:ea typeface="+mn-ea"/>
                <a:cs typeface="+mn-cs"/>
              </a:rPr>
              <a:t> au client.</a:t>
            </a:r>
          </a:p>
          <a:p>
            <a:pPr marL="171450" lvl="0" indent="-171450">
              <a:buFont typeface="Arial" panose="020B0604020202020204" pitchFamily="34" charset="0"/>
              <a:buChar char="•"/>
            </a:pPr>
            <a:r>
              <a:rPr lang="fr-FR" sz="1200" kern="1200" dirty="0" smtClean="0">
                <a:solidFill>
                  <a:schemeClr val="tx1"/>
                </a:solidFill>
                <a:effectLst/>
                <a:latin typeface="Arial" charset="0"/>
                <a:ea typeface="+mn-ea"/>
                <a:cs typeface="+mn-cs"/>
              </a:rPr>
              <a:t>de </a:t>
            </a:r>
            <a:r>
              <a:rPr lang="fr-FR" sz="1200" b="1" kern="1200" dirty="0" smtClean="0">
                <a:solidFill>
                  <a:schemeClr val="tx1"/>
                </a:solidFill>
                <a:effectLst/>
                <a:latin typeface="Arial" charset="0"/>
                <a:ea typeface="+mn-ea"/>
                <a:cs typeface="+mn-cs"/>
              </a:rPr>
              <a:t>réduire</a:t>
            </a:r>
            <a:r>
              <a:rPr lang="fr-FR" sz="1200" b="1" u="none" strike="noStrike" kern="1200" dirty="0" smtClean="0">
                <a:solidFill>
                  <a:schemeClr val="tx1"/>
                </a:solidFill>
                <a:effectLst/>
                <a:latin typeface="Arial" charset="0"/>
                <a:ea typeface="+mn-ea"/>
                <a:cs typeface="+mn-cs"/>
              </a:rPr>
              <a:t> le délai</a:t>
            </a:r>
            <a:r>
              <a:rPr lang="fr-FR" sz="1200" kern="1200" dirty="0" smtClean="0">
                <a:solidFill>
                  <a:schemeClr val="tx1"/>
                </a:solidFill>
                <a:effectLst/>
                <a:latin typeface="Arial" charset="0"/>
                <a:ea typeface="+mn-ea"/>
                <a:cs typeface="+mn-cs"/>
              </a:rPr>
              <a:t> de satisfaction de la demande client.</a:t>
            </a:r>
          </a:p>
          <a:p>
            <a:pPr marL="171450" lvl="0" indent="-171450">
              <a:buFont typeface="Arial" panose="020B0604020202020204" pitchFamily="34" charset="0"/>
              <a:buChar char="•"/>
            </a:pPr>
            <a:r>
              <a:rPr lang="fr-FR" sz="1200" kern="1200" dirty="0" smtClean="0">
                <a:solidFill>
                  <a:schemeClr val="tx1"/>
                </a:solidFill>
                <a:effectLst/>
                <a:latin typeface="Arial" charset="0"/>
                <a:ea typeface="+mn-ea"/>
                <a:cs typeface="+mn-cs"/>
              </a:rPr>
              <a:t>d’</a:t>
            </a:r>
            <a:r>
              <a:rPr lang="fr-FR" sz="1200" b="1" kern="1200" dirty="0" smtClean="0">
                <a:solidFill>
                  <a:schemeClr val="tx1"/>
                </a:solidFill>
                <a:effectLst/>
                <a:latin typeface="Arial" charset="0"/>
                <a:ea typeface="+mn-ea"/>
                <a:cs typeface="+mn-cs"/>
              </a:rPr>
              <a:t>accroître la flexibilité</a:t>
            </a:r>
            <a:r>
              <a:rPr lang="fr-FR" sz="1200" kern="1200" dirty="0" smtClean="0">
                <a:solidFill>
                  <a:schemeClr val="tx1"/>
                </a:solidFill>
                <a:effectLst/>
                <a:latin typeface="Arial" charset="0"/>
                <a:ea typeface="+mn-ea"/>
                <a:cs typeface="+mn-cs"/>
              </a:rPr>
              <a:t>..</a:t>
            </a:r>
          </a:p>
          <a:p>
            <a:r>
              <a:rPr lang="fr-FR" sz="1200" kern="1200" dirty="0" smtClean="0">
                <a:solidFill>
                  <a:schemeClr val="tx1"/>
                </a:solidFill>
                <a:effectLst/>
                <a:latin typeface="Arial" charset="0"/>
                <a:ea typeface="+mn-ea"/>
                <a:cs typeface="+mn-cs"/>
              </a:rPr>
              <a:t> </a:t>
            </a:r>
          </a:p>
          <a:p>
            <a:endParaRPr lang="fr-FR" dirty="0"/>
          </a:p>
        </p:txBody>
      </p:sp>
    </p:spTree>
    <p:extLst>
      <p:ext uri="{BB962C8B-B14F-4D97-AF65-F5344CB8AC3E}">
        <p14:creationId xmlns:p14="http://schemas.microsoft.com/office/powerpoint/2010/main" val="216840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92188" y="768350"/>
            <a:ext cx="5114925" cy="3836988"/>
          </a:xfrm>
          <a:ln/>
          <a:extLst>
            <a:ext uri="{FAA26D3D-D897-4be2-8F04-BA451C77F1D7}">
              <ma14:placeholderFlag xmlns="" xmlns:ma14="http://schemas.microsoft.com/office/mac/drawingml/2011/main" val="1"/>
            </a:ext>
          </a:extLst>
        </p:spPr>
      </p:sp>
      <p:sp>
        <p:nvSpPr>
          <p:cNvPr id="132099" name="Rectangle 3"/>
          <p:cNvSpPr>
            <a:spLocks noGrp="1" noChangeArrowheads="1"/>
          </p:cNvSpPr>
          <p:nvPr>
            <p:ph type="body" idx="1"/>
          </p:nvPr>
        </p:nvSpPr>
        <p:spPr/>
        <p:txBody>
          <a:bodyPr/>
          <a:lstStyle/>
          <a:p>
            <a:pPr algn="just"/>
            <a:r>
              <a:rPr lang="fr-FR" dirty="0" smtClean="0">
                <a:solidFill>
                  <a:schemeClr val="tx2"/>
                </a:solidFill>
              </a:rPr>
              <a:t>La</a:t>
            </a:r>
            <a:r>
              <a:rPr lang="fr-FR" baseline="0" dirty="0" smtClean="0">
                <a:solidFill>
                  <a:schemeClr val="tx2"/>
                </a:solidFill>
              </a:rPr>
              <a:t> satisfaction des besoins des clients passe par trois grandes étapes :</a:t>
            </a:r>
          </a:p>
          <a:p>
            <a:pPr algn="just"/>
            <a:r>
              <a:rPr lang="fr-FR" sz="1200" b="1" kern="1200" dirty="0" smtClean="0">
                <a:solidFill>
                  <a:schemeClr val="tx2"/>
                </a:solidFill>
                <a:latin typeface="Arial" charset="0"/>
                <a:ea typeface="ＭＳ Ｐゴシック" charset="0"/>
                <a:cs typeface="Arial Narrow"/>
              </a:rPr>
              <a:t>Quels produits doivent être</a:t>
            </a:r>
            <a:r>
              <a:rPr lang="fr-FR" sz="1200" b="1" kern="1200" baseline="0" dirty="0" smtClean="0">
                <a:solidFill>
                  <a:schemeClr val="tx2"/>
                </a:solidFill>
                <a:latin typeface="Arial" charset="0"/>
                <a:ea typeface="ＭＳ Ｐゴシック" charset="0"/>
                <a:cs typeface="Arial Narrow"/>
              </a:rPr>
              <a:t> </a:t>
            </a:r>
            <a:r>
              <a:rPr lang="fr-FR" sz="1200" b="1" kern="1200" dirty="0" smtClean="0">
                <a:solidFill>
                  <a:schemeClr val="tx2"/>
                </a:solidFill>
                <a:latin typeface="Arial" charset="0"/>
                <a:ea typeface="ＭＳ Ｐゴシック" charset="0"/>
                <a:cs typeface="Arial Narrow"/>
              </a:rPr>
              <a:t>offerts par l'entreprise ? </a:t>
            </a:r>
            <a:r>
              <a:rPr lang="fr-FR" sz="1200" kern="1200" dirty="0" smtClean="0">
                <a:solidFill>
                  <a:schemeClr val="tx2"/>
                </a:solidFill>
                <a:latin typeface="Arial" charset="0"/>
                <a:ea typeface="ＭＳ Ｐゴシック" charset="0"/>
                <a:cs typeface="Arial Narrow"/>
              </a:rPr>
              <a:t>C’est le rôle de la fonction marketing de définir la gamme des produits et leurs caractéristiques souhaitées. Ces souhaits sont transmis au Bureau d’Études</a:t>
            </a:r>
            <a:r>
              <a:rPr lang="fr-FR" sz="1200" kern="1200" baseline="0" dirty="0" smtClean="0">
                <a:solidFill>
                  <a:schemeClr val="tx2"/>
                </a:solidFill>
                <a:latin typeface="Arial" charset="0"/>
                <a:ea typeface="ＭＳ Ｐゴシック" charset="0"/>
                <a:cs typeface="Arial Narrow"/>
              </a:rPr>
              <a:t> qui réalise l’étude technique et spécifie les produits de façon détaillée.</a:t>
            </a:r>
          </a:p>
          <a:p>
            <a:pPr algn="just"/>
            <a:r>
              <a:rPr lang="fr-FR" sz="1200" b="1" kern="1200" dirty="0" smtClean="0">
                <a:solidFill>
                  <a:schemeClr val="tx2"/>
                </a:solidFill>
                <a:latin typeface="Arial" charset="0"/>
                <a:ea typeface="ＭＳ Ｐゴシック" charset="0"/>
                <a:cs typeface="Arial Narrow"/>
              </a:rPr>
              <a:t>Comment doivent-ils</a:t>
            </a:r>
            <a:r>
              <a:rPr lang="fr-FR" sz="1200" b="1" kern="1200" baseline="0" dirty="0" smtClean="0">
                <a:solidFill>
                  <a:schemeClr val="tx2"/>
                </a:solidFill>
                <a:latin typeface="Arial" charset="0"/>
                <a:ea typeface="ＭＳ Ｐゴシック" charset="0"/>
                <a:cs typeface="Arial Narrow"/>
              </a:rPr>
              <a:t> </a:t>
            </a:r>
            <a:r>
              <a:rPr lang="fr-FR" sz="1200" b="1" kern="1200" dirty="0" smtClean="0">
                <a:solidFill>
                  <a:schemeClr val="tx2"/>
                </a:solidFill>
                <a:latin typeface="Arial" charset="0"/>
                <a:ea typeface="ＭＳ Ｐゴシック" charset="0"/>
                <a:cs typeface="Arial Narrow"/>
              </a:rPr>
              <a:t>être fabriqués ? </a:t>
            </a:r>
            <a:r>
              <a:rPr lang="fr-FR" sz="1200" kern="1200" dirty="0" smtClean="0">
                <a:solidFill>
                  <a:schemeClr val="tx2"/>
                </a:solidFill>
                <a:latin typeface="Arial" charset="0"/>
                <a:ea typeface="ＭＳ Ｐゴシック" charset="0"/>
                <a:cs typeface="Arial Narrow"/>
              </a:rPr>
              <a:t>Les produits étant spécifiés, il faut concevoir leur processus de production. Celui-ci va impliquer la mise en œuvre d’équipements et le travail du personnel. La bonne conception du processus de fabrication</a:t>
            </a:r>
            <a:r>
              <a:rPr lang="fr-FR" sz="1200" kern="1200" baseline="0" dirty="0" smtClean="0">
                <a:solidFill>
                  <a:schemeClr val="tx2"/>
                </a:solidFill>
                <a:latin typeface="Arial" charset="0"/>
                <a:ea typeface="ＭＳ Ｐゴシック" charset="0"/>
                <a:cs typeface="Arial Narrow"/>
              </a:rPr>
              <a:t> a une influence déterminante sur les coûts et la qualité des produits livrés aux clients.</a:t>
            </a:r>
          </a:p>
          <a:p>
            <a:pPr algn="just"/>
            <a:r>
              <a:rPr lang="fr-FR" sz="1200" b="1" kern="1200" dirty="0" smtClean="0">
                <a:solidFill>
                  <a:schemeClr val="tx2"/>
                </a:solidFill>
                <a:latin typeface="Arial" charset="0"/>
                <a:ea typeface="ＭＳ Ｐゴシック" charset="0"/>
                <a:cs typeface="Arial Narrow"/>
              </a:rPr>
              <a:t>Combien doit-on en fabriquer </a:t>
            </a:r>
            <a:r>
              <a:rPr lang="fr-FR" sz="1200" kern="1200" dirty="0" smtClean="0">
                <a:solidFill>
                  <a:schemeClr val="tx2"/>
                </a:solidFill>
                <a:latin typeface="Arial" charset="0"/>
                <a:ea typeface="ＭＳ Ｐゴシック" charset="0"/>
                <a:cs typeface="Arial Narrow"/>
              </a:rPr>
              <a:t>? Selon les quantités de produits que le service commercial espère vendre, on doit choisir un niveau de capacité de production. Si la capacité est insuffisante, la demande ne pourra être satisfaite et les clients livrés en retard. Si la capacité est excédentaire, l’entreprise supportera des investissements inutiles. Une bonne adaptation de la capacité de production à la demande commerciale conditionne les délais de livraison</a:t>
            </a:r>
            <a:r>
              <a:rPr lang="fr-FR" sz="1200" kern="1200" baseline="0" dirty="0" smtClean="0">
                <a:solidFill>
                  <a:schemeClr val="tx2"/>
                </a:solidFill>
                <a:latin typeface="Arial" charset="0"/>
                <a:ea typeface="ＭＳ Ｐゴシック" charset="0"/>
                <a:cs typeface="Arial Narrow"/>
              </a:rPr>
              <a:t> et les coûts de revient.</a:t>
            </a:r>
            <a:endParaRPr lang="fr-FR" sz="1200" kern="1200" dirty="0" smtClean="0">
              <a:solidFill>
                <a:schemeClr val="tx2"/>
              </a:solidFill>
              <a:latin typeface="Arial" charset="0"/>
              <a:ea typeface="ＭＳ Ｐゴシック" charset="0"/>
              <a:cs typeface="Arial Narrow"/>
            </a:endParaRPr>
          </a:p>
          <a:p>
            <a:endParaRPr lang="fr-FR" sz="1200" kern="1200" dirty="0" smtClean="0">
              <a:solidFill>
                <a:schemeClr val="tx2"/>
              </a:solidFill>
              <a:latin typeface="Arial" charset="0"/>
              <a:ea typeface="ＭＳ Ｐゴシック" charset="0"/>
              <a:cs typeface="Arial Narrow"/>
            </a:endParaRPr>
          </a:p>
          <a:p>
            <a:endParaRPr lang="fr-FR" sz="1200" kern="1200" dirty="0" smtClean="0">
              <a:solidFill>
                <a:schemeClr val="tx2"/>
              </a:solidFill>
              <a:latin typeface="Arial" charset="0"/>
              <a:ea typeface="ＭＳ Ｐゴシック" charset="0"/>
              <a:cs typeface="Arial Narrow"/>
            </a:endParaRPr>
          </a:p>
          <a:p>
            <a:endParaRPr lang="fr-FR" dirty="0">
              <a:solidFill>
                <a:schemeClr val="tx2"/>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81298" y="4829274"/>
            <a:ext cx="6552728" cy="4630737"/>
          </a:xfrm>
        </p:spPr>
        <p:txBody>
          <a:bodyPr/>
          <a:lstStyle/>
          <a:p>
            <a:r>
              <a:rPr lang="fr-FR" sz="1200" b="0" i="0" kern="1200" dirty="0" smtClean="0">
                <a:solidFill>
                  <a:schemeClr val="tx1"/>
                </a:solidFill>
                <a:effectLst/>
                <a:latin typeface="Arial" charset="0"/>
                <a:ea typeface="+mn-ea"/>
                <a:cs typeface="+mn-cs"/>
              </a:rPr>
              <a:t>Un service est une prestation qui consiste en « la mise à disposition d'une capacité technique ou intellectuelle » ou en « la fourniture d'un travail directement utile pour l'usager, sans transformation de matière ».</a:t>
            </a:r>
          </a:p>
          <a:p>
            <a:r>
              <a:rPr lang="fr-FR" sz="1200" b="0" i="0" kern="1200" dirty="0" smtClean="0">
                <a:solidFill>
                  <a:schemeClr val="tx1"/>
                </a:solidFill>
                <a:effectLst/>
                <a:latin typeface="Arial" charset="0"/>
                <a:ea typeface="+mn-ea"/>
                <a:cs typeface="+mn-cs"/>
              </a:rPr>
              <a:t>Fournir un service correspond à une production économique de nature particulière puisqu'elle ne consiste pas en la fourniture d'un bien tangible à un client. En ce sens, un coiffeur, un cabinet d'avocat, un hôpital, un restaurant, un commerce, une entreprise de transport ou une banque produisent des services et non pas des biens.</a:t>
            </a:r>
          </a:p>
          <a:p>
            <a:r>
              <a:rPr lang="fr-FR" sz="1200" b="0" i="0" kern="1200" dirty="0" smtClean="0">
                <a:solidFill>
                  <a:schemeClr val="tx1"/>
                </a:solidFill>
                <a:effectLst/>
                <a:latin typeface="Arial" charset="0"/>
                <a:ea typeface="+mn-ea"/>
                <a:cs typeface="+mn-cs"/>
              </a:rPr>
              <a:t>Les services sont un secteur d'activité.</a:t>
            </a:r>
          </a:p>
          <a:p>
            <a:r>
              <a:rPr lang="fr-FR" sz="1200" b="0" i="0" kern="1200" dirty="0" smtClean="0">
                <a:solidFill>
                  <a:schemeClr val="tx1"/>
                </a:solidFill>
                <a:effectLst/>
                <a:latin typeface="Arial" charset="0"/>
                <a:ea typeface="+mn-ea"/>
                <a:cs typeface="+mn-cs"/>
              </a:rPr>
              <a:t>Les services étant consommés dans le même temps nécessaire pour les produire sont considérés comme n'étant pas « stockables ».</a:t>
            </a:r>
          </a:p>
          <a:p>
            <a:r>
              <a:rPr lang="fr-FR" sz="1200" b="1" i="0" kern="1200" dirty="0" smtClean="0">
                <a:solidFill>
                  <a:schemeClr val="tx1"/>
                </a:solidFill>
                <a:effectLst/>
                <a:latin typeface="Arial" charset="0"/>
                <a:ea typeface="+mn-ea"/>
                <a:cs typeface="+mn-cs"/>
              </a:rPr>
              <a:t>Christopher Lovelock </a:t>
            </a:r>
            <a:r>
              <a:rPr lang="fr-FR" sz="1200" b="0" i="0" kern="1200" dirty="0" smtClean="0">
                <a:solidFill>
                  <a:schemeClr val="tx1"/>
                </a:solidFill>
                <a:effectLst/>
                <a:latin typeface="Arial" charset="0"/>
                <a:ea typeface="+mn-ea"/>
                <a:cs typeface="+mn-cs"/>
              </a:rPr>
              <a:t>distingue quatre grandes catégories de service (ou de prestation ou de servuction). Il les différencie d'une part par la nature de la prestation : l'action concrète, tangible celle d'un kiné ou d'un coiffeur qui fait physiquement quelque chose ou bien l'action psychologique, intellectuelle, immatérielle, d'un professeur, d'un psychothérapeute ou d'un expert-comptable ; et d'autre part, part l'objet du service, ce sur quoi il porte : des personnes (leur corps ou leurs esprit) ou des choses (tangibles ou intangibles comme les chiffres). Cela donne une matrice :</a:t>
            </a:r>
          </a:p>
          <a:p>
            <a:pPr marL="171450" indent="-171450">
              <a:buFont typeface="Arial" panose="020B0604020202020204" pitchFamily="34" charset="0"/>
              <a:buChar char="•"/>
            </a:pPr>
            <a:r>
              <a:rPr lang="fr-FR" sz="1200" b="0" i="0" kern="1200" dirty="0" smtClean="0">
                <a:solidFill>
                  <a:schemeClr val="tx1"/>
                </a:solidFill>
                <a:effectLst/>
                <a:latin typeface="Arial" charset="0"/>
                <a:ea typeface="+mn-ea"/>
                <a:cs typeface="+mn-cs"/>
              </a:rPr>
              <a:t>Les services concrets rendus aux personnes : les coiffeurs, les transports de personnes, les soins médicaux et chirurgicaux, etc. ;</a:t>
            </a:r>
          </a:p>
          <a:p>
            <a:pPr marL="171450" indent="-171450">
              <a:buFont typeface="Arial" panose="020B0604020202020204" pitchFamily="34" charset="0"/>
              <a:buChar char="•"/>
            </a:pPr>
            <a:r>
              <a:rPr lang="fr-FR" sz="1200" b="0" i="0" kern="1200" dirty="0" smtClean="0">
                <a:solidFill>
                  <a:schemeClr val="tx1"/>
                </a:solidFill>
                <a:effectLst/>
                <a:latin typeface="Arial" charset="0"/>
                <a:ea typeface="+mn-ea"/>
                <a:cs typeface="+mn-cs"/>
              </a:rPr>
              <a:t>Les services concrets portant sur des choses ; le transport de fret, le nettoyage à sec, la réparation automobile, le dépannage domestique ou professionnel (ascenseur, etc.) ;</a:t>
            </a:r>
          </a:p>
          <a:p>
            <a:pPr marL="171450" indent="-171450">
              <a:buFont typeface="Arial" panose="020B0604020202020204" pitchFamily="34" charset="0"/>
              <a:buChar char="•"/>
            </a:pPr>
            <a:r>
              <a:rPr lang="fr-FR" sz="1200" b="0" i="0" kern="1200" dirty="0" smtClean="0">
                <a:solidFill>
                  <a:schemeClr val="tx1"/>
                </a:solidFill>
                <a:effectLst/>
                <a:latin typeface="Arial" charset="0"/>
                <a:ea typeface="+mn-ea"/>
                <a:cs typeface="+mn-cs"/>
              </a:rPr>
              <a:t>Les services abstraits s'adressant à l'intelligence ou au sens : enseignement, divertissement ;</a:t>
            </a:r>
          </a:p>
          <a:p>
            <a:pPr marL="171450" indent="-171450">
              <a:buFont typeface="Arial" panose="020B0604020202020204" pitchFamily="34" charset="0"/>
              <a:buChar char="•"/>
            </a:pPr>
            <a:r>
              <a:rPr lang="fr-FR" sz="1200" b="0" i="0" kern="1200" dirty="0" smtClean="0">
                <a:solidFill>
                  <a:schemeClr val="tx1"/>
                </a:solidFill>
                <a:effectLst/>
                <a:latin typeface="Arial" charset="0"/>
                <a:ea typeface="+mn-ea"/>
                <a:cs typeface="+mn-cs"/>
              </a:rPr>
              <a:t>Les services portant sur des entités intangibles, numériques : compte bancaire, crédit, assurances.</a:t>
            </a:r>
          </a:p>
          <a:p>
            <a:endParaRPr lang="fr-FR" dirty="0"/>
          </a:p>
        </p:txBody>
      </p:sp>
    </p:spTree>
    <p:extLst>
      <p:ext uri="{BB962C8B-B14F-4D97-AF65-F5344CB8AC3E}">
        <p14:creationId xmlns:p14="http://schemas.microsoft.com/office/powerpoint/2010/main" val="2264904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09290" y="4875213"/>
            <a:ext cx="6480720" cy="4630737"/>
          </a:xfrm>
        </p:spPr>
        <p:txBody>
          <a:bodyPr/>
          <a:lstStyle/>
          <a:p>
            <a:pPr algn="just"/>
            <a:r>
              <a:rPr lang="fr-FR" sz="1200" b="1" i="0" kern="1200" dirty="0" smtClean="0">
                <a:solidFill>
                  <a:schemeClr val="tx1"/>
                </a:solidFill>
                <a:effectLst/>
                <a:latin typeface="Arial" charset="0"/>
                <a:ea typeface="+mn-ea"/>
                <a:cs typeface="+mn-cs"/>
              </a:rPr>
              <a:t>Ateliers à cheminements multiples (Job Shop)</a:t>
            </a:r>
            <a:endParaRPr lang="fr-FR" sz="1200" b="0" i="0" kern="1200" dirty="0" smtClean="0">
              <a:solidFill>
                <a:schemeClr val="tx1"/>
              </a:solidFill>
              <a:effectLst/>
              <a:latin typeface="Arial" charset="0"/>
              <a:ea typeface="+mn-ea"/>
              <a:cs typeface="+mn-cs"/>
            </a:endParaRPr>
          </a:p>
          <a:p>
            <a:pPr algn="just"/>
            <a:r>
              <a:rPr lang="fr-FR" sz="1200" b="0" i="0" kern="1200" dirty="0" smtClean="0">
                <a:solidFill>
                  <a:schemeClr val="tx1"/>
                </a:solidFill>
                <a:effectLst/>
                <a:latin typeface="Arial" charset="0"/>
                <a:ea typeface="+mn-ea"/>
                <a:cs typeface="+mn-cs"/>
              </a:rPr>
              <a:t>Les ateliers en Job Shop sont des unités manufacturières traitant une variété de produits individuels dont la production requiert divers types de machines dans des séquences variées. L’une des caractéristiques d’un atelier à cheminement multiple est que la demande pour un produit particulier est généralement d’un volume petit ou moyen. Une autre caractéristique est la variabilité dans les opérations et un mix produit constamment changeant. Ainsi, il est nécessaire que le système soit de nature flexible. Dans un sens général, la flexibilité est la capacité d’un système de répondre aux variations dans l’environnement.</a:t>
            </a:r>
          </a:p>
          <a:p>
            <a:pPr algn="just"/>
            <a:r>
              <a:rPr lang="fr-FR" sz="1200" b="0" i="0" kern="1200" dirty="0" smtClean="0">
                <a:solidFill>
                  <a:schemeClr val="tx1"/>
                </a:solidFill>
                <a:effectLst/>
                <a:latin typeface="Arial" charset="0"/>
                <a:ea typeface="+mn-ea"/>
                <a:cs typeface="+mn-cs"/>
              </a:rPr>
              <a:t>L’objectif le plus considéré dans le cas d’un atelier en Job</a:t>
            </a:r>
            <a:r>
              <a:rPr lang="fr-FR" sz="1200" b="0" i="0" kern="1200" baseline="0" dirty="0" smtClean="0">
                <a:solidFill>
                  <a:schemeClr val="tx1"/>
                </a:solidFill>
                <a:effectLst/>
                <a:latin typeface="Arial" charset="0"/>
                <a:ea typeface="+mn-ea"/>
                <a:cs typeface="+mn-cs"/>
              </a:rPr>
              <a:t> Shop </a:t>
            </a:r>
            <a:r>
              <a:rPr lang="fr-FR" sz="1200" b="0" i="0" kern="1200" dirty="0" smtClean="0">
                <a:solidFill>
                  <a:schemeClr val="tx1"/>
                </a:solidFill>
                <a:effectLst/>
                <a:latin typeface="Arial" charset="0"/>
                <a:ea typeface="+mn-ea"/>
                <a:cs typeface="+mn-cs"/>
              </a:rPr>
              <a:t>est le même que celui considéré pour un atelier à Flow Shop, à savoir trouver une séquence de tâches sur les machines qui minimise le temps total de production.</a:t>
            </a:r>
          </a:p>
          <a:p>
            <a:pPr algn="just"/>
            <a:r>
              <a:rPr lang="fr-FR" sz="1200" b="1" i="0" kern="1200" dirty="0" smtClean="0">
                <a:solidFill>
                  <a:schemeClr val="tx1"/>
                </a:solidFill>
                <a:effectLst/>
                <a:latin typeface="Arial" charset="0"/>
                <a:ea typeface="+mn-ea"/>
                <a:cs typeface="+mn-cs"/>
              </a:rPr>
              <a:t>Ateliers à cheminement unique (Flow Shop)</a:t>
            </a:r>
          </a:p>
          <a:p>
            <a:pPr algn="just"/>
            <a:r>
              <a:rPr lang="fr-FR" sz="1200" b="0" i="0" kern="1200" dirty="0" smtClean="0">
                <a:solidFill>
                  <a:schemeClr val="tx1"/>
                </a:solidFill>
                <a:effectLst/>
                <a:latin typeface="Arial" charset="0"/>
                <a:ea typeface="+mn-ea"/>
                <a:cs typeface="+mn-cs"/>
              </a:rPr>
              <a:t>Un atelier en</a:t>
            </a:r>
            <a:r>
              <a:rPr lang="fr-FR" sz="1200" b="0" i="0" kern="1200" baseline="0" dirty="0" smtClean="0">
                <a:solidFill>
                  <a:schemeClr val="tx1"/>
                </a:solidFill>
                <a:effectLst/>
                <a:latin typeface="Arial" charset="0"/>
                <a:ea typeface="+mn-ea"/>
                <a:cs typeface="+mn-cs"/>
              </a:rPr>
              <a:t> Flow Shop </a:t>
            </a:r>
            <a:r>
              <a:rPr lang="fr-FR" sz="1200" b="0" i="0" kern="1200" dirty="0" smtClean="0">
                <a:solidFill>
                  <a:schemeClr val="tx1"/>
                </a:solidFill>
                <a:effectLst/>
                <a:latin typeface="Arial" charset="0"/>
                <a:ea typeface="+mn-ea"/>
                <a:cs typeface="+mn-cs"/>
              </a:rPr>
              <a:t>est un atelier où le processus d’élaboration de produits est dit « linéaire », c'est-à-dire lorsque les étapes de transformation sont identiques pour tous les produits fabriqués. Selon les types de produits élaborés, on distingue la production continue et la production discrète. La production continue est caractérisée par la fluidité de son processus et l’élimination du stockage. C'est le cas notamment dans les raffineries, les cimenteries, les papeteries... La production discrète de masse s’applique principalement aux produits de grande consommation fabriqués à la chaîne (automobile, la majorité du domaine du textile, machines-outils…) </a:t>
            </a:r>
          </a:p>
          <a:p>
            <a:pPr algn="just"/>
            <a:r>
              <a:rPr lang="fr-FR" sz="1200" b="0" i="0" kern="1200" dirty="0" smtClean="0">
                <a:solidFill>
                  <a:schemeClr val="tx1"/>
                </a:solidFill>
                <a:effectLst/>
                <a:latin typeface="Arial" charset="0"/>
                <a:ea typeface="+mn-ea"/>
                <a:cs typeface="+mn-cs"/>
              </a:rPr>
              <a:t>Dans les deux cas, les machines peuvent être dédiées à une opération précise, et sont implantées en fonction de leur séquence d’intervention dans la gamme de production.</a:t>
            </a:r>
          </a:p>
          <a:p>
            <a:pPr algn="just"/>
            <a:r>
              <a:rPr lang="fr-FR" sz="1200" b="0" i="0" kern="1200" dirty="0" smtClean="0">
                <a:solidFill>
                  <a:schemeClr val="tx1"/>
                </a:solidFill>
                <a:effectLst/>
                <a:latin typeface="Arial" charset="0"/>
                <a:ea typeface="+mn-ea"/>
                <a:cs typeface="+mn-cs"/>
              </a:rPr>
              <a:t>L’un des objectifs principaux dans le cas d’atelier à cheminement unique est de trouver une séquence des tâches en main qui respecte un ensemble de contraintes et qui minimise le temps total de production.</a:t>
            </a:r>
          </a:p>
          <a:p>
            <a:pPr algn="just"/>
            <a:endParaRPr lang="fr-FR" sz="1200" b="0" i="0" kern="1200" dirty="0" smtClean="0">
              <a:solidFill>
                <a:schemeClr val="tx1"/>
              </a:solidFill>
              <a:effectLst/>
              <a:latin typeface="Arial" charset="0"/>
              <a:ea typeface="+mn-ea"/>
              <a:cs typeface="+mn-cs"/>
            </a:endParaRPr>
          </a:p>
          <a:p>
            <a:pPr algn="just"/>
            <a:endParaRPr lang="fr-FR" dirty="0"/>
          </a:p>
        </p:txBody>
      </p:sp>
    </p:spTree>
    <p:extLst>
      <p:ext uri="{BB962C8B-B14F-4D97-AF65-F5344CB8AC3E}">
        <p14:creationId xmlns:p14="http://schemas.microsoft.com/office/powerpoint/2010/main" val="527939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65225" y="868363"/>
            <a:ext cx="4768850" cy="3576637"/>
          </a:xfrm>
        </p:spPr>
      </p:sp>
      <p:sp>
        <p:nvSpPr>
          <p:cNvPr id="3" name="Espace réservé des commentaires 2"/>
          <p:cNvSpPr>
            <a:spLocks noGrp="1"/>
          </p:cNvSpPr>
          <p:nvPr>
            <p:ph type="body" idx="1"/>
          </p:nvPr>
        </p:nvSpPr>
        <p:spPr/>
        <p:txBody>
          <a:bodyPr/>
          <a:lstStyle/>
          <a:p>
            <a:r>
              <a:rPr lang="fr-FR" dirty="0" smtClean="0"/>
              <a:t>Dans un grande organisation industrielle s’adressant à un marché vaste, deux grands types d’organisation sont envisageables :</a:t>
            </a:r>
          </a:p>
          <a:p>
            <a:r>
              <a:rPr lang="fr-FR" dirty="0" smtClean="0"/>
              <a:t>- </a:t>
            </a:r>
            <a:r>
              <a:rPr lang="fr-FR" b="1" dirty="0" smtClean="0"/>
              <a:t>l’organisation par produit/marché </a:t>
            </a:r>
            <a:r>
              <a:rPr lang="fr-FR" dirty="0" smtClean="0"/>
              <a:t>: on place chaque</a:t>
            </a:r>
            <a:r>
              <a:rPr lang="fr-FR" baseline="0" dirty="0" smtClean="0"/>
              <a:t> usine au centre du marché qu’elle alimente. L’avantage est bien évidemment la proximité pour coller aux besoins de son marché et des faibles coûts de transport. L’inconvénient, c’est la faible productivité car chaque usine fabrique des petites séries.</a:t>
            </a:r>
          </a:p>
          <a:p>
            <a:r>
              <a:rPr lang="fr-FR" baseline="0" dirty="0" smtClean="0"/>
              <a:t>- l’organisation par processus :  chaque usine effectue une partie du processus pour la totalité des besoins de tous les marchés. L’avantage est une bonne productivité puisque les volumes sont importants. L’inconvénient est la rigidité et les délais face aux évolutions des marchés.</a:t>
            </a:r>
            <a:endParaRPr lang="fr-FR" dirty="0"/>
          </a:p>
        </p:txBody>
      </p:sp>
    </p:spTree>
    <p:extLst>
      <p:ext uri="{BB962C8B-B14F-4D97-AF65-F5344CB8AC3E}">
        <p14:creationId xmlns:p14="http://schemas.microsoft.com/office/powerpoint/2010/main" val="3650265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faut avoir conscience que remplacer de</a:t>
            </a:r>
            <a:r>
              <a:rPr lang="fr-FR" baseline="0" dirty="0" smtClean="0"/>
              <a:t> la main-d’œuvre par des machines revient à remplacer des coûts (relativement) variables par des coûts fixes (les amortissements des machines, personnel de maintenance…).</a:t>
            </a:r>
          </a:p>
          <a:p>
            <a:r>
              <a:rPr lang="fr-FR" baseline="0" dirty="0" smtClean="0"/>
              <a:t>Il sera plus difficile de s’adapter aux variations de la demande.</a:t>
            </a:r>
            <a:endParaRPr lang="fr-FR" dirty="0"/>
          </a:p>
        </p:txBody>
      </p:sp>
    </p:spTree>
    <p:extLst>
      <p:ext uri="{BB962C8B-B14F-4D97-AF65-F5344CB8AC3E}">
        <p14:creationId xmlns:p14="http://schemas.microsoft.com/office/powerpoint/2010/main" val="1422329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Automatiser</a:t>
            </a:r>
            <a:r>
              <a:rPr lang="fr-FR" baseline="0" dirty="0" smtClean="0"/>
              <a:t> change la structure des coûts.</a:t>
            </a:r>
          </a:p>
          <a:p>
            <a:r>
              <a:rPr lang="fr-FR" baseline="0" dirty="0" smtClean="0"/>
              <a:t>On remplace des coûts variables par des coûts fixes.</a:t>
            </a:r>
          </a:p>
          <a:p>
            <a:r>
              <a:rPr lang="fr-FR" baseline="0" dirty="0" smtClean="0"/>
              <a:t>Le point mort tend à augmenter.</a:t>
            </a:r>
          </a:p>
          <a:p>
            <a:endParaRPr lang="fr-FR" baseline="0" dirty="0" smtClean="0"/>
          </a:p>
          <a:p>
            <a:r>
              <a:rPr lang="fr-FR" b="1" baseline="0" dirty="0" smtClean="0"/>
              <a:t>Nous procéderons à une étude approfondie du point mort dans le Module 03.</a:t>
            </a:r>
            <a:endParaRPr lang="fr-FR" b="1" dirty="0"/>
          </a:p>
        </p:txBody>
      </p:sp>
    </p:spTree>
    <p:extLst>
      <p:ext uri="{BB962C8B-B14F-4D97-AF65-F5344CB8AC3E}">
        <p14:creationId xmlns:p14="http://schemas.microsoft.com/office/powerpoint/2010/main" val="356376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volumes varient selon le cycle de vie d’un produit. La durée de chaque phase peut varier grandement.</a:t>
            </a:r>
          </a:p>
          <a:p>
            <a:r>
              <a:rPr lang="fr-FR" dirty="0" smtClean="0"/>
              <a:t>Certains produits ne se vendent qu’une saison (produits de mode). Un modèle d’automobile sera fabriqué</a:t>
            </a:r>
            <a:r>
              <a:rPr lang="fr-FR" baseline="0" dirty="0" smtClean="0"/>
              <a:t> pendant une petite dizaine d’années, un avion pendant 30 ans. Le parfum Chanel n°5 a déjà bientôt un siècle.</a:t>
            </a:r>
          </a:p>
          <a:p>
            <a:r>
              <a:rPr lang="fr-FR" baseline="0" dirty="0" smtClean="0"/>
              <a:t>Dans la phase d’</a:t>
            </a:r>
            <a:r>
              <a:rPr lang="fr-FR" b="1" baseline="0" dirty="0" smtClean="0"/>
              <a:t>introduction</a:t>
            </a:r>
            <a:r>
              <a:rPr lang="fr-FR" baseline="0" dirty="0" smtClean="0"/>
              <a:t>, les volumes sont très faibles mais au fur et à mesure que le produit se fait une place sur le marché, les volumes </a:t>
            </a:r>
            <a:r>
              <a:rPr lang="fr-FR" b="1" baseline="0" dirty="0" smtClean="0"/>
              <a:t>croissent</a:t>
            </a:r>
            <a:r>
              <a:rPr lang="fr-FR" baseline="0" dirty="0" smtClean="0"/>
              <a:t> rapidement. Dans la phase de </a:t>
            </a:r>
            <a:r>
              <a:rPr lang="fr-FR" b="1" baseline="0" dirty="0" smtClean="0"/>
              <a:t>maturité</a:t>
            </a:r>
            <a:r>
              <a:rPr lang="fr-FR" baseline="0" dirty="0" smtClean="0"/>
              <a:t>, les volumes se stabilisent à un niveau élevé avant que les changements technologiques, les changements de mode ou les actions de la concurrence n’entraînent un </a:t>
            </a:r>
            <a:r>
              <a:rPr lang="fr-FR" b="1" baseline="0" dirty="0" smtClean="0"/>
              <a:t>déclin</a:t>
            </a:r>
            <a:r>
              <a:rPr lang="fr-FR" baseline="0" dirty="0" smtClean="0"/>
              <a:t>.</a:t>
            </a:r>
          </a:p>
          <a:p>
            <a:r>
              <a:rPr lang="fr-FR" baseline="0" dirty="0" smtClean="0"/>
              <a:t>La nouveauté étant un facteur essentiel d’attractivité commerciale, l’entreprise doit remplacer les produits par de nouveaux.</a:t>
            </a:r>
          </a:p>
          <a:p>
            <a:r>
              <a:rPr lang="fr-FR" baseline="0" dirty="0" smtClean="0"/>
              <a:t>Bien évidemment, les processus doivent d’adapter aux volumes à mette sur le marché. L’entreprise devra donc réorganiser en permanence sa production et ses processus.</a:t>
            </a:r>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peut créer plusieurs types de typologies que nous allons examiner.</a:t>
            </a:r>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37282" y="4613250"/>
            <a:ext cx="6696744" cy="4630737"/>
          </a:xfrm>
        </p:spPr>
        <p:txBody>
          <a:bodyPr/>
          <a:lstStyle/>
          <a:p>
            <a:r>
              <a:rPr lang="fr-FR" sz="1200" b="0" i="0" kern="1200" dirty="0" smtClean="0">
                <a:solidFill>
                  <a:schemeClr val="tx1"/>
                </a:solidFill>
                <a:effectLst/>
                <a:latin typeface="Arial" charset="0"/>
                <a:ea typeface="+mn-ea"/>
                <a:cs typeface="+mn-cs"/>
              </a:rPr>
              <a:t>L'expression « </a:t>
            </a:r>
            <a:r>
              <a:rPr lang="fr-FR" sz="1200" b="1" i="0" kern="1200" dirty="0" smtClean="0">
                <a:solidFill>
                  <a:schemeClr val="tx1"/>
                </a:solidFill>
                <a:effectLst/>
                <a:latin typeface="Arial" charset="0"/>
                <a:ea typeface="+mn-ea"/>
                <a:cs typeface="+mn-cs"/>
              </a:rPr>
              <a:t>business to business</a:t>
            </a:r>
            <a:r>
              <a:rPr lang="fr-FR" sz="1200" b="0" i="0" kern="1200" dirty="0" smtClean="0">
                <a:solidFill>
                  <a:schemeClr val="tx1"/>
                </a:solidFill>
                <a:effectLst/>
                <a:latin typeface="Arial" charset="0"/>
                <a:ea typeface="+mn-ea"/>
                <a:cs typeface="+mn-cs"/>
              </a:rPr>
              <a:t> » (« B2B », ou « commerce B to B ») désigne l'ensemble des activités d'une entreprise</a:t>
            </a:r>
            <a:r>
              <a:rPr lang="fr-FR" sz="1200" b="0" i="0" kern="1200" baseline="0" dirty="0" smtClean="0">
                <a:solidFill>
                  <a:schemeClr val="tx1"/>
                </a:solidFill>
                <a:effectLst/>
                <a:latin typeface="Arial" charset="0"/>
                <a:ea typeface="+mn-ea"/>
                <a:cs typeface="+mn-cs"/>
              </a:rPr>
              <a:t> </a:t>
            </a:r>
            <a:r>
              <a:rPr lang="fr-FR" sz="1200" b="0" i="0" kern="1200" dirty="0" smtClean="0">
                <a:solidFill>
                  <a:schemeClr val="tx1"/>
                </a:solidFill>
                <a:effectLst/>
                <a:latin typeface="Arial" charset="0"/>
                <a:ea typeface="+mn-ea"/>
                <a:cs typeface="+mn-cs"/>
              </a:rPr>
              <a:t>visant une clientèle d'entreprises, ou l'ensemble d'architectures techniques et logicielles informatiques permettant de mettre en relation des entreprises.</a:t>
            </a:r>
          </a:p>
          <a:p>
            <a:r>
              <a:rPr lang="fr-FR" sz="1200" b="0" i="0" kern="1200" dirty="0" smtClean="0">
                <a:solidFill>
                  <a:schemeClr val="tx1"/>
                </a:solidFill>
                <a:effectLst/>
                <a:latin typeface="Arial" charset="0"/>
                <a:ea typeface="+mn-ea"/>
                <a:cs typeface="+mn-cs"/>
              </a:rPr>
              <a:t>Le marketing B to B représente l’ensemble des relations commerciales entre les entreprises et les professionnels (entreprises, administrations, artisans, professions libérales, associations…). On l’appelle aussi « commerce interentreprises ». Le marketing industriel (échange de biens industriels) et le marketing d’affaires (projet, solution, clés en main) sont des sous-ensembles du marketing B to B.</a:t>
            </a:r>
          </a:p>
          <a:p>
            <a:r>
              <a:rPr lang="fr-FR" sz="1200" b="0" i="0" kern="1200" dirty="0" smtClean="0">
                <a:solidFill>
                  <a:schemeClr val="tx1"/>
                </a:solidFill>
                <a:effectLst/>
                <a:latin typeface="Arial" charset="0"/>
                <a:ea typeface="+mn-ea"/>
                <a:cs typeface="+mn-cs"/>
              </a:rPr>
              <a:t>Il est très difficile de connaître à ce jour l’importance des activités en B to B car une même entreprise peut vendre des produits à une autre qui seront destinés au grand public et vendre ces mêmes produits à une entreprise qui elle les distribuera à des professionnels. Selon les statistiques européennes, les échanges interentreprises représenteraient approximativement les deux tiers du total des échanges commerciaux dans les pays de l’union européenne.</a:t>
            </a:r>
          </a:p>
          <a:p>
            <a:r>
              <a:rPr lang="fr-FR" sz="1200" b="0" i="0" kern="1200" dirty="0" smtClean="0">
                <a:solidFill>
                  <a:schemeClr val="tx1"/>
                </a:solidFill>
                <a:effectLst/>
                <a:latin typeface="Arial" charset="0"/>
                <a:ea typeface="+mn-ea"/>
                <a:cs typeface="+mn-cs"/>
              </a:rPr>
              <a:t>L'expression « </a:t>
            </a:r>
            <a:r>
              <a:rPr lang="fr-FR" sz="1200" b="1" i="1" kern="1200" dirty="0" smtClean="0">
                <a:solidFill>
                  <a:schemeClr val="tx1"/>
                </a:solidFill>
                <a:effectLst/>
                <a:latin typeface="Arial" charset="0"/>
                <a:ea typeface="+mn-ea"/>
                <a:cs typeface="+mn-cs"/>
              </a:rPr>
              <a:t>business to consumer</a:t>
            </a:r>
            <a:r>
              <a:rPr lang="fr-FR" sz="1200" b="0" i="0" kern="1200" dirty="0" smtClean="0">
                <a:solidFill>
                  <a:schemeClr val="tx1"/>
                </a:solidFill>
                <a:effectLst/>
                <a:latin typeface="Arial" charset="0"/>
                <a:ea typeface="+mn-ea"/>
                <a:cs typeface="+mn-cs"/>
              </a:rPr>
              <a:t> » (« </a:t>
            </a:r>
            <a:r>
              <a:rPr lang="fr-FR" sz="1200" b="1" i="0" kern="1200" dirty="0" smtClean="0">
                <a:solidFill>
                  <a:schemeClr val="tx1"/>
                </a:solidFill>
                <a:effectLst/>
                <a:latin typeface="Arial" charset="0"/>
                <a:ea typeface="+mn-ea"/>
                <a:cs typeface="+mn-cs"/>
              </a:rPr>
              <a:t>B2C</a:t>
            </a:r>
            <a:r>
              <a:rPr lang="fr-FR" sz="1200" b="0" i="0" kern="1200" dirty="0" smtClean="0">
                <a:solidFill>
                  <a:schemeClr val="tx1"/>
                </a:solidFill>
                <a:effectLst/>
                <a:latin typeface="Arial" charset="0"/>
                <a:ea typeface="+mn-ea"/>
                <a:cs typeface="+mn-cs"/>
              </a:rPr>
              <a:t> » ou « </a:t>
            </a:r>
            <a:r>
              <a:rPr lang="fr-FR" sz="1200" b="1" i="0" kern="1200" dirty="0" smtClean="0">
                <a:solidFill>
                  <a:schemeClr val="tx1"/>
                </a:solidFill>
                <a:effectLst/>
                <a:latin typeface="Arial" charset="0"/>
                <a:ea typeface="+mn-ea"/>
                <a:cs typeface="+mn-cs"/>
              </a:rPr>
              <a:t>commerce B to C</a:t>
            </a:r>
            <a:r>
              <a:rPr lang="fr-FR" sz="1200" b="0" i="0" kern="1200" dirty="0" smtClean="0">
                <a:solidFill>
                  <a:schemeClr val="tx1"/>
                </a:solidFill>
                <a:effectLst/>
                <a:latin typeface="Arial" charset="0"/>
                <a:ea typeface="+mn-ea"/>
                <a:cs typeface="+mn-cs"/>
              </a:rPr>
              <a:t> »), aussi appelé </a:t>
            </a:r>
            <a:r>
              <a:rPr lang="fr-FR" sz="1200" b="1" i="0" kern="1200" dirty="0" smtClean="0">
                <a:solidFill>
                  <a:schemeClr val="tx1"/>
                </a:solidFill>
                <a:effectLst/>
                <a:latin typeface="Arial" charset="0"/>
                <a:ea typeface="+mn-ea"/>
                <a:cs typeface="+mn-cs"/>
              </a:rPr>
              <a:t>business to </a:t>
            </a:r>
            <a:r>
              <a:rPr lang="fr-FR" sz="1200" b="1" i="0" kern="1200" dirty="0" err="1" smtClean="0">
                <a:solidFill>
                  <a:schemeClr val="tx1"/>
                </a:solidFill>
                <a:effectLst/>
                <a:latin typeface="Arial" charset="0"/>
                <a:ea typeface="+mn-ea"/>
                <a:cs typeface="+mn-cs"/>
              </a:rPr>
              <a:t>customer</a:t>
            </a:r>
            <a:r>
              <a:rPr lang="fr-FR" sz="1200" b="0" i="0" kern="1200" dirty="0" smtClean="0">
                <a:solidFill>
                  <a:schemeClr val="tx1"/>
                </a:solidFill>
                <a:effectLst/>
                <a:latin typeface="Arial" charset="0"/>
                <a:ea typeface="+mn-ea"/>
                <a:cs typeface="+mn-cs"/>
              </a:rPr>
              <a:t>, désigne l'ensemble des architectures techniques et logiciel informatiques</a:t>
            </a:r>
            <a:r>
              <a:rPr lang="fr-FR" sz="1200" b="0" i="0" kern="1200" baseline="0" dirty="0" smtClean="0">
                <a:solidFill>
                  <a:schemeClr val="tx1"/>
                </a:solidFill>
                <a:effectLst/>
                <a:latin typeface="Arial" charset="0"/>
                <a:ea typeface="+mn-ea"/>
                <a:cs typeface="+mn-cs"/>
              </a:rPr>
              <a:t> </a:t>
            </a:r>
            <a:r>
              <a:rPr lang="fr-FR" sz="1200" b="0" i="0" kern="1200" dirty="0" smtClean="0">
                <a:solidFill>
                  <a:schemeClr val="tx1"/>
                </a:solidFill>
                <a:effectLst/>
                <a:latin typeface="Arial" charset="0"/>
                <a:ea typeface="+mn-ea"/>
                <a:cs typeface="+mn-cs"/>
              </a:rPr>
              <a:t>permettant de mettre en relation des</a:t>
            </a:r>
            <a:r>
              <a:rPr lang="fr-FR" sz="1200" b="0" i="0" kern="1200" baseline="0" dirty="0" smtClean="0">
                <a:solidFill>
                  <a:schemeClr val="tx1"/>
                </a:solidFill>
                <a:effectLst/>
                <a:latin typeface="Arial" charset="0"/>
                <a:ea typeface="+mn-ea"/>
                <a:cs typeface="+mn-cs"/>
              </a:rPr>
              <a:t> entreprises</a:t>
            </a:r>
            <a:r>
              <a:rPr lang="fr-FR" sz="1200" b="0" i="0" kern="1200" dirty="0" smtClean="0">
                <a:solidFill>
                  <a:schemeClr val="tx1"/>
                </a:solidFill>
                <a:effectLst/>
                <a:latin typeface="Arial" charset="0"/>
                <a:ea typeface="+mn-ea"/>
                <a:cs typeface="+mn-cs"/>
              </a:rPr>
              <a:t> directement avec les consommateurs: en français « des entreprises aux particuliers ».</a:t>
            </a:r>
          </a:p>
          <a:p>
            <a:r>
              <a:rPr lang="fr-FR" sz="1200" b="0" i="0" kern="1200" dirty="0" smtClean="0">
                <a:solidFill>
                  <a:schemeClr val="tx1"/>
                </a:solidFill>
                <a:effectLst/>
                <a:latin typeface="Arial" charset="0"/>
                <a:ea typeface="+mn-ea"/>
                <a:cs typeface="+mn-cs"/>
              </a:rPr>
              <a:t>Les entreprises déterminent leurs « </a:t>
            </a:r>
            <a:r>
              <a:rPr lang="fr-FR" sz="1200" b="0" i="1" kern="1200" dirty="0" smtClean="0">
                <a:solidFill>
                  <a:schemeClr val="tx1"/>
                </a:solidFill>
                <a:effectLst/>
                <a:latin typeface="Arial" charset="0"/>
                <a:ea typeface="+mn-ea"/>
                <a:cs typeface="+mn-cs"/>
              </a:rPr>
              <a:t>business to consumer</a:t>
            </a:r>
            <a:r>
              <a:rPr lang="fr-FR" sz="1200" b="0" i="0" kern="1200" dirty="0" smtClean="0">
                <a:solidFill>
                  <a:schemeClr val="tx1"/>
                </a:solidFill>
                <a:effectLst/>
                <a:latin typeface="Arial" charset="0"/>
                <a:ea typeface="+mn-ea"/>
                <a:cs typeface="+mn-cs"/>
              </a:rPr>
              <a:t> » en fonction d’une variété de critères : nature du produit, degrés de finalisation du produit, type de transaction… Ces critères ont un impact direct sur les investissements de l’entreprise.</a:t>
            </a:r>
          </a:p>
          <a:p>
            <a:pPr marL="171450" indent="-171450">
              <a:buFont typeface="Arial" panose="020B0604020202020204" pitchFamily="34" charset="0"/>
              <a:buChar char="•"/>
            </a:pPr>
            <a:r>
              <a:rPr lang="fr-FR" sz="1200" b="0" i="0" kern="1200" dirty="0" smtClean="0">
                <a:solidFill>
                  <a:schemeClr val="tx1"/>
                </a:solidFill>
                <a:effectLst/>
                <a:latin typeface="Arial" charset="0"/>
                <a:ea typeface="+mn-ea"/>
                <a:cs typeface="+mn-cs"/>
              </a:rPr>
              <a:t>Nature du produit : il peut s’agir d’un bien ou d’un service, d’un bien durable ou éphémère ;</a:t>
            </a:r>
          </a:p>
          <a:p>
            <a:pPr marL="171450" indent="-171450">
              <a:buFont typeface="Arial" panose="020B0604020202020204" pitchFamily="34" charset="0"/>
              <a:buChar char="•"/>
            </a:pPr>
            <a:r>
              <a:rPr lang="fr-FR" sz="1200" b="0" i="0" kern="1200" dirty="0" smtClean="0">
                <a:solidFill>
                  <a:schemeClr val="tx1"/>
                </a:solidFill>
                <a:effectLst/>
                <a:latin typeface="Arial" charset="0"/>
                <a:ea typeface="+mn-ea"/>
                <a:cs typeface="+mn-cs"/>
              </a:rPr>
              <a:t>Degré de finalisation du produit : en fonction de la possibilité qui est offerte, ou non, au client de personnaliser son achat ;</a:t>
            </a:r>
          </a:p>
          <a:p>
            <a:pPr marL="171450" indent="-171450">
              <a:buFont typeface="Arial" panose="020B0604020202020204" pitchFamily="34" charset="0"/>
              <a:buChar char="•"/>
            </a:pPr>
            <a:r>
              <a:rPr lang="fr-FR" sz="1200" b="0" i="0" kern="1200" dirty="0" smtClean="0">
                <a:solidFill>
                  <a:schemeClr val="tx1"/>
                </a:solidFill>
                <a:effectLst/>
                <a:latin typeface="Arial" charset="0"/>
                <a:ea typeface="+mn-ea"/>
                <a:cs typeface="+mn-cs"/>
              </a:rPr>
              <a:t>Type de transaction commerciale : ce critère permet de distinguer la relation bilatérale (entre l’acheteur et le vendeur) de la relation multilatérale (entre un vendeur et plusieurs potentiels acheteurs).</a:t>
            </a:r>
          </a:p>
          <a:p>
            <a:r>
              <a:rPr lang="fr-FR" sz="1200" b="0" i="0" kern="1200" dirty="0" smtClean="0">
                <a:solidFill>
                  <a:schemeClr val="tx1"/>
                </a:solidFill>
                <a:effectLst/>
                <a:latin typeface="Arial" charset="0"/>
                <a:ea typeface="+mn-ea"/>
                <a:cs typeface="+mn-cs"/>
              </a:rPr>
              <a:t>La sélection du site d’e-commerce par le consommateur se fera en référence à la marque, au prix, au bouche à oreille et à la publicité effectuée.</a:t>
            </a:r>
          </a:p>
          <a:p>
            <a:endParaRPr lang="fr-FR" sz="1200" b="0" i="0" kern="1200" dirty="0" smtClean="0">
              <a:solidFill>
                <a:schemeClr val="tx1"/>
              </a:solidFill>
              <a:effectLst/>
              <a:latin typeface="Arial" charset="0"/>
              <a:ea typeface="+mn-ea"/>
              <a:cs typeface="+mn-cs"/>
            </a:endParaRPr>
          </a:p>
          <a:p>
            <a:endParaRPr lang="fr-FR" dirty="0"/>
          </a:p>
        </p:txBody>
      </p:sp>
    </p:spTree>
    <p:extLst>
      <p:ext uri="{BB962C8B-B14F-4D97-AF65-F5344CB8AC3E}">
        <p14:creationId xmlns:p14="http://schemas.microsoft.com/office/powerpoint/2010/main" val="207215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processus de fabrication décrit la façon dont un</a:t>
            </a:r>
            <a:r>
              <a:rPr lang="fr-FR" baseline="0" dirty="0" smtClean="0"/>
              <a:t> produit fini est élaboré à partir des matières premières et composants achetés.</a:t>
            </a:r>
          </a:p>
          <a:p>
            <a:r>
              <a:rPr lang="fr-FR" baseline="0" dirty="0" smtClean="0"/>
              <a:t>Bien souvent l’élaboration passe par la fabrication de produits intermédiaires ou semi-finis.</a:t>
            </a:r>
          </a:p>
          <a:p>
            <a:r>
              <a:rPr lang="fr-FR" baseline="0" dirty="0" smtClean="0"/>
              <a:t>On appelle </a:t>
            </a:r>
            <a:r>
              <a:rPr lang="fr-FR" b="1" baseline="0" dirty="0" smtClean="0"/>
              <a:t>nomenclature</a:t>
            </a:r>
            <a:r>
              <a:rPr lang="fr-FR" baseline="0" dirty="0" smtClean="0"/>
              <a:t> la description de la constitution des produits semi-finis et finis niveau par niveau. On spécifie le nombre de chaque composants entrant dans le produit élaboré</a:t>
            </a:r>
          </a:p>
          <a:p>
            <a:r>
              <a:rPr lang="fr-FR" baseline="0" dirty="0" smtClean="0"/>
              <a:t>Au plus bas niveau, on trouve les matières et composants achetés dont on ne gère pas la composition.</a:t>
            </a:r>
          </a:p>
          <a:p>
            <a:r>
              <a:rPr lang="fr-FR" baseline="0" dirty="0" smtClean="0"/>
              <a:t>Chaque produit élaboré possède une gamme, c’est-à-dire une description du processus technique de fabrication. Souvent, un processus se compose de plusieurs opérations successives. Pour chacune des opérations, on doit préciser les ressources mises en œuvre et les temps induits.</a:t>
            </a:r>
            <a:endParaRPr lang="fr-FR" dirty="0"/>
          </a:p>
        </p:txBody>
      </p:sp>
    </p:spTree>
    <p:extLst>
      <p:ext uri="{BB962C8B-B14F-4D97-AF65-F5344CB8AC3E}">
        <p14:creationId xmlns:p14="http://schemas.microsoft.com/office/powerpoint/2010/main" val="1428899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p:sp>
      <p:sp>
        <p:nvSpPr>
          <p:cNvPr id="15362" name="Rectangle 2"/>
          <p:cNvSpPr>
            <a:spLocks noGrp="1" noChangeArrowheads="1"/>
          </p:cNvSpPr>
          <p:nvPr>
            <p:ph type="body" idx="1"/>
          </p:nvPr>
        </p:nvSpPr>
        <p:spPr/>
        <p:txBody>
          <a:bodyPr/>
          <a:lstStyle/>
          <a:p>
            <a:r>
              <a:rPr lang="fr-FR" dirty="0" smtClean="0"/>
              <a:t>Ceci</a:t>
            </a:r>
            <a:r>
              <a:rPr lang="fr-FR" baseline="0" dirty="0" smtClean="0"/>
              <a:t> est une exemple simplifié de nomenclature, représentée sous forme d’arborescence.</a:t>
            </a:r>
          </a:p>
          <a:p>
            <a:r>
              <a:rPr lang="fr-FR" baseline="0" dirty="0" smtClean="0"/>
              <a:t>Sur chaque lien entre un composant et le composé dans lequel il entre, on spécifie le coefficient technique ou coefficient de montage.</a:t>
            </a:r>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p:sp>
      <p:sp>
        <p:nvSpPr>
          <p:cNvPr id="17410" name="Rectangle 2"/>
          <p:cNvSpPr>
            <a:spLocks noGrp="1" noChangeArrowheads="1"/>
          </p:cNvSpPr>
          <p:nvPr>
            <p:ph type="body" idx="1"/>
          </p:nvPr>
        </p:nvSpPr>
        <p:spPr/>
        <p:txBody>
          <a:bodyPr/>
          <a:lstStyle/>
          <a:p>
            <a:r>
              <a:rPr lang="fr-FR" dirty="0" smtClean="0"/>
              <a:t>Les </a:t>
            </a:r>
            <a:r>
              <a:rPr lang="fr-FR" b="1" dirty="0" smtClean="0"/>
              <a:t>nomenclatures</a:t>
            </a:r>
            <a:r>
              <a:rPr lang="fr-FR" dirty="0" smtClean="0"/>
              <a:t> servent à déterminer le nombre de composants à fabriquer et à acheter à chacun des niveaux.</a:t>
            </a:r>
          </a:p>
          <a:p>
            <a:r>
              <a:rPr lang="fr-FR" dirty="0" smtClean="0"/>
              <a:t>Les </a:t>
            </a:r>
            <a:r>
              <a:rPr lang="fr-FR" b="1" dirty="0" smtClean="0"/>
              <a:t>gammes</a:t>
            </a:r>
            <a:r>
              <a:rPr lang="fr-FR" dirty="0" smtClean="0"/>
              <a:t> servent à beaucoup de fonctions :</a:t>
            </a:r>
          </a:p>
          <a:p>
            <a:r>
              <a:rPr lang="fr-FR" dirty="0" smtClean="0"/>
              <a:t>- calcul des délais de réalisation d </a:t>
            </a:r>
            <a:r>
              <a:rPr lang="fr-FR" altLang="ja-JP" dirty="0" smtClean="0"/>
              <a:t>'</a:t>
            </a:r>
            <a:r>
              <a:rPr lang="fr-FR" dirty="0" smtClean="0"/>
              <a:t>un OF</a:t>
            </a:r>
          </a:p>
          <a:p>
            <a:r>
              <a:rPr lang="fr-FR" dirty="0" smtClean="0"/>
              <a:t>- calcul des charges, ressource par ressource, dans le but de vérifier que la charge est compatible avec la capacité</a:t>
            </a:r>
          </a:p>
          <a:p>
            <a:r>
              <a:rPr lang="fr-FR" dirty="0" smtClean="0"/>
              <a:t>- suivi de l </a:t>
            </a:r>
            <a:r>
              <a:rPr lang="fr-FR" altLang="ja-JP" dirty="0" smtClean="0"/>
              <a:t>'</a:t>
            </a:r>
            <a:r>
              <a:rPr lang="fr-FR" dirty="0" smtClean="0"/>
              <a:t>avancement : on ne déclare les quantités fabriquées qu</a:t>
            </a:r>
            <a:r>
              <a:rPr lang="fr-FR" altLang="ja-JP" dirty="0" smtClean="0"/>
              <a:t>'</a:t>
            </a:r>
            <a:r>
              <a:rPr lang="fr-FR" dirty="0" smtClean="0"/>
              <a:t>à certaines opérations</a:t>
            </a:r>
          </a:p>
          <a:p>
            <a:r>
              <a:rPr lang="fr-FR" dirty="0" smtClean="0"/>
              <a:t>- suivi des performances : comparaison entre les temps alloués et les temps passés</a:t>
            </a:r>
          </a:p>
          <a:p>
            <a:r>
              <a:rPr lang="fr-FR" dirty="0" smtClean="0"/>
              <a:t>- calcul des coûts de revient des produits à partir des coûts de chaque opération</a:t>
            </a:r>
          </a:p>
          <a:p>
            <a:r>
              <a:rPr lang="fr-FR" dirty="0" smtClean="0"/>
              <a:t>Si elles sont fausses, tout sera faux et on prendra de mauvaises décisions.</a:t>
            </a:r>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066800" y="990600"/>
            <a:ext cx="7239000" cy="457200"/>
          </a:xfrm>
        </p:spPr>
        <p:txBody>
          <a:bodyPr/>
          <a:lstStyle/>
          <a:p>
            <a:r>
              <a:rPr lang="fr-FR"/>
              <a:t>Cliquez pour modifier le style du titre</a:t>
            </a:r>
          </a:p>
        </p:txBody>
      </p:sp>
      <p:sp>
        <p:nvSpPr>
          <p:cNvPr id="3" name="Espace réservé du tableau 2"/>
          <p:cNvSpPr>
            <a:spLocks noGrp="1"/>
          </p:cNvSpPr>
          <p:nvPr>
            <p:ph type="tbl" idx="1"/>
          </p:nvPr>
        </p:nvSpPr>
        <p:spPr>
          <a:xfrm>
            <a:off x="1066800" y="1676400"/>
            <a:ext cx="7162800" cy="4114800"/>
          </a:xfrm>
        </p:spPr>
        <p:txBody>
          <a:bodyPr/>
          <a:lstStyle/>
          <a:p>
            <a:pPr lvl="0"/>
            <a:endParaRPr lang="fr-FR" noProof="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97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143000" y="228600"/>
            <a:ext cx="7315200" cy="853054"/>
          </a:xfrm>
          <a:prstGeom prst="rect">
            <a:avLst/>
          </a:prstGeom>
          <a:noFill/>
          <a:ln w="12700">
            <a:noFill/>
            <a:miter lim="800000"/>
            <a:headEnd/>
            <a:tailEnd/>
          </a:ln>
          <a:effectLst/>
        </p:spPr>
        <p:txBody>
          <a:bodyPr lIns="90488" tIns="44450" rIns="90488" bIns="44450">
            <a:spAutoFit/>
          </a:bodyPr>
          <a:lstStyle/>
          <a:p>
            <a:pPr algn="r">
              <a:spcBef>
                <a:spcPct val="50000"/>
              </a:spcBef>
            </a:pPr>
            <a:r>
              <a:rPr lang="fr-FR" sz="2400" i="1" dirty="0" smtClean="0">
                <a:latin typeface="Tahoma" pitchFamily="34" charset="0"/>
              </a:rPr>
              <a:t>Produits,  ressources et typologies</a:t>
            </a:r>
          </a:p>
          <a:p>
            <a:pPr algn="r">
              <a:spcBef>
                <a:spcPct val="50000"/>
              </a:spcBef>
            </a:pPr>
            <a:endParaRPr lang="fr-FR" sz="2000" i="1" dirty="0">
              <a:effectLst>
                <a:outerShdw blurRad="38100" dist="38100" dir="2700000" algn="tl">
                  <a:srgbClr val="C0C0C0"/>
                </a:outerShdw>
              </a:effectLst>
              <a:latin typeface="Tahoma" pitchFamily="34" charset="0"/>
            </a:endParaRPr>
          </a:p>
        </p:txBody>
      </p:sp>
      <p:sp>
        <p:nvSpPr>
          <p:cNvPr id="1030" name="Rectangle 8"/>
          <p:cNvSpPr>
            <a:spLocks noGrp="1" noChangeArrowheads="1"/>
          </p:cNvSpPr>
          <p:nvPr>
            <p:ph type="title"/>
          </p:nvPr>
        </p:nvSpPr>
        <p:spPr bwMode="auto">
          <a:xfrm>
            <a:off x="1066800" y="990600"/>
            <a:ext cx="7239000" cy="457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fr-FR" dirty="0"/>
              <a:t>Titre de la diapositive</a:t>
            </a:r>
          </a:p>
        </p:txBody>
      </p:sp>
      <p:sp>
        <p:nvSpPr>
          <p:cNvPr id="1031" name="Rectangle 9"/>
          <p:cNvSpPr>
            <a:spLocks noGrp="1" noChangeArrowheads="1"/>
          </p:cNvSpPr>
          <p:nvPr>
            <p:ph type="body" idx="1"/>
          </p:nvPr>
        </p:nvSpPr>
        <p:spPr bwMode="auto">
          <a:xfrm>
            <a:off x="1066800" y="1676400"/>
            <a:ext cx="71628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hf sldNum="0" hdr="0"/>
  <p:txStyles>
    <p:title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rgbClr val="000099"/>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0099"/>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0099"/>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0099"/>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0099"/>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0099"/>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0099"/>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slideLayout" Target="../slideLayouts/slideLayout1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tags" Target="../tags/tag109.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notesSlide" Target="../notesSlides/notesSlide15.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notesSlide" Target="../notesSlides/notesSlide16.xml"/><Relationship Id="rId3" Type="http://schemas.openxmlformats.org/officeDocument/2006/relationships/tags" Target="../tags/tag113.xml"/><Relationship Id="rId21" Type="http://schemas.openxmlformats.org/officeDocument/2006/relationships/image" Target="../media/image16.png"/><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slideLayout" Target="../slideLayouts/slideLayout13.xml"/><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image" Target="../media/image15.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tags" Target="../tags/tag125.xml"/><Relationship Id="rId10" Type="http://schemas.openxmlformats.org/officeDocument/2006/relationships/tags" Target="../tags/tag120.xml"/><Relationship Id="rId19" Type="http://schemas.openxmlformats.org/officeDocument/2006/relationships/image" Target="../media/image14.png"/><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s>
</file>

<file path=ppt/slides/_rels/slide17.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notesSlide" Target="../notesSlides/notesSlide17.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slideLayout" Target="../slideLayouts/slideLayout13.xml"/><Relationship Id="rId2" Type="http://schemas.openxmlformats.org/officeDocument/2006/relationships/tags" Target="../tags/tag128.xml"/><Relationship Id="rId16" Type="http://schemas.openxmlformats.org/officeDocument/2006/relationships/tags" Target="../tags/tag142.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tags" Target="../tags/tag141.xml"/><Relationship Id="rId10" Type="http://schemas.openxmlformats.org/officeDocument/2006/relationships/tags" Target="../tags/tag136.xml"/><Relationship Id="rId19" Type="http://schemas.openxmlformats.org/officeDocument/2006/relationships/image" Target="../media/image17.png"/><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45.xml"/><Relationship Id="rId7" Type="http://schemas.openxmlformats.org/officeDocument/2006/relationships/slideLayout" Target="../slideLayouts/slideLayout13.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10" Type="http://schemas.openxmlformats.org/officeDocument/2006/relationships/image" Target="../media/image19.png"/><Relationship Id="rId4" Type="http://schemas.openxmlformats.org/officeDocument/2006/relationships/tags" Target="../tags/tag146.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51.xml"/><Relationship Id="rId7" Type="http://schemas.openxmlformats.org/officeDocument/2006/relationships/notesSlide" Target="../notesSlides/notesSlide19.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13.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56.xml"/><Relationship Id="rId7" Type="http://schemas.openxmlformats.org/officeDocument/2006/relationships/slideLayout" Target="../slideLayouts/slideLayout13.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24.png"/><Relationship Id="rId5" Type="http://schemas.openxmlformats.org/officeDocument/2006/relationships/tags" Target="../tags/tag158.xml"/><Relationship Id="rId10" Type="http://schemas.openxmlformats.org/officeDocument/2006/relationships/image" Target="../media/image23.png"/><Relationship Id="rId4" Type="http://schemas.openxmlformats.org/officeDocument/2006/relationships/tags" Target="../tags/tag157.xml"/><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tags" Target="../tags/tag183.xml"/><Relationship Id="rId3" Type="http://schemas.openxmlformats.org/officeDocument/2006/relationships/tags" Target="../tags/tag168.xml"/><Relationship Id="rId21" Type="http://schemas.openxmlformats.org/officeDocument/2006/relationships/image" Target="../media/image25.png"/><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 Type="http://schemas.openxmlformats.org/officeDocument/2006/relationships/tags" Target="../tags/tag167.xml"/><Relationship Id="rId16" Type="http://schemas.openxmlformats.org/officeDocument/2006/relationships/tags" Target="../tags/tag181.xml"/><Relationship Id="rId20" Type="http://schemas.openxmlformats.org/officeDocument/2006/relationships/notesSlide" Target="../notesSlides/notesSlide23.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24" Type="http://schemas.openxmlformats.org/officeDocument/2006/relationships/image" Target="../media/image28.png"/><Relationship Id="rId5" Type="http://schemas.openxmlformats.org/officeDocument/2006/relationships/tags" Target="../tags/tag170.xml"/><Relationship Id="rId15" Type="http://schemas.openxmlformats.org/officeDocument/2006/relationships/tags" Target="../tags/tag180.xml"/><Relationship Id="rId23" Type="http://schemas.openxmlformats.org/officeDocument/2006/relationships/image" Target="../media/image27.png"/><Relationship Id="rId10" Type="http://schemas.openxmlformats.org/officeDocument/2006/relationships/tags" Target="../tags/tag175.xml"/><Relationship Id="rId19" Type="http://schemas.openxmlformats.org/officeDocument/2006/relationships/slideLayout" Target="../slideLayouts/slideLayout13.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tags" Target="../tags/tag209.xml"/><Relationship Id="rId39" Type="http://schemas.openxmlformats.org/officeDocument/2006/relationships/tags" Target="../tags/tag222.xml"/><Relationship Id="rId21" Type="http://schemas.openxmlformats.org/officeDocument/2006/relationships/tags" Target="../tags/tag204.xml"/><Relationship Id="rId34" Type="http://schemas.openxmlformats.org/officeDocument/2006/relationships/tags" Target="../tags/tag217.xml"/><Relationship Id="rId42" Type="http://schemas.openxmlformats.org/officeDocument/2006/relationships/tags" Target="../tags/tag225.xml"/><Relationship Id="rId47" Type="http://schemas.openxmlformats.org/officeDocument/2006/relationships/tags" Target="../tags/tag230.xml"/><Relationship Id="rId50" Type="http://schemas.openxmlformats.org/officeDocument/2006/relationships/tags" Target="../tags/tag233.xml"/><Relationship Id="rId55" Type="http://schemas.openxmlformats.org/officeDocument/2006/relationships/tags" Target="../tags/tag238.xml"/><Relationship Id="rId63" Type="http://schemas.openxmlformats.org/officeDocument/2006/relationships/image" Target="../media/image41.png"/><Relationship Id="rId68" Type="http://schemas.openxmlformats.org/officeDocument/2006/relationships/image" Target="../media/image46.png"/><Relationship Id="rId7" Type="http://schemas.openxmlformats.org/officeDocument/2006/relationships/tags" Target="../tags/tag190.xml"/><Relationship Id="rId71" Type="http://schemas.openxmlformats.org/officeDocument/2006/relationships/image" Target="../media/image49.png"/><Relationship Id="rId2" Type="http://schemas.openxmlformats.org/officeDocument/2006/relationships/tags" Target="../tags/tag185.xml"/><Relationship Id="rId16" Type="http://schemas.openxmlformats.org/officeDocument/2006/relationships/tags" Target="../tags/tag199.xml"/><Relationship Id="rId29" Type="http://schemas.openxmlformats.org/officeDocument/2006/relationships/tags" Target="../tags/tag212.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tags" Target="../tags/tag207.xml"/><Relationship Id="rId32" Type="http://schemas.openxmlformats.org/officeDocument/2006/relationships/tags" Target="../tags/tag215.xml"/><Relationship Id="rId37" Type="http://schemas.openxmlformats.org/officeDocument/2006/relationships/tags" Target="../tags/tag220.xml"/><Relationship Id="rId40" Type="http://schemas.openxmlformats.org/officeDocument/2006/relationships/tags" Target="../tags/tag223.xml"/><Relationship Id="rId45" Type="http://schemas.openxmlformats.org/officeDocument/2006/relationships/tags" Target="../tags/tag228.xml"/><Relationship Id="rId53" Type="http://schemas.openxmlformats.org/officeDocument/2006/relationships/tags" Target="../tags/tag236.xml"/><Relationship Id="rId58" Type="http://schemas.openxmlformats.org/officeDocument/2006/relationships/image" Target="../media/image36.png"/><Relationship Id="rId66" Type="http://schemas.openxmlformats.org/officeDocument/2006/relationships/image" Target="../media/image44.png"/><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tags" Target="../tags/tag211.xml"/><Relationship Id="rId36" Type="http://schemas.openxmlformats.org/officeDocument/2006/relationships/tags" Target="../tags/tag219.xml"/><Relationship Id="rId49" Type="http://schemas.openxmlformats.org/officeDocument/2006/relationships/tags" Target="../tags/tag232.xml"/><Relationship Id="rId57" Type="http://schemas.openxmlformats.org/officeDocument/2006/relationships/notesSlide" Target="../notesSlides/notesSlide29.xml"/><Relationship Id="rId61" Type="http://schemas.openxmlformats.org/officeDocument/2006/relationships/image" Target="../media/image39.png"/><Relationship Id="rId10" Type="http://schemas.openxmlformats.org/officeDocument/2006/relationships/tags" Target="../tags/tag193.xml"/><Relationship Id="rId19" Type="http://schemas.openxmlformats.org/officeDocument/2006/relationships/tags" Target="../tags/tag202.xml"/><Relationship Id="rId31" Type="http://schemas.openxmlformats.org/officeDocument/2006/relationships/tags" Target="../tags/tag214.xml"/><Relationship Id="rId44" Type="http://schemas.openxmlformats.org/officeDocument/2006/relationships/tags" Target="../tags/tag227.xml"/><Relationship Id="rId52" Type="http://schemas.openxmlformats.org/officeDocument/2006/relationships/tags" Target="../tags/tag235.xml"/><Relationship Id="rId60" Type="http://schemas.openxmlformats.org/officeDocument/2006/relationships/image" Target="../media/image38.png"/><Relationship Id="rId65" Type="http://schemas.openxmlformats.org/officeDocument/2006/relationships/image" Target="../media/image43.png"/><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tags" Target="../tags/tag210.xml"/><Relationship Id="rId30" Type="http://schemas.openxmlformats.org/officeDocument/2006/relationships/tags" Target="../tags/tag213.xml"/><Relationship Id="rId35" Type="http://schemas.openxmlformats.org/officeDocument/2006/relationships/tags" Target="../tags/tag218.xml"/><Relationship Id="rId43" Type="http://schemas.openxmlformats.org/officeDocument/2006/relationships/tags" Target="../tags/tag226.xml"/><Relationship Id="rId48" Type="http://schemas.openxmlformats.org/officeDocument/2006/relationships/tags" Target="../tags/tag231.xml"/><Relationship Id="rId56" Type="http://schemas.openxmlformats.org/officeDocument/2006/relationships/slideLayout" Target="../slideLayouts/slideLayout13.xml"/><Relationship Id="rId64" Type="http://schemas.openxmlformats.org/officeDocument/2006/relationships/image" Target="../media/image42.png"/><Relationship Id="rId69" Type="http://schemas.openxmlformats.org/officeDocument/2006/relationships/image" Target="../media/image47.png"/><Relationship Id="rId8" Type="http://schemas.openxmlformats.org/officeDocument/2006/relationships/tags" Target="../tags/tag191.xml"/><Relationship Id="rId51" Type="http://schemas.openxmlformats.org/officeDocument/2006/relationships/tags" Target="../tags/tag234.xml"/><Relationship Id="rId3" Type="http://schemas.openxmlformats.org/officeDocument/2006/relationships/tags" Target="../tags/tag186.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tags" Target="../tags/tag208.xml"/><Relationship Id="rId33" Type="http://schemas.openxmlformats.org/officeDocument/2006/relationships/tags" Target="../tags/tag216.xml"/><Relationship Id="rId38" Type="http://schemas.openxmlformats.org/officeDocument/2006/relationships/tags" Target="../tags/tag221.xml"/><Relationship Id="rId46" Type="http://schemas.openxmlformats.org/officeDocument/2006/relationships/tags" Target="../tags/tag229.xml"/><Relationship Id="rId59" Type="http://schemas.openxmlformats.org/officeDocument/2006/relationships/image" Target="../media/image37.png"/><Relationship Id="rId67" Type="http://schemas.openxmlformats.org/officeDocument/2006/relationships/image" Target="../media/image45.png"/><Relationship Id="rId20" Type="http://schemas.openxmlformats.org/officeDocument/2006/relationships/tags" Target="../tags/tag203.xml"/><Relationship Id="rId41" Type="http://schemas.openxmlformats.org/officeDocument/2006/relationships/tags" Target="../tags/tag224.xml"/><Relationship Id="rId54" Type="http://schemas.openxmlformats.org/officeDocument/2006/relationships/tags" Target="../tags/tag237.xml"/><Relationship Id="rId62" Type="http://schemas.openxmlformats.org/officeDocument/2006/relationships/image" Target="../media/image40.png"/><Relationship Id="rId70"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notesSlide" Target="../notesSlides/notesSlide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13.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241.xml"/><Relationship Id="rId7" Type="http://schemas.openxmlformats.org/officeDocument/2006/relationships/slideLayout" Target="../slideLayouts/slideLayout13.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247.xml"/><Relationship Id="rId7" Type="http://schemas.openxmlformats.org/officeDocument/2006/relationships/slideLayout" Target="../slideLayouts/slideLayout13.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tags" Target="../tags/tag267.xml"/><Relationship Id="rId18" Type="http://schemas.openxmlformats.org/officeDocument/2006/relationships/tags" Target="../tags/tag272.xml"/><Relationship Id="rId26" Type="http://schemas.openxmlformats.org/officeDocument/2006/relationships/tags" Target="../tags/tag280.xml"/><Relationship Id="rId3" Type="http://schemas.openxmlformats.org/officeDocument/2006/relationships/tags" Target="../tags/tag257.xml"/><Relationship Id="rId21" Type="http://schemas.openxmlformats.org/officeDocument/2006/relationships/tags" Target="../tags/tag275.xml"/><Relationship Id="rId34" Type="http://schemas.openxmlformats.org/officeDocument/2006/relationships/tags" Target="../tags/tag288.xml"/><Relationship Id="rId7" Type="http://schemas.openxmlformats.org/officeDocument/2006/relationships/tags" Target="../tags/tag261.xml"/><Relationship Id="rId12" Type="http://schemas.openxmlformats.org/officeDocument/2006/relationships/tags" Target="../tags/tag266.xml"/><Relationship Id="rId17" Type="http://schemas.openxmlformats.org/officeDocument/2006/relationships/tags" Target="../tags/tag271.xml"/><Relationship Id="rId25" Type="http://schemas.openxmlformats.org/officeDocument/2006/relationships/tags" Target="../tags/tag279.xml"/><Relationship Id="rId33" Type="http://schemas.openxmlformats.org/officeDocument/2006/relationships/tags" Target="../tags/tag287.xml"/><Relationship Id="rId38" Type="http://schemas.openxmlformats.org/officeDocument/2006/relationships/notesSlide" Target="../notesSlides/notesSlide34.xml"/><Relationship Id="rId2" Type="http://schemas.openxmlformats.org/officeDocument/2006/relationships/tags" Target="../tags/tag256.xml"/><Relationship Id="rId16" Type="http://schemas.openxmlformats.org/officeDocument/2006/relationships/tags" Target="../tags/tag270.xml"/><Relationship Id="rId20" Type="http://schemas.openxmlformats.org/officeDocument/2006/relationships/tags" Target="../tags/tag274.xml"/><Relationship Id="rId29" Type="http://schemas.openxmlformats.org/officeDocument/2006/relationships/tags" Target="../tags/tag283.xml"/><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tags" Target="../tags/tag265.xml"/><Relationship Id="rId24" Type="http://schemas.openxmlformats.org/officeDocument/2006/relationships/tags" Target="../tags/tag278.xml"/><Relationship Id="rId32" Type="http://schemas.openxmlformats.org/officeDocument/2006/relationships/tags" Target="../tags/tag286.xml"/><Relationship Id="rId37" Type="http://schemas.openxmlformats.org/officeDocument/2006/relationships/slideLayout" Target="../slideLayouts/slideLayout13.xml"/><Relationship Id="rId5" Type="http://schemas.openxmlformats.org/officeDocument/2006/relationships/tags" Target="../tags/tag259.xml"/><Relationship Id="rId15" Type="http://schemas.openxmlformats.org/officeDocument/2006/relationships/tags" Target="../tags/tag269.xml"/><Relationship Id="rId23" Type="http://schemas.openxmlformats.org/officeDocument/2006/relationships/tags" Target="../tags/tag277.xml"/><Relationship Id="rId28" Type="http://schemas.openxmlformats.org/officeDocument/2006/relationships/tags" Target="../tags/tag282.xml"/><Relationship Id="rId36" Type="http://schemas.openxmlformats.org/officeDocument/2006/relationships/tags" Target="../tags/tag290.xml"/><Relationship Id="rId10" Type="http://schemas.openxmlformats.org/officeDocument/2006/relationships/tags" Target="../tags/tag264.xml"/><Relationship Id="rId19" Type="http://schemas.openxmlformats.org/officeDocument/2006/relationships/tags" Target="../tags/tag273.xml"/><Relationship Id="rId31" Type="http://schemas.openxmlformats.org/officeDocument/2006/relationships/tags" Target="../tags/tag285.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 Id="rId22" Type="http://schemas.openxmlformats.org/officeDocument/2006/relationships/tags" Target="../tags/tag276.xml"/><Relationship Id="rId27" Type="http://schemas.openxmlformats.org/officeDocument/2006/relationships/tags" Target="../tags/tag281.xml"/><Relationship Id="rId30" Type="http://schemas.openxmlformats.org/officeDocument/2006/relationships/tags" Target="../tags/tag284.xml"/><Relationship Id="rId35" Type="http://schemas.openxmlformats.org/officeDocument/2006/relationships/tags" Target="../tags/tag28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tags" Target="../tags/tag18.xml"/><Relationship Id="rId21" Type="http://schemas.openxmlformats.org/officeDocument/2006/relationships/image" Target="../media/image10.png"/><Relationship Id="rId7" Type="http://schemas.openxmlformats.org/officeDocument/2006/relationships/tags" Target="../tags/tag22.xml"/><Relationship Id="rId12" Type="http://schemas.openxmlformats.org/officeDocument/2006/relationships/notesSlide" Target="../notesSlides/notesSlide6.xml"/><Relationship Id="rId17" Type="http://schemas.openxmlformats.org/officeDocument/2006/relationships/image" Target="../media/image6.png"/><Relationship Id="rId2" Type="http://schemas.openxmlformats.org/officeDocument/2006/relationships/tags" Target="../tags/tag17.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Layout" Target="../slideLayouts/slideLayout13.xml"/><Relationship Id="rId5" Type="http://schemas.openxmlformats.org/officeDocument/2006/relationships/tags" Target="../tags/tag20.xml"/><Relationship Id="rId15" Type="http://schemas.openxmlformats.org/officeDocument/2006/relationships/image" Target="../media/image4.png"/><Relationship Id="rId10" Type="http://schemas.openxmlformats.org/officeDocument/2006/relationships/tags" Target="../tags/tag25.xml"/><Relationship Id="rId19" Type="http://schemas.openxmlformats.org/officeDocument/2006/relationships/image" Target="../media/image8.png"/><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3.png"/><Relationship Id="rId2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tags" Target="../tags/tag67.xml"/><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tags" Target="../tags/tag70.xml"/><Relationship Id="rId47" Type="http://schemas.openxmlformats.org/officeDocument/2006/relationships/tags" Target="../tags/tag75.xml"/><Relationship Id="rId50" Type="http://schemas.openxmlformats.org/officeDocument/2006/relationships/tags" Target="../tags/tag78.xml"/><Relationship Id="rId55" Type="http://schemas.openxmlformats.org/officeDocument/2006/relationships/image" Target="../media/image13.pn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openxmlformats.org/officeDocument/2006/relationships/tags" Target="../tags/tag74.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29" Type="http://schemas.openxmlformats.org/officeDocument/2006/relationships/tags" Target="../tags/tag57.xml"/><Relationship Id="rId41" Type="http://schemas.openxmlformats.org/officeDocument/2006/relationships/tags" Target="../tags/tag69.xml"/><Relationship Id="rId54" Type="http://schemas.openxmlformats.org/officeDocument/2006/relationships/image" Target="../media/image12.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tags" Target="../tags/tag73.xml"/><Relationship Id="rId53" Type="http://schemas.openxmlformats.org/officeDocument/2006/relationships/notesSlide" Target="../notesSlides/notesSlide8.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49" Type="http://schemas.openxmlformats.org/officeDocument/2006/relationships/tags" Target="../tags/tag77.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4" Type="http://schemas.openxmlformats.org/officeDocument/2006/relationships/tags" Target="../tags/tag72.xml"/><Relationship Id="rId52" Type="http://schemas.openxmlformats.org/officeDocument/2006/relationships/slideLayout" Target="../slideLayouts/slideLayout13.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tags" Target="../tags/tag71.xml"/><Relationship Id="rId48" Type="http://schemas.openxmlformats.org/officeDocument/2006/relationships/tags" Target="../tags/tag76.xml"/><Relationship Id="rId8" Type="http://schemas.openxmlformats.org/officeDocument/2006/relationships/tags" Target="../tags/tag36.xml"/><Relationship Id="rId51" Type="http://schemas.openxmlformats.org/officeDocument/2006/relationships/tags" Target="../tags/tag79.xml"/><Relationship Id="rId3" Type="http://schemas.openxmlformats.org/officeDocument/2006/relationships/tags" Target="../tags/tag31.xml"/></Relationships>
</file>

<file path=ppt/slides/_rels/slide9.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custDataLst>
              <p:tags r:id="rId1"/>
            </p:custDataLst>
          </p:nvPr>
        </p:nvSpPr>
        <p:spPr>
          <a:xfrm>
            <a:off x="395536" y="2286000"/>
            <a:ext cx="8424936" cy="1143000"/>
          </a:xfrm>
          <a:prstGeom prst="rect">
            <a:avLst/>
          </a:prstGeom>
        </p:spPr>
        <p:txBody>
          <a:bodyPr/>
          <a:lst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lgn="ctr"/>
            <a:r>
              <a:rPr lang="fr-FR" sz="3200" kern="0" dirty="0"/>
              <a:t>PRODUITS, </a:t>
            </a:r>
            <a:r>
              <a:rPr lang="fr-FR" sz="3200" kern="0" dirty="0" smtClean="0"/>
              <a:t> RESSOURCES ET TYPOLOGIES</a:t>
            </a:r>
          </a:p>
        </p:txBody>
      </p:sp>
    </p:spTree>
    <p:extLst>
      <p:ext uri="{BB962C8B-B14F-4D97-AF65-F5344CB8AC3E}">
        <p14:creationId xmlns:p14="http://schemas.microsoft.com/office/powerpoint/2010/main" val="108453452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a:xfrm>
            <a:off x="609600" y="404664"/>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Calcul d</a:t>
            </a:r>
            <a:r>
              <a:rPr lang="fr-FR" altLang="ja-JP" sz="2800" dirty="0">
                <a:solidFill>
                  <a:srgbClr val="008000"/>
                </a:solidFill>
                <a:effectLst/>
                <a:latin typeface="+mn-lt"/>
              </a:rPr>
              <a:t>'</a:t>
            </a:r>
            <a:r>
              <a:rPr lang="fr-FR" sz="2800" dirty="0">
                <a:solidFill>
                  <a:srgbClr val="008000"/>
                </a:solidFill>
                <a:effectLst/>
                <a:latin typeface="+mn-lt"/>
              </a:rPr>
              <a:t>un coût de revient</a:t>
            </a:r>
          </a:p>
        </p:txBody>
      </p:sp>
      <p:sp>
        <p:nvSpPr>
          <p:cNvPr id="21507" name="Rectangle 3"/>
          <p:cNvSpPr>
            <a:spLocks noGrp="1" noChangeArrowheads="1"/>
          </p:cNvSpPr>
          <p:nvPr>
            <p:ph idx="1"/>
            <p:custDataLst>
              <p:tags r:id="rId2"/>
            </p:custDataLst>
          </p:nvPr>
        </p:nvSpPr>
        <p:spPr/>
        <p:txBody>
          <a:bodyPr/>
          <a:lstStyle/>
          <a:p>
            <a:r>
              <a:rPr lang="fr-FR" sz="2000" dirty="0" smtClean="0">
                <a:sym typeface="Gill Sans Light" charset="0"/>
              </a:rPr>
              <a:t>Le produit PF est composé de</a:t>
            </a:r>
          </a:p>
          <a:p>
            <a:pPr lvl="1"/>
            <a:r>
              <a:rPr lang="fr-FR" sz="1800" dirty="0" smtClean="0">
                <a:sym typeface="Gill Sans Light" charset="0"/>
              </a:rPr>
              <a:t>2 composants C1 dont le coût unitaire est de 7 €</a:t>
            </a:r>
          </a:p>
          <a:p>
            <a:pPr lvl="1"/>
            <a:r>
              <a:rPr lang="fr-FR" sz="1800" dirty="0" smtClean="0">
                <a:sym typeface="Gill Sans Light" charset="0"/>
              </a:rPr>
              <a:t>1 composant C2 dont le coût unitaire et de 5 €</a:t>
            </a:r>
          </a:p>
          <a:p>
            <a:r>
              <a:rPr lang="fr-FR" sz="2000" dirty="0" smtClean="0">
                <a:sym typeface="Gill Sans Light" charset="0"/>
              </a:rPr>
              <a:t>Sa gamme ne comporte qu</a:t>
            </a:r>
            <a:r>
              <a:rPr lang="fr-FR" altLang="ja-JP" sz="2000" dirty="0" smtClean="0">
                <a:sym typeface="Gill Sans Light" charset="0"/>
              </a:rPr>
              <a:t>'</a:t>
            </a:r>
            <a:r>
              <a:rPr lang="fr-FR" sz="2000" dirty="0" smtClean="0">
                <a:sym typeface="Gill Sans Light" charset="0"/>
              </a:rPr>
              <a:t>une seule opération qui se déroule sur un poste de charge :</a:t>
            </a:r>
          </a:p>
          <a:p>
            <a:pPr lvl="1"/>
            <a:r>
              <a:rPr lang="fr-FR" sz="1800" dirty="0" smtClean="0">
                <a:sym typeface="Gill Sans Light" charset="0"/>
              </a:rPr>
              <a:t>Cadence : 12 produits PF à l</a:t>
            </a:r>
            <a:r>
              <a:rPr lang="fr-FR" altLang="ja-JP" sz="1800" dirty="0" smtClean="0">
                <a:sym typeface="Gill Sans Light" charset="0"/>
              </a:rPr>
              <a:t>'</a:t>
            </a:r>
            <a:r>
              <a:rPr lang="fr-FR" sz="1800" dirty="0" smtClean="0">
                <a:sym typeface="Gill Sans Light" charset="0"/>
              </a:rPr>
              <a:t>heure</a:t>
            </a:r>
          </a:p>
          <a:p>
            <a:pPr lvl="1"/>
            <a:r>
              <a:rPr lang="fr-FR" sz="1800" dirty="0" smtClean="0">
                <a:sym typeface="Gill Sans Light" charset="0"/>
              </a:rPr>
              <a:t>Coût horaire du poste de charge : 24 €</a:t>
            </a:r>
          </a:p>
          <a:p>
            <a:pPr lvl="1"/>
            <a:endParaRPr lang="fr-FR" sz="1800" dirty="0" smtClean="0">
              <a:sym typeface="Gill Sans Light" charset="0"/>
            </a:endParaRPr>
          </a:p>
          <a:p>
            <a:r>
              <a:rPr lang="fr-FR" sz="2000" dirty="0" smtClean="0">
                <a:sym typeface="Gill Sans Light" charset="0"/>
              </a:rPr>
              <a:t>Coût des composants :</a:t>
            </a:r>
          </a:p>
          <a:p>
            <a:pPr lvl="1"/>
            <a:r>
              <a:rPr lang="fr-FR" sz="1800" dirty="0" smtClean="0">
                <a:sym typeface="Gill Sans Light" charset="0"/>
              </a:rPr>
              <a:t>2 C1 (2 x 7) + 1 C2 (1 x 5) = 19 €</a:t>
            </a:r>
          </a:p>
          <a:p>
            <a:r>
              <a:rPr lang="fr-FR" sz="2000" dirty="0" smtClean="0">
                <a:sym typeface="Gill Sans Light" charset="0"/>
              </a:rPr>
              <a:t>Coût de fabrication :</a:t>
            </a:r>
          </a:p>
          <a:p>
            <a:pPr lvl="1"/>
            <a:r>
              <a:rPr lang="fr-FR" sz="1800" dirty="0" smtClean="0">
                <a:sym typeface="Gill Sans Light" charset="0"/>
              </a:rPr>
              <a:t>24 / 12 = 2 €</a:t>
            </a:r>
          </a:p>
          <a:p>
            <a:r>
              <a:rPr lang="fr-FR" sz="2000" dirty="0" smtClean="0">
                <a:sym typeface="Gill Sans" charset="0"/>
              </a:rPr>
              <a:t>Coût de revient : 21 €</a:t>
            </a:r>
            <a:endParaRPr lang="fr-FR" sz="2000" dirty="0"/>
          </a:p>
        </p:txBody>
      </p:sp>
      <p:grpSp>
        <p:nvGrpSpPr>
          <p:cNvPr id="4" name="Group 3"/>
          <p:cNvGrpSpPr/>
          <p:nvPr>
            <p:custDataLst>
              <p:tags r:id="rId3"/>
            </p:custDataLst>
          </p:nvPr>
        </p:nvGrpSpPr>
        <p:grpSpPr>
          <a:xfrm>
            <a:off x="5710405" y="3639914"/>
            <a:ext cx="2173964" cy="2309366"/>
            <a:chOff x="5510501" y="2204864"/>
            <a:chExt cx="2580679" cy="2741414"/>
          </a:xfrm>
        </p:grpSpPr>
        <p:sp>
          <p:nvSpPr>
            <p:cNvPr id="26" name="AutoShape 9"/>
            <p:cNvSpPr>
              <a:spLocks/>
            </p:cNvSpPr>
            <p:nvPr/>
          </p:nvSpPr>
          <p:spPr bwMode="auto">
            <a:xfrm>
              <a:off x="6242735" y="3231778"/>
              <a:ext cx="1169789" cy="419695"/>
            </a:xfrm>
            <a:prstGeom prst="roundRect">
              <a:avLst>
                <a:gd name="adj" fmla="val 24370"/>
              </a:avLst>
            </a:prstGeom>
            <a:noFill/>
            <a:ln w="12700" cap="flat" cmpd="sng">
              <a:solidFill>
                <a:srgbClr val="000000"/>
              </a:solidFill>
              <a:prstDash val="dash"/>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0182" algn="ctr">
                <a:lnSpc>
                  <a:spcPct val="90000"/>
                </a:lnSpc>
                <a:buClr>
                  <a:srgbClr val="000000"/>
                </a:buClr>
              </a:pPr>
              <a:r>
                <a:rPr lang="fr-FR" sz="1200" dirty="0">
                  <a:solidFill>
                    <a:srgbClr val="000000"/>
                  </a:solidFill>
                  <a:latin typeface="+mj-lt"/>
                  <a:cs typeface="Gill Sans" charset="0"/>
                  <a:sym typeface="Gill Sans" charset="0"/>
                </a:rPr>
                <a:t>GAMME</a:t>
              </a:r>
              <a:endParaRPr lang="fr-FR" sz="2000" dirty="0">
                <a:latin typeface="+mj-lt"/>
              </a:endParaRPr>
            </a:p>
          </p:txBody>
        </p:sp>
        <p:sp>
          <p:nvSpPr>
            <p:cNvPr id="27" name="AutoShape 10"/>
            <p:cNvSpPr>
              <a:spLocks/>
            </p:cNvSpPr>
            <p:nvPr/>
          </p:nvSpPr>
          <p:spPr bwMode="auto">
            <a:xfrm>
              <a:off x="5510501" y="4339059"/>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C1</a:t>
              </a:r>
              <a:endParaRPr lang="fr-FR" sz="2000" dirty="0">
                <a:latin typeface="+mj-lt"/>
              </a:endParaRPr>
            </a:p>
          </p:txBody>
        </p:sp>
        <p:sp>
          <p:nvSpPr>
            <p:cNvPr id="28" name="AutoShape 11"/>
            <p:cNvSpPr>
              <a:spLocks/>
            </p:cNvSpPr>
            <p:nvPr/>
          </p:nvSpPr>
          <p:spPr bwMode="auto">
            <a:xfrm>
              <a:off x="6921391" y="4339059"/>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C2</a:t>
              </a:r>
              <a:endParaRPr lang="fr-FR" sz="2000" dirty="0">
                <a:latin typeface="+mj-lt"/>
              </a:endParaRPr>
            </a:p>
          </p:txBody>
        </p:sp>
        <p:sp>
          <p:nvSpPr>
            <p:cNvPr id="29" name="AutoShape 12"/>
            <p:cNvSpPr>
              <a:spLocks/>
            </p:cNvSpPr>
            <p:nvPr/>
          </p:nvSpPr>
          <p:spPr bwMode="auto">
            <a:xfrm>
              <a:off x="6296109" y="4091482"/>
              <a:ext cx="38461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latin typeface="+mj-lt"/>
                </a:rPr>
                <a:t>(2)</a:t>
              </a:r>
              <a:endParaRPr lang="fr-FR" sz="2000" dirty="0">
                <a:latin typeface="+mj-lt"/>
              </a:endParaRPr>
            </a:p>
          </p:txBody>
        </p:sp>
        <p:sp>
          <p:nvSpPr>
            <p:cNvPr id="30" name="AutoShape 13"/>
            <p:cNvSpPr>
              <a:spLocks/>
            </p:cNvSpPr>
            <p:nvPr/>
          </p:nvSpPr>
          <p:spPr bwMode="auto">
            <a:xfrm>
              <a:off x="7705885" y="4091482"/>
              <a:ext cx="38461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latin typeface="+mj-lt"/>
                </a:rPr>
                <a:t>(1)</a:t>
              </a:r>
              <a:endParaRPr lang="fr-FR" sz="2000" dirty="0">
                <a:latin typeface="+mj-lt"/>
              </a:endParaRPr>
            </a:p>
          </p:txBody>
        </p:sp>
        <p:sp>
          <p:nvSpPr>
            <p:cNvPr id="31" name="AutoShape 15"/>
            <p:cNvSpPr>
              <a:spLocks/>
            </p:cNvSpPr>
            <p:nvPr/>
          </p:nvSpPr>
          <p:spPr bwMode="auto">
            <a:xfrm>
              <a:off x="6242735" y="2204864"/>
              <a:ext cx="1169789" cy="607219"/>
            </a:xfrm>
            <a:prstGeom prst="roundRect">
              <a:avLst>
                <a:gd name="adj" fmla="val 16847"/>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PF</a:t>
              </a:r>
              <a:endParaRPr lang="fr-FR" sz="2000" dirty="0">
                <a:latin typeface="+mj-lt"/>
              </a:endParaRPr>
            </a:p>
          </p:txBody>
        </p:sp>
        <p:cxnSp>
          <p:nvCxnSpPr>
            <p:cNvPr id="32" name="Elbow Connector 16"/>
            <p:cNvCxnSpPr>
              <a:stCxn id="26" idx="0"/>
              <a:endCxn id="31" idx="2"/>
            </p:cNvCxnSpPr>
            <p:nvPr/>
          </p:nvCxnSpPr>
          <p:spPr>
            <a:xfrm flipV="1">
              <a:off x="6827630" y="2812083"/>
              <a:ext cx="0" cy="419695"/>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Elbow Connector 16"/>
            <p:cNvCxnSpPr>
              <a:stCxn id="27" idx="0"/>
              <a:endCxn id="26" idx="2"/>
            </p:cNvCxnSpPr>
            <p:nvPr/>
          </p:nvCxnSpPr>
          <p:spPr>
            <a:xfrm rot="5400000" flipH="1" flipV="1">
              <a:off x="6117720" y="3629149"/>
              <a:ext cx="687586" cy="732234"/>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Elbow Connector 16"/>
            <p:cNvCxnSpPr>
              <a:stCxn id="28" idx="0"/>
              <a:endCxn id="26" idx="2"/>
            </p:cNvCxnSpPr>
            <p:nvPr/>
          </p:nvCxnSpPr>
          <p:spPr>
            <a:xfrm rot="16200000" flipV="1">
              <a:off x="6823165" y="3655938"/>
              <a:ext cx="687586" cy="67865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12543338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0-#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19672" y="836712"/>
            <a:ext cx="7239000" cy="457200"/>
          </a:xfrm>
        </p:spPr>
        <p:txBody>
          <a:bodyPr/>
          <a:lstStyle/>
          <a:p>
            <a:pPr eaLnBrk="1" hangingPunct="1"/>
            <a:r>
              <a:rPr lang="fr-FR" dirty="0" smtClean="0"/>
              <a:t>Exemple d’un stylo à bille en plastique</a:t>
            </a:r>
            <a:endParaRPr lang="en-US" dirty="0" smtClean="0"/>
          </a:p>
        </p:txBody>
      </p:sp>
      <p:sp>
        <p:nvSpPr>
          <p:cNvPr id="14339" name="Oval 4"/>
          <p:cNvSpPr>
            <a:spLocks noChangeArrowheads="1"/>
          </p:cNvSpPr>
          <p:nvPr/>
        </p:nvSpPr>
        <p:spPr bwMode="auto">
          <a:xfrm>
            <a:off x="1408113" y="2636838"/>
            <a:ext cx="457200" cy="457200"/>
          </a:xfrm>
          <a:prstGeom prst="ellipse">
            <a:avLst/>
          </a:prstGeom>
          <a:solidFill>
            <a:srgbClr val="003399"/>
          </a:solidFill>
          <a:ln w="9525">
            <a:solidFill>
              <a:schemeClr val="accent6">
                <a:lumMod val="50000"/>
              </a:schemeClr>
            </a:solidFill>
            <a:round/>
            <a:headEnd/>
            <a:tailEnd/>
          </a:ln>
        </p:spPr>
        <p:txBody>
          <a:bodyPr wrap="none" anchor="ctr"/>
          <a:lstStyle/>
          <a:p>
            <a:endParaRPr lang="fr-FR"/>
          </a:p>
        </p:txBody>
      </p:sp>
      <p:sp>
        <p:nvSpPr>
          <p:cNvPr id="14340" name="AutoShape 5"/>
          <p:cNvSpPr>
            <a:spLocks noChangeArrowheads="1"/>
          </p:cNvSpPr>
          <p:nvPr/>
        </p:nvSpPr>
        <p:spPr bwMode="auto">
          <a:xfrm rot="-5400000">
            <a:off x="7008813" y="2065338"/>
            <a:ext cx="533400" cy="1524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3399"/>
          </a:solidFill>
          <a:ln w="9525">
            <a:solidFill>
              <a:schemeClr val="accent6">
                <a:lumMod val="50000"/>
              </a:schemeClr>
            </a:solidFill>
            <a:miter lim="800000"/>
            <a:headEnd/>
            <a:tailEnd/>
          </a:ln>
        </p:spPr>
        <p:txBody>
          <a:bodyPr wrap="none" anchor="ctr"/>
          <a:lstStyle/>
          <a:p>
            <a:endParaRPr lang="fr-FR"/>
          </a:p>
        </p:txBody>
      </p:sp>
      <p:sp>
        <p:nvSpPr>
          <p:cNvPr id="14341" name="Rectangle 6"/>
          <p:cNvSpPr>
            <a:spLocks noChangeArrowheads="1"/>
          </p:cNvSpPr>
          <p:nvPr/>
        </p:nvSpPr>
        <p:spPr bwMode="auto">
          <a:xfrm>
            <a:off x="2170113" y="2636838"/>
            <a:ext cx="3657600" cy="381000"/>
          </a:xfrm>
          <a:prstGeom prst="rect">
            <a:avLst/>
          </a:prstGeom>
          <a:noFill/>
          <a:ln w="9525">
            <a:solidFill>
              <a:schemeClr val="accent6">
                <a:lumMod val="50000"/>
              </a:schemeClr>
            </a:solidFill>
            <a:miter lim="800000"/>
            <a:headEnd/>
            <a:tailEnd/>
          </a:ln>
        </p:spPr>
        <p:txBody>
          <a:bodyPr wrap="none" anchor="ctr"/>
          <a:lstStyle/>
          <a:p>
            <a:endParaRPr lang="fr-FR"/>
          </a:p>
        </p:txBody>
      </p:sp>
      <p:sp>
        <p:nvSpPr>
          <p:cNvPr id="14342" name="Line 9"/>
          <p:cNvSpPr>
            <a:spLocks noChangeShapeType="1"/>
          </p:cNvSpPr>
          <p:nvPr/>
        </p:nvSpPr>
        <p:spPr bwMode="auto">
          <a:xfrm>
            <a:off x="2913063" y="3703638"/>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43" name="Line 10"/>
          <p:cNvSpPr>
            <a:spLocks noChangeShapeType="1"/>
          </p:cNvSpPr>
          <p:nvPr/>
        </p:nvSpPr>
        <p:spPr bwMode="auto">
          <a:xfrm flipV="1">
            <a:off x="2913063" y="3856038"/>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44" name="Oval 11"/>
          <p:cNvSpPr>
            <a:spLocks noChangeArrowheads="1"/>
          </p:cNvSpPr>
          <p:nvPr/>
        </p:nvSpPr>
        <p:spPr bwMode="auto">
          <a:xfrm>
            <a:off x="2836863" y="3703638"/>
            <a:ext cx="76200" cy="152400"/>
          </a:xfrm>
          <a:prstGeom prst="ellipse">
            <a:avLst/>
          </a:prstGeom>
          <a:solidFill>
            <a:schemeClr val="tx1"/>
          </a:solidFill>
          <a:ln w="9525">
            <a:solidFill>
              <a:schemeClr val="accent6">
                <a:lumMod val="50000"/>
              </a:schemeClr>
            </a:solidFill>
            <a:round/>
            <a:headEnd/>
            <a:tailEnd/>
          </a:ln>
        </p:spPr>
        <p:txBody>
          <a:bodyPr wrap="none" anchor="ctr"/>
          <a:lstStyle/>
          <a:p>
            <a:endParaRPr lang="fr-FR"/>
          </a:p>
        </p:txBody>
      </p:sp>
      <p:sp>
        <p:nvSpPr>
          <p:cNvPr id="14345" name="AutoShape 12"/>
          <p:cNvSpPr>
            <a:spLocks noChangeArrowheads="1"/>
          </p:cNvSpPr>
          <p:nvPr/>
        </p:nvSpPr>
        <p:spPr bwMode="auto">
          <a:xfrm rot="5400000" flipH="1">
            <a:off x="5580063" y="3551238"/>
            <a:ext cx="457200" cy="457200"/>
          </a:xfrm>
          <a:prstGeom prst="triangle">
            <a:avLst>
              <a:gd name="adj" fmla="val 50000"/>
            </a:avLst>
          </a:prstGeom>
          <a:solidFill>
            <a:srgbClr val="CC9900"/>
          </a:solidFill>
          <a:ln w="9525">
            <a:solidFill>
              <a:schemeClr val="accent6">
                <a:lumMod val="50000"/>
              </a:schemeClr>
            </a:solidFill>
            <a:miter lim="800000"/>
            <a:headEnd/>
            <a:tailEnd/>
          </a:ln>
        </p:spPr>
        <p:txBody>
          <a:bodyPr wrap="none" anchor="ctr"/>
          <a:lstStyle/>
          <a:p>
            <a:endParaRPr lang="fr-FR"/>
          </a:p>
        </p:txBody>
      </p:sp>
      <p:sp>
        <p:nvSpPr>
          <p:cNvPr id="14346" name="Rectangle 13"/>
          <p:cNvSpPr>
            <a:spLocks noChangeArrowheads="1"/>
          </p:cNvSpPr>
          <p:nvPr/>
        </p:nvSpPr>
        <p:spPr bwMode="auto">
          <a:xfrm>
            <a:off x="5275263" y="3703638"/>
            <a:ext cx="304800" cy="152400"/>
          </a:xfrm>
          <a:prstGeom prst="rect">
            <a:avLst/>
          </a:prstGeom>
          <a:solidFill>
            <a:srgbClr val="CC9900"/>
          </a:solidFill>
          <a:ln w="9525">
            <a:solidFill>
              <a:schemeClr val="accent6">
                <a:lumMod val="50000"/>
              </a:schemeClr>
            </a:solidFill>
            <a:miter lim="800000"/>
            <a:headEnd/>
            <a:tailEnd/>
          </a:ln>
        </p:spPr>
        <p:txBody>
          <a:bodyPr wrap="none" anchor="ctr"/>
          <a:lstStyle/>
          <a:p>
            <a:pPr algn="ctr" eaLnBrk="0" hangingPunct="0"/>
            <a:endParaRPr lang="fr-FR" sz="2000">
              <a:solidFill>
                <a:srgbClr val="FF9900"/>
              </a:solidFill>
              <a:latin typeface="Arial" charset="0"/>
            </a:endParaRPr>
          </a:p>
        </p:txBody>
      </p:sp>
      <p:sp>
        <p:nvSpPr>
          <p:cNvPr id="14347" name="Rectangle 14"/>
          <p:cNvSpPr>
            <a:spLocks noChangeArrowheads="1"/>
          </p:cNvSpPr>
          <p:nvPr/>
        </p:nvSpPr>
        <p:spPr bwMode="auto">
          <a:xfrm>
            <a:off x="3446463" y="3703638"/>
            <a:ext cx="1828800" cy="152400"/>
          </a:xfrm>
          <a:prstGeom prst="rect">
            <a:avLst/>
          </a:prstGeom>
          <a:solidFill>
            <a:schemeClr val="accent5">
              <a:lumMod val="75000"/>
            </a:schemeClr>
          </a:solidFill>
          <a:ln w="9525">
            <a:solidFill>
              <a:schemeClr val="accent6">
                <a:lumMod val="50000"/>
              </a:schemeClr>
            </a:solidFill>
            <a:miter lim="800000"/>
            <a:headEnd/>
            <a:tailEnd/>
          </a:ln>
        </p:spPr>
        <p:txBody>
          <a:bodyPr wrap="none" anchor="ctr"/>
          <a:lstStyle/>
          <a:p>
            <a:endParaRPr lang="fr-FR"/>
          </a:p>
        </p:txBody>
      </p:sp>
      <p:sp>
        <p:nvSpPr>
          <p:cNvPr id="14348" name="Text Box 15"/>
          <p:cNvSpPr txBox="1">
            <a:spLocks noChangeArrowheads="1"/>
          </p:cNvSpPr>
          <p:nvPr/>
        </p:nvSpPr>
        <p:spPr bwMode="auto">
          <a:xfrm>
            <a:off x="7543800" y="3124200"/>
            <a:ext cx="1343025"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Capuchon</a:t>
            </a:r>
          </a:p>
        </p:txBody>
      </p:sp>
      <p:sp>
        <p:nvSpPr>
          <p:cNvPr id="14349" name="Text Box 16"/>
          <p:cNvSpPr txBox="1">
            <a:spLocks noChangeArrowheads="1"/>
          </p:cNvSpPr>
          <p:nvPr/>
        </p:nvSpPr>
        <p:spPr bwMode="auto">
          <a:xfrm>
            <a:off x="898525" y="3124200"/>
            <a:ext cx="1187450" cy="396875"/>
          </a:xfrm>
          <a:prstGeom prst="rect">
            <a:avLst/>
          </a:prstGeom>
          <a:noFill/>
          <a:ln w="9525">
            <a:noFill/>
            <a:miter lim="800000"/>
            <a:headEnd/>
            <a:tailEnd/>
          </a:ln>
        </p:spPr>
        <p:txBody>
          <a:bodyPr wrap="none" anchor="ctr">
            <a:spAutoFit/>
          </a:bodyPr>
          <a:lstStyle/>
          <a:p>
            <a:pPr algn="ctr" eaLnBrk="0" hangingPunct="0"/>
            <a:r>
              <a:rPr lang="fr-FR" sz="2000">
                <a:latin typeface="Arial" charset="0"/>
              </a:rPr>
              <a:t>Bouchon</a:t>
            </a:r>
          </a:p>
        </p:txBody>
      </p:sp>
      <p:sp>
        <p:nvSpPr>
          <p:cNvPr id="14350" name="Text Box 17"/>
          <p:cNvSpPr txBox="1">
            <a:spLocks noChangeArrowheads="1"/>
          </p:cNvSpPr>
          <p:nvPr/>
        </p:nvSpPr>
        <p:spPr bwMode="auto">
          <a:xfrm>
            <a:off x="3135313" y="3048000"/>
            <a:ext cx="1455737"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Tube rigide</a:t>
            </a:r>
          </a:p>
        </p:txBody>
      </p:sp>
      <p:sp>
        <p:nvSpPr>
          <p:cNvPr id="14351" name="Text Box 18"/>
          <p:cNvSpPr txBox="1">
            <a:spLocks noChangeArrowheads="1"/>
          </p:cNvSpPr>
          <p:nvPr/>
        </p:nvSpPr>
        <p:spPr bwMode="auto">
          <a:xfrm>
            <a:off x="3352800" y="3962400"/>
            <a:ext cx="2286000"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Système d’écriture</a:t>
            </a:r>
          </a:p>
        </p:txBody>
      </p:sp>
      <p:grpSp>
        <p:nvGrpSpPr>
          <p:cNvPr id="2" name="Group 20"/>
          <p:cNvGrpSpPr>
            <a:grpSpLocks/>
          </p:cNvGrpSpPr>
          <p:nvPr/>
        </p:nvGrpSpPr>
        <p:grpSpPr bwMode="auto">
          <a:xfrm>
            <a:off x="5562600" y="4800600"/>
            <a:ext cx="762000" cy="457200"/>
            <a:chOff x="3120" y="3072"/>
            <a:chExt cx="480" cy="288"/>
          </a:xfrm>
        </p:grpSpPr>
        <p:sp>
          <p:nvSpPr>
            <p:cNvPr id="14373" name="AutoShape 21"/>
            <p:cNvSpPr>
              <a:spLocks noChangeArrowheads="1"/>
            </p:cNvSpPr>
            <p:nvPr/>
          </p:nvSpPr>
          <p:spPr bwMode="auto">
            <a:xfrm rot="5400000" flipH="1">
              <a:off x="3312" y="3072"/>
              <a:ext cx="288" cy="288"/>
            </a:xfrm>
            <a:prstGeom prst="triangle">
              <a:avLst>
                <a:gd name="adj" fmla="val 50000"/>
              </a:avLst>
            </a:prstGeom>
            <a:solidFill>
              <a:srgbClr val="CC9900"/>
            </a:solidFill>
            <a:ln w="9525">
              <a:solidFill>
                <a:schemeClr val="accent6">
                  <a:lumMod val="50000"/>
                </a:schemeClr>
              </a:solidFill>
              <a:miter lim="800000"/>
              <a:headEnd/>
              <a:tailEnd/>
            </a:ln>
          </p:spPr>
          <p:txBody>
            <a:bodyPr wrap="none" anchor="ctr"/>
            <a:lstStyle/>
            <a:p>
              <a:endParaRPr lang="fr-FR"/>
            </a:p>
          </p:txBody>
        </p:sp>
        <p:sp>
          <p:nvSpPr>
            <p:cNvPr id="14374" name="Rectangle 22"/>
            <p:cNvSpPr>
              <a:spLocks noChangeArrowheads="1"/>
            </p:cNvSpPr>
            <p:nvPr/>
          </p:nvSpPr>
          <p:spPr bwMode="auto">
            <a:xfrm>
              <a:off x="3120" y="3168"/>
              <a:ext cx="192" cy="96"/>
            </a:xfrm>
            <a:prstGeom prst="rect">
              <a:avLst/>
            </a:prstGeom>
            <a:solidFill>
              <a:srgbClr val="CC9900"/>
            </a:solidFill>
            <a:ln w="9525">
              <a:solidFill>
                <a:schemeClr val="accent6">
                  <a:lumMod val="50000"/>
                </a:schemeClr>
              </a:solidFill>
              <a:miter lim="800000"/>
              <a:headEnd/>
              <a:tailEnd/>
            </a:ln>
          </p:spPr>
          <p:txBody>
            <a:bodyPr wrap="none" anchor="ctr"/>
            <a:lstStyle/>
            <a:p>
              <a:pPr algn="ctr" eaLnBrk="0" hangingPunct="0"/>
              <a:endParaRPr lang="fr-FR" sz="2000">
                <a:solidFill>
                  <a:srgbClr val="FF9900"/>
                </a:solidFill>
                <a:latin typeface="Arial" charset="0"/>
              </a:endParaRPr>
            </a:p>
          </p:txBody>
        </p:sp>
      </p:grpSp>
      <p:sp>
        <p:nvSpPr>
          <p:cNvPr id="14353" name="Rectangle 23"/>
          <p:cNvSpPr>
            <a:spLocks noChangeArrowheads="1"/>
          </p:cNvSpPr>
          <p:nvPr/>
        </p:nvSpPr>
        <p:spPr bwMode="auto">
          <a:xfrm>
            <a:off x="3352800" y="5486400"/>
            <a:ext cx="1828800" cy="152400"/>
          </a:xfrm>
          <a:prstGeom prst="rect">
            <a:avLst/>
          </a:prstGeom>
          <a:solidFill>
            <a:schemeClr val="accent5">
              <a:lumMod val="75000"/>
            </a:schemeClr>
          </a:solidFill>
          <a:ln w="9525">
            <a:solidFill>
              <a:schemeClr val="accent6">
                <a:lumMod val="50000"/>
              </a:schemeClr>
            </a:solidFill>
            <a:miter lim="800000"/>
            <a:headEnd/>
            <a:tailEnd/>
          </a:ln>
        </p:spPr>
        <p:txBody>
          <a:bodyPr wrap="none" anchor="ctr"/>
          <a:lstStyle/>
          <a:p>
            <a:endParaRPr lang="fr-FR"/>
          </a:p>
        </p:txBody>
      </p:sp>
      <p:grpSp>
        <p:nvGrpSpPr>
          <p:cNvPr id="3" name="Group 24"/>
          <p:cNvGrpSpPr>
            <a:grpSpLocks/>
          </p:cNvGrpSpPr>
          <p:nvPr/>
        </p:nvGrpSpPr>
        <p:grpSpPr bwMode="auto">
          <a:xfrm>
            <a:off x="1371600" y="4876800"/>
            <a:ext cx="2743200" cy="152400"/>
            <a:chOff x="1584" y="3168"/>
            <a:chExt cx="1728" cy="96"/>
          </a:xfrm>
        </p:grpSpPr>
        <p:sp>
          <p:nvSpPr>
            <p:cNvPr id="14369" name="Line 25"/>
            <p:cNvSpPr>
              <a:spLocks noChangeShapeType="1"/>
            </p:cNvSpPr>
            <p:nvPr/>
          </p:nvSpPr>
          <p:spPr bwMode="auto">
            <a:xfrm>
              <a:off x="1632" y="3168"/>
              <a:ext cx="168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70" name="Line 26"/>
            <p:cNvSpPr>
              <a:spLocks noChangeShapeType="1"/>
            </p:cNvSpPr>
            <p:nvPr/>
          </p:nvSpPr>
          <p:spPr bwMode="auto">
            <a:xfrm flipV="1">
              <a:off x="1632" y="3264"/>
              <a:ext cx="168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71" name="Oval 27"/>
            <p:cNvSpPr>
              <a:spLocks noChangeArrowheads="1"/>
            </p:cNvSpPr>
            <p:nvPr/>
          </p:nvSpPr>
          <p:spPr bwMode="auto">
            <a:xfrm>
              <a:off x="1584" y="3168"/>
              <a:ext cx="48" cy="96"/>
            </a:xfrm>
            <a:prstGeom prst="ellipse">
              <a:avLst/>
            </a:prstGeom>
            <a:solidFill>
              <a:schemeClr val="tx1"/>
            </a:solidFill>
            <a:ln w="9525">
              <a:solidFill>
                <a:schemeClr val="accent6">
                  <a:lumMod val="50000"/>
                </a:schemeClr>
              </a:solidFill>
              <a:round/>
              <a:headEnd/>
              <a:tailEnd/>
            </a:ln>
          </p:spPr>
          <p:txBody>
            <a:bodyPr wrap="none" anchor="ctr"/>
            <a:lstStyle/>
            <a:p>
              <a:endParaRPr lang="fr-FR"/>
            </a:p>
          </p:txBody>
        </p:sp>
        <p:sp>
          <p:nvSpPr>
            <p:cNvPr id="14372" name="Line 28"/>
            <p:cNvSpPr>
              <a:spLocks noChangeShapeType="1"/>
            </p:cNvSpPr>
            <p:nvPr/>
          </p:nvSpPr>
          <p:spPr bwMode="auto">
            <a:xfrm>
              <a:off x="3312" y="3168"/>
              <a:ext cx="0" cy="96"/>
            </a:xfrm>
            <a:prstGeom prst="line">
              <a:avLst/>
            </a:prstGeom>
            <a:noFill/>
            <a:ln w="9525">
              <a:solidFill>
                <a:schemeClr val="accent6">
                  <a:lumMod val="50000"/>
                </a:schemeClr>
              </a:solidFill>
              <a:round/>
              <a:headEnd/>
              <a:tailEnd/>
            </a:ln>
          </p:spPr>
          <p:txBody>
            <a:bodyPr wrap="none" anchor="ctr"/>
            <a:lstStyle/>
            <a:p>
              <a:endParaRPr lang="fr-FR"/>
            </a:p>
          </p:txBody>
        </p:sp>
      </p:grpSp>
      <p:sp>
        <p:nvSpPr>
          <p:cNvPr id="14355" name="Text Box 29"/>
          <p:cNvSpPr txBox="1">
            <a:spLocks noChangeArrowheads="1"/>
          </p:cNvSpPr>
          <p:nvPr/>
        </p:nvSpPr>
        <p:spPr bwMode="auto">
          <a:xfrm>
            <a:off x="815975" y="5059363"/>
            <a:ext cx="1582738"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Tube souple</a:t>
            </a:r>
          </a:p>
        </p:txBody>
      </p:sp>
      <p:sp>
        <p:nvSpPr>
          <p:cNvPr id="14356" name="Text Box 30"/>
          <p:cNvSpPr txBox="1">
            <a:spLocks noChangeArrowheads="1"/>
          </p:cNvSpPr>
          <p:nvPr/>
        </p:nvSpPr>
        <p:spPr bwMode="auto">
          <a:xfrm>
            <a:off x="6477000" y="4876800"/>
            <a:ext cx="1806575"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Tête d’écriture</a:t>
            </a:r>
          </a:p>
        </p:txBody>
      </p:sp>
      <p:sp>
        <p:nvSpPr>
          <p:cNvPr id="14357" name="Text Box 31"/>
          <p:cNvSpPr txBox="1">
            <a:spLocks noChangeArrowheads="1"/>
          </p:cNvSpPr>
          <p:nvPr/>
        </p:nvSpPr>
        <p:spPr bwMode="auto">
          <a:xfrm>
            <a:off x="4114800" y="5715000"/>
            <a:ext cx="847725" cy="396875"/>
          </a:xfrm>
          <a:prstGeom prst="rect">
            <a:avLst/>
          </a:prstGeom>
          <a:noFill/>
          <a:ln w="9525">
            <a:noFill/>
            <a:miter lim="800000"/>
            <a:headEnd/>
            <a:tailEnd/>
          </a:ln>
        </p:spPr>
        <p:txBody>
          <a:bodyPr wrap="none" anchor="ctr">
            <a:spAutoFit/>
          </a:bodyPr>
          <a:lstStyle/>
          <a:p>
            <a:pPr algn="ctr" eaLnBrk="0" hangingPunct="0"/>
            <a:r>
              <a:rPr lang="fr-FR" sz="2000" dirty="0">
                <a:latin typeface="Arial" charset="0"/>
              </a:rPr>
              <a:t>Encre</a:t>
            </a:r>
          </a:p>
        </p:txBody>
      </p:sp>
      <p:sp>
        <p:nvSpPr>
          <p:cNvPr id="14358" name="Oval 32"/>
          <p:cNvSpPr>
            <a:spLocks noChangeArrowheads="1"/>
          </p:cNvSpPr>
          <p:nvPr/>
        </p:nvSpPr>
        <p:spPr bwMode="auto">
          <a:xfrm>
            <a:off x="304800" y="4495800"/>
            <a:ext cx="8534400" cy="1676400"/>
          </a:xfrm>
          <a:prstGeom prst="ellipse">
            <a:avLst/>
          </a:prstGeom>
          <a:noFill/>
          <a:ln w="9525">
            <a:solidFill>
              <a:schemeClr val="accent6">
                <a:lumMod val="50000"/>
              </a:schemeClr>
            </a:solidFill>
            <a:round/>
            <a:headEnd/>
            <a:tailEnd/>
          </a:ln>
        </p:spPr>
        <p:txBody>
          <a:bodyPr wrap="none" anchor="ctr"/>
          <a:lstStyle/>
          <a:p>
            <a:endParaRPr lang="fr-FR"/>
          </a:p>
        </p:txBody>
      </p:sp>
      <p:sp>
        <p:nvSpPr>
          <p:cNvPr id="14359" name="Line 34"/>
          <p:cNvSpPr>
            <a:spLocks noChangeShapeType="1"/>
          </p:cNvSpPr>
          <p:nvPr/>
        </p:nvSpPr>
        <p:spPr bwMode="auto">
          <a:xfrm flipV="1">
            <a:off x="1828800" y="2209800"/>
            <a:ext cx="35814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0" name="Oval 35"/>
          <p:cNvSpPr>
            <a:spLocks noChangeArrowheads="1"/>
          </p:cNvSpPr>
          <p:nvPr/>
        </p:nvSpPr>
        <p:spPr bwMode="auto">
          <a:xfrm>
            <a:off x="1524000" y="1752600"/>
            <a:ext cx="457200" cy="457200"/>
          </a:xfrm>
          <a:prstGeom prst="ellipse">
            <a:avLst/>
          </a:prstGeom>
          <a:solidFill>
            <a:srgbClr val="003399"/>
          </a:solidFill>
          <a:ln w="9525">
            <a:solidFill>
              <a:schemeClr val="accent6">
                <a:lumMod val="50000"/>
              </a:schemeClr>
            </a:solidFill>
            <a:round/>
            <a:headEnd/>
            <a:tailEnd/>
          </a:ln>
        </p:spPr>
        <p:txBody>
          <a:bodyPr wrap="none" anchor="ctr"/>
          <a:lstStyle/>
          <a:p>
            <a:endParaRPr lang="fr-FR"/>
          </a:p>
        </p:txBody>
      </p:sp>
      <p:sp>
        <p:nvSpPr>
          <p:cNvPr id="14361" name="Line 36"/>
          <p:cNvSpPr>
            <a:spLocks noChangeShapeType="1"/>
          </p:cNvSpPr>
          <p:nvPr/>
        </p:nvSpPr>
        <p:spPr bwMode="auto">
          <a:xfrm>
            <a:off x="2743200" y="1905000"/>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2" name="Line 37"/>
          <p:cNvSpPr>
            <a:spLocks noChangeShapeType="1"/>
          </p:cNvSpPr>
          <p:nvPr/>
        </p:nvSpPr>
        <p:spPr bwMode="auto">
          <a:xfrm flipV="1">
            <a:off x="2743200" y="2057400"/>
            <a:ext cx="26670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3" name="Oval 38"/>
          <p:cNvSpPr>
            <a:spLocks noChangeArrowheads="1"/>
          </p:cNvSpPr>
          <p:nvPr/>
        </p:nvSpPr>
        <p:spPr bwMode="auto">
          <a:xfrm>
            <a:off x="2667000" y="1905000"/>
            <a:ext cx="76200" cy="152400"/>
          </a:xfrm>
          <a:prstGeom prst="ellipse">
            <a:avLst/>
          </a:prstGeom>
          <a:solidFill>
            <a:schemeClr val="tx1"/>
          </a:solidFill>
          <a:ln w="9525">
            <a:solidFill>
              <a:schemeClr val="accent6">
                <a:lumMod val="50000"/>
              </a:schemeClr>
            </a:solidFill>
            <a:round/>
            <a:headEnd/>
            <a:tailEnd/>
          </a:ln>
        </p:spPr>
        <p:txBody>
          <a:bodyPr wrap="none" anchor="ctr"/>
          <a:lstStyle/>
          <a:p>
            <a:endParaRPr lang="fr-FR"/>
          </a:p>
        </p:txBody>
      </p:sp>
      <p:sp>
        <p:nvSpPr>
          <p:cNvPr id="14364" name="AutoShape 39"/>
          <p:cNvSpPr>
            <a:spLocks noChangeArrowheads="1"/>
          </p:cNvSpPr>
          <p:nvPr/>
        </p:nvSpPr>
        <p:spPr bwMode="auto">
          <a:xfrm rot="5400000" flipH="1">
            <a:off x="5410200" y="1752600"/>
            <a:ext cx="457200" cy="457200"/>
          </a:xfrm>
          <a:prstGeom prst="triangle">
            <a:avLst>
              <a:gd name="adj" fmla="val 50000"/>
            </a:avLst>
          </a:prstGeom>
          <a:solidFill>
            <a:srgbClr val="CC9900"/>
          </a:solidFill>
          <a:ln w="9525">
            <a:solidFill>
              <a:schemeClr val="accent6">
                <a:lumMod val="50000"/>
              </a:schemeClr>
            </a:solidFill>
            <a:miter lim="800000"/>
            <a:headEnd/>
            <a:tailEnd/>
          </a:ln>
        </p:spPr>
        <p:txBody>
          <a:bodyPr wrap="none" anchor="ctr"/>
          <a:lstStyle/>
          <a:p>
            <a:endParaRPr lang="fr-FR"/>
          </a:p>
        </p:txBody>
      </p:sp>
      <p:sp>
        <p:nvSpPr>
          <p:cNvPr id="14365" name="Line 40"/>
          <p:cNvSpPr>
            <a:spLocks noChangeShapeType="1"/>
          </p:cNvSpPr>
          <p:nvPr/>
        </p:nvSpPr>
        <p:spPr bwMode="auto">
          <a:xfrm flipV="1">
            <a:off x="1752600" y="1752600"/>
            <a:ext cx="3657600" cy="0"/>
          </a:xfrm>
          <a:prstGeom prst="line">
            <a:avLst/>
          </a:prstGeom>
          <a:noFill/>
          <a:ln w="9525">
            <a:solidFill>
              <a:schemeClr val="accent6">
                <a:lumMod val="50000"/>
              </a:schemeClr>
            </a:solidFill>
            <a:round/>
            <a:headEnd/>
            <a:tailEnd/>
          </a:ln>
        </p:spPr>
        <p:txBody>
          <a:bodyPr wrap="none" anchor="ctr"/>
          <a:lstStyle/>
          <a:p>
            <a:endParaRPr lang="fr-FR"/>
          </a:p>
        </p:txBody>
      </p:sp>
      <p:sp>
        <p:nvSpPr>
          <p:cNvPr id="14366" name="AutoShape 41"/>
          <p:cNvSpPr>
            <a:spLocks noChangeArrowheads="1"/>
          </p:cNvSpPr>
          <p:nvPr/>
        </p:nvSpPr>
        <p:spPr bwMode="auto">
          <a:xfrm rot="-5400000">
            <a:off x="6515100" y="1181100"/>
            <a:ext cx="533400" cy="1524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3399"/>
          </a:solidFill>
          <a:ln w="9525">
            <a:solidFill>
              <a:schemeClr val="accent6">
                <a:lumMod val="50000"/>
              </a:schemeClr>
            </a:solidFill>
            <a:miter lim="800000"/>
            <a:headEnd/>
            <a:tailEnd/>
          </a:ln>
        </p:spPr>
        <p:txBody>
          <a:bodyPr wrap="none" anchor="ctr"/>
          <a:lstStyle/>
          <a:p>
            <a:endParaRPr lang="fr-FR"/>
          </a:p>
        </p:txBody>
      </p:sp>
      <p:sp>
        <p:nvSpPr>
          <p:cNvPr id="14367" name="Rectangle 42"/>
          <p:cNvSpPr>
            <a:spLocks noChangeArrowheads="1"/>
          </p:cNvSpPr>
          <p:nvPr/>
        </p:nvSpPr>
        <p:spPr bwMode="auto">
          <a:xfrm>
            <a:off x="5105400" y="1905000"/>
            <a:ext cx="304800" cy="152400"/>
          </a:xfrm>
          <a:prstGeom prst="rect">
            <a:avLst/>
          </a:prstGeom>
          <a:solidFill>
            <a:srgbClr val="CC9900"/>
          </a:solidFill>
          <a:ln w="9525">
            <a:solidFill>
              <a:schemeClr val="accent6">
                <a:lumMod val="50000"/>
              </a:schemeClr>
            </a:solidFill>
            <a:miter lim="800000"/>
            <a:headEnd/>
            <a:tailEnd/>
          </a:ln>
        </p:spPr>
        <p:txBody>
          <a:bodyPr wrap="none" anchor="ctr"/>
          <a:lstStyle/>
          <a:p>
            <a:pPr algn="ctr" eaLnBrk="0" hangingPunct="0"/>
            <a:endParaRPr lang="fr-FR">
              <a:solidFill>
                <a:srgbClr val="FF9900"/>
              </a:solidFill>
            </a:endParaRPr>
          </a:p>
        </p:txBody>
      </p:sp>
      <p:sp>
        <p:nvSpPr>
          <p:cNvPr id="14368" name="Rectangle 43"/>
          <p:cNvSpPr>
            <a:spLocks noChangeArrowheads="1"/>
          </p:cNvSpPr>
          <p:nvPr/>
        </p:nvSpPr>
        <p:spPr bwMode="auto">
          <a:xfrm>
            <a:off x="3276600" y="1905000"/>
            <a:ext cx="1828800" cy="152400"/>
          </a:xfrm>
          <a:prstGeom prst="rect">
            <a:avLst/>
          </a:prstGeom>
          <a:solidFill>
            <a:schemeClr val="accent5">
              <a:lumMod val="75000"/>
            </a:schemeClr>
          </a:solidFill>
          <a:ln w="9525">
            <a:solidFill>
              <a:schemeClr val="accent6">
                <a:lumMod val="50000"/>
              </a:schemeClr>
            </a:solidFill>
            <a:miter lim="800000"/>
            <a:headEnd/>
            <a:tailEnd/>
          </a:ln>
        </p:spPr>
        <p:txBody>
          <a:bodyPr wrap="none" anchor="ctr"/>
          <a:lstStyle/>
          <a:p>
            <a:endParaRPr lang="fr-F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762000"/>
            <a:ext cx="8382000" cy="381000"/>
          </a:xfrm>
        </p:spPr>
        <p:txBody>
          <a:bodyPr/>
          <a:lstStyle/>
          <a:p>
            <a:pPr eaLnBrk="1" hangingPunct="1"/>
            <a:r>
              <a:rPr lang="en-US" dirty="0" smtClean="0"/>
              <a:t>Nomenclature : notion </a:t>
            </a:r>
            <a:r>
              <a:rPr lang="en-US" dirty="0" err="1" smtClean="0"/>
              <a:t>d’arborescence</a:t>
            </a:r>
            <a:endParaRPr lang="en-US" dirty="0" smtClean="0"/>
          </a:p>
        </p:txBody>
      </p:sp>
      <p:sp>
        <p:nvSpPr>
          <p:cNvPr id="15363" name="Rectangle 3"/>
          <p:cNvSpPr>
            <a:spLocks noChangeArrowheads="1"/>
          </p:cNvSpPr>
          <p:nvPr/>
        </p:nvSpPr>
        <p:spPr bwMode="auto">
          <a:xfrm>
            <a:off x="3810000" y="1371600"/>
            <a:ext cx="2209800" cy="6096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a:latin typeface="Arial" charset="0"/>
              </a:rPr>
              <a:t>Stylo à bille</a:t>
            </a:r>
          </a:p>
        </p:txBody>
      </p:sp>
      <p:sp>
        <p:nvSpPr>
          <p:cNvPr id="15364" name="Rectangle 4"/>
          <p:cNvSpPr>
            <a:spLocks noChangeArrowheads="1"/>
          </p:cNvSpPr>
          <p:nvPr/>
        </p:nvSpPr>
        <p:spPr bwMode="auto">
          <a:xfrm>
            <a:off x="304800" y="2667000"/>
            <a:ext cx="1752600" cy="457200"/>
          </a:xfrm>
          <a:prstGeom prst="rect">
            <a:avLst/>
          </a:prstGeom>
          <a:solidFill>
            <a:srgbClr val="00F000"/>
          </a:solidFill>
          <a:ln w="9525">
            <a:solidFill>
              <a:srgbClr val="000000"/>
            </a:solidFill>
            <a:miter lim="800000"/>
            <a:headEnd/>
            <a:tailEnd/>
          </a:ln>
        </p:spPr>
        <p:txBody>
          <a:bodyPr wrap="none" anchor="ctr"/>
          <a:lstStyle/>
          <a:p>
            <a:pPr algn="ctr" eaLnBrk="0" hangingPunct="0"/>
            <a:r>
              <a:rPr lang="fr-FR">
                <a:solidFill>
                  <a:srgbClr val="000000"/>
                </a:solidFill>
                <a:latin typeface="Arial" charset="0"/>
              </a:rPr>
              <a:t>Capuchon</a:t>
            </a:r>
          </a:p>
        </p:txBody>
      </p:sp>
      <p:cxnSp>
        <p:nvCxnSpPr>
          <p:cNvPr id="15365" name="AutoShape 5"/>
          <p:cNvCxnSpPr>
            <a:cxnSpLocks noChangeShapeType="1"/>
            <a:stCxn id="15363" idx="2"/>
            <a:endCxn id="15364" idx="0"/>
          </p:cNvCxnSpPr>
          <p:nvPr/>
        </p:nvCxnSpPr>
        <p:spPr bwMode="auto">
          <a:xfrm rot="5400000">
            <a:off x="2705100" y="457200"/>
            <a:ext cx="685800" cy="3733800"/>
          </a:xfrm>
          <a:prstGeom prst="bentConnector3">
            <a:avLst>
              <a:gd name="adj1" fmla="val 50000"/>
            </a:avLst>
          </a:prstGeom>
          <a:noFill/>
          <a:ln w="9525">
            <a:solidFill>
              <a:srgbClr val="000000"/>
            </a:solidFill>
            <a:miter lim="800000"/>
            <a:headEnd/>
            <a:tailEnd/>
          </a:ln>
        </p:spPr>
      </p:cxnSp>
      <p:sp>
        <p:nvSpPr>
          <p:cNvPr id="15366" name="Rectangle 6"/>
          <p:cNvSpPr>
            <a:spLocks noChangeArrowheads="1"/>
          </p:cNvSpPr>
          <p:nvPr/>
        </p:nvSpPr>
        <p:spPr bwMode="auto">
          <a:xfrm>
            <a:off x="4038600" y="2667000"/>
            <a:ext cx="1752600" cy="4572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a:latin typeface="Arial" charset="0"/>
              </a:rPr>
              <a:t>Corps</a:t>
            </a:r>
          </a:p>
        </p:txBody>
      </p:sp>
      <p:cxnSp>
        <p:nvCxnSpPr>
          <p:cNvPr id="15367" name="AutoShape 7"/>
          <p:cNvCxnSpPr>
            <a:cxnSpLocks noChangeShapeType="1"/>
            <a:stCxn id="15363" idx="2"/>
            <a:endCxn id="15366" idx="0"/>
          </p:cNvCxnSpPr>
          <p:nvPr/>
        </p:nvCxnSpPr>
        <p:spPr bwMode="auto">
          <a:xfrm rot="5400000">
            <a:off x="4572000" y="2324100"/>
            <a:ext cx="685800" cy="0"/>
          </a:xfrm>
          <a:prstGeom prst="straightConnector1">
            <a:avLst/>
          </a:prstGeom>
          <a:noFill/>
          <a:ln w="9525">
            <a:solidFill>
              <a:srgbClr val="000000"/>
            </a:solidFill>
            <a:round/>
            <a:headEnd/>
            <a:tailEnd/>
          </a:ln>
        </p:spPr>
      </p:cxnSp>
      <p:sp>
        <p:nvSpPr>
          <p:cNvPr id="15368" name="Rectangle 8"/>
          <p:cNvSpPr>
            <a:spLocks noChangeArrowheads="1"/>
          </p:cNvSpPr>
          <p:nvPr/>
        </p:nvSpPr>
        <p:spPr bwMode="auto">
          <a:xfrm>
            <a:off x="1447800" y="3886200"/>
            <a:ext cx="1371600" cy="457200"/>
          </a:xfrm>
          <a:prstGeom prst="rect">
            <a:avLst/>
          </a:prstGeom>
          <a:solidFill>
            <a:srgbClr val="00F000"/>
          </a:solidFill>
          <a:ln w="9525">
            <a:solidFill>
              <a:srgbClr val="000000"/>
            </a:solidFill>
            <a:miter lim="800000"/>
            <a:headEnd/>
            <a:tailEnd/>
          </a:ln>
        </p:spPr>
        <p:txBody>
          <a:bodyPr wrap="none" anchor="ctr"/>
          <a:lstStyle/>
          <a:p>
            <a:pPr algn="ctr" eaLnBrk="0" hangingPunct="0"/>
            <a:r>
              <a:rPr lang="fr-FR">
                <a:solidFill>
                  <a:srgbClr val="000000"/>
                </a:solidFill>
                <a:latin typeface="Arial" charset="0"/>
              </a:rPr>
              <a:t>Bouchon</a:t>
            </a:r>
          </a:p>
        </p:txBody>
      </p:sp>
      <p:sp>
        <p:nvSpPr>
          <p:cNvPr id="15369" name="Rectangle 9"/>
          <p:cNvSpPr>
            <a:spLocks noChangeArrowheads="1"/>
          </p:cNvSpPr>
          <p:nvPr/>
        </p:nvSpPr>
        <p:spPr bwMode="auto">
          <a:xfrm>
            <a:off x="4191000" y="3886200"/>
            <a:ext cx="1447800" cy="4572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a:latin typeface="Arial" charset="0"/>
              </a:rPr>
              <a:t>Système</a:t>
            </a:r>
          </a:p>
        </p:txBody>
      </p:sp>
      <p:sp>
        <p:nvSpPr>
          <p:cNvPr id="15370" name="Rectangle 10"/>
          <p:cNvSpPr>
            <a:spLocks noChangeArrowheads="1"/>
          </p:cNvSpPr>
          <p:nvPr/>
        </p:nvSpPr>
        <p:spPr bwMode="auto">
          <a:xfrm>
            <a:off x="7391400" y="3886200"/>
            <a:ext cx="1371600" cy="457200"/>
          </a:xfrm>
          <a:prstGeom prst="rect">
            <a:avLst/>
          </a:prstGeom>
          <a:solidFill>
            <a:srgbClr val="DDDDDD"/>
          </a:solidFill>
          <a:ln w="9525">
            <a:solidFill>
              <a:srgbClr val="000000"/>
            </a:solidFill>
            <a:miter lim="800000"/>
            <a:headEnd/>
            <a:tailEnd/>
          </a:ln>
        </p:spPr>
        <p:txBody>
          <a:bodyPr wrap="none" anchor="ctr"/>
          <a:lstStyle/>
          <a:p>
            <a:pPr algn="ctr" eaLnBrk="0" hangingPunct="0"/>
            <a:r>
              <a:rPr lang="fr-FR" sz="2000">
                <a:solidFill>
                  <a:srgbClr val="000000"/>
                </a:solidFill>
                <a:latin typeface="Arial" charset="0"/>
              </a:rPr>
              <a:t>Tube rigide</a:t>
            </a:r>
          </a:p>
        </p:txBody>
      </p:sp>
      <p:sp>
        <p:nvSpPr>
          <p:cNvPr id="15371" name="Rectangle 11"/>
          <p:cNvSpPr>
            <a:spLocks noChangeArrowheads="1"/>
          </p:cNvSpPr>
          <p:nvPr/>
        </p:nvSpPr>
        <p:spPr bwMode="auto">
          <a:xfrm>
            <a:off x="2514600" y="5562600"/>
            <a:ext cx="1371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Tête</a:t>
            </a:r>
          </a:p>
        </p:txBody>
      </p:sp>
      <p:sp>
        <p:nvSpPr>
          <p:cNvPr id="15372" name="Rectangle 12"/>
          <p:cNvSpPr>
            <a:spLocks noChangeArrowheads="1"/>
          </p:cNvSpPr>
          <p:nvPr/>
        </p:nvSpPr>
        <p:spPr bwMode="auto">
          <a:xfrm>
            <a:off x="4191000" y="4800600"/>
            <a:ext cx="1447800" cy="457200"/>
          </a:xfrm>
          <a:prstGeom prst="rect">
            <a:avLst/>
          </a:prstGeom>
          <a:solidFill>
            <a:srgbClr val="00FFFF"/>
          </a:solidFill>
          <a:ln w="9525">
            <a:solidFill>
              <a:srgbClr val="000000"/>
            </a:solidFill>
            <a:miter lim="800000"/>
            <a:headEnd/>
            <a:tailEnd/>
          </a:ln>
        </p:spPr>
        <p:txBody>
          <a:bodyPr wrap="none" anchor="ctr"/>
          <a:lstStyle/>
          <a:p>
            <a:pPr algn="ctr" eaLnBrk="0" hangingPunct="0"/>
            <a:r>
              <a:rPr lang="fr-FR" sz="1800" b="1">
                <a:latin typeface="Arial" charset="0"/>
              </a:rPr>
              <a:t>Tube souple</a:t>
            </a:r>
          </a:p>
        </p:txBody>
      </p:sp>
      <p:sp>
        <p:nvSpPr>
          <p:cNvPr id="15373" name="Rectangle 13"/>
          <p:cNvSpPr>
            <a:spLocks noChangeArrowheads="1"/>
          </p:cNvSpPr>
          <p:nvPr/>
        </p:nvSpPr>
        <p:spPr bwMode="auto">
          <a:xfrm>
            <a:off x="5791200" y="5562600"/>
            <a:ext cx="1371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Encre</a:t>
            </a:r>
          </a:p>
        </p:txBody>
      </p:sp>
      <p:sp>
        <p:nvSpPr>
          <p:cNvPr id="15374" name="Rectangle 14"/>
          <p:cNvSpPr>
            <a:spLocks noChangeArrowheads="1"/>
          </p:cNvSpPr>
          <p:nvPr/>
        </p:nvSpPr>
        <p:spPr bwMode="auto">
          <a:xfrm>
            <a:off x="7086600" y="2667000"/>
            <a:ext cx="1752600" cy="457200"/>
          </a:xfrm>
          <a:prstGeom prst="rect">
            <a:avLst/>
          </a:prstGeom>
          <a:solidFill>
            <a:srgbClr val="00F000"/>
          </a:solidFill>
          <a:ln w="9525">
            <a:solidFill>
              <a:srgbClr val="000000"/>
            </a:solidFill>
            <a:miter lim="800000"/>
            <a:headEnd/>
            <a:tailEnd/>
          </a:ln>
        </p:spPr>
        <p:txBody>
          <a:bodyPr wrap="none" anchor="ctr"/>
          <a:lstStyle/>
          <a:p>
            <a:pPr algn="ctr" eaLnBrk="0" hangingPunct="0"/>
            <a:r>
              <a:rPr lang="fr-FR">
                <a:solidFill>
                  <a:srgbClr val="000000"/>
                </a:solidFill>
                <a:latin typeface="Arial" charset="0"/>
              </a:rPr>
              <a:t>Boîte</a:t>
            </a:r>
          </a:p>
        </p:txBody>
      </p:sp>
      <p:cxnSp>
        <p:nvCxnSpPr>
          <p:cNvPr id="15375" name="AutoShape 15"/>
          <p:cNvCxnSpPr>
            <a:cxnSpLocks noChangeShapeType="1"/>
            <a:stCxn id="15363" idx="2"/>
            <a:endCxn id="15374" idx="0"/>
          </p:cNvCxnSpPr>
          <p:nvPr/>
        </p:nvCxnSpPr>
        <p:spPr bwMode="auto">
          <a:xfrm rot="16200000" flipH="1">
            <a:off x="6096000" y="800100"/>
            <a:ext cx="685800" cy="3048000"/>
          </a:xfrm>
          <a:prstGeom prst="bentConnector3">
            <a:avLst>
              <a:gd name="adj1" fmla="val 50000"/>
            </a:avLst>
          </a:prstGeom>
          <a:noFill/>
          <a:ln w="9525">
            <a:solidFill>
              <a:srgbClr val="000000"/>
            </a:solidFill>
            <a:miter lim="800000"/>
            <a:headEnd/>
            <a:tailEnd/>
          </a:ln>
        </p:spPr>
      </p:cxnSp>
      <p:cxnSp>
        <p:nvCxnSpPr>
          <p:cNvPr id="15376" name="AutoShape 16"/>
          <p:cNvCxnSpPr>
            <a:cxnSpLocks noChangeShapeType="1"/>
            <a:stCxn id="15366" idx="2"/>
            <a:endCxn id="15368" idx="0"/>
          </p:cNvCxnSpPr>
          <p:nvPr/>
        </p:nvCxnSpPr>
        <p:spPr bwMode="auto">
          <a:xfrm rot="5400000">
            <a:off x="3143250" y="2114550"/>
            <a:ext cx="762000" cy="2781300"/>
          </a:xfrm>
          <a:prstGeom prst="bentConnector3">
            <a:avLst>
              <a:gd name="adj1" fmla="val 50000"/>
            </a:avLst>
          </a:prstGeom>
          <a:noFill/>
          <a:ln w="9525">
            <a:solidFill>
              <a:srgbClr val="000000"/>
            </a:solidFill>
            <a:miter lim="800000"/>
            <a:headEnd/>
            <a:tailEnd/>
          </a:ln>
        </p:spPr>
      </p:cxnSp>
      <p:cxnSp>
        <p:nvCxnSpPr>
          <p:cNvPr id="15377" name="AutoShape 17"/>
          <p:cNvCxnSpPr>
            <a:cxnSpLocks noChangeShapeType="1"/>
            <a:stCxn id="15369" idx="0"/>
            <a:endCxn id="15366" idx="2"/>
          </p:cNvCxnSpPr>
          <p:nvPr/>
        </p:nvCxnSpPr>
        <p:spPr bwMode="auto">
          <a:xfrm rot="-5400000">
            <a:off x="4533900" y="3505200"/>
            <a:ext cx="762000" cy="0"/>
          </a:xfrm>
          <a:prstGeom prst="straightConnector1">
            <a:avLst/>
          </a:prstGeom>
          <a:noFill/>
          <a:ln w="9525">
            <a:solidFill>
              <a:srgbClr val="000000"/>
            </a:solidFill>
            <a:round/>
            <a:headEnd/>
            <a:tailEnd/>
          </a:ln>
        </p:spPr>
      </p:cxnSp>
      <p:cxnSp>
        <p:nvCxnSpPr>
          <p:cNvPr id="15378" name="AutoShape 18"/>
          <p:cNvCxnSpPr>
            <a:cxnSpLocks noChangeShapeType="1"/>
            <a:stCxn id="15366" idx="2"/>
            <a:endCxn id="15370" idx="0"/>
          </p:cNvCxnSpPr>
          <p:nvPr/>
        </p:nvCxnSpPr>
        <p:spPr bwMode="auto">
          <a:xfrm rot="16200000" flipH="1">
            <a:off x="6115050" y="1924050"/>
            <a:ext cx="762000" cy="3162300"/>
          </a:xfrm>
          <a:prstGeom prst="bentConnector3">
            <a:avLst>
              <a:gd name="adj1" fmla="val 50000"/>
            </a:avLst>
          </a:prstGeom>
          <a:noFill/>
          <a:ln w="9525">
            <a:solidFill>
              <a:srgbClr val="000000"/>
            </a:solidFill>
            <a:miter lim="800000"/>
            <a:headEnd/>
            <a:tailEnd/>
          </a:ln>
        </p:spPr>
      </p:cxnSp>
      <p:cxnSp>
        <p:nvCxnSpPr>
          <p:cNvPr id="15379" name="AutoShape 19"/>
          <p:cNvCxnSpPr>
            <a:cxnSpLocks noChangeShapeType="1"/>
            <a:stCxn id="15369" idx="2"/>
            <a:endCxn id="15371" idx="0"/>
          </p:cNvCxnSpPr>
          <p:nvPr/>
        </p:nvCxnSpPr>
        <p:spPr bwMode="auto">
          <a:xfrm rot="5400000">
            <a:off x="3448050" y="4095750"/>
            <a:ext cx="1219200" cy="1714500"/>
          </a:xfrm>
          <a:prstGeom prst="bentConnector3">
            <a:avLst>
              <a:gd name="adj1" fmla="val 20181"/>
            </a:avLst>
          </a:prstGeom>
          <a:noFill/>
          <a:ln w="9525">
            <a:solidFill>
              <a:srgbClr val="000000"/>
            </a:solidFill>
            <a:miter lim="800000"/>
            <a:headEnd/>
            <a:tailEnd/>
          </a:ln>
        </p:spPr>
      </p:cxnSp>
      <p:cxnSp>
        <p:nvCxnSpPr>
          <p:cNvPr id="15380" name="AutoShape 20"/>
          <p:cNvCxnSpPr>
            <a:cxnSpLocks noChangeShapeType="1"/>
            <a:stCxn id="15369" idx="2"/>
            <a:endCxn id="15372" idx="0"/>
          </p:cNvCxnSpPr>
          <p:nvPr/>
        </p:nvCxnSpPr>
        <p:spPr bwMode="auto">
          <a:xfrm rot="5400000">
            <a:off x="4686300" y="4572000"/>
            <a:ext cx="457200" cy="0"/>
          </a:xfrm>
          <a:prstGeom prst="straightConnector1">
            <a:avLst/>
          </a:prstGeom>
          <a:noFill/>
          <a:ln w="9525">
            <a:solidFill>
              <a:srgbClr val="000000"/>
            </a:solidFill>
            <a:round/>
            <a:headEnd/>
            <a:tailEnd/>
          </a:ln>
        </p:spPr>
      </p:cxnSp>
      <p:cxnSp>
        <p:nvCxnSpPr>
          <p:cNvPr id="15381" name="AutoShape 21"/>
          <p:cNvCxnSpPr>
            <a:cxnSpLocks noChangeShapeType="1"/>
            <a:stCxn id="15369" idx="2"/>
            <a:endCxn id="15373" idx="0"/>
          </p:cNvCxnSpPr>
          <p:nvPr/>
        </p:nvCxnSpPr>
        <p:spPr bwMode="auto">
          <a:xfrm rot="16200000" flipH="1">
            <a:off x="5086350" y="4171950"/>
            <a:ext cx="1219200" cy="1562100"/>
          </a:xfrm>
          <a:prstGeom prst="bentConnector3">
            <a:avLst>
              <a:gd name="adj1" fmla="val 20051"/>
            </a:avLst>
          </a:prstGeom>
          <a:noFill/>
          <a:ln w="9525">
            <a:solidFill>
              <a:srgbClr val="000000"/>
            </a:solidFill>
            <a:miter lim="800000"/>
            <a:headEnd/>
            <a:tailEnd/>
          </a:ln>
        </p:spPr>
      </p:cxnSp>
      <p:sp>
        <p:nvSpPr>
          <p:cNvPr id="15382" name="Rectangle 22"/>
          <p:cNvSpPr>
            <a:spLocks noChangeArrowheads="1"/>
          </p:cNvSpPr>
          <p:nvPr/>
        </p:nvSpPr>
        <p:spPr bwMode="auto">
          <a:xfrm>
            <a:off x="304800" y="5562600"/>
            <a:ext cx="1752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Matière B</a:t>
            </a:r>
          </a:p>
        </p:txBody>
      </p:sp>
      <p:cxnSp>
        <p:nvCxnSpPr>
          <p:cNvPr id="15383" name="AutoShape 23"/>
          <p:cNvCxnSpPr>
            <a:cxnSpLocks noChangeShapeType="1"/>
            <a:stCxn id="15368" idx="2"/>
            <a:endCxn id="15382" idx="0"/>
          </p:cNvCxnSpPr>
          <p:nvPr/>
        </p:nvCxnSpPr>
        <p:spPr bwMode="auto">
          <a:xfrm rot="5400000">
            <a:off x="1047750" y="4476750"/>
            <a:ext cx="1219200" cy="952500"/>
          </a:xfrm>
          <a:prstGeom prst="bentConnector3">
            <a:avLst>
              <a:gd name="adj1" fmla="val 50000"/>
            </a:avLst>
          </a:prstGeom>
          <a:noFill/>
          <a:ln w="9525">
            <a:solidFill>
              <a:srgbClr val="000000"/>
            </a:solidFill>
            <a:miter lim="800000"/>
            <a:headEnd/>
            <a:tailEnd/>
          </a:ln>
        </p:spPr>
      </p:cxnSp>
      <p:sp>
        <p:nvSpPr>
          <p:cNvPr id="15384" name="Rectangle 24"/>
          <p:cNvSpPr>
            <a:spLocks noChangeArrowheads="1"/>
          </p:cNvSpPr>
          <p:nvPr/>
        </p:nvSpPr>
        <p:spPr bwMode="auto">
          <a:xfrm>
            <a:off x="7391400" y="5562600"/>
            <a:ext cx="13716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Matière T</a:t>
            </a:r>
          </a:p>
        </p:txBody>
      </p:sp>
      <p:cxnSp>
        <p:nvCxnSpPr>
          <p:cNvPr id="15385" name="AutoShape 25"/>
          <p:cNvCxnSpPr>
            <a:cxnSpLocks noChangeShapeType="1"/>
            <a:stCxn id="15370" idx="2"/>
            <a:endCxn id="15384" idx="0"/>
          </p:cNvCxnSpPr>
          <p:nvPr/>
        </p:nvCxnSpPr>
        <p:spPr bwMode="auto">
          <a:xfrm rot="5400000">
            <a:off x="7467600" y="4953000"/>
            <a:ext cx="1219200" cy="0"/>
          </a:xfrm>
          <a:prstGeom prst="straightConnector1">
            <a:avLst/>
          </a:prstGeom>
          <a:noFill/>
          <a:ln w="9525">
            <a:solidFill>
              <a:srgbClr val="000000"/>
            </a:solidFill>
            <a:round/>
            <a:headEnd/>
            <a:tailEnd/>
          </a:ln>
        </p:spPr>
      </p:cxnSp>
      <p:sp>
        <p:nvSpPr>
          <p:cNvPr id="15386" name="Rectangle 26"/>
          <p:cNvSpPr>
            <a:spLocks noChangeArrowheads="1"/>
          </p:cNvSpPr>
          <p:nvPr/>
        </p:nvSpPr>
        <p:spPr bwMode="auto">
          <a:xfrm>
            <a:off x="4191000" y="5562600"/>
            <a:ext cx="1447800" cy="457200"/>
          </a:xfrm>
          <a:prstGeom prst="rect">
            <a:avLst/>
          </a:prstGeom>
          <a:solidFill>
            <a:srgbClr val="FFFF00"/>
          </a:solidFill>
          <a:ln w="9525">
            <a:solidFill>
              <a:srgbClr val="000000"/>
            </a:solidFill>
            <a:miter lim="800000"/>
            <a:headEnd/>
            <a:tailEnd/>
          </a:ln>
        </p:spPr>
        <p:txBody>
          <a:bodyPr wrap="none" anchor="ctr"/>
          <a:lstStyle/>
          <a:p>
            <a:pPr algn="ctr" eaLnBrk="0" hangingPunct="0"/>
            <a:r>
              <a:rPr lang="fr-FR">
                <a:latin typeface="Arial" charset="0"/>
              </a:rPr>
              <a:t>Matière S</a:t>
            </a:r>
          </a:p>
        </p:txBody>
      </p:sp>
      <p:cxnSp>
        <p:nvCxnSpPr>
          <p:cNvPr id="15387" name="AutoShape 27"/>
          <p:cNvCxnSpPr>
            <a:cxnSpLocks noChangeShapeType="1"/>
            <a:stCxn id="15372" idx="2"/>
            <a:endCxn id="15386" idx="0"/>
          </p:cNvCxnSpPr>
          <p:nvPr/>
        </p:nvCxnSpPr>
        <p:spPr bwMode="auto">
          <a:xfrm rot="5400000">
            <a:off x="4762500" y="5410200"/>
            <a:ext cx="304800" cy="0"/>
          </a:xfrm>
          <a:prstGeom prst="straightConnector1">
            <a:avLst/>
          </a:prstGeom>
          <a:noFill/>
          <a:ln w="9525">
            <a:solidFill>
              <a:srgbClr val="000000"/>
            </a:solidFill>
            <a:round/>
            <a:headEnd/>
            <a:tailEnd/>
          </a:ln>
        </p:spPr>
      </p:cxnSp>
      <p:sp>
        <p:nvSpPr>
          <p:cNvPr id="15388" name="Line 28"/>
          <p:cNvSpPr>
            <a:spLocks noChangeShapeType="1"/>
          </p:cNvSpPr>
          <p:nvPr/>
        </p:nvSpPr>
        <p:spPr bwMode="auto">
          <a:xfrm>
            <a:off x="609600" y="3124200"/>
            <a:ext cx="0" cy="2438400"/>
          </a:xfrm>
          <a:prstGeom prst="line">
            <a:avLst/>
          </a:prstGeom>
          <a:noFill/>
          <a:ln w="9525">
            <a:solidFill>
              <a:srgbClr val="000000"/>
            </a:solidFill>
            <a:round/>
            <a:headEnd/>
            <a:tailEnd/>
          </a:ln>
        </p:spPr>
        <p:txBody>
          <a:bodyPr wrap="none" anchor="ctr"/>
          <a:lstStyle/>
          <a:p>
            <a:endParaRPr lang="fr-FR"/>
          </a:p>
        </p:txBody>
      </p:sp>
      <p:sp>
        <p:nvSpPr>
          <p:cNvPr id="15389" name="Text Box 29"/>
          <p:cNvSpPr txBox="1">
            <a:spLocks noChangeArrowheads="1"/>
          </p:cNvSpPr>
          <p:nvPr/>
        </p:nvSpPr>
        <p:spPr bwMode="auto">
          <a:xfrm>
            <a:off x="2701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7</a:t>
            </a:r>
          </a:p>
        </p:txBody>
      </p:sp>
      <p:sp>
        <p:nvSpPr>
          <p:cNvPr id="15390" name="Text Box 30"/>
          <p:cNvSpPr txBox="1">
            <a:spLocks noChangeArrowheads="1"/>
          </p:cNvSpPr>
          <p:nvPr/>
        </p:nvSpPr>
        <p:spPr bwMode="auto">
          <a:xfrm>
            <a:off x="727377" y="22260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1" name="Text Box 31"/>
          <p:cNvSpPr txBox="1">
            <a:spLocks noChangeArrowheads="1"/>
          </p:cNvSpPr>
          <p:nvPr/>
        </p:nvSpPr>
        <p:spPr bwMode="auto">
          <a:xfrm>
            <a:off x="5146977" y="35214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2" name="Text Box 32"/>
          <p:cNvSpPr txBox="1">
            <a:spLocks noChangeArrowheads="1"/>
          </p:cNvSpPr>
          <p:nvPr/>
        </p:nvSpPr>
        <p:spPr bwMode="auto">
          <a:xfrm>
            <a:off x="4994577" y="23022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3" name="Text Box 33"/>
          <p:cNvSpPr txBox="1">
            <a:spLocks noChangeArrowheads="1"/>
          </p:cNvSpPr>
          <p:nvPr/>
        </p:nvSpPr>
        <p:spPr bwMode="auto">
          <a:xfrm>
            <a:off x="1717977" y="35214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4" name="Text Box 34"/>
          <p:cNvSpPr txBox="1">
            <a:spLocks noChangeArrowheads="1"/>
          </p:cNvSpPr>
          <p:nvPr/>
        </p:nvSpPr>
        <p:spPr bwMode="auto">
          <a:xfrm>
            <a:off x="7888107" y="2302234"/>
            <a:ext cx="784189"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0,05</a:t>
            </a:r>
          </a:p>
        </p:txBody>
      </p:sp>
      <p:sp>
        <p:nvSpPr>
          <p:cNvPr id="15395" name="Text Box 35"/>
          <p:cNvSpPr txBox="1">
            <a:spLocks noChangeArrowheads="1"/>
          </p:cNvSpPr>
          <p:nvPr/>
        </p:nvSpPr>
        <p:spPr bwMode="auto">
          <a:xfrm>
            <a:off x="11083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6" name="Text Box 36"/>
          <p:cNvSpPr txBox="1">
            <a:spLocks noChangeArrowheads="1"/>
          </p:cNvSpPr>
          <p:nvPr/>
        </p:nvSpPr>
        <p:spPr bwMode="auto">
          <a:xfrm>
            <a:off x="8042577" y="35214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7" name="Text Box 37"/>
          <p:cNvSpPr txBox="1">
            <a:spLocks noChangeArrowheads="1"/>
          </p:cNvSpPr>
          <p:nvPr/>
        </p:nvSpPr>
        <p:spPr bwMode="auto">
          <a:xfrm>
            <a:off x="5028113" y="43596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8" name="Text Box 38"/>
          <p:cNvSpPr txBox="1">
            <a:spLocks noChangeArrowheads="1"/>
          </p:cNvSpPr>
          <p:nvPr/>
        </p:nvSpPr>
        <p:spPr bwMode="auto">
          <a:xfrm>
            <a:off x="31657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a:t>
            </a:r>
          </a:p>
        </p:txBody>
      </p:sp>
      <p:sp>
        <p:nvSpPr>
          <p:cNvPr id="15399" name="Text Box 39"/>
          <p:cNvSpPr txBox="1">
            <a:spLocks noChangeArrowheads="1"/>
          </p:cNvSpPr>
          <p:nvPr/>
        </p:nvSpPr>
        <p:spPr bwMode="auto">
          <a:xfrm>
            <a:off x="6442377" y="5197834"/>
            <a:ext cx="356188"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6</a:t>
            </a:r>
          </a:p>
        </p:txBody>
      </p:sp>
      <p:sp>
        <p:nvSpPr>
          <p:cNvPr id="15400" name="Text Box 40"/>
          <p:cNvSpPr txBox="1">
            <a:spLocks noChangeArrowheads="1"/>
          </p:cNvSpPr>
          <p:nvPr/>
        </p:nvSpPr>
        <p:spPr bwMode="auto">
          <a:xfrm>
            <a:off x="8041747" y="5197834"/>
            <a:ext cx="527709"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25</a:t>
            </a:r>
          </a:p>
        </p:txBody>
      </p:sp>
      <p:sp>
        <p:nvSpPr>
          <p:cNvPr id="15401" name="Text Box 41"/>
          <p:cNvSpPr txBox="1">
            <a:spLocks noChangeArrowheads="1"/>
          </p:cNvSpPr>
          <p:nvPr/>
        </p:nvSpPr>
        <p:spPr bwMode="auto">
          <a:xfrm>
            <a:off x="4917547" y="5197834"/>
            <a:ext cx="527709" cy="424732"/>
          </a:xfrm>
          <a:prstGeom prst="rect">
            <a:avLst/>
          </a:prstGeom>
          <a:noFill/>
          <a:ln w="9525">
            <a:noFill/>
            <a:miter lim="800000"/>
            <a:headEnd/>
            <a:tailEnd/>
          </a:ln>
        </p:spPr>
        <p:txBody>
          <a:bodyPr wrap="none" anchor="ctr">
            <a:spAutoFit/>
          </a:bodyPr>
          <a:lstStyle/>
          <a:p>
            <a:pPr algn="ctr" eaLnBrk="0" hangingPunct="0">
              <a:spcBef>
                <a:spcPct val="50000"/>
              </a:spcBef>
            </a:pPr>
            <a:r>
              <a:rPr lang="fr-FR" b="1" dirty="0">
                <a:solidFill>
                  <a:srgbClr val="0033CC"/>
                </a:solidFill>
                <a:latin typeface="Arial" charset="0"/>
              </a:rPr>
              <a:t>15</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flipV="1">
            <a:off x="2971800" y="4114800"/>
            <a:ext cx="1371600" cy="0"/>
          </a:xfrm>
          <a:prstGeom prst="line">
            <a:avLst/>
          </a:prstGeom>
          <a:noFill/>
          <a:ln w="38100">
            <a:solidFill>
              <a:srgbClr val="0033CC"/>
            </a:solidFill>
            <a:round/>
            <a:headEnd/>
            <a:tailEnd/>
          </a:ln>
        </p:spPr>
        <p:txBody>
          <a:bodyPr wrap="none" anchor="ctr"/>
          <a:lstStyle/>
          <a:p>
            <a:endParaRPr lang="fr-FR"/>
          </a:p>
        </p:txBody>
      </p:sp>
      <p:sp>
        <p:nvSpPr>
          <p:cNvPr id="16387" name="Line 3"/>
          <p:cNvSpPr>
            <a:spLocks noChangeShapeType="1"/>
          </p:cNvSpPr>
          <p:nvPr/>
        </p:nvSpPr>
        <p:spPr bwMode="auto">
          <a:xfrm>
            <a:off x="5410200" y="4114800"/>
            <a:ext cx="1219200" cy="0"/>
          </a:xfrm>
          <a:prstGeom prst="line">
            <a:avLst/>
          </a:prstGeom>
          <a:noFill/>
          <a:ln w="38100">
            <a:solidFill>
              <a:srgbClr val="0033CC"/>
            </a:solidFill>
            <a:round/>
            <a:headEnd/>
            <a:tailEnd/>
          </a:ln>
        </p:spPr>
        <p:txBody>
          <a:bodyPr wrap="none" anchor="ctr"/>
          <a:lstStyle/>
          <a:p>
            <a:endParaRPr lang="fr-FR"/>
          </a:p>
        </p:txBody>
      </p:sp>
      <p:sp>
        <p:nvSpPr>
          <p:cNvPr id="16388" name="Rectangle 4"/>
          <p:cNvSpPr>
            <a:spLocks noGrp="1" noChangeArrowheads="1"/>
          </p:cNvSpPr>
          <p:nvPr>
            <p:ph type="title"/>
          </p:nvPr>
        </p:nvSpPr>
        <p:spPr/>
        <p:txBody>
          <a:bodyPr/>
          <a:lstStyle/>
          <a:p>
            <a:pPr eaLnBrk="1" hangingPunct="1"/>
            <a:r>
              <a:rPr lang="fr-FR" dirty="0" smtClean="0"/>
              <a:t>Processus général de fabrication</a:t>
            </a:r>
          </a:p>
        </p:txBody>
      </p:sp>
      <p:sp>
        <p:nvSpPr>
          <p:cNvPr id="16389" name="Rectangle 5"/>
          <p:cNvSpPr>
            <a:spLocks noChangeArrowheads="1"/>
          </p:cNvSpPr>
          <p:nvPr/>
        </p:nvSpPr>
        <p:spPr bwMode="auto">
          <a:xfrm>
            <a:off x="6248400" y="1828800"/>
            <a:ext cx="1219200" cy="457200"/>
          </a:xfrm>
          <a:prstGeom prst="rect">
            <a:avLst/>
          </a:prstGeom>
          <a:solidFill>
            <a:schemeClr val="hlink"/>
          </a:solidFill>
          <a:ln w="9525">
            <a:solidFill>
              <a:srgbClr val="0033CC"/>
            </a:solidFill>
            <a:miter lim="800000"/>
            <a:headEnd/>
            <a:tailEnd/>
          </a:ln>
        </p:spPr>
        <p:txBody>
          <a:bodyPr wrap="none" anchor="ctr"/>
          <a:lstStyle/>
          <a:p>
            <a:pPr algn="ctr" eaLnBrk="0" hangingPunct="0"/>
            <a:r>
              <a:rPr lang="fr-FR" sz="2000">
                <a:solidFill>
                  <a:schemeClr val="tx1"/>
                </a:solidFill>
                <a:latin typeface="Arial" charset="0"/>
              </a:rPr>
              <a:t>Capuchon</a:t>
            </a:r>
          </a:p>
        </p:txBody>
      </p:sp>
      <p:sp>
        <p:nvSpPr>
          <p:cNvPr id="16390" name="Line 6"/>
          <p:cNvSpPr>
            <a:spLocks noChangeShapeType="1"/>
          </p:cNvSpPr>
          <p:nvPr/>
        </p:nvSpPr>
        <p:spPr bwMode="auto">
          <a:xfrm>
            <a:off x="4876800" y="2057400"/>
            <a:ext cx="1371600" cy="0"/>
          </a:xfrm>
          <a:prstGeom prst="line">
            <a:avLst/>
          </a:prstGeom>
          <a:noFill/>
          <a:ln w="9525">
            <a:solidFill>
              <a:srgbClr val="0033CC"/>
            </a:solidFill>
            <a:round/>
            <a:headEnd/>
            <a:tailEnd/>
          </a:ln>
        </p:spPr>
        <p:txBody>
          <a:bodyPr wrap="none" anchor="ctr"/>
          <a:lstStyle/>
          <a:p>
            <a:endParaRPr lang="fr-FR"/>
          </a:p>
        </p:txBody>
      </p:sp>
      <p:sp>
        <p:nvSpPr>
          <p:cNvPr id="16391" name="Rectangle 7"/>
          <p:cNvSpPr>
            <a:spLocks noChangeArrowheads="1"/>
          </p:cNvSpPr>
          <p:nvPr/>
        </p:nvSpPr>
        <p:spPr bwMode="auto">
          <a:xfrm>
            <a:off x="3581400" y="1828800"/>
            <a:ext cx="12954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2000">
                <a:latin typeface="Arial" charset="0"/>
              </a:rPr>
              <a:t>Matière B</a:t>
            </a:r>
          </a:p>
        </p:txBody>
      </p:sp>
      <p:sp>
        <p:nvSpPr>
          <p:cNvPr id="16392" name="AutoShape 8"/>
          <p:cNvSpPr>
            <a:spLocks noChangeArrowheads="1"/>
          </p:cNvSpPr>
          <p:nvPr/>
        </p:nvSpPr>
        <p:spPr bwMode="auto">
          <a:xfrm>
            <a:off x="5029200" y="1828800"/>
            <a:ext cx="1066800" cy="4572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Injection</a:t>
            </a:r>
          </a:p>
        </p:txBody>
      </p:sp>
      <p:sp>
        <p:nvSpPr>
          <p:cNvPr id="16393" name="Line 9"/>
          <p:cNvSpPr>
            <a:spLocks noChangeShapeType="1"/>
          </p:cNvSpPr>
          <p:nvPr/>
        </p:nvSpPr>
        <p:spPr bwMode="auto">
          <a:xfrm>
            <a:off x="7543800" y="4114800"/>
            <a:ext cx="609600" cy="0"/>
          </a:xfrm>
          <a:prstGeom prst="line">
            <a:avLst/>
          </a:prstGeom>
          <a:noFill/>
          <a:ln w="38100">
            <a:solidFill>
              <a:srgbClr val="0033CC"/>
            </a:solidFill>
            <a:round/>
            <a:headEnd/>
            <a:tailEnd/>
          </a:ln>
        </p:spPr>
        <p:txBody>
          <a:bodyPr wrap="none" anchor="ctr"/>
          <a:lstStyle/>
          <a:p>
            <a:endParaRPr lang="fr-FR"/>
          </a:p>
        </p:txBody>
      </p:sp>
      <p:sp>
        <p:nvSpPr>
          <p:cNvPr id="16394" name="Rectangle 10"/>
          <p:cNvSpPr>
            <a:spLocks noChangeArrowheads="1"/>
          </p:cNvSpPr>
          <p:nvPr/>
        </p:nvSpPr>
        <p:spPr bwMode="auto">
          <a:xfrm>
            <a:off x="8153400" y="3810000"/>
            <a:ext cx="762000" cy="6096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2000">
                <a:latin typeface="Arial" charset="0"/>
              </a:rPr>
              <a:t>Stylo</a:t>
            </a:r>
          </a:p>
        </p:txBody>
      </p:sp>
      <p:sp>
        <p:nvSpPr>
          <p:cNvPr id="16395" name="Rectangle 11"/>
          <p:cNvSpPr>
            <a:spLocks noChangeArrowheads="1"/>
          </p:cNvSpPr>
          <p:nvPr/>
        </p:nvSpPr>
        <p:spPr bwMode="auto">
          <a:xfrm>
            <a:off x="6096000" y="6019800"/>
            <a:ext cx="1220788" cy="457200"/>
          </a:xfrm>
          <a:prstGeom prst="rect">
            <a:avLst/>
          </a:prstGeom>
          <a:solidFill>
            <a:srgbClr val="FF99FF"/>
          </a:solidFill>
          <a:ln w="9525">
            <a:solidFill>
              <a:srgbClr val="0033CC"/>
            </a:solidFill>
            <a:miter lim="800000"/>
            <a:headEnd/>
            <a:tailEnd/>
          </a:ln>
        </p:spPr>
        <p:txBody>
          <a:bodyPr wrap="none" anchor="ctr"/>
          <a:lstStyle/>
          <a:p>
            <a:pPr algn="ctr" eaLnBrk="0" hangingPunct="0"/>
            <a:r>
              <a:rPr lang="fr-FR" sz="2000">
                <a:latin typeface="Arial" charset="0"/>
              </a:rPr>
              <a:t>Boîte</a:t>
            </a:r>
          </a:p>
        </p:txBody>
      </p:sp>
      <p:sp>
        <p:nvSpPr>
          <p:cNvPr id="16396" name="AutoShape 12"/>
          <p:cNvSpPr>
            <a:spLocks noChangeArrowheads="1"/>
          </p:cNvSpPr>
          <p:nvPr/>
        </p:nvSpPr>
        <p:spPr bwMode="auto">
          <a:xfrm>
            <a:off x="7620000" y="2667000"/>
            <a:ext cx="457200" cy="3124200"/>
          </a:xfrm>
          <a:prstGeom prst="roundRect">
            <a:avLst>
              <a:gd name="adj" fmla="val 16667"/>
            </a:avLst>
          </a:prstGeom>
          <a:solidFill>
            <a:srgbClr val="00FFFF"/>
          </a:solidFill>
          <a:ln w="9525">
            <a:solidFill>
              <a:srgbClr val="0033CC"/>
            </a:solidFill>
            <a:round/>
            <a:headEnd/>
            <a:tailEnd/>
          </a:ln>
        </p:spPr>
        <p:txBody>
          <a:bodyPr anchor="ctr"/>
          <a:lstStyle/>
          <a:p>
            <a:pPr algn="ctr" eaLnBrk="0" hangingPunct="0"/>
            <a:r>
              <a:rPr lang="fr-FR" sz="2000">
                <a:solidFill>
                  <a:srgbClr val="000000"/>
                </a:solidFill>
                <a:latin typeface="Arial" charset="0"/>
              </a:rPr>
              <a:t>A</a:t>
            </a:r>
            <a:br>
              <a:rPr lang="fr-FR" sz="2000">
                <a:solidFill>
                  <a:srgbClr val="000000"/>
                </a:solidFill>
                <a:latin typeface="Arial" charset="0"/>
              </a:rPr>
            </a:br>
            <a:r>
              <a:rPr lang="fr-FR" sz="2000">
                <a:solidFill>
                  <a:srgbClr val="000000"/>
                </a:solidFill>
                <a:latin typeface="Arial" charset="0"/>
              </a:rPr>
              <a:t>s</a:t>
            </a:r>
            <a:br>
              <a:rPr lang="fr-FR" sz="2000">
                <a:solidFill>
                  <a:srgbClr val="000000"/>
                </a:solidFill>
                <a:latin typeface="Arial" charset="0"/>
              </a:rPr>
            </a:br>
            <a:r>
              <a:rPr lang="fr-FR" sz="2000">
                <a:solidFill>
                  <a:srgbClr val="000000"/>
                </a:solidFill>
                <a:latin typeface="Arial" charset="0"/>
              </a:rPr>
              <a:t>s</a:t>
            </a:r>
            <a:br>
              <a:rPr lang="fr-FR" sz="2000">
                <a:solidFill>
                  <a:srgbClr val="000000"/>
                </a:solidFill>
                <a:latin typeface="Arial" charset="0"/>
              </a:rPr>
            </a:br>
            <a:r>
              <a:rPr lang="fr-FR" sz="2000">
                <a:solidFill>
                  <a:srgbClr val="000000"/>
                </a:solidFill>
                <a:latin typeface="Arial" charset="0"/>
              </a:rPr>
              <a:t>emb</a:t>
            </a:r>
            <a:br>
              <a:rPr lang="fr-FR" sz="2000">
                <a:solidFill>
                  <a:srgbClr val="000000"/>
                </a:solidFill>
                <a:latin typeface="Arial" charset="0"/>
              </a:rPr>
            </a:br>
            <a:r>
              <a:rPr lang="fr-FR" sz="2000">
                <a:solidFill>
                  <a:srgbClr val="000000"/>
                </a:solidFill>
                <a:latin typeface="Arial" charset="0"/>
              </a:rPr>
              <a:t>l</a:t>
            </a:r>
            <a:br>
              <a:rPr lang="fr-FR" sz="2000">
                <a:solidFill>
                  <a:srgbClr val="000000"/>
                </a:solidFill>
                <a:latin typeface="Arial" charset="0"/>
              </a:rPr>
            </a:br>
            <a:r>
              <a:rPr lang="fr-FR" sz="2000">
                <a:solidFill>
                  <a:srgbClr val="000000"/>
                </a:solidFill>
                <a:latin typeface="Arial" charset="0"/>
              </a:rPr>
              <a:t>a</a:t>
            </a:r>
            <a:br>
              <a:rPr lang="fr-FR" sz="2000">
                <a:solidFill>
                  <a:srgbClr val="000000"/>
                </a:solidFill>
                <a:latin typeface="Arial" charset="0"/>
              </a:rPr>
            </a:br>
            <a:r>
              <a:rPr lang="fr-FR" sz="2000">
                <a:solidFill>
                  <a:srgbClr val="000000"/>
                </a:solidFill>
                <a:latin typeface="Arial" charset="0"/>
              </a:rPr>
              <a:t>g</a:t>
            </a:r>
            <a:br>
              <a:rPr lang="fr-FR" sz="2000">
                <a:solidFill>
                  <a:srgbClr val="000000"/>
                </a:solidFill>
                <a:latin typeface="Arial" charset="0"/>
              </a:rPr>
            </a:br>
            <a:r>
              <a:rPr lang="fr-FR" sz="2000">
                <a:solidFill>
                  <a:srgbClr val="000000"/>
                </a:solidFill>
                <a:latin typeface="Arial" charset="0"/>
              </a:rPr>
              <a:t>e</a:t>
            </a:r>
          </a:p>
        </p:txBody>
      </p:sp>
      <p:cxnSp>
        <p:nvCxnSpPr>
          <p:cNvPr id="16397" name="AutoShape 13"/>
          <p:cNvCxnSpPr>
            <a:cxnSpLocks noChangeShapeType="1"/>
            <a:endCxn id="16396" idx="2"/>
          </p:cNvCxnSpPr>
          <p:nvPr/>
        </p:nvCxnSpPr>
        <p:spPr bwMode="auto">
          <a:xfrm flipV="1">
            <a:off x="7315200" y="5791200"/>
            <a:ext cx="533400" cy="457200"/>
          </a:xfrm>
          <a:prstGeom prst="straightConnector1">
            <a:avLst/>
          </a:prstGeom>
          <a:noFill/>
          <a:ln w="9525">
            <a:solidFill>
              <a:srgbClr val="0033CC"/>
            </a:solidFill>
            <a:round/>
            <a:headEnd/>
            <a:tailEnd type="triangle" w="med" len="med"/>
          </a:ln>
        </p:spPr>
      </p:cxnSp>
      <p:cxnSp>
        <p:nvCxnSpPr>
          <p:cNvPr id="16398" name="AutoShape 14"/>
          <p:cNvCxnSpPr>
            <a:cxnSpLocks noChangeShapeType="1"/>
            <a:stCxn id="16389" idx="3"/>
            <a:endCxn id="16396" idx="0"/>
          </p:cNvCxnSpPr>
          <p:nvPr/>
        </p:nvCxnSpPr>
        <p:spPr bwMode="auto">
          <a:xfrm>
            <a:off x="7467600" y="2057400"/>
            <a:ext cx="381000" cy="609600"/>
          </a:xfrm>
          <a:prstGeom prst="straightConnector1">
            <a:avLst/>
          </a:prstGeom>
          <a:noFill/>
          <a:ln w="9525">
            <a:solidFill>
              <a:srgbClr val="0033CC"/>
            </a:solidFill>
            <a:round/>
            <a:headEnd/>
            <a:tailEnd type="triangle" w="med" len="med"/>
          </a:ln>
        </p:spPr>
      </p:cxnSp>
      <p:sp>
        <p:nvSpPr>
          <p:cNvPr id="16399" name="Line 15"/>
          <p:cNvSpPr>
            <a:spLocks noChangeShapeType="1"/>
          </p:cNvSpPr>
          <p:nvPr/>
        </p:nvSpPr>
        <p:spPr bwMode="auto">
          <a:xfrm>
            <a:off x="2895600" y="2743200"/>
            <a:ext cx="1371600" cy="0"/>
          </a:xfrm>
          <a:prstGeom prst="line">
            <a:avLst/>
          </a:prstGeom>
          <a:noFill/>
          <a:ln w="9525">
            <a:solidFill>
              <a:srgbClr val="0033CC"/>
            </a:solidFill>
            <a:round/>
            <a:headEnd/>
            <a:tailEnd/>
          </a:ln>
        </p:spPr>
        <p:txBody>
          <a:bodyPr wrap="none" anchor="ctr"/>
          <a:lstStyle/>
          <a:p>
            <a:endParaRPr lang="fr-FR"/>
          </a:p>
        </p:txBody>
      </p:sp>
      <p:sp>
        <p:nvSpPr>
          <p:cNvPr id="16400" name="Rectangle 16"/>
          <p:cNvSpPr>
            <a:spLocks noChangeArrowheads="1"/>
          </p:cNvSpPr>
          <p:nvPr/>
        </p:nvSpPr>
        <p:spPr bwMode="auto">
          <a:xfrm>
            <a:off x="4267200" y="2514600"/>
            <a:ext cx="1066800" cy="457200"/>
          </a:xfrm>
          <a:prstGeom prst="rect">
            <a:avLst/>
          </a:prstGeom>
          <a:solidFill>
            <a:schemeClr val="hlink"/>
          </a:solidFill>
          <a:ln w="9525">
            <a:solidFill>
              <a:srgbClr val="0033CC"/>
            </a:solidFill>
            <a:miter lim="800000"/>
            <a:headEnd/>
            <a:tailEnd/>
          </a:ln>
        </p:spPr>
        <p:txBody>
          <a:bodyPr wrap="none" anchor="ctr"/>
          <a:lstStyle/>
          <a:p>
            <a:pPr algn="ctr" eaLnBrk="0" hangingPunct="0"/>
            <a:r>
              <a:rPr lang="fr-FR" sz="2000">
                <a:solidFill>
                  <a:schemeClr val="tx1"/>
                </a:solidFill>
                <a:latin typeface="Arial" charset="0"/>
              </a:rPr>
              <a:t>Bouchon</a:t>
            </a:r>
            <a:endParaRPr lang="fr-FR">
              <a:solidFill>
                <a:schemeClr val="tx1"/>
              </a:solidFill>
              <a:latin typeface="Arial" charset="0"/>
            </a:endParaRPr>
          </a:p>
        </p:txBody>
      </p:sp>
      <p:sp>
        <p:nvSpPr>
          <p:cNvPr id="16401" name="AutoShape 17"/>
          <p:cNvSpPr>
            <a:spLocks noChangeArrowheads="1"/>
          </p:cNvSpPr>
          <p:nvPr/>
        </p:nvSpPr>
        <p:spPr bwMode="auto">
          <a:xfrm>
            <a:off x="3048000" y="2514600"/>
            <a:ext cx="1066800" cy="4572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Injection</a:t>
            </a:r>
          </a:p>
        </p:txBody>
      </p:sp>
      <p:sp>
        <p:nvSpPr>
          <p:cNvPr id="16402" name="Rectangle 18"/>
          <p:cNvSpPr>
            <a:spLocks noChangeArrowheads="1"/>
          </p:cNvSpPr>
          <p:nvPr/>
        </p:nvSpPr>
        <p:spPr bwMode="auto">
          <a:xfrm>
            <a:off x="1600200" y="2514600"/>
            <a:ext cx="12954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2000">
                <a:latin typeface="Arial" charset="0"/>
              </a:rPr>
              <a:t>Matière B</a:t>
            </a:r>
          </a:p>
        </p:txBody>
      </p:sp>
      <p:sp>
        <p:nvSpPr>
          <p:cNvPr id="16403" name="Line 19"/>
          <p:cNvSpPr>
            <a:spLocks noChangeShapeType="1"/>
          </p:cNvSpPr>
          <p:nvPr/>
        </p:nvSpPr>
        <p:spPr bwMode="auto">
          <a:xfrm>
            <a:off x="2819400" y="5486400"/>
            <a:ext cx="1371600" cy="0"/>
          </a:xfrm>
          <a:prstGeom prst="line">
            <a:avLst/>
          </a:prstGeom>
          <a:noFill/>
          <a:ln w="9525">
            <a:solidFill>
              <a:srgbClr val="0033CC"/>
            </a:solidFill>
            <a:round/>
            <a:headEnd/>
            <a:tailEnd/>
          </a:ln>
        </p:spPr>
        <p:txBody>
          <a:bodyPr wrap="none" anchor="ctr"/>
          <a:lstStyle/>
          <a:p>
            <a:endParaRPr lang="fr-FR"/>
          </a:p>
        </p:txBody>
      </p:sp>
      <p:sp>
        <p:nvSpPr>
          <p:cNvPr id="16404" name="Rectangle 20"/>
          <p:cNvSpPr>
            <a:spLocks noChangeArrowheads="1"/>
          </p:cNvSpPr>
          <p:nvPr/>
        </p:nvSpPr>
        <p:spPr bwMode="auto">
          <a:xfrm>
            <a:off x="4191000" y="5257800"/>
            <a:ext cx="1295400" cy="457200"/>
          </a:xfrm>
          <a:prstGeom prst="rect">
            <a:avLst/>
          </a:prstGeom>
          <a:solidFill>
            <a:srgbClr val="DDDDDD"/>
          </a:solidFill>
          <a:ln w="9525">
            <a:solidFill>
              <a:srgbClr val="0033CC"/>
            </a:solidFill>
            <a:miter lim="800000"/>
            <a:headEnd/>
            <a:tailEnd/>
          </a:ln>
        </p:spPr>
        <p:txBody>
          <a:bodyPr wrap="none" anchor="ctr"/>
          <a:lstStyle/>
          <a:p>
            <a:pPr algn="ctr" eaLnBrk="0" hangingPunct="0"/>
            <a:r>
              <a:rPr lang="fr-FR" sz="1800" b="1">
                <a:latin typeface="Arial" charset="0"/>
              </a:rPr>
              <a:t>Tube rigide</a:t>
            </a:r>
          </a:p>
        </p:txBody>
      </p:sp>
      <p:sp>
        <p:nvSpPr>
          <p:cNvPr id="16405" name="AutoShape 21"/>
          <p:cNvSpPr>
            <a:spLocks noChangeArrowheads="1"/>
          </p:cNvSpPr>
          <p:nvPr/>
        </p:nvSpPr>
        <p:spPr bwMode="auto">
          <a:xfrm>
            <a:off x="2971800" y="5257800"/>
            <a:ext cx="1066800" cy="457200"/>
          </a:xfrm>
          <a:prstGeom prst="roundRect">
            <a:avLst>
              <a:gd name="adj" fmla="val 16667"/>
            </a:avLst>
          </a:prstGeom>
          <a:solidFill>
            <a:srgbClr val="00FF00"/>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Injection</a:t>
            </a:r>
          </a:p>
        </p:txBody>
      </p:sp>
      <p:sp>
        <p:nvSpPr>
          <p:cNvPr id="16406" name="Rectangle 22"/>
          <p:cNvSpPr>
            <a:spLocks noChangeArrowheads="1"/>
          </p:cNvSpPr>
          <p:nvPr/>
        </p:nvSpPr>
        <p:spPr bwMode="auto">
          <a:xfrm>
            <a:off x="1676400" y="5257800"/>
            <a:ext cx="11430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2000">
                <a:latin typeface="Arial" charset="0"/>
              </a:rPr>
              <a:t>Matière T</a:t>
            </a:r>
          </a:p>
        </p:txBody>
      </p:sp>
      <p:sp>
        <p:nvSpPr>
          <p:cNvPr id="16407" name="Line 23"/>
          <p:cNvSpPr>
            <a:spLocks noChangeShapeType="1"/>
          </p:cNvSpPr>
          <p:nvPr/>
        </p:nvSpPr>
        <p:spPr bwMode="auto">
          <a:xfrm>
            <a:off x="1143000" y="4114800"/>
            <a:ext cx="990600" cy="0"/>
          </a:xfrm>
          <a:prstGeom prst="line">
            <a:avLst/>
          </a:prstGeom>
          <a:noFill/>
          <a:ln w="38100">
            <a:solidFill>
              <a:srgbClr val="0033CC"/>
            </a:solidFill>
            <a:round/>
            <a:headEnd/>
            <a:tailEnd/>
          </a:ln>
        </p:spPr>
        <p:txBody>
          <a:bodyPr wrap="none" anchor="ctr"/>
          <a:lstStyle/>
          <a:p>
            <a:endParaRPr lang="fr-FR"/>
          </a:p>
        </p:txBody>
      </p:sp>
      <p:sp>
        <p:nvSpPr>
          <p:cNvPr id="16408" name="Rectangle 24"/>
          <p:cNvSpPr>
            <a:spLocks noChangeArrowheads="1"/>
          </p:cNvSpPr>
          <p:nvPr/>
        </p:nvSpPr>
        <p:spPr bwMode="auto">
          <a:xfrm>
            <a:off x="2133600" y="3810000"/>
            <a:ext cx="914400" cy="6096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1800">
                <a:latin typeface="Arial" charset="0"/>
              </a:rPr>
              <a:t>Tube </a:t>
            </a:r>
          </a:p>
          <a:p>
            <a:pPr algn="ctr" eaLnBrk="0" hangingPunct="0"/>
            <a:r>
              <a:rPr lang="fr-FR" sz="1800">
                <a:latin typeface="Arial" charset="0"/>
              </a:rPr>
              <a:t>souple</a:t>
            </a:r>
          </a:p>
        </p:txBody>
      </p:sp>
      <p:sp>
        <p:nvSpPr>
          <p:cNvPr id="16409" name="Rectangle 25"/>
          <p:cNvSpPr>
            <a:spLocks noChangeArrowheads="1"/>
          </p:cNvSpPr>
          <p:nvPr/>
        </p:nvSpPr>
        <p:spPr bwMode="auto">
          <a:xfrm>
            <a:off x="152400" y="3886200"/>
            <a:ext cx="990600" cy="457200"/>
          </a:xfrm>
          <a:prstGeom prst="rect">
            <a:avLst/>
          </a:prstGeom>
          <a:solidFill>
            <a:srgbClr val="FFFF00"/>
          </a:solidFill>
          <a:ln w="9525">
            <a:solidFill>
              <a:srgbClr val="0033CC"/>
            </a:solidFill>
            <a:miter lim="800000"/>
            <a:headEnd/>
            <a:tailEnd/>
          </a:ln>
        </p:spPr>
        <p:txBody>
          <a:bodyPr wrap="none" anchor="ctr"/>
          <a:lstStyle/>
          <a:p>
            <a:pPr algn="ctr" eaLnBrk="0" hangingPunct="0"/>
            <a:r>
              <a:rPr lang="fr-FR" sz="1800" dirty="0">
                <a:latin typeface="Arial" charset="0"/>
              </a:rPr>
              <a:t>Matière S</a:t>
            </a:r>
          </a:p>
        </p:txBody>
      </p:sp>
      <p:sp>
        <p:nvSpPr>
          <p:cNvPr id="16410" name="AutoShape 26"/>
          <p:cNvSpPr>
            <a:spLocks noChangeArrowheads="1"/>
          </p:cNvSpPr>
          <p:nvPr/>
        </p:nvSpPr>
        <p:spPr bwMode="auto">
          <a:xfrm>
            <a:off x="1219200" y="3886200"/>
            <a:ext cx="838200" cy="4572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2000">
                <a:solidFill>
                  <a:srgbClr val="000000"/>
                </a:solidFill>
                <a:latin typeface="Arial" charset="0"/>
              </a:rPr>
              <a:t>Coupe</a:t>
            </a:r>
          </a:p>
        </p:txBody>
      </p:sp>
      <p:sp>
        <p:nvSpPr>
          <p:cNvPr id="16411" name="Rectangle 27"/>
          <p:cNvSpPr>
            <a:spLocks noChangeArrowheads="1"/>
          </p:cNvSpPr>
          <p:nvPr/>
        </p:nvSpPr>
        <p:spPr bwMode="auto">
          <a:xfrm>
            <a:off x="4343400" y="3886200"/>
            <a:ext cx="1066800" cy="4572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2000">
                <a:latin typeface="Arial" charset="0"/>
              </a:rPr>
              <a:t>Système</a:t>
            </a:r>
          </a:p>
        </p:txBody>
      </p:sp>
      <p:sp>
        <p:nvSpPr>
          <p:cNvPr id="16412" name="AutoShape 28"/>
          <p:cNvSpPr>
            <a:spLocks noChangeArrowheads="1"/>
          </p:cNvSpPr>
          <p:nvPr/>
        </p:nvSpPr>
        <p:spPr bwMode="auto">
          <a:xfrm>
            <a:off x="3124200" y="3733800"/>
            <a:ext cx="1143000" cy="6858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1800">
                <a:solidFill>
                  <a:srgbClr val="000000"/>
                </a:solidFill>
                <a:latin typeface="Arial" charset="0"/>
              </a:rPr>
              <a:t>Assembl.</a:t>
            </a:r>
          </a:p>
          <a:p>
            <a:pPr algn="ctr" eaLnBrk="0" hangingPunct="0"/>
            <a:r>
              <a:rPr lang="fr-FR" sz="1800">
                <a:solidFill>
                  <a:srgbClr val="000000"/>
                </a:solidFill>
                <a:latin typeface="Arial" charset="0"/>
              </a:rPr>
              <a:t>Rempliss.</a:t>
            </a:r>
          </a:p>
        </p:txBody>
      </p:sp>
      <p:sp>
        <p:nvSpPr>
          <p:cNvPr id="16413" name="Rectangle 29"/>
          <p:cNvSpPr>
            <a:spLocks noChangeArrowheads="1"/>
          </p:cNvSpPr>
          <p:nvPr/>
        </p:nvSpPr>
        <p:spPr bwMode="auto">
          <a:xfrm>
            <a:off x="1676400" y="3200400"/>
            <a:ext cx="1371600" cy="457200"/>
          </a:xfrm>
          <a:prstGeom prst="rect">
            <a:avLst/>
          </a:prstGeom>
          <a:solidFill>
            <a:srgbClr val="CC9900"/>
          </a:solidFill>
          <a:ln w="9525">
            <a:solidFill>
              <a:srgbClr val="0033CC"/>
            </a:solidFill>
            <a:miter lim="800000"/>
            <a:headEnd/>
            <a:tailEnd/>
          </a:ln>
        </p:spPr>
        <p:txBody>
          <a:bodyPr wrap="none" anchor="ctr"/>
          <a:lstStyle/>
          <a:p>
            <a:pPr algn="ctr" eaLnBrk="0" hangingPunct="0"/>
            <a:r>
              <a:rPr lang="fr-FR" sz="2000">
                <a:latin typeface="Arial" charset="0"/>
              </a:rPr>
              <a:t>Tête</a:t>
            </a:r>
          </a:p>
        </p:txBody>
      </p:sp>
      <p:sp>
        <p:nvSpPr>
          <p:cNvPr id="16414" name="Rectangle 30"/>
          <p:cNvSpPr>
            <a:spLocks noChangeArrowheads="1"/>
          </p:cNvSpPr>
          <p:nvPr/>
        </p:nvSpPr>
        <p:spPr bwMode="auto">
          <a:xfrm>
            <a:off x="1676400" y="4648200"/>
            <a:ext cx="1143000" cy="457200"/>
          </a:xfrm>
          <a:prstGeom prst="rect">
            <a:avLst/>
          </a:prstGeom>
          <a:solidFill>
            <a:srgbClr val="00FF00"/>
          </a:solidFill>
          <a:ln w="9525">
            <a:solidFill>
              <a:srgbClr val="0033CC"/>
            </a:solidFill>
            <a:miter lim="800000"/>
            <a:headEnd/>
            <a:tailEnd/>
          </a:ln>
        </p:spPr>
        <p:txBody>
          <a:bodyPr wrap="none" anchor="ctr"/>
          <a:lstStyle/>
          <a:p>
            <a:pPr algn="ctr" eaLnBrk="0" hangingPunct="0"/>
            <a:r>
              <a:rPr lang="fr-FR" sz="2000">
                <a:latin typeface="Arial" charset="0"/>
              </a:rPr>
              <a:t>Encre</a:t>
            </a:r>
          </a:p>
        </p:txBody>
      </p:sp>
      <p:cxnSp>
        <p:nvCxnSpPr>
          <p:cNvPr id="16415" name="AutoShape 31"/>
          <p:cNvCxnSpPr>
            <a:cxnSpLocks noChangeShapeType="1"/>
            <a:stCxn id="16413" idx="3"/>
            <a:endCxn id="16412" idx="0"/>
          </p:cNvCxnSpPr>
          <p:nvPr/>
        </p:nvCxnSpPr>
        <p:spPr bwMode="auto">
          <a:xfrm>
            <a:off x="3048000" y="3429000"/>
            <a:ext cx="647700" cy="304800"/>
          </a:xfrm>
          <a:prstGeom prst="straightConnector1">
            <a:avLst/>
          </a:prstGeom>
          <a:noFill/>
          <a:ln w="9525">
            <a:solidFill>
              <a:srgbClr val="0033CC"/>
            </a:solidFill>
            <a:round/>
            <a:headEnd/>
            <a:tailEnd type="triangle" w="med" len="med"/>
          </a:ln>
        </p:spPr>
      </p:cxnSp>
      <p:cxnSp>
        <p:nvCxnSpPr>
          <p:cNvPr id="16416" name="AutoShape 32"/>
          <p:cNvCxnSpPr>
            <a:cxnSpLocks noChangeShapeType="1"/>
            <a:stCxn id="16414" idx="3"/>
            <a:endCxn id="16412" idx="2"/>
          </p:cNvCxnSpPr>
          <p:nvPr/>
        </p:nvCxnSpPr>
        <p:spPr bwMode="auto">
          <a:xfrm flipV="1">
            <a:off x="2819400" y="4419600"/>
            <a:ext cx="876300" cy="457200"/>
          </a:xfrm>
          <a:prstGeom prst="straightConnector1">
            <a:avLst/>
          </a:prstGeom>
          <a:noFill/>
          <a:ln w="9525">
            <a:solidFill>
              <a:srgbClr val="0033CC"/>
            </a:solidFill>
            <a:round/>
            <a:headEnd/>
            <a:tailEnd type="triangle" w="med" len="med"/>
          </a:ln>
        </p:spPr>
      </p:cxnSp>
      <p:sp>
        <p:nvSpPr>
          <p:cNvPr id="16417" name="Rectangle 33"/>
          <p:cNvSpPr>
            <a:spLocks noChangeArrowheads="1"/>
          </p:cNvSpPr>
          <p:nvPr/>
        </p:nvSpPr>
        <p:spPr bwMode="auto">
          <a:xfrm>
            <a:off x="6629400" y="3886200"/>
            <a:ext cx="914400" cy="457200"/>
          </a:xfrm>
          <a:prstGeom prst="rect">
            <a:avLst/>
          </a:prstGeom>
          <a:solidFill>
            <a:schemeClr val="accent1"/>
          </a:solidFill>
          <a:ln w="9525">
            <a:solidFill>
              <a:srgbClr val="0033CC"/>
            </a:solidFill>
            <a:miter lim="800000"/>
            <a:headEnd/>
            <a:tailEnd/>
          </a:ln>
        </p:spPr>
        <p:txBody>
          <a:bodyPr wrap="none" anchor="ctr"/>
          <a:lstStyle/>
          <a:p>
            <a:pPr algn="ctr" eaLnBrk="0" hangingPunct="0"/>
            <a:r>
              <a:rPr lang="fr-FR" sz="2000">
                <a:latin typeface="Arial" charset="0"/>
              </a:rPr>
              <a:t>Corps</a:t>
            </a:r>
          </a:p>
        </p:txBody>
      </p:sp>
      <p:sp>
        <p:nvSpPr>
          <p:cNvPr id="16418" name="AutoShape 34"/>
          <p:cNvSpPr>
            <a:spLocks noChangeArrowheads="1"/>
          </p:cNvSpPr>
          <p:nvPr/>
        </p:nvSpPr>
        <p:spPr bwMode="auto">
          <a:xfrm>
            <a:off x="5562600" y="3733800"/>
            <a:ext cx="990600" cy="762000"/>
          </a:xfrm>
          <a:prstGeom prst="roundRect">
            <a:avLst>
              <a:gd name="adj" fmla="val 16667"/>
            </a:avLst>
          </a:prstGeom>
          <a:solidFill>
            <a:srgbClr val="00FFFF"/>
          </a:solidFill>
          <a:ln w="9525">
            <a:solidFill>
              <a:srgbClr val="0033CC"/>
            </a:solidFill>
            <a:round/>
            <a:headEnd/>
            <a:tailEnd/>
          </a:ln>
        </p:spPr>
        <p:txBody>
          <a:bodyPr wrap="none" anchor="ctr"/>
          <a:lstStyle/>
          <a:p>
            <a:pPr algn="ctr" eaLnBrk="0" hangingPunct="0"/>
            <a:r>
              <a:rPr lang="fr-FR" sz="1800">
                <a:solidFill>
                  <a:srgbClr val="000000"/>
                </a:solidFill>
                <a:latin typeface="Arial" charset="0"/>
              </a:rPr>
              <a:t>Assem-</a:t>
            </a:r>
            <a:br>
              <a:rPr lang="fr-FR" sz="1800">
                <a:solidFill>
                  <a:srgbClr val="000000"/>
                </a:solidFill>
                <a:latin typeface="Arial" charset="0"/>
              </a:rPr>
            </a:br>
            <a:r>
              <a:rPr lang="fr-FR" sz="1800">
                <a:solidFill>
                  <a:srgbClr val="000000"/>
                </a:solidFill>
                <a:latin typeface="Arial" charset="0"/>
              </a:rPr>
              <a:t>blage</a:t>
            </a:r>
          </a:p>
        </p:txBody>
      </p:sp>
      <p:cxnSp>
        <p:nvCxnSpPr>
          <p:cNvPr id="16419" name="AutoShape 35"/>
          <p:cNvCxnSpPr>
            <a:cxnSpLocks noChangeShapeType="1"/>
            <a:stCxn id="16400" idx="3"/>
            <a:endCxn id="16418" idx="0"/>
          </p:cNvCxnSpPr>
          <p:nvPr/>
        </p:nvCxnSpPr>
        <p:spPr bwMode="auto">
          <a:xfrm>
            <a:off x="5334000" y="2743200"/>
            <a:ext cx="723900" cy="990600"/>
          </a:xfrm>
          <a:prstGeom prst="straightConnector1">
            <a:avLst/>
          </a:prstGeom>
          <a:noFill/>
          <a:ln w="9525">
            <a:solidFill>
              <a:srgbClr val="0033CC"/>
            </a:solidFill>
            <a:round/>
            <a:headEnd/>
            <a:tailEnd type="triangle" w="med" len="med"/>
          </a:ln>
        </p:spPr>
      </p:cxnSp>
      <p:cxnSp>
        <p:nvCxnSpPr>
          <p:cNvPr id="16420" name="AutoShape 36"/>
          <p:cNvCxnSpPr>
            <a:cxnSpLocks noChangeShapeType="1"/>
            <a:stCxn id="16404" idx="3"/>
            <a:endCxn id="16418" idx="2"/>
          </p:cNvCxnSpPr>
          <p:nvPr/>
        </p:nvCxnSpPr>
        <p:spPr bwMode="auto">
          <a:xfrm flipV="1">
            <a:off x="5486400" y="4495800"/>
            <a:ext cx="571500" cy="990600"/>
          </a:xfrm>
          <a:prstGeom prst="straightConnector1">
            <a:avLst/>
          </a:prstGeom>
          <a:noFill/>
          <a:ln w="9525">
            <a:solidFill>
              <a:srgbClr val="0033CC"/>
            </a:solidFill>
            <a:round/>
            <a:headEnd/>
            <a:tailEnd type="triangle" w="med" len="med"/>
          </a:ln>
        </p:spPr>
      </p:cxn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1"/>
          <p:cNvSpPr>
            <a:spLocks/>
          </p:cNvSpPr>
          <p:nvPr>
            <p:custDataLst>
              <p:tags r:id="rId1"/>
            </p:custDataLst>
          </p:nvPr>
        </p:nvSpPr>
        <p:spPr bwMode="auto">
          <a:xfrm>
            <a:off x="940966" y="1196752"/>
            <a:ext cx="205383" cy="1098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1600" y="21600"/>
                </a:lnTo>
                <a:lnTo>
                  <a:pt x="21600" y="0"/>
                </a:lnTo>
              </a:path>
            </a:pathLst>
          </a:custGeom>
          <a:solidFill>
            <a:schemeClr val="bg1">
              <a:lumMod val="50000"/>
            </a:schemeClr>
          </a:solidFill>
          <a:ln>
            <a:noFill/>
          </a:ln>
          <a:effec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34" name="AutoShape 2"/>
          <p:cNvSpPr>
            <a:spLocks/>
          </p:cNvSpPr>
          <p:nvPr>
            <p:custDataLst>
              <p:tags r:id="rId2"/>
            </p:custDataLst>
          </p:nvPr>
        </p:nvSpPr>
        <p:spPr bwMode="auto">
          <a:xfrm>
            <a:off x="1496840" y="1481386"/>
            <a:ext cx="2614166"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Peu de matières premières</a:t>
            </a:r>
          </a:p>
          <a:p>
            <a:pPr marL="46879" defTabSz="964372">
              <a:lnSpc>
                <a:spcPct val="90000"/>
              </a:lnSpc>
              <a:buClr>
                <a:srgbClr val="000000"/>
              </a:buClr>
            </a:pPr>
            <a:r>
              <a:rPr lang="fr-FR" sz="1800" dirty="0">
                <a:solidFill>
                  <a:srgbClr val="000000"/>
                </a:solidFill>
                <a:latin typeface="+mj-lt"/>
              </a:rPr>
              <a:t>Peu de produits finis</a:t>
            </a:r>
            <a:endParaRPr lang="fr-FR" dirty="0">
              <a:latin typeface="+mj-lt"/>
            </a:endParaRPr>
          </a:p>
        </p:txBody>
      </p:sp>
      <p:sp>
        <p:nvSpPr>
          <p:cNvPr id="18435" name="AutoShape 3"/>
          <p:cNvSpPr>
            <a:spLocks/>
          </p:cNvSpPr>
          <p:nvPr>
            <p:custDataLst>
              <p:tags r:id="rId3"/>
            </p:custDataLst>
          </p:nvPr>
        </p:nvSpPr>
        <p:spPr bwMode="auto">
          <a:xfrm>
            <a:off x="2613051" y="2746053"/>
            <a:ext cx="3007072"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Peu de matières premières</a:t>
            </a:r>
          </a:p>
          <a:p>
            <a:pPr marL="46879" defTabSz="964372">
              <a:lnSpc>
                <a:spcPct val="90000"/>
              </a:lnSpc>
              <a:buClr>
                <a:srgbClr val="000000"/>
              </a:buClr>
            </a:pPr>
            <a:r>
              <a:rPr lang="fr-FR" sz="1800" dirty="0">
                <a:solidFill>
                  <a:srgbClr val="000000"/>
                </a:solidFill>
                <a:latin typeface="+mj-lt"/>
              </a:rPr>
              <a:t>Grande variété de produits finis</a:t>
            </a:r>
            <a:endParaRPr lang="fr-FR" dirty="0">
              <a:latin typeface="+mj-lt"/>
            </a:endParaRPr>
          </a:p>
        </p:txBody>
      </p:sp>
      <p:sp>
        <p:nvSpPr>
          <p:cNvPr id="18436" name="AutoShape 4"/>
          <p:cNvSpPr>
            <a:spLocks/>
          </p:cNvSpPr>
          <p:nvPr>
            <p:custDataLst>
              <p:tags r:id="rId4"/>
            </p:custDataLst>
          </p:nvPr>
        </p:nvSpPr>
        <p:spPr bwMode="auto">
          <a:xfrm>
            <a:off x="3103066" y="4018533"/>
            <a:ext cx="3184550"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Beaucoup de matières premières</a:t>
            </a:r>
          </a:p>
          <a:p>
            <a:pPr marL="46879" defTabSz="964372">
              <a:lnSpc>
                <a:spcPct val="90000"/>
              </a:lnSpc>
              <a:buClr>
                <a:srgbClr val="000000"/>
              </a:buClr>
            </a:pPr>
            <a:r>
              <a:rPr lang="fr-FR" sz="1800" dirty="0">
                <a:solidFill>
                  <a:srgbClr val="000000"/>
                </a:solidFill>
                <a:latin typeface="+mj-lt"/>
              </a:rPr>
              <a:t>Gamme réduite de produits finis</a:t>
            </a:r>
            <a:endParaRPr lang="fr-FR" dirty="0">
              <a:latin typeface="+mj-lt"/>
            </a:endParaRPr>
          </a:p>
        </p:txBody>
      </p:sp>
      <p:sp>
        <p:nvSpPr>
          <p:cNvPr id="18437" name="AutoShape 5"/>
          <p:cNvSpPr>
            <a:spLocks/>
          </p:cNvSpPr>
          <p:nvPr>
            <p:custDataLst>
              <p:tags r:id="rId5"/>
            </p:custDataLst>
          </p:nvPr>
        </p:nvSpPr>
        <p:spPr bwMode="auto">
          <a:xfrm>
            <a:off x="5336605" y="5181625"/>
            <a:ext cx="3580805" cy="785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defTabSz="964372">
              <a:lnSpc>
                <a:spcPct val="90000"/>
              </a:lnSpc>
              <a:buClr>
                <a:srgbClr val="000000"/>
              </a:buClr>
            </a:pPr>
            <a:r>
              <a:rPr lang="fr-FR" sz="1800" dirty="0">
                <a:solidFill>
                  <a:srgbClr val="000000"/>
                </a:solidFill>
                <a:latin typeface="+mj-lt"/>
              </a:rPr>
              <a:t>Nombreuses matières et composants</a:t>
            </a:r>
          </a:p>
          <a:p>
            <a:pPr marL="46879" defTabSz="964372">
              <a:lnSpc>
                <a:spcPct val="90000"/>
              </a:lnSpc>
              <a:buClr>
                <a:srgbClr val="000000"/>
              </a:buClr>
            </a:pPr>
            <a:r>
              <a:rPr lang="fr-FR" sz="1800" dirty="0">
                <a:solidFill>
                  <a:srgbClr val="000000"/>
                </a:solidFill>
                <a:latin typeface="+mj-lt"/>
              </a:rPr>
              <a:t>Sous-ensembles standardisés</a:t>
            </a:r>
          </a:p>
          <a:p>
            <a:pPr marL="46879" defTabSz="964372">
              <a:lnSpc>
                <a:spcPct val="90000"/>
              </a:lnSpc>
              <a:buClr>
                <a:srgbClr val="000000"/>
              </a:buClr>
            </a:pPr>
            <a:r>
              <a:rPr lang="fr-FR" sz="1800" dirty="0">
                <a:solidFill>
                  <a:srgbClr val="000000"/>
                </a:solidFill>
                <a:latin typeface="+mj-lt"/>
              </a:rPr>
              <a:t>Grande variété de produits finis</a:t>
            </a:r>
            <a:endParaRPr lang="fr-FR" dirty="0">
              <a:latin typeface="+mj-lt"/>
            </a:endParaRPr>
          </a:p>
        </p:txBody>
      </p:sp>
      <p:sp>
        <p:nvSpPr>
          <p:cNvPr id="18438" name="AutoShape 6"/>
          <p:cNvSpPr>
            <a:spLocks/>
          </p:cNvSpPr>
          <p:nvPr>
            <p:custDataLst>
              <p:tags r:id="rId6"/>
            </p:custDataLst>
          </p:nvPr>
        </p:nvSpPr>
        <p:spPr bwMode="auto">
          <a:xfrm>
            <a:off x="1278062" y="2471465"/>
            <a:ext cx="1071563" cy="1098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600"/>
                </a:lnTo>
                <a:lnTo>
                  <a:pt x="13739" y="21600"/>
                </a:lnTo>
                <a:lnTo>
                  <a:pt x="21600" y="0"/>
                </a:lnTo>
                <a:close/>
              </a:path>
            </a:pathLst>
          </a:custGeom>
          <a:solidFill>
            <a:srgbClr val="7F7F7F"/>
          </a:solidFill>
          <a:ln>
            <a:noFill/>
          </a:ln>
          <a:effec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39" name="AutoShape 7"/>
          <p:cNvSpPr>
            <a:spLocks/>
          </p:cNvSpPr>
          <p:nvPr>
            <p:custDataLst>
              <p:tags r:id="rId7"/>
            </p:custDataLst>
          </p:nvPr>
        </p:nvSpPr>
        <p:spPr bwMode="auto">
          <a:xfrm rot="10800000" flipH="1">
            <a:off x="1877467" y="3709343"/>
            <a:ext cx="1071563" cy="1098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600"/>
                </a:lnTo>
                <a:lnTo>
                  <a:pt x="13739" y="21600"/>
                </a:lnTo>
                <a:lnTo>
                  <a:pt x="21600" y="0"/>
                </a:lnTo>
                <a:close/>
              </a:path>
            </a:pathLst>
          </a:custGeom>
          <a:solidFill>
            <a:srgbClr val="7F7F7F"/>
          </a:solidFill>
          <a:ln>
            <a:noFill/>
          </a:ln>
          <a:effec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40" name="AutoShape 8"/>
          <p:cNvSpPr>
            <a:spLocks/>
          </p:cNvSpPr>
          <p:nvPr>
            <p:custDataLst>
              <p:tags r:id="rId8"/>
            </p:custDataLst>
          </p:nvPr>
        </p:nvSpPr>
        <p:spPr bwMode="auto">
          <a:xfrm>
            <a:off x="353839" y="1403251"/>
            <a:ext cx="226590"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I</a:t>
            </a:r>
            <a:endParaRPr lang="fr-FR" dirty="0">
              <a:latin typeface="+mj-lt"/>
            </a:endParaRPr>
          </a:p>
        </p:txBody>
      </p:sp>
      <p:sp>
        <p:nvSpPr>
          <p:cNvPr id="18441" name="AutoShape 9"/>
          <p:cNvSpPr>
            <a:spLocks/>
          </p:cNvSpPr>
          <p:nvPr>
            <p:custDataLst>
              <p:tags r:id="rId9"/>
            </p:custDataLst>
          </p:nvPr>
        </p:nvSpPr>
        <p:spPr bwMode="auto">
          <a:xfrm>
            <a:off x="354955" y="2677964"/>
            <a:ext cx="446484"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V</a:t>
            </a:r>
            <a:endParaRPr lang="fr-FR" dirty="0">
              <a:latin typeface="+mj-lt"/>
            </a:endParaRPr>
          </a:p>
        </p:txBody>
      </p:sp>
      <p:sp>
        <p:nvSpPr>
          <p:cNvPr id="18442" name="AutoShape 10"/>
          <p:cNvSpPr>
            <a:spLocks/>
          </p:cNvSpPr>
          <p:nvPr>
            <p:custDataLst>
              <p:tags r:id="rId10"/>
            </p:custDataLst>
          </p:nvPr>
        </p:nvSpPr>
        <p:spPr bwMode="auto">
          <a:xfrm>
            <a:off x="358304" y="3951561"/>
            <a:ext cx="487784"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a:latin typeface="+mj-lt"/>
              </a:rPr>
              <a:t>A</a:t>
            </a:r>
            <a:endParaRPr lang="fr-FR" dirty="0">
              <a:latin typeface="+mj-lt"/>
            </a:endParaRPr>
          </a:p>
        </p:txBody>
      </p:sp>
      <p:sp>
        <p:nvSpPr>
          <p:cNvPr id="18443" name="AutoShape 11"/>
          <p:cNvSpPr>
            <a:spLocks/>
          </p:cNvSpPr>
          <p:nvPr>
            <p:custDataLst>
              <p:tags r:id="rId11"/>
            </p:custDataLst>
          </p:nvPr>
        </p:nvSpPr>
        <p:spPr bwMode="auto">
          <a:xfrm>
            <a:off x="356072" y="5231855"/>
            <a:ext cx="1732359" cy="696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buClr>
                <a:srgbClr val="000000"/>
              </a:buClr>
            </a:pPr>
            <a:r>
              <a:rPr lang="fr-FR" sz="4500" dirty="0" smtClean="0">
                <a:latin typeface="+mj-lt"/>
              </a:rPr>
              <a:t>X, Y ou </a:t>
            </a:r>
            <a:r>
              <a:rPr lang="fr-FR" sz="4500" dirty="0">
                <a:latin typeface="+mj-lt"/>
              </a:rPr>
              <a:t>T</a:t>
            </a:r>
            <a:endParaRPr lang="fr-FR" dirty="0">
              <a:latin typeface="+mj-lt"/>
            </a:endParaRPr>
          </a:p>
        </p:txBody>
      </p:sp>
      <p:grpSp>
        <p:nvGrpSpPr>
          <p:cNvPr id="18445" name="Group 13"/>
          <p:cNvGrpSpPr>
            <a:grpSpLocks/>
          </p:cNvGrpSpPr>
          <p:nvPr/>
        </p:nvGrpSpPr>
        <p:grpSpPr bwMode="auto">
          <a:xfrm>
            <a:off x="1907704" y="5011962"/>
            <a:ext cx="1062609" cy="1115741"/>
            <a:chOff x="-1" y="0"/>
            <a:chExt cx="1511302" cy="1587501"/>
          </a:xfrm>
        </p:grpSpPr>
        <p:sp>
          <p:nvSpPr>
            <p:cNvPr id="18446" name="AutoShape 14"/>
            <p:cNvSpPr>
              <a:spLocks/>
            </p:cNvSpPr>
            <p:nvPr/>
          </p:nvSpPr>
          <p:spPr bwMode="auto">
            <a:xfrm>
              <a:off x="0" y="0"/>
              <a:ext cx="1511300" cy="7987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47" name="AutoShape 15"/>
            <p:cNvSpPr>
              <a:spLocks/>
            </p:cNvSpPr>
            <p:nvPr/>
          </p:nvSpPr>
          <p:spPr bwMode="auto">
            <a:xfrm rot="10800000" flipH="1">
              <a:off x="0" y="788759"/>
              <a:ext cx="1511300" cy="7987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26" name="Groupe 25"/>
          <p:cNvGrpSpPr/>
          <p:nvPr/>
        </p:nvGrpSpPr>
        <p:grpSpPr>
          <a:xfrm>
            <a:off x="4149107" y="5015780"/>
            <a:ext cx="1142973" cy="1115741"/>
            <a:chOff x="4034014" y="5015780"/>
            <a:chExt cx="1142973" cy="1115741"/>
          </a:xfrm>
        </p:grpSpPr>
        <p:sp>
          <p:nvSpPr>
            <p:cNvPr id="18449" name="AutoShape 17"/>
            <p:cNvSpPr>
              <a:spLocks/>
            </p:cNvSpPr>
            <p:nvPr/>
          </p:nvSpPr>
          <p:spPr bwMode="auto">
            <a:xfrm>
              <a:off x="4034014" y="5015780"/>
              <a:ext cx="1142973" cy="135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450" name="AutoShape 18"/>
            <p:cNvSpPr>
              <a:spLocks/>
            </p:cNvSpPr>
            <p:nvPr/>
          </p:nvSpPr>
          <p:spPr bwMode="auto">
            <a:xfrm>
              <a:off x="4413517" y="5061250"/>
              <a:ext cx="383968" cy="10702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sp>
        <p:nvSpPr>
          <p:cNvPr id="4" name="Title 3"/>
          <p:cNvSpPr>
            <a:spLocks noGrp="1"/>
          </p:cNvSpPr>
          <p:nvPr>
            <p:ph type="title"/>
            <p:custDataLst>
              <p:tags r:id="rId12"/>
            </p:custDataLst>
          </p:nvPr>
        </p:nvSpPr>
        <p:spPr>
          <a:xfrm>
            <a:off x="616277" y="33265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smtClean="0">
                <a:solidFill>
                  <a:srgbClr val="008000"/>
                </a:solidFill>
                <a:effectLst/>
                <a:latin typeface="+mn-lt"/>
              </a:rPr>
              <a:t>Typologie selon la forme des nomenclatures</a:t>
            </a:r>
            <a:endParaRPr lang="fr-FR" sz="2800" dirty="0">
              <a:solidFill>
                <a:srgbClr val="008000"/>
              </a:solidFill>
              <a:effectLst/>
              <a:latin typeface="+mn-lt"/>
            </a:endParaRPr>
          </a:p>
        </p:txBody>
      </p:sp>
      <p:grpSp>
        <p:nvGrpSpPr>
          <p:cNvPr id="27" name="Groupe 26"/>
          <p:cNvGrpSpPr/>
          <p:nvPr/>
        </p:nvGrpSpPr>
        <p:grpSpPr>
          <a:xfrm>
            <a:off x="2987825" y="5013176"/>
            <a:ext cx="1062608" cy="1070271"/>
            <a:chOff x="2987825" y="5013176"/>
            <a:chExt cx="1062608" cy="1070271"/>
          </a:xfrm>
        </p:grpSpPr>
        <p:sp>
          <p:nvSpPr>
            <p:cNvPr id="23" name="AutoShape 14"/>
            <p:cNvSpPr>
              <a:spLocks/>
            </p:cNvSpPr>
            <p:nvPr/>
          </p:nvSpPr>
          <p:spPr bwMode="auto">
            <a:xfrm>
              <a:off x="2987825" y="5013176"/>
              <a:ext cx="1062608" cy="561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5" name="AutoShape 18"/>
            <p:cNvSpPr>
              <a:spLocks/>
            </p:cNvSpPr>
            <p:nvPr/>
          </p:nvSpPr>
          <p:spPr bwMode="auto">
            <a:xfrm>
              <a:off x="3347864" y="5013176"/>
              <a:ext cx="383968" cy="10702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7F7F7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spTree>
    <p:extLst>
      <p:ext uri="{BB962C8B-B14F-4D97-AF65-F5344CB8AC3E}">
        <p14:creationId xmlns:p14="http://schemas.microsoft.com/office/powerpoint/2010/main" val="3698663967"/>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custDataLst>
              <p:tags r:id="rId1"/>
            </p:custDataLst>
          </p:nvPr>
        </p:nvSpPr>
        <p:spPr>
          <a:xfrm>
            <a:off x="609600" y="33265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la structure des produits</a:t>
            </a:r>
          </a:p>
        </p:txBody>
      </p:sp>
      <p:sp>
        <p:nvSpPr>
          <p:cNvPr id="30722" name="AutoShape 2"/>
          <p:cNvSpPr>
            <a:spLocks/>
          </p:cNvSpPr>
          <p:nvPr>
            <p:custDataLst>
              <p:tags r:id="rId2"/>
            </p:custDataLst>
          </p:nvPr>
        </p:nvSpPr>
        <p:spPr bwMode="auto">
          <a:xfrm>
            <a:off x="227707" y="1363067"/>
            <a:ext cx="3657824" cy="18663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4FEFF">
                  <a:alpha val="42000"/>
                </a:srgbClr>
              </a:gs>
              <a:gs pos="100000">
                <a:srgbClr val="C0C0C0">
                  <a:alpha val="42000"/>
                </a:srgbClr>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endParaRPr lang="fr-FR" sz="1800" dirty="0">
              <a:solidFill>
                <a:srgbClr val="000000"/>
              </a:solidFill>
              <a:latin typeface="+mn-lt"/>
            </a:endParaRPr>
          </a:p>
        </p:txBody>
      </p:sp>
      <p:grpSp>
        <p:nvGrpSpPr>
          <p:cNvPr id="4" name="Group 3"/>
          <p:cNvGrpSpPr/>
          <p:nvPr>
            <p:custDataLst>
              <p:tags r:id="rId3"/>
            </p:custDataLst>
          </p:nvPr>
        </p:nvGrpSpPr>
        <p:grpSpPr>
          <a:xfrm>
            <a:off x="1079377" y="1723603"/>
            <a:ext cx="1914301" cy="951012"/>
            <a:chOff x="1079377" y="1723603"/>
            <a:chExt cx="1914301" cy="951012"/>
          </a:xfrm>
        </p:grpSpPr>
        <p:sp>
          <p:nvSpPr>
            <p:cNvPr id="30723" name="AutoShape 3"/>
            <p:cNvSpPr>
              <a:spLocks/>
            </p:cNvSpPr>
            <p:nvPr/>
          </p:nvSpPr>
          <p:spPr bwMode="auto">
            <a:xfrm>
              <a:off x="1823889" y="1723603"/>
              <a:ext cx="421928" cy="3091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200" dirty="0" smtClean="0">
                  <a:solidFill>
                    <a:srgbClr val="FFFFFF"/>
                  </a:solidFill>
                  <a:latin typeface="+mn-lt"/>
                  <a:cs typeface="Gill Sans" charset="0"/>
                  <a:sym typeface="Gill Sans" charset="0"/>
                </a:rPr>
                <a:t>PF</a:t>
              </a:r>
              <a:endParaRPr lang="fr-FR" sz="1200" dirty="0">
                <a:solidFill>
                  <a:srgbClr val="FFFFFF"/>
                </a:solidFill>
                <a:latin typeface="+mn-lt"/>
                <a:cs typeface="Gill Sans" charset="0"/>
                <a:sym typeface="Gill Sans" charset="0"/>
              </a:endParaRPr>
            </a:p>
          </p:txBody>
        </p:sp>
        <p:sp>
          <p:nvSpPr>
            <p:cNvPr id="30725" name="Line 5"/>
            <p:cNvSpPr>
              <a:spLocks noChangeShapeType="1"/>
            </p:cNvSpPr>
            <p:nvPr/>
          </p:nvSpPr>
          <p:spPr bwMode="auto">
            <a:xfrm>
              <a:off x="1309446" y="2259100"/>
              <a:ext cx="1439727" cy="137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6" name="Line 6"/>
            <p:cNvSpPr>
              <a:spLocks noChangeShapeType="1"/>
            </p:cNvSpPr>
            <p:nvPr/>
          </p:nvSpPr>
          <p:spPr bwMode="auto">
            <a:xfrm>
              <a:off x="2758213" y="2263317"/>
              <a:ext cx="1375" cy="15289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7" name="Line 7"/>
            <p:cNvSpPr>
              <a:spLocks noChangeShapeType="1"/>
            </p:cNvSpPr>
            <p:nvPr/>
          </p:nvSpPr>
          <p:spPr bwMode="auto">
            <a:xfrm>
              <a:off x="2029962" y="2032794"/>
              <a:ext cx="0" cy="39256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8" name="Line 8"/>
            <p:cNvSpPr>
              <a:spLocks noChangeShapeType="1"/>
            </p:cNvSpPr>
            <p:nvPr/>
          </p:nvSpPr>
          <p:spPr bwMode="auto">
            <a:xfrm>
              <a:off x="1303735" y="2272808"/>
              <a:ext cx="1375" cy="15289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29" name="AutoShape 9"/>
            <p:cNvSpPr>
              <a:spLocks/>
            </p:cNvSpPr>
            <p:nvPr/>
          </p:nvSpPr>
          <p:spPr bwMode="auto">
            <a:xfrm>
              <a:off x="1079377" y="2366541"/>
              <a:ext cx="420811" cy="308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endParaRPr>
            </a:p>
          </p:txBody>
        </p:sp>
        <p:sp>
          <p:nvSpPr>
            <p:cNvPr id="30730" name="AutoShape 10"/>
            <p:cNvSpPr>
              <a:spLocks/>
            </p:cNvSpPr>
            <p:nvPr/>
          </p:nvSpPr>
          <p:spPr bwMode="auto">
            <a:xfrm>
              <a:off x="1823889" y="2366541"/>
              <a:ext cx="421928" cy="308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endParaRPr>
            </a:p>
          </p:txBody>
        </p:sp>
        <p:sp>
          <p:nvSpPr>
            <p:cNvPr id="30731" name="AutoShape 11"/>
            <p:cNvSpPr>
              <a:spLocks/>
            </p:cNvSpPr>
            <p:nvPr/>
          </p:nvSpPr>
          <p:spPr bwMode="auto">
            <a:xfrm>
              <a:off x="2572867" y="2366541"/>
              <a:ext cx="420811" cy="3080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endParaRPr>
            </a:p>
          </p:txBody>
        </p:sp>
      </p:grpSp>
      <p:sp>
        <p:nvSpPr>
          <p:cNvPr id="30732" name="AutoShape 12"/>
          <p:cNvSpPr>
            <a:spLocks/>
          </p:cNvSpPr>
          <p:nvPr>
            <p:custDataLst>
              <p:tags r:id="rId4"/>
            </p:custDataLst>
          </p:nvPr>
        </p:nvSpPr>
        <p:spPr bwMode="auto">
          <a:xfrm>
            <a:off x="1537023" y="1196752"/>
            <a:ext cx="1000125" cy="312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SIMPLE</a:t>
            </a:r>
          </a:p>
        </p:txBody>
      </p:sp>
      <p:sp>
        <p:nvSpPr>
          <p:cNvPr id="30733" name="AutoShape 13"/>
          <p:cNvSpPr>
            <a:spLocks/>
          </p:cNvSpPr>
          <p:nvPr>
            <p:custDataLst>
              <p:tags r:id="rId5"/>
            </p:custDataLst>
          </p:nvPr>
        </p:nvSpPr>
        <p:spPr bwMode="auto">
          <a:xfrm>
            <a:off x="1120676" y="2839814"/>
            <a:ext cx="1977926"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802527">
              <a:lnSpc>
                <a:spcPct val="90000"/>
              </a:lnSpc>
              <a:buClr>
                <a:srgbClr val="000000"/>
              </a:buClr>
            </a:pPr>
            <a:r>
              <a:rPr lang="fr-FR" sz="1600" dirty="0">
                <a:solidFill>
                  <a:srgbClr val="000000"/>
                </a:solidFill>
                <a:latin typeface="+mn-lt"/>
              </a:rPr>
              <a:t>1 à 20 composants</a:t>
            </a:r>
            <a:endParaRPr lang="fr-FR" sz="1800" dirty="0">
              <a:latin typeface="+mn-lt"/>
            </a:endParaRPr>
          </a:p>
        </p:txBody>
      </p:sp>
      <p:sp>
        <p:nvSpPr>
          <p:cNvPr id="30734" name="AutoShape 14"/>
          <p:cNvSpPr>
            <a:spLocks/>
          </p:cNvSpPr>
          <p:nvPr>
            <p:custDataLst>
              <p:tags r:id="rId6"/>
            </p:custDataLst>
          </p:nvPr>
        </p:nvSpPr>
        <p:spPr bwMode="auto">
          <a:xfrm>
            <a:off x="227707" y="3628976"/>
            <a:ext cx="3614291" cy="24578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D4FEFF">
                  <a:alpha val="42000"/>
                </a:srgbClr>
              </a:gs>
              <a:gs pos="100000">
                <a:srgbClr val="C0C0C0">
                  <a:alpha val="42000"/>
                </a:srgbClr>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endParaRPr lang="fr-FR" sz="1800" dirty="0">
              <a:solidFill>
                <a:srgbClr val="000000"/>
              </a:solidFill>
              <a:latin typeface="+mn-lt"/>
            </a:endParaRPr>
          </a:p>
        </p:txBody>
      </p:sp>
      <p:sp>
        <p:nvSpPr>
          <p:cNvPr id="30759" name="AutoShape 39"/>
          <p:cNvSpPr>
            <a:spLocks/>
          </p:cNvSpPr>
          <p:nvPr>
            <p:custDataLst>
              <p:tags r:id="rId7"/>
            </p:custDataLst>
          </p:nvPr>
        </p:nvSpPr>
        <p:spPr bwMode="auto">
          <a:xfrm>
            <a:off x="1486793" y="3407966"/>
            <a:ext cx="1017984" cy="312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MOYEN</a:t>
            </a:r>
          </a:p>
        </p:txBody>
      </p:sp>
      <p:sp>
        <p:nvSpPr>
          <p:cNvPr id="30760" name="AutoShape 40"/>
          <p:cNvSpPr>
            <a:spLocks/>
          </p:cNvSpPr>
          <p:nvPr>
            <p:custDataLst>
              <p:tags r:id="rId8"/>
            </p:custDataLst>
          </p:nvPr>
        </p:nvSpPr>
        <p:spPr bwMode="auto">
          <a:xfrm>
            <a:off x="877342" y="5647214"/>
            <a:ext cx="2227957"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802527">
              <a:lnSpc>
                <a:spcPct val="90000"/>
              </a:lnSpc>
              <a:buClr>
                <a:srgbClr val="000000"/>
              </a:buClr>
            </a:pPr>
            <a:r>
              <a:rPr lang="fr-FR" sz="1600" dirty="0">
                <a:solidFill>
                  <a:srgbClr val="000000"/>
                </a:solidFill>
                <a:latin typeface="+mn-lt"/>
              </a:rPr>
              <a:t>20 à 200 composants</a:t>
            </a:r>
            <a:endParaRPr lang="fr-FR" sz="1800" dirty="0">
              <a:latin typeface="+mn-lt"/>
            </a:endParaRPr>
          </a:p>
        </p:txBody>
      </p:sp>
      <p:grpSp>
        <p:nvGrpSpPr>
          <p:cNvPr id="5" name="Group 4"/>
          <p:cNvGrpSpPr/>
          <p:nvPr>
            <p:custDataLst>
              <p:tags r:id="rId9"/>
            </p:custDataLst>
          </p:nvPr>
        </p:nvGrpSpPr>
        <p:grpSpPr>
          <a:xfrm>
            <a:off x="592709" y="3933056"/>
            <a:ext cx="2834059" cy="1475149"/>
            <a:chOff x="592709" y="3933056"/>
            <a:chExt cx="2834059" cy="1475149"/>
          </a:xfrm>
        </p:grpSpPr>
        <p:sp>
          <p:nvSpPr>
            <p:cNvPr id="30736" name="Line 16"/>
            <p:cNvSpPr>
              <a:spLocks noChangeShapeType="1"/>
            </p:cNvSpPr>
            <p:nvPr/>
          </p:nvSpPr>
          <p:spPr bwMode="auto">
            <a:xfrm>
              <a:off x="743744" y="5037849"/>
              <a:ext cx="94116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37" name="Line 17"/>
            <p:cNvSpPr>
              <a:spLocks noChangeShapeType="1"/>
            </p:cNvSpPr>
            <p:nvPr/>
          </p:nvSpPr>
          <p:spPr bwMode="auto">
            <a:xfrm>
              <a:off x="1699729" y="5042734"/>
              <a:ext cx="1377" cy="10869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38" name="Line 18"/>
            <p:cNvSpPr>
              <a:spLocks noChangeShapeType="1"/>
            </p:cNvSpPr>
            <p:nvPr/>
          </p:nvSpPr>
          <p:spPr bwMode="auto">
            <a:xfrm>
              <a:off x="1213585" y="4951140"/>
              <a:ext cx="1377" cy="20761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39" name="Line 19"/>
            <p:cNvSpPr>
              <a:spLocks noChangeShapeType="1"/>
            </p:cNvSpPr>
            <p:nvPr/>
          </p:nvSpPr>
          <p:spPr bwMode="auto">
            <a:xfrm>
              <a:off x="737816" y="5048840"/>
              <a:ext cx="1377" cy="10711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0" name="AutoShape 20"/>
            <p:cNvSpPr>
              <a:spLocks/>
            </p:cNvSpPr>
            <p:nvPr/>
          </p:nvSpPr>
          <p:spPr bwMode="auto">
            <a:xfrm>
              <a:off x="592709" y="5181614"/>
              <a:ext cx="272355"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1" name="AutoShape 21"/>
            <p:cNvSpPr>
              <a:spLocks/>
            </p:cNvSpPr>
            <p:nvPr/>
          </p:nvSpPr>
          <p:spPr bwMode="auto">
            <a:xfrm>
              <a:off x="1083842" y="5181614"/>
              <a:ext cx="270123"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2" name="AutoShape 22"/>
            <p:cNvSpPr>
              <a:spLocks/>
            </p:cNvSpPr>
            <p:nvPr/>
          </p:nvSpPr>
          <p:spPr bwMode="auto">
            <a:xfrm>
              <a:off x="1571625" y="5181614"/>
              <a:ext cx="271240"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4" name="Line 24"/>
            <p:cNvSpPr>
              <a:spLocks noChangeShapeType="1"/>
            </p:cNvSpPr>
            <p:nvPr/>
          </p:nvSpPr>
          <p:spPr bwMode="auto">
            <a:xfrm>
              <a:off x="2324313" y="5037849"/>
              <a:ext cx="943349"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5" name="Line 25"/>
            <p:cNvSpPr>
              <a:spLocks noChangeShapeType="1"/>
            </p:cNvSpPr>
            <p:nvPr/>
          </p:nvSpPr>
          <p:spPr bwMode="auto">
            <a:xfrm>
              <a:off x="3282517" y="5042734"/>
              <a:ext cx="1376" cy="10869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6" name="Line 26"/>
            <p:cNvSpPr>
              <a:spLocks noChangeShapeType="1"/>
            </p:cNvSpPr>
            <p:nvPr/>
          </p:nvSpPr>
          <p:spPr bwMode="auto">
            <a:xfrm>
              <a:off x="2795245" y="4951140"/>
              <a:ext cx="1376" cy="20761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7" name="Line 27"/>
            <p:cNvSpPr>
              <a:spLocks noChangeShapeType="1"/>
            </p:cNvSpPr>
            <p:nvPr/>
          </p:nvSpPr>
          <p:spPr bwMode="auto">
            <a:xfrm>
              <a:off x="2318371" y="5048840"/>
              <a:ext cx="1376" cy="10711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48" name="AutoShape 28"/>
            <p:cNvSpPr>
              <a:spLocks/>
            </p:cNvSpPr>
            <p:nvPr/>
          </p:nvSpPr>
          <p:spPr bwMode="auto">
            <a:xfrm>
              <a:off x="2172147" y="5181614"/>
              <a:ext cx="274588"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49" name="AutoShape 29"/>
            <p:cNvSpPr>
              <a:spLocks/>
            </p:cNvSpPr>
            <p:nvPr/>
          </p:nvSpPr>
          <p:spPr bwMode="auto">
            <a:xfrm>
              <a:off x="2666629" y="5181614"/>
              <a:ext cx="269006"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50" name="AutoShape 30"/>
            <p:cNvSpPr>
              <a:spLocks/>
            </p:cNvSpPr>
            <p:nvPr/>
          </p:nvSpPr>
          <p:spPr bwMode="auto">
            <a:xfrm>
              <a:off x="3153297" y="5181614"/>
              <a:ext cx="273471" cy="226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752" name="Line 32"/>
            <p:cNvSpPr>
              <a:spLocks noChangeShapeType="1"/>
            </p:cNvSpPr>
            <p:nvPr/>
          </p:nvSpPr>
          <p:spPr bwMode="auto">
            <a:xfrm>
              <a:off x="1244924" y="4445319"/>
              <a:ext cx="147807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3" name="Line 33"/>
            <p:cNvSpPr>
              <a:spLocks noChangeShapeType="1"/>
            </p:cNvSpPr>
            <p:nvPr/>
          </p:nvSpPr>
          <p:spPr bwMode="auto">
            <a:xfrm>
              <a:off x="2742270" y="4450212"/>
              <a:ext cx="1376" cy="17737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4" name="Line 34"/>
            <p:cNvSpPr>
              <a:spLocks noChangeShapeType="1"/>
            </p:cNvSpPr>
            <p:nvPr/>
          </p:nvSpPr>
          <p:spPr bwMode="auto">
            <a:xfrm>
              <a:off x="1983219" y="4307086"/>
              <a:ext cx="1377" cy="33151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5" name="Line 35"/>
            <p:cNvSpPr>
              <a:spLocks noChangeShapeType="1"/>
            </p:cNvSpPr>
            <p:nvPr/>
          </p:nvSpPr>
          <p:spPr bwMode="auto">
            <a:xfrm>
              <a:off x="1238994" y="4461222"/>
              <a:ext cx="1376" cy="17737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56" name="AutoShape 36"/>
            <p:cNvSpPr>
              <a:spLocks/>
            </p:cNvSpPr>
            <p:nvPr/>
          </p:nvSpPr>
          <p:spPr bwMode="auto">
            <a:xfrm>
              <a:off x="1009055" y="4588371"/>
              <a:ext cx="431974" cy="358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57" name="AutoShape 37"/>
            <p:cNvSpPr>
              <a:spLocks/>
            </p:cNvSpPr>
            <p:nvPr/>
          </p:nvSpPr>
          <p:spPr bwMode="auto">
            <a:xfrm>
              <a:off x="1777008" y="4588371"/>
              <a:ext cx="429742" cy="358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58" name="AutoShape 38"/>
            <p:cNvSpPr>
              <a:spLocks/>
            </p:cNvSpPr>
            <p:nvPr/>
          </p:nvSpPr>
          <p:spPr bwMode="auto">
            <a:xfrm>
              <a:off x="2542729" y="4588371"/>
              <a:ext cx="431974" cy="358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61" name="AutoShape 41"/>
            <p:cNvSpPr>
              <a:spLocks/>
            </p:cNvSpPr>
            <p:nvPr/>
          </p:nvSpPr>
          <p:spPr bwMode="auto">
            <a:xfrm>
              <a:off x="1768079" y="3933056"/>
              <a:ext cx="430857" cy="3594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200" dirty="0" smtClean="0">
                  <a:solidFill>
                    <a:srgbClr val="FFFFFF"/>
                  </a:solidFill>
                  <a:latin typeface="+mn-lt"/>
                  <a:cs typeface="Gill Sans" charset="0"/>
                  <a:sym typeface="Gill Sans" charset="0"/>
                </a:rPr>
                <a:t>PF</a:t>
              </a:r>
              <a:endParaRPr lang="fr-FR" sz="1200" dirty="0">
                <a:solidFill>
                  <a:srgbClr val="FFFFFF"/>
                </a:solidFill>
                <a:latin typeface="+mn-lt"/>
                <a:cs typeface="Gill Sans" charset="0"/>
                <a:sym typeface="Gill Sans" charset="0"/>
              </a:endParaRPr>
            </a:p>
          </p:txBody>
        </p:sp>
      </p:grpSp>
      <p:sp>
        <p:nvSpPr>
          <p:cNvPr id="30765" name="AutoShape 45"/>
          <p:cNvSpPr>
            <a:spLocks/>
          </p:cNvSpPr>
          <p:nvPr>
            <p:custDataLst>
              <p:tags r:id="rId10"/>
            </p:custDataLst>
          </p:nvPr>
        </p:nvSpPr>
        <p:spPr bwMode="auto">
          <a:xfrm>
            <a:off x="4089797" y="1736929"/>
            <a:ext cx="4750594" cy="43499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D4FEFF">
                  <a:alpha val="42000"/>
                </a:srgbClr>
              </a:gs>
              <a:gs pos="100000">
                <a:srgbClr val="C0C0C0">
                  <a:alpha val="42000"/>
                </a:srgbClr>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endParaRPr lang="fr-FR" sz="1800" dirty="0">
              <a:solidFill>
                <a:srgbClr val="000000"/>
              </a:solidFill>
              <a:latin typeface="+mn-lt"/>
            </a:endParaRPr>
          </a:p>
        </p:txBody>
      </p:sp>
      <p:sp>
        <p:nvSpPr>
          <p:cNvPr id="30796" name="AutoShape 76"/>
          <p:cNvSpPr>
            <a:spLocks/>
          </p:cNvSpPr>
          <p:nvPr>
            <p:custDataLst>
              <p:tags r:id="rId11"/>
            </p:custDataLst>
          </p:nvPr>
        </p:nvSpPr>
        <p:spPr bwMode="auto">
          <a:xfrm>
            <a:off x="5766582" y="1628800"/>
            <a:ext cx="1482329" cy="3124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COMPLEXE</a:t>
            </a:r>
          </a:p>
        </p:txBody>
      </p:sp>
      <p:sp>
        <p:nvSpPr>
          <p:cNvPr id="30849" name="AutoShape 129"/>
          <p:cNvSpPr>
            <a:spLocks/>
          </p:cNvSpPr>
          <p:nvPr>
            <p:custDataLst>
              <p:tags r:id="rId12"/>
            </p:custDataLst>
          </p:nvPr>
        </p:nvSpPr>
        <p:spPr bwMode="auto">
          <a:xfrm>
            <a:off x="4967412" y="5647251"/>
            <a:ext cx="2999116" cy="3392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000000"/>
              </a:buClr>
            </a:pPr>
            <a:r>
              <a:rPr lang="fr-FR" sz="1600" dirty="0">
                <a:solidFill>
                  <a:srgbClr val="000000"/>
                </a:solidFill>
                <a:latin typeface="+mn-lt"/>
              </a:rPr>
              <a:t>200 à 20000 </a:t>
            </a:r>
            <a:r>
              <a:rPr lang="fr-FR" sz="1600" dirty="0" smtClean="0">
                <a:solidFill>
                  <a:srgbClr val="000000"/>
                </a:solidFill>
                <a:latin typeface="+mn-lt"/>
              </a:rPr>
              <a:t>composants (ou plus!)</a:t>
            </a:r>
            <a:endParaRPr lang="fr-FR" sz="1800" dirty="0">
              <a:latin typeface="+mn-lt"/>
            </a:endParaRPr>
          </a:p>
        </p:txBody>
      </p:sp>
      <p:grpSp>
        <p:nvGrpSpPr>
          <p:cNvPr id="3" name="Group 2"/>
          <p:cNvGrpSpPr/>
          <p:nvPr>
            <p:custDataLst>
              <p:tags r:id="rId13"/>
            </p:custDataLst>
          </p:nvPr>
        </p:nvGrpSpPr>
        <p:grpSpPr>
          <a:xfrm>
            <a:off x="4552693" y="2162264"/>
            <a:ext cx="3873631" cy="3282960"/>
            <a:chOff x="4552693" y="2162264"/>
            <a:chExt cx="3873631" cy="3282960"/>
          </a:xfrm>
        </p:grpSpPr>
        <p:sp>
          <p:nvSpPr>
            <p:cNvPr id="30764" name="Line 44"/>
            <p:cNvSpPr>
              <a:spLocks noChangeShapeType="1"/>
            </p:cNvSpPr>
            <p:nvPr/>
          </p:nvSpPr>
          <p:spPr bwMode="auto">
            <a:xfrm>
              <a:off x="8117086" y="3102871"/>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nvGrpSpPr>
            <p:cNvPr id="30766" name="Group 46"/>
            <p:cNvGrpSpPr>
              <a:grpSpLocks/>
            </p:cNvGrpSpPr>
            <p:nvPr/>
          </p:nvGrpSpPr>
          <p:grpSpPr bwMode="auto">
            <a:xfrm>
              <a:off x="6052384" y="4692813"/>
              <a:ext cx="854156" cy="314490"/>
              <a:chOff x="0" y="241209"/>
              <a:chExt cx="1214799" cy="447373"/>
            </a:xfrm>
          </p:grpSpPr>
          <p:grpSp>
            <p:nvGrpSpPr>
              <p:cNvPr id="30768" name="Group 48"/>
              <p:cNvGrpSpPr>
                <a:grpSpLocks/>
              </p:cNvGrpSpPr>
              <p:nvPr/>
            </p:nvGrpSpPr>
            <p:grpSpPr bwMode="auto">
              <a:xfrm>
                <a:off x="137737" y="241209"/>
                <a:ext cx="941280" cy="218534"/>
                <a:chOff x="0" y="0"/>
                <a:chExt cx="941280" cy="218534"/>
              </a:xfrm>
            </p:grpSpPr>
            <p:sp>
              <p:nvSpPr>
                <p:cNvPr id="30769" name="Line 49"/>
                <p:cNvSpPr>
                  <a:spLocks noChangeShapeType="1"/>
                </p:cNvSpPr>
                <p:nvPr/>
              </p:nvSpPr>
              <p:spPr bwMode="auto">
                <a:xfrm>
                  <a:off x="9032" y="90711"/>
                  <a:ext cx="909970" cy="195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70" name="Line 50"/>
                <p:cNvSpPr>
                  <a:spLocks noChangeShapeType="1"/>
                </p:cNvSpPr>
                <p:nvPr/>
              </p:nvSpPr>
              <p:spPr bwMode="auto">
                <a:xfrm>
                  <a:off x="939323" y="98958"/>
                  <a:ext cx="1957" cy="11132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71" name="Line 51"/>
                <p:cNvSpPr>
                  <a:spLocks noChangeShapeType="1"/>
                </p:cNvSpPr>
                <p:nvPr/>
              </p:nvSpPr>
              <p:spPr bwMode="auto">
                <a:xfrm>
                  <a:off x="465146" y="0"/>
                  <a:ext cx="1957" cy="21853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72" name="Line 52"/>
                <p:cNvSpPr>
                  <a:spLocks noChangeShapeType="1"/>
                </p:cNvSpPr>
                <p:nvPr/>
              </p:nvSpPr>
              <p:spPr bwMode="auto">
                <a:xfrm>
                  <a:off x="0" y="105143"/>
                  <a:ext cx="1957" cy="113391"/>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773" name="AutoShape 53"/>
              <p:cNvSpPr>
                <a:spLocks/>
              </p:cNvSpPr>
              <p:nvPr/>
            </p:nvSpPr>
            <p:spPr bwMode="auto">
              <a:xfrm>
                <a:off x="0" y="470049"/>
                <a:ext cx="259669" cy="218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74" name="AutoShape 54"/>
              <p:cNvSpPr>
                <a:spLocks/>
              </p:cNvSpPr>
              <p:nvPr/>
            </p:nvSpPr>
            <p:spPr bwMode="auto">
              <a:xfrm>
                <a:off x="478694" y="470049"/>
                <a:ext cx="255154" cy="218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75" name="AutoShape 55"/>
              <p:cNvSpPr>
                <a:spLocks/>
              </p:cNvSpPr>
              <p:nvPr/>
            </p:nvSpPr>
            <p:spPr bwMode="auto">
              <a:xfrm>
                <a:off x="952872" y="470049"/>
                <a:ext cx="261927" cy="2185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776" name="Group 56"/>
            <p:cNvGrpSpPr>
              <a:grpSpLocks/>
            </p:cNvGrpSpPr>
            <p:nvPr/>
          </p:nvGrpSpPr>
          <p:grpSpPr bwMode="auto">
            <a:xfrm>
              <a:off x="4712527" y="4693510"/>
              <a:ext cx="854156" cy="313097"/>
              <a:chOff x="0" y="241895"/>
              <a:chExt cx="1214799" cy="445391"/>
            </a:xfrm>
          </p:grpSpPr>
          <p:grpSp>
            <p:nvGrpSpPr>
              <p:cNvPr id="30778" name="Group 58"/>
              <p:cNvGrpSpPr>
                <a:grpSpLocks/>
              </p:cNvGrpSpPr>
              <p:nvPr/>
            </p:nvGrpSpPr>
            <p:grpSpPr bwMode="auto">
              <a:xfrm>
                <a:off x="137737" y="241895"/>
                <a:ext cx="941282" cy="219153"/>
                <a:chOff x="0" y="0"/>
                <a:chExt cx="941282" cy="219152"/>
              </a:xfrm>
            </p:grpSpPr>
            <p:sp>
              <p:nvSpPr>
                <p:cNvPr id="30779" name="Line 59"/>
                <p:cNvSpPr>
                  <a:spLocks noChangeShapeType="1"/>
                </p:cNvSpPr>
                <p:nvPr/>
              </p:nvSpPr>
              <p:spPr bwMode="auto">
                <a:xfrm>
                  <a:off x="9032" y="90968"/>
                  <a:ext cx="912228" cy="195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80" name="Line 60"/>
                <p:cNvSpPr>
                  <a:spLocks noChangeShapeType="1"/>
                </p:cNvSpPr>
                <p:nvPr/>
              </p:nvSpPr>
              <p:spPr bwMode="auto">
                <a:xfrm>
                  <a:off x="939324" y="99238"/>
                  <a:ext cx="1958" cy="11164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81" name="Line 61"/>
                <p:cNvSpPr>
                  <a:spLocks noChangeShapeType="1"/>
                </p:cNvSpPr>
                <p:nvPr/>
              </p:nvSpPr>
              <p:spPr bwMode="auto">
                <a:xfrm>
                  <a:off x="465146" y="0"/>
                  <a:ext cx="1957" cy="215900"/>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82" name="Line 62"/>
                <p:cNvSpPr>
                  <a:spLocks noChangeShapeType="1"/>
                </p:cNvSpPr>
                <p:nvPr/>
              </p:nvSpPr>
              <p:spPr bwMode="auto">
                <a:xfrm>
                  <a:off x="0" y="105440"/>
                  <a:ext cx="1957" cy="11371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783" name="AutoShape 63"/>
              <p:cNvSpPr>
                <a:spLocks/>
              </p:cNvSpPr>
              <p:nvPr/>
            </p:nvSpPr>
            <p:spPr bwMode="auto">
              <a:xfrm>
                <a:off x="0" y="471385"/>
                <a:ext cx="261927"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84" name="AutoShape 64"/>
              <p:cNvSpPr>
                <a:spLocks/>
              </p:cNvSpPr>
              <p:nvPr/>
            </p:nvSpPr>
            <p:spPr bwMode="auto">
              <a:xfrm>
                <a:off x="480952" y="471385"/>
                <a:ext cx="255153"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85" name="AutoShape 65"/>
              <p:cNvSpPr>
                <a:spLocks/>
              </p:cNvSpPr>
              <p:nvPr/>
            </p:nvSpPr>
            <p:spPr bwMode="auto">
              <a:xfrm>
                <a:off x="955129" y="471385"/>
                <a:ext cx="259670"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786" name="Group 66"/>
            <p:cNvGrpSpPr>
              <a:grpSpLocks/>
            </p:cNvGrpSpPr>
            <p:nvPr/>
          </p:nvGrpSpPr>
          <p:grpSpPr bwMode="auto">
            <a:xfrm>
              <a:off x="7409080" y="4693510"/>
              <a:ext cx="854156" cy="313097"/>
              <a:chOff x="0" y="241895"/>
              <a:chExt cx="1214799" cy="445391"/>
            </a:xfrm>
          </p:grpSpPr>
          <p:grpSp>
            <p:nvGrpSpPr>
              <p:cNvPr id="30788" name="Group 68"/>
              <p:cNvGrpSpPr>
                <a:grpSpLocks/>
              </p:cNvGrpSpPr>
              <p:nvPr/>
            </p:nvGrpSpPr>
            <p:grpSpPr bwMode="auto">
              <a:xfrm>
                <a:off x="137737" y="241895"/>
                <a:ext cx="941280" cy="219153"/>
                <a:chOff x="0" y="0"/>
                <a:chExt cx="941280" cy="219152"/>
              </a:xfrm>
            </p:grpSpPr>
            <p:sp>
              <p:nvSpPr>
                <p:cNvPr id="30789" name="Line 69"/>
                <p:cNvSpPr>
                  <a:spLocks noChangeShapeType="1"/>
                </p:cNvSpPr>
                <p:nvPr/>
              </p:nvSpPr>
              <p:spPr bwMode="auto">
                <a:xfrm>
                  <a:off x="9032" y="90968"/>
                  <a:ext cx="912228" cy="195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90" name="Line 70"/>
                <p:cNvSpPr>
                  <a:spLocks noChangeShapeType="1"/>
                </p:cNvSpPr>
                <p:nvPr/>
              </p:nvSpPr>
              <p:spPr bwMode="auto">
                <a:xfrm>
                  <a:off x="939323" y="99238"/>
                  <a:ext cx="1957" cy="11164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91" name="Line 71"/>
                <p:cNvSpPr>
                  <a:spLocks noChangeShapeType="1"/>
                </p:cNvSpPr>
                <p:nvPr/>
              </p:nvSpPr>
              <p:spPr bwMode="auto">
                <a:xfrm>
                  <a:off x="465146" y="0"/>
                  <a:ext cx="1957" cy="215900"/>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792" name="Line 72"/>
                <p:cNvSpPr>
                  <a:spLocks noChangeShapeType="1"/>
                </p:cNvSpPr>
                <p:nvPr/>
              </p:nvSpPr>
              <p:spPr bwMode="auto">
                <a:xfrm>
                  <a:off x="0" y="105440"/>
                  <a:ext cx="1957" cy="11371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793" name="AutoShape 73"/>
              <p:cNvSpPr>
                <a:spLocks/>
              </p:cNvSpPr>
              <p:nvPr/>
            </p:nvSpPr>
            <p:spPr bwMode="auto">
              <a:xfrm>
                <a:off x="0" y="471385"/>
                <a:ext cx="261927"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94" name="AutoShape 74"/>
              <p:cNvSpPr>
                <a:spLocks/>
              </p:cNvSpPr>
              <p:nvPr/>
            </p:nvSpPr>
            <p:spPr bwMode="auto">
              <a:xfrm>
                <a:off x="480952" y="471385"/>
                <a:ext cx="255154"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795" name="AutoShape 75"/>
              <p:cNvSpPr>
                <a:spLocks/>
              </p:cNvSpPr>
              <p:nvPr/>
            </p:nvSpPr>
            <p:spPr bwMode="auto">
              <a:xfrm>
                <a:off x="955130" y="471385"/>
                <a:ext cx="259669"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797" name="Group 77"/>
            <p:cNvGrpSpPr>
              <a:grpSpLocks/>
            </p:cNvGrpSpPr>
            <p:nvPr/>
          </p:nvGrpSpPr>
          <p:grpSpPr bwMode="auto">
            <a:xfrm>
              <a:off x="4605242" y="4150786"/>
              <a:ext cx="1068727" cy="396024"/>
              <a:chOff x="0" y="301282"/>
              <a:chExt cx="1519967" cy="563358"/>
            </a:xfrm>
          </p:grpSpPr>
          <p:grpSp>
            <p:nvGrpSpPr>
              <p:cNvPr id="30799" name="Group 79"/>
              <p:cNvGrpSpPr>
                <a:grpSpLocks/>
              </p:cNvGrpSpPr>
              <p:nvPr/>
            </p:nvGrpSpPr>
            <p:grpSpPr bwMode="auto">
              <a:xfrm>
                <a:off x="173645" y="301282"/>
                <a:ext cx="1174632" cy="278584"/>
                <a:chOff x="0" y="0"/>
                <a:chExt cx="1174631" cy="278583"/>
              </a:xfrm>
            </p:grpSpPr>
            <p:sp>
              <p:nvSpPr>
                <p:cNvPr id="30800" name="Line 80"/>
                <p:cNvSpPr>
                  <a:spLocks noChangeShapeType="1"/>
                </p:cNvSpPr>
                <p:nvPr/>
              </p:nvSpPr>
              <p:spPr bwMode="auto">
                <a:xfrm>
                  <a:off x="9020" y="115560"/>
                  <a:ext cx="1143358" cy="195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01" name="Line 81"/>
                <p:cNvSpPr>
                  <a:spLocks noChangeShapeType="1"/>
                </p:cNvSpPr>
                <p:nvPr/>
              </p:nvSpPr>
              <p:spPr bwMode="auto">
                <a:xfrm>
                  <a:off x="1172674" y="123814"/>
                  <a:ext cx="1957" cy="14445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02" name="Line 82"/>
                <p:cNvSpPr>
                  <a:spLocks noChangeShapeType="1"/>
                </p:cNvSpPr>
                <p:nvPr/>
              </p:nvSpPr>
              <p:spPr bwMode="auto">
                <a:xfrm>
                  <a:off x="579572" y="0"/>
                  <a:ext cx="1957" cy="27858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03" name="Line 83"/>
                <p:cNvSpPr>
                  <a:spLocks noChangeShapeType="1"/>
                </p:cNvSpPr>
                <p:nvPr/>
              </p:nvSpPr>
              <p:spPr bwMode="auto">
                <a:xfrm>
                  <a:off x="0" y="132068"/>
                  <a:ext cx="1957" cy="146515"/>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804" name="AutoShape 84"/>
              <p:cNvSpPr>
                <a:spLocks/>
              </p:cNvSpPr>
              <p:nvPr/>
            </p:nvSpPr>
            <p:spPr bwMode="auto">
              <a:xfrm>
                <a:off x="0" y="588119"/>
                <a:ext cx="329251" cy="276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05" name="AutoShape 85"/>
              <p:cNvSpPr>
                <a:spLocks/>
              </p:cNvSpPr>
              <p:nvPr/>
            </p:nvSpPr>
            <p:spPr bwMode="auto">
              <a:xfrm>
                <a:off x="597612" y="588119"/>
                <a:ext cx="324741" cy="276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06" name="AutoShape 86"/>
              <p:cNvSpPr>
                <a:spLocks/>
              </p:cNvSpPr>
              <p:nvPr/>
            </p:nvSpPr>
            <p:spPr bwMode="auto">
              <a:xfrm>
                <a:off x="1192970" y="588119"/>
                <a:ext cx="326997" cy="2765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grpSp>
          <p:nvGrpSpPr>
            <p:cNvPr id="30807" name="Group 87"/>
            <p:cNvGrpSpPr>
              <a:grpSpLocks/>
            </p:cNvGrpSpPr>
            <p:nvPr/>
          </p:nvGrpSpPr>
          <p:grpSpPr bwMode="auto">
            <a:xfrm>
              <a:off x="7320516" y="4150338"/>
              <a:ext cx="1070101" cy="396920"/>
              <a:chOff x="0" y="301964"/>
              <a:chExt cx="1521922" cy="564632"/>
            </a:xfrm>
          </p:grpSpPr>
          <p:grpSp>
            <p:nvGrpSpPr>
              <p:cNvPr id="30809" name="Group 89"/>
              <p:cNvGrpSpPr>
                <a:grpSpLocks/>
              </p:cNvGrpSpPr>
              <p:nvPr/>
            </p:nvGrpSpPr>
            <p:grpSpPr bwMode="auto">
              <a:xfrm>
                <a:off x="173869" y="301964"/>
                <a:ext cx="1176140" cy="279214"/>
                <a:chOff x="0" y="0"/>
                <a:chExt cx="1176139" cy="279214"/>
              </a:xfrm>
            </p:grpSpPr>
            <p:sp>
              <p:nvSpPr>
                <p:cNvPr id="30810" name="Line 90"/>
                <p:cNvSpPr>
                  <a:spLocks noChangeShapeType="1"/>
                </p:cNvSpPr>
                <p:nvPr/>
              </p:nvSpPr>
              <p:spPr bwMode="auto">
                <a:xfrm>
                  <a:off x="9032" y="115821"/>
                  <a:ext cx="1144829" cy="195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11" name="Line 91"/>
                <p:cNvSpPr>
                  <a:spLocks noChangeShapeType="1"/>
                </p:cNvSpPr>
                <p:nvPr/>
              </p:nvSpPr>
              <p:spPr bwMode="auto">
                <a:xfrm>
                  <a:off x="1174182" y="124094"/>
                  <a:ext cx="1957" cy="14477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12" name="Line 92"/>
                <p:cNvSpPr>
                  <a:spLocks noChangeShapeType="1"/>
                </p:cNvSpPr>
                <p:nvPr/>
              </p:nvSpPr>
              <p:spPr bwMode="auto">
                <a:xfrm>
                  <a:off x="580317" y="0"/>
                  <a:ext cx="1957" cy="27921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13" name="Line 93"/>
                <p:cNvSpPr>
                  <a:spLocks noChangeShapeType="1"/>
                </p:cNvSpPr>
                <p:nvPr/>
              </p:nvSpPr>
              <p:spPr bwMode="auto">
                <a:xfrm>
                  <a:off x="0" y="132367"/>
                  <a:ext cx="1957" cy="14684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sp>
            <p:nvSpPr>
              <p:cNvPr id="30814" name="AutoShape 94"/>
              <p:cNvSpPr>
                <a:spLocks/>
              </p:cNvSpPr>
              <p:nvPr/>
            </p:nvSpPr>
            <p:spPr bwMode="auto">
              <a:xfrm>
                <a:off x="0" y="589450"/>
                <a:ext cx="329675" cy="27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15" name="AutoShape 95"/>
              <p:cNvSpPr>
                <a:spLocks/>
              </p:cNvSpPr>
              <p:nvPr/>
            </p:nvSpPr>
            <p:spPr bwMode="auto">
              <a:xfrm>
                <a:off x="598381" y="589450"/>
                <a:ext cx="325159" cy="27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16" name="AutoShape 96"/>
              <p:cNvSpPr>
                <a:spLocks/>
              </p:cNvSpPr>
              <p:nvPr/>
            </p:nvSpPr>
            <p:spPr bwMode="auto">
              <a:xfrm>
                <a:off x="1194504" y="589450"/>
                <a:ext cx="327418" cy="27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sp>
          <p:nvSpPr>
            <p:cNvPr id="30820" name="Line 100"/>
            <p:cNvSpPr>
              <a:spLocks noChangeShapeType="1"/>
            </p:cNvSpPr>
            <p:nvPr/>
          </p:nvSpPr>
          <p:spPr bwMode="auto">
            <a:xfrm>
              <a:off x="5160335" y="3664509"/>
              <a:ext cx="100778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1" name="Line 101"/>
            <p:cNvSpPr>
              <a:spLocks noChangeShapeType="1"/>
            </p:cNvSpPr>
            <p:nvPr/>
          </p:nvSpPr>
          <p:spPr bwMode="auto">
            <a:xfrm>
              <a:off x="6183988" y="3670313"/>
              <a:ext cx="1376" cy="12913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2" name="Line 102"/>
            <p:cNvSpPr>
              <a:spLocks noChangeShapeType="1"/>
            </p:cNvSpPr>
            <p:nvPr/>
          </p:nvSpPr>
          <p:spPr bwMode="auto">
            <a:xfrm>
              <a:off x="5664808" y="3473421"/>
              <a:ext cx="0" cy="33473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3" name="Line 103"/>
            <p:cNvSpPr>
              <a:spLocks noChangeShapeType="1"/>
            </p:cNvSpPr>
            <p:nvPr/>
          </p:nvSpPr>
          <p:spPr bwMode="auto">
            <a:xfrm>
              <a:off x="5153986" y="3677568"/>
              <a:ext cx="1376" cy="13058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24" name="AutoShape 104"/>
            <p:cNvSpPr>
              <a:spLocks/>
            </p:cNvSpPr>
            <p:nvPr/>
          </p:nvSpPr>
          <p:spPr bwMode="auto">
            <a:xfrm>
              <a:off x="4998455" y="3813959"/>
              <a:ext cx="292019"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25" name="AutoShape 105"/>
            <p:cNvSpPr>
              <a:spLocks/>
            </p:cNvSpPr>
            <p:nvPr/>
          </p:nvSpPr>
          <p:spPr bwMode="auto">
            <a:xfrm>
              <a:off x="5527476" y="3813959"/>
              <a:ext cx="288846"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26" name="AutoShape 106"/>
            <p:cNvSpPr>
              <a:spLocks/>
            </p:cNvSpPr>
            <p:nvPr/>
          </p:nvSpPr>
          <p:spPr bwMode="auto">
            <a:xfrm>
              <a:off x="6047500" y="3813959"/>
              <a:ext cx="292020"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0" name="Line 110"/>
            <p:cNvSpPr>
              <a:spLocks noChangeShapeType="1"/>
            </p:cNvSpPr>
            <p:nvPr/>
          </p:nvSpPr>
          <p:spPr bwMode="auto">
            <a:xfrm>
              <a:off x="6815503" y="3682408"/>
              <a:ext cx="1007784" cy="137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1" name="Line 111"/>
            <p:cNvSpPr>
              <a:spLocks noChangeShapeType="1"/>
            </p:cNvSpPr>
            <p:nvPr/>
          </p:nvSpPr>
          <p:spPr bwMode="auto">
            <a:xfrm>
              <a:off x="7839157" y="3688212"/>
              <a:ext cx="1376" cy="12913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2" name="Line 112"/>
            <p:cNvSpPr>
              <a:spLocks noChangeShapeType="1"/>
            </p:cNvSpPr>
            <p:nvPr/>
          </p:nvSpPr>
          <p:spPr bwMode="auto">
            <a:xfrm>
              <a:off x="7319977" y="3473420"/>
              <a:ext cx="0" cy="352636"/>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3" name="Line 113"/>
            <p:cNvSpPr>
              <a:spLocks noChangeShapeType="1"/>
            </p:cNvSpPr>
            <p:nvPr/>
          </p:nvSpPr>
          <p:spPr bwMode="auto">
            <a:xfrm>
              <a:off x="6812434" y="3695467"/>
              <a:ext cx="1376" cy="130588"/>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4" name="AutoShape 114"/>
            <p:cNvSpPr>
              <a:spLocks/>
            </p:cNvSpPr>
            <p:nvPr/>
          </p:nvSpPr>
          <p:spPr bwMode="auto">
            <a:xfrm>
              <a:off x="6653623" y="3831858"/>
              <a:ext cx="292019"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5" name="AutoShape 115"/>
            <p:cNvSpPr>
              <a:spLocks/>
            </p:cNvSpPr>
            <p:nvPr/>
          </p:nvSpPr>
          <p:spPr bwMode="auto">
            <a:xfrm>
              <a:off x="7180526" y="3831858"/>
              <a:ext cx="288846"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6" name="AutoShape 116"/>
            <p:cNvSpPr>
              <a:spLocks/>
            </p:cNvSpPr>
            <p:nvPr/>
          </p:nvSpPr>
          <p:spPr bwMode="auto">
            <a:xfrm>
              <a:off x="7702670" y="3831858"/>
              <a:ext cx="292019" cy="245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37" name="AutoShape 117"/>
            <p:cNvSpPr>
              <a:spLocks/>
            </p:cNvSpPr>
            <p:nvPr/>
          </p:nvSpPr>
          <p:spPr bwMode="auto">
            <a:xfrm>
              <a:off x="6265245" y="2162264"/>
              <a:ext cx="460777" cy="425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r>
                <a:rPr lang="fr-FR" sz="1200" dirty="0" smtClean="0">
                  <a:solidFill>
                    <a:srgbClr val="FFFFFF"/>
                  </a:solidFill>
                  <a:latin typeface="+mn-lt"/>
                  <a:cs typeface="Gill Sans" charset="0"/>
                  <a:sym typeface="Gill Sans" charset="0"/>
                </a:rPr>
                <a:t>PF</a:t>
              </a:r>
              <a:endParaRPr lang="fr-FR" sz="1200" dirty="0">
                <a:solidFill>
                  <a:srgbClr val="FFFFFF"/>
                </a:solidFill>
                <a:latin typeface="+mn-lt"/>
                <a:cs typeface="Gill Sans" charset="0"/>
                <a:sym typeface="Gill Sans" charset="0"/>
              </a:endParaRPr>
            </a:p>
          </p:txBody>
        </p:sp>
        <p:sp>
          <p:nvSpPr>
            <p:cNvPr id="30838" name="Line 118"/>
            <p:cNvSpPr>
              <a:spLocks noChangeShapeType="1"/>
            </p:cNvSpPr>
            <p:nvPr/>
          </p:nvSpPr>
          <p:spPr bwMode="auto">
            <a:xfrm>
              <a:off x="4795242" y="2793783"/>
              <a:ext cx="3383896" cy="351"/>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39" name="Line 119"/>
            <p:cNvSpPr>
              <a:spLocks noChangeShapeType="1"/>
            </p:cNvSpPr>
            <p:nvPr/>
          </p:nvSpPr>
          <p:spPr bwMode="auto">
            <a:xfrm>
              <a:off x="7299585" y="2799328"/>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0" name="Line 120"/>
            <p:cNvSpPr>
              <a:spLocks noChangeShapeType="1"/>
            </p:cNvSpPr>
            <p:nvPr/>
          </p:nvSpPr>
          <p:spPr bwMode="auto">
            <a:xfrm>
              <a:off x="6486693" y="2614853"/>
              <a:ext cx="1376" cy="165848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1" name="Line 121"/>
            <p:cNvSpPr>
              <a:spLocks noChangeShapeType="1"/>
            </p:cNvSpPr>
            <p:nvPr/>
          </p:nvSpPr>
          <p:spPr bwMode="auto">
            <a:xfrm>
              <a:off x="5688211" y="2814833"/>
              <a:ext cx="1376" cy="230054"/>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2" name="AutoShape 122"/>
            <p:cNvSpPr>
              <a:spLocks/>
            </p:cNvSpPr>
            <p:nvPr/>
          </p:nvSpPr>
          <p:spPr bwMode="auto">
            <a:xfrm>
              <a:off x="5444101"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3" name="AutoShape 123"/>
            <p:cNvSpPr>
              <a:spLocks/>
            </p:cNvSpPr>
            <p:nvPr/>
          </p:nvSpPr>
          <p:spPr bwMode="auto">
            <a:xfrm>
              <a:off x="6265245" y="3047895"/>
              <a:ext cx="460777"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4" name="AutoShape 124"/>
            <p:cNvSpPr>
              <a:spLocks/>
            </p:cNvSpPr>
            <p:nvPr/>
          </p:nvSpPr>
          <p:spPr bwMode="auto">
            <a:xfrm>
              <a:off x="7085014"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5" name="AutoShape 125"/>
            <p:cNvSpPr>
              <a:spLocks/>
            </p:cNvSpPr>
            <p:nvPr/>
          </p:nvSpPr>
          <p:spPr bwMode="auto">
            <a:xfrm>
              <a:off x="7951548"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6" name="Line 126"/>
            <p:cNvSpPr>
              <a:spLocks noChangeShapeType="1"/>
            </p:cNvSpPr>
            <p:nvPr/>
          </p:nvSpPr>
          <p:spPr bwMode="auto">
            <a:xfrm>
              <a:off x="4782509" y="2799328"/>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47" name="AutoShape 127"/>
            <p:cNvSpPr>
              <a:spLocks/>
            </p:cNvSpPr>
            <p:nvPr/>
          </p:nvSpPr>
          <p:spPr bwMode="auto">
            <a:xfrm>
              <a:off x="4572000" y="3047895"/>
              <a:ext cx="464344" cy="4255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sp>
          <p:nvSpPr>
            <p:cNvPr id="30848" name="AutoShape 128"/>
            <p:cNvSpPr>
              <a:spLocks/>
            </p:cNvSpPr>
            <p:nvPr/>
          </p:nvSpPr>
          <p:spPr bwMode="auto">
            <a:xfrm>
              <a:off x="6363585" y="4335164"/>
              <a:ext cx="246206" cy="225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endParaRPr lang="fr-FR" sz="1200" dirty="0">
                <a:solidFill>
                  <a:srgbClr val="FFFFFF"/>
                </a:solidFill>
                <a:latin typeface="+mn-lt"/>
                <a:cs typeface="Gill Sans" charset="0"/>
                <a:sym typeface="Gill Sans" charset="0"/>
              </a:endParaRPr>
            </a:p>
          </p:txBody>
        </p:sp>
        <p:grpSp>
          <p:nvGrpSpPr>
            <p:cNvPr id="30850" name="Group 130"/>
            <p:cNvGrpSpPr>
              <a:grpSpLocks/>
            </p:cNvGrpSpPr>
            <p:nvPr/>
          </p:nvGrpSpPr>
          <p:grpSpPr bwMode="auto">
            <a:xfrm>
              <a:off x="4552693" y="5069366"/>
              <a:ext cx="508918" cy="375858"/>
              <a:chOff x="0" y="0"/>
              <a:chExt cx="723794" cy="534672"/>
            </a:xfrm>
          </p:grpSpPr>
          <p:sp>
            <p:nvSpPr>
              <p:cNvPr id="30851"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2"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3"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4"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30855"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856"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30857"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sp>
          <p:nvSpPr>
            <p:cNvPr id="30898" name="Line 178"/>
            <p:cNvSpPr>
              <a:spLocks noChangeShapeType="1"/>
            </p:cNvSpPr>
            <p:nvPr/>
          </p:nvSpPr>
          <p:spPr bwMode="auto">
            <a:xfrm>
              <a:off x="8179594" y="2799328"/>
              <a:ext cx="1376" cy="230053"/>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grpSp>
          <p:nvGrpSpPr>
            <p:cNvPr id="176" name="Group 130"/>
            <p:cNvGrpSpPr>
              <a:grpSpLocks/>
            </p:cNvGrpSpPr>
            <p:nvPr/>
          </p:nvGrpSpPr>
          <p:grpSpPr bwMode="auto">
            <a:xfrm>
              <a:off x="5215210" y="5069366"/>
              <a:ext cx="508918" cy="375858"/>
              <a:chOff x="0" y="0"/>
              <a:chExt cx="723794" cy="534672"/>
            </a:xfrm>
          </p:grpSpPr>
          <p:sp>
            <p:nvSpPr>
              <p:cNvPr id="177"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78"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79"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0"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1"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2"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83"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184" name="Group 130"/>
            <p:cNvGrpSpPr>
              <a:grpSpLocks/>
            </p:cNvGrpSpPr>
            <p:nvPr/>
          </p:nvGrpSpPr>
          <p:grpSpPr bwMode="auto">
            <a:xfrm>
              <a:off x="5892568" y="5069366"/>
              <a:ext cx="508918" cy="375858"/>
              <a:chOff x="0" y="0"/>
              <a:chExt cx="723794" cy="534672"/>
            </a:xfrm>
          </p:grpSpPr>
          <p:sp>
            <p:nvSpPr>
              <p:cNvPr id="185"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6"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7"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8"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89"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0"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1"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192" name="Group 130"/>
            <p:cNvGrpSpPr>
              <a:grpSpLocks/>
            </p:cNvGrpSpPr>
            <p:nvPr/>
          </p:nvGrpSpPr>
          <p:grpSpPr bwMode="auto">
            <a:xfrm>
              <a:off x="6547990" y="5069366"/>
              <a:ext cx="508918" cy="375858"/>
              <a:chOff x="0" y="0"/>
              <a:chExt cx="723794" cy="534672"/>
            </a:xfrm>
          </p:grpSpPr>
          <p:sp>
            <p:nvSpPr>
              <p:cNvPr id="193"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4"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5"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6"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197"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8"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199"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200" name="Group 130"/>
            <p:cNvGrpSpPr>
              <a:grpSpLocks/>
            </p:cNvGrpSpPr>
            <p:nvPr/>
          </p:nvGrpSpPr>
          <p:grpSpPr bwMode="auto">
            <a:xfrm>
              <a:off x="7254594" y="5069366"/>
              <a:ext cx="508918" cy="375858"/>
              <a:chOff x="0" y="0"/>
              <a:chExt cx="723794" cy="534672"/>
            </a:xfrm>
          </p:grpSpPr>
          <p:sp>
            <p:nvSpPr>
              <p:cNvPr id="201"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2"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3"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4"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05"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06"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07"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nvGrpSpPr>
            <p:cNvPr id="208" name="Group 130"/>
            <p:cNvGrpSpPr>
              <a:grpSpLocks/>
            </p:cNvGrpSpPr>
            <p:nvPr/>
          </p:nvGrpSpPr>
          <p:grpSpPr bwMode="auto">
            <a:xfrm>
              <a:off x="7917406" y="5069366"/>
              <a:ext cx="508918" cy="375858"/>
              <a:chOff x="0" y="0"/>
              <a:chExt cx="723794" cy="534672"/>
            </a:xfrm>
          </p:grpSpPr>
          <p:sp>
            <p:nvSpPr>
              <p:cNvPr id="209" name="Line 131"/>
              <p:cNvSpPr>
                <a:spLocks noChangeShapeType="1"/>
              </p:cNvSpPr>
              <p:nvPr/>
            </p:nvSpPr>
            <p:spPr bwMode="auto">
              <a:xfrm>
                <a:off x="91956" y="232143"/>
                <a:ext cx="551892" cy="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0" name="Line 132"/>
              <p:cNvSpPr>
                <a:spLocks noChangeShapeType="1"/>
              </p:cNvSpPr>
              <p:nvPr/>
            </p:nvSpPr>
            <p:spPr bwMode="auto">
              <a:xfrm flipV="1">
                <a:off x="104656" y="231961"/>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1" name="Line 133"/>
              <p:cNvSpPr>
                <a:spLocks noChangeShapeType="1"/>
              </p:cNvSpPr>
              <p:nvPr/>
            </p:nvSpPr>
            <p:spPr bwMode="auto">
              <a:xfrm flipV="1">
                <a:off x="358656" y="0"/>
                <a:ext cx="1" cy="387882"/>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2" name="Line 134"/>
              <p:cNvSpPr>
                <a:spLocks noChangeShapeType="1"/>
              </p:cNvSpPr>
              <p:nvPr/>
            </p:nvSpPr>
            <p:spPr bwMode="auto">
              <a:xfrm flipV="1">
                <a:off x="625356" y="244843"/>
                <a:ext cx="1" cy="143039"/>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321457"/>
                <a:endParaRPr lang="fr-FR" sz="600" dirty="0">
                  <a:solidFill>
                    <a:srgbClr val="000000"/>
                  </a:solidFill>
                  <a:latin typeface="+mn-lt"/>
                  <a:cs typeface="Helvetica" charset="0"/>
                  <a:sym typeface="Helvetica" charset="0"/>
                </a:endParaRPr>
              </a:p>
            </p:txBody>
          </p:sp>
          <p:sp>
            <p:nvSpPr>
              <p:cNvPr id="213" name="AutoShape 135"/>
              <p:cNvSpPr>
                <a:spLocks/>
              </p:cNvSpPr>
              <p:nvPr/>
            </p:nvSpPr>
            <p:spPr bwMode="auto">
              <a:xfrm>
                <a:off x="0" y="357138"/>
                <a:ext cx="150628"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14" name="AutoShape 136"/>
              <p:cNvSpPr>
                <a:spLocks/>
              </p:cNvSpPr>
              <p:nvPr/>
            </p:nvSpPr>
            <p:spPr bwMode="auto">
              <a:xfrm>
                <a:off x="287561" y="357138"/>
                <a:ext cx="148672"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sp>
            <p:nvSpPr>
              <p:cNvPr id="215" name="AutoShape 137"/>
              <p:cNvSpPr>
                <a:spLocks/>
              </p:cNvSpPr>
              <p:nvPr/>
            </p:nvSpPr>
            <p:spPr bwMode="auto">
              <a:xfrm>
                <a:off x="577078" y="357138"/>
                <a:ext cx="146716" cy="1775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808785"/>
                  </a:gs>
                  <a:gs pos="100000">
                    <a:srgbClr val="011993"/>
                  </a:gs>
                </a:gsLst>
                <a:lin ang="5400000"/>
              </a:gradFill>
              <a:ln>
                <a:no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endParaRPr lang="fr-FR" sz="1400" dirty="0">
                  <a:solidFill>
                    <a:srgbClr val="FFFFFF"/>
                  </a:solidFill>
                  <a:latin typeface="+mj-lt"/>
                  <a:cs typeface="Gill Sans" charset="0"/>
                </a:endParaRPr>
              </a:p>
            </p:txBody>
          </p:sp>
        </p:grpSp>
      </p:grpSp>
    </p:spTree>
    <p:extLst>
      <p:ext uri="{BB962C8B-B14F-4D97-AF65-F5344CB8AC3E}">
        <p14:creationId xmlns:p14="http://schemas.microsoft.com/office/powerpoint/2010/main" val="3369263137"/>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custDataLst>
              <p:tags r:id="rId1"/>
            </p:custDataLst>
          </p:nvPr>
        </p:nvSpPr>
        <p:spPr>
          <a:xfrm>
            <a:off x="609600" y="404664"/>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degré de standardisation</a:t>
            </a:r>
          </a:p>
        </p:txBody>
      </p:sp>
      <p:sp>
        <p:nvSpPr>
          <p:cNvPr id="31748" name="AutoShape 4"/>
          <p:cNvSpPr>
            <a:spLocks/>
          </p:cNvSpPr>
          <p:nvPr>
            <p:custDataLst>
              <p:tags r:id="rId2"/>
            </p:custDataLst>
          </p:nvPr>
        </p:nvSpPr>
        <p:spPr bwMode="auto">
          <a:xfrm>
            <a:off x="755576" y="1484784"/>
            <a:ext cx="2087996" cy="3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STANDARD</a:t>
            </a:r>
          </a:p>
        </p:txBody>
      </p:sp>
      <p:sp>
        <p:nvSpPr>
          <p:cNvPr id="31749" name="AutoShape 5"/>
          <p:cNvSpPr>
            <a:spLocks/>
          </p:cNvSpPr>
          <p:nvPr>
            <p:custDataLst>
              <p:tags r:id="rId3"/>
            </p:custDataLst>
          </p:nvPr>
        </p:nvSpPr>
        <p:spPr bwMode="auto">
          <a:xfrm>
            <a:off x="1249911" y="1953640"/>
            <a:ext cx="1099327" cy="339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600" dirty="0">
                <a:solidFill>
                  <a:srgbClr val="000000"/>
                </a:solidFill>
                <a:latin typeface="+mj-lt"/>
              </a:rPr>
              <a:t>Catalogue</a:t>
            </a:r>
            <a:endParaRPr lang="fr-FR" sz="1800" dirty="0">
              <a:latin typeface="+mj-lt"/>
            </a:endParaRPr>
          </a:p>
        </p:txBody>
      </p:sp>
      <p:pic>
        <p:nvPicPr>
          <p:cNvPr id="31750" name="Picture 6" descr="droppedImage.tiff"/>
          <p:cNvPicPr>
            <a:picLocks noChangeAspect="1"/>
          </p:cNvPicPr>
          <p:nvPr>
            <p:custDataLst>
              <p:tags r:id="rId4"/>
            </p:custDataLst>
          </p:nvPr>
        </p:nvPicPr>
        <p:blipFill>
          <a:blip r:embed="rId19" cstate="print">
            <a:extLst>
              <a:ext uri="{28A0092B-C50C-407E-A947-70E740481C1C}">
                <a14:useLocalDpi xmlns:a14="http://schemas.microsoft.com/office/drawing/2010/main"/>
              </a:ext>
            </a:extLst>
          </a:blip>
          <a:srcRect/>
          <a:stretch>
            <a:fillRect/>
          </a:stretch>
        </p:blipFill>
        <p:spPr bwMode="auto">
          <a:xfrm>
            <a:off x="1004327" y="2347652"/>
            <a:ext cx="1590495" cy="1293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52" name="AutoShape 8"/>
          <p:cNvSpPr>
            <a:spLocks/>
          </p:cNvSpPr>
          <p:nvPr>
            <p:custDataLst>
              <p:tags r:id="rId5"/>
            </p:custDataLst>
          </p:nvPr>
        </p:nvSpPr>
        <p:spPr bwMode="auto">
          <a:xfrm>
            <a:off x="5956718" y="1484784"/>
            <a:ext cx="2087996" cy="3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smtClean="0">
                <a:solidFill>
                  <a:srgbClr val="FFFFFF"/>
                </a:solidFill>
                <a:latin typeface="+mj-lt"/>
                <a:ea typeface="ＭＳ Ｐゴシック" charset="0"/>
                <a:cs typeface="Arial Narrow"/>
              </a:rPr>
              <a:t>SUR MESURE</a:t>
            </a:r>
            <a:endParaRPr lang="fr-FR" sz="1400" dirty="0">
              <a:solidFill>
                <a:srgbClr val="FFFFFF"/>
              </a:solidFill>
              <a:latin typeface="+mj-lt"/>
              <a:ea typeface="ＭＳ Ｐゴシック" charset="0"/>
              <a:cs typeface="Arial Narrow"/>
            </a:endParaRPr>
          </a:p>
        </p:txBody>
      </p:sp>
      <p:pic>
        <p:nvPicPr>
          <p:cNvPr id="31753" name="Picture 9" descr="droppedImage.tiff"/>
          <p:cNvPicPr>
            <a:picLocks noChangeAspect="1"/>
          </p:cNvPicPr>
          <p:nvPr>
            <p:custDataLst>
              <p:tags r:id="rId6"/>
            </p:custDataLst>
          </p:nvPr>
        </p:nvPicPr>
        <p:blipFill>
          <a:blip r:embed="rId20" cstate="print">
            <a:extLst>
              <a:ext uri="{28A0092B-C50C-407E-A947-70E740481C1C}">
                <a14:useLocalDpi xmlns:a14="http://schemas.microsoft.com/office/drawing/2010/main"/>
              </a:ext>
            </a:extLst>
          </a:blip>
          <a:srcRect/>
          <a:stretch>
            <a:fillRect/>
          </a:stretch>
        </p:blipFill>
        <p:spPr bwMode="auto">
          <a:xfrm>
            <a:off x="6018557" y="2360434"/>
            <a:ext cx="1964318" cy="127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54" name="AutoShape 10"/>
          <p:cNvSpPr>
            <a:spLocks/>
          </p:cNvSpPr>
          <p:nvPr>
            <p:custDataLst>
              <p:tags r:id="rId7"/>
            </p:custDataLst>
          </p:nvPr>
        </p:nvSpPr>
        <p:spPr bwMode="auto">
          <a:xfrm>
            <a:off x="5488613" y="1966919"/>
            <a:ext cx="3024206" cy="312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120000"/>
              </a:lnSpc>
              <a:buClr>
                <a:srgbClr val="FFFFFF"/>
              </a:buClr>
            </a:pPr>
            <a:r>
              <a:rPr lang="fr-FR" sz="1400" dirty="0">
                <a:solidFill>
                  <a:srgbClr val="000000"/>
                </a:solidFill>
                <a:latin typeface="+mj-lt"/>
              </a:rPr>
              <a:t>(Cahier des Charges spécifique)</a:t>
            </a:r>
            <a:endParaRPr lang="fr-FR" sz="1800" dirty="0">
              <a:latin typeface="+mj-lt"/>
            </a:endParaRPr>
          </a:p>
        </p:txBody>
      </p:sp>
      <p:sp>
        <p:nvSpPr>
          <p:cNvPr id="31756" name="AutoShape 12"/>
          <p:cNvSpPr>
            <a:spLocks/>
          </p:cNvSpPr>
          <p:nvPr>
            <p:custDataLst>
              <p:tags r:id="rId8"/>
            </p:custDataLst>
          </p:nvPr>
        </p:nvSpPr>
        <p:spPr bwMode="auto">
          <a:xfrm>
            <a:off x="3213089" y="3501008"/>
            <a:ext cx="2087996" cy="3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400" dirty="0">
                <a:solidFill>
                  <a:srgbClr val="FFFFFF"/>
                </a:solidFill>
                <a:latin typeface="+mj-lt"/>
                <a:ea typeface="ＭＳ Ｐゴシック" charset="0"/>
                <a:cs typeface="Arial Narrow"/>
              </a:rPr>
              <a:t>OPTIONS / VARIANTES</a:t>
            </a:r>
          </a:p>
        </p:txBody>
      </p:sp>
      <p:sp>
        <p:nvSpPr>
          <p:cNvPr id="31757" name="AutoShape 13"/>
          <p:cNvSpPr>
            <a:spLocks/>
          </p:cNvSpPr>
          <p:nvPr>
            <p:custDataLst>
              <p:tags r:id="rId9"/>
            </p:custDataLst>
          </p:nvPr>
        </p:nvSpPr>
        <p:spPr bwMode="auto">
          <a:xfrm>
            <a:off x="3029549" y="3943477"/>
            <a:ext cx="2455076" cy="339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600" dirty="0">
                <a:solidFill>
                  <a:srgbClr val="000000"/>
                </a:solidFill>
                <a:latin typeface="+mj-lt"/>
              </a:rPr>
              <a:t>Catalogue (adaptations)</a:t>
            </a:r>
            <a:endParaRPr lang="fr-FR" sz="1800" dirty="0">
              <a:latin typeface="+mj-lt"/>
            </a:endParaRPr>
          </a:p>
        </p:txBody>
      </p:sp>
      <p:sp>
        <p:nvSpPr>
          <p:cNvPr id="31758" name="AutoShape 14"/>
          <p:cNvSpPr>
            <a:spLocks/>
          </p:cNvSpPr>
          <p:nvPr>
            <p:custDataLst>
              <p:tags r:id="rId10"/>
            </p:custDataLst>
          </p:nvPr>
        </p:nvSpPr>
        <p:spPr bwMode="auto">
          <a:xfrm>
            <a:off x="1861145" y="4324500"/>
            <a:ext cx="1643219" cy="303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400" dirty="0">
                <a:solidFill>
                  <a:srgbClr val="000000"/>
                </a:solidFill>
                <a:latin typeface="+mj-lt"/>
              </a:rPr>
              <a:t>Modèles de base</a:t>
            </a:r>
            <a:endParaRPr lang="fr-FR" sz="1800" dirty="0">
              <a:latin typeface="+mj-lt"/>
            </a:endParaRPr>
          </a:p>
        </p:txBody>
      </p:sp>
      <p:pic>
        <p:nvPicPr>
          <p:cNvPr id="31759" name="Picture 15" descr="droppedImage.tiff"/>
          <p:cNvPicPr>
            <a:picLocks noChangeAspect="1"/>
          </p:cNvPicPr>
          <p:nvPr>
            <p:custDataLst>
              <p:tags r:id="rId11"/>
            </p:custDataLst>
          </p:nvPr>
        </p:nvPicPr>
        <p:blipFill>
          <a:blip r:embed="rId19" cstate="print">
            <a:extLst>
              <a:ext uri="{28A0092B-C50C-407E-A947-70E740481C1C}">
                <a14:useLocalDpi xmlns:a14="http://schemas.microsoft.com/office/drawing/2010/main"/>
              </a:ext>
            </a:extLst>
          </a:blip>
          <a:srcRect/>
          <a:stretch>
            <a:fillRect/>
          </a:stretch>
        </p:blipFill>
        <p:spPr bwMode="auto">
          <a:xfrm>
            <a:off x="1885243" y="4721901"/>
            <a:ext cx="1590647" cy="1294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31760" name="Group 16"/>
          <p:cNvGraphicFramePr>
            <a:graphicFrameLocks noGrp="1"/>
          </p:cNvGraphicFramePr>
          <p:nvPr>
            <p:custDataLst>
              <p:tags r:id="rId12"/>
            </p:custDataLst>
            <p:extLst>
              <p:ext uri="{D42A27DB-BD31-4B8C-83A1-F6EECF244321}">
                <p14:modId xmlns:p14="http://schemas.microsoft.com/office/powerpoint/2010/main" val="1160519272"/>
              </p:ext>
            </p:extLst>
          </p:nvPr>
        </p:nvGraphicFramePr>
        <p:xfrm>
          <a:off x="3805584" y="4686721"/>
          <a:ext cx="1598416" cy="1250632"/>
        </p:xfrm>
        <a:graphic>
          <a:graphicData uri="http://schemas.openxmlformats.org/drawingml/2006/table">
            <a:tbl>
              <a:tblPr/>
              <a:tblGrid>
                <a:gridCol w="399604"/>
                <a:gridCol w="399604"/>
                <a:gridCol w="399604"/>
                <a:gridCol w="399604"/>
              </a:tblGrid>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o</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fr-FR" sz="1700" b="0" i="0" u="none" strike="noStrike" cap="none" normalizeH="0" baseline="0" dirty="0">
                          <a:ln>
                            <a:noFill/>
                          </a:ln>
                          <a:solidFill>
                            <a:srgbClr val="00364A"/>
                          </a:solidFill>
                          <a:effectLst/>
                          <a:latin typeface="Gill Sans Light" charset="0"/>
                          <a:ea typeface="ＭＳ Ｐゴシック" charset="0"/>
                          <a:cs typeface="Gill Sans Light" charset="0"/>
                          <a:sym typeface="Gill Sans Light" charset="0"/>
                        </a:rPr>
                        <a:t>x</a:t>
                      </a:r>
                      <a:endParaRPr kumimoji="0" lang="fr-FR" sz="700" b="0" i="0" u="none" strike="noStrike" cap="none" normalizeH="0" baseline="0" dirty="0">
                        <a:ln>
                          <a:noFill/>
                        </a:ln>
                        <a:solidFill>
                          <a:srgbClr val="000000"/>
                        </a:solidFill>
                        <a:effectLst/>
                        <a:latin typeface="Helvetica" charset="0"/>
                        <a:ea typeface="ＭＳ Ｐゴシック" charset="0"/>
                        <a:cs typeface="Helvetica" charset="0"/>
                        <a:sym typeface="Helvetica" charset="0"/>
                      </a:endParaRPr>
                    </a:p>
                  </a:txBody>
                  <a:tcPr marL="26789" marR="26789" marT="26789" marB="2678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D6D6D6"/>
                    </a:solidFill>
                  </a:tcPr>
                </a:tc>
              </a:tr>
            </a:tbl>
          </a:graphicData>
        </a:graphic>
      </p:graphicFrame>
      <p:pic>
        <p:nvPicPr>
          <p:cNvPr id="31818" name="Picture 74" descr="droppedImage.tiff"/>
          <p:cNvPicPr>
            <a:picLocks noChangeAspect="1"/>
          </p:cNvPicPr>
          <p:nvPr>
            <p:custDataLst>
              <p:tags r:id="rId13"/>
            </p:custDataLst>
          </p:nvPr>
        </p:nvPicPr>
        <p:blipFill>
          <a:blip r:embed="rId21" cstate="print">
            <a:extLst>
              <a:ext uri="{28A0092B-C50C-407E-A947-70E740481C1C}">
                <a14:useLocalDpi xmlns:a14="http://schemas.microsoft.com/office/drawing/2010/main"/>
              </a:ext>
            </a:extLst>
          </a:blip>
          <a:srcRect/>
          <a:stretch>
            <a:fillRect/>
          </a:stretch>
        </p:blipFill>
        <p:spPr bwMode="auto">
          <a:xfrm>
            <a:off x="5493260" y="4721901"/>
            <a:ext cx="1527012" cy="1250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823" name="AutoShape 79"/>
          <p:cNvSpPr>
            <a:spLocks/>
          </p:cNvSpPr>
          <p:nvPr>
            <p:custDataLst>
              <p:tags r:id="rId14"/>
            </p:custDataLst>
          </p:nvPr>
        </p:nvSpPr>
        <p:spPr bwMode="auto">
          <a:xfrm>
            <a:off x="4978001" y="4329320"/>
            <a:ext cx="857270" cy="303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46879" algn="ctr" defTabSz="802527">
              <a:lnSpc>
                <a:spcPct val="90000"/>
              </a:lnSpc>
              <a:buClr>
                <a:srgbClr val="7B1142"/>
              </a:buClr>
            </a:pPr>
            <a:r>
              <a:rPr lang="fr-FR" sz="1400" dirty="0">
                <a:solidFill>
                  <a:srgbClr val="000000"/>
                </a:solidFill>
                <a:latin typeface="+mj-lt"/>
              </a:rPr>
              <a:t>Options</a:t>
            </a:r>
            <a:endParaRPr lang="fr-FR" sz="1800" dirty="0">
              <a:latin typeface="+mj-lt"/>
            </a:endParaRPr>
          </a:p>
        </p:txBody>
      </p:sp>
      <p:cxnSp>
        <p:nvCxnSpPr>
          <p:cNvPr id="32" name="Elbow Connector 16"/>
          <p:cNvCxnSpPr>
            <a:stCxn id="31760" idx="0"/>
          </p:cNvCxnSpPr>
          <p:nvPr>
            <p:custDataLst>
              <p:tags r:id="rId15"/>
            </p:custDataLst>
          </p:nvPr>
        </p:nvCxnSpPr>
        <p:spPr>
          <a:xfrm rot="5400000" flipH="1" flipV="1">
            <a:off x="4751624" y="4362289"/>
            <a:ext cx="177601" cy="471264"/>
          </a:xfrm>
          <a:prstGeom prst="bentConnector2">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Elbow Connector 16"/>
          <p:cNvCxnSpPr>
            <a:stCxn id="31818" idx="0"/>
          </p:cNvCxnSpPr>
          <p:nvPr>
            <p:custDataLst>
              <p:tags r:id="rId16"/>
            </p:custDataLst>
          </p:nvPr>
        </p:nvCxnSpPr>
        <p:spPr>
          <a:xfrm rot="16200000" flipV="1">
            <a:off x="5884057" y="4349192"/>
            <a:ext cx="212781" cy="532638"/>
          </a:xfrm>
          <a:prstGeom prst="bentConnector2">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21964961"/>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1"/>
          <p:cNvSpPr>
            <a:spLocks noGrp="1" noChangeArrowheads="1"/>
          </p:cNvSpPr>
          <p:nvPr>
            <p:ph type="title"/>
            <p:custDataLst>
              <p:tags r:id="rId1"/>
            </p:custDataLst>
          </p:nvPr>
        </p:nvSpPr>
        <p:spPr>
          <a:xfrm>
            <a:off x="107504" y="404664"/>
            <a:ext cx="9036496"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volume : </a:t>
            </a:r>
            <a:r>
              <a:rPr lang="fr-FR" sz="2800" dirty="0" smtClean="0">
                <a:solidFill>
                  <a:srgbClr val="008000"/>
                </a:solidFill>
                <a:effectLst/>
                <a:latin typeface="+mn-lt"/>
              </a:rPr>
              <a:t>1 </a:t>
            </a:r>
            <a:r>
              <a:rPr lang="fr-FR" sz="2800" dirty="0">
                <a:solidFill>
                  <a:srgbClr val="008000"/>
                </a:solidFill>
                <a:effectLst/>
                <a:latin typeface="+mn-lt"/>
              </a:rPr>
              <a:t>La production unitaire</a:t>
            </a:r>
          </a:p>
        </p:txBody>
      </p:sp>
      <p:sp>
        <p:nvSpPr>
          <p:cNvPr id="10242" name="Rectangle 2"/>
          <p:cNvSpPr>
            <a:spLocks noGrp="1" noChangeArrowheads="1"/>
          </p:cNvSpPr>
          <p:nvPr>
            <p:ph idx="1"/>
            <p:custDataLst>
              <p:tags r:id="rId2"/>
            </p:custDataLst>
          </p:nvPr>
        </p:nvSpPr>
        <p:spPr>
          <a:xfrm>
            <a:off x="609600" y="1844824"/>
            <a:ext cx="4998244" cy="4608512"/>
          </a:xfrm>
        </p:spPr>
        <p:txBody>
          <a:bodyPr/>
          <a:lstStyle/>
          <a:p>
            <a:pPr marL="342900" indent="-342900">
              <a:buFont typeface="Arial"/>
              <a:buChar char="•"/>
            </a:pPr>
            <a:r>
              <a:rPr lang="fr-FR" sz="2000" dirty="0" smtClean="0">
                <a:sym typeface="Gill Sans Light" charset="0"/>
              </a:rPr>
              <a:t>Gestion de "projet" unitaire</a:t>
            </a:r>
          </a:p>
          <a:p>
            <a:pPr marL="342900" indent="-342900">
              <a:buFont typeface="Arial"/>
              <a:buChar char="•"/>
            </a:pPr>
            <a:r>
              <a:rPr lang="fr-FR" sz="2000" dirty="0" smtClean="0">
                <a:sym typeface="Gill Sans Light" charset="0"/>
              </a:rPr>
              <a:t>Les ressources sont organisées autour du projet</a:t>
            </a:r>
          </a:p>
          <a:p>
            <a:pPr marL="342900" indent="-342900">
              <a:buFont typeface="Arial"/>
              <a:buChar char="•"/>
            </a:pPr>
            <a:r>
              <a:rPr lang="fr-FR" sz="2000" dirty="0" smtClean="0">
                <a:sym typeface="Gill Sans Light" charset="0"/>
              </a:rPr>
              <a:t>Cycle souvent long</a:t>
            </a:r>
          </a:p>
          <a:p>
            <a:pPr marL="342900" indent="-342900">
              <a:buFont typeface="Arial"/>
              <a:buChar char="•"/>
            </a:pPr>
            <a:r>
              <a:rPr lang="fr-FR" sz="2000" dirty="0" smtClean="0">
                <a:sym typeface="Gill Sans Light" charset="0"/>
              </a:rPr>
              <a:t>Respect du délai et du coût objectif</a:t>
            </a:r>
          </a:p>
          <a:p>
            <a:pPr marL="342900" indent="-342900">
              <a:buFont typeface="Arial"/>
              <a:buChar char="•"/>
            </a:pPr>
            <a:r>
              <a:rPr lang="fr-FR" sz="2000" dirty="0" smtClean="0">
                <a:sym typeface="Gill Sans Light" charset="0"/>
              </a:rPr>
              <a:t>Produit fixe, moyens mobiles</a:t>
            </a:r>
          </a:p>
          <a:p>
            <a:pPr marL="342900" indent="-342900">
              <a:buFont typeface="Arial"/>
              <a:buChar char="•"/>
            </a:pPr>
            <a:endParaRPr lang="fr-FR" sz="2000" dirty="0" smtClean="0">
              <a:sym typeface="Gill Sans Light" charset="0"/>
            </a:endParaRPr>
          </a:p>
          <a:p>
            <a:r>
              <a:rPr lang="fr-FR" sz="2000" dirty="0" smtClean="0">
                <a:sym typeface="Gill Sans Light" charset="0"/>
              </a:rPr>
              <a:t>La coordination d'un ensemble disparate de ressources indépendantes est fondamentale :</a:t>
            </a:r>
          </a:p>
          <a:p>
            <a:pPr lvl="1"/>
            <a:r>
              <a:rPr lang="fr-FR" sz="1800" dirty="0" smtClean="0">
                <a:sym typeface="Gill Sans Light" charset="0"/>
              </a:rPr>
              <a:t>Gestion de projet et ordonnancement</a:t>
            </a:r>
          </a:p>
          <a:p>
            <a:pPr lvl="1"/>
            <a:r>
              <a:rPr lang="fr-FR" sz="1800" dirty="0" smtClean="0">
                <a:sym typeface="Gill Sans Light" charset="0"/>
              </a:rPr>
              <a:t>CPM – Critical Path Method</a:t>
            </a:r>
          </a:p>
          <a:p>
            <a:pPr lvl="1"/>
            <a:r>
              <a:rPr lang="fr-FR" sz="1800" dirty="0" smtClean="0">
                <a:sym typeface="Gill Sans Light" charset="0"/>
              </a:rPr>
              <a:t>PERT – Project Evaluation and Review Technique</a:t>
            </a:r>
            <a:endParaRPr lang="fr-FR" sz="1800" dirty="0"/>
          </a:p>
        </p:txBody>
      </p:sp>
      <p:cxnSp>
        <p:nvCxnSpPr>
          <p:cNvPr id="10245" name="AutoShape 5"/>
          <p:cNvCxnSpPr>
            <a:cxnSpLocks noChangeShapeType="1"/>
            <a:stCxn id="10246" idx="0"/>
            <a:endCxn id="10257" idx="0"/>
          </p:cNvCxnSpPr>
          <p:nvPr>
            <p:custDataLst>
              <p:tags r:id="rId3"/>
            </p:custDataLst>
          </p:nvPr>
        </p:nvCxnSpPr>
        <p:spPr bwMode="auto">
          <a:xfrm>
            <a:off x="6821834" y="4732957"/>
            <a:ext cx="428625" cy="704329"/>
          </a:xfrm>
          <a:prstGeom prst="straightConnector1">
            <a:avLst/>
          </a:prstGeom>
          <a:noFill/>
          <a:ln w="25400" cap="flat" cmpd="sng">
            <a:solidFill>
              <a:srgbClr val="535353"/>
            </a:solidFill>
            <a:prstDash val="solid"/>
            <a:miter lim="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46" name="AutoShape 6"/>
          <p:cNvSpPr>
            <a:spLocks/>
          </p:cNvSpPr>
          <p:nvPr>
            <p:custDataLst>
              <p:tags r:id="rId4"/>
            </p:custDataLst>
          </p:nvPr>
        </p:nvSpPr>
        <p:spPr bwMode="auto">
          <a:xfrm>
            <a:off x="6620916" y="453650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47" name="AutoShape 7"/>
          <p:cNvCxnSpPr>
            <a:cxnSpLocks noChangeShapeType="1"/>
            <a:stCxn id="10248" idx="0"/>
            <a:endCxn id="10257" idx="0"/>
          </p:cNvCxnSpPr>
          <p:nvPr>
            <p:custDataLst>
              <p:tags r:id="rId5"/>
            </p:custDataLst>
          </p:nvPr>
        </p:nvCxnSpPr>
        <p:spPr bwMode="auto">
          <a:xfrm flipH="1">
            <a:off x="7250459" y="4732957"/>
            <a:ext cx="330398" cy="704329"/>
          </a:xfrm>
          <a:prstGeom prst="straightConnector1">
            <a:avLst/>
          </a:prstGeom>
          <a:noFill/>
          <a:ln w="25400" cap="flat" cmpd="sng">
            <a:solidFill>
              <a:srgbClr val="535353"/>
            </a:solidFill>
            <a:prstDash val="solid"/>
            <a:miter lim="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48" name="AutoShape 8"/>
          <p:cNvSpPr>
            <a:spLocks/>
          </p:cNvSpPr>
          <p:nvPr>
            <p:custDataLst>
              <p:tags r:id="rId6"/>
            </p:custDataLst>
          </p:nvPr>
        </p:nvSpPr>
        <p:spPr bwMode="auto">
          <a:xfrm>
            <a:off x="7379940" y="453650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49" name="AutoShape 9"/>
          <p:cNvCxnSpPr>
            <a:cxnSpLocks noChangeShapeType="1"/>
            <a:stCxn id="10257" idx="0"/>
            <a:endCxn id="10250" idx="0"/>
          </p:cNvCxnSpPr>
          <p:nvPr>
            <p:custDataLst>
              <p:tags r:id="rId7"/>
            </p:custDataLst>
          </p:nvPr>
        </p:nvCxnSpPr>
        <p:spPr bwMode="auto">
          <a:xfrm flipH="1">
            <a:off x="6232475" y="5437286"/>
            <a:ext cx="1017984" cy="1116"/>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0" name="AutoShape 10"/>
          <p:cNvSpPr>
            <a:spLocks/>
          </p:cNvSpPr>
          <p:nvPr>
            <p:custDataLst>
              <p:tags r:id="rId8"/>
            </p:custDataLst>
          </p:nvPr>
        </p:nvSpPr>
        <p:spPr bwMode="auto">
          <a:xfrm>
            <a:off x="6031557" y="5241949"/>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51" name="AutoShape 11"/>
          <p:cNvCxnSpPr>
            <a:cxnSpLocks noChangeShapeType="1"/>
            <a:stCxn id="10257" idx="0"/>
            <a:endCxn id="10252" idx="0"/>
          </p:cNvCxnSpPr>
          <p:nvPr>
            <p:custDataLst>
              <p:tags r:id="rId9"/>
            </p:custDataLst>
          </p:nvPr>
        </p:nvCxnSpPr>
        <p:spPr bwMode="auto">
          <a:xfrm>
            <a:off x="7250459" y="5437286"/>
            <a:ext cx="1009055" cy="1116"/>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2" name="AutoShape 12"/>
          <p:cNvSpPr>
            <a:spLocks/>
          </p:cNvSpPr>
          <p:nvPr>
            <p:custDataLst>
              <p:tags r:id="rId10"/>
            </p:custDataLst>
          </p:nvPr>
        </p:nvSpPr>
        <p:spPr bwMode="auto">
          <a:xfrm>
            <a:off x="8058596" y="5241949"/>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53" name="AutoShape 13"/>
          <p:cNvCxnSpPr>
            <a:cxnSpLocks noChangeShapeType="1"/>
            <a:stCxn id="10257" idx="0"/>
            <a:endCxn id="10254" idx="0"/>
          </p:cNvCxnSpPr>
          <p:nvPr>
            <p:custDataLst>
              <p:tags r:id="rId11"/>
            </p:custDataLst>
          </p:nvPr>
        </p:nvCxnSpPr>
        <p:spPr bwMode="auto">
          <a:xfrm flipH="1">
            <a:off x="6812904" y="5437286"/>
            <a:ext cx="437555" cy="724421"/>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4" name="AutoShape 14"/>
          <p:cNvSpPr>
            <a:spLocks/>
          </p:cNvSpPr>
          <p:nvPr>
            <p:custDataLst>
              <p:tags r:id="rId12"/>
            </p:custDataLst>
          </p:nvPr>
        </p:nvSpPr>
        <p:spPr bwMode="auto">
          <a:xfrm>
            <a:off x="6611987" y="596525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cxnSp>
        <p:nvCxnSpPr>
          <p:cNvPr id="10255" name="AutoShape 15"/>
          <p:cNvCxnSpPr>
            <a:cxnSpLocks noChangeShapeType="1"/>
            <a:stCxn id="10257" idx="0"/>
            <a:endCxn id="10256" idx="0"/>
          </p:cNvCxnSpPr>
          <p:nvPr>
            <p:custDataLst>
              <p:tags r:id="rId13"/>
            </p:custDataLst>
          </p:nvPr>
        </p:nvCxnSpPr>
        <p:spPr bwMode="auto">
          <a:xfrm>
            <a:off x="7250459" y="5437286"/>
            <a:ext cx="321469" cy="724421"/>
          </a:xfrm>
          <a:prstGeom prst="straightConnector1">
            <a:avLst/>
          </a:prstGeom>
          <a:noFill/>
          <a:ln w="25400" cap="flat" cmpd="sng">
            <a:solidFill>
              <a:srgbClr val="535353"/>
            </a:solidFill>
            <a:prstDash val="solid"/>
            <a:miter lim="0"/>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256" name="AutoShape 16"/>
          <p:cNvSpPr>
            <a:spLocks/>
          </p:cNvSpPr>
          <p:nvPr>
            <p:custDataLst>
              <p:tags r:id="rId14"/>
            </p:custDataLst>
          </p:nvPr>
        </p:nvSpPr>
        <p:spPr bwMode="auto">
          <a:xfrm>
            <a:off x="7371010" y="5965254"/>
            <a:ext cx="401836" cy="392906"/>
          </a:xfrm>
          <a:prstGeom prst="roundRect">
            <a:avLst>
              <a:gd name="adj" fmla="val 25954"/>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0257" name="AutoShape 17"/>
          <p:cNvSpPr>
            <a:spLocks/>
          </p:cNvSpPr>
          <p:nvPr>
            <p:custDataLst>
              <p:tags r:id="rId15"/>
            </p:custDataLst>
          </p:nvPr>
        </p:nvSpPr>
        <p:spPr bwMode="auto">
          <a:xfrm>
            <a:off x="6647705" y="5090144"/>
            <a:ext cx="1205508" cy="695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chemeClr val="bg1"/>
                </a:solidFill>
                <a:latin typeface="+mj-lt"/>
                <a:cs typeface="Arial Narrow"/>
              </a:rPr>
              <a:t>Projet</a:t>
            </a:r>
          </a:p>
        </p:txBody>
      </p:sp>
      <p:pic>
        <p:nvPicPr>
          <p:cNvPr id="10258" name="Picture 18" descr="droppedImage.pdf"/>
          <p:cNvPicPr>
            <a:picLocks noChangeAspect="1"/>
          </p:cNvPicPr>
          <p:nvPr>
            <p:custDataLst>
              <p:tags r:id="rId16"/>
            </p:custDataLst>
          </p:nvPr>
        </p:nvPicPr>
        <p:blipFill rotWithShape="1">
          <a:blip r:embed="rId19" cstate="print">
            <a:extLst>
              <a:ext uri="{28A0092B-C50C-407E-A947-70E740481C1C}">
                <a14:useLocalDpi xmlns:a14="http://schemas.microsoft.com/office/drawing/2010/main"/>
              </a:ext>
            </a:extLst>
          </a:blip>
          <a:srcRect/>
          <a:stretch/>
        </p:blipFill>
        <p:spPr bwMode="auto">
          <a:xfrm>
            <a:off x="5815724" y="2232248"/>
            <a:ext cx="2741448" cy="2030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98443787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1"/>
          <p:cNvSpPr>
            <a:spLocks noGrp="1" noChangeArrowheads="1"/>
          </p:cNvSpPr>
          <p:nvPr>
            <p:ph type="title"/>
            <p:custDataLst>
              <p:tags r:id="rId1"/>
            </p:custDataLst>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volume : 2 La petite série</a:t>
            </a:r>
          </a:p>
        </p:txBody>
      </p:sp>
      <p:sp>
        <p:nvSpPr>
          <p:cNvPr id="11266" name="Rectangle 2"/>
          <p:cNvSpPr>
            <a:spLocks noGrp="1" noChangeArrowheads="1"/>
          </p:cNvSpPr>
          <p:nvPr>
            <p:ph idx="1"/>
            <p:custDataLst>
              <p:tags r:id="rId2"/>
            </p:custDataLst>
          </p:nvPr>
        </p:nvSpPr>
        <p:spPr>
          <a:xfrm>
            <a:off x="609601" y="1412777"/>
            <a:ext cx="4898504" cy="2654696"/>
          </a:xfrm>
        </p:spPr>
        <p:txBody>
          <a:bodyPr/>
          <a:lstStyle/>
          <a:p>
            <a:pPr marL="342900" indent="-342900">
              <a:buFont typeface="Arial"/>
              <a:buChar char="•"/>
            </a:pPr>
            <a:r>
              <a:rPr lang="fr-FR" sz="2000" dirty="0" smtClean="0">
                <a:sym typeface="Gill Sans Light" charset="0"/>
              </a:rPr>
              <a:t>Production par lots, Flux discontinus</a:t>
            </a:r>
          </a:p>
          <a:p>
            <a:pPr marL="342900" indent="-342900">
              <a:buFont typeface="Arial"/>
              <a:buChar char="•"/>
            </a:pPr>
            <a:r>
              <a:rPr lang="fr-FR" sz="2000" dirty="0" smtClean="0">
                <a:sym typeface="Gill Sans Light" charset="0"/>
              </a:rPr>
              <a:t>Les ressources ne sont pas dédiées à un produit</a:t>
            </a:r>
          </a:p>
          <a:p>
            <a:pPr marL="342900" indent="-342900">
              <a:buFont typeface="Arial"/>
              <a:buChar char="•"/>
            </a:pPr>
            <a:r>
              <a:rPr lang="fr-FR" sz="2000" dirty="0" smtClean="0">
                <a:sym typeface="Gill Sans Light" charset="0"/>
              </a:rPr>
              <a:t>Ateliers fonctionnels</a:t>
            </a:r>
          </a:p>
          <a:p>
            <a:pPr marL="342900" indent="-342900">
              <a:buFont typeface="Arial"/>
              <a:buChar char="•"/>
            </a:pPr>
            <a:r>
              <a:rPr lang="fr-FR" sz="2000" dirty="0" smtClean="0">
                <a:sym typeface="Gill Sans Light" charset="0"/>
              </a:rPr>
              <a:t>Flux complexes, cycles de fabrication longs, en-cours importants</a:t>
            </a:r>
            <a:endParaRPr lang="fr-FR" sz="2000" dirty="0"/>
          </a:p>
        </p:txBody>
      </p:sp>
      <p:pic>
        <p:nvPicPr>
          <p:cNvPr id="11268" name="Picture 4" descr="droppedImage.pdf"/>
          <p:cNvPicPr>
            <a:picLocks noChangeAspect="1"/>
          </p:cNvPicPr>
          <p:nvPr>
            <p:custDataLst>
              <p:tags r:id="rId3"/>
            </p:custDataLst>
          </p:nvPr>
        </p:nvPicPr>
        <p:blipFill rotWithShape="1">
          <a:blip r:embed="rId9" cstate="print">
            <a:extLst>
              <a:ext uri="{28A0092B-C50C-407E-A947-70E740481C1C}">
                <a14:useLocalDpi xmlns:a14="http://schemas.microsoft.com/office/drawing/2010/main"/>
              </a:ext>
            </a:extLst>
          </a:blip>
          <a:srcRect/>
          <a:stretch/>
        </p:blipFill>
        <p:spPr bwMode="auto">
          <a:xfrm>
            <a:off x="5866804" y="1772816"/>
            <a:ext cx="2527102" cy="1883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1272" name="Group 8"/>
          <p:cNvGrpSpPr>
            <a:grpSpLocks/>
          </p:cNvGrpSpPr>
          <p:nvPr>
            <p:custDataLst>
              <p:tags r:id="rId4"/>
            </p:custDataLst>
          </p:nvPr>
        </p:nvGrpSpPr>
        <p:grpSpPr bwMode="auto">
          <a:xfrm>
            <a:off x="6084168" y="3861048"/>
            <a:ext cx="2124783" cy="1873586"/>
            <a:chOff x="0" y="0"/>
            <a:chExt cx="3022112" cy="2664925"/>
          </a:xfrm>
        </p:grpSpPr>
        <p:sp>
          <p:nvSpPr>
            <p:cNvPr id="11273" name="AutoShape 9"/>
            <p:cNvSpPr>
              <a:spLocks/>
            </p:cNvSpPr>
            <p:nvPr/>
          </p:nvSpPr>
          <p:spPr bwMode="auto">
            <a:xfrm>
              <a:off x="0" y="374078"/>
              <a:ext cx="52160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4" name="AutoShape 10"/>
            <p:cNvSpPr>
              <a:spLocks/>
            </p:cNvSpPr>
            <p:nvPr/>
          </p:nvSpPr>
          <p:spPr bwMode="auto">
            <a:xfrm>
              <a:off x="1034056" y="374078"/>
              <a:ext cx="51550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5" name="AutoShape 11"/>
            <p:cNvSpPr>
              <a:spLocks/>
            </p:cNvSpPr>
            <p:nvPr/>
          </p:nvSpPr>
          <p:spPr bwMode="auto">
            <a:xfrm>
              <a:off x="2503557" y="518329"/>
              <a:ext cx="518555" cy="288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6" name="AutoShape 12"/>
            <p:cNvSpPr>
              <a:spLocks/>
            </p:cNvSpPr>
            <p:nvPr/>
          </p:nvSpPr>
          <p:spPr bwMode="auto">
            <a:xfrm>
              <a:off x="259276" y="954517"/>
              <a:ext cx="51855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7" name="AutoShape 13"/>
            <p:cNvSpPr>
              <a:spLocks/>
            </p:cNvSpPr>
            <p:nvPr/>
          </p:nvSpPr>
          <p:spPr bwMode="auto">
            <a:xfrm>
              <a:off x="1549559" y="1533238"/>
              <a:ext cx="518554" cy="291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8" name="AutoShape 14"/>
            <p:cNvSpPr>
              <a:spLocks/>
            </p:cNvSpPr>
            <p:nvPr/>
          </p:nvSpPr>
          <p:spPr bwMode="auto">
            <a:xfrm>
              <a:off x="1549559" y="954517"/>
              <a:ext cx="518554" cy="288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79" name="AutoShape 15"/>
            <p:cNvSpPr>
              <a:spLocks/>
            </p:cNvSpPr>
            <p:nvPr/>
          </p:nvSpPr>
          <p:spPr bwMode="auto">
            <a:xfrm>
              <a:off x="0" y="1533238"/>
              <a:ext cx="521604" cy="291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80" name="AutoShape 16"/>
            <p:cNvSpPr>
              <a:spLocks/>
            </p:cNvSpPr>
            <p:nvPr/>
          </p:nvSpPr>
          <p:spPr bwMode="auto">
            <a:xfrm>
              <a:off x="521604" y="1969426"/>
              <a:ext cx="512453" cy="288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81" name="AutoShape 17"/>
            <p:cNvSpPr>
              <a:spLocks/>
            </p:cNvSpPr>
            <p:nvPr/>
          </p:nvSpPr>
          <p:spPr bwMode="auto">
            <a:xfrm>
              <a:off x="2500508" y="1969426"/>
              <a:ext cx="521604" cy="2885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endParaRPr lang="fr-FR" sz="1400" dirty="0">
                <a:solidFill>
                  <a:srgbClr val="FFFFFF"/>
                </a:solidFill>
                <a:latin typeface="+mj-lt"/>
                <a:ea typeface="ＭＳ Ｐゴシック" charset="0"/>
                <a:cs typeface="Arial Narrow"/>
              </a:endParaRPr>
            </a:p>
          </p:txBody>
        </p:sp>
        <p:sp>
          <p:nvSpPr>
            <p:cNvPr id="11282" name="Line 18"/>
            <p:cNvSpPr>
              <a:spLocks noChangeShapeType="1"/>
            </p:cNvSpPr>
            <p:nvPr/>
          </p:nvSpPr>
          <p:spPr bwMode="auto">
            <a:xfrm>
              <a:off x="362987" y="691774"/>
              <a:ext cx="204371" cy="20435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3" name="AutoShape 19"/>
            <p:cNvSpPr>
              <a:spLocks/>
            </p:cNvSpPr>
            <p:nvPr/>
          </p:nvSpPr>
          <p:spPr bwMode="auto">
            <a:xfrm>
              <a:off x="393490" y="774203"/>
              <a:ext cx="169212" cy="12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84" y="0"/>
                  </a:moveTo>
                  <a:lnTo>
                    <a:pt x="21600" y="21600"/>
                  </a:lnTo>
                  <a:lnTo>
                    <a:pt x="0" y="9430"/>
                  </a:lnTo>
                  <a:lnTo>
                    <a:pt x="15915" y="13385"/>
                  </a:lnTo>
                  <a:lnTo>
                    <a:pt x="20084"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84" name="Line 20"/>
            <p:cNvSpPr>
              <a:spLocks noChangeShapeType="1"/>
            </p:cNvSpPr>
            <p:nvPr/>
          </p:nvSpPr>
          <p:spPr bwMode="auto">
            <a:xfrm flipH="1">
              <a:off x="829684" y="720968"/>
              <a:ext cx="311133" cy="175163"/>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5" name="AutoShape 21"/>
            <p:cNvSpPr>
              <a:spLocks/>
            </p:cNvSpPr>
            <p:nvPr/>
          </p:nvSpPr>
          <p:spPr bwMode="auto">
            <a:xfrm>
              <a:off x="829685" y="781072"/>
              <a:ext cx="204371" cy="115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4185"/>
                  </a:moveTo>
                  <a:lnTo>
                    <a:pt x="0" y="21599"/>
                  </a:lnTo>
                  <a:lnTo>
                    <a:pt x="7414" y="0"/>
                  </a:lnTo>
                  <a:lnTo>
                    <a:pt x="7414" y="14185"/>
                  </a:lnTo>
                  <a:lnTo>
                    <a:pt x="21599" y="14185"/>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86" name="Line 22"/>
            <p:cNvSpPr>
              <a:spLocks noChangeShapeType="1"/>
            </p:cNvSpPr>
            <p:nvPr/>
          </p:nvSpPr>
          <p:spPr bwMode="auto">
            <a:xfrm>
              <a:off x="1293332" y="0"/>
              <a:ext cx="3052" cy="31769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7" name="AutoShape 23"/>
            <p:cNvSpPr>
              <a:spLocks/>
            </p:cNvSpPr>
            <p:nvPr/>
          </p:nvSpPr>
          <p:spPr bwMode="auto">
            <a:xfrm>
              <a:off x="1192672" y="205785"/>
              <a:ext cx="192170" cy="108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1314" y="21599"/>
                  </a:lnTo>
                  <a:lnTo>
                    <a:pt x="0" y="0"/>
                  </a:lnTo>
                  <a:lnTo>
                    <a:pt x="11314" y="11314"/>
                  </a:lnTo>
                  <a:lnTo>
                    <a:pt x="2160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88" name="Line 24"/>
            <p:cNvSpPr>
              <a:spLocks noChangeShapeType="1"/>
            </p:cNvSpPr>
            <p:nvPr/>
          </p:nvSpPr>
          <p:spPr bwMode="auto">
            <a:xfrm>
              <a:off x="1573213" y="518329"/>
              <a:ext cx="881542" cy="17344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89" name="AutoShape 25"/>
            <p:cNvSpPr>
              <a:spLocks/>
            </p:cNvSpPr>
            <p:nvPr/>
          </p:nvSpPr>
          <p:spPr bwMode="auto">
            <a:xfrm>
              <a:off x="2269432" y="605910"/>
              <a:ext cx="213523" cy="103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479" y="0"/>
                  </a:moveTo>
                  <a:lnTo>
                    <a:pt x="21599" y="17999"/>
                  </a:lnTo>
                  <a:lnTo>
                    <a:pt x="0" y="21600"/>
                  </a:lnTo>
                  <a:lnTo>
                    <a:pt x="12959" y="14040"/>
                  </a:lnTo>
                  <a:lnTo>
                    <a:pt x="6479"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0" name="Line 26"/>
            <p:cNvSpPr>
              <a:spLocks noChangeShapeType="1"/>
            </p:cNvSpPr>
            <p:nvPr/>
          </p:nvSpPr>
          <p:spPr bwMode="auto">
            <a:xfrm flipH="1">
              <a:off x="2146670" y="836025"/>
              <a:ext cx="356888" cy="204357"/>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1" name="AutoShape 27"/>
            <p:cNvSpPr>
              <a:spLocks/>
            </p:cNvSpPr>
            <p:nvPr/>
          </p:nvSpPr>
          <p:spPr bwMode="auto">
            <a:xfrm>
              <a:off x="2127869" y="925323"/>
              <a:ext cx="204372" cy="115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4185"/>
                  </a:moveTo>
                  <a:lnTo>
                    <a:pt x="0" y="21599"/>
                  </a:lnTo>
                  <a:lnTo>
                    <a:pt x="6770" y="0"/>
                  </a:lnTo>
                  <a:lnTo>
                    <a:pt x="6770" y="14185"/>
                  </a:lnTo>
                  <a:lnTo>
                    <a:pt x="21599" y="14185"/>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2" name="Line 28"/>
            <p:cNvSpPr>
              <a:spLocks noChangeShapeType="1"/>
            </p:cNvSpPr>
            <p:nvPr/>
          </p:nvSpPr>
          <p:spPr bwMode="auto">
            <a:xfrm>
              <a:off x="1448898" y="720968"/>
              <a:ext cx="259278" cy="204356"/>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3" name="AutoShape 29"/>
            <p:cNvSpPr>
              <a:spLocks/>
            </p:cNvSpPr>
            <p:nvPr/>
          </p:nvSpPr>
          <p:spPr bwMode="auto">
            <a:xfrm>
              <a:off x="1512955" y="803396"/>
              <a:ext cx="195221" cy="12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0" y="0"/>
                  </a:moveTo>
                  <a:lnTo>
                    <a:pt x="21600" y="21600"/>
                  </a:lnTo>
                  <a:lnTo>
                    <a:pt x="0" y="11256"/>
                  </a:lnTo>
                  <a:lnTo>
                    <a:pt x="15187" y="13994"/>
                  </a:lnTo>
                  <a:lnTo>
                    <a:pt x="1755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4" name="Line 30"/>
            <p:cNvSpPr>
              <a:spLocks noChangeShapeType="1"/>
            </p:cNvSpPr>
            <p:nvPr/>
          </p:nvSpPr>
          <p:spPr bwMode="auto">
            <a:xfrm>
              <a:off x="884591" y="1213825"/>
              <a:ext cx="823586" cy="291938"/>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5" name="AutoShape 31"/>
            <p:cNvSpPr>
              <a:spLocks/>
            </p:cNvSpPr>
            <p:nvPr/>
          </p:nvSpPr>
          <p:spPr bwMode="auto">
            <a:xfrm>
              <a:off x="1491603" y="1401008"/>
              <a:ext cx="216573" cy="104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3" y="0"/>
                  </a:moveTo>
                  <a:lnTo>
                    <a:pt x="21599" y="21599"/>
                  </a:lnTo>
                  <a:lnTo>
                    <a:pt x="0" y="19121"/>
                  </a:lnTo>
                  <a:lnTo>
                    <a:pt x="13385" y="15580"/>
                  </a:lnTo>
                  <a:lnTo>
                    <a:pt x="10343"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6" name="Line 32"/>
            <p:cNvSpPr>
              <a:spLocks noChangeShapeType="1"/>
            </p:cNvSpPr>
            <p:nvPr/>
          </p:nvSpPr>
          <p:spPr bwMode="auto">
            <a:xfrm flipH="1">
              <a:off x="567359" y="1273930"/>
              <a:ext cx="1140818" cy="377802"/>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7" name="AutoShape 33"/>
            <p:cNvSpPr>
              <a:spLocks/>
            </p:cNvSpPr>
            <p:nvPr/>
          </p:nvSpPr>
          <p:spPr bwMode="auto">
            <a:xfrm>
              <a:off x="567358" y="1548695"/>
              <a:ext cx="216573" cy="103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9439"/>
                  </a:moveTo>
                  <a:lnTo>
                    <a:pt x="0" y="21600"/>
                  </a:lnTo>
                  <a:lnTo>
                    <a:pt x="11560" y="0"/>
                  </a:lnTo>
                  <a:lnTo>
                    <a:pt x="8214" y="15839"/>
                  </a:lnTo>
                  <a:lnTo>
                    <a:pt x="21599" y="19439"/>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298" name="Line 34"/>
            <p:cNvSpPr>
              <a:spLocks noChangeShapeType="1"/>
            </p:cNvSpPr>
            <p:nvPr/>
          </p:nvSpPr>
          <p:spPr bwMode="auto">
            <a:xfrm>
              <a:off x="619212" y="1273930"/>
              <a:ext cx="265379" cy="639243"/>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299" name="AutoShape 35"/>
            <p:cNvSpPr>
              <a:spLocks/>
            </p:cNvSpPr>
            <p:nvPr/>
          </p:nvSpPr>
          <p:spPr bwMode="auto">
            <a:xfrm>
              <a:off x="747326" y="1792546"/>
              <a:ext cx="183020" cy="118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0"/>
                  </a:moveTo>
                  <a:lnTo>
                    <a:pt x="16200" y="21599"/>
                  </a:lnTo>
                  <a:lnTo>
                    <a:pt x="0" y="4069"/>
                  </a:lnTo>
                  <a:lnTo>
                    <a:pt x="13320" y="11895"/>
                  </a:lnTo>
                  <a:lnTo>
                    <a:pt x="21599"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0" name="Line 36"/>
            <p:cNvSpPr>
              <a:spLocks noChangeShapeType="1"/>
            </p:cNvSpPr>
            <p:nvPr/>
          </p:nvSpPr>
          <p:spPr bwMode="auto">
            <a:xfrm flipH="1">
              <a:off x="210472" y="1273930"/>
              <a:ext cx="152516" cy="202639"/>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1" name="AutoShape 37"/>
            <p:cNvSpPr>
              <a:spLocks/>
            </p:cNvSpPr>
            <p:nvPr/>
          </p:nvSpPr>
          <p:spPr bwMode="auto">
            <a:xfrm>
              <a:off x="198270" y="1354642"/>
              <a:ext cx="176919" cy="121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05"/>
                  </a:moveTo>
                  <a:lnTo>
                    <a:pt x="1489" y="21600"/>
                  </a:lnTo>
                  <a:lnTo>
                    <a:pt x="0" y="0"/>
                  </a:lnTo>
                  <a:lnTo>
                    <a:pt x="6703" y="13081"/>
                  </a:lnTo>
                  <a:lnTo>
                    <a:pt x="21599" y="7605"/>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2" name="Line 38"/>
            <p:cNvSpPr>
              <a:spLocks noChangeShapeType="1"/>
            </p:cNvSpPr>
            <p:nvPr/>
          </p:nvSpPr>
          <p:spPr bwMode="auto">
            <a:xfrm>
              <a:off x="2123018" y="1680924"/>
              <a:ext cx="458268" cy="209727"/>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3" name="AutoShape 39"/>
            <p:cNvSpPr>
              <a:spLocks/>
            </p:cNvSpPr>
            <p:nvPr/>
          </p:nvSpPr>
          <p:spPr bwMode="auto">
            <a:xfrm>
              <a:off x="2474108" y="1835479"/>
              <a:ext cx="216573" cy="10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56" y="0"/>
                  </a:moveTo>
                  <a:lnTo>
                    <a:pt x="21599" y="21599"/>
                  </a:lnTo>
                  <a:lnTo>
                    <a:pt x="0" y="18059"/>
                  </a:lnTo>
                  <a:lnTo>
                    <a:pt x="13385" y="15580"/>
                  </a:lnTo>
                  <a:lnTo>
                    <a:pt x="11256"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4" name="Line 40"/>
            <p:cNvSpPr>
              <a:spLocks noChangeShapeType="1"/>
            </p:cNvSpPr>
            <p:nvPr/>
          </p:nvSpPr>
          <p:spPr bwMode="auto">
            <a:xfrm flipH="1">
              <a:off x="1140816" y="1854368"/>
              <a:ext cx="567359" cy="288503"/>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5" name="AutoShape 41"/>
            <p:cNvSpPr>
              <a:spLocks/>
            </p:cNvSpPr>
            <p:nvPr/>
          </p:nvSpPr>
          <p:spPr bwMode="auto">
            <a:xfrm>
              <a:off x="1140816" y="2027814"/>
              <a:ext cx="210473" cy="1150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5474"/>
                  </a:moveTo>
                  <a:lnTo>
                    <a:pt x="0" y="21599"/>
                  </a:lnTo>
                  <a:lnTo>
                    <a:pt x="8452" y="0"/>
                  </a:lnTo>
                  <a:lnTo>
                    <a:pt x="7826" y="14829"/>
                  </a:lnTo>
                  <a:lnTo>
                    <a:pt x="21600" y="15474"/>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6" name="Line 42"/>
            <p:cNvSpPr>
              <a:spLocks noChangeShapeType="1"/>
            </p:cNvSpPr>
            <p:nvPr/>
          </p:nvSpPr>
          <p:spPr bwMode="auto">
            <a:xfrm>
              <a:off x="777829" y="2318033"/>
              <a:ext cx="3051" cy="346890"/>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7" name="AutoShape 43"/>
            <p:cNvSpPr>
              <a:spLocks/>
            </p:cNvSpPr>
            <p:nvPr/>
          </p:nvSpPr>
          <p:spPr bwMode="auto">
            <a:xfrm>
              <a:off x="680219" y="2556735"/>
              <a:ext cx="192171" cy="108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0971" y="21599"/>
                  </a:lnTo>
                  <a:lnTo>
                    <a:pt x="0" y="0"/>
                  </a:lnTo>
                  <a:lnTo>
                    <a:pt x="10971" y="11314"/>
                  </a:lnTo>
                  <a:lnTo>
                    <a:pt x="2160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sp>
          <p:nvSpPr>
            <p:cNvPr id="11308" name="Line 44"/>
            <p:cNvSpPr>
              <a:spLocks noChangeShapeType="1"/>
            </p:cNvSpPr>
            <p:nvPr/>
          </p:nvSpPr>
          <p:spPr bwMode="auto">
            <a:xfrm>
              <a:off x="2736434" y="2287122"/>
              <a:ext cx="3051" cy="377801"/>
            </a:xfrm>
            <a:prstGeom prst="line">
              <a:avLst/>
            </a:prstGeom>
            <a:noFill/>
            <a:ln w="3175"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11309" name="AutoShape 45"/>
            <p:cNvSpPr>
              <a:spLocks/>
            </p:cNvSpPr>
            <p:nvPr/>
          </p:nvSpPr>
          <p:spPr bwMode="auto">
            <a:xfrm>
              <a:off x="2644924" y="2556735"/>
              <a:ext cx="186071" cy="1081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0622" y="21599"/>
                  </a:lnTo>
                  <a:lnTo>
                    <a:pt x="0" y="0"/>
                  </a:lnTo>
                  <a:lnTo>
                    <a:pt x="10622" y="11314"/>
                  </a:lnTo>
                  <a:lnTo>
                    <a:pt x="21600" y="0"/>
                  </a:lnTo>
                  <a:close/>
                </a:path>
              </a:pathLst>
            </a:custGeom>
            <a:solidFill>
              <a:srgbClr val="000000"/>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endParaRPr>
            </a:p>
          </p:txBody>
        </p:sp>
      </p:grpSp>
      <p:pic>
        <p:nvPicPr>
          <p:cNvPr id="11310" name="Picture 46" descr="machines2.png"/>
          <p:cNvPicPr>
            <a:picLocks noChangeAspect="1"/>
          </p:cNvPicPr>
          <p:nvPr>
            <p:custDataLst>
              <p:tags r:id="rId5"/>
            </p:custDataLst>
          </p:nvPr>
        </p:nvPicPr>
        <p:blipFill>
          <a:blip r:embed="rId10" cstate="print">
            <a:extLst>
              <a:ext uri="{28A0092B-C50C-407E-A947-70E740481C1C}">
                <a14:useLocalDpi xmlns:a14="http://schemas.microsoft.com/office/drawing/2010/main"/>
              </a:ext>
            </a:extLst>
          </a:blip>
          <a:srcRect/>
          <a:stretch>
            <a:fillRect/>
          </a:stretch>
        </p:blipFill>
        <p:spPr bwMode="auto">
          <a:xfrm>
            <a:off x="1043608" y="3994646"/>
            <a:ext cx="3744416" cy="211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18</a:t>
            </a:fld>
            <a:endParaRPr lang="fr-FR" dirty="0"/>
          </a:p>
        </p:txBody>
      </p:sp>
    </p:spTree>
    <p:extLst>
      <p:ext uri="{BB962C8B-B14F-4D97-AF65-F5344CB8AC3E}">
        <p14:creationId xmlns:p14="http://schemas.microsoft.com/office/powerpoint/2010/main" val="5101735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rotWithShape="1">
          <a:blip r:embed="rId8" cstate="print">
            <a:extLst>
              <a:ext uri="{28A0092B-C50C-407E-A947-70E740481C1C}">
                <a14:useLocalDpi xmlns:a14="http://schemas.microsoft.com/office/drawing/2010/main"/>
              </a:ext>
            </a:extLst>
          </a:blip>
          <a:srcRect/>
          <a:stretch/>
        </p:blipFill>
        <p:spPr>
          <a:xfrm>
            <a:off x="5730552" y="1772816"/>
            <a:ext cx="2729880" cy="1820158"/>
          </a:xfrm>
          <a:prstGeom prst="rect">
            <a:avLst/>
          </a:prstGeom>
        </p:spPr>
      </p:pic>
      <p:sp>
        <p:nvSpPr>
          <p:cNvPr id="12289" name="Rectangle 1"/>
          <p:cNvSpPr>
            <a:spLocks noGrp="1" noChangeArrowheads="1"/>
          </p:cNvSpPr>
          <p:nvPr>
            <p:ph type="title"/>
            <p:custDataLst>
              <p:tags r:id="rId2"/>
            </p:custDataLst>
          </p:nvPr>
        </p:nvSpPr>
        <p:spPr>
          <a:xfrm>
            <a:off x="457200" y="69269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volume : 3 </a:t>
            </a:r>
            <a:r>
              <a:rPr lang="fr-FR" sz="2800" dirty="0">
                <a:solidFill>
                  <a:srgbClr val="008000"/>
                </a:solidFill>
                <a:effectLst/>
                <a:latin typeface="+mn-lt"/>
                <a:sym typeface="Gill Sans" charset="0"/>
              </a:rPr>
              <a:t>La production de masse</a:t>
            </a:r>
          </a:p>
        </p:txBody>
      </p:sp>
      <p:sp>
        <p:nvSpPr>
          <p:cNvPr id="12290" name="Rectangle 2"/>
          <p:cNvSpPr>
            <a:spLocks noGrp="1" noChangeArrowheads="1"/>
          </p:cNvSpPr>
          <p:nvPr>
            <p:ph idx="1"/>
            <p:custDataLst>
              <p:tags r:id="rId3"/>
            </p:custDataLst>
          </p:nvPr>
        </p:nvSpPr>
        <p:spPr>
          <a:xfrm>
            <a:off x="609600" y="1412777"/>
            <a:ext cx="4754488" cy="2880319"/>
          </a:xfrm>
        </p:spPr>
        <p:txBody>
          <a:bodyPr/>
          <a:lstStyle/>
          <a:p>
            <a:pPr marL="342900" indent="-342900">
              <a:buFont typeface="Arial"/>
              <a:buChar char="•"/>
            </a:pPr>
            <a:r>
              <a:rPr lang="fr-FR" sz="2000" dirty="0" smtClean="0">
                <a:sym typeface="Gill Sans Light" charset="0"/>
              </a:rPr>
              <a:t>Production « à la chaîne », Flux continus</a:t>
            </a:r>
          </a:p>
          <a:p>
            <a:pPr marL="342900" indent="-342900">
              <a:buFont typeface="Arial"/>
              <a:buChar char="•"/>
            </a:pPr>
            <a:r>
              <a:rPr lang="fr-FR" sz="2000" dirty="0" smtClean="0">
                <a:sym typeface="Gill Sans Light" charset="0"/>
              </a:rPr>
              <a:t>Cycles de fabrication courts, stocks faibles</a:t>
            </a:r>
          </a:p>
          <a:p>
            <a:pPr marL="342900" indent="-342900">
              <a:buFont typeface="Arial"/>
              <a:buChar char="•"/>
            </a:pPr>
            <a:r>
              <a:rPr lang="fr-FR" sz="2000" dirty="0" smtClean="0">
                <a:sym typeface="Gill Sans Light" charset="0"/>
              </a:rPr>
              <a:t>Options, variantes</a:t>
            </a:r>
          </a:p>
          <a:p>
            <a:pPr marL="342900" indent="-342900">
              <a:buFont typeface="Arial"/>
              <a:buChar char="•"/>
            </a:pPr>
            <a:r>
              <a:rPr lang="fr-FR" sz="2000" dirty="0" smtClean="0">
                <a:sym typeface="Gill Sans Light" charset="0"/>
              </a:rPr>
              <a:t>Gestion des approvisionnements</a:t>
            </a:r>
          </a:p>
          <a:p>
            <a:pPr marL="342900" indent="-342900">
              <a:buFont typeface="Arial"/>
              <a:buChar char="•"/>
            </a:pPr>
            <a:r>
              <a:rPr lang="fr-FR" sz="2000" dirty="0" smtClean="0">
                <a:sym typeface="Gill Sans Light" charset="0"/>
              </a:rPr>
              <a:t>Suivi de la productivité (équilibrage de chaîne)</a:t>
            </a:r>
            <a:endParaRPr lang="fr-FR" sz="2000" dirty="0"/>
          </a:p>
        </p:txBody>
      </p:sp>
      <p:pic>
        <p:nvPicPr>
          <p:cNvPr id="12292" name="Picture 4" descr="line schema - milk.png"/>
          <p:cNvPicPr>
            <a:picLocks noChangeAspect="1"/>
          </p:cNvPicPr>
          <p:nvPr>
            <p:custDataLst>
              <p:tags r:id="rId4"/>
            </p:custDataLst>
          </p:nvPr>
        </p:nvPicPr>
        <p:blipFill>
          <a:blip r:embed="rId9" cstate="print">
            <a:extLst>
              <a:ext uri="{28A0092B-C50C-407E-A947-70E740481C1C}">
                <a14:useLocalDpi xmlns:a14="http://schemas.microsoft.com/office/drawing/2010/main"/>
              </a:ext>
            </a:extLst>
          </a:blip>
          <a:srcRect/>
          <a:stretch>
            <a:fillRect/>
          </a:stretch>
        </p:blipFill>
        <p:spPr bwMode="auto">
          <a:xfrm>
            <a:off x="3258741" y="3797300"/>
            <a:ext cx="5867400" cy="306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4"/>
            <p:custDataLst>
              <p:tags r:id="rId5"/>
            </p:custDataLst>
          </p:nvPr>
        </p:nvSpPr>
        <p:spPr/>
        <p:txBody>
          <a:bodyPr/>
          <a:lstStyle/>
          <a:p>
            <a:fld id="{F0591563-C936-C24A-B817-5B070095CD79}" type="slidenum">
              <a:rPr lang="fr-FR" smtClean="0"/>
              <a:pPr/>
              <a:t>19</a:t>
            </a:fld>
            <a:endParaRPr lang="fr-FR" dirty="0"/>
          </a:p>
        </p:txBody>
      </p:sp>
    </p:spTree>
    <p:extLst>
      <p:ext uri="{BB962C8B-B14F-4D97-AF65-F5344CB8AC3E}">
        <p14:creationId xmlns:p14="http://schemas.microsoft.com/office/powerpoint/2010/main" val="206346695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idx="1"/>
            <p:custDataLst>
              <p:tags r:id="rId1"/>
            </p:custDataLst>
          </p:nvPr>
        </p:nvSpPr>
        <p:spPr>
          <a:xfrm>
            <a:off x="2690044" y="1412777"/>
            <a:ext cx="5996756" cy="4608512"/>
          </a:xfrm>
        </p:spPr>
        <p:txBody>
          <a:bodyPr/>
          <a:lstStyle/>
          <a:p>
            <a:pPr marL="342900" indent="-342900">
              <a:buFont typeface="Arial"/>
              <a:buChar char="•"/>
            </a:pPr>
            <a:r>
              <a:rPr lang="fr-FR" sz="2000" dirty="0" smtClean="0"/>
              <a:t>Notions de GAMME et NOMENCLATURE</a:t>
            </a:r>
          </a:p>
          <a:p>
            <a:pPr marL="342900" indent="-342900">
              <a:buFont typeface="Arial"/>
              <a:buChar char="•"/>
            </a:pPr>
            <a:r>
              <a:rPr lang="fr-FR" sz="2000" dirty="0" smtClean="0"/>
              <a:t>Principales </a:t>
            </a:r>
            <a:r>
              <a:rPr lang="fr-FR" sz="2000" dirty="0"/>
              <a:t>typologies des systèmes de production</a:t>
            </a:r>
            <a:endParaRPr lang="fr-FR" sz="2000" dirty="0" smtClean="0">
              <a:sym typeface="Gill Sans Light" charset="0"/>
            </a:endParaRPr>
          </a:p>
          <a:p>
            <a:pPr marL="800100" lvl="1" indent="-342900">
              <a:buFont typeface="Arial"/>
              <a:buChar char="•"/>
            </a:pPr>
            <a:r>
              <a:rPr lang="fr-FR" sz="1600" dirty="0" smtClean="0">
                <a:sym typeface="Gill Sans Light" charset="0"/>
              </a:rPr>
              <a:t>Selon le type de produit</a:t>
            </a:r>
          </a:p>
          <a:p>
            <a:pPr marL="800100" lvl="1" indent="-342900">
              <a:buFont typeface="Arial"/>
              <a:buChar char="•"/>
            </a:pPr>
            <a:r>
              <a:rPr lang="fr-FR" sz="1600" dirty="0" smtClean="0">
                <a:sym typeface="Gill Sans Light" charset="0"/>
              </a:rPr>
              <a:t>Selon la structure/complexité du produit</a:t>
            </a:r>
          </a:p>
          <a:p>
            <a:pPr marL="800100" lvl="1" indent="-342900">
              <a:buFont typeface="Arial"/>
              <a:buChar char="•"/>
            </a:pPr>
            <a:r>
              <a:rPr lang="fr-FR" sz="1600" dirty="0" smtClean="0">
                <a:sym typeface="Gill Sans Light" charset="0"/>
              </a:rPr>
              <a:t>Selon le degré de standardisation</a:t>
            </a:r>
            <a:endParaRPr lang="fr-FR" sz="1600" dirty="0">
              <a:sym typeface="Gill Sans Light" charset="0"/>
            </a:endParaRPr>
          </a:p>
          <a:p>
            <a:pPr marL="800100" lvl="1" indent="-342900">
              <a:buFont typeface="Arial"/>
              <a:buChar char="•"/>
            </a:pPr>
            <a:r>
              <a:rPr lang="fr-FR" sz="1600" dirty="0" smtClean="0">
                <a:sym typeface="Gill Sans Light" charset="0"/>
              </a:rPr>
              <a:t>Selon le volume : </a:t>
            </a:r>
            <a:r>
              <a:rPr lang="fr-FR" sz="1400" dirty="0" smtClean="0">
                <a:sym typeface="Gill Sans Light" charset="0"/>
              </a:rPr>
              <a:t>Unitaire </a:t>
            </a:r>
            <a:r>
              <a:rPr lang="fr-FR" sz="1400" dirty="0">
                <a:sym typeface="Gill Sans Light" charset="0"/>
              </a:rPr>
              <a:t>|</a:t>
            </a:r>
            <a:r>
              <a:rPr lang="fr-FR" sz="1400" dirty="0" smtClean="0">
                <a:sym typeface="Gill Sans Light" charset="0"/>
              </a:rPr>
              <a:t> petite série | prod. de masse | prod. continue</a:t>
            </a:r>
          </a:p>
          <a:p>
            <a:pPr marL="800100" lvl="1" indent="-342900">
              <a:buFont typeface="Arial"/>
              <a:buChar char="•"/>
            </a:pPr>
            <a:r>
              <a:rPr lang="fr-FR" sz="1600" dirty="0" smtClean="0">
                <a:sym typeface="Gill Sans Light" charset="0"/>
              </a:rPr>
              <a:t>Selon le mode de réponse au marché</a:t>
            </a:r>
            <a:endParaRPr lang="fr-FR" sz="1600" dirty="0">
              <a:sym typeface="Gill Sans Light" charset="0"/>
            </a:endParaRPr>
          </a:p>
          <a:p>
            <a:pPr marL="800100" lvl="1" indent="-342900">
              <a:buFont typeface="Arial"/>
              <a:buChar char="•"/>
            </a:pPr>
            <a:r>
              <a:rPr lang="fr-FR" sz="1600" dirty="0" smtClean="0">
                <a:sym typeface="Gill Sans Light" charset="0"/>
              </a:rPr>
              <a:t>Selon l'activité de base</a:t>
            </a:r>
          </a:p>
          <a:p>
            <a:pPr marL="342900" indent="-342900">
              <a:buFont typeface="Arial"/>
              <a:buChar char="•"/>
            </a:pPr>
            <a:r>
              <a:rPr lang="fr-FR" dirty="0" smtClean="0">
                <a:sym typeface="Gill Sans Light" charset="0"/>
              </a:rPr>
              <a:t>Différenciation retardée</a:t>
            </a:r>
          </a:p>
          <a:p>
            <a:pPr marL="342900" indent="-342900">
              <a:buFont typeface="Arial"/>
              <a:buChar char="•"/>
            </a:pPr>
            <a:r>
              <a:rPr lang="fr-FR" dirty="0" smtClean="0">
                <a:sym typeface="Gill Sans Light" charset="0"/>
              </a:rPr>
              <a:t>Structure des coûts et automatisation</a:t>
            </a:r>
            <a:endParaRPr lang="fr-FR" dirty="0">
              <a:sym typeface="Gill Sans Light" charset="0"/>
            </a:endParaRPr>
          </a:p>
        </p:txBody>
      </p:sp>
      <p:grpSp>
        <p:nvGrpSpPr>
          <p:cNvPr id="7" name="Group 6"/>
          <p:cNvGrpSpPr/>
          <p:nvPr>
            <p:custDataLst>
              <p:tags r:id="rId2"/>
            </p:custDataLst>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7"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dirty="0" smtClean="0">
                  <a:solidFill>
                    <a:schemeClr val="bg1">
                      <a:lumMod val="50000"/>
                    </a:schemeClr>
                  </a:solidFill>
                  <a:latin typeface="Arial Narrow"/>
                  <a:cs typeface="Arial Narrow"/>
                </a:rPr>
                <a:t>Menu </a:t>
              </a:r>
            </a:p>
            <a:p>
              <a:pPr algn="ctr">
                <a:lnSpc>
                  <a:spcPct val="90000"/>
                </a:lnSpc>
              </a:pPr>
              <a:r>
                <a:rPr lang="en-US" dirty="0" smtClean="0">
                  <a:solidFill>
                    <a:schemeClr val="bg1">
                      <a:lumMod val="50000"/>
                    </a:schemeClr>
                  </a:solidFill>
                  <a:latin typeface="Arial Narrow"/>
                  <a:cs typeface="Arial Narrow"/>
                </a:rPr>
                <a:t>du jour!</a:t>
              </a:r>
              <a:endParaRPr lang="en-US" dirty="0">
                <a:solidFill>
                  <a:schemeClr val="bg1">
                    <a:lumMod val="50000"/>
                  </a:schemeClr>
                </a:solidFill>
                <a:latin typeface="Arial Narrow"/>
                <a:cs typeface="Arial Narrow"/>
              </a:endParaRPr>
            </a:p>
          </p:txBody>
        </p:sp>
      </p:grpSp>
      <p:sp>
        <p:nvSpPr>
          <p:cNvPr id="3" name="Slide Number Placeholder 2"/>
          <p:cNvSpPr>
            <a:spLocks noGrp="1"/>
          </p:cNvSpPr>
          <p:nvPr>
            <p:ph type="sldNum" sz="quarter" idx="4"/>
            <p:custDataLst>
              <p:tags r:id="rId3"/>
            </p:custDataLst>
          </p:nvPr>
        </p:nvSpPr>
        <p:spPr/>
        <p:txBody>
          <a:bodyPr/>
          <a:lstStyle/>
          <a:p>
            <a:fld id="{F0591563-C936-C24A-B817-5B070095CD79}" type="slidenum">
              <a:rPr lang="fr-FR" smtClean="0"/>
              <a:pPr/>
              <a:t>2</a:t>
            </a:fld>
            <a:endParaRPr lang="fr-FR" dirty="0"/>
          </a:p>
        </p:txBody>
      </p:sp>
      <p:sp>
        <p:nvSpPr>
          <p:cNvPr id="10" name="Rectangle 1"/>
          <p:cNvSpPr txBox="1">
            <a:spLocks noChangeArrowheads="1"/>
          </p:cNvSpPr>
          <p:nvPr>
            <p:custDataLst>
              <p:tags r:id="rId4"/>
            </p:custDataLst>
          </p:nvPr>
        </p:nvSpPr>
        <p:spPr bwMode="auto">
          <a:xfrm>
            <a:off x="887518" y="678753"/>
            <a:ext cx="8229600"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fr-FR" kern="0" dirty="0" smtClean="0">
                <a:solidFill>
                  <a:srgbClr val="008000"/>
                </a:solidFill>
                <a:effectLst/>
                <a:latin typeface="+mn-lt"/>
              </a:rPr>
              <a:t>Contenu</a:t>
            </a:r>
            <a:endParaRPr lang="fr-FR" kern="0" dirty="0">
              <a:solidFill>
                <a:srgbClr val="008000"/>
              </a:solidFill>
              <a:effectLst/>
              <a:latin typeface="+mn-lt"/>
            </a:endParaRPr>
          </a:p>
        </p:txBody>
      </p:sp>
    </p:spTree>
    <p:extLst>
      <p:ext uri="{BB962C8B-B14F-4D97-AF65-F5344CB8AC3E}">
        <p14:creationId xmlns:p14="http://schemas.microsoft.com/office/powerpoint/2010/main" val="77095322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3" name="Picture 1" descr="droppedImage.tiff"/>
          <p:cNvPicPr>
            <a:picLocks noChangeAspect="1"/>
          </p:cNvPicPr>
          <p:nvPr>
            <p:custDataLst>
              <p:tags r:id="rId1"/>
            </p:custDataLst>
          </p:nvPr>
        </p:nvPicPr>
        <p:blipFill rotWithShape="1">
          <a:blip r:embed="rId9" cstate="print">
            <a:extLst>
              <a:ext uri="{28A0092B-C50C-407E-A947-70E740481C1C}">
                <a14:useLocalDpi xmlns:a14="http://schemas.microsoft.com/office/drawing/2010/main"/>
              </a:ext>
            </a:extLst>
          </a:blip>
          <a:srcRect/>
          <a:stretch/>
        </p:blipFill>
        <p:spPr bwMode="auto">
          <a:xfrm>
            <a:off x="757536" y="4293096"/>
            <a:ext cx="4491633" cy="1649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Rectangle 2"/>
          <p:cNvSpPr>
            <a:spLocks noGrp="1" noChangeArrowheads="1"/>
          </p:cNvSpPr>
          <p:nvPr>
            <p:ph type="title"/>
            <p:custDataLst>
              <p:tags r:id="rId2"/>
            </p:custDataLst>
          </p:nvPr>
        </p:nvSpPr>
        <p:spPr>
          <a:xfrm>
            <a:off x="-180528" y="404664"/>
            <a:ext cx="9324528"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volume : 4</a:t>
            </a:r>
            <a:r>
              <a:rPr lang="fr-FR" sz="2800" dirty="0">
                <a:solidFill>
                  <a:srgbClr val="008000"/>
                </a:solidFill>
                <a:effectLst/>
                <a:latin typeface="+mn-lt"/>
                <a:sym typeface="Gill Sans" charset="0"/>
              </a:rPr>
              <a:t> La production continue</a:t>
            </a:r>
          </a:p>
        </p:txBody>
      </p:sp>
      <p:sp>
        <p:nvSpPr>
          <p:cNvPr id="13315" name="Rectangle 3"/>
          <p:cNvSpPr>
            <a:spLocks noGrp="1" noChangeArrowheads="1"/>
          </p:cNvSpPr>
          <p:nvPr>
            <p:ph idx="1"/>
            <p:custDataLst>
              <p:tags r:id="rId3"/>
            </p:custDataLst>
          </p:nvPr>
        </p:nvSpPr>
        <p:spPr>
          <a:xfrm>
            <a:off x="683568" y="1412777"/>
            <a:ext cx="5186536" cy="2592287"/>
          </a:xfrm>
        </p:spPr>
        <p:txBody>
          <a:bodyPr/>
          <a:lstStyle/>
          <a:p>
            <a:pPr marL="342900" indent="-342900">
              <a:buFont typeface="Arial"/>
              <a:buChar char="•"/>
            </a:pPr>
            <a:r>
              <a:rPr lang="fr-FR" sz="2000" dirty="0" smtClean="0">
                <a:sym typeface="Gill Sans Light" charset="0"/>
              </a:rPr>
              <a:t>Fabrication de type « process », processus continu</a:t>
            </a:r>
          </a:p>
          <a:p>
            <a:pPr marL="342900" indent="-342900">
              <a:buFont typeface="Arial"/>
              <a:buChar char="•"/>
            </a:pPr>
            <a:r>
              <a:rPr lang="fr-FR" sz="2000" dirty="0" smtClean="0">
                <a:sym typeface="Gill Sans Light" charset="0"/>
              </a:rPr>
              <a:t>Investissements très lourds</a:t>
            </a:r>
          </a:p>
          <a:p>
            <a:pPr marL="342900" indent="-342900">
              <a:buFont typeface="Arial"/>
              <a:buChar char="•"/>
            </a:pPr>
            <a:r>
              <a:rPr lang="fr-FR" sz="2000" dirty="0" smtClean="0">
                <a:sym typeface="Gill Sans Light" charset="0"/>
              </a:rPr>
              <a:t>Faible flexibilité</a:t>
            </a:r>
          </a:p>
          <a:p>
            <a:pPr marL="342900" indent="-342900">
              <a:buFont typeface="Arial"/>
              <a:buChar char="•"/>
            </a:pPr>
            <a:r>
              <a:rPr lang="fr-FR" sz="2000" dirty="0" smtClean="0">
                <a:sym typeface="Gill Sans Light" charset="0"/>
              </a:rPr>
              <a:t>Cycles de fabrication très courts</a:t>
            </a:r>
          </a:p>
          <a:p>
            <a:pPr marL="342900" indent="-342900">
              <a:buFont typeface="Arial"/>
              <a:buChar char="•"/>
            </a:pPr>
            <a:r>
              <a:rPr lang="fr-FR" sz="2000" dirty="0" smtClean="0">
                <a:sym typeface="Gill Sans Light" charset="0"/>
              </a:rPr>
              <a:t>Assurer la continuité (maintenance</a:t>
            </a:r>
            <a:r>
              <a:rPr lang="fr-FR" dirty="0" smtClean="0">
                <a:sym typeface="Gill Sans Light" charset="0"/>
              </a:rPr>
              <a:t>)</a:t>
            </a:r>
            <a:endParaRPr lang="fr-FR" dirty="0"/>
          </a:p>
        </p:txBody>
      </p:sp>
      <p:pic>
        <p:nvPicPr>
          <p:cNvPr id="13317" name="Picture 5" descr="image.png"/>
          <p:cNvPicPr>
            <a:picLocks noChangeAspect="1"/>
          </p:cNvPicPr>
          <p:nvPr>
            <p:custDataLst>
              <p:tags r:id="rId4"/>
            </p:custDataLst>
          </p:nvPr>
        </p:nvPicPr>
        <p:blipFill rotWithShape="1">
          <a:blip r:embed="rId10" cstate="print">
            <a:extLst>
              <a:ext uri="{28A0092B-C50C-407E-A947-70E740481C1C}">
                <a14:useLocalDpi xmlns:a14="http://schemas.microsoft.com/office/drawing/2010/main"/>
              </a:ext>
            </a:extLst>
          </a:blip>
          <a:srcRect/>
          <a:stretch/>
        </p:blipFill>
        <p:spPr bwMode="auto">
          <a:xfrm>
            <a:off x="5994350" y="1700808"/>
            <a:ext cx="2473747" cy="2096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18" name="Picture 6" descr="droppedImage.tiff"/>
          <p:cNvPicPr>
            <a:picLocks noChangeAspect="1"/>
          </p:cNvPicPr>
          <p:nvPr>
            <p:custDataLst>
              <p:tags r:id="rId5"/>
            </p:custDataLst>
          </p:nvPr>
        </p:nvPicPr>
        <p:blipFill rotWithShape="1">
          <a:blip r:embed="rId11" cstate="print">
            <a:extLst>
              <a:ext uri="{28A0092B-C50C-407E-A947-70E740481C1C}">
                <a14:useLocalDpi xmlns:a14="http://schemas.microsoft.com/office/drawing/2010/main"/>
              </a:ext>
            </a:extLst>
          </a:blip>
          <a:srcRect/>
          <a:stretch/>
        </p:blipFill>
        <p:spPr bwMode="auto">
          <a:xfrm>
            <a:off x="5994351" y="4293096"/>
            <a:ext cx="2527102" cy="1649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20</a:t>
            </a:fld>
            <a:endParaRPr lang="fr-FR" dirty="0"/>
          </a:p>
        </p:txBody>
      </p:sp>
    </p:spTree>
    <p:extLst>
      <p:ext uri="{BB962C8B-B14F-4D97-AF65-F5344CB8AC3E}">
        <p14:creationId xmlns:p14="http://schemas.microsoft.com/office/powerpoint/2010/main" val="23866899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764705"/>
            <a:ext cx="8499351" cy="759296"/>
          </a:xfrm>
          <a:noFill/>
        </p:spPr>
        <p:txBody>
          <a:bodyPr lIns="90488" tIns="44450" rIns="90488" bIns="44450"/>
          <a:lstStyle/>
          <a:p>
            <a:pPr eaLnBrk="1" hangingPunct="1"/>
            <a:r>
              <a:rPr lang="fr-FR" dirty="0" smtClean="0"/>
              <a:t>Typologie selon le mode de réponse au marché</a:t>
            </a:r>
          </a:p>
        </p:txBody>
      </p:sp>
      <p:sp>
        <p:nvSpPr>
          <p:cNvPr id="17411" name="Line 3"/>
          <p:cNvSpPr>
            <a:spLocks noChangeShapeType="1"/>
          </p:cNvSpPr>
          <p:nvPr/>
        </p:nvSpPr>
        <p:spPr bwMode="auto">
          <a:xfrm>
            <a:off x="1174750" y="2401888"/>
            <a:ext cx="1588" cy="2482850"/>
          </a:xfrm>
          <a:prstGeom prst="line">
            <a:avLst/>
          </a:prstGeom>
          <a:noFill/>
          <a:ln w="0">
            <a:solidFill>
              <a:srgbClr val="000000"/>
            </a:solidFill>
            <a:prstDash val="sysDot"/>
            <a:round/>
            <a:headEnd/>
            <a:tailEnd/>
          </a:ln>
        </p:spPr>
        <p:txBody>
          <a:bodyPr/>
          <a:lstStyle/>
          <a:p>
            <a:endParaRPr lang="fr-FR"/>
          </a:p>
        </p:txBody>
      </p:sp>
      <p:sp>
        <p:nvSpPr>
          <p:cNvPr id="17412" name="Line 4"/>
          <p:cNvSpPr>
            <a:spLocks noChangeShapeType="1"/>
          </p:cNvSpPr>
          <p:nvPr/>
        </p:nvSpPr>
        <p:spPr bwMode="auto">
          <a:xfrm>
            <a:off x="2613025" y="2365375"/>
            <a:ext cx="1588" cy="2519363"/>
          </a:xfrm>
          <a:prstGeom prst="line">
            <a:avLst/>
          </a:prstGeom>
          <a:noFill/>
          <a:ln w="0">
            <a:solidFill>
              <a:srgbClr val="000000"/>
            </a:solidFill>
            <a:prstDash val="sysDot"/>
            <a:round/>
            <a:headEnd/>
            <a:tailEnd/>
          </a:ln>
        </p:spPr>
        <p:txBody>
          <a:bodyPr/>
          <a:lstStyle/>
          <a:p>
            <a:endParaRPr lang="fr-FR"/>
          </a:p>
        </p:txBody>
      </p:sp>
      <p:sp>
        <p:nvSpPr>
          <p:cNvPr id="17413" name="Line 5"/>
          <p:cNvSpPr>
            <a:spLocks noChangeShapeType="1"/>
          </p:cNvSpPr>
          <p:nvPr/>
        </p:nvSpPr>
        <p:spPr bwMode="auto">
          <a:xfrm>
            <a:off x="4052888" y="2401888"/>
            <a:ext cx="1587" cy="2482850"/>
          </a:xfrm>
          <a:prstGeom prst="line">
            <a:avLst/>
          </a:prstGeom>
          <a:noFill/>
          <a:ln w="0">
            <a:solidFill>
              <a:srgbClr val="000000"/>
            </a:solidFill>
            <a:prstDash val="sysDot"/>
            <a:round/>
            <a:headEnd/>
            <a:tailEnd/>
          </a:ln>
        </p:spPr>
        <p:txBody>
          <a:bodyPr/>
          <a:lstStyle/>
          <a:p>
            <a:endParaRPr lang="fr-FR"/>
          </a:p>
        </p:txBody>
      </p:sp>
      <p:sp>
        <p:nvSpPr>
          <p:cNvPr id="17414" name="Line 6"/>
          <p:cNvSpPr>
            <a:spLocks noChangeShapeType="1"/>
          </p:cNvSpPr>
          <p:nvPr/>
        </p:nvSpPr>
        <p:spPr bwMode="auto">
          <a:xfrm>
            <a:off x="5495925" y="2365375"/>
            <a:ext cx="1588" cy="2555875"/>
          </a:xfrm>
          <a:prstGeom prst="line">
            <a:avLst/>
          </a:prstGeom>
          <a:noFill/>
          <a:ln w="0">
            <a:solidFill>
              <a:srgbClr val="000000"/>
            </a:solidFill>
            <a:prstDash val="sysDot"/>
            <a:round/>
            <a:headEnd/>
            <a:tailEnd/>
          </a:ln>
        </p:spPr>
        <p:txBody>
          <a:bodyPr/>
          <a:lstStyle/>
          <a:p>
            <a:endParaRPr lang="fr-FR"/>
          </a:p>
        </p:txBody>
      </p:sp>
      <p:sp>
        <p:nvSpPr>
          <p:cNvPr id="17415" name="Line 7"/>
          <p:cNvSpPr>
            <a:spLocks noChangeShapeType="1"/>
          </p:cNvSpPr>
          <p:nvPr/>
        </p:nvSpPr>
        <p:spPr bwMode="auto">
          <a:xfrm>
            <a:off x="1174750" y="2365375"/>
            <a:ext cx="1401763" cy="1588"/>
          </a:xfrm>
          <a:prstGeom prst="line">
            <a:avLst/>
          </a:prstGeom>
          <a:noFill/>
          <a:ln w="28575">
            <a:solidFill>
              <a:srgbClr val="000000"/>
            </a:solidFill>
            <a:round/>
            <a:headEnd type="triangle" w="med" len="med"/>
            <a:tailEnd type="triangle" w="med" len="med"/>
          </a:ln>
        </p:spPr>
        <p:txBody>
          <a:bodyPr/>
          <a:lstStyle/>
          <a:p>
            <a:endParaRPr lang="fr-FR"/>
          </a:p>
        </p:txBody>
      </p:sp>
      <p:sp>
        <p:nvSpPr>
          <p:cNvPr id="17416" name="Line 8"/>
          <p:cNvSpPr>
            <a:spLocks noChangeShapeType="1"/>
          </p:cNvSpPr>
          <p:nvPr/>
        </p:nvSpPr>
        <p:spPr bwMode="auto">
          <a:xfrm>
            <a:off x="2613025" y="2365375"/>
            <a:ext cx="1406525" cy="1588"/>
          </a:xfrm>
          <a:prstGeom prst="line">
            <a:avLst/>
          </a:prstGeom>
          <a:noFill/>
          <a:ln w="28575">
            <a:solidFill>
              <a:srgbClr val="000000"/>
            </a:solidFill>
            <a:round/>
            <a:headEnd type="triangle" w="med" len="med"/>
            <a:tailEnd type="triangle" w="med" len="med"/>
          </a:ln>
        </p:spPr>
        <p:txBody>
          <a:bodyPr/>
          <a:lstStyle/>
          <a:p>
            <a:endParaRPr lang="fr-FR"/>
          </a:p>
        </p:txBody>
      </p:sp>
      <p:sp>
        <p:nvSpPr>
          <p:cNvPr id="17417" name="Line 9"/>
          <p:cNvSpPr>
            <a:spLocks noChangeShapeType="1"/>
          </p:cNvSpPr>
          <p:nvPr/>
        </p:nvSpPr>
        <p:spPr bwMode="auto">
          <a:xfrm>
            <a:off x="4052888" y="2365375"/>
            <a:ext cx="1443037" cy="1588"/>
          </a:xfrm>
          <a:prstGeom prst="line">
            <a:avLst/>
          </a:prstGeom>
          <a:noFill/>
          <a:ln w="28575">
            <a:solidFill>
              <a:srgbClr val="000000"/>
            </a:solidFill>
            <a:round/>
            <a:headEnd type="triangle" w="med" len="med"/>
            <a:tailEnd type="triangle" w="med" len="med"/>
          </a:ln>
        </p:spPr>
        <p:txBody>
          <a:bodyPr/>
          <a:lstStyle/>
          <a:p>
            <a:endParaRPr lang="fr-FR"/>
          </a:p>
        </p:txBody>
      </p:sp>
      <p:sp>
        <p:nvSpPr>
          <p:cNvPr id="17421" name="Rectangle 13"/>
          <p:cNvSpPr>
            <a:spLocks noChangeArrowheads="1"/>
          </p:cNvSpPr>
          <p:nvPr/>
        </p:nvSpPr>
        <p:spPr bwMode="auto">
          <a:xfrm>
            <a:off x="1338263" y="2057400"/>
            <a:ext cx="10064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d'appro</a:t>
            </a:r>
            <a:endParaRPr lang="fr-FR" sz="1400" b="1">
              <a:solidFill>
                <a:srgbClr val="000000"/>
              </a:solidFill>
              <a:latin typeface="Arial" charset="0"/>
            </a:endParaRPr>
          </a:p>
        </p:txBody>
      </p:sp>
      <p:sp>
        <p:nvSpPr>
          <p:cNvPr id="17422" name="Rectangle 14"/>
          <p:cNvSpPr>
            <a:spLocks noChangeArrowheads="1"/>
          </p:cNvSpPr>
          <p:nvPr/>
        </p:nvSpPr>
        <p:spPr bwMode="auto">
          <a:xfrm>
            <a:off x="2700338" y="2057400"/>
            <a:ext cx="1162050"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d'usinage</a:t>
            </a:r>
            <a:endParaRPr lang="fr-FR" sz="1400" b="1">
              <a:solidFill>
                <a:srgbClr val="000000"/>
              </a:solidFill>
              <a:latin typeface="Arial" charset="0"/>
            </a:endParaRPr>
          </a:p>
        </p:txBody>
      </p:sp>
      <p:sp>
        <p:nvSpPr>
          <p:cNvPr id="17423" name="Rectangle 15"/>
          <p:cNvSpPr>
            <a:spLocks noChangeArrowheads="1"/>
          </p:cNvSpPr>
          <p:nvPr/>
        </p:nvSpPr>
        <p:spPr bwMode="auto">
          <a:xfrm>
            <a:off x="4048125" y="2057400"/>
            <a:ext cx="1333500"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de montage</a:t>
            </a:r>
            <a:endParaRPr lang="fr-FR" sz="1400" b="1">
              <a:solidFill>
                <a:srgbClr val="000000"/>
              </a:solidFill>
              <a:latin typeface="Arial" charset="0"/>
            </a:endParaRPr>
          </a:p>
        </p:txBody>
      </p:sp>
      <p:sp>
        <p:nvSpPr>
          <p:cNvPr id="17424" name="Rectangle 16"/>
          <p:cNvSpPr>
            <a:spLocks noChangeArrowheads="1"/>
          </p:cNvSpPr>
          <p:nvPr/>
        </p:nvSpPr>
        <p:spPr bwMode="auto">
          <a:xfrm>
            <a:off x="4741863" y="2492375"/>
            <a:ext cx="13874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Stock produits finis</a:t>
            </a:r>
            <a:endParaRPr lang="fr-FR" sz="1400" b="1">
              <a:solidFill>
                <a:srgbClr val="000000"/>
              </a:solidFill>
              <a:latin typeface="Arial" charset="0"/>
            </a:endParaRPr>
          </a:p>
        </p:txBody>
      </p:sp>
      <p:sp>
        <p:nvSpPr>
          <p:cNvPr id="17425" name="Rectangle 17"/>
          <p:cNvSpPr>
            <a:spLocks noChangeArrowheads="1"/>
          </p:cNvSpPr>
          <p:nvPr/>
        </p:nvSpPr>
        <p:spPr bwMode="auto">
          <a:xfrm>
            <a:off x="3409950" y="3213100"/>
            <a:ext cx="1166813"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Stock de pièces</a:t>
            </a:r>
            <a:endParaRPr lang="fr-FR" sz="1400" b="1">
              <a:solidFill>
                <a:srgbClr val="000000"/>
              </a:solidFill>
              <a:latin typeface="Arial" charset="0"/>
            </a:endParaRPr>
          </a:p>
        </p:txBody>
      </p:sp>
      <p:sp>
        <p:nvSpPr>
          <p:cNvPr id="17426" name="Rectangle 18"/>
          <p:cNvSpPr>
            <a:spLocks noChangeArrowheads="1"/>
          </p:cNvSpPr>
          <p:nvPr/>
        </p:nvSpPr>
        <p:spPr bwMode="auto">
          <a:xfrm>
            <a:off x="1517650" y="3894138"/>
            <a:ext cx="2106613"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Stock de matières premières</a:t>
            </a:r>
            <a:endParaRPr lang="fr-FR" sz="1400" b="1">
              <a:solidFill>
                <a:srgbClr val="000000"/>
              </a:solidFill>
              <a:latin typeface="Arial" charset="0"/>
            </a:endParaRPr>
          </a:p>
        </p:txBody>
      </p:sp>
      <p:sp>
        <p:nvSpPr>
          <p:cNvPr id="17427" name="Rectangle 19"/>
          <p:cNvSpPr>
            <a:spLocks noChangeArrowheads="1"/>
          </p:cNvSpPr>
          <p:nvPr/>
        </p:nvSpPr>
        <p:spPr bwMode="auto">
          <a:xfrm>
            <a:off x="6248400" y="2057400"/>
            <a:ext cx="681038"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Délai de</a:t>
            </a:r>
          </a:p>
          <a:p>
            <a:pPr algn="ctr" eaLnBrk="0" hangingPunct="0">
              <a:lnSpc>
                <a:spcPct val="90000"/>
              </a:lnSpc>
            </a:pPr>
            <a:r>
              <a:rPr lang="fr-FR" sz="1300" b="1" i="1">
                <a:solidFill>
                  <a:srgbClr val="000000"/>
                </a:solidFill>
                <a:latin typeface="Arial" charset="0"/>
              </a:rPr>
              <a:t>livraison</a:t>
            </a:r>
            <a:endParaRPr lang="fr-FR" sz="1400" b="1">
              <a:solidFill>
                <a:srgbClr val="000000"/>
              </a:solidFill>
              <a:latin typeface="Arial" charset="0"/>
            </a:endParaRPr>
          </a:p>
        </p:txBody>
      </p:sp>
      <p:sp>
        <p:nvSpPr>
          <p:cNvPr id="17428" name="Rectangle 20"/>
          <p:cNvSpPr>
            <a:spLocks noChangeArrowheads="1"/>
          </p:cNvSpPr>
          <p:nvPr/>
        </p:nvSpPr>
        <p:spPr bwMode="auto">
          <a:xfrm>
            <a:off x="6159500" y="2851150"/>
            <a:ext cx="249238"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nul</a:t>
            </a:r>
            <a:endParaRPr lang="fr-FR" sz="1400" b="1">
              <a:solidFill>
                <a:srgbClr val="000000"/>
              </a:solidFill>
              <a:latin typeface="Arial" charset="0"/>
            </a:endParaRPr>
          </a:p>
        </p:txBody>
      </p:sp>
      <p:sp>
        <p:nvSpPr>
          <p:cNvPr id="17429" name="Rectangle 21"/>
          <p:cNvSpPr>
            <a:spLocks noChangeArrowheads="1"/>
          </p:cNvSpPr>
          <p:nvPr/>
        </p:nvSpPr>
        <p:spPr bwMode="auto">
          <a:xfrm>
            <a:off x="6018213" y="3409950"/>
            <a:ext cx="842962"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de </a:t>
            </a:r>
            <a:endParaRPr lang="fr-FR" sz="1400" b="1">
              <a:solidFill>
                <a:srgbClr val="000000"/>
              </a:solidFill>
              <a:latin typeface="Arial" charset="0"/>
            </a:endParaRPr>
          </a:p>
        </p:txBody>
      </p:sp>
      <p:sp>
        <p:nvSpPr>
          <p:cNvPr id="17430" name="Rectangle 22"/>
          <p:cNvSpPr>
            <a:spLocks noChangeArrowheads="1"/>
          </p:cNvSpPr>
          <p:nvPr/>
        </p:nvSpPr>
        <p:spPr bwMode="auto">
          <a:xfrm>
            <a:off x="6078538" y="3589338"/>
            <a:ext cx="690562"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montage</a:t>
            </a:r>
            <a:endParaRPr lang="fr-FR" sz="1400" b="1">
              <a:solidFill>
                <a:srgbClr val="000000"/>
              </a:solidFill>
              <a:latin typeface="Arial" charset="0"/>
            </a:endParaRPr>
          </a:p>
        </p:txBody>
      </p:sp>
      <p:sp>
        <p:nvSpPr>
          <p:cNvPr id="17431" name="Rectangle 23"/>
          <p:cNvSpPr>
            <a:spLocks noChangeArrowheads="1"/>
          </p:cNvSpPr>
          <p:nvPr/>
        </p:nvSpPr>
        <p:spPr bwMode="auto">
          <a:xfrm>
            <a:off x="5770563" y="4057650"/>
            <a:ext cx="1417637"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d'usinage </a:t>
            </a:r>
            <a:endParaRPr lang="fr-FR" sz="1400" b="1">
              <a:solidFill>
                <a:srgbClr val="000000"/>
              </a:solidFill>
              <a:latin typeface="Arial" charset="0"/>
            </a:endParaRPr>
          </a:p>
        </p:txBody>
      </p:sp>
      <p:sp>
        <p:nvSpPr>
          <p:cNvPr id="17432" name="Rectangle 24"/>
          <p:cNvSpPr>
            <a:spLocks noChangeArrowheads="1"/>
          </p:cNvSpPr>
          <p:nvPr/>
        </p:nvSpPr>
        <p:spPr bwMode="auto">
          <a:xfrm>
            <a:off x="5711825" y="4237038"/>
            <a:ext cx="1533525"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de montage</a:t>
            </a:r>
            <a:endParaRPr lang="fr-FR" sz="1400" b="1">
              <a:solidFill>
                <a:srgbClr val="000000"/>
              </a:solidFill>
              <a:latin typeface="Arial" charset="0"/>
            </a:endParaRPr>
          </a:p>
        </p:txBody>
      </p:sp>
      <p:sp>
        <p:nvSpPr>
          <p:cNvPr id="17433" name="Rectangle 25"/>
          <p:cNvSpPr>
            <a:spLocks noChangeArrowheads="1"/>
          </p:cNvSpPr>
          <p:nvPr/>
        </p:nvSpPr>
        <p:spPr bwMode="auto">
          <a:xfrm>
            <a:off x="5954713" y="4576763"/>
            <a:ext cx="1204912"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d'appro</a:t>
            </a:r>
            <a:endParaRPr lang="fr-FR" sz="1400" b="1">
              <a:solidFill>
                <a:srgbClr val="000000"/>
              </a:solidFill>
              <a:latin typeface="Arial" charset="0"/>
            </a:endParaRPr>
          </a:p>
        </p:txBody>
      </p:sp>
      <p:sp>
        <p:nvSpPr>
          <p:cNvPr id="17434" name="Rectangle 26"/>
          <p:cNvSpPr>
            <a:spLocks noChangeArrowheads="1"/>
          </p:cNvSpPr>
          <p:nvPr/>
        </p:nvSpPr>
        <p:spPr bwMode="auto">
          <a:xfrm>
            <a:off x="5867400" y="4759325"/>
            <a:ext cx="1371600"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d'usinage</a:t>
            </a:r>
            <a:endParaRPr lang="fr-FR" sz="1400" b="1">
              <a:solidFill>
                <a:srgbClr val="000000"/>
              </a:solidFill>
              <a:latin typeface="Arial" charset="0"/>
            </a:endParaRPr>
          </a:p>
        </p:txBody>
      </p:sp>
      <p:sp>
        <p:nvSpPr>
          <p:cNvPr id="17435" name="Rectangle 27"/>
          <p:cNvSpPr>
            <a:spLocks noChangeArrowheads="1"/>
          </p:cNvSpPr>
          <p:nvPr/>
        </p:nvSpPr>
        <p:spPr bwMode="auto">
          <a:xfrm>
            <a:off x="5781675" y="4941888"/>
            <a:ext cx="1533525" cy="179387"/>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 cycle de montage</a:t>
            </a:r>
            <a:endParaRPr lang="fr-FR" sz="1400" b="1">
              <a:solidFill>
                <a:srgbClr val="000000"/>
              </a:solidFill>
              <a:latin typeface="Arial" charset="0"/>
            </a:endParaRPr>
          </a:p>
        </p:txBody>
      </p:sp>
      <p:sp>
        <p:nvSpPr>
          <p:cNvPr id="17436" name="Rectangle 28"/>
          <p:cNvSpPr>
            <a:spLocks noChangeArrowheads="1"/>
          </p:cNvSpPr>
          <p:nvPr/>
        </p:nvSpPr>
        <p:spPr bwMode="auto">
          <a:xfrm>
            <a:off x="3041650" y="5118100"/>
            <a:ext cx="21748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Fabrication par anticipation</a:t>
            </a:r>
            <a:endParaRPr lang="fr-FR" sz="1400" b="1">
              <a:solidFill>
                <a:srgbClr val="000000"/>
              </a:solidFill>
              <a:latin typeface="Arial" charset="0"/>
            </a:endParaRPr>
          </a:p>
        </p:txBody>
      </p:sp>
      <p:sp>
        <p:nvSpPr>
          <p:cNvPr id="17437" name="Rectangle 29"/>
          <p:cNvSpPr>
            <a:spLocks noChangeArrowheads="1"/>
          </p:cNvSpPr>
          <p:nvPr/>
        </p:nvSpPr>
        <p:spPr bwMode="auto">
          <a:xfrm>
            <a:off x="3035300" y="5476875"/>
            <a:ext cx="2116138"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latin typeface="Arial" charset="0"/>
              </a:rPr>
              <a:t>Fabrication sur commande</a:t>
            </a:r>
            <a:endParaRPr lang="fr-FR" sz="1400" b="1">
              <a:solidFill>
                <a:srgbClr val="000000"/>
              </a:solidFill>
              <a:latin typeface="Arial" charset="0"/>
            </a:endParaRPr>
          </a:p>
        </p:txBody>
      </p:sp>
      <p:sp>
        <p:nvSpPr>
          <p:cNvPr id="17438" name="Rectangle 30"/>
          <p:cNvSpPr>
            <a:spLocks noChangeArrowheads="1"/>
          </p:cNvSpPr>
          <p:nvPr/>
        </p:nvSpPr>
        <p:spPr bwMode="auto">
          <a:xfrm>
            <a:off x="7958138" y="4756150"/>
            <a:ext cx="41275" cy="179388"/>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b="1" i="1">
                <a:solidFill>
                  <a:srgbClr val="000000"/>
                </a:solidFill>
              </a:rPr>
              <a:t>.</a:t>
            </a:r>
            <a:endParaRPr lang="fr-FR" sz="1400" b="1">
              <a:solidFill>
                <a:srgbClr val="000000"/>
              </a:solidFill>
              <a:latin typeface="Arial" charset="0"/>
            </a:endParaRPr>
          </a:p>
        </p:txBody>
      </p:sp>
      <p:sp>
        <p:nvSpPr>
          <p:cNvPr id="17439" name="Rectangle 31"/>
          <p:cNvSpPr>
            <a:spLocks noChangeArrowheads="1"/>
          </p:cNvSpPr>
          <p:nvPr/>
        </p:nvSpPr>
        <p:spPr bwMode="auto">
          <a:xfrm>
            <a:off x="7440613" y="2590800"/>
            <a:ext cx="1135062" cy="665163"/>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Fabrication</a:t>
            </a:r>
          </a:p>
          <a:p>
            <a:pPr algn="ctr" eaLnBrk="0" hangingPunct="0">
              <a:lnSpc>
                <a:spcPct val="90000"/>
              </a:lnSpc>
            </a:pPr>
            <a:r>
              <a:rPr lang="fr-FR" sz="1400" b="1">
                <a:solidFill>
                  <a:srgbClr val="000000"/>
                </a:solidFill>
                <a:latin typeface="Arial" charset="0"/>
              </a:rPr>
              <a:t>sur stock</a:t>
            </a:r>
          </a:p>
          <a:p>
            <a:pPr algn="ctr" eaLnBrk="0" hangingPunct="0">
              <a:lnSpc>
                <a:spcPct val="90000"/>
              </a:lnSpc>
            </a:pPr>
            <a:r>
              <a:rPr lang="fr-FR" sz="1400" b="1">
                <a:solidFill>
                  <a:srgbClr val="000000"/>
                </a:solidFill>
                <a:latin typeface="Arial" charset="0"/>
              </a:rPr>
              <a:t>(MTS)</a:t>
            </a:r>
          </a:p>
        </p:txBody>
      </p:sp>
      <p:sp>
        <p:nvSpPr>
          <p:cNvPr id="17440" name="Rectangle 32"/>
          <p:cNvSpPr>
            <a:spLocks noChangeArrowheads="1"/>
          </p:cNvSpPr>
          <p:nvPr/>
        </p:nvSpPr>
        <p:spPr bwMode="auto">
          <a:xfrm>
            <a:off x="7277100" y="3276600"/>
            <a:ext cx="1462088" cy="665163"/>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Assemblage</a:t>
            </a:r>
          </a:p>
          <a:p>
            <a:pPr algn="ctr" eaLnBrk="0" hangingPunct="0">
              <a:lnSpc>
                <a:spcPct val="90000"/>
              </a:lnSpc>
            </a:pPr>
            <a:r>
              <a:rPr lang="fr-FR" sz="1400" b="1">
                <a:solidFill>
                  <a:srgbClr val="000000"/>
                </a:solidFill>
                <a:latin typeface="Arial" charset="0"/>
              </a:rPr>
              <a:t>à la commande</a:t>
            </a:r>
          </a:p>
          <a:p>
            <a:pPr algn="ctr" eaLnBrk="0" hangingPunct="0">
              <a:lnSpc>
                <a:spcPct val="90000"/>
              </a:lnSpc>
            </a:pPr>
            <a:r>
              <a:rPr lang="fr-FR" sz="1400" b="1">
                <a:solidFill>
                  <a:srgbClr val="000000"/>
                </a:solidFill>
                <a:latin typeface="Arial" charset="0"/>
              </a:rPr>
              <a:t>(ATO)</a:t>
            </a:r>
          </a:p>
        </p:txBody>
      </p:sp>
      <p:sp>
        <p:nvSpPr>
          <p:cNvPr id="17441" name="Rectangle 33"/>
          <p:cNvSpPr>
            <a:spLocks noChangeArrowheads="1"/>
          </p:cNvSpPr>
          <p:nvPr/>
        </p:nvSpPr>
        <p:spPr bwMode="auto">
          <a:xfrm>
            <a:off x="7277100" y="3962400"/>
            <a:ext cx="1462088" cy="665163"/>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Fabrication</a:t>
            </a:r>
          </a:p>
          <a:p>
            <a:pPr algn="ctr" eaLnBrk="0" hangingPunct="0">
              <a:lnSpc>
                <a:spcPct val="90000"/>
              </a:lnSpc>
            </a:pPr>
            <a:r>
              <a:rPr lang="fr-FR" sz="1400" b="1">
                <a:solidFill>
                  <a:srgbClr val="000000"/>
                </a:solidFill>
                <a:latin typeface="Arial" charset="0"/>
              </a:rPr>
              <a:t>à la commande</a:t>
            </a:r>
          </a:p>
          <a:p>
            <a:pPr algn="ctr" eaLnBrk="0" hangingPunct="0">
              <a:lnSpc>
                <a:spcPct val="90000"/>
              </a:lnSpc>
            </a:pPr>
            <a:r>
              <a:rPr lang="fr-FR" sz="1400" b="1">
                <a:solidFill>
                  <a:srgbClr val="000000"/>
                </a:solidFill>
                <a:latin typeface="Arial" charset="0"/>
              </a:rPr>
              <a:t>(MTO)</a:t>
            </a:r>
          </a:p>
        </p:txBody>
      </p:sp>
      <p:sp>
        <p:nvSpPr>
          <p:cNvPr id="17442" name="Rectangle 34"/>
          <p:cNvSpPr>
            <a:spLocks noChangeArrowheads="1"/>
          </p:cNvSpPr>
          <p:nvPr/>
        </p:nvSpPr>
        <p:spPr bwMode="auto">
          <a:xfrm>
            <a:off x="7666038" y="4724400"/>
            <a:ext cx="684212" cy="473075"/>
          </a:xfrm>
          <a:prstGeom prst="rect">
            <a:avLst/>
          </a:prstGeom>
          <a:noFill/>
          <a:ln w="12700">
            <a:noFill/>
            <a:miter lim="800000"/>
            <a:headEnd/>
            <a:tailEnd/>
          </a:ln>
        </p:spPr>
        <p:txBody>
          <a:bodyPr wrap="none" lIns="90488" tIns="44450" rIns="90488" bIns="44450">
            <a:spAutoFit/>
          </a:bodyPr>
          <a:lstStyle/>
          <a:p>
            <a:pPr algn="ctr" eaLnBrk="0" hangingPunct="0">
              <a:lnSpc>
                <a:spcPct val="90000"/>
              </a:lnSpc>
            </a:pPr>
            <a:r>
              <a:rPr lang="fr-FR" sz="1400" b="1">
                <a:solidFill>
                  <a:srgbClr val="000000"/>
                </a:solidFill>
                <a:latin typeface="Arial" charset="0"/>
              </a:rPr>
              <a:t>Projet</a:t>
            </a:r>
          </a:p>
          <a:p>
            <a:pPr algn="ctr" eaLnBrk="0" hangingPunct="0">
              <a:lnSpc>
                <a:spcPct val="90000"/>
              </a:lnSpc>
            </a:pPr>
            <a:r>
              <a:rPr lang="fr-FR" sz="1400" b="1">
                <a:solidFill>
                  <a:srgbClr val="000000"/>
                </a:solidFill>
                <a:latin typeface="Arial" charset="0"/>
              </a:rPr>
              <a:t>(ETO)</a:t>
            </a:r>
          </a:p>
        </p:txBody>
      </p:sp>
      <p:sp>
        <p:nvSpPr>
          <p:cNvPr id="17443" name="Line 35"/>
          <p:cNvSpPr>
            <a:spLocks noChangeShapeType="1"/>
          </p:cNvSpPr>
          <p:nvPr/>
        </p:nvSpPr>
        <p:spPr bwMode="auto">
          <a:xfrm>
            <a:off x="2819400" y="4343400"/>
            <a:ext cx="2667000" cy="0"/>
          </a:xfrm>
          <a:prstGeom prst="line">
            <a:avLst/>
          </a:prstGeom>
          <a:noFill/>
          <a:ln w="76200">
            <a:solidFill>
              <a:srgbClr val="FF3300"/>
            </a:solidFill>
            <a:round/>
            <a:headEnd/>
            <a:tailEnd type="triangle" w="med" len="med"/>
          </a:ln>
        </p:spPr>
        <p:txBody>
          <a:bodyPr wrap="none" anchor="ctr"/>
          <a:lstStyle/>
          <a:p>
            <a:endParaRPr lang="fr-FR"/>
          </a:p>
        </p:txBody>
      </p:sp>
      <p:sp>
        <p:nvSpPr>
          <p:cNvPr id="17444" name="Line 36"/>
          <p:cNvSpPr>
            <a:spLocks noChangeShapeType="1"/>
          </p:cNvSpPr>
          <p:nvPr/>
        </p:nvSpPr>
        <p:spPr bwMode="auto">
          <a:xfrm>
            <a:off x="4267200" y="3657600"/>
            <a:ext cx="1219200" cy="0"/>
          </a:xfrm>
          <a:prstGeom prst="line">
            <a:avLst/>
          </a:prstGeom>
          <a:noFill/>
          <a:ln w="76200">
            <a:solidFill>
              <a:srgbClr val="FF3300"/>
            </a:solidFill>
            <a:round/>
            <a:headEnd/>
            <a:tailEnd type="triangle" w="med" len="med"/>
          </a:ln>
        </p:spPr>
        <p:txBody>
          <a:bodyPr wrap="none" anchor="ctr"/>
          <a:lstStyle/>
          <a:p>
            <a:endParaRPr lang="fr-FR"/>
          </a:p>
        </p:txBody>
      </p:sp>
      <p:sp>
        <p:nvSpPr>
          <p:cNvPr id="17445" name="Line 37"/>
          <p:cNvSpPr>
            <a:spLocks noChangeShapeType="1"/>
          </p:cNvSpPr>
          <p:nvPr/>
        </p:nvSpPr>
        <p:spPr bwMode="auto">
          <a:xfrm>
            <a:off x="1143000" y="4876800"/>
            <a:ext cx="4343400" cy="0"/>
          </a:xfrm>
          <a:prstGeom prst="line">
            <a:avLst/>
          </a:prstGeom>
          <a:noFill/>
          <a:ln w="76200">
            <a:solidFill>
              <a:srgbClr val="FF3300"/>
            </a:solidFill>
            <a:round/>
            <a:headEnd/>
            <a:tailEnd type="triangle" w="med" len="med"/>
          </a:ln>
        </p:spPr>
        <p:txBody>
          <a:bodyPr wrap="none" anchor="ctr"/>
          <a:lstStyle/>
          <a:p>
            <a:endParaRPr lang="fr-FR"/>
          </a:p>
        </p:txBody>
      </p:sp>
      <p:sp>
        <p:nvSpPr>
          <p:cNvPr id="17446" name="Line 38"/>
          <p:cNvSpPr>
            <a:spLocks noChangeShapeType="1"/>
          </p:cNvSpPr>
          <p:nvPr/>
        </p:nvSpPr>
        <p:spPr bwMode="auto">
          <a:xfrm>
            <a:off x="1981200" y="5562600"/>
            <a:ext cx="914400" cy="0"/>
          </a:xfrm>
          <a:prstGeom prst="line">
            <a:avLst/>
          </a:prstGeom>
          <a:noFill/>
          <a:ln w="38100">
            <a:solidFill>
              <a:srgbClr val="FF3300"/>
            </a:solidFill>
            <a:round/>
            <a:headEnd/>
            <a:tailEnd type="triangle" w="med" len="med"/>
          </a:ln>
        </p:spPr>
        <p:txBody>
          <a:bodyPr wrap="none" anchor="ctr"/>
          <a:lstStyle/>
          <a:p>
            <a:endParaRPr lang="fr-FR"/>
          </a:p>
        </p:txBody>
      </p:sp>
      <p:sp>
        <p:nvSpPr>
          <p:cNvPr id="17447" name="Line 39"/>
          <p:cNvSpPr>
            <a:spLocks noChangeShapeType="1"/>
          </p:cNvSpPr>
          <p:nvPr/>
        </p:nvSpPr>
        <p:spPr bwMode="auto">
          <a:xfrm>
            <a:off x="1981200" y="5181600"/>
            <a:ext cx="914400" cy="0"/>
          </a:xfrm>
          <a:prstGeom prst="line">
            <a:avLst/>
          </a:prstGeom>
          <a:noFill/>
          <a:ln w="38100">
            <a:solidFill>
              <a:srgbClr val="00CC00"/>
            </a:solidFill>
            <a:round/>
            <a:headEnd/>
            <a:tailEnd type="triangle" w="med" len="med"/>
          </a:ln>
        </p:spPr>
        <p:txBody>
          <a:bodyPr wrap="none" anchor="ctr"/>
          <a:lstStyle/>
          <a:p>
            <a:endParaRPr lang="fr-FR"/>
          </a:p>
        </p:txBody>
      </p:sp>
      <p:sp>
        <p:nvSpPr>
          <p:cNvPr id="17448" name="Line 40"/>
          <p:cNvSpPr>
            <a:spLocks noChangeShapeType="1"/>
          </p:cNvSpPr>
          <p:nvPr/>
        </p:nvSpPr>
        <p:spPr bwMode="auto">
          <a:xfrm>
            <a:off x="1143000" y="4343400"/>
            <a:ext cx="1295400" cy="0"/>
          </a:xfrm>
          <a:prstGeom prst="line">
            <a:avLst/>
          </a:prstGeom>
          <a:noFill/>
          <a:ln w="76200">
            <a:solidFill>
              <a:srgbClr val="00CC00"/>
            </a:solidFill>
            <a:round/>
            <a:headEnd/>
            <a:tailEnd type="triangle" w="med" len="med"/>
          </a:ln>
        </p:spPr>
        <p:txBody>
          <a:bodyPr wrap="none" anchor="ctr"/>
          <a:lstStyle/>
          <a:p>
            <a:endParaRPr lang="fr-FR"/>
          </a:p>
        </p:txBody>
      </p:sp>
      <p:sp>
        <p:nvSpPr>
          <p:cNvPr id="17449" name="Line 41"/>
          <p:cNvSpPr>
            <a:spLocks noChangeShapeType="1"/>
          </p:cNvSpPr>
          <p:nvPr/>
        </p:nvSpPr>
        <p:spPr bwMode="auto">
          <a:xfrm>
            <a:off x="1143000" y="3657600"/>
            <a:ext cx="2743200" cy="0"/>
          </a:xfrm>
          <a:prstGeom prst="line">
            <a:avLst/>
          </a:prstGeom>
          <a:noFill/>
          <a:ln w="76200">
            <a:solidFill>
              <a:srgbClr val="00CC00"/>
            </a:solidFill>
            <a:round/>
            <a:headEnd/>
            <a:tailEnd type="triangle" w="med" len="med"/>
          </a:ln>
        </p:spPr>
        <p:txBody>
          <a:bodyPr wrap="none" anchor="ctr"/>
          <a:lstStyle/>
          <a:p>
            <a:endParaRPr lang="fr-FR"/>
          </a:p>
        </p:txBody>
      </p:sp>
      <p:sp>
        <p:nvSpPr>
          <p:cNvPr id="17450" name="Line 42"/>
          <p:cNvSpPr>
            <a:spLocks noChangeShapeType="1"/>
          </p:cNvSpPr>
          <p:nvPr/>
        </p:nvSpPr>
        <p:spPr bwMode="auto">
          <a:xfrm>
            <a:off x="1143000" y="2971800"/>
            <a:ext cx="4191000" cy="0"/>
          </a:xfrm>
          <a:prstGeom prst="line">
            <a:avLst/>
          </a:prstGeom>
          <a:noFill/>
          <a:ln w="76200">
            <a:solidFill>
              <a:srgbClr val="00CC00"/>
            </a:solidFill>
            <a:round/>
            <a:headEnd/>
            <a:tailEnd type="triangle" w="med" len="med"/>
          </a:ln>
        </p:spPr>
        <p:txBody>
          <a:bodyPr wrap="none" anchor="ctr"/>
          <a:lstStyle/>
          <a:p>
            <a:endParaRPr lang="fr-FR"/>
          </a:p>
        </p:txBody>
      </p:sp>
      <p:sp>
        <p:nvSpPr>
          <p:cNvPr id="43" name="AutoShape 35"/>
          <p:cNvSpPr>
            <a:spLocks/>
          </p:cNvSpPr>
          <p:nvPr>
            <p:custDataLst>
              <p:tags r:id="rId1"/>
            </p:custDataLst>
          </p:nvPr>
        </p:nvSpPr>
        <p:spPr bwMode="auto">
          <a:xfrm>
            <a:off x="5292080" y="2656285"/>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PF</a:t>
            </a:r>
            <a:endParaRPr lang="fr-FR" sz="1200" dirty="0">
              <a:solidFill>
                <a:srgbClr val="FFFFFF"/>
              </a:solidFill>
              <a:latin typeface="+mj-lt"/>
              <a:ea typeface="ＭＳ Ｐゴシック" charset="0"/>
              <a:cs typeface="Arial Narrow"/>
            </a:endParaRPr>
          </a:p>
        </p:txBody>
      </p:sp>
      <p:sp>
        <p:nvSpPr>
          <p:cNvPr id="44" name="AutoShape 36"/>
          <p:cNvSpPr>
            <a:spLocks/>
          </p:cNvSpPr>
          <p:nvPr>
            <p:custDataLst>
              <p:tags r:id="rId2"/>
            </p:custDataLst>
          </p:nvPr>
        </p:nvSpPr>
        <p:spPr bwMode="auto">
          <a:xfrm>
            <a:off x="3779912" y="3356992"/>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EC</a:t>
            </a:r>
            <a:endParaRPr lang="fr-FR" sz="1200" dirty="0">
              <a:solidFill>
                <a:srgbClr val="FFFFFF"/>
              </a:solidFill>
              <a:latin typeface="+mj-lt"/>
              <a:ea typeface="ＭＳ Ｐゴシック" charset="0"/>
              <a:cs typeface="Arial Narrow"/>
            </a:endParaRPr>
          </a:p>
        </p:txBody>
      </p:sp>
      <p:sp>
        <p:nvSpPr>
          <p:cNvPr id="45" name="AutoShape 37"/>
          <p:cNvSpPr>
            <a:spLocks/>
          </p:cNvSpPr>
          <p:nvPr>
            <p:custDataLst>
              <p:tags r:id="rId3"/>
            </p:custDataLst>
          </p:nvPr>
        </p:nvSpPr>
        <p:spPr bwMode="auto">
          <a:xfrm>
            <a:off x="2397894" y="4022527"/>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MP</a:t>
            </a:r>
            <a:endParaRPr lang="fr-FR" sz="1200" dirty="0">
              <a:solidFill>
                <a:srgbClr val="FFFFFF"/>
              </a:solidFill>
              <a:latin typeface="+mj-lt"/>
              <a:ea typeface="ＭＳ Ｐゴシック" charset="0"/>
              <a:cs typeface="Arial Narrow"/>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990600"/>
            <a:ext cx="8534400" cy="457200"/>
          </a:xfrm>
          <a:noFill/>
        </p:spPr>
        <p:txBody>
          <a:bodyPr lIns="90488" tIns="44450" rIns="90488" bIns="44450"/>
          <a:lstStyle/>
          <a:p>
            <a:pPr eaLnBrk="1" hangingPunct="1"/>
            <a:r>
              <a:rPr lang="fr-FR" dirty="0" smtClean="0"/>
              <a:t>Typologie selon le point de pénétration des commandes dans la chaîne logistique</a:t>
            </a:r>
          </a:p>
        </p:txBody>
      </p:sp>
      <p:sp>
        <p:nvSpPr>
          <p:cNvPr id="19459" name="Line 3"/>
          <p:cNvSpPr>
            <a:spLocks noChangeShapeType="1"/>
          </p:cNvSpPr>
          <p:nvPr/>
        </p:nvSpPr>
        <p:spPr bwMode="auto">
          <a:xfrm>
            <a:off x="1143000" y="2438400"/>
            <a:ext cx="0" cy="2476500"/>
          </a:xfrm>
          <a:prstGeom prst="line">
            <a:avLst/>
          </a:prstGeom>
          <a:noFill/>
          <a:ln w="12700">
            <a:solidFill>
              <a:srgbClr val="000000"/>
            </a:solidFill>
            <a:round/>
            <a:headEnd/>
            <a:tailEnd/>
          </a:ln>
        </p:spPr>
        <p:txBody>
          <a:bodyPr wrap="none" anchor="ctr"/>
          <a:lstStyle/>
          <a:p>
            <a:endParaRPr lang="fr-FR"/>
          </a:p>
        </p:txBody>
      </p:sp>
      <p:sp>
        <p:nvSpPr>
          <p:cNvPr id="19460" name="Line 4"/>
          <p:cNvSpPr>
            <a:spLocks noChangeShapeType="1"/>
          </p:cNvSpPr>
          <p:nvPr/>
        </p:nvSpPr>
        <p:spPr bwMode="auto">
          <a:xfrm>
            <a:off x="2616200" y="2371725"/>
            <a:ext cx="0" cy="2513013"/>
          </a:xfrm>
          <a:prstGeom prst="line">
            <a:avLst/>
          </a:prstGeom>
          <a:noFill/>
          <a:ln w="12700">
            <a:solidFill>
              <a:srgbClr val="000000"/>
            </a:solidFill>
            <a:round/>
            <a:headEnd/>
            <a:tailEnd/>
          </a:ln>
        </p:spPr>
        <p:txBody>
          <a:bodyPr wrap="none" anchor="ctr"/>
          <a:lstStyle/>
          <a:p>
            <a:endParaRPr lang="fr-FR"/>
          </a:p>
        </p:txBody>
      </p:sp>
      <p:sp>
        <p:nvSpPr>
          <p:cNvPr id="19461" name="Line 5"/>
          <p:cNvSpPr>
            <a:spLocks noChangeShapeType="1"/>
          </p:cNvSpPr>
          <p:nvPr/>
        </p:nvSpPr>
        <p:spPr bwMode="auto">
          <a:xfrm>
            <a:off x="4057650" y="2408238"/>
            <a:ext cx="0" cy="2476500"/>
          </a:xfrm>
          <a:prstGeom prst="line">
            <a:avLst/>
          </a:prstGeom>
          <a:noFill/>
          <a:ln w="12700">
            <a:solidFill>
              <a:srgbClr val="000000"/>
            </a:solidFill>
            <a:round/>
            <a:headEnd/>
            <a:tailEnd/>
          </a:ln>
        </p:spPr>
        <p:txBody>
          <a:bodyPr wrap="none" anchor="ctr"/>
          <a:lstStyle/>
          <a:p>
            <a:endParaRPr lang="fr-FR"/>
          </a:p>
        </p:txBody>
      </p:sp>
      <p:sp>
        <p:nvSpPr>
          <p:cNvPr id="19462" name="Line 6"/>
          <p:cNvSpPr>
            <a:spLocks noChangeShapeType="1"/>
          </p:cNvSpPr>
          <p:nvPr/>
        </p:nvSpPr>
        <p:spPr bwMode="auto">
          <a:xfrm>
            <a:off x="5500688" y="2371725"/>
            <a:ext cx="0" cy="2549525"/>
          </a:xfrm>
          <a:prstGeom prst="line">
            <a:avLst/>
          </a:prstGeom>
          <a:noFill/>
          <a:ln w="12700">
            <a:solidFill>
              <a:srgbClr val="000000"/>
            </a:solidFill>
            <a:round/>
            <a:headEnd/>
            <a:tailEnd/>
          </a:ln>
        </p:spPr>
        <p:txBody>
          <a:bodyPr wrap="none" anchor="ctr"/>
          <a:lstStyle/>
          <a:p>
            <a:endParaRPr lang="fr-FR"/>
          </a:p>
        </p:txBody>
      </p:sp>
      <p:sp>
        <p:nvSpPr>
          <p:cNvPr id="19463" name="Line 7"/>
          <p:cNvSpPr>
            <a:spLocks noChangeShapeType="1"/>
          </p:cNvSpPr>
          <p:nvPr/>
        </p:nvSpPr>
        <p:spPr bwMode="auto">
          <a:xfrm>
            <a:off x="1181100" y="2365375"/>
            <a:ext cx="1392238" cy="0"/>
          </a:xfrm>
          <a:prstGeom prst="line">
            <a:avLst/>
          </a:prstGeom>
          <a:noFill/>
          <a:ln w="28575">
            <a:solidFill>
              <a:srgbClr val="000000"/>
            </a:solidFill>
            <a:round/>
            <a:headEnd type="triangle" w="med" len="med"/>
            <a:tailEnd type="triangle" w="med" len="med"/>
          </a:ln>
        </p:spPr>
        <p:txBody>
          <a:bodyPr wrap="none" anchor="ctr"/>
          <a:lstStyle/>
          <a:p>
            <a:endParaRPr lang="fr-FR"/>
          </a:p>
        </p:txBody>
      </p:sp>
      <p:sp>
        <p:nvSpPr>
          <p:cNvPr id="19464" name="Line 8"/>
          <p:cNvSpPr>
            <a:spLocks noChangeShapeType="1"/>
          </p:cNvSpPr>
          <p:nvPr/>
        </p:nvSpPr>
        <p:spPr bwMode="auto">
          <a:xfrm>
            <a:off x="2622550" y="2365375"/>
            <a:ext cx="1393825" cy="0"/>
          </a:xfrm>
          <a:prstGeom prst="line">
            <a:avLst/>
          </a:prstGeom>
          <a:noFill/>
          <a:ln w="28575">
            <a:solidFill>
              <a:srgbClr val="000000"/>
            </a:solidFill>
            <a:round/>
            <a:headEnd type="triangle" w="med" len="med"/>
            <a:tailEnd type="triangle" w="med" len="med"/>
          </a:ln>
        </p:spPr>
        <p:txBody>
          <a:bodyPr wrap="none" anchor="ctr"/>
          <a:lstStyle/>
          <a:p>
            <a:endParaRPr lang="fr-FR"/>
          </a:p>
        </p:txBody>
      </p:sp>
      <p:sp>
        <p:nvSpPr>
          <p:cNvPr id="19465" name="Line 9"/>
          <p:cNvSpPr>
            <a:spLocks noChangeShapeType="1"/>
          </p:cNvSpPr>
          <p:nvPr/>
        </p:nvSpPr>
        <p:spPr bwMode="auto">
          <a:xfrm>
            <a:off x="4064000" y="2365375"/>
            <a:ext cx="1430338" cy="0"/>
          </a:xfrm>
          <a:prstGeom prst="line">
            <a:avLst/>
          </a:prstGeom>
          <a:noFill/>
          <a:ln w="28575">
            <a:solidFill>
              <a:srgbClr val="000000"/>
            </a:solidFill>
            <a:round/>
            <a:headEnd type="triangle" w="med" len="med"/>
            <a:tailEnd type="triangle" w="med" len="med"/>
          </a:ln>
        </p:spPr>
        <p:txBody>
          <a:bodyPr wrap="none" anchor="ctr"/>
          <a:lstStyle/>
          <a:p>
            <a:endParaRPr lang="fr-FR"/>
          </a:p>
        </p:txBody>
      </p:sp>
      <p:sp>
        <p:nvSpPr>
          <p:cNvPr id="19469" name="Freeform 13"/>
          <p:cNvSpPr>
            <a:spLocks/>
          </p:cNvSpPr>
          <p:nvPr/>
        </p:nvSpPr>
        <p:spPr bwMode="auto">
          <a:xfrm>
            <a:off x="5287963" y="4237038"/>
            <a:ext cx="214312" cy="214312"/>
          </a:xfrm>
          <a:custGeom>
            <a:avLst/>
            <a:gdLst>
              <a:gd name="T0" fmla="*/ 2147483647 w 135"/>
              <a:gd name="T1" fmla="*/ 2147483647 h 135"/>
              <a:gd name="T2" fmla="*/ 2147483647 w 135"/>
              <a:gd name="T3" fmla="*/ 2147483647 h 135"/>
              <a:gd name="T4" fmla="*/ 2147483647 w 135"/>
              <a:gd name="T5" fmla="*/ 2147483647 h 135"/>
              <a:gd name="T6" fmla="*/ 2147483647 w 135"/>
              <a:gd name="T7" fmla="*/ 2147483647 h 135"/>
              <a:gd name="T8" fmla="*/ 2147483647 w 135"/>
              <a:gd name="T9" fmla="*/ 2147483647 h 135"/>
              <a:gd name="T10" fmla="*/ 2147483647 w 135"/>
              <a:gd name="T11" fmla="*/ 2147483647 h 135"/>
              <a:gd name="T12" fmla="*/ 2147483647 w 135"/>
              <a:gd name="T13" fmla="*/ 2147483647 h 135"/>
              <a:gd name="T14" fmla="*/ 2147483647 w 135"/>
              <a:gd name="T15" fmla="*/ 2147483647 h 135"/>
              <a:gd name="T16" fmla="*/ 0 w 135"/>
              <a:gd name="T17" fmla="*/ 0 h 135"/>
              <a:gd name="T18" fmla="*/ 2147483647 w 135"/>
              <a:gd name="T19" fmla="*/ 2147483647 h 135"/>
              <a:gd name="T20" fmla="*/ 2147483647 w 135"/>
              <a:gd name="T21" fmla="*/ 2147483647 h 135"/>
              <a:gd name="T22" fmla="*/ 0 w 135"/>
              <a:gd name="T23" fmla="*/ 2147483647 h 135"/>
              <a:gd name="T24" fmla="*/ 2147483647 w 135"/>
              <a:gd name="T25" fmla="*/ 2147483647 h 135"/>
              <a:gd name="T26" fmla="*/ 0 w 135"/>
              <a:gd name="T27" fmla="*/ 0 h 135"/>
              <a:gd name="T28" fmla="*/ 2147483647 w 135"/>
              <a:gd name="T29" fmla="*/ 2147483647 h 1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135"/>
              <a:gd name="T47" fmla="*/ 135 w 135"/>
              <a:gd name="T48" fmla="*/ 135 h 1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135">
                <a:moveTo>
                  <a:pt x="24" y="12"/>
                </a:moveTo>
                <a:lnTo>
                  <a:pt x="16" y="20"/>
                </a:lnTo>
                <a:lnTo>
                  <a:pt x="120" y="72"/>
                </a:lnTo>
                <a:lnTo>
                  <a:pt x="120" y="62"/>
                </a:lnTo>
                <a:lnTo>
                  <a:pt x="16" y="114"/>
                </a:lnTo>
                <a:lnTo>
                  <a:pt x="24" y="121"/>
                </a:lnTo>
                <a:lnTo>
                  <a:pt x="66" y="68"/>
                </a:lnTo>
                <a:lnTo>
                  <a:pt x="24" y="12"/>
                </a:lnTo>
                <a:lnTo>
                  <a:pt x="0" y="0"/>
                </a:lnTo>
                <a:lnTo>
                  <a:pt x="56" y="70"/>
                </a:lnTo>
                <a:lnTo>
                  <a:pt x="56" y="64"/>
                </a:lnTo>
                <a:lnTo>
                  <a:pt x="0" y="134"/>
                </a:lnTo>
                <a:lnTo>
                  <a:pt x="134" y="68"/>
                </a:lnTo>
                <a:lnTo>
                  <a:pt x="0" y="0"/>
                </a:lnTo>
                <a:lnTo>
                  <a:pt x="24" y="12"/>
                </a:lnTo>
              </a:path>
            </a:pathLst>
          </a:custGeom>
          <a:solidFill>
            <a:srgbClr val="000000"/>
          </a:solidFill>
          <a:ln w="12700" cap="rnd" cmpd="sng">
            <a:solidFill>
              <a:schemeClr val="tx1"/>
            </a:solidFill>
            <a:prstDash val="solid"/>
            <a:round/>
            <a:headEnd type="none" w="med" len="med"/>
            <a:tailEnd type="none" w="med" len="med"/>
          </a:ln>
        </p:spPr>
        <p:txBody>
          <a:bodyPr/>
          <a:lstStyle/>
          <a:p>
            <a:endParaRPr lang="fr-FR"/>
          </a:p>
        </p:txBody>
      </p:sp>
      <p:sp>
        <p:nvSpPr>
          <p:cNvPr id="19470" name="Rectangle 14"/>
          <p:cNvSpPr>
            <a:spLocks noChangeArrowheads="1"/>
          </p:cNvSpPr>
          <p:nvPr/>
        </p:nvSpPr>
        <p:spPr bwMode="auto">
          <a:xfrm>
            <a:off x="3295650" y="3067050"/>
            <a:ext cx="1568450" cy="26828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a:solidFill>
                  <a:srgbClr val="000000"/>
                </a:solidFill>
                <a:latin typeface="Arial" charset="0"/>
              </a:rPr>
              <a:t>Stock produits finis</a:t>
            </a:r>
          </a:p>
        </p:txBody>
      </p:sp>
      <p:sp>
        <p:nvSpPr>
          <p:cNvPr id="19471" name="Rectangle 15"/>
          <p:cNvSpPr>
            <a:spLocks noChangeArrowheads="1"/>
          </p:cNvSpPr>
          <p:nvPr/>
        </p:nvSpPr>
        <p:spPr bwMode="auto">
          <a:xfrm>
            <a:off x="4926013" y="2493963"/>
            <a:ext cx="1439862"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a:solidFill>
                  <a:srgbClr val="000000"/>
                </a:solidFill>
                <a:latin typeface="Arial" charset="0"/>
              </a:rPr>
              <a:t>Stock distribution</a:t>
            </a:r>
          </a:p>
        </p:txBody>
      </p:sp>
      <p:sp>
        <p:nvSpPr>
          <p:cNvPr id="19472" name="Rectangle 16"/>
          <p:cNvSpPr>
            <a:spLocks noChangeArrowheads="1"/>
          </p:cNvSpPr>
          <p:nvPr/>
        </p:nvSpPr>
        <p:spPr bwMode="auto">
          <a:xfrm>
            <a:off x="1465263" y="3862388"/>
            <a:ext cx="2287587"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a:solidFill>
                  <a:srgbClr val="000000"/>
                </a:solidFill>
                <a:latin typeface="Arial" charset="0"/>
              </a:rPr>
              <a:t>Stock de matières premières</a:t>
            </a:r>
          </a:p>
        </p:txBody>
      </p:sp>
      <p:sp>
        <p:nvSpPr>
          <p:cNvPr id="19473" name="Rectangle 17"/>
          <p:cNvSpPr>
            <a:spLocks noChangeArrowheads="1"/>
          </p:cNvSpPr>
          <p:nvPr/>
        </p:nvSpPr>
        <p:spPr bwMode="auto">
          <a:xfrm>
            <a:off x="5873750" y="2011363"/>
            <a:ext cx="1543050"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Délai de livraison</a:t>
            </a:r>
          </a:p>
        </p:txBody>
      </p:sp>
      <p:sp>
        <p:nvSpPr>
          <p:cNvPr id="19474" name="Rectangle 18"/>
          <p:cNvSpPr>
            <a:spLocks noChangeArrowheads="1"/>
          </p:cNvSpPr>
          <p:nvPr/>
        </p:nvSpPr>
        <p:spPr bwMode="auto">
          <a:xfrm>
            <a:off x="5873750" y="2820988"/>
            <a:ext cx="430213"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nul</a:t>
            </a:r>
          </a:p>
        </p:txBody>
      </p:sp>
      <p:sp>
        <p:nvSpPr>
          <p:cNvPr id="19475" name="Rectangle 19"/>
          <p:cNvSpPr>
            <a:spLocks noChangeArrowheads="1"/>
          </p:cNvSpPr>
          <p:nvPr/>
        </p:nvSpPr>
        <p:spPr bwMode="auto">
          <a:xfrm>
            <a:off x="5873750" y="3459163"/>
            <a:ext cx="1936750"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distribution</a:t>
            </a:r>
          </a:p>
        </p:txBody>
      </p:sp>
      <p:grpSp>
        <p:nvGrpSpPr>
          <p:cNvPr id="2" name="Group 20"/>
          <p:cNvGrpSpPr>
            <a:grpSpLocks/>
          </p:cNvGrpSpPr>
          <p:nvPr/>
        </p:nvGrpSpPr>
        <p:grpSpPr bwMode="auto">
          <a:xfrm>
            <a:off x="5873750" y="4030663"/>
            <a:ext cx="1936750" cy="449262"/>
            <a:chOff x="3700" y="2539"/>
            <a:chExt cx="1220" cy="283"/>
          </a:xfrm>
        </p:grpSpPr>
        <p:sp>
          <p:nvSpPr>
            <p:cNvPr id="19494" name="Rectangle 21"/>
            <p:cNvSpPr>
              <a:spLocks noChangeArrowheads="1"/>
            </p:cNvSpPr>
            <p:nvPr/>
          </p:nvSpPr>
          <p:spPr bwMode="auto">
            <a:xfrm>
              <a:off x="3708" y="2539"/>
              <a:ext cx="1179"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fabrication</a:t>
              </a:r>
            </a:p>
          </p:txBody>
        </p:sp>
        <p:sp>
          <p:nvSpPr>
            <p:cNvPr id="19495" name="Rectangle 22"/>
            <p:cNvSpPr>
              <a:spLocks noChangeArrowheads="1"/>
            </p:cNvSpPr>
            <p:nvPr/>
          </p:nvSpPr>
          <p:spPr bwMode="auto">
            <a:xfrm>
              <a:off x="3700" y="2653"/>
              <a:ext cx="1220"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distribution</a:t>
              </a:r>
            </a:p>
          </p:txBody>
        </p:sp>
      </p:grpSp>
      <p:grpSp>
        <p:nvGrpSpPr>
          <p:cNvPr id="3" name="Group 23"/>
          <p:cNvGrpSpPr>
            <a:grpSpLocks/>
          </p:cNvGrpSpPr>
          <p:nvPr/>
        </p:nvGrpSpPr>
        <p:grpSpPr bwMode="auto">
          <a:xfrm>
            <a:off x="5873750" y="4551363"/>
            <a:ext cx="2454275" cy="635000"/>
            <a:chOff x="3700" y="2867"/>
            <a:chExt cx="1546" cy="400"/>
          </a:xfrm>
        </p:grpSpPr>
        <p:sp>
          <p:nvSpPr>
            <p:cNvPr id="19491" name="Rectangle 24"/>
            <p:cNvSpPr>
              <a:spLocks noChangeArrowheads="1"/>
            </p:cNvSpPr>
            <p:nvPr/>
          </p:nvSpPr>
          <p:spPr bwMode="auto">
            <a:xfrm>
              <a:off x="3700" y="2867"/>
              <a:ext cx="1546"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d'approvisionnement</a:t>
              </a:r>
            </a:p>
          </p:txBody>
        </p:sp>
        <p:sp>
          <p:nvSpPr>
            <p:cNvPr id="19492" name="Rectangle 25"/>
            <p:cNvSpPr>
              <a:spLocks noChangeArrowheads="1"/>
            </p:cNvSpPr>
            <p:nvPr/>
          </p:nvSpPr>
          <p:spPr bwMode="auto">
            <a:xfrm>
              <a:off x="3700" y="2983"/>
              <a:ext cx="1179"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fabrication</a:t>
              </a:r>
            </a:p>
          </p:txBody>
        </p:sp>
        <p:sp>
          <p:nvSpPr>
            <p:cNvPr id="19493" name="Rectangle 26"/>
            <p:cNvSpPr>
              <a:spLocks noChangeArrowheads="1"/>
            </p:cNvSpPr>
            <p:nvPr/>
          </p:nvSpPr>
          <p:spPr bwMode="auto">
            <a:xfrm>
              <a:off x="3700" y="3098"/>
              <a:ext cx="1220" cy="169"/>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 cycle de distribution</a:t>
              </a:r>
            </a:p>
          </p:txBody>
        </p:sp>
      </p:grpSp>
      <p:sp>
        <p:nvSpPr>
          <p:cNvPr id="19478" name="Rectangle 27"/>
          <p:cNvSpPr>
            <a:spLocks noChangeArrowheads="1"/>
          </p:cNvSpPr>
          <p:nvPr/>
        </p:nvSpPr>
        <p:spPr bwMode="auto">
          <a:xfrm>
            <a:off x="2990850" y="5322888"/>
            <a:ext cx="3508375" cy="268287"/>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Fabrication et distribution par anticipation</a:t>
            </a:r>
          </a:p>
        </p:txBody>
      </p:sp>
      <p:sp>
        <p:nvSpPr>
          <p:cNvPr id="19479" name="Rectangle 28"/>
          <p:cNvSpPr>
            <a:spLocks noChangeArrowheads="1"/>
          </p:cNvSpPr>
          <p:nvPr/>
        </p:nvSpPr>
        <p:spPr bwMode="auto">
          <a:xfrm>
            <a:off x="2982913" y="5607050"/>
            <a:ext cx="3449637" cy="26828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300" b="1" i="1">
                <a:solidFill>
                  <a:srgbClr val="000000"/>
                </a:solidFill>
                <a:latin typeface="Arial" charset="0"/>
              </a:rPr>
              <a:t>Fabrication et distribution sur commande</a:t>
            </a:r>
          </a:p>
        </p:txBody>
      </p:sp>
      <p:sp>
        <p:nvSpPr>
          <p:cNvPr id="19480" name="Line 29"/>
          <p:cNvSpPr>
            <a:spLocks noChangeShapeType="1"/>
          </p:cNvSpPr>
          <p:nvPr/>
        </p:nvSpPr>
        <p:spPr bwMode="auto">
          <a:xfrm>
            <a:off x="1149350" y="5410200"/>
            <a:ext cx="1816100" cy="0"/>
          </a:xfrm>
          <a:prstGeom prst="line">
            <a:avLst/>
          </a:prstGeom>
          <a:noFill/>
          <a:ln w="38100">
            <a:solidFill>
              <a:srgbClr val="00CC00"/>
            </a:solidFill>
            <a:round/>
            <a:headEnd/>
            <a:tailEnd type="triangle" w="med" len="med"/>
          </a:ln>
        </p:spPr>
        <p:txBody>
          <a:bodyPr wrap="none" anchor="ctr"/>
          <a:lstStyle/>
          <a:p>
            <a:endParaRPr lang="fr-FR"/>
          </a:p>
        </p:txBody>
      </p:sp>
      <p:sp>
        <p:nvSpPr>
          <p:cNvPr id="19481" name="Line 30"/>
          <p:cNvSpPr>
            <a:spLocks noChangeShapeType="1"/>
          </p:cNvSpPr>
          <p:nvPr/>
        </p:nvSpPr>
        <p:spPr bwMode="auto">
          <a:xfrm>
            <a:off x="1149350" y="5715000"/>
            <a:ext cx="1739900" cy="0"/>
          </a:xfrm>
          <a:prstGeom prst="line">
            <a:avLst/>
          </a:prstGeom>
          <a:noFill/>
          <a:ln w="38100">
            <a:solidFill>
              <a:srgbClr val="FF3300"/>
            </a:solidFill>
            <a:round/>
            <a:headEnd/>
            <a:tailEnd type="triangle" w="med" len="med"/>
          </a:ln>
        </p:spPr>
        <p:txBody>
          <a:bodyPr wrap="none" anchor="ctr"/>
          <a:lstStyle/>
          <a:p>
            <a:endParaRPr lang="fr-FR"/>
          </a:p>
        </p:txBody>
      </p:sp>
      <p:sp>
        <p:nvSpPr>
          <p:cNvPr id="19482" name="Rectangle 31"/>
          <p:cNvSpPr>
            <a:spLocks noChangeArrowheads="1"/>
          </p:cNvSpPr>
          <p:nvPr/>
        </p:nvSpPr>
        <p:spPr bwMode="auto">
          <a:xfrm>
            <a:off x="1082675" y="1905000"/>
            <a:ext cx="1522413"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a:t>
            </a:r>
            <a:br>
              <a:rPr lang="fr-FR" sz="1300">
                <a:solidFill>
                  <a:srgbClr val="000000"/>
                </a:solidFill>
                <a:latin typeface="Arial" charset="0"/>
              </a:rPr>
            </a:br>
            <a:r>
              <a:rPr lang="fr-FR" sz="1300">
                <a:solidFill>
                  <a:srgbClr val="000000"/>
                </a:solidFill>
                <a:latin typeface="Arial" charset="0"/>
              </a:rPr>
              <a:t>d'approvisionnement</a:t>
            </a:r>
            <a:endParaRPr lang="fr-FR" sz="1400" b="1">
              <a:solidFill>
                <a:srgbClr val="000000"/>
              </a:solidFill>
              <a:latin typeface="Arial" charset="0"/>
            </a:endParaRPr>
          </a:p>
        </p:txBody>
      </p:sp>
      <p:sp>
        <p:nvSpPr>
          <p:cNvPr id="19483" name="Rectangle 32"/>
          <p:cNvSpPr>
            <a:spLocks noChangeArrowheads="1"/>
          </p:cNvSpPr>
          <p:nvPr/>
        </p:nvSpPr>
        <p:spPr bwMode="auto">
          <a:xfrm>
            <a:off x="2903538" y="1905000"/>
            <a:ext cx="763587"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de </a:t>
            </a:r>
            <a:br>
              <a:rPr lang="fr-FR" sz="1300">
                <a:solidFill>
                  <a:srgbClr val="000000"/>
                </a:solidFill>
                <a:latin typeface="Arial" charset="0"/>
              </a:rPr>
            </a:br>
            <a:r>
              <a:rPr lang="fr-FR" sz="1300">
                <a:solidFill>
                  <a:srgbClr val="000000"/>
                </a:solidFill>
                <a:latin typeface="Arial" charset="0"/>
              </a:rPr>
              <a:t>fabrication</a:t>
            </a:r>
            <a:endParaRPr lang="fr-FR" sz="1400" b="1">
              <a:solidFill>
                <a:srgbClr val="000000"/>
              </a:solidFill>
              <a:latin typeface="Arial" charset="0"/>
            </a:endParaRPr>
          </a:p>
        </p:txBody>
      </p:sp>
      <p:sp>
        <p:nvSpPr>
          <p:cNvPr id="19484" name="Rectangle 33"/>
          <p:cNvSpPr>
            <a:spLocks noChangeArrowheads="1"/>
          </p:cNvSpPr>
          <p:nvPr/>
        </p:nvSpPr>
        <p:spPr bwMode="auto">
          <a:xfrm>
            <a:off x="4319588" y="1905000"/>
            <a:ext cx="800100" cy="358775"/>
          </a:xfrm>
          <a:prstGeom prst="rect">
            <a:avLst/>
          </a:prstGeom>
          <a:noFill/>
          <a:ln w="9525">
            <a:noFill/>
            <a:miter lim="800000"/>
            <a:headEnd/>
            <a:tailEnd/>
          </a:ln>
        </p:spPr>
        <p:txBody>
          <a:bodyPr wrap="none" lIns="0" tIns="0" rIns="0" bIns="0">
            <a:spAutoFit/>
          </a:bodyPr>
          <a:lstStyle/>
          <a:p>
            <a:pPr algn="ctr" eaLnBrk="0" hangingPunct="0">
              <a:lnSpc>
                <a:spcPct val="90000"/>
              </a:lnSpc>
            </a:pPr>
            <a:r>
              <a:rPr lang="fr-FR" sz="1300">
                <a:solidFill>
                  <a:srgbClr val="000000"/>
                </a:solidFill>
                <a:latin typeface="Arial" charset="0"/>
              </a:rPr>
              <a:t>Cycle de </a:t>
            </a:r>
            <a:br>
              <a:rPr lang="fr-FR" sz="1300">
                <a:solidFill>
                  <a:srgbClr val="000000"/>
                </a:solidFill>
                <a:latin typeface="Arial" charset="0"/>
              </a:rPr>
            </a:br>
            <a:r>
              <a:rPr lang="fr-FR" sz="1300">
                <a:solidFill>
                  <a:srgbClr val="000000"/>
                </a:solidFill>
                <a:latin typeface="Arial" charset="0"/>
              </a:rPr>
              <a:t>distribution</a:t>
            </a:r>
            <a:endParaRPr lang="fr-FR" sz="1400" b="1">
              <a:solidFill>
                <a:srgbClr val="000000"/>
              </a:solidFill>
              <a:latin typeface="Arial" charset="0"/>
            </a:endParaRPr>
          </a:p>
        </p:txBody>
      </p:sp>
      <p:sp>
        <p:nvSpPr>
          <p:cNvPr id="19485" name="Line 34"/>
          <p:cNvSpPr>
            <a:spLocks noChangeShapeType="1"/>
          </p:cNvSpPr>
          <p:nvPr/>
        </p:nvSpPr>
        <p:spPr bwMode="auto">
          <a:xfrm>
            <a:off x="2819400" y="4343400"/>
            <a:ext cx="2667000" cy="0"/>
          </a:xfrm>
          <a:prstGeom prst="line">
            <a:avLst/>
          </a:prstGeom>
          <a:noFill/>
          <a:ln w="76200">
            <a:solidFill>
              <a:srgbClr val="FF3300"/>
            </a:solidFill>
            <a:round/>
            <a:headEnd/>
            <a:tailEnd type="triangle" w="med" len="med"/>
          </a:ln>
        </p:spPr>
        <p:txBody>
          <a:bodyPr wrap="none" anchor="ctr"/>
          <a:lstStyle/>
          <a:p>
            <a:endParaRPr lang="fr-FR"/>
          </a:p>
        </p:txBody>
      </p:sp>
      <p:sp>
        <p:nvSpPr>
          <p:cNvPr id="19486" name="Line 35"/>
          <p:cNvSpPr>
            <a:spLocks noChangeShapeType="1"/>
          </p:cNvSpPr>
          <p:nvPr/>
        </p:nvSpPr>
        <p:spPr bwMode="auto">
          <a:xfrm>
            <a:off x="4267200" y="3657600"/>
            <a:ext cx="1219200" cy="0"/>
          </a:xfrm>
          <a:prstGeom prst="line">
            <a:avLst/>
          </a:prstGeom>
          <a:noFill/>
          <a:ln w="76200">
            <a:solidFill>
              <a:srgbClr val="FF3300"/>
            </a:solidFill>
            <a:round/>
            <a:headEnd/>
            <a:tailEnd type="triangle" w="med" len="med"/>
          </a:ln>
        </p:spPr>
        <p:txBody>
          <a:bodyPr wrap="none" anchor="ctr"/>
          <a:lstStyle/>
          <a:p>
            <a:endParaRPr lang="fr-FR"/>
          </a:p>
        </p:txBody>
      </p:sp>
      <p:sp>
        <p:nvSpPr>
          <p:cNvPr id="19487" name="Line 36"/>
          <p:cNvSpPr>
            <a:spLocks noChangeShapeType="1"/>
          </p:cNvSpPr>
          <p:nvPr/>
        </p:nvSpPr>
        <p:spPr bwMode="auto">
          <a:xfrm>
            <a:off x="1143000" y="4876800"/>
            <a:ext cx="4343400" cy="0"/>
          </a:xfrm>
          <a:prstGeom prst="line">
            <a:avLst/>
          </a:prstGeom>
          <a:noFill/>
          <a:ln w="76200">
            <a:solidFill>
              <a:srgbClr val="FF3300"/>
            </a:solidFill>
            <a:round/>
            <a:headEnd/>
            <a:tailEnd type="triangle" w="med" len="med"/>
          </a:ln>
        </p:spPr>
        <p:txBody>
          <a:bodyPr wrap="none" anchor="ctr"/>
          <a:lstStyle/>
          <a:p>
            <a:endParaRPr lang="fr-FR"/>
          </a:p>
        </p:txBody>
      </p:sp>
      <p:sp>
        <p:nvSpPr>
          <p:cNvPr id="19488" name="Line 37"/>
          <p:cNvSpPr>
            <a:spLocks noChangeShapeType="1"/>
          </p:cNvSpPr>
          <p:nvPr/>
        </p:nvSpPr>
        <p:spPr bwMode="auto">
          <a:xfrm>
            <a:off x="1143000" y="4343400"/>
            <a:ext cx="1295400" cy="0"/>
          </a:xfrm>
          <a:prstGeom prst="line">
            <a:avLst/>
          </a:prstGeom>
          <a:noFill/>
          <a:ln w="76200">
            <a:solidFill>
              <a:srgbClr val="00CC00"/>
            </a:solidFill>
            <a:round/>
            <a:headEnd/>
            <a:tailEnd type="triangle" w="med" len="med"/>
          </a:ln>
        </p:spPr>
        <p:txBody>
          <a:bodyPr wrap="none" anchor="ctr"/>
          <a:lstStyle/>
          <a:p>
            <a:endParaRPr lang="fr-FR"/>
          </a:p>
        </p:txBody>
      </p:sp>
      <p:sp>
        <p:nvSpPr>
          <p:cNvPr id="19489" name="Line 38"/>
          <p:cNvSpPr>
            <a:spLocks noChangeShapeType="1"/>
          </p:cNvSpPr>
          <p:nvPr/>
        </p:nvSpPr>
        <p:spPr bwMode="auto">
          <a:xfrm>
            <a:off x="1143000" y="3657600"/>
            <a:ext cx="2743200" cy="0"/>
          </a:xfrm>
          <a:prstGeom prst="line">
            <a:avLst/>
          </a:prstGeom>
          <a:noFill/>
          <a:ln w="76200">
            <a:solidFill>
              <a:srgbClr val="00CC00"/>
            </a:solidFill>
            <a:round/>
            <a:headEnd/>
            <a:tailEnd type="triangle" w="med" len="med"/>
          </a:ln>
        </p:spPr>
        <p:txBody>
          <a:bodyPr wrap="none" anchor="ctr"/>
          <a:lstStyle/>
          <a:p>
            <a:endParaRPr lang="fr-FR"/>
          </a:p>
        </p:txBody>
      </p:sp>
      <p:sp>
        <p:nvSpPr>
          <p:cNvPr id="19490" name="Line 39"/>
          <p:cNvSpPr>
            <a:spLocks noChangeShapeType="1"/>
          </p:cNvSpPr>
          <p:nvPr/>
        </p:nvSpPr>
        <p:spPr bwMode="auto">
          <a:xfrm>
            <a:off x="1143000" y="2971800"/>
            <a:ext cx="4191000" cy="0"/>
          </a:xfrm>
          <a:prstGeom prst="line">
            <a:avLst/>
          </a:prstGeom>
          <a:noFill/>
          <a:ln w="76200">
            <a:solidFill>
              <a:srgbClr val="00CC00"/>
            </a:solidFill>
            <a:round/>
            <a:headEnd/>
            <a:tailEnd type="triangle" w="med" len="med"/>
          </a:ln>
        </p:spPr>
        <p:txBody>
          <a:bodyPr wrap="none" anchor="ctr"/>
          <a:lstStyle/>
          <a:p>
            <a:endParaRPr lang="fr-FR"/>
          </a:p>
        </p:txBody>
      </p:sp>
      <p:sp>
        <p:nvSpPr>
          <p:cNvPr id="40" name="AutoShape 35"/>
          <p:cNvSpPr>
            <a:spLocks/>
          </p:cNvSpPr>
          <p:nvPr>
            <p:custDataLst>
              <p:tags r:id="rId1"/>
            </p:custDataLst>
          </p:nvPr>
        </p:nvSpPr>
        <p:spPr bwMode="auto">
          <a:xfrm>
            <a:off x="5350222" y="2656285"/>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PF</a:t>
            </a:r>
            <a:endParaRPr lang="fr-FR" sz="1200" dirty="0">
              <a:solidFill>
                <a:srgbClr val="FFFFFF"/>
              </a:solidFill>
              <a:latin typeface="+mj-lt"/>
              <a:ea typeface="ＭＳ Ｐゴシック" charset="0"/>
              <a:cs typeface="Arial Narrow"/>
            </a:endParaRPr>
          </a:p>
        </p:txBody>
      </p:sp>
      <p:sp>
        <p:nvSpPr>
          <p:cNvPr id="41" name="AutoShape 36"/>
          <p:cNvSpPr>
            <a:spLocks/>
          </p:cNvSpPr>
          <p:nvPr>
            <p:custDataLst>
              <p:tags r:id="rId2"/>
            </p:custDataLst>
          </p:nvPr>
        </p:nvSpPr>
        <p:spPr bwMode="auto">
          <a:xfrm>
            <a:off x="3838054" y="3317082"/>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smtClean="0">
                <a:solidFill>
                  <a:srgbClr val="FFFFFF"/>
                </a:solidFill>
                <a:latin typeface="+mj-lt"/>
                <a:ea typeface="ＭＳ Ｐゴシック" charset="0"/>
                <a:cs typeface="Arial Narrow"/>
              </a:rPr>
              <a:t>PF</a:t>
            </a:r>
            <a:endParaRPr lang="fr-FR" sz="1200" dirty="0">
              <a:solidFill>
                <a:srgbClr val="FFFFFF"/>
              </a:solidFill>
              <a:latin typeface="+mj-lt"/>
              <a:ea typeface="ＭＳ Ｐゴシック" charset="0"/>
              <a:cs typeface="Arial Narrow"/>
            </a:endParaRPr>
          </a:p>
        </p:txBody>
      </p:sp>
      <p:sp>
        <p:nvSpPr>
          <p:cNvPr id="42" name="AutoShape 37"/>
          <p:cNvSpPr>
            <a:spLocks/>
          </p:cNvSpPr>
          <p:nvPr>
            <p:custDataLst>
              <p:tags r:id="rId3"/>
            </p:custDataLst>
          </p:nvPr>
        </p:nvSpPr>
        <p:spPr bwMode="auto">
          <a:xfrm>
            <a:off x="2339752" y="4022527"/>
            <a:ext cx="517922" cy="446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599" y="21600"/>
                </a:lnTo>
                <a:lnTo>
                  <a:pt x="10800" y="0"/>
                </a:lnTo>
                <a:close/>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140400" rIns="36000" bIns="46800" anchor="ctr"/>
          <a:lstStyle/>
          <a:p>
            <a:pPr algn="ctr"/>
            <a:r>
              <a:rPr lang="fr-FR" sz="1200" dirty="0">
                <a:solidFill>
                  <a:srgbClr val="FFFFFF"/>
                </a:solidFill>
                <a:latin typeface="+mj-lt"/>
                <a:ea typeface="ＭＳ Ｐゴシック" charset="0"/>
                <a:cs typeface="Arial Narrow"/>
                <a:sym typeface="Gill Sans" charset="0"/>
              </a:rPr>
              <a:t>MP</a:t>
            </a:r>
            <a:endParaRPr lang="fr-FR" sz="1200" dirty="0">
              <a:solidFill>
                <a:srgbClr val="FFFFFF"/>
              </a:solidFill>
              <a:latin typeface="+mj-lt"/>
              <a:ea typeface="ＭＳ Ｐゴシック" charset="0"/>
              <a:cs typeface="Arial Narrow"/>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1"/>
          <p:cNvGrpSpPr>
            <a:grpSpLocks/>
          </p:cNvGrpSpPr>
          <p:nvPr>
            <p:custDataLst>
              <p:tags r:id="rId1"/>
            </p:custDataLst>
          </p:nvPr>
        </p:nvGrpSpPr>
        <p:grpSpPr bwMode="auto">
          <a:xfrm>
            <a:off x="2330648" y="4166816"/>
            <a:ext cx="4455914" cy="1625203"/>
            <a:chOff x="-1" y="0"/>
            <a:chExt cx="6337302" cy="2311402"/>
          </a:xfrm>
        </p:grpSpPr>
        <p:sp>
          <p:nvSpPr>
            <p:cNvPr id="23554" name="Line 2"/>
            <p:cNvSpPr>
              <a:spLocks noChangeShapeType="1"/>
            </p:cNvSpPr>
            <p:nvPr/>
          </p:nvSpPr>
          <p:spPr bwMode="auto">
            <a:xfrm flipH="1">
              <a:off x="-1" y="523556"/>
              <a:ext cx="2" cy="1787846"/>
            </a:xfrm>
            <a:prstGeom prst="line">
              <a:avLst/>
            </a:prstGeom>
            <a:noFill/>
            <a:ln w="25400" cap="flat" cmpd="sng">
              <a:solidFill>
                <a:srgbClr val="92929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55" name="Line 3"/>
            <p:cNvSpPr>
              <a:spLocks noChangeShapeType="1"/>
            </p:cNvSpPr>
            <p:nvPr/>
          </p:nvSpPr>
          <p:spPr bwMode="auto">
            <a:xfrm>
              <a:off x="3734446" y="1267482"/>
              <a:ext cx="1" cy="1043919"/>
            </a:xfrm>
            <a:prstGeom prst="line">
              <a:avLst/>
            </a:prstGeom>
            <a:noFill/>
            <a:ln w="25400" cap="flat" cmpd="sng">
              <a:solidFill>
                <a:srgbClr val="92929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56" name="Line 4"/>
            <p:cNvSpPr>
              <a:spLocks noChangeShapeType="1"/>
            </p:cNvSpPr>
            <p:nvPr/>
          </p:nvSpPr>
          <p:spPr bwMode="auto">
            <a:xfrm flipH="1">
              <a:off x="6337299" y="0"/>
              <a:ext cx="1" cy="2311401"/>
            </a:xfrm>
            <a:prstGeom prst="line">
              <a:avLst/>
            </a:prstGeom>
            <a:noFill/>
            <a:ln w="25400" cap="flat" cmpd="sng">
              <a:solidFill>
                <a:srgbClr val="92929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grpSp>
      <p:sp>
        <p:nvSpPr>
          <p:cNvPr id="23557" name="Rectangle 5"/>
          <p:cNvSpPr>
            <a:spLocks noGrp="1" noChangeArrowheads="1"/>
          </p:cNvSpPr>
          <p:nvPr>
            <p:ph type="title"/>
            <p:custDataLst>
              <p:tags r:id="rId2"/>
            </p:custDataLst>
          </p:nvPr>
        </p:nvSpPr>
        <p:spPr>
          <a:xfrm>
            <a:off x="703806" y="38472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Différenciation retardée</a:t>
            </a:r>
          </a:p>
        </p:txBody>
      </p:sp>
      <p:grpSp>
        <p:nvGrpSpPr>
          <p:cNvPr id="23559" name="Group 7"/>
          <p:cNvGrpSpPr>
            <a:grpSpLocks/>
          </p:cNvGrpSpPr>
          <p:nvPr>
            <p:custDataLst>
              <p:tags r:id="rId3"/>
            </p:custDataLst>
          </p:nvPr>
        </p:nvGrpSpPr>
        <p:grpSpPr bwMode="auto">
          <a:xfrm>
            <a:off x="2205633" y="1905372"/>
            <a:ext cx="4703713" cy="1169789"/>
            <a:chOff x="-191144" y="-38100"/>
            <a:chExt cx="6689460" cy="1663701"/>
          </a:xfrm>
        </p:grpSpPr>
        <p:pic>
          <p:nvPicPr>
            <p:cNvPr id="23560" name="Picture 8"/>
            <p:cNvPicPr>
              <a:picLocks noChangeAspect="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91144" y="-32061"/>
              <a:ext cx="366824" cy="83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1" name="Picture 9"/>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rot="5400000">
              <a:off x="2879218" y="613034"/>
              <a:ext cx="1658287" cy="366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2" name="Picture 10"/>
            <p:cNvPicPr>
              <a:picLocks noChangeAspect="1"/>
            </p:cNvPicPr>
            <p:nvPr/>
          </p:nvPicPr>
          <p:blipFill>
            <a:blip r:embed="rId23" cstate="print">
              <a:extLst>
                <a:ext uri="{28A0092B-C50C-407E-A947-70E740481C1C}">
                  <a14:useLocalDpi xmlns:a14="http://schemas.microsoft.com/office/drawing/2010/main"/>
                </a:ext>
              </a:extLst>
            </a:blip>
            <a:srcRect/>
            <a:stretch>
              <a:fillRect/>
            </a:stretch>
          </p:blipFill>
          <p:spPr bwMode="auto">
            <a:xfrm>
              <a:off x="6131484" y="-38101"/>
              <a:ext cx="366832" cy="1177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23563" name="Picture 11"/>
          <p:cNvPicPr>
            <a:picLocks noChangeAspect="1"/>
          </p:cNvPicPr>
          <p:nvPr>
            <p:custDataLst>
              <p:tags r:id="rId4"/>
            </p:custDataLst>
          </p:nvPr>
        </p:nvPicPr>
        <p:blipFill>
          <a:blip r:embed="rId24" cstate="print">
            <a:extLst>
              <a:ext uri="{28A0092B-C50C-407E-A947-70E740481C1C}">
                <a14:useLocalDpi xmlns:a14="http://schemas.microsoft.com/office/drawing/2010/main"/>
              </a:ext>
            </a:extLst>
          </a:blip>
          <a:srcRect/>
          <a:stretch>
            <a:fillRect/>
          </a:stretch>
        </p:blipFill>
        <p:spPr bwMode="auto">
          <a:xfrm rot="16200000">
            <a:off x="4678599" y="3891669"/>
            <a:ext cx="549176" cy="257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64" name="Line 12"/>
          <p:cNvSpPr>
            <a:spLocks noChangeShapeType="1"/>
          </p:cNvSpPr>
          <p:nvPr>
            <p:custDataLst>
              <p:tags r:id="rId5"/>
            </p:custDataLst>
          </p:nvPr>
        </p:nvSpPr>
        <p:spPr bwMode="auto">
          <a:xfrm>
            <a:off x="2365252" y="5635600"/>
            <a:ext cx="2532682"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65" name="Line 13"/>
          <p:cNvSpPr>
            <a:spLocks noChangeShapeType="1"/>
          </p:cNvSpPr>
          <p:nvPr>
            <p:custDataLst>
              <p:tags r:id="rId6"/>
            </p:custDataLst>
          </p:nvPr>
        </p:nvSpPr>
        <p:spPr bwMode="auto">
          <a:xfrm>
            <a:off x="5010671" y="5635600"/>
            <a:ext cx="1724546"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23566" name="AutoShape 14"/>
          <p:cNvSpPr>
            <a:spLocks/>
          </p:cNvSpPr>
          <p:nvPr>
            <p:custDataLst>
              <p:tags r:id="rId7"/>
            </p:custDataLst>
          </p:nvPr>
        </p:nvSpPr>
        <p:spPr bwMode="auto">
          <a:xfrm>
            <a:off x="2435573" y="4971046"/>
            <a:ext cx="2400970"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3DAF"/>
              </a:buClr>
            </a:pPr>
            <a:r>
              <a:rPr lang="fr-FR" sz="1600" dirty="0">
                <a:solidFill>
                  <a:srgbClr val="001E57"/>
                </a:solidFill>
                <a:latin typeface="+mj-lt"/>
              </a:rPr>
              <a:t>Fabrication pièces</a:t>
            </a:r>
          </a:p>
          <a:p>
            <a:pPr marL="46879" algn="ctr" defTabSz="964372">
              <a:lnSpc>
                <a:spcPct val="90000"/>
              </a:lnSpc>
              <a:buClr>
                <a:srgbClr val="003DAF"/>
              </a:buClr>
            </a:pPr>
            <a:r>
              <a:rPr lang="fr-FR" sz="1600" dirty="0">
                <a:solidFill>
                  <a:srgbClr val="001E57"/>
                </a:solidFill>
                <a:latin typeface="+mj-lt"/>
              </a:rPr>
              <a:t>Montage sous-ensembles</a:t>
            </a:r>
            <a:endParaRPr lang="fr-FR" sz="2000" dirty="0">
              <a:latin typeface="+mj-lt"/>
            </a:endParaRPr>
          </a:p>
        </p:txBody>
      </p:sp>
      <p:sp>
        <p:nvSpPr>
          <p:cNvPr id="23568" name="AutoShape 16"/>
          <p:cNvSpPr>
            <a:spLocks/>
          </p:cNvSpPr>
          <p:nvPr>
            <p:custDataLst>
              <p:tags r:id="rId8"/>
            </p:custDataLst>
          </p:nvPr>
        </p:nvSpPr>
        <p:spPr bwMode="auto">
          <a:xfrm>
            <a:off x="2989213" y="5915273"/>
            <a:ext cx="1309316"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3DAF"/>
              </a:buClr>
              <a:buFont typeface="Arial" charset="0"/>
              <a:buNone/>
            </a:pPr>
            <a:r>
              <a:rPr lang="fr-FR" sz="1800" dirty="0">
                <a:solidFill>
                  <a:srgbClr val="003DAF"/>
                </a:solidFill>
                <a:latin typeface="+mj-lt"/>
              </a:rPr>
              <a:t>Grandes séries</a:t>
            </a:r>
            <a:endParaRPr lang="fr-FR" dirty="0">
              <a:latin typeface="+mj-lt"/>
            </a:endParaRPr>
          </a:p>
        </p:txBody>
      </p:sp>
      <p:sp>
        <p:nvSpPr>
          <p:cNvPr id="23569" name="AutoShape 17"/>
          <p:cNvSpPr>
            <a:spLocks/>
          </p:cNvSpPr>
          <p:nvPr>
            <p:custDataLst>
              <p:tags r:id="rId9"/>
            </p:custDataLst>
          </p:nvPr>
        </p:nvSpPr>
        <p:spPr bwMode="auto">
          <a:xfrm>
            <a:off x="5298654" y="4971046"/>
            <a:ext cx="1361578" cy="553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3DAF"/>
              </a:buClr>
            </a:pPr>
            <a:r>
              <a:rPr lang="fr-FR" sz="1600" dirty="0">
                <a:solidFill>
                  <a:srgbClr val="001E57"/>
                </a:solidFill>
                <a:latin typeface="+mj-lt"/>
              </a:rPr>
              <a:t>Assemblage</a:t>
            </a:r>
          </a:p>
          <a:p>
            <a:pPr marL="46879" algn="ctr" defTabSz="964372">
              <a:lnSpc>
                <a:spcPct val="90000"/>
              </a:lnSpc>
              <a:buClr>
                <a:srgbClr val="003DAF"/>
              </a:buClr>
            </a:pPr>
            <a:r>
              <a:rPr lang="fr-FR" sz="1600" dirty="0">
                <a:solidFill>
                  <a:srgbClr val="001E57"/>
                </a:solidFill>
                <a:latin typeface="+mj-lt"/>
              </a:rPr>
              <a:t>final </a:t>
            </a:r>
            <a:endParaRPr lang="fr-FR" sz="2000" dirty="0">
              <a:latin typeface="+mj-lt"/>
            </a:endParaRPr>
          </a:p>
        </p:txBody>
      </p:sp>
      <p:sp>
        <p:nvSpPr>
          <p:cNvPr id="23571" name="AutoShape 19"/>
          <p:cNvSpPr>
            <a:spLocks/>
          </p:cNvSpPr>
          <p:nvPr>
            <p:custDataLst>
              <p:tags r:id="rId10"/>
            </p:custDataLst>
          </p:nvPr>
        </p:nvSpPr>
        <p:spPr bwMode="auto">
          <a:xfrm>
            <a:off x="5363394" y="5915273"/>
            <a:ext cx="1136303"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3DAF"/>
              </a:buClr>
              <a:buFont typeface="Arial" charset="0"/>
              <a:buNone/>
            </a:pPr>
            <a:r>
              <a:rPr lang="fr-FR" sz="1800" dirty="0">
                <a:solidFill>
                  <a:srgbClr val="003DAF"/>
                </a:solidFill>
                <a:latin typeface="+mj-lt"/>
              </a:rPr>
              <a:t>Petites séries</a:t>
            </a:r>
            <a:endParaRPr lang="fr-FR" dirty="0">
              <a:latin typeface="+mj-lt"/>
            </a:endParaRPr>
          </a:p>
        </p:txBody>
      </p:sp>
      <p:grpSp>
        <p:nvGrpSpPr>
          <p:cNvPr id="23573" name="Group 21"/>
          <p:cNvGrpSpPr>
            <a:grpSpLocks/>
          </p:cNvGrpSpPr>
          <p:nvPr>
            <p:custDataLst>
              <p:tags r:id="rId11"/>
            </p:custDataLst>
          </p:nvPr>
        </p:nvGrpSpPr>
        <p:grpSpPr bwMode="auto">
          <a:xfrm>
            <a:off x="2318370" y="2524869"/>
            <a:ext cx="4477122" cy="1812727"/>
            <a:chOff x="0" y="-1"/>
            <a:chExt cx="6367970" cy="2578102"/>
          </a:xfrm>
        </p:grpSpPr>
        <p:sp>
          <p:nvSpPr>
            <p:cNvPr id="23574" name="AutoShape 22"/>
            <p:cNvSpPr>
              <a:spLocks/>
            </p:cNvSpPr>
            <p:nvPr/>
          </p:nvSpPr>
          <p:spPr bwMode="auto">
            <a:xfrm rot="16200000" flipH="1">
              <a:off x="609600" y="-609600"/>
              <a:ext cx="2578101" cy="37973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59" y="21599"/>
                  </a:lnTo>
                  <a:lnTo>
                    <a:pt x="13739" y="21599"/>
                  </a:lnTo>
                  <a:lnTo>
                    <a:pt x="21599" y="0"/>
                  </a:ln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latin typeface="+mj-lt"/>
              </a:endParaRPr>
            </a:p>
          </p:txBody>
        </p:sp>
        <p:sp>
          <p:nvSpPr>
            <p:cNvPr id="23575" name="AutoShape 23"/>
            <p:cNvSpPr>
              <a:spLocks/>
            </p:cNvSpPr>
            <p:nvPr/>
          </p:nvSpPr>
          <p:spPr bwMode="auto">
            <a:xfrm rot="5400000">
              <a:off x="3827852" y="-325155"/>
              <a:ext cx="1841500" cy="32387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860" y="21600"/>
                  </a:lnTo>
                  <a:lnTo>
                    <a:pt x="13740" y="21600"/>
                  </a:lnTo>
                  <a:lnTo>
                    <a:pt x="21599" y="0"/>
                  </a:lnTo>
                  <a:close/>
                </a:path>
              </a:pathLst>
            </a:custGeom>
            <a:solidFill>
              <a:schemeClr val="bg1">
                <a:lumMod val="65000"/>
              </a:schemeClr>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endParaRPr lang="fr-FR" dirty="0">
                <a:solidFill>
                  <a:srgbClr val="FFFFFF"/>
                </a:solidFill>
                <a:latin typeface="+mj-lt"/>
              </a:endParaRPr>
            </a:p>
          </p:txBody>
        </p:sp>
      </p:grpSp>
      <p:sp>
        <p:nvSpPr>
          <p:cNvPr id="23576" name="AutoShape 24"/>
          <p:cNvSpPr>
            <a:spLocks/>
          </p:cNvSpPr>
          <p:nvPr>
            <p:custDataLst>
              <p:tags r:id="rId12"/>
            </p:custDataLst>
          </p:nvPr>
        </p:nvSpPr>
        <p:spPr bwMode="auto">
          <a:xfrm>
            <a:off x="1305148" y="1268760"/>
            <a:ext cx="2042716" cy="647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800" dirty="0">
                <a:solidFill>
                  <a:srgbClr val="000000"/>
                </a:solidFill>
                <a:latin typeface="+mj-lt"/>
              </a:rPr>
              <a:t>Nombreuses matières et composants</a:t>
            </a:r>
            <a:endParaRPr lang="fr-FR" dirty="0">
              <a:latin typeface="+mj-lt"/>
            </a:endParaRPr>
          </a:p>
        </p:txBody>
      </p:sp>
      <p:sp>
        <p:nvSpPr>
          <p:cNvPr id="23577" name="AutoShape 25"/>
          <p:cNvSpPr>
            <a:spLocks/>
          </p:cNvSpPr>
          <p:nvPr>
            <p:custDataLst>
              <p:tags r:id="rId13"/>
            </p:custDataLst>
          </p:nvPr>
        </p:nvSpPr>
        <p:spPr bwMode="auto">
          <a:xfrm>
            <a:off x="4054078" y="1268760"/>
            <a:ext cx="1925365" cy="647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800" dirty="0">
                <a:solidFill>
                  <a:srgbClr val="000000"/>
                </a:solidFill>
                <a:latin typeface="+mj-lt"/>
              </a:rPr>
              <a:t>Faible variété</a:t>
            </a:r>
          </a:p>
          <a:p>
            <a:pPr marL="46879" algn="ctr" defTabSz="964372">
              <a:lnSpc>
                <a:spcPct val="90000"/>
              </a:lnSpc>
              <a:buClr>
                <a:srgbClr val="000000"/>
              </a:buClr>
            </a:pPr>
            <a:r>
              <a:rPr lang="fr-FR" sz="1800" dirty="0">
                <a:solidFill>
                  <a:srgbClr val="000000"/>
                </a:solidFill>
                <a:latin typeface="+mj-lt"/>
              </a:rPr>
              <a:t>Standardisation</a:t>
            </a:r>
            <a:endParaRPr lang="fr-FR" dirty="0">
              <a:latin typeface="+mj-lt"/>
            </a:endParaRPr>
          </a:p>
        </p:txBody>
      </p:sp>
      <p:sp>
        <p:nvSpPr>
          <p:cNvPr id="23578" name="AutoShape 26"/>
          <p:cNvSpPr>
            <a:spLocks/>
          </p:cNvSpPr>
          <p:nvPr>
            <p:custDataLst>
              <p:tags r:id="rId14"/>
            </p:custDataLst>
          </p:nvPr>
        </p:nvSpPr>
        <p:spPr bwMode="auto">
          <a:xfrm>
            <a:off x="6009680" y="1268760"/>
            <a:ext cx="1544836" cy="647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800" dirty="0">
                <a:solidFill>
                  <a:srgbClr val="000000"/>
                </a:solidFill>
                <a:latin typeface="+mj-lt"/>
              </a:rPr>
              <a:t>Variété</a:t>
            </a:r>
          </a:p>
          <a:p>
            <a:pPr marL="46879" algn="ctr" defTabSz="964372">
              <a:lnSpc>
                <a:spcPct val="90000"/>
              </a:lnSpc>
              <a:buClr>
                <a:srgbClr val="000000"/>
              </a:buClr>
            </a:pPr>
            <a:r>
              <a:rPr lang="fr-FR" sz="1800" dirty="0">
                <a:solidFill>
                  <a:srgbClr val="000000"/>
                </a:solidFill>
                <a:latin typeface="+mj-lt"/>
              </a:rPr>
              <a:t>Importante</a:t>
            </a:r>
            <a:endParaRPr lang="fr-FR" dirty="0">
              <a:latin typeface="+mj-lt"/>
            </a:endParaRPr>
          </a:p>
        </p:txBody>
      </p:sp>
      <p:sp>
        <p:nvSpPr>
          <p:cNvPr id="23579" name="AutoShape 27"/>
          <p:cNvSpPr>
            <a:spLocks/>
          </p:cNvSpPr>
          <p:nvPr>
            <p:custDataLst>
              <p:tags r:id="rId15"/>
            </p:custDataLst>
          </p:nvPr>
        </p:nvSpPr>
        <p:spPr bwMode="auto">
          <a:xfrm>
            <a:off x="4054078" y="4286250"/>
            <a:ext cx="1777008" cy="500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Anticipation et stockage possibles</a:t>
            </a:r>
            <a:endParaRPr lang="fr-FR" dirty="0">
              <a:latin typeface="+mj-lt"/>
            </a:endParaRPr>
          </a:p>
        </p:txBody>
      </p:sp>
      <p:sp>
        <p:nvSpPr>
          <p:cNvPr id="23580" name="AutoShape 28"/>
          <p:cNvSpPr>
            <a:spLocks/>
          </p:cNvSpPr>
          <p:nvPr>
            <p:custDataLst>
              <p:tags r:id="rId16"/>
            </p:custDataLst>
          </p:nvPr>
        </p:nvSpPr>
        <p:spPr bwMode="auto">
          <a:xfrm>
            <a:off x="107504" y="5465936"/>
            <a:ext cx="2116336"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algn="r" defTabSz="964372">
              <a:lnSpc>
                <a:spcPct val="90000"/>
              </a:lnSpc>
              <a:buClr>
                <a:srgbClr val="000000"/>
              </a:buClr>
            </a:pPr>
            <a:r>
              <a:rPr lang="fr-FR" sz="2000" dirty="0">
                <a:solidFill>
                  <a:schemeClr val="bg1">
                    <a:lumMod val="50000"/>
                  </a:schemeClr>
                </a:solidFill>
                <a:latin typeface="+mj-lt"/>
              </a:rPr>
              <a:t>PRODUCTIVITE</a:t>
            </a:r>
            <a:endParaRPr lang="fr-FR" dirty="0">
              <a:solidFill>
                <a:schemeClr val="bg1">
                  <a:lumMod val="50000"/>
                </a:schemeClr>
              </a:solidFill>
              <a:latin typeface="+mj-lt"/>
            </a:endParaRPr>
          </a:p>
        </p:txBody>
      </p:sp>
      <p:sp>
        <p:nvSpPr>
          <p:cNvPr id="23581" name="AutoShape 29"/>
          <p:cNvSpPr>
            <a:spLocks/>
          </p:cNvSpPr>
          <p:nvPr>
            <p:custDataLst>
              <p:tags r:id="rId17"/>
            </p:custDataLst>
          </p:nvPr>
        </p:nvSpPr>
        <p:spPr bwMode="auto">
          <a:xfrm>
            <a:off x="6827440" y="5465936"/>
            <a:ext cx="1777008"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4647" defTabSz="964372">
              <a:lnSpc>
                <a:spcPct val="90000"/>
              </a:lnSpc>
              <a:buClr>
                <a:srgbClr val="000000"/>
              </a:buClr>
            </a:pPr>
            <a:r>
              <a:rPr lang="fr-FR" sz="2000" dirty="0">
                <a:solidFill>
                  <a:schemeClr val="bg1">
                    <a:lumMod val="50000"/>
                  </a:schemeClr>
                </a:solidFill>
                <a:latin typeface="+mj-lt"/>
              </a:rPr>
              <a:t>FLEXIBILITE</a:t>
            </a:r>
            <a:endParaRPr lang="fr-FR" dirty="0">
              <a:solidFill>
                <a:schemeClr val="bg1">
                  <a:lumMod val="50000"/>
                </a:schemeClr>
              </a:solidFill>
              <a:latin typeface="+mj-lt"/>
            </a:endParaRPr>
          </a:p>
        </p:txBody>
      </p:sp>
      <p:sp>
        <p:nvSpPr>
          <p:cNvPr id="4" name="Slide Number Placeholder 3"/>
          <p:cNvSpPr>
            <a:spLocks noGrp="1"/>
          </p:cNvSpPr>
          <p:nvPr>
            <p:ph type="sldNum" sz="quarter" idx="4"/>
            <p:custDataLst>
              <p:tags r:id="rId18"/>
            </p:custDataLst>
          </p:nvPr>
        </p:nvSpPr>
        <p:spPr/>
        <p:txBody>
          <a:bodyPr/>
          <a:lstStyle/>
          <a:p>
            <a:fld id="{F0591563-C936-C24A-B817-5B070095CD79}" type="slidenum">
              <a:rPr lang="fr-FR" smtClean="0"/>
              <a:pPr/>
              <a:t>23</a:t>
            </a:fld>
            <a:endParaRPr lang="fr-FR" dirty="0"/>
          </a:p>
        </p:txBody>
      </p:sp>
    </p:spTree>
    <p:extLst>
      <p:ext uri="{BB962C8B-B14F-4D97-AF65-F5344CB8AC3E}">
        <p14:creationId xmlns:p14="http://schemas.microsoft.com/office/powerpoint/2010/main" val="299232185"/>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 5"/>
          <p:cNvSpPr>
            <a:spLocks noGrp="1"/>
          </p:cNvSpPr>
          <p:nvPr>
            <p:ph type="title"/>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en-US" sz="2800" dirty="0" err="1" smtClean="0">
                <a:solidFill>
                  <a:srgbClr val="008000"/>
                </a:solidFill>
                <a:effectLst/>
                <a:latin typeface="+mn-lt"/>
              </a:rPr>
              <a:t>Exemple</a:t>
            </a:r>
            <a:r>
              <a:rPr lang="en-US" sz="2800" dirty="0" smtClean="0">
                <a:solidFill>
                  <a:srgbClr val="008000"/>
                </a:solidFill>
                <a:effectLst/>
                <a:latin typeface="+mn-lt"/>
              </a:rPr>
              <a:t> Smart</a:t>
            </a:r>
            <a:endParaRPr lang="en-US" sz="2800" dirty="0">
              <a:solidFill>
                <a:srgbClr val="008000"/>
              </a:solidFill>
              <a:effectLst/>
              <a:latin typeface="+mn-lt"/>
            </a:endParaRPr>
          </a:p>
        </p:txBody>
      </p:sp>
      <p:pic>
        <p:nvPicPr>
          <p:cNvPr id="20486" name="Picture 6" descr=" 20486"/>
          <p:cNvPicPr>
            <a:picLocks noChangeAspect="1" noChangeArrowheads="1"/>
          </p:cNvPicPr>
          <p:nvPr/>
        </p:nvPicPr>
        <p:blipFill rotWithShape="1">
          <a:blip r:embed="rId3" cstate="print">
            <a:alphaModFix/>
            <a:extLst>
              <a:ext uri="{28A0092B-C50C-407E-A947-70E740481C1C}">
                <a14:useLocalDpi xmlns:a14="http://schemas.microsoft.com/office/drawing/2010/main"/>
              </a:ext>
            </a:extLst>
          </a:blip>
          <a:srcRect b="18328"/>
          <a:stretch/>
        </p:blipFill>
        <p:spPr bwMode="auto">
          <a:xfrm>
            <a:off x="905235" y="1269728"/>
            <a:ext cx="8120434" cy="56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extLst>
      <p:ext uri="{BB962C8B-B14F-4D97-AF65-F5344CB8AC3E}">
        <p14:creationId xmlns:p14="http://schemas.microsoft.com/office/powerpoint/2010/main" val="3588669092"/>
      </p:ext>
    </p:extLst>
  </p:cSld>
  <p:clrMapOvr>
    <a:masterClrMapping/>
  </p:clrMapOvr>
  <mc:AlternateContent xmlns:mc="http://schemas.openxmlformats.org/markup-compatibility/2006" xmlns:p14="http://schemas.microsoft.com/office/powerpoint/2010/main">
    <mc:Choice Requires="p14">
      <p:transition p14:dur="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p:txBody>
          <a:bodyPr/>
          <a:lstStyle/>
          <a:p>
            <a:endParaRPr lang="fr-FR"/>
          </a:p>
        </p:txBody>
      </p:sp>
      <p:pic>
        <p:nvPicPr>
          <p:cNvPr id="8" name="Picture 7" descr=" 20487"/>
          <p:cNvPicPr>
            <a:picLocks noChangeAspect="1" noChangeArrowheads="1"/>
          </p:cNvPicPr>
          <p:nvPr/>
        </p:nvPicPr>
        <p:blipFill rotWithShape="1">
          <a:blip r:embed="rId3" cstate="print">
            <a:alphaModFix/>
            <a:extLst>
              <a:ext uri="{28A0092B-C50C-407E-A947-70E740481C1C}">
                <a14:useLocalDpi xmlns:a14="http://schemas.microsoft.com/office/drawing/2010/main"/>
              </a:ext>
            </a:extLst>
          </a:blip>
          <a:srcRect t="3219" b="22004"/>
          <a:stretch/>
        </p:blipFill>
        <p:spPr bwMode="auto">
          <a:xfrm>
            <a:off x="718496" y="1115616"/>
            <a:ext cx="8482087" cy="584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2" name="Titre 1"/>
          <p:cNvSpPr>
            <a:spLocks noGrp="1"/>
          </p:cNvSpPr>
          <p:nvPr>
            <p:ph type="title"/>
          </p:nvPr>
        </p:nvSpPr>
        <p:spPr/>
        <p:txBody>
          <a:bodyPr/>
          <a:lstStyle/>
          <a:p>
            <a:endParaRPr lang="fr-FR" dirty="0"/>
          </a:p>
        </p:txBody>
      </p:sp>
      <p:sp>
        <p:nvSpPr>
          <p:cNvPr id="6" name="Title 4" descr=" 5"/>
          <p:cNvSpPr txBox="1">
            <a:spLocks/>
          </p:cNvSpPr>
          <p:nvPr/>
        </p:nvSpPr>
        <p:spPr bwMode="auto">
          <a:xfrm>
            <a:off x="609600" y="476672"/>
            <a:ext cx="8229600" cy="864096"/>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r" rtl="0" eaLnBrk="0" fontAlgn="base" hangingPunct="0">
              <a:lnSpc>
                <a:spcPts val="4580"/>
              </a:lnSpc>
              <a:spcBef>
                <a:spcPct val="0"/>
              </a:spcBef>
              <a:spcAft>
                <a:spcPct val="0"/>
              </a:spcAft>
              <a:defRPr sz="4000" b="1">
                <a:solidFill>
                  <a:srgbClr val="000099"/>
                </a:solidFill>
                <a:effectLst>
                  <a:outerShdw blurRad="38100" dist="38100" dir="2700000" algn="tl">
                    <a:srgbClr val="000000">
                      <a:alpha val="43137"/>
                    </a:srgbClr>
                  </a:outerShdw>
                </a:effectLst>
                <a:latin typeface="Arial Narrow" pitchFamily="34" charset="0"/>
                <a:ea typeface="+mj-ea"/>
                <a:cs typeface="Arial Narrow" pitchFamily="34" charset="0"/>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a:lstStyle>
          <a:p>
            <a:pPr>
              <a:tabLst>
                <a:tab pos="3225800" algn="l"/>
              </a:tabLst>
            </a:pPr>
            <a:r>
              <a:rPr lang="en-US" sz="2800" kern="0" smtClean="0">
                <a:solidFill>
                  <a:srgbClr val="008000"/>
                </a:solidFill>
                <a:effectLst/>
                <a:latin typeface="+mn-lt"/>
              </a:rPr>
              <a:t>Exemple Smart</a:t>
            </a:r>
            <a:endParaRPr lang="en-US" sz="2800" kern="0" dirty="0">
              <a:solidFill>
                <a:srgbClr val="008000"/>
              </a:solidFill>
              <a:effectLst/>
              <a:latin typeface="+mn-lt"/>
            </a:endParaRPr>
          </a:p>
        </p:txBody>
      </p:sp>
    </p:spTree>
    <p:extLst>
      <p:ext uri="{BB962C8B-B14F-4D97-AF65-F5344CB8AC3E}">
        <p14:creationId xmlns:p14="http://schemas.microsoft.com/office/powerpoint/2010/main" val="1811007732"/>
      </p:ext>
    </p:extLst>
  </p:cSld>
  <p:clrMapOvr>
    <a:masterClrMapping/>
  </p:clrMapOvr>
  <mc:AlternateContent xmlns:mc="http://schemas.openxmlformats.org/markup-compatibility/2006" xmlns:p14="http://schemas.microsoft.com/office/powerpoint/2010/main">
    <mc:Choice Requires="p14">
      <p:transition p14:dur="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p:txBody>
          <a:bodyPr/>
          <a:lstStyle/>
          <a:p>
            <a:endParaRPr lang="fr-FR"/>
          </a:p>
        </p:txBody>
      </p:sp>
      <p:sp>
        <p:nvSpPr>
          <p:cNvPr id="2" name="Slide Number Placeholder 1" descr=" 2"/>
          <p:cNvSpPr>
            <a:spLocks noGrp="1"/>
          </p:cNvSpPr>
          <p:nvPr>
            <p:ph type="sldNum" sz="quarter" idx="4294967295"/>
          </p:nvPr>
        </p:nvSpPr>
        <p:spPr>
          <a:xfrm>
            <a:off x="77228" y="6368839"/>
            <a:ext cx="750356" cy="365125"/>
          </a:xfrm>
          <a:prstGeom prst="rect">
            <a:avLst/>
          </a:prstGeom>
        </p:spPr>
        <p:txBody>
          <a:bodyPr/>
          <a:lstStyle/>
          <a:p>
            <a:r>
              <a:rPr lang="en-US" smtClean="0"/>
              <a:t>1</a:t>
            </a:r>
            <a:endParaRPr lang="en-US" dirty="0"/>
          </a:p>
        </p:txBody>
      </p:sp>
      <p:pic>
        <p:nvPicPr>
          <p:cNvPr id="9" name="Picture 8" descr=" 20488"/>
          <p:cNvPicPr>
            <a:picLocks noChangeAspect="1" noChangeArrowheads="1"/>
          </p:cNvPicPr>
          <p:nvPr/>
        </p:nvPicPr>
        <p:blipFill rotWithShape="1">
          <a:blip r:embed="rId3" cstate="print">
            <a:alphaModFix/>
            <a:extLst>
              <a:ext uri="{28A0092B-C50C-407E-A947-70E740481C1C}">
                <a14:useLocalDpi xmlns:a14="http://schemas.microsoft.com/office/drawing/2010/main"/>
              </a:ext>
            </a:extLst>
          </a:blip>
          <a:srcRect t="-6777" r="-140" b="19524"/>
          <a:stretch/>
        </p:blipFill>
        <p:spPr bwMode="auto">
          <a:xfrm>
            <a:off x="-28453" y="1412778"/>
            <a:ext cx="8715253" cy="5445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7" name="Title 4" descr=" 5"/>
          <p:cNvSpPr>
            <a:spLocks noGrp="1"/>
          </p:cNvSpPr>
          <p:nvPr>
            <p:ph type="title"/>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en-US" sz="2800" dirty="0" err="1" smtClean="0">
                <a:solidFill>
                  <a:srgbClr val="008000"/>
                </a:solidFill>
                <a:effectLst/>
                <a:latin typeface="+mn-lt"/>
              </a:rPr>
              <a:t>Exemple</a:t>
            </a:r>
            <a:r>
              <a:rPr lang="en-US" sz="2800" dirty="0" smtClean="0">
                <a:solidFill>
                  <a:srgbClr val="008000"/>
                </a:solidFill>
                <a:effectLst/>
                <a:latin typeface="+mn-lt"/>
              </a:rPr>
              <a:t> Smart</a:t>
            </a:r>
            <a:endParaRPr lang="en-US" sz="2800" dirty="0">
              <a:solidFill>
                <a:srgbClr val="008000"/>
              </a:solidFill>
              <a:effectLst/>
              <a:latin typeface="+mn-lt"/>
            </a:endParaRPr>
          </a:p>
        </p:txBody>
      </p:sp>
    </p:spTree>
    <p:extLst>
      <p:ext uri="{BB962C8B-B14F-4D97-AF65-F5344CB8AC3E}">
        <p14:creationId xmlns:p14="http://schemas.microsoft.com/office/powerpoint/2010/main" val="3014816425"/>
      </p:ext>
    </p:extLst>
  </p:cSld>
  <p:clrMapOvr>
    <a:masterClrMapping/>
  </p:clrMapOvr>
  <mc:AlternateContent xmlns:mc="http://schemas.openxmlformats.org/markup-compatibility/2006" xmlns:p14="http://schemas.microsoft.com/office/powerpoint/2010/main">
    <mc:Choice Requires="p14">
      <p:transition p14:dur="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3"/>
          <p:cNvSpPr>
            <a:spLocks noGrp="1"/>
          </p:cNvSpPr>
          <p:nvPr>
            <p:ph idx="1"/>
          </p:nvPr>
        </p:nvSpPr>
        <p:spPr/>
        <p:txBody>
          <a:bodyPr/>
          <a:lstStyle/>
          <a:p>
            <a:endParaRPr lang="fr-FR"/>
          </a:p>
        </p:txBody>
      </p:sp>
      <p:pic>
        <p:nvPicPr>
          <p:cNvPr id="8" name="Picture 9" descr=" 20489"/>
          <p:cNvPicPr>
            <a:picLocks noChangeAspect="1" noChangeArrowheads="1"/>
          </p:cNvPicPr>
          <p:nvPr/>
        </p:nvPicPr>
        <p:blipFill rotWithShape="1">
          <a:blip r:embed="rId3" cstate="print">
            <a:alphaModFix/>
            <a:extLst>
              <a:ext uri="{28A0092B-C50C-407E-A947-70E740481C1C}">
                <a14:useLocalDpi xmlns:a14="http://schemas.microsoft.com/office/drawing/2010/main"/>
              </a:ext>
            </a:extLst>
          </a:blip>
          <a:srcRect/>
          <a:stretch/>
        </p:blipFill>
        <p:spPr bwMode="auto">
          <a:xfrm>
            <a:off x="128106" y="1025480"/>
            <a:ext cx="8215140" cy="549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6" name="Title 4" descr=" 5"/>
          <p:cNvSpPr>
            <a:spLocks noGrp="1"/>
          </p:cNvSpPr>
          <p:nvPr>
            <p:ph type="title"/>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en-US" sz="2800" dirty="0" err="1" smtClean="0">
                <a:solidFill>
                  <a:srgbClr val="008000"/>
                </a:solidFill>
                <a:effectLst/>
                <a:latin typeface="+mn-lt"/>
              </a:rPr>
              <a:t>Exemple</a:t>
            </a:r>
            <a:r>
              <a:rPr lang="en-US" sz="2800" dirty="0" smtClean="0">
                <a:solidFill>
                  <a:srgbClr val="008000"/>
                </a:solidFill>
                <a:effectLst/>
                <a:latin typeface="+mn-lt"/>
              </a:rPr>
              <a:t> Smart</a:t>
            </a:r>
            <a:endParaRPr lang="en-US" sz="2800" dirty="0">
              <a:solidFill>
                <a:srgbClr val="008000"/>
              </a:solidFill>
              <a:effectLst/>
              <a:latin typeface="+mn-lt"/>
            </a:endParaRPr>
          </a:p>
        </p:txBody>
      </p:sp>
    </p:spTree>
    <p:extLst>
      <p:ext uri="{BB962C8B-B14F-4D97-AF65-F5344CB8AC3E}">
        <p14:creationId xmlns:p14="http://schemas.microsoft.com/office/powerpoint/2010/main" val="1269665147"/>
      </p:ext>
    </p:extLst>
  </p:cSld>
  <p:clrMapOvr>
    <a:masterClrMapping/>
  </p:clrMapOvr>
  <mc:AlternateContent xmlns:mc="http://schemas.openxmlformats.org/markup-compatibility/2006" xmlns:p14="http://schemas.microsoft.com/office/powerpoint/2010/main">
    <mc:Choice Requires="p14">
      <p:transition p14:dur="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 descr=" 20485"/>
          <p:cNvGrpSpPr>
            <a:grpSpLocks/>
          </p:cNvGrpSpPr>
          <p:nvPr/>
        </p:nvGrpSpPr>
        <p:grpSpPr bwMode="auto">
          <a:xfrm>
            <a:off x="1115144" y="3356992"/>
            <a:ext cx="6985248" cy="1343918"/>
            <a:chOff x="0" y="0"/>
            <a:chExt cx="6258" cy="1204"/>
          </a:xfrm>
        </p:grpSpPr>
        <p:pic>
          <p:nvPicPr>
            <p:cNvPr id="10" name="Picture 2"/>
            <p:cNvPicPr>
              <a:picLocks noChangeAspect="1" noChangeArrowheads="1"/>
            </p:cNvPicPr>
            <p:nvPr/>
          </p:nvPicPr>
          <p:blipFill>
            <a:blip r:embed="rId3">
              <a:alphaModFix/>
              <a:extLst>
                <a:ext uri="{28A0092B-C50C-407E-A947-70E740481C1C}">
                  <a14:useLocalDpi xmlns:a14="http://schemas.microsoft.com/office/drawing/2010/main"/>
                </a:ext>
              </a:extLst>
            </a:blip>
            <a:srcRect/>
            <a:stretch>
              <a:fillRect/>
            </a:stretch>
          </p:blipFill>
          <p:spPr bwMode="auto">
            <a:xfrm>
              <a:off x="4418" y="61"/>
              <a:ext cx="1840"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11" name="Picture 3"/>
            <p:cNvPicPr>
              <a:picLocks noChangeAspect="1" noChangeArrowheads="1"/>
            </p:cNvPicPr>
            <p:nvPr/>
          </p:nvPicPr>
          <p:blipFill>
            <a:blip r:embed="rId4">
              <a:alphaModFix/>
              <a:extLst>
                <a:ext uri="{28A0092B-C50C-407E-A947-70E740481C1C}">
                  <a14:useLocalDpi xmlns:a14="http://schemas.microsoft.com/office/drawing/2010/main"/>
                </a:ext>
              </a:extLst>
            </a:blip>
            <a:srcRect/>
            <a:stretch>
              <a:fillRect/>
            </a:stretch>
          </p:blipFill>
          <p:spPr bwMode="auto">
            <a:xfrm>
              <a:off x="2331" y="61"/>
              <a:ext cx="1904"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12" name="Picture 4"/>
            <p:cNvPicPr>
              <a:picLocks noChangeAspect="1" noChangeArrowheads="1"/>
            </p:cNvPicPr>
            <p:nvPr/>
          </p:nvPicPr>
          <p:blipFill>
            <a:blip r:embed="rId5">
              <a:alphaModFix/>
              <a:extLst>
                <a:ext uri="{28A0092B-C50C-407E-A947-70E740481C1C}">
                  <a14:useLocalDpi xmlns:a14="http://schemas.microsoft.com/office/drawing/2010/main"/>
                </a:ext>
              </a:extLst>
            </a:blip>
            <a:srcRect/>
            <a:stretch>
              <a:fillRect/>
            </a:stretch>
          </p:blipFill>
          <p:spPr bwMode="auto">
            <a:xfrm>
              <a:off x="0" y="0"/>
              <a:ext cx="1963"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grpSp>
      <p:sp>
        <p:nvSpPr>
          <p:cNvPr id="8" name="Title 4" descr=" 5"/>
          <p:cNvSpPr>
            <a:spLocks noGrp="1"/>
          </p:cNvSpPr>
          <p:nvPr>
            <p:ph type="title"/>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en-US" sz="2800" dirty="0" err="1" smtClean="0">
                <a:solidFill>
                  <a:srgbClr val="008000"/>
                </a:solidFill>
                <a:effectLst/>
                <a:latin typeface="+mn-lt"/>
              </a:rPr>
              <a:t>Exemple</a:t>
            </a:r>
            <a:r>
              <a:rPr lang="en-US" sz="2800" dirty="0" smtClean="0">
                <a:solidFill>
                  <a:srgbClr val="008000"/>
                </a:solidFill>
                <a:effectLst/>
                <a:latin typeface="+mn-lt"/>
              </a:rPr>
              <a:t> Smart</a:t>
            </a:r>
            <a:endParaRPr lang="en-US" sz="2800" dirty="0">
              <a:solidFill>
                <a:srgbClr val="008000"/>
              </a:solidFill>
              <a:effectLst/>
              <a:latin typeface="+mn-lt"/>
            </a:endParaRPr>
          </a:p>
        </p:txBody>
      </p:sp>
    </p:spTree>
    <p:extLst>
      <p:ext uri="{BB962C8B-B14F-4D97-AF65-F5344CB8AC3E}">
        <p14:creationId xmlns:p14="http://schemas.microsoft.com/office/powerpoint/2010/main" val="1225053733"/>
      </p:ext>
    </p:extLst>
  </p:cSld>
  <p:clrMapOvr>
    <a:masterClrMapping/>
  </p:clrMapOvr>
  <mc:AlternateContent xmlns:mc="http://schemas.openxmlformats.org/markup-compatibility/2006" xmlns:p14="http://schemas.microsoft.com/office/powerpoint/2010/main">
    <mc:Choice Requires="p14">
      <p:transition p14:dur="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1" name="Rectangle 15"/>
          <p:cNvSpPr>
            <a:spLocks noGrp="1" noChangeArrowheads="1"/>
          </p:cNvSpPr>
          <p:nvPr>
            <p:ph type="title"/>
            <p:custDataLst>
              <p:tags r:id="rId1"/>
            </p:custDataLst>
          </p:nvPr>
        </p:nvSpPr>
        <p:spPr>
          <a:xfrm>
            <a:off x="599000" y="485646"/>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Différenciation retardée</a:t>
            </a:r>
          </a:p>
        </p:txBody>
      </p:sp>
      <p:sp>
        <p:nvSpPr>
          <p:cNvPr id="24577" name="Line 1"/>
          <p:cNvSpPr>
            <a:spLocks noChangeShapeType="1"/>
          </p:cNvSpPr>
          <p:nvPr>
            <p:custDataLst>
              <p:tags r:id="rId2"/>
            </p:custDataLst>
          </p:nvPr>
        </p:nvSpPr>
        <p:spPr bwMode="auto">
          <a:xfrm flipH="1">
            <a:off x="5469254" y="1349742"/>
            <a:ext cx="0" cy="4680520"/>
          </a:xfrm>
          <a:prstGeom prst="line">
            <a:avLst/>
          </a:prstGeom>
          <a:noFill/>
          <a:ln w="38100" cap="flat" cmpd="sng">
            <a:solidFill>
              <a:schemeClr val="bg1">
                <a:lumMod val="8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pic>
        <p:nvPicPr>
          <p:cNvPr id="24578" name="Picture 2"/>
          <p:cNvPicPr>
            <a:picLocks noChangeAspect="1"/>
          </p:cNvPicPr>
          <p:nvPr>
            <p:custDataLst>
              <p:tags r:id="rId3"/>
            </p:custDataLst>
          </p:nvPr>
        </p:nvPicPr>
        <p:blipFill>
          <a:blip r:embed="rId58" cstate="print">
            <a:extLst>
              <a:ext uri="{28A0092B-C50C-407E-A947-70E740481C1C}">
                <a14:useLocalDpi xmlns:a14="http://schemas.microsoft.com/office/drawing/2010/main"/>
              </a:ext>
            </a:extLst>
          </a:blip>
          <a:srcRect/>
          <a:stretch>
            <a:fillRect/>
          </a:stretch>
        </p:blipFill>
        <p:spPr bwMode="auto">
          <a:xfrm>
            <a:off x="1775703" y="4476204"/>
            <a:ext cx="3439409"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4579" name="Group 3"/>
          <p:cNvGrpSpPr>
            <a:grpSpLocks/>
          </p:cNvGrpSpPr>
          <p:nvPr>
            <p:custDataLst>
              <p:tags r:id="rId4"/>
            </p:custDataLst>
          </p:nvPr>
        </p:nvGrpSpPr>
        <p:grpSpPr bwMode="auto">
          <a:xfrm>
            <a:off x="5036712" y="1643750"/>
            <a:ext cx="1560740" cy="1682330"/>
            <a:chOff x="318293" y="0"/>
            <a:chExt cx="2486820" cy="2678614"/>
          </a:xfrm>
        </p:grpSpPr>
        <p:pic>
          <p:nvPicPr>
            <p:cNvPr id="24580" name="Picture 4" descr="Screen shot 2011-09-20 at 2.42.57 PM.png"/>
            <p:cNvPicPr>
              <a:picLocks noChangeAspect="1"/>
            </p:cNvPicPr>
            <p:nvPr/>
          </p:nvPicPr>
          <p:blipFill>
            <a:blip r:embed="rId59" cstate="print">
              <a:extLst>
                <a:ext uri="{28A0092B-C50C-407E-A947-70E740481C1C}">
                  <a14:useLocalDpi xmlns:a14="http://schemas.microsoft.com/office/drawing/2010/main"/>
                </a:ext>
              </a:extLst>
            </a:blip>
            <a:srcRect/>
            <a:stretch>
              <a:fillRect/>
            </a:stretch>
          </p:blipFill>
          <p:spPr bwMode="auto">
            <a:xfrm>
              <a:off x="318293" y="657726"/>
              <a:ext cx="2486820" cy="202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81" name="AutoShape 5"/>
            <p:cNvSpPr>
              <a:spLocks/>
            </p:cNvSpPr>
            <p:nvPr/>
          </p:nvSpPr>
          <p:spPr bwMode="auto">
            <a:xfrm>
              <a:off x="980299" y="0"/>
              <a:ext cx="1041401" cy="787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46800" rIns="36000" bIns="46800" anchor="ctr"/>
            <a:lstStyle/>
            <a:p>
              <a:pPr algn="ctr"/>
              <a:r>
                <a:rPr lang="fr-FR" sz="1800" dirty="0">
                  <a:solidFill>
                    <a:srgbClr val="FFFFFF"/>
                  </a:solidFill>
                  <a:latin typeface="+mj-lt"/>
                  <a:ea typeface="ＭＳ Ｐゴシック" charset="0"/>
                  <a:cs typeface="Arial Narrow"/>
                  <a:sym typeface="Gill Sans" charset="0"/>
                </a:rPr>
                <a:t>P.F.</a:t>
              </a:r>
              <a:endParaRPr lang="fr-FR" sz="1800" dirty="0">
                <a:solidFill>
                  <a:srgbClr val="FFFFFF"/>
                </a:solidFill>
                <a:latin typeface="+mj-lt"/>
                <a:ea typeface="ＭＳ Ｐゴシック" charset="0"/>
                <a:cs typeface="Arial Narrow"/>
              </a:endParaRPr>
            </a:p>
          </p:txBody>
        </p:sp>
      </p:grpSp>
      <p:grpSp>
        <p:nvGrpSpPr>
          <p:cNvPr id="24582" name="Group 6"/>
          <p:cNvGrpSpPr>
            <a:grpSpLocks/>
          </p:cNvGrpSpPr>
          <p:nvPr>
            <p:custDataLst>
              <p:tags r:id="rId5"/>
            </p:custDataLst>
          </p:nvPr>
        </p:nvGrpSpPr>
        <p:grpSpPr bwMode="auto">
          <a:xfrm>
            <a:off x="5036712" y="3867256"/>
            <a:ext cx="1560740" cy="1681334"/>
            <a:chOff x="318293" y="0"/>
            <a:chExt cx="2486820" cy="2678614"/>
          </a:xfrm>
        </p:grpSpPr>
        <p:pic>
          <p:nvPicPr>
            <p:cNvPr id="24583" name="Picture 7" descr="Screen shot 2011-09-20 at 2.42.57 PM.png"/>
            <p:cNvPicPr>
              <a:picLocks noChangeAspect="1"/>
            </p:cNvPicPr>
            <p:nvPr/>
          </p:nvPicPr>
          <p:blipFill>
            <a:blip r:embed="rId59" cstate="print">
              <a:extLst>
                <a:ext uri="{28A0092B-C50C-407E-A947-70E740481C1C}">
                  <a14:useLocalDpi xmlns:a14="http://schemas.microsoft.com/office/drawing/2010/main"/>
                </a:ext>
              </a:extLst>
            </a:blip>
            <a:srcRect/>
            <a:stretch>
              <a:fillRect/>
            </a:stretch>
          </p:blipFill>
          <p:spPr bwMode="auto">
            <a:xfrm>
              <a:off x="318293" y="657726"/>
              <a:ext cx="2486820" cy="202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84" name="AutoShape 8"/>
            <p:cNvSpPr>
              <a:spLocks/>
            </p:cNvSpPr>
            <p:nvPr/>
          </p:nvSpPr>
          <p:spPr bwMode="auto">
            <a:xfrm>
              <a:off x="980299" y="0"/>
              <a:ext cx="1041401" cy="7874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36000" tIns="46800" rIns="36000" bIns="46800" anchor="ctr"/>
            <a:lstStyle/>
            <a:p>
              <a:pPr algn="ctr"/>
              <a:r>
                <a:rPr lang="fr-FR" sz="1800" dirty="0">
                  <a:solidFill>
                    <a:srgbClr val="FFFFFF"/>
                  </a:solidFill>
                  <a:latin typeface="+mj-lt"/>
                  <a:ea typeface="ＭＳ Ｐゴシック" charset="0"/>
                  <a:cs typeface="Arial Narrow"/>
                  <a:sym typeface="Gill Sans" charset="0"/>
                </a:rPr>
                <a:t>E.C.</a:t>
              </a:r>
              <a:endParaRPr lang="fr-FR" sz="1800" dirty="0">
                <a:solidFill>
                  <a:srgbClr val="FFFFFF"/>
                </a:solidFill>
                <a:latin typeface="+mj-lt"/>
                <a:ea typeface="ＭＳ Ｐゴシック" charset="0"/>
                <a:cs typeface="Arial Narrow"/>
              </a:endParaRPr>
            </a:p>
          </p:txBody>
        </p:sp>
      </p:grpSp>
      <p:pic>
        <p:nvPicPr>
          <p:cNvPr id="24585" name="Picture 9"/>
          <p:cNvPicPr>
            <a:picLocks noChangeAspect="1"/>
          </p:cNvPicPr>
          <p:nvPr>
            <p:custDataLst>
              <p:tags r:id="rId6"/>
            </p:custDataLst>
          </p:nvPr>
        </p:nvPicPr>
        <p:blipFill>
          <a:blip r:embed="rId60" cstate="print">
            <a:extLst>
              <a:ext uri="{28A0092B-C50C-407E-A947-70E740481C1C}">
                <a14:useLocalDpi xmlns:a14="http://schemas.microsoft.com/office/drawing/2010/main"/>
              </a:ext>
            </a:extLst>
          </a:blip>
          <a:srcRect/>
          <a:stretch>
            <a:fillRect/>
          </a:stretch>
        </p:blipFill>
        <p:spPr bwMode="auto">
          <a:xfrm>
            <a:off x="2627831" y="1566012"/>
            <a:ext cx="2620169"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6" name="Picture 10"/>
          <p:cNvPicPr>
            <a:picLocks noChangeAspect="1"/>
          </p:cNvPicPr>
          <p:nvPr>
            <p:custDataLst>
              <p:tags r:id="rId7"/>
            </p:custDataLst>
          </p:nvPr>
        </p:nvPicPr>
        <p:blipFill>
          <a:blip r:embed="rId58" cstate="print">
            <a:extLst>
              <a:ext uri="{28A0092B-C50C-407E-A947-70E740481C1C}">
                <a14:useLocalDpi xmlns:a14="http://schemas.microsoft.com/office/drawing/2010/main"/>
              </a:ext>
            </a:extLst>
          </a:blip>
          <a:srcRect/>
          <a:stretch>
            <a:fillRect/>
          </a:stretch>
        </p:blipFill>
        <p:spPr bwMode="auto">
          <a:xfrm>
            <a:off x="1806598" y="2044400"/>
            <a:ext cx="3439409"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7" name="Picture 11"/>
          <p:cNvPicPr>
            <a:picLocks noChangeAspect="1"/>
          </p:cNvPicPr>
          <p:nvPr>
            <p:custDataLst>
              <p:tags r:id="rId8"/>
            </p:custDataLst>
          </p:nvPr>
        </p:nvPicPr>
        <p:blipFill>
          <a:blip r:embed="rId61" cstate="print">
            <a:extLst>
              <a:ext uri="{28A0092B-C50C-407E-A947-70E740481C1C}">
                <a14:useLocalDpi xmlns:a14="http://schemas.microsoft.com/office/drawing/2010/main"/>
              </a:ext>
            </a:extLst>
          </a:blip>
          <a:srcRect/>
          <a:stretch>
            <a:fillRect/>
          </a:stretch>
        </p:blipFill>
        <p:spPr bwMode="auto">
          <a:xfrm>
            <a:off x="3203889" y="2490895"/>
            <a:ext cx="2042117"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8" name="Picture 12"/>
          <p:cNvPicPr>
            <a:picLocks noChangeAspect="1"/>
          </p:cNvPicPr>
          <p:nvPr>
            <p:custDataLst>
              <p:tags r:id="rId9"/>
            </p:custDataLst>
          </p:nvPr>
        </p:nvPicPr>
        <p:blipFill>
          <a:blip r:embed="rId62" cstate="print">
            <a:extLst>
              <a:ext uri="{28A0092B-C50C-407E-A947-70E740481C1C}">
                <a14:useLocalDpi xmlns:a14="http://schemas.microsoft.com/office/drawing/2010/main"/>
              </a:ext>
            </a:extLst>
          </a:blip>
          <a:srcRect/>
          <a:stretch>
            <a:fillRect/>
          </a:stretch>
        </p:blipFill>
        <p:spPr bwMode="auto">
          <a:xfrm>
            <a:off x="4121795" y="2922441"/>
            <a:ext cx="1125209" cy="230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89" name="Picture 13"/>
          <p:cNvPicPr>
            <a:picLocks noChangeAspect="1"/>
          </p:cNvPicPr>
          <p:nvPr>
            <p:custDataLst>
              <p:tags r:id="rId10"/>
            </p:custDataLst>
          </p:nvPr>
        </p:nvPicPr>
        <p:blipFill>
          <a:blip r:embed="rId63" cstate="print">
            <a:extLst>
              <a:ext uri="{28A0092B-C50C-407E-A947-70E740481C1C}">
                <a14:useLocalDpi xmlns:a14="http://schemas.microsoft.com/office/drawing/2010/main"/>
              </a:ext>
            </a:extLst>
          </a:blip>
          <a:srcRect/>
          <a:stretch>
            <a:fillRect/>
          </a:stretch>
        </p:blipFill>
        <p:spPr bwMode="auto">
          <a:xfrm>
            <a:off x="6137004" y="4955588"/>
            <a:ext cx="1091322" cy="231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590" name="Picture 14"/>
          <p:cNvPicPr>
            <a:picLocks noChangeAspect="1"/>
          </p:cNvPicPr>
          <p:nvPr>
            <p:custDataLst>
              <p:tags r:id="rId11"/>
            </p:custDataLst>
          </p:nvPr>
        </p:nvPicPr>
        <p:blipFill>
          <a:blip r:embed="rId64" cstate="print">
            <a:extLst>
              <a:ext uri="{28A0092B-C50C-407E-A947-70E740481C1C}">
                <a14:useLocalDpi xmlns:a14="http://schemas.microsoft.com/office/drawing/2010/main"/>
              </a:ext>
            </a:extLst>
          </a:blip>
          <a:srcRect/>
          <a:stretch>
            <a:fillRect/>
          </a:stretch>
        </p:blipFill>
        <p:spPr bwMode="auto">
          <a:xfrm>
            <a:off x="6137004" y="3998813"/>
            <a:ext cx="1091322" cy="230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92" name="AutoShape 16"/>
          <p:cNvSpPr>
            <a:spLocks/>
          </p:cNvSpPr>
          <p:nvPr>
            <p:custDataLst>
              <p:tags r:id="rId12"/>
            </p:custDataLst>
          </p:nvPr>
        </p:nvSpPr>
        <p:spPr bwMode="auto">
          <a:xfrm>
            <a:off x="1600293" y="2061342"/>
            <a:ext cx="192352"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3" name="AutoShape 17"/>
          <p:cNvSpPr>
            <a:spLocks/>
          </p:cNvSpPr>
          <p:nvPr>
            <p:custDataLst>
              <p:tags r:id="rId13"/>
            </p:custDataLst>
          </p:nvPr>
        </p:nvSpPr>
        <p:spPr bwMode="auto">
          <a:xfrm>
            <a:off x="2548100"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4" name="AutoShape 18"/>
          <p:cNvSpPr>
            <a:spLocks/>
          </p:cNvSpPr>
          <p:nvPr>
            <p:custDataLst>
              <p:tags r:id="rId14"/>
            </p:custDataLst>
          </p:nvPr>
        </p:nvSpPr>
        <p:spPr bwMode="auto">
          <a:xfrm>
            <a:off x="3024494"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5" name="AutoShape 19"/>
          <p:cNvSpPr>
            <a:spLocks/>
          </p:cNvSpPr>
          <p:nvPr>
            <p:custDataLst>
              <p:tags r:id="rId15"/>
            </p:custDataLst>
          </p:nvPr>
        </p:nvSpPr>
        <p:spPr bwMode="auto">
          <a:xfrm>
            <a:off x="2548100"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6" name="AutoShape 20"/>
          <p:cNvSpPr>
            <a:spLocks/>
          </p:cNvSpPr>
          <p:nvPr>
            <p:custDataLst>
              <p:tags r:id="rId16"/>
            </p:custDataLst>
          </p:nvPr>
        </p:nvSpPr>
        <p:spPr bwMode="auto">
          <a:xfrm>
            <a:off x="3024494"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7" name="AutoShape 21"/>
          <p:cNvSpPr>
            <a:spLocks/>
          </p:cNvSpPr>
          <p:nvPr>
            <p:custDataLst>
              <p:tags r:id="rId17"/>
            </p:custDataLst>
          </p:nvPr>
        </p:nvSpPr>
        <p:spPr bwMode="auto">
          <a:xfrm>
            <a:off x="3500888"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8" name="AutoShape 22"/>
          <p:cNvSpPr>
            <a:spLocks/>
          </p:cNvSpPr>
          <p:nvPr>
            <p:custDataLst>
              <p:tags r:id="rId18"/>
            </p:custDataLst>
          </p:nvPr>
        </p:nvSpPr>
        <p:spPr bwMode="auto">
          <a:xfrm>
            <a:off x="3977283" y="1586940"/>
            <a:ext cx="193348"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599" name="AutoShape 23"/>
          <p:cNvSpPr>
            <a:spLocks/>
          </p:cNvSpPr>
          <p:nvPr>
            <p:custDataLst>
              <p:tags r:id="rId19"/>
            </p:custDataLst>
          </p:nvPr>
        </p:nvSpPr>
        <p:spPr bwMode="auto">
          <a:xfrm>
            <a:off x="3500888"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0" name="AutoShape 24"/>
          <p:cNvSpPr>
            <a:spLocks/>
          </p:cNvSpPr>
          <p:nvPr>
            <p:custDataLst>
              <p:tags r:id="rId20"/>
            </p:custDataLst>
          </p:nvPr>
        </p:nvSpPr>
        <p:spPr bwMode="auto">
          <a:xfrm>
            <a:off x="3024494" y="25367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1" name="AutoShape 25"/>
          <p:cNvSpPr>
            <a:spLocks/>
          </p:cNvSpPr>
          <p:nvPr>
            <p:custDataLst>
              <p:tags r:id="rId21"/>
            </p:custDataLst>
          </p:nvPr>
        </p:nvSpPr>
        <p:spPr bwMode="auto">
          <a:xfrm>
            <a:off x="3500888" y="25367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2" name="AutoShape 26"/>
          <p:cNvSpPr>
            <a:spLocks/>
          </p:cNvSpPr>
          <p:nvPr>
            <p:custDataLst>
              <p:tags r:id="rId22"/>
            </p:custDataLst>
          </p:nvPr>
        </p:nvSpPr>
        <p:spPr bwMode="auto">
          <a:xfrm>
            <a:off x="4521449" y="15869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9290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3" name="AutoShape 27"/>
          <p:cNvSpPr>
            <a:spLocks/>
          </p:cNvSpPr>
          <p:nvPr>
            <p:custDataLst>
              <p:tags r:id="rId23"/>
            </p:custDataLst>
          </p:nvPr>
        </p:nvSpPr>
        <p:spPr bwMode="auto">
          <a:xfrm>
            <a:off x="4521449"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D6D6D6"/>
              </a:gs>
              <a:gs pos="100000">
                <a:srgbClr val="011993"/>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4" name="AutoShape 28"/>
          <p:cNvSpPr>
            <a:spLocks/>
          </p:cNvSpPr>
          <p:nvPr>
            <p:custDataLst>
              <p:tags r:id="rId24"/>
            </p:custDataLst>
          </p:nvPr>
        </p:nvSpPr>
        <p:spPr bwMode="auto">
          <a:xfrm>
            <a:off x="3977283" y="2536740"/>
            <a:ext cx="193348"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5" name="AutoShape 29"/>
          <p:cNvSpPr>
            <a:spLocks/>
          </p:cNvSpPr>
          <p:nvPr>
            <p:custDataLst>
              <p:tags r:id="rId25"/>
            </p:custDataLst>
          </p:nvPr>
        </p:nvSpPr>
        <p:spPr bwMode="auto">
          <a:xfrm>
            <a:off x="4521449" y="2536740"/>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00F9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6" name="AutoShape 30"/>
          <p:cNvSpPr>
            <a:spLocks/>
          </p:cNvSpPr>
          <p:nvPr>
            <p:custDataLst>
              <p:tags r:id="rId26"/>
            </p:custDataLst>
          </p:nvPr>
        </p:nvSpPr>
        <p:spPr bwMode="auto">
          <a:xfrm>
            <a:off x="3977283" y="2945363"/>
            <a:ext cx="193348"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7" name="AutoShape 31"/>
          <p:cNvSpPr>
            <a:spLocks/>
          </p:cNvSpPr>
          <p:nvPr>
            <p:custDataLst>
              <p:tags r:id="rId27"/>
            </p:custDataLst>
          </p:nvPr>
        </p:nvSpPr>
        <p:spPr bwMode="auto">
          <a:xfrm>
            <a:off x="4521449" y="2945363"/>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8" name="AutoShape 32"/>
          <p:cNvSpPr>
            <a:spLocks/>
          </p:cNvSpPr>
          <p:nvPr>
            <p:custDataLst>
              <p:tags r:id="rId28"/>
            </p:custDataLst>
          </p:nvPr>
        </p:nvSpPr>
        <p:spPr bwMode="auto">
          <a:xfrm>
            <a:off x="1600293" y="4490156"/>
            <a:ext cx="192352"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09" name="AutoShape 33"/>
          <p:cNvSpPr>
            <a:spLocks/>
          </p:cNvSpPr>
          <p:nvPr>
            <p:custDataLst>
              <p:tags r:id="rId29"/>
            </p:custDataLst>
          </p:nvPr>
        </p:nvSpPr>
        <p:spPr bwMode="auto">
          <a:xfrm>
            <a:off x="2071705"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0" name="AutoShape 34"/>
          <p:cNvSpPr>
            <a:spLocks/>
          </p:cNvSpPr>
          <p:nvPr>
            <p:custDataLst>
              <p:tags r:id="rId30"/>
            </p:custDataLst>
          </p:nvPr>
        </p:nvSpPr>
        <p:spPr bwMode="auto">
          <a:xfrm>
            <a:off x="2548100"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1" name="AutoShape 35"/>
          <p:cNvSpPr>
            <a:spLocks/>
          </p:cNvSpPr>
          <p:nvPr>
            <p:custDataLst>
              <p:tags r:id="rId31"/>
            </p:custDataLst>
          </p:nvPr>
        </p:nvSpPr>
        <p:spPr bwMode="auto">
          <a:xfrm>
            <a:off x="3024494"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2" name="AutoShape 36"/>
          <p:cNvSpPr>
            <a:spLocks/>
          </p:cNvSpPr>
          <p:nvPr>
            <p:custDataLst>
              <p:tags r:id="rId32"/>
            </p:custDataLst>
          </p:nvPr>
        </p:nvSpPr>
        <p:spPr bwMode="auto">
          <a:xfrm>
            <a:off x="6562570" y="4014759"/>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3" name="AutoShape 37"/>
          <p:cNvSpPr>
            <a:spLocks/>
          </p:cNvSpPr>
          <p:nvPr>
            <p:custDataLst>
              <p:tags r:id="rId33"/>
            </p:custDataLst>
          </p:nvPr>
        </p:nvSpPr>
        <p:spPr bwMode="auto">
          <a:xfrm>
            <a:off x="3500888"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14" name="AutoShape 38"/>
          <p:cNvSpPr>
            <a:spLocks/>
          </p:cNvSpPr>
          <p:nvPr>
            <p:custDataLst>
              <p:tags r:id="rId34"/>
            </p:custDataLst>
          </p:nvPr>
        </p:nvSpPr>
        <p:spPr bwMode="auto">
          <a:xfrm>
            <a:off x="6562570" y="4967547"/>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pic>
        <p:nvPicPr>
          <p:cNvPr id="24615" name="Picture 39"/>
          <p:cNvPicPr>
            <a:picLocks noChangeAspect="1"/>
          </p:cNvPicPr>
          <p:nvPr>
            <p:custDataLst>
              <p:tags r:id="rId35"/>
            </p:custDataLst>
          </p:nvPr>
        </p:nvPicPr>
        <p:blipFill>
          <a:blip r:embed="rId65" cstate="print">
            <a:extLst>
              <a:ext uri="{28A0092B-C50C-407E-A947-70E740481C1C}">
                <a14:useLocalDpi xmlns:a14="http://schemas.microsoft.com/office/drawing/2010/main"/>
              </a:ext>
            </a:extLst>
          </a:blip>
          <a:srcRect/>
          <a:stretch>
            <a:fillRect/>
          </a:stretch>
        </p:blipFill>
        <p:spPr bwMode="auto">
          <a:xfrm>
            <a:off x="2252097" y="1632787"/>
            <a:ext cx="308958" cy="536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6" name="Picture 40"/>
          <p:cNvPicPr>
            <a:picLocks noChangeAspect="1"/>
          </p:cNvPicPr>
          <p:nvPr>
            <p:custDataLst>
              <p:tags r:id="rId36"/>
            </p:custDataLst>
          </p:nvPr>
        </p:nvPicPr>
        <p:blipFill>
          <a:blip r:embed="rId66" cstate="print">
            <a:extLst>
              <a:ext uri="{28A0092B-C50C-407E-A947-70E740481C1C}">
                <a14:useLocalDpi xmlns:a14="http://schemas.microsoft.com/office/drawing/2010/main"/>
              </a:ext>
            </a:extLst>
          </a:blip>
          <a:srcRect/>
          <a:stretch>
            <a:fillRect/>
          </a:stretch>
        </p:blipFill>
        <p:spPr bwMode="auto">
          <a:xfrm>
            <a:off x="2727495" y="2128117"/>
            <a:ext cx="309955" cy="490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7" name="Picture 41"/>
          <p:cNvPicPr>
            <a:picLocks noChangeAspect="1"/>
          </p:cNvPicPr>
          <p:nvPr>
            <p:custDataLst>
              <p:tags r:id="rId37"/>
            </p:custDataLst>
          </p:nvPr>
        </p:nvPicPr>
        <p:blipFill>
          <a:blip r:embed="rId67" cstate="print">
            <a:extLst>
              <a:ext uri="{28A0092B-C50C-407E-A947-70E740481C1C}">
                <a14:useLocalDpi xmlns:a14="http://schemas.microsoft.com/office/drawing/2010/main"/>
              </a:ext>
            </a:extLst>
          </a:blip>
          <a:srcRect/>
          <a:stretch>
            <a:fillRect/>
          </a:stretch>
        </p:blipFill>
        <p:spPr bwMode="auto">
          <a:xfrm>
            <a:off x="3680284" y="2582586"/>
            <a:ext cx="308958" cy="44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8" name="Picture 42"/>
          <p:cNvPicPr>
            <a:picLocks noChangeAspect="1"/>
          </p:cNvPicPr>
          <p:nvPr>
            <p:custDataLst>
              <p:tags r:id="rId38"/>
            </p:custDataLst>
          </p:nvPr>
        </p:nvPicPr>
        <p:blipFill>
          <a:blip r:embed="rId68" cstate="print">
            <a:extLst>
              <a:ext uri="{28A0092B-C50C-407E-A947-70E740481C1C}">
                <a14:useLocalDpi xmlns:a14="http://schemas.microsoft.com/office/drawing/2010/main"/>
              </a:ext>
            </a:extLst>
          </a:blip>
          <a:srcRect/>
          <a:stretch>
            <a:fillRect/>
          </a:stretch>
        </p:blipFill>
        <p:spPr bwMode="auto">
          <a:xfrm>
            <a:off x="6741965" y="5055252"/>
            <a:ext cx="434536" cy="47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19" name="Picture 43"/>
          <p:cNvPicPr>
            <a:picLocks noChangeAspect="1"/>
          </p:cNvPicPr>
          <p:nvPr>
            <p:custDataLst>
              <p:tags r:id="rId39"/>
            </p:custDataLst>
          </p:nvPr>
        </p:nvPicPr>
        <p:blipFill>
          <a:blip r:embed="rId69" cstate="print">
            <a:extLst>
              <a:ext uri="{28A0092B-C50C-407E-A947-70E740481C1C}">
                <a14:useLocalDpi xmlns:a14="http://schemas.microsoft.com/office/drawing/2010/main"/>
              </a:ext>
            </a:extLst>
          </a:blip>
          <a:srcRect/>
          <a:stretch>
            <a:fillRect/>
          </a:stretch>
        </p:blipFill>
        <p:spPr bwMode="auto">
          <a:xfrm rot="10800000">
            <a:off x="6137004" y="4444312"/>
            <a:ext cx="1091322" cy="230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22" name="AutoShape 46"/>
          <p:cNvSpPr>
            <a:spLocks/>
          </p:cNvSpPr>
          <p:nvPr>
            <p:custDataLst>
              <p:tags r:id="rId40"/>
            </p:custDataLst>
          </p:nvPr>
        </p:nvSpPr>
        <p:spPr bwMode="auto">
          <a:xfrm>
            <a:off x="2672614" y="5886245"/>
            <a:ext cx="1579675" cy="279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Anticipation</a:t>
            </a:r>
            <a:endParaRPr lang="fr-FR" sz="1600" dirty="0">
              <a:latin typeface="+mj-lt"/>
            </a:endParaRPr>
          </a:p>
        </p:txBody>
      </p:sp>
      <p:sp>
        <p:nvSpPr>
          <p:cNvPr id="24623" name="AutoShape 47"/>
          <p:cNvSpPr>
            <a:spLocks/>
          </p:cNvSpPr>
          <p:nvPr>
            <p:custDataLst>
              <p:tags r:id="rId41"/>
            </p:custDataLst>
          </p:nvPr>
        </p:nvSpPr>
        <p:spPr bwMode="auto">
          <a:xfrm>
            <a:off x="5753298" y="5886245"/>
            <a:ext cx="1392307" cy="279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A la commande</a:t>
            </a:r>
            <a:endParaRPr lang="fr-FR" sz="1600" dirty="0">
              <a:latin typeface="+mj-lt"/>
            </a:endParaRPr>
          </a:p>
        </p:txBody>
      </p:sp>
      <p:sp>
        <p:nvSpPr>
          <p:cNvPr id="24624" name="AutoShape 48"/>
          <p:cNvSpPr>
            <a:spLocks/>
          </p:cNvSpPr>
          <p:nvPr>
            <p:custDataLst>
              <p:tags r:id="rId42"/>
            </p:custDataLst>
          </p:nvPr>
        </p:nvSpPr>
        <p:spPr bwMode="auto">
          <a:xfrm>
            <a:off x="1852444" y="3369932"/>
            <a:ext cx="1805913" cy="302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Risque de prévision</a:t>
            </a:r>
            <a:endParaRPr lang="fr-FR" sz="1600" dirty="0">
              <a:latin typeface="+mj-lt"/>
            </a:endParaRPr>
          </a:p>
        </p:txBody>
      </p:sp>
      <p:sp>
        <p:nvSpPr>
          <p:cNvPr id="24625" name="AutoShape 49"/>
          <p:cNvSpPr>
            <a:spLocks/>
          </p:cNvSpPr>
          <p:nvPr>
            <p:custDataLst>
              <p:tags r:id="rId43"/>
            </p:custDataLst>
          </p:nvPr>
        </p:nvSpPr>
        <p:spPr bwMode="auto">
          <a:xfrm>
            <a:off x="6028370" y="3601153"/>
            <a:ext cx="1129194" cy="302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6879" algn="ctr" defTabSz="964372">
              <a:lnSpc>
                <a:spcPct val="90000"/>
              </a:lnSpc>
              <a:buClr>
                <a:srgbClr val="000000"/>
              </a:buClr>
            </a:pPr>
            <a:r>
              <a:rPr lang="fr-FR" sz="1600" dirty="0">
                <a:solidFill>
                  <a:srgbClr val="000000"/>
                </a:solidFill>
                <a:latin typeface="+mj-lt"/>
              </a:rPr>
              <a:t>Cycle court</a:t>
            </a:r>
            <a:endParaRPr lang="fr-FR" sz="1600" dirty="0">
              <a:latin typeface="+mj-lt"/>
            </a:endParaRPr>
          </a:p>
        </p:txBody>
      </p:sp>
      <p:pic>
        <p:nvPicPr>
          <p:cNvPr id="24626" name="Picture 50"/>
          <p:cNvPicPr>
            <a:picLocks noChangeAspect="1"/>
          </p:cNvPicPr>
          <p:nvPr>
            <p:custDataLst>
              <p:tags r:id="rId44"/>
            </p:custDataLst>
          </p:nvPr>
        </p:nvPicPr>
        <p:blipFill>
          <a:blip r:embed="rId70" cstate="print">
            <a:extLst>
              <a:ext uri="{28A0092B-C50C-407E-A947-70E740481C1C}">
                <a14:useLocalDpi xmlns:a14="http://schemas.microsoft.com/office/drawing/2010/main"/>
              </a:ext>
            </a:extLst>
          </a:blip>
          <a:srcRect/>
          <a:stretch>
            <a:fillRect/>
          </a:stretch>
        </p:blipFill>
        <p:spPr bwMode="auto">
          <a:xfrm rot="16200000">
            <a:off x="2386145" y="2841214"/>
            <a:ext cx="713595" cy="325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627" name="Picture 51"/>
          <p:cNvPicPr>
            <a:picLocks noChangeAspect="1"/>
          </p:cNvPicPr>
          <p:nvPr>
            <p:custDataLst>
              <p:tags r:id="rId45"/>
            </p:custDataLst>
          </p:nvPr>
        </p:nvPicPr>
        <p:blipFill>
          <a:blip r:embed="rId71" cstate="print">
            <a:extLst>
              <a:ext uri="{28A0092B-C50C-407E-A947-70E740481C1C}">
                <a14:useLocalDpi xmlns:a14="http://schemas.microsoft.com/office/drawing/2010/main"/>
              </a:ext>
            </a:extLst>
          </a:blip>
          <a:srcRect/>
          <a:stretch>
            <a:fillRect/>
          </a:stretch>
        </p:blipFill>
        <p:spPr bwMode="auto">
          <a:xfrm>
            <a:off x="2589958" y="3714771"/>
            <a:ext cx="325902" cy="712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629" name="AutoShape 53"/>
          <p:cNvSpPr>
            <a:spLocks/>
          </p:cNvSpPr>
          <p:nvPr>
            <p:custDataLst>
              <p:tags r:id="rId46"/>
            </p:custDataLst>
          </p:nvPr>
        </p:nvSpPr>
        <p:spPr bwMode="auto">
          <a:xfrm>
            <a:off x="2071705" y="2061342"/>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FB00"/>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0" name="Line 54"/>
          <p:cNvSpPr>
            <a:spLocks noChangeShapeType="1"/>
          </p:cNvSpPr>
          <p:nvPr>
            <p:custDataLst>
              <p:tags r:id="rId47"/>
            </p:custDataLst>
          </p:nvPr>
        </p:nvSpPr>
        <p:spPr bwMode="auto">
          <a:xfrm flipH="1">
            <a:off x="1480696" y="1355721"/>
            <a:ext cx="0" cy="4674541"/>
          </a:xfrm>
          <a:prstGeom prst="line">
            <a:avLst/>
          </a:prstGeom>
          <a:noFill/>
          <a:ln w="38100" cap="flat" cmpd="sng">
            <a:solidFill>
              <a:schemeClr val="bg1">
                <a:lumMod val="8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24631" name="Line 55"/>
          <p:cNvSpPr>
            <a:spLocks noChangeShapeType="1"/>
          </p:cNvSpPr>
          <p:nvPr>
            <p:custDataLst>
              <p:tags r:id="rId48"/>
            </p:custDataLst>
          </p:nvPr>
        </p:nvSpPr>
        <p:spPr bwMode="auto">
          <a:xfrm flipH="1">
            <a:off x="7523332" y="1355721"/>
            <a:ext cx="996" cy="4674541"/>
          </a:xfrm>
          <a:prstGeom prst="line">
            <a:avLst/>
          </a:prstGeom>
          <a:noFill/>
          <a:ln w="38100" cap="flat" cmpd="sng">
            <a:solidFill>
              <a:schemeClr val="bg1">
                <a:lumMod val="8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Helvetica" charset="0"/>
              <a:cs typeface="Helvetica" charset="0"/>
              <a:sym typeface="Helvetica" charset="0"/>
            </a:endParaRPr>
          </a:p>
        </p:txBody>
      </p:sp>
      <p:sp>
        <p:nvSpPr>
          <p:cNvPr id="24632" name="AutoShape 56"/>
          <p:cNvSpPr>
            <a:spLocks/>
          </p:cNvSpPr>
          <p:nvPr>
            <p:custDataLst>
              <p:tags r:id="rId49"/>
            </p:custDataLst>
          </p:nvPr>
        </p:nvSpPr>
        <p:spPr bwMode="auto">
          <a:xfrm>
            <a:off x="7178495" y="4014759"/>
            <a:ext cx="192351" cy="1923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gradFill rotWithShape="0">
            <a:gsLst>
              <a:gs pos="0">
                <a:srgbClr val="D6D6D6"/>
              </a:gs>
              <a:gs pos="100000">
                <a:srgbClr val="9290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3" name="AutoShape 57"/>
          <p:cNvSpPr>
            <a:spLocks/>
          </p:cNvSpPr>
          <p:nvPr>
            <p:custDataLst>
              <p:tags r:id="rId50"/>
            </p:custDataLst>
          </p:nvPr>
        </p:nvSpPr>
        <p:spPr bwMode="auto">
          <a:xfrm>
            <a:off x="7178495" y="4490156"/>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011993"/>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4" name="AutoShape 58"/>
          <p:cNvSpPr>
            <a:spLocks/>
          </p:cNvSpPr>
          <p:nvPr>
            <p:custDataLst>
              <p:tags r:id="rId51"/>
            </p:custDataLst>
          </p:nvPr>
        </p:nvSpPr>
        <p:spPr bwMode="auto">
          <a:xfrm>
            <a:off x="7178495" y="4967547"/>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00F900"/>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24635" name="AutoShape 59"/>
          <p:cNvSpPr>
            <a:spLocks/>
          </p:cNvSpPr>
          <p:nvPr>
            <p:custDataLst>
              <p:tags r:id="rId52"/>
            </p:custDataLst>
          </p:nvPr>
        </p:nvSpPr>
        <p:spPr bwMode="auto">
          <a:xfrm>
            <a:off x="7178495" y="5375174"/>
            <a:ext cx="192351" cy="191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rotWithShape="0">
            <a:gsLst>
              <a:gs pos="0">
                <a:srgbClr val="D6D6D6"/>
              </a:gs>
              <a:gs pos="100000">
                <a:srgbClr val="9437FF"/>
              </a:gs>
            </a:gsLst>
            <a:lin ang="5400000"/>
          </a:gra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endParaRPr lang="fr-FR" dirty="0">
              <a:solidFill>
                <a:srgbClr val="FFFFFF"/>
              </a:solidFill>
            </a:endParaRPr>
          </a:p>
        </p:txBody>
      </p:sp>
      <p:sp>
        <p:nvSpPr>
          <p:cNvPr id="65" name="Line 12"/>
          <p:cNvSpPr>
            <a:spLocks noChangeShapeType="1"/>
          </p:cNvSpPr>
          <p:nvPr>
            <p:custDataLst>
              <p:tags r:id="rId53"/>
            </p:custDataLst>
          </p:nvPr>
        </p:nvSpPr>
        <p:spPr bwMode="auto">
          <a:xfrm flipV="1">
            <a:off x="1480696" y="5788294"/>
            <a:ext cx="3971494"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67" name="Line 12"/>
          <p:cNvSpPr>
            <a:spLocks noChangeShapeType="1"/>
          </p:cNvSpPr>
          <p:nvPr>
            <p:custDataLst>
              <p:tags r:id="rId54"/>
            </p:custDataLst>
          </p:nvPr>
        </p:nvSpPr>
        <p:spPr bwMode="auto">
          <a:xfrm flipV="1">
            <a:off x="5469253" y="5788294"/>
            <a:ext cx="2054079" cy="0"/>
          </a:xfrm>
          <a:prstGeom prst="line">
            <a:avLst/>
          </a:prstGeom>
          <a:noFill/>
          <a:ln w="2857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endParaRPr lang="fr-FR" sz="800" dirty="0">
              <a:solidFill>
                <a:srgbClr val="000000"/>
              </a:solidFill>
              <a:latin typeface="+mj-lt"/>
              <a:cs typeface="Helvetica" charset="0"/>
              <a:sym typeface="Helvetica" charset="0"/>
            </a:endParaRPr>
          </a:p>
        </p:txBody>
      </p:sp>
      <p:sp>
        <p:nvSpPr>
          <p:cNvPr id="4" name="Slide Number Placeholder 3"/>
          <p:cNvSpPr>
            <a:spLocks noGrp="1"/>
          </p:cNvSpPr>
          <p:nvPr>
            <p:ph type="sldNum" sz="quarter" idx="4"/>
            <p:custDataLst>
              <p:tags r:id="rId55"/>
            </p:custDataLst>
          </p:nvPr>
        </p:nvSpPr>
        <p:spPr/>
        <p:txBody>
          <a:bodyPr/>
          <a:lstStyle/>
          <a:p>
            <a:fld id="{F0591563-C936-C24A-B817-5B070095CD79}" type="slidenum">
              <a:rPr lang="fr-FR" smtClean="0"/>
              <a:pPr/>
              <a:t>29</a:t>
            </a:fld>
            <a:endParaRPr lang="fr-FR" dirty="0"/>
          </a:p>
        </p:txBody>
      </p:sp>
    </p:spTree>
    <p:extLst>
      <p:ext uri="{BB962C8B-B14F-4D97-AF65-F5344CB8AC3E}">
        <p14:creationId xmlns:p14="http://schemas.microsoft.com/office/powerpoint/2010/main" val="408356075"/>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
            </p:custDataLst>
          </p:nvPr>
        </p:nvSpPr>
        <p:spPr>
          <a:xfrm>
            <a:off x="-2124744" y="692696"/>
            <a:ext cx="11196736"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Les grandes </a:t>
            </a:r>
            <a:r>
              <a:rPr lang="fr-FR" sz="2800" dirty="0" smtClean="0">
                <a:solidFill>
                  <a:srgbClr val="008000"/>
                </a:solidFill>
                <a:effectLst/>
                <a:latin typeface="+mn-lt"/>
              </a:rPr>
              <a:t>décisions industrielles</a:t>
            </a:r>
            <a:endParaRPr lang="fr-FR" sz="2800" dirty="0">
              <a:solidFill>
                <a:srgbClr val="008000"/>
              </a:solidFill>
              <a:effectLst/>
              <a:latin typeface="+mn-lt"/>
            </a:endParaRPr>
          </a:p>
        </p:txBody>
      </p:sp>
      <p:sp>
        <p:nvSpPr>
          <p:cNvPr id="63491" name="Rectangle 3"/>
          <p:cNvSpPr>
            <a:spLocks noChangeArrowheads="1"/>
          </p:cNvSpPr>
          <p:nvPr>
            <p:custDataLst>
              <p:tags r:id="rId2"/>
            </p:custDataLst>
          </p:nvPr>
        </p:nvSpPr>
        <p:spPr bwMode="auto">
          <a:xfrm>
            <a:off x="1554489" y="2082986"/>
            <a:ext cx="2425700" cy="749300"/>
          </a:xfrm>
          <a:prstGeom prst="rect">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600" dirty="0">
                <a:solidFill>
                  <a:srgbClr val="FFFFFF"/>
                </a:solidFill>
                <a:latin typeface="+mj-lt"/>
                <a:ea typeface="ＭＳ Ｐゴシック" charset="0"/>
                <a:cs typeface="Arial Narrow"/>
              </a:rPr>
              <a:t>Conception</a:t>
            </a:r>
          </a:p>
          <a:p>
            <a:pPr algn="ctr"/>
            <a:r>
              <a:rPr lang="fr-FR" sz="1600" dirty="0">
                <a:solidFill>
                  <a:srgbClr val="FFFFFF"/>
                </a:solidFill>
                <a:latin typeface="+mj-lt"/>
                <a:ea typeface="ＭＳ Ｐゴシック" charset="0"/>
                <a:cs typeface="Arial Narrow"/>
              </a:rPr>
              <a:t>des produits</a:t>
            </a:r>
          </a:p>
        </p:txBody>
      </p:sp>
      <p:sp>
        <p:nvSpPr>
          <p:cNvPr id="63492" name="Rectangle 4"/>
          <p:cNvSpPr>
            <a:spLocks noChangeArrowheads="1"/>
          </p:cNvSpPr>
          <p:nvPr>
            <p:custDataLst>
              <p:tags r:id="rId3"/>
            </p:custDataLst>
          </p:nvPr>
        </p:nvSpPr>
        <p:spPr bwMode="auto">
          <a:xfrm>
            <a:off x="1554489" y="3389455"/>
            <a:ext cx="2425700" cy="749300"/>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600" dirty="0">
                <a:solidFill>
                  <a:srgbClr val="FFFFFF"/>
                </a:solidFill>
                <a:latin typeface="+mj-lt"/>
                <a:ea typeface="ＭＳ Ｐゴシック" charset="0"/>
                <a:cs typeface="Arial Narrow"/>
              </a:rPr>
              <a:t>Conception</a:t>
            </a:r>
          </a:p>
          <a:p>
            <a:pPr algn="ctr"/>
            <a:r>
              <a:rPr lang="fr-FR" sz="1600" dirty="0">
                <a:solidFill>
                  <a:srgbClr val="FFFFFF"/>
                </a:solidFill>
                <a:latin typeface="+mj-lt"/>
                <a:ea typeface="ＭＳ Ｐゴシック" charset="0"/>
                <a:cs typeface="Arial Narrow"/>
              </a:rPr>
              <a:t>des processus</a:t>
            </a:r>
          </a:p>
        </p:txBody>
      </p:sp>
      <p:sp>
        <p:nvSpPr>
          <p:cNvPr id="63493" name="Rectangle 5"/>
          <p:cNvSpPr>
            <a:spLocks noChangeArrowheads="1"/>
          </p:cNvSpPr>
          <p:nvPr>
            <p:custDataLst>
              <p:tags r:id="rId4"/>
            </p:custDataLst>
          </p:nvPr>
        </p:nvSpPr>
        <p:spPr bwMode="auto">
          <a:xfrm>
            <a:off x="1554489" y="4695924"/>
            <a:ext cx="2425700" cy="74930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600" dirty="0">
                <a:solidFill>
                  <a:schemeClr val="tx1"/>
                </a:solidFill>
                <a:latin typeface="+mj-lt"/>
                <a:cs typeface="Arial Narrow"/>
              </a:rPr>
              <a:t>Capacité de</a:t>
            </a:r>
          </a:p>
          <a:p>
            <a:pPr algn="ctr"/>
            <a:r>
              <a:rPr lang="fr-FR" sz="1600" dirty="0">
                <a:solidFill>
                  <a:schemeClr val="tx1"/>
                </a:solidFill>
                <a:latin typeface="+mj-lt"/>
                <a:cs typeface="Arial Narrow"/>
              </a:rPr>
              <a:t>production</a:t>
            </a:r>
          </a:p>
        </p:txBody>
      </p:sp>
      <p:sp>
        <p:nvSpPr>
          <p:cNvPr id="63494" name="Line 6"/>
          <p:cNvSpPr>
            <a:spLocks noChangeShapeType="1"/>
          </p:cNvSpPr>
          <p:nvPr>
            <p:custDataLst>
              <p:tags r:id="rId5"/>
            </p:custDataLst>
          </p:nvPr>
        </p:nvSpPr>
        <p:spPr bwMode="auto">
          <a:xfrm>
            <a:off x="2767339" y="2867124"/>
            <a:ext cx="0" cy="520700"/>
          </a:xfrm>
          <a:prstGeom prst="line">
            <a:avLst/>
          </a:prstGeom>
          <a:ln w="38100">
            <a:solidFill>
              <a:schemeClr val="accent6">
                <a:lumMod val="50000"/>
              </a:schemeClr>
            </a:solidFill>
            <a:headEnd type="arrow"/>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wrap="none" anchor="ctr"/>
          <a:lstStyle/>
          <a:p>
            <a:endParaRPr lang="fr-FR" dirty="0">
              <a:latin typeface="+mj-lt"/>
            </a:endParaRPr>
          </a:p>
        </p:txBody>
      </p:sp>
      <p:sp>
        <p:nvSpPr>
          <p:cNvPr id="63495" name="Line 7"/>
          <p:cNvSpPr>
            <a:spLocks noChangeShapeType="1"/>
          </p:cNvSpPr>
          <p:nvPr>
            <p:custDataLst>
              <p:tags r:id="rId6"/>
            </p:custDataLst>
          </p:nvPr>
        </p:nvSpPr>
        <p:spPr bwMode="auto">
          <a:xfrm>
            <a:off x="2771800" y="4149080"/>
            <a:ext cx="1" cy="648072"/>
          </a:xfrm>
          <a:prstGeom prst="line">
            <a:avLst/>
          </a:prstGeom>
          <a:ln w="38100">
            <a:solidFill>
              <a:schemeClr val="accent6">
                <a:lumMod val="50000"/>
              </a:schemeClr>
            </a:solidFill>
            <a:headEnd type="arrow"/>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wrap="none" anchor="ctr"/>
          <a:lstStyle/>
          <a:p>
            <a:endParaRPr lang="fr-FR" dirty="0">
              <a:latin typeface="+mj-lt"/>
            </a:endParaRPr>
          </a:p>
        </p:txBody>
      </p:sp>
      <p:sp>
        <p:nvSpPr>
          <p:cNvPr id="63496" name="Rectangle 8"/>
          <p:cNvSpPr>
            <a:spLocks noChangeArrowheads="1"/>
          </p:cNvSpPr>
          <p:nvPr>
            <p:custDataLst>
              <p:tags r:id="rId7"/>
            </p:custDataLst>
          </p:nvPr>
        </p:nvSpPr>
        <p:spPr bwMode="auto">
          <a:xfrm>
            <a:off x="4427984" y="2077276"/>
            <a:ext cx="3199495" cy="7607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dirty="0">
                <a:solidFill>
                  <a:srgbClr val="003399"/>
                </a:solidFill>
                <a:latin typeface="+mj-lt"/>
              </a:rPr>
              <a:t>Quels produits doivent être</a:t>
            </a:r>
          </a:p>
          <a:p>
            <a:pPr eaLnBrk="0" hangingPunct="0">
              <a:lnSpc>
                <a:spcPct val="90000"/>
              </a:lnSpc>
            </a:pPr>
            <a:r>
              <a:rPr lang="fr-FR" dirty="0">
                <a:solidFill>
                  <a:srgbClr val="003399"/>
                </a:solidFill>
                <a:latin typeface="+mj-lt"/>
              </a:rPr>
              <a:t>offerts par </a:t>
            </a:r>
            <a:r>
              <a:rPr lang="fr-FR" dirty="0" smtClean="0">
                <a:solidFill>
                  <a:srgbClr val="003399"/>
                </a:solidFill>
                <a:latin typeface="+mj-lt"/>
              </a:rPr>
              <a:t>l'entreprise </a:t>
            </a:r>
            <a:r>
              <a:rPr lang="fr-FR" dirty="0">
                <a:solidFill>
                  <a:srgbClr val="003399"/>
                </a:solidFill>
                <a:latin typeface="+mj-lt"/>
              </a:rPr>
              <a:t>?</a:t>
            </a:r>
          </a:p>
        </p:txBody>
      </p:sp>
      <p:sp>
        <p:nvSpPr>
          <p:cNvPr id="63497" name="Rectangle 9"/>
          <p:cNvSpPr>
            <a:spLocks noChangeArrowheads="1"/>
          </p:cNvSpPr>
          <p:nvPr>
            <p:custDataLst>
              <p:tags r:id="rId8"/>
            </p:custDataLst>
          </p:nvPr>
        </p:nvSpPr>
        <p:spPr bwMode="auto">
          <a:xfrm>
            <a:off x="4427984" y="3401210"/>
            <a:ext cx="2483103" cy="7607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dirty="0">
                <a:solidFill>
                  <a:srgbClr val="003399"/>
                </a:solidFill>
                <a:latin typeface="+mj-lt"/>
              </a:rPr>
              <a:t>Comment doivent-</a:t>
            </a:r>
            <a:r>
              <a:rPr lang="fr-FR" dirty="0" smtClean="0">
                <a:solidFill>
                  <a:srgbClr val="003399"/>
                </a:solidFill>
                <a:latin typeface="+mj-lt"/>
              </a:rPr>
              <a:t>ils</a:t>
            </a:r>
          </a:p>
          <a:p>
            <a:pPr eaLnBrk="0" hangingPunct="0">
              <a:lnSpc>
                <a:spcPct val="90000"/>
              </a:lnSpc>
            </a:pPr>
            <a:r>
              <a:rPr lang="fr-FR" dirty="0" smtClean="0">
                <a:solidFill>
                  <a:srgbClr val="003399"/>
                </a:solidFill>
                <a:latin typeface="+mj-lt"/>
              </a:rPr>
              <a:t>être fabriqués </a:t>
            </a:r>
            <a:r>
              <a:rPr lang="fr-FR" dirty="0">
                <a:solidFill>
                  <a:srgbClr val="003399"/>
                </a:solidFill>
                <a:latin typeface="+mj-lt"/>
              </a:rPr>
              <a:t>?</a:t>
            </a:r>
          </a:p>
        </p:txBody>
      </p:sp>
      <p:sp>
        <p:nvSpPr>
          <p:cNvPr id="63498" name="Rectangle 10"/>
          <p:cNvSpPr>
            <a:spLocks noChangeArrowheads="1"/>
          </p:cNvSpPr>
          <p:nvPr>
            <p:custDataLst>
              <p:tags r:id="rId9"/>
            </p:custDataLst>
          </p:nvPr>
        </p:nvSpPr>
        <p:spPr bwMode="auto">
          <a:xfrm>
            <a:off x="4504184" y="4725144"/>
            <a:ext cx="2034512" cy="7607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dirty="0">
                <a:solidFill>
                  <a:srgbClr val="003399"/>
                </a:solidFill>
                <a:latin typeface="+mj-lt"/>
              </a:rPr>
              <a:t>Combien doit-on </a:t>
            </a:r>
            <a:endParaRPr lang="fr-FR" dirty="0" smtClean="0">
              <a:solidFill>
                <a:srgbClr val="003399"/>
              </a:solidFill>
              <a:latin typeface="+mj-lt"/>
            </a:endParaRPr>
          </a:p>
          <a:p>
            <a:pPr eaLnBrk="0" hangingPunct="0">
              <a:lnSpc>
                <a:spcPct val="90000"/>
              </a:lnSpc>
            </a:pPr>
            <a:r>
              <a:rPr lang="fr-FR" dirty="0" smtClean="0">
                <a:solidFill>
                  <a:srgbClr val="003399"/>
                </a:solidFill>
                <a:latin typeface="+mj-lt"/>
              </a:rPr>
              <a:t>en </a:t>
            </a:r>
            <a:r>
              <a:rPr lang="fr-FR" dirty="0">
                <a:solidFill>
                  <a:srgbClr val="003399"/>
                </a:solidFill>
                <a:latin typeface="+mj-lt"/>
              </a:rPr>
              <a:t>fabriquer ?</a:t>
            </a:r>
          </a:p>
        </p:txBody>
      </p:sp>
      <p:sp>
        <p:nvSpPr>
          <p:cNvPr id="4" name="Slide Number Placeholder 3"/>
          <p:cNvSpPr>
            <a:spLocks noGrp="1"/>
          </p:cNvSpPr>
          <p:nvPr>
            <p:ph type="sldNum" sz="quarter" idx="4"/>
            <p:custDataLst>
              <p:tags r:id="rId10"/>
            </p:custDataLst>
          </p:nvPr>
        </p:nvSpPr>
        <p:spPr/>
        <p:txBody>
          <a:bodyPr/>
          <a:lstStyle/>
          <a:p>
            <a:fld id="{F0591563-C936-C24A-B817-5B070095CD79}" type="slidenum">
              <a:rPr lang="fr-FR" smtClean="0"/>
              <a:pPr/>
              <a:t>3</a:t>
            </a:fld>
            <a:endParaRPr lang="fr-FR" dirty="0"/>
          </a:p>
        </p:txBody>
      </p:sp>
    </p:spTree>
    <p:extLst>
      <p:ext uri="{BB962C8B-B14F-4D97-AF65-F5344CB8AC3E}">
        <p14:creationId xmlns:p14="http://schemas.microsoft.com/office/powerpoint/2010/main" val="9582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1"/>
          <p:cNvSpPr>
            <a:spLocks noGrp="1" noChangeArrowheads="1"/>
          </p:cNvSpPr>
          <p:nvPr>
            <p:ph type="title"/>
            <p:custDataLst>
              <p:tags r:id="rId1"/>
            </p:custDataLst>
          </p:nvPr>
        </p:nvSpPr>
        <p:spPr>
          <a:xfrm>
            <a:off x="61156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Activités de service</a:t>
            </a:r>
          </a:p>
        </p:txBody>
      </p:sp>
      <p:sp>
        <p:nvSpPr>
          <p:cNvPr id="39938" name="Rectangle 2"/>
          <p:cNvSpPr>
            <a:spLocks noGrp="1" noChangeArrowheads="1"/>
          </p:cNvSpPr>
          <p:nvPr>
            <p:ph idx="1"/>
            <p:custDataLst>
              <p:tags r:id="rId2"/>
            </p:custDataLst>
          </p:nvPr>
        </p:nvSpPr>
        <p:spPr>
          <a:xfrm>
            <a:off x="609600" y="2996952"/>
            <a:ext cx="8077200" cy="3024336"/>
          </a:xfrm>
        </p:spPr>
        <p:txBody>
          <a:bodyPr/>
          <a:lstStyle/>
          <a:p>
            <a:pPr marL="342900" indent="-342900">
              <a:buFont typeface="Arial"/>
              <a:buChar char="•"/>
            </a:pPr>
            <a:r>
              <a:rPr lang="fr-FR" dirty="0" smtClean="0">
                <a:sym typeface="Gill Sans Light" charset="0"/>
              </a:rPr>
              <a:t>Le produit n'est pas tangible</a:t>
            </a:r>
          </a:p>
          <a:p>
            <a:pPr marL="342900" indent="-342900">
              <a:buFont typeface="Arial"/>
              <a:buChar char="•"/>
            </a:pPr>
            <a:r>
              <a:rPr lang="fr-FR" dirty="0" smtClean="0">
                <a:sym typeface="Gill Sans Light" charset="0"/>
              </a:rPr>
              <a:t>Le produit n'est pas stockable</a:t>
            </a:r>
          </a:p>
          <a:p>
            <a:pPr marL="342900" indent="-342900">
              <a:buFont typeface="Arial"/>
              <a:buChar char="•"/>
            </a:pPr>
            <a:r>
              <a:rPr lang="fr-FR" dirty="0" smtClean="0">
                <a:sym typeface="Gill Sans Light" charset="0"/>
              </a:rPr>
              <a:t>Production et consommation sont simultanées</a:t>
            </a:r>
          </a:p>
          <a:p>
            <a:pPr marL="342900" indent="-342900">
              <a:buFont typeface="Arial"/>
              <a:buChar char="•"/>
            </a:pPr>
            <a:r>
              <a:rPr lang="fr-FR" dirty="0" smtClean="0">
                <a:sym typeface="Gill Sans Light" charset="0"/>
              </a:rPr>
              <a:t>Part de main-d</a:t>
            </a:r>
            <a:r>
              <a:rPr lang="fr-FR" altLang="ja-JP" dirty="0" smtClean="0">
                <a:sym typeface="Gill Sans Light" charset="0"/>
              </a:rPr>
              <a:t>'</a:t>
            </a:r>
            <a:r>
              <a:rPr lang="fr-FR" dirty="0" smtClean="0">
                <a:sym typeface="Gill Sans Light" charset="0"/>
              </a:rPr>
              <a:t>œuvre souvent importante </a:t>
            </a:r>
          </a:p>
          <a:p>
            <a:pPr marL="342900" indent="-342900">
              <a:buFont typeface="Arial"/>
              <a:buChar char="•"/>
            </a:pPr>
            <a:r>
              <a:rPr lang="fr-FR" dirty="0" smtClean="0">
                <a:sym typeface="Gill Sans Light" charset="0"/>
              </a:rPr>
              <a:t>Personnel en contact avec les clients</a:t>
            </a:r>
          </a:p>
        </p:txBody>
      </p:sp>
      <p:sp>
        <p:nvSpPr>
          <p:cNvPr id="7" name="Chevron 6"/>
          <p:cNvSpPr/>
          <p:nvPr>
            <p:custDataLst>
              <p:tags r:id="rId3"/>
            </p:custDataLst>
          </p:nvPr>
        </p:nvSpPr>
        <p:spPr>
          <a:xfrm>
            <a:off x="3238834" y="1796624"/>
            <a:ext cx="2448272" cy="1200328"/>
          </a:xfrm>
          <a:prstGeom prst="chevron">
            <a:avLst>
              <a:gd name="adj" fmla="val 34886"/>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800" dirty="0">
                <a:solidFill>
                  <a:srgbClr val="FFFFFF"/>
                </a:solidFill>
                <a:latin typeface="+mj-lt"/>
                <a:ea typeface="ＭＳ Ｐゴシック" charset="0"/>
                <a:cs typeface="Arial Narrow"/>
              </a:rPr>
              <a:t>Productivité </a:t>
            </a:r>
            <a:endParaRPr lang="fr-FR" sz="1800" dirty="0" smtClean="0">
              <a:solidFill>
                <a:srgbClr val="FFFFFF"/>
              </a:solidFill>
              <a:latin typeface="+mj-lt"/>
              <a:ea typeface="ＭＳ Ｐゴシック" charset="0"/>
              <a:cs typeface="Arial Narrow"/>
            </a:endParaRPr>
          </a:p>
          <a:p>
            <a:pPr algn="ctr"/>
            <a:r>
              <a:rPr lang="fr-FR" sz="1800" dirty="0" smtClean="0">
                <a:solidFill>
                  <a:srgbClr val="FFFFFF"/>
                </a:solidFill>
                <a:latin typeface="+mj-lt"/>
                <a:ea typeface="ＭＳ Ｐゴシック" charset="0"/>
                <a:cs typeface="Arial Narrow"/>
              </a:rPr>
              <a:t>plus </a:t>
            </a:r>
            <a:r>
              <a:rPr lang="fr-FR" sz="1800" dirty="0">
                <a:solidFill>
                  <a:srgbClr val="FFFFFF"/>
                </a:solidFill>
                <a:latin typeface="+mj-lt"/>
                <a:ea typeface="ＭＳ Ｐゴシック" charset="0"/>
                <a:cs typeface="Arial Narrow"/>
              </a:rPr>
              <a:t>difficile </a:t>
            </a:r>
            <a:endParaRPr lang="fr-FR" sz="1800" dirty="0" smtClean="0">
              <a:solidFill>
                <a:srgbClr val="FFFFFF"/>
              </a:solidFill>
              <a:latin typeface="+mj-lt"/>
              <a:ea typeface="ＭＳ Ｐゴシック" charset="0"/>
              <a:cs typeface="Arial Narrow"/>
            </a:endParaRPr>
          </a:p>
          <a:p>
            <a:pPr algn="ctr"/>
            <a:r>
              <a:rPr lang="fr-FR" sz="1800" dirty="0" smtClean="0">
                <a:solidFill>
                  <a:srgbClr val="FFFFFF"/>
                </a:solidFill>
                <a:latin typeface="+mj-lt"/>
                <a:ea typeface="ＭＳ Ｐゴシック" charset="0"/>
                <a:cs typeface="Arial Narrow"/>
              </a:rPr>
              <a:t>à </a:t>
            </a:r>
            <a:r>
              <a:rPr lang="fr-FR" sz="1800" dirty="0">
                <a:solidFill>
                  <a:srgbClr val="FFFFFF"/>
                </a:solidFill>
                <a:latin typeface="+mj-lt"/>
                <a:ea typeface="ＭＳ Ｐゴシック" charset="0"/>
                <a:cs typeface="Arial Narrow"/>
              </a:rPr>
              <a:t>mesurer</a:t>
            </a:r>
          </a:p>
        </p:txBody>
      </p:sp>
      <p:sp>
        <p:nvSpPr>
          <p:cNvPr id="10" name="Chevron 9"/>
          <p:cNvSpPr/>
          <p:nvPr>
            <p:custDataLst>
              <p:tags r:id="rId4"/>
            </p:custDataLst>
          </p:nvPr>
        </p:nvSpPr>
        <p:spPr>
          <a:xfrm>
            <a:off x="5688779" y="1796624"/>
            <a:ext cx="2448272" cy="1200328"/>
          </a:xfrm>
          <a:prstGeom prst="chevron">
            <a:avLst>
              <a:gd name="adj" fmla="val 34886"/>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800" dirty="0">
                <a:solidFill>
                  <a:srgbClr val="FFFFFF"/>
                </a:solidFill>
                <a:latin typeface="+mj-lt"/>
                <a:ea typeface="ＭＳ Ｐゴシック" charset="0"/>
                <a:cs typeface="Arial Narrow"/>
              </a:rPr>
              <a:t>Qualité </a:t>
            </a:r>
            <a:endParaRPr lang="fr-FR" sz="1800" dirty="0" smtClean="0">
              <a:solidFill>
                <a:srgbClr val="FFFFFF"/>
              </a:solidFill>
              <a:latin typeface="+mj-lt"/>
              <a:ea typeface="ＭＳ Ｐゴシック" charset="0"/>
              <a:cs typeface="Arial Narrow"/>
            </a:endParaRPr>
          </a:p>
          <a:p>
            <a:pPr algn="ctr"/>
            <a:r>
              <a:rPr lang="fr-FR" sz="1800" dirty="0" smtClean="0">
                <a:solidFill>
                  <a:srgbClr val="FFFFFF"/>
                </a:solidFill>
                <a:latin typeface="+mj-lt"/>
                <a:ea typeface="ＭＳ Ｐゴシック" charset="0"/>
                <a:cs typeface="Arial Narrow"/>
              </a:rPr>
              <a:t>plus difficile </a:t>
            </a:r>
          </a:p>
          <a:p>
            <a:pPr algn="ctr"/>
            <a:r>
              <a:rPr lang="fr-FR" sz="1800" dirty="0" smtClean="0">
                <a:solidFill>
                  <a:srgbClr val="FFFFFF"/>
                </a:solidFill>
                <a:latin typeface="+mj-lt"/>
                <a:ea typeface="ＭＳ Ｐゴシック" charset="0"/>
                <a:cs typeface="Arial Narrow"/>
              </a:rPr>
              <a:t>à </a:t>
            </a:r>
            <a:r>
              <a:rPr lang="fr-FR" sz="1800" dirty="0">
                <a:solidFill>
                  <a:srgbClr val="FFFFFF"/>
                </a:solidFill>
                <a:latin typeface="+mj-lt"/>
                <a:ea typeface="ＭＳ Ｐゴシック" charset="0"/>
                <a:cs typeface="Arial Narrow"/>
              </a:rPr>
              <a:t>assurer</a:t>
            </a:r>
          </a:p>
        </p:txBody>
      </p:sp>
      <p:sp>
        <p:nvSpPr>
          <p:cNvPr id="14" name="Chevron 13"/>
          <p:cNvSpPr/>
          <p:nvPr>
            <p:custDataLst>
              <p:tags r:id="rId5"/>
            </p:custDataLst>
          </p:nvPr>
        </p:nvSpPr>
        <p:spPr>
          <a:xfrm>
            <a:off x="788889" y="1796624"/>
            <a:ext cx="2448272" cy="1200328"/>
          </a:xfrm>
          <a:prstGeom prst="chevron">
            <a:avLst>
              <a:gd name="adj" fmla="val 34886"/>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800" dirty="0">
                <a:solidFill>
                  <a:srgbClr val="FFFFFF"/>
                </a:solidFill>
                <a:latin typeface="+mj-lt"/>
                <a:cs typeface="Arial Narrow"/>
              </a:rPr>
              <a:t>Grande </a:t>
            </a:r>
            <a:endParaRPr lang="fr-FR" sz="1800" dirty="0" smtClean="0">
              <a:solidFill>
                <a:srgbClr val="FFFFFF"/>
              </a:solidFill>
              <a:latin typeface="+mj-lt"/>
              <a:cs typeface="Arial Narrow"/>
            </a:endParaRPr>
          </a:p>
          <a:p>
            <a:pPr algn="ctr"/>
            <a:r>
              <a:rPr lang="fr-FR" sz="1800" dirty="0" smtClean="0">
                <a:solidFill>
                  <a:srgbClr val="FFFFFF"/>
                </a:solidFill>
                <a:latin typeface="+mj-lt"/>
                <a:cs typeface="Arial Narrow"/>
              </a:rPr>
              <a:t>variabilité</a:t>
            </a:r>
            <a:endParaRPr lang="fr-FR" sz="1800" dirty="0">
              <a:solidFill>
                <a:srgbClr val="FFFFFF"/>
              </a:solidFill>
              <a:latin typeface="+mj-lt"/>
              <a:cs typeface="Arial Narrow"/>
            </a:endParaRPr>
          </a:p>
        </p:txBody>
      </p:sp>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30</a:t>
            </a:fld>
            <a:endParaRPr lang="fr-FR" dirty="0"/>
          </a:p>
        </p:txBody>
      </p:sp>
    </p:spTree>
    <p:extLst>
      <p:ext uri="{BB962C8B-B14F-4D97-AF65-F5344CB8AC3E}">
        <p14:creationId xmlns:p14="http://schemas.microsoft.com/office/powerpoint/2010/main" val="36518681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custDataLst>
              <p:tags r:id="rId1"/>
            </p:custDataLst>
          </p:nvPr>
        </p:nvSpPr>
        <p:spPr>
          <a:xfrm>
            <a:off x="618251" y="62068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Organisation par technologies ou par produits</a:t>
            </a:r>
          </a:p>
        </p:txBody>
      </p:sp>
      <p:sp>
        <p:nvSpPr>
          <p:cNvPr id="70662" name="Rectangle 6"/>
          <p:cNvSpPr>
            <a:spLocks noChangeArrowheads="1"/>
          </p:cNvSpPr>
          <p:nvPr>
            <p:custDataLst>
              <p:tags r:id="rId2"/>
            </p:custDataLst>
          </p:nvPr>
        </p:nvSpPr>
        <p:spPr bwMode="auto">
          <a:xfrm>
            <a:off x="6018217" y="4725144"/>
            <a:ext cx="1468777" cy="9258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2000" dirty="0">
                <a:solidFill>
                  <a:srgbClr val="000000"/>
                </a:solidFill>
                <a:latin typeface="+mn-lt"/>
              </a:rPr>
              <a:t>Organisation </a:t>
            </a:r>
            <a:endParaRPr lang="fr-FR" sz="2000" dirty="0" smtClean="0">
              <a:solidFill>
                <a:srgbClr val="000000"/>
              </a:solidFill>
              <a:latin typeface="+mn-lt"/>
            </a:endParaRPr>
          </a:p>
          <a:p>
            <a:pPr algn="ctr" eaLnBrk="0" hangingPunct="0">
              <a:lnSpc>
                <a:spcPct val="90000"/>
              </a:lnSpc>
            </a:pPr>
            <a:r>
              <a:rPr lang="fr-FR" sz="2000" dirty="0" smtClean="0">
                <a:solidFill>
                  <a:srgbClr val="000000"/>
                </a:solidFill>
                <a:latin typeface="+mn-lt"/>
              </a:rPr>
              <a:t>par produits</a:t>
            </a:r>
          </a:p>
          <a:p>
            <a:pPr algn="ctr" eaLnBrk="0" hangingPunct="0">
              <a:lnSpc>
                <a:spcPct val="90000"/>
              </a:lnSpc>
            </a:pPr>
            <a:r>
              <a:rPr lang="fr-FR" sz="2000" dirty="0" smtClean="0">
                <a:solidFill>
                  <a:srgbClr val="000000"/>
                </a:solidFill>
                <a:latin typeface="+mn-lt"/>
              </a:rPr>
              <a:t>« FlowShop »</a:t>
            </a:r>
            <a:endParaRPr lang="fr-FR" sz="2000" dirty="0">
              <a:solidFill>
                <a:srgbClr val="000000"/>
              </a:solidFill>
              <a:latin typeface="+mn-lt"/>
            </a:endParaRPr>
          </a:p>
        </p:txBody>
      </p:sp>
      <p:sp>
        <p:nvSpPr>
          <p:cNvPr id="70691" name="Rectangle 35"/>
          <p:cNvSpPr>
            <a:spLocks noChangeArrowheads="1"/>
          </p:cNvSpPr>
          <p:nvPr>
            <p:custDataLst>
              <p:tags r:id="rId3"/>
            </p:custDataLst>
          </p:nvPr>
        </p:nvSpPr>
        <p:spPr bwMode="auto">
          <a:xfrm>
            <a:off x="1157991" y="4725144"/>
            <a:ext cx="1726260" cy="9258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2000" dirty="0" smtClean="0">
                <a:solidFill>
                  <a:srgbClr val="000000"/>
                </a:solidFill>
                <a:latin typeface="+mn-lt"/>
              </a:rPr>
              <a:t>Organisation</a:t>
            </a:r>
          </a:p>
          <a:p>
            <a:pPr algn="ctr" eaLnBrk="0" hangingPunct="0">
              <a:lnSpc>
                <a:spcPct val="90000"/>
              </a:lnSpc>
            </a:pPr>
            <a:r>
              <a:rPr lang="fr-FR" sz="2000" dirty="0" smtClean="0">
                <a:solidFill>
                  <a:srgbClr val="000000"/>
                </a:solidFill>
                <a:latin typeface="+mn-lt"/>
              </a:rPr>
              <a:t>par technologies</a:t>
            </a:r>
          </a:p>
          <a:p>
            <a:pPr algn="ctr" eaLnBrk="0" hangingPunct="0">
              <a:lnSpc>
                <a:spcPct val="90000"/>
              </a:lnSpc>
            </a:pPr>
            <a:r>
              <a:rPr lang="fr-FR" sz="2000" dirty="0" smtClean="0">
                <a:solidFill>
                  <a:srgbClr val="000000"/>
                </a:solidFill>
                <a:latin typeface="+mn-lt"/>
              </a:rPr>
              <a:t>« Job Shop »</a:t>
            </a:r>
            <a:endParaRPr lang="fr-FR" sz="2000" dirty="0">
              <a:solidFill>
                <a:srgbClr val="000000"/>
              </a:solidFill>
              <a:latin typeface="+mn-lt"/>
            </a:endParaRPr>
          </a:p>
        </p:txBody>
      </p:sp>
      <p:grpSp>
        <p:nvGrpSpPr>
          <p:cNvPr id="6" name="Group 5"/>
          <p:cNvGrpSpPr/>
          <p:nvPr>
            <p:custDataLst>
              <p:tags r:id="rId4"/>
            </p:custDataLst>
          </p:nvPr>
        </p:nvGrpSpPr>
        <p:grpSpPr>
          <a:xfrm>
            <a:off x="4273449" y="1977425"/>
            <a:ext cx="4522808" cy="2507866"/>
            <a:chOff x="4273449" y="2418601"/>
            <a:chExt cx="4522808" cy="2507866"/>
          </a:xfrm>
        </p:grpSpPr>
        <p:sp>
          <p:nvSpPr>
            <p:cNvPr id="70659" name="Freeform 3"/>
            <p:cNvSpPr>
              <a:spLocks/>
            </p:cNvSpPr>
            <p:nvPr/>
          </p:nvSpPr>
          <p:spPr bwMode="auto">
            <a:xfrm>
              <a:off x="5342112" y="2627767"/>
              <a:ext cx="2555664" cy="2117756"/>
            </a:xfrm>
            <a:custGeom>
              <a:avLst/>
              <a:gdLst>
                <a:gd name="T0" fmla="*/ 0 w 1495"/>
                <a:gd name="T1" fmla="*/ 0 h 1102"/>
                <a:gd name="T2" fmla="*/ 0 w 1495"/>
                <a:gd name="T3" fmla="*/ 1101 h 1102"/>
                <a:gd name="T4" fmla="*/ 1494 w 1495"/>
                <a:gd name="T5" fmla="*/ 1101 h 1102"/>
                <a:gd name="T6" fmla="*/ 1494 w 1495"/>
                <a:gd name="T7" fmla="*/ 0 h 1102"/>
                <a:gd name="T8" fmla="*/ 0 w 1495"/>
                <a:gd name="T9" fmla="*/ 0 h 1102"/>
              </a:gdLst>
              <a:ahLst/>
              <a:cxnLst>
                <a:cxn ang="0">
                  <a:pos x="T0" y="T1"/>
                </a:cxn>
                <a:cxn ang="0">
                  <a:pos x="T2" y="T3"/>
                </a:cxn>
                <a:cxn ang="0">
                  <a:pos x="T4" y="T5"/>
                </a:cxn>
                <a:cxn ang="0">
                  <a:pos x="T6" y="T7"/>
                </a:cxn>
                <a:cxn ang="0">
                  <a:pos x="T8" y="T9"/>
                </a:cxn>
              </a:cxnLst>
              <a:rect l="0" t="0" r="r" b="b"/>
              <a:pathLst>
                <a:path w="1495" h="1102">
                  <a:moveTo>
                    <a:pt x="0" y="0"/>
                  </a:moveTo>
                  <a:lnTo>
                    <a:pt x="0" y="1101"/>
                  </a:lnTo>
                  <a:lnTo>
                    <a:pt x="1494" y="1101"/>
                  </a:lnTo>
                  <a:lnTo>
                    <a:pt x="1494" y="0"/>
                  </a:lnTo>
                  <a:lnTo>
                    <a:pt x="0" y="0"/>
                  </a:lnTo>
                </a:path>
              </a:pathLst>
            </a:custGeom>
            <a:noFill/>
            <a:ln w="19050" cap="rnd" cmpd="sng">
              <a:solidFill>
                <a:schemeClr val="bg1">
                  <a:lumMod val="50000"/>
                </a:schemeClr>
              </a:solidFill>
              <a:prstDash val="sys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70660" name="Freeform 4"/>
            <p:cNvSpPr>
              <a:spLocks/>
            </p:cNvSpPr>
            <p:nvPr/>
          </p:nvSpPr>
          <p:spPr bwMode="auto">
            <a:xfrm>
              <a:off x="6236167" y="2627767"/>
              <a:ext cx="5129" cy="2115833"/>
            </a:xfrm>
            <a:custGeom>
              <a:avLst/>
              <a:gdLst>
                <a:gd name="T0" fmla="*/ 0 w 3"/>
                <a:gd name="T1" fmla="*/ 0 h 1101"/>
                <a:gd name="T2" fmla="*/ 0 w 3"/>
                <a:gd name="T3" fmla="*/ 1100 h 1101"/>
                <a:gd name="T4" fmla="*/ 2 w 3"/>
                <a:gd name="T5" fmla="*/ 1100 h 1101"/>
              </a:gdLst>
              <a:ahLst/>
              <a:cxnLst>
                <a:cxn ang="0">
                  <a:pos x="T0" y="T1"/>
                </a:cxn>
                <a:cxn ang="0">
                  <a:pos x="T2" y="T3"/>
                </a:cxn>
                <a:cxn ang="0">
                  <a:pos x="T4" y="T5"/>
                </a:cxn>
              </a:cxnLst>
              <a:rect l="0" t="0" r="r" b="b"/>
              <a:pathLst>
                <a:path w="3" h="1101">
                  <a:moveTo>
                    <a:pt x="0" y="0"/>
                  </a:moveTo>
                  <a:lnTo>
                    <a:pt x="0" y="1100"/>
                  </a:lnTo>
                  <a:lnTo>
                    <a:pt x="2" y="1100"/>
                  </a:lnTo>
                </a:path>
              </a:pathLst>
            </a:custGeom>
            <a:noFill/>
            <a:ln w="19050" cap="rnd" cmpd="sng">
              <a:solidFill>
                <a:schemeClr val="bg1">
                  <a:lumMod val="50000"/>
                </a:schemeClr>
              </a:solidFill>
              <a:prstDash val="sys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70661" name="Line 5"/>
            <p:cNvSpPr>
              <a:spLocks noChangeShapeType="1"/>
            </p:cNvSpPr>
            <p:nvPr/>
          </p:nvSpPr>
          <p:spPr bwMode="auto">
            <a:xfrm>
              <a:off x="6239586" y="3683216"/>
              <a:ext cx="1641096" cy="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64" name="Rectangle 8"/>
            <p:cNvSpPr>
              <a:spLocks noChangeArrowheads="1"/>
            </p:cNvSpPr>
            <p:nvPr/>
          </p:nvSpPr>
          <p:spPr bwMode="auto">
            <a:xfrm>
              <a:off x="5477854" y="4350384"/>
              <a:ext cx="633074" cy="397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j-lt"/>
                </a:rPr>
                <a:t>Atelier </a:t>
              </a:r>
            </a:p>
            <a:p>
              <a:pPr algn="ctr" eaLnBrk="0" hangingPunct="0">
                <a:lnSpc>
                  <a:spcPct val="90000"/>
                </a:lnSpc>
              </a:pPr>
              <a:r>
                <a:rPr lang="fr-FR" sz="1100" dirty="0" smtClean="0">
                  <a:solidFill>
                    <a:srgbClr val="000000"/>
                  </a:solidFill>
                  <a:latin typeface="+mj-lt"/>
                </a:rPr>
                <a:t>produit </a:t>
              </a:r>
              <a:r>
                <a:rPr lang="fr-FR" sz="1100" dirty="0">
                  <a:solidFill>
                    <a:srgbClr val="000000"/>
                  </a:solidFill>
                  <a:latin typeface="+mj-lt"/>
                </a:rPr>
                <a:t>A</a:t>
              </a:r>
            </a:p>
          </p:txBody>
        </p:sp>
        <p:sp>
          <p:nvSpPr>
            <p:cNvPr id="70665" name="Rectangle 9"/>
            <p:cNvSpPr>
              <a:spLocks noChangeArrowheads="1"/>
            </p:cNvSpPr>
            <p:nvPr/>
          </p:nvSpPr>
          <p:spPr bwMode="auto">
            <a:xfrm>
              <a:off x="6561056" y="3746019"/>
              <a:ext cx="1012116"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produit C</a:t>
              </a:r>
            </a:p>
          </p:txBody>
        </p:sp>
        <p:sp>
          <p:nvSpPr>
            <p:cNvPr id="70666" name="Rectangle 10"/>
            <p:cNvSpPr>
              <a:spLocks noChangeArrowheads="1"/>
            </p:cNvSpPr>
            <p:nvPr/>
          </p:nvSpPr>
          <p:spPr bwMode="auto">
            <a:xfrm>
              <a:off x="6560768" y="3356992"/>
              <a:ext cx="1005779"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produit B</a:t>
              </a:r>
            </a:p>
          </p:txBody>
        </p:sp>
        <p:sp>
          <p:nvSpPr>
            <p:cNvPr id="70667" name="Line 11"/>
            <p:cNvSpPr>
              <a:spLocks noChangeShapeType="1"/>
            </p:cNvSpPr>
            <p:nvPr/>
          </p:nvSpPr>
          <p:spPr bwMode="auto">
            <a:xfrm>
              <a:off x="5790258" y="2418601"/>
              <a:ext cx="0" cy="336304"/>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69" name="Line 13"/>
            <p:cNvSpPr>
              <a:spLocks noChangeShapeType="1"/>
            </p:cNvSpPr>
            <p:nvPr/>
          </p:nvSpPr>
          <p:spPr bwMode="auto">
            <a:xfrm>
              <a:off x="5790258" y="2847148"/>
              <a:ext cx="0" cy="10992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1" name="Line 15"/>
            <p:cNvSpPr>
              <a:spLocks noChangeShapeType="1"/>
            </p:cNvSpPr>
            <p:nvPr/>
          </p:nvSpPr>
          <p:spPr bwMode="auto">
            <a:xfrm flipH="1">
              <a:off x="4943804" y="4196208"/>
              <a:ext cx="723108"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2" name="Line 16"/>
            <p:cNvSpPr>
              <a:spLocks noChangeShapeType="1"/>
            </p:cNvSpPr>
            <p:nvPr/>
          </p:nvSpPr>
          <p:spPr bwMode="auto">
            <a:xfrm>
              <a:off x="4993379" y="3304521"/>
              <a:ext cx="51797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4" name="Line 18"/>
            <p:cNvSpPr>
              <a:spLocks noChangeShapeType="1"/>
            </p:cNvSpPr>
            <p:nvPr/>
          </p:nvSpPr>
          <p:spPr bwMode="auto">
            <a:xfrm>
              <a:off x="6588224" y="3109883"/>
              <a:ext cx="87876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5" name="Line 19"/>
            <p:cNvSpPr>
              <a:spLocks noChangeShapeType="1"/>
            </p:cNvSpPr>
            <p:nvPr/>
          </p:nvSpPr>
          <p:spPr bwMode="auto">
            <a:xfrm>
              <a:off x="7730247" y="3109883"/>
              <a:ext cx="376084"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6" name="Line 20"/>
            <p:cNvSpPr>
              <a:spLocks noChangeShapeType="1"/>
            </p:cNvSpPr>
            <p:nvPr/>
          </p:nvSpPr>
          <p:spPr bwMode="auto">
            <a:xfrm flipV="1">
              <a:off x="6549001" y="4466280"/>
              <a:ext cx="0" cy="4601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7" name="Line 21"/>
            <p:cNvSpPr>
              <a:spLocks noChangeShapeType="1"/>
            </p:cNvSpPr>
            <p:nvPr/>
          </p:nvSpPr>
          <p:spPr bwMode="auto">
            <a:xfrm>
              <a:off x="6805422" y="4235672"/>
              <a:ext cx="1624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8" name="Line 22"/>
            <p:cNvSpPr>
              <a:spLocks noChangeShapeType="1"/>
            </p:cNvSpPr>
            <p:nvPr/>
          </p:nvSpPr>
          <p:spPr bwMode="auto">
            <a:xfrm>
              <a:off x="7338778" y="4235672"/>
              <a:ext cx="16411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79" name="Line 23"/>
            <p:cNvSpPr>
              <a:spLocks noChangeShapeType="1"/>
            </p:cNvSpPr>
            <p:nvPr/>
          </p:nvSpPr>
          <p:spPr bwMode="auto">
            <a:xfrm>
              <a:off x="7766147" y="4235672"/>
              <a:ext cx="340185"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0" name="Line 24"/>
            <p:cNvSpPr>
              <a:spLocks noChangeShapeType="1"/>
            </p:cNvSpPr>
            <p:nvPr/>
          </p:nvSpPr>
          <p:spPr bwMode="auto">
            <a:xfrm>
              <a:off x="6549001" y="2418601"/>
              <a:ext cx="0" cy="545089"/>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1" name="Rectangle 25"/>
            <p:cNvSpPr>
              <a:spLocks noChangeArrowheads="1"/>
            </p:cNvSpPr>
            <p:nvPr/>
          </p:nvSpPr>
          <p:spPr bwMode="auto">
            <a:xfrm>
              <a:off x="8087528" y="2980986"/>
              <a:ext cx="701816"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B</a:t>
              </a:r>
            </a:p>
          </p:txBody>
        </p:sp>
        <p:sp>
          <p:nvSpPr>
            <p:cNvPr id="70682" name="Rectangle 26"/>
            <p:cNvSpPr>
              <a:spLocks noChangeArrowheads="1"/>
            </p:cNvSpPr>
            <p:nvPr/>
          </p:nvSpPr>
          <p:spPr bwMode="auto">
            <a:xfrm>
              <a:off x="8087528" y="4106150"/>
              <a:ext cx="708729"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C</a:t>
              </a:r>
            </a:p>
          </p:txBody>
        </p:sp>
        <p:sp>
          <p:nvSpPr>
            <p:cNvPr id="70683" name="Rectangle 27"/>
            <p:cNvSpPr>
              <a:spLocks noChangeArrowheads="1"/>
            </p:cNvSpPr>
            <p:nvPr/>
          </p:nvSpPr>
          <p:spPr bwMode="auto">
            <a:xfrm>
              <a:off x="4273449" y="4061626"/>
              <a:ext cx="695704"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A</a:t>
              </a:r>
            </a:p>
          </p:txBody>
        </p:sp>
        <p:sp>
          <p:nvSpPr>
            <p:cNvPr id="70710" name="AutoShape 54"/>
            <p:cNvSpPr>
              <a:spLocks noChangeArrowheads="1"/>
            </p:cNvSpPr>
            <p:nvPr/>
          </p:nvSpPr>
          <p:spPr bwMode="auto">
            <a:xfrm>
              <a:off x="5544094" y="2747217"/>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T1</a:t>
              </a:r>
            </a:p>
          </p:txBody>
        </p:sp>
        <p:sp>
          <p:nvSpPr>
            <p:cNvPr id="70711" name="AutoShape 55"/>
            <p:cNvSpPr>
              <a:spLocks noChangeArrowheads="1"/>
            </p:cNvSpPr>
            <p:nvPr/>
          </p:nvSpPr>
          <p:spPr bwMode="auto">
            <a:xfrm>
              <a:off x="5544094" y="3146939"/>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T2</a:t>
              </a:r>
            </a:p>
          </p:txBody>
        </p:sp>
        <p:sp>
          <p:nvSpPr>
            <p:cNvPr id="70712" name="AutoShape 56"/>
            <p:cNvSpPr>
              <a:spLocks noChangeArrowheads="1"/>
            </p:cNvSpPr>
            <p:nvPr/>
          </p:nvSpPr>
          <p:spPr bwMode="auto">
            <a:xfrm>
              <a:off x="6300192" y="2971518"/>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T3</a:t>
              </a:r>
            </a:p>
          </p:txBody>
        </p:sp>
        <p:sp>
          <p:nvSpPr>
            <p:cNvPr id="70713" name="AutoShape 57"/>
            <p:cNvSpPr>
              <a:spLocks noChangeArrowheads="1"/>
            </p:cNvSpPr>
            <p:nvPr/>
          </p:nvSpPr>
          <p:spPr bwMode="auto">
            <a:xfrm>
              <a:off x="6321640" y="4097307"/>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T4</a:t>
              </a:r>
            </a:p>
          </p:txBody>
        </p:sp>
        <p:sp>
          <p:nvSpPr>
            <p:cNvPr id="70717" name="Rectangle 61"/>
            <p:cNvSpPr>
              <a:spLocks noChangeArrowheads="1"/>
            </p:cNvSpPr>
            <p:nvPr/>
          </p:nvSpPr>
          <p:spPr bwMode="auto">
            <a:xfrm>
              <a:off x="5544094" y="3546661"/>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F1</a:t>
              </a:r>
            </a:p>
          </p:txBody>
        </p:sp>
        <p:sp>
          <p:nvSpPr>
            <p:cNvPr id="70718" name="Rectangle 62"/>
            <p:cNvSpPr>
              <a:spLocks noChangeArrowheads="1"/>
            </p:cNvSpPr>
            <p:nvPr/>
          </p:nvSpPr>
          <p:spPr bwMode="auto">
            <a:xfrm>
              <a:off x="6870237" y="2971518"/>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F2</a:t>
              </a:r>
            </a:p>
          </p:txBody>
        </p:sp>
        <p:sp>
          <p:nvSpPr>
            <p:cNvPr id="70719" name="Rectangle 63"/>
            <p:cNvSpPr>
              <a:spLocks noChangeArrowheads="1"/>
            </p:cNvSpPr>
            <p:nvPr/>
          </p:nvSpPr>
          <p:spPr bwMode="auto">
            <a:xfrm>
              <a:off x="6896024" y="4097307"/>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F3</a:t>
              </a:r>
            </a:p>
          </p:txBody>
        </p:sp>
        <p:sp>
          <p:nvSpPr>
            <p:cNvPr id="70723" name="AutoShape 67"/>
            <p:cNvSpPr>
              <a:spLocks noChangeArrowheads="1"/>
            </p:cNvSpPr>
            <p:nvPr/>
          </p:nvSpPr>
          <p:spPr bwMode="auto">
            <a:xfrm>
              <a:off x="5585121" y="3946382"/>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R1</a:t>
              </a:r>
            </a:p>
          </p:txBody>
        </p:sp>
        <p:sp>
          <p:nvSpPr>
            <p:cNvPr id="70724" name="AutoShape 68"/>
            <p:cNvSpPr>
              <a:spLocks noChangeArrowheads="1"/>
            </p:cNvSpPr>
            <p:nvPr/>
          </p:nvSpPr>
          <p:spPr bwMode="auto">
            <a:xfrm>
              <a:off x="7440282" y="2881055"/>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R2</a:t>
              </a:r>
            </a:p>
          </p:txBody>
        </p:sp>
        <p:sp>
          <p:nvSpPr>
            <p:cNvPr id="70725" name="AutoShape 69"/>
            <p:cNvSpPr>
              <a:spLocks noChangeArrowheads="1"/>
            </p:cNvSpPr>
            <p:nvPr/>
          </p:nvSpPr>
          <p:spPr bwMode="auto">
            <a:xfrm>
              <a:off x="7470407" y="400506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R3</a:t>
              </a:r>
            </a:p>
          </p:txBody>
        </p:sp>
      </p:grpSp>
      <p:grpSp>
        <p:nvGrpSpPr>
          <p:cNvPr id="5" name="Group 4"/>
          <p:cNvGrpSpPr/>
          <p:nvPr>
            <p:custDataLst>
              <p:tags r:id="rId5"/>
            </p:custDataLst>
          </p:nvPr>
        </p:nvGrpSpPr>
        <p:grpSpPr>
          <a:xfrm>
            <a:off x="352459" y="1844824"/>
            <a:ext cx="3787493" cy="2450217"/>
            <a:chOff x="229493" y="2286000"/>
            <a:chExt cx="3787493" cy="2450217"/>
          </a:xfrm>
        </p:grpSpPr>
        <p:sp>
          <p:nvSpPr>
            <p:cNvPr id="70684" name="Freeform 28"/>
            <p:cNvSpPr>
              <a:spLocks/>
            </p:cNvSpPr>
            <p:nvPr/>
          </p:nvSpPr>
          <p:spPr bwMode="auto">
            <a:xfrm>
              <a:off x="576517" y="2618461"/>
              <a:ext cx="2559083" cy="2117756"/>
            </a:xfrm>
            <a:custGeom>
              <a:avLst/>
              <a:gdLst>
                <a:gd name="T0" fmla="*/ 0 w 1497"/>
                <a:gd name="T1" fmla="*/ 0 h 1102"/>
                <a:gd name="T2" fmla="*/ 0 w 1497"/>
                <a:gd name="T3" fmla="*/ 1101 h 1102"/>
                <a:gd name="T4" fmla="*/ 1496 w 1497"/>
                <a:gd name="T5" fmla="*/ 1101 h 1102"/>
                <a:gd name="T6" fmla="*/ 1496 w 1497"/>
                <a:gd name="T7" fmla="*/ 0 h 1102"/>
                <a:gd name="T8" fmla="*/ 0 w 1497"/>
                <a:gd name="T9" fmla="*/ 0 h 1102"/>
              </a:gdLst>
              <a:ahLst/>
              <a:cxnLst>
                <a:cxn ang="0">
                  <a:pos x="T0" y="T1"/>
                </a:cxn>
                <a:cxn ang="0">
                  <a:pos x="T2" y="T3"/>
                </a:cxn>
                <a:cxn ang="0">
                  <a:pos x="T4" y="T5"/>
                </a:cxn>
                <a:cxn ang="0">
                  <a:pos x="T6" y="T7"/>
                </a:cxn>
                <a:cxn ang="0">
                  <a:pos x="T8" y="T9"/>
                </a:cxn>
              </a:cxnLst>
              <a:rect l="0" t="0" r="r" b="b"/>
              <a:pathLst>
                <a:path w="1497" h="1102">
                  <a:moveTo>
                    <a:pt x="0" y="0"/>
                  </a:moveTo>
                  <a:lnTo>
                    <a:pt x="0" y="1101"/>
                  </a:lnTo>
                  <a:lnTo>
                    <a:pt x="1496" y="1101"/>
                  </a:lnTo>
                  <a:lnTo>
                    <a:pt x="1496" y="0"/>
                  </a:lnTo>
                  <a:lnTo>
                    <a:pt x="0" y="0"/>
                  </a:lnTo>
                </a:path>
              </a:pathLst>
            </a:custGeom>
            <a:noFill/>
            <a:ln w="19050" cap="rnd" cmpd="sng">
              <a:solidFill>
                <a:schemeClr val="bg1">
                  <a:lumMod val="50000"/>
                </a:schemeClr>
              </a:solidFill>
              <a:prstDash val="sysDash"/>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70685" name="Line 29"/>
            <p:cNvSpPr>
              <a:spLocks noChangeShapeType="1"/>
            </p:cNvSpPr>
            <p:nvPr/>
          </p:nvSpPr>
          <p:spPr bwMode="auto">
            <a:xfrm>
              <a:off x="1441511" y="2628069"/>
              <a:ext cx="0" cy="2105837"/>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6" name="Line 30"/>
            <p:cNvSpPr>
              <a:spLocks noChangeShapeType="1"/>
            </p:cNvSpPr>
            <p:nvPr/>
          </p:nvSpPr>
          <p:spPr bwMode="auto">
            <a:xfrm>
              <a:off x="1463734" y="3702312"/>
              <a:ext cx="1663319" cy="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88" name="Rectangle 32"/>
            <p:cNvSpPr>
              <a:spLocks noChangeArrowheads="1"/>
            </p:cNvSpPr>
            <p:nvPr/>
          </p:nvSpPr>
          <p:spPr bwMode="auto">
            <a:xfrm>
              <a:off x="655758" y="4326116"/>
              <a:ext cx="671440" cy="397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de</a:t>
              </a:r>
            </a:p>
            <a:p>
              <a:pPr algn="ctr" eaLnBrk="0" hangingPunct="0">
                <a:lnSpc>
                  <a:spcPct val="90000"/>
                </a:lnSpc>
              </a:pPr>
              <a:r>
                <a:rPr lang="fr-FR" sz="1100" dirty="0">
                  <a:solidFill>
                    <a:srgbClr val="000000"/>
                  </a:solidFill>
                  <a:latin typeface="+mn-lt"/>
                </a:rPr>
                <a:t>tournage</a:t>
              </a:r>
            </a:p>
          </p:txBody>
        </p:sp>
        <p:sp>
          <p:nvSpPr>
            <p:cNvPr id="70689" name="Rectangle 33"/>
            <p:cNvSpPr>
              <a:spLocks noChangeArrowheads="1"/>
            </p:cNvSpPr>
            <p:nvPr/>
          </p:nvSpPr>
          <p:spPr bwMode="auto">
            <a:xfrm>
              <a:off x="1620170" y="4476782"/>
              <a:ext cx="1288734"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de rectification</a:t>
              </a:r>
            </a:p>
          </p:txBody>
        </p:sp>
        <p:sp>
          <p:nvSpPr>
            <p:cNvPr id="70690" name="Rectangle 34"/>
            <p:cNvSpPr>
              <a:spLocks noChangeArrowheads="1"/>
            </p:cNvSpPr>
            <p:nvPr/>
          </p:nvSpPr>
          <p:spPr bwMode="auto">
            <a:xfrm>
              <a:off x="1666806" y="2610774"/>
              <a:ext cx="1115159" cy="2449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lnSpc>
                  <a:spcPct val="90000"/>
                </a:lnSpc>
              </a:pPr>
              <a:r>
                <a:rPr lang="fr-FR" sz="1100" dirty="0">
                  <a:solidFill>
                    <a:srgbClr val="000000"/>
                  </a:solidFill>
                  <a:latin typeface="+mn-lt"/>
                </a:rPr>
                <a:t>Atelier de fraisage</a:t>
              </a:r>
            </a:p>
          </p:txBody>
        </p:sp>
        <p:sp>
          <p:nvSpPr>
            <p:cNvPr id="70693" name="Line 37"/>
            <p:cNvSpPr>
              <a:spLocks noChangeShapeType="1"/>
            </p:cNvSpPr>
            <p:nvPr/>
          </p:nvSpPr>
          <p:spPr bwMode="auto">
            <a:xfrm flipV="1">
              <a:off x="1214150" y="3116191"/>
              <a:ext cx="340186" cy="249826"/>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4" name="Line 38"/>
            <p:cNvSpPr>
              <a:spLocks noChangeShapeType="1"/>
            </p:cNvSpPr>
            <p:nvPr/>
          </p:nvSpPr>
          <p:spPr bwMode="auto">
            <a:xfrm>
              <a:off x="1706394" y="3232164"/>
              <a:ext cx="0" cy="744256"/>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5" name="Line 39"/>
            <p:cNvSpPr>
              <a:spLocks noChangeShapeType="1"/>
            </p:cNvSpPr>
            <p:nvPr/>
          </p:nvSpPr>
          <p:spPr bwMode="auto">
            <a:xfrm>
              <a:off x="1788534" y="4005064"/>
              <a:ext cx="1538527" cy="192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6" name="Line 40"/>
            <p:cNvSpPr>
              <a:spLocks noChangeShapeType="1"/>
            </p:cNvSpPr>
            <p:nvPr/>
          </p:nvSpPr>
          <p:spPr bwMode="auto">
            <a:xfrm flipV="1">
              <a:off x="1214150" y="3546660"/>
              <a:ext cx="1318172" cy="676451"/>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8" name="Line 42"/>
            <p:cNvSpPr>
              <a:spLocks noChangeShapeType="1"/>
            </p:cNvSpPr>
            <p:nvPr/>
          </p:nvSpPr>
          <p:spPr bwMode="auto">
            <a:xfrm>
              <a:off x="2824348" y="4422392"/>
              <a:ext cx="502713"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699" name="Line 43"/>
            <p:cNvSpPr>
              <a:spLocks noChangeShapeType="1"/>
            </p:cNvSpPr>
            <p:nvPr/>
          </p:nvSpPr>
          <p:spPr bwMode="auto">
            <a:xfrm flipV="1">
              <a:off x="1214151" y="3201674"/>
              <a:ext cx="907898" cy="54676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1" name="Line 45"/>
            <p:cNvSpPr>
              <a:spLocks noChangeShapeType="1"/>
            </p:cNvSpPr>
            <p:nvPr/>
          </p:nvSpPr>
          <p:spPr bwMode="auto">
            <a:xfrm>
              <a:off x="2309924" y="4214689"/>
              <a:ext cx="1017137"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2" name="Rectangle 46"/>
            <p:cNvSpPr>
              <a:spLocks noChangeArrowheads="1"/>
            </p:cNvSpPr>
            <p:nvPr/>
          </p:nvSpPr>
          <p:spPr bwMode="auto">
            <a:xfrm>
              <a:off x="3308257" y="3863929"/>
              <a:ext cx="695704"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A</a:t>
              </a:r>
            </a:p>
          </p:txBody>
        </p:sp>
        <p:sp>
          <p:nvSpPr>
            <p:cNvPr id="70703" name="Rectangle 47"/>
            <p:cNvSpPr>
              <a:spLocks noChangeArrowheads="1"/>
            </p:cNvSpPr>
            <p:nvPr/>
          </p:nvSpPr>
          <p:spPr bwMode="auto">
            <a:xfrm>
              <a:off x="3308257" y="4079822"/>
              <a:ext cx="701816"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B</a:t>
              </a:r>
            </a:p>
          </p:txBody>
        </p:sp>
        <p:sp>
          <p:nvSpPr>
            <p:cNvPr id="70704" name="Rectangle 48"/>
            <p:cNvSpPr>
              <a:spLocks noChangeArrowheads="1"/>
            </p:cNvSpPr>
            <p:nvPr/>
          </p:nvSpPr>
          <p:spPr bwMode="auto">
            <a:xfrm>
              <a:off x="3308257" y="4295714"/>
              <a:ext cx="708729" cy="2590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200" dirty="0">
                  <a:solidFill>
                    <a:srgbClr val="000000"/>
                  </a:solidFill>
                  <a:latin typeface="+mn-lt"/>
                </a:rPr>
                <a:t>Produit C</a:t>
              </a:r>
            </a:p>
          </p:txBody>
        </p:sp>
        <p:sp>
          <p:nvSpPr>
            <p:cNvPr id="70705" name="Line 49"/>
            <p:cNvSpPr>
              <a:spLocks noChangeShapeType="1"/>
            </p:cNvSpPr>
            <p:nvPr/>
          </p:nvSpPr>
          <p:spPr bwMode="auto">
            <a:xfrm>
              <a:off x="229493" y="4174948"/>
              <a:ext cx="483782"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7" name="AutoShape 51"/>
            <p:cNvSpPr>
              <a:spLocks noChangeArrowheads="1"/>
            </p:cNvSpPr>
            <p:nvPr/>
          </p:nvSpPr>
          <p:spPr bwMode="auto">
            <a:xfrm>
              <a:off x="721822" y="3177686"/>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T2</a:t>
              </a:r>
            </a:p>
          </p:txBody>
        </p:sp>
        <p:sp>
          <p:nvSpPr>
            <p:cNvPr id="70708" name="AutoShape 52"/>
            <p:cNvSpPr>
              <a:spLocks noChangeArrowheads="1"/>
            </p:cNvSpPr>
            <p:nvPr/>
          </p:nvSpPr>
          <p:spPr bwMode="auto">
            <a:xfrm>
              <a:off x="721822" y="3608155"/>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T3</a:t>
              </a:r>
            </a:p>
          </p:txBody>
        </p:sp>
        <p:sp>
          <p:nvSpPr>
            <p:cNvPr id="70709" name="AutoShape 53"/>
            <p:cNvSpPr>
              <a:spLocks noChangeArrowheads="1"/>
            </p:cNvSpPr>
            <p:nvPr/>
          </p:nvSpPr>
          <p:spPr bwMode="auto">
            <a:xfrm>
              <a:off x="721822" y="4038625"/>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T4</a:t>
              </a:r>
            </a:p>
          </p:txBody>
        </p:sp>
        <p:sp>
          <p:nvSpPr>
            <p:cNvPr id="70714" name="Rectangle 58"/>
            <p:cNvSpPr>
              <a:spLocks noChangeArrowheads="1"/>
            </p:cNvSpPr>
            <p:nvPr/>
          </p:nvSpPr>
          <p:spPr bwMode="auto">
            <a:xfrm>
              <a:off x="1547664" y="2924944"/>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F1</a:t>
              </a:r>
            </a:p>
          </p:txBody>
        </p:sp>
        <p:sp>
          <p:nvSpPr>
            <p:cNvPr id="70715" name="Rectangle 59"/>
            <p:cNvSpPr>
              <a:spLocks noChangeArrowheads="1"/>
            </p:cNvSpPr>
            <p:nvPr/>
          </p:nvSpPr>
          <p:spPr bwMode="auto">
            <a:xfrm>
              <a:off x="2122048" y="2924944"/>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F2</a:t>
              </a:r>
            </a:p>
          </p:txBody>
        </p:sp>
        <p:sp>
          <p:nvSpPr>
            <p:cNvPr id="70716" name="Rectangle 60"/>
            <p:cNvSpPr>
              <a:spLocks noChangeArrowheads="1"/>
            </p:cNvSpPr>
            <p:nvPr/>
          </p:nvSpPr>
          <p:spPr bwMode="auto">
            <a:xfrm>
              <a:off x="2532322" y="3315412"/>
              <a:ext cx="492329" cy="276730"/>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a:extLst/>
          </p:spPr>
          <p:txBody>
            <a:bodyPr wrap="none" anchor="ctr"/>
            <a:lstStyle/>
            <a:p>
              <a:pPr algn="ctr"/>
              <a:r>
                <a:rPr lang="fr-FR" sz="1200" dirty="0">
                  <a:solidFill>
                    <a:schemeClr val="bg1"/>
                  </a:solidFill>
                  <a:latin typeface="+mn-lt"/>
                  <a:cs typeface="Arial Narrow"/>
                </a:rPr>
                <a:t>F3</a:t>
              </a:r>
            </a:p>
          </p:txBody>
        </p:sp>
        <p:sp>
          <p:nvSpPr>
            <p:cNvPr id="70720" name="AutoShape 64"/>
            <p:cNvSpPr>
              <a:spLocks noChangeArrowheads="1"/>
            </p:cNvSpPr>
            <p:nvPr/>
          </p:nvSpPr>
          <p:spPr bwMode="auto">
            <a:xfrm>
              <a:off x="1487881" y="399250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R1</a:t>
              </a:r>
            </a:p>
          </p:txBody>
        </p:sp>
        <p:sp>
          <p:nvSpPr>
            <p:cNvPr id="70721" name="AutoShape 65"/>
            <p:cNvSpPr>
              <a:spLocks noChangeArrowheads="1"/>
            </p:cNvSpPr>
            <p:nvPr/>
          </p:nvSpPr>
          <p:spPr bwMode="auto">
            <a:xfrm>
              <a:off x="2043707" y="399250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R2</a:t>
              </a:r>
            </a:p>
          </p:txBody>
        </p:sp>
        <p:sp>
          <p:nvSpPr>
            <p:cNvPr id="70722" name="AutoShape 66"/>
            <p:cNvSpPr>
              <a:spLocks noChangeArrowheads="1"/>
            </p:cNvSpPr>
            <p:nvPr/>
          </p:nvSpPr>
          <p:spPr bwMode="auto">
            <a:xfrm>
              <a:off x="2599533" y="3992504"/>
              <a:ext cx="410274" cy="461217"/>
            </a:xfrm>
            <a:prstGeom prst="diamond">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R3</a:t>
              </a:r>
            </a:p>
          </p:txBody>
        </p:sp>
        <p:sp>
          <p:nvSpPr>
            <p:cNvPr id="70726" name="Line 70"/>
            <p:cNvSpPr>
              <a:spLocks noChangeShapeType="1"/>
            </p:cNvSpPr>
            <p:nvPr/>
          </p:nvSpPr>
          <p:spPr bwMode="auto">
            <a:xfrm>
              <a:off x="967986" y="2286000"/>
              <a:ext cx="0" cy="46121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28" name="Line 72"/>
            <p:cNvSpPr>
              <a:spLocks noChangeShapeType="1"/>
            </p:cNvSpPr>
            <p:nvPr/>
          </p:nvSpPr>
          <p:spPr bwMode="auto">
            <a:xfrm>
              <a:off x="967986" y="2996952"/>
              <a:ext cx="0" cy="1844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70706" name="AutoShape 50"/>
            <p:cNvSpPr>
              <a:spLocks noChangeArrowheads="1"/>
            </p:cNvSpPr>
            <p:nvPr/>
          </p:nvSpPr>
          <p:spPr bwMode="auto">
            <a:xfrm>
              <a:off x="721822" y="2747217"/>
              <a:ext cx="492329" cy="276730"/>
            </a:xfrm>
            <a:prstGeom prst="roundRect">
              <a:avLst>
                <a:gd name="adj" fmla="val 16667"/>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a:extLst/>
          </p:spPr>
          <p:txBody>
            <a:bodyPr lIns="0" tIns="0" rIns="0" bIns="0" anchor="ctr"/>
            <a:lstStyle/>
            <a:p>
              <a:pPr algn="ctr"/>
              <a:r>
                <a:rPr lang="fr-FR" sz="1200" dirty="0">
                  <a:solidFill>
                    <a:srgbClr val="FFFFFF"/>
                  </a:solidFill>
                  <a:latin typeface="+mn-lt"/>
                  <a:ea typeface="ＭＳ Ｐゴシック" charset="0"/>
                  <a:cs typeface="Arial Narrow"/>
                </a:rPr>
                <a:t>T1</a:t>
              </a:r>
            </a:p>
          </p:txBody>
        </p:sp>
        <p:sp>
          <p:nvSpPr>
            <p:cNvPr id="82" name="Line 49"/>
            <p:cNvSpPr>
              <a:spLocks noChangeShapeType="1"/>
            </p:cNvSpPr>
            <p:nvPr/>
          </p:nvSpPr>
          <p:spPr bwMode="auto">
            <a:xfrm>
              <a:off x="232422" y="3755224"/>
              <a:ext cx="483782"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83" name="Line 38"/>
            <p:cNvSpPr>
              <a:spLocks noChangeShapeType="1"/>
            </p:cNvSpPr>
            <p:nvPr/>
          </p:nvSpPr>
          <p:spPr bwMode="auto">
            <a:xfrm>
              <a:off x="2253030" y="3232164"/>
              <a:ext cx="0" cy="744256"/>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sp>
          <p:nvSpPr>
            <p:cNvPr id="84" name="Line 38"/>
            <p:cNvSpPr>
              <a:spLocks noChangeShapeType="1"/>
            </p:cNvSpPr>
            <p:nvPr/>
          </p:nvSpPr>
          <p:spPr bwMode="auto">
            <a:xfrm>
              <a:off x="2804428" y="3592142"/>
              <a:ext cx="0" cy="38427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mn-lt"/>
              </a:endParaRPr>
            </a:p>
          </p:txBody>
        </p:sp>
      </p:grpSp>
      <p:sp>
        <p:nvSpPr>
          <p:cNvPr id="4" name="Slide Number Placeholder 3"/>
          <p:cNvSpPr>
            <a:spLocks noGrp="1"/>
          </p:cNvSpPr>
          <p:nvPr>
            <p:ph type="sldNum" sz="quarter" idx="4"/>
            <p:custDataLst>
              <p:tags r:id="rId6"/>
            </p:custDataLst>
          </p:nvPr>
        </p:nvSpPr>
        <p:spPr/>
        <p:txBody>
          <a:bodyPr/>
          <a:lstStyle/>
          <a:p>
            <a:fld id="{F0591563-C936-C24A-B817-5B070095CD79}" type="slidenum">
              <a:rPr lang="fr-FR" smtClean="0"/>
              <a:pPr/>
              <a:t>31</a:t>
            </a:fld>
            <a:endParaRPr lang="fr-FR" dirty="0"/>
          </a:p>
        </p:txBody>
      </p:sp>
    </p:spTree>
    <p:extLst>
      <p:ext uri="{BB962C8B-B14F-4D97-AF65-F5344CB8AC3E}">
        <p14:creationId xmlns:p14="http://schemas.microsoft.com/office/powerpoint/2010/main" val="184886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custDataLst>
              <p:tags r:id="rId1"/>
            </p:custDataLst>
          </p:nvPr>
        </p:nvSpPr>
        <p:spPr>
          <a:xfrm>
            <a:off x="615948"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Organisation par produit ou par processus</a:t>
            </a:r>
          </a:p>
        </p:txBody>
      </p:sp>
      <p:sp>
        <p:nvSpPr>
          <p:cNvPr id="69642" name="Rectangle 10"/>
          <p:cNvSpPr>
            <a:spLocks noChangeArrowheads="1"/>
          </p:cNvSpPr>
          <p:nvPr/>
        </p:nvSpPr>
        <p:spPr bwMode="auto">
          <a:xfrm>
            <a:off x="1301748" y="5092351"/>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A</a:t>
            </a:r>
          </a:p>
          <a:p>
            <a:pPr algn="ctr"/>
            <a:r>
              <a:rPr lang="fr-FR" sz="1400" dirty="0">
                <a:solidFill>
                  <a:srgbClr val="FFFFFF"/>
                </a:solidFill>
                <a:latin typeface="+mj-lt"/>
                <a:ea typeface="ＭＳ Ｐゴシック" charset="0"/>
                <a:cs typeface="Arial Narrow"/>
              </a:rPr>
              <a:t>Process A</a:t>
            </a:r>
          </a:p>
        </p:txBody>
      </p:sp>
      <p:sp>
        <p:nvSpPr>
          <p:cNvPr id="69643" name="Rectangle 11"/>
          <p:cNvSpPr>
            <a:spLocks noChangeArrowheads="1"/>
          </p:cNvSpPr>
          <p:nvPr/>
        </p:nvSpPr>
        <p:spPr bwMode="auto">
          <a:xfrm>
            <a:off x="2978148" y="5092351"/>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B</a:t>
            </a:r>
          </a:p>
          <a:p>
            <a:pPr algn="ctr"/>
            <a:r>
              <a:rPr lang="fr-FR" sz="1400" dirty="0">
                <a:solidFill>
                  <a:srgbClr val="FFFFFF"/>
                </a:solidFill>
                <a:latin typeface="+mj-lt"/>
                <a:ea typeface="ＭＳ Ｐゴシック" charset="0"/>
                <a:cs typeface="Arial Narrow"/>
              </a:rPr>
              <a:t>Process B</a:t>
            </a:r>
          </a:p>
        </p:txBody>
      </p:sp>
      <p:sp>
        <p:nvSpPr>
          <p:cNvPr id="69644" name="Rectangle 12"/>
          <p:cNvSpPr>
            <a:spLocks noChangeArrowheads="1"/>
          </p:cNvSpPr>
          <p:nvPr/>
        </p:nvSpPr>
        <p:spPr bwMode="auto">
          <a:xfrm>
            <a:off x="4730748" y="5092351"/>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C</a:t>
            </a:r>
          </a:p>
          <a:p>
            <a:pPr algn="ctr"/>
            <a:r>
              <a:rPr lang="fr-FR" sz="1400" dirty="0">
                <a:solidFill>
                  <a:srgbClr val="FFFFFF"/>
                </a:solidFill>
                <a:latin typeface="+mj-lt"/>
                <a:ea typeface="ＭＳ Ｐゴシック" charset="0"/>
                <a:cs typeface="Arial Narrow"/>
              </a:rPr>
              <a:t>Process C</a:t>
            </a:r>
          </a:p>
        </p:txBody>
      </p:sp>
      <p:sp>
        <p:nvSpPr>
          <p:cNvPr id="69645" name="Rectangle 13"/>
          <p:cNvSpPr>
            <a:spLocks noChangeArrowheads="1"/>
          </p:cNvSpPr>
          <p:nvPr/>
        </p:nvSpPr>
        <p:spPr bwMode="auto">
          <a:xfrm>
            <a:off x="6788148" y="5697305"/>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3</a:t>
            </a:r>
          </a:p>
        </p:txBody>
      </p:sp>
      <p:sp>
        <p:nvSpPr>
          <p:cNvPr id="69646" name="Rectangle 14"/>
          <p:cNvSpPr>
            <a:spLocks noChangeArrowheads="1"/>
          </p:cNvSpPr>
          <p:nvPr/>
        </p:nvSpPr>
        <p:spPr bwMode="auto">
          <a:xfrm>
            <a:off x="6788148" y="5092351"/>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2</a:t>
            </a:r>
          </a:p>
        </p:txBody>
      </p:sp>
      <p:sp>
        <p:nvSpPr>
          <p:cNvPr id="69647" name="Rectangle 15"/>
          <p:cNvSpPr>
            <a:spLocks noChangeArrowheads="1"/>
          </p:cNvSpPr>
          <p:nvPr/>
        </p:nvSpPr>
        <p:spPr bwMode="auto">
          <a:xfrm>
            <a:off x="6788148" y="4509120"/>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1</a:t>
            </a:r>
          </a:p>
        </p:txBody>
      </p:sp>
      <p:sp>
        <p:nvSpPr>
          <p:cNvPr id="69648" name="Rectangle 16"/>
          <p:cNvSpPr>
            <a:spLocks noChangeArrowheads="1"/>
          </p:cNvSpPr>
          <p:nvPr/>
        </p:nvSpPr>
        <p:spPr bwMode="auto">
          <a:xfrm>
            <a:off x="4270043" y="4041121"/>
            <a:ext cx="1083499" cy="467999"/>
          </a:xfrm>
          <a:prstGeom prst="rect">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Direction</a:t>
            </a:r>
          </a:p>
        </p:txBody>
      </p:sp>
      <p:sp>
        <p:nvSpPr>
          <p:cNvPr id="69669" name="Rectangle 37"/>
          <p:cNvSpPr>
            <a:spLocks noChangeArrowheads="1"/>
          </p:cNvSpPr>
          <p:nvPr/>
        </p:nvSpPr>
        <p:spPr bwMode="auto">
          <a:xfrm>
            <a:off x="450360" y="4021420"/>
            <a:ext cx="2497718" cy="3436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800" dirty="0">
                <a:solidFill>
                  <a:srgbClr val="000000"/>
                </a:solidFill>
                <a:latin typeface="+mj-lt"/>
              </a:rPr>
              <a:t>Organisation par processus</a:t>
            </a:r>
          </a:p>
        </p:txBody>
      </p:sp>
      <p:cxnSp>
        <p:nvCxnSpPr>
          <p:cNvPr id="53" name="Straight Arrow Connector 52"/>
          <p:cNvCxnSpPr>
            <a:stCxn id="69643" idx="3"/>
            <a:endCxn id="69644" idx="1"/>
          </p:cNvCxnSpPr>
          <p:nvPr/>
        </p:nvCxnSpPr>
        <p:spPr>
          <a:xfrm>
            <a:off x="4058142" y="5326351"/>
            <a:ext cx="672606"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69642" idx="3"/>
            <a:endCxn id="69643" idx="1"/>
          </p:cNvCxnSpPr>
          <p:nvPr/>
        </p:nvCxnSpPr>
        <p:spPr>
          <a:xfrm>
            <a:off x="2381742" y="5326351"/>
            <a:ext cx="596406"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69644" idx="3"/>
            <a:endCxn id="69647" idx="1"/>
          </p:cNvCxnSpPr>
          <p:nvPr/>
        </p:nvCxnSpPr>
        <p:spPr>
          <a:xfrm flipV="1">
            <a:off x="5810742" y="4743120"/>
            <a:ext cx="977406" cy="583231"/>
          </a:xfrm>
          <a:prstGeom prst="bentConnector3">
            <a:avLst>
              <a:gd name="adj1" fmla="val 50000"/>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9644" idx="3"/>
            <a:endCxn id="69646" idx="1"/>
          </p:cNvCxnSpPr>
          <p:nvPr/>
        </p:nvCxnSpPr>
        <p:spPr>
          <a:xfrm>
            <a:off x="5810742" y="5326351"/>
            <a:ext cx="977406" cy="0"/>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69644" idx="3"/>
            <a:endCxn id="69645" idx="1"/>
          </p:cNvCxnSpPr>
          <p:nvPr/>
        </p:nvCxnSpPr>
        <p:spPr>
          <a:xfrm>
            <a:off x="5810742" y="5326351"/>
            <a:ext cx="977406" cy="604954"/>
          </a:xfrm>
          <a:prstGeom prst="bentConnector3">
            <a:avLst>
              <a:gd name="adj1" fmla="val 50000"/>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9648" idx="2"/>
            <a:endCxn id="69642" idx="0"/>
          </p:cNvCxnSpPr>
          <p:nvPr/>
        </p:nvCxnSpPr>
        <p:spPr>
          <a:xfrm rot="5400000">
            <a:off x="3035154" y="3315711"/>
            <a:ext cx="583231" cy="2970048"/>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4"/>
          <p:cNvCxnSpPr>
            <a:stCxn id="69648" idx="2"/>
            <a:endCxn id="69643" idx="0"/>
          </p:cNvCxnSpPr>
          <p:nvPr/>
        </p:nvCxnSpPr>
        <p:spPr>
          <a:xfrm rot="5400000">
            <a:off x="3873354" y="4153911"/>
            <a:ext cx="583231" cy="1293648"/>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74"/>
          <p:cNvCxnSpPr>
            <a:stCxn id="69648" idx="2"/>
            <a:endCxn id="69644" idx="0"/>
          </p:cNvCxnSpPr>
          <p:nvPr/>
        </p:nvCxnSpPr>
        <p:spPr>
          <a:xfrm rot="16200000" flipH="1">
            <a:off x="4749654" y="4571259"/>
            <a:ext cx="583231" cy="458952"/>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9635" name="Rectangle 3"/>
          <p:cNvSpPr>
            <a:spLocks noChangeArrowheads="1"/>
          </p:cNvSpPr>
          <p:nvPr/>
        </p:nvSpPr>
        <p:spPr bwMode="auto">
          <a:xfrm>
            <a:off x="4273548" y="1479516"/>
            <a:ext cx="1079994" cy="467999"/>
          </a:xfrm>
          <a:prstGeom prst="rect">
            <a:avLst/>
          </a:prstGeom>
          <a:gradFill rotWithShape="0">
            <a:gsLst>
              <a:gs pos="0">
                <a:srgbClr val="6C7472"/>
              </a:gs>
              <a:gs pos="100000">
                <a:srgbClr val="464658"/>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Direction</a:t>
            </a:r>
          </a:p>
        </p:txBody>
      </p:sp>
      <p:sp>
        <p:nvSpPr>
          <p:cNvPr id="69636" name="Rectangle 4"/>
          <p:cNvSpPr>
            <a:spLocks noChangeArrowheads="1"/>
          </p:cNvSpPr>
          <p:nvPr/>
        </p:nvSpPr>
        <p:spPr bwMode="auto">
          <a:xfrm>
            <a:off x="1835148" y="2347209"/>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1</a:t>
            </a:r>
          </a:p>
          <a:p>
            <a:pPr algn="ctr"/>
            <a:r>
              <a:rPr lang="fr-FR" sz="1400" dirty="0">
                <a:solidFill>
                  <a:srgbClr val="FFFFFF"/>
                </a:solidFill>
                <a:latin typeface="+mj-lt"/>
                <a:ea typeface="ＭＳ Ｐゴシック" charset="0"/>
                <a:cs typeface="Arial Narrow"/>
              </a:rPr>
              <a:t>Produit 1</a:t>
            </a:r>
          </a:p>
        </p:txBody>
      </p:sp>
      <p:sp>
        <p:nvSpPr>
          <p:cNvPr id="69637" name="Rectangle 5"/>
          <p:cNvSpPr>
            <a:spLocks noChangeArrowheads="1"/>
          </p:cNvSpPr>
          <p:nvPr/>
        </p:nvSpPr>
        <p:spPr bwMode="auto">
          <a:xfrm>
            <a:off x="1835148" y="3033009"/>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1</a:t>
            </a:r>
          </a:p>
        </p:txBody>
      </p:sp>
      <p:sp>
        <p:nvSpPr>
          <p:cNvPr id="69638" name="Rectangle 6"/>
          <p:cNvSpPr>
            <a:spLocks noChangeArrowheads="1"/>
          </p:cNvSpPr>
          <p:nvPr/>
        </p:nvSpPr>
        <p:spPr bwMode="auto">
          <a:xfrm>
            <a:off x="4273548" y="2347209"/>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2</a:t>
            </a:r>
          </a:p>
          <a:p>
            <a:pPr algn="ctr"/>
            <a:r>
              <a:rPr lang="fr-FR" sz="1400" dirty="0">
                <a:solidFill>
                  <a:srgbClr val="FFFFFF"/>
                </a:solidFill>
                <a:latin typeface="+mj-lt"/>
                <a:ea typeface="ＭＳ Ｐゴシック" charset="0"/>
                <a:cs typeface="Arial Narrow"/>
              </a:rPr>
              <a:t>Produit 2</a:t>
            </a:r>
          </a:p>
        </p:txBody>
      </p:sp>
      <p:sp>
        <p:nvSpPr>
          <p:cNvPr id="69639" name="Rectangle 7"/>
          <p:cNvSpPr>
            <a:spLocks noChangeArrowheads="1"/>
          </p:cNvSpPr>
          <p:nvPr/>
        </p:nvSpPr>
        <p:spPr bwMode="auto">
          <a:xfrm>
            <a:off x="4273548" y="3033009"/>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2</a:t>
            </a:r>
          </a:p>
        </p:txBody>
      </p:sp>
      <p:sp>
        <p:nvSpPr>
          <p:cNvPr id="69640" name="Rectangle 8"/>
          <p:cNvSpPr>
            <a:spLocks noChangeArrowheads="1"/>
          </p:cNvSpPr>
          <p:nvPr/>
        </p:nvSpPr>
        <p:spPr bwMode="auto">
          <a:xfrm>
            <a:off x="6711948" y="2347209"/>
            <a:ext cx="1079994" cy="467999"/>
          </a:xfrm>
          <a:prstGeom prst="rect">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400" dirty="0">
                <a:solidFill>
                  <a:srgbClr val="FFFFFF"/>
                </a:solidFill>
                <a:latin typeface="+mj-lt"/>
                <a:ea typeface="ＭＳ Ｐゴシック" charset="0"/>
                <a:cs typeface="Arial Narrow"/>
              </a:rPr>
              <a:t>Usine 3</a:t>
            </a:r>
          </a:p>
          <a:p>
            <a:pPr algn="ctr"/>
            <a:r>
              <a:rPr lang="fr-FR" sz="1400" dirty="0">
                <a:solidFill>
                  <a:srgbClr val="FFFFFF"/>
                </a:solidFill>
                <a:latin typeface="+mj-lt"/>
                <a:ea typeface="ＭＳ Ｐゴシック" charset="0"/>
                <a:cs typeface="Arial Narrow"/>
              </a:rPr>
              <a:t>Produit 3</a:t>
            </a:r>
          </a:p>
        </p:txBody>
      </p:sp>
      <p:sp>
        <p:nvSpPr>
          <p:cNvPr id="69641" name="Rectangle 9"/>
          <p:cNvSpPr>
            <a:spLocks noChangeArrowheads="1"/>
          </p:cNvSpPr>
          <p:nvPr/>
        </p:nvSpPr>
        <p:spPr bwMode="auto">
          <a:xfrm>
            <a:off x="6711948" y="3033009"/>
            <a:ext cx="1079994" cy="467999"/>
          </a:xfrm>
          <a:prstGeom prst="rect">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400" dirty="0">
                <a:solidFill>
                  <a:srgbClr val="FFFFFF"/>
                </a:solidFill>
                <a:latin typeface="+mj-lt"/>
                <a:cs typeface="Arial Narrow"/>
              </a:rPr>
              <a:t>Marché 3</a:t>
            </a:r>
          </a:p>
        </p:txBody>
      </p:sp>
      <p:sp>
        <p:nvSpPr>
          <p:cNvPr id="69668" name="Rectangle 36"/>
          <p:cNvSpPr>
            <a:spLocks noChangeArrowheads="1"/>
          </p:cNvSpPr>
          <p:nvPr/>
        </p:nvSpPr>
        <p:spPr bwMode="auto">
          <a:xfrm>
            <a:off x="450360" y="1484784"/>
            <a:ext cx="2897504" cy="3436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lnSpc>
                <a:spcPct val="90000"/>
              </a:lnSpc>
            </a:pPr>
            <a:r>
              <a:rPr lang="fr-FR" sz="1800" dirty="0">
                <a:solidFill>
                  <a:srgbClr val="000000"/>
                </a:solidFill>
                <a:latin typeface="+mj-lt"/>
              </a:rPr>
              <a:t>Organisation par produit/marché</a:t>
            </a:r>
          </a:p>
        </p:txBody>
      </p:sp>
      <p:cxnSp>
        <p:nvCxnSpPr>
          <p:cNvPr id="3" name="Straight Arrow Connector 2"/>
          <p:cNvCxnSpPr>
            <a:stCxn id="69636" idx="2"/>
            <a:endCxn id="69637" idx="0"/>
          </p:cNvCxnSpPr>
          <p:nvPr/>
        </p:nvCxnSpPr>
        <p:spPr>
          <a:xfrm>
            <a:off x="2375145" y="2815208"/>
            <a:ext cx="0" cy="217801"/>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69638" idx="2"/>
            <a:endCxn id="69639" idx="0"/>
          </p:cNvCxnSpPr>
          <p:nvPr/>
        </p:nvCxnSpPr>
        <p:spPr>
          <a:xfrm>
            <a:off x="4813545" y="2815208"/>
            <a:ext cx="0" cy="217801"/>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69640" idx="2"/>
            <a:endCxn id="69641" idx="0"/>
          </p:cNvCxnSpPr>
          <p:nvPr/>
        </p:nvCxnSpPr>
        <p:spPr>
          <a:xfrm>
            <a:off x="7251945" y="2815208"/>
            <a:ext cx="0" cy="217801"/>
          </a:xfrm>
          <a:prstGeom prst="straightConnector1">
            <a:avLst/>
          </a:prstGeom>
          <a:ln>
            <a:solidFill>
              <a:srgbClr val="0033C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74"/>
          <p:cNvCxnSpPr>
            <a:stCxn id="69635" idx="2"/>
            <a:endCxn id="69636" idx="0"/>
          </p:cNvCxnSpPr>
          <p:nvPr/>
        </p:nvCxnSpPr>
        <p:spPr>
          <a:xfrm rot="5400000">
            <a:off x="3394498" y="928162"/>
            <a:ext cx="399694" cy="2438400"/>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74"/>
          <p:cNvCxnSpPr>
            <a:stCxn id="69635" idx="2"/>
            <a:endCxn id="69640" idx="0"/>
          </p:cNvCxnSpPr>
          <p:nvPr/>
        </p:nvCxnSpPr>
        <p:spPr>
          <a:xfrm rot="16200000" flipH="1">
            <a:off x="5832898" y="928162"/>
            <a:ext cx="399694" cy="2438400"/>
          </a:xfrm>
          <a:prstGeom prst="bentConnector3">
            <a:avLst>
              <a:gd name="adj1" fmla="val 50000"/>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74"/>
          <p:cNvCxnSpPr>
            <a:stCxn id="69635" idx="2"/>
            <a:endCxn id="69638" idx="0"/>
          </p:cNvCxnSpPr>
          <p:nvPr/>
        </p:nvCxnSpPr>
        <p:spPr>
          <a:xfrm>
            <a:off x="4813545" y="1947515"/>
            <a:ext cx="0" cy="399694"/>
          </a:xfrm>
          <a:prstGeom prst="straightConnector1">
            <a:avLst/>
          </a:prstGeom>
          <a:ln>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custDataLst>
              <p:tags r:id="rId2"/>
            </p:custDataLst>
          </p:nvPr>
        </p:nvSpPr>
        <p:spPr/>
        <p:txBody>
          <a:bodyPr/>
          <a:lstStyle/>
          <a:p>
            <a:fld id="{F0591563-C936-C24A-B817-5B070095CD79}" type="slidenum">
              <a:rPr lang="fr-FR" smtClean="0"/>
              <a:pPr/>
              <a:t>32</a:t>
            </a:fld>
            <a:endParaRPr lang="fr-FR" dirty="0"/>
          </a:p>
        </p:txBody>
      </p:sp>
    </p:spTree>
    <p:extLst>
      <p:ext uri="{BB962C8B-B14F-4D97-AF65-F5344CB8AC3E}">
        <p14:creationId xmlns:p14="http://schemas.microsoft.com/office/powerpoint/2010/main" val="362282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custDataLst>
              <p:tags r:id="rId1"/>
            </p:custDataLst>
          </p:nvPr>
        </p:nvSpPr>
        <p:spPr>
          <a:xfrm>
            <a:off x="61156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L</a:t>
            </a:r>
            <a:r>
              <a:rPr lang="fr-FR" altLang="ja-JP" sz="2800" dirty="0">
                <a:solidFill>
                  <a:srgbClr val="008000"/>
                </a:solidFill>
                <a:effectLst/>
                <a:latin typeface="+mn-lt"/>
              </a:rPr>
              <a:t>'</a:t>
            </a:r>
            <a:r>
              <a:rPr lang="fr-FR" sz="2800" dirty="0">
                <a:solidFill>
                  <a:srgbClr val="008000"/>
                </a:solidFill>
                <a:effectLst/>
                <a:latin typeface="+mn-lt"/>
              </a:rPr>
              <a:t>automatisation affecte la structure de coût</a:t>
            </a:r>
          </a:p>
        </p:txBody>
      </p:sp>
      <p:sp>
        <p:nvSpPr>
          <p:cNvPr id="4" name="Slide Number Placeholder 3"/>
          <p:cNvSpPr>
            <a:spLocks noGrp="1"/>
          </p:cNvSpPr>
          <p:nvPr>
            <p:ph type="sldNum" sz="quarter" idx="4"/>
            <p:custDataLst>
              <p:tags r:id="rId2"/>
            </p:custDataLst>
          </p:nvPr>
        </p:nvSpPr>
        <p:spPr/>
        <p:txBody>
          <a:bodyPr/>
          <a:lstStyle/>
          <a:p>
            <a:fld id="{F0591563-C936-C24A-B817-5B070095CD79}" type="slidenum">
              <a:rPr lang="fr-FR" smtClean="0"/>
              <a:pPr/>
              <a:t>33</a:t>
            </a:fld>
            <a:endParaRPr lang="fr-FR" dirty="0"/>
          </a:p>
        </p:txBody>
      </p:sp>
      <p:sp>
        <p:nvSpPr>
          <p:cNvPr id="8" name="Espace réservé du contenu 7"/>
          <p:cNvSpPr>
            <a:spLocks noGrp="1"/>
          </p:cNvSpPr>
          <p:nvPr>
            <p:ph idx="1"/>
          </p:nvPr>
        </p:nvSpPr>
        <p:spPr/>
        <p:txBody>
          <a:bodyPr/>
          <a:lstStyle/>
          <a:p>
            <a:pPr eaLnBrk="1" hangingPunct="1"/>
            <a:r>
              <a:rPr lang="fr-FR" sz="2800" dirty="0" smtClean="0">
                <a:solidFill>
                  <a:srgbClr val="339933"/>
                </a:solidFill>
              </a:rPr>
              <a:t>Remplace des coûts variables par des coûts fixes</a:t>
            </a:r>
          </a:p>
          <a:p>
            <a:pPr lvl="2" eaLnBrk="1" hangingPunct="1">
              <a:buFont typeface="Wingdings" pitchFamily="2" charset="2"/>
              <a:buChar char="Ø"/>
            </a:pPr>
            <a:r>
              <a:rPr lang="fr-FR" sz="2400" dirty="0" smtClean="0"/>
              <a:t>Augmente les coûts fixes</a:t>
            </a:r>
          </a:p>
          <a:p>
            <a:pPr lvl="3" eaLnBrk="1" hangingPunct="1">
              <a:buFont typeface="Wingdings" pitchFamily="2" charset="2"/>
              <a:buChar char="§"/>
            </a:pPr>
            <a:r>
              <a:rPr lang="fr-FR" sz="2000" dirty="0" smtClean="0"/>
              <a:t>MOD spécialisée</a:t>
            </a:r>
          </a:p>
          <a:p>
            <a:pPr lvl="3" eaLnBrk="1" hangingPunct="1">
              <a:buFont typeface="Wingdings" pitchFamily="2" charset="2"/>
              <a:buChar char="§"/>
            </a:pPr>
            <a:r>
              <a:rPr lang="fr-FR" sz="2000" dirty="0" smtClean="0"/>
              <a:t>Robotisation/ Automatisation</a:t>
            </a:r>
          </a:p>
          <a:p>
            <a:pPr lvl="2" eaLnBrk="1" hangingPunct="1">
              <a:buFont typeface="Wingdings" pitchFamily="2" charset="2"/>
              <a:buChar char="Ø"/>
            </a:pPr>
            <a:r>
              <a:rPr lang="fr-FR" sz="2400" dirty="0" smtClean="0"/>
              <a:t>Diminue les coûts variables</a:t>
            </a:r>
          </a:p>
          <a:p>
            <a:pPr lvl="3" eaLnBrk="1" hangingPunct="1">
              <a:buFont typeface="Wingdings" pitchFamily="2" charset="2"/>
              <a:buChar char="§"/>
            </a:pPr>
            <a:r>
              <a:rPr lang="fr-FR" sz="2000" dirty="0" smtClean="0"/>
              <a:t>MOD directe</a:t>
            </a:r>
          </a:p>
          <a:p>
            <a:pPr lvl="3" eaLnBrk="1" hangingPunct="1">
              <a:buFont typeface="Wingdings" pitchFamily="2" charset="2"/>
              <a:buChar char="§"/>
            </a:pPr>
            <a:r>
              <a:rPr lang="fr-FR" sz="2000" dirty="0" smtClean="0"/>
              <a:t>Chute, etc.</a:t>
            </a:r>
          </a:p>
          <a:p>
            <a:pPr eaLnBrk="1" hangingPunct="1"/>
            <a:r>
              <a:rPr lang="fr-FR" sz="2800" dirty="0" smtClean="0">
                <a:solidFill>
                  <a:srgbClr val="339933"/>
                </a:solidFill>
              </a:rPr>
              <a:t>Augmente les immobilisations</a:t>
            </a:r>
          </a:p>
        </p:txBody>
      </p:sp>
    </p:spTree>
    <p:extLst>
      <p:ext uri="{BB962C8B-B14F-4D97-AF65-F5344CB8AC3E}">
        <p14:creationId xmlns:p14="http://schemas.microsoft.com/office/powerpoint/2010/main" val="125935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custDataLst>
              <p:tags r:id="rId1"/>
            </p:custDataLst>
          </p:nvPr>
        </p:nvSpPr>
        <p:spPr>
          <a:xfrm>
            <a:off x="618238" y="404664"/>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La structure de coût</a:t>
            </a:r>
          </a:p>
        </p:txBody>
      </p:sp>
      <p:sp>
        <p:nvSpPr>
          <p:cNvPr id="91177" name="Text Box 41"/>
          <p:cNvSpPr txBox="1">
            <a:spLocks noChangeArrowheads="1"/>
          </p:cNvSpPr>
          <p:nvPr>
            <p:custDataLst>
              <p:tags r:id="rId2"/>
            </p:custDataLst>
          </p:nvPr>
        </p:nvSpPr>
        <p:spPr bwMode="auto">
          <a:xfrm>
            <a:off x="8046045" y="1268760"/>
            <a:ext cx="84871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dirty="0">
                <a:latin typeface="+mn-lt"/>
              </a:rPr>
              <a:t>Coûts </a:t>
            </a:r>
            <a:endParaRPr lang="fr-FR" sz="1600" dirty="0" smtClean="0">
              <a:latin typeface="+mn-lt"/>
            </a:endParaRPr>
          </a:p>
          <a:p>
            <a:r>
              <a:rPr lang="fr-FR" sz="1600" dirty="0" smtClean="0">
                <a:latin typeface="+mn-lt"/>
              </a:rPr>
              <a:t>Revenus</a:t>
            </a:r>
            <a:endParaRPr lang="fr-FR" sz="1600" dirty="0">
              <a:latin typeface="+mn-lt"/>
            </a:endParaRPr>
          </a:p>
        </p:txBody>
      </p:sp>
      <p:sp>
        <p:nvSpPr>
          <p:cNvPr id="91178" name="Line 42"/>
          <p:cNvSpPr>
            <a:spLocks noChangeShapeType="1"/>
          </p:cNvSpPr>
          <p:nvPr>
            <p:custDataLst>
              <p:tags r:id="rId3"/>
            </p:custDataLst>
          </p:nvPr>
        </p:nvSpPr>
        <p:spPr bwMode="auto">
          <a:xfrm flipH="1">
            <a:off x="7452320" y="1437035"/>
            <a:ext cx="463550" cy="158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79" name="Line 43"/>
          <p:cNvSpPr>
            <a:spLocks noChangeShapeType="1"/>
          </p:cNvSpPr>
          <p:nvPr>
            <p:custDataLst>
              <p:tags r:id="rId4"/>
            </p:custDataLst>
          </p:nvPr>
        </p:nvSpPr>
        <p:spPr bwMode="auto">
          <a:xfrm flipH="1">
            <a:off x="7452320" y="1694210"/>
            <a:ext cx="463550" cy="158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grpSp>
        <p:nvGrpSpPr>
          <p:cNvPr id="43" name="Groupe 42"/>
          <p:cNvGrpSpPr/>
          <p:nvPr/>
        </p:nvGrpSpPr>
        <p:grpSpPr>
          <a:xfrm>
            <a:off x="4616319" y="2103902"/>
            <a:ext cx="3916121" cy="3854670"/>
            <a:chOff x="-1620688" y="2103902"/>
            <a:chExt cx="3916121" cy="3854670"/>
          </a:xfrm>
        </p:grpSpPr>
        <p:sp>
          <p:nvSpPr>
            <p:cNvPr id="37" name="Line 16"/>
            <p:cNvSpPr>
              <a:spLocks noChangeShapeType="1"/>
            </p:cNvSpPr>
            <p:nvPr>
              <p:custDataLst>
                <p:tags r:id="rId21"/>
              </p:custDataLst>
            </p:nvPr>
          </p:nvSpPr>
          <p:spPr bwMode="auto">
            <a:xfrm flipV="1">
              <a:off x="-1082067" y="3174784"/>
              <a:ext cx="2810042" cy="0"/>
            </a:xfrm>
            <a:prstGeom prst="line">
              <a:avLst/>
            </a:prstGeom>
            <a:noFill/>
            <a:ln w="28575">
              <a:solidFill>
                <a:schemeClr val="bg1">
                  <a:lumMod val="6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40" name="Text Box 4"/>
            <p:cNvSpPr txBox="1">
              <a:spLocks noChangeArrowheads="1"/>
            </p:cNvSpPr>
            <p:nvPr>
              <p:custDataLst>
                <p:tags r:id="rId22"/>
              </p:custDataLst>
            </p:nvPr>
          </p:nvSpPr>
          <p:spPr bwMode="auto">
            <a:xfrm rot="21161838">
              <a:off x="-1000553" y="2826672"/>
              <a:ext cx="1570111" cy="26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200" dirty="0" smtClean="0">
                  <a:solidFill>
                    <a:srgbClr val="7F7F7F"/>
                  </a:solidFill>
                  <a:latin typeface="+mj-lt"/>
                </a:rPr>
                <a:t>Coût fixe + Coût variable</a:t>
              </a:r>
              <a:endParaRPr lang="fr-FR" sz="1200" dirty="0">
                <a:solidFill>
                  <a:srgbClr val="7F7F7F"/>
                </a:solidFill>
                <a:latin typeface="+mj-lt"/>
              </a:endParaRPr>
            </a:p>
          </p:txBody>
        </p:sp>
        <p:sp>
          <p:nvSpPr>
            <p:cNvPr id="91141" name="Text Box 5"/>
            <p:cNvSpPr txBox="1">
              <a:spLocks noChangeArrowheads="1"/>
            </p:cNvSpPr>
            <p:nvPr>
              <p:custDataLst>
                <p:tags r:id="rId23"/>
              </p:custDataLst>
            </p:nvPr>
          </p:nvSpPr>
          <p:spPr bwMode="auto">
            <a:xfrm>
              <a:off x="-252536" y="2103902"/>
              <a:ext cx="855648" cy="289823"/>
            </a:xfrm>
            <a:prstGeom prst="rect">
              <a:avLst/>
            </a:prstGeom>
            <a:noFill/>
            <a:ln w="12700">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solidFill>
                    <a:srgbClr val="7F7F7F"/>
                  </a:solidFill>
                  <a:latin typeface="+mn-lt"/>
                </a:rPr>
                <a:t>Point mort</a:t>
              </a:r>
            </a:p>
          </p:txBody>
        </p:sp>
        <p:sp>
          <p:nvSpPr>
            <p:cNvPr id="91144" name="Line 8"/>
            <p:cNvSpPr>
              <a:spLocks noChangeShapeType="1"/>
            </p:cNvSpPr>
            <p:nvPr>
              <p:custDataLst>
                <p:tags r:id="rId24"/>
              </p:custDataLst>
            </p:nvPr>
          </p:nvSpPr>
          <p:spPr bwMode="auto">
            <a:xfrm flipV="1">
              <a:off x="-1113650" y="2217440"/>
              <a:ext cx="2836863" cy="2971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45" name="Line 9"/>
            <p:cNvSpPr>
              <a:spLocks noChangeShapeType="1"/>
            </p:cNvSpPr>
            <p:nvPr>
              <p:custDataLst>
                <p:tags r:id="rId25"/>
              </p:custDataLst>
            </p:nvPr>
          </p:nvSpPr>
          <p:spPr bwMode="auto">
            <a:xfrm>
              <a:off x="1034238" y="2903240"/>
              <a:ext cx="1587"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52" name="Line 16"/>
            <p:cNvSpPr>
              <a:spLocks noChangeShapeType="1"/>
            </p:cNvSpPr>
            <p:nvPr>
              <p:custDataLst>
                <p:tags r:id="rId26"/>
              </p:custDataLst>
            </p:nvPr>
          </p:nvSpPr>
          <p:spPr bwMode="auto">
            <a:xfrm flipV="1">
              <a:off x="-1094600" y="2827040"/>
              <a:ext cx="2822575" cy="352425"/>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53" name="Line 17"/>
            <p:cNvSpPr>
              <a:spLocks noChangeShapeType="1"/>
            </p:cNvSpPr>
            <p:nvPr>
              <p:custDataLst>
                <p:tags r:id="rId27"/>
              </p:custDataLst>
            </p:nvPr>
          </p:nvSpPr>
          <p:spPr bwMode="auto">
            <a:xfrm>
              <a:off x="1720038" y="2203153"/>
              <a:ext cx="1587" cy="297180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55" name="Text Box 19"/>
            <p:cNvSpPr txBox="1">
              <a:spLocks noChangeArrowheads="1"/>
            </p:cNvSpPr>
            <p:nvPr>
              <p:custDataLst>
                <p:tags r:id="rId28"/>
              </p:custDataLst>
            </p:nvPr>
          </p:nvSpPr>
          <p:spPr bwMode="auto">
            <a:xfrm>
              <a:off x="-1002543" y="5589240"/>
              <a:ext cx="31053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smtClean="0">
                  <a:latin typeface="+mn-lt"/>
                </a:rPr>
                <a:t>Production automatisée</a:t>
              </a:r>
              <a:endParaRPr lang="fr-FR" sz="2000" dirty="0">
                <a:latin typeface="+mn-lt"/>
              </a:endParaRPr>
            </a:p>
          </p:txBody>
        </p:sp>
        <p:sp>
          <p:nvSpPr>
            <p:cNvPr id="91156" name="Text Box 20"/>
            <p:cNvSpPr txBox="1">
              <a:spLocks noChangeArrowheads="1"/>
            </p:cNvSpPr>
            <p:nvPr>
              <p:custDataLst>
                <p:tags r:id="rId29"/>
              </p:custDataLst>
            </p:nvPr>
          </p:nvSpPr>
          <p:spPr bwMode="auto">
            <a:xfrm>
              <a:off x="1619672" y="5239473"/>
              <a:ext cx="67576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latin typeface="+mn-lt"/>
                </a:rPr>
                <a:t>Volume</a:t>
              </a:r>
            </a:p>
          </p:txBody>
        </p:sp>
        <p:sp>
          <p:nvSpPr>
            <p:cNvPr id="91186" name="Text Box 50"/>
            <p:cNvSpPr txBox="1">
              <a:spLocks noChangeArrowheads="1"/>
            </p:cNvSpPr>
            <p:nvPr>
              <p:custDataLst>
                <p:tags r:id="rId30"/>
              </p:custDataLst>
            </p:nvPr>
          </p:nvSpPr>
          <p:spPr bwMode="auto">
            <a:xfrm rot="16200000">
              <a:off x="1275746" y="3575206"/>
              <a:ext cx="1213393"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dirty="0" smtClean="0">
                  <a:solidFill>
                    <a:schemeClr val="bg1">
                      <a:lumMod val="50000"/>
                    </a:schemeClr>
                  </a:solidFill>
                  <a:latin typeface="+mn-lt"/>
                </a:rPr>
                <a:t>Capacité max</a:t>
              </a:r>
              <a:endParaRPr lang="fr-FR" sz="1600" dirty="0">
                <a:solidFill>
                  <a:schemeClr val="bg1">
                    <a:lumMod val="50000"/>
                  </a:schemeClr>
                </a:solidFill>
                <a:latin typeface="+mn-lt"/>
              </a:endParaRPr>
            </a:p>
          </p:txBody>
        </p:sp>
        <p:sp>
          <p:nvSpPr>
            <p:cNvPr id="91143" name="Line 7"/>
            <p:cNvSpPr>
              <a:spLocks noChangeShapeType="1"/>
            </p:cNvSpPr>
            <p:nvPr>
              <p:custDataLst>
                <p:tags r:id="rId31"/>
              </p:custDataLst>
            </p:nvPr>
          </p:nvSpPr>
          <p:spPr bwMode="auto">
            <a:xfrm flipV="1">
              <a:off x="-1113650" y="2446040"/>
              <a:ext cx="1588" cy="274320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91170" name="Line 34"/>
            <p:cNvSpPr>
              <a:spLocks noChangeShapeType="1"/>
            </p:cNvSpPr>
            <p:nvPr>
              <p:custDataLst>
                <p:tags r:id="rId32"/>
              </p:custDataLst>
            </p:nvPr>
          </p:nvSpPr>
          <p:spPr bwMode="auto">
            <a:xfrm>
              <a:off x="-1113650" y="5189240"/>
              <a:ext cx="3124200" cy="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2" name="TextBox 1"/>
            <p:cNvSpPr txBox="1"/>
            <p:nvPr>
              <p:custDataLst>
                <p:tags r:id="rId33"/>
              </p:custDataLst>
            </p:nvPr>
          </p:nvSpPr>
          <p:spPr>
            <a:xfrm>
              <a:off x="-1589091" y="2977856"/>
              <a:ext cx="464014" cy="427809"/>
            </a:xfrm>
            <a:prstGeom prst="rect">
              <a:avLst/>
            </a:prstGeom>
            <a:noFill/>
            <a:ln>
              <a:noFill/>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defPPr>
                <a:defRPr lang="fr-FR"/>
              </a:defPPr>
              <a:lvl1pPr eaLnBrk="0" hangingPunct="0">
                <a:lnSpc>
                  <a:spcPct val="90000"/>
                </a:lnSpc>
                <a:defRPr sz="1200">
                  <a:solidFill>
                    <a:srgbClr val="7F7F7F"/>
                  </a:solidFill>
                  <a:ea typeface="ＭＳ Ｐゴシック" pitchFamily="-123" charset="-128"/>
                  <a:cs typeface="ＭＳ Ｐゴシック" pitchFamily="-123" charset="-128"/>
                </a:defRPr>
              </a:lvl1pPr>
              <a:lvl2pPr>
                <a:defRPr>
                  <a:latin typeface="Arial" pitchFamily="-123" charset="0"/>
                  <a:ea typeface="ＭＳ Ｐゴシック" pitchFamily="-123" charset="-128"/>
                  <a:cs typeface="ＭＳ Ｐゴシック" pitchFamily="-123" charset="-128"/>
                </a:defRPr>
              </a:lvl2pPr>
              <a:lvl3pPr>
                <a:defRPr>
                  <a:latin typeface="Arial" pitchFamily="-123" charset="0"/>
                  <a:ea typeface="ＭＳ Ｐゴシック" pitchFamily="-123" charset="-128"/>
                  <a:cs typeface="ＭＳ Ｐゴシック" pitchFamily="-123" charset="-128"/>
                </a:defRPr>
              </a:lvl3pPr>
              <a:lvl4pPr>
                <a:defRPr>
                  <a:latin typeface="Arial" pitchFamily="-123" charset="0"/>
                  <a:ea typeface="ＭＳ Ｐゴシック" pitchFamily="-123" charset="-128"/>
                  <a:cs typeface="ＭＳ Ｐゴシック" pitchFamily="-123" charset="-128"/>
                </a:defRPr>
              </a:lvl4pPr>
              <a:lvl5pPr>
                <a:defRPr>
                  <a:latin typeface="Arial" pitchFamily="-123" charset="0"/>
                  <a:ea typeface="ＭＳ Ｐゴシック" pitchFamily="-123" charset="-128"/>
                  <a:cs typeface="ＭＳ Ｐゴシック" pitchFamily="-123" charset="-128"/>
                </a:defRPr>
              </a:lvl5pPr>
              <a:lvl6pPr>
                <a:defRPr>
                  <a:latin typeface="Arial" pitchFamily="-123" charset="0"/>
                  <a:ea typeface="ＭＳ Ｐゴシック" pitchFamily="-123" charset="-128"/>
                  <a:cs typeface="ＭＳ Ｐゴシック" pitchFamily="-123" charset="-128"/>
                </a:defRPr>
              </a:lvl6pPr>
              <a:lvl7pPr>
                <a:defRPr>
                  <a:latin typeface="Arial" pitchFamily="-123" charset="0"/>
                  <a:ea typeface="ＭＳ Ｐゴシック" pitchFamily="-123" charset="-128"/>
                  <a:cs typeface="ＭＳ Ｐゴシック" pitchFamily="-123" charset="-128"/>
                </a:defRPr>
              </a:lvl7pPr>
              <a:lvl8pPr>
                <a:defRPr>
                  <a:latin typeface="Arial" pitchFamily="-123" charset="0"/>
                  <a:ea typeface="ＭＳ Ｐゴシック" pitchFamily="-123" charset="-128"/>
                  <a:cs typeface="ＭＳ Ｐゴシック" pitchFamily="-123" charset="-128"/>
                </a:defRPr>
              </a:lvl8pPr>
              <a:lvl9pPr>
                <a:defRPr>
                  <a:latin typeface="Arial" pitchFamily="-123" charset="0"/>
                  <a:ea typeface="ＭＳ Ｐゴシック" pitchFamily="-123" charset="-128"/>
                  <a:cs typeface="ＭＳ Ｐゴシック" pitchFamily="-123" charset="-128"/>
                </a:defRPr>
              </a:lvl9pPr>
            </a:lstStyle>
            <a:p>
              <a:pPr algn="r"/>
              <a:r>
                <a:rPr lang="en-US" dirty="0">
                  <a:latin typeface="+mn-lt"/>
                </a:rPr>
                <a:t>Coût </a:t>
              </a:r>
              <a:endParaRPr lang="en-US" dirty="0" smtClean="0">
                <a:latin typeface="+mn-lt"/>
              </a:endParaRPr>
            </a:p>
            <a:p>
              <a:pPr algn="r"/>
              <a:r>
                <a:rPr lang="en-US" dirty="0" smtClean="0">
                  <a:latin typeface="+mn-lt"/>
                </a:rPr>
                <a:t>fixe</a:t>
              </a:r>
              <a:endParaRPr lang="en-US" dirty="0">
                <a:latin typeface="+mn-lt"/>
              </a:endParaRPr>
            </a:p>
          </p:txBody>
        </p:sp>
        <p:sp>
          <p:nvSpPr>
            <p:cNvPr id="42" name="Text Box 35"/>
            <p:cNvSpPr txBox="1">
              <a:spLocks noChangeArrowheads="1"/>
            </p:cNvSpPr>
            <p:nvPr>
              <p:custDataLst>
                <p:tags r:id="rId34"/>
              </p:custDataLst>
            </p:nvPr>
          </p:nvSpPr>
          <p:spPr bwMode="auto">
            <a:xfrm>
              <a:off x="-1620688" y="2473800"/>
              <a:ext cx="49561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algn="r" eaLnBrk="0" hangingPunct="0">
                <a:lnSpc>
                  <a:spcPct val="90000"/>
                </a:lnSpc>
              </a:pPr>
              <a:r>
                <a:rPr lang="fr-FR" sz="1400" dirty="0">
                  <a:latin typeface="+mn-lt"/>
                </a:rPr>
                <a:t>Coût</a:t>
              </a:r>
            </a:p>
          </p:txBody>
        </p:sp>
        <p:sp>
          <p:nvSpPr>
            <p:cNvPr id="3" name="Oval 2"/>
            <p:cNvSpPr/>
            <p:nvPr>
              <p:custDataLst>
                <p:tags r:id="rId35"/>
              </p:custDataLst>
            </p:nvPr>
          </p:nvSpPr>
          <p:spPr>
            <a:xfrm>
              <a:off x="999973" y="2878713"/>
              <a:ext cx="78374" cy="7837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5" name="Straight Arrow Connector 44"/>
            <p:cNvCxnSpPr>
              <a:stCxn id="91141" idx="3"/>
              <a:endCxn id="3" idx="0"/>
            </p:cNvCxnSpPr>
            <p:nvPr>
              <p:custDataLst>
                <p:tags r:id="rId36"/>
              </p:custDataLst>
            </p:nvPr>
          </p:nvCxnSpPr>
          <p:spPr>
            <a:xfrm>
              <a:off x="603112" y="2248814"/>
              <a:ext cx="436048" cy="629899"/>
            </a:xfrm>
            <a:prstGeom prst="curvedConnector2">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0" name="Groupe 39"/>
          <p:cNvGrpSpPr/>
          <p:nvPr/>
        </p:nvGrpSpPr>
        <p:grpSpPr>
          <a:xfrm>
            <a:off x="251520" y="2104391"/>
            <a:ext cx="3933165" cy="3854181"/>
            <a:chOff x="2915816" y="2104391"/>
            <a:chExt cx="3933165" cy="3854181"/>
          </a:xfrm>
        </p:grpSpPr>
        <p:sp>
          <p:nvSpPr>
            <p:cNvPr id="91171" name="Text Box 35"/>
            <p:cNvSpPr txBox="1">
              <a:spLocks noChangeArrowheads="1"/>
            </p:cNvSpPr>
            <p:nvPr>
              <p:custDataLst>
                <p:tags r:id="rId5"/>
              </p:custDataLst>
            </p:nvPr>
          </p:nvSpPr>
          <p:spPr bwMode="auto">
            <a:xfrm>
              <a:off x="2915816" y="2474145"/>
              <a:ext cx="49561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algn="r" eaLnBrk="0" hangingPunct="0">
                <a:lnSpc>
                  <a:spcPct val="90000"/>
                </a:lnSpc>
              </a:pPr>
              <a:r>
                <a:rPr lang="fr-FR" sz="1400" dirty="0">
                  <a:latin typeface="+mn-lt"/>
                </a:rPr>
                <a:t>Coût</a:t>
              </a:r>
            </a:p>
          </p:txBody>
        </p:sp>
        <p:sp>
          <p:nvSpPr>
            <p:cNvPr id="91174" name="Line 38"/>
            <p:cNvSpPr>
              <a:spLocks noChangeShapeType="1"/>
            </p:cNvSpPr>
            <p:nvPr>
              <p:custDataLst>
                <p:tags r:id="rId6"/>
              </p:custDataLst>
            </p:nvPr>
          </p:nvSpPr>
          <p:spPr bwMode="auto">
            <a:xfrm flipV="1">
              <a:off x="3462324" y="2248814"/>
              <a:ext cx="2811892" cy="2945641"/>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80" name="Line 44"/>
            <p:cNvSpPr>
              <a:spLocks noChangeShapeType="1"/>
            </p:cNvSpPr>
            <p:nvPr>
              <p:custDataLst>
                <p:tags r:id="rId7"/>
              </p:custDataLst>
            </p:nvPr>
          </p:nvSpPr>
          <p:spPr bwMode="auto">
            <a:xfrm flipV="1">
              <a:off x="3449623" y="2756056"/>
              <a:ext cx="2819400" cy="1828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82" name="Text Box 46"/>
            <p:cNvSpPr txBox="1">
              <a:spLocks noChangeArrowheads="1"/>
            </p:cNvSpPr>
            <p:nvPr>
              <p:custDataLst>
                <p:tags r:id="rId8"/>
              </p:custDataLst>
            </p:nvPr>
          </p:nvSpPr>
          <p:spPr bwMode="auto">
            <a:xfrm>
              <a:off x="3441209" y="5589240"/>
              <a:ext cx="31470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000" dirty="0">
                  <a:latin typeface="+mn-lt"/>
                </a:rPr>
                <a:t>Production </a:t>
              </a:r>
              <a:r>
                <a:rPr lang="fr-FR" sz="2000" dirty="0" smtClean="0">
                  <a:latin typeface="+mn-lt"/>
                </a:rPr>
                <a:t>« manuelle »</a:t>
              </a:r>
              <a:endParaRPr lang="fr-FR" sz="2000" dirty="0">
                <a:latin typeface="+mn-lt"/>
              </a:endParaRPr>
            </a:p>
          </p:txBody>
        </p:sp>
        <p:sp>
          <p:nvSpPr>
            <p:cNvPr id="91183" name="Text Box 47"/>
            <p:cNvSpPr txBox="1">
              <a:spLocks noChangeArrowheads="1"/>
            </p:cNvSpPr>
            <p:nvPr>
              <p:custDataLst>
                <p:tags r:id="rId9"/>
              </p:custDataLst>
            </p:nvPr>
          </p:nvSpPr>
          <p:spPr bwMode="auto">
            <a:xfrm>
              <a:off x="6173220" y="5239473"/>
              <a:ext cx="675761" cy="2898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latin typeface="+mn-lt"/>
                </a:rPr>
                <a:t>Volume</a:t>
              </a:r>
            </a:p>
          </p:txBody>
        </p:sp>
        <p:sp>
          <p:nvSpPr>
            <p:cNvPr id="91185" name="Line 49"/>
            <p:cNvSpPr>
              <a:spLocks noChangeShapeType="1"/>
            </p:cNvSpPr>
            <p:nvPr>
              <p:custDataLst>
                <p:tags r:id="rId10"/>
              </p:custDataLst>
            </p:nvPr>
          </p:nvSpPr>
          <p:spPr bwMode="auto">
            <a:xfrm>
              <a:off x="5006961" y="3594256"/>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35" name="Line 17"/>
            <p:cNvSpPr>
              <a:spLocks noChangeShapeType="1"/>
            </p:cNvSpPr>
            <p:nvPr>
              <p:custDataLst>
                <p:tags r:id="rId11"/>
              </p:custDataLst>
            </p:nvPr>
          </p:nvSpPr>
          <p:spPr bwMode="auto">
            <a:xfrm>
              <a:off x="6272628" y="2195316"/>
              <a:ext cx="1587" cy="2971800"/>
            </a:xfrm>
            <a:prstGeom prst="line">
              <a:avLst/>
            </a:prstGeom>
            <a:noFill/>
            <a:ln w="19050" cmpd="sng">
              <a:solidFill>
                <a:schemeClr val="bg1">
                  <a:lumMod val="50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36" name="Text Box 50"/>
            <p:cNvSpPr txBox="1">
              <a:spLocks noChangeArrowheads="1"/>
            </p:cNvSpPr>
            <p:nvPr>
              <p:custDataLst>
                <p:tags r:id="rId12"/>
              </p:custDataLst>
            </p:nvPr>
          </p:nvSpPr>
          <p:spPr bwMode="auto">
            <a:xfrm rot="16200000">
              <a:off x="5828336" y="3567369"/>
              <a:ext cx="1213393"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600" dirty="0" smtClean="0">
                  <a:solidFill>
                    <a:schemeClr val="bg1">
                      <a:lumMod val="50000"/>
                    </a:schemeClr>
                  </a:solidFill>
                  <a:latin typeface="+mn-lt"/>
                </a:rPr>
                <a:t>Capacité max</a:t>
              </a:r>
              <a:endParaRPr lang="fr-FR" sz="1600" dirty="0">
                <a:solidFill>
                  <a:schemeClr val="bg1">
                    <a:lumMod val="50000"/>
                  </a:schemeClr>
                </a:solidFill>
                <a:latin typeface="+mn-lt"/>
              </a:endParaRPr>
            </a:p>
          </p:txBody>
        </p:sp>
        <p:sp>
          <p:nvSpPr>
            <p:cNvPr id="38" name="Line 16"/>
            <p:cNvSpPr>
              <a:spLocks noChangeShapeType="1"/>
            </p:cNvSpPr>
            <p:nvPr>
              <p:custDataLst>
                <p:tags r:id="rId13"/>
              </p:custDataLst>
            </p:nvPr>
          </p:nvSpPr>
          <p:spPr bwMode="auto">
            <a:xfrm flipV="1">
              <a:off x="3454398" y="4584856"/>
              <a:ext cx="2810042" cy="0"/>
            </a:xfrm>
            <a:prstGeom prst="line">
              <a:avLst/>
            </a:prstGeom>
            <a:noFill/>
            <a:ln w="28575">
              <a:solidFill>
                <a:schemeClr val="bg1">
                  <a:lumMod val="65000"/>
                </a:schemeClr>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mn-lt"/>
              </a:endParaRPr>
            </a:p>
          </p:txBody>
        </p:sp>
        <p:sp>
          <p:nvSpPr>
            <p:cNvPr id="91173" name="Line 37"/>
            <p:cNvSpPr>
              <a:spLocks noChangeShapeType="1"/>
            </p:cNvSpPr>
            <p:nvPr>
              <p:custDataLst>
                <p:tags r:id="rId14"/>
              </p:custDataLst>
            </p:nvPr>
          </p:nvSpPr>
          <p:spPr bwMode="auto">
            <a:xfrm flipV="1">
              <a:off x="3462323" y="2451256"/>
              <a:ext cx="1588" cy="274320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91184" name="Line 48"/>
            <p:cNvSpPr>
              <a:spLocks noChangeShapeType="1"/>
            </p:cNvSpPr>
            <p:nvPr>
              <p:custDataLst>
                <p:tags r:id="rId15"/>
              </p:custDataLst>
            </p:nvPr>
          </p:nvSpPr>
          <p:spPr bwMode="auto">
            <a:xfrm>
              <a:off x="3462323" y="5194456"/>
              <a:ext cx="3124200" cy="0"/>
            </a:xfrm>
            <a:prstGeom prst="line">
              <a:avLst/>
            </a:prstGeom>
            <a:ln>
              <a:solidFill>
                <a:schemeClr val="accent6">
                  <a:lumMod val="50000"/>
                </a:schemeClr>
              </a:solidFill>
              <a:tailEnd type="arrow"/>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txBody>
            <a:bodyPr/>
            <a:lstStyle/>
            <a:p>
              <a:endParaRPr lang="fr-FR" dirty="0"/>
            </a:p>
          </p:txBody>
        </p:sp>
        <p:sp>
          <p:nvSpPr>
            <p:cNvPr id="39" name="Text Box 4"/>
            <p:cNvSpPr txBox="1">
              <a:spLocks noChangeArrowheads="1"/>
            </p:cNvSpPr>
            <p:nvPr>
              <p:custDataLst>
                <p:tags r:id="rId16"/>
              </p:custDataLst>
            </p:nvPr>
          </p:nvSpPr>
          <p:spPr bwMode="auto">
            <a:xfrm rot="19616623">
              <a:off x="3388305" y="3840514"/>
              <a:ext cx="1570111" cy="2616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200" dirty="0" smtClean="0">
                  <a:solidFill>
                    <a:srgbClr val="7F7F7F"/>
                  </a:solidFill>
                  <a:latin typeface="+mj-lt"/>
                </a:rPr>
                <a:t>Coût fixe + </a:t>
              </a:r>
              <a:r>
                <a:rPr lang="fr-FR" sz="1200" dirty="0">
                  <a:solidFill>
                    <a:srgbClr val="7F7F7F"/>
                  </a:solidFill>
                  <a:latin typeface="+mj-lt"/>
                </a:rPr>
                <a:t>Coût variable</a:t>
              </a:r>
            </a:p>
          </p:txBody>
        </p:sp>
        <p:sp>
          <p:nvSpPr>
            <p:cNvPr id="41" name="TextBox 40"/>
            <p:cNvSpPr txBox="1"/>
            <p:nvPr>
              <p:custDataLst>
                <p:tags r:id="rId17"/>
              </p:custDataLst>
            </p:nvPr>
          </p:nvSpPr>
          <p:spPr>
            <a:xfrm>
              <a:off x="2947413" y="4372027"/>
              <a:ext cx="464014" cy="427809"/>
            </a:xfrm>
            <a:prstGeom prst="rect">
              <a:avLst/>
            </a:prstGeom>
            <a:noFill/>
            <a:ln>
              <a:noFill/>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defPPr>
                <a:defRPr lang="fr-FR"/>
              </a:defPPr>
              <a:lvl1pPr eaLnBrk="0" hangingPunct="0">
                <a:lnSpc>
                  <a:spcPct val="90000"/>
                </a:lnSpc>
                <a:defRPr sz="1200">
                  <a:solidFill>
                    <a:srgbClr val="7F7F7F"/>
                  </a:solidFill>
                  <a:ea typeface="ＭＳ Ｐゴシック" pitchFamily="-123" charset="-128"/>
                  <a:cs typeface="ＭＳ Ｐゴシック" pitchFamily="-123" charset="-128"/>
                </a:defRPr>
              </a:lvl1pPr>
              <a:lvl2pPr>
                <a:defRPr>
                  <a:latin typeface="Arial" pitchFamily="-123" charset="0"/>
                  <a:ea typeface="ＭＳ Ｐゴシック" pitchFamily="-123" charset="-128"/>
                  <a:cs typeface="ＭＳ Ｐゴシック" pitchFamily="-123" charset="-128"/>
                </a:defRPr>
              </a:lvl2pPr>
              <a:lvl3pPr>
                <a:defRPr>
                  <a:latin typeface="Arial" pitchFamily="-123" charset="0"/>
                  <a:ea typeface="ＭＳ Ｐゴシック" pitchFamily="-123" charset="-128"/>
                  <a:cs typeface="ＭＳ Ｐゴシック" pitchFamily="-123" charset="-128"/>
                </a:defRPr>
              </a:lvl3pPr>
              <a:lvl4pPr>
                <a:defRPr>
                  <a:latin typeface="Arial" pitchFamily="-123" charset="0"/>
                  <a:ea typeface="ＭＳ Ｐゴシック" pitchFamily="-123" charset="-128"/>
                  <a:cs typeface="ＭＳ Ｐゴシック" pitchFamily="-123" charset="-128"/>
                </a:defRPr>
              </a:lvl4pPr>
              <a:lvl5pPr>
                <a:defRPr>
                  <a:latin typeface="Arial" pitchFamily="-123" charset="0"/>
                  <a:ea typeface="ＭＳ Ｐゴシック" pitchFamily="-123" charset="-128"/>
                  <a:cs typeface="ＭＳ Ｐゴシック" pitchFamily="-123" charset="-128"/>
                </a:defRPr>
              </a:lvl5pPr>
              <a:lvl6pPr>
                <a:defRPr>
                  <a:latin typeface="Arial" pitchFamily="-123" charset="0"/>
                  <a:ea typeface="ＭＳ Ｐゴシック" pitchFamily="-123" charset="-128"/>
                  <a:cs typeface="ＭＳ Ｐゴシック" pitchFamily="-123" charset="-128"/>
                </a:defRPr>
              </a:lvl6pPr>
              <a:lvl7pPr>
                <a:defRPr>
                  <a:latin typeface="Arial" pitchFamily="-123" charset="0"/>
                  <a:ea typeface="ＭＳ Ｐゴシック" pitchFamily="-123" charset="-128"/>
                  <a:cs typeface="ＭＳ Ｐゴシック" pitchFamily="-123" charset="-128"/>
                </a:defRPr>
              </a:lvl7pPr>
              <a:lvl8pPr>
                <a:defRPr>
                  <a:latin typeface="Arial" pitchFamily="-123" charset="0"/>
                  <a:ea typeface="ＭＳ Ｐゴシック" pitchFamily="-123" charset="-128"/>
                  <a:cs typeface="ＭＳ Ｐゴシック" pitchFamily="-123" charset="-128"/>
                </a:defRPr>
              </a:lvl8pPr>
              <a:lvl9pPr>
                <a:defRPr>
                  <a:latin typeface="Arial" pitchFamily="-123" charset="0"/>
                  <a:ea typeface="ＭＳ Ｐゴシック" pitchFamily="-123" charset="-128"/>
                  <a:cs typeface="ＭＳ Ｐゴシック" pitchFamily="-123" charset="-128"/>
                </a:defRPr>
              </a:lvl9pPr>
            </a:lstStyle>
            <a:p>
              <a:pPr algn="r"/>
              <a:r>
                <a:rPr lang="en-US" dirty="0">
                  <a:latin typeface="+mn-lt"/>
                </a:rPr>
                <a:t>Coût </a:t>
              </a:r>
              <a:endParaRPr lang="en-US" dirty="0" smtClean="0">
                <a:latin typeface="+mn-lt"/>
              </a:endParaRPr>
            </a:p>
            <a:p>
              <a:pPr algn="r"/>
              <a:r>
                <a:rPr lang="en-US" dirty="0" smtClean="0">
                  <a:latin typeface="+mn-lt"/>
                </a:rPr>
                <a:t>fixe</a:t>
              </a:r>
              <a:endParaRPr lang="en-US" dirty="0">
                <a:latin typeface="+mn-lt"/>
              </a:endParaRPr>
            </a:p>
          </p:txBody>
        </p:sp>
        <p:sp>
          <p:nvSpPr>
            <p:cNvPr id="54" name="Text Box 5"/>
            <p:cNvSpPr txBox="1">
              <a:spLocks noChangeArrowheads="1"/>
            </p:cNvSpPr>
            <p:nvPr>
              <p:custDataLst>
                <p:tags r:id="rId18"/>
              </p:custDataLst>
            </p:nvPr>
          </p:nvSpPr>
          <p:spPr bwMode="auto">
            <a:xfrm>
              <a:off x="3761085" y="2104391"/>
              <a:ext cx="855648" cy="289823"/>
            </a:xfrm>
            <a:prstGeom prst="rect">
              <a:avLst/>
            </a:prstGeom>
            <a:noFill/>
            <a:ln w="12700">
              <a:no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spAutoFit/>
            </a:bodyPr>
            <a:lstStyle/>
            <a:p>
              <a:pPr eaLnBrk="0" hangingPunct="0">
                <a:lnSpc>
                  <a:spcPct val="90000"/>
                </a:lnSpc>
              </a:pPr>
              <a:r>
                <a:rPr lang="fr-FR" sz="1400" dirty="0">
                  <a:solidFill>
                    <a:srgbClr val="7F7F7F"/>
                  </a:solidFill>
                  <a:latin typeface="+mn-lt"/>
                </a:rPr>
                <a:t>Point mort</a:t>
              </a:r>
            </a:p>
          </p:txBody>
        </p:sp>
        <p:sp>
          <p:nvSpPr>
            <p:cNvPr id="55" name="Oval 54"/>
            <p:cNvSpPr/>
            <p:nvPr>
              <p:custDataLst>
                <p:tags r:id="rId19"/>
              </p:custDataLst>
            </p:nvPr>
          </p:nvSpPr>
          <p:spPr>
            <a:xfrm>
              <a:off x="4962007" y="3538940"/>
              <a:ext cx="78374" cy="7837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6" name="Straight Arrow Connector 44"/>
            <p:cNvCxnSpPr>
              <a:stCxn id="54" idx="3"/>
              <a:endCxn id="55" idx="0"/>
            </p:cNvCxnSpPr>
            <p:nvPr>
              <p:custDataLst>
                <p:tags r:id="rId20"/>
              </p:custDataLst>
            </p:nvPr>
          </p:nvCxnSpPr>
          <p:spPr>
            <a:xfrm>
              <a:off x="4616733" y="2249303"/>
              <a:ext cx="384461" cy="1289637"/>
            </a:xfrm>
            <a:prstGeom prst="curvedConnector2">
              <a:avLst/>
            </a:prstGeom>
            <a:ln>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4030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lIns="90488" tIns="44450" rIns="90488" bIns="44450"/>
          <a:lstStyle/>
          <a:p>
            <a:pPr eaLnBrk="1" hangingPunct="1"/>
            <a:r>
              <a:rPr lang="fr-FR" dirty="0" smtClean="0"/>
              <a:t>Le cycle de vie du produit</a:t>
            </a:r>
          </a:p>
        </p:txBody>
      </p:sp>
      <p:sp>
        <p:nvSpPr>
          <p:cNvPr id="3075" name="Line 3"/>
          <p:cNvSpPr>
            <a:spLocks noChangeShapeType="1"/>
          </p:cNvSpPr>
          <p:nvPr/>
        </p:nvSpPr>
        <p:spPr bwMode="auto">
          <a:xfrm>
            <a:off x="1965325" y="4549775"/>
            <a:ext cx="5492750" cy="0"/>
          </a:xfrm>
          <a:prstGeom prst="line">
            <a:avLst/>
          </a:prstGeom>
          <a:noFill/>
          <a:ln w="38100">
            <a:solidFill>
              <a:srgbClr val="000000"/>
            </a:solidFill>
            <a:round/>
            <a:headEnd/>
            <a:tailEnd type="triangle" w="med" len="med"/>
          </a:ln>
        </p:spPr>
        <p:txBody>
          <a:bodyPr wrap="none" anchor="ctr"/>
          <a:lstStyle/>
          <a:p>
            <a:endParaRPr lang="fr-FR"/>
          </a:p>
        </p:txBody>
      </p:sp>
      <p:sp>
        <p:nvSpPr>
          <p:cNvPr id="3076" name="Line 4"/>
          <p:cNvSpPr>
            <a:spLocks noChangeShapeType="1"/>
          </p:cNvSpPr>
          <p:nvPr/>
        </p:nvSpPr>
        <p:spPr bwMode="auto">
          <a:xfrm flipV="1">
            <a:off x="1922463" y="2028825"/>
            <a:ext cx="0" cy="2527300"/>
          </a:xfrm>
          <a:prstGeom prst="line">
            <a:avLst/>
          </a:prstGeom>
          <a:noFill/>
          <a:ln w="38100">
            <a:solidFill>
              <a:srgbClr val="000000"/>
            </a:solidFill>
            <a:round/>
            <a:headEnd/>
            <a:tailEnd type="triangle" w="med" len="med"/>
          </a:ln>
        </p:spPr>
        <p:txBody>
          <a:bodyPr wrap="none" anchor="ctr"/>
          <a:lstStyle/>
          <a:p>
            <a:endParaRPr lang="fr-FR"/>
          </a:p>
        </p:txBody>
      </p:sp>
      <p:sp>
        <p:nvSpPr>
          <p:cNvPr id="3077" name="Line 5"/>
          <p:cNvSpPr>
            <a:spLocks noChangeShapeType="1"/>
          </p:cNvSpPr>
          <p:nvPr/>
        </p:nvSpPr>
        <p:spPr bwMode="auto">
          <a:xfrm flipV="1">
            <a:off x="2643188" y="2028825"/>
            <a:ext cx="0" cy="2527300"/>
          </a:xfrm>
          <a:prstGeom prst="line">
            <a:avLst/>
          </a:prstGeom>
          <a:noFill/>
          <a:ln w="12700">
            <a:solidFill>
              <a:srgbClr val="000000"/>
            </a:solidFill>
            <a:round/>
            <a:headEnd/>
            <a:tailEnd/>
          </a:ln>
        </p:spPr>
        <p:txBody>
          <a:bodyPr wrap="none" anchor="ctr"/>
          <a:lstStyle/>
          <a:p>
            <a:endParaRPr lang="fr-FR"/>
          </a:p>
        </p:txBody>
      </p:sp>
      <p:sp>
        <p:nvSpPr>
          <p:cNvPr id="3078" name="Line 6"/>
          <p:cNvSpPr>
            <a:spLocks noChangeShapeType="1"/>
          </p:cNvSpPr>
          <p:nvPr/>
        </p:nvSpPr>
        <p:spPr bwMode="auto">
          <a:xfrm flipV="1">
            <a:off x="3722688" y="2028825"/>
            <a:ext cx="0" cy="2527300"/>
          </a:xfrm>
          <a:prstGeom prst="line">
            <a:avLst/>
          </a:prstGeom>
          <a:noFill/>
          <a:ln w="12700">
            <a:solidFill>
              <a:srgbClr val="000000"/>
            </a:solidFill>
            <a:round/>
            <a:headEnd/>
            <a:tailEnd/>
          </a:ln>
        </p:spPr>
        <p:txBody>
          <a:bodyPr wrap="none" anchor="ctr"/>
          <a:lstStyle/>
          <a:p>
            <a:endParaRPr lang="fr-FR"/>
          </a:p>
        </p:txBody>
      </p:sp>
      <p:sp>
        <p:nvSpPr>
          <p:cNvPr id="3079" name="Line 7"/>
          <p:cNvSpPr>
            <a:spLocks noChangeShapeType="1"/>
          </p:cNvSpPr>
          <p:nvPr/>
        </p:nvSpPr>
        <p:spPr bwMode="auto">
          <a:xfrm flipV="1">
            <a:off x="5199063" y="2028825"/>
            <a:ext cx="0" cy="2527300"/>
          </a:xfrm>
          <a:prstGeom prst="line">
            <a:avLst/>
          </a:prstGeom>
          <a:noFill/>
          <a:ln w="12700">
            <a:solidFill>
              <a:srgbClr val="000000"/>
            </a:solidFill>
            <a:round/>
            <a:headEnd/>
            <a:tailEnd/>
          </a:ln>
        </p:spPr>
        <p:txBody>
          <a:bodyPr wrap="none" anchor="ctr"/>
          <a:lstStyle/>
          <a:p>
            <a:endParaRPr lang="fr-FR"/>
          </a:p>
        </p:txBody>
      </p:sp>
      <p:sp>
        <p:nvSpPr>
          <p:cNvPr id="3080" name="Rectangle 8"/>
          <p:cNvSpPr>
            <a:spLocks noChangeArrowheads="1"/>
          </p:cNvSpPr>
          <p:nvPr/>
        </p:nvSpPr>
        <p:spPr bwMode="auto">
          <a:xfrm>
            <a:off x="2120900"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1</a:t>
            </a:r>
          </a:p>
        </p:txBody>
      </p:sp>
      <p:sp>
        <p:nvSpPr>
          <p:cNvPr id="3081" name="Rectangle 9"/>
          <p:cNvSpPr>
            <a:spLocks noChangeArrowheads="1"/>
          </p:cNvSpPr>
          <p:nvPr/>
        </p:nvSpPr>
        <p:spPr bwMode="auto">
          <a:xfrm>
            <a:off x="3021013"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2</a:t>
            </a:r>
          </a:p>
        </p:txBody>
      </p:sp>
      <p:sp>
        <p:nvSpPr>
          <p:cNvPr id="3082" name="Rectangle 10"/>
          <p:cNvSpPr>
            <a:spLocks noChangeArrowheads="1"/>
          </p:cNvSpPr>
          <p:nvPr/>
        </p:nvSpPr>
        <p:spPr bwMode="auto">
          <a:xfrm>
            <a:off x="4316413"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3</a:t>
            </a:r>
          </a:p>
        </p:txBody>
      </p:sp>
      <p:sp>
        <p:nvSpPr>
          <p:cNvPr id="3083" name="Rectangle 11"/>
          <p:cNvSpPr>
            <a:spLocks noChangeArrowheads="1"/>
          </p:cNvSpPr>
          <p:nvPr/>
        </p:nvSpPr>
        <p:spPr bwMode="auto">
          <a:xfrm>
            <a:off x="5862638" y="2046288"/>
            <a:ext cx="301625" cy="3222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700">
                <a:solidFill>
                  <a:srgbClr val="000000"/>
                </a:solidFill>
                <a:latin typeface="Arial" charset="0"/>
              </a:rPr>
              <a:t>4</a:t>
            </a:r>
          </a:p>
        </p:txBody>
      </p:sp>
      <p:sp>
        <p:nvSpPr>
          <p:cNvPr id="3084" name="Rectangle 12"/>
          <p:cNvSpPr>
            <a:spLocks noChangeArrowheads="1"/>
          </p:cNvSpPr>
          <p:nvPr/>
        </p:nvSpPr>
        <p:spPr bwMode="auto">
          <a:xfrm>
            <a:off x="6656388" y="4595813"/>
            <a:ext cx="646112" cy="254000"/>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200">
                <a:solidFill>
                  <a:srgbClr val="000000"/>
                </a:solidFill>
                <a:latin typeface="Arial" charset="0"/>
              </a:rPr>
              <a:t>Temps</a:t>
            </a:r>
          </a:p>
        </p:txBody>
      </p:sp>
      <p:sp>
        <p:nvSpPr>
          <p:cNvPr id="3085" name="Rectangle 13"/>
          <p:cNvSpPr>
            <a:spLocks noChangeArrowheads="1"/>
          </p:cNvSpPr>
          <p:nvPr/>
        </p:nvSpPr>
        <p:spPr bwMode="auto">
          <a:xfrm>
            <a:off x="4064000" y="2849563"/>
            <a:ext cx="973138" cy="309562"/>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600" b="1">
                <a:solidFill>
                  <a:srgbClr val="000000"/>
                </a:solidFill>
                <a:latin typeface="Arial" charset="0"/>
              </a:rPr>
              <a:t>Maturité</a:t>
            </a:r>
          </a:p>
        </p:txBody>
      </p:sp>
      <p:sp>
        <p:nvSpPr>
          <p:cNvPr id="3086" name="Rectangle 14"/>
          <p:cNvSpPr>
            <a:spLocks noChangeArrowheads="1"/>
          </p:cNvSpPr>
          <p:nvPr/>
        </p:nvSpPr>
        <p:spPr bwMode="auto">
          <a:xfrm>
            <a:off x="5899150" y="3254375"/>
            <a:ext cx="752475" cy="295275"/>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500" b="1">
                <a:solidFill>
                  <a:srgbClr val="000000"/>
                </a:solidFill>
                <a:latin typeface="Arial" charset="0"/>
              </a:rPr>
              <a:t>Déclin</a:t>
            </a:r>
          </a:p>
        </p:txBody>
      </p:sp>
      <p:sp>
        <p:nvSpPr>
          <p:cNvPr id="3087" name="Rectangle 15"/>
          <p:cNvSpPr>
            <a:spLocks noChangeArrowheads="1"/>
          </p:cNvSpPr>
          <p:nvPr/>
        </p:nvSpPr>
        <p:spPr bwMode="auto">
          <a:xfrm>
            <a:off x="2652713" y="3016250"/>
            <a:ext cx="1274762" cy="309563"/>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600" b="1">
                <a:solidFill>
                  <a:srgbClr val="000000"/>
                </a:solidFill>
                <a:latin typeface="Arial" charset="0"/>
              </a:rPr>
              <a:t>Croissance</a:t>
            </a:r>
          </a:p>
        </p:txBody>
      </p:sp>
      <p:sp>
        <p:nvSpPr>
          <p:cNvPr id="3088" name="Rectangle 16"/>
          <p:cNvSpPr>
            <a:spLocks noChangeArrowheads="1"/>
          </p:cNvSpPr>
          <p:nvPr/>
        </p:nvSpPr>
        <p:spPr bwMode="auto">
          <a:xfrm>
            <a:off x="1944688" y="3883025"/>
            <a:ext cx="1366837" cy="309563"/>
          </a:xfrm>
          <a:prstGeom prst="rect">
            <a:avLst/>
          </a:prstGeom>
          <a:solidFill>
            <a:schemeClr val="tx1"/>
          </a:solidFill>
          <a:ln w="12700">
            <a:noFill/>
            <a:miter lim="800000"/>
            <a:headEnd/>
            <a:tailEnd/>
          </a:ln>
        </p:spPr>
        <p:txBody>
          <a:bodyPr wrap="none" lIns="90488" tIns="44450" rIns="90488" bIns="44450">
            <a:spAutoFit/>
          </a:bodyPr>
          <a:lstStyle/>
          <a:p>
            <a:pPr eaLnBrk="0" hangingPunct="0">
              <a:lnSpc>
                <a:spcPct val="90000"/>
              </a:lnSpc>
            </a:pPr>
            <a:r>
              <a:rPr lang="fr-FR" sz="1600" b="1" dirty="0">
                <a:solidFill>
                  <a:srgbClr val="000000"/>
                </a:solidFill>
                <a:latin typeface="Arial" charset="0"/>
              </a:rPr>
              <a:t>Introduction</a:t>
            </a:r>
          </a:p>
        </p:txBody>
      </p:sp>
      <p:sp>
        <p:nvSpPr>
          <p:cNvPr id="3089" name="Freeform 17"/>
          <p:cNvSpPr>
            <a:spLocks/>
          </p:cNvSpPr>
          <p:nvPr/>
        </p:nvSpPr>
        <p:spPr bwMode="auto">
          <a:xfrm>
            <a:off x="1955800" y="2687638"/>
            <a:ext cx="5194300" cy="1838325"/>
          </a:xfrm>
          <a:custGeom>
            <a:avLst/>
            <a:gdLst>
              <a:gd name="T0" fmla="*/ 2147483647 w 3272"/>
              <a:gd name="T1" fmla="*/ 2147483647 h 1158"/>
              <a:gd name="T2" fmla="*/ 2147483647 w 3272"/>
              <a:gd name="T3" fmla="*/ 2147483647 h 1158"/>
              <a:gd name="T4" fmla="*/ 2147483647 w 3272"/>
              <a:gd name="T5" fmla="*/ 2147483647 h 1158"/>
              <a:gd name="T6" fmla="*/ 2147483647 w 3272"/>
              <a:gd name="T7" fmla="*/ 2147483647 h 1158"/>
              <a:gd name="T8" fmla="*/ 2147483647 w 3272"/>
              <a:gd name="T9" fmla="*/ 2147483647 h 1158"/>
              <a:gd name="T10" fmla="*/ 2147483647 w 3272"/>
              <a:gd name="T11" fmla="*/ 2147483647 h 1158"/>
              <a:gd name="T12" fmla="*/ 2147483647 w 3272"/>
              <a:gd name="T13" fmla="*/ 2147483647 h 1158"/>
              <a:gd name="T14" fmla="*/ 2147483647 w 3272"/>
              <a:gd name="T15" fmla="*/ 2147483647 h 1158"/>
              <a:gd name="T16" fmla="*/ 2147483647 w 3272"/>
              <a:gd name="T17" fmla="*/ 2147483647 h 1158"/>
              <a:gd name="T18" fmla="*/ 2147483647 w 3272"/>
              <a:gd name="T19" fmla="*/ 2147483647 h 1158"/>
              <a:gd name="T20" fmla="*/ 2147483647 w 3272"/>
              <a:gd name="T21" fmla="*/ 2147483647 h 1158"/>
              <a:gd name="T22" fmla="*/ 2147483647 w 3272"/>
              <a:gd name="T23" fmla="*/ 2147483647 h 1158"/>
              <a:gd name="T24" fmla="*/ 2147483647 w 3272"/>
              <a:gd name="T25" fmla="*/ 2147483647 h 1158"/>
              <a:gd name="T26" fmla="*/ 2147483647 w 3272"/>
              <a:gd name="T27" fmla="*/ 2147483647 h 1158"/>
              <a:gd name="T28" fmla="*/ 2147483647 w 3272"/>
              <a:gd name="T29" fmla="*/ 2147483647 h 1158"/>
              <a:gd name="T30" fmla="*/ 2147483647 w 3272"/>
              <a:gd name="T31" fmla="*/ 2147483647 h 1158"/>
              <a:gd name="T32" fmla="*/ 2147483647 w 3272"/>
              <a:gd name="T33" fmla="*/ 2147483647 h 1158"/>
              <a:gd name="T34" fmla="*/ 2147483647 w 3272"/>
              <a:gd name="T35" fmla="*/ 2147483647 h 1158"/>
              <a:gd name="T36" fmla="*/ 2147483647 w 3272"/>
              <a:gd name="T37" fmla="*/ 2147483647 h 1158"/>
              <a:gd name="T38" fmla="*/ 2147483647 w 3272"/>
              <a:gd name="T39" fmla="*/ 2147483647 h 1158"/>
              <a:gd name="T40" fmla="*/ 2147483647 w 3272"/>
              <a:gd name="T41" fmla="*/ 2147483647 h 1158"/>
              <a:gd name="T42" fmla="*/ 2147483647 w 3272"/>
              <a:gd name="T43" fmla="*/ 2147483647 h 1158"/>
              <a:gd name="T44" fmla="*/ 2147483647 w 3272"/>
              <a:gd name="T45" fmla="*/ 2147483647 h 1158"/>
              <a:gd name="T46" fmla="*/ 2147483647 w 3272"/>
              <a:gd name="T47" fmla="*/ 2147483647 h 1158"/>
              <a:gd name="T48" fmla="*/ 2147483647 w 3272"/>
              <a:gd name="T49" fmla="*/ 0 h 1158"/>
              <a:gd name="T50" fmla="*/ 2147483647 w 3272"/>
              <a:gd name="T51" fmla="*/ 2147483647 h 1158"/>
              <a:gd name="T52" fmla="*/ 2147483647 w 3272"/>
              <a:gd name="T53" fmla="*/ 2147483647 h 1158"/>
              <a:gd name="T54" fmla="*/ 2147483647 w 3272"/>
              <a:gd name="T55" fmla="*/ 2147483647 h 1158"/>
              <a:gd name="T56" fmla="*/ 2147483647 w 3272"/>
              <a:gd name="T57" fmla="*/ 2147483647 h 1158"/>
              <a:gd name="T58" fmla="*/ 2147483647 w 3272"/>
              <a:gd name="T59" fmla="*/ 2147483647 h 1158"/>
              <a:gd name="T60" fmla="*/ 2147483647 w 3272"/>
              <a:gd name="T61" fmla="*/ 2147483647 h 1158"/>
              <a:gd name="T62" fmla="*/ 2147483647 w 3272"/>
              <a:gd name="T63" fmla="*/ 2147483647 h 1158"/>
              <a:gd name="T64" fmla="*/ 2147483647 w 3272"/>
              <a:gd name="T65" fmla="*/ 2147483647 h 1158"/>
              <a:gd name="T66" fmla="*/ 2147483647 w 3272"/>
              <a:gd name="T67" fmla="*/ 2147483647 h 1158"/>
              <a:gd name="T68" fmla="*/ 2147483647 w 3272"/>
              <a:gd name="T69" fmla="*/ 2147483647 h 1158"/>
              <a:gd name="T70" fmla="*/ 2147483647 w 3272"/>
              <a:gd name="T71" fmla="*/ 2147483647 h 1158"/>
              <a:gd name="T72" fmla="*/ 2147483647 w 3272"/>
              <a:gd name="T73" fmla="*/ 2147483647 h 1158"/>
              <a:gd name="T74" fmla="*/ 2147483647 w 3272"/>
              <a:gd name="T75" fmla="*/ 2147483647 h 1158"/>
              <a:gd name="T76" fmla="*/ 2147483647 w 3272"/>
              <a:gd name="T77" fmla="*/ 2147483647 h 1158"/>
              <a:gd name="T78" fmla="*/ 2147483647 w 3272"/>
              <a:gd name="T79" fmla="*/ 2147483647 h 1158"/>
              <a:gd name="T80" fmla="*/ 2147483647 w 3272"/>
              <a:gd name="T81" fmla="*/ 2147483647 h 1158"/>
              <a:gd name="T82" fmla="*/ 2147483647 w 3272"/>
              <a:gd name="T83" fmla="*/ 2147483647 h 1158"/>
              <a:gd name="T84" fmla="*/ 2147483647 w 3272"/>
              <a:gd name="T85" fmla="*/ 2147483647 h 1158"/>
              <a:gd name="T86" fmla="*/ 2147483647 w 3272"/>
              <a:gd name="T87" fmla="*/ 2147483647 h 1158"/>
              <a:gd name="T88" fmla="*/ 2147483647 w 3272"/>
              <a:gd name="T89" fmla="*/ 2147483647 h 1158"/>
              <a:gd name="T90" fmla="*/ 2147483647 w 3272"/>
              <a:gd name="T91" fmla="*/ 2147483647 h 1158"/>
              <a:gd name="T92" fmla="*/ 2147483647 w 3272"/>
              <a:gd name="T93" fmla="*/ 2147483647 h 11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72"/>
              <a:gd name="T142" fmla="*/ 0 h 1158"/>
              <a:gd name="T143" fmla="*/ 3272 w 3272"/>
              <a:gd name="T144" fmla="*/ 1158 h 11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72" h="1158">
                <a:moveTo>
                  <a:pt x="0" y="1148"/>
                </a:moveTo>
                <a:lnTo>
                  <a:pt x="59" y="1129"/>
                </a:lnTo>
                <a:lnTo>
                  <a:pt x="115" y="1110"/>
                </a:lnTo>
                <a:lnTo>
                  <a:pt x="167" y="1087"/>
                </a:lnTo>
                <a:lnTo>
                  <a:pt x="216" y="1064"/>
                </a:lnTo>
                <a:lnTo>
                  <a:pt x="262" y="1039"/>
                </a:lnTo>
                <a:lnTo>
                  <a:pt x="305" y="1012"/>
                </a:lnTo>
                <a:lnTo>
                  <a:pt x="345" y="985"/>
                </a:lnTo>
                <a:lnTo>
                  <a:pt x="381" y="955"/>
                </a:lnTo>
                <a:lnTo>
                  <a:pt x="416" y="926"/>
                </a:lnTo>
                <a:lnTo>
                  <a:pt x="448" y="893"/>
                </a:lnTo>
                <a:lnTo>
                  <a:pt x="477" y="863"/>
                </a:lnTo>
                <a:lnTo>
                  <a:pt x="506" y="830"/>
                </a:lnTo>
                <a:lnTo>
                  <a:pt x="533" y="796"/>
                </a:lnTo>
                <a:lnTo>
                  <a:pt x="556" y="763"/>
                </a:lnTo>
                <a:lnTo>
                  <a:pt x="579" y="729"/>
                </a:lnTo>
                <a:lnTo>
                  <a:pt x="602" y="694"/>
                </a:lnTo>
                <a:lnTo>
                  <a:pt x="621" y="658"/>
                </a:lnTo>
                <a:lnTo>
                  <a:pt x="640" y="624"/>
                </a:lnTo>
                <a:lnTo>
                  <a:pt x="659" y="589"/>
                </a:lnTo>
                <a:lnTo>
                  <a:pt x="678" y="555"/>
                </a:lnTo>
                <a:lnTo>
                  <a:pt x="695" y="520"/>
                </a:lnTo>
                <a:lnTo>
                  <a:pt x="713" y="486"/>
                </a:lnTo>
                <a:lnTo>
                  <a:pt x="728" y="453"/>
                </a:lnTo>
                <a:lnTo>
                  <a:pt x="745" y="419"/>
                </a:lnTo>
                <a:lnTo>
                  <a:pt x="763" y="387"/>
                </a:lnTo>
                <a:lnTo>
                  <a:pt x="782" y="356"/>
                </a:lnTo>
                <a:lnTo>
                  <a:pt x="799" y="325"/>
                </a:lnTo>
                <a:lnTo>
                  <a:pt x="818" y="295"/>
                </a:lnTo>
                <a:lnTo>
                  <a:pt x="837" y="268"/>
                </a:lnTo>
                <a:lnTo>
                  <a:pt x="858" y="239"/>
                </a:lnTo>
                <a:lnTo>
                  <a:pt x="881" y="214"/>
                </a:lnTo>
                <a:lnTo>
                  <a:pt x="904" y="190"/>
                </a:lnTo>
                <a:lnTo>
                  <a:pt x="931" y="167"/>
                </a:lnTo>
                <a:lnTo>
                  <a:pt x="956" y="144"/>
                </a:lnTo>
                <a:lnTo>
                  <a:pt x="983" y="124"/>
                </a:lnTo>
                <a:lnTo>
                  <a:pt x="1010" y="105"/>
                </a:lnTo>
                <a:lnTo>
                  <a:pt x="1037" y="90"/>
                </a:lnTo>
                <a:lnTo>
                  <a:pt x="1065" y="75"/>
                </a:lnTo>
                <a:lnTo>
                  <a:pt x="1092" y="61"/>
                </a:lnTo>
                <a:lnTo>
                  <a:pt x="1121" y="50"/>
                </a:lnTo>
                <a:lnTo>
                  <a:pt x="1150" y="40"/>
                </a:lnTo>
                <a:lnTo>
                  <a:pt x="1180" y="31"/>
                </a:lnTo>
                <a:lnTo>
                  <a:pt x="1209" y="23"/>
                </a:lnTo>
                <a:lnTo>
                  <a:pt x="1240" y="17"/>
                </a:lnTo>
                <a:lnTo>
                  <a:pt x="1270" y="12"/>
                </a:lnTo>
                <a:lnTo>
                  <a:pt x="1301" y="8"/>
                </a:lnTo>
                <a:lnTo>
                  <a:pt x="1334" y="4"/>
                </a:lnTo>
                <a:lnTo>
                  <a:pt x="1366" y="2"/>
                </a:lnTo>
                <a:lnTo>
                  <a:pt x="1399" y="0"/>
                </a:lnTo>
                <a:lnTo>
                  <a:pt x="1502" y="0"/>
                </a:lnTo>
                <a:lnTo>
                  <a:pt x="1537" y="2"/>
                </a:lnTo>
                <a:lnTo>
                  <a:pt x="1573" y="2"/>
                </a:lnTo>
                <a:lnTo>
                  <a:pt x="1610" y="4"/>
                </a:lnTo>
                <a:lnTo>
                  <a:pt x="1648" y="6"/>
                </a:lnTo>
                <a:lnTo>
                  <a:pt x="1686" y="8"/>
                </a:lnTo>
                <a:lnTo>
                  <a:pt x="1726" y="12"/>
                </a:lnTo>
                <a:lnTo>
                  <a:pt x="1767" y="14"/>
                </a:lnTo>
                <a:lnTo>
                  <a:pt x="1807" y="15"/>
                </a:lnTo>
                <a:lnTo>
                  <a:pt x="1849" y="17"/>
                </a:lnTo>
                <a:lnTo>
                  <a:pt x="1891" y="19"/>
                </a:lnTo>
                <a:lnTo>
                  <a:pt x="1935" y="21"/>
                </a:lnTo>
                <a:lnTo>
                  <a:pt x="1979" y="23"/>
                </a:lnTo>
                <a:lnTo>
                  <a:pt x="2008" y="27"/>
                </a:lnTo>
                <a:lnTo>
                  <a:pt x="2035" y="35"/>
                </a:lnTo>
                <a:lnTo>
                  <a:pt x="2064" y="46"/>
                </a:lnTo>
                <a:lnTo>
                  <a:pt x="2091" y="61"/>
                </a:lnTo>
                <a:lnTo>
                  <a:pt x="2119" y="82"/>
                </a:lnTo>
                <a:lnTo>
                  <a:pt x="2148" y="105"/>
                </a:lnTo>
                <a:lnTo>
                  <a:pt x="2175" y="134"/>
                </a:lnTo>
                <a:lnTo>
                  <a:pt x="2204" y="165"/>
                </a:lnTo>
                <a:lnTo>
                  <a:pt x="2234" y="197"/>
                </a:lnTo>
                <a:lnTo>
                  <a:pt x="2263" y="234"/>
                </a:lnTo>
                <a:lnTo>
                  <a:pt x="2294" y="272"/>
                </a:lnTo>
                <a:lnTo>
                  <a:pt x="2326" y="312"/>
                </a:lnTo>
                <a:lnTo>
                  <a:pt x="2359" y="354"/>
                </a:lnTo>
                <a:lnTo>
                  <a:pt x="2391" y="398"/>
                </a:lnTo>
                <a:lnTo>
                  <a:pt x="2426" y="442"/>
                </a:lnTo>
                <a:lnTo>
                  <a:pt x="2460" y="488"/>
                </a:lnTo>
                <a:lnTo>
                  <a:pt x="2499" y="536"/>
                </a:lnTo>
                <a:lnTo>
                  <a:pt x="2537" y="584"/>
                </a:lnTo>
                <a:lnTo>
                  <a:pt x="2575" y="629"/>
                </a:lnTo>
                <a:lnTo>
                  <a:pt x="2618" y="677"/>
                </a:lnTo>
                <a:lnTo>
                  <a:pt x="2660" y="725"/>
                </a:lnTo>
                <a:lnTo>
                  <a:pt x="2706" y="773"/>
                </a:lnTo>
                <a:lnTo>
                  <a:pt x="2752" y="819"/>
                </a:lnTo>
                <a:lnTo>
                  <a:pt x="2800" y="865"/>
                </a:lnTo>
                <a:lnTo>
                  <a:pt x="2851" y="909"/>
                </a:lnTo>
                <a:lnTo>
                  <a:pt x="2903" y="951"/>
                </a:lnTo>
                <a:lnTo>
                  <a:pt x="2959" y="991"/>
                </a:lnTo>
                <a:lnTo>
                  <a:pt x="3016" y="1029"/>
                </a:lnTo>
                <a:lnTo>
                  <a:pt x="3076" y="1066"/>
                </a:lnTo>
                <a:lnTo>
                  <a:pt x="3139" y="1098"/>
                </a:lnTo>
                <a:lnTo>
                  <a:pt x="3204" y="1131"/>
                </a:lnTo>
                <a:lnTo>
                  <a:pt x="3271" y="1157"/>
                </a:lnTo>
              </a:path>
            </a:pathLst>
          </a:custGeom>
          <a:noFill/>
          <a:ln w="38100" cap="rnd" cmpd="sng">
            <a:solidFill>
              <a:srgbClr val="FF00FF"/>
            </a:solidFill>
            <a:prstDash val="solid"/>
            <a:round/>
            <a:headEnd type="none" w="med" len="med"/>
            <a:tailEnd type="none" w="med" len="med"/>
          </a:ln>
        </p:spPr>
        <p:txBody>
          <a:bodyPr/>
          <a:lstStyle/>
          <a:p>
            <a:endParaRPr lang="fr-FR"/>
          </a:p>
        </p:txBody>
      </p:sp>
      <p:sp>
        <p:nvSpPr>
          <p:cNvPr id="3090" name="Rectangle 18"/>
          <p:cNvSpPr>
            <a:spLocks noChangeArrowheads="1"/>
          </p:cNvSpPr>
          <p:nvPr/>
        </p:nvSpPr>
        <p:spPr bwMode="auto">
          <a:xfrm>
            <a:off x="900113" y="2117725"/>
            <a:ext cx="949325" cy="280988"/>
          </a:xfrm>
          <a:prstGeom prst="rect">
            <a:avLst/>
          </a:prstGeom>
          <a:noFill/>
          <a:ln w="12700">
            <a:noFill/>
            <a:miter lim="800000"/>
            <a:headEnd/>
            <a:tailEnd/>
          </a:ln>
        </p:spPr>
        <p:txBody>
          <a:bodyPr wrap="none" lIns="90488" tIns="44450" rIns="90488" bIns="44450">
            <a:spAutoFit/>
          </a:bodyPr>
          <a:lstStyle/>
          <a:p>
            <a:pPr eaLnBrk="0" hangingPunct="0">
              <a:lnSpc>
                <a:spcPct val="90000"/>
              </a:lnSpc>
            </a:pPr>
            <a:r>
              <a:rPr lang="fr-FR" sz="1400">
                <a:latin typeface="Arial" charset="0"/>
              </a:rPr>
              <a:t>Demande</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25563" y="1239838"/>
            <a:ext cx="7513637" cy="284162"/>
          </a:xfrm>
        </p:spPr>
        <p:txBody>
          <a:bodyPr/>
          <a:lstStyle/>
          <a:p>
            <a:pPr eaLnBrk="1" hangingPunct="1"/>
            <a:r>
              <a:rPr lang="fr-FR" dirty="0" smtClean="0"/>
              <a:t>Différentes typologies des produits</a:t>
            </a:r>
          </a:p>
        </p:txBody>
      </p:sp>
      <p:sp>
        <p:nvSpPr>
          <p:cNvPr id="4099" name="Rectangle 3"/>
          <p:cNvSpPr>
            <a:spLocks noGrp="1" noChangeArrowheads="1"/>
          </p:cNvSpPr>
          <p:nvPr>
            <p:ph type="body" idx="1"/>
          </p:nvPr>
        </p:nvSpPr>
        <p:spPr>
          <a:xfrm>
            <a:off x="755576" y="2420888"/>
            <a:ext cx="7772400" cy="3184376"/>
          </a:xfrm>
        </p:spPr>
        <p:txBody>
          <a:bodyPr/>
          <a:lstStyle/>
          <a:p>
            <a:pPr eaLnBrk="1" hangingPunct="1"/>
            <a:r>
              <a:rPr lang="fr-FR" dirty="0" smtClean="0"/>
              <a:t>Typologie s</a:t>
            </a:r>
            <a:r>
              <a:rPr lang="fr-FR" dirty="0" smtClean="0">
                <a:sym typeface="Gill Sans Light" charset="0"/>
              </a:rPr>
              <a:t>elon le type de clientèle et le positionnement dans la « filière »</a:t>
            </a:r>
          </a:p>
          <a:p>
            <a:pPr eaLnBrk="1" hangingPunct="1"/>
            <a:r>
              <a:rPr lang="fr-FR" dirty="0" smtClean="0"/>
              <a:t>Typologie selon le volume</a:t>
            </a:r>
          </a:p>
          <a:p>
            <a:pPr eaLnBrk="1" hangingPunct="1"/>
            <a:r>
              <a:rPr lang="fr-FR" dirty="0" smtClean="0"/>
              <a:t>Typologie selon le degré de standardisation</a:t>
            </a:r>
          </a:p>
          <a:p>
            <a:pPr eaLnBrk="1" hangingPunct="1"/>
            <a:r>
              <a:rPr lang="fr-FR" dirty="0" smtClean="0"/>
              <a:t>Typologie selon la forme des nomenclatures</a:t>
            </a:r>
          </a:p>
          <a:p>
            <a:pPr eaLnBrk="1" hangingPunct="1"/>
            <a:r>
              <a:rPr lang="fr-FR" dirty="0" smtClean="0"/>
              <a:t>Typologie selon le mode de </a:t>
            </a:r>
            <a:r>
              <a:rPr lang="fr-FR" dirty="0" smtClean="0">
                <a:solidFill>
                  <a:srgbClr val="000099"/>
                </a:solidFill>
              </a:rPr>
              <a:t>planification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1"/>
          <p:cNvSpPr>
            <a:spLocks noGrp="1" noChangeArrowheads="1"/>
          </p:cNvSpPr>
          <p:nvPr>
            <p:ph type="title"/>
            <p:custDataLst>
              <p:tags r:id="rId1"/>
            </p:custDataLst>
          </p:nvPr>
        </p:nvSpPr>
        <p:spPr>
          <a:xfrm>
            <a:off x="630364" y="548680"/>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Typologie selon le type de produit</a:t>
            </a:r>
          </a:p>
        </p:txBody>
      </p:sp>
      <p:sp>
        <p:nvSpPr>
          <p:cNvPr id="9218" name="Rectangle 2"/>
          <p:cNvSpPr>
            <a:spLocks noGrp="1" noChangeArrowheads="1"/>
          </p:cNvSpPr>
          <p:nvPr>
            <p:ph idx="1"/>
            <p:custDataLst>
              <p:tags r:id="rId2"/>
            </p:custDataLst>
          </p:nvPr>
        </p:nvSpPr>
        <p:spPr>
          <a:xfrm>
            <a:off x="609600" y="1412777"/>
            <a:ext cx="8077200" cy="1295406"/>
          </a:xfrm>
        </p:spPr>
        <p:txBody>
          <a:bodyPr/>
          <a:lstStyle/>
          <a:p>
            <a:r>
              <a:rPr lang="fr-FR" dirty="0" smtClean="0">
                <a:sym typeface="Gill Sans Light" charset="0"/>
              </a:rPr>
              <a:t>Selon le type de clientèle et le positionnement dans la « filière »</a:t>
            </a:r>
          </a:p>
        </p:txBody>
      </p:sp>
      <p:sp>
        <p:nvSpPr>
          <p:cNvPr id="9219" name="AutoShape 3"/>
          <p:cNvSpPr>
            <a:spLocks/>
          </p:cNvSpPr>
          <p:nvPr>
            <p:custDataLst>
              <p:tags r:id="rId3"/>
            </p:custDataLst>
          </p:nvPr>
        </p:nvSpPr>
        <p:spPr bwMode="auto">
          <a:xfrm>
            <a:off x="8724305" y="6331148"/>
            <a:ext cx="401836" cy="43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fr-FR" dirty="0">
              <a:latin typeface="+mj-lt"/>
            </a:endParaRPr>
          </a:p>
        </p:txBody>
      </p:sp>
      <p:sp>
        <p:nvSpPr>
          <p:cNvPr id="8" name="Rectangle 4"/>
          <p:cNvSpPr>
            <a:spLocks/>
          </p:cNvSpPr>
          <p:nvPr>
            <p:custDataLst>
              <p:tags r:id="rId4"/>
            </p:custDataLst>
          </p:nvPr>
        </p:nvSpPr>
        <p:spPr bwMode="auto">
          <a:xfrm>
            <a:off x="1928535" y="3645024"/>
            <a:ext cx="197052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44647" bIns="0" anchor="ctr">
            <a:spAutoFit/>
          </a:bodyPr>
          <a:lstStyle/>
          <a:p>
            <a:pPr marL="44647" algn="ctr">
              <a:lnSpc>
                <a:spcPct val="90000"/>
              </a:lnSpc>
            </a:pPr>
            <a:r>
              <a:rPr lang="en-US" sz="2500" dirty="0">
                <a:latin typeface="+mj-lt"/>
                <a:ea typeface="ＭＳ Ｐゴシック" charset="0"/>
                <a:cs typeface="Gill Sans Light" charset="0"/>
              </a:rPr>
              <a:t>B to B</a:t>
            </a:r>
          </a:p>
          <a:p>
            <a:pPr marL="44647" algn="ctr">
              <a:lnSpc>
                <a:spcPct val="90000"/>
              </a:lnSpc>
            </a:pPr>
            <a:r>
              <a:rPr lang="en-US" sz="1800" dirty="0">
                <a:latin typeface="+mj-lt"/>
                <a:ea typeface="ＭＳ Ｐゴシック" charset="0"/>
                <a:cs typeface="Gill Sans Light" charset="0"/>
              </a:rPr>
              <a:t>(Business to Business)</a:t>
            </a:r>
          </a:p>
        </p:txBody>
      </p:sp>
      <p:sp>
        <p:nvSpPr>
          <p:cNvPr id="9" name="Rectangle 5"/>
          <p:cNvSpPr>
            <a:spLocks/>
          </p:cNvSpPr>
          <p:nvPr>
            <p:custDataLst>
              <p:tags r:id="rId5"/>
            </p:custDataLst>
          </p:nvPr>
        </p:nvSpPr>
        <p:spPr bwMode="auto">
          <a:xfrm>
            <a:off x="5604633" y="3645024"/>
            <a:ext cx="20228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44647" bIns="0" anchor="ctr">
            <a:spAutoFit/>
          </a:bodyPr>
          <a:lstStyle/>
          <a:p>
            <a:pPr marL="44647" algn="ctr">
              <a:lnSpc>
                <a:spcPct val="90000"/>
              </a:lnSpc>
            </a:pPr>
            <a:r>
              <a:rPr lang="en-US" sz="2500" dirty="0">
                <a:latin typeface="+mj-lt"/>
                <a:ea typeface="ＭＳ Ｐゴシック" charset="0"/>
                <a:cs typeface="Gill Sans Light" charset="0"/>
              </a:rPr>
              <a:t>B to C</a:t>
            </a:r>
          </a:p>
          <a:p>
            <a:pPr marL="44647" algn="ctr">
              <a:lnSpc>
                <a:spcPct val="90000"/>
              </a:lnSpc>
            </a:pPr>
            <a:r>
              <a:rPr lang="en-US" sz="1800" dirty="0">
                <a:latin typeface="+mj-lt"/>
                <a:ea typeface="ＭＳ Ｐゴシック" charset="0"/>
                <a:cs typeface="Gill Sans Light" charset="0"/>
              </a:rPr>
              <a:t>(Business to Customer)</a:t>
            </a:r>
          </a:p>
        </p:txBody>
      </p:sp>
      <p:grpSp>
        <p:nvGrpSpPr>
          <p:cNvPr id="10" name="Group 9"/>
          <p:cNvGrpSpPr/>
          <p:nvPr>
            <p:custDataLst>
              <p:tags r:id="rId6"/>
            </p:custDataLst>
          </p:nvPr>
        </p:nvGrpSpPr>
        <p:grpSpPr>
          <a:xfrm>
            <a:off x="4119593" y="2636912"/>
            <a:ext cx="1372925" cy="966771"/>
            <a:chOff x="227177" y="3812296"/>
            <a:chExt cx="1801462" cy="1268534"/>
          </a:xfrm>
          <a:solidFill>
            <a:srgbClr val="252525"/>
          </a:solidFill>
        </p:grpSpPr>
        <p:grpSp>
          <p:nvGrpSpPr>
            <p:cNvPr id="11" name="Group 10"/>
            <p:cNvGrpSpPr/>
            <p:nvPr/>
          </p:nvGrpSpPr>
          <p:grpSpPr>
            <a:xfrm>
              <a:off x="227177" y="3812296"/>
              <a:ext cx="1801462" cy="1256591"/>
              <a:chOff x="227177" y="3812296"/>
              <a:chExt cx="1801462" cy="1256591"/>
            </a:xfrm>
            <a:grpFill/>
          </p:grpSpPr>
          <p:sp>
            <p:nvSpPr>
              <p:cNvPr id="21" name="Rectangle 20"/>
              <p:cNvSpPr/>
              <p:nvPr/>
            </p:nvSpPr>
            <p:spPr>
              <a:xfrm flipH="1">
                <a:off x="237939" y="4189412"/>
                <a:ext cx="1790700" cy="8794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22" name="Right Triangle 21"/>
              <p:cNvSpPr/>
              <p:nvPr/>
            </p:nvSpPr>
            <p:spPr>
              <a:xfrm flipH="1">
                <a:off x="227177"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 name="Right Triangle 22"/>
              <p:cNvSpPr/>
              <p:nvPr/>
            </p:nvSpPr>
            <p:spPr>
              <a:xfrm flipH="1">
                <a:off x="593745"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Right Triangle 23"/>
              <p:cNvSpPr/>
              <p:nvPr/>
            </p:nvSpPr>
            <p:spPr>
              <a:xfrm flipH="1">
                <a:off x="959166"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5" name="Right Triangle 24"/>
              <p:cNvSpPr/>
              <p:nvPr/>
            </p:nvSpPr>
            <p:spPr>
              <a:xfrm flipH="1">
                <a:off x="1337404"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6" name="Rectangle 25"/>
              <p:cNvSpPr/>
              <p:nvPr/>
            </p:nvSpPr>
            <p:spPr>
              <a:xfrm flipH="1">
                <a:off x="1878731" y="3812296"/>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12" name="Group 11"/>
            <p:cNvGrpSpPr/>
            <p:nvPr/>
          </p:nvGrpSpPr>
          <p:grpSpPr>
            <a:xfrm>
              <a:off x="358084" y="4720790"/>
              <a:ext cx="376998" cy="360040"/>
              <a:chOff x="437796" y="4636206"/>
              <a:chExt cx="461008" cy="440271"/>
            </a:xfrm>
            <a:grpFill/>
          </p:grpSpPr>
          <p:pic>
            <p:nvPicPr>
              <p:cNvPr id="19" name="Picture 18"/>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37796" y="4636206"/>
                <a:ext cx="202341" cy="440271"/>
              </a:xfrm>
              <a:prstGeom prst="rect">
                <a:avLst/>
              </a:prstGeom>
              <a:noFill/>
            </p:spPr>
          </p:pic>
          <p:sp>
            <p:nvSpPr>
              <p:cNvPr id="20" name="Rectangle 19"/>
              <p:cNvSpPr/>
              <p:nvPr/>
            </p:nvSpPr>
            <p:spPr>
              <a:xfrm flipH="1">
                <a:off x="676559" y="4775628"/>
                <a:ext cx="222245" cy="28803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14" name="Group 13"/>
            <p:cNvGrpSpPr/>
            <p:nvPr/>
          </p:nvGrpSpPr>
          <p:grpSpPr>
            <a:xfrm>
              <a:off x="854565" y="4720790"/>
              <a:ext cx="376997" cy="360040"/>
              <a:chOff x="-431279" y="4636206"/>
              <a:chExt cx="461009" cy="440271"/>
            </a:xfrm>
            <a:grpFill/>
          </p:grpSpPr>
          <p:pic>
            <p:nvPicPr>
              <p:cNvPr id="15" name="Picture 14"/>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31279" y="4636206"/>
                <a:ext cx="202342" cy="440271"/>
              </a:xfrm>
              <a:prstGeom prst="rect">
                <a:avLst/>
              </a:prstGeom>
              <a:noFill/>
            </p:spPr>
          </p:pic>
          <p:sp>
            <p:nvSpPr>
              <p:cNvPr id="16" name="Rectangle 15"/>
              <p:cNvSpPr/>
              <p:nvPr/>
            </p:nvSpPr>
            <p:spPr>
              <a:xfrm flipH="1">
                <a:off x="-192516" y="4775628"/>
                <a:ext cx="222246" cy="28803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grpSp>
        <p:nvGrpSpPr>
          <p:cNvPr id="27" name="Group 26"/>
          <p:cNvGrpSpPr/>
          <p:nvPr>
            <p:custDataLst>
              <p:tags r:id="rId7"/>
            </p:custDataLst>
          </p:nvPr>
        </p:nvGrpSpPr>
        <p:grpSpPr>
          <a:xfrm>
            <a:off x="7771641" y="2708183"/>
            <a:ext cx="904815" cy="824228"/>
            <a:chOff x="237938" y="4147419"/>
            <a:chExt cx="1024672" cy="933410"/>
          </a:xfrm>
          <a:solidFill>
            <a:srgbClr val="252525"/>
          </a:solidFill>
        </p:grpSpPr>
        <p:grpSp>
          <p:nvGrpSpPr>
            <p:cNvPr id="28" name="Group 27"/>
            <p:cNvGrpSpPr/>
            <p:nvPr/>
          </p:nvGrpSpPr>
          <p:grpSpPr>
            <a:xfrm>
              <a:off x="237938" y="4147419"/>
              <a:ext cx="1024672" cy="921468"/>
              <a:chOff x="237938" y="4147419"/>
              <a:chExt cx="1024672" cy="921468"/>
            </a:xfrm>
            <a:grpFill/>
          </p:grpSpPr>
          <p:sp>
            <p:nvSpPr>
              <p:cNvPr id="35" name="Rectangle 34"/>
              <p:cNvSpPr/>
              <p:nvPr/>
            </p:nvSpPr>
            <p:spPr>
              <a:xfrm flipH="1">
                <a:off x="237938" y="4514839"/>
                <a:ext cx="1024672" cy="55404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36" name="Right Triangle 35"/>
              <p:cNvSpPr/>
              <p:nvPr/>
            </p:nvSpPr>
            <p:spPr>
              <a:xfrm rot="13500000" flipH="1">
                <a:off x="375871" y="4170096"/>
                <a:ext cx="708877" cy="708877"/>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0" name="Rectangle 39"/>
              <p:cNvSpPr/>
              <p:nvPr/>
            </p:nvSpPr>
            <p:spPr>
              <a:xfrm flipH="1">
                <a:off x="1112702" y="4147419"/>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29" name="Group 28"/>
            <p:cNvGrpSpPr/>
            <p:nvPr/>
          </p:nvGrpSpPr>
          <p:grpSpPr>
            <a:xfrm>
              <a:off x="382559" y="4665808"/>
              <a:ext cx="474928" cy="415021"/>
              <a:chOff x="467725" y="4568973"/>
              <a:chExt cx="580761" cy="507504"/>
            </a:xfrm>
            <a:grpFill/>
          </p:grpSpPr>
          <p:pic>
            <p:nvPicPr>
              <p:cNvPr id="33" name="Picture 32"/>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467725" y="4636206"/>
                <a:ext cx="202341" cy="440271"/>
              </a:xfrm>
              <a:prstGeom prst="rect">
                <a:avLst/>
              </a:prstGeom>
              <a:noFill/>
            </p:spPr>
          </p:pic>
          <p:sp>
            <p:nvSpPr>
              <p:cNvPr id="34" name="Rectangle 33"/>
              <p:cNvSpPr/>
              <p:nvPr/>
            </p:nvSpPr>
            <p:spPr>
              <a:xfrm>
                <a:off x="758120" y="4568973"/>
                <a:ext cx="290366" cy="494686"/>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grpSp>
        <p:nvGrpSpPr>
          <p:cNvPr id="41" name="Group 40"/>
          <p:cNvGrpSpPr/>
          <p:nvPr>
            <p:custDataLst>
              <p:tags r:id="rId8"/>
            </p:custDataLst>
          </p:nvPr>
        </p:nvGrpSpPr>
        <p:grpSpPr>
          <a:xfrm>
            <a:off x="467545" y="2636912"/>
            <a:ext cx="1372925" cy="966771"/>
            <a:chOff x="227177" y="3812296"/>
            <a:chExt cx="1801462" cy="1268534"/>
          </a:xfrm>
          <a:solidFill>
            <a:srgbClr val="252525"/>
          </a:solidFill>
        </p:grpSpPr>
        <p:grpSp>
          <p:nvGrpSpPr>
            <p:cNvPr id="42" name="Group 41"/>
            <p:cNvGrpSpPr/>
            <p:nvPr/>
          </p:nvGrpSpPr>
          <p:grpSpPr>
            <a:xfrm>
              <a:off x="227177" y="3812296"/>
              <a:ext cx="1801462" cy="1256591"/>
              <a:chOff x="227177" y="3812296"/>
              <a:chExt cx="1801462" cy="1256591"/>
            </a:xfrm>
            <a:grpFill/>
          </p:grpSpPr>
          <p:sp>
            <p:nvSpPr>
              <p:cNvPr id="49" name="Rectangle 48"/>
              <p:cNvSpPr/>
              <p:nvPr/>
            </p:nvSpPr>
            <p:spPr>
              <a:xfrm flipH="1">
                <a:off x="237939" y="4189412"/>
                <a:ext cx="1790700" cy="8794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sp>
            <p:nvSpPr>
              <p:cNvPr id="50" name="Right Triangle 49"/>
              <p:cNvSpPr/>
              <p:nvPr/>
            </p:nvSpPr>
            <p:spPr>
              <a:xfrm flipH="1">
                <a:off x="227177"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1" name="Right Triangle 50"/>
              <p:cNvSpPr/>
              <p:nvPr/>
            </p:nvSpPr>
            <p:spPr>
              <a:xfrm flipH="1">
                <a:off x="593745"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2" name="Right Triangle 51"/>
              <p:cNvSpPr/>
              <p:nvPr/>
            </p:nvSpPr>
            <p:spPr>
              <a:xfrm flipH="1">
                <a:off x="959166"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3" name="Right Triangle 52"/>
              <p:cNvSpPr/>
              <p:nvPr/>
            </p:nvSpPr>
            <p:spPr>
              <a:xfrm flipH="1">
                <a:off x="1337404" y="3826898"/>
                <a:ext cx="372474" cy="37247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4" name="Rectangle 53"/>
              <p:cNvSpPr/>
              <p:nvPr/>
            </p:nvSpPr>
            <p:spPr>
              <a:xfrm flipH="1">
                <a:off x="1878731" y="3812296"/>
                <a:ext cx="149908" cy="39779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43" name="Group 42"/>
            <p:cNvGrpSpPr/>
            <p:nvPr/>
          </p:nvGrpSpPr>
          <p:grpSpPr>
            <a:xfrm>
              <a:off x="358084" y="4720790"/>
              <a:ext cx="376998" cy="360040"/>
              <a:chOff x="437796" y="4636206"/>
              <a:chExt cx="461008" cy="440271"/>
            </a:xfrm>
            <a:grpFill/>
          </p:grpSpPr>
          <p:pic>
            <p:nvPicPr>
              <p:cNvPr id="47" name="Picture 46"/>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37796" y="4636206"/>
                <a:ext cx="202341" cy="440271"/>
              </a:xfrm>
              <a:prstGeom prst="rect">
                <a:avLst/>
              </a:prstGeom>
              <a:noFill/>
            </p:spPr>
          </p:pic>
          <p:sp>
            <p:nvSpPr>
              <p:cNvPr id="48" name="Rectangle 47"/>
              <p:cNvSpPr/>
              <p:nvPr/>
            </p:nvSpPr>
            <p:spPr>
              <a:xfrm flipH="1">
                <a:off x="676559" y="4775628"/>
                <a:ext cx="222245"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nvGrpSpPr>
            <p:cNvPr id="44" name="Group 43"/>
            <p:cNvGrpSpPr/>
            <p:nvPr/>
          </p:nvGrpSpPr>
          <p:grpSpPr>
            <a:xfrm>
              <a:off x="854565" y="4720790"/>
              <a:ext cx="376997" cy="360040"/>
              <a:chOff x="-431279" y="4636206"/>
              <a:chExt cx="461009" cy="440271"/>
            </a:xfrm>
            <a:grpFill/>
          </p:grpSpPr>
          <p:pic>
            <p:nvPicPr>
              <p:cNvPr id="45" name="Picture 44"/>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431279" y="4636206"/>
                <a:ext cx="202342" cy="440271"/>
              </a:xfrm>
              <a:prstGeom prst="rect">
                <a:avLst/>
              </a:prstGeom>
              <a:noFill/>
            </p:spPr>
          </p:pic>
          <p:sp>
            <p:nvSpPr>
              <p:cNvPr id="46" name="Rectangle 45"/>
              <p:cNvSpPr/>
              <p:nvPr/>
            </p:nvSpPr>
            <p:spPr>
              <a:xfrm flipH="1">
                <a:off x="-192516" y="4775628"/>
                <a:ext cx="222246"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mj-lt"/>
                </a:endParaRPr>
              </a:p>
            </p:txBody>
          </p:sp>
        </p:grpSp>
      </p:grpSp>
      <p:sp>
        <p:nvSpPr>
          <p:cNvPr id="55" name="Chevron 54"/>
          <p:cNvSpPr/>
          <p:nvPr>
            <p:custDataLst>
              <p:tags r:id="rId9"/>
            </p:custDataLst>
          </p:nvPr>
        </p:nvSpPr>
        <p:spPr>
          <a:xfrm>
            <a:off x="5726621" y="2688249"/>
            <a:ext cx="1810917" cy="864096"/>
          </a:xfrm>
          <a:prstGeom prst="chevron">
            <a:avLst>
              <a:gd name="adj" fmla="val 34886"/>
            </a:avLst>
          </a:prstGeom>
          <a:gradFill rotWithShape="0">
            <a:gsLst>
              <a:gs pos="100000">
                <a:srgbClr val="005A7C"/>
              </a:gs>
              <a:gs pos="0">
                <a:srgbClr val="006699"/>
              </a:gs>
            </a:gsLst>
            <a:lin ang="5400000" scaled="1"/>
          </a:gradFill>
          <a:ln w="12700" cap="flat">
            <a:solidFill>
              <a:schemeClr val="bg1"/>
            </a:solidFill>
            <a:miter lim="800000"/>
            <a:headEnd type="none" w="med" len="med"/>
            <a:tailEnd type="none" w="med" len="med"/>
          </a:ln>
        </p:spPr>
        <p:txBody>
          <a:bodyPr lIns="0" tIns="0" rIns="0" bIns="0" anchor="ctr"/>
          <a:lstStyle/>
          <a:p>
            <a:pPr algn="ctr"/>
            <a:r>
              <a:rPr lang="fr-FR" sz="1800" dirty="0" smtClean="0">
                <a:solidFill>
                  <a:srgbClr val="FFFFFF"/>
                </a:solidFill>
                <a:latin typeface="+mj-lt"/>
                <a:ea typeface="ＭＳ Ｐゴシック" charset="0"/>
                <a:cs typeface="Arial Narrow"/>
              </a:rPr>
              <a:t>Produit</a:t>
            </a:r>
          </a:p>
          <a:p>
            <a:pPr algn="ctr"/>
            <a:r>
              <a:rPr lang="fr-FR" sz="1800" dirty="0" smtClean="0">
                <a:solidFill>
                  <a:srgbClr val="FFFFFF"/>
                </a:solidFill>
                <a:latin typeface="+mj-lt"/>
                <a:ea typeface="ＭＳ Ｐゴシック" charset="0"/>
                <a:cs typeface="Arial Narrow"/>
              </a:rPr>
              <a:t>Fini</a:t>
            </a:r>
            <a:endParaRPr lang="fr-FR" sz="1800" dirty="0">
              <a:solidFill>
                <a:srgbClr val="FFFFFF"/>
              </a:solidFill>
              <a:latin typeface="+mj-lt"/>
              <a:ea typeface="ＭＳ Ｐゴシック" charset="0"/>
              <a:cs typeface="Arial Narrow"/>
            </a:endParaRPr>
          </a:p>
        </p:txBody>
      </p:sp>
      <p:sp>
        <p:nvSpPr>
          <p:cNvPr id="56" name="Chevron 55"/>
          <p:cNvSpPr/>
          <p:nvPr>
            <p:custDataLst>
              <p:tags r:id="rId10"/>
            </p:custDataLst>
          </p:nvPr>
        </p:nvSpPr>
        <p:spPr>
          <a:xfrm>
            <a:off x="2074573" y="2688249"/>
            <a:ext cx="1810917" cy="864096"/>
          </a:xfrm>
          <a:prstGeom prst="chevron">
            <a:avLst>
              <a:gd name="adj" fmla="val 34886"/>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sz="1800" dirty="0">
                <a:solidFill>
                  <a:schemeClr val="bg1"/>
                </a:solidFill>
                <a:latin typeface="+mj-lt"/>
                <a:cs typeface="Arial Narrow"/>
              </a:rPr>
              <a:t>Produit </a:t>
            </a:r>
            <a:endParaRPr lang="fr-FR" sz="1800" dirty="0" smtClean="0">
              <a:solidFill>
                <a:schemeClr val="bg1"/>
              </a:solidFill>
              <a:latin typeface="+mj-lt"/>
              <a:cs typeface="Arial Narrow"/>
            </a:endParaRPr>
          </a:p>
          <a:p>
            <a:pPr algn="ctr"/>
            <a:r>
              <a:rPr lang="fr-FR" sz="1800" dirty="0" smtClean="0">
                <a:solidFill>
                  <a:schemeClr val="bg1"/>
                </a:solidFill>
                <a:latin typeface="+mj-lt"/>
                <a:cs typeface="Arial Narrow"/>
              </a:rPr>
              <a:t>Intermédiaire</a:t>
            </a:r>
            <a:endParaRPr lang="fr-FR" sz="1800" dirty="0">
              <a:solidFill>
                <a:schemeClr val="bg1"/>
              </a:solidFill>
              <a:latin typeface="+mj-lt"/>
              <a:cs typeface="Arial Narrow"/>
            </a:endParaRPr>
          </a:p>
        </p:txBody>
      </p:sp>
      <p:pic>
        <p:nvPicPr>
          <p:cNvPr id="59" name="Picture 6"/>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187624" y="5660192"/>
            <a:ext cx="1538584" cy="45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0" name="Picture 7"/>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867928" y="4899372"/>
            <a:ext cx="1538584" cy="55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4" name="Picture 12"/>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6671589" y="4765989"/>
            <a:ext cx="972667" cy="68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5" name="Picture 13"/>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580112" y="4767013"/>
            <a:ext cx="849610" cy="65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6" name="Picture 14"/>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662642" y="5480303"/>
            <a:ext cx="677920" cy="67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026" name="Picture 2" descr="RÃ©sultat de recherche d'images pour &quot;LOGO ENTREPRISE B TO B EN AFRIQUE&quot;"/>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06953" y="4653136"/>
            <a:ext cx="1736855" cy="92783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Ã©sultat de recherche d'images pour &quot;OCP LOGO&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6" descr="RÃ©sultat de recherche d'images pour &quot;OCP LOGO&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70495" y="5373216"/>
            <a:ext cx="9334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41298" y="5596033"/>
            <a:ext cx="855038" cy="64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00835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custDataLst>
              <p:tags r:id="rId1"/>
            </p:custDataLst>
          </p:nvPr>
        </p:nvSpPr>
        <p:spPr>
          <a:xfrm>
            <a:off x="609600" y="62068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Processus de fabrication</a:t>
            </a:r>
          </a:p>
        </p:txBody>
      </p:sp>
      <p:sp>
        <p:nvSpPr>
          <p:cNvPr id="23" name="Content Placeholder 22"/>
          <p:cNvSpPr>
            <a:spLocks noGrp="1"/>
          </p:cNvSpPr>
          <p:nvPr>
            <p:ph idx="1"/>
            <p:custDataLst>
              <p:tags r:id="rId2"/>
            </p:custDataLst>
          </p:nvPr>
        </p:nvSpPr>
        <p:spPr>
          <a:xfrm>
            <a:off x="467544" y="1412777"/>
            <a:ext cx="4104456" cy="4608512"/>
          </a:xfrm>
        </p:spPr>
        <p:txBody>
          <a:bodyPr/>
          <a:lstStyle/>
          <a:p>
            <a:r>
              <a:rPr lang="fr-FR" sz="2000" dirty="0" smtClean="0"/>
              <a:t>Nomenclature</a:t>
            </a:r>
          </a:p>
          <a:p>
            <a:pPr lvl="1"/>
            <a:r>
              <a:rPr lang="fr-FR" sz="1800" dirty="0" smtClean="0"/>
              <a:t>Décrit les </a:t>
            </a:r>
            <a:r>
              <a:rPr lang="fr-FR" sz="1800" dirty="0"/>
              <a:t>relations entre un composé et ses </a:t>
            </a:r>
            <a:r>
              <a:rPr lang="fr-FR" sz="1800" dirty="0" smtClean="0"/>
              <a:t>composants</a:t>
            </a:r>
          </a:p>
          <a:p>
            <a:pPr lvl="2"/>
            <a:r>
              <a:rPr lang="fr-FR" sz="1600" dirty="0"/>
              <a:t>Au plus bas niveau, on trouve les composants achetés à </a:t>
            </a:r>
            <a:r>
              <a:rPr lang="fr-FR" sz="1600" dirty="0" smtClean="0"/>
              <a:t>l'extérieur </a:t>
            </a:r>
            <a:r>
              <a:rPr lang="fr-FR" sz="1600" dirty="0"/>
              <a:t>de </a:t>
            </a:r>
            <a:r>
              <a:rPr lang="fr-FR" sz="1600" dirty="0" smtClean="0"/>
              <a:t>l'entreprise</a:t>
            </a:r>
            <a:endParaRPr lang="fr-FR" sz="1600" dirty="0"/>
          </a:p>
          <a:p>
            <a:pPr lvl="1"/>
            <a:endParaRPr lang="fr-FR" sz="1800" dirty="0" smtClean="0"/>
          </a:p>
          <a:p>
            <a:r>
              <a:rPr lang="fr-FR" sz="2000" dirty="0" smtClean="0"/>
              <a:t>Gamme</a:t>
            </a:r>
          </a:p>
          <a:p>
            <a:pPr lvl="1"/>
            <a:r>
              <a:rPr lang="fr-FR" sz="1800" dirty="0" smtClean="0"/>
              <a:t>Décrit le processus d'élaboration des articles fabriqués, les ressources utilisées et les temps de fabrication </a:t>
            </a:r>
          </a:p>
        </p:txBody>
      </p:sp>
      <p:grpSp>
        <p:nvGrpSpPr>
          <p:cNvPr id="3" name="Group 2"/>
          <p:cNvGrpSpPr/>
          <p:nvPr>
            <p:custDataLst>
              <p:tags r:id="rId3"/>
            </p:custDataLst>
          </p:nvPr>
        </p:nvGrpSpPr>
        <p:grpSpPr>
          <a:xfrm>
            <a:off x="4904705" y="1775692"/>
            <a:ext cx="3777258" cy="3741540"/>
            <a:chOff x="4904705" y="1775692"/>
            <a:chExt cx="3777258" cy="3741540"/>
          </a:xfrm>
        </p:grpSpPr>
        <p:sp>
          <p:nvSpPr>
            <p:cNvPr id="20486" name="AutoShape 6"/>
            <p:cNvSpPr>
              <a:spLocks/>
            </p:cNvSpPr>
            <p:nvPr/>
          </p:nvSpPr>
          <p:spPr bwMode="auto">
            <a:xfrm>
              <a:off x="6124166" y="3543771"/>
              <a:ext cx="7813" cy="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17999" y="8100"/>
                  </a:lnTo>
                  <a:lnTo>
                    <a:pt x="21600" y="0"/>
                  </a:lnTo>
                </a:path>
              </a:pathLst>
            </a:custGeom>
            <a:solidFill>
              <a:srgbClr val="808785"/>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endParaRPr lang="fr-FR" dirty="0">
                <a:solidFill>
                  <a:srgbClr val="FFFFFF"/>
                </a:solidFill>
                <a:latin typeface="+mj-lt"/>
              </a:endParaRPr>
            </a:p>
          </p:txBody>
        </p:sp>
        <p:sp>
          <p:nvSpPr>
            <p:cNvPr id="20487" name="AutoShape 7"/>
            <p:cNvSpPr>
              <a:spLocks/>
            </p:cNvSpPr>
            <p:nvPr/>
          </p:nvSpPr>
          <p:spPr bwMode="auto">
            <a:xfrm>
              <a:off x="6123607" y="3543771"/>
              <a:ext cx="8930" cy="8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13500" y="8100"/>
                  </a:lnTo>
                  <a:lnTo>
                    <a:pt x="21600" y="0"/>
                  </a:lnTo>
                </a:path>
              </a:pathLst>
            </a:custGeom>
            <a:solidFill>
              <a:srgbClr val="808785"/>
            </a:solidFill>
            <a:ln w="3175"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endParaRPr lang="fr-FR" dirty="0">
                <a:solidFill>
                  <a:srgbClr val="FFFFFF"/>
                </a:solidFill>
                <a:latin typeface="+mj-lt"/>
              </a:endParaRPr>
            </a:p>
          </p:txBody>
        </p:sp>
        <p:sp>
          <p:nvSpPr>
            <p:cNvPr id="20497" name="AutoShape 17"/>
            <p:cNvSpPr>
              <a:spLocks/>
            </p:cNvSpPr>
            <p:nvPr/>
          </p:nvSpPr>
          <p:spPr bwMode="auto">
            <a:xfrm>
              <a:off x="5884738" y="2472208"/>
              <a:ext cx="809253"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300" dirty="0">
                  <a:solidFill>
                    <a:srgbClr val="000000"/>
                  </a:solidFill>
                  <a:latin typeface="+mj-lt"/>
                </a:rPr>
                <a:t>Gamme PF</a:t>
              </a:r>
              <a:endParaRPr lang="fr-FR" dirty="0">
                <a:latin typeface="+mj-lt"/>
              </a:endParaRPr>
            </a:p>
          </p:txBody>
        </p:sp>
        <p:sp>
          <p:nvSpPr>
            <p:cNvPr id="20499" name="AutoShape 19"/>
            <p:cNvSpPr>
              <a:spLocks/>
            </p:cNvSpPr>
            <p:nvPr/>
          </p:nvSpPr>
          <p:spPr bwMode="auto">
            <a:xfrm>
              <a:off x="4998467" y="4231357"/>
              <a:ext cx="846088"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300" dirty="0">
                  <a:solidFill>
                    <a:srgbClr val="000000"/>
                  </a:solidFill>
                  <a:latin typeface="+mj-lt"/>
                </a:rPr>
                <a:t>Gamme C1</a:t>
              </a:r>
              <a:endParaRPr lang="fr-FR" dirty="0">
                <a:latin typeface="+mj-lt"/>
              </a:endParaRPr>
            </a:p>
          </p:txBody>
        </p:sp>
        <p:sp>
          <p:nvSpPr>
            <p:cNvPr id="20500" name="AutoShape 20"/>
            <p:cNvSpPr>
              <a:spLocks/>
            </p:cNvSpPr>
            <p:nvPr/>
          </p:nvSpPr>
          <p:spPr bwMode="auto">
            <a:xfrm>
              <a:off x="6662738" y="4204568"/>
              <a:ext cx="846088"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300" dirty="0">
                  <a:solidFill>
                    <a:srgbClr val="000000"/>
                  </a:solidFill>
                  <a:latin typeface="+mj-lt"/>
                </a:rPr>
                <a:t>Gamme C2</a:t>
              </a:r>
              <a:endParaRPr lang="fr-FR" dirty="0">
                <a:latin typeface="+mj-lt"/>
              </a:endParaRPr>
            </a:p>
          </p:txBody>
        </p:sp>
        <p:sp>
          <p:nvSpPr>
            <p:cNvPr id="20501" name="AutoShape 21"/>
            <p:cNvSpPr>
              <a:spLocks/>
            </p:cNvSpPr>
            <p:nvPr/>
          </p:nvSpPr>
          <p:spPr bwMode="auto">
            <a:xfrm>
              <a:off x="5150271" y="3250869"/>
              <a:ext cx="290215"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(4)</a:t>
              </a:r>
              <a:endParaRPr lang="fr-FR" sz="1200" dirty="0">
                <a:latin typeface="+mj-lt"/>
              </a:endParaRPr>
            </a:p>
          </p:txBody>
        </p:sp>
        <p:sp>
          <p:nvSpPr>
            <p:cNvPr id="20502" name="AutoShape 22"/>
            <p:cNvSpPr>
              <a:spLocks/>
            </p:cNvSpPr>
            <p:nvPr/>
          </p:nvSpPr>
          <p:spPr bwMode="auto">
            <a:xfrm>
              <a:off x="6123607" y="3250869"/>
              <a:ext cx="290215"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(2)</a:t>
              </a:r>
              <a:endParaRPr lang="fr-FR" sz="1200" dirty="0">
                <a:latin typeface="+mj-lt"/>
              </a:endParaRPr>
            </a:p>
          </p:txBody>
        </p:sp>
        <p:sp>
          <p:nvSpPr>
            <p:cNvPr id="20503" name="AutoShape 23"/>
            <p:cNvSpPr>
              <a:spLocks/>
            </p:cNvSpPr>
            <p:nvPr/>
          </p:nvSpPr>
          <p:spPr bwMode="auto">
            <a:xfrm>
              <a:off x="7816900" y="3250869"/>
              <a:ext cx="291331"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(1)</a:t>
              </a:r>
              <a:endParaRPr lang="fr-FR" sz="1200" dirty="0">
                <a:latin typeface="+mj-lt"/>
              </a:endParaRPr>
            </a:p>
          </p:txBody>
        </p:sp>
        <p:sp>
          <p:nvSpPr>
            <p:cNvPr id="20504" name="AutoShape 24"/>
            <p:cNvSpPr>
              <a:spLocks/>
            </p:cNvSpPr>
            <p:nvPr/>
          </p:nvSpPr>
          <p:spPr bwMode="auto">
            <a:xfrm>
              <a:off x="6090121" y="4924069"/>
              <a:ext cx="398488"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(0.8)</a:t>
              </a:r>
              <a:endParaRPr lang="fr-FR" sz="1200" dirty="0">
                <a:latin typeface="+mj-lt"/>
              </a:endParaRPr>
            </a:p>
          </p:txBody>
        </p:sp>
        <p:sp>
          <p:nvSpPr>
            <p:cNvPr id="20505" name="AutoShape 25"/>
            <p:cNvSpPr>
              <a:spLocks/>
            </p:cNvSpPr>
            <p:nvPr/>
          </p:nvSpPr>
          <p:spPr bwMode="auto">
            <a:xfrm>
              <a:off x="7302326" y="4924069"/>
              <a:ext cx="290215"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(2)</a:t>
              </a:r>
              <a:endParaRPr lang="fr-FR" sz="1200" dirty="0">
                <a:latin typeface="+mj-lt"/>
              </a:endParaRPr>
            </a:p>
          </p:txBody>
        </p:sp>
        <p:sp>
          <p:nvSpPr>
            <p:cNvPr id="20506" name="AutoShape 26"/>
            <p:cNvSpPr>
              <a:spLocks/>
            </p:cNvSpPr>
            <p:nvPr/>
          </p:nvSpPr>
          <p:spPr bwMode="auto">
            <a:xfrm>
              <a:off x="8282359" y="4920721"/>
              <a:ext cx="399604" cy="232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900" dirty="0">
                  <a:solidFill>
                    <a:srgbClr val="000000"/>
                  </a:solidFill>
                  <a:latin typeface="+mj-lt"/>
                </a:rPr>
                <a:t>(2.4)</a:t>
              </a:r>
              <a:endParaRPr lang="fr-FR" sz="1200" dirty="0">
                <a:latin typeface="+mj-lt"/>
              </a:endParaRPr>
            </a:p>
          </p:txBody>
        </p:sp>
        <p:sp>
          <p:nvSpPr>
            <p:cNvPr id="20508" name="AutoShape 28"/>
            <p:cNvSpPr>
              <a:spLocks/>
            </p:cNvSpPr>
            <p:nvPr/>
          </p:nvSpPr>
          <p:spPr bwMode="auto">
            <a:xfrm>
              <a:off x="6744220" y="1775692"/>
              <a:ext cx="517922" cy="383977"/>
            </a:xfrm>
            <a:prstGeom prst="roundRect">
              <a:avLst>
                <a:gd name="adj" fmla="val 0"/>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PF</a:t>
              </a:r>
              <a:endParaRPr lang="fr-FR" dirty="0">
                <a:latin typeface="+mj-lt"/>
              </a:endParaRPr>
            </a:p>
          </p:txBody>
        </p:sp>
        <p:sp>
          <p:nvSpPr>
            <p:cNvPr id="20509" name="AutoShape 29"/>
            <p:cNvSpPr>
              <a:spLocks/>
            </p:cNvSpPr>
            <p:nvPr/>
          </p:nvSpPr>
          <p:spPr bwMode="auto">
            <a:xfrm>
              <a:off x="4904705" y="3454474"/>
              <a:ext cx="517922" cy="383977"/>
            </a:xfrm>
            <a:prstGeom prst="roundRect">
              <a:avLst>
                <a:gd name="adj" fmla="val 0"/>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P1</a:t>
              </a:r>
              <a:endParaRPr lang="fr-FR" dirty="0">
                <a:latin typeface="+mj-lt"/>
              </a:endParaRPr>
            </a:p>
          </p:txBody>
        </p:sp>
        <p:sp>
          <p:nvSpPr>
            <p:cNvPr id="20510" name="AutoShape 30"/>
            <p:cNvSpPr>
              <a:spLocks/>
            </p:cNvSpPr>
            <p:nvPr/>
          </p:nvSpPr>
          <p:spPr bwMode="auto">
            <a:xfrm>
              <a:off x="5869111" y="3454474"/>
              <a:ext cx="517922" cy="383977"/>
            </a:xfrm>
            <a:prstGeom prst="roundRect">
              <a:avLst>
                <a:gd name="adj" fmla="val 0"/>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C1</a:t>
              </a:r>
              <a:endParaRPr lang="fr-FR" dirty="0">
                <a:latin typeface="+mj-lt"/>
              </a:endParaRPr>
            </a:p>
          </p:txBody>
        </p:sp>
        <p:sp>
          <p:nvSpPr>
            <p:cNvPr id="20511" name="AutoShape 31"/>
            <p:cNvSpPr>
              <a:spLocks/>
            </p:cNvSpPr>
            <p:nvPr/>
          </p:nvSpPr>
          <p:spPr bwMode="auto">
            <a:xfrm>
              <a:off x="7583611" y="3454474"/>
              <a:ext cx="517922" cy="383977"/>
            </a:xfrm>
            <a:prstGeom prst="roundRect">
              <a:avLst>
                <a:gd name="adj" fmla="val 0"/>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C2</a:t>
              </a:r>
              <a:endParaRPr lang="fr-FR" dirty="0">
                <a:latin typeface="+mj-lt"/>
              </a:endParaRPr>
            </a:p>
          </p:txBody>
        </p:sp>
        <p:sp>
          <p:nvSpPr>
            <p:cNvPr id="20512" name="AutoShape 32"/>
            <p:cNvSpPr>
              <a:spLocks/>
            </p:cNvSpPr>
            <p:nvPr/>
          </p:nvSpPr>
          <p:spPr bwMode="auto">
            <a:xfrm>
              <a:off x="5869111" y="5133255"/>
              <a:ext cx="517922" cy="383977"/>
            </a:xfrm>
            <a:prstGeom prst="roundRect">
              <a:avLst>
                <a:gd name="adj" fmla="val 0"/>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M1</a:t>
              </a:r>
              <a:endParaRPr lang="fr-FR" dirty="0">
                <a:latin typeface="+mj-lt"/>
              </a:endParaRPr>
            </a:p>
          </p:txBody>
        </p:sp>
        <p:sp>
          <p:nvSpPr>
            <p:cNvPr id="20513" name="AutoShape 33"/>
            <p:cNvSpPr>
              <a:spLocks/>
            </p:cNvSpPr>
            <p:nvPr/>
          </p:nvSpPr>
          <p:spPr bwMode="auto">
            <a:xfrm>
              <a:off x="7038900" y="5133255"/>
              <a:ext cx="517922" cy="383977"/>
            </a:xfrm>
            <a:prstGeom prst="roundRect">
              <a:avLst>
                <a:gd name="adj" fmla="val 0"/>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P2</a:t>
              </a:r>
              <a:endParaRPr lang="fr-FR" dirty="0">
                <a:latin typeface="+mj-lt"/>
              </a:endParaRPr>
            </a:p>
          </p:txBody>
        </p:sp>
        <p:sp>
          <p:nvSpPr>
            <p:cNvPr id="20514" name="AutoShape 34"/>
            <p:cNvSpPr>
              <a:spLocks/>
            </p:cNvSpPr>
            <p:nvPr/>
          </p:nvSpPr>
          <p:spPr bwMode="auto">
            <a:xfrm>
              <a:off x="8065814" y="5133255"/>
              <a:ext cx="517922" cy="383977"/>
            </a:xfrm>
            <a:prstGeom prst="roundRect">
              <a:avLst>
                <a:gd name="adj" fmla="val 0"/>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500" dirty="0">
                  <a:solidFill>
                    <a:srgbClr val="FFFFFF"/>
                  </a:solidFill>
                  <a:latin typeface="+mj-lt"/>
                  <a:cs typeface="Gill Sans" charset="0"/>
                  <a:sym typeface="Gill Sans" charset="0"/>
                </a:rPr>
                <a:t>M2</a:t>
              </a:r>
              <a:endParaRPr lang="fr-FR" dirty="0">
                <a:latin typeface="+mj-lt"/>
              </a:endParaRPr>
            </a:p>
          </p:txBody>
        </p:sp>
        <p:cxnSp>
          <p:nvCxnSpPr>
            <p:cNvPr id="47" name="Elbow Connector 16"/>
            <p:cNvCxnSpPr>
              <a:stCxn id="20509" idx="0"/>
            </p:cNvCxnSpPr>
            <p:nvPr/>
          </p:nvCxnSpPr>
          <p:spPr>
            <a:xfrm rot="5400000" flipH="1" flipV="1">
              <a:off x="5886971" y="2338263"/>
              <a:ext cx="392907" cy="183951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Elbow Connector 16"/>
            <p:cNvCxnSpPr>
              <a:stCxn id="20510" idx="0"/>
            </p:cNvCxnSpPr>
            <p:nvPr/>
          </p:nvCxnSpPr>
          <p:spPr>
            <a:xfrm rot="5400000" flipH="1" flipV="1">
              <a:off x="6369174" y="2820466"/>
              <a:ext cx="392907" cy="87511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Elbow Connector 16"/>
            <p:cNvCxnSpPr>
              <a:stCxn id="20511" idx="0"/>
            </p:cNvCxnSpPr>
            <p:nvPr/>
          </p:nvCxnSpPr>
          <p:spPr>
            <a:xfrm rot="16200000" flipV="1">
              <a:off x="7226424" y="2838326"/>
              <a:ext cx="392907" cy="8393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7" name="Elbow Connector 16"/>
            <p:cNvCxnSpPr>
              <a:stCxn id="20514" idx="0"/>
            </p:cNvCxnSpPr>
            <p:nvPr/>
          </p:nvCxnSpPr>
          <p:spPr>
            <a:xfrm rot="16200000" flipV="1">
              <a:off x="7864897" y="4673377"/>
              <a:ext cx="437555" cy="482202"/>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 name="Elbow Connector 16"/>
            <p:cNvCxnSpPr>
              <a:stCxn id="20513" idx="0"/>
            </p:cNvCxnSpPr>
            <p:nvPr/>
          </p:nvCxnSpPr>
          <p:spPr>
            <a:xfrm rot="5400000" flipH="1" flipV="1">
              <a:off x="7351440" y="4642122"/>
              <a:ext cx="437555" cy="544712"/>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Elbow Connector 16"/>
            <p:cNvCxnSpPr/>
            <p:nvPr/>
          </p:nvCxnSpPr>
          <p:spPr>
            <a:xfrm flipV="1">
              <a:off x="6128072" y="4695700"/>
              <a:ext cx="1" cy="437555"/>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6" name="Elbow Connector 16"/>
            <p:cNvCxnSpPr>
              <a:endCxn id="20508" idx="2"/>
            </p:cNvCxnSpPr>
            <p:nvPr/>
          </p:nvCxnSpPr>
          <p:spPr>
            <a:xfrm flipH="1" flipV="1">
              <a:off x="7003181" y="2159669"/>
              <a:ext cx="1" cy="142875"/>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 name="Elbow Connector 16"/>
            <p:cNvCxnSpPr/>
            <p:nvPr/>
          </p:nvCxnSpPr>
          <p:spPr>
            <a:xfrm flipH="1" flipV="1">
              <a:off x="7842572" y="3838451"/>
              <a:ext cx="1" cy="98226"/>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Elbow Connector 16"/>
            <p:cNvCxnSpPr/>
            <p:nvPr/>
          </p:nvCxnSpPr>
          <p:spPr>
            <a:xfrm flipH="1" flipV="1">
              <a:off x="6128072" y="3838451"/>
              <a:ext cx="1" cy="98226"/>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extBox 1"/>
            <p:cNvSpPr txBox="1"/>
            <p:nvPr/>
          </p:nvSpPr>
          <p:spPr>
            <a:xfrm>
              <a:off x="6765415" y="2350621"/>
              <a:ext cx="475536" cy="646331"/>
            </a:xfrm>
            <a:prstGeom prst="rect">
              <a:avLst/>
            </a:prstGeom>
            <a:noFill/>
            <a:ln>
              <a:solidFill>
                <a:schemeClr val="accent6">
                  <a:lumMod val="50000"/>
                </a:schemeClr>
              </a:solidFill>
              <a:prstDash val="dash"/>
            </a:ln>
          </p:spPr>
          <p:txBody>
            <a:bodyPr wrap="none" rtlCol="0">
              <a:spAutoFit/>
            </a:bodyPr>
            <a:lstStyle/>
            <a:p>
              <a:pPr algn="ctr"/>
              <a:r>
                <a:rPr lang="en-US" sz="1200" dirty="0" smtClean="0"/>
                <a:t>Op1</a:t>
              </a:r>
            </a:p>
            <a:p>
              <a:pPr algn="ctr"/>
              <a:r>
                <a:rPr lang="en-US" sz="1200" dirty="0" smtClean="0"/>
                <a:t>Op2</a:t>
              </a:r>
            </a:p>
            <a:p>
              <a:pPr algn="ctr"/>
              <a:r>
                <a:rPr lang="en-US" sz="1200" dirty="0" smtClean="0"/>
                <a:t>Op3</a:t>
              </a:r>
            </a:p>
          </p:txBody>
        </p:sp>
        <p:sp>
          <p:nvSpPr>
            <p:cNvPr id="48" name="TextBox 47"/>
            <p:cNvSpPr txBox="1"/>
            <p:nvPr/>
          </p:nvSpPr>
          <p:spPr>
            <a:xfrm>
              <a:off x="5904162" y="3970172"/>
              <a:ext cx="475536" cy="646331"/>
            </a:xfrm>
            <a:prstGeom prst="rect">
              <a:avLst/>
            </a:prstGeom>
            <a:noFill/>
            <a:ln>
              <a:solidFill>
                <a:schemeClr val="accent6">
                  <a:lumMod val="50000"/>
                </a:schemeClr>
              </a:solidFill>
              <a:prstDash val="dash"/>
            </a:ln>
          </p:spPr>
          <p:txBody>
            <a:bodyPr wrap="none" rtlCol="0">
              <a:spAutoFit/>
            </a:bodyPr>
            <a:lstStyle/>
            <a:p>
              <a:pPr algn="ctr"/>
              <a:r>
                <a:rPr lang="en-US" sz="1200" dirty="0" smtClean="0"/>
                <a:t>Op1</a:t>
              </a:r>
            </a:p>
            <a:p>
              <a:pPr algn="ctr"/>
              <a:r>
                <a:rPr lang="en-US" sz="1200" dirty="0" smtClean="0"/>
                <a:t>Op2</a:t>
              </a:r>
            </a:p>
            <a:p>
              <a:pPr algn="ctr"/>
              <a:r>
                <a:rPr lang="en-US" sz="1200" dirty="0" smtClean="0"/>
                <a:t>Op3</a:t>
              </a:r>
            </a:p>
          </p:txBody>
        </p:sp>
        <p:sp>
          <p:nvSpPr>
            <p:cNvPr id="49" name="TextBox 48"/>
            <p:cNvSpPr txBox="1"/>
            <p:nvPr/>
          </p:nvSpPr>
          <p:spPr>
            <a:xfrm>
              <a:off x="7612644" y="3970172"/>
              <a:ext cx="475536" cy="646331"/>
            </a:xfrm>
            <a:prstGeom prst="rect">
              <a:avLst/>
            </a:prstGeom>
            <a:noFill/>
            <a:ln>
              <a:solidFill>
                <a:schemeClr val="accent6">
                  <a:lumMod val="50000"/>
                </a:schemeClr>
              </a:solidFill>
              <a:prstDash val="dash"/>
            </a:ln>
          </p:spPr>
          <p:txBody>
            <a:bodyPr wrap="none" rtlCol="0">
              <a:spAutoFit/>
            </a:bodyPr>
            <a:lstStyle/>
            <a:p>
              <a:pPr algn="ctr"/>
              <a:r>
                <a:rPr lang="en-US" sz="1200" dirty="0" smtClean="0"/>
                <a:t>Op1</a:t>
              </a:r>
            </a:p>
            <a:p>
              <a:pPr algn="ctr"/>
              <a:r>
                <a:rPr lang="en-US" sz="1200" dirty="0" smtClean="0"/>
                <a:t>Op2</a:t>
              </a:r>
            </a:p>
            <a:p>
              <a:pPr algn="ctr"/>
              <a:r>
                <a:rPr lang="en-US" sz="1200" dirty="0" smtClean="0"/>
                <a:t>Op3</a:t>
              </a:r>
            </a:p>
          </p:txBody>
        </p:sp>
      </p:grpSp>
    </p:spTree>
    <p:extLst>
      <p:ext uri="{BB962C8B-B14F-4D97-AF65-F5344CB8AC3E}">
        <p14:creationId xmlns:p14="http://schemas.microsoft.com/office/powerpoint/2010/main" val="3617975950"/>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1" name="AutoShape 25"/>
          <p:cNvSpPr>
            <a:spLocks/>
          </p:cNvSpPr>
          <p:nvPr>
            <p:custDataLst>
              <p:tags r:id="rId1"/>
            </p:custDataLst>
          </p:nvPr>
        </p:nvSpPr>
        <p:spPr bwMode="auto">
          <a:xfrm>
            <a:off x="5962402"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Alimentation</a:t>
            </a:r>
            <a:endParaRPr lang="fr-FR" sz="1400" dirty="0">
              <a:solidFill>
                <a:srgbClr val="FFFFFF"/>
              </a:solidFill>
              <a:latin typeface="+mj-lt"/>
              <a:cs typeface="Gill Sans" charset="0"/>
            </a:endParaRPr>
          </a:p>
        </p:txBody>
      </p:sp>
      <p:sp>
        <p:nvSpPr>
          <p:cNvPr id="14362" name="Rectangle 26"/>
          <p:cNvSpPr>
            <a:spLocks noGrp="1" noChangeArrowheads="1"/>
          </p:cNvSpPr>
          <p:nvPr>
            <p:ph type="title"/>
            <p:custDataLst>
              <p:tags r:id="rId2"/>
            </p:custDataLst>
          </p:nvPr>
        </p:nvSpPr>
        <p:spPr>
          <a:xfrm>
            <a:off x="609600" y="476672"/>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Nomenclature arborescente</a:t>
            </a:r>
          </a:p>
        </p:txBody>
      </p:sp>
      <p:pic>
        <p:nvPicPr>
          <p:cNvPr id="14364" name="Picture 28"/>
          <p:cNvPicPr>
            <a:picLocks noChangeAspect="1"/>
          </p:cNvPicPr>
          <p:nvPr>
            <p:custDataLst>
              <p:tags r:id="rId3"/>
            </p:custDataLst>
          </p:nvPr>
        </p:nvPicPr>
        <p:blipFill>
          <a:blip r:embed="rId54" cstate="print">
            <a:extLst>
              <a:ext uri="{28A0092B-C50C-407E-A947-70E740481C1C}">
                <a14:useLocalDpi xmlns:a14="http://schemas.microsoft.com/office/drawing/2010/main"/>
              </a:ext>
            </a:extLst>
          </a:blip>
          <a:srcRect/>
          <a:stretch>
            <a:fillRect/>
          </a:stretch>
        </p:blipFill>
        <p:spPr bwMode="auto">
          <a:xfrm>
            <a:off x="6931273" y="1960462"/>
            <a:ext cx="468809" cy="6027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65" name="AutoShape 29"/>
          <p:cNvSpPr>
            <a:spLocks/>
          </p:cNvSpPr>
          <p:nvPr>
            <p:custDataLst>
              <p:tags r:id="rId4"/>
            </p:custDataLst>
          </p:nvPr>
        </p:nvSpPr>
        <p:spPr bwMode="auto">
          <a:xfrm>
            <a:off x="7373292" y="1625599"/>
            <a:ext cx="1375172" cy="589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r>
              <a:rPr lang="fr-FR" sz="1200" dirty="0">
                <a:solidFill>
                  <a:srgbClr val="000000"/>
                </a:solidFill>
                <a:latin typeface="+mj-lt"/>
              </a:rPr>
              <a:t>COEFFICIENT TECHNIQUE DE MONTAGE</a:t>
            </a:r>
            <a:endParaRPr lang="fr-FR" sz="2000" dirty="0">
              <a:latin typeface="+mj-lt"/>
            </a:endParaRPr>
          </a:p>
        </p:txBody>
      </p:sp>
      <p:pic>
        <p:nvPicPr>
          <p:cNvPr id="14366" name="Picture 30"/>
          <p:cNvPicPr>
            <a:picLocks noChangeAspect="1"/>
          </p:cNvPicPr>
          <p:nvPr>
            <p:custDataLst>
              <p:tags r:id="rId5"/>
            </p:custDataLst>
          </p:nvPr>
        </p:nvPicPr>
        <p:blipFill>
          <a:blip r:embed="rId55" cstate="print">
            <a:extLst>
              <a:ext uri="{28A0092B-C50C-407E-A947-70E740481C1C}">
                <a14:useLocalDpi xmlns:a14="http://schemas.microsoft.com/office/drawing/2010/main"/>
              </a:ext>
            </a:extLst>
          </a:blip>
          <a:srcRect/>
          <a:stretch>
            <a:fillRect/>
          </a:stretch>
        </p:blipFill>
        <p:spPr bwMode="auto">
          <a:xfrm>
            <a:off x="6827466" y="2536427"/>
            <a:ext cx="411881" cy="410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67" name="AutoShape 31"/>
          <p:cNvSpPr>
            <a:spLocks/>
          </p:cNvSpPr>
          <p:nvPr>
            <p:custDataLst>
              <p:tags r:id="rId6"/>
            </p:custDataLst>
          </p:nvPr>
        </p:nvSpPr>
        <p:spPr bwMode="auto">
          <a:xfrm>
            <a:off x="3140620"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Résistance</a:t>
            </a:r>
            <a:endParaRPr lang="fr-FR" sz="1400" dirty="0">
              <a:solidFill>
                <a:srgbClr val="FFFFFF"/>
              </a:solidFill>
              <a:latin typeface="+mj-lt"/>
              <a:cs typeface="Gill Sans" charset="0"/>
            </a:endParaRPr>
          </a:p>
        </p:txBody>
      </p:sp>
      <p:sp>
        <p:nvSpPr>
          <p:cNvPr id="14368" name="AutoShape 32"/>
          <p:cNvSpPr>
            <a:spLocks/>
          </p:cNvSpPr>
          <p:nvPr>
            <p:custDataLst>
              <p:tags r:id="rId7"/>
            </p:custDataLst>
          </p:nvPr>
        </p:nvSpPr>
        <p:spPr bwMode="auto">
          <a:xfrm>
            <a:off x="4551511"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Conden-</a:t>
            </a:r>
            <a:br>
              <a:rPr lang="fr-FR" sz="1400" dirty="0">
                <a:solidFill>
                  <a:srgbClr val="FFFFFF"/>
                </a:solidFill>
                <a:latin typeface="+mj-lt"/>
                <a:cs typeface="Gill Sans" charset="0"/>
                <a:sym typeface="Gill Sans" charset="0"/>
              </a:rPr>
            </a:br>
            <a:r>
              <a:rPr lang="fr-FR" sz="1400" dirty="0">
                <a:solidFill>
                  <a:srgbClr val="FFFFFF"/>
                </a:solidFill>
                <a:latin typeface="+mj-lt"/>
                <a:cs typeface="Gill Sans" charset="0"/>
                <a:sym typeface="Gill Sans" charset="0"/>
              </a:rPr>
              <a:t>sateur</a:t>
            </a:r>
            <a:endParaRPr lang="fr-FR" sz="1400" dirty="0">
              <a:solidFill>
                <a:srgbClr val="FFFFFF"/>
              </a:solidFill>
              <a:latin typeface="+mj-lt"/>
              <a:cs typeface="Gill Sans" charset="0"/>
            </a:endParaRPr>
          </a:p>
        </p:txBody>
      </p:sp>
      <p:sp>
        <p:nvSpPr>
          <p:cNvPr id="14369" name="AutoShape 33"/>
          <p:cNvSpPr>
            <a:spLocks/>
          </p:cNvSpPr>
          <p:nvPr>
            <p:custDataLst>
              <p:tags r:id="rId8"/>
            </p:custDataLst>
          </p:nvPr>
        </p:nvSpPr>
        <p:spPr bwMode="auto">
          <a:xfrm>
            <a:off x="1729730"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Transistor</a:t>
            </a:r>
            <a:endParaRPr lang="fr-FR" sz="1400" dirty="0">
              <a:solidFill>
                <a:srgbClr val="FFFFFF"/>
              </a:solidFill>
              <a:latin typeface="+mj-lt"/>
              <a:cs typeface="Gill Sans" charset="0"/>
            </a:endParaRPr>
          </a:p>
        </p:txBody>
      </p:sp>
      <p:sp>
        <p:nvSpPr>
          <p:cNvPr id="14370" name="AutoShape 34"/>
          <p:cNvSpPr>
            <a:spLocks/>
          </p:cNvSpPr>
          <p:nvPr>
            <p:custDataLst>
              <p:tags r:id="rId9"/>
            </p:custDataLst>
          </p:nvPr>
        </p:nvSpPr>
        <p:spPr bwMode="auto">
          <a:xfrm>
            <a:off x="5962402"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Tôle</a:t>
            </a:r>
            <a:endParaRPr lang="fr-FR" sz="1400" dirty="0">
              <a:solidFill>
                <a:srgbClr val="FFFFFF"/>
              </a:solidFill>
              <a:latin typeface="+mj-lt"/>
              <a:cs typeface="Gill Sans" charset="0"/>
            </a:endParaRPr>
          </a:p>
        </p:txBody>
      </p:sp>
      <p:sp>
        <p:nvSpPr>
          <p:cNvPr id="14371" name="AutoShape 35"/>
          <p:cNvSpPr>
            <a:spLocks/>
          </p:cNvSpPr>
          <p:nvPr>
            <p:custDataLst>
              <p:tags r:id="rId10"/>
            </p:custDataLst>
          </p:nvPr>
        </p:nvSpPr>
        <p:spPr bwMode="auto">
          <a:xfrm>
            <a:off x="7373292" y="5126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Fil</a:t>
            </a:r>
            <a:endParaRPr lang="fr-FR" sz="1400" dirty="0">
              <a:solidFill>
                <a:srgbClr val="FFFFFF"/>
              </a:solidFill>
              <a:latin typeface="+mj-lt"/>
              <a:cs typeface="Gill Sans" charset="0"/>
            </a:endParaRPr>
          </a:p>
        </p:txBody>
      </p:sp>
      <p:sp>
        <p:nvSpPr>
          <p:cNvPr id="14372" name="AutoShape 36"/>
          <p:cNvSpPr>
            <a:spLocks/>
          </p:cNvSpPr>
          <p:nvPr>
            <p:custDataLst>
              <p:tags r:id="rId11"/>
            </p:custDataLst>
          </p:nvPr>
        </p:nvSpPr>
        <p:spPr bwMode="auto">
          <a:xfrm>
            <a:off x="3140620" y="3983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smtClean="0">
                <a:solidFill>
                  <a:srgbClr val="FFFFFF"/>
                </a:solidFill>
                <a:latin typeface="+mj-lt"/>
                <a:cs typeface="Gill Sans" charset="0"/>
                <a:sym typeface="Gill Sans" charset="0"/>
              </a:rPr>
              <a:t>Kit de composants</a:t>
            </a:r>
            <a:endParaRPr lang="fr-FR" sz="2000" dirty="0">
              <a:latin typeface="+mj-lt"/>
            </a:endParaRPr>
          </a:p>
        </p:txBody>
      </p:sp>
      <p:sp>
        <p:nvSpPr>
          <p:cNvPr id="14373" name="AutoShape 37"/>
          <p:cNvSpPr>
            <a:spLocks/>
          </p:cNvSpPr>
          <p:nvPr>
            <p:custDataLst>
              <p:tags r:id="rId12"/>
            </p:custDataLst>
          </p:nvPr>
        </p:nvSpPr>
        <p:spPr bwMode="auto">
          <a:xfrm>
            <a:off x="4551511" y="3983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Circuit</a:t>
            </a:r>
          </a:p>
          <a:p>
            <a:pPr algn="ctr">
              <a:buClr>
                <a:srgbClr val="000000"/>
              </a:buClr>
              <a:buFont typeface="Arial" charset="0"/>
              <a:buNone/>
            </a:pPr>
            <a:r>
              <a:rPr lang="fr-FR" sz="1400" dirty="0">
                <a:solidFill>
                  <a:srgbClr val="FFFFFF"/>
                </a:solidFill>
                <a:latin typeface="+mj-lt"/>
                <a:cs typeface="Gill Sans" charset="0"/>
                <a:sym typeface="Gill Sans" charset="0"/>
              </a:rPr>
              <a:t>imprimé</a:t>
            </a:r>
            <a:endParaRPr lang="fr-FR" sz="1400" dirty="0">
              <a:solidFill>
                <a:srgbClr val="FFFFFF"/>
              </a:solidFill>
              <a:latin typeface="+mj-lt"/>
              <a:cs typeface="Gill Sans" charset="0"/>
            </a:endParaRPr>
          </a:p>
        </p:txBody>
      </p:sp>
      <p:sp>
        <p:nvSpPr>
          <p:cNvPr id="14374" name="AutoShape 38"/>
          <p:cNvSpPr>
            <a:spLocks/>
          </p:cNvSpPr>
          <p:nvPr>
            <p:custDataLst>
              <p:tags r:id="rId13"/>
            </p:custDataLst>
          </p:nvPr>
        </p:nvSpPr>
        <p:spPr bwMode="auto">
          <a:xfrm>
            <a:off x="1729730" y="3983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Tôle</a:t>
            </a:r>
            <a:endParaRPr lang="fr-FR" sz="1400" dirty="0">
              <a:solidFill>
                <a:srgbClr val="FFFFFF"/>
              </a:solidFill>
              <a:latin typeface="+mj-lt"/>
              <a:cs typeface="Gill Sans" charset="0"/>
            </a:endParaRPr>
          </a:p>
        </p:txBody>
      </p:sp>
      <p:sp>
        <p:nvSpPr>
          <p:cNvPr id="14375" name="AutoShape 39"/>
          <p:cNvSpPr>
            <a:spLocks/>
          </p:cNvSpPr>
          <p:nvPr>
            <p:custDataLst>
              <p:tags r:id="rId14"/>
            </p:custDataLst>
          </p:nvPr>
        </p:nvSpPr>
        <p:spPr bwMode="auto">
          <a:xfrm>
            <a:off x="5962402" y="3983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Transfor-</a:t>
            </a:r>
            <a:br>
              <a:rPr lang="fr-FR" sz="1400" dirty="0">
                <a:solidFill>
                  <a:srgbClr val="FFFFFF"/>
                </a:solidFill>
                <a:latin typeface="+mj-lt"/>
                <a:cs typeface="Gill Sans" charset="0"/>
                <a:sym typeface="Gill Sans" charset="0"/>
              </a:rPr>
            </a:br>
            <a:r>
              <a:rPr lang="fr-FR" sz="1400" dirty="0">
                <a:solidFill>
                  <a:srgbClr val="FFFFFF"/>
                </a:solidFill>
                <a:latin typeface="+mj-lt"/>
                <a:cs typeface="Gill Sans" charset="0"/>
                <a:sym typeface="Gill Sans" charset="0"/>
              </a:rPr>
              <a:t>mateur</a:t>
            </a:r>
            <a:endParaRPr lang="fr-FR" sz="2000" dirty="0">
              <a:latin typeface="+mj-lt"/>
            </a:endParaRPr>
          </a:p>
        </p:txBody>
      </p:sp>
      <p:sp>
        <p:nvSpPr>
          <p:cNvPr id="14376" name="AutoShape 40"/>
          <p:cNvSpPr>
            <a:spLocks/>
          </p:cNvSpPr>
          <p:nvPr>
            <p:custDataLst>
              <p:tags r:id="rId15"/>
            </p:custDataLst>
          </p:nvPr>
        </p:nvSpPr>
        <p:spPr bwMode="auto">
          <a:xfrm>
            <a:off x="7373292" y="3983037"/>
            <a:ext cx="1169789" cy="607219"/>
          </a:xfrm>
          <a:prstGeom prst="roundRect">
            <a:avLst>
              <a:gd name="adj" fmla="val 16847"/>
            </a:avLst>
          </a:prstGeom>
          <a:gradFill rotWithShape="0">
            <a:gsLst>
              <a:gs pos="0">
                <a:srgbClr val="006D8F"/>
              </a:gs>
              <a:gs pos="100000">
                <a:srgbClr val="007AAA"/>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Conden-</a:t>
            </a:r>
            <a:br>
              <a:rPr lang="fr-FR" sz="1400" dirty="0">
                <a:solidFill>
                  <a:srgbClr val="FFFFFF"/>
                </a:solidFill>
                <a:latin typeface="+mj-lt"/>
                <a:cs typeface="Gill Sans" charset="0"/>
                <a:sym typeface="Gill Sans" charset="0"/>
              </a:rPr>
            </a:br>
            <a:r>
              <a:rPr lang="fr-FR" sz="1400" dirty="0">
                <a:solidFill>
                  <a:srgbClr val="FFFFFF"/>
                </a:solidFill>
                <a:latin typeface="+mj-lt"/>
                <a:cs typeface="Gill Sans" charset="0"/>
                <a:sym typeface="Gill Sans" charset="0"/>
              </a:rPr>
              <a:t>sateur</a:t>
            </a:r>
            <a:endParaRPr lang="fr-FR" sz="1400" dirty="0">
              <a:solidFill>
                <a:srgbClr val="FFFFFF"/>
              </a:solidFill>
              <a:latin typeface="+mj-lt"/>
              <a:cs typeface="Gill Sans" charset="0"/>
            </a:endParaRPr>
          </a:p>
        </p:txBody>
      </p:sp>
      <p:sp>
        <p:nvSpPr>
          <p:cNvPr id="14377" name="AutoShape 41"/>
          <p:cNvSpPr>
            <a:spLocks/>
          </p:cNvSpPr>
          <p:nvPr>
            <p:custDataLst>
              <p:tags r:id="rId16"/>
            </p:custDataLst>
          </p:nvPr>
        </p:nvSpPr>
        <p:spPr bwMode="auto">
          <a:xfrm>
            <a:off x="2626048" y="4898329"/>
            <a:ext cx="269006"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(4)</a:t>
            </a:r>
            <a:endParaRPr lang="fr-FR" sz="2000" dirty="0">
              <a:latin typeface="+mj-lt"/>
            </a:endParaRPr>
          </a:p>
        </p:txBody>
      </p:sp>
      <p:sp>
        <p:nvSpPr>
          <p:cNvPr id="14378" name="AutoShape 42"/>
          <p:cNvSpPr>
            <a:spLocks/>
          </p:cNvSpPr>
          <p:nvPr>
            <p:custDataLst>
              <p:tags r:id="rId17"/>
            </p:custDataLst>
          </p:nvPr>
        </p:nvSpPr>
        <p:spPr bwMode="auto">
          <a:xfrm>
            <a:off x="6867650" y="2621259"/>
            <a:ext cx="269006"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79" name="AutoShape 43"/>
          <p:cNvSpPr>
            <a:spLocks/>
          </p:cNvSpPr>
          <p:nvPr>
            <p:custDataLst>
              <p:tags r:id="rId18"/>
            </p:custDataLst>
          </p:nvPr>
        </p:nvSpPr>
        <p:spPr bwMode="auto">
          <a:xfrm>
            <a:off x="5457874" y="2621259"/>
            <a:ext cx="269007"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0" name="AutoShape 44"/>
          <p:cNvSpPr>
            <a:spLocks/>
          </p:cNvSpPr>
          <p:nvPr>
            <p:custDataLst>
              <p:tags r:id="rId19"/>
            </p:custDataLst>
          </p:nvPr>
        </p:nvSpPr>
        <p:spPr bwMode="auto">
          <a:xfrm>
            <a:off x="4048101" y="262125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1" name="AutoShape 45"/>
          <p:cNvSpPr>
            <a:spLocks/>
          </p:cNvSpPr>
          <p:nvPr>
            <p:custDataLst>
              <p:tags r:id="rId20"/>
            </p:custDataLst>
          </p:nvPr>
        </p:nvSpPr>
        <p:spPr bwMode="auto">
          <a:xfrm>
            <a:off x="2638326" y="262125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2" name="AutoShape 46"/>
          <p:cNvSpPr>
            <a:spLocks/>
          </p:cNvSpPr>
          <p:nvPr>
            <p:custDataLst>
              <p:tags r:id="rId21"/>
            </p:custDataLst>
          </p:nvPr>
        </p:nvSpPr>
        <p:spPr bwMode="auto">
          <a:xfrm>
            <a:off x="6854255" y="3755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3" name="AutoShape 47"/>
          <p:cNvSpPr>
            <a:spLocks/>
          </p:cNvSpPr>
          <p:nvPr>
            <p:custDataLst>
              <p:tags r:id="rId22"/>
            </p:custDataLst>
          </p:nvPr>
        </p:nvSpPr>
        <p:spPr bwMode="auto">
          <a:xfrm>
            <a:off x="5444480" y="3755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4" name="AutoShape 48"/>
          <p:cNvSpPr>
            <a:spLocks/>
          </p:cNvSpPr>
          <p:nvPr>
            <p:custDataLst>
              <p:tags r:id="rId23"/>
            </p:custDataLst>
          </p:nvPr>
        </p:nvSpPr>
        <p:spPr bwMode="auto">
          <a:xfrm>
            <a:off x="4035822" y="3755329"/>
            <a:ext cx="269007"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a:t>
            </a:r>
            <a:endParaRPr lang="fr-FR" sz="2000" dirty="0">
              <a:latin typeface="+mj-lt"/>
            </a:endParaRPr>
          </a:p>
        </p:txBody>
      </p:sp>
      <p:sp>
        <p:nvSpPr>
          <p:cNvPr id="14385" name="AutoShape 49"/>
          <p:cNvSpPr>
            <a:spLocks/>
          </p:cNvSpPr>
          <p:nvPr>
            <p:custDataLst>
              <p:tags r:id="rId24"/>
            </p:custDataLst>
          </p:nvPr>
        </p:nvSpPr>
        <p:spPr bwMode="auto">
          <a:xfrm>
            <a:off x="8137897" y="4893865"/>
            <a:ext cx="412998"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(100)</a:t>
            </a:r>
            <a:endParaRPr lang="fr-FR" sz="2000" dirty="0">
              <a:latin typeface="+mj-lt"/>
            </a:endParaRPr>
          </a:p>
        </p:txBody>
      </p:sp>
      <p:sp>
        <p:nvSpPr>
          <p:cNvPr id="14386" name="AutoShape 50"/>
          <p:cNvSpPr>
            <a:spLocks/>
          </p:cNvSpPr>
          <p:nvPr>
            <p:custDataLst>
              <p:tags r:id="rId25"/>
            </p:custDataLst>
          </p:nvPr>
        </p:nvSpPr>
        <p:spPr bwMode="auto">
          <a:xfrm>
            <a:off x="2453034" y="3755329"/>
            <a:ext cx="43755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(0.65)</a:t>
            </a:r>
            <a:endParaRPr lang="fr-FR" sz="2000" dirty="0">
              <a:latin typeface="+mj-lt"/>
            </a:endParaRPr>
          </a:p>
        </p:txBody>
      </p:sp>
      <p:sp>
        <p:nvSpPr>
          <p:cNvPr id="14387" name="AutoShape 51"/>
          <p:cNvSpPr>
            <a:spLocks/>
          </p:cNvSpPr>
          <p:nvPr>
            <p:custDataLst>
              <p:tags r:id="rId26"/>
            </p:custDataLst>
          </p:nvPr>
        </p:nvSpPr>
        <p:spPr bwMode="auto">
          <a:xfrm>
            <a:off x="8264029" y="3755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(4)</a:t>
            </a:r>
            <a:endParaRPr lang="fr-FR" sz="2000" dirty="0">
              <a:latin typeface="+mj-lt"/>
            </a:endParaRPr>
          </a:p>
        </p:txBody>
      </p:sp>
      <p:sp>
        <p:nvSpPr>
          <p:cNvPr id="14388" name="AutoShape 52"/>
          <p:cNvSpPr>
            <a:spLocks/>
          </p:cNvSpPr>
          <p:nvPr>
            <p:custDataLst>
              <p:tags r:id="rId27"/>
            </p:custDataLst>
          </p:nvPr>
        </p:nvSpPr>
        <p:spPr bwMode="auto">
          <a:xfrm>
            <a:off x="3959919" y="4898329"/>
            <a:ext cx="340445"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(12)</a:t>
            </a:r>
            <a:endParaRPr lang="fr-FR" sz="2000" dirty="0">
              <a:latin typeface="+mj-lt"/>
            </a:endParaRPr>
          </a:p>
        </p:txBody>
      </p:sp>
      <p:sp>
        <p:nvSpPr>
          <p:cNvPr id="14389" name="AutoShape 53"/>
          <p:cNvSpPr>
            <a:spLocks/>
          </p:cNvSpPr>
          <p:nvPr>
            <p:custDataLst>
              <p:tags r:id="rId28"/>
            </p:custDataLst>
          </p:nvPr>
        </p:nvSpPr>
        <p:spPr bwMode="auto">
          <a:xfrm>
            <a:off x="5444480" y="4898329"/>
            <a:ext cx="27012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(7)</a:t>
            </a:r>
            <a:endParaRPr lang="fr-FR" sz="2000" dirty="0">
              <a:latin typeface="+mj-lt"/>
            </a:endParaRPr>
          </a:p>
        </p:txBody>
      </p:sp>
      <p:sp>
        <p:nvSpPr>
          <p:cNvPr id="14390" name="AutoShape 54"/>
          <p:cNvSpPr>
            <a:spLocks/>
          </p:cNvSpPr>
          <p:nvPr>
            <p:custDataLst>
              <p:tags r:id="rId29"/>
            </p:custDataLst>
          </p:nvPr>
        </p:nvSpPr>
        <p:spPr bwMode="auto">
          <a:xfrm>
            <a:off x="6744866" y="4898329"/>
            <a:ext cx="367233" cy="214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gn="ctr">
              <a:lnSpc>
                <a:spcPct val="90000"/>
              </a:lnSpc>
              <a:buClr>
                <a:srgbClr val="000000"/>
              </a:buClr>
            </a:pPr>
            <a:r>
              <a:rPr lang="fr-FR" sz="1050" dirty="0">
                <a:solidFill>
                  <a:srgbClr val="000000"/>
                </a:solidFill>
                <a:latin typeface="+mj-lt"/>
              </a:rPr>
              <a:t>(2.5)</a:t>
            </a:r>
            <a:endParaRPr lang="fr-FR" sz="2000" dirty="0">
              <a:latin typeface="+mj-lt"/>
            </a:endParaRPr>
          </a:p>
        </p:txBody>
      </p:sp>
      <p:sp>
        <p:nvSpPr>
          <p:cNvPr id="14391" name="AutoShape 55"/>
          <p:cNvSpPr>
            <a:spLocks/>
          </p:cNvSpPr>
          <p:nvPr>
            <p:custDataLst>
              <p:tags r:id="rId30"/>
            </p:custDataLst>
          </p:nvPr>
        </p:nvSpPr>
        <p:spPr bwMode="auto">
          <a:xfrm>
            <a:off x="352326" y="5270028"/>
            <a:ext cx="988963"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nSpc>
                <a:spcPct val="90000"/>
              </a:lnSpc>
              <a:buClr>
                <a:srgbClr val="000000"/>
              </a:buClr>
            </a:pPr>
            <a:r>
              <a:rPr lang="fr-FR" sz="1400" dirty="0">
                <a:latin typeface="+mj-lt"/>
              </a:rPr>
              <a:t>Niveau 3</a:t>
            </a:r>
            <a:endParaRPr lang="fr-FR" sz="1600" dirty="0">
              <a:latin typeface="+mj-lt"/>
            </a:endParaRPr>
          </a:p>
        </p:txBody>
      </p:sp>
      <p:sp>
        <p:nvSpPr>
          <p:cNvPr id="14392" name="AutoShape 56"/>
          <p:cNvSpPr>
            <a:spLocks/>
          </p:cNvSpPr>
          <p:nvPr>
            <p:custDataLst>
              <p:tags r:id="rId31"/>
            </p:custDataLst>
          </p:nvPr>
        </p:nvSpPr>
        <p:spPr bwMode="auto">
          <a:xfrm>
            <a:off x="3846066" y="1661318"/>
            <a:ext cx="1169789" cy="607219"/>
          </a:xfrm>
          <a:prstGeom prst="roundRect">
            <a:avLst>
              <a:gd name="adj" fmla="val 16847"/>
            </a:avLst>
          </a:prstGeom>
          <a:gradFill rotWithShape="0">
            <a:gsLst>
              <a:gs pos="0">
                <a:srgbClr val="808785"/>
              </a:gs>
              <a:gs pos="100000">
                <a:srgbClr val="58596B"/>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Régulateur</a:t>
            </a:r>
          </a:p>
          <a:p>
            <a:pPr algn="ctr">
              <a:buClr>
                <a:srgbClr val="000000"/>
              </a:buClr>
              <a:buFont typeface="Arial" charset="0"/>
              <a:buNone/>
            </a:pPr>
            <a:r>
              <a:rPr lang="fr-FR" sz="1400" dirty="0">
                <a:solidFill>
                  <a:srgbClr val="FFFFFF"/>
                </a:solidFill>
                <a:latin typeface="+mj-lt"/>
                <a:cs typeface="Gill Sans" charset="0"/>
                <a:sym typeface="Gill Sans" charset="0"/>
              </a:rPr>
              <a:t>de tension</a:t>
            </a:r>
            <a:endParaRPr lang="fr-FR" sz="2000" dirty="0">
              <a:latin typeface="+mj-lt"/>
            </a:endParaRPr>
          </a:p>
        </p:txBody>
      </p:sp>
      <p:sp>
        <p:nvSpPr>
          <p:cNvPr id="14393" name="AutoShape 57"/>
          <p:cNvSpPr>
            <a:spLocks/>
          </p:cNvSpPr>
          <p:nvPr>
            <p:custDataLst>
              <p:tags r:id="rId32"/>
            </p:custDataLst>
          </p:nvPr>
        </p:nvSpPr>
        <p:spPr bwMode="auto">
          <a:xfrm>
            <a:off x="1729730"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Capot</a:t>
            </a:r>
            <a:endParaRPr lang="fr-FR" sz="1400" dirty="0">
              <a:solidFill>
                <a:srgbClr val="FFFFFF"/>
              </a:solidFill>
              <a:latin typeface="+mj-lt"/>
              <a:cs typeface="Gill Sans" charset="0"/>
            </a:endParaRPr>
          </a:p>
        </p:txBody>
      </p:sp>
      <p:sp>
        <p:nvSpPr>
          <p:cNvPr id="14394" name="AutoShape 58"/>
          <p:cNvSpPr>
            <a:spLocks/>
          </p:cNvSpPr>
          <p:nvPr>
            <p:custDataLst>
              <p:tags r:id="rId33"/>
            </p:custDataLst>
          </p:nvPr>
        </p:nvSpPr>
        <p:spPr bwMode="auto">
          <a:xfrm>
            <a:off x="3140620"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Face avant</a:t>
            </a:r>
          </a:p>
          <a:p>
            <a:pPr algn="ctr">
              <a:buClr>
                <a:srgbClr val="000000"/>
              </a:buClr>
              <a:buFont typeface="Arial" charset="0"/>
              <a:buNone/>
            </a:pPr>
            <a:r>
              <a:rPr lang="fr-FR" sz="1400" dirty="0">
                <a:solidFill>
                  <a:srgbClr val="FFFFFF"/>
                </a:solidFill>
                <a:latin typeface="+mj-lt"/>
                <a:cs typeface="Gill Sans" charset="0"/>
                <a:sym typeface="Gill Sans" charset="0"/>
              </a:rPr>
              <a:t>plastique</a:t>
            </a:r>
            <a:endParaRPr lang="fr-FR" sz="1400" dirty="0">
              <a:solidFill>
                <a:srgbClr val="FFFFFF"/>
              </a:solidFill>
              <a:latin typeface="+mj-lt"/>
              <a:cs typeface="Gill Sans" charset="0"/>
            </a:endParaRPr>
          </a:p>
        </p:txBody>
      </p:sp>
      <p:sp>
        <p:nvSpPr>
          <p:cNvPr id="14395" name="AutoShape 59"/>
          <p:cNvSpPr>
            <a:spLocks/>
          </p:cNvSpPr>
          <p:nvPr>
            <p:custDataLst>
              <p:tags r:id="rId34"/>
            </p:custDataLst>
          </p:nvPr>
        </p:nvSpPr>
        <p:spPr bwMode="auto">
          <a:xfrm>
            <a:off x="4551511" y="2840037"/>
            <a:ext cx="1169789" cy="607219"/>
          </a:xfrm>
          <a:prstGeom prst="roundRect">
            <a:avLst>
              <a:gd name="adj" fmla="val 16847"/>
            </a:avLst>
          </a:prstGeom>
          <a:gradFill rotWithShape="0">
            <a:gsLst>
              <a:gs pos="0">
                <a:srgbClr val="77BB41"/>
              </a:gs>
              <a:gs pos="100000">
                <a:srgbClr val="007742"/>
              </a:gs>
            </a:gsLst>
            <a:lin ang="5400000"/>
          </a:gra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buClr>
                <a:srgbClr val="000000"/>
              </a:buClr>
              <a:buFont typeface="Arial" charset="0"/>
              <a:buNone/>
            </a:pPr>
            <a:r>
              <a:rPr lang="fr-FR" sz="1400" dirty="0">
                <a:solidFill>
                  <a:srgbClr val="FFFFFF"/>
                </a:solidFill>
                <a:latin typeface="+mj-lt"/>
                <a:cs typeface="Gill Sans" charset="0"/>
                <a:sym typeface="Gill Sans" charset="0"/>
              </a:rPr>
              <a:t>Carte</a:t>
            </a:r>
          </a:p>
          <a:p>
            <a:pPr algn="ctr">
              <a:buClr>
                <a:srgbClr val="000000"/>
              </a:buClr>
              <a:buFont typeface="Arial" charset="0"/>
              <a:buNone/>
            </a:pPr>
            <a:r>
              <a:rPr lang="fr-FR" sz="1400" dirty="0">
                <a:solidFill>
                  <a:srgbClr val="FFFFFF"/>
                </a:solidFill>
                <a:latin typeface="+mj-lt"/>
                <a:cs typeface="Gill Sans" charset="0"/>
                <a:sym typeface="Gill Sans" charset="0"/>
              </a:rPr>
              <a:t>électronique</a:t>
            </a:r>
            <a:endParaRPr lang="fr-FR" sz="1400" dirty="0">
              <a:solidFill>
                <a:srgbClr val="FFFFFF"/>
              </a:solidFill>
              <a:latin typeface="+mj-lt"/>
              <a:cs typeface="Gill Sans" charset="0"/>
            </a:endParaRPr>
          </a:p>
        </p:txBody>
      </p:sp>
      <p:sp>
        <p:nvSpPr>
          <p:cNvPr id="14397" name="AutoShape 61"/>
          <p:cNvSpPr>
            <a:spLocks/>
          </p:cNvSpPr>
          <p:nvPr>
            <p:custDataLst>
              <p:tags r:id="rId35"/>
            </p:custDataLst>
          </p:nvPr>
        </p:nvSpPr>
        <p:spPr bwMode="auto">
          <a:xfrm>
            <a:off x="354558" y="2950541"/>
            <a:ext cx="988963"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nSpc>
                <a:spcPct val="90000"/>
              </a:lnSpc>
              <a:buClr>
                <a:srgbClr val="000000"/>
              </a:buClr>
            </a:pPr>
            <a:r>
              <a:rPr lang="fr-FR" sz="1400" dirty="0">
                <a:latin typeface="+mj-lt"/>
              </a:rPr>
              <a:t>Niveau 1</a:t>
            </a:r>
            <a:endParaRPr lang="fr-FR" sz="1600" dirty="0">
              <a:latin typeface="+mj-lt"/>
            </a:endParaRPr>
          </a:p>
        </p:txBody>
      </p:sp>
      <p:sp>
        <p:nvSpPr>
          <p:cNvPr id="14398" name="AutoShape 62"/>
          <p:cNvSpPr>
            <a:spLocks/>
          </p:cNvSpPr>
          <p:nvPr>
            <p:custDataLst>
              <p:tags r:id="rId36"/>
            </p:custDataLst>
          </p:nvPr>
        </p:nvSpPr>
        <p:spPr bwMode="auto">
          <a:xfrm>
            <a:off x="354558" y="4110284"/>
            <a:ext cx="988963" cy="3393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lnSpc>
                <a:spcPct val="90000"/>
              </a:lnSpc>
              <a:buClr>
                <a:srgbClr val="000000"/>
              </a:buClr>
            </a:pPr>
            <a:r>
              <a:rPr lang="fr-FR" sz="1400" dirty="0">
                <a:latin typeface="+mj-lt"/>
              </a:rPr>
              <a:t>Niveau 2</a:t>
            </a:r>
            <a:endParaRPr lang="fr-FR" sz="1600" dirty="0">
              <a:latin typeface="+mj-lt"/>
            </a:endParaRPr>
          </a:p>
        </p:txBody>
      </p:sp>
      <p:cxnSp>
        <p:nvCxnSpPr>
          <p:cNvPr id="6" name="Elbow Connector 5"/>
          <p:cNvCxnSpPr>
            <a:stCxn id="14393" idx="0"/>
            <a:endCxn id="14392" idx="2"/>
          </p:cNvCxnSpPr>
          <p:nvPr>
            <p:custDataLst>
              <p:tags r:id="rId37"/>
            </p:custDataLst>
          </p:nvPr>
        </p:nvCxnSpPr>
        <p:spPr>
          <a:xfrm rot="5400000" flipH="1" flipV="1">
            <a:off x="3087043" y="1496119"/>
            <a:ext cx="571500" cy="211633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3" name="Elbow Connector 72"/>
          <p:cNvCxnSpPr>
            <a:stCxn id="14394" idx="0"/>
            <a:endCxn id="14392" idx="2"/>
          </p:cNvCxnSpPr>
          <p:nvPr>
            <p:custDataLst>
              <p:tags r:id="rId38"/>
            </p:custDataLst>
          </p:nvPr>
        </p:nvCxnSpPr>
        <p:spPr>
          <a:xfrm rot="5400000" flipH="1" flipV="1">
            <a:off x="3792488" y="2201564"/>
            <a:ext cx="571500" cy="70544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6" name="Elbow Connector 75"/>
          <p:cNvCxnSpPr>
            <a:stCxn id="14395" idx="0"/>
            <a:endCxn id="14392" idx="2"/>
          </p:cNvCxnSpPr>
          <p:nvPr>
            <p:custDataLst>
              <p:tags r:id="rId39"/>
            </p:custDataLst>
          </p:nvPr>
        </p:nvCxnSpPr>
        <p:spPr>
          <a:xfrm rot="16200000" flipV="1">
            <a:off x="4497934" y="2201564"/>
            <a:ext cx="571500" cy="705445"/>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Elbow Connector 78"/>
          <p:cNvCxnSpPr>
            <a:stCxn id="14361" idx="0"/>
            <a:endCxn id="14392" idx="2"/>
          </p:cNvCxnSpPr>
          <p:nvPr>
            <p:custDataLst>
              <p:tags r:id="rId40"/>
            </p:custDataLst>
          </p:nvPr>
        </p:nvCxnSpPr>
        <p:spPr>
          <a:xfrm rot="16200000" flipV="1">
            <a:off x="5203379" y="1496119"/>
            <a:ext cx="571500" cy="2116336"/>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2" name="Elbow Connector 81"/>
          <p:cNvCxnSpPr>
            <a:stCxn id="14374" idx="0"/>
            <a:endCxn id="14393" idx="2"/>
          </p:cNvCxnSpPr>
          <p:nvPr>
            <p:custDataLst>
              <p:tags r:id="rId41"/>
            </p:custDataLst>
          </p:nvPr>
        </p:nvCxnSpPr>
        <p:spPr>
          <a:xfrm flipV="1">
            <a:off x="2314625" y="3447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Elbow Connector 84"/>
          <p:cNvCxnSpPr>
            <a:stCxn id="14372" idx="0"/>
            <a:endCxn id="14395" idx="2"/>
          </p:cNvCxnSpPr>
          <p:nvPr>
            <p:custDataLst>
              <p:tags r:id="rId42"/>
            </p:custDataLst>
          </p:nvPr>
        </p:nvCxnSpPr>
        <p:spPr>
          <a:xfrm rot="5400000" flipH="1" flipV="1">
            <a:off x="4163070" y="3009702"/>
            <a:ext cx="535781" cy="1410891"/>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8" name="Elbow Connector 87"/>
          <p:cNvCxnSpPr>
            <a:stCxn id="14373" idx="0"/>
            <a:endCxn id="14395" idx="2"/>
          </p:cNvCxnSpPr>
          <p:nvPr>
            <p:custDataLst>
              <p:tags r:id="rId43"/>
            </p:custDataLst>
          </p:nvPr>
        </p:nvCxnSpPr>
        <p:spPr>
          <a:xfrm flipV="1">
            <a:off x="5136406" y="3447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1" name="Elbow Connector 87"/>
          <p:cNvCxnSpPr>
            <a:stCxn id="14375" idx="0"/>
            <a:endCxn id="14361" idx="2"/>
          </p:cNvCxnSpPr>
          <p:nvPr>
            <p:custDataLst>
              <p:tags r:id="rId44"/>
            </p:custDataLst>
          </p:nvPr>
        </p:nvCxnSpPr>
        <p:spPr>
          <a:xfrm flipV="1">
            <a:off x="6547297" y="3447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4" name="Elbow Connector 93"/>
          <p:cNvCxnSpPr>
            <a:stCxn id="14376" idx="0"/>
            <a:endCxn id="14361" idx="2"/>
          </p:cNvCxnSpPr>
          <p:nvPr>
            <p:custDataLst>
              <p:tags r:id="rId45"/>
            </p:custDataLst>
          </p:nvPr>
        </p:nvCxnSpPr>
        <p:spPr>
          <a:xfrm rot="16200000" flipV="1">
            <a:off x="6984852" y="3009702"/>
            <a:ext cx="535781" cy="14108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7" name="Elbow Connector 96"/>
          <p:cNvCxnSpPr>
            <a:stCxn id="14369" idx="0"/>
            <a:endCxn id="14372" idx="2"/>
          </p:cNvCxnSpPr>
          <p:nvPr>
            <p:custDataLst>
              <p:tags r:id="rId46"/>
            </p:custDataLst>
          </p:nvPr>
        </p:nvCxnSpPr>
        <p:spPr>
          <a:xfrm rot="5400000" flipH="1" flipV="1">
            <a:off x="2752180" y="4152702"/>
            <a:ext cx="535781" cy="14108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8" name="Elbow Connector 97"/>
          <p:cNvCxnSpPr>
            <a:stCxn id="14367" idx="0"/>
            <a:endCxn id="14372" idx="2"/>
          </p:cNvCxnSpPr>
          <p:nvPr>
            <p:custDataLst>
              <p:tags r:id="rId47"/>
            </p:custDataLst>
          </p:nvPr>
        </p:nvCxnSpPr>
        <p:spPr>
          <a:xfrm flipV="1">
            <a:off x="3725515" y="4590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 name="Elbow Connector 98"/>
          <p:cNvCxnSpPr>
            <a:stCxn id="14368" idx="0"/>
            <a:endCxn id="14372" idx="2"/>
          </p:cNvCxnSpPr>
          <p:nvPr>
            <p:custDataLst>
              <p:tags r:id="rId48"/>
            </p:custDataLst>
          </p:nvPr>
        </p:nvCxnSpPr>
        <p:spPr>
          <a:xfrm rot="16200000" flipV="1">
            <a:off x="4163071" y="4152701"/>
            <a:ext cx="535781" cy="1410891"/>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Elbow Connector 87"/>
          <p:cNvCxnSpPr>
            <a:stCxn id="14370" idx="0"/>
            <a:endCxn id="14375" idx="2"/>
          </p:cNvCxnSpPr>
          <p:nvPr>
            <p:custDataLst>
              <p:tags r:id="rId49"/>
            </p:custDataLst>
          </p:nvPr>
        </p:nvCxnSpPr>
        <p:spPr>
          <a:xfrm flipV="1">
            <a:off x="6547297" y="4590256"/>
            <a:ext cx="0" cy="535781"/>
          </a:xfrm>
          <a:prstGeom prst="straightConnector1">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8" name="Elbow Connector 107"/>
          <p:cNvCxnSpPr>
            <a:stCxn id="14371" idx="0"/>
            <a:endCxn id="14375" idx="2"/>
          </p:cNvCxnSpPr>
          <p:nvPr>
            <p:custDataLst>
              <p:tags r:id="rId50"/>
            </p:custDataLst>
          </p:nvPr>
        </p:nvCxnSpPr>
        <p:spPr>
          <a:xfrm rot="16200000" flipV="1">
            <a:off x="6984852" y="4152702"/>
            <a:ext cx="535781" cy="1410890"/>
          </a:xfrm>
          <a:prstGeom prst="bentConnector3">
            <a:avLst>
              <a:gd name="adj1" fmla="val 50000"/>
            </a:avLst>
          </a:prstGeom>
          <a:noFill/>
          <a:ln w="12700">
            <a:solidFill>
              <a:srgbClr val="000000"/>
            </a:solidFill>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4" name="AutoShape 61"/>
          <p:cNvSpPr>
            <a:spLocks/>
          </p:cNvSpPr>
          <p:nvPr>
            <p:custDataLst>
              <p:tags r:id="rId51"/>
            </p:custDataLst>
          </p:nvPr>
        </p:nvSpPr>
        <p:spPr bwMode="auto">
          <a:xfrm>
            <a:off x="354557" y="1661318"/>
            <a:ext cx="3018235" cy="4688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marL="40182">
              <a:buClr>
                <a:srgbClr val="000000"/>
              </a:buClr>
            </a:pPr>
            <a:r>
              <a:rPr lang="fr-FR" sz="1400" dirty="0" smtClean="0">
                <a:latin typeface="+mj-lt"/>
              </a:rPr>
              <a:t>Niveau 0 : Tête de nomenclature</a:t>
            </a:r>
            <a:endParaRPr lang="fr-FR" sz="1600" dirty="0">
              <a:latin typeface="+mj-lt"/>
            </a:endParaRPr>
          </a:p>
        </p:txBody>
      </p:sp>
    </p:spTree>
    <p:extLst>
      <p:ext uri="{BB962C8B-B14F-4D97-AF65-F5344CB8AC3E}">
        <p14:creationId xmlns:p14="http://schemas.microsoft.com/office/powerpoint/2010/main" val="679285139"/>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p:cNvSpPr>
            <a:spLocks noGrp="1" noChangeArrowheads="1"/>
          </p:cNvSpPr>
          <p:nvPr>
            <p:ph type="title"/>
            <p:custDataLst>
              <p:tags r:id="rId1"/>
            </p:custDataLst>
          </p:nvPr>
        </p:nvSpPr>
        <p:spPr>
          <a:xfrm>
            <a:off x="629122" y="620688"/>
            <a:ext cx="8229600" cy="864096"/>
          </a:xfrm>
          <a:noFill/>
          <a:ln w="12700">
            <a:noFill/>
            <a:miter lim="800000"/>
            <a:headEnd/>
            <a:tailEnd/>
          </a:ln>
        </p:spPr>
        <p:txBody>
          <a:bodyPr vert="horz" wrap="square" lIns="90488" tIns="44450" rIns="90488" bIns="44450" numCol="1" anchor="ctr" anchorCtr="0" compatLnSpc="1">
            <a:prstTxWarp prst="textNoShape">
              <a:avLst/>
            </a:prstTxWarp>
          </a:bodyPr>
          <a:lstStyle/>
          <a:p>
            <a:pPr>
              <a:tabLst>
                <a:tab pos="3225800" algn="l"/>
              </a:tabLst>
            </a:pPr>
            <a:r>
              <a:rPr lang="fr-FR" sz="2800" dirty="0">
                <a:solidFill>
                  <a:srgbClr val="008000"/>
                </a:solidFill>
                <a:effectLst/>
                <a:latin typeface="+mn-lt"/>
              </a:rPr>
              <a:t>Usage des nomenclatures et des gammes</a:t>
            </a:r>
          </a:p>
        </p:txBody>
      </p:sp>
      <p:sp>
        <p:nvSpPr>
          <p:cNvPr id="16386" name="Rectangle 2"/>
          <p:cNvSpPr>
            <a:spLocks noGrp="1" noChangeArrowheads="1"/>
          </p:cNvSpPr>
          <p:nvPr>
            <p:ph idx="1"/>
            <p:custDataLst>
              <p:tags r:id="rId2"/>
            </p:custDataLst>
          </p:nvPr>
        </p:nvSpPr>
        <p:spPr>
          <a:xfrm>
            <a:off x="467544" y="1484785"/>
            <a:ext cx="8371656" cy="3168351"/>
          </a:xfrm>
        </p:spPr>
        <p:txBody>
          <a:bodyPr numCol="2" spcCol="360000"/>
          <a:lstStyle/>
          <a:p>
            <a:r>
              <a:rPr lang="fr-FR" dirty="0" smtClean="0">
                <a:sym typeface="Gill Sans Light" charset="0"/>
              </a:rPr>
              <a:t>NOMENCLATURES</a:t>
            </a:r>
          </a:p>
          <a:p>
            <a:pPr marL="800100" lvl="1" indent="-342900">
              <a:buFont typeface="Arial"/>
              <a:buChar char="•"/>
            </a:pPr>
            <a:r>
              <a:rPr lang="fr-FR" dirty="0" smtClean="0">
                <a:sym typeface="Gill Sans Light" charset="0"/>
              </a:rPr>
              <a:t>Calcul des quantités nécessaires (coefficients techniques)</a:t>
            </a:r>
          </a:p>
          <a:p>
            <a:pPr marL="800100" lvl="1" indent="-342900">
              <a:buFont typeface="Arial"/>
              <a:buChar char="•"/>
            </a:pPr>
            <a:r>
              <a:rPr lang="fr-FR" dirty="0" smtClean="0">
                <a:sym typeface="Gill Sans Light" charset="0"/>
              </a:rPr>
              <a:t>Calcul des pourcentages de rebut</a:t>
            </a:r>
          </a:p>
          <a:p>
            <a:pPr marL="800100" lvl="1" indent="-342900">
              <a:buFont typeface="Arial"/>
              <a:buChar char="•"/>
            </a:pPr>
            <a:r>
              <a:rPr lang="fr-FR" dirty="0" smtClean="0">
                <a:sym typeface="Gill Sans Light" charset="0"/>
              </a:rPr>
              <a:t>Définition des dates de validité</a:t>
            </a:r>
          </a:p>
          <a:p>
            <a:pPr marL="800100" lvl="1" indent="-342900">
              <a:buFont typeface="Arial"/>
              <a:buChar char="•"/>
            </a:pPr>
            <a:r>
              <a:rPr lang="fr-FR" dirty="0" smtClean="0">
                <a:sym typeface="Gill Sans Light" charset="0"/>
              </a:rPr>
              <a:t>Gestion du stock informatique</a:t>
            </a:r>
            <a:endParaRPr lang="fr-FR" dirty="0" smtClean="0"/>
          </a:p>
          <a:p>
            <a:endParaRPr lang="fr-FR" dirty="0" smtClean="0"/>
          </a:p>
          <a:p>
            <a:r>
              <a:rPr lang="fr-FR" dirty="0" smtClean="0"/>
              <a:t>GAMMES</a:t>
            </a:r>
          </a:p>
          <a:p>
            <a:pPr marL="800100" lvl="1" indent="-342900">
              <a:buFont typeface="Arial"/>
              <a:buChar char="•"/>
            </a:pPr>
            <a:r>
              <a:rPr lang="fr-FR" dirty="0" smtClean="0"/>
              <a:t>Calcul des délais </a:t>
            </a:r>
          </a:p>
          <a:p>
            <a:pPr marL="800100" lvl="1" indent="-342900">
              <a:buFont typeface="Arial"/>
              <a:buChar char="•"/>
            </a:pPr>
            <a:r>
              <a:rPr lang="fr-FR" dirty="0" smtClean="0"/>
              <a:t>Vérification de l'équilibre charge/capacité</a:t>
            </a:r>
          </a:p>
          <a:p>
            <a:pPr marL="800100" lvl="1" indent="-342900">
              <a:buFont typeface="Arial"/>
              <a:buChar char="•"/>
            </a:pPr>
            <a:r>
              <a:rPr lang="fr-FR" dirty="0" smtClean="0"/>
              <a:t>Suivi d'avancement et des performances (temps alloués vs temps passés)</a:t>
            </a:r>
          </a:p>
        </p:txBody>
      </p:sp>
      <p:sp>
        <p:nvSpPr>
          <p:cNvPr id="4" name="Rectangle 3"/>
          <p:cNvSpPr/>
          <p:nvPr>
            <p:custDataLst>
              <p:tags r:id="rId3"/>
            </p:custDataLst>
          </p:nvPr>
        </p:nvSpPr>
        <p:spPr>
          <a:xfrm>
            <a:off x="609600" y="4869160"/>
            <a:ext cx="8047858" cy="830997"/>
          </a:xfrm>
          <a:prstGeom prst="rect">
            <a:avLst/>
          </a:prstGeom>
        </p:spPr>
        <p:txBody>
          <a:bodyPr wrap="square">
            <a:spAutoFit/>
          </a:bodyPr>
          <a:lstStyle/>
          <a:p>
            <a:r>
              <a:rPr lang="fr-FR" dirty="0" smtClean="0">
                <a:latin typeface="+mj-lt"/>
                <a:sym typeface="Gill Sans Light" charset="0"/>
              </a:rPr>
              <a:t>Le couple NOMENCLATURE - GAMME sert à</a:t>
            </a:r>
            <a:r>
              <a:rPr lang="fr-FR" b="1" dirty="0" smtClean="0">
                <a:latin typeface="+mj-lt"/>
                <a:sym typeface="Gill Sans Light" charset="0"/>
              </a:rPr>
              <a:t> calculer </a:t>
            </a:r>
            <a:r>
              <a:rPr lang="fr-FR" b="1" dirty="0">
                <a:latin typeface="+mj-lt"/>
                <a:sym typeface="Gill Sans Light" charset="0"/>
              </a:rPr>
              <a:t>les coûts de </a:t>
            </a:r>
            <a:r>
              <a:rPr lang="fr-FR" b="1" dirty="0" smtClean="0">
                <a:latin typeface="+mj-lt"/>
                <a:sym typeface="Gill Sans Light" charset="0"/>
              </a:rPr>
              <a:t>revient </a:t>
            </a:r>
            <a:r>
              <a:rPr lang="fr-FR" dirty="0" smtClean="0">
                <a:latin typeface="+mj-lt"/>
                <a:sym typeface="Gill Sans Light" charset="0"/>
              </a:rPr>
              <a:t>: </a:t>
            </a:r>
            <a:r>
              <a:rPr lang="fr-FR" dirty="0" smtClean="0">
                <a:solidFill>
                  <a:srgbClr val="FF0000"/>
                </a:solidFill>
                <a:latin typeface="+mj-lt"/>
              </a:rPr>
              <a:t>Importance </a:t>
            </a:r>
            <a:r>
              <a:rPr lang="fr-FR" dirty="0">
                <a:solidFill>
                  <a:srgbClr val="FF0000"/>
                </a:solidFill>
                <a:latin typeface="+mj-lt"/>
              </a:rPr>
              <a:t>de la justesse </a:t>
            </a:r>
            <a:r>
              <a:rPr lang="fr-FR" dirty="0" smtClean="0">
                <a:solidFill>
                  <a:srgbClr val="FF0000"/>
                </a:solidFill>
                <a:latin typeface="+mj-lt"/>
              </a:rPr>
              <a:t>de ces documents</a:t>
            </a:r>
            <a:endParaRPr lang="fr-FR" dirty="0">
              <a:solidFill>
                <a:srgbClr val="FF0000"/>
              </a:solidFill>
              <a:latin typeface="+mj-lt"/>
            </a:endParaRPr>
          </a:p>
        </p:txBody>
      </p:sp>
    </p:spTree>
    <p:extLst>
      <p:ext uri="{BB962C8B-B14F-4D97-AF65-F5344CB8AC3E}">
        <p14:creationId xmlns:p14="http://schemas.microsoft.com/office/powerpoint/2010/main" val="35274347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8"/>
</p:tagLst>
</file>

<file path=ppt/tags/tag106.xml><?xml version="1.0" encoding="utf-8"?>
<p:tagLst xmlns:a="http://schemas.openxmlformats.org/drawingml/2006/main" xmlns:r="http://schemas.openxmlformats.org/officeDocument/2006/relationships" xmlns:p="http://schemas.openxmlformats.org/presentationml/2006/main">
  <p:tag name="NUM" val="9"/>
</p:tagLst>
</file>

<file path=ppt/tags/tag107.xml><?xml version="1.0" encoding="utf-8"?>
<p:tagLst xmlns:a="http://schemas.openxmlformats.org/drawingml/2006/main" xmlns:r="http://schemas.openxmlformats.org/officeDocument/2006/relationships" xmlns:p="http://schemas.openxmlformats.org/presentationml/2006/main">
  <p:tag name="NUM" val="10"/>
</p:tagLst>
</file>

<file path=ppt/tags/tag108.xml><?xml version="1.0" encoding="utf-8"?>
<p:tagLst xmlns:a="http://schemas.openxmlformats.org/drawingml/2006/main" xmlns:r="http://schemas.openxmlformats.org/officeDocument/2006/relationships" xmlns:p="http://schemas.openxmlformats.org/presentationml/2006/main">
  <p:tag name="NUM" val="11"/>
</p:tagLst>
</file>

<file path=ppt/tags/tag109.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11"/>
</p:tagLst>
</file>

<file path=ppt/tags/tag122.xml><?xml version="1.0" encoding="utf-8"?>
<p:tagLst xmlns:a="http://schemas.openxmlformats.org/drawingml/2006/main" xmlns:r="http://schemas.openxmlformats.org/officeDocument/2006/relationships" xmlns:p="http://schemas.openxmlformats.org/presentationml/2006/main">
  <p:tag name="NUM" val="12"/>
</p:tagLst>
</file>

<file path=ppt/tags/tag123.xml><?xml version="1.0" encoding="utf-8"?>
<p:tagLst xmlns:a="http://schemas.openxmlformats.org/drawingml/2006/main" xmlns:r="http://schemas.openxmlformats.org/officeDocument/2006/relationships" xmlns:p="http://schemas.openxmlformats.org/presentationml/2006/main">
  <p:tag name="NUM" val="13"/>
</p:tagLst>
</file>

<file path=ppt/tags/tag124.xml><?xml version="1.0" encoding="utf-8"?>
<p:tagLst xmlns:a="http://schemas.openxmlformats.org/drawingml/2006/main" xmlns:r="http://schemas.openxmlformats.org/officeDocument/2006/relationships" xmlns:p="http://schemas.openxmlformats.org/presentationml/2006/main">
  <p:tag name="NUM" val="14"/>
</p:tagLst>
</file>

<file path=ppt/tags/tag125.xml><?xml version="1.0" encoding="utf-8"?>
<p:tagLst xmlns:a="http://schemas.openxmlformats.org/drawingml/2006/main" xmlns:r="http://schemas.openxmlformats.org/officeDocument/2006/relationships" xmlns:p="http://schemas.openxmlformats.org/presentationml/2006/main">
  <p:tag name="NUM" val="15"/>
</p:tagLst>
</file>

<file path=ppt/tags/tag126.xml><?xml version="1.0" encoding="utf-8"?>
<p:tagLst xmlns:a="http://schemas.openxmlformats.org/drawingml/2006/main" xmlns:r="http://schemas.openxmlformats.org/officeDocument/2006/relationships" xmlns:p="http://schemas.openxmlformats.org/presentationml/2006/main">
  <p:tag name="NUM" val="16"/>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34.xml><?xml version="1.0" encoding="utf-8"?>
<p:tagLst xmlns:a="http://schemas.openxmlformats.org/drawingml/2006/main" xmlns:r="http://schemas.openxmlformats.org/officeDocument/2006/relationships" xmlns:p="http://schemas.openxmlformats.org/presentationml/2006/main">
  <p:tag name="NUM" val="8"/>
</p:tagLst>
</file>

<file path=ppt/tags/tag135.xml><?xml version="1.0" encoding="utf-8"?>
<p:tagLst xmlns:a="http://schemas.openxmlformats.org/drawingml/2006/main" xmlns:r="http://schemas.openxmlformats.org/officeDocument/2006/relationships" xmlns:p="http://schemas.openxmlformats.org/presentationml/2006/main">
  <p:tag name="NUM" val="9"/>
</p:tagLst>
</file>

<file path=ppt/tags/tag136.xml><?xml version="1.0" encoding="utf-8"?>
<p:tagLst xmlns:a="http://schemas.openxmlformats.org/drawingml/2006/main" xmlns:r="http://schemas.openxmlformats.org/officeDocument/2006/relationships" xmlns:p="http://schemas.openxmlformats.org/presentationml/2006/main">
  <p:tag name="NUM" val="10"/>
</p:tagLst>
</file>

<file path=ppt/tags/tag137.xml><?xml version="1.0" encoding="utf-8"?>
<p:tagLst xmlns:a="http://schemas.openxmlformats.org/drawingml/2006/main" xmlns:r="http://schemas.openxmlformats.org/officeDocument/2006/relationships" xmlns:p="http://schemas.openxmlformats.org/presentationml/2006/main">
  <p:tag name="NUM" val="11"/>
</p:tagLst>
</file>

<file path=ppt/tags/tag138.xml><?xml version="1.0" encoding="utf-8"?>
<p:tagLst xmlns:a="http://schemas.openxmlformats.org/drawingml/2006/main" xmlns:r="http://schemas.openxmlformats.org/officeDocument/2006/relationships" xmlns:p="http://schemas.openxmlformats.org/presentationml/2006/main">
  <p:tag name="NUM" val="12"/>
</p:tagLst>
</file>

<file path=ppt/tags/tag139.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14"/>
</p:tagLst>
</file>

<file path=ppt/tags/tag141.xml><?xml version="1.0" encoding="utf-8"?>
<p:tagLst xmlns:a="http://schemas.openxmlformats.org/drawingml/2006/main" xmlns:r="http://schemas.openxmlformats.org/officeDocument/2006/relationships" xmlns:p="http://schemas.openxmlformats.org/presentationml/2006/main">
  <p:tag name="NUM" val="15"/>
</p:tagLst>
</file>

<file path=ppt/tags/tag142.xml><?xml version="1.0" encoding="utf-8"?>
<p:tagLst xmlns:a="http://schemas.openxmlformats.org/drawingml/2006/main" xmlns:r="http://schemas.openxmlformats.org/officeDocument/2006/relationships" xmlns:p="http://schemas.openxmlformats.org/presentationml/2006/main">
  <p:tag name="NUM" val="16"/>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31"/>
</p:tagLst>
</file>

<file path=ppt/tags/tag161.xml><?xml version="1.0" encoding="utf-8"?>
<p:tagLst xmlns:a="http://schemas.openxmlformats.org/drawingml/2006/main" xmlns:r="http://schemas.openxmlformats.org/officeDocument/2006/relationships" xmlns:p="http://schemas.openxmlformats.org/presentationml/2006/main">
  <p:tag name="NUM" val="32"/>
</p:tagLst>
</file>

<file path=ppt/tags/tag162.xml><?xml version="1.0" encoding="utf-8"?>
<p:tagLst xmlns:a="http://schemas.openxmlformats.org/drawingml/2006/main" xmlns:r="http://schemas.openxmlformats.org/officeDocument/2006/relationships" xmlns:p="http://schemas.openxmlformats.org/presentationml/2006/main">
  <p:tag name="NUM" val="33"/>
</p:tagLst>
</file>

<file path=ppt/tags/tag163.xml><?xml version="1.0" encoding="utf-8"?>
<p:tagLst xmlns:a="http://schemas.openxmlformats.org/drawingml/2006/main" xmlns:r="http://schemas.openxmlformats.org/officeDocument/2006/relationships" xmlns:p="http://schemas.openxmlformats.org/presentationml/2006/main">
  <p:tag name="NUM" val="31"/>
</p:tagLst>
</file>

<file path=ppt/tags/tag164.xml><?xml version="1.0" encoding="utf-8"?>
<p:tagLst xmlns:a="http://schemas.openxmlformats.org/drawingml/2006/main" xmlns:r="http://schemas.openxmlformats.org/officeDocument/2006/relationships" xmlns:p="http://schemas.openxmlformats.org/presentationml/2006/main">
  <p:tag name="NUM" val="32"/>
</p:tagLst>
</file>

<file path=ppt/tags/tag165.xml><?xml version="1.0" encoding="utf-8"?>
<p:tagLst xmlns:a="http://schemas.openxmlformats.org/drawingml/2006/main" xmlns:r="http://schemas.openxmlformats.org/officeDocument/2006/relationships" xmlns:p="http://schemas.openxmlformats.org/presentationml/2006/main">
  <p:tag name="NUM" val="33"/>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5"/>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7"/>
</p:tagLst>
</file>

<file path=ppt/tags/tag173.xml><?xml version="1.0" encoding="utf-8"?>
<p:tagLst xmlns:a="http://schemas.openxmlformats.org/drawingml/2006/main" xmlns:r="http://schemas.openxmlformats.org/officeDocument/2006/relationships" xmlns:p="http://schemas.openxmlformats.org/presentationml/2006/main">
  <p:tag name="NUM" val="8"/>
</p:tagLst>
</file>

<file path=ppt/tags/tag174.xml><?xml version="1.0" encoding="utf-8"?>
<p:tagLst xmlns:a="http://schemas.openxmlformats.org/drawingml/2006/main" xmlns:r="http://schemas.openxmlformats.org/officeDocument/2006/relationships" xmlns:p="http://schemas.openxmlformats.org/presentationml/2006/main">
  <p:tag name="NUM" val="9"/>
</p:tagLst>
</file>

<file path=ppt/tags/tag175.xml><?xml version="1.0" encoding="utf-8"?>
<p:tagLst xmlns:a="http://schemas.openxmlformats.org/drawingml/2006/main" xmlns:r="http://schemas.openxmlformats.org/officeDocument/2006/relationships" xmlns:p="http://schemas.openxmlformats.org/presentationml/2006/main">
  <p:tag name="NUM" val="10"/>
</p:tagLst>
</file>

<file path=ppt/tags/tag176.xml><?xml version="1.0" encoding="utf-8"?>
<p:tagLst xmlns:a="http://schemas.openxmlformats.org/drawingml/2006/main" xmlns:r="http://schemas.openxmlformats.org/officeDocument/2006/relationships" xmlns:p="http://schemas.openxmlformats.org/presentationml/2006/main">
  <p:tag name="NUM" val="11"/>
</p:tagLst>
</file>

<file path=ppt/tags/tag177.xml><?xml version="1.0" encoding="utf-8"?>
<p:tagLst xmlns:a="http://schemas.openxmlformats.org/drawingml/2006/main" xmlns:r="http://schemas.openxmlformats.org/officeDocument/2006/relationships" xmlns:p="http://schemas.openxmlformats.org/presentationml/2006/main">
  <p:tag name="NUM" val="12"/>
</p:tagLst>
</file>

<file path=ppt/tags/tag178.xml><?xml version="1.0" encoding="utf-8"?>
<p:tagLst xmlns:a="http://schemas.openxmlformats.org/drawingml/2006/main" xmlns:r="http://schemas.openxmlformats.org/officeDocument/2006/relationships" xmlns:p="http://schemas.openxmlformats.org/presentationml/2006/main">
  <p:tag name="NUM" val="13"/>
</p:tagLst>
</file>

<file path=ppt/tags/tag179.xml><?xml version="1.0" encoding="utf-8"?>
<p:tagLst xmlns:a="http://schemas.openxmlformats.org/drawingml/2006/main" xmlns:r="http://schemas.openxmlformats.org/officeDocument/2006/relationships" xmlns:p="http://schemas.openxmlformats.org/presentationml/2006/main">
  <p:tag name="NUM" val="14"/>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15"/>
</p:tagLst>
</file>

<file path=ppt/tags/tag181.xml><?xml version="1.0" encoding="utf-8"?>
<p:tagLst xmlns:a="http://schemas.openxmlformats.org/drawingml/2006/main" xmlns:r="http://schemas.openxmlformats.org/officeDocument/2006/relationships" xmlns:p="http://schemas.openxmlformats.org/presentationml/2006/main">
  <p:tag name="NUM" val="16"/>
</p:tagLst>
</file>

<file path=ppt/tags/tag182.xml><?xml version="1.0" encoding="utf-8"?>
<p:tagLst xmlns:a="http://schemas.openxmlformats.org/drawingml/2006/main" xmlns:r="http://schemas.openxmlformats.org/officeDocument/2006/relationships" xmlns:p="http://schemas.openxmlformats.org/presentationml/2006/main">
  <p:tag name="NUM" val="17"/>
</p:tagLst>
</file>

<file path=ppt/tags/tag183.xml><?xml version="1.0" encoding="utf-8"?>
<p:tagLst xmlns:a="http://schemas.openxmlformats.org/drawingml/2006/main" xmlns:r="http://schemas.openxmlformats.org/officeDocument/2006/relationships" xmlns:p="http://schemas.openxmlformats.org/presentationml/2006/main">
  <p:tag name="NUM" val="18"/>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7"/>
</p:tagLst>
</file>

<file path=ppt/tags/tag191.xml><?xml version="1.0" encoding="utf-8"?>
<p:tagLst xmlns:a="http://schemas.openxmlformats.org/drawingml/2006/main" xmlns:r="http://schemas.openxmlformats.org/officeDocument/2006/relationships" xmlns:p="http://schemas.openxmlformats.org/presentationml/2006/main">
  <p:tag name="NUM" val="8"/>
</p:tagLst>
</file>

<file path=ppt/tags/tag192.xml><?xml version="1.0" encoding="utf-8"?>
<p:tagLst xmlns:a="http://schemas.openxmlformats.org/drawingml/2006/main" xmlns:r="http://schemas.openxmlformats.org/officeDocument/2006/relationships" xmlns:p="http://schemas.openxmlformats.org/presentationml/2006/main">
  <p:tag name="NUM" val="9"/>
</p:tagLst>
</file>

<file path=ppt/tags/tag193.xml><?xml version="1.0" encoding="utf-8"?>
<p:tagLst xmlns:a="http://schemas.openxmlformats.org/drawingml/2006/main" xmlns:r="http://schemas.openxmlformats.org/officeDocument/2006/relationships" xmlns:p="http://schemas.openxmlformats.org/presentationml/2006/main">
  <p:tag name="NUM" val="10"/>
</p:tagLst>
</file>

<file path=ppt/tags/tag194.xml><?xml version="1.0" encoding="utf-8"?>
<p:tagLst xmlns:a="http://schemas.openxmlformats.org/drawingml/2006/main" xmlns:r="http://schemas.openxmlformats.org/officeDocument/2006/relationships" xmlns:p="http://schemas.openxmlformats.org/presentationml/2006/main">
  <p:tag name="NUM" val="11"/>
</p:tagLst>
</file>

<file path=ppt/tags/tag195.xml><?xml version="1.0" encoding="utf-8"?>
<p:tagLst xmlns:a="http://schemas.openxmlformats.org/drawingml/2006/main" xmlns:r="http://schemas.openxmlformats.org/officeDocument/2006/relationships" xmlns:p="http://schemas.openxmlformats.org/presentationml/2006/main">
  <p:tag name="NUM" val="12"/>
</p:tagLst>
</file>

<file path=ppt/tags/tag196.xml><?xml version="1.0" encoding="utf-8"?>
<p:tagLst xmlns:a="http://schemas.openxmlformats.org/drawingml/2006/main" xmlns:r="http://schemas.openxmlformats.org/officeDocument/2006/relationships" xmlns:p="http://schemas.openxmlformats.org/presentationml/2006/main">
  <p:tag name="NUM" val="13"/>
</p:tagLst>
</file>

<file path=ppt/tags/tag197.xml><?xml version="1.0" encoding="utf-8"?>
<p:tagLst xmlns:a="http://schemas.openxmlformats.org/drawingml/2006/main" xmlns:r="http://schemas.openxmlformats.org/officeDocument/2006/relationships" xmlns:p="http://schemas.openxmlformats.org/presentationml/2006/main">
  <p:tag name="NUM" val="14"/>
</p:tagLst>
</file>

<file path=ppt/tags/tag198.xml><?xml version="1.0" encoding="utf-8"?>
<p:tagLst xmlns:a="http://schemas.openxmlformats.org/drawingml/2006/main" xmlns:r="http://schemas.openxmlformats.org/officeDocument/2006/relationships" xmlns:p="http://schemas.openxmlformats.org/presentationml/2006/main">
  <p:tag name="NUM" val="15"/>
</p:tagLst>
</file>

<file path=ppt/tags/tag199.xml><?xml version="1.0" encoding="utf-8"?>
<p:tagLst xmlns:a="http://schemas.openxmlformats.org/drawingml/2006/main" xmlns:r="http://schemas.openxmlformats.org/officeDocument/2006/relationships" xmlns:p="http://schemas.openxmlformats.org/presentationml/2006/main">
  <p:tag name="NUM" val="16"/>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00.xml><?xml version="1.0" encoding="utf-8"?>
<p:tagLst xmlns:a="http://schemas.openxmlformats.org/drawingml/2006/main" xmlns:r="http://schemas.openxmlformats.org/officeDocument/2006/relationships" xmlns:p="http://schemas.openxmlformats.org/presentationml/2006/main">
  <p:tag name="NUM" val="17"/>
</p:tagLst>
</file>

<file path=ppt/tags/tag201.xml><?xml version="1.0" encoding="utf-8"?>
<p:tagLst xmlns:a="http://schemas.openxmlformats.org/drawingml/2006/main" xmlns:r="http://schemas.openxmlformats.org/officeDocument/2006/relationships" xmlns:p="http://schemas.openxmlformats.org/presentationml/2006/main">
  <p:tag name="NUM" val="18"/>
</p:tagLst>
</file>

<file path=ppt/tags/tag202.xml><?xml version="1.0" encoding="utf-8"?>
<p:tagLst xmlns:a="http://schemas.openxmlformats.org/drawingml/2006/main" xmlns:r="http://schemas.openxmlformats.org/officeDocument/2006/relationships" xmlns:p="http://schemas.openxmlformats.org/presentationml/2006/main">
  <p:tag name="NUM" val="19"/>
</p:tagLst>
</file>

<file path=ppt/tags/tag203.xml><?xml version="1.0" encoding="utf-8"?>
<p:tagLst xmlns:a="http://schemas.openxmlformats.org/drawingml/2006/main" xmlns:r="http://schemas.openxmlformats.org/officeDocument/2006/relationships" xmlns:p="http://schemas.openxmlformats.org/presentationml/2006/main">
  <p:tag name="NUM" val="20"/>
</p:tagLst>
</file>

<file path=ppt/tags/tag204.xml><?xml version="1.0" encoding="utf-8"?>
<p:tagLst xmlns:a="http://schemas.openxmlformats.org/drawingml/2006/main" xmlns:r="http://schemas.openxmlformats.org/officeDocument/2006/relationships" xmlns:p="http://schemas.openxmlformats.org/presentationml/2006/main">
  <p:tag name="NUM" val="21"/>
</p:tagLst>
</file>

<file path=ppt/tags/tag205.xml><?xml version="1.0" encoding="utf-8"?>
<p:tagLst xmlns:a="http://schemas.openxmlformats.org/drawingml/2006/main" xmlns:r="http://schemas.openxmlformats.org/officeDocument/2006/relationships" xmlns:p="http://schemas.openxmlformats.org/presentationml/2006/main">
  <p:tag name="NUM" val="22"/>
</p:tagLst>
</file>

<file path=ppt/tags/tag206.xml><?xml version="1.0" encoding="utf-8"?>
<p:tagLst xmlns:a="http://schemas.openxmlformats.org/drawingml/2006/main" xmlns:r="http://schemas.openxmlformats.org/officeDocument/2006/relationships" xmlns:p="http://schemas.openxmlformats.org/presentationml/2006/main">
  <p:tag name="NUM" val="23"/>
</p:tagLst>
</file>

<file path=ppt/tags/tag207.xml><?xml version="1.0" encoding="utf-8"?>
<p:tagLst xmlns:a="http://schemas.openxmlformats.org/drawingml/2006/main" xmlns:r="http://schemas.openxmlformats.org/officeDocument/2006/relationships" xmlns:p="http://schemas.openxmlformats.org/presentationml/2006/main">
  <p:tag name="NUM" val="24"/>
</p:tagLst>
</file>

<file path=ppt/tags/tag208.xml><?xml version="1.0" encoding="utf-8"?>
<p:tagLst xmlns:a="http://schemas.openxmlformats.org/drawingml/2006/main" xmlns:r="http://schemas.openxmlformats.org/officeDocument/2006/relationships" xmlns:p="http://schemas.openxmlformats.org/presentationml/2006/main">
  <p:tag name="NUM" val="25"/>
</p:tagLst>
</file>

<file path=ppt/tags/tag209.xml><?xml version="1.0" encoding="utf-8"?>
<p:tagLst xmlns:a="http://schemas.openxmlformats.org/drawingml/2006/main" xmlns:r="http://schemas.openxmlformats.org/officeDocument/2006/relationships" xmlns:p="http://schemas.openxmlformats.org/presentationml/2006/main">
  <p:tag name="NUM" val="26"/>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10.xml><?xml version="1.0" encoding="utf-8"?>
<p:tagLst xmlns:a="http://schemas.openxmlformats.org/drawingml/2006/main" xmlns:r="http://schemas.openxmlformats.org/officeDocument/2006/relationships" xmlns:p="http://schemas.openxmlformats.org/presentationml/2006/main">
  <p:tag name="NUM" val="27"/>
</p:tagLst>
</file>

<file path=ppt/tags/tag211.xml><?xml version="1.0" encoding="utf-8"?>
<p:tagLst xmlns:a="http://schemas.openxmlformats.org/drawingml/2006/main" xmlns:r="http://schemas.openxmlformats.org/officeDocument/2006/relationships" xmlns:p="http://schemas.openxmlformats.org/presentationml/2006/main">
  <p:tag name="NUM" val="28"/>
</p:tagLst>
</file>

<file path=ppt/tags/tag212.xml><?xml version="1.0" encoding="utf-8"?>
<p:tagLst xmlns:a="http://schemas.openxmlformats.org/drawingml/2006/main" xmlns:r="http://schemas.openxmlformats.org/officeDocument/2006/relationships" xmlns:p="http://schemas.openxmlformats.org/presentationml/2006/main">
  <p:tag name="NUM" val="29"/>
</p:tagLst>
</file>

<file path=ppt/tags/tag213.xml><?xml version="1.0" encoding="utf-8"?>
<p:tagLst xmlns:a="http://schemas.openxmlformats.org/drawingml/2006/main" xmlns:r="http://schemas.openxmlformats.org/officeDocument/2006/relationships" xmlns:p="http://schemas.openxmlformats.org/presentationml/2006/main">
  <p:tag name="NUM" val="30"/>
</p:tagLst>
</file>

<file path=ppt/tags/tag214.xml><?xml version="1.0" encoding="utf-8"?>
<p:tagLst xmlns:a="http://schemas.openxmlformats.org/drawingml/2006/main" xmlns:r="http://schemas.openxmlformats.org/officeDocument/2006/relationships" xmlns:p="http://schemas.openxmlformats.org/presentationml/2006/main">
  <p:tag name="NUM" val="31"/>
</p:tagLst>
</file>

<file path=ppt/tags/tag215.xml><?xml version="1.0" encoding="utf-8"?>
<p:tagLst xmlns:a="http://schemas.openxmlformats.org/drawingml/2006/main" xmlns:r="http://schemas.openxmlformats.org/officeDocument/2006/relationships" xmlns:p="http://schemas.openxmlformats.org/presentationml/2006/main">
  <p:tag name="NUM" val="32"/>
</p:tagLst>
</file>

<file path=ppt/tags/tag216.xml><?xml version="1.0" encoding="utf-8"?>
<p:tagLst xmlns:a="http://schemas.openxmlformats.org/drawingml/2006/main" xmlns:r="http://schemas.openxmlformats.org/officeDocument/2006/relationships" xmlns:p="http://schemas.openxmlformats.org/presentationml/2006/main">
  <p:tag name="NUM" val="33"/>
</p:tagLst>
</file>

<file path=ppt/tags/tag217.xml><?xml version="1.0" encoding="utf-8"?>
<p:tagLst xmlns:a="http://schemas.openxmlformats.org/drawingml/2006/main" xmlns:r="http://schemas.openxmlformats.org/officeDocument/2006/relationships" xmlns:p="http://schemas.openxmlformats.org/presentationml/2006/main">
  <p:tag name="NUM" val="34"/>
</p:tagLst>
</file>

<file path=ppt/tags/tag218.xml><?xml version="1.0" encoding="utf-8"?>
<p:tagLst xmlns:a="http://schemas.openxmlformats.org/drawingml/2006/main" xmlns:r="http://schemas.openxmlformats.org/officeDocument/2006/relationships" xmlns:p="http://schemas.openxmlformats.org/presentationml/2006/main">
  <p:tag name="NUM" val="35"/>
</p:tagLst>
</file>

<file path=ppt/tags/tag219.xml><?xml version="1.0" encoding="utf-8"?>
<p:tagLst xmlns:a="http://schemas.openxmlformats.org/drawingml/2006/main" xmlns:r="http://schemas.openxmlformats.org/officeDocument/2006/relationships" xmlns:p="http://schemas.openxmlformats.org/presentationml/2006/main">
  <p:tag name="NUM" val="3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20.xml><?xml version="1.0" encoding="utf-8"?>
<p:tagLst xmlns:a="http://schemas.openxmlformats.org/drawingml/2006/main" xmlns:r="http://schemas.openxmlformats.org/officeDocument/2006/relationships" xmlns:p="http://schemas.openxmlformats.org/presentationml/2006/main">
  <p:tag name="NUM" val="37"/>
</p:tagLst>
</file>

<file path=ppt/tags/tag221.xml><?xml version="1.0" encoding="utf-8"?>
<p:tagLst xmlns:a="http://schemas.openxmlformats.org/drawingml/2006/main" xmlns:r="http://schemas.openxmlformats.org/officeDocument/2006/relationships" xmlns:p="http://schemas.openxmlformats.org/presentationml/2006/main">
  <p:tag name="NUM" val="38"/>
</p:tagLst>
</file>

<file path=ppt/tags/tag222.xml><?xml version="1.0" encoding="utf-8"?>
<p:tagLst xmlns:a="http://schemas.openxmlformats.org/drawingml/2006/main" xmlns:r="http://schemas.openxmlformats.org/officeDocument/2006/relationships" xmlns:p="http://schemas.openxmlformats.org/presentationml/2006/main">
  <p:tag name="NUM" val="39"/>
</p:tagLst>
</file>

<file path=ppt/tags/tag223.xml><?xml version="1.0" encoding="utf-8"?>
<p:tagLst xmlns:a="http://schemas.openxmlformats.org/drawingml/2006/main" xmlns:r="http://schemas.openxmlformats.org/officeDocument/2006/relationships" xmlns:p="http://schemas.openxmlformats.org/presentationml/2006/main">
  <p:tag name="NUM" val="40"/>
</p:tagLst>
</file>

<file path=ppt/tags/tag224.xml><?xml version="1.0" encoding="utf-8"?>
<p:tagLst xmlns:a="http://schemas.openxmlformats.org/drawingml/2006/main" xmlns:r="http://schemas.openxmlformats.org/officeDocument/2006/relationships" xmlns:p="http://schemas.openxmlformats.org/presentationml/2006/main">
  <p:tag name="NUM" val="41"/>
</p:tagLst>
</file>

<file path=ppt/tags/tag225.xml><?xml version="1.0" encoding="utf-8"?>
<p:tagLst xmlns:a="http://schemas.openxmlformats.org/drawingml/2006/main" xmlns:r="http://schemas.openxmlformats.org/officeDocument/2006/relationships" xmlns:p="http://schemas.openxmlformats.org/presentationml/2006/main">
  <p:tag name="NUM" val="42"/>
</p:tagLst>
</file>

<file path=ppt/tags/tag226.xml><?xml version="1.0" encoding="utf-8"?>
<p:tagLst xmlns:a="http://schemas.openxmlformats.org/drawingml/2006/main" xmlns:r="http://schemas.openxmlformats.org/officeDocument/2006/relationships" xmlns:p="http://schemas.openxmlformats.org/presentationml/2006/main">
  <p:tag name="NUM" val="43"/>
</p:tagLst>
</file>

<file path=ppt/tags/tag227.xml><?xml version="1.0" encoding="utf-8"?>
<p:tagLst xmlns:a="http://schemas.openxmlformats.org/drawingml/2006/main" xmlns:r="http://schemas.openxmlformats.org/officeDocument/2006/relationships" xmlns:p="http://schemas.openxmlformats.org/presentationml/2006/main">
  <p:tag name="NUM" val="44"/>
</p:tagLst>
</file>

<file path=ppt/tags/tag228.xml><?xml version="1.0" encoding="utf-8"?>
<p:tagLst xmlns:a="http://schemas.openxmlformats.org/drawingml/2006/main" xmlns:r="http://schemas.openxmlformats.org/officeDocument/2006/relationships" xmlns:p="http://schemas.openxmlformats.org/presentationml/2006/main">
  <p:tag name="NUM" val="45"/>
</p:tagLst>
</file>

<file path=ppt/tags/tag229.xml><?xml version="1.0" encoding="utf-8"?>
<p:tagLst xmlns:a="http://schemas.openxmlformats.org/drawingml/2006/main" xmlns:r="http://schemas.openxmlformats.org/officeDocument/2006/relationships" xmlns:p="http://schemas.openxmlformats.org/presentationml/2006/main">
  <p:tag name="NUM" val="46"/>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30.xml><?xml version="1.0" encoding="utf-8"?>
<p:tagLst xmlns:a="http://schemas.openxmlformats.org/drawingml/2006/main" xmlns:r="http://schemas.openxmlformats.org/officeDocument/2006/relationships" xmlns:p="http://schemas.openxmlformats.org/presentationml/2006/main">
  <p:tag name="NUM" val="47"/>
</p:tagLst>
</file>

<file path=ppt/tags/tag231.xml><?xml version="1.0" encoding="utf-8"?>
<p:tagLst xmlns:a="http://schemas.openxmlformats.org/drawingml/2006/main" xmlns:r="http://schemas.openxmlformats.org/officeDocument/2006/relationships" xmlns:p="http://schemas.openxmlformats.org/presentationml/2006/main">
  <p:tag name="NUM" val="48"/>
</p:tagLst>
</file>

<file path=ppt/tags/tag232.xml><?xml version="1.0" encoding="utf-8"?>
<p:tagLst xmlns:a="http://schemas.openxmlformats.org/drawingml/2006/main" xmlns:r="http://schemas.openxmlformats.org/officeDocument/2006/relationships" xmlns:p="http://schemas.openxmlformats.org/presentationml/2006/main">
  <p:tag name="NUM" val="49"/>
</p:tagLst>
</file>

<file path=ppt/tags/tag233.xml><?xml version="1.0" encoding="utf-8"?>
<p:tagLst xmlns:a="http://schemas.openxmlformats.org/drawingml/2006/main" xmlns:r="http://schemas.openxmlformats.org/officeDocument/2006/relationships" xmlns:p="http://schemas.openxmlformats.org/presentationml/2006/main">
  <p:tag name="NUM" val="50"/>
</p:tagLst>
</file>

<file path=ppt/tags/tag234.xml><?xml version="1.0" encoding="utf-8"?>
<p:tagLst xmlns:a="http://schemas.openxmlformats.org/drawingml/2006/main" xmlns:r="http://schemas.openxmlformats.org/officeDocument/2006/relationships" xmlns:p="http://schemas.openxmlformats.org/presentationml/2006/main">
  <p:tag name="NUM" val="51"/>
</p:tagLst>
</file>

<file path=ppt/tags/tag235.xml><?xml version="1.0" encoding="utf-8"?>
<p:tagLst xmlns:a="http://schemas.openxmlformats.org/drawingml/2006/main" xmlns:r="http://schemas.openxmlformats.org/officeDocument/2006/relationships" xmlns:p="http://schemas.openxmlformats.org/presentationml/2006/main">
  <p:tag name="NUM" val="52"/>
</p:tagLst>
</file>

<file path=ppt/tags/tag236.xml><?xml version="1.0" encoding="utf-8"?>
<p:tagLst xmlns:a="http://schemas.openxmlformats.org/drawingml/2006/main" xmlns:r="http://schemas.openxmlformats.org/officeDocument/2006/relationships" xmlns:p="http://schemas.openxmlformats.org/presentationml/2006/main">
  <p:tag name="NUM" val="53"/>
</p:tagLst>
</file>

<file path=ppt/tags/tag237.xml><?xml version="1.0" encoding="utf-8"?>
<p:tagLst xmlns:a="http://schemas.openxmlformats.org/drawingml/2006/main" xmlns:r="http://schemas.openxmlformats.org/officeDocument/2006/relationships" xmlns:p="http://schemas.openxmlformats.org/presentationml/2006/main">
  <p:tag name="NUM" val="54"/>
</p:tagLst>
</file>

<file path=ppt/tags/tag238.xml><?xml version="1.0" encoding="utf-8"?>
<p:tagLst xmlns:a="http://schemas.openxmlformats.org/drawingml/2006/main" xmlns:r="http://schemas.openxmlformats.org/officeDocument/2006/relationships" xmlns:p="http://schemas.openxmlformats.org/presentationml/2006/main">
  <p:tag name="NUM" val="55"/>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5"/>
</p:tagLst>
</file>

<file path=ppt/tags/tag244.xml><?xml version="1.0" encoding="utf-8"?>
<p:tagLst xmlns:a="http://schemas.openxmlformats.org/drawingml/2006/main" xmlns:r="http://schemas.openxmlformats.org/officeDocument/2006/relationships" xmlns:p="http://schemas.openxmlformats.org/presentationml/2006/main">
  <p:tag name="NUM" val="6"/>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4"/>
</p:tagLst>
</file>

<file path=ppt/tags/tag249.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50.xml><?xml version="1.0" encoding="utf-8"?>
<p:tagLst xmlns:a="http://schemas.openxmlformats.org/drawingml/2006/main" xmlns:r="http://schemas.openxmlformats.org/officeDocument/2006/relationships" xmlns:p="http://schemas.openxmlformats.org/presentationml/2006/main">
  <p:tag name="NUM" val="6"/>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3"/>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13"/>
</p:tagLst>
</file>

<file path=ppt/tags/tag257.xml><?xml version="1.0" encoding="utf-8"?>
<p:tagLst xmlns:a="http://schemas.openxmlformats.org/drawingml/2006/main" xmlns:r="http://schemas.openxmlformats.org/officeDocument/2006/relationships" xmlns:p="http://schemas.openxmlformats.org/presentationml/2006/main">
  <p:tag name="NUM" val="14"/>
</p:tagLst>
</file>

<file path=ppt/tags/tag258.xml><?xml version="1.0" encoding="utf-8"?>
<p:tagLst xmlns:a="http://schemas.openxmlformats.org/drawingml/2006/main" xmlns:r="http://schemas.openxmlformats.org/officeDocument/2006/relationships" xmlns:p="http://schemas.openxmlformats.org/presentationml/2006/main">
  <p:tag name="NUM" val="15"/>
</p:tagLst>
</file>

<file path=ppt/tags/tag259.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12"/>
</p:tagLst>
</file>

<file path=ppt/tags/tag261.xml><?xml version="1.0" encoding="utf-8"?>
<p:tagLst xmlns:a="http://schemas.openxmlformats.org/drawingml/2006/main" xmlns:r="http://schemas.openxmlformats.org/officeDocument/2006/relationships" xmlns:p="http://schemas.openxmlformats.org/presentationml/2006/main">
  <p:tag name="NUM" val="16"/>
</p:tagLst>
</file>

<file path=ppt/tags/tag262.xml><?xml version="1.0" encoding="utf-8"?>
<p:tagLst xmlns:a="http://schemas.openxmlformats.org/drawingml/2006/main" xmlns:r="http://schemas.openxmlformats.org/officeDocument/2006/relationships" xmlns:p="http://schemas.openxmlformats.org/presentationml/2006/main">
  <p:tag name="NUM" val="17"/>
</p:tagLst>
</file>

<file path=ppt/tags/tag263.xml><?xml version="1.0" encoding="utf-8"?>
<p:tagLst xmlns:a="http://schemas.openxmlformats.org/drawingml/2006/main" xmlns:r="http://schemas.openxmlformats.org/officeDocument/2006/relationships" xmlns:p="http://schemas.openxmlformats.org/presentationml/2006/main">
  <p:tag name="NUM" val="18"/>
</p:tagLst>
</file>

<file path=ppt/tags/tag264.xml><?xml version="1.0" encoding="utf-8"?>
<p:tagLst xmlns:a="http://schemas.openxmlformats.org/drawingml/2006/main" xmlns:r="http://schemas.openxmlformats.org/officeDocument/2006/relationships" xmlns:p="http://schemas.openxmlformats.org/presentationml/2006/main">
  <p:tag name="NUM" val="19"/>
</p:tagLst>
</file>

<file path=ppt/tags/tag265.xml><?xml version="1.0" encoding="utf-8"?>
<p:tagLst xmlns:a="http://schemas.openxmlformats.org/drawingml/2006/main" xmlns:r="http://schemas.openxmlformats.org/officeDocument/2006/relationships" xmlns:p="http://schemas.openxmlformats.org/presentationml/2006/main">
  <p:tag name="NUM" val="21"/>
</p:tagLst>
</file>

<file path=ppt/tags/tag266.xml><?xml version="1.0" encoding="utf-8"?>
<p:tagLst xmlns:a="http://schemas.openxmlformats.org/drawingml/2006/main" xmlns:r="http://schemas.openxmlformats.org/officeDocument/2006/relationships" xmlns:p="http://schemas.openxmlformats.org/presentationml/2006/main">
  <p:tag name="NUM" val="22"/>
</p:tagLst>
</file>

<file path=ppt/tags/tag267.xml><?xml version="1.0" encoding="utf-8"?>
<p:tagLst xmlns:a="http://schemas.openxmlformats.org/drawingml/2006/main" xmlns:r="http://schemas.openxmlformats.org/officeDocument/2006/relationships" xmlns:p="http://schemas.openxmlformats.org/presentationml/2006/main">
  <p:tag name="NUM" val="23"/>
</p:tagLst>
</file>

<file path=ppt/tags/tag268.xml><?xml version="1.0" encoding="utf-8"?>
<p:tagLst xmlns:a="http://schemas.openxmlformats.org/drawingml/2006/main" xmlns:r="http://schemas.openxmlformats.org/officeDocument/2006/relationships" xmlns:p="http://schemas.openxmlformats.org/presentationml/2006/main">
  <p:tag name="NUM" val="26"/>
</p:tagLst>
</file>

<file path=ppt/tags/tag269.xml><?xml version="1.0" encoding="utf-8"?>
<p:tagLst xmlns:a="http://schemas.openxmlformats.org/drawingml/2006/main" xmlns:r="http://schemas.openxmlformats.org/officeDocument/2006/relationships" xmlns:p="http://schemas.openxmlformats.org/presentationml/2006/main">
  <p:tag name="NUM" val="27"/>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28"/>
</p:tagLst>
</file>

<file path=ppt/tags/tag271.xml><?xml version="1.0" encoding="utf-8"?>
<p:tagLst xmlns:a="http://schemas.openxmlformats.org/drawingml/2006/main" xmlns:r="http://schemas.openxmlformats.org/officeDocument/2006/relationships" xmlns:p="http://schemas.openxmlformats.org/presentationml/2006/main">
  <p:tag name="NUM" val="30"/>
</p:tagLst>
</file>

<file path=ppt/tags/tag272.xml><?xml version="1.0" encoding="utf-8"?>
<p:tagLst xmlns:a="http://schemas.openxmlformats.org/drawingml/2006/main" xmlns:r="http://schemas.openxmlformats.org/officeDocument/2006/relationships" xmlns:p="http://schemas.openxmlformats.org/presentationml/2006/main">
  <p:tag name="NUM" val="34"/>
</p:tagLst>
</file>

<file path=ppt/tags/tag273.xml><?xml version="1.0" encoding="utf-8"?>
<p:tagLst xmlns:a="http://schemas.openxmlformats.org/drawingml/2006/main" xmlns:r="http://schemas.openxmlformats.org/officeDocument/2006/relationships" xmlns:p="http://schemas.openxmlformats.org/presentationml/2006/main">
  <p:tag name="NUM" val="35"/>
</p:tagLst>
</file>

<file path=ppt/tags/tag274.xml><?xml version="1.0" encoding="utf-8"?>
<p:tagLst xmlns:a="http://schemas.openxmlformats.org/drawingml/2006/main" xmlns:r="http://schemas.openxmlformats.org/officeDocument/2006/relationships" xmlns:p="http://schemas.openxmlformats.org/presentationml/2006/main">
  <p:tag name="NUM" val="36"/>
</p:tagLst>
</file>

<file path=ppt/tags/tag275.xml><?xml version="1.0" encoding="utf-8"?>
<p:tagLst xmlns:a="http://schemas.openxmlformats.org/drawingml/2006/main" xmlns:r="http://schemas.openxmlformats.org/officeDocument/2006/relationships" xmlns:p="http://schemas.openxmlformats.org/presentationml/2006/main">
  <p:tag name="NUM" val="1"/>
</p:tagLst>
</file>

<file path=ppt/tags/tag276.xml><?xml version="1.0" encoding="utf-8"?>
<p:tagLst xmlns:a="http://schemas.openxmlformats.org/drawingml/2006/main" xmlns:r="http://schemas.openxmlformats.org/officeDocument/2006/relationships" xmlns:p="http://schemas.openxmlformats.org/presentationml/2006/main">
  <p:tag name="NUM" val="3"/>
</p:tagLst>
</file>

<file path=ppt/tags/tag277.xml><?xml version="1.0" encoding="utf-8"?>
<p:tagLst xmlns:a="http://schemas.openxmlformats.org/drawingml/2006/main" xmlns:r="http://schemas.openxmlformats.org/officeDocument/2006/relationships" xmlns:p="http://schemas.openxmlformats.org/presentationml/2006/main">
  <p:tag name="NUM" val="4"/>
</p:tagLst>
</file>

<file path=ppt/tags/tag278.xml><?xml version="1.0" encoding="utf-8"?>
<p:tagLst xmlns:a="http://schemas.openxmlformats.org/drawingml/2006/main" xmlns:r="http://schemas.openxmlformats.org/officeDocument/2006/relationships" xmlns:p="http://schemas.openxmlformats.org/presentationml/2006/main">
  <p:tag name="NUM" val="5"/>
</p:tagLst>
</file>

<file path=ppt/tags/tag279.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7"/>
</p:tagLst>
</file>

<file path=ppt/tags/tag281.xml><?xml version="1.0" encoding="utf-8"?>
<p:tagLst xmlns:a="http://schemas.openxmlformats.org/drawingml/2006/main" xmlns:r="http://schemas.openxmlformats.org/officeDocument/2006/relationships" xmlns:p="http://schemas.openxmlformats.org/presentationml/2006/main">
  <p:tag name="NUM" val="8"/>
</p:tagLst>
</file>

<file path=ppt/tags/tag282.xml><?xml version="1.0" encoding="utf-8"?>
<p:tagLst xmlns:a="http://schemas.openxmlformats.org/drawingml/2006/main" xmlns:r="http://schemas.openxmlformats.org/officeDocument/2006/relationships" xmlns:p="http://schemas.openxmlformats.org/presentationml/2006/main">
  <p:tag name="NUM" val="9"/>
</p:tagLst>
</file>

<file path=ppt/tags/tag283.xml><?xml version="1.0" encoding="utf-8"?>
<p:tagLst xmlns:a="http://schemas.openxmlformats.org/drawingml/2006/main" xmlns:r="http://schemas.openxmlformats.org/officeDocument/2006/relationships" xmlns:p="http://schemas.openxmlformats.org/presentationml/2006/main">
  <p:tag name="NUM" val="10"/>
</p:tagLst>
</file>

<file path=ppt/tags/tag284.xml><?xml version="1.0" encoding="utf-8"?>
<p:tagLst xmlns:a="http://schemas.openxmlformats.org/drawingml/2006/main" xmlns:r="http://schemas.openxmlformats.org/officeDocument/2006/relationships" xmlns:p="http://schemas.openxmlformats.org/presentationml/2006/main">
  <p:tag name="NUM" val="20"/>
</p:tagLst>
</file>

<file path=ppt/tags/tag285.xml><?xml version="1.0" encoding="utf-8"?>
<p:tagLst xmlns:a="http://schemas.openxmlformats.org/drawingml/2006/main" xmlns:r="http://schemas.openxmlformats.org/officeDocument/2006/relationships" xmlns:p="http://schemas.openxmlformats.org/presentationml/2006/main">
  <p:tag name="NUM" val="24"/>
</p:tagLst>
</file>

<file path=ppt/tags/tag286.xml><?xml version="1.0" encoding="utf-8"?>
<p:tagLst xmlns:a="http://schemas.openxmlformats.org/drawingml/2006/main" xmlns:r="http://schemas.openxmlformats.org/officeDocument/2006/relationships" xmlns:p="http://schemas.openxmlformats.org/presentationml/2006/main">
  <p:tag name="NUM" val="25"/>
</p:tagLst>
</file>

<file path=ppt/tags/tag287.xml><?xml version="1.0" encoding="utf-8"?>
<p:tagLst xmlns:a="http://schemas.openxmlformats.org/drawingml/2006/main" xmlns:r="http://schemas.openxmlformats.org/officeDocument/2006/relationships" xmlns:p="http://schemas.openxmlformats.org/presentationml/2006/main">
  <p:tag name="NUM" val="29"/>
</p:tagLst>
</file>

<file path=ppt/tags/tag288.xml><?xml version="1.0" encoding="utf-8"?>
<p:tagLst xmlns:a="http://schemas.openxmlformats.org/drawingml/2006/main" xmlns:r="http://schemas.openxmlformats.org/officeDocument/2006/relationships" xmlns:p="http://schemas.openxmlformats.org/presentationml/2006/main">
  <p:tag name="NUM" val="31"/>
</p:tagLst>
</file>

<file path=ppt/tags/tag289.xml><?xml version="1.0" encoding="utf-8"?>
<p:tagLst xmlns:a="http://schemas.openxmlformats.org/drawingml/2006/main" xmlns:r="http://schemas.openxmlformats.org/officeDocument/2006/relationships" xmlns:p="http://schemas.openxmlformats.org/presentationml/2006/main">
  <p:tag name="NUM" val="3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3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2"/>
</p:tagLst>
</file>

<file path=ppt/tags/tag41.xml><?xml version="1.0" encoding="utf-8"?>
<p:tagLst xmlns:a="http://schemas.openxmlformats.org/drawingml/2006/main" xmlns:r="http://schemas.openxmlformats.org/officeDocument/2006/relationships" xmlns:p="http://schemas.openxmlformats.org/presentationml/2006/main">
  <p:tag name="NUM" val="13"/>
</p:tagLst>
</file>

<file path=ppt/tags/tag42.xml><?xml version="1.0" encoding="utf-8"?>
<p:tagLst xmlns:a="http://schemas.openxmlformats.org/drawingml/2006/main" xmlns:r="http://schemas.openxmlformats.org/officeDocument/2006/relationships" xmlns:p="http://schemas.openxmlformats.org/presentationml/2006/main">
  <p:tag name="NUM" val="14"/>
</p:tagLst>
</file>

<file path=ppt/tags/tag43.xml><?xml version="1.0" encoding="utf-8"?>
<p:tagLst xmlns:a="http://schemas.openxmlformats.org/drawingml/2006/main" xmlns:r="http://schemas.openxmlformats.org/officeDocument/2006/relationships" xmlns:p="http://schemas.openxmlformats.org/presentationml/2006/main">
  <p:tag name="NUM" val="15"/>
</p:tagLst>
</file>

<file path=ppt/tags/tag44.xml><?xml version="1.0" encoding="utf-8"?>
<p:tagLst xmlns:a="http://schemas.openxmlformats.org/drawingml/2006/main" xmlns:r="http://schemas.openxmlformats.org/officeDocument/2006/relationships" xmlns:p="http://schemas.openxmlformats.org/presentationml/2006/main">
  <p:tag name="NUM" val="16"/>
</p:tagLst>
</file>

<file path=ppt/tags/tag45.xml><?xml version="1.0" encoding="utf-8"?>
<p:tagLst xmlns:a="http://schemas.openxmlformats.org/drawingml/2006/main" xmlns:r="http://schemas.openxmlformats.org/officeDocument/2006/relationships" xmlns:p="http://schemas.openxmlformats.org/presentationml/2006/main">
  <p:tag name="NUM" val="17"/>
</p:tagLst>
</file>

<file path=ppt/tags/tag46.xml><?xml version="1.0" encoding="utf-8"?>
<p:tagLst xmlns:a="http://schemas.openxmlformats.org/drawingml/2006/main" xmlns:r="http://schemas.openxmlformats.org/officeDocument/2006/relationships" xmlns:p="http://schemas.openxmlformats.org/presentationml/2006/main">
  <p:tag name="NUM" val="18"/>
</p:tagLst>
</file>

<file path=ppt/tags/tag47.xml><?xml version="1.0" encoding="utf-8"?>
<p:tagLst xmlns:a="http://schemas.openxmlformats.org/drawingml/2006/main" xmlns:r="http://schemas.openxmlformats.org/officeDocument/2006/relationships" xmlns:p="http://schemas.openxmlformats.org/presentationml/2006/main">
  <p:tag name="NUM" val="19"/>
</p:tagLst>
</file>

<file path=ppt/tags/tag48.xml><?xml version="1.0" encoding="utf-8"?>
<p:tagLst xmlns:a="http://schemas.openxmlformats.org/drawingml/2006/main" xmlns:r="http://schemas.openxmlformats.org/officeDocument/2006/relationships" xmlns:p="http://schemas.openxmlformats.org/presentationml/2006/main">
  <p:tag name="NUM" val="20"/>
</p:tagLst>
</file>

<file path=ppt/tags/tag49.xml><?xml version="1.0" encoding="utf-8"?>
<p:tagLst xmlns:a="http://schemas.openxmlformats.org/drawingml/2006/main" xmlns:r="http://schemas.openxmlformats.org/officeDocument/2006/relationships" xmlns:p="http://schemas.openxmlformats.org/presentationml/2006/main">
  <p:tag name="NUM" val="21"/>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22"/>
</p:tagLst>
</file>

<file path=ppt/tags/tag51.xml><?xml version="1.0" encoding="utf-8"?>
<p:tagLst xmlns:a="http://schemas.openxmlformats.org/drawingml/2006/main" xmlns:r="http://schemas.openxmlformats.org/officeDocument/2006/relationships" xmlns:p="http://schemas.openxmlformats.org/presentationml/2006/main">
  <p:tag name="NUM" val="23"/>
</p:tagLst>
</file>

<file path=ppt/tags/tag52.xml><?xml version="1.0" encoding="utf-8"?>
<p:tagLst xmlns:a="http://schemas.openxmlformats.org/drawingml/2006/main" xmlns:r="http://schemas.openxmlformats.org/officeDocument/2006/relationships" xmlns:p="http://schemas.openxmlformats.org/presentationml/2006/main">
  <p:tag name="NUM" val="24"/>
</p:tagLst>
</file>

<file path=ppt/tags/tag53.xml><?xml version="1.0" encoding="utf-8"?>
<p:tagLst xmlns:a="http://schemas.openxmlformats.org/drawingml/2006/main" xmlns:r="http://schemas.openxmlformats.org/officeDocument/2006/relationships" xmlns:p="http://schemas.openxmlformats.org/presentationml/2006/main">
  <p:tag name="NUM" val="25"/>
</p:tagLst>
</file>

<file path=ppt/tags/tag54.xml><?xml version="1.0" encoding="utf-8"?>
<p:tagLst xmlns:a="http://schemas.openxmlformats.org/drawingml/2006/main" xmlns:r="http://schemas.openxmlformats.org/officeDocument/2006/relationships" xmlns:p="http://schemas.openxmlformats.org/presentationml/2006/main">
  <p:tag name="NUM" val="26"/>
</p:tagLst>
</file>

<file path=ppt/tags/tag55.xml><?xml version="1.0" encoding="utf-8"?>
<p:tagLst xmlns:a="http://schemas.openxmlformats.org/drawingml/2006/main" xmlns:r="http://schemas.openxmlformats.org/officeDocument/2006/relationships" xmlns:p="http://schemas.openxmlformats.org/presentationml/2006/main">
  <p:tag name="NUM" val="27"/>
</p:tagLst>
</file>

<file path=ppt/tags/tag56.xml><?xml version="1.0" encoding="utf-8"?>
<p:tagLst xmlns:a="http://schemas.openxmlformats.org/drawingml/2006/main" xmlns:r="http://schemas.openxmlformats.org/officeDocument/2006/relationships" xmlns:p="http://schemas.openxmlformats.org/presentationml/2006/main">
  <p:tag name="NUM" val="28"/>
</p:tagLst>
</file>

<file path=ppt/tags/tag57.xml><?xml version="1.0" encoding="utf-8"?>
<p:tagLst xmlns:a="http://schemas.openxmlformats.org/drawingml/2006/main" xmlns:r="http://schemas.openxmlformats.org/officeDocument/2006/relationships" xmlns:p="http://schemas.openxmlformats.org/presentationml/2006/main">
  <p:tag name="NUM" val="29"/>
</p:tagLst>
</file>

<file path=ppt/tags/tag58.xml><?xml version="1.0" encoding="utf-8"?>
<p:tagLst xmlns:a="http://schemas.openxmlformats.org/drawingml/2006/main" xmlns:r="http://schemas.openxmlformats.org/officeDocument/2006/relationships" xmlns:p="http://schemas.openxmlformats.org/presentationml/2006/main">
  <p:tag name="NUM" val="30"/>
</p:tagLst>
</file>

<file path=ppt/tags/tag59.xml><?xml version="1.0" encoding="utf-8"?>
<p:tagLst xmlns:a="http://schemas.openxmlformats.org/drawingml/2006/main" xmlns:r="http://schemas.openxmlformats.org/officeDocument/2006/relationships" xmlns:p="http://schemas.openxmlformats.org/presentationml/2006/main">
  <p:tag name="NUM" val="3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2"/>
</p:tagLst>
</file>

<file path=ppt/tags/tag61.xml><?xml version="1.0" encoding="utf-8"?>
<p:tagLst xmlns:a="http://schemas.openxmlformats.org/drawingml/2006/main" xmlns:r="http://schemas.openxmlformats.org/officeDocument/2006/relationships" xmlns:p="http://schemas.openxmlformats.org/presentationml/2006/main">
  <p:tag name="NUM" val="33"/>
</p:tagLst>
</file>

<file path=ppt/tags/tag62.xml><?xml version="1.0" encoding="utf-8"?>
<p:tagLst xmlns:a="http://schemas.openxmlformats.org/drawingml/2006/main" xmlns:r="http://schemas.openxmlformats.org/officeDocument/2006/relationships" xmlns:p="http://schemas.openxmlformats.org/presentationml/2006/main">
  <p:tag name="NUM" val="34"/>
</p:tagLst>
</file>

<file path=ppt/tags/tag63.xml><?xml version="1.0" encoding="utf-8"?>
<p:tagLst xmlns:a="http://schemas.openxmlformats.org/drawingml/2006/main" xmlns:r="http://schemas.openxmlformats.org/officeDocument/2006/relationships" xmlns:p="http://schemas.openxmlformats.org/presentationml/2006/main">
  <p:tag name="NUM" val="35"/>
</p:tagLst>
</file>

<file path=ppt/tags/tag64.xml><?xml version="1.0" encoding="utf-8"?>
<p:tagLst xmlns:a="http://schemas.openxmlformats.org/drawingml/2006/main" xmlns:r="http://schemas.openxmlformats.org/officeDocument/2006/relationships" xmlns:p="http://schemas.openxmlformats.org/presentationml/2006/main">
  <p:tag name="NUM" val="36"/>
</p:tagLst>
</file>

<file path=ppt/tags/tag65.xml><?xml version="1.0" encoding="utf-8"?>
<p:tagLst xmlns:a="http://schemas.openxmlformats.org/drawingml/2006/main" xmlns:r="http://schemas.openxmlformats.org/officeDocument/2006/relationships" xmlns:p="http://schemas.openxmlformats.org/presentationml/2006/main">
  <p:tag name="NUM" val="37"/>
</p:tagLst>
</file>

<file path=ppt/tags/tag66.xml><?xml version="1.0" encoding="utf-8"?>
<p:tagLst xmlns:a="http://schemas.openxmlformats.org/drawingml/2006/main" xmlns:r="http://schemas.openxmlformats.org/officeDocument/2006/relationships" xmlns:p="http://schemas.openxmlformats.org/presentationml/2006/main">
  <p:tag name="NUM" val="38"/>
</p:tagLst>
</file>

<file path=ppt/tags/tag67.xml><?xml version="1.0" encoding="utf-8"?>
<p:tagLst xmlns:a="http://schemas.openxmlformats.org/drawingml/2006/main" xmlns:r="http://schemas.openxmlformats.org/officeDocument/2006/relationships" xmlns:p="http://schemas.openxmlformats.org/presentationml/2006/main">
  <p:tag name="NUM" val="39"/>
</p:tagLst>
</file>

<file path=ppt/tags/tag68.xml><?xml version="1.0" encoding="utf-8"?>
<p:tagLst xmlns:a="http://schemas.openxmlformats.org/drawingml/2006/main" xmlns:r="http://schemas.openxmlformats.org/officeDocument/2006/relationships" xmlns:p="http://schemas.openxmlformats.org/presentationml/2006/main">
  <p:tag name="NUM" val="40"/>
</p:tagLst>
</file>

<file path=ppt/tags/tag69.xml><?xml version="1.0" encoding="utf-8"?>
<p:tagLst xmlns:a="http://schemas.openxmlformats.org/drawingml/2006/main" xmlns:r="http://schemas.openxmlformats.org/officeDocument/2006/relationships" xmlns:p="http://schemas.openxmlformats.org/presentationml/2006/main">
  <p:tag name="NUM" val="4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42"/>
</p:tagLst>
</file>

<file path=ppt/tags/tag71.xml><?xml version="1.0" encoding="utf-8"?>
<p:tagLst xmlns:a="http://schemas.openxmlformats.org/drawingml/2006/main" xmlns:r="http://schemas.openxmlformats.org/officeDocument/2006/relationships" xmlns:p="http://schemas.openxmlformats.org/presentationml/2006/main">
  <p:tag name="NUM" val="43"/>
</p:tagLst>
</file>

<file path=ppt/tags/tag72.xml><?xml version="1.0" encoding="utf-8"?>
<p:tagLst xmlns:a="http://schemas.openxmlformats.org/drawingml/2006/main" xmlns:r="http://schemas.openxmlformats.org/officeDocument/2006/relationships" xmlns:p="http://schemas.openxmlformats.org/presentationml/2006/main">
  <p:tag name="NUM" val="44"/>
</p:tagLst>
</file>

<file path=ppt/tags/tag73.xml><?xml version="1.0" encoding="utf-8"?>
<p:tagLst xmlns:a="http://schemas.openxmlformats.org/drawingml/2006/main" xmlns:r="http://schemas.openxmlformats.org/officeDocument/2006/relationships" xmlns:p="http://schemas.openxmlformats.org/presentationml/2006/main">
  <p:tag name="NUM" val="45"/>
</p:tagLst>
</file>

<file path=ppt/tags/tag74.xml><?xml version="1.0" encoding="utf-8"?>
<p:tagLst xmlns:a="http://schemas.openxmlformats.org/drawingml/2006/main" xmlns:r="http://schemas.openxmlformats.org/officeDocument/2006/relationships" xmlns:p="http://schemas.openxmlformats.org/presentationml/2006/main">
  <p:tag name="NUM" val="46"/>
</p:tagLst>
</file>

<file path=ppt/tags/tag75.xml><?xml version="1.0" encoding="utf-8"?>
<p:tagLst xmlns:a="http://schemas.openxmlformats.org/drawingml/2006/main" xmlns:r="http://schemas.openxmlformats.org/officeDocument/2006/relationships" xmlns:p="http://schemas.openxmlformats.org/presentationml/2006/main">
  <p:tag name="NUM" val="47"/>
</p:tagLst>
</file>

<file path=ppt/tags/tag76.xml><?xml version="1.0" encoding="utf-8"?>
<p:tagLst xmlns:a="http://schemas.openxmlformats.org/drawingml/2006/main" xmlns:r="http://schemas.openxmlformats.org/officeDocument/2006/relationships" xmlns:p="http://schemas.openxmlformats.org/presentationml/2006/main">
  <p:tag name="NUM" val="48"/>
</p:tagLst>
</file>

<file path=ppt/tags/tag77.xml><?xml version="1.0" encoding="utf-8"?>
<p:tagLst xmlns:a="http://schemas.openxmlformats.org/drawingml/2006/main" xmlns:r="http://schemas.openxmlformats.org/officeDocument/2006/relationships" xmlns:p="http://schemas.openxmlformats.org/presentationml/2006/main">
  <p:tag name="NUM" val="49"/>
</p:tagLst>
</file>

<file path=ppt/tags/tag78.xml><?xml version="1.0" encoding="utf-8"?>
<p:tagLst xmlns:a="http://schemas.openxmlformats.org/drawingml/2006/main" xmlns:r="http://schemas.openxmlformats.org/officeDocument/2006/relationships" xmlns:p="http://schemas.openxmlformats.org/presentationml/2006/main">
  <p:tag name="NUM" val="50"/>
</p:tagLst>
</file>

<file path=ppt/tags/tag79.xml><?xml version="1.0" encoding="utf-8"?>
<p:tagLst xmlns:a="http://schemas.openxmlformats.org/drawingml/2006/main" xmlns:r="http://schemas.openxmlformats.org/officeDocument/2006/relationships" xmlns:p="http://schemas.openxmlformats.org/presentationml/2006/main">
  <p:tag name="NUM" val="5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NUM" val="9"/>
</p:tagLst>
</file>

<file path=ppt/tags/tag95.xml><?xml version="1.0" encoding="utf-8"?>
<p:tagLst xmlns:a="http://schemas.openxmlformats.org/drawingml/2006/main" xmlns:r="http://schemas.openxmlformats.org/officeDocument/2006/relationships" xmlns:p="http://schemas.openxmlformats.org/presentationml/2006/main">
  <p:tag name="NUM" val="10"/>
</p:tagLst>
</file>

<file path=ppt/tags/tag96.xml><?xml version="1.0" encoding="utf-8"?>
<p:tagLst xmlns:a="http://schemas.openxmlformats.org/drawingml/2006/main" xmlns:r="http://schemas.openxmlformats.org/officeDocument/2006/relationships" xmlns:p="http://schemas.openxmlformats.org/presentationml/2006/main">
  <p:tag name="NUM" val="11"/>
</p:tagLst>
</file>

<file path=ppt/tags/tag97.xml><?xml version="1.0" encoding="utf-8"?>
<p:tagLst xmlns:a="http://schemas.openxmlformats.org/drawingml/2006/main" xmlns:r="http://schemas.openxmlformats.org/officeDocument/2006/relationships" xmlns:p="http://schemas.openxmlformats.org/presentationml/2006/main">
  <p:tag name="NUM" val="1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Introduction3-fr">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Introduction3-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lnDef>
  </a:objectDefaults>
  <a:extraClrSchemeLst>
    <a:extraClrScheme>
      <a:clrScheme name="Introduction3-f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3-f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roduction3-f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3-f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3-f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3-f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roduction3-f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Introduction3-fr</Template>
  <TotalTime>540</TotalTime>
  <Pages>24</Pages>
  <Words>3518</Words>
  <Application>Microsoft Office PowerPoint</Application>
  <PresentationFormat>Format US (216 x 279 mm)</PresentationFormat>
  <Paragraphs>609</Paragraphs>
  <Slides>34</Slides>
  <Notes>34</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Introduction3-fr</vt:lpstr>
      <vt:lpstr>Présentation PowerPoint</vt:lpstr>
      <vt:lpstr>Présentation PowerPoint</vt:lpstr>
      <vt:lpstr>Les grandes décisions industrielles</vt:lpstr>
      <vt:lpstr>Le cycle de vie du produit</vt:lpstr>
      <vt:lpstr>Différentes typologies des produits</vt:lpstr>
      <vt:lpstr>Typologie selon le type de produit</vt:lpstr>
      <vt:lpstr>Processus de fabrication</vt:lpstr>
      <vt:lpstr>Nomenclature arborescente</vt:lpstr>
      <vt:lpstr>Usage des nomenclatures et des gammes</vt:lpstr>
      <vt:lpstr>Calcul d'un coût de revient</vt:lpstr>
      <vt:lpstr>Exemple d’un stylo à bille en plastique</vt:lpstr>
      <vt:lpstr>Nomenclature : notion d’arborescence</vt:lpstr>
      <vt:lpstr>Processus général de fabrication</vt:lpstr>
      <vt:lpstr>Typologie selon la forme des nomenclatures</vt:lpstr>
      <vt:lpstr>Typologie selon la structure des produits</vt:lpstr>
      <vt:lpstr>Typologie selon le degré de standardisation</vt:lpstr>
      <vt:lpstr>Typologie selon le volume : 1 La production unitaire</vt:lpstr>
      <vt:lpstr>Typologie selon le volume : 2 La petite série</vt:lpstr>
      <vt:lpstr>Typologie selon le volume : 3 La production de masse</vt:lpstr>
      <vt:lpstr>Typologie selon le volume : 4 La production continue</vt:lpstr>
      <vt:lpstr>Typologie selon le mode de réponse au marché</vt:lpstr>
      <vt:lpstr>Typologie selon le point de pénétration des commandes dans la chaîne logistique</vt:lpstr>
      <vt:lpstr>Différenciation retardée</vt:lpstr>
      <vt:lpstr>Exemple Smart</vt:lpstr>
      <vt:lpstr>Présentation PowerPoint</vt:lpstr>
      <vt:lpstr>Exemple Smart</vt:lpstr>
      <vt:lpstr>Exemple Smart</vt:lpstr>
      <vt:lpstr>Exemple Smart</vt:lpstr>
      <vt:lpstr>Différenciation retardée</vt:lpstr>
      <vt:lpstr>Activités de service</vt:lpstr>
      <vt:lpstr>Organisation par technologies ou par produits</vt:lpstr>
      <vt:lpstr>Organisation par produit ou par processus</vt:lpstr>
      <vt:lpstr>L'automatisation affecte la structure de coût</vt:lpstr>
      <vt:lpstr>La structure de coût</vt:lpstr>
    </vt:vector>
  </TitlesOfParts>
  <Company>Groupe HEC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Conditional Text</dc:creator>
  <cp:lastModifiedBy>samir</cp:lastModifiedBy>
  <cp:revision>122</cp:revision>
  <cp:lastPrinted>2003-09-03T14:55:16Z</cp:lastPrinted>
  <dcterms:created xsi:type="dcterms:W3CDTF">2007-04-29T07:20:38Z</dcterms:created>
  <dcterms:modified xsi:type="dcterms:W3CDTF">2018-03-22T14:00:45Z</dcterms:modified>
</cp:coreProperties>
</file>