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9" r:id="rId2"/>
    <p:sldId id="261" r:id="rId3"/>
    <p:sldId id="262" r:id="rId4"/>
    <p:sldId id="256" r:id="rId5"/>
    <p:sldId id="268" r:id="rId6"/>
    <p:sldId id="270" r:id="rId7"/>
    <p:sldId id="278" r:id="rId8"/>
    <p:sldId id="277" r:id="rId9"/>
    <p:sldId id="280" r:id="rId10"/>
    <p:sldId id="274" r:id="rId11"/>
    <p:sldId id="281" r:id="rId12"/>
    <p:sldId id="282" r:id="rId13"/>
  </p:sldIdLst>
  <p:sldSz cx="10172700" cy="6858000"/>
  <p:notesSz cx="6794500" cy="9906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FFFF99"/>
    <a:srgbClr val="FFFF66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780" y="-84"/>
      </p:cViewPr>
      <p:guideLst>
        <p:guide orient="horz" pos="2160"/>
        <p:guide pos="3204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81575" cy="447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1850" y="866775"/>
            <a:ext cx="5130800" cy="3459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3588" y="2130425"/>
            <a:ext cx="8645525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5588" y="3886200"/>
            <a:ext cx="71215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77050" y="609600"/>
            <a:ext cx="17907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04950" y="609600"/>
            <a:ext cx="52197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3275" y="4406900"/>
            <a:ext cx="86471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3275" y="2906713"/>
            <a:ext cx="86471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0495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6255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0" y="274638"/>
            <a:ext cx="915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8000" y="1535113"/>
            <a:ext cx="4495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8000" y="2174875"/>
            <a:ext cx="4495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67313" y="1535113"/>
            <a:ext cx="44973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67313" y="2174875"/>
            <a:ext cx="44973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0" y="273050"/>
            <a:ext cx="33480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76688" y="273050"/>
            <a:ext cx="56880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8000" y="1435100"/>
            <a:ext cx="33480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3900" y="4800600"/>
            <a:ext cx="61039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93900" y="612775"/>
            <a:ext cx="6103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93900" y="5367338"/>
            <a:ext cx="6103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0495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diapositive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4950" y="19812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5400" y="25400"/>
            <a:ext cx="10102850" cy="6788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defTabSz="76200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Lexson</a:t>
            </a:r>
            <a:r>
              <a:rPr lang="fr-FR" dirty="0" smtClean="0"/>
              <a:t> International Limited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i="1" dirty="0" smtClean="0"/>
              <a:t>Corrigé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2516" y="285728"/>
            <a:ext cx="8607669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>
                <a:solidFill>
                  <a:srgbClr val="008000"/>
                </a:solidFill>
              </a:rPr>
              <a:t>La variété</a:t>
            </a:r>
          </a:p>
        </p:txBody>
      </p:sp>
      <p:pic>
        <p:nvPicPr>
          <p:cNvPr id="7169" name="Imag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227" y="1643050"/>
            <a:ext cx="8709965" cy="4076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8" name="Freeform 1706"/>
          <p:cNvSpPr>
            <a:spLocks/>
          </p:cNvSpPr>
          <p:nvPr/>
        </p:nvSpPr>
        <p:spPr bwMode="auto">
          <a:xfrm>
            <a:off x="6970713" y="2205038"/>
            <a:ext cx="2089150" cy="4392613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0" y="2903"/>
              </a:cxn>
              <a:cxn ang="0">
                <a:pos x="1451" y="2903"/>
              </a:cxn>
              <a:cxn ang="0">
                <a:pos x="1451" y="0"/>
              </a:cxn>
              <a:cxn ang="0">
                <a:pos x="0" y="0"/>
              </a:cxn>
              <a:cxn ang="0">
                <a:pos x="0" y="45"/>
              </a:cxn>
            </a:cxnLst>
            <a:rect l="0" t="0" r="r" b="b"/>
            <a:pathLst>
              <a:path w="1451" h="2903">
                <a:moveTo>
                  <a:pt x="0" y="45"/>
                </a:moveTo>
                <a:lnTo>
                  <a:pt x="0" y="2903"/>
                </a:lnTo>
                <a:lnTo>
                  <a:pt x="1451" y="2903"/>
                </a:lnTo>
                <a:lnTo>
                  <a:pt x="1451" y="0"/>
                </a:lnTo>
                <a:lnTo>
                  <a:pt x="0" y="0"/>
                </a:lnTo>
                <a:lnTo>
                  <a:pt x="0" y="45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6" name="Freeform 1704"/>
          <p:cNvSpPr>
            <a:spLocks/>
          </p:cNvSpPr>
          <p:nvPr/>
        </p:nvSpPr>
        <p:spPr bwMode="auto">
          <a:xfrm>
            <a:off x="117475" y="266700"/>
            <a:ext cx="6553200" cy="6337300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2586"/>
              </a:cxn>
              <a:cxn ang="0">
                <a:pos x="816" y="2586"/>
              </a:cxn>
              <a:cxn ang="0">
                <a:pos x="816" y="4128"/>
              </a:cxn>
              <a:cxn ang="0">
                <a:pos x="4264" y="4128"/>
              </a:cxn>
              <a:cxn ang="0">
                <a:pos x="4264" y="1270"/>
              </a:cxn>
              <a:cxn ang="0">
                <a:pos x="3447" y="1270"/>
              </a:cxn>
              <a:cxn ang="0">
                <a:pos x="3447" y="0"/>
              </a:cxn>
              <a:cxn ang="0">
                <a:pos x="0" y="0"/>
              </a:cxn>
              <a:cxn ang="0">
                <a:pos x="0" y="91"/>
              </a:cxn>
            </a:cxnLst>
            <a:rect l="0" t="0" r="r" b="b"/>
            <a:pathLst>
              <a:path w="4264" h="4128">
                <a:moveTo>
                  <a:pt x="0" y="91"/>
                </a:moveTo>
                <a:lnTo>
                  <a:pt x="0" y="2586"/>
                </a:lnTo>
                <a:lnTo>
                  <a:pt x="816" y="2586"/>
                </a:lnTo>
                <a:lnTo>
                  <a:pt x="816" y="4128"/>
                </a:lnTo>
                <a:lnTo>
                  <a:pt x="4264" y="4128"/>
                </a:lnTo>
                <a:lnTo>
                  <a:pt x="4264" y="1270"/>
                </a:lnTo>
                <a:lnTo>
                  <a:pt x="3447" y="1270"/>
                </a:lnTo>
                <a:lnTo>
                  <a:pt x="3447" y="0"/>
                </a:lnTo>
                <a:lnTo>
                  <a:pt x="0" y="0"/>
                </a:lnTo>
                <a:lnTo>
                  <a:pt x="0" y="91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595438" y="5702300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4217" name="Picture 1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5516563"/>
            <a:ext cx="869950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" name="Group 404"/>
          <p:cNvGrpSpPr>
            <a:grpSpLocks/>
          </p:cNvGrpSpPr>
          <p:nvPr/>
        </p:nvGrpSpPr>
        <p:grpSpPr bwMode="auto">
          <a:xfrm>
            <a:off x="2386013" y="414338"/>
            <a:ext cx="539750" cy="530225"/>
            <a:chOff x="3312" y="169"/>
            <a:chExt cx="340" cy="334"/>
          </a:xfrm>
        </p:grpSpPr>
        <p:grpSp>
          <p:nvGrpSpPr>
            <p:cNvPr id="3" name="Group 320"/>
            <p:cNvGrpSpPr>
              <a:grpSpLocks/>
            </p:cNvGrpSpPr>
            <p:nvPr/>
          </p:nvGrpSpPr>
          <p:grpSpPr bwMode="auto">
            <a:xfrm>
              <a:off x="3483" y="169"/>
              <a:ext cx="169" cy="237"/>
              <a:chOff x="3483" y="169"/>
              <a:chExt cx="169" cy="237"/>
            </a:xfrm>
          </p:grpSpPr>
          <p:grpSp>
            <p:nvGrpSpPr>
              <p:cNvPr id="4" name="Group 303"/>
              <p:cNvGrpSpPr>
                <a:grpSpLocks/>
              </p:cNvGrpSpPr>
              <p:nvPr/>
            </p:nvGrpSpPr>
            <p:grpSpPr bwMode="auto">
              <a:xfrm>
                <a:off x="3494" y="271"/>
                <a:ext cx="158" cy="107"/>
                <a:chOff x="3494" y="271"/>
                <a:chExt cx="158" cy="107"/>
              </a:xfrm>
            </p:grpSpPr>
            <p:grpSp>
              <p:nvGrpSpPr>
                <p:cNvPr id="5" name="Group 299"/>
                <p:cNvGrpSpPr>
                  <a:grpSpLocks/>
                </p:cNvGrpSpPr>
                <p:nvPr/>
              </p:nvGrpSpPr>
              <p:grpSpPr bwMode="auto">
                <a:xfrm>
                  <a:off x="3550" y="339"/>
                  <a:ext cx="102" cy="32"/>
                  <a:chOff x="3550" y="339"/>
                  <a:chExt cx="102" cy="32"/>
                </a:xfrm>
              </p:grpSpPr>
              <p:grpSp>
                <p:nvGrpSpPr>
                  <p:cNvPr id="6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3550" y="339"/>
                    <a:ext cx="70" cy="15"/>
                    <a:chOff x="3550" y="339"/>
                    <a:chExt cx="70" cy="15"/>
                  </a:xfrm>
                </p:grpSpPr>
                <p:sp>
                  <p:nvSpPr>
                    <p:cNvPr id="4389" name="Freeform 293"/>
                    <p:cNvSpPr>
                      <a:spLocks/>
                    </p:cNvSpPr>
                    <p:nvPr/>
                  </p:nvSpPr>
                  <p:spPr bwMode="auto">
                    <a:xfrm>
                      <a:off x="3550" y="339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390" name="Freeform 294"/>
                    <p:cNvSpPr>
                      <a:spLocks/>
                    </p:cNvSpPr>
                    <p:nvPr/>
                  </p:nvSpPr>
                  <p:spPr bwMode="auto">
                    <a:xfrm>
                      <a:off x="3552" y="344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7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3556" y="353"/>
                    <a:ext cx="96" cy="18"/>
                    <a:chOff x="3556" y="353"/>
                    <a:chExt cx="96" cy="18"/>
                  </a:xfrm>
                </p:grpSpPr>
                <p:sp>
                  <p:nvSpPr>
                    <p:cNvPr id="4392" name="Freeform 296"/>
                    <p:cNvSpPr>
                      <a:spLocks/>
                    </p:cNvSpPr>
                    <p:nvPr/>
                  </p:nvSpPr>
                  <p:spPr bwMode="auto">
                    <a:xfrm>
                      <a:off x="3556" y="353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393" name="Freeform 297"/>
                    <p:cNvSpPr>
                      <a:spLocks/>
                    </p:cNvSpPr>
                    <p:nvPr/>
                  </p:nvSpPr>
                  <p:spPr bwMode="auto">
                    <a:xfrm>
                      <a:off x="3556" y="358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8" name="Group 302"/>
                <p:cNvGrpSpPr>
                  <a:grpSpLocks/>
                </p:cNvGrpSpPr>
                <p:nvPr/>
              </p:nvGrpSpPr>
              <p:grpSpPr bwMode="auto">
                <a:xfrm>
                  <a:off x="3494" y="271"/>
                  <a:ext cx="65" cy="107"/>
                  <a:chOff x="3494" y="271"/>
                  <a:chExt cx="65" cy="107"/>
                </a:xfrm>
              </p:grpSpPr>
              <p:sp>
                <p:nvSpPr>
                  <p:cNvPr id="4396" name="Freeform 300"/>
                  <p:cNvSpPr>
                    <a:spLocks/>
                  </p:cNvSpPr>
                  <p:nvPr/>
                </p:nvSpPr>
                <p:spPr bwMode="auto">
                  <a:xfrm>
                    <a:off x="3494" y="271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397" name="Freeform 301"/>
                  <p:cNvSpPr>
                    <a:spLocks/>
                  </p:cNvSpPr>
                  <p:nvPr/>
                </p:nvSpPr>
                <p:spPr bwMode="auto">
                  <a:xfrm>
                    <a:off x="3549" y="289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" name="Group 319"/>
              <p:cNvGrpSpPr>
                <a:grpSpLocks/>
              </p:cNvGrpSpPr>
              <p:nvPr/>
            </p:nvGrpSpPr>
            <p:grpSpPr bwMode="auto">
              <a:xfrm>
                <a:off x="3483" y="169"/>
                <a:ext cx="68" cy="237"/>
                <a:chOff x="3483" y="169"/>
                <a:chExt cx="68" cy="237"/>
              </a:xfrm>
            </p:grpSpPr>
            <p:grpSp>
              <p:nvGrpSpPr>
                <p:cNvPr id="10" name="Group 311"/>
                <p:cNvGrpSpPr>
                  <a:grpSpLocks/>
                </p:cNvGrpSpPr>
                <p:nvPr/>
              </p:nvGrpSpPr>
              <p:grpSpPr bwMode="auto">
                <a:xfrm>
                  <a:off x="3483" y="169"/>
                  <a:ext cx="68" cy="237"/>
                  <a:chOff x="3483" y="169"/>
                  <a:chExt cx="68" cy="237"/>
                </a:xfrm>
              </p:grpSpPr>
              <p:sp>
                <p:nvSpPr>
                  <p:cNvPr id="4400" name="Freeform 304"/>
                  <p:cNvSpPr>
                    <a:spLocks/>
                  </p:cNvSpPr>
                  <p:nvPr/>
                </p:nvSpPr>
                <p:spPr bwMode="auto">
                  <a:xfrm>
                    <a:off x="3483" y="172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1" name="Freeform 305"/>
                  <p:cNvSpPr>
                    <a:spLocks/>
                  </p:cNvSpPr>
                  <p:nvPr/>
                </p:nvSpPr>
                <p:spPr bwMode="auto">
                  <a:xfrm>
                    <a:off x="3495" y="255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2" name="Freeform 306"/>
                  <p:cNvSpPr>
                    <a:spLocks/>
                  </p:cNvSpPr>
                  <p:nvPr/>
                </p:nvSpPr>
                <p:spPr bwMode="auto">
                  <a:xfrm>
                    <a:off x="3483" y="169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3" name="Freeform 307"/>
                  <p:cNvSpPr>
                    <a:spLocks/>
                  </p:cNvSpPr>
                  <p:nvPr/>
                </p:nvSpPr>
                <p:spPr bwMode="auto">
                  <a:xfrm>
                    <a:off x="3523" y="183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4" name="Freeform 308"/>
                  <p:cNvSpPr>
                    <a:spLocks/>
                  </p:cNvSpPr>
                  <p:nvPr/>
                </p:nvSpPr>
                <p:spPr bwMode="auto">
                  <a:xfrm>
                    <a:off x="3514" y="195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5" name="Freeform 309"/>
                  <p:cNvSpPr>
                    <a:spLocks/>
                  </p:cNvSpPr>
                  <p:nvPr/>
                </p:nvSpPr>
                <p:spPr bwMode="auto">
                  <a:xfrm>
                    <a:off x="3498" y="189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6" name="Freeform 310"/>
                  <p:cNvSpPr>
                    <a:spLocks/>
                  </p:cNvSpPr>
                  <p:nvPr/>
                </p:nvSpPr>
                <p:spPr bwMode="auto">
                  <a:xfrm>
                    <a:off x="3493" y="259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11" name="Group 318"/>
                <p:cNvGrpSpPr>
                  <a:grpSpLocks/>
                </p:cNvGrpSpPr>
                <p:nvPr/>
              </p:nvGrpSpPr>
              <p:grpSpPr bwMode="auto">
                <a:xfrm>
                  <a:off x="3485" y="214"/>
                  <a:ext cx="53" cy="39"/>
                  <a:chOff x="3485" y="214"/>
                  <a:chExt cx="53" cy="39"/>
                </a:xfrm>
              </p:grpSpPr>
              <p:grpSp>
                <p:nvGrpSpPr>
                  <p:cNvPr id="12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3486" y="230"/>
                    <a:ext cx="52" cy="23"/>
                    <a:chOff x="3486" y="230"/>
                    <a:chExt cx="52" cy="23"/>
                  </a:xfrm>
                </p:grpSpPr>
                <p:sp>
                  <p:nvSpPr>
                    <p:cNvPr id="4408" name="Freeform 312"/>
                    <p:cNvSpPr>
                      <a:spLocks/>
                    </p:cNvSpPr>
                    <p:nvPr/>
                  </p:nvSpPr>
                  <p:spPr bwMode="auto">
                    <a:xfrm>
                      <a:off x="3486" y="230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409" name="Freeform 313"/>
                    <p:cNvSpPr>
                      <a:spLocks/>
                    </p:cNvSpPr>
                    <p:nvPr/>
                  </p:nvSpPr>
                  <p:spPr bwMode="auto">
                    <a:xfrm>
                      <a:off x="3486" y="231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3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3485" y="214"/>
                    <a:ext cx="52" cy="23"/>
                    <a:chOff x="3485" y="214"/>
                    <a:chExt cx="52" cy="23"/>
                  </a:xfrm>
                </p:grpSpPr>
                <p:sp>
                  <p:nvSpPr>
                    <p:cNvPr id="4411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3485" y="214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412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3485" y="215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14" name="Group 403"/>
            <p:cNvGrpSpPr>
              <a:grpSpLocks/>
            </p:cNvGrpSpPr>
            <p:nvPr/>
          </p:nvGrpSpPr>
          <p:grpSpPr bwMode="auto">
            <a:xfrm>
              <a:off x="3312" y="293"/>
              <a:ext cx="258" cy="210"/>
              <a:chOff x="3312" y="293"/>
              <a:chExt cx="258" cy="210"/>
            </a:xfrm>
          </p:grpSpPr>
          <p:grpSp>
            <p:nvGrpSpPr>
              <p:cNvPr id="15" name="Group 339"/>
              <p:cNvGrpSpPr>
                <a:grpSpLocks/>
              </p:cNvGrpSpPr>
              <p:nvPr/>
            </p:nvGrpSpPr>
            <p:grpSpPr bwMode="auto">
              <a:xfrm>
                <a:off x="3373" y="426"/>
                <a:ext cx="197" cy="77"/>
                <a:chOff x="3373" y="426"/>
                <a:chExt cx="197" cy="77"/>
              </a:xfrm>
            </p:grpSpPr>
            <p:grpSp>
              <p:nvGrpSpPr>
                <p:cNvPr id="16" name="Group 329"/>
                <p:cNvGrpSpPr>
                  <a:grpSpLocks/>
                </p:cNvGrpSpPr>
                <p:nvPr/>
              </p:nvGrpSpPr>
              <p:grpSpPr bwMode="auto">
                <a:xfrm>
                  <a:off x="3537" y="426"/>
                  <a:ext cx="33" cy="36"/>
                  <a:chOff x="3537" y="426"/>
                  <a:chExt cx="33" cy="36"/>
                </a:xfrm>
              </p:grpSpPr>
              <p:sp>
                <p:nvSpPr>
                  <p:cNvPr id="4417" name="Oval 321"/>
                  <p:cNvSpPr>
                    <a:spLocks noChangeArrowheads="1"/>
                  </p:cNvSpPr>
                  <p:nvPr/>
                </p:nvSpPr>
                <p:spPr bwMode="auto">
                  <a:xfrm>
                    <a:off x="3545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18" name="Oval 322"/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19" name="Oval 323"/>
                  <p:cNvSpPr>
                    <a:spLocks noChangeArrowheads="1"/>
                  </p:cNvSpPr>
                  <p:nvPr/>
                </p:nvSpPr>
                <p:spPr bwMode="auto">
                  <a:xfrm>
                    <a:off x="3537" y="426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17" name="Group 328"/>
                  <p:cNvGrpSpPr>
                    <a:grpSpLocks/>
                  </p:cNvGrpSpPr>
                  <p:nvPr/>
                </p:nvGrpSpPr>
                <p:grpSpPr bwMode="auto">
                  <a:xfrm>
                    <a:off x="3544" y="435"/>
                    <a:ext cx="19" cy="18"/>
                    <a:chOff x="3544" y="435"/>
                    <a:chExt cx="19" cy="18"/>
                  </a:xfrm>
                </p:grpSpPr>
                <p:sp>
                  <p:nvSpPr>
                    <p:cNvPr id="4420" name="Oval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6" y="435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18" name="Group 3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44" y="435"/>
                      <a:ext cx="18" cy="18"/>
                      <a:chOff x="3544" y="435"/>
                      <a:chExt cx="18" cy="18"/>
                    </a:xfrm>
                  </p:grpSpPr>
                  <p:sp>
                    <p:nvSpPr>
                      <p:cNvPr id="4421" name="Oval 3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4" y="435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22" name="Oval 3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5" y="435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9" name="Group 338"/>
                <p:cNvGrpSpPr>
                  <a:grpSpLocks/>
                </p:cNvGrpSpPr>
                <p:nvPr/>
              </p:nvGrpSpPr>
              <p:grpSpPr bwMode="auto">
                <a:xfrm>
                  <a:off x="3373" y="451"/>
                  <a:ext cx="57" cy="52"/>
                  <a:chOff x="3373" y="451"/>
                  <a:chExt cx="57" cy="52"/>
                </a:xfrm>
              </p:grpSpPr>
              <p:sp>
                <p:nvSpPr>
                  <p:cNvPr id="4426" name="Oval 330"/>
                  <p:cNvSpPr>
                    <a:spLocks noChangeArrowheads="1"/>
                  </p:cNvSpPr>
                  <p:nvPr/>
                </p:nvSpPr>
                <p:spPr bwMode="auto">
                  <a:xfrm>
                    <a:off x="3373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27" name="Oval 331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28" name="Oval 332"/>
                  <p:cNvSpPr>
                    <a:spLocks noChangeArrowheads="1"/>
                  </p:cNvSpPr>
                  <p:nvPr/>
                </p:nvSpPr>
                <p:spPr bwMode="auto">
                  <a:xfrm>
                    <a:off x="3385" y="456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20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394" y="466"/>
                    <a:ext cx="21" cy="20"/>
                    <a:chOff x="3394" y="466"/>
                    <a:chExt cx="21" cy="20"/>
                  </a:xfrm>
                </p:grpSpPr>
                <p:sp>
                  <p:nvSpPr>
                    <p:cNvPr id="4429" name="Oval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6" y="467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21" name="Group 3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4" y="466"/>
                      <a:ext cx="20" cy="20"/>
                      <a:chOff x="3394" y="466"/>
                      <a:chExt cx="20" cy="20"/>
                    </a:xfrm>
                  </p:grpSpPr>
                  <p:sp>
                    <p:nvSpPr>
                      <p:cNvPr id="4430" name="Oval 3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1" name="Oval 3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22" name="Group 402"/>
              <p:cNvGrpSpPr>
                <a:grpSpLocks/>
              </p:cNvGrpSpPr>
              <p:nvPr/>
            </p:nvGrpSpPr>
            <p:grpSpPr bwMode="auto">
              <a:xfrm>
                <a:off x="3312" y="293"/>
                <a:ext cx="246" cy="203"/>
                <a:chOff x="3312" y="293"/>
                <a:chExt cx="246" cy="203"/>
              </a:xfrm>
            </p:grpSpPr>
            <p:grpSp>
              <p:nvGrpSpPr>
                <p:cNvPr id="23" name="Group 350"/>
                <p:cNvGrpSpPr>
                  <a:grpSpLocks/>
                </p:cNvGrpSpPr>
                <p:nvPr/>
              </p:nvGrpSpPr>
              <p:grpSpPr bwMode="auto">
                <a:xfrm>
                  <a:off x="3455" y="293"/>
                  <a:ext cx="95" cy="151"/>
                  <a:chOff x="3455" y="293"/>
                  <a:chExt cx="95" cy="151"/>
                </a:xfrm>
              </p:grpSpPr>
              <p:sp>
                <p:nvSpPr>
                  <p:cNvPr id="4436" name="Freeform 340"/>
                  <p:cNvSpPr>
                    <a:spLocks/>
                  </p:cNvSpPr>
                  <p:nvPr/>
                </p:nvSpPr>
                <p:spPr bwMode="auto">
                  <a:xfrm>
                    <a:off x="3465" y="371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24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3455" y="293"/>
                    <a:ext cx="62" cy="98"/>
                    <a:chOff x="3455" y="293"/>
                    <a:chExt cx="62" cy="98"/>
                  </a:xfrm>
                </p:grpSpPr>
                <p:grpSp>
                  <p:nvGrpSpPr>
                    <p:cNvPr id="25" name="Group 3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2" y="320"/>
                      <a:ext cx="45" cy="71"/>
                      <a:chOff x="3472" y="320"/>
                      <a:chExt cx="45" cy="71"/>
                    </a:xfrm>
                  </p:grpSpPr>
                  <p:sp>
                    <p:nvSpPr>
                      <p:cNvPr id="4437" name="Freeform 3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85" y="324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8" name="Freeform 3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9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9" name="Freeform 3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0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26" name="Group 3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55" y="293"/>
                      <a:ext cx="47" cy="37"/>
                      <a:chOff x="3455" y="293"/>
                      <a:chExt cx="47" cy="37"/>
                    </a:xfrm>
                  </p:grpSpPr>
                  <p:sp>
                    <p:nvSpPr>
                      <p:cNvPr id="4441" name="Freeform 3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55" y="293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42" name="Freeform 3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298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43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305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27" name="Group 401"/>
                <p:cNvGrpSpPr>
                  <a:grpSpLocks/>
                </p:cNvGrpSpPr>
                <p:nvPr/>
              </p:nvGrpSpPr>
              <p:grpSpPr bwMode="auto">
                <a:xfrm>
                  <a:off x="3312" y="316"/>
                  <a:ext cx="246" cy="180"/>
                  <a:chOff x="3312" y="316"/>
                  <a:chExt cx="246" cy="180"/>
                </a:xfrm>
              </p:grpSpPr>
              <p:grpSp>
                <p:nvGrpSpPr>
                  <p:cNvPr id="28" name="Group 363"/>
                  <p:cNvGrpSpPr>
                    <a:grpSpLocks/>
                  </p:cNvGrpSpPr>
                  <p:nvPr/>
                </p:nvGrpSpPr>
                <p:grpSpPr bwMode="auto">
                  <a:xfrm>
                    <a:off x="3314" y="319"/>
                    <a:ext cx="244" cy="177"/>
                    <a:chOff x="3314" y="319"/>
                    <a:chExt cx="244" cy="177"/>
                  </a:xfrm>
                </p:grpSpPr>
                <p:grpSp>
                  <p:nvGrpSpPr>
                    <p:cNvPr id="29" name="Group 3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6" y="324"/>
                      <a:ext cx="92" cy="68"/>
                      <a:chOff x="3366" y="324"/>
                      <a:chExt cx="92" cy="68"/>
                    </a:xfrm>
                  </p:grpSpPr>
                  <p:grpSp>
                    <p:nvGrpSpPr>
                      <p:cNvPr id="30" name="Group 3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66" y="325"/>
                        <a:ext cx="92" cy="67"/>
                        <a:chOff x="3366" y="325"/>
                        <a:chExt cx="92" cy="67"/>
                      </a:xfrm>
                    </p:grpSpPr>
                    <p:sp>
                      <p:nvSpPr>
                        <p:cNvPr id="4447" name="Freeform 35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8" y="325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48" name="Freeform 3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66" y="334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31" name="Group 3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2" y="324"/>
                        <a:ext cx="41" cy="31"/>
                        <a:chOff x="3372" y="324"/>
                        <a:chExt cx="41" cy="31"/>
                      </a:xfrm>
                    </p:grpSpPr>
                    <p:sp>
                      <p:nvSpPr>
                        <p:cNvPr id="4450" name="Freeform 35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2" y="324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51" name="Freeform 35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98" y="342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217" name="Group 3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4" y="319"/>
                      <a:ext cx="244" cy="177"/>
                      <a:chOff x="3314" y="319"/>
                      <a:chExt cx="244" cy="177"/>
                    </a:xfrm>
                  </p:grpSpPr>
                  <p:sp>
                    <p:nvSpPr>
                      <p:cNvPr id="4454" name="Freeform 3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4" y="344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5" name="Freeform 3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14" y="319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6" name="Freeform 3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4" y="354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7" name="Freeform 3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7" y="343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9219" name="Group 400"/>
                  <p:cNvGrpSpPr>
                    <a:grpSpLocks/>
                  </p:cNvGrpSpPr>
                  <p:nvPr/>
                </p:nvGrpSpPr>
                <p:grpSpPr bwMode="auto">
                  <a:xfrm>
                    <a:off x="3312" y="316"/>
                    <a:ext cx="198" cy="142"/>
                    <a:chOff x="3312" y="316"/>
                    <a:chExt cx="198" cy="142"/>
                  </a:xfrm>
                </p:grpSpPr>
                <p:grpSp>
                  <p:nvGrpSpPr>
                    <p:cNvPr id="9226" name="Group 39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316"/>
                      <a:ext cx="152" cy="142"/>
                      <a:chOff x="3312" y="316"/>
                      <a:chExt cx="152" cy="142"/>
                    </a:xfrm>
                  </p:grpSpPr>
                  <p:grpSp>
                    <p:nvGrpSpPr>
                      <p:cNvPr id="9227" name="Group 39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2" y="328"/>
                        <a:ext cx="152" cy="130"/>
                        <a:chOff x="3312" y="328"/>
                        <a:chExt cx="152" cy="130"/>
                      </a:xfrm>
                    </p:grpSpPr>
                    <p:grpSp>
                      <p:nvGrpSpPr>
                        <p:cNvPr id="9228" name="Group 37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2" y="328"/>
                          <a:ext cx="93" cy="130"/>
                          <a:chOff x="3312" y="328"/>
                          <a:chExt cx="93" cy="130"/>
                        </a:xfrm>
                      </p:grpSpPr>
                      <p:grpSp>
                        <p:nvGrpSpPr>
                          <p:cNvPr id="9229" name="Group 37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3" y="328"/>
                            <a:ext cx="37" cy="88"/>
                            <a:chOff x="3313" y="328"/>
                            <a:chExt cx="37" cy="88"/>
                          </a:xfrm>
                        </p:grpSpPr>
                        <p:sp>
                          <p:nvSpPr>
                            <p:cNvPr id="4460" name="Line 36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3313" y="328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9230" name="Group 37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14" y="364"/>
                              <a:ext cx="32" cy="52"/>
                              <a:chOff x="3314" y="364"/>
                              <a:chExt cx="32" cy="52"/>
                            </a:xfrm>
                          </p:grpSpPr>
                          <p:sp>
                            <p:nvSpPr>
                              <p:cNvPr id="4461" name="Line 3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64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2" name="Line 36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0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3" name="Line 36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6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4" name="Line 36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2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5" name="Line 36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9231" name="Group 37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2" y="414"/>
                            <a:ext cx="93" cy="44"/>
                            <a:chOff x="3312" y="414"/>
                            <a:chExt cx="93" cy="44"/>
                          </a:xfrm>
                        </p:grpSpPr>
                        <p:sp>
                          <p:nvSpPr>
                            <p:cNvPr id="4468" name="Freeform 37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21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469" name="Freeform 37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5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470" name="Freeform 3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4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9232" name="Group 39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8" y="375"/>
                          <a:ext cx="66" cy="46"/>
                          <a:chOff x="3398" y="375"/>
                          <a:chExt cx="66" cy="46"/>
                        </a:xfrm>
                      </p:grpSpPr>
                      <p:sp>
                        <p:nvSpPr>
                          <p:cNvPr id="4473" name="Freeform 37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02" y="375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9233" name="Group 39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8" y="383"/>
                            <a:ext cx="66" cy="29"/>
                            <a:chOff x="3398" y="383"/>
                            <a:chExt cx="66" cy="29"/>
                          </a:xfrm>
                        </p:grpSpPr>
                        <p:grpSp>
                          <p:nvGrpSpPr>
                            <p:cNvPr id="9235" name="Group 38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83"/>
                              <a:ext cx="66" cy="8"/>
                              <a:chOff x="3398" y="383"/>
                              <a:chExt cx="66" cy="8"/>
                            </a:xfrm>
                          </p:grpSpPr>
                          <p:sp>
                            <p:nvSpPr>
                              <p:cNvPr id="4474" name="Line 3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7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5" name="Line 37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3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6" name="Line 38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243" name="Group 38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94"/>
                              <a:ext cx="66" cy="7"/>
                              <a:chOff x="3398" y="394"/>
                              <a:chExt cx="66" cy="7"/>
                            </a:xfrm>
                          </p:grpSpPr>
                          <p:sp>
                            <p:nvSpPr>
                              <p:cNvPr id="4478" name="Line 38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9" name="Line 38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4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0" name="Line 38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244" name="Group 38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405"/>
                              <a:ext cx="66" cy="7"/>
                              <a:chOff x="3398" y="405"/>
                              <a:chExt cx="66" cy="7"/>
                            </a:xfrm>
                          </p:grpSpPr>
                          <p:sp>
                            <p:nvSpPr>
                              <p:cNvPr id="4482" name="Line 3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3" name="Line 38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4" name="Line 3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12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9245" name="Group 3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33" y="316"/>
                        <a:ext cx="12" cy="18"/>
                        <a:chOff x="3433" y="316"/>
                        <a:chExt cx="12" cy="18"/>
                      </a:xfrm>
                    </p:grpSpPr>
                    <p:sp>
                      <p:nvSpPr>
                        <p:cNvPr id="4489" name="Freeform 39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36" y="320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90" name="Oval 39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3" y="316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247" name="Group 39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389"/>
                      <a:ext cx="5" cy="10"/>
                      <a:chOff x="3505" y="389"/>
                      <a:chExt cx="5" cy="10"/>
                    </a:xfrm>
                  </p:grpSpPr>
                  <p:sp>
                    <p:nvSpPr>
                      <p:cNvPr id="4493" name="Freeform 3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6" y="390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94" name="Oval 3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05" y="389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4503" name="Rectangle 407"/>
          <p:cNvSpPr>
            <a:spLocks noChangeArrowheads="1"/>
          </p:cNvSpPr>
          <p:nvPr/>
        </p:nvSpPr>
        <p:spPr bwMode="auto">
          <a:xfrm>
            <a:off x="2651125" y="309563"/>
            <a:ext cx="2508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8</a:t>
            </a:r>
          </a:p>
        </p:txBody>
      </p:sp>
      <p:sp>
        <p:nvSpPr>
          <p:cNvPr id="4506" name="Rectangle 410"/>
          <p:cNvSpPr>
            <a:spLocks noChangeArrowheads="1"/>
          </p:cNvSpPr>
          <p:nvPr/>
        </p:nvSpPr>
        <p:spPr bwMode="auto">
          <a:xfrm>
            <a:off x="3167063" y="5710238"/>
            <a:ext cx="615950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7" name="Rectangle 411"/>
          <p:cNvSpPr>
            <a:spLocks noChangeArrowheads="1"/>
          </p:cNvSpPr>
          <p:nvPr/>
        </p:nvSpPr>
        <p:spPr bwMode="auto">
          <a:xfrm>
            <a:off x="7747000" y="5705475"/>
            <a:ext cx="65881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9259888" y="5300663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9" name="Rectangle 413"/>
          <p:cNvSpPr>
            <a:spLocks noChangeArrowheads="1"/>
          </p:cNvSpPr>
          <p:nvPr/>
        </p:nvSpPr>
        <p:spPr bwMode="auto">
          <a:xfrm>
            <a:off x="9118600" y="5662613"/>
            <a:ext cx="7794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a. Courrier</a:t>
            </a:r>
          </a:p>
        </p:txBody>
      </p:sp>
      <p:sp>
        <p:nvSpPr>
          <p:cNvPr id="4531" name="Rectangle 435"/>
          <p:cNvSpPr>
            <a:spLocks noChangeArrowheads="1"/>
          </p:cNvSpPr>
          <p:nvPr/>
        </p:nvSpPr>
        <p:spPr bwMode="auto">
          <a:xfrm>
            <a:off x="5884863" y="4446588"/>
            <a:ext cx="7604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Produits</a:t>
            </a:r>
          </a:p>
          <a:p>
            <a:pPr defTabSz="762000"/>
            <a:r>
              <a:rPr lang="fr-FR" sz="1000" b="0"/>
              <a:t>finis</a:t>
            </a:r>
          </a:p>
        </p:txBody>
      </p:sp>
      <p:sp>
        <p:nvSpPr>
          <p:cNvPr id="4536" name="Oval 440"/>
          <p:cNvSpPr>
            <a:spLocks noChangeArrowheads="1"/>
          </p:cNvSpPr>
          <p:nvPr/>
        </p:nvSpPr>
        <p:spPr bwMode="auto">
          <a:xfrm>
            <a:off x="3214688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7" name="Oval 441"/>
          <p:cNvSpPr>
            <a:spLocks noChangeArrowheads="1"/>
          </p:cNvSpPr>
          <p:nvPr/>
        </p:nvSpPr>
        <p:spPr bwMode="auto">
          <a:xfrm>
            <a:off x="3328988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8" name="Oval 442"/>
          <p:cNvSpPr>
            <a:spLocks noChangeArrowheads="1"/>
          </p:cNvSpPr>
          <p:nvPr/>
        </p:nvSpPr>
        <p:spPr bwMode="auto">
          <a:xfrm>
            <a:off x="3438525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9" name="Oval 443"/>
          <p:cNvSpPr>
            <a:spLocks noChangeArrowheads="1"/>
          </p:cNvSpPr>
          <p:nvPr/>
        </p:nvSpPr>
        <p:spPr bwMode="auto">
          <a:xfrm>
            <a:off x="3548063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0" name="Group 447"/>
          <p:cNvGrpSpPr>
            <a:grpSpLocks/>
          </p:cNvGrpSpPr>
          <p:nvPr/>
        </p:nvGrpSpPr>
        <p:grpSpPr bwMode="auto">
          <a:xfrm>
            <a:off x="1647825" y="5927725"/>
            <a:ext cx="206375" cy="92075"/>
            <a:chOff x="1279" y="3734"/>
            <a:chExt cx="130" cy="58"/>
          </a:xfrm>
        </p:grpSpPr>
        <p:sp>
          <p:nvSpPr>
            <p:cNvPr id="4541" name="Oval 445"/>
            <p:cNvSpPr>
              <a:spLocks noChangeArrowheads="1"/>
            </p:cNvSpPr>
            <p:nvPr/>
          </p:nvSpPr>
          <p:spPr bwMode="auto">
            <a:xfrm>
              <a:off x="1279" y="3734"/>
              <a:ext cx="58" cy="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42" name="Oval 446"/>
            <p:cNvSpPr>
              <a:spLocks noChangeArrowheads="1"/>
            </p:cNvSpPr>
            <p:nvPr/>
          </p:nvSpPr>
          <p:spPr bwMode="auto">
            <a:xfrm>
              <a:off x="1351" y="3734"/>
              <a:ext cx="58" cy="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45" name="Rectangle 449"/>
          <p:cNvSpPr>
            <a:spLocks noChangeArrowheads="1"/>
          </p:cNvSpPr>
          <p:nvPr/>
        </p:nvSpPr>
        <p:spPr bwMode="auto">
          <a:xfrm>
            <a:off x="4024313" y="2246313"/>
            <a:ext cx="134937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10. Tests et Contrôle qualité</a:t>
            </a:r>
          </a:p>
        </p:txBody>
      </p:sp>
      <p:sp>
        <p:nvSpPr>
          <p:cNvPr id="4550" name="Rectangle 454"/>
          <p:cNvSpPr>
            <a:spLocks noChangeArrowheads="1"/>
          </p:cNvSpPr>
          <p:nvPr/>
        </p:nvSpPr>
        <p:spPr bwMode="auto">
          <a:xfrm>
            <a:off x="2778125" y="56356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02" name="Rectangle 506"/>
          <p:cNvSpPr>
            <a:spLocks noChangeArrowheads="1"/>
          </p:cNvSpPr>
          <p:nvPr/>
        </p:nvSpPr>
        <p:spPr bwMode="auto">
          <a:xfrm>
            <a:off x="4108450" y="3560763"/>
            <a:ext cx="76200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70000"/>
              </a:lnSpc>
            </a:pPr>
            <a:r>
              <a:rPr lang="fr-FR" sz="1000" b="0"/>
              <a:t>11. Entrée</a:t>
            </a:r>
          </a:p>
        </p:txBody>
      </p:sp>
      <p:sp>
        <p:nvSpPr>
          <p:cNvPr id="4604" name="Rectangle 508"/>
          <p:cNvSpPr>
            <a:spLocks noChangeArrowheads="1"/>
          </p:cNvSpPr>
          <p:nvPr/>
        </p:nvSpPr>
        <p:spPr bwMode="auto">
          <a:xfrm>
            <a:off x="406400" y="2565400"/>
            <a:ext cx="167957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6. Moulage des</a:t>
            </a:r>
          </a:p>
          <a:p>
            <a:pPr defTabSz="762000"/>
            <a:r>
              <a:rPr lang="fr-FR" sz="1000" b="0"/>
              <a:t> coques plastiques</a:t>
            </a:r>
          </a:p>
        </p:txBody>
      </p:sp>
      <p:sp>
        <p:nvSpPr>
          <p:cNvPr id="4605" name="Rectangle 509"/>
          <p:cNvSpPr>
            <a:spLocks noChangeArrowheads="1"/>
          </p:cNvSpPr>
          <p:nvPr/>
        </p:nvSpPr>
        <p:spPr bwMode="auto">
          <a:xfrm>
            <a:off x="444500" y="885825"/>
            <a:ext cx="11858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7. Assemblage</a:t>
            </a:r>
          </a:p>
        </p:txBody>
      </p:sp>
      <p:sp>
        <p:nvSpPr>
          <p:cNvPr id="4606" name="Rectangle 510"/>
          <p:cNvSpPr>
            <a:spLocks noChangeArrowheads="1"/>
          </p:cNvSpPr>
          <p:nvPr/>
        </p:nvSpPr>
        <p:spPr bwMode="auto">
          <a:xfrm>
            <a:off x="3813175" y="950913"/>
            <a:ext cx="1778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 dirty="0"/>
              <a:t>9. Montage final</a:t>
            </a:r>
          </a:p>
          <a:p>
            <a:pPr defTabSz="762000"/>
            <a:r>
              <a:rPr lang="fr-FR" sz="1000" b="0" dirty="0"/>
              <a:t>(accessoires/options)</a:t>
            </a:r>
          </a:p>
        </p:txBody>
      </p:sp>
      <p:sp>
        <p:nvSpPr>
          <p:cNvPr id="4607" name="Rectangle 511"/>
          <p:cNvSpPr>
            <a:spLocks noChangeArrowheads="1"/>
          </p:cNvSpPr>
          <p:nvPr/>
        </p:nvSpPr>
        <p:spPr bwMode="auto">
          <a:xfrm>
            <a:off x="88900" y="5978525"/>
            <a:ext cx="105251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1. Fournisseurs</a:t>
            </a:r>
          </a:p>
        </p:txBody>
      </p:sp>
      <p:sp>
        <p:nvSpPr>
          <p:cNvPr id="4608" name="Rectangle 512"/>
          <p:cNvSpPr>
            <a:spLocks noChangeArrowheads="1"/>
          </p:cNvSpPr>
          <p:nvPr/>
        </p:nvSpPr>
        <p:spPr bwMode="auto">
          <a:xfrm>
            <a:off x="1387475" y="6111875"/>
            <a:ext cx="706438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e. Achats</a:t>
            </a:r>
          </a:p>
        </p:txBody>
      </p:sp>
      <p:sp>
        <p:nvSpPr>
          <p:cNvPr id="4609" name="Rectangle 513"/>
          <p:cNvSpPr>
            <a:spLocks noChangeArrowheads="1"/>
          </p:cNvSpPr>
          <p:nvPr/>
        </p:nvSpPr>
        <p:spPr bwMode="auto">
          <a:xfrm>
            <a:off x="2925763" y="6129338"/>
            <a:ext cx="9445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d. Lancement</a:t>
            </a:r>
          </a:p>
        </p:txBody>
      </p:sp>
      <p:sp>
        <p:nvSpPr>
          <p:cNvPr id="4610" name="Rectangle 514"/>
          <p:cNvSpPr>
            <a:spLocks noChangeArrowheads="1"/>
          </p:cNvSpPr>
          <p:nvPr/>
        </p:nvSpPr>
        <p:spPr bwMode="auto">
          <a:xfrm>
            <a:off x="7188200" y="6207125"/>
            <a:ext cx="1785938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b. Traitement Commandes des clients</a:t>
            </a:r>
          </a:p>
        </p:txBody>
      </p:sp>
      <p:sp>
        <p:nvSpPr>
          <p:cNvPr id="4613" name="Rectangle 517"/>
          <p:cNvSpPr>
            <a:spLocks noChangeArrowheads="1"/>
          </p:cNvSpPr>
          <p:nvPr/>
        </p:nvSpPr>
        <p:spPr bwMode="auto">
          <a:xfrm>
            <a:off x="5722938" y="2276475"/>
            <a:ext cx="9382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12. Sortie</a:t>
            </a:r>
          </a:p>
          <a:p>
            <a:pPr defTabSz="762000"/>
            <a:r>
              <a:rPr lang="fr-FR" sz="1000" b="0"/>
              <a:t> et emballage</a:t>
            </a:r>
          </a:p>
        </p:txBody>
      </p:sp>
      <p:sp>
        <p:nvSpPr>
          <p:cNvPr id="4616" name="Rectangle 520"/>
          <p:cNvSpPr>
            <a:spLocks noChangeArrowheads="1"/>
          </p:cNvSpPr>
          <p:nvPr/>
        </p:nvSpPr>
        <p:spPr bwMode="auto">
          <a:xfrm>
            <a:off x="2133600" y="2349500"/>
            <a:ext cx="1100138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5. Préparation </a:t>
            </a:r>
          </a:p>
          <a:p>
            <a:pPr defTabSz="762000"/>
            <a:r>
              <a:rPr lang="fr-FR" sz="1000" b="0"/>
              <a:t>des composants</a:t>
            </a:r>
          </a:p>
        </p:txBody>
      </p:sp>
      <p:sp>
        <p:nvSpPr>
          <p:cNvPr id="4617" name="Rectangle 521"/>
          <p:cNvSpPr>
            <a:spLocks noChangeArrowheads="1"/>
          </p:cNvSpPr>
          <p:nvPr/>
        </p:nvSpPr>
        <p:spPr bwMode="auto">
          <a:xfrm>
            <a:off x="2641600" y="22082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6" name="Rectangle 470"/>
          <p:cNvSpPr>
            <a:spLocks noChangeArrowheads="1"/>
          </p:cNvSpPr>
          <p:nvPr/>
        </p:nvSpPr>
        <p:spPr bwMode="auto">
          <a:xfrm>
            <a:off x="5270500" y="3086100"/>
            <a:ext cx="573088" cy="168116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7" name="Rectangle 471"/>
          <p:cNvSpPr>
            <a:spLocks noChangeArrowheads="1"/>
          </p:cNvSpPr>
          <p:nvPr/>
        </p:nvSpPr>
        <p:spPr bwMode="auto">
          <a:xfrm>
            <a:off x="5341938" y="3800475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8" name="Rectangle 472"/>
          <p:cNvSpPr>
            <a:spLocks noChangeArrowheads="1"/>
          </p:cNvSpPr>
          <p:nvPr/>
        </p:nvSpPr>
        <p:spPr bwMode="auto">
          <a:xfrm>
            <a:off x="5391150" y="3705225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1" name="Group 476"/>
          <p:cNvGrpSpPr>
            <a:grpSpLocks/>
          </p:cNvGrpSpPr>
          <p:nvPr/>
        </p:nvGrpSpPr>
        <p:grpSpPr bwMode="auto">
          <a:xfrm>
            <a:off x="5402263" y="3743325"/>
            <a:ext cx="320675" cy="42863"/>
            <a:chOff x="4002" y="2398"/>
            <a:chExt cx="202" cy="27"/>
          </a:xfrm>
        </p:grpSpPr>
        <p:sp>
          <p:nvSpPr>
            <p:cNvPr id="4569" name="Rectangle 473"/>
            <p:cNvSpPr>
              <a:spLocks noChangeArrowheads="1"/>
            </p:cNvSpPr>
            <p:nvPr/>
          </p:nvSpPr>
          <p:spPr bwMode="auto">
            <a:xfrm>
              <a:off x="4002" y="2398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70" name="Rectangle 474"/>
            <p:cNvSpPr>
              <a:spLocks noChangeArrowheads="1"/>
            </p:cNvSpPr>
            <p:nvPr/>
          </p:nvSpPr>
          <p:spPr bwMode="auto">
            <a:xfrm>
              <a:off x="4093" y="2398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71" name="Rectangle 475"/>
            <p:cNvSpPr>
              <a:spLocks noChangeArrowheads="1"/>
            </p:cNvSpPr>
            <p:nvPr/>
          </p:nvSpPr>
          <p:spPr bwMode="auto">
            <a:xfrm>
              <a:off x="4178" y="2398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73" name="Rectangle 477"/>
          <p:cNvSpPr>
            <a:spLocks noChangeArrowheads="1"/>
          </p:cNvSpPr>
          <p:nvPr/>
        </p:nvSpPr>
        <p:spPr bwMode="auto">
          <a:xfrm>
            <a:off x="5426075" y="355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74" name="Rectangle 478"/>
          <p:cNvSpPr>
            <a:spLocks noChangeArrowheads="1"/>
          </p:cNvSpPr>
          <p:nvPr/>
        </p:nvSpPr>
        <p:spPr bwMode="auto">
          <a:xfrm>
            <a:off x="5567363" y="355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76" name="Rectangle 480"/>
          <p:cNvSpPr>
            <a:spLocks noChangeArrowheads="1"/>
          </p:cNvSpPr>
          <p:nvPr/>
        </p:nvSpPr>
        <p:spPr bwMode="auto">
          <a:xfrm>
            <a:off x="5337175" y="4281488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2" name="Group 490"/>
          <p:cNvGrpSpPr>
            <a:grpSpLocks/>
          </p:cNvGrpSpPr>
          <p:nvPr/>
        </p:nvGrpSpPr>
        <p:grpSpPr bwMode="auto">
          <a:xfrm>
            <a:off x="5391150" y="4364038"/>
            <a:ext cx="342900" cy="369888"/>
            <a:chOff x="3995" y="2789"/>
            <a:chExt cx="216" cy="233"/>
          </a:xfrm>
        </p:grpSpPr>
        <p:sp>
          <p:nvSpPr>
            <p:cNvPr id="4577" name="Rectangle 481"/>
            <p:cNvSpPr>
              <a:spLocks noChangeArrowheads="1"/>
            </p:cNvSpPr>
            <p:nvPr/>
          </p:nvSpPr>
          <p:spPr bwMode="auto">
            <a:xfrm>
              <a:off x="3995" y="2971"/>
              <a:ext cx="216" cy="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43" name="Group 485"/>
            <p:cNvGrpSpPr>
              <a:grpSpLocks/>
            </p:cNvGrpSpPr>
            <p:nvPr/>
          </p:nvGrpSpPr>
          <p:grpSpPr bwMode="auto">
            <a:xfrm>
              <a:off x="4002" y="2995"/>
              <a:ext cx="202" cy="27"/>
              <a:chOff x="4002" y="2995"/>
              <a:chExt cx="202" cy="27"/>
            </a:xfrm>
          </p:grpSpPr>
          <p:sp>
            <p:nvSpPr>
              <p:cNvPr id="4578" name="Rectangle 482"/>
              <p:cNvSpPr>
                <a:spLocks noChangeArrowheads="1"/>
              </p:cNvSpPr>
              <p:nvPr/>
            </p:nvSpPr>
            <p:spPr bwMode="auto">
              <a:xfrm>
                <a:off x="4002" y="2995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579" name="Rectangle 483"/>
              <p:cNvSpPr>
                <a:spLocks noChangeArrowheads="1"/>
              </p:cNvSpPr>
              <p:nvPr/>
            </p:nvSpPr>
            <p:spPr bwMode="auto">
              <a:xfrm>
                <a:off x="4093" y="2995"/>
                <a:ext cx="25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580" name="Rectangle 484"/>
              <p:cNvSpPr>
                <a:spLocks noChangeArrowheads="1"/>
              </p:cNvSpPr>
              <p:nvPr/>
            </p:nvSpPr>
            <p:spPr bwMode="auto">
              <a:xfrm>
                <a:off x="4178" y="2995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582" name="Rectangle 486"/>
            <p:cNvSpPr>
              <a:spLocks noChangeArrowheads="1"/>
            </p:cNvSpPr>
            <p:nvPr/>
          </p:nvSpPr>
          <p:spPr bwMode="auto">
            <a:xfrm>
              <a:off x="4017" y="287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3" name="Rectangle 487"/>
            <p:cNvSpPr>
              <a:spLocks noChangeArrowheads="1"/>
            </p:cNvSpPr>
            <p:nvPr/>
          </p:nvSpPr>
          <p:spPr bwMode="auto">
            <a:xfrm>
              <a:off x="4106" y="287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4" name="Rectangle 488"/>
            <p:cNvSpPr>
              <a:spLocks noChangeArrowheads="1"/>
            </p:cNvSpPr>
            <p:nvPr/>
          </p:nvSpPr>
          <p:spPr bwMode="auto">
            <a:xfrm>
              <a:off x="4017" y="278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5" name="Rectangle 489"/>
            <p:cNvSpPr>
              <a:spLocks noChangeArrowheads="1"/>
            </p:cNvSpPr>
            <p:nvPr/>
          </p:nvSpPr>
          <p:spPr bwMode="auto">
            <a:xfrm>
              <a:off x="4106" y="278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87" name="Rectangle 491"/>
          <p:cNvSpPr>
            <a:spLocks noChangeArrowheads="1"/>
          </p:cNvSpPr>
          <p:nvPr/>
        </p:nvSpPr>
        <p:spPr bwMode="auto">
          <a:xfrm>
            <a:off x="5386388" y="4186238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4" name="Group 495"/>
          <p:cNvGrpSpPr>
            <a:grpSpLocks/>
          </p:cNvGrpSpPr>
          <p:nvPr/>
        </p:nvGrpSpPr>
        <p:grpSpPr bwMode="auto">
          <a:xfrm>
            <a:off x="5397500" y="4224338"/>
            <a:ext cx="320675" cy="42863"/>
            <a:chOff x="3999" y="2701"/>
            <a:chExt cx="202" cy="27"/>
          </a:xfrm>
        </p:grpSpPr>
        <p:sp>
          <p:nvSpPr>
            <p:cNvPr id="4588" name="Rectangle 492"/>
            <p:cNvSpPr>
              <a:spLocks noChangeArrowheads="1"/>
            </p:cNvSpPr>
            <p:nvPr/>
          </p:nvSpPr>
          <p:spPr bwMode="auto">
            <a:xfrm>
              <a:off x="3999" y="2701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9" name="Rectangle 493"/>
            <p:cNvSpPr>
              <a:spLocks noChangeArrowheads="1"/>
            </p:cNvSpPr>
            <p:nvPr/>
          </p:nvSpPr>
          <p:spPr bwMode="auto">
            <a:xfrm>
              <a:off x="4090" y="2701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90" name="Rectangle 494"/>
            <p:cNvSpPr>
              <a:spLocks noChangeArrowheads="1"/>
            </p:cNvSpPr>
            <p:nvPr/>
          </p:nvSpPr>
          <p:spPr bwMode="auto">
            <a:xfrm>
              <a:off x="4175" y="2701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92" name="Rectangle 496"/>
          <p:cNvSpPr>
            <a:spLocks noChangeArrowheads="1"/>
          </p:cNvSpPr>
          <p:nvPr/>
        </p:nvSpPr>
        <p:spPr bwMode="auto">
          <a:xfrm>
            <a:off x="5421313" y="4040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3" name="Rectangle 497"/>
          <p:cNvSpPr>
            <a:spLocks noChangeArrowheads="1"/>
          </p:cNvSpPr>
          <p:nvPr/>
        </p:nvSpPr>
        <p:spPr bwMode="auto">
          <a:xfrm>
            <a:off x="5562600" y="4040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4" name="Rectangle 498"/>
          <p:cNvSpPr>
            <a:spLocks noChangeArrowheads="1"/>
          </p:cNvSpPr>
          <p:nvPr/>
        </p:nvSpPr>
        <p:spPr bwMode="auto">
          <a:xfrm>
            <a:off x="5421313" y="3897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5" name="Rectangle 499"/>
          <p:cNvSpPr>
            <a:spLocks noChangeArrowheads="1"/>
          </p:cNvSpPr>
          <p:nvPr/>
        </p:nvSpPr>
        <p:spPr bwMode="auto">
          <a:xfrm>
            <a:off x="5562600" y="3897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5" name="Group 503"/>
          <p:cNvGrpSpPr>
            <a:grpSpLocks/>
          </p:cNvGrpSpPr>
          <p:nvPr/>
        </p:nvGrpSpPr>
        <p:grpSpPr bwMode="auto">
          <a:xfrm>
            <a:off x="5318125" y="3405188"/>
            <a:ext cx="482600" cy="1335088"/>
            <a:chOff x="3949" y="2185"/>
            <a:chExt cx="304" cy="841"/>
          </a:xfrm>
        </p:grpSpPr>
        <p:sp>
          <p:nvSpPr>
            <p:cNvPr id="4597" name="Rectangle 501"/>
            <p:cNvSpPr>
              <a:spLocks noChangeArrowheads="1"/>
            </p:cNvSpPr>
            <p:nvPr/>
          </p:nvSpPr>
          <p:spPr bwMode="auto">
            <a:xfrm>
              <a:off x="3949" y="2191"/>
              <a:ext cx="22" cy="8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98" name="Rectangle 502"/>
            <p:cNvSpPr>
              <a:spLocks noChangeArrowheads="1"/>
            </p:cNvSpPr>
            <p:nvPr/>
          </p:nvSpPr>
          <p:spPr bwMode="auto">
            <a:xfrm>
              <a:off x="4231" y="2185"/>
              <a:ext cx="22" cy="8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00" name="Rectangle 504"/>
          <p:cNvSpPr>
            <a:spLocks noChangeArrowheads="1"/>
          </p:cNvSpPr>
          <p:nvPr/>
        </p:nvSpPr>
        <p:spPr bwMode="auto">
          <a:xfrm>
            <a:off x="5086350" y="4813300"/>
            <a:ext cx="102076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du magasin PF</a:t>
            </a:r>
          </a:p>
        </p:txBody>
      </p:sp>
      <p:sp>
        <p:nvSpPr>
          <p:cNvPr id="4601" name="Rectangle 505"/>
          <p:cNvSpPr>
            <a:spLocks noChangeArrowheads="1"/>
          </p:cNvSpPr>
          <p:nvPr/>
        </p:nvSpPr>
        <p:spPr bwMode="auto">
          <a:xfrm>
            <a:off x="5172075" y="4792663"/>
            <a:ext cx="790575" cy="3603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33" name="Rectangle 537"/>
          <p:cNvSpPr>
            <a:spLocks noChangeArrowheads="1"/>
          </p:cNvSpPr>
          <p:nvPr/>
        </p:nvSpPr>
        <p:spPr bwMode="auto">
          <a:xfrm>
            <a:off x="5249863" y="3213100"/>
            <a:ext cx="38100" cy="1571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0" name="Rectangle 544"/>
          <p:cNvSpPr>
            <a:spLocks noChangeArrowheads="1"/>
          </p:cNvSpPr>
          <p:nvPr/>
        </p:nvSpPr>
        <p:spPr bwMode="auto">
          <a:xfrm>
            <a:off x="9726613" y="5329238"/>
            <a:ext cx="82550" cy="730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1" name="Rectangle 545"/>
          <p:cNvSpPr>
            <a:spLocks noChangeArrowheads="1"/>
          </p:cNvSpPr>
          <p:nvPr/>
        </p:nvSpPr>
        <p:spPr bwMode="auto">
          <a:xfrm>
            <a:off x="9204325" y="5311775"/>
            <a:ext cx="5873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 dirty="0" err="1"/>
              <a:t>Lexson</a:t>
            </a:r>
            <a:endParaRPr lang="fr-FR" sz="1000" b="0" dirty="0"/>
          </a:p>
        </p:txBody>
      </p:sp>
      <p:sp>
        <p:nvSpPr>
          <p:cNvPr id="4642" name="Rectangle 546"/>
          <p:cNvSpPr>
            <a:spLocks noChangeArrowheads="1"/>
          </p:cNvSpPr>
          <p:nvPr/>
        </p:nvSpPr>
        <p:spPr bwMode="auto">
          <a:xfrm>
            <a:off x="5591175" y="251936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3" name="Rectangle 547"/>
          <p:cNvSpPr>
            <a:spLocks noChangeArrowheads="1"/>
          </p:cNvSpPr>
          <p:nvPr/>
        </p:nvSpPr>
        <p:spPr bwMode="auto">
          <a:xfrm>
            <a:off x="5591175" y="23812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8" name="Rectangle 552"/>
          <p:cNvSpPr>
            <a:spLocks noChangeArrowheads="1"/>
          </p:cNvSpPr>
          <p:nvPr/>
        </p:nvSpPr>
        <p:spPr bwMode="auto">
          <a:xfrm>
            <a:off x="2179638" y="4949825"/>
            <a:ext cx="97472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du magasin MP</a:t>
            </a:r>
          </a:p>
        </p:txBody>
      </p:sp>
      <p:sp>
        <p:nvSpPr>
          <p:cNvPr id="4649" name="Rectangle 553"/>
          <p:cNvSpPr>
            <a:spLocks noChangeArrowheads="1"/>
          </p:cNvSpPr>
          <p:nvPr/>
        </p:nvSpPr>
        <p:spPr bwMode="auto">
          <a:xfrm>
            <a:off x="2252663" y="4964113"/>
            <a:ext cx="842963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50" name="Rectangle 554"/>
          <p:cNvSpPr>
            <a:spLocks noChangeArrowheads="1"/>
          </p:cNvSpPr>
          <p:nvPr/>
        </p:nvSpPr>
        <p:spPr bwMode="auto">
          <a:xfrm>
            <a:off x="3151188" y="4751388"/>
            <a:ext cx="889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Matières</a:t>
            </a:r>
          </a:p>
          <a:p>
            <a:pPr defTabSz="762000"/>
            <a:r>
              <a:rPr lang="fr-FR" sz="1000" b="0"/>
              <a:t>premières</a:t>
            </a:r>
          </a:p>
        </p:txBody>
      </p:sp>
      <p:grpSp>
        <p:nvGrpSpPr>
          <p:cNvPr id="11846" name="Group 563"/>
          <p:cNvGrpSpPr>
            <a:grpSpLocks/>
          </p:cNvGrpSpPr>
          <p:nvPr/>
        </p:nvGrpSpPr>
        <p:grpSpPr bwMode="auto">
          <a:xfrm>
            <a:off x="307975" y="6227763"/>
            <a:ext cx="644525" cy="96838"/>
            <a:chOff x="317" y="3959"/>
            <a:chExt cx="406" cy="61"/>
          </a:xfrm>
        </p:grpSpPr>
        <p:grpSp>
          <p:nvGrpSpPr>
            <p:cNvPr id="11847" name="Group 558"/>
            <p:cNvGrpSpPr>
              <a:grpSpLocks/>
            </p:cNvGrpSpPr>
            <p:nvPr/>
          </p:nvGrpSpPr>
          <p:grpSpPr bwMode="auto">
            <a:xfrm>
              <a:off x="527" y="3962"/>
              <a:ext cx="196" cy="58"/>
              <a:chOff x="527" y="3962"/>
              <a:chExt cx="196" cy="58"/>
            </a:xfrm>
          </p:grpSpPr>
          <p:sp>
            <p:nvSpPr>
              <p:cNvPr id="4651" name="Oval 555"/>
              <p:cNvSpPr>
                <a:spLocks noChangeArrowheads="1"/>
              </p:cNvSpPr>
              <p:nvPr/>
            </p:nvSpPr>
            <p:spPr bwMode="auto">
              <a:xfrm>
                <a:off x="665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2" name="Oval 556"/>
              <p:cNvSpPr>
                <a:spLocks noChangeArrowheads="1"/>
              </p:cNvSpPr>
              <p:nvPr/>
            </p:nvSpPr>
            <p:spPr bwMode="auto">
              <a:xfrm>
                <a:off x="596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3" name="Oval 557"/>
              <p:cNvSpPr>
                <a:spLocks noChangeArrowheads="1"/>
              </p:cNvSpPr>
              <p:nvPr/>
            </p:nvSpPr>
            <p:spPr bwMode="auto">
              <a:xfrm>
                <a:off x="527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1848" name="Group 562"/>
            <p:cNvGrpSpPr>
              <a:grpSpLocks/>
            </p:cNvGrpSpPr>
            <p:nvPr/>
          </p:nvGrpSpPr>
          <p:grpSpPr bwMode="auto">
            <a:xfrm>
              <a:off x="317" y="3959"/>
              <a:ext cx="196" cy="58"/>
              <a:chOff x="317" y="3959"/>
              <a:chExt cx="196" cy="58"/>
            </a:xfrm>
          </p:grpSpPr>
          <p:sp>
            <p:nvSpPr>
              <p:cNvPr id="4655" name="Oval 559"/>
              <p:cNvSpPr>
                <a:spLocks noChangeArrowheads="1"/>
              </p:cNvSpPr>
              <p:nvPr/>
            </p:nvSpPr>
            <p:spPr bwMode="auto">
              <a:xfrm>
                <a:off x="455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6" name="Oval 560"/>
              <p:cNvSpPr>
                <a:spLocks noChangeArrowheads="1"/>
              </p:cNvSpPr>
              <p:nvPr/>
            </p:nvSpPr>
            <p:spPr bwMode="auto">
              <a:xfrm>
                <a:off x="386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7" name="Oval 561"/>
              <p:cNvSpPr>
                <a:spLocks noChangeArrowheads="1"/>
              </p:cNvSpPr>
              <p:nvPr/>
            </p:nvSpPr>
            <p:spPr bwMode="auto">
              <a:xfrm>
                <a:off x="317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660" name="Rectangle 564"/>
          <p:cNvSpPr>
            <a:spLocks noChangeArrowheads="1"/>
          </p:cNvSpPr>
          <p:nvPr/>
        </p:nvSpPr>
        <p:spPr bwMode="auto">
          <a:xfrm>
            <a:off x="3167063" y="3354388"/>
            <a:ext cx="32861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M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G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S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I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</p:txBody>
      </p:sp>
      <p:sp>
        <p:nvSpPr>
          <p:cNvPr id="4661" name="Rectangle 565"/>
          <p:cNvSpPr>
            <a:spLocks noChangeArrowheads="1"/>
          </p:cNvSpPr>
          <p:nvPr/>
        </p:nvSpPr>
        <p:spPr bwMode="auto">
          <a:xfrm>
            <a:off x="5876925" y="3119438"/>
            <a:ext cx="32861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M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G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S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I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</p:txBody>
      </p:sp>
      <p:sp>
        <p:nvSpPr>
          <p:cNvPr id="4664" name="Rectangle 568"/>
          <p:cNvSpPr>
            <a:spLocks noChangeArrowheads="1"/>
          </p:cNvSpPr>
          <p:nvPr/>
        </p:nvSpPr>
        <p:spPr bwMode="auto">
          <a:xfrm>
            <a:off x="7794625" y="2986088"/>
            <a:ext cx="577850" cy="187483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65" name="Rectangle 569"/>
          <p:cNvSpPr>
            <a:spLocks noChangeArrowheads="1"/>
          </p:cNvSpPr>
          <p:nvPr/>
        </p:nvSpPr>
        <p:spPr bwMode="auto">
          <a:xfrm>
            <a:off x="7861300" y="3919538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66" name="Rectangle 570"/>
          <p:cNvSpPr>
            <a:spLocks noChangeArrowheads="1"/>
          </p:cNvSpPr>
          <p:nvPr/>
        </p:nvSpPr>
        <p:spPr bwMode="auto">
          <a:xfrm>
            <a:off x="7856538" y="4379913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9" name="Group 572"/>
          <p:cNvGrpSpPr>
            <a:grpSpLocks/>
          </p:cNvGrpSpPr>
          <p:nvPr/>
        </p:nvGrpSpPr>
        <p:grpSpPr bwMode="auto">
          <a:xfrm>
            <a:off x="7910513" y="4452938"/>
            <a:ext cx="342900" cy="369888"/>
            <a:chOff x="1757" y="2807"/>
            <a:chExt cx="216" cy="233"/>
          </a:xfrm>
        </p:grpSpPr>
        <p:sp>
          <p:nvSpPr>
            <p:cNvPr id="4669" name="Rectangle 573"/>
            <p:cNvSpPr>
              <a:spLocks noChangeArrowheads="1"/>
            </p:cNvSpPr>
            <p:nvPr/>
          </p:nvSpPr>
          <p:spPr bwMode="auto">
            <a:xfrm>
              <a:off x="1757" y="2989"/>
              <a:ext cx="216" cy="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50" name="Group 574"/>
            <p:cNvGrpSpPr>
              <a:grpSpLocks/>
            </p:cNvGrpSpPr>
            <p:nvPr/>
          </p:nvGrpSpPr>
          <p:grpSpPr bwMode="auto">
            <a:xfrm>
              <a:off x="1764" y="3013"/>
              <a:ext cx="202" cy="27"/>
              <a:chOff x="1764" y="3013"/>
              <a:chExt cx="202" cy="27"/>
            </a:xfrm>
          </p:grpSpPr>
          <p:sp>
            <p:nvSpPr>
              <p:cNvPr id="4671" name="Rectangle 575"/>
              <p:cNvSpPr>
                <a:spLocks noChangeArrowheads="1"/>
              </p:cNvSpPr>
              <p:nvPr/>
            </p:nvSpPr>
            <p:spPr bwMode="auto">
              <a:xfrm>
                <a:off x="1764" y="3013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72" name="Rectangle 576"/>
              <p:cNvSpPr>
                <a:spLocks noChangeArrowheads="1"/>
              </p:cNvSpPr>
              <p:nvPr/>
            </p:nvSpPr>
            <p:spPr bwMode="auto">
              <a:xfrm>
                <a:off x="1855" y="3013"/>
                <a:ext cx="25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73" name="Rectangle 577"/>
              <p:cNvSpPr>
                <a:spLocks noChangeArrowheads="1"/>
              </p:cNvSpPr>
              <p:nvPr/>
            </p:nvSpPr>
            <p:spPr bwMode="auto">
              <a:xfrm>
                <a:off x="1940" y="3013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674" name="Rectangle 578"/>
            <p:cNvSpPr>
              <a:spLocks noChangeArrowheads="1"/>
            </p:cNvSpPr>
            <p:nvPr/>
          </p:nvSpPr>
          <p:spPr bwMode="auto">
            <a:xfrm>
              <a:off x="1779" y="28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5" name="Rectangle 579"/>
            <p:cNvSpPr>
              <a:spLocks noChangeArrowheads="1"/>
            </p:cNvSpPr>
            <p:nvPr/>
          </p:nvSpPr>
          <p:spPr bwMode="auto">
            <a:xfrm>
              <a:off x="1868" y="28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6" name="Rectangle 580"/>
            <p:cNvSpPr>
              <a:spLocks noChangeArrowheads="1"/>
            </p:cNvSpPr>
            <p:nvPr/>
          </p:nvSpPr>
          <p:spPr bwMode="auto">
            <a:xfrm>
              <a:off x="1779" y="280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7" name="Rectangle 581"/>
            <p:cNvSpPr>
              <a:spLocks noChangeArrowheads="1"/>
            </p:cNvSpPr>
            <p:nvPr/>
          </p:nvSpPr>
          <p:spPr bwMode="auto">
            <a:xfrm>
              <a:off x="1868" y="280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851" name="Group 583"/>
          <p:cNvGrpSpPr>
            <a:grpSpLocks/>
          </p:cNvGrpSpPr>
          <p:nvPr/>
        </p:nvGrpSpPr>
        <p:grpSpPr bwMode="auto">
          <a:xfrm>
            <a:off x="7916863" y="4322763"/>
            <a:ext cx="320675" cy="42863"/>
            <a:chOff x="1761" y="2719"/>
            <a:chExt cx="202" cy="27"/>
          </a:xfrm>
        </p:grpSpPr>
        <p:sp>
          <p:nvSpPr>
            <p:cNvPr id="4680" name="Rectangle 584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81" name="Rectangle 585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82" name="Rectangle 586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90" name="Rectangle 594"/>
          <p:cNvSpPr>
            <a:spLocks noChangeArrowheads="1"/>
          </p:cNvSpPr>
          <p:nvPr/>
        </p:nvSpPr>
        <p:spPr bwMode="auto">
          <a:xfrm>
            <a:off x="6943725" y="3744913"/>
            <a:ext cx="8747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14. Entrée/</a:t>
            </a:r>
          </a:p>
          <a:p>
            <a:pPr algn="ctr" defTabSz="762000"/>
            <a:r>
              <a:rPr lang="fr-FR" sz="1000" b="0"/>
              <a:t>Manutention</a:t>
            </a:r>
          </a:p>
        </p:txBody>
      </p:sp>
      <p:sp>
        <p:nvSpPr>
          <p:cNvPr id="4694" name="Rectangle 598"/>
          <p:cNvSpPr>
            <a:spLocks noChangeArrowheads="1"/>
          </p:cNvSpPr>
          <p:nvPr/>
        </p:nvSpPr>
        <p:spPr bwMode="auto">
          <a:xfrm>
            <a:off x="7804150" y="22733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95" name="Rectangle 599"/>
          <p:cNvSpPr>
            <a:spLocks noChangeArrowheads="1"/>
          </p:cNvSpPr>
          <p:nvPr/>
        </p:nvSpPr>
        <p:spPr bwMode="auto">
          <a:xfrm>
            <a:off x="7667625" y="4946650"/>
            <a:ext cx="830263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de </a:t>
            </a:r>
          </a:p>
          <a:p>
            <a:pPr algn="ctr" defTabSz="762000"/>
            <a:r>
              <a:rPr lang="fr-FR" sz="1000" b="0"/>
              <a:t>l’entrepôt </a:t>
            </a:r>
          </a:p>
          <a:p>
            <a:pPr algn="ctr" defTabSz="762000"/>
            <a:r>
              <a:rPr lang="fr-FR" sz="1000" b="0"/>
              <a:t>régional</a:t>
            </a:r>
          </a:p>
        </p:txBody>
      </p:sp>
      <p:sp>
        <p:nvSpPr>
          <p:cNvPr id="4696" name="Rectangle 600"/>
          <p:cNvSpPr>
            <a:spLocks noChangeArrowheads="1"/>
          </p:cNvSpPr>
          <p:nvPr/>
        </p:nvSpPr>
        <p:spPr bwMode="auto">
          <a:xfrm>
            <a:off x="7732713" y="4960938"/>
            <a:ext cx="673100" cy="48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97" name="Rectangle 601"/>
          <p:cNvSpPr>
            <a:spLocks noChangeArrowheads="1"/>
          </p:cNvSpPr>
          <p:nvPr/>
        </p:nvSpPr>
        <p:spPr bwMode="auto">
          <a:xfrm>
            <a:off x="8405813" y="4583113"/>
            <a:ext cx="889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Produits</a:t>
            </a:r>
          </a:p>
          <a:p>
            <a:pPr defTabSz="762000"/>
            <a:r>
              <a:rPr lang="fr-FR" sz="1000" b="0"/>
              <a:t>finis</a:t>
            </a:r>
          </a:p>
        </p:txBody>
      </p:sp>
      <p:sp>
        <p:nvSpPr>
          <p:cNvPr id="4698" name="Rectangle 602"/>
          <p:cNvSpPr>
            <a:spLocks noChangeArrowheads="1"/>
          </p:cNvSpPr>
          <p:nvPr/>
        </p:nvSpPr>
        <p:spPr bwMode="auto">
          <a:xfrm>
            <a:off x="8339138" y="3048000"/>
            <a:ext cx="288925" cy="153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ENTREPOT</a:t>
            </a:r>
          </a:p>
        </p:txBody>
      </p:sp>
      <p:grpSp>
        <p:nvGrpSpPr>
          <p:cNvPr id="11852" name="Group 603"/>
          <p:cNvGrpSpPr>
            <a:grpSpLocks/>
          </p:cNvGrpSpPr>
          <p:nvPr/>
        </p:nvGrpSpPr>
        <p:grpSpPr bwMode="auto">
          <a:xfrm>
            <a:off x="304800" y="6370638"/>
            <a:ext cx="644525" cy="96838"/>
            <a:chOff x="317" y="3959"/>
            <a:chExt cx="406" cy="61"/>
          </a:xfrm>
        </p:grpSpPr>
        <p:grpSp>
          <p:nvGrpSpPr>
            <p:cNvPr id="11853" name="Group 604"/>
            <p:cNvGrpSpPr>
              <a:grpSpLocks/>
            </p:cNvGrpSpPr>
            <p:nvPr/>
          </p:nvGrpSpPr>
          <p:grpSpPr bwMode="auto">
            <a:xfrm>
              <a:off x="527" y="3962"/>
              <a:ext cx="196" cy="58"/>
              <a:chOff x="527" y="3962"/>
              <a:chExt cx="196" cy="58"/>
            </a:xfrm>
          </p:grpSpPr>
          <p:sp>
            <p:nvSpPr>
              <p:cNvPr id="4701" name="Oval 605"/>
              <p:cNvSpPr>
                <a:spLocks noChangeArrowheads="1"/>
              </p:cNvSpPr>
              <p:nvPr/>
            </p:nvSpPr>
            <p:spPr bwMode="auto">
              <a:xfrm>
                <a:off x="665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2" name="Oval 606"/>
              <p:cNvSpPr>
                <a:spLocks noChangeArrowheads="1"/>
              </p:cNvSpPr>
              <p:nvPr/>
            </p:nvSpPr>
            <p:spPr bwMode="auto">
              <a:xfrm>
                <a:off x="596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3" name="Oval 607"/>
              <p:cNvSpPr>
                <a:spLocks noChangeArrowheads="1"/>
              </p:cNvSpPr>
              <p:nvPr/>
            </p:nvSpPr>
            <p:spPr bwMode="auto">
              <a:xfrm>
                <a:off x="527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1854" name="Group 608"/>
            <p:cNvGrpSpPr>
              <a:grpSpLocks/>
            </p:cNvGrpSpPr>
            <p:nvPr/>
          </p:nvGrpSpPr>
          <p:grpSpPr bwMode="auto">
            <a:xfrm>
              <a:off x="317" y="3959"/>
              <a:ext cx="196" cy="58"/>
              <a:chOff x="317" y="3959"/>
              <a:chExt cx="196" cy="58"/>
            </a:xfrm>
          </p:grpSpPr>
          <p:sp>
            <p:nvSpPr>
              <p:cNvPr id="4705" name="Oval 609"/>
              <p:cNvSpPr>
                <a:spLocks noChangeArrowheads="1"/>
              </p:cNvSpPr>
              <p:nvPr/>
            </p:nvSpPr>
            <p:spPr bwMode="auto">
              <a:xfrm>
                <a:off x="455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6" name="Oval 610"/>
              <p:cNvSpPr>
                <a:spLocks noChangeArrowheads="1"/>
              </p:cNvSpPr>
              <p:nvPr/>
            </p:nvSpPr>
            <p:spPr bwMode="auto">
              <a:xfrm>
                <a:off x="386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7" name="Oval 611"/>
              <p:cNvSpPr>
                <a:spLocks noChangeArrowheads="1"/>
              </p:cNvSpPr>
              <p:nvPr/>
            </p:nvSpPr>
            <p:spPr bwMode="auto">
              <a:xfrm>
                <a:off x="317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831" name="Rectangle 735"/>
          <p:cNvSpPr>
            <a:spLocks noChangeArrowheads="1"/>
          </p:cNvSpPr>
          <p:nvPr/>
        </p:nvSpPr>
        <p:spPr bwMode="auto">
          <a:xfrm>
            <a:off x="2232025" y="3279775"/>
            <a:ext cx="914400" cy="166211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2" name="Rectangle 736"/>
          <p:cNvSpPr>
            <a:spLocks noChangeArrowheads="1"/>
          </p:cNvSpPr>
          <p:nvPr/>
        </p:nvSpPr>
        <p:spPr bwMode="auto">
          <a:xfrm>
            <a:off x="2703513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3" name="Rectangle 737"/>
          <p:cNvSpPr>
            <a:spLocks noChangeArrowheads="1"/>
          </p:cNvSpPr>
          <p:nvPr/>
        </p:nvSpPr>
        <p:spPr bwMode="auto">
          <a:xfrm>
            <a:off x="2708275" y="375761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4" name="Rectangle 738"/>
          <p:cNvSpPr>
            <a:spLocks noChangeArrowheads="1"/>
          </p:cNvSpPr>
          <p:nvPr/>
        </p:nvSpPr>
        <p:spPr bwMode="auto">
          <a:xfrm>
            <a:off x="2703513" y="4133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5" name="Rectangle 739"/>
          <p:cNvSpPr>
            <a:spLocks noChangeArrowheads="1"/>
          </p:cNvSpPr>
          <p:nvPr/>
        </p:nvSpPr>
        <p:spPr bwMode="auto">
          <a:xfrm>
            <a:off x="2708275" y="4133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6" name="Rectangle 740"/>
          <p:cNvSpPr>
            <a:spLocks noChangeArrowheads="1"/>
          </p:cNvSpPr>
          <p:nvPr/>
        </p:nvSpPr>
        <p:spPr bwMode="auto">
          <a:xfrm>
            <a:off x="2703513" y="4510088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55" name="Group 741"/>
          <p:cNvGrpSpPr>
            <a:grpSpLocks/>
          </p:cNvGrpSpPr>
          <p:nvPr/>
        </p:nvGrpSpPr>
        <p:grpSpPr bwMode="auto">
          <a:xfrm>
            <a:off x="2752725" y="4570413"/>
            <a:ext cx="307975" cy="331788"/>
            <a:chOff x="1372" y="2735"/>
            <a:chExt cx="194" cy="209"/>
          </a:xfrm>
        </p:grpSpPr>
        <p:sp>
          <p:nvSpPr>
            <p:cNvPr id="4838" name="Rectangle 742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56" name="Group 743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40" name="Rectangle 744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41" name="Rectangle 745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42" name="Rectangle 746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43" name="Rectangle 747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4" name="Rectangle 748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5" name="Rectangle 749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6" name="Rectangle 750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47" name="Rectangle 751"/>
          <p:cNvSpPr>
            <a:spLocks noChangeArrowheads="1"/>
          </p:cNvSpPr>
          <p:nvPr/>
        </p:nvSpPr>
        <p:spPr bwMode="auto">
          <a:xfrm>
            <a:off x="2681288" y="3563938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48" name="Rectangle 752"/>
          <p:cNvSpPr>
            <a:spLocks noChangeArrowheads="1"/>
          </p:cNvSpPr>
          <p:nvPr/>
        </p:nvSpPr>
        <p:spPr bwMode="auto">
          <a:xfrm>
            <a:off x="3089275" y="3563938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57" name="Group 753"/>
          <p:cNvGrpSpPr>
            <a:grpSpLocks/>
          </p:cNvGrpSpPr>
          <p:nvPr/>
        </p:nvGrpSpPr>
        <p:grpSpPr bwMode="auto">
          <a:xfrm>
            <a:off x="2755900" y="4191000"/>
            <a:ext cx="307975" cy="331788"/>
            <a:chOff x="1372" y="2735"/>
            <a:chExt cx="194" cy="209"/>
          </a:xfrm>
        </p:grpSpPr>
        <p:sp>
          <p:nvSpPr>
            <p:cNvPr id="4850" name="Rectangle 75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58" name="Group 75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52" name="Rectangle 75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53" name="Rectangle 75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54" name="Rectangle 75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55" name="Rectangle 75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6" name="Rectangle 76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7" name="Rectangle 76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8" name="Rectangle 76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859" name="Group 763"/>
          <p:cNvGrpSpPr>
            <a:grpSpLocks/>
          </p:cNvGrpSpPr>
          <p:nvPr/>
        </p:nvGrpSpPr>
        <p:grpSpPr bwMode="auto">
          <a:xfrm>
            <a:off x="2755900" y="3814763"/>
            <a:ext cx="307975" cy="331788"/>
            <a:chOff x="1372" y="2735"/>
            <a:chExt cx="194" cy="209"/>
          </a:xfrm>
        </p:grpSpPr>
        <p:sp>
          <p:nvSpPr>
            <p:cNvPr id="4860" name="Rectangle 76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60" name="Group 76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62" name="Rectangle 76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63" name="Rectangle 76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64" name="Rectangle 76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65" name="Rectangle 76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6" name="Rectangle 77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7" name="Rectangle 77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8" name="Rectangle 77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69" name="Rectangle 773"/>
          <p:cNvSpPr>
            <a:spLocks noChangeArrowheads="1"/>
          </p:cNvSpPr>
          <p:nvPr/>
        </p:nvSpPr>
        <p:spPr bwMode="auto">
          <a:xfrm>
            <a:off x="2268538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0" name="Rectangle 774"/>
          <p:cNvSpPr>
            <a:spLocks noChangeArrowheads="1"/>
          </p:cNvSpPr>
          <p:nvPr/>
        </p:nvSpPr>
        <p:spPr bwMode="auto">
          <a:xfrm>
            <a:off x="2273300" y="3756025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1" name="Rectangle 775"/>
          <p:cNvSpPr>
            <a:spLocks noChangeArrowheads="1"/>
          </p:cNvSpPr>
          <p:nvPr/>
        </p:nvSpPr>
        <p:spPr bwMode="auto">
          <a:xfrm>
            <a:off x="2268538" y="4132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2" name="Rectangle 776"/>
          <p:cNvSpPr>
            <a:spLocks noChangeArrowheads="1"/>
          </p:cNvSpPr>
          <p:nvPr/>
        </p:nvSpPr>
        <p:spPr bwMode="auto">
          <a:xfrm>
            <a:off x="2273300" y="4132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3" name="Rectangle 777"/>
          <p:cNvSpPr>
            <a:spLocks noChangeArrowheads="1"/>
          </p:cNvSpPr>
          <p:nvPr/>
        </p:nvSpPr>
        <p:spPr bwMode="auto">
          <a:xfrm>
            <a:off x="2268538" y="450850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61" name="Group 778"/>
          <p:cNvGrpSpPr>
            <a:grpSpLocks/>
          </p:cNvGrpSpPr>
          <p:nvPr/>
        </p:nvGrpSpPr>
        <p:grpSpPr bwMode="auto">
          <a:xfrm>
            <a:off x="2317750" y="4568825"/>
            <a:ext cx="307975" cy="331788"/>
            <a:chOff x="1372" y="2735"/>
            <a:chExt cx="194" cy="209"/>
          </a:xfrm>
        </p:grpSpPr>
        <p:sp>
          <p:nvSpPr>
            <p:cNvPr id="4875" name="Rectangle 779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62" name="Group 780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77" name="Rectangle 781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78" name="Rectangle 782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79" name="Rectangle 783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80" name="Rectangle 784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1" name="Rectangle 785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2" name="Rectangle 786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3" name="Rectangle 787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84" name="Rectangle 788"/>
          <p:cNvSpPr>
            <a:spLocks noChangeArrowheads="1"/>
          </p:cNvSpPr>
          <p:nvPr/>
        </p:nvSpPr>
        <p:spPr bwMode="auto">
          <a:xfrm>
            <a:off x="2251075" y="3562350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65" name="Group 789"/>
          <p:cNvGrpSpPr>
            <a:grpSpLocks/>
          </p:cNvGrpSpPr>
          <p:nvPr/>
        </p:nvGrpSpPr>
        <p:grpSpPr bwMode="auto">
          <a:xfrm>
            <a:off x="2320925" y="4189413"/>
            <a:ext cx="307975" cy="331788"/>
            <a:chOff x="1372" y="2735"/>
            <a:chExt cx="194" cy="209"/>
          </a:xfrm>
        </p:grpSpPr>
        <p:sp>
          <p:nvSpPr>
            <p:cNvPr id="4886" name="Rectangle 790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71" name="Group 791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88" name="Rectangle 792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89" name="Rectangle 793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90" name="Rectangle 794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91" name="Rectangle 795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2" name="Rectangle 796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3" name="Rectangle 797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4" name="Rectangle 798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880" name="Group 799"/>
          <p:cNvGrpSpPr>
            <a:grpSpLocks/>
          </p:cNvGrpSpPr>
          <p:nvPr/>
        </p:nvGrpSpPr>
        <p:grpSpPr bwMode="auto">
          <a:xfrm>
            <a:off x="2320925" y="3813175"/>
            <a:ext cx="307975" cy="331788"/>
            <a:chOff x="1372" y="2735"/>
            <a:chExt cx="194" cy="209"/>
          </a:xfrm>
        </p:grpSpPr>
        <p:sp>
          <p:nvSpPr>
            <p:cNvPr id="4896" name="Rectangle 800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89" name="Group 801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98" name="Rectangle 802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99" name="Rectangle 803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00" name="Rectangle 804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01" name="Rectangle 805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2" name="Rectangle 806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3" name="Rectangle 807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4" name="Rectangle 808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05" name="Rectangle 809"/>
          <p:cNvSpPr>
            <a:spLocks noChangeArrowheads="1"/>
          </p:cNvSpPr>
          <p:nvPr/>
        </p:nvSpPr>
        <p:spPr bwMode="auto">
          <a:xfrm>
            <a:off x="2698750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06" name="Rectangle 810"/>
          <p:cNvSpPr>
            <a:spLocks noChangeArrowheads="1"/>
          </p:cNvSpPr>
          <p:nvPr/>
        </p:nvSpPr>
        <p:spPr bwMode="auto">
          <a:xfrm>
            <a:off x="2703513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90" name="Group 811"/>
          <p:cNvGrpSpPr>
            <a:grpSpLocks/>
          </p:cNvGrpSpPr>
          <p:nvPr/>
        </p:nvGrpSpPr>
        <p:grpSpPr bwMode="auto">
          <a:xfrm>
            <a:off x="2751138" y="3433763"/>
            <a:ext cx="307975" cy="331788"/>
            <a:chOff x="1372" y="2735"/>
            <a:chExt cx="194" cy="209"/>
          </a:xfrm>
        </p:grpSpPr>
        <p:sp>
          <p:nvSpPr>
            <p:cNvPr id="4908" name="Rectangle 812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91" name="Group 813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910" name="Rectangle 814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11" name="Rectangle 815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12" name="Rectangle 816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13" name="Rectangle 817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4" name="Rectangle 818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5" name="Rectangle 819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6" name="Rectangle 820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17" name="Rectangle 821"/>
          <p:cNvSpPr>
            <a:spLocks noChangeArrowheads="1"/>
          </p:cNvSpPr>
          <p:nvPr/>
        </p:nvSpPr>
        <p:spPr bwMode="auto">
          <a:xfrm>
            <a:off x="2263775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8" name="Rectangle 822"/>
          <p:cNvSpPr>
            <a:spLocks noChangeArrowheads="1"/>
          </p:cNvSpPr>
          <p:nvPr/>
        </p:nvSpPr>
        <p:spPr bwMode="auto">
          <a:xfrm>
            <a:off x="2268538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92" name="Group 823"/>
          <p:cNvGrpSpPr>
            <a:grpSpLocks/>
          </p:cNvGrpSpPr>
          <p:nvPr/>
        </p:nvGrpSpPr>
        <p:grpSpPr bwMode="auto">
          <a:xfrm>
            <a:off x="2316163" y="3432175"/>
            <a:ext cx="307975" cy="331788"/>
            <a:chOff x="1372" y="2735"/>
            <a:chExt cx="194" cy="209"/>
          </a:xfrm>
        </p:grpSpPr>
        <p:sp>
          <p:nvSpPr>
            <p:cNvPr id="4920" name="Rectangle 82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93" name="Group 82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922" name="Rectangle 82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23" name="Rectangle 82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24" name="Rectangle 82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25" name="Rectangle 82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6" name="Rectangle 83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7" name="Rectangle 83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8" name="Rectangle 83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82" name="Rectangle 886"/>
          <p:cNvSpPr>
            <a:spLocks noChangeArrowheads="1"/>
          </p:cNvSpPr>
          <p:nvPr/>
        </p:nvSpPr>
        <p:spPr bwMode="auto">
          <a:xfrm>
            <a:off x="8686800" y="1268413"/>
            <a:ext cx="1223963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  16. Tournée de livraison  finale</a:t>
            </a:r>
          </a:p>
          <a:p>
            <a:pPr defTabSz="762000"/>
            <a:endParaRPr lang="fr-FR" sz="1000" b="0"/>
          </a:p>
        </p:txBody>
      </p:sp>
      <p:pic>
        <p:nvPicPr>
          <p:cNvPr id="4985" name="Picture 88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23425" y="3429000"/>
            <a:ext cx="385763" cy="931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986" name="Rectangle 890"/>
          <p:cNvSpPr>
            <a:spLocks noChangeArrowheads="1"/>
          </p:cNvSpPr>
          <p:nvPr/>
        </p:nvSpPr>
        <p:spPr bwMode="auto">
          <a:xfrm>
            <a:off x="4510088" y="6203950"/>
            <a:ext cx="201612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c. Traitement </a:t>
            </a:r>
          </a:p>
          <a:p>
            <a:pPr algn="ctr" defTabSz="762000"/>
            <a:r>
              <a:rPr lang="fr-FR" sz="1000" b="0"/>
              <a:t>Commandes des entrepôts</a:t>
            </a:r>
          </a:p>
        </p:txBody>
      </p:sp>
      <p:grpSp>
        <p:nvGrpSpPr>
          <p:cNvPr id="11894" name="Group 891"/>
          <p:cNvGrpSpPr>
            <a:grpSpLocks/>
          </p:cNvGrpSpPr>
          <p:nvPr/>
        </p:nvGrpSpPr>
        <p:grpSpPr bwMode="auto">
          <a:xfrm>
            <a:off x="4270375" y="2997200"/>
            <a:ext cx="539750" cy="530225"/>
            <a:chOff x="1761" y="190"/>
            <a:chExt cx="340" cy="334"/>
          </a:xfrm>
        </p:grpSpPr>
        <p:grpSp>
          <p:nvGrpSpPr>
            <p:cNvPr id="11895" name="Group 892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11899" name="Group 893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9248" name="Group 894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9249" name="Group 895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4992" name="Freeform 896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993" name="Freeform 897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250" name="Group 898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4995" name="Freeform 899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996" name="Freeform 900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9251" name="Group 901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4998" name="Freeform 902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999" name="Freeform 903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254" name="Group 904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9257" name="Group 905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5002" name="Freeform 906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3" name="Freeform 907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4" name="Freeform 908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5" name="Freeform 909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6" name="Freeform 910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7" name="Freeform 911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8" name="Freeform 912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9260" name="Group 913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9261" name="Group 914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5011" name="Freeform 915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5012" name="Freeform 916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269" name="Group 917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5014" name="Freeform 918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5015" name="Freeform 919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9270" name="Group 920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9273" name="Group 921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9276" name="Group 922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5019" name="Oval 923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0" name="Oval 924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1" name="Oval 925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277" name="Group 926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5023" name="Oval 9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278" name="Group 9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5025" name="Oval 9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26" name="Oval 9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1904" name="Group 931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5028" name="Oval 932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9" name="Oval 933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30" name="Oval 934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11907" name="Group 935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5032" name="Oval 9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11909" name="Group 9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5034" name="Oval 9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35" name="Oval 9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11910" name="Group 940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11911" name="Group 941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5038" name="Freeform 942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11912" name="Group 943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11914" name="Group 9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5041" name="Freeform 9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2" name="Freeform 9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3" name="Freeform 9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1915" name="Group 9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5045" name="Freeform 9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6" name="Freeform 9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7" name="Freeform 9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1916" name="Group 952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11918" name="Group 953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11920" name="Group 9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11922" name="Group 95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5052" name="Freeform 9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53" name="Freeform 9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11924" name="Group 9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5055" name="Freeform 9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56" name="Freeform 9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11926" name="Group 9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5058" name="Freeform 9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59" name="Freeform 9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60" name="Freeform 9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61" name="Freeform 9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11928" name="Group 966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11929" name="Group 9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11930" name="Group 96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11932" name="Group 96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9282" name="Group 9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5067" name="Line 97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9284" name="Group 9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5069" name="Line 97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0" name="Line 97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1" name="Line 97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2" name="Line 9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3" name="Line 9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9287" name="Group 97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5075" name="Freeform 9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5076" name="Freeform 98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5077" name="Freeform 9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9291" name="Group 98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5079" name="Freeform 98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9293" name="Group 9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9296" name="Group 98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5082" name="Line 9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3" name="Line 98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4" name="Line 9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297" name="Group 98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5086" name="Line 99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7" name="Line 99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8" name="Line 99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299" name="Group 99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5090" name="Line 99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91" name="Line 99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92" name="Line 99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9300" name="Group 99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5094" name="Freeform 99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95" name="Oval 9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304" name="Group 10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5097" name="Freeform 10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98" name="Oval 10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5100" name="Rectangle 1004"/>
          <p:cNvSpPr>
            <a:spLocks noChangeArrowheads="1"/>
          </p:cNvSpPr>
          <p:nvPr/>
        </p:nvSpPr>
        <p:spPr bwMode="auto">
          <a:xfrm>
            <a:off x="4638675" y="31559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02" name="Freeform 1006"/>
          <p:cNvSpPr>
            <a:spLocks/>
          </p:cNvSpPr>
          <p:nvPr/>
        </p:nvSpPr>
        <p:spPr bwMode="auto">
          <a:xfrm>
            <a:off x="1039813" y="4459288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9308" name="Group 1007"/>
          <p:cNvGrpSpPr>
            <a:grpSpLocks/>
          </p:cNvGrpSpPr>
          <p:nvPr/>
        </p:nvGrpSpPr>
        <p:grpSpPr bwMode="auto">
          <a:xfrm>
            <a:off x="1231900" y="4589463"/>
            <a:ext cx="20638" cy="68263"/>
            <a:chOff x="5760" y="1138"/>
            <a:chExt cx="13" cy="43"/>
          </a:xfrm>
        </p:grpSpPr>
        <p:sp>
          <p:nvSpPr>
            <p:cNvPr id="5104" name="Arc 100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05" name="Freeform 100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09" name="Group 1010"/>
          <p:cNvGrpSpPr>
            <a:grpSpLocks/>
          </p:cNvGrpSpPr>
          <p:nvPr/>
        </p:nvGrpSpPr>
        <p:grpSpPr bwMode="auto">
          <a:xfrm>
            <a:off x="1104900" y="4476750"/>
            <a:ext cx="104775" cy="171450"/>
            <a:chOff x="5680" y="1067"/>
            <a:chExt cx="66" cy="108"/>
          </a:xfrm>
        </p:grpSpPr>
        <p:sp>
          <p:nvSpPr>
            <p:cNvPr id="5107" name="Freeform 101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08" name="Freeform 101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09" name="Oval 1013"/>
          <p:cNvSpPr>
            <a:spLocks noChangeArrowheads="1"/>
          </p:cNvSpPr>
          <p:nvPr/>
        </p:nvSpPr>
        <p:spPr bwMode="auto">
          <a:xfrm>
            <a:off x="1049338" y="458470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10" name="Oval 1014"/>
          <p:cNvSpPr>
            <a:spLocks noChangeArrowheads="1"/>
          </p:cNvSpPr>
          <p:nvPr/>
        </p:nvSpPr>
        <p:spPr bwMode="auto">
          <a:xfrm>
            <a:off x="1052513" y="4598988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11" name="Oval 1015"/>
          <p:cNvSpPr>
            <a:spLocks noChangeArrowheads="1"/>
          </p:cNvSpPr>
          <p:nvPr/>
        </p:nvSpPr>
        <p:spPr bwMode="auto">
          <a:xfrm>
            <a:off x="1077913" y="462597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10" name="Group 1016"/>
          <p:cNvGrpSpPr>
            <a:grpSpLocks/>
          </p:cNvGrpSpPr>
          <p:nvPr/>
        </p:nvGrpSpPr>
        <p:grpSpPr bwMode="auto">
          <a:xfrm>
            <a:off x="744538" y="4454525"/>
            <a:ext cx="163513" cy="104775"/>
            <a:chOff x="5653" y="1053"/>
            <a:chExt cx="103" cy="66"/>
          </a:xfrm>
        </p:grpSpPr>
        <p:sp>
          <p:nvSpPr>
            <p:cNvPr id="5113" name="Freeform 101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4" name="Freeform 101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5" name="Freeform 101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6" name="Line 102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17" name="Freeform 1021"/>
          <p:cNvSpPr>
            <a:spLocks/>
          </p:cNvSpPr>
          <p:nvPr/>
        </p:nvSpPr>
        <p:spPr bwMode="auto">
          <a:xfrm>
            <a:off x="1039813" y="461962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18" name="Freeform 1022"/>
          <p:cNvSpPr>
            <a:spLocks/>
          </p:cNvSpPr>
          <p:nvPr/>
        </p:nvSpPr>
        <p:spPr bwMode="auto">
          <a:xfrm>
            <a:off x="793750" y="4533900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19" name="Freeform 1023"/>
          <p:cNvSpPr>
            <a:spLocks/>
          </p:cNvSpPr>
          <p:nvPr/>
        </p:nvSpPr>
        <p:spPr bwMode="auto">
          <a:xfrm>
            <a:off x="177800" y="4383088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16" name="Freeform 1024"/>
          <p:cNvSpPr>
            <a:spLocks/>
          </p:cNvSpPr>
          <p:nvPr/>
        </p:nvSpPr>
        <p:spPr bwMode="auto">
          <a:xfrm>
            <a:off x="441325" y="4627563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9311" name="Group 1025"/>
          <p:cNvGrpSpPr>
            <a:grpSpLocks/>
          </p:cNvGrpSpPr>
          <p:nvPr/>
        </p:nvGrpSpPr>
        <p:grpSpPr bwMode="auto">
          <a:xfrm>
            <a:off x="465138" y="4584700"/>
            <a:ext cx="92075" cy="106363"/>
            <a:chOff x="5389" y="1135"/>
            <a:chExt cx="58" cy="67"/>
          </a:xfrm>
        </p:grpSpPr>
        <p:sp>
          <p:nvSpPr>
            <p:cNvPr id="9218" name="Oval 102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938" name="Group 102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9220" name="Oval 102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221" name="Oval 102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9222" name="Rectangle 1030"/>
          <p:cNvSpPr>
            <a:spLocks noChangeArrowheads="1"/>
          </p:cNvSpPr>
          <p:nvPr/>
        </p:nvSpPr>
        <p:spPr bwMode="auto">
          <a:xfrm>
            <a:off x="184150" y="4568825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23" name="Line 1031"/>
          <p:cNvSpPr>
            <a:spLocks noChangeShapeType="1"/>
          </p:cNvSpPr>
          <p:nvPr/>
        </p:nvSpPr>
        <p:spPr bwMode="auto">
          <a:xfrm>
            <a:off x="177800" y="4543425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24" name="Oval 1032"/>
          <p:cNvSpPr>
            <a:spLocks noChangeArrowheads="1"/>
          </p:cNvSpPr>
          <p:nvPr/>
        </p:nvSpPr>
        <p:spPr bwMode="auto">
          <a:xfrm>
            <a:off x="493713" y="4622800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25" name="Rectangle 1033"/>
          <p:cNvSpPr>
            <a:spLocks noChangeArrowheads="1"/>
          </p:cNvSpPr>
          <p:nvPr/>
        </p:nvSpPr>
        <p:spPr bwMode="auto">
          <a:xfrm>
            <a:off x="104775" y="4767263"/>
            <a:ext cx="107156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  2. Transport</a:t>
            </a:r>
          </a:p>
          <a:p>
            <a:pPr defTabSz="762000"/>
            <a:r>
              <a:rPr lang="fr-FR" sz="1000" b="0"/>
              <a:t> courte distance</a:t>
            </a:r>
          </a:p>
        </p:txBody>
      </p:sp>
      <p:grpSp>
        <p:nvGrpSpPr>
          <p:cNvPr id="11939" name="Group 1406"/>
          <p:cNvGrpSpPr>
            <a:grpSpLocks/>
          </p:cNvGrpSpPr>
          <p:nvPr/>
        </p:nvGrpSpPr>
        <p:grpSpPr bwMode="auto">
          <a:xfrm>
            <a:off x="4024313" y="396875"/>
            <a:ext cx="542925" cy="368300"/>
            <a:chOff x="2388" y="119"/>
            <a:chExt cx="342" cy="232"/>
          </a:xfrm>
        </p:grpSpPr>
        <p:sp>
          <p:nvSpPr>
            <p:cNvPr id="9234" name="Line 1042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6" name="Oval 1044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7" name="Oval 1045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8" name="Line 1046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9" name="Line 1047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40" name="AutoShape 1048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41" name="Line 1049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242" name="Rectangle 1050"/>
          <p:cNvSpPr>
            <a:spLocks noChangeArrowheads="1"/>
          </p:cNvSpPr>
          <p:nvPr/>
        </p:nvSpPr>
        <p:spPr bwMode="auto">
          <a:xfrm>
            <a:off x="2206625" y="1028700"/>
            <a:ext cx="11858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8. Transfert</a:t>
            </a:r>
          </a:p>
        </p:txBody>
      </p:sp>
      <p:grpSp>
        <p:nvGrpSpPr>
          <p:cNvPr id="11940" name="Group 1055"/>
          <p:cNvGrpSpPr>
            <a:grpSpLocks/>
          </p:cNvGrpSpPr>
          <p:nvPr/>
        </p:nvGrpSpPr>
        <p:grpSpPr bwMode="auto">
          <a:xfrm>
            <a:off x="7048500" y="3182938"/>
            <a:ext cx="539750" cy="530225"/>
            <a:chOff x="1761" y="190"/>
            <a:chExt cx="340" cy="334"/>
          </a:xfrm>
        </p:grpSpPr>
        <p:grpSp>
          <p:nvGrpSpPr>
            <p:cNvPr id="11941" name="Group 1056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11942" name="Group 1057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11943" name="Group 1058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11944" name="Group 1059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9252" name="Freeform 1060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53" name="Freeform 1061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1945" name="Group 1062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9255" name="Freeform 1063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56" name="Freeform 1064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11947" name="Group 1065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9258" name="Freeform 1066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59" name="Freeform 1067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11948" name="Group 1068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11949" name="Group 1069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9262" name="Freeform 1070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3" name="Freeform 1071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4" name="Freeform 1072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5" name="Freeform 1073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6" name="Freeform 1074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7" name="Freeform 1075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8" name="Freeform 1076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11950" name="Group 1077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11951" name="Group 1078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9271" name="Freeform 1079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72" name="Freeform 1080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1952" name="Group 1081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9274" name="Freeform 1082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75" name="Freeform 1083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11953" name="Group 1084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11954" name="Group 1085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11955" name="Group 1086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9279" name="Oval 1087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0" name="Oval 1088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1" name="Oval 1089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11956" name="Group 1090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9283" name="Oval 10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11957" name="Group 10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9285" name="Oval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286" name="Oval 10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1958" name="Group 1095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9288" name="Oval 1096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9" name="Oval 1097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90" name="Oval 1098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11959" name="Group 1099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9292" name="Oval 1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11960" name="Group 11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9294" name="Oval 11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295" name="Oval 11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11961" name="Group 1104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11962" name="Group 1105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9298" name="Freeform 1106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11963" name="Group 1107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11964" name="Group 1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9301" name="Freeform 11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2" name="Freeform 11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3" name="Freeform 11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1965" name="Group 11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9305" name="Freeform 11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6" name="Freeform 11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7" name="Freeform 11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1966" name="Group 1116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11967" name="Group 1117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9314" name="Group 1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9317" name="Group 11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9312" name="Freeform 11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13" name="Freeform 11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9322" name="Group 11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9315" name="Freeform 11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16" name="Freeform 11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323" name="Group 11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9318" name="Freeform 11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19" name="Freeform 11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20" name="Freeform 11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21" name="Freeform 11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9324" name="Group 1130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9325" name="Group 1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9326" name="Group 113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9328" name="Group 113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9334" name="Group 11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9327" name="Line 113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9338" name="Group 11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9329" name="Line 113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0" name="Line 113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1" name="Line 113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2" name="Line 114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3" name="Line 114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9340" name="Group 114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9335" name="Freeform 114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336" name="Freeform 114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337" name="Freeform 114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9341" name="Group 114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9339" name="Freeform 114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096" name="Group 114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4097" name="Group 114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9342" name="Line 1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3" name="Line 1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4" name="Line 1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098" name="Group 115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9346" name="Line 1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7" name="Line 1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8" name="Line 1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099" name="Group 115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9350" name="Line 1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51" name="Line 1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52" name="Line 1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00" name="Group 11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9354" name="Freeform 11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55" name="Oval 11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01" name="Group 11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9357" name="Freeform 11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58" name="Oval 11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9360" name="Rectangle 1168"/>
          <p:cNvSpPr>
            <a:spLocks noChangeArrowheads="1"/>
          </p:cNvSpPr>
          <p:nvPr/>
        </p:nvSpPr>
        <p:spPr bwMode="auto">
          <a:xfrm>
            <a:off x="7416800" y="33416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61" name="Rectangle 1169"/>
          <p:cNvSpPr>
            <a:spLocks noChangeArrowheads="1"/>
          </p:cNvSpPr>
          <p:nvPr/>
        </p:nvSpPr>
        <p:spPr bwMode="auto">
          <a:xfrm>
            <a:off x="7935913" y="2206625"/>
            <a:ext cx="9382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15. Sortie</a:t>
            </a:r>
          </a:p>
          <a:p>
            <a:pPr defTabSz="762000"/>
            <a:r>
              <a:rPr lang="fr-FR" sz="1000" b="0"/>
              <a:t> et emballage</a:t>
            </a:r>
          </a:p>
        </p:txBody>
      </p:sp>
      <p:sp>
        <p:nvSpPr>
          <p:cNvPr id="9362" name="Rectangle 1170"/>
          <p:cNvSpPr>
            <a:spLocks noChangeArrowheads="1"/>
          </p:cNvSpPr>
          <p:nvPr/>
        </p:nvSpPr>
        <p:spPr bwMode="auto">
          <a:xfrm>
            <a:off x="5230813" y="5707063"/>
            <a:ext cx="65881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63" name="Oval 1171"/>
          <p:cNvSpPr>
            <a:spLocks noChangeArrowheads="1"/>
          </p:cNvSpPr>
          <p:nvPr/>
        </p:nvSpPr>
        <p:spPr bwMode="auto">
          <a:xfrm>
            <a:off x="5268913" y="59324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5" name="Rectangle 1183"/>
          <p:cNvSpPr>
            <a:spLocks noChangeArrowheads="1"/>
          </p:cNvSpPr>
          <p:nvPr/>
        </p:nvSpPr>
        <p:spPr bwMode="auto">
          <a:xfrm>
            <a:off x="190500" y="18700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02" name="Group 1207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397" name="Oval 1205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398" name="Oval 1206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03" name="Group 1210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00" name="Oval 1208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01" name="Oval 1209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03" name="Line 1211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04" name="Line 1212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62" name="Line 1270"/>
          <p:cNvSpPr>
            <a:spLocks noChangeShapeType="1"/>
          </p:cNvSpPr>
          <p:nvPr/>
        </p:nvSpPr>
        <p:spPr bwMode="auto">
          <a:xfrm>
            <a:off x="331788" y="668338"/>
            <a:ext cx="14351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05" name="Group 1273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463" name="Oval 1271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64" name="Oval 1272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06" name="Group 1276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66" name="Oval 1274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67" name="Oval 1275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69" name="Line 1277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70" name="Line 1278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07" name="Group 1288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478" name="Oval 1286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79" name="Oval 1287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08" name="Group 1291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81" name="Oval 1289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82" name="Oval 1290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84" name="Line 1292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85" name="Line 1293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09" name="Group 1303"/>
          <p:cNvGrpSpPr>
            <a:grpSpLocks/>
          </p:cNvGrpSpPr>
          <p:nvPr/>
        </p:nvGrpSpPr>
        <p:grpSpPr bwMode="auto">
          <a:xfrm>
            <a:off x="822325" y="525463"/>
            <a:ext cx="66675" cy="61913"/>
            <a:chOff x="518" y="257"/>
            <a:chExt cx="42" cy="39"/>
          </a:xfrm>
        </p:grpSpPr>
        <p:sp>
          <p:nvSpPr>
            <p:cNvPr id="9493" name="Oval 1301"/>
            <p:cNvSpPr>
              <a:spLocks noChangeArrowheads="1"/>
            </p:cNvSpPr>
            <p:nvPr/>
          </p:nvSpPr>
          <p:spPr bwMode="auto">
            <a:xfrm>
              <a:off x="518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94" name="Oval 1302"/>
            <p:cNvSpPr>
              <a:spLocks noChangeArrowheads="1"/>
            </p:cNvSpPr>
            <p:nvPr/>
          </p:nvSpPr>
          <p:spPr bwMode="auto">
            <a:xfrm>
              <a:off x="518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0" name="Group 1306"/>
          <p:cNvGrpSpPr>
            <a:grpSpLocks/>
          </p:cNvGrpSpPr>
          <p:nvPr/>
        </p:nvGrpSpPr>
        <p:grpSpPr bwMode="auto">
          <a:xfrm>
            <a:off x="828675" y="588963"/>
            <a:ext cx="55563" cy="155575"/>
            <a:chOff x="522" y="297"/>
            <a:chExt cx="35" cy="98"/>
          </a:xfrm>
        </p:grpSpPr>
        <p:sp>
          <p:nvSpPr>
            <p:cNvPr id="9496" name="Oval 1304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97" name="Oval 1305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99" name="Line 1307"/>
          <p:cNvSpPr>
            <a:spLocks noChangeShapeType="1"/>
          </p:cNvSpPr>
          <p:nvPr/>
        </p:nvSpPr>
        <p:spPr bwMode="auto">
          <a:xfrm flipH="1">
            <a:off x="803275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00" name="Line 1308"/>
          <p:cNvSpPr>
            <a:spLocks noChangeShapeType="1"/>
          </p:cNvSpPr>
          <p:nvPr/>
        </p:nvSpPr>
        <p:spPr bwMode="auto">
          <a:xfrm>
            <a:off x="879475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11" name="Group 1321"/>
          <p:cNvGrpSpPr>
            <a:grpSpLocks/>
          </p:cNvGrpSpPr>
          <p:nvPr/>
        </p:nvGrpSpPr>
        <p:grpSpPr bwMode="auto">
          <a:xfrm>
            <a:off x="828675" y="588963"/>
            <a:ext cx="55563" cy="155575"/>
            <a:chOff x="522" y="297"/>
            <a:chExt cx="35" cy="98"/>
          </a:xfrm>
        </p:grpSpPr>
        <p:sp>
          <p:nvSpPr>
            <p:cNvPr id="9511" name="Oval 1319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12" name="Oval 1320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14" name="Line 1322"/>
          <p:cNvSpPr>
            <a:spLocks noChangeShapeType="1"/>
          </p:cNvSpPr>
          <p:nvPr/>
        </p:nvSpPr>
        <p:spPr bwMode="auto">
          <a:xfrm flipH="1">
            <a:off x="803275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15" name="Line 1323"/>
          <p:cNvSpPr>
            <a:spLocks noChangeShapeType="1"/>
          </p:cNvSpPr>
          <p:nvPr/>
        </p:nvSpPr>
        <p:spPr bwMode="auto">
          <a:xfrm>
            <a:off x="879475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12" name="Group 1333"/>
          <p:cNvGrpSpPr>
            <a:grpSpLocks/>
          </p:cNvGrpSpPr>
          <p:nvPr/>
        </p:nvGrpSpPr>
        <p:grpSpPr bwMode="auto">
          <a:xfrm>
            <a:off x="1501775" y="525463"/>
            <a:ext cx="68263" cy="61913"/>
            <a:chOff x="946" y="257"/>
            <a:chExt cx="43" cy="39"/>
          </a:xfrm>
        </p:grpSpPr>
        <p:sp>
          <p:nvSpPr>
            <p:cNvPr id="9523" name="Oval 1331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24" name="Oval 1332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3" name="Group 1336"/>
          <p:cNvGrpSpPr>
            <a:grpSpLocks/>
          </p:cNvGrpSpPr>
          <p:nvPr/>
        </p:nvGrpSpPr>
        <p:grpSpPr bwMode="auto">
          <a:xfrm>
            <a:off x="1509713" y="588963"/>
            <a:ext cx="55563" cy="155575"/>
            <a:chOff x="951" y="297"/>
            <a:chExt cx="35" cy="98"/>
          </a:xfrm>
        </p:grpSpPr>
        <p:sp>
          <p:nvSpPr>
            <p:cNvPr id="9526" name="Oval 1334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27" name="Oval 1335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29" name="Line 1337"/>
          <p:cNvSpPr>
            <a:spLocks noChangeShapeType="1"/>
          </p:cNvSpPr>
          <p:nvPr/>
        </p:nvSpPr>
        <p:spPr bwMode="auto">
          <a:xfrm flipH="1">
            <a:off x="1482725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30" name="Line 1338"/>
          <p:cNvSpPr>
            <a:spLocks noChangeShapeType="1"/>
          </p:cNvSpPr>
          <p:nvPr/>
        </p:nvSpPr>
        <p:spPr bwMode="auto">
          <a:xfrm>
            <a:off x="1560513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14" name="Group 1348"/>
          <p:cNvGrpSpPr>
            <a:grpSpLocks/>
          </p:cNvGrpSpPr>
          <p:nvPr/>
        </p:nvGrpSpPr>
        <p:grpSpPr bwMode="auto">
          <a:xfrm>
            <a:off x="1501775" y="525463"/>
            <a:ext cx="68263" cy="61913"/>
            <a:chOff x="946" y="257"/>
            <a:chExt cx="43" cy="39"/>
          </a:xfrm>
        </p:grpSpPr>
        <p:sp>
          <p:nvSpPr>
            <p:cNvPr id="9538" name="Oval 1346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39" name="Oval 1347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5" name="Group 1351"/>
          <p:cNvGrpSpPr>
            <a:grpSpLocks/>
          </p:cNvGrpSpPr>
          <p:nvPr/>
        </p:nvGrpSpPr>
        <p:grpSpPr bwMode="auto">
          <a:xfrm>
            <a:off x="1509713" y="588963"/>
            <a:ext cx="55563" cy="155575"/>
            <a:chOff x="951" y="297"/>
            <a:chExt cx="35" cy="98"/>
          </a:xfrm>
        </p:grpSpPr>
        <p:sp>
          <p:nvSpPr>
            <p:cNvPr id="9541" name="Oval 1349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42" name="Oval 1350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44" name="Line 1352"/>
          <p:cNvSpPr>
            <a:spLocks noChangeShapeType="1"/>
          </p:cNvSpPr>
          <p:nvPr/>
        </p:nvSpPr>
        <p:spPr bwMode="auto">
          <a:xfrm flipH="1">
            <a:off x="1482725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45" name="Line 1353"/>
          <p:cNvSpPr>
            <a:spLocks noChangeShapeType="1"/>
          </p:cNvSpPr>
          <p:nvPr/>
        </p:nvSpPr>
        <p:spPr bwMode="auto">
          <a:xfrm>
            <a:off x="1560513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16" name="Group 1363"/>
          <p:cNvGrpSpPr>
            <a:grpSpLocks/>
          </p:cNvGrpSpPr>
          <p:nvPr/>
        </p:nvGrpSpPr>
        <p:grpSpPr bwMode="auto">
          <a:xfrm>
            <a:off x="1143000" y="525463"/>
            <a:ext cx="66675" cy="61913"/>
            <a:chOff x="720" y="257"/>
            <a:chExt cx="42" cy="39"/>
          </a:xfrm>
        </p:grpSpPr>
        <p:sp>
          <p:nvSpPr>
            <p:cNvPr id="9553" name="Oval 1361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54" name="Oval 1362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7" name="Group 1366"/>
          <p:cNvGrpSpPr>
            <a:grpSpLocks/>
          </p:cNvGrpSpPr>
          <p:nvPr/>
        </p:nvGrpSpPr>
        <p:grpSpPr bwMode="auto">
          <a:xfrm>
            <a:off x="1150938" y="588963"/>
            <a:ext cx="55563" cy="155575"/>
            <a:chOff x="725" y="297"/>
            <a:chExt cx="35" cy="98"/>
          </a:xfrm>
        </p:grpSpPr>
        <p:sp>
          <p:nvSpPr>
            <p:cNvPr id="9556" name="Oval 1364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57" name="Oval 1365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59" name="Line 1367"/>
          <p:cNvSpPr>
            <a:spLocks noChangeShapeType="1"/>
          </p:cNvSpPr>
          <p:nvPr/>
        </p:nvSpPr>
        <p:spPr bwMode="auto">
          <a:xfrm flipH="1">
            <a:off x="1125538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60" name="Line 1368"/>
          <p:cNvSpPr>
            <a:spLocks noChangeShapeType="1"/>
          </p:cNvSpPr>
          <p:nvPr/>
        </p:nvSpPr>
        <p:spPr bwMode="auto">
          <a:xfrm>
            <a:off x="1201738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18" name="Group 1378"/>
          <p:cNvGrpSpPr>
            <a:grpSpLocks/>
          </p:cNvGrpSpPr>
          <p:nvPr/>
        </p:nvGrpSpPr>
        <p:grpSpPr bwMode="auto">
          <a:xfrm>
            <a:off x="1143000" y="525463"/>
            <a:ext cx="66675" cy="61913"/>
            <a:chOff x="720" y="257"/>
            <a:chExt cx="42" cy="39"/>
          </a:xfrm>
        </p:grpSpPr>
        <p:sp>
          <p:nvSpPr>
            <p:cNvPr id="9568" name="Oval 1376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69" name="Oval 1377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9" name="Group 1381"/>
          <p:cNvGrpSpPr>
            <a:grpSpLocks/>
          </p:cNvGrpSpPr>
          <p:nvPr/>
        </p:nvGrpSpPr>
        <p:grpSpPr bwMode="auto">
          <a:xfrm>
            <a:off x="1150938" y="588963"/>
            <a:ext cx="55563" cy="155575"/>
            <a:chOff x="725" y="297"/>
            <a:chExt cx="35" cy="98"/>
          </a:xfrm>
        </p:grpSpPr>
        <p:sp>
          <p:nvSpPr>
            <p:cNvPr id="9571" name="Oval 1379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72" name="Oval 1380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74" name="Line 1382"/>
          <p:cNvSpPr>
            <a:spLocks noChangeShapeType="1"/>
          </p:cNvSpPr>
          <p:nvPr/>
        </p:nvSpPr>
        <p:spPr bwMode="auto">
          <a:xfrm flipH="1">
            <a:off x="1125538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75" name="Line 1383"/>
          <p:cNvSpPr>
            <a:spLocks noChangeShapeType="1"/>
          </p:cNvSpPr>
          <p:nvPr/>
        </p:nvSpPr>
        <p:spPr bwMode="auto">
          <a:xfrm>
            <a:off x="1201738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91" name="Rectangle 1399"/>
          <p:cNvSpPr>
            <a:spLocks noChangeArrowheads="1"/>
          </p:cNvSpPr>
          <p:nvPr/>
        </p:nvSpPr>
        <p:spPr bwMode="auto">
          <a:xfrm>
            <a:off x="508000" y="703263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2" name="Rectangle 1400"/>
          <p:cNvSpPr>
            <a:spLocks noChangeArrowheads="1"/>
          </p:cNvSpPr>
          <p:nvPr/>
        </p:nvSpPr>
        <p:spPr bwMode="auto">
          <a:xfrm>
            <a:off x="819150" y="704850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3" name="Rectangle 1401"/>
          <p:cNvSpPr>
            <a:spLocks noChangeArrowheads="1"/>
          </p:cNvSpPr>
          <p:nvPr/>
        </p:nvSpPr>
        <p:spPr bwMode="auto">
          <a:xfrm>
            <a:off x="1143000" y="704850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4" name="Rectangle 1402"/>
          <p:cNvSpPr>
            <a:spLocks noChangeArrowheads="1"/>
          </p:cNvSpPr>
          <p:nvPr/>
        </p:nvSpPr>
        <p:spPr bwMode="auto">
          <a:xfrm>
            <a:off x="1501775" y="703263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3" name="Line 1391"/>
          <p:cNvSpPr>
            <a:spLocks noChangeShapeType="1"/>
          </p:cNvSpPr>
          <p:nvPr/>
        </p:nvSpPr>
        <p:spPr bwMode="auto">
          <a:xfrm>
            <a:off x="265113" y="700088"/>
            <a:ext cx="143033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97" name="AutoShape 1405"/>
          <p:cNvSpPr>
            <a:spLocks noChangeAspect="1" noChangeArrowheads="1"/>
          </p:cNvSpPr>
          <p:nvPr/>
        </p:nvSpPr>
        <p:spPr bwMode="auto">
          <a:xfrm>
            <a:off x="506413" y="669925"/>
            <a:ext cx="71438" cy="19050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9" name="AutoShape 1407"/>
          <p:cNvSpPr>
            <a:spLocks noChangeAspect="1" noChangeArrowheads="1"/>
          </p:cNvSpPr>
          <p:nvPr/>
        </p:nvSpPr>
        <p:spPr bwMode="auto">
          <a:xfrm>
            <a:off x="1079500" y="657225"/>
            <a:ext cx="184150" cy="50800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00" name="AutoShape 1408"/>
          <p:cNvSpPr>
            <a:spLocks noChangeArrowheads="1"/>
          </p:cNvSpPr>
          <p:nvPr/>
        </p:nvSpPr>
        <p:spPr bwMode="auto">
          <a:xfrm>
            <a:off x="1441450" y="641350"/>
            <a:ext cx="57150" cy="68263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01" name="AutoShape 1409"/>
          <p:cNvSpPr>
            <a:spLocks noChangeAspect="1" noChangeArrowheads="1"/>
          </p:cNvSpPr>
          <p:nvPr/>
        </p:nvSpPr>
        <p:spPr bwMode="auto">
          <a:xfrm>
            <a:off x="796925" y="669925"/>
            <a:ext cx="107950" cy="30163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11" name="mainfrm"/>
          <p:cNvSpPr>
            <a:spLocks noEditPoints="1" noChangeArrowheads="1"/>
          </p:cNvSpPr>
          <p:nvPr/>
        </p:nvSpPr>
        <p:spPr bwMode="auto">
          <a:xfrm>
            <a:off x="4205288" y="603250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20" name="Group 1424"/>
          <p:cNvGrpSpPr>
            <a:grpSpLocks/>
          </p:cNvGrpSpPr>
          <p:nvPr/>
        </p:nvGrpSpPr>
        <p:grpSpPr bwMode="auto">
          <a:xfrm>
            <a:off x="246063" y="4416425"/>
            <a:ext cx="700088" cy="141288"/>
            <a:chOff x="195" y="2797"/>
            <a:chExt cx="441" cy="89"/>
          </a:xfrm>
        </p:grpSpPr>
        <p:sp>
          <p:nvSpPr>
            <p:cNvPr id="4719" name="Rectangle 623"/>
            <p:cNvSpPr>
              <a:spLocks noChangeArrowheads="1"/>
            </p:cNvSpPr>
            <p:nvPr/>
          </p:nvSpPr>
          <p:spPr bwMode="auto">
            <a:xfrm>
              <a:off x="283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0" name="Rectangle 624"/>
            <p:cNvSpPr>
              <a:spLocks noChangeArrowheads="1"/>
            </p:cNvSpPr>
            <p:nvPr/>
          </p:nvSpPr>
          <p:spPr bwMode="auto">
            <a:xfrm>
              <a:off x="371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1" name="Rectangle 625"/>
            <p:cNvSpPr>
              <a:spLocks noChangeArrowheads="1"/>
            </p:cNvSpPr>
            <p:nvPr/>
          </p:nvSpPr>
          <p:spPr bwMode="auto">
            <a:xfrm>
              <a:off x="459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2" name="Rectangle 626"/>
            <p:cNvSpPr>
              <a:spLocks noChangeArrowheads="1"/>
            </p:cNvSpPr>
            <p:nvPr/>
          </p:nvSpPr>
          <p:spPr bwMode="auto">
            <a:xfrm>
              <a:off x="547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3" name="Rectangle 627"/>
            <p:cNvSpPr>
              <a:spLocks noChangeArrowheads="1"/>
            </p:cNvSpPr>
            <p:nvPr/>
          </p:nvSpPr>
          <p:spPr bwMode="auto">
            <a:xfrm>
              <a:off x="195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29" name="Rectangle 533"/>
          <p:cNvSpPr>
            <a:spLocks noChangeArrowheads="1"/>
          </p:cNvSpPr>
          <p:nvPr/>
        </p:nvSpPr>
        <p:spPr bwMode="auto">
          <a:xfrm>
            <a:off x="989013" y="646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30" name="Rectangle 534"/>
          <p:cNvSpPr>
            <a:spLocks noChangeArrowheads="1"/>
          </p:cNvSpPr>
          <p:nvPr/>
        </p:nvSpPr>
        <p:spPr bwMode="auto">
          <a:xfrm>
            <a:off x="850900" y="646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9617" name="Picture 14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2975" y="260350"/>
            <a:ext cx="1622425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48" name="Rectangle 852"/>
          <p:cNvSpPr>
            <a:spLocks noChangeArrowheads="1"/>
          </p:cNvSpPr>
          <p:nvPr/>
        </p:nvSpPr>
        <p:spPr bwMode="auto">
          <a:xfrm>
            <a:off x="6807200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49" name="Rectangle 853"/>
          <p:cNvSpPr>
            <a:spLocks noChangeArrowheads="1"/>
          </p:cNvSpPr>
          <p:nvPr/>
        </p:nvSpPr>
        <p:spPr bwMode="auto">
          <a:xfrm>
            <a:off x="694531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0" name="Rectangle 854"/>
          <p:cNvSpPr>
            <a:spLocks noChangeArrowheads="1"/>
          </p:cNvSpPr>
          <p:nvPr/>
        </p:nvSpPr>
        <p:spPr bwMode="auto">
          <a:xfrm>
            <a:off x="707866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1" name="Rectangle 855"/>
          <p:cNvSpPr>
            <a:spLocks noChangeArrowheads="1"/>
          </p:cNvSpPr>
          <p:nvPr/>
        </p:nvSpPr>
        <p:spPr bwMode="auto">
          <a:xfrm>
            <a:off x="7221538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2" name="Rectangle 856"/>
          <p:cNvSpPr>
            <a:spLocks noChangeArrowheads="1"/>
          </p:cNvSpPr>
          <p:nvPr/>
        </p:nvSpPr>
        <p:spPr bwMode="auto">
          <a:xfrm>
            <a:off x="6670675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3" name="Rectangle 857"/>
          <p:cNvSpPr>
            <a:spLocks noChangeArrowheads="1"/>
          </p:cNvSpPr>
          <p:nvPr/>
        </p:nvSpPr>
        <p:spPr bwMode="auto">
          <a:xfrm>
            <a:off x="653256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5" name="Rectangle 1393"/>
          <p:cNvSpPr>
            <a:spLocks noChangeArrowheads="1"/>
          </p:cNvSpPr>
          <p:nvPr/>
        </p:nvSpPr>
        <p:spPr bwMode="auto">
          <a:xfrm>
            <a:off x="6807200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6" name="Rectangle 1394"/>
          <p:cNvSpPr>
            <a:spLocks noChangeArrowheads="1"/>
          </p:cNvSpPr>
          <p:nvPr/>
        </p:nvSpPr>
        <p:spPr bwMode="auto">
          <a:xfrm>
            <a:off x="694531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7" name="Rectangle 1395"/>
          <p:cNvSpPr>
            <a:spLocks noChangeArrowheads="1"/>
          </p:cNvSpPr>
          <p:nvPr/>
        </p:nvSpPr>
        <p:spPr bwMode="auto">
          <a:xfrm>
            <a:off x="707866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8" name="Rectangle 1396"/>
          <p:cNvSpPr>
            <a:spLocks noChangeArrowheads="1"/>
          </p:cNvSpPr>
          <p:nvPr/>
        </p:nvSpPr>
        <p:spPr bwMode="auto">
          <a:xfrm>
            <a:off x="7221538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9" name="Rectangle 1397"/>
          <p:cNvSpPr>
            <a:spLocks noChangeArrowheads="1"/>
          </p:cNvSpPr>
          <p:nvPr/>
        </p:nvSpPr>
        <p:spPr bwMode="auto">
          <a:xfrm>
            <a:off x="6670675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0" name="Rectangle 1398"/>
          <p:cNvSpPr>
            <a:spLocks noChangeArrowheads="1"/>
          </p:cNvSpPr>
          <p:nvPr/>
        </p:nvSpPr>
        <p:spPr bwMode="auto">
          <a:xfrm>
            <a:off x="653256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46" name="Rectangle 1054"/>
          <p:cNvSpPr>
            <a:spLocks noChangeArrowheads="1"/>
          </p:cNvSpPr>
          <p:nvPr/>
        </p:nvSpPr>
        <p:spPr bwMode="auto">
          <a:xfrm>
            <a:off x="6310313" y="908050"/>
            <a:ext cx="109855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  13. Transports</a:t>
            </a:r>
          </a:p>
          <a:p>
            <a:pPr defTabSz="762000"/>
            <a:r>
              <a:rPr lang="fr-FR" sz="1000" b="0"/>
              <a:t> longue distance</a:t>
            </a:r>
          </a:p>
        </p:txBody>
      </p:sp>
      <p:sp>
        <p:nvSpPr>
          <p:cNvPr id="9618" name="Freeform 1426"/>
          <p:cNvSpPr>
            <a:spLocks/>
          </p:cNvSpPr>
          <p:nvPr/>
        </p:nvSpPr>
        <p:spPr bwMode="auto">
          <a:xfrm>
            <a:off x="9626600" y="965200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21" name="Group 1427"/>
          <p:cNvGrpSpPr>
            <a:grpSpLocks/>
          </p:cNvGrpSpPr>
          <p:nvPr/>
        </p:nvGrpSpPr>
        <p:grpSpPr bwMode="auto">
          <a:xfrm>
            <a:off x="9818688" y="1095375"/>
            <a:ext cx="20638" cy="68263"/>
            <a:chOff x="5760" y="1138"/>
            <a:chExt cx="13" cy="43"/>
          </a:xfrm>
        </p:grpSpPr>
        <p:sp>
          <p:nvSpPr>
            <p:cNvPr id="9620" name="Arc 142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1" name="Freeform 142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22" name="Group 1430"/>
          <p:cNvGrpSpPr>
            <a:grpSpLocks/>
          </p:cNvGrpSpPr>
          <p:nvPr/>
        </p:nvGrpSpPr>
        <p:grpSpPr bwMode="auto">
          <a:xfrm>
            <a:off x="9691688" y="982663"/>
            <a:ext cx="104775" cy="171450"/>
            <a:chOff x="5680" y="1067"/>
            <a:chExt cx="66" cy="108"/>
          </a:xfrm>
        </p:grpSpPr>
        <p:sp>
          <p:nvSpPr>
            <p:cNvPr id="9623" name="Freeform 143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4" name="Freeform 143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625" name="Oval 1433"/>
          <p:cNvSpPr>
            <a:spLocks noChangeArrowheads="1"/>
          </p:cNvSpPr>
          <p:nvPr/>
        </p:nvSpPr>
        <p:spPr bwMode="auto">
          <a:xfrm>
            <a:off x="9636125" y="1090613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26" name="Oval 1434"/>
          <p:cNvSpPr>
            <a:spLocks noChangeArrowheads="1"/>
          </p:cNvSpPr>
          <p:nvPr/>
        </p:nvSpPr>
        <p:spPr bwMode="auto">
          <a:xfrm>
            <a:off x="9639300" y="1104900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27" name="Oval 1435"/>
          <p:cNvSpPr>
            <a:spLocks noChangeArrowheads="1"/>
          </p:cNvSpPr>
          <p:nvPr/>
        </p:nvSpPr>
        <p:spPr bwMode="auto">
          <a:xfrm>
            <a:off x="9664700" y="1131888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23" name="Group 1436"/>
          <p:cNvGrpSpPr>
            <a:grpSpLocks/>
          </p:cNvGrpSpPr>
          <p:nvPr/>
        </p:nvGrpSpPr>
        <p:grpSpPr bwMode="auto">
          <a:xfrm>
            <a:off x="9331325" y="960438"/>
            <a:ext cx="163513" cy="104775"/>
            <a:chOff x="5653" y="1053"/>
            <a:chExt cx="103" cy="66"/>
          </a:xfrm>
        </p:grpSpPr>
        <p:sp>
          <p:nvSpPr>
            <p:cNvPr id="9629" name="Freeform 143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0" name="Freeform 143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1" name="Freeform 143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2" name="Line 144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633" name="Freeform 1441"/>
          <p:cNvSpPr>
            <a:spLocks/>
          </p:cNvSpPr>
          <p:nvPr/>
        </p:nvSpPr>
        <p:spPr bwMode="auto">
          <a:xfrm>
            <a:off x="9626600" y="1125538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4" name="Freeform 1442"/>
          <p:cNvSpPr>
            <a:spLocks/>
          </p:cNvSpPr>
          <p:nvPr/>
        </p:nvSpPr>
        <p:spPr bwMode="auto">
          <a:xfrm>
            <a:off x="9380538" y="1039813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5" name="Freeform 1443"/>
          <p:cNvSpPr>
            <a:spLocks/>
          </p:cNvSpPr>
          <p:nvPr/>
        </p:nvSpPr>
        <p:spPr bwMode="auto">
          <a:xfrm>
            <a:off x="8764588" y="889000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6" name="Freeform 1444"/>
          <p:cNvSpPr>
            <a:spLocks/>
          </p:cNvSpPr>
          <p:nvPr/>
        </p:nvSpPr>
        <p:spPr bwMode="auto">
          <a:xfrm>
            <a:off x="9028113" y="1133475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24" name="Group 1445"/>
          <p:cNvGrpSpPr>
            <a:grpSpLocks/>
          </p:cNvGrpSpPr>
          <p:nvPr/>
        </p:nvGrpSpPr>
        <p:grpSpPr bwMode="auto">
          <a:xfrm>
            <a:off x="9051925" y="1090613"/>
            <a:ext cx="92075" cy="106363"/>
            <a:chOff x="5389" y="1135"/>
            <a:chExt cx="58" cy="67"/>
          </a:xfrm>
        </p:grpSpPr>
        <p:sp>
          <p:nvSpPr>
            <p:cNvPr id="9638" name="Oval 144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125" name="Group 144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9640" name="Oval 144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641" name="Oval 144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9642" name="Rectangle 1450"/>
          <p:cNvSpPr>
            <a:spLocks noChangeArrowheads="1"/>
          </p:cNvSpPr>
          <p:nvPr/>
        </p:nvSpPr>
        <p:spPr bwMode="auto">
          <a:xfrm>
            <a:off x="8770938" y="1074738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43" name="Line 1451"/>
          <p:cNvSpPr>
            <a:spLocks noChangeShapeType="1"/>
          </p:cNvSpPr>
          <p:nvPr/>
        </p:nvSpPr>
        <p:spPr bwMode="auto">
          <a:xfrm>
            <a:off x="8764588" y="1049338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44" name="Oval 1452"/>
          <p:cNvSpPr>
            <a:spLocks noChangeArrowheads="1"/>
          </p:cNvSpPr>
          <p:nvPr/>
        </p:nvSpPr>
        <p:spPr bwMode="auto">
          <a:xfrm>
            <a:off x="9080500" y="1128713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26" name="Group 1453"/>
          <p:cNvGrpSpPr>
            <a:grpSpLocks/>
          </p:cNvGrpSpPr>
          <p:nvPr/>
        </p:nvGrpSpPr>
        <p:grpSpPr bwMode="auto">
          <a:xfrm>
            <a:off x="8832850" y="922338"/>
            <a:ext cx="700088" cy="141288"/>
            <a:chOff x="195" y="2797"/>
            <a:chExt cx="441" cy="89"/>
          </a:xfrm>
        </p:grpSpPr>
        <p:sp>
          <p:nvSpPr>
            <p:cNvPr id="9646" name="Rectangle 1454"/>
            <p:cNvSpPr>
              <a:spLocks noChangeArrowheads="1"/>
            </p:cNvSpPr>
            <p:nvPr/>
          </p:nvSpPr>
          <p:spPr bwMode="auto">
            <a:xfrm>
              <a:off x="283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7" name="Rectangle 1455"/>
            <p:cNvSpPr>
              <a:spLocks noChangeArrowheads="1"/>
            </p:cNvSpPr>
            <p:nvPr/>
          </p:nvSpPr>
          <p:spPr bwMode="auto">
            <a:xfrm>
              <a:off x="371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8" name="Rectangle 1456"/>
            <p:cNvSpPr>
              <a:spLocks noChangeArrowheads="1"/>
            </p:cNvSpPr>
            <p:nvPr/>
          </p:nvSpPr>
          <p:spPr bwMode="auto">
            <a:xfrm>
              <a:off x="459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9" name="Rectangle 1457"/>
            <p:cNvSpPr>
              <a:spLocks noChangeArrowheads="1"/>
            </p:cNvSpPr>
            <p:nvPr/>
          </p:nvSpPr>
          <p:spPr bwMode="auto">
            <a:xfrm>
              <a:off x="547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0" name="Rectangle 1458"/>
            <p:cNvSpPr>
              <a:spLocks noChangeArrowheads="1"/>
            </p:cNvSpPr>
            <p:nvPr/>
          </p:nvSpPr>
          <p:spPr bwMode="auto">
            <a:xfrm>
              <a:off x="195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37" name="Rectangle 841"/>
          <p:cNvSpPr>
            <a:spLocks noChangeArrowheads="1"/>
          </p:cNvSpPr>
          <p:nvPr/>
        </p:nvSpPr>
        <p:spPr bwMode="auto">
          <a:xfrm>
            <a:off x="4308475" y="612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38" name="Rectangle 842"/>
          <p:cNvSpPr>
            <a:spLocks noChangeArrowheads="1"/>
          </p:cNvSpPr>
          <p:nvPr/>
        </p:nvSpPr>
        <p:spPr bwMode="auto">
          <a:xfrm>
            <a:off x="4170363" y="612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27" name="Group 1461"/>
          <p:cNvGrpSpPr>
            <a:grpSpLocks/>
          </p:cNvGrpSpPr>
          <p:nvPr/>
        </p:nvGrpSpPr>
        <p:grpSpPr bwMode="auto">
          <a:xfrm>
            <a:off x="4149725" y="1720850"/>
            <a:ext cx="542925" cy="368300"/>
            <a:chOff x="2388" y="119"/>
            <a:chExt cx="342" cy="232"/>
          </a:xfrm>
        </p:grpSpPr>
        <p:sp>
          <p:nvSpPr>
            <p:cNvPr id="9654" name="Line 1462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5" name="Oval 1463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6" name="Oval 1464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7" name="Line 1465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8" name="Line 1466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9" name="AutoShape 1467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60" name="Line 1468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661" name="mainfrm"/>
          <p:cNvSpPr>
            <a:spLocks noEditPoints="1" noChangeArrowheads="1"/>
          </p:cNvSpPr>
          <p:nvPr/>
        </p:nvSpPr>
        <p:spPr bwMode="auto">
          <a:xfrm>
            <a:off x="4330700" y="1927225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662" name="Rectangle 1470"/>
          <p:cNvSpPr>
            <a:spLocks noChangeArrowheads="1"/>
          </p:cNvSpPr>
          <p:nvPr/>
        </p:nvSpPr>
        <p:spPr bwMode="auto">
          <a:xfrm>
            <a:off x="4433888" y="19367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63" name="Rectangle 1471"/>
          <p:cNvSpPr>
            <a:spLocks noChangeArrowheads="1"/>
          </p:cNvSpPr>
          <p:nvPr/>
        </p:nvSpPr>
        <p:spPr bwMode="auto">
          <a:xfrm>
            <a:off x="4295775" y="19367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64" name="Rectangle 1472"/>
          <p:cNvSpPr>
            <a:spLocks noChangeArrowheads="1"/>
          </p:cNvSpPr>
          <p:nvPr/>
        </p:nvSpPr>
        <p:spPr bwMode="auto">
          <a:xfrm>
            <a:off x="8555038" y="3035300"/>
            <a:ext cx="288925" cy="153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REGIONAL</a:t>
            </a:r>
          </a:p>
        </p:txBody>
      </p:sp>
      <p:sp>
        <p:nvSpPr>
          <p:cNvPr id="9669" name="Rectangle 1477"/>
          <p:cNvSpPr>
            <a:spLocks noChangeArrowheads="1"/>
          </p:cNvSpPr>
          <p:nvPr/>
        </p:nvSpPr>
        <p:spPr bwMode="auto">
          <a:xfrm>
            <a:off x="6807200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0" name="Rectangle 1478"/>
          <p:cNvSpPr>
            <a:spLocks noChangeArrowheads="1"/>
          </p:cNvSpPr>
          <p:nvPr/>
        </p:nvSpPr>
        <p:spPr bwMode="auto">
          <a:xfrm>
            <a:off x="694531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1" name="Rectangle 1479"/>
          <p:cNvSpPr>
            <a:spLocks noChangeArrowheads="1"/>
          </p:cNvSpPr>
          <p:nvPr/>
        </p:nvSpPr>
        <p:spPr bwMode="auto">
          <a:xfrm>
            <a:off x="707866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2" name="Rectangle 1480"/>
          <p:cNvSpPr>
            <a:spLocks noChangeArrowheads="1"/>
          </p:cNvSpPr>
          <p:nvPr/>
        </p:nvSpPr>
        <p:spPr bwMode="auto">
          <a:xfrm>
            <a:off x="7221538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3" name="Rectangle 1481"/>
          <p:cNvSpPr>
            <a:spLocks noChangeArrowheads="1"/>
          </p:cNvSpPr>
          <p:nvPr/>
        </p:nvSpPr>
        <p:spPr bwMode="auto">
          <a:xfrm>
            <a:off x="6670675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88" name="Rectangle 1496"/>
          <p:cNvSpPr>
            <a:spLocks noChangeArrowheads="1"/>
          </p:cNvSpPr>
          <p:nvPr/>
        </p:nvSpPr>
        <p:spPr bwMode="auto">
          <a:xfrm>
            <a:off x="6102350" y="3114675"/>
            <a:ext cx="30956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C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E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T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R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L</a:t>
            </a:r>
          </a:p>
        </p:txBody>
      </p:sp>
      <p:sp>
        <p:nvSpPr>
          <p:cNvPr id="9689" name="Rectangle 1497"/>
          <p:cNvSpPr>
            <a:spLocks noChangeArrowheads="1"/>
          </p:cNvSpPr>
          <p:nvPr/>
        </p:nvSpPr>
        <p:spPr bwMode="auto">
          <a:xfrm>
            <a:off x="709613" y="2203450"/>
            <a:ext cx="152400" cy="984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90" name="Rectangle 1498"/>
          <p:cNvSpPr>
            <a:spLocks noChangeArrowheads="1"/>
          </p:cNvSpPr>
          <p:nvPr/>
        </p:nvSpPr>
        <p:spPr bwMode="auto">
          <a:xfrm>
            <a:off x="768350" y="2081213"/>
            <a:ext cx="306388" cy="196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91" name="Rectangle 1499"/>
          <p:cNvSpPr>
            <a:spLocks noChangeArrowheads="1"/>
          </p:cNvSpPr>
          <p:nvPr/>
        </p:nvSpPr>
        <p:spPr bwMode="auto">
          <a:xfrm>
            <a:off x="1036638" y="2179638"/>
            <a:ext cx="266700" cy="49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45" name="Group 1506"/>
          <p:cNvGrpSpPr>
            <a:grpSpLocks/>
          </p:cNvGrpSpPr>
          <p:nvPr/>
        </p:nvGrpSpPr>
        <p:grpSpPr bwMode="auto">
          <a:xfrm flipV="1">
            <a:off x="1149350" y="1916113"/>
            <a:ext cx="77788" cy="263525"/>
            <a:chOff x="889" y="826"/>
            <a:chExt cx="92" cy="245"/>
          </a:xfrm>
        </p:grpSpPr>
        <p:sp>
          <p:nvSpPr>
            <p:cNvPr id="9692" name="Rectangle 1500"/>
            <p:cNvSpPr>
              <a:spLocks noChangeArrowheads="1"/>
            </p:cNvSpPr>
            <p:nvPr/>
          </p:nvSpPr>
          <p:spPr bwMode="auto">
            <a:xfrm>
              <a:off x="891" y="981"/>
              <a:ext cx="90" cy="9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94" name="AutoShape 1502"/>
            <p:cNvSpPr>
              <a:spLocks noChangeArrowheads="1"/>
            </p:cNvSpPr>
            <p:nvPr/>
          </p:nvSpPr>
          <p:spPr bwMode="auto">
            <a:xfrm>
              <a:off x="889" y="894"/>
              <a:ext cx="90" cy="9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96" name="Rectangle 1504"/>
            <p:cNvSpPr>
              <a:spLocks noChangeArrowheads="1"/>
            </p:cNvSpPr>
            <p:nvPr/>
          </p:nvSpPr>
          <p:spPr bwMode="auto">
            <a:xfrm>
              <a:off x="914" y="826"/>
              <a:ext cx="45" cy="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699" name="Rectangle 1507"/>
          <p:cNvSpPr>
            <a:spLocks noChangeArrowheads="1"/>
          </p:cNvSpPr>
          <p:nvPr/>
        </p:nvSpPr>
        <p:spPr bwMode="auto">
          <a:xfrm>
            <a:off x="704850" y="2228850"/>
            <a:ext cx="574675" cy="193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00" name="AutoShape 1508"/>
          <p:cNvSpPr>
            <a:spLocks noChangeArrowheads="1"/>
          </p:cNvSpPr>
          <p:nvPr/>
        </p:nvSpPr>
        <p:spPr bwMode="auto">
          <a:xfrm>
            <a:off x="806450" y="2103438"/>
            <a:ext cx="192088" cy="96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49" name="Group 1523"/>
          <p:cNvGrpSpPr>
            <a:grpSpLocks/>
          </p:cNvGrpSpPr>
          <p:nvPr/>
        </p:nvGrpSpPr>
        <p:grpSpPr bwMode="auto">
          <a:xfrm>
            <a:off x="547688" y="2058988"/>
            <a:ext cx="138113" cy="288925"/>
            <a:chOff x="1003" y="1066"/>
            <a:chExt cx="87" cy="182"/>
          </a:xfrm>
        </p:grpSpPr>
        <p:sp>
          <p:nvSpPr>
            <p:cNvPr id="9706" name="Oval 1514"/>
            <p:cNvSpPr>
              <a:spLocks noChangeAspect="1" noChangeArrowheads="1"/>
            </p:cNvSpPr>
            <p:nvPr/>
          </p:nvSpPr>
          <p:spPr bwMode="auto">
            <a:xfrm>
              <a:off x="1018" y="1066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7" name="Oval 1515"/>
            <p:cNvSpPr>
              <a:spLocks noChangeAspect="1" noChangeArrowheads="1"/>
            </p:cNvSpPr>
            <p:nvPr/>
          </p:nvSpPr>
          <p:spPr bwMode="auto">
            <a:xfrm>
              <a:off x="1025" y="1119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8" name="Line 1516"/>
            <p:cNvSpPr>
              <a:spLocks noChangeAspect="1" noChangeShapeType="1"/>
            </p:cNvSpPr>
            <p:nvPr/>
          </p:nvSpPr>
          <p:spPr bwMode="auto">
            <a:xfrm flipH="1">
              <a:off x="1003" y="1137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9" name="Line 1517"/>
            <p:cNvSpPr>
              <a:spLocks noChangeAspect="1" noChangeShapeType="1"/>
            </p:cNvSpPr>
            <p:nvPr/>
          </p:nvSpPr>
          <p:spPr bwMode="auto">
            <a:xfrm>
              <a:off x="1067" y="1143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717" name="Rectangle 1525"/>
          <p:cNvSpPr>
            <a:spLocks noChangeArrowheads="1"/>
          </p:cNvSpPr>
          <p:nvPr/>
        </p:nvSpPr>
        <p:spPr bwMode="auto">
          <a:xfrm>
            <a:off x="117475" y="3694113"/>
            <a:ext cx="9175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3. Contrôle </a:t>
            </a:r>
          </a:p>
        </p:txBody>
      </p:sp>
      <p:grpSp>
        <p:nvGrpSpPr>
          <p:cNvPr id="9353" name="Group 1526"/>
          <p:cNvGrpSpPr>
            <a:grpSpLocks/>
          </p:cNvGrpSpPr>
          <p:nvPr/>
        </p:nvGrpSpPr>
        <p:grpSpPr bwMode="auto">
          <a:xfrm>
            <a:off x="242888" y="3282950"/>
            <a:ext cx="542925" cy="368300"/>
            <a:chOff x="2388" y="119"/>
            <a:chExt cx="342" cy="232"/>
          </a:xfrm>
        </p:grpSpPr>
        <p:sp>
          <p:nvSpPr>
            <p:cNvPr id="9719" name="Line 1527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0" name="Oval 1528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1" name="Oval 1529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2" name="Line 1530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3" name="Line 1531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4" name="AutoShape 1532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5" name="Line 1533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726" name="mainfrm"/>
          <p:cNvSpPr>
            <a:spLocks noEditPoints="1" noChangeArrowheads="1"/>
          </p:cNvSpPr>
          <p:nvPr/>
        </p:nvSpPr>
        <p:spPr bwMode="auto">
          <a:xfrm>
            <a:off x="423863" y="3489325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27" name="Rectangle 1535"/>
          <p:cNvSpPr>
            <a:spLocks noChangeArrowheads="1"/>
          </p:cNvSpPr>
          <p:nvPr/>
        </p:nvSpPr>
        <p:spPr bwMode="auto">
          <a:xfrm>
            <a:off x="527050" y="3498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28" name="Rectangle 1536"/>
          <p:cNvSpPr>
            <a:spLocks noChangeArrowheads="1"/>
          </p:cNvSpPr>
          <p:nvPr/>
        </p:nvSpPr>
        <p:spPr bwMode="auto">
          <a:xfrm>
            <a:off x="388938" y="3498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29" name="Rectangle 1537"/>
          <p:cNvSpPr>
            <a:spLocks noChangeArrowheads="1"/>
          </p:cNvSpPr>
          <p:nvPr/>
        </p:nvSpPr>
        <p:spPr bwMode="auto">
          <a:xfrm>
            <a:off x="1335088" y="3776663"/>
            <a:ext cx="69215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70000"/>
              </a:lnSpc>
            </a:pPr>
            <a:r>
              <a:rPr lang="fr-FR" sz="1000" b="0"/>
              <a:t>4. Entrée</a:t>
            </a:r>
          </a:p>
        </p:txBody>
      </p:sp>
      <p:grpSp>
        <p:nvGrpSpPr>
          <p:cNvPr id="9356" name="Group 1538"/>
          <p:cNvGrpSpPr>
            <a:grpSpLocks/>
          </p:cNvGrpSpPr>
          <p:nvPr/>
        </p:nvGrpSpPr>
        <p:grpSpPr bwMode="auto">
          <a:xfrm>
            <a:off x="1462088" y="3213100"/>
            <a:ext cx="539750" cy="530225"/>
            <a:chOff x="1761" y="190"/>
            <a:chExt cx="340" cy="334"/>
          </a:xfrm>
        </p:grpSpPr>
        <p:grpSp>
          <p:nvGrpSpPr>
            <p:cNvPr id="9359" name="Group 1539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9364" name="Group 1540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9365" name="Group 1541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9366" name="Group 1542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9735" name="Freeform 1543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36" name="Freeform 1544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367" name="Group 1545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9738" name="Freeform 1546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39" name="Freeform 1547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9368" name="Group 1548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9741" name="Freeform 1549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2" name="Freeform 1550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369" name="Group 1551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9370" name="Group 1552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9745" name="Freeform 1553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6" name="Freeform 1554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7" name="Freeform 1555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8" name="Freeform 1556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9" name="Freeform 1557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50" name="Freeform 1558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51" name="Freeform 1559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9373" name="Group 1560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9376" name="Group 1561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9754" name="Freeform 1562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55" name="Freeform 1563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379" name="Group 1564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9757" name="Freeform 1565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58" name="Freeform 1566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9380" name="Group 1567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9381" name="Group 1568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9382" name="Group 1569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9762" name="Oval 1570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63" name="Oval 1571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64" name="Oval 1572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383" name="Group 1573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9766" name="Oval 1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384" name="Group 157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9768" name="Oval 15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69" name="Oval 15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385" name="Group 1578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9771" name="Oval 1579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72" name="Oval 1580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73" name="Oval 1581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386" name="Group 1582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9775" name="Oval 1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387" name="Group 15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9777" name="Oval 15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78" name="Oval 15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9388" name="Group 1587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9389" name="Group 1588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9781" name="Freeform 1589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9390" name="Group 1590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9391" name="Group 15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9784" name="Freeform 15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5" name="Freeform 15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6" name="Freeform 15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9392" name="Group 15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9788" name="Freeform 15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9" name="Freeform 15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90" name="Freeform 15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393" name="Group 1599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9394" name="Group 1600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9395" name="Group 16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9396" name="Group 160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9795" name="Freeform 16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796" name="Freeform 160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9399" name="Group 160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9798" name="Freeform 160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799" name="Freeform 160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402" name="Group 16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9801" name="Freeform 16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2" name="Freeform 16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3" name="Freeform 16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4" name="Freeform 16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9405" name="Group 1613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9406" name="Group 16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9407" name="Group 16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4192" name="Group 16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4193" name="Group 161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9810" name="Line 161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94" name="Group 161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9812" name="Line 162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3" name="Line 162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4" name="Line 162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5" name="Line 162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6" name="Line 162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95" name="Group 162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9818" name="Freeform 162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819" name="Freeform 162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820" name="Freeform 162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96" name="Group 16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9822" name="Freeform 163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97" name="Group 163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4198" name="Group 163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9825" name="Line 163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26" name="Line 163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27" name="Line 163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99" name="Group 16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9829" name="Line 163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0" name="Line 163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1" name="Line 163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200" name="Group 164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9833" name="Line 164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4" name="Line 164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5" name="Line 164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201" name="Group 16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9837" name="Freeform 16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838" name="Oval 16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202" name="Group 16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9840" name="Freeform 16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41" name="Oval 16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9842" name="Rectangle 1650"/>
          <p:cNvSpPr>
            <a:spLocks noChangeArrowheads="1"/>
          </p:cNvSpPr>
          <p:nvPr/>
        </p:nvSpPr>
        <p:spPr bwMode="auto">
          <a:xfrm>
            <a:off x="1830388" y="3371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14" name="Rectangle 1422"/>
          <p:cNvSpPr>
            <a:spLocks noChangeArrowheads="1"/>
          </p:cNvSpPr>
          <p:nvPr/>
        </p:nvSpPr>
        <p:spPr bwMode="auto">
          <a:xfrm>
            <a:off x="2212975" y="3351213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43" name="Line 1651"/>
          <p:cNvSpPr>
            <a:spLocks noChangeShapeType="1"/>
          </p:cNvSpPr>
          <p:nvPr/>
        </p:nvSpPr>
        <p:spPr bwMode="auto">
          <a:xfrm flipH="1">
            <a:off x="2106613" y="334486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44" name="Line 1652"/>
          <p:cNvSpPr>
            <a:spLocks noChangeShapeType="1"/>
          </p:cNvSpPr>
          <p:nvPr/>
        </p:nvSpPr>
        <p:spPr bwMode="auto">
          <a:xfrm flipH="1">
            <a:off x="2106613" y="35258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45" name="Rectangle 1653"/>
          <p:cNvSpPr>
            <a:spLocks noChangeArrowheads="1"/>
          </p:cNvSpPr>
          <p:nvPr/>
        </p:nvSpPr>
        <p:spPr bwMode="auto">
          <a:xfrm>
            <a:off x="2189163" y="3352800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53" name="Rectangle 1661"/>
          <p:cNvSpPr>
            <a:spLocks noChangeArrowheads="1"/>
          </p:cNvSpPr>
          <p:nvPr/>
        </p:nvSpPr>
        <p:spPr bwMode="auto">
          <a:xfrm>
            <a:off x="5230813" y="3206750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54" name="Line 1662"/>
          <p:cNvSpPr>
            <a:spLocks noChangeShapeType="1"/>
          </p:cNvSpPr>
          <p:nvPr/>
        </p:nvSpPr>
        <p:spPr bwMode="auto">
          <a:xfrm flipH="1">
            <a:off x="5151438" y="321310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55" name="Line 1663"/>
          <p:cNvSpPr>
            <a:spLocks noChangeShapeType="1"/>
          </p:cNvSpPr>
          <p:nvPr/>
        </p:nvSpPr>
        <p:spPr bwMode="auto">
          <a:xfrm flipH="1">
            <a:off x="5153025" y="337026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59" name="Line 1667"/>
          <p:cNvSpPr>
            <a:spLocks noChangeShapeType="1"/>
          </p:cNvSpPr>
          <p:nvPr/>
        </p:nvSpPr>
        <p:spPr bwMode="auto">
          <a:xfrm flipH="1">
            <a:off x="7675563" y="329088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60" name="Line 1668"/>
          <p:cNvSpPr>
            <a:spLocks noChangeShapeType="1"/>
          </p:cNvSpPr>
          <p:nvPr/>
        </p:nvSpPr>
        <p:spPr bwMode="auto">
          <a:xfrm flipH="1">
            <a:off x="7675563" y="34607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61" name="Rectangle 1669"/>
          <p:cNvSpPr>
            <a:spLocks noChangeArrowheads="1"/>
          </p:cNvSpPr>
          <p:nvPr/>
        </p:nvSpPr>
        <p:spPr bwMode="auto">
          <a:xfrm>
            <a:off x="7785100" y="3295650"/>
            <a:ext cx="38100" cy="1571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49" name="Rectangle 1657"/>
          <p:cNvSpPr>
            <a:spLocks noChangeArrowheads="1"/>
          </p:cNvSpPr>
          <p:nvPr/>
        </p:nvSpPr>
        <p:spPr bwMode="auto">
          <a:xfrm rot="16200000">
            <a:off x="2647950" y="3206750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0" name="Rectangle 1678"/>
          <p:cNvSpPr>
            <a:spLocks noChangeArrowheads="1"/>
          </p:cNvSpPr>
          <p:nvPr/>
        </p:nvSpPr>
        <p:spPr bwMode="auto">
          <a:xfrm rot="5400000">
            <a:off x="2646363" y="3205163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1" name="Line 1679"/>
          <p:cNvSpPr>
            <a:spLocks noChangeShapeType="1"/>
          </p:cNvSpPr>
          <p:nvPr/>
        </p:nvSpPr>
        <p:spPr bwMode="auto">
          <a:xfrm rot="5400000" flipH="1">
            <a:off x="2684463" y="32321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72" name="Line 1680"/>
          <p:cNvSpPr>
            <a:spLocks noChangeShapeType="1"/>
          </p:cNvSpPr>
          <p:nvPr/>
        </p:nvSpPr>
        <p:spPr bwMode="auto">
          <a:xfrm rot="5400000" flipH="1">
            <a:off x="2503488" y="32321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73" name="Rectangle 1681"/>
          <p:cNvSpPr>
            <a:spLocks noChangeArrowheads="1"/>
          </p:cNvSpPr>
          <p:nvPr/>
        </p:nvSpPr>
        <p:spPr bwMode="auto">
          <a:xfrm rot="5400000">
            <a:off x="2651125" y="3194050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9" name="Rectangle 1687"/>
          <p:cNvSpPr>
            <a:spLocks noChangeArrowheads="1"/>
          </p:cNvSpPr>
          <p:nvPr/>
        </p:nvSpPr>
        <p:spPr bwMode="auto">
          <a:xfrm rot="5400000">
            <a:off x="5532438" y="3025775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0" name="Line 1688"/>
          <p:cNvSpPr>
            <a:spLocks noChangeShapeType="1"/>
          </p:cNvSpPr>
          <p:nvPr/>
        </p:nvSpPr>
        <p:spPr bwMode="auto">
          <a:xfrm rot="5400000" flipH="1">
            <a:off x="5567363" y="30559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1" name="Line 1689"/>
          <p:cNvSpPr>
            <a:spLocks noChangeShapeType="1"/>
          </p:cNvSpPr>
          <p:nvPr/>
        </p:nvSpPr>
        <p:spPr bwMode="auto">
          <a:xfrm rot="5400000" flipH="1">
            <a:off x="5392738" y="30559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2" name="Rectangle 1690"/>
          <p:cNvSpPr>
            <a:spLocks noChangeArrowheads="1"/>
          </p:cNvSpPr>
          <p:nvPr/>
        </p:nvSpPr>
        <p:spPr bwMode="auto">
          <a:xfrm rot="5400000">
            <a:off x="5534025" y="3005138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5" name="Rectangle 1693"/>
          <p:cNvSpPr>
            <a:spLocks noChangeArrowheads="1"/>
          </p:cNvSpPr>
          <p:nvPr/>
        </p:nvSpPr>
        <p:spPr bwMode="auto">
          <a:xfrm rot="16200000">
            <a:off x="8062913" y="2887663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7" name="Rectangle 1695"/>
          <p:cNvSpPr>
            <a:spLocks noChangeArrowheads="1"/>
          </p:cNvSpPr>
          <p:nvPr/>
        </p:nvSpPr>
        <p:spPr bwMode="auto">
          <a:xfrm rot="5400000">
            <a:off x="8064500" y="2924175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8" name="Line 1696"/>
          <p:cNvSpPr>
            <a:spLocks noChangeShapeType="1"/>
          </p:cNvSpPr>
          <p:nvPr/>
        </p:nvSpPr>
        <p:spPr bwMode="auto">
          <a:xfrm rot="5400000" flipH="1">
            <a:off x="8096250" y="29543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9" name="Line 1697"/>
          <p:cNvSpPr>
            <a:spLocks noChangeShapeType="1"/>
          </p:cNvSpPr>
          <p:nvPr/>
        </p:nvSpPr>
        <p:spPr bwMode="auto">
          <a:xfrm rot="5400000" flipH="1">
            <a:off x="7927975" y="29543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1" name="Rectangle 1699"/>
          <p:cNvSpPr>
            <a:spLocks noChangeArrowheads="1"/>
          </p:cNvSpPr>
          <p:nvPr/>
        </p:nvSpPr>
        <p:spPr bwMode="auto">
          <a:xfrm>
            <a:off x="9515475" y="4437063"/>
            <a:ext cx="5683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Clients</a:t>
            </a:r>
          </a:p>
        </p:txBody>
      </p:sp>
      <p:sp>
        <p:nvSpPr>
          <p:cNvPr id="9893" name="Rectangle 1701"/>
          <p:cNvSpPr>
            <a:spLocks noChangeArrowheads="1"/>
          </p:cNvSpPr>
          <p:nvPr/>
        </p:nvSpPr>
        <p:spPr bwMode="auto">
          <a:xfrm>
            <a:off x="7804150" y="24130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94" name="Freeform 1702"/>
          <p:cNvSpPr>
            <a:spLocks noChangeAspect="1"/>
          </p:cNvSpPr>
          <p:nvPr/>
        </p:nvSpPr>
        <p:spPr bwMode="auto">
          <a:xfrm>
            <a:off x="536575" y="2349500"/>
            <a:ext cx="85725" cy="42863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45" y="45"/>
              </a:cxn>
              <a:cxn ang="0">
                <a:pos x="0" y="45"/>
              </a:cxn>
            </a:cxnLst>
            <a:rect l="0" t="0" r="r" b="b"/>
            <a:pathLst>
              <a:path w="91" h="45">
                <a:moveTo>
                  <a:pt x="91" y="0"/>
                </a:moveTo>
                <a:lnTo>
                  <a:pt x="45" y="45"/>
                </a:lnTo>
                <a:lnTo>
                  <a:pt x="0" y="45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5" name="Freeform 1703"/>
          <p:cNvSpPr>
            <a:spLocks noChangeAspect="1"/>
          </p:cNvSpPr>
          <p:nvPr/>
        </p:nvSpPr>
        <p:spPr bwMode="auto">
          <a:xfrm flipH="1">
            <a:off x="615950" y="2349500"/>
            <a:ext cx="85725" cy="42863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45" y="45"/>
              </a:cxn>
              <a:cxn ang="0">
                <a:pos x="0" y="45"/>
              </a:cxn>
            </a:cxnLst>
            <a:rect l="0" t="0" r="r" b="b"/>
            <a:pathLst>
              <a:path w="91" h="45">
                <a:moveTo>
                  <a:pt x="91" y="0"/>
                </a:moveTo>
                <a:lnTo>
                  <a:pt x="45" y="45"/>
                </a:lnTo>
                <a:lnTo>
                  <a:pt x="0" y="45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863" name="Rectangle 2647"/>
          <p:cNvSpPr>
            <a:spLocks noChangeArrowheads="1"/>
          </p:cNvSpPr>
          <p:nvPr/>
        </p:nvSpPr>
        <p:spPr bwMode="auto">
          <a:xfrm>
            <a:off x="5426075" y="341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4" name="Rectangle 2648"/>
          <p:cNvSpPr>
            <a:spLocks noChangeArrowheads="1"/>
          </p:cNvSpPr>
          <p:nvPr/>
        </p:nvSpPr>
        <p:spPr bwMode="auto">
          <a:xfrm>
            <a:off x="5567363" y="341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6" name="Rectangle 2650"/>
          <p:cNvSpPr>
            <a:spLocks noChangeArrowheads="1"/>
          </p:cNvSpPr>
          <p:nvPr/>
        </p:nvSpPr>
        <p:spPr bwMode="auto">
          <a:xfrm>
            <a:off x="7937500" y="41417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7" name="Rectangle 2651"/>
          <p:cNvSpPr>
            <a:spLocks noChangeArrowheads="1"/>
          </p:cNvSpPr>
          <p:nvPr/>
        </p:nvSpPr>
        <p:spPr bwMode="auto">
          <a:xfrm>
            <a:off x="8078788" y="41417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8" name="Rectangle 2652"/>
          <p:cNvSpPr>
            <a:spLocks noChangeArrowheads="1"/>
          </p:cNvSpPr>
          <p:nvPr/>
        </p:nvSpPr>
        <p:spPr bwMode="auto">
          <a:xfrm>
            <a:off x="7937500" y="39989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0" name="Rectangle 2654"/>
          <p:cNvSpPr>
            <a:spLocks noChangeArrowheads="1"/>
          </p:cNvSpPr>
          <p:nvPr/>
        </p:nvSpPr>
        <p:spPr bwMode="auto">
          <a:xfrm>
            <a:off x="7867650" y="3490913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9" name="Rectangle 2653"/>
          <p:cNvSpPr>
            <a:spLocks noChangeArrowheads="1"/>
          </p:cNvSpPr>
          <p:nvPr/>
        </p:nvSpPr>
        <p:spPr bwMode="auto">
          <a:xfrm>
            <a:off x="8078788" y="39989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203" name="Group 2655"/>
          <p:cNvGrpSpPr>
            <a:grpSpLocks/>
          </p:cNvGrpSpPr>
          <p:nvPr/>
        </p:nvGrpSpPr>
        <p:grpSpPr bwMode="auto">
          <a:xfrm>
            <a:off x="7923213" y="3879850"/>
            <a:ext cx="320675" cy="42863"/>
            <a:chOff x="1761" y="2719"/>
            <a:chExt cx="202" cy="27"/>
          </a:xfrm>
        </p:grpSpPr>
        <p:sp>
          <p:nvSpPr>
            <p:cNvPr id="11872" name="Rectangle 2656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73" name="Rectangle 2657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74" name="Rectangle 2658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875" name="Rectangle 2659"/>
          <p:cNvSpPr>
            <a:spLocks noChangeArrowheads="1"/>
          </p:cNvSpPr>
          <p:nvPr/>
        </p:nvSpPr>
        <p:spPr bwMode="auto">
          <a:xfrm>
            <a:off x="7943850" y="37068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6" name="Rectangle 2660"/>
          <p:cNvSpPr>
            <a:spLocks noChangeArrowheads="1"/>
          </p:cNvSpPr>
          <p:nvPr/>
        </p:nvSpPr>
        <p:spPr bwMode="auto">
          <a:xfrm>
            <a:off x="8085138" y="3694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7" name="Rectangle 2661"/>
          <p:cNvSpPr>
            <a:spLocks noChangeArrowheads="1"/>
          </p:cNvSpPr>
          <p:nvPr/>
        </p:nvSpPr>
        <p:spPr bwMode="auto">
          <a:xfrm>
            <a:off x="7943850" y="35639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8" name="Rectangle 2662"/>
          <p:cNvSpPr>
            <a:spLocks noChangeArrowheads="1"/>
          </p:cNvSpPr>
          <p:nvPr/>
        </p:nvSpPr>
        <p:spPr bwMode="auto">
          <a:xfrm>
            <a:off x="8085138" y="35639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87" name="Rectangle 591"/>
          <p:cNvSpPr>
            <a:spLocks noChangeArrowheads="1"/>
          </p:cNvSpPr>
          <p:nvPr/>
        </p:nvSpPr>
        <p:spPr bwMode="auto">
          <a:xfrm>
            <a:off x="7837488" y="3097213"/>
            <a:ext cx="39688" cy="1724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88" name="Rectangle 592"/>
          <p:cNvSpPr>
            <a:spLocks noChangeArrowheads="1"/>
          </p:cNvSpPr>
          <p:nvPr/>
        </p:nvSpPr>
        <p:spPr bwMode="auto">
          <a:xfrm>
            <a:off x="8285163" y="3097213"/>
            <a:ext cx="39688" cy="1724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9" name="Rectangle 2663"/>
          <p:cNvSpPr>
            <a:spLocks noChangeArrowheads="1"/>
          </p:cNvSpPr>
          <p:nvPr/>
        </p:nvSpPr>
        <p:spPr bwMode="auto">
          <a:xfrm>
            <a:off x="7907338" y="3835400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78" name="Rectangle 582"/>
          <p:cNvSpPr>
            <a:spLocks noChangeArrowheads="1"/>
          </p:cNvSpPr>
          <p:nvPr/>
        </p:nvSpPr>
        <p:spPr bwMode="auto">
          <a:xfrm>
            <a:off x="7905750" y="4281488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204" name="Group 2664"/>
          <p:cNvGrpSpPr>
            <a:grpSpLocks/>
          </p:cNvGrpSpPr>
          <p:nvPr/>
        </p:nvGrpSpPr>
        <p:grpSpPr bwMode="auto">
          <a:xfrm>
            <a:off x="7923213" y="3451225"/>
            <a:ext cx="320675" cy="42863"/>
            <a:chOff x="1761" y="2719"/>
            <a:chExt cx="202" cy="27"/>
          </a:xfrm>
        </p:grpSpPr>
        <p:sp>
          <p:nvSpPr>
            <p:cNvPr id="11881" name="Rectangle 2665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82" name="Rectangle 2666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83" name="Rectangle 2667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884" name="Rectangle 2668"/>
          <p:cNvSpPr>
            <a:spLocks noChangeArrowheads="1"/>
          </p:cNvSpPr>
          <p:nvPr/>
        </p:nvSpPr>
        <p:spPr bwMode="auto">
          <a:xfrm>
            <a:off x="7943850" y="3278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5" name="Rectangle 2669"/>
          <p:cNvSpPr>
            <a:spLocks noChangeArrowheads="1"/>
          </p:cNvSpPr>
          <p:nvPr/>
        </p:nvSpPr>
        <p:spPr bwMode="auto">
          <a:xfrm>
            <a:off x="8085138" y="32718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6" name="Rectangle 2670"/>
          <p:cNvSpPr>
            <a:spLocks noChangeArrowheads="1"/>
          </p:cNvSpPr>
          <p:nvPr/>
        </p:nvSpPr>
        <p:spPr bwMode="auto">
          <a:xfrm>
            <a:off x="7943850" y="3135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7" name="Rectangle 2671"/>
          <p:cNvSpPr>
            <a:spLocks noChangeArrowheads="1"/>
          </p:cNvSpPr>
          <p:nvPr/>
        </p:nvSpPr>
        <p:spPr bwMode="auto">
          <a:xfrm>
            <a:off x="8085138" y="3135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8" name="Rectangle 2672"/>
          <p:cNvSpPr>
            <a:spLocks noChangeArrowheads="1"/>
          </p:cNvSpPr>
          <p:nvPr/>
        </p:nvSpPr>
        <p:spPr bwMode="auto">
          <a:xfrm>
            <a:off x="7910513" y="3413125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96" name="Line 2680"/>
          <p:cNvSpPr>
            <a:spLocks noChangeShapeType="1"/>
          </p:cNvSpPr>
          <p:nvPr/>
        </p:nvSpPr>
        <p:spPr bwMode="auto">
          <a:xfrm>
            <a:off x="9766300" y="4724400"/>
            <a:ext cx="0" cy="504825"/>
          </a:xfrm>
          <a:prstGeom prst="line">
            <a:avLst/>
          </a:prstGeom>
          <a:ln w="25400">
            <a:prstDash val="sysDash"/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897" name="Line 2681"/>
          <p:cNvSpPr>
            <a:spLocks noChangeShapeType="1"/>
          </p:cNvSpPr>
          <p:nvPr/>
        </p:nvSpPr>
        <p:spPr bwMode="auto">
          <a:xfrm>
            <a:off x="9478963" y="4724400"/>
            <a:ext cx="0" cy="5048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898" name="Freeform 2682"/>
          <p:cNvSpPr>
            <a:spLocks/>
          </p:cNvSpPr>
          <p:nvPr/>
        </p:nvSpPr>
        <p:spPr bwMode="auto">
          <a:xfrm>
            <a:off x="8470900" y="5876925"/>
            <a:ext cx="1295400" cy="144463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91"/>
              </a:cxn>
              <a:cxn ang="0">
                <a:pos x="0" y="91"/>
              </a:cxn>
            </a:cxnLst>
            <a:rect l="0" t="0" r="r" b="b"/>
            <a:pathLst>
              <a:path w="816" h="91">
                <a:moveTo>
                  <a:pt x="816" y="0"/>
                </a:moveTo>
                <a:lnTo>
                  <a:pt x="816" y="91"/>
                </a:lnTo>
                <a:lnTo>
                  <a:pt x="0" y="91"/>
                </a:lnTo>
              </a:path>
            </a:pathLst>
          </a:custGeom>
          <a:ln w="25400">
            <a:prstDash val="sysDash"/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0" name="Freeform 2684"/>
          <p:cNvSpPr>
            <a:spLocks/>
          </p:cNvSpPr>
          <p:nvPr/>
        </p:nvSpPr>
        <p:spPr bwMode="auto">
          <a:xfrm>
            <a:off x="8470900" y="5829300"/>
            <a:ext cx="1079500" cy="73025"/>
          </a:xfrm>
          <a:custGeom>
            <a:avLst/>
            <a:gdLst/>
            <a:ahLst/>
            <a:cxnLst>
              <a:cxn ang="0">
                <a:pos x="680" y="0"/>
              </a:cxn>
              <a:cxn ang="0">
                <a:pos x="680" y="46"/>
              </a:cxn>
              <a:cxn ang="0">
                <a:pos x="0" y="46"/>
              </a:cxn>
            </a:cxnLst>
            <a:rect l="0" t="0" r="r" b="b"/>
            <a:pathLst>
              <a:path w="680" h="46">
                <a:moveTo>
                  <a:pt x="680" y="0"/>
                </a:moveTo>
                <a:lnTo>
                  <a:pt x="680" y="46"/>
                </a:lnTo>
                <a:lnTo>
                  <a:pt x="0" y="46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01" name="Line 2685"/>
          <p:cNvSpPr>
            <a:spLocks noChangeShapeType="1"/>
          </p:cNvSpPr>
          <p:nvPr/>
        </p:nvSpPr>
        <p:spPr bwMode="auto">
          <a:xfrm flipV="1">
            <a:off x="8255000" y="5454650"/>
            <a:ext cx="0" cy="215900"/>
          </a:xfrm>
          <a:prstGeom prst="line">
            <a:avLst/>
          </a:prstGeom>
          <a:ln w="25400">
            <a:prstDash val="sysDash"/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2" name="Line 2686"/>
          <p:cNvSpPr>
            <a:spLocks noChangeShapeType="1"/>
          </p:cNvSpPr>
          <p:nvPr/>
        </p:nvSpPr>
        <p:spPr bwMode="auto">
          <a:xfrm flipV="1">
            <a:off x="8039100" y="2565400"/>
            <a:ext cx="0" cy="287338"/>
          </a:xfrm>
          <a:prstGeom prst="line">
            <a:avLst/>
          </a:prstGeom>
          <a:ln w="25400"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3" name="Freeform 2687"/>
          <p:cNvSpPr>
            <a:spLocks/>
          </p:cNvSpPr>
          <p:nvPr/>
        </p:nvSpPr>
        <p:spPr bwMode="auto">
          <a:xfrm>
            <a:off x="8039100" y="1000108"/>
            <a:ext cx="619150" cy="1060468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ln w="2540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5" name="Line 2689"/>
          <p:cNvSpPr>
            <a:spLocks noChangeShapeType="1"/>
          </p:cNvSpPr>
          <p:nvPr/>
        </p:nvSpPr>
        <p:spPr bwMode="auto">
          <a:xfrm>
            <a:off x="9729820" y="1700213"/>
            <a:ext cx="0" cy="1584325"/>
          </a:xfrm>
          <a:prstGeom prst="line">
            <a:avLst/>
          </a:prstGeom>
          <a:ln w="25400"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6" name="Line 2690"/>
          <p:cNvSpPr>
            <a:spLocks noChangeShapeType="1"/>
          </p:cNvSpPr>
          <p:nvPr/>
        </p:nvSpPr>
        <p:spPr bwMode="auto">
          <a:xfrm flipH="1">
            <a:off x="5949950" y="5876925"/>
            <a:ext cx="1728788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08" name="Line 2692"/>
          <p:cNvSpPr>
            <a:spLocks noChangeShapeType="1"/>
          </p:cNvSpPr>
          <p:nvPr/>
        </p:nvSpPr>
        <p:spPr bwMode="auto">
          <a:xfrm flipH="1">
            <a:off x="3862388" y="5876925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7" name="Line 2701"/>
          <p:cNvSpPr>
            <a:spLocks noChangeShapeType="1"/>
          </p:cNvSpPr>
          <p:nvPr/>
        </p:nvSpPr>
        <p:spPr bwMode="auto">
          <a:xfrm flipV="1">
            <a:off x="2565400" y="2636838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9" name="Line 2703"/>
          <p:cNvSpPr>
            <a:spLocks noChangeShapeType="1"/>
          </p:cNvSpPr>
          <p:nvPr/>
        </p:nvSpPr>
        <p:spPr bwMode="auto">
          <a:xfrm flipH="1">
            <a:off x="1485900" y="2133600"/>
            <a:ext cx="10080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1" name="Line 2705"/>
          <p:cNvSpPr>
            <a:spLocks noChangeShapeType="1"/>
          </p:cNvSpPr>
          <p:nvPr/>
        </p:nvSpPr>
        <p:spPr bwMode="auto">
          <a:xfrm rot="5400000" flipV="1">
            <a:off x="1917700" y="76517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3" name="Line 2707"/>
          <p:cNvSpPr>
            <a:spLocks noChangeShapeType="1"/>
          </p:cNvSpPr>
          <p:nvPr/>
        </p:nvSpPr>
        <p:spPr bwMode="auto">
          <a:xfrm flipV="1">
            <a:off x="838200" y="126682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5" name="Line 2709"/>
          <p:cNvSpPr>
            <a:spLocks noChangeShapeType="1"/>
          </p:cNvSpPr>
          <p:nvPr/>
        </p:nvSpPr>
        <p:spPr bwMode="auto">
          <a:xfrm rot="5400000" flipV="1">
            <a:off x="3430588" y="76517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7" name="Line 2711"/>
          <p:cNvSpPr>
            <a:spLocks noChangeShapeType="1"/>
          </p:cNvSpPr>
          <p:nvPr/>
        </p:nvSpPr>
        <p:spPr bwMode="auto">
          <a:xfrm>
            <a:off x="4437063" y="1411288"/>
            <a:ext cx="0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1" name="Freeform 2715"/>
          <p:cNvSpPr>
            <a:spLocks/>
          </p:cNvSpPr>
          <p:nvPr/>
        </p:nvSpPr>
        <p:spPr bwMode="auto">
          <a:xfrm>
            <a:off x="4670425" y="2708275"/>
            <a:ext cx="719138" cy="1588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36" y="227"/>
              </a:cxn>
              <a:cxn ang="0">
                <a:pos x="136" y="91"/>
              </a:cxn>
              <a:cxn ang="0">
                <a:pos x="453" y="91"/>
              </a:cxn>
              <a:cxn ang="0">
                <a:pos x="453" y="0"/>
              </a:cxn>
            </a:cxnLst>
            <a:rect l="0" t="0" r="r" b="b"/>
            <a:pathLst>
              <a:path w="453" h="227">
                <a:moveTo>
                  <a:pt x="0" y="227"/>
                </a:moveTo>
                <a:lnTo>
                  <a:pt x="136" y="227"/>
                </a:lnTo>
                <a:lnTo>
                  <a:pt x="136" y="91"/>
                </a:lnTo>
                <a:lnTo>
                  <a:pt x="453" y="91"/>
                </a:lnTo>
                <a:lnTo>
                  <a:pt x="453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3" name="Freeform 2717"/>
          <p:cNvSpPr>
            <a:spLocks/>
          </p:cNvSpPr>
          <p:nvPr/>
        </p:nvSpPr>
        <p:spPr bwMode="auto">
          <a:xfrm>
            <a:off x="5475288" y="549275"/>
            <a:ext cx="503238" cy="2016125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4" name="Freeform 2718"/>
          <p:cNvSpPr>
            <a:spLocks/>
          </p:cNvSpPr>
          <p:nvPr/>
        </p:nvSpPr>
        <p:spPr bwMode="auto">
          <a:xfrm>
            <a:off x="7534275" y="693738"/>
            <a:ext cx="288925" cy="2447925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182" y="0"/>
              </a:cxn>
              <a:cxn ang="0">
                <a:pos x="182" y="590"/>
              </a:cxn>
              <a:cxn ang="0">
                <a:pos x="0" y="590"/>
              </a:cxn>
              <a:cxn ang="0">
                <a:pos x="0" y="1542"/>
              </a:cxn>
            </a:cxnLst>
            <a:rect l="0" t="0" r="r" b="b"/>
            <a:pathLst>
              <a:path w="182" h="1542">
                <a:moveTo>
                  <a:pt x="91" y="0"/>
                </a:moveTo>
                <a:lnTo>
                  <a:pt x="182" y="0"/>
                </a:lnTo>
                <a:lnTo>
                  <a:pt x="182" y="590"/>
                </a:lnTo>
                <a:lnTo>
                  <a:pt x="0" y="590"/>
                </a:lnTo>
                <a:lnTo>
                  <a:pt x="0" y="1542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5" name="Freeform 2719"/>
          <p:cNvSpPr>
            <a:spLocks/>
          </p:cNvSpPr>
          <p:nvPr/>
        </p:nvSpPr>
        <p:spPr bwMode="auto">
          <a:xfrm>
            <a:off x="7605713" y="2565400"/>
            <a:ext cx="288925" cy="719138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36" y="227"/>
              </a:cxn>
              <a:cxn ang="0">
                <a:pos x="136" y="91"/>
              </a:cxn>
              <a:cxn ang="0">
                <a:pos x="453" y="91"/>
              </a:cxn>
              <a:cxn ang="0">
                <a:pos x="453" y="0"/>
              </a:cxn>
            </a:cxnLst>
            <a:rect l="0" t="0" r="r" b="b"/>
            <a:pathLst>
              <a:path w="453" h="227">
                <a:moveTo>
                  <a:pt x="0" y="227"/>
                </a:moveTo>
                <a:lnTo>
                  <a:pt x="136" y="227"/>
                </a:lnTo>
                <a:lnTo>
                  <a:pt x="136" y="91"/>
                </a:lnTo>
                <a:lnTo>
                  <a:pt x="453" y="91"/>
                </a:lnTo>
                <a:lnTo>
                  <a:pt x="453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6" name="Freeform 2720"/>
          <p:cNvSpPr>
            <a:spLocks/>
          </p:cNvSpPr>
          <p:nvPr/>
        </p:nvSpPr>
        <p:spPr bwMode="auto">
          <a:xfrm>
            <a:off x="8178800" y="1239838"/>
            <a:ext cx="503238" cy="820738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7" name="Line 2721"/>
          <p:cNvSpPr>
            <a:spLocks noChangeShapeType="1"/>
          </p:cNvSpPr>
          <p:nvPr/>
        </p:nvSpPr>
        <p:spPr bwMode="auto">
          <a:xfrm>
            <a:off x="9444068" y="1700213"/>
            <a:ext cx="0" cy="1584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6" name="Freeform 2730"/>
          <p:cNvSpPr>
            <a:spLocks/>
          </p:cNvSpPr>
          <p:nvPr/>
        </p:nvSpPr>
        <p:spPr bwMode="auto">
          <a:xfrm>
            <a:off x="2638425" y="5373688"/>
            <a:ext cx="431800" cy="719138"/>
          </a:xfrm>
          <a:custGeom>
            <a:avLst/>
            <a:gdLst/>
            <a:ahLst/>
            <a:cxnLst>
              <a:cxn ang="0">
                <a:pos x="272" y="317"/>
              </a:cxn>
              <a:cxn ang="0">
                <a:pos x="0" y="317"/>
              </a:cxn>
              <a:cxn ang="0">
                <a:pos x="0" y="0"/>
              </a:cxn>
            </a:cxnLst>
            <a:rect l="0" t="0" r="r" b="b"/>
            <a:pathLst>
              <a:path w="272" h="317">
                <a:moveTo>
                  <a:pt x="272" y="317"/>
                </a:moveTo>
                <a:lnTo>
                  <a:pt x="0" y="317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370013" y="0"/>
            <a:ext cx="7773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4" tIns="45717" rIns="91434" bIns="45717">
            <a:spAutoFit/>
          </a:bodyPr>
          <a:lstStyle/>
          <a:p>
            <a:pPr algn="r">
              <a:lnSpc>
                <a:spcPct val="100000"/>
              </a:lnSpc>
              <a:defRPr/>
            </a:pPr>
            <a:r>
              <a:rPr lang="fr-FR" sz="320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Différenciation retardée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401763" y="3673475"/>
            <a:ext cx="4035425" cy="2544763"/>
            <a:chOff x="576" y="288"/>
            <a:chExt cx="2542" cy="1603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816" y="288"/>
              <a:ext cx="2277" cy="1296"/>
              <a:chOff x="816" y="288"/>
              <a:chExt cx="2277" cy="1296"/>
            </a:xfrm>
          </p:grpSpPr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2512" y="288"/>
                <a:ext cx="581" cy="1296"/>
                <a:chOff x="2224" y="1008"/>
                <a:chExt cx="581" cy="1296"/>
              </a:xfrm>
            </p:grpSpPr>
            <p:grpSp>
              <p:nvGrpSpPr>
                <p:cNvPr id="6" name="Group 13"/>
                <p:cNvGrpSpPr>
                  <a:grpSpLocks/>
                </p:cNvGrpSpPr>
                <p:nvPr/>
              </p:nvGrpSpPr>
              <p:grpSpPr bwMode="auto">
                <a:xfrm>
                  <a:off x="2435" y="1803"/>
                  <a:ext cx="324" cy="35"/>
                  <a:chOff x="3354" y="2494"/>
                  <a:chExt cx="226" cy="24"/>
                </a:xfrm>
              </p:grpSpPr>
              <p:sp>
                <p:nvSpPr>
                  <p:cNvPr id="13469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3354" y="2494"/>
                    <a:ext cx="23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70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3459" y="2494"/>
                    <a:ext cx="22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71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557" y="2494"/>
                    <a:ext cx="23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13444" name="Rectangle 17"/>
                <p:cNvSpPr>
                  <a:spLocks noChangeArrowheads="1"/>
                </p:cNvSpPr>
                <p:nvPr/>
              </p:nvSpPr>
              <p:spPr bwMode="auto">
                <a:xfrm>
                  <a:off x="2340" y="1752"/>
                  <a:ext cx="397" cy="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45" name="Rectangle 18"/>
                <p:cNvSpPr>
                  <a:spLocks noChangeArrowheads="1"/>
                </p:cNvSpPr>
                <p:nvPr/>
              </p:nvSpPr>
              <p:spPr bwMode="auto">
                <a:xfrm>
                  <a:off x="2303" y="1857"/>
                  <a:ext cx="502" cy="40"/>
                </a:xfrm>
                <a:prstGeom prst="rect">
                  <a:avLst/>
                </a:prstGeom>
                <a:solidFill>
                  <a:srgbClr val="CC66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7" name="Group 19"/>
                <p:cNvGrpSpPr>
                  <a:grpSpLocks/>
                </p:cNvGrpSpPr>
                <p:nvPr/>
              </p:nvGrpSpPr>
              <p:grpSpPr bwMode="auto">
                <a:xfrm>
                  <a:off x="2445" y="2270"/>
                  <a:ext cx="322" cy="34"/>
                  <a:chOff x="3362" y="2823"/>
                  <a:chExt cx="225" cy="24"/>
                </a:xfrm>
              </p:grpSpPr>
              <p:sp>
                <p:nvSpPr>
                  <p:cNvPr id="13466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362" y="2823"/>
                    <a:ext cx="23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67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466" y="2823"/>
                    <a:ext cx="23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68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565" y="2823"/>
                    <a:ext cx="22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13447" name="Rectangle 23"/>
                <p:cNvSpPr>
                  <a:spLocks noChangeArrowheads="1"/>
                </p:cNvSpPr>
                <p:nvPr/>
              </p:nvSpPr>
              <p:spPr bwMode="auto">
                <a:xfrm>
                  <a:off x="2349" y="2219"/>
                  <a:ext cx="399" cy="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8" name="Group 24"/>
                <p:cNvGrpSpPr>
                  <a:grpSpLocks/>
                </p:cNvGrpSpPr>
                <p:nvPr/>
              </p:nvGrpSpPr>
              <p:grpSpPr bwMode="auto">
                <a:xfrm>
                  <a:off x="2411" y="1347"/>
                  <a:ext cx="324" cy="35"/>
                  <a:chOff x="3359" y="2172"/>
                  <a:chExt cx="226" cy="24"/>
                </a:xfrm>
              </p:grpSpPr>
              <p:sp>
                <p:nvSpPr>
                  <p:cNvPr id="13463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3359" y="2172"/>
                    <a:ext cx="23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64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3463" y="2172"/>
                    <a:ext cx="23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65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562" y="2172"/>
                    <a:ext cx="23" cy="24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13449" name="Rectangle 28"/>
                <p:cNvSpPr>
                  <a:spLocks noChangeArrowheads="1"/>
                </p:cNvSpPr>
                <p:nvPr/>
              </p:nvSpPr>
              <p:spPr bwMode="auto">
                <a:xfrm>
                  <a:off x="2345" y="1295"/>
                  <a:ext cx="398" cy="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0" name="Rectangle 29"/>
                <p:cNvSpPr>
                  <a:spLocks noChangeArrowheads="1"/>
                </p:cNvSpPr>
                <p:nvPr/>
              </p:nvSpPr>
              <p:spPr bwMode="auto">
                <a:xfrm>
                  <a:off x="2276" y="1389"/>
                  <a:ext cx="501" cy="40"/>
                </a:xfrm>
                <a:prstGeom prst="rect">
                  <a:avLst/>
                </a:prstGeom>
                <a:solidFill>
                  <a:srgbClr val="CC66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9" name="Group 30"/>
                <p:cNvGrpSpPr>
                  <a:grpSpLocks/>
                </p:cNvGrpSpPr>
                <p:nvPr/>
              </p:nvGrpSpPr>
              <p:grpSpPr bwMode="auto">
                <a:xfrm>
                  <a:off x="2224" y="1021"/>
                  <a:ext cx="569" cy="1281"/>
                  <a:chOff x="2016" y="1344"/>
                  <a:chExt cx="316" cy="1024"/>
                </a:xfrm>
              </p:grpSpPr>
              <p:sp>
                <p:nvSpPr>
                  <p:cNvPr id="1346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1346"/>
                    <a:ext cx="30" cy="1022"/>
                  </a:xfrm>
                  <a:prstGeom prst="rect">
                    <a:avLst/>
                  </a:prstGeom>
                  <a:solidFill>
                    <a:srgbClr val="CC6600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6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03" y="1344"/>
                    <a:ext cx="29" cy="1024"/>
                  </a:xfrm>
                  <a:prstGeom prst="rect">
                    <a:avLst/>
                  </a:prstGeom>
                  <a:solidFill>
                    <a:srgbClr val="CC6600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13452" name="Rectangle 33"/>
                <p:cNvSpPr>
                  <a:spLocks noChangeArrowheads="1"/>
                </p:cNvSpPr>
                <p:nvPr/>
              </p:nvSpPr>
              <p:spPr bwMode="auto">
                <a:xfrm>
                  <a:off x="2394" y="1614"/>
                  <a:ext cx="133" cy="135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3" name="Rectangle 34"/>
                <p:cNvSpPr>
                  <a:spLocks noChangeArrowheads="1"/>
                </p:cNvSpPr>
                <p:nvPr/>
              </p:nvSpPr>
              <p:spPr bwMode="auto">
                <a:xfrm>
                  <a:off x="2538" y="1614"/>
                  <a:ext cx="134" cy="135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4" name="Rectangle 35"/>
                <p:cNvSpPr>
                  <a:spLocks noChangeArrowheads="1"/>
                </p:cNvSpPr>
                <p:nvPr/>
              </p:nvSpPr>
              <p:spPr bwMode="auto">
                <a:xfrm>
                  <a:off x="2394" y="1478"/>
                  <a:ext cx="133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5" name="Rectangle 36"/>
                <p:cNvSpPr>
                  <a:spLocks noChangeArrowheads="1"/>
                </p:cNvSpPr>
                <p:nvPr/>
              </p:nvSpPr>
              <p:spPr bwMode="auto">
                <a:xfrm>
                  <a:off x="2409" y="2081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6" name="Rectangle 37"/>
                <p:cNvSpPr>
                  <a:spLocks noChangeArrowheads="1"/>
                </p:cNvSpPr>
                <p:nvPr/>
              </p:nvSpPr>
              <p:spPr bwMode="auto">
                <a:xfrm>
                  <a:off x="2554" y="2081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7" name="Rectangle 38"/>
                <p:cNvSpPr>
                  <a:spLocks noChangeArrowheads="1"/>
                </p:cNvSpPr>
                <p:nvPr/>
              </p:nvSpPr>
              <p:spPr bwMode="auto">
                <a:xfrm>
                  <a:off x="2396" y="1146"/>
                  <a:ext cx="134" cy="136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8" name="Rectangle 39"/>
                <p:cNvSpPr>
                  <a:spLocks noChangeArrowheads="1"/>
                </p:cNvSpPr>
                <p:nvPr/>
              </p:nvSpPr>
              <p:spPr bwMode="auto">
                <a:xfrm>
                  <a:off x="2539" y="1146"/>
                  <a:ext cx="135" cy="136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59" name="Rectangle 40"/>
                <p:cNvSpPr>
                  <a:spLocks noChangeArrowheads="1"/>
                </p:cNvSpPr>
                <p:nvPr/>
              </p:nvSpPr>
              <p:spPr bwMode="auto">
                <a:xfrm>
                  <a:off x="2396" y="1008"/>
                  <a:ext cx="134" cy="136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60" name="Rectangle 41"/>
                <p:cNvSpPr>
                  <a:spLocks noChangeArrowheads="1"/>
                </p:cNvSpPr>
                <p:nvPr/>
              </p:nvSpPr>
              <p:spPr bwMode="auto">
                <a:xfrm>
                  <a:off x="2539" y="1008"/>
                  <a:ext cx="135" cy="136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816" y="1440"/>
                <a:ext cx="1335" cy="134"/>
                <a:chOff x="335" y="2208"/>
                <a:chExt cx="1335" cy="134"/>
              </a:xfrm>
            </p:grpSpPr>
            <p:sp>
              <p:nvSpPr>
                <p:cNvPr id="13437" name="Rectangle 43"/>
                <p:cNvSpPr>
                  <a:spLocks noChangeArrowheads="1"/>
                </p:cNvSpPr>
                <p:nvPr/>
              </p:nvSpPr>
              <p:spPr bwMode="auto">
                <a:xfrm>
                  <a:off x="335" y="2208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38" name="Rectangle 44"/>
                <p:cNvSpPr>
                  <a:spLocks noChangeArrowheads="1"/>
                </p:cNvSpPr>
                <p:nvPr/>
              </p:nvSpPr>
              <p:spPr bwMode="auto">
                <a:xfrm>
                  <a:off x="575" y="2208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39" name="Rectangle 45"/>
                <p:cNvSpPr>
                  <a:spLocks noChangeArrowheads="1"/>
                </p:cNvSpPr>
                <p:nvPr/>
              </p:nvSpPr>
              <p:spPr bwMode="auto">
                <a:xfrm>
                  <a:off x="815" y="2208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40" name="Rectangle 46"/>
                <p:cNvSpPr>
                  <a:spLocks noChangeArrowheads="1"/>
                </p:cNvSpPr>
                <p:nvPr/>
              </p:nvSpPr>
              <p:spPr bwMode="auto">
                <a:xfrm>
                  <a:off x="1055" y="2208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41" name="Rectangle 47"/>
                <p:cNvSpPr>
                  <a:spLocks noChangeArrowheads="1"/>
                </p:cNvSpPr>
                <p:nvPr/>
              </p:nvSpPr>
              <p:spPr bwMode="auto">
                <a:xfrm>
                  <a:off x="1295" y="2208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3442" name="Rectangle 48"/>
                <p:cNvSpPr>
                  <a:spLocks noChangeArrowheads="1"/>
                </p:cNvSpPr>
                <p:nvPr/>
              </p:nvSpPr>
              <p:spPr bwMode="auto">
                <a:xfrm>
                  <a:off x="1536" y="2208"/>
                  <a:ext cx="134" cy="134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11" name="Group 49"/>
              <p:cNvGrpSpPr>
                <a:grpSpLocks/>
              </p:cNvGrpSpPr>
              <p:nvPr/>
            </p:nvGrpSpPr>
            <p:grpSpPr bwMode="auto">
              <a:xfrm>
                <a:off x="1259" y="720"/>
                <a:ext cx="952" cy="488"/>
                <a:chOff x="2782" y="1585"/>
                <a:chExt cx="805" cy="414"/>
              </a:xfrm>
            </p:grpSpPr>
            <p:grpSp>
              <p:nvGrpSpPr>
                <p:cNvPr id="12" name="Group 50"/>
                <p:cNvGrpSpPr>
                  <a:grpSpLocks/>
                </p:cNvGrpSpPr>
                <p:nvPr/>
              </p:nvGrpSpPr>
              <p:grpSpPr bwMode="auto">
                <a:xfrm>
                  <a:off x="3379" y="1585"/>
                  <a:ext cx="87" cy="328"/>
                  <a:chOff x="3379" y="1585"/>
                  <a:chExt cx="87" cy="328"/>
                </a:xfrm>
              </p:grpSpPr>
              <p:sp>
                <p:nvSpPr>
                  <p:cNvPr id="13435" name="Freeform 51"/>
                  <p:cNvSpPr>
                    <a:spLocks/>
                  </p:cNvSpPr>
                  <p:nvPr/>
                </p:nvSpPr>
                <p:spPr bwMode="auto">
                  <a:xfrm>
                    <a:off x="3379" y="1585"/>
                    <a:ext cx="31" cy="328"/>
                  </a:xfrm>
                  <a:custGeom>
                    <a:avLst/>
                    <a:gdLst>
                      <a:gd name="T0" fmla="*/ 38 w 151"/>
                      <a:gd name="T1" fmla="*/ 0 h 1638"/>
                      <a:gd name="T2" fmla="*/ 38 w 151"/>
                      <a:gd name="T3" fmla="*/ 260 h 1638"/>
                      <a:gd name="T4" fmla="*/ 27 w 151"/>
                      <a:gd name="T5" fmla="*/ 260 h 1638"/>
                      <a:gd name="T6" fmla="*/ 27 w 151"/>
                      <a:gd name="T7" fmla="*/ 520 h 1638"/>
                      <a:gd name="T8" fmla="*/ 15 w 151"/>
                      <a:gd name="T9" fmla="*/ 520 h 1638"/>
                      <a:gd name="T10" fmla="*/ 15 w 151"/>
                      <a:gd name="T11" fmla="*/ 765 h 1638"/>
                      <a:gd name="T12" fmla="*/ 7 w 151"/>
                      <a:gd name="T13" fmla="*/ 765 h 1638"/>
                      <a:gd name="T14" fmla="*/ 7 w 151"/>
                      <a:gd name="T15" fmla="*/ 1093 h 1638"/>
                      <a:gd name="T16" fmla="*/ 0 w 151"/>
                      <a:gd name="T17" fmla="*/ 1093 h 1638"/>
                      <a:gd name="T18" fmla="*/ 0 w 151"/>
                      <a:gd name="T19" fmla="*/ 1638 h 1638"/>
                      <a:gd name="T20" fmla="*/ 81 w 151"/>
                      <a:gd name="T21" fmla="*/ 1638 h 1638"/>
                      <a:gd name="T22" fmla="*/ 151 w 151"/>
                      <a:gd name="T23" fmla="*/ 1089 h 1638"/>
                      <a:gd name="T24" fmla="*/ 151 w 151"/>
                      <a:gd name="T25" fmla="*/ 763 h 1638"/>
                      <a:gd name="T26" fmla="*/ 143 w 151"/>
                      <a:gd name="T27" fmla="*/ 763 h 1638"/>
                      <a:gd name="T28" fmla="*/ 143 w 151"/>
                      <a:gd name="T29" fmla="*/ 520 h 1638"/>
                      <a:gd name="T30" fmla="*/ 133 w 151"/>
                      <a:gd name="T31" fmla="*/ 520 h 1638"/>
                      <a:gd name="T32" fmla="*/ 133 w 151"/>
                      <a:gd name="T33" fmla="*/ 260 h 1638"/>
                      <a:gd name="T34" fmla="*/ 121 w 151"/>
                      <a:gd name="T35" fmla="*/ 260 h 1638"/>
                      <a:gd name="T36" fmla="*/ 121 w 151"/>
                      <a:gd name="T37" fmla="*/ 0 h 1638"/>
                      <a:gd name="T38" fmla="*/ 38 w 151"/>
                      <a:gd name="T39" fmla="*/ 0 h 1638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151"/>
                      <a:gd name="T61" fmla="*/ 0 h 1638"/>
                      <a:gd name="T62" fmla="*/ 151 w 151"/>
                      <a:gd name="T63" fmla="*/ 1638 h 1638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151" h="1638">
                        <a:moveTo>
                          <a:pt x="38" y="0"/>
                        </a:moveTo>
                        <a:lnTo>
                          <a:pt x="38" y="260"/>
                        </a:lnTo>
                        <a:lnTo>
                          <a:pt x="27" y="260"/>
                        </a:lnTo>
                        <a:lnTo>
                          <a:pt x="27" y="520"/>
                        </a:lnTo>
                        <a:lnTo>
                          <a:pt x="15" y="520"/>
                        </a:lnTo>
                        <a:lnTo>
                          <a:pt x="15" y="765"/>
                        </a:lnTo>
                        <a:lnTo>
                          <a:pt x="7" y="765"/>
                        </a:lnTo>
                        <a:lnTo>
                          <a:pt x="7" y="1093"/>
                        </a:lnTo>
                        <a:lnTo>
                          <a:pt x="0" y="1093"/>
                        </a:lnTo>
                        <a:lnTo>
                          <a:pt x="0" y="1638"/>
                        </a:lnTo>
                        <a:lnTo>
                          <a:pt x="81" y="1638"/>
                        </a:lnTo>
                        <a:lnTo>
                          <a:pt x="151" y="1089"/>
                        </a:lnTo>
                        <a:lnTo>
                          <a:pt x="151" y="763"/>
                        </a:lnTo>
                        <a:lnTo>
                          <a:pt x="143" y="763"/>
                        </a:lnTo>
                        <a:lnTo>
                          <a:pt x="143" y="520"/>
                        </a:lnTo>
                        <a:lnTo>
                          <a:pt x="133" y="520"/>
                        </a:lnTo>
                        <a:lnTo>
                          <a:pt x="133" y="260"/>
                        </a:lnTo>
                        <a:lnTo>
                          <a:pt x="121" y="260"/>
                        </a:lnTo>
                        <a:lnTo>
                          <a:pt x="121" y="0"/>
                        </a:lnTo>
                        <a:lnTo>
                          <a:pt x="38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13436" name="Freeform 52"/>
                  <p:cNvSpPr>
                    <a:spLocks/>
                  </p:cNvSpPr>
                  <p:nvPr/>
                </p:nvSpPr>
                <p:spPr bwMode="auto">
                  <a:xfrm>
                    <a:off x="3434" y="1585"/>
                    <a:ext cx="32" cy="328"/>
                  </a:xfrm>
                  <a:custGeom>
                    <a:avLst/>
                    <a:gdLst>
                      <a:gd name="T0" fmla="*/ 39 w 160"/>
                      <a:gd name="T1" fmla="*/ 0 h 1638"/>
                      <a:gd name="T2" fmla="*/ 39 w 160"/>
                      <a:gd name="T3" fmla="*/ 260 h 1638"/>
                      <a:gd name="T4" fmla="*/ 26 w 160"/>
                      <a:gd name="T5" fmla="*/ 260 h 1638"/>
                      <a:gd name="T6" fmla="*/ 26 w 160"/>
                      <a:gd name="T7" fmla="*/ 520 h 1638"/>
                      <a:gd name="T8" fmla="*/ 15 w 160"/>
                      <a:gd name="T9" fmla="*/ 520 h 1638"/>
                      <a:gd name="T10" fmla="*/ 15 w 160"/>
                      <a:gd name="T11" fmla="*/ 765 h 1638"/>
                      <a:gd name="T12" fmla="*/ 8 w 160"/>
                      <a:gd name="T13" fmla="*/ 765 h 1638"/>
                      <a:gd name="T14" fmla="*/ 8 w 160"/>
                      <a:gd name="T15" fmla="*/ 1093 h 1638"/>
                      <a:gd name="T16" fmla="*/ 0 w 160"/>
                      <a:gd name="T17" fmla="*/ 1093 h 1638"/>
                      <a:gd name="T18" fmla="*/ 0 w 160"/>
                      <a:gd name="T19" fmla="*/ 1638 h 1638"/>
                      <a:gd name="T20" fmla="*/ 160 w 160"/>
                      <a:gd name="T21" fmla="*/ 1638 h 1638"/>
                      <a:gd name="T22" fmla="*/ 160 w 160"/>
                      <a:gd name="T23" fmla="*/ 1092 h 1638"/>
                      <a:gd name="T24" fmla="*/ 153 w 160"/>
                      <a:gd name="T25" fmla="*/ 1092 h 1638"/>
                      <a:gd name="T26" fmla="*/ 151 w 160"/>
                      <a:gd name="T27" fmla="*/ 763 h 1638"/>
                      <a:gd name="T28" fmla="*/ 144 w 160"/>
                      <a:gd name="T29" fmla="*/ 763 h 1638"/>
                      <a:gd name="T30" fmla="*/ 144 w 160"/>
                      <a:gd name="T31" fmla="*/ 520 h 1638"/>
                      <a:gd name="T32" fmla="*/ 133 w 160"/>
                      <a:gd name="T33" fmla="*/ 520 h 1638"/>
                      <a:gd name="T34" fmla="*/ 133 w 160"/>
                      <a:gd name="T35" fmla="*/ 260 h 1638"/>
                      <a:gd name="T36" fmla="*/ 122 w 160"/>
                      <a:gd name="T37" fmla="*/ 260 h 1638"/>
                      <a:gd name="T38" fmla="*/ 122 w 160"/>
                      <a:gd name="T39" fmla="*/ 0 h 1638"/>
                      <a:gd name="T40" fmla="*/ 39 w 160"/>
                      <a:gd name="T41" fmla="*/ 0 h 163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60"/>
                      <a:gd name="T64" fmla="*/ 0 h 1638"/>
                      <a:gd name="T65" fmla="*/ 160 w 160"/>
                      <a:gd name="T66" fmla="*/ 1638 h 163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60" h="1638">
                        <a:moveTo>
                          <a:pt x="39" y="0"/>
                        </a:moveTo>
                        <a:lnTo>
                          <a:pt x="39" y="260"/>
                        </a:lnTo>
                        <a:lnTo>
                          <a:pt x="26" y="260"/>
                        </a:lnTo>
                        <a:lnTo>
                          <a:pt x="26" y="520"/>
                        </a:lnTo>
                        <a:lnTo>
                          <a:pt x="15" y="520"/>
                        </a:lnTo>
                        <a:lnTo>
                          <a:pt x="15" y="765"/>
                        </a:lnTo>
                        <a:lnTo>
                          <a:pt x="8" y="765"/>
                        </a:lnTo>
                        <a:lnTo>
                          <a:pt x="8" y="1093"/>
                        </a:lnTo>
                        <a:lnTo>
                          <a:pt x="0" y="1093"/>
                        </a:lnTo>
                        <a:lnTo>
                          <a:pt x="0" y="1638"/>
                        </a:lnTo>
                        <a:lnTo>
                          <a:pt x="160" y="1638"/>
                        </a:lnTo>
                        <a:lnTo>
                          <a:pt x="160" y="1092"/>
                        </a:lnTo>
                        <a:lnTo>
                          <a:pt x="153" y="1092"/>
                        </a:lnTo>
                        <a:lnTo>
                          <a:pt x="151" y="763"/>
                        </a:lnTo>
                        <a:lnTo>
                          <a:pt x="144" y="763"/>
                        </a:lnTo>
                        <a:lnTo>
                          <a:pt x="144" y="520"/>
                        </a:lnTo>
                        <a:lnTo>
                          <a:pt x="133" y="520"/>
                        </a:lnTo>
                        <a:lnTo>
                          <a:pt x="133" y="260"/>
                        </a:lnTo>
                        <a:lnTo>
                          <a:pt x="122" y="260"/>
                        </a:lnTo>
                        <a:lnTo>
                          <a:pt x="122" y="0"/>
                        </a:lnTo>
                        <a:lnTo>
                          <a:pt x="39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13" name="Group 53"/>
                <p:cNvGrpSpPr>
                  <a:grpSpLocks/>
                </p:cNvGrpSpPr>
                <p:nvPr/>
              </p:nvGrpSpPr>
              <p:grpSpPr bwMode="auto">
                <a:xfrm>
                  <a:off x="3446" y="1846"/>
                  <a:ext cx="141" cy="140"/>
                  <a:chOff x="3446" y="1846"/>
                  <a:chExt cx="141" cy="140"/>
                </a:xfrm>
              </p:grpSpPr>
              <p:grpSp>
                <p:nvGrpSpPr>
                  <p:cNvPr id="14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3446" y="1846"/>
                    <a:ext cx="141" cy="140"/>
                    <a:chOff x="3446" y="1846"/>
                    <a:chExt cx="141" cy="140"/>
                  </a:xfrm>
                </p:grpSpPr>
                <p:grpSp>
                  <p:nvGrpSpPr>
                    <p:cNvPr id="15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81" y="1846"/>
                      <a:ext cx="41" cy="67"/>
                      <a:chOff x="3481" y="1846"/>
                      <a:chExt cx="41" cy="67"/>
                    </a:xfrm>
                  </p:grpSpPr>
                  <p:sp>
                    <p:nvSpPr>
                      <p:cNvPr id="13433" name="Rectangle 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89" y="1846"/>
                        <a:ext cx="25" cy="15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34" name="Rectangle 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81" y="1857"/>
                        <a:ext cx="41" cy="56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6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46" y="1910"/>
                      <a:ext cx="141" cy="76"/>
                      <a:chOff x="3446" y="1910"/>
                      <a:chExt cx="141" cy="76"/>
                    </a:xfrm>
                  </p:grpSpPr>
                  <p:sp>
                    <p:nvSpPr>
                      <p:cNvPr id="13431" name="Rectangle 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0" y="1918"/>
                        <a:ext cx="132" cy="6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32" name="Rectangle 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6" y="1910"/>
                        <a:ext cx="141" cy="11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17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3461" y="1929"/>
                    <a:ext cx="107" cy="45"/>
                    <a:chOff x="3461" y="1929"/>
                    <a:chExt cx="107" cy="45"/>
                  </a:xfrm>
                </p:grpSpPr>
                <p:sp>
                  <p:nvSpPr>
                    <p:cNvPr id="13426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1" y="1929"/>
                      <a:ext cx="27" cy="4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27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2" y="1929"/>
                      <a:ext cx="26" cy="4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28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01" y="1929"/>
                      <a:ext cx="27" cy="4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18" name="Group 65"/>
                <p:cNvGrpSpPr>
                  <a:grpSpLocks/>
                </p:cNvGrpSpPr>
                <p:nvPr/>
              </p:nvGrpSpPr>
              <p:grpSpPr bwMode="auto">
                <a:xfrm>
                  <a:off x="2782" y="1887"/>
                  <a:ext cx="142" cy="99"/>
                  <a:chOff x="2782" y="1887"/>
                  <a:chExt cx="142" cy="99"/>
                </a:xfrm>
              </p:grpSpPr>
              <p:grpSp>
                <p:nvGrpSpPr>
                  <p:cNvPr id="19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782" y="1887"/>
                    <a:ext cx="142" cy="99"/>
                    <a:chOff x="2782" y="1887"/>
                    <a:chExt cx="142" cy="99"/>
                  </a:xfrm>
                </p:grpSpPr>
                <p:sp>
                  <p:nvSpPr>
                    <p:cNvPr id="13420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4" y="1887"/>
                      <a:ext cx="44" cy="26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20" name="Group 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1910"/>
                      <a:ext cx="142" cy="76"/>
                      <a:chOff x="2782" y="1910"/>
                      <a:chExt cx="142" cy="76"/>
                    </a:xfrm>
                  </p:grpSpPr>
                  <p:sp>
                    <p:nvSpPr>
                      <p:cNvPr id="13422" name="Rectangle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7" y="1918"/>
                        <a:ext cx="132" cy="6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23" name="Rectangle 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2" y="1910"/>
                        <a:ext cx="142" cy="11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2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796" y="1929"/>
                    <a:ext cx="112" cy="45"/>
                    <a:chOff x="2796" y="1929"/>
                    <a:chExt cx="112" cy="45"/>
                  </a:xfrm>
                </p:grpSpPr>
                <p:sp>
                  <p:nvSpPr>
                    <p:cNvPr id="1341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7" y="1929"/>
                      <a:ext cx="31" cy="4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18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6" y="1929"/>
                      <a:ext cx="31" cy="4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19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7" y="1929"/>
                      <a:ext cx="31" cy="4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22" name="Group 75"/>
                <p:cNvGrpSpPr>
                  <a:grpSpLocks/>
                </p:cNvGrpSpPr>
                <p:nvPr/>
              </p:nvGrpSpPr>
              <p:grpSpPr bwMode="auto">
                <a:xfrm>
                  <a:off x="2905" y="1759"/>
                  <a:ext cx="555" cy="240"/>
                  <a:chOff x="2905" y="1759"/>
                  <a:chExt cx="555" cy="240"/>
                </a:xfrm>
              </p:grpSpPr>
              <p:grpSp>
                <p:nvGrpSpPr>
                  <p:cNvPr id="23" name="Group 76"/>
                  <p:cNvGrpSpPr>
                    <a:grpSpLocks/>
                  </p:cNvGrpSpPr>
                  <p:nvPr/>
                </p:nvGrpSpPr>
                <p:grpSpPr bwMode="auto">
                  <a:xfrm>
                    <a:off x="2905" y="1759"/>
                    <a:ext cx="555" cy="240"/>
                    <a:chOff x="2905" y="1759"/>
                    <a:chExt cx="555" cy="240"/>
                  </a:xfrm>
                </p:grpSpPr>
                <p:sp>
                  <p:nvSpPr>
                    <p:cNvPr id="13410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1798"/>
                      <a:ext cx="536" cy="201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11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8" y="1766"/>
                      <a:ext cx="39" cy="23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12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46" y="1759"/>
                      <a:ext cx="53" cy="33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13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5" y="1788"/>
                      <a:ext cx="555" cy="1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414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1896"/>
                      <a:ext cx="536" cy="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2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2924" y="1817"/>
                    <a:ext cx="509" cy="162"/>
                    <a:chOff x="2924" y="1817"/>
                    <a:chExt cx="509" cy="162"/>
                  </a:xfrm>
                </p:grpSpPr>
                <p:grpSp>
                  <p:nvGrpSpPr>
                    <p:cNvPr id="25" name="Group 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98" y="1914"/>
                      <a:ext cx="65" cy="65"/>
                      <a:chOff x="2998" y="1914"/>
                      <a:chExt cx="65" cy="65"/>
                    </a:xfrm>
                  </p:grpSpPr>
                  <p:sp>
                    <p:nvSpPr>
                      <p:cNvPr id="13406" name="Rectangle 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915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7" name="Rectangle 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8" y="1975"/>
                        <a:ext cx="65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8" name="Line 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30" y="1914"/>
                        <a:ext cx="1" cy="58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9" name="Line 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01" y="1944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26" name="Group 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2" y="1914"/>
                      <a:ext cx="66" cy="65"/>
                      <a:chOff x="3072" y="1914"/>
                      <a:chExt cx="66" cy="65"/>
                    </a:xfrm>
                  </p:grpSpPr>
                  <p:sp>
                    <p:nvSpPr>
                      <p:cNvPr id="13402" name="Rectangle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5" y="1915"/>
                        <a:ext cx="60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3" name="Rectangle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2" y="1975"/>
                        <a:ext cx="66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4" name="Line 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05" y="1914"/>
                        <a:ext cx="1" cy="58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5" name="Line 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75" y="1944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27" name="Group 9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7" y="1914"/>
                      <a:ext cx="66" cy="65"/>
                      <a:chOff x="3367" y="1914"/>
                      <a:chExt cx="66" cy="65"/>
                    </a:xfrm>
                  </p:grpSpPr>
                  <p:sp>
                    <p:nvSpPr>
                      <p:cNvPr id="13398" name="Rectangle 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1" y="1915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99" name="Rectangle 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7" y="1975"/>
                        <a:ext cx="66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0" name="Line 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00" y="1914"/>
                        <a:ext cx="1" cy="58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40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0" y="1944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28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4" y="1914"/>
                      <a:ext cx="65" cy="65"/>
                      <a:chOff x="2924" y="1914"/>
                      <a:chExt cx="65" cy="65"/>
                    </a:xfrm>
                  </p:grpSpPr>
                  <p:sp>
                    <p:nvSpPr>
                      <p:cNvPr id="13394" name="Rectangle 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7" y="1915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95" name="Rectangle 1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4" y="1975"/>
                        <a:ext cx="65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96" name="Line 10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56" y="1914"/>
                        <a:ext cx="1" cy="58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97" name="Line 1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7" y="1944"/>
                        <a:ext cx="58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29" name="Group 10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48" y="1817"/>
                      <a:ext cx="65" cy="64"/>
                      <a:chOff x="3148" y="1817"/>
                      <a:chExt cx="65" cy="64"/>
                    </a:xfrm>
                  </p:grpSpPr>
                  <p:sp>
                    <p:nvSpPr>
                      <p:cNvPr id="13390" name="Rectangle 1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1" y="1817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91" name="Rectangle 1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8" y="1877"/>
                        <a:ext cx="65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92" name="Line 1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80" y="1817"/>
                        <a:ext cx="1" cy="57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93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50" y="1847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30" name="Group 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20" y="1914"/>
                      <a:ext cx="65" cy="65"/>
                      <a:chOff x="3220" y="1914"/>
                      <a:chExt cx="65" cy="65"/>
                    </a:xfrm>
                  </p:grpSpPr>
                  <p:sp>
                    <p:nvSpPr>
                      <p:cNvPr id="13386" name="Rectangle 1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3" y="1915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7" name="Rectangle 1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0" y="1975"/>
                        <a:ext cx="65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8" name="Line 1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52" y="1914"/>
                        <a:ext cx="1" cy="58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9" name="Line 1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23" y="1944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31" name="Group 1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94" y="1914"/>
                      <a:ext cx="65" cy="65"/>
                      <a:chOff x="3294" y="1914"/>
                      <a:chExt cx="65" cy="65"/>
                    </a:xfrm>
                  </p:grpSpPr>
                  <p:sp>
                    <p:nvSpPr>
                      <p:cNvPr id="13382" name="Rectangle 1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7" y="1915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3" name="Rectangle 1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4" y="1975"/>
                        <a:ext cx="65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4" name="Line 1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26" y="1914"/>
                        <a:ext cx="1" cy="58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5" name="Line 1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96" y="1944"/>
                        <a:ext cx="60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3443" name="Group 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99" y="1817"/>
                      <a:ext cx="65" cy="64"/>
                      <a:chOff x="2999" y="1817"/>
                      <a:chExt cx="65" cy="64"/>
                    </a:xfrm>
                  </p:grpSpPr>
                  <p:sp>
                    <p:nvSpPr>
                      <p:cNvPr id="13378" name="Rectangle 1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2" y="1817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79" name="Rectangle 1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9" y="1877"/>
                        <a:ext cx="65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0" name="Line 1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31" y="1817"/>
                        <a:ext cx="1" cy="57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81" name="Line 1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02" y="1847"/>
                        <a:ext cx="58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3446" name="Group 1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3" y="1817"/>
                      <a:ext cx="66" cy="64"/>
                      <a:chOff x="3073" y="1817"/>
                      <a:chExt cx="66" cy="64"/>
                    </a:xfrm>
                  </p:grpSpPr>
                  <p:sp>
                    <p:nvSpPr>
                      <p:cNvPr id="13374" name="Rectangle 1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6" y="1817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75" name="Rectangle 1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3" y="1877"/>
                        <a:ext cx="66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76" name="Line 1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06" y="1817"/>
                        <a:ext cx="1" cy="57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77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76" y="1847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3448" name="Group 1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8" y="1817"/>
                      <a:ext cx="65" cy="64"/>
                      <a:chOff x="3368" y="1817"/>
                      <a:chExt cx="65" cy="64"/>
                    </a:xfrm>
                  </p:grpSpPr>
                  <p:sp>
                    <p:nvSpPr>
                      <p:cNvPr id="13370" name="Rectangle 1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1" y="1817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71" name="Rectangle 1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8" y="1877"/>
                        <a:ext cx="65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72" name="Line 1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01" y="1817"/>
                        <a:ext cx="1" cy="57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73" name="Line 1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1" y="1847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3451" name="Group 1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4" y="1817"/>
                      <a:ext cx="66" cy="64"/>
                      <a:chOff x="2924" y="1817"/>
                      <a:chExt cx="66" cy="64"/>
                    </a:xfrm>
                  </p:grpSpPr>
                  <p:sp>
                    <p:nvSpPr>
                      <p:cNvPr id="13366" name="Rectangle 1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8" y="1817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7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4" y="1877"/>
                        <a:ext cx="66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8" name="Line 1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57" y="1817"/>
                        <a:ext cx="1" cy="57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9" name="Line 1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7" y="1847"/>
                        <a:ext cx="60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3312" name="Group 1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20" y="1817"/>
                      <a:ext cx="66" cy="64"/>
                      <a:chOff x="3220" y="1817"/>
                      <a:chExt cx="66" cy="64"/>
                    </a:xfrm>
                  </p:grpSpPr>
                  <p:sp>
                    <p:nvSpPr>
                      <p:cNvPr id="13362" name="Rectangle 1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4" y="1817"/>
                        <a:ext cx="59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3" name="Rectangle 1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0" y="1877"/>
                        <a:ext cx="66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4" name="Line 1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53" y="1817"/>
                        <a:ext cx="1" cy="57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5" name="Line 1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23" y="1847"/>
                        <a:ext cx="60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13313" name="Group 1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94" y="1817"/>
                      <a:ext cx="66" cy="64"/>
                      <a:chOff x="3294" y="1817"/>
                      <a:chExt cx="66" cy="64"/>
                    </a:xfrm>
                  </p:grpSpPr>
                  <p:sp>
                    <p:nvSpPr>
                      <p:cNvPr id="13358" name="Rectangle 1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7" y="1817"/>
                        <a:ext cx="60" cy="59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59" name="Rectangle 1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4" y="1877"/>
                        <a:ext cx="66" cy="4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0" name="Line 1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27" y="1817"/>
                        <a:ext cx="1" cy="57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13361" name="Line 14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97" y="1847"/>
                        <a:ext cx="59" cy="1"/>
                      </a:xfrm>
                      <a:prstGeom prst="line">
                        <a:avLst/>
                      </a:prstGeom>
                      <a:noFill/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13314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3148" y="1909"/>
                    <a:ext cx="62" cy="89"/>
                    <a:chOff x="3148" y="1909"/>
                    <a:chExt cx="62" cy="89"/>
                  </a:xfrm>
                </p:grpSpPr>
                <p:sp>
                  <p:nvSpPr>
                    <p:cNvPr id="13342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48" y="1909"/>
                      <a:ext cx="62" cy="89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343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55" y="1918"/>
                      <a:ext cx="47" cy="75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13344" name="Oval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4" y="1955"/>
                      <a:ext cx="3" cy="3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sp>
          <p:nvSpPr>
            <p:cNvPr id="13331" name="Rectangle 152"/>
            <p:cNvSpPr>
              <a:spLocks noChangeArrowheads="1"/>
            </p:cNvSpPr>
            <p:nvPr/>
          </p:nvSpPr>
          <p:spPr bwMode="auto">
            <a:xfrm>
              <a:off x="576" y="1680"/>
              <a:ext cx="1745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200">
                  <a:solidFill>
                    <a:srgbClr val="000066"/>
                  </a:solidFill>
                </a:rPr>
                <a:t>Fabrication standard</a:t>
              </a:r>
              <a:endParaRPr lang="fr-FR" sz="22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3315" name="Group 153"/>
          <p:cNvGrpSpPr>
            <a:grpSpLocks/>
          </p:cNvGrpSpPr>
          <p:nvPr/>
        </p:nvGrpSpPr>
        <p:grpSpPr bwMode="auto">
          <a:xfrm>
            <a:off x="5745163" y="4283075"/>
            <a:ext cx="3176587" cy="2011363"/>
            <a:chOff x="3312" y="672"/>
            <a:chExt cx="2001" cy="1267"/>
          </a:xfrm>
        </p:grpSpPr>
        <p:grpSp>
          <p:nvGrpSpPr>
            <p:cNvPr id="13316" name="Group 154"/>
            <p:cNvGrpSpPr>
              <a:grpSpLocks/>
            </p:cNvGrpSpPr>
            <p:nvPr/>
          </p:nvGrpSpPr>
          <p:grpSpPr bwMode="auto">
            <a:xfrm rot="10800000">
              <a:off x="3408" y="1440"/>
              <a:ext cx="1335" cy="134"/>
              <a:chOff x="3264" y="2736"/>
              <a:chExt cx="1335" cy="134"/>
            </a:xfrm>
          </p:grpSpPr>
          <p:sp>
            <p:nvSpPr>
              <p:cNvPr id="13324" name="Rectangle 155"/>
              <p:cNvSpPr>
                <a:spLocks noChangeArrowheads="1"/>
              </p:cNvSpPr>
              <p:nvPr/>
            </p:nvSpPr>
            <p:spPr bwMode="auto">
              <a:xfrm>
                <a:off x="3264" y="2736"/>
                <a:ext cx="134" cy="134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25" name="Rectangle 156"/>
              <p:cNvSpPr>
                <a:spLocks noChangeArrowheads="1"/>
              </p:cNvSpPr>
              <p:nvPr/>
            </p:nvSpPr>
            <p:spPr bwMode="auto">
              <a:xfrm>
                <a:off x="3504" y="2736"/>
                <a:ext cx="134" cy="134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26" name="Rectangle 157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134" cy="1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27" name="Rectangle 158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134" cy="134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28" name="Rectangle 159"/>
              <p:cNvSpPr>
                <a:spLocks noChangeArrowheads="1"/>
              </p:cNvSpPr>
              <p:nvPr/>
            </p:nvSpPr>
            <p:spPr bwMode="auto">
              <a:xfrm>
                <a:off x="4224" y="2736"/>
                <a:ext cx="134" cy="134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29" name="Rectangle 160"/>
              <p:cNvSpPr>
                <a:spLocks noChangeArrowheads="1"/>
              </p:cNvSpPr>
              <p:nvPr/>
            </p:nvSpPr>
            <p:spPr bwMode="auto">
              <a:xfrm>
                <a:off x="4465" y="2736"/>
                <a:ext cx="134" cy="134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322" name="Rectangle 161"/>
            <p:cNvSpPr>
              <a:spLocks noChangeArrowheads="1"/>
            </p:cNvSpPr>
            <p:nvPr/>
          </p:nvSpPr>
          <p:spPr bwMode="auto">
            <a:xfrm>
              <a:off x="3312" y="1728"/>
              <a:ext cx="200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200">
                  <a:solidFill>
                    <a:srgbClr val="000066"/>
                  </a:solidFill>
                </a:rPr>
                <a:t>Finition / différenciation</a:t>
              </a:r>
              <a:endParaRPr lang="fr-FR" sz="22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pic>
          <p:nvPicPr>
            <p:cNvPr id="13323" name="Picture 162" descr="C:\WINDOWS\Application Data\Microsoft\Media Catalog\Downloaded Clips\cl1f\j0079072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00" y="672"/>
              <a:ext cx="1063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17" name="Group 6"/>
          <p:cNvGrpSpPr>
            <a:grpSpLocks/>
          </p:cNvGrpSpPr>
          <p:nvPr/>
        </p:nvGrpSpPr>
        <p:grpSpPr bwMode="auto">
          <a:xfrm>
            <a:off x="915988" y="1473200"/>
            <a:ext cx="7772400" cy="1493838"/>
            <a:chOff x="336" y="2448"/>
            <a:chExt cx="4896" cy="941"/>
          </a:xfrm>
        </p:grpSpPr>
        <p:pic>
          <p:nvPicPr>
            <p:cNvPr id="13318" name="Picture 7" descr="C:\WINDOWS\Bureau\CC_Car_picture_S1CA20EB2EAC_00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92" y="2496"/>
              <a:ext cx="1440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9" name="Picture 8" descr="C:\WINDOWS\Bureau\CC_Car_picture_S1CC00EB2EA5_000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60" y="2496"/>
              <a:ext cx="1488" cy="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0" name="Picture 9" descr="C:\WINDOWS\Bureau\CC_Car_picture_S1CC00EB1EA8_000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6" y="2448"/>
              <a:ext cx="1536" cy="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Imag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535" y="571481"/>
            <a:ext cx="5861452" cy="5738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Image 2"/>
          <p:cNvPicPr>
            <a:picLocks noChangeAspect="1" noChangeArrowheads="1"/>
          </p:cNvPicPr>
          <p:nvPr/>
        </p:nvPicPr>
        <p:blipFill>
          <a:blip r:embed="rId2" cstate="print"/>
          <a:srcRect l="-504" t="-1617" r="-504" b="-1617"/>
          <a:stretch>
            <a:fillRect/>
          </a:stretch>
        </p:blipFill>
        <p:spPr bwMode="auto">
          <a:xfrm>
            <a:off x="97780" y="1770072"/>
            <a:ext cx="9969938" cy="308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5222072" y="2643182"/>
            <a:ext cx="136447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18 jours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579526" y="2643182"/>
            <a:ext cx="136447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5 jours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8" name="Freeform 1706"/>
          <p:cNvSpPr>
            <a:spLocks/>
          </p:cNvSpPr>
          <p:nvPr/>
        </p:nvSpPr>
        <p:spPr bwMode="auto">
          <a:xfrm>
            <a:off x="6970713" y="2205038"/>
            <a:ext cx="2089150" cy="4392613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0" y="2903"/>
              </a:cxn>
              <a:cxn ang="0">
                <a:pos x="1451" y="2903"/>
              </a:cxn>
              <a:cxn ang="0">
                <a:pos x="1451" y="0"/>
              </a:cxn>
              <a:cxn ang="0">
                <a:pos x="0" y="0"/>
              </a:cxn>
              <a:cxn ang="0">
                <a:pos x="0" y="45"/>
              </a:cxn>
            </a:cxnLst>
            <a:rect l="0" t="0" r="r" b="b"/>
            <a:pathLst>
              <a:path w="1451" h="2903">
                <a:moveTo>
                  <a:pt x="0" y="45"/>
                </a:moveTo>
                <a:lnTo>
                  <a:pt x="0" y="2903"/>
                </a:lnTo>
                <a:lnTo>
                  <a:pt x="1451" y="2903"/>
                </a:lnTo>
                <a:lnTo>
                  <a:pt x="1451" y="0"/>
                </a:lnTo>
                <a:lnTo>
                  <a:pt x="0" y="0"/>
                </a:lnTo>
                <a:lnTo>
                  <a:pt x="0" y="45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6" name="Freeform 1704"/>
          <p:cNvSpPr>
            <a:spLocks/>
          </p:cNvSpPr>
          <p:nvPr/>
        </p:nvSpPr>
        <p:spPr bwMode="auto">
          <a:xfrm>
            <a:off x="117475" y="266700"/>
            <a:ext cx="6553200" cy="6337300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2586"/>
              </a:cxn>
              <a:cxn ang="0">
                <a:pos x="816" y="2586"/>
              </a:cxn>
              <a:cxn ang="0">
                <a:pos x="816" y="4128"/>
              </a:cxn>
              <a:cxn ang="0">
                <a:pos x="4264" y="4128"/>
              </a:cxn>
              <a:cxn ang="0">
                <a:pos x="4264" y="1270"/>
              </a:cxn>
              <a:cxn ang="0">
                <a:pos x="3447" y="1270"/>
              </a:cxn>
              <a:cxn ang="0">
                <a:pos x="3447" y="0"/>
              </a:cxn>
              <a:cxn ang="0">
                <a:pos x="0" y="0"/>
              </a:cxn>
              <a:cxn ang="0">
                <a:pos x="0" y="91"/>
              </a:cxn>
            </a:cxnLst>
            <a:rect l="0" t="0" r="r" b="b"/>
            <a:pathLst>
              <a:path w="4264" h="4128">
                <a:moveTo>
                  <a:pt x="0" y="91"/>
                </a:moveTo>
                <a:lnTo>
                  <a:pt x="0" y="2586"/>
                </a:lnTo>
                <a:lnTo>
                  <a:pt x="816" y="2586"/>
                </a:lnTo>
                <a:lnTo>
                  <a:pt x="816" y="4128"/>
                </a:lnTo>
                <a:lnTo>
                  <a:pt x="4264" y="4128"/>
                </a:lnTo>
                <a:lnTo>
                  <a:pt x="4264" y="1270"/>
                </a:lnTo>
                <a:lnTo>
                  <a:pt x="3447" y="1270"/>
                </a:lnTo>
                <a:lnTo>
                  <a:pt x="3447" y="0"/>
                </a:lnTo>
                <a:lnTo>
                  <a:pt x="0" y="0"/>
                </a:lnTo>
                <a:lnTo>
                  <a:pt x="0" y="91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595438" y="5702300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4217" name="Picture 1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5516563"/>
            <a:ext cx="869950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4500" name="Group 404"/>
          <p:cNvGrpSpPr>
            <a:grpSpLocks/>
          </p:cNvGrpSpPr>
          <p:nvPr/>
        </p:nvGrpSpPr>
        <p:grpSpPr bwMode="auto">
          <a:xfrm>
            <a:off x="2386013" y="414338"/>
            <a:ext cx="539750" cy="530225"/>
            <a:chOff x="3312" y="169"/>
            <a:chExt cx="340" cy="334"/>
          </a:xfrm>
        </p:grpSpPr>
        <p:grpSp>
          <p:nvGrpSpPr>
            <p:cNvPr id="4416" name="Group 320"/>
            <p:cNvGrpSpPr>
              <a:grpSpLocks/>
            </p:cNvGrpSpPr>
            <p:nvPr/>
          </p:nvGrpSpPr>
          <p:grpSpPr bwMode="auto">
            <a:xfrm>
              <a:off x="3483" y="169"/>
              <a:ext cx="169" cy="237"/>
              <a:chOff x="3483" y="169"/>
              <a:chExt cx="169" cy="237"/>
            </a:xfrm>
          </p:grpSpPr>
          <p:grpSp>
            <p:nvGrpSpPr>
              <p:cNvPr id="4399" name="Group 303"/>
              <p:cNvGrpSpPr>
                <a:grpSpLocks/>
              </p:cNvGrpSpPr>
              <p:nvPr/>
            </p:nvGrpSpPr>
            <p:grpSpPr bwMode="auto">
              <a:xfrm>
                <a:off x="3494" y="271"/>
                <a:ext cx="158" cy="107"/>
                <a:chOff x="3494" y="271"/>
                <a:chExt cx="158" cy="107"/>
              </a:xfrm>
            </p:grpSpPr>
            <p:grpSp>
              <p:nvGrpSpPr>
                <p:cNvPr id="4395" name="Group 299"/>
                <p:cNvGrpSpPr>
                  <a:grpSpLocks/>
                </p:cNvGrpSpPr>
                <p:nvPr/>
              </p:nvGrpSpPr>
              <p:grpSpPr bwMode="auto">
                <a:xfrm>
                  <a:off x="3550" y="339"/>
                  <a:ext cx="102" cy="32"/>
                  <a:chOff x="3550" y="339"/>
                  <a:chExt cx="102" cy="32"/>
                </a:xfrm>
              </p:grpSpPr>
              <p:grpSp>
                <p:nvGrpSpPr>
                  <p:cNvPr id="4391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3550" y="339"/>
                    <a:ext cx="70" cy="15"/>
                    <a:chOff x="3550" y="339"/>
                    <a:chExt cx="70" cy="15"/>
                  </a:xfrm>
                </p:grpSpPr>
                <p:sp>
                  <p:nvSpPr>
                    <p:cNvPr id="4389" name="Freeform 293"/>
                    <p:cNvSpPr>
                      <a:spLocks/>
                    </p:cNvSpPr>
                    <p:nvPr/>
                  </p:nvSpPr>
                  <p:spPr bwMode="auto">
                    <a:xfrm>
                      <a:off x="3550" y="339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390" name="Freeform 294"/>
                    <p:cNvSpPr>
                      <a:spLocks/>
                    </p:cNvSpPr>
                    <p:nvPr/>
                  </p:nvSpPr>
                  <p:spPr bwMode="auto">
                    <a:xfrm>
                      <a:off x="3552" y="344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394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3556" y="353"/>
                    <a:ext cx="96" cy="18"/>
                    <a:chOff x="3556" y="353"/>
                    <a:chExt cx="96" cy="18"/>
                  </a:xfrm>
                </p:grpSpPr>
                <p:sp>
                  <p:nvSpPr>
                    <p:cNvPr id="4392" name="Freeform 296"/>
                    <p:cNvSpPr>
                      <a:spLocks/>
                    </p:cNvSpPr>
                    <p:nvPr/>
                  </p:nvSpPr>
                  <p:spPr bwMode="auto">
                    <a:xfrm>
                      <a:off x="3556" y="353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393" name="Freeform 297"/>
                    <p:cNvSpPr>
                      <a:spLocks/>
                    </p:cNvSpPr>
                    <p:nvPr/>
                  </p:nvSpPr>
                  <p:spPr bwMode="auto">
                    <a:xfrm>
                      <a:off x="3556" y="358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398" name="Group 302"/>
                <p:cNvGrpSpPr>
                  <a:grpSpLocks/>
                </p:cNvGrpSpPr>
                <p:nvPr/>
              </p:nvGrpSpPr>
              <p:grpSpPr bwMode="auto">
                <a:xfrm>
                  <a:off x="3494" y="271"/>
                  <a:ext cx="65" cy="107"/>
                  <a:chOff x="3494" y="271"/>
                  <a:chExt cx="65" cy="107"/>
                </a:xfrm>
              </p:grpSpPr>
              <p:sp>
                <p:nvSpPr>
                  <p:cNvPr id="4396" name="Freeform 300"/>
                  <p:cNvSpPr>
                    <a:spLocks/>
                  </p:cNvSpPr>
                  <p:nvPr/>
                </p:nvSpPr>
                <p:spPr bwMode="auto">
                  <a:xfrm>
                    <a:off x="3494" y="271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397" name="Freeform 301"/>
                  <p:cNvSpPr>
                    <a:spLocks/>
                  </p:cNvSpPr>
                  <p:nvPr/>
                </p:nvSpPr>
                <p:spPr bwMode="auto">
                  <a:xfrm>
                    <a:off x="3549" y="289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415" name="Group 319"/>
              <p:cNvGrpSpPr>
                <a:grpSpLocks/>
              </p:cNvGrpSpPr>
              <p:nvPr/>
            </p:nvGrpSpPr>
            <p:grpSpPr bwMode="auto">
              <a:xfrm>
                <a:off x="3483" y="169"/>
                <a:ext cx="68" cy="237"/>
                <a:chOff x="3483" y="169"/>
                <a:chExt cx="68" cy="237"/>
              </a:xfrm>
            </p:grpSpPr>
            <p:grpSp>
              <p:nvGrpSpPr>
                <p:cNvPr id="4407" name="Group 311"/>
                <p:cNvGrpSpPr>
                  <a:grpSpLocks/>
                </p:cNvGrpSpPr>
                <p:nvPr/>
              </p:nvGrpSpPr>
              <p:grpSpPr bwMode="auto">
                <a:xfrm>
                  <a:off x="3483" y="169"/>
                  <a:ext cx="68" cy="237"/>
                  <a:chOff x="3483" y="169"/>
                  <a:chExt cx="68" cy="237"/>
                </a:xfrm>
              </p:grpSpPr>
              <p:sp>
                <p:nvSpPr>
                  <p:cNvPr id="4400" name="Freeform 304"/>
                  <p:cNvSpPr>
                    <a:spLocks/>
                  </p:cNvSpPr>
                  <p:nvPr/>
                </p:nvSpPr>
                <p:spPr bwMode="auto">
                  <a:xfrm>
                    <a:off x="3483" y="172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1" name="Freeform 305"/>
                  <p:cNvSpPr>
                    <a:spLocks/>
                  </p:cNvSpPr>
                  <p:nvPr/>
                </p:nvSpPr>
                <p:spPr bwMode="auto">
                  <a:xfrm>
                    <a:off x="3495" y="255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2" name="Freeform 306"/>
                  <p:cNvSpPr>
                    <a:spLocks/>
                  </p:cNvSpPr>
                  <p:nvPr/>
                </p:nvSpPr>
                <p:spPr bwMode="auto">
                  <a:xfrm>
                    <a:off x="3483" y="169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3" name="Freeform 307"/>
                  <p:cNvSpPr>
                    <a:spLocks/>
                  </p:cNvSpPr>
                  <p:nvPr/>
                </p:nvSpPr>
                <p:spPr bwMode="auto">
                  <a:xfrm>
                    <a:off x="3523" y="183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4" name="Freeform 308"/>
                  <p:cNvSpPr>
                    <a:spLocks/>
                  </p:cNvSpPr>
                  <p:nvPr/>
                </p:nvSpPr>
                <p:spPr bwMode="auto">
                  <a:xfrm>
                    <a:off x="3514" y="195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5" name="Freeform 309"/>
                  <p:cNvSpPr>
                    <a:spLocks/>
                  </p:cNvSpPr>
                  <p:nvPr/>
                </p:nvSpPr>
                <p:spPr bwMode="auto">
                  <a:xfrm>
                    <a:off x="3498" y="189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6" name="Freeform 310"/>
                  <p:cNvSpPr>
                    <a:spLocks/>
                  </p:cNvSpPr>
                  <p:nvPr/>
                </p:nvSpPr>
                <p:spPr bwMode="auto">
                  <a:xfrm>
                    <a:off x="3493" y="259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414" name="Group 318"/>
                <p:cNvGrpSpPr>
                  <a:grpSpLocks/>
                </p:cNvGrpSpPr>
                <p:nvPr/>
              </p:nvGrpSpPr>
              <p:grpSpPr bwMode="auto">
                <a:xfrm>
                  <a:off x="3485" y="214"/>
                  <a:ext cx="53" cy="39"/>
                  <a:chOff x="3485" y="214"/>
                  <a:chExt cx="53" cy="39"/>
                </a:xfrm>
              </p:grpSpPr>
              <p:grpSp>
                <p:nvGrpSpPr>
                  <p:cNvPr id="4410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3486" y="230"/>
                    <a:ext cx="52" cy="23"/>
                    <a:chOff x="3486" y="230"/>
                    <a:chExt cx="52" cy="23"/>
                  </a:xfrm>
                </p:grpSpPr>
                <p:sp>
                  <p:nvSpPr>
                    <p:cNvPr id="4408" name="Freeform 312"/>
                    <p:cNvSpPr>
                      <a:spLocks/>
                    </p:cNvSpPr>
                    <p:nvPr/>
                  </p:nvSpPr>
                  <p:spPr bwMode="auto">
                    <a:xfrm>
                      <a:off x="3486" y="230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409" name="Freeform 313"/>
                    <p:cNvSpPr>
                      <a:spLocks/>
                    </p:cNvSpPr>
                    <p:nvPr/>
                  </p:nvSpPr>
                  <p:spPr bwMode="auto">
                    <a:xfrm>
                      <a:off x="3486" y="231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413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3485" y="214"/>
                    <a:ext cx="52" cy="23"/>
                    <a:chOff x="3485" y="214"/>
                    <a:chExt cx="52" cy="23"/>
                  </a:xfrm>
                </p:grpSpPr>
                <p:sp>
                  <p:nvSpPr>
                    <p:cNvPr id="4411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3485" y="214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412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3485" y="215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4499" name="Group 403"/>
            <p:cNvGrpSpPr>
              <a:grpSpLocks/>
            </p:cNvGrpSpPr>
            <p:nvPr/>
          </p:nvGrpSpPr>
          <p:grpSpPr bwMode="auto">
            <a:xfrm>
              <a:off x="3312" y="293"/>
              <a:ext cx="258" cy="210"/>
              <a:chOff x="3312" y="293"/>
              <a:chExt cx="258" cy="210"/>
            </a:xfrm>
          </p:grpSpPr>
          <p:grpSp>
            <p:nvGrpSpPr>
              <p:cNvPr id="4435" name="Group 339"/>
              <p:cNvGrpSpPr>
                <a:grpSpLocks/>
              </p:cNvGrpSpPr>
              <p:nvPr/>
            </p:nvGrpSpPr>
            <p:grpSpPr bwMode="auto">
              <a:xfrm>
                <a:off x="3373" y="426"/>
                <a:ext cx="197" cy="77"/>
                <a:chOff x="3373" y="426"/>
                <a:chExt cx="197" cy="77"/>
              </a:xfrm>
            </p:grpSpPr>
            <p:grpSp>
              <p:nvGrpSpPr>
                <p:cNvPr id="4425" name="Group 329"/>
                <p:cNvGrpSpPr>
                  <a:grpSpLocks/>
                </p:cNvGrpSpPr>
                <p:nvPr/>
              </p:nvGrpSpPr>
              <p:grpSpPr bwMode="auto">
                <a:xfrm>
                  <a:off x="3537" y="426"/>
                  <a:ext cx="33" cy="36"/>
                  <a:chOff x="3537" y="426"/>
                  <a:chExt cx="33" cy="36"/>
                </a:xfrm>
              </p:grpSpPr>
              <p:sp>
                <p:nvSpPr>
                  <p:cNvPr id="4417" name="Oval 321"/>
                  <p:cNvSpPr>
                    <a:spLocks noChangeArrowheads="1"/>
                  </p:cNvSpPr>
                  <p:nvPr/>
                </p:nvSpPr>
                <p:spPr bwMode="auto">
                  <a:xfrm>
                    <a:off x="3545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18" name="Oval 322"/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19" name="Oval 323"/>
                  <p:cNvSpPr>
                    <a:spLocks noChangeArrowheads="1"/>
                  </p:cNvSpPr>
                  <p:nvPr/>
                </p:nvSpPr>
                <p:spPr bwMode="auto">
                  <a:xfrm>
                    <a:off x="3537" y="426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424" name="Group 328"/>
                  <p:cNvGrpSpPr>
                    <a:grpSpLocks/>
                  </p:cNvGrpSpPr>
                  <p:nvPr/>
                </p:nvGrpSpPr>
                <p:grpSpPr bwMode="auto">
                  <a:xfrm>
                    <a:off x="3544" y="435"/>
                    <a:ext cx="19" cy="18"/>
                    <a:chOff x="3544" y="435"/>
                    <a:chExt cx="19" cy="18"/>
                  </a:xfrm>
                </p:grpSpPr>
                <p:sp>
                  <p:nvSpPr>
                    <p:cNvPr id="4420" name="Oval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6" y="435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423" name="Group 3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44" y="435"/>
                      <a:ext cx="18" cy="18"/>
                      <a:chOff x="3544" y="435"/>
                      <a:chExt cx="18" cy="18"/>
                    </a:xfrm>
                  </p:grpSpPr>
                  <p:sp>
                    <p:nvSpPr>
                      <p:cNvPr id="4421" name="Oval 3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4" y="435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22" name="Oval 3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5" y="435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434" name="Group 338"/>
                <p:cNvGrpSpPr>
                  <a:grpSpLocks/>
                </p:cNvGrpSpPr>
                <p:nvPr/>
              </p:nvGrpSpPr>
              <p:grpSpPr bwMode="auto">
                <a:xfrm>
                  <a:off x="3373" y="451"/>
                  <a:ext cx="57" cy="52"/>
                  <a:chOff x="3373" y="451"/>
                  <a:chExt cx="57" cy="52"/>
                </a:xfrm>
              </p:grpSpPr>
              <p:sp>
                <p:nvSpPr>
                  <p:cNvPr id="4426" name="Oval 330"/>
                  <p:cNvSpPr>
                    <a:spLocks noChangeArrowheads="1"/>
                  </p:cNvSpPr>
                  <p:nvPr/>
                </p:nvSpPr>
                <p:spPr bwMode="auto">
                  <a:xfrm>
                    <a:off x="3373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27" name="Oval 331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28" name="Oval 332"/>
                  <p:cNvSpPr>
                    <a:spLocks noChangeArrowheads="1"/>
                  </p:cNvSpPr>
                  <p:nvPr/>
                </p:nvSpPr>
                <p:spPr bwMode="auto">
                  <a:xfrm>
                    <a:off x="3385" y="456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433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394" y="466"/>
                    <a:ext cx="21" cy="20"/>
                    <a:chOff x="3394" y="466"/>
                    <a:chExt cx="21" cy="20"/>
                  </a:xfrm>
                </p:grpSpPr>
                <p:sp>
                  <p:nvSpPr>
                    <p:cNvPr id="4429" name="Oval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6" y="467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432" name="Group 3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4" y="466"/>
                      <a:ext cx="20" cy="20"/>
                      <a:chOff x="3394" y="466"/>
                      <a:chExt cx="20" cy="20"/>
                    </a:xfrm>
                  </p:grpSpPr>
                  <p:sp>
                    <p:nvSpPr>
                      <p:cNvPr id="4430" name="Oval 3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1" name="Oval 3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498" name="Group 402"/>
              <p:cNvGrpSpPr>
                <a:grpSpLocks/>
              </p:cNvGrpSpPr>
              <p:nvPr/>
            </p:nvGrpSpPr>
            <p:grpSpPr bwMode="auto">
              <a:xfrm>
                <a:off x="3312" y="293"/>
                <a:ext cx="246" cy="203"/>
                <a:chOff x="3312" y="293"/>
                <a:chExt cx="246" cy="203"/>
              </a:xfrm>
            </p:grpSpPr>
            <p:grpSp>
              <p:nvGrpSpPr>
                <p:cNvPr id="4446" name="Group 350"/>
                <p:cNvGrpSpPr>
                  <a:grpSpLocks/>
                </p:cNvGrpSpPr>
                <p:nvPr/>
              </p:nvGrpSpPr>
              <p:grpSpPr bwMode="auto">
                <a:xfrm>
                  <a:off x="3455" y="293"/>
                  <a:ext cx="95" cy="151"/>
                  <a:chOff x="3455" y="293"/>
                  <a:chExt cx="95" cy="151"/>
                </a:xfrm>
              </p:grpSpPr>
              <p:sp>
                <p:nvSpPr>
                  <p:cNvPr id="4436" name="Freeform 340"/>
                  <p:cNvSpPr>
                    <a:spLocks/>
                  </p:cNvSpPr>
                  <p:nvPr/>
                </p:nvSpPr>
                <p:spPr bwMode="auto">
                  <a:xfrm>
                    <a:off x="3465" y="371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445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3455" y="293"/>
                    <a:ext cx="62" cy="98"/>
                    <a:chOff x="3455" y="293"/>
                    <a:chExt cx="62" cy="98"/>
                  </a:xfrm>
                </p:grpSpPr>
                <p:grpSp>
                  <p:nvGrpSpPr>
                    <p:cNvPr id="4440" name="Group 3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2" y="320"/>
                      <a:ext cx="45" cy="71"/>
                      <a:chOff x="3472" y="320"/>
                      <a:chExt cx="45" cy="71"/>
                    </a:xfrm>
                  </p:grpSpPr>
                  <p:sp>
                    <p:nvSpPr>
                      <p:cNvPr id="4437" name="Freeform 3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85" y="324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8" name="Freeform 3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9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9" name="Freeform 3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0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444" name="Group 3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55" y="293"/>
                      <a:ext cx="47" cy="37"/>
                      <a:chOff x="3455" y="293"/>
                      <a:chExt cx="47" cy="37"/>
                    </a:xfrm>
                  </p:grpSpPr>
                  <p:sp>
                    <p:nvSpPr>
                      <p:cNvPr id="4441" name="Freeform 3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55" y="293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42" name="Freeform 3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298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43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305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497" name="Group 401"/>
                <p:cNvGrpSpPr>
                  <a:grpSpLocks/>
                </p:cNvGrpSpPr>
                <p:nvPr/>
              </p:nvGrpSpPr>
              <p:grpSpPr bwMode="auto">
                <a:xfrm>
                  <a:off x="3312" y="316"/>
                  <a:ext cx="246" cy="180"/>
                  <a:chOff x="3312" y="316"/>
                  <a:chExt cx="246" cy="180"/>
                </a:xfrm>
              </p:grpSpPr>
              <p:grpSp>
                <p:nvGrpSpPr>
                  <p:cNvPr id="4459" name="Group 363"/>
                  <p:cNvGrpSpPr>
                    <a:grpSpLocks/>
                  </p:cNvGrpSpPr>
                  <p:nvPr/>
                </p:nvGrpSpPr>
                <p:grpSpPr bwMode="auto">
                  <a:xfrm>
                    <a:off x="3314" y="319"/>
                    <a:ext cx="244" cy="177"/>
                    <a:chOff x="3314" y="319"/>
                    <a:chExt cx="244" cy="177"/>
                  </a:xfrm>
                </p:grpSpPr>
                <p:grpSp>
                  <p:nvGrpSpPr>
                    <p:cNvPr id="4453" name="Group 3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6" y="324"/>
                      <a:ext cx="92" cy="68"/>
                      <a:chOff x="3366" y="324"/>
                      <a:chExt cx="92" cy="68"/>
                    </a:xfrm>
                  </p:grpSpPr>
                  <p:grpSp>
                    <p:nvGrpSpPr>
                      <p:cNvPr id="4449" name="Group 3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66" y="325"/>
                        <a:ext cx="92" cy="67"/>
                        <a:chOff x="3366" y="325"/>
                        <a:chExt cx="92" cy="67"/>
                      </a:xfrm>
                    </p:grpSpPr>
                    <p:sp>
                      <p:nvSpPr>
                        <p:cNvPr id="4447" name="Freeform 35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8" y="325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48" name="Freeform 3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66" y="334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452" name="Group 3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2" y="324"/>
                        <a:ext cx="41" cy="31"/>
                        <a:chOff x="3372" y="324"/>
                        <a:chExt cx="41" cy="31"/>
                      </a:xfrm>
                    </p:grpSpPr>
                    <p:sp>
                      <p:nvSpPr>
                        <p:cNvPr id="4450" name="Freeform 35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2" y="324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51" name="Freeform 35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98" y="342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458" name="Group 3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4" y="319"/>
                      <a:ext cx="244" cy="177"/>
                      <a:chOff x="3314" y="319"/>
                      <a:chExt cx="244" cy="177"/>
                    </a:xfrm>
                  </p:grpSpPr>
                  <p:sp>
                    <p:nvSpPr>
                      <p:cNvPr id="4454" name="Freeform 3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4" y="344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5" name="Freeform 3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14" y="319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6" name="Freeform 3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4" y="354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7" name="Freeform 3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7" y="343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496" name="Group 400"/>
                  <p:cNvGrpSpPr>
                    <a:grpSpLocks/>
                  </p:cNvGrpSpPr>
                  <p:nvPr/>
                </p:nvGrpSpPr>
                <p:grpSpPr bwMode="auto">
                  <a:xfrm>
                    <a:off x="3312" y="316"/>
                    <a:ext cx="198" cy="142"/>
                    <a:chOff x="3312" y="316"/>
                    <a:chExt cx="198" cy="142"/>
                  </a:xfrm>
                </p:grpSpPr>
                <p:grpSp>
                  <p:nvGrpSpPr>
                    <p:cNvPr id="4492" name="Group 39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316"/>
                      <a:ext cx="152" cy="142"/>
                      <a:chOff x="3312" y="316"/>
                      <a:chExt cx="152" cy="142"/>
                    </a:xfrm>
                  </p:grpSpPr>
                  <p:grpSp>
                    <p:nvGrpSpPr>
                      <p:cNvPr id="4488" name="Group 39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2" y="328"/>
                        <a:ext cx="152" cy="130"/>
                        <a:chOff x="3312" y="328"/>
                        <a:chExt cx="152" cy="130"/>
                      </a:xfrm>
                    </p:grpSpPr>
                    <p:grpSp>
                      <p:nvGrpSpPr>
                        <p:cNvPr id="4472" name="Group 37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2" y="328"/>
                          <a:ext cx="93" cy="130"/>
                          <a:chOff x="3312" y="328"/>
                          <a:chExt cx="93" cy="130"/>
                        </a:xfrm>
                      </p:grpSpPr>
                      <p:grpSp>
                        <p:nvGrpSpPr>
                          <p:cNvPr id="4467" name="Group 37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3" y="328"/>
                            <a:ext cx="37" cy="88"/>
                            <a:chOff x="3313" y="328"/>
                            <a:chExt cx="37" cy="88"/>
                          </a:xfrm>
                        </p:grpSpPr>
                        <p:sp>
                          <p:nvSpPr>
                            <p:cNvPr id="4460" name="Line 36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3313" y="328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466" name="Group 37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14" y="364"/>
                              <a:ext cx="32" cy="52"/>
                              <a:chOff x="3314" y="364"/>
                              <a:chExt cx="32" cy="52"/>
                            </a:xfrm>
                          </p:grpSpPr>
                          <p:sp>
                            <p:nvSpPr>
                              <p:cNvPr id="4461" name="Line 3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64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2" name="Line 36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0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3" name="Line 36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6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4" name="Line 36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2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5" name="Line 36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471" name="Group 37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2" y="414"/>
                            <a:ext cx="93" cy="44"/>
                            <a:chOff x="3312" y="414"/>
                            <a:chExt cx="93" cy="44"/>
                          </a:xfrm>
                        </p:grpSpPr>
                        <p:sp>
                          <p:nvSpPr>
                            <p:cNvPr id="4468" name="Freeform 37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21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469" name="Freeform 37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5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470" name="Freeform 3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4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487" name="Group 39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8" y="375"/>
                          <a:ext cx="66" cy="46"/>
                          <a:chOff x="3398" y="375"/>
                          <a:chExt cx="66" cy="46"/>
                        </a:xfrm>
                      </p:grpSpPr>
                      <p:sp>
                        <p:nvSpPr>
                          <p:cNvPr id="4473" name="Freeform 37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02" y="375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486" name="Group 39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8" y="383"/>
                            <a:ext cx="66" cy="29"/>
                            <a:chOff x="3398" y="383"/>
                            <a:chExt cx="66" cy="29"/>
                          </a:xfrm>
                        </p:grpSpPr>
                        <p:grpSp>
                          <p:nvGrpSpPr>
                            <p:cNvPr id="4477" name="Group 38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83"/>
                              <a:ext cx="66" cy="8"/>
                              <a:chOff x="3398" y="383"/>
                              <a:chExt cx="66" cy="8"/>
                            </a:xfrm>
                          </p:grpSpPr>
                          <p:sp>
                            <p:nvSpPr>
                              <p:cNvPr id="4474" name="Line 3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7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5" name="Line 37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3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6" name="Line 38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481" name="Group 38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94"/>
                              <a:ext cx="66" cy="7"/>
                              <a:chOff x="3398" y="394"/>
                              <a:chExt cx="66" cy="7"/>
                            </a:xfrm>
                          </p:grpSpPr>
                          <p:sp>
                            <p:nvSpPr>
                              <p:cNvPr id="4478" name="Line 38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9" name="Line 38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4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0" name="Line 38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485" name="Group 38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405"/>
                              <a:ext cx="66" cy="7"/>
                              <a:chOff x="3398" y="405"/>
                              <a:chExt cx="66" cy="7"/>
                            </a:xfrm>
                          </p:grpSpPr>
                          <p:sp>
                            <p:nvSpPr>
                              <p:cNvPr id="4482" name="Line 3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3" name="Line 38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4" name="Line 3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12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491" name="Group 3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33" y="316"/>
                        <a:ext cx="12" cy="18"/>
                        <a:chOff x="3433" y="316"/>
                        <a:chExt cx="12" cy="18"/>
                      </a:xfrm>
                    </p:grpSpPr>
                    <p:sp>
                      <p:nvSpPr>
                        <p:cNvPr id="4489" name="Freeform 39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36" y="320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90" name="Oval 39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3" y="316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495" name="Group 39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389"/>
                      <a:ext cx="5" cy="10"/>
                      <a:chOff x="3505" y="389"/>
                      <a:chExt cx="5" cy="10"/>
                    </a:xfrm>
                  </p:grpSpPr>
                  <p:sp>
                    <p:nvSpPr>
                      <p:cNvPr id="4493" name="Freeform 3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6" y="390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94" name="Oval 3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05" y="389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4503" name="Rectangle 407"/>
          <p:cNvSpPr>
            <a:spLocks noChangeArrowheads="1"/>
          </p:cNvSpPr>
          <p:nvPr/>
        </p:nvSpPr>
        <p:spPr bwMode="auto">
          <a:xfrm>
            <a:off x="2651125" y="309563"/>
            <a:ext cx="2508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8</a:t>
            </a:r>
          </a:p>
        </p:txBody>
      </p:sp>
      <p:sp>
        <p:nvSpPr>
          <p:cNvPr id="4506" name="Rectangle 410"/>
          <p:cNvSpPr>
            <a:spLocks noChangeArrowheads="1"/>
          </p:cNvSpPr>
          <p:nvPr/>
        </p:nvSpPr>
        <p:spPr bwMode="auto">
          <a:xfrm>
            <a:off x="3167063" y="5710238"/>
            <a:ext cx="615950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7" name="Rectangle 411"/>
          <p:cNvSpPr>
            <a:spLocks noChangeArrowheads="1"/>
          </p:cNvSpPr>
          <p:nvPr/>
        </p:nvSpPr>
        <p:spPr bwMode="auto">
          <a:xfrm>
            <a:off x="7747000" y="5705475"/>
            <a:ext cx="65881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9259888" y="5300663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9" name="Rectangle 413"/>
          <p:cNvSpPr>
            <a:spLocks noChangeArrowheads="1"/>
          </p:cNvSpPr>
          <p:nvPr/>
        </p:nvSpPr>
        <p:spPr bwMode="auto">
          <a:xfrm>
            <a:off x="9118600" y="5662613"/>
            <a:ext cx="7794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a. Courrier</a:t>
            </a:r>
          </a:p>
        </p:txBody>
      </p:sp>
      <p:sp>
        <p:nvSpPr>
          <p:cNvPr id="4531" name="Rectangle 435"/>
          <p:cNvSpPr>
            <a:spLocks noChangeArrowheads="1"/>
          </p:cNvSpPr>
          <p:nvPr/>
        </p:nvSpPr>
        <p:spPr bwMode="auto">
          <a:xfrm>
            <a:off x="5884863" y="4446588"/>
            <a:ext cx="7604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Produits</a:t>
            </a:r>
          </a:p>
          <a:p>
            <a:pPr defTabSz="762000"/>
            <a:r>
              <a:rPr lang="fr-FR" sz="1000" b="0"/>
              <a:t>finis</a:t>
            </a:r>
          </a:p>
        </p:txBody>
      </p:sp>
      <p:sp>
        <p:nvSpPr>
          <p:cNvPr id="4536" name="Oval 440"/>
          <p:cNvSpPr>
            <a:spLocks noChangeArrowheads="1"/>
          </p:cNvSpPr>
          <p:nvPr/>
        </p:nvSpPr>
        <p:spPr bwMode="auto">
          <a:xfrm>
            <a:off x="3214688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7" name="Oval 441"/>
          <p:cNvSpPr>
            <a:spLocks noChangeArrowheads="1"/>
          </p:cNvSpPr>
          <p:nvPr/>
        </p:nvSpPr>
        <p:spPr bwMode="auto">
          <a:xfrm>
            <a:off x="3328988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8" name="Oval 442"/>
          <p:cNvSpPr>
            <a:spLocks noChangeArrowheads="1"/>
          </p:cNvSpPr>
          <p:nvPr/>
        </p:nvSpPr>
        <p:spPr bwMode="auto">
          <a:xfrm>
            <a:off x="3438525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9" name="Oval 443"/>
          <p:cNvSpPr>
            <a:spLocks noChangeArrowheads="1"/>
          </p:cNvSpPr>
          <p:nvPr/>
        </p:nvSpPr>
        <p:spPr bwMode="auto">
          <a:xfrm>
            <a:off x="3548063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543" name="Group 447"/>
          <p:cNvGrpSpPr>
            <a:grpSpLocks/>
          </p:cNvGrpSpPr>
          <p:nvPr/>
        </p:nvGrpSpPr>
        <p:grpSpPr bwMode="auto">
          <a:xfrm>
            <a:off x="1647825" y="5927725"/>
            <a:ext cx="206375" cy="92075"/>
            <a:chOff x="1279" y="3734"/>
            <a:chExt cx="130" cy="58"/>
          </a:xfrm>
        </p:grpSpPr>
        <p:sp>
          <p:nvSpPr>
            <p:cNvPr id="4541" name="Oval 445"/>
            <p:cNvSpPr>
              <a:spLocks noChangeArrowheads="1"/>
            </p:cNvSpPr>
            <p:nvPr/>
          </p:nvSpPr>
          <p:spPr bwMode="auto">
            <a:xfrm>
              <a:off x="1279" y="3734"/>
              <a:ext cx="58" cy="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42" name="Oval 446"/>
            <p:cNvSpPr>
              <a:spLocks noChangeArrowheads="1"/>
            </p:cNvSpPr>
            <p:nvPr/>
          </p:nvSpPr>
          <p:spPr bwMode="auto">
            <a:xfrm>
              <a:off x="1351" y="3734"/>
              <a:ext cx="58" cy="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44" name="Oval 448"/>
          <p:cNvSpPr>
            <a:spLocks noChangeArrowheads="1"/>
          </p:cNvSpPr>
          <p:nvPr/>
        </p:nvSpPr>
        <p:spPr bwMode="auto">
          <a:xfrm>
            <a:off x="9283700" y="556895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45" name="Rectangle 449"/>
          <p:cNvSpPr>
            <a:spLocks noChangeArrowheads="1"/>
          </p:cNvSpPr>
          <p:nvPr/>
        </p:nvSpPr>
        <p:spPr bwMode="auto">
          <a:xfrm>
            <a:off x="4024313" y="2246313"/>
            <a:ext cx="134937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10. Tests et Contrôle qualité</a:t>
            </a:r>
          </a:p>
        </p:txBody>
      </p:sp>
      <p:sp>
        <p:nvSpPr>
          <p:cNvPr id="4550" name="Rectangle 454"/>
          <p:cNvSpPr>
            <a:spLocks noChangeArrowheads="1"/>
          </p:cNvSpPr>
          <p:nvPr/>
        </p:nvSpPr>
        <p:spPr bwMode="auto">
          <a:xfrm>
            <a:off x="2778125" y="56356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02" name="Rectangle 506"/>
          <p:cNvSpPr>
            <a:spLocks noChangeArrowheads="1"/>
          </p:cNvSpPr>
          <p:nvPr/>
        </p:nvSpPr>
        <p:spPr bwMode="auto">
          <a:xfrm>
            <a:off x="4108450" y="3560763"/>
            <a:ext cx="76200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70000"/>
              </a:lnSpc>
            </a:pPr>
            <a:r>
              <a:rPr lang="fr-FR" sz="1000" b="0"/>
              <a:t>11. Entrée</a:t>
            </a:r>
          </a:p>
        </p:txBody>
      </p:sp>
      <p:sp>
        <p:nvSpPr>
          <p:cNvPr id="4604" name="Rectangle 508"/>
          <p:cNvSpPr>
            <a:spLocks noChangeArrowheads="1"/>
          </p:cNvSpPr>
          <p:nvPr/>
        </p:nvSpPr>
        <p:spPr bwMode="auto">
          <a:xfrm>
            <a:off x="406400" y="2565400"/>
            <a:ext cx="167957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6. Moulage des</a:t>
            </a:r>
          </a:p>
          <a:p>
            <a:pPr defTabSz="762000"/>
            <a:r>
              <a:rPr lang="fr-FR" sz="1000" b="0"/>
              <a:t> coques plastiques</a:t>
            </a:r>
          </a:p>
        </p:txBody>
      </p:sp>
      <p:sp>
        <p:nvSpPr>
          <p:cNvPr id="4605" name="Rectangle 509"/>
          <p:cNvSpPr>
            <a:spLocks noChangeArrowheads="1"/>
          </p:cNvSpPr>
          <p:nvPr/>
        </p:nvSpPr>
        <p:spPr bwMode="auto">
          <a:xfrm>
            <a:off x="444500" y="885825"/>
            <a:ext cx="11858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7. Assemblage</a:t>
            </a:r>
          </a:p>
        </p:txBody>
      </p:sp>
      <p:sp>
        <p:nvSpPr>
          <p:cNvPr id="4606" name="Rectangle 510"/>
          <p:cNvSpPr>
            <a:spLocks noChangeArrowheads="1"/>
          </p:cNvSpPr>
          <p:nvPr/>
        </p:nvSpPr>
        <p:spPr bwMode="auto">
          <a:xfrm>
            <a:off x="3813175" y="950913"/>
            <a:ext cx="1778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9. Montage final</a:t>
            </a:r>
          </a:p>
          <a:p>
            <a:pPr defTabSz="762000"/>
            <a:r>
              <a:rPr lang="fr-FR" sz="1000" b="0"/>
              <a:t>(accessoires/options)</a:t>
            </a:r>
          </a:p>
        </p:txBody>
      </p:sp>
      <p:sp>
        <p:nvSpPr>
          <p:cNvPr id="4607" name="Rectangle 511"/>
          <p:cNvSpPr>
            <a:spLocks noChangeArrowheads="1"/>
          </p:cNvSpPr>
          <p:nvPr/>
        </p:nvSpPr>
        <p:spPr bwMode="auto">
          <a:xfrm>
            <a:off x="88900" y="5978525"/>
            <a:ext cx="105251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1. Fournisseurs</a:t>
            </a:r>
          </a:p>
        </p:txBody>
      </p:sp>
      <p:sp>
        <p:nvSpPr>
          <p:cNvPr id="4608" name="Rectangle 512"/>
          <p:cNvSpPr>
            <a:spLocks noChangeArrowheads="1"/>
          </p:cNvSpPr>
          <p:nvPr/>
        </p:nvSpPr>
        <p:spPr bwMode="auto">
          <a:xfrm>
            <a:off x="1387475" y="6111875"/>
            <a:ext cx="706438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e. Achats</a:t>
            </a:r>
          </a:p>
        </p:txBody>
      </p:sp>
      <p:sp>
        <p:nvSpPr>
          <p:cNvPr id="4609" name="Rectangle 513"/>
          <p:cNvSpPr>
            <a:spLocks noChangeArrowheads="1"/>
          </p:cNvSpPr>
          <p:nvPr/>
        </p:nvSpPr>
        <p:spPr bwMode="auto">
          <a:xfrm>
            <a:off x="2925763" y="6129338"/>
            <a:ext cx="9445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d. Lancement</a:t>
            </a:r>
          </a:p>
        </p:txBody>
      </p:sp>
      <p:sp>
        <p:nvSpPr>
          <p:cNvPr id="4610" name="Rectangle 514"/>
          <p:cNvSpPr>
            <a:spLocks noChangeArrowheads="1"/>
          </p:cNvSpPr>
          <p:nvPr/>
        </p:nvSpPr>
        <p:spPr bwMode="auto">
          <a:xfrm>
            <a:off x="7188200" y="6207125"/>
            <a:ext cx="1785938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b. Traitement Commandes des clients</a:t>
            </a:r>
          </a:p>
        </p:txBody>
      </p:sp>
      <p:sp>
        <p:nvSpPr>
          <p:cNvPr id="4613" name="Rectangle 517"/>
          <p:cNvSpPr>
            <a:spLocks noChangeArrowheads="1"/>
          </p:cNvSpPr>
          <p:nvPr/>
        </p:nvSpPr>
        <p:spPr bwMode="auto">
          <a:xfrm>
            <a:off x="5722938" y="2276475"/>
            <a:ext cx="9382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12. Sortie</a:t>
            </a:r>
          </a:p>
          <a:p>
            <a:pPr defTabSz="762000"/>
            <a:r>
              <a:rPr lang="fr-FR" sz="1000" b="0"/>
              <a:t> et emballage</a:t>
            </a:r>
          </a:p>
        </p:txBody>
      </p:sp>
      <p:sp>
        <p:nvSpPr>
          <p:cNvPr id="4616" name="Rectangle 520"/>
          <p:cNvSpPr>
            <a:spLocks noChangeArrowheads="1"/>
          </p:cNvSpPr>
          <p:nvPr/>
        </p:nvSpPr>
        <p:spPr bwMode="auto">
          <a:xfrm>
            <a:off x="2133600" y="2349500"/>
            <a:ext cx="1100138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5. Préparation </a:t>
            </a:r>
          </a:p>
          <a:p>
            <a:pPr defTabSz="762000"/>
            <a:r>
              <a:rPr lang="fr-FR" sz="1000" b="0"/>
              <a:t>des composants</a:t>
            </a:r>
          </a:p>
        </p:txBody>
      </p:sp>
      <p:sp>
        <p:nvSpPr>
          <p:cNvPr id="4617" name="Rectangle 521"/>
          <p:cNvSpPr>
            <a:spLocks noChangeArrowheads="1"/>
          </p:cNvSpPr>
          <p:nvPr/>
        </p:nvSpPr>
        <p:spPr bwMode="auto">
          <a:xfrm>
            <a:off x="2641600" y="22082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6" name="Rectangle 470"/>
          <p:cNvSpPr>
            <a:spLocks noChangeArrowheads="1"/>
          </p:cNvSpPr>
          <p:nvPr/>
        </p:nvSpPr>
        <p:spPr bwMode="auto">
          <a:xfrm>
            <a:off x="5270500" y="3086100"/>
            <a:ext cx="573088" cy="168116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7" name="Rectangle 471"/>
          <p:cNvSpPr>
            <a:spLocks noChangeArrowheads="1"/>
          </p:cNvSpPr>
          <p:nvPr/>
        </p:nvSpPr>
        <p:spPr bwMode="auto">
          <a:xfrm>
            <a:off x="5341938" y="3800475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8" name="Rectangle 472"/>
          <p:cNvSpPr>
            <a:spLocks noChangeArrowheads="1"/>
          </p:cNvSpPr>
          <p:nvPr/>
        </p:nvSpPr>
        <p:spPr bwMode="auto">
          <a:xfrm>
            <a:off x="5391150" y="3705225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572" name="Group 476"/>
          <p:cNvGrpSpPr>
            <a:grpSpLocks/>
          </p:cNvGrpSpPr>
          <p:nvPr/>
        </p:nvGrpSpPr>
        <p:grpSpPr bwMode="auto">
          <a:xfrm>
            <a:off x="5402263" y="3743325"/>
            <a:ext cx="320675" cy="42863"/>
            <a:chOff x="4002" y="2398"/>
            <a:chExt cx="202" cy="27"/>
          </a:xfrm>
        </p:grpSpPr>
        <p:sp>
          <p:nvSpPr>
            <p:cNvPr id="4569" name="Rectangle 473"/>
            <p:cNvSpPr>
              <a:spLocks noChangeArrowheads="1"/>
            </p:cNvSpPr>
            <p:nvPr/>
          </p:nvSpPr>
          <p:spPr bwMode="auto">
            <a:xfrm>
              <a:off x="4002" y="2398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70" name="Rectangle 474"/>
            <p:cNvSpPr>
              <a:spLocks noChangeArrowheads="1"/>
            </p:cNvSpPr>
            <p:nvPr/>
          </p:nvSpPr>
          <p:spPr bwMode="auto">
            <a:xfrm>
              <a:off x="4093" y="2398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71" name="Rectangle 475"/>
            <p:cNvSpPr>
              <a:spLocks noChangeArrowheads="1"/>
            </p:cNvSpPr>
            <p:nvPr/>
          </p:nvSpPr>
          <p:spPr bwMode="auto">
            <a:xfrm>
              <a:off x="4178" y="2398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73" name="Rectangle 477"/>
          <p:cNvSpPr>
            <a:spLocks noChangeArrowheads="1"/>
          </p:cNvSpPr>
          <p:nvPr/>
        </p:nvSpPr>
        <p:spPr bwMode="auto">
          <a:xfrm>
            <a:off x="5426075" y="355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74" name="Rectangle 478"/>
          <p:cNvSpPr>
            <a:spLocks noChangeArrowheads="1"/>
          </p:cNvSpPr>
          <p:nvPr/>
        </p:nvSpPr>
        <p:spPr bwMode="auto">
          <a:xfrm>
            <a:off x="5567363" y="355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76" name="Rectangle 480"/>
          <p:cNvSpPr>
            <a:spLocks noChangeArrowheads="1"/>
          </p:cNvSpPr>
          <p:nvPr/>
        </p:nvSpPr>
        <p:spPr bwMode="auto">
          <a:xfrm>
            <a:off x="5337175" y="4281488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586" name="Group 490"/>
          <p:cNvGrpSpPr>
            <a:grpSpLocks/>
          </p:cNvGrpSpPr>
          <p:nvPr/>
        </p:nvGrpSpPr>
        <p:grpSpPr bwMode="auto">
          <a:xfrm>
            <a:off x="5391150" y="4364038"/>
            <a:ext cx="342900" cy="369888"/>
            <a:chOff x="3995" y="2789"/>
            <a:chExt cx="216" cy="233"/>
          </a:xfrm>
        </p:grpSpPr>
        <p:sp>
          <p:nvSpPr>
            <p:cNvPr id="4577" name="Rectangle 481"/>
            <p:cNvSpPr>
              <a:spLocks noChangeArrowheads="1"/>
            </p:cNvSpPr>
            <p:nvPr/>
          </p:nvSpPr>
          <p:spPr bwMode="auto">
            <a:xfrm>
              <a:off x="3995" y="2971"/>
              <a:ext cx="216" cy="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581" name="Group 485"/>
            <p:cNvGrpSpPr>
              <a:grpSpLocks/>
            </p:cNvGrpSpPr>
            <p:nvPr/>
          </p:nvGrpSpPr>
          <p:grpSpPr bwMode="auto">
            <a:xfrm>
              <a:off x="4002" y="2995"/>
              <a:ext cx="202" cy="27"/>
              <a:chOff x="4002" y="2995"/>
              <a:chExt cx="202" cy="27"/>
            </a:xfrm>
          </p:grpSpPr>
          <p:sp>
            <p:nvSpPr>
              <p:cNvPr id="4578" name="Rectangle 482"/>
              <p:cNvSpPr>
                <a:spLocks noChangeArrowheads="1"/>
              </p:cNvSpPr>
              <p:nvPr/>
            </p:nvSpPr>
            <p:spPr bwMode="auto">
              <a:xfrm>
                <a:off x="4002" y="2995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579" name="Rectangle 483"/>
              <p:cNvSpPr>
                <a:spLocks noChangeArrowheads="1"/>
              </p:cNvSpPr>
              <p:nvPr/>
            </p:nvSpPr>
            <p:spPr bwMode="auto">
              <a:xfrm>
                <a:off x="4093" y="2995"/>
                <a:ext cx="25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580" name="Rectangle 484"/>
              <p:cNvSpPr>
                <a:spLocks noChangeArrowheads="1"/>
              </p:cNvSpPr>
              <p:nvPr/>
            </p:nvSpPr>
            <p:spPr bwMode="auto">
              <a:xfrm>
                <a:off x="4178" y="2995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582" name="Rectangle 486"/>
            <p:cNvSpPr>
              <a:spLocks noChangeArrowheads="1"/>
            </p:cNvSpPr>
            <p:nvPr/>
          </p:nvSpPr>
          <p:spPr bwMode="auto">
            <a:xfrm>
              <a:off x="4017" y="287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3" name="Rectangle 487"/>
            <p:cNvSpPr>
              <a:spLocks noChangeArrowheads="1"/>
            </p:cNvSpPr>
            <p:nvPr/>
          </p:nvSpPr>
          <p:spPr bwMode="auto">
            <a:xfrm>
              <a:off x="4106" y="287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4" name="Rectangle 488"/>
            <p:cNvSpPr>
              <a:spLocks noChangeArrowheads="1"/>
            </p:cNvSpPr>
            <p:nvPr/>
          </p:nvSpPr>
          <p:spPr bwMode="auto">
            <a:xfrm>
              <a:off x="4017" y="278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5" name="Rectangle 489"/>
            <p:cNvSpPr>
              <a:spLocks noChangeArrowheads="1"/>
            </p:cNvSpPr>
            <p:nvPr/>
          </p:nvSpPr>
          <p:spPr bwMode="auto">
            <a:xfrm>
              <a:off x="4106" y="278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87" name="Rectangle 491"/>
          <p:cNvSpPr>
            <a:spLocks noChangeArrowheads="1"/>
          </p:cNvSpPr>
          <p:nvPr/>
        </p:nvSpPr>
        <p:spPr bwMode="auto">
          <a:xfrm>
            <a:off x="5386388" y="4186238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591" name="Group 495"/>
          <p:cNvGrpSpPr>
            <a:grpSpLocks/>
          </p:cNvGrpSpPr>
          <p:nvPr/>
        </p:nvGrpSpPr>
        <p:grpSpPr bwMode="auto">
          <a:xfrm>
            <a:off x="5397500" y="4224338"/>
            <a:ext cx="320675" cy="42863"/>
            <a:chOff x="3999" y="2701"/>
            <a:chExt cx="202" cy="27"/>
          </a:xfrm>
        </p:grpSpPr>
        <p:sp>
          <p:nvSpPr>
            <p:cNvPr id="4588" name="Rectangle 492"/>
            <p:cNvSpPr>
              <a:spLocks noChangeArrowheads="1"/>
            </p:cNvSpPr>
            <p:nvPr/>
          </p:nvSpPr>
          <p:spPr bwMode="auto">
            <a:xfrm>
              <a:off x="3999" y="2701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9" name="Rectangle 493"/>
            <p:cNvSpPr>
              <a:spLocks noChangeArrowheads="1"/>
            </p:cNvSpPr>
            <p:nvPr/>
          </p:nvSpPr>
          <p:spPr bwMode="auto">
            <a:xfrm>
              <a:off x="4090" y="2701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90" name="Rectangle 494"/>
            <p:cNvSpPr>
              <a:spLocks noChangeArrowheads="1"/>
            </p:cNvSpPr>
            <p:nvPr/>
          </p:nvSpPr>
          <p:spPr bwMode="auto">
            <a:xfrm>
              <a:off x="4175" y="2701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92" name="Rectangle 496"/>
          <p:cNvSpPr>
            <a:spLocks noChangeArrowheads="1"/>
          </p:cNvSpPr>
          <p:nvPr/>
        </p:nvSpPr>
        <p:spPr bwMode="auto">
          <a:xfrm>
            <a:off x="5421313" y="4040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3" name="Rectangle 497"/>
          <p:cNvSpPr>
            <a:spLocks noChangeArrowheads="1"/>
          </p:cNvSpPr>
          <p:nvPr/>
        </p:nvSpPr>
        <p:spPr bwMode="auto">
          <a:xfrm>
            <a:off x="5562600" y="4040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4" name="Rectangle 498"/>
          <p:cNvSpPr>
            <a:spLocks noChangeArrowheads="1"/>
          </p:cNvSpPr>
          <p:nvPr/>
        </p:nvSpPr>
        <p:spPr bwMode="auto">
          <a:xfrm>
            <a:off x="5421313" y="3897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5" name="Rectangle 499"/>
          <p:cNvSpPr>
            <a:spLocks noChangeArrowheads="1"/>
          </p:cNvSpPr>
          <p:nvPr/>
        </p:nvSpPr>
        <p:spPr bwMode="auto">
          <a:xfrm>
            <a:off x="5562600" y="3897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599" name="Group 503"/>
          <p:cNvGrpSpPr>
            <a:grpSpLocks/>
          </p:cNvGrpSpPr>
          <p:nvPr/>
        </p:nvGrpSpPr>
        <p:grpSpPr bwMode="auto">
          <a:xfrm>
            <a:off x="5318125" y="3405188"/>
            <a:ext cx="482600" cy="1335088"/>
            <a:chOff x="3949" y="2185"/>
            <a:chExt cx="304" cy="841"/>
          </a:xfrm>
        </p:grpSpPr>
        <p:sp>
          <p:nvSpPr>
            <p:cNvPr id="4597" name="Rectangle 501"/>
            <p:cNvSpPr>
              <a:spLocks noChangeArrowheads="1"/>
            </p:cNvSpPr>
            <p:nvPr/>
          </p:nvSpPr>
          <p:spPr bwMode="auto">
            <a:xfrm>
              <a:off x="3949" y="2191"/>
              <a:ext cx="22" cy="8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98" name="Rectangle 502"/>
            <p:cNvSpPr>
              <a:spLocks noChangeArrowheads="1"/>
            </p:cNvSpPr>
            <p:nvPr/>
          </p:nvSpPr>
          <p:spPr bwMode="auto">
            <a:xfrm>
              <a:off x="4231" y="2185"/>
              <a:ext cx="22" cy="8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00" name="Rectangle 504"/>
          <p:cNvSpPr>
            <a:spLocks noChangeArrowheads="1"/>
          </p:cNvSpPr>
          <p:nvPr/>
        </p:nvSpPr>
        <p:spPr bwMode="auto">
          <a:xfrm>
            <a:off x="5086350" y="4813300"/>
            <a:ext cx="102076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du magasin PF</a:t>
            </a:r>
          </a:p>
        </p:txBody>
      </p:sp>
      <p:sp>
        <p:nvSpPr>
          <p:cNvPr id="4601" name="Rectangle 505"/>
          <p:cNvSpPr>
            <a:spLocks noChangeArrowheads="1"/>
          </p:cNvSpPr>
          <p:nvPr/>
        </p:nvSpPr>
        <p:spPr bwMode="auto">
          <a:xfrm>
            <a:off x="5172075" y="4792663"/>
            <a:ext cx="790575" cy="3603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33" name="Rectangle 537"/>
          <p:cNvSpPr>
            <a:spLocks noChangeArrowheads="1"/>
          </p:cNvSpPr>
          <p:nvPr/>
        </p:nvSpPr>
        <p:spPr bwMode="auto">
          <a:xfrm>
            <a:off x="5249863" y="3213100"/>
            <a:ext cx="38100" cy="1571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0" name="Rectangle 544"/>
          <p:cNvSpPr>
            <a:spLocks noChangeArrowheads="1"/>
          </p:cNvSpPr>
          <p:nvPr/>
        </p:nvSpPr>
        <p:spPr bwMode="auto">
          <a:xfrm>
            <a:off x="9726613" y="5329238"/>
            <a:ext cx="82550" cy="730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1" name="Rectangle 545"/>
          <p:cNvSpPr>
            <a:spLocks noChangeArrowheads="1"/>
          </p:cNvSpPr>
          <p:nvPr/>
        </p:nvSpPr>
        <p:spPr bwMode="auto">
          <a:xfrm>
            <a:off x="9204325" y="5311775"/>
            <a:ext cx="5873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Lexson</a:t>
            </a:r>
          </a:p>
        </p:txBody>
      </p:sp>
      <p:sp>
        <p:nvSpPr>
          <p:cNvPr id="4642" name="Rectangle 546"/>
          <p:cNvSpPr>
            <a:spLocks noChangeArrowheads="1"/>
          </p:cNvSpPr>
          <p:nvPr/>
        </p:nvSpPr>
        <p:spPr bwMode="auto">
          <a:xfrm>
            <a:off x="5591175" y="251936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3" name="Rectangle 547"/>
          <p:cNvSpPr>
            <a:spLocks noChangeArrowheads="1"/>
          </p:cNvSpPr>
          <p:nvPr/>
        </p:nvSpPr>
        <p:spPr bwMode="auto">
          <a:xfrm>
            <a:off x="5591175" y="23812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5" name="Oval 549"/>
          <p:cNvSpPr>
            <a:spLocks noChangeArrowheads="1"/>
          </p:cNvSpPr>
          <p:nvPr/>
        </p:nvSpPr>
        <p:spPr bwMode="auto">
          <a:xfrm>
            <a:off x="8123238" y="593090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6" name="Oval 550"/>
          <p:cNvSpPr>
            <a:spLocks noChangeArrowheads="1"/>
          </p:cNvSpPr>
          <p:nvPr/>
        </p:nvSpPr>
        <p:spPr bwMode="auto">
          <a:xfrm>
            <a:off x="8237538" y="593090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8" name="Rectangle 552"/>
          <p:cNvSpPr>
            <a:spLocks noChangeArrowheads="1"/>
          </p:cNvSpPr>
          <p:nvPr/>
        </p:nvSpPr>
        <p:spPr bwMode="auto">
          <a:xfrm>
            <a:off x="2179638" y="4949825"/>
            <a:ext cx="97472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du magasin MP</a:t>
            </a:r>
          </a:p>
        </p:txBody>
      </p:sp>
      <p:sp>
        <p:nvSpPr>
          <p:cNvPr id="4649" name="Rectangle 553"/>
          <p:cNvSpPr>
            <a:spLocks noChangeArrowheads="1"/>
          </p:cNvSpPr>
          <p:nvPr/>
        </p:nvSpPr>
        <p:spPr bwMode="auto">
          <a:xfrm>
            <a:off x="2252663" y="4964113"/>
            <a:ext cx="842963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50" name="Rectangle 554"/>
          <p:cNvSpPr>
            <a:spLocks noChangeArrowheads="1"/>
          </p:cNvSpPr>
          <p:nvPr/>
        </p:nvSpPr>
        <p:spPr bwMode="auto">
          <a:xfrm>
            <a:off x="3151188" y="4751388"/>
            <a:ext cx="889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Matières</a:t>
            </a:r>
          </a:p>
          <a:p>
            <a:pPr defTabSz="762000"/>
            <a:r>
              <a:rPr lang="fr-FR" sz="1000" b="0"/>
              <a:t>premières</a:t>
            </a:r>
          </a:p>
        </p:txBody>
      </p:sp>
      <p:grpSp>
        <p:nvGrpSpPr>
          <p:cNvPr id="4659" name="Group 563"/>
          <p:cNvGrpSpPr>
            <a:grpSpLocks/>
          </p:cNvGrpSpPr>
          <p:nvPr/>
        </p:nvGrpSpPr>
        <p:grpSpPr bwMode="auto">
          <a:xfrm>
            <a:off x="307975" y="6227763"/>
            <a:ext cx="644525" cy="96838"/>
            <a:chOff x="317" y="3959"/>
            <a:chExt cx="406" cy="61"/>
          </a:xfrm>
        </p:grpSpPr>
        <p:grpSp>
          <p:nvGrpSpPr>
            <p:cNvPr id="4654" name="Group 558"/>
            <p:cNvGrpSpPr>
              <a:grpSpLocks/>
            </p:cNvGrpSpPr>
            <p:nvPr/>
          </p:nvGrpSpPr>
          <p:grpSpPr bwMode="auto">
            <a:xfrm>
              <a:off x="527" y="3962"/>
              <a:ext cx="196" cy="58"/>
              <a:chOff x="527" y="3962"/>
              <a:chExt cx="196" cy="58"/>
            </a:xfrm>
          </p:grpSpPr>
          <p:sp>
            <p:nvSpPr>
              <p:cNvPr id="4651" name="Oval 555"/>
              <p:cNvSpPr>
                <a:spLocks noChangeArrowheads="1"/>
              </p:cNvSpPr>
              <p:nvPr/>
            </p:nvSpPr>
            <p:spPr bwMode="auto">
              <a:xfrm>
                <a:off x="665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2" name="Oval 556"/>
              <p:cNvSpPr>
                <a:spLocks noChangeArrowheads="1"/>
              </p:cNvSpPr>
              <p:nvPr/>
            </p:nvSpPr>
            <p:spPr bwMode="auto">
              <a:xfrm>
                <a:off x="596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3" name="Oval 557"/>
              <p:cNvSpPr>
                <a:spLocks noChangeArrowheads="1"/>
              </p:cNvSpPr>
              <p:nvPr/>
            </p:nvSpPr>
            <p:spPr bwMode="auto">
              <a:xfrm>
                <a:off x="527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658" name="Group 562"/>
            <p:cNvGrpSpPr>
              <a:grpSpLocks/>
            </p:cNvGrpSpPr>
            <p:nvPr/>
          </p:nvGrpSpPr>
          <p:grpSpPr bwMode="auto">
            <a:xfrm>
              <a:off x="317" y="3959"/>
              <a:ext cx="196" cy="58"/>
              <a:chOff x="317" y="3959"/>
              <a:chExt cx="196" cy="58"/>
            </a:xfrm>
          </p:grpSpPr>
          <p:sp>
            <p:nvSpPr>
              <p:cNvPr id="4655" name="Oval 559"/>
              <p:cNvSpPr>
                <a:spLocks noChangeArrowheads="1"/>
              </p:cNvSpPr>
              <p:nvPr/>
            </p:nvSpPr>
            <p:spPr bwMode="auto">
              <a:xfrm>
                <a:off x="455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6" name="Oval 560"/>
              <p:cNvSpPr>
                <a:spLocks noChangeArrowheads="1"/>
              </p:cNvSpPr>
              <p:nvPr/>
            </p:nvSpPr>
            <p:spPr bwMode="auto">
              <a:xfrm>
                <a:off x="386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7" name="Oval 561"/>
              <p:cNvSpPr>
                <a:spLocks noChangeArrowheads="1"/>
              </p:cNvSpPr>
              <p:nvPr/>
            </p:nvSpPr>
            <p:spPr bwMode="auto">
              <a:xfrm>
                <a:off x="317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660" name="Rectangle 564"/>
          <p:cNvSpPr>
            <a:spLocks noChangeArrowheads="1"/>
          </p:cNvSpPr>
          <p:nvPr/>
        </p:nvSpPr>
        <p:spPr bwMode="auto">
          <a:xfrm>
            <a:off x="3167063" y="3354388"/>
            <a:ext cx="32861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M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G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S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I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</p:txBody>
      </p:sp>
      <p:sp>
        <p:nvSpPr>
          <p:cNvPr id="4661" name="Rectangle 565"/>
          <p:cNvSpPr>
            <a:spLocks noChangeArrowheads="1"/>
          </p:cNvSpPr>
          <p:nvPr/>
        </p:nvSpPr>
        <p:spPr bwMode="auto">
          <a:xfrm>
            <a:off x="5876925" y="3119438"/>
            <a:ext cx="32861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M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G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S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I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</p:txBody>
      </p:sp>
      <p:sp>
        <p:nvSpPr>
          <p:cNvPr id="4664" name="Rectangle 568"/>
          <p:cNvSpPr>
            <a:spLocks noChangeArrowheads="1"/>
          </p:cNvSpPr>
          <p:nvPr/>
        </p:nvSpPr>
        <p:spPr bwMode="auto">
          <a:xfrm>
            <a:off x="7794625" y="2986088"/>
            <a:ext cx="577850" cy="187483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65" name="Rectangle 569"/>
          <p:cNvSpPr>
            <a:spLocks noChangeArrowheads="1"/>
          </p:cNvSpPr>
          <p:nvPr/>
        </p:nvSpPr>
        <p:spPr bwMode="auto">
          <a:xfrm>
            <a:off x="7861300" y="3919538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66" name="Rectangle 570"/>
          <p:cNvSpPr>
            <a:spLocks noChangeArrowheads="1"/>
          </p:cNvSpPr>
          <p:nvPr/>
        </p:nvSpPr>
        <p:spPr bwMode="auto">
          <a:xfrm>
            <a:off x="7856538" y="4379913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668" name="Group 572"/>
          <p:cNvGrpSpPr>
            <a:grpSpLocks/>
          </p:cNvGrpSpPr>
          <p:nvPr/>
        </p:nvGrpSpPr>
        <p:grpSpPr bwMode="auto">
          <a:xfrm>
            <a:off x="7910513" y="4452938"/>
            <a:ext cx="342900" cy="369888"/>
            <a:chOff x="1757" y="2807"/>
            <a:chExt cx="216" cy="233"/>
          </a:xfrm>
        </p:grpSpPr>
        <p:sp>
          <p:nvSpPr>
            <p:cNvPr id="4669" name="Rectangle 573"/>
            <p:cNvSpPr>
              <a:spLocks noChangeArrowheads="1"/>
            </p:cNvSpPr>
            <p:nvPr/>
          </p:nvSpPr>
          <p:spPr bwMode="auto">
            <a:xfrm>
              <a:off x="1757" y="2989"/>
              <a:ext cx="216" cy="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670" name="Group 574"/>
            <p:cNvGrpSpPr>
              <a:grpSpLocks/>
            </p:cNvGrpSpPr>
            <p:nvPr/>
          </p:nvGrpSpPr>
          <p:grpSpPr bwMode="auto">
            <a:xfrm>
              <a:off x="1764" y="3013"/>
              <a:ext cx="202" cy="27"/>
              <a:chOff x="1764" y="3013"/>
              <a:chExt cx="202" cy="27"/>
            </a:xfrm>
          </p:grpSpPr>
          <p:sp>
            <p:nvSpPr>
              <p:cNvPr id="4671" name="Rectangle 575"/>
              <p:cNvSpPr>
                <a:spLocks noChangeArrowheads="1"/>
              </p:cNvSpPr>
              <p:nvPr/>
            </p:nvSpPr>
            <p:spPr bwMode="auto">
              <a:xfrm>
                <a:off x="1764" y="3013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72" name="Rectangle 576"/>
              <p:cNvSpPr>
                <a:spLocks noChangeArrowheads="1"/>
              </p:cNvSpPr>
              <p:nvPr/>
            </p:nvSpPr>
            <p:spPr bwMode="auto">
              <a:xfrm>
                <a:off x="1855" y="3013"/>
                <a:ext cx="25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73" name="Rectangle 577"/>
              <p:cNvSpPr>
                <a:spLocks noChangeArrowheads="1"/>
              </p:cNvSpPr>
              <p:nvPr/>
            </p:nvSpPr>
            <p:spPr bwMode="auto">
              <a:xfrm>
                <a:off x="1940" y="3013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674" name="Rectangle 578"/>
            <p:cNvSpPr>
              <a:spLocks noChangeArrowheads="1"/>
            </p:cNvSpPr>
            <p:nvPr/>
          </p:nvSpPr>
          <p:spPr bwMode="auto">
            <a:xfrm>
              <a:off x="1779" y="28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5" name="Rectangle 579"/>
            <p:cNvSpPr>
              <a:spLocks noChangeArrowheads="1"/>
            </p:cNvSpPr>
            <p:nvPr/>
          </p:nvSpPr>
          <p:spPr bwMode="auto">
            <a:xfrm>
              <a:off x="1868" y="28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6" name="Rectangle 580"/>
            <p:cNvSpPr>
              <a:spLocks noChangeArrowheads="1"/>
            </p:cNvSpPr>
            <p:nvPr/>
          </p:nvSpPr>
          <p:spPr bwMode="auto">
            <a:xfrm>
              <a:off x="1779" y="280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7" name="Rectangle 581"/>
            <p:cNvSpPr>
              <a:spLocks noChangeArrowheads="1"/>
            </p:cNvSpPr>
            <p:nvPr/>
          </p:nvSpPr>
          <p:spPr bwMode="auto">
            <a:xfrm>
              <a:off x="1868" y="280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679" name="Group 583"/>
          <p:cNvGrpSpPr>
            <a:grpSpLocks/>
          </p:cNvGrpSpPr>
          <p:nvPr/>
        </p:nvGrpSpPr>
        <p:grpSpPr bwMode="auto">
          <a:xfrm>
            <a:off x="7916863" y="4322763"/>
            <a:ext cx="320675" cy="42863"/>
            <a:chOff x="1761" y="2719"/>
            <a:chExt cx="202" cy="27"/>
          </a:xfrm>
        </p:grpSpPr>
        <p:sp>
          <p:nvSpPr>
            <p:cNvPr id="4680" name="Rectangle 584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81" name="Rectangle 585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82" name="Rectangle 586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90" name="Rectangle 594"/>
          <p:cNvSpPr>
            <a:spLocks noChangeArrowheads="1"/>
          </p:cNvSpPr>
          <p:nvPr/>
        </p:nvSpPr>
        <p:spPr bwMode="auto">
          <a:xfrm>
            <a:off x="6943725" y="3744913"/>
            <a:ext cx="8747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14. Entrée/</a:t>
            </a:r>
          </a:p>
          <a:p>
            <a:pPr algn="ctr" defTabSz="762000"/>
            <a:r>
              <a:rPr lang="fr-FR" sz="1000" b="0"/>
              <a:t>Manutention</a:t>
            </a:r>
          </a:p>
        </p:txBody>
      </p:sp>
      <p:sp>
        <p:nvSpPr>
          <p:cNvPr id="4694" name="Rectangle 598"/>
          <p:cNvSpPr>
            <a:spLocks noChangeArrowheads="1"/>
          </p:cNvSpPr>
          <p:nvPr/>
        </p:nvSpPr>
        <p:spPr bwMode="auto">
          <a:xfrm>
            <a:off x="7804150" y="22733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95" name="Rectangle 599"/>
          <p:cNvSpPr>
            <a:spLocks noChangeArrowheads="1"/>
          </p:cNvSpPr>
          <p:nvPr/>
        </p:nvSpPr>
        <p:spPr bwMode="auto">
          <a:xfrm>
            <a:off x="7667625" y="4946650"/>
            <a:ext cx="830263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de </a:t>
            </a:r>
          </a:p>
          <a:p>
            <a:pPr algn="ctr" defTabSz="762000"/>
            <a:r>
              <a:rPr lang="fr-FR" sz="1000" b="0"/>
              <a:t>l’entrepôt </a:t>
            </a:r>
          </a:p>
          <a:p>
            <a:pPr algn="ctr" defTabSz="762000"/>
            <a:r>
              <a:rPr lang="fr-FR" sz="1000" b="0"/>
              <a:t>régional</a:t>
            </a:r>
          </a:p>
        </p:txBody>
      </p:sp>
      <p:sp>
        <p:nvSpPr>
          <p:cNvPr id="4696" name="Rectangle 600"/>
          <p:cNvSpPr>
            <a:spLocks noChangeArrowheads="1"/>
          </p:cNvSpPr>
          <p:nvPr/>
        </p:nvSpPr>
        <p:spPr bwMode="auto">
          <a:xfrm>
            <a:off x="7732713" y="4960938"/>
            <a:ext cx="673100" cy="48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97" name="Rectangle 601"/>
          <p:cNvSpPr>
            <a:spLocks noChangeArrowheads="1"/>
          </p:cNvSpPr>
          <p:nvPr/>
        </p:nvSpPr>
        <p:spPr bwMode="auto">
          <a:xfrm>
            <a:off x="8405813" y="4583113"/>
            <a:ext cx="889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Produits</a:t>
            </a:r>
          </a:p>
          <a:p>
            <a:pPr defTabSz="762000"/>
            <a:r>
              <a:rPr lang="fr-FR" sz="1000" b="0"/>
              <a:t>finis</a:t>
            </a:r>
          </a:p>
        </p:txBody>
      </p:sp>
      <p:sp>
        <p:nvSpPr>
          <p:cNvPr id="4698" name="Rectangle 602"/>
          <p:cNvSpPr>
            <a:spLocks noChangeArrowheads="1"/>
          </p:cNvSpPr>
          <p:nvPr/>
        </p:nvSpPr>
        <p:spPr bwMode="auto">
          <a:xfrm>
            <a:off x="8339138" y="3048000"/>
            <a:ext cx="288925" cy="153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ENTREPOT</a:t>
            </a:r>
          </a:p>
        </p:txBody>
      </p:sp>
      <p:grpSp>
        <p:nvGrpSpPr>
          <p:cNvPr id="4699" name="Group 603"/>
          <p:cNvGrpSpPr>
            <a:grpSpLocks/>
          </p:cNvGrpSpPr>
          <p:nvPr/>
        </p:nvGrpSpPr>
        <p:grpSpPr bwMode="auto">
          <a:xfrm>
            <a:off x="304800" y="6370638"/>
            <a:ext cx="644525" cy="96838"/>
            <a:chOff x="317" y="3959"/>
            <a:chExt cx="406" cy="61"/>
          </a:xfrm>
        </p:grpSpPr>
        <p:grpSp>
          <p:nvGrpSpPr>
            <p:cNvPr id="4700" name="Group 604"/>
            <p:cNvGrpSpPr>
              <a:grpSpLocks/>
            </p:cNvGrpSpPr>
            <p:nvPr/>
          </p:nvGrpSpPr>
          <p:grpSpPr bwMode="auto">
            <a:xfrm>
              <a:off x="527" y="3962"/>
              <a:ext cx="196" cy="58"/>
              <a:chOff x="527" y="3962"/>
              <a:chExt cx="196" cy="58"/>
            </a:xfrm>
          </p:grpSpPr>
          <p:sp>
            <p:nvSpPr>
              <p:cNvPr id="4701" name="Oval 605"/>
              <p:cNvSpPr>
                <a:spLocks noChangeArrowheads="1"/>
              </p:cNvSpPr>
              <p:nvPr/>
            </p:nvSpPr>
            <p:spPr bwMode="auto">
              <a:xfrm>
                <a:off x="665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2" name="Oval 606"/>
              <p:cNvSpPr>
                <a:spLocks noChangeArrowheads="1"/>
              </p:cNvSpPr>
              <p:nvPr/>
            </p:nvSpPr>
            <p:spPr bwMode="auto">
              <a:xfrm>
                <a:off x="596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3" name="Oval 607"/>
              <p:cNvSpPr>
                <a:spLocks noChangeArrowheads="1"/>
              </p:cNvSpPr>
              <p:nvPr/>
            </p:nvSpPr>
            <p:spPr bwMode="auto">
              <a:xfrm>
                <a:off x="527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704" name="Group 608"/>
            <p:cNvGrpSpPr>
              <a:grpSpLocks/>
            </p:cNvGrpSpPr>
            <p:nvPr/>
          </p:nvGrpSpPr>
          <p:grpSpPr bwMode="auto">
            <a:xfrm>
              <a:off x="317" y="3959"/>
              <a:ext cx="196" cy="58"/>
              <a:chOff x="317" y="3959"/>
              <a:chExt cx="196" cy="58"/>
            </a:xfrm>
          </p:grpSpPr>
          <p:sp>
            <p:nvSpPr>
              <p:cNvPr id="4705" name="Oval 609"/>
              <p:cNvSpPr>
                <a:spLocks noChangeArrowheads="1"/>
              </p:cNvSpPr>
              <p:nvPr/>
            </p:nvSpPr>
            <p:spPr bwMode="auto">
              <a:xfrm>
                <a:off x="455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6" name="Oval 610"/>
              <p:cNvSpPr>
                <a:spLocks noChangeArrowheads="1"/>
              </p:cNvSpPr>
              <p:nvPr/>
            </p:nvSpPr>
            <p:spPr bwMode="auto">
              <a:xfrm>
                <a:off x="386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7" name="Oval 611"/>
              <p:cNvSpPr>
                <a:spLocks noChangeArrowheads="1"/>
              </p:cNvSpPr>
              <p:nvPr/>
            </p:nvSpPr>
            <p:spPr bwMode="auto">
              <a:xfrm>
                <a:off x="317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831" name="Rectangle 735"/>
          <p:cNvSpPr>
            <a:spLocks noChangeArrowheads="1"/>
          </p:cNvSpPr>
          <p:nvPr/>
        </p:nvSpPr>
        <p:spPr bwMode="auto">
          <a:xfrm>
            <a:off x="2232025" y="3279775"/>
            <a:ext cx="914400" cy="166211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2" name="Rectangle 736"/>
          <p:cNvSpPr>
            <a:spLocks noChangeArrowheads="1"/>
          </p:cNvSpPr>
          <p:nvPr/>
        </p:nvSpPr>
        <p:spPr bwMode="auto">
          <a:xfrm>
            <a:off x="2703513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3" name="Rectangle 737"/>
          <p:cNvSpPr>
            <a:spLocks noChangeArrowheads="1"/>
          </p:cNvSpPr>
          <p:nvPr/>
        </p:nvSpPr>
        <p:spPr bwMode="auto">
          <a:xfrm>
            <a:off x="2708275" y="375761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4" name="Rectangle 738"/>
          <p:cNvSpPr>
            <a:spLocks noChangeArrowheads="1"/>
          </p:cNvSpPr>
          <p:nvPr/>
        </p:nvSpPr>
        <p:spPr bwMode="auto">
          <a:xfrm>
            <a:off x="2703513" y="4133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5" name="Rectangle 739"/>
          <p:cNvSpPr>
            <a:spLocks noChangeArrowheads="1"/>
          </p:cNvSpPr>
          <p:nvPr/>
        </p:nvSpPr>
        <p:spPr bwMode="auto">
          <a:xfrm>
            <a:off x="2708275" y="4133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6" name="Rectangle 740"/>
          <p:cNvSpPr>
            <a:spLocks noChangeArrowheads="1"/>
          </p:cNvSpPr>
          <p:nvPr/>
        </p:nvSpPr>
        <p:spPr bwMode="auto">
          <a:xfrm>
            <a:off x="2703513" y="4510088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837" name="Group 741"/>
          <p:cNvGrpSpPr>
            <a:grpSpLocks/>
          </p:cNvGrpSpPr>
          <p:nvPr/>
        </p:nvGrpSpPr>
        <p:grpSpPr bwMode="auto">
          <a:xfrm>
            <a:off x="2752725" y="4570413"/>
            <a:ext cx="307975" cy="331788"/>
            <a:chOff x="1372" y="2735"/>
            <a:chExt cx="194" cy="209"/>
          </a:xfrm>
        </p:grpSpPr>
        <p:sp>
          <p:nvSpPr>
            <p:cNvPr id="4838" name="Rectangle 742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839" name="Group 743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40" name="Rectangle 744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41" name="Rectangle 745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42" name="Rectangle 746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43" name="Rectangle 747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4" name="Rectangle 748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5" name="Rectangle 749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6" name="Rectangle 750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47" name="Rectangle 751"/>
          <p:cNvSpPr>
            <a:spLocks noChangeArrowheads="1"/>
          </p:cNvSpPr>
          <p:nvPr/>
        </p:nvSpPr>
        <p:spPr bwMode="auto">
          <a:xfrm>
            <a:off x="2681288" y="3563938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48" name="Rectangle 752"/>
          <p:cNvSpPr>
            <a:spLocks noChangeArrowheads="1"/>
          </p:cNvSpPr>
          <p:nvPr/>
        </p:nvSpPr>
        <p:spPr bwMode="auto">
          <a:xfrm>
            <a:off x="3089275" y="3563938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849" name="Group 753"/>
          <p:cNvGrpSpPr>
            <a:grpSpLocks/>
          </p:cNvGrpSpPr>
          <p:nvPr/>
        </p:nvGrpSpPr>
        <p:grpSpPr bwMode="auto">
          <a:xfrm>
            <a:off x="2755900" y="4191000"/>
            <a:ext cx="307975" cy="331788"/>
            <a:chOff x="1372" y="2735"/>
            <a:chExt cx="194" cy="209"/>
          </a:xfrm>
        </p:grpSpPr>
        <p:sp>
          <p:nvSpPr>
            <p:cNvPr id="4850" name="Rectangle 75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851" name="Group 75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52" name="Rectangle 75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53" name="Rectangle 75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54" name="Rectangle 75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55" name="Rectangle 75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6" name="Rectangle 76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7" name="Rectangle 76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8" name="Rectangle 76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859" name="Group 763"/>
          <p:cNvGrpSpPr>
            <a:grpSpLocks/>
          </p:cNvGrpSpPr>
          <p:nvPr/>
        </p:nvGrpSpPr>
        <p:grpSpPr bwMode="auto">
          <a:xfrm>
            <a:off x="2755900" y="3814763"/>
            <a:ext cx="307975" cy="331788"/>
            <a:chOff x="1372" y="2735"/>
            <a:chExt cx="194" cy="209"/>
          </a:xfrm>
        </p:grpSpPr>
        <p:sp>
          <p:nvSpPr>
            <p:cNvPr id="4860" name="Rectangle 76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861" name="Group 76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62" name="Rectangle 76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63" name="Rectangle 76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64" name="Rectangle 76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65" name="Rectangle 76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6" name="Rectangle 77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7" name="Rectangle 77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8" name="Rectangle 77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69" name="Rectangle 773"/>
          <p:cNvSpPr>
            <a:spLocks noChangeArrowheads="1"/>
          </p:cNvSpPr>
          <p:nvPr/>
        </p:nvSpPr>
        <p:spPr bwMode="auto">
          <a:xfrm>
            <a:off x="2268538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0" name="Rectangle 774"/>
          <p:cNvSpPr>
            <a:spLocks noChangeArrowheads="1"/>
          </p:cNvSpPr>
          <p:nvPr/>
        </p:nvSpPr>
        <p:spPr bwMode="auto">
          <a:xfrm>
            <a:off x="2273300" y="3756025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1" name="Rectangle 775"/>
          <p:cNvSpPr>
            <a:spLocks noChangeArrowheads="1"/>
          </p:cNvSpPr>
          <p:nvPr/>
        </p:nvSpPr>
        <p:spPr bwMode="auto">
          <a:xfrm>
            <a:off x="2268538" y="4132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2" name="Rectangle 776"/>
          <p:cNvSpPr>
            <a:spLocks noChangeArrowheads="1"/>
          </p:cNvSpPr>
          <p:nvPr/>
        </p:nvSpPr>
        <p:spPr bwMode="auto">
          <a:xfrm>
            <a:off x="2273300" y="4132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3" name="Rectangle 777"/>
          <p:cNvSpPr>
            <a:spLocks noChangeArrowheads="1"/>
          </p:cNvSpPr>
          <p:nvPr/>
        </p:nvSpPr>
        <p:spPr bwMode="auto">
          <a:xfrm>
            <a:off x="2268538" y="450850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874" name="Group 778"/>
          <p:cNvGrpSpPr>
            <a:grpSpLocks/>
          </p:cNvGrpSpPr>
          <p:nvPr/>
        </p:nvGrpSpPr>
        <p:grpSpPr bwMode="auto">
          <a:xfrm>
            <a:off x="2317750" y="4568825"/>
            <a:ext cx="307975" cy="331788"/>
            <a:chOff x="1372" y="2735"/>
            <a:chExt cx="194" cy="209"/>
          </a:xfrm>
        </p:grpSpPr>
        <p:sp>
          <p:nvSpPr>
            <p:cNvPr id="4875" name="Rectangle 779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876" name="Group 780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77" name="Rectangle 781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78" name="Rectangle 782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79" name="Rectangle 783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80" name="Rectangle 784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1" name="Rectangle 785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2" name="Rectangle 786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3" name="Rectangle 787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84" name="Rectangle 788"/>
          <p:cNvSpPr>
            <a:spLocks noChangeArrowheads="1"/>
          </p:cNvSpPr>
          <p:nvPr/>
        </p:nvSpPr>
        <p:spPr bwMode="auto">
          <a:xfrm>
            <a:off x="2251075" y="3562350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885" name="Group 789"/>
          <p:cNvGrpSpPr>
            <a:grpSpLocks/>
          </p:cNvGrpSpPr>
          <p:nvPr/>
        </p:nvGrpSpPr>
        <p:grpSpPr bwMode="auto">
          <a:xfrm>
            <a:off x="2320925" y="4189413"/>
            <a:ext cx="307975" cy="331788"/>
            <a:chOff x="1372" y="2735"/>
            <a:chExt cx="194" cy="209"/>
          </a:xfrm>
        </p:grpSpPr>
        <p:sp>
          <p:nvSpPr>
            <p:cNvPr id="4886" name="Rectangle 790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887" name="Group 791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88" name="Rectangle 792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89" name="Rectangle 793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90" name="Rectangle 794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91" name="Rectangle 795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2" name="Rectangle 796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3" name="Rectangle 797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4" name="Rectangle 798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895" name="Group 799"/>
          <p:cNvGrpSpPr>
            <a:grpSpLocks/>
          </p:cNvGrpSpPr>
          <p:nvPr/>
        </p:nvGrpSpPr>
        <p:grpSpPr bwMode="auto">
          <a:xfrm>
            <a:off x="2320925" y="3813175"/>
            <a:ext cx="307975" cy="331788"/>
            <a:chOff x="1372" y="2735"/>
            <a:chExt cx="194" cy="209"/>
          </a:xfrm>
        </p:grpSpPr>
        <p:sp>
          <p:nvSpPr>
            <p:cNvPr id="4896" name="Rectangle 800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897" name="Group 801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98" name="Rectangle 802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99" name="Rectangle 803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00" name="Rectangle 804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01" name="Rectangle 805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2" name="Rectangle 806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3" name="Rectangle 807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4" name="Rectangle 808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05" name="Rectangle 809"/>
          <p:cNvSpPr>
            <a:spLocks noChangeArrowheads="1"/>
          </p:cNvSpPr>
          <p:nvPr/>
        </p:nvSpPr>
        <p:spPr bwMode="auto">
          <a:xfrm>
            <a:off x="2698750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06" name="Rectangle 810"/>
          <p:cNvSpPr>
            <a:spLocks noChangeArrowheads="1"/>
          </p:cNvSpPr>
          <p:nvPr/>
        </p:nvSpPr>
        <p:spPr bwMode="auto">
          <a:xfrm>
            <a:off x="2703513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907" name="Group 811"/>
          <p:cNvGrpSpPr>
            <a:grpSpLocks/>
          </p:cNvGrpSpPr>
          <p:nvPr/>
        </p:nvGrpSpPr>
        <p:grpSpPr bwMode="auto">
          <a:xfrm>
            <a:off x="2751138" y="3433763"/>
            <a:ext cx="307975" cy="331788"/>
            <a:chOff x="1372" y="2735"/>
            <a:chExt cx="194" cy="209"/>
          </a:xfrm>
        </p:grpSpPr>
        <p:sp>
          <p:nvSpPr>
            <p:cNvPr id="4908" name="Rectangle 812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909" name="Group 813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910" name="Rectangle 814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11" name="Rectangle 815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12" name="Rectangle 816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13" name="Rectangle 817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4" name="Rectangle 818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5" name="Rectangle 819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6" name="Rectangle 820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17" name="Rectangle 821"/>
          <p:cNvSpPr>
            <a:spLocks noChangeArrowheads="1"/>
          </p:cNvSpPr>
          <p:nvPr/>
        </p:nvSpPr>
        <p:spPr bwMode="auto">
          <a:xfrm>
            <a:off x="2263775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8" name="Rectangle 822"/>
          <p:cNvSpPr>
            <a:spLocks noChangeArrowheads="1"/>
          </p:cNvSpPr>
          <p:nvPr/>
        </p:nvSpPr>
        <p:spPr bwMode="auto">
          <a:xfrm>
            <a:off x="2268538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919" name="Group 823"/>
          <p:cNvGrpSpPr>
            <a:grpSpLocks/>
          </p:cNvGrpSpPr>
          <p:nvPr/>
        </p:nvGrpSpPr>
        <p:grpSpPr bwMode="auto">
          <a:xfrm>
            <a:off x="2316163" y="3432175"/>
            <a:ext cx="307975" cy="331788"/>
            <a:chOff x="1372" y="2735"/>
            <a:chExt cx="194" cy="209"/>
          </a:xfrm>
        </p:grpSpPr>
        <p:sp>
          <p:nvSpPr>
            <p:cNvPr id="4920" name="Rectangle 82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921" name="Group 82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922" name="Rectangle 82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23" name="Rectangle 82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24" name="Rectangle 82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25" name="Rectangle 82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6" name="Rectangle 83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7" name="Rectangle 83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8" name="Rectangle 83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82" name="Rectangle 886"/>
          <p:cNvSpPr>
            <a:spLocks noChangeArrowheads="1"/>
          </p:cNvSpPr>
          <p:nvPr/>
        </p:nvSpPr>
        <p:spPr bwMode="auto">
          <a:xfrm>
            <a:off x="8686800" y="1268413"/>
            <a:ext cx="1223963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  16. Tournée de livraison  finale</a:t>
            </a:r>
          </a:p>
          <a:p>
            <a:pPr defTabSz="762000"/>
            <a:endParaRPr lang="fr-FR" sz="1000" b="0"/>
          </a:p>
        </p:txBody>
      </p:sp>
      <p:pic>
        <p:nvPicPr>
          <p:cNvPr id="4985" name="Picture 88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23425" y="3429000"/>
            <a:ext cx="385763" cy="931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986" name="Rectangle 890"/>
          <p:cNvSpPr>
            <a:spLocks noChangeArrowheads="1"/>
          </p:cNvSpPr>
          <p:nvPr/>
        </p:nvSpPr>
        <p:spPr bwMode="auto">
          <a:xfrm>
            <a:off x="4510088" y="6203950"/>
            <a:ext cx="201612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c. Traitement </a:t>
            </a:r>
          </a:p>
          <a:p>
            <a:pPr algn="ctr" defTabSz="762000"/>
            <a:r>
              <a:rPr lang="fr-FR" sz="1000" b="0"/>
              <a:t>Commandes des entrepôts</a:t>
            </a:r>
          </a:p>
        </p:txBody>
      </p:sp>
      <p:grpSp>
        <p:nvGrpSpPr>
          <p:cNvPr id="4987" name="Group 891"/>
          <p:cNvGrpSpPr>
            <a:grpSpLocks/>
          </p:cNvGrpSpPr>
          <p:nvPr/>
        </p:nvGrpSpPr>
        <p:grpSpPr bwMode="auto">
          <a:xfrm>
            <a:off x="4270375" y="2997200"/>
            <a:ext cx="539750" cy="530225"/>
            <a:chOff x="1761" y="190"/>
            <a:chExt cx="340" cy="334"/>
          </a:xfrm>
        </p:grpSpPr>
        <p:grpSp>
          <p:nvGrpSpPr>
            <p:cNvPr id="4988" name="Group 892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4989" name="Group 893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4990" name="Group 894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4991" name="Group 895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4992" name="Freeform 896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993" name="Freeform 897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994" name="Group 898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4995" name="Freeform 899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996" name="Freeform 900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997" name="Group 901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4998" name="Freeform 902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999" name="Freeform 903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5000" name="Group 904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5001" name="Group 905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5002" name="Freeform 906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3" name="Freeform 907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4" name="Freeform 908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5" name="Freeform 909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6" name="Freeform 910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7" name="Freeform 911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8" name="Freeform 912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5009" name="Group 913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5010" name="Group 914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5011" name="Freeform 915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5012" name="Freeform 916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5013" name="Group 917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5014" name="Freeform 918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5015" name="Freeform 919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5016" name="Group 920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5017" name="Group 921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5018" name="Group 922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5019" name="Oval 923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0" name="Oval 924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1" name="Oval 925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5022" name="Group 926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5023" name="Oval 9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5024" name="Group 9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5025" name="Oval 9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26" name="Oval 9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5027" name="Group 931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5028" name="Oval 932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9" name="Oval 933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30" name="Oval 934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5031" name="Group 935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5032" name="Oval 9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5033" name="Group 9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5034" name="Oval 9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35" name="Oval 9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5036" name="Group 940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5037" name="Group 941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5038" name="Freeform 942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5039" name="Group 943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5040" name="Group 9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5041" name="Freeform 9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2" name="Freeform 9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3" name="Freeform 9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5044" name="Group 9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5045" name="Freeform 9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6" name="Freeform 9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7" name="Freeform 9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5048" name="Group 952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5049" name="Group 953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5050" name="Group 9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5051" name="Group 95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5052" name="Freeform 9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53" name="Freeform 9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5054" name="Group 9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5055" name="Freeform 9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56" name="Freeform 9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5057" name="Group 9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5058" name="Freeform 9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59" name="Freeform 9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60" name="Freeform 9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61" name="Freeform 9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5062" name="Group 966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5063" name="Group 9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5064" name="Group 96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5065" name="Group 96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5066" name="Group 9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5067" name="Line 97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5068" name="Group 9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5069" name="Line 97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0" name="Line 97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1" name="Line 97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2" name="Line 9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3" name="Line 9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5074" name="Group 97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5075" name="Freeform 9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5076" name="Freeform 98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5077" name="Freeform 9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5078" name="Group 98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5079" name="Freeform 98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5080" name="Group 9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5081" name="Group 98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5082" name="Line 9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3" name="Line 98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4" name="Line 9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5085" name="Group 98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5086" name="Line 99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7" name="Line 99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8" name="Line 99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5089" name="Group 99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5090" name="Line 99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91" name="Line 99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92" name="Line 99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5093" name="Group 99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5094" name="Freeform 99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95" name="Oval 9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5096" name="Group 10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5097" name="Freeform 10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98" name="Oval 10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5100" name="Rectangle 1004"/>
          <p:cNvSpPr>
            <a:spLocks noChangeArrowheads="1"/>
          </p:cNvSpPr>
          <p:nvPr/>
        </p:nvSpPr>
        <p:spPr bwMode="auto">
          <a:xfrm>
            <a:off x="4638675" y="31559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02" name="Freeform 1006"/>
          <p:cNvSpPr>
            <a:spLocks/>
          </p:cNvSpPr>
          <p:nvPr/>
        </p:nvSpPr>
        <p:spPr bwMode="auto">
          <a:xfrm>
            <a:off x="1039813" y="4459288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5103" name="Group 1007"/>
          <p:cNvGrpSpPr>
            <a:grpSpLocks/>
          </p:cNvGrpSpPr>
          <p:nvPr/>
        </p:nvGrpSpPr>
        <p:grpSpPr bwMode="auto">
          <a:xfrm>
            <a:off x="1231900" y="4589463"/>
            <a:ext cx="20638" cy="68263"/>
            <a:chOff x="5760" y="1138"/>
            <a:chExt cx="13" cy="43"/>
          </a:xfrm>
        </p:grpSpPr>
        <p:sp>
          <p:nvSpPr>
            <p:cNvPr id="5104" name="Arc 100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05" name="Freeform 100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106" name="Group 1010"/>
          <p:cNvGrpSpPr>
            <a:grpSpLocks/>
          </p:cNvGrpSpPr>
          <p:nvPr/>
        </p:nvGrpSpPr>
        <p:grpSpPr bwMode="auto">
          <a:xfrm>
            <a:off x="1104900" y="4476750"/>
            <a:ext cx="104775" cy="171450"/>
            <a:chOff x="5680" y="1067"/>
            <a:chExt cx="66" cy="108"/>
          </a:xfrm>
        </p:grpSpPr>
        <p:sp>
          <p:nvSpPr>
            <p:cNvPr id="5107" name="Freeform 101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08" name="Freeform 101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09" name="Oval 1013"/>
          <p:cNvSpPr>
            <a:spLocks noChangeArrowheads="1"/>
          </p:cNvSpPr>
          <p:nvPr/>
        </p:nvSpPr>
        <p:spPr bwMode="auto">
          <a:xfrm>
            <a:off x="1049338" y="458470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10" name="Oval 1014"/>
          <p:cNvSpPr>
            <a:spLocks noChangeArrowheads="1"/>
          </p:cNvSpPr>
          <p:nvPr/>
        </p:nvSpPr>
        <p:spPr bwMode="auto">
          <a:xfrm>
            <a:off x="1052513" y="4598988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11" name="Oval 1015"/>
          <p:cNvSpPr>
            <a:spLocks noChangeArrowheads="1"/>
          </p:cNvSpPr>
          <p:nvPr/>
        </p:nvSpPr>
        <p:spPr bwMode="auto">
          <a:xfrm>
            <a:off x="1077913" y="462597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12" name="Group 1016"/>
          <p:cNvGrpSpPr>
            <a:grpSpLocks/>
          </p:cNvGrpSpPr>
          <p:nvPr/>
        </p:nvGrpSpPr>
        <p:grpSpPr bwMode="auto">
          <a:xfrm>
            <a:off x="744538" y="4454525"/>
            <a:ext cx="163513" cy="104775"/>
            <a:chOff x="5653" y="1053"/>
            <a:chExt cx="103" cy="66"/>
          </a:xfrm>
        </p:grpSpPr>
        <p:sp>
          <p:nvSpPr>
            <p:cNvPr id="5113" name="Freeform 101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4" name="Freeform 101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5" name="Freeform 101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6" name="Line 102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17" name="Freeform 1021"/>
          <p:cNvSpPr>
            <a:spLocks/>
          </p:cNvSpPr>
          <p:nvPr/>
        </p:nvSpPr>
        <p:spPr bwMode="auto">
          <a:xfrm>
            <a:off x="1039813" y="461962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18" name="Freeform 1022"/>
          <p:cNvSpPr>
            <a:spLocks/>
          </p:cNvSpPr>
          <p:nvPr/>
        </p:nvSpPr>
        <p:spPr bwMode="auto">
          <a:xfrm>
            <a:off x="793750" y="4533900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19" name="Freeform 1023"/>
          <p:cNvSpPr>
            <a:spLocks/>
          </p:cNvSpPr>
          <p:nvPr/>
        </p:nvSpPr>
        <p:spPr bwMode="auto">
          <a:xfrm>
            <a:off x="177800" y="4383088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16" name="Freeform 1024"/>
          <p:cNvSpPr>
            <a:spLocks/>
          </p:cNvSpPr>
          <p:nvPr/>
        </p:nvSpPr>
        <p:spPr bwMode="auto">
          <a:xfrm>
            <a:off x="441325" y="4627563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9217" name="Group 1025"/>
          <p:cNvGrpSpPr>
            <a:grpSpLocks/>
          </p:cNvGrpSpPr>
          <p:nvPr/>
        </p:nvGrpSpPr>
        <p:grpSpPr bwMode="auto">
          <a:xfrm>
            <a:off x="465138" y="4584700"/>
            <a:ext cx="92075" cy="106363"/>
            <a:chOff x="5389" y="1135"/>
            <a:chExt cx="58" cy="67"/>
          </a:xfrm>
        </p:grpSpPr>
        <p:sp>
          <p:nvSpPr>
            <p:cNvPr id="9218" name="Oval 102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9219" name="Group 102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9220" name="Oval 102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221" name="Oval 102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9222" name="Rectangle 1030"/>
          <p:cNvSpPr>
            <a:spLocks noChangeArrowheads="1"/>
          </p:cNvSpPr>
          <p:nvPr/>
        </p:nvSpPr>
        <p:spPr bwMode="auto">
          <a:xfrm>
            <a:off x="184150" y="4568825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23" name="Line 1031"/>
          <p:cNvSpPr>
            <a:spLocks noChangeShapeType="1"/>
          </p:cNvSpPr>
          <p:nvPr/>
        </p:nvSpPr>
        <p:spPr bwMode="auto">
          <a:xfrm>
            <a:off x="177800" y="4543425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24" name="Oval 1032"/>
          <p:cNvSpPr>
            <a:spLocks noChangeArrowheads="1"/>
          </p:cNvSpPr>
          <p:nvPr/>
        </p:nvSpPr>
        <p:spPr bwMode="auto">
          <a:xfrm>
            <a:off x="493713" y="4622800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25" name="Rectangle 1033"/>
          <p:cNvSpPr>
            <a:spLocks noChangeArrowheads="1"/>
          </p:cNvSpPr>
          <p:nvPr/>
        </p:nvSpPr>
        <p:spPr bwMode="auto">
          <a:xfrm>
            <a:off x="104775" y="4767263"/>
            <a:ext cx="107156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  2. Transport</a:t>
            </a:r>
          </a:p>
          <a:p>
            <a:pPr defTabSz="762000"/>
            <a:r>
              <a:rPr lang="fr-FR" sz="1000" b="0"/>
              <a:t> courte distance</a:t>
            </a:r>
          </a:p>
        </p:txBody>
      </p:sp>
      <p:grpSp>
        <p:nvGrpSpPr>
          <p:cNvPr id="9598" name="Group 1406"/>
          <p:cNvGrpSpPr>
            <a:grpSpLocks/>
          </p:cNvGrpSpPr>
          <p:nvPr/>
        </p:nvGrpSpPr>
        <p:grpSpPr bwMode="auto">
          <a:xfrm>
            <a:off x="4024313" y="396875"/>
            <a:ext cx="542925" cy="368300"/>
            <a:chOff x="2388" y="119"/>
            <a:chExt cx="342" cy="232"/>
          </a:xfrm>
        </p:grpSpPr>
        <p:sp>
          <p:nvSpPr>
            <p:cNvPr id="9234" name="Line 1042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6" name="Oval 1044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7" name="Oval 1045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8" name="Line 1046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9" name="Line 1047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40" name="AutoShape 1048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41" name="Line 1049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242" name="Rectangle 1050"/>
          <p:cNvSpPr>
            <a:spLocks noChangeArrowheads="1"/>
          </p:cNvSpPr>
          <p:nvPr/>
        </p:nvSpPr>
        <p:spPr bwMode="auto">
          <a:xfrm>
            <a:off x="2206625" y="1028700"/>
            <a:ext cx="11858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8. Transfert</a:t>
            </a:r>
          </a:p>
        </p:txBody>
      </p:sp>
      <p:grpSp>
        <p:nvGrpSpPr>
          <p:cNvPr id="9247" name="Group 1055"/>
          <p:cNvGrpSpPr>
            <a:grpSpLocks/>
          </p:cNvGrpSpPr>
          <p:nvPr/>
        </p:nvGrpSpPr>
        <p:grpSpPr bwMode="auto">
          <a:xfrm>
            <a:off x="7048500" y="3182938"/>
            <a:ext cx="539750" cy="530225"/>
            <a:chOff x="1761" y="190"/>
            <a:chExt cx="340" cy="334"/>
          </a:xfrm>
        </p:grpSpPr>
        <p:grpSp>
          <p:nvGrpSpPr>
            <p:cNvPr id="9248" name="Group 1056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9249" name="Group 1057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9250" name="Group 1058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9251" name="Group 1059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9252" name="Freeform 1060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53" name="Freeform 1061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254" name="Group 1062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9255" name="Freeform 1063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56" name="Freeform 1064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9257" name="Group 1065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9258" name="Freeform 1066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59" name="Freeform 1067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260" name="Group 1068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9261" name="Group 1069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9262" name="Freeform 1070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3" name="Freeform 1071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4" name="Freeform 1072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5" name="Freeform 1073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6" name="Freeform 1074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7" name="Freeform 1075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8" name="Freeform 1076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9269" name="Group 1077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9270" name="Group 1078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9271" name="Freeform 1079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72" name="Freeform 1080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273" name="Group 1081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9274" name="Freeform 1082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75" name="Freeform 1083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9276" name="Group 1084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9277" name="Group 1085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9278" name="Group 1086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9279" name="Oval 1087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0" name="Oval 1088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1" name="Oval 1089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282" name="Group 1090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9283" name="Oval 10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284" name="Group 10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9285" name="Oval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286" name="Oval 10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287" name="Group 1095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9288" name="Oval 1096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9" name="Oval 1097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90" name="Oval 1098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291" name="Group 1099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9292" name="Oval 1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293" name="Group 11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9294" name="Oval 11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295" name="Oval 11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9296" name="Group 1104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9297" name="Group 1105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9298" name="Freeform 1106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9299" name="Group 1107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9300" name="Group 1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9301" name="Freeform 11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2" name="Freeform 11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3" name="Freeform 11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9304" name="Group 11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9305" name="Freeform 11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6" name="Freeform 11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7" name="Freeform 11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308" name="Group 1116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9309" name="Group 1117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9310" name="Group 1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9311" name="Group 11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9312" name="Freeform 11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13" name="Freeform 11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9314" name="Group 11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9315" name="Freeform 11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16" name="Freeform 11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317" name="Group 11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9318" name="Freeform 11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19" name="Freeform 11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20" name="Freeform 11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21" name="Freeform 11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9322" name="Group 1130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9323" name="Group 1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9324" name="Group 113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9325" name="Group 113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9326" name="Group 11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9327" name="Line 113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9328" name="Group 11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9329" name="Line 113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0" name="Line 113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1" name="Line 113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2" name="Line 114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3" name="Line 114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9334" name="Group 114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9335" name="Freeform 114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336" name="Freeform 114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337" name="Freeform 114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9338" name="Group 114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9339" name="Freeform 114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9340" name="Group 114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9341" name="Group 114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9342" name="Line 1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3" name="Line 1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4" name="Line 1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345" name="Group 115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9346" name="Line 1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7" name="Line 1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8" name="Line 1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349" name="Group 115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9350" name="Line 1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51" name="Line 1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52" name="Line 1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9353" name="Group 11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9354" name="Freeform 11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55" name="Oval 11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356" name="Group 11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9357" name="Freeform 11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58" name="Oval 11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9360" name="Rectangle 1168"/>
          <p:cNvSpPr>
            <a:spLocks noChangeArrowheads="1"/>
          </p:cNvSpPr>
          <p:nvPr/>
        </p:nvSpPr>
        <p:spPr bwMode="auto">
          <a:xfrm>
            <a:off x="7416800" y="33416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61" name="Rectangle 1169"/>
          <p:cNvSpPr>
            <a:spLocks noChangeArrowheads="1"/>
          </p:cNvSpPr>
          <p:nvPr/>
        </p:nvSpPr>
        <p:spPr bwMode="auto">
          <a:xfrm>
            <a:off x="7935913" y="2206625"/>
            <a:ext cx="9382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15. Sortie</a:t>
            </a:r>
          </a:p>
          <a:p>
            <a:pPr defTabSz="762000"/>
            <a:r>
              <a:rPr lang="fr-FR" sz="1000" b="0"/>
              <a:t> et emballage</a:t>
            </a:r>
          </a:p>
        </p:txBody>
      </p:sp>
      <p:sp>
        <p:nvSpPr>
          <p:cNvPr id="9362" name="Rectangle 1170"/>
          <p:cNvSpPr>
            <a:spLocks noChangeArrowheads="1"/>
          </p:cNvSpPr>
          <p:nvPr/>
        </p:nvSpPr>
        <p:spPr bwMode="auto">
          <a:xfrm>
            <a:off x="5230813" y="5707063"/>
            <a:ext cx="65881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63" name="Oval 1171"/>
          <p:cNvSpPr>
            <a:spLocks noChangeArrowheads="1"/>
          </p:cNvSpPr>
          <p:nvPr/>
        </p:nvSpPr>
        <p:spPr bwMode="auto">
          <a:xfrm>
            <a:off x="5268913" y="59324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1" name="Rectangle 1179"/>
          <p:cNvSpPr>
            <a:spLocks noChangeArrowheads="1"/>
          </p:cNvSpPr>
          <p:nvPr/>
        </p:nvSpPr>
        <p:spPr bwMode="auto">
          <a:xfrm>
            <a:off x="190500" y="24257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2" name="Rectangle 1180"/>
          <p:cNvSpPr>
            <a:spLocks noChangeArrowheads="1"/>
          </p:cNvSpPr>
          <p:nvPr/>
        </p:nvSpPr>
        <p:spPr bwMode="auto">
          <a:xfrm>
            <a:off x="190500" y="228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4" name="Rectangle 1182"/>
          <p:cNvSpPr>
            <a:spLocks noChangeArrowheads="1"/>
          </p:cNvSpPr>
          <p:nvPr/>
        </p:nvSpPr>
        <p:spPr bwMode="auto">
          <a:xfrm>
            <a:off x="190500" y="20066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5" name="Rectangle 1183"/>
          <p:cNvSpPr>
            <a:spLocks noChangeArrowheads="1"/>
          </p:cNvSpPr>
          <p:nvPr/>
        </p:nvSpPr>
        <p:spPr bwMode="auto">
          <a:xfrm>
            <a:off x="190500" y="18700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7" name="Rectangle 1185"/>
          <p:cNvSpPr>
            <a:spLocks noChangeArrowheads="1"/>
          </p:cNvSpPr>
          <p:nvPr/>
        </p:nvSpPr>
        <p:spPr bwMode="auto">
          <a:xfrm>
            <a:off x="190500" y="25669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8" name="Rectangle 1186"/>
          <p:cNvSpPr>
            <a:spLocks noChangeArrowheads="1"/>
          </p:cNvSpPr>
          <p:nvPr/>
        </p:nvSpPr>
        <p:spPr bwMode="auto">
          <a:xfrm>
            <a:off x="190500" y="214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99" name="Group 1207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397" name="Oval 1205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398" name="Oval 1206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402" name="Group 1210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00" name="Oval 1208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01" name="Oval 1209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03" name="Line 1211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04" name="Line 1212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62" name="Line 1270"/>
          <p:cNvSpPr>
            <a:spLocks noChangeShapeType="1"/>
          </p:cNvSpPr>
          <p:nvPr/>
        </p:nvSpPr>
        <p:spPr bwMode="auto">
          <a:xfrm>
            <a:off x="331788" y="668338"/>
            <a:ext cx="14351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465" name="Group 1273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463" name="Oval 1271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64" name="Oval 1272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468" name="Group 1276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66" name="Oval 1274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67" name="Oval 1275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69" name="Line 1277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70" name="Line 1278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480" name="Group 1288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478" name="Oval 1286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79" name="Oval 1287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483" name="Group 1291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81" name="Oval 1289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82" name="Oval 1290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84" name="Line 1292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85" name="Line 1293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495" name="Group 1303"/>
          <p:cNvGrpSpPr>
            <a:grpSpLocks/>
          </p:cNvGrpSpPr>
          <p:nvPr/>
        </p:nvGrpSpPr>
        <p:grpSpPr bwMode="auto">
          <a:xfrm>
            <a:off x="822325" y="525463"/>
            <a:ext cx="66675" cy="61913"/>
            <a:chOff x="518" y="257"/>
            <a:chExt cx="42" cy="39"/>
          </a:xfrm>
        </p:grpSpPr>
        <p:sp>
          <p:nvSpPr>
            <p:cNvPr id="9493" name="Oval 1301"/>
            <p:cNvSpPr>
              <a:spLocks noChangeArrowheads="1"/>
            </p:cNvSpPr>
            <p:nvPr/>
          </p:nvSpPr>
          <p:spPr bwMode="auto">
            <a:xfrm>
              <a:off x="518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94" name="Oval 1302"/>
            <p:cNvSpPr>
              <a:spLocks noChangeArrowheads="1"/>
            </p:cNvSpPr>
            <p:nvPr/>
          </p:nvSpPr>
          <p:spPr bwMode="auto">
            <a:xfrm>
              <a:off x="518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498" name="Group 1306"/>
          <p:cNvGrpSpPr>
            <a:grpSpLocks/>
          </p:cNvGrpSpPr>
          <p:nvPr/>
        </p:nvGrpSpPr>
        <p:grpSpPr bwMode="auto">
          <a:xfrm>
            <a:off x="828675" y="588963"/>
            <a:ext cx="55563" cy="155575"/>
            <a:chOff x="522" y="297"/>
            <a:chExt cx="35" cy="98"/>
          </a:xfrm>
        </p:grpSpPr>
        <p:sp>
          <p:nvSpPr>
            <p:cNvPr id="9496" name="Oval 1304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97" name="Oval 1305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99" name="Line 1307"/>
          <p:cNvSpPr>
            <a:spLocks noChangeShapeType="1"/>
          </p:cNvSpPr>
          <p:nvPr/>
        </p:nvSpPr>
        <p:spPr bwMode="auto">
          <a:xfrm flipH="1">
            <a:off x="803275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00" name="Line 1308"/>
          <p:cNvSpPr>
            <a:spLocks noChangeShapeType="1"/>
          </p:cNvSpPr>
          <p:nvPr/>
        </p:nvSpPr>
        <p:spPr bwMode="auto">
          <a:xfrm>
            <a:off x="879475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513" name="Group 1321"/>
          <p:cNvGrpSpPr>
            <a:grpSpLocks/>
          </p:cNvGrpSpPr>
          <p:nvPr/>
        </p:nvGrpSpPr>
        <p:grpSpPr bwMode="auto">
          <a:xfrm>
            <a:off x="828675" y="588963"/>
            <a:ext cx="55563" cy="155575"/>
            <a:chOff x="522" y="297"/>
            <a:chExt cx="35" cy="98"/>
          </a:xfrm>
        </p:grpSpPr>
        <p:sp>
          <p:nvSpPr>
            <p:cNvPr id="9511" name="Oval 1319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12" name="Oval 1320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14" name="Line 1322"/>
          <p:cNvSpPr>
            <a:spLocks noChangeShapeType="1"/>
          </p:cNvSpPr>
          <p:nvPr/>
        </p:nvSpPr>
        <p:spPr bwMode="auto">
          <a:xfrm flipH="1">
            <a:off x="803275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15" name="Line 1323"/>
          <p:cNvSpPr>
            <a:spLocks noChangeShapeType="1"/>
          </p:cNvSpPr>
          <p:nvPr/>
        </p:nvSpPr>
        <p:spPr bwMode="auto">
          <a:xfrm>
            <a:off x="879475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525" name="Group 1333"/>
          <p:cNvGrpSpPr>
            <a:grpSpLocks/>
          </p:cNvGrpSpPr>
          <p:nvPr/>
        </p:nvGrpSpPr>
        <p:grpSpPr bwMode="auto">
          <a:xfrm>
            <a:off x="1501775" y="525463"/>
            <a:ext cx="68263" cy="61913"/>
            <a:chOff x="946" y="257"/>
            <a:chExt cx="43" cy="39"/>
          </a:xfrm>
        </p:grpSpPr>
        <p:sp>
          <p:nvSpPr>
            <p:cNvPr id="9523" name="Oval 1331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24" name="Oval 1332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528" name="Group 1336"/>
          <p:cNvGrpSpPr>
            <a:grpSpLocks/>
          </p:cNvGrpSpPr>
          <p:nvPr/>
        </p:nvGrpSpPr>
        <p:grpSpPr bwMode="auto">
          <a:xfrm>
            <a:off x="1509713" y="588963"/>
            <a:ext cx="55563" cy="155575"/>
            <a:chOff x="951" y="297"/>
            <a:chExt cx="35" cy="98"/>
          </a:xfrm>
        </p:grpSpPr>
        <p:sp>
          <p:nvSpPr>
            <p:cNvPr id="9526" name="Oval 1334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27" name="Oval 1335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29" name="Line 1337"/>
          <p:cNvSpPr>
            <a:spLocks noChangeShapeType="1"/>
          </p:cNvSpPr>
          <p:nvPr/>
        </p:nvSpPr>
        <p:spPr bwMode="auto">
          <a:xfrm flipH="1">
            <a:off x="1482725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30" name="Line 1338"/>
          <p:cNvSpPr>
            <a:spLocks noChangeShapeType="1"/>
          </p:cNvSpPr>
          <p:nvPr/>
        </p:nvSpPr>
        <p:spPr bwMode="auto">
          <a:xfrm>
            <a:off x="1560513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540" name="Group 1348"/>
          <p:cNvGrpSpPr>
            <a:grpSpLocks/>
          </p:cNvGrpSpPr>
          <p:nvPr/>
        </p:nvGrpSpPr>
        <p:grpSpPr bwMode="auto">
          <a:xfrm>
            <a:off x="1501775" y="525463"/>
            <a:ext cx="68263" cy="61913"/>
            <a:chOff x="946" y="257"/>
            <a:chExt cx="43" cy="39"/>
          </a:xfrm>
        </p:grpSpPr>
        <p:sp>
          <p:nvSpPr>
            <p:cNvPr id="9538" name="Oval 1346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39" name="Oval 1347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543" name="Group 1351"/>
          <p:cNvGrpSpPr>
            <a:grpSpLocks/>
          </p:cNvGrpSpPr>
          <p:nvPr/>
        </p:nvGrpSpPr>
        <p:grpSpPr bwMode="auto">
          <a:xfrm>
            <a:off x="1509713" y="588963"/>
            <a:ext cx="55563" cy="155575"/>
            <a:chOff x="951" y="297"/>
            <a:chExt cx="35" cy="98"/>
          </a:xfrm>
        </p:grpSpPr>
        <p:sp>
          <p:nvSpPr>
            <p:cNvPr id="9541" name="Oval 1349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42" name="Oval 1350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44" name="Line 1352"/>
          <p:cNvSpPr>
            <a:spLocks noChangeShapeType="1"/>
          </p:cNvSpPr>
          <p:nvPr/>
        </p:nvSpPr>
        <p:spPr bwMode="auto">
          <a:xfrm flipH="1">
            <a:off x="1482725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45" name="Line 1353"/>
          <p:cNvSpPr>
            <a:spLocks noChangeShapeType="1"/>
          </p:cNvSpPr>
          <p:nvPr/>
        </p:nvSpPr>
        <p:spPr bwMode="auto">
          <a:xfrm>
            <a:off x="1560513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555" name="Group 1363"/>
          <p:cNvGrpSpPr>
            <a:grpSpLocks/>
          </p:cNvGrpSpPr>
          <p:nvPr/>
        </p:nvGrpSpPr>
        <p:grpSpPr bwMode="auto">
          <a:xfrm>
            <a:off x="1143000" y="525463"/>
            <a:ext cx="66675" cy="61913"/>
            <a:chOff x="720" y="257"/>
            <a:chExt cx="42" cy="39"/>
          </a:xfrm>
        </p:grpSpPr>
        <p:sp>
          <p:nvSpPr>
            <p:cNvPr id="9553" name="Oval 1361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54" name="Oval 1362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558" name="Group 1366"/>
          <p:cNvGrpSpPr>
            <a:grpSpLocks/>
          </p:cNvGrpSpPr>
          <p:nvPr/>
        </p:nvGrpSpPr>
        <p:grpSpPr bwMode="auto">
          <a:xfrm>
            <a:off x="1150938" y="588963"/>
            <a:ext cx="55563" cy="155575"/>
            <a:chOff x="725" y="297"/>
            <a:chExt cx="35" cy="98"/>
          </a:xfrm>
        </p:grpSpPr>
        <p:sp>
          <p:nvSpPr>
            <p:cNvPr id="9556" name="Oval 1364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57" name="Oval 1365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59" name="Line 1367"/>
          <p:cNvSpPr>
            <a:spLocks noChangeShapeType="1"/>
          </p:cNvSpPr>
          <p:nvPr/>
        </p:nvSpPr>
        <p:spPr bwMode="auto">
          <a:xfrm flipH="1">
            <a:off x="1125538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60" name="Line 1368"/>
          <p:cNvSpPr>
            <a:spLocks noChangeShapeType="1"/>
          </p:cNvSpPr>
          <p:nvPr/>
        </p:nvSpPr>
        <p:spPr bwMode="auto">
          <a:xfrm>
            <a:off x="1201738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570" name="Group 1378"/>
          <p:cNvGrpSpPr>
            <a:grpSpLocks/>
          </p:cNvGrpSpPr>
          <p:nvPr/>
        </p:nvGrpSpPr>
        <p:grpSpPr bwMode="auto">
          <a:xfrm>
            <a:off x="1143000" y="525463"/>
            <a:ext cx="66675" cy="61913"/>
            <a:chOff x="720" y="257"/>
            <a:chExt cx="42" cy="39"/>
          </a:xfrm>
        </p:grpSpPr>
        <p:sp>
          <p:nvSpPr>
            <p:cNvPr id="9568" name="Oval 1376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69" name="Oval 1377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573" name="Group 1381"/>
          <p:cNvGrpSpPr>
            <a:grpSpLocks/>
          </p:cNvGrpSpPr>
          <p:nvPr/>
        </p:nvGrpSpPr>
        <p:grpSpPr bwMode="auto">
          <a:xfrm>
            <a:off x="1150938" y="588963"/>
            <a:ext cx="55563" cy="155575"/>
            <a:chOff x="725" y="297"/>
            <a:chExt cx="35" cy="98"/>
          </a:xfrm>
        </p:grpSpPr>
        <p:sp>
          <p:nvSpPr>
            <p:cNvPr id="9571" name="Oval 1379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72" name="Oval 1380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74" name="Line 1382"/>
          <p:cNvSpPr>
            <a:spLocks noChangeShapeType="1"/>
          </p:cNvSpPr>
          <p:nvPr/>
        </p:nvSpPr>
        <p:spPr bwMode="auto">
          <a:xfrm flipH="1">
            <a:off x="1125538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75" name="Line 1383"/>
          <p:cNvSpPr>
            <a:spLocks noChangeShapeType="1"/>
          </p:cNvSpPr>
          <p:nvPr/>
        </p:nvSpPr>
        <p:spPr bwMode="auto">
          <a:xfrm>
            <a:off x="1201738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91" name="Rectangle 1399"/>
          <p:cNvSpPr>
            <a:spLocks noChangeArrowheads="1"/>
          </p:cNvSpPr>
          <p:nvPr/>
        </p:nvSpPr>
        <p:spPr bwMode="auto">
          <a:xfrm>
            <a:off x="508000" y="703263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2" name="Rectangle 1400"/>
          <p:cNvSpPr>
            <a:spLocks noChangeArrowheads="1"/>
          </p:cNvSpPr>
          <p:nvPr/>
        </p:nvSpPr>
        <p:spPr bwMode="auto">
          <a:xfrm>
            <a:off x="819150" y="704850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3" name="Rectangle 1401"/>
          <p:cNvSpPr>
            <a:spLocks noChangeArrowheads="1"/>
          </p:cNvSpPr>
          <p:nvPr/>
        </p:nvSpPr>
        <p:spPr bwMode="auto">
          <a:xfrm>
            <a:off x="1143000" y="704850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4" name="Rectangle 1402"/>
          <p:cNvSpPr>
            <a:spLocks noChangeArrowheads="1"/>
          </p:cNvSpPr>
          <p:nvPr/>
        </p:nvSpPr>
        <p:spPr bwMode="auto">
          <a:xfrm>
            <a:off x="1501775" y="703263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3" name="Line 1391"/>
          <p:cNvSpPr>
            <a:spLocks noChangeShapeType="1"/>
          </p:cNvSpPr>
          <p:nvPr/>
        </p:nvSpPr>
        <p:spPr bwMode="auto">
          <a:xfrm>
            <a:off x="265113" y="700088"/>
            <a:ext cx="143033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97" name="AutoShape 1405"/>
          <p:cNvSpPr>
            <a:spLocks noChangeAspect="1" noChangeArrowheads="1"/>
          </p:cNvSpPr>
          <p:nvPr/>
        </p:nvSpPr>
        <p:spPr bwMode="auto">
          <a:xfrm>
            <a:off x="506413" y="669925"/>
            <a:ext cx="71438" cy="19050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9" name="AutoShape 1407"/>
          <p:cNvSpPr>
            <a:spLocks noChangeAspect="1" noChangeArrowheads="1"/>
          </p:cNvSpPr>
          <p:nvPr/>
        </p:nvSpPr>
        <p:spPr bwMode="auto">
          <a:xfrm>
            <a:off x="1079500" y="657225"/>
            <a:ext cx="184150" cy="50800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00" name="AutoShape 1408"/>
          <p:cNvSpPr>
            <a:spLocks noChangeArrowheads="1"/>
          </p:cNvSpPr>
          <p:nvPr/>
        </p:nvSpPr>
        <p:spPr bwMode="auto">
          <a:xfrm>
            <a:off x="1441450" y="641350"/>
            <a:ext cx="57150" cy="68263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01" name="AutoShape 1409"/>
          <p:cNvSpPr>
            <a:spLocks noChangeAspect="1" noChangeArrowheads="1"/>
          </p:cNvSpPr>
          <p:nvPr/>
        </p:nvSpPr>
        <p:spPr bwMode="auto">
          <a:xfrm>
            <a:off x="796925" y="669925"/>
            <a:ext cx="107950" cy="30163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11" name="mainfrm"/>
          <p:cNvSpPr>
            <a:spLocks noEditPoints="1" noChangeArrowheads="1"/>
          </p:cNvSpPr>
          <p:nvPr/>
        </p:nvSpPr>
        <p:spPr bwMode="auto">
          <a:xfrm>
            <a:off x="4205288" y="603250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616" name="Group 1424"/>
          <p:cNvGrpSpPr>
            <a:grpSpLocks/>
          </p:cNvGrpSpPr>
          <p:nvPr/>
        </p:nvGrpSpPr>
        <p:grpSpPr bwMode="auto">
          <a:xfrm>
            <a:off x="246063" y="4416425"/>
            <a:ext cx="700088" cy="141288"/>
            <a:chOff x="195" y="2797"/>
            <a:chExt cx="441" cy="89"/>
          </a:xfrm>
        </p:grpSpPr>
        <p:sp>
          <p:nvSpPr>
            <p:cNvPr id="4719" name="Rectangle 623"/>
            <p:cNvSpPr>
              <a:spLocks noChangeArrowheads="1"/>
            </p:cNvSpPr>
            <p:nvPr/>
          </p:nvSpPr>
          <p:spPr bwMode="auto">
            <a:xfrm>
              <a:off x="283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0" name="Rectangle 624"/>
            <p:cNvSpPr>
              <a:spLocks noChangeArrowheads="1"/>
            </p:cNvSpPr>
            <p:nvPr/>
          </p:nvSpPr>
          <p:spPr bwMode="auto">
            <a:xfrm>
              <a:off x="371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1" name="Rectangle 625"/>
            <p:cNvSpPr>
              <a:spLocks noChangeArrowheads="1"/>
            </p:cNvSpPr>
            <p:nvPr/>
          </p:nvSpPr>
          <p:spPr bwMode="auto">
            <a:xfrm>
              <a:off x="459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2" name="Rectangle 626"/>
            <p:cNvSpPr>
              <a:spLocks noChangeArrowheads="1"/>
            </p:cNvSpPr>
            <p:nvPr/>
          </p:nvSpPr>
          <p:spPr bwMode="auto">
            <a:xfrm>
              <a:off x="547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3" name="Rectangle 627"/>
            <p:cNvSpPr>
              <a:spLocks noChangeArrowheads="1"/>
            </p:cNvSpPr>
            <p:nvPr/>
          </p:nvSpPr>
          <p:spPr bwMode="auto">
            <a:xfrm>
              <a:off x="195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29" name="Rectangle 533"/>
          <p:cNvSpPr>
            <a:spLocks noChangeArrowheads="1"/>
          </p:cNvSpPr>
          <p:nvPr/>
        </p:nvSpPr>
        <p:spPr bwMode="auto">
          <a:xfrm>
            <a:off x="989013" y="646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30" name="Rectangle 534"/>
          <p:cNvSpPr>
            <a:spLocks noChangeArrowheads="1"/>
          </p:cNvSpPr>
          <p:nvPr/>
        </p:nvSpPr>
        <p:spPr bwMode="auto">
          <a:xfrm>
            <a:off x="850900" y="646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9617" name="Picture 14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2975" y="260350"/>
            <a:ext cx="1622425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48" name="Rectangle 852"/>
          <p:cNvSpPr>
            <a:spLocks noChangeArrowheads="1"/>
          </p:cNvSpPr>
          <p:nvPr/>
        </p:nvSpPr>
        <p:spPr bwMode="auto">
          <a:xfrm>
            <a:off x="6807200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49" name="Rectangle 853"/>
          <p:cNvSpPr>
            <a:spLocks noChangeArrowheads="1"/>
          </p:cNvSpPr>
          <p:nvPr/>
        </p:nvSpPr>
        <p:spPr bwMode="auto">
          <a:xfrm>
            <a:off x="694531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0" name="Rectangle 854"/>
          <p:cNvSpPr>
            <a:spLocks noChangeArrowheads="1"/>
          </p:cNvSpPr>
          <p:nvPr/>
        </p:nvSpPr>
        <p:spPr bwMode="auto">
          <a:xfrm>
            <a:off x="707866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1" name="Rectangle 855"/>
          <p:cNvSpPr>
            <a:spLocks noChangeArrowheads="1"/>
          </p:cNvSpPr>
          <p:nvPr/>
        </p:nvSpPr>
        <p:spPr bwMode="auto">
          <a:xfrm>
            <a:off x="7221538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2" name="Rectangle 856"/>
          <p:cNvSpPr>
            <a:spLocks noChangeArrowheads="1"/>
          </p:cNvSpPr>
          <p:nvPr/>
        </p:nvSpPr>
        <p:spPr bwMode="auto">
          <a:xfrm>
            <a:off x="6670675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3" name="Rectangle 857"/>
          <p:cNvSpPr>
            <a:spLocks noChangeArrowheads="1"/>
          </p:cNvSpPr>
          <p:nvPr/>
        </p:nvSpPr>
        <p:spPr bwMode="auto">
          <a:xfrm>
            <a:off x="653256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5" name="Rectangle 1393"/>
          <p:cNvSpPr>
            <a:spLocks noChangeArrowheads="1"/>
          </p:cNvSpPr>
          <p:nvPr/>
        </p:nvSpPr>
        <p:spPr bwMode="auto">
          <a:xfrm>
            <a:off x="6807200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6" name="Rectangle 1394"/>
          <p:cNvSpPr>
            <a:spLocks noChangeArrowheads="1"/>
          </p:cNvSpPr>
          <p:nvPr/>
        </p:nvSpPr>
        <p:spPr bwMode="auto">
          <a:xfrm>
            <a:off x="694531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7" name="Rectangle 1395"/>
          <p:cNvSpPr>
            <a:spLocks noChangeArrowheads="1"/>
          </p:cNvSpPr>
          <p:nvPr/>
        </p:nvSpPr>
        <p:spPr bwMode="auto">
          <a:xfrm>
            <a:off x="707866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8" name="Rectangle 1396"/>
          <p:cNvSpPr>
            <a:spLocks noChangeArrowheads="1"/>
          </p:cNvSpPr>
          <p:nvPr/>
        </p:nvSpPr>
        <p:spPr bwMode="auto">
          <a:xfrm>
            <a:off x="7221538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9" name="Rectangle 1397"/>
          <p:cNvSpPr>
            <a:spLocks noChangeArrowheads="1"/>
          </p:cNvSpPr>
          <p:nvPr/>
        </p:nvSpPr>
        <p:spPr bwMode="auto">
          <a:xfrm>
            <a:off x="6670675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0" name="Rectangle 1398"/>
          <p:cNvSpPr>
            <a:spLocks noChangeArrowheads="1"/>
          </p:cNvSpPr>
          <p:nvPr/>
        </p:nvSpPr>
        <p:spPr bwMode="auto">
          <a:xfrm>
            <a:off x="653256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46" name="Rectangle 1054"/>
          <p:cNvSpPr>
            <a:spLocks noChangeArrowheads="1"/>
          </p:cNvSpPr>
          <p:nvPr/>
        </p:nvSpPr>
        <p:spPr bwMode="auto">
          <a:xfrm>
            <a:off x="6310313" y="908050"/>
            <a:ext cx="109855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  13. Transports</a:t>
            </a:r>
          </a:p>
          <a:p>
            <a:pPr defTabSz="762000"/>
            <a:r>
              <a:rPr lang="fr-FR" sz="1000" b="0"/>
              <a:t> longue distance</a:t>
            </a:r>
          </a:p>
        </p:txBody>
      </p:sp>
      <p:sp>
        <p:nvSpPr>
          <p:cNvPr id="9618" name="Freeform 1426"/>
          <p:cNvSpPr>
            <a:spLocks/>
          </p:cNvSpPr>
          <p:nvPr/>
        </p:nvSpPr>
        <p:spPr bwMode="auto">
          <a:xfrm>
            <a:off x="9626600" y="965200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9619" name="Group 1427"/>
          <p:cNvGrpSpPr>
            <a:grpSpLocks/>
          </p:cNvGrpSpPr>
          <p:nvPr/>
        </p:nvGrpSpPr>
        <p:grpSpPr bwMode="auto">
          <a:xfrm>
            <a:off x="9818688" y="1095375"/>
            <a:ext cx="20638" cy="68263"/>
            <a:chOff x="5760" y="1138"/>
            <a:chExt cx="13" cy="43"/>
          </a:xfrm>
        </p:grpSpPr>
        <p:sp>
          <p:nvSpPr>
            <p:cNvPr id="9620" name="Arc 142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1" name="Freeform 142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622" name="Group 1430"/>
          <p:cNvGrpSpPr>
            <a:grpSpLocks/>
          </p:cNvGrpSpPr>
          <p:nvPr/>
        </p:nvGrpSpPr>
        <p:grpSpPr bwMode="auto">
          <a:xfrm>
            <a:off x="9691688" y="982663"/>
            <a:ext cx="104775" cy="171450"/>
            <a:chOff x="5680" y="1067"/>
            <a:chExt cx="66" cy="108"/>
          </a:xfrm>
        </p:grpSpPr>
        <p:sp>
          <p:nvSpPr>
            <p:cNvPr id="9623" name="Freeform 143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4" name="Freeform 143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625" name="Oval 1433"/>
          <p:cNvSpPr>
            <a:spLocks noChangeArrowheads="1"/>
          </p:cNvSpPr>
          <p:nvPr/>
        </p:nvSpPr>
        <p:spPr bwMode="auto">
          <a:xfrm>
            <a:off x="9636125" y="1090613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26" name="Oval 1434"/>
          <p:cNvSpPr>
            <a:spLocks noChangeArrowheads="1"/>
          </p:cNvSpPr>
          <p:nvPr/>
        </p:nvSpPr>
        <p:spPr bwMode="auto">
          <a:xfrm>
            <a:off x="9639300" y="1104900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27" name="Oval 1435"/>
          <p:cNvSpPr>
            <a:spLocks noChangeArrowheads="1"/>
          </p:cNvSpPr>
          <p:nvPr/>
        </p:nvSpPr>
        <p:spPr bwMode="auto">
          <a:xfrm>
            <a:off x="9664700" y="1131888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628" name="Group 1436"/>
          <p:cNvGrpSpPr>
            <a:grpSpLocks/>
          </p:cNvGrpSpPr>
          <p:nvPr/>
        </p:nvGrpSpPr>
        <p:grpSpPr bwMode="auto">
          <a:xfrm>
            <a:off x="9331325" y="960438"/>
            <a:ext cx="163513" cy="104775"/>
            <a:chOff x="5653" y="1053"/>
            <a:chExt cx="103" cy="66"/>
          </a:xfrm>
        </p:grpSpPr>
        <p:sp>
          <p:nvSpPr>
            <p:cNvPr id="9629" name="Freeform 143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0" name="Freeform 143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1" name="Freeform 143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2" name="Line 144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633" name="Freeform 1441"/>
          <p:cNvSpPr>
            <a:spLocks/>
          </p:cNvSpPr>
          <p:nvPr/>
        </p:nvSpPr>
        <p:spPr bwMode="auto">
          <a:xfrm>
            <a:off x="9626600" y="1125538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4" name="Freeform 1442"/>
          <p:cNvSpPr>
            <a:spLocks/>
          </p:cNvSpPr>
          <p:nvPr/>
        </p:nvSpPr>
        <p:spPr bwMode="auto">
          <a:xfrm>
            <a:off x="9380538" y="1039813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5" name="Freeform 1443"/>
          <p:cNvSpPr>
            <a:spLocks/>
          </p:cNvSpPr>
          <p:nvPr/>
        </p:nvSpPr>
        <p:spPr bwMode="auto">
          <a:xfrm>
            <a:off x="8764588" y="889000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6" name="Freeform 1444"/>
          <p:cNvSpPr>
            <a:spLocks/>
          </p:cNvSpPr>
          <p:nvPr/>
        </p:nvSpPr>
        <p:spPr bwMode="auto">
          <a:xfrm>
            <a:off x="9028113" y="1133475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9637" name="Group 1445"/>
          <p:cNvGrpSpPr>
            <a:grpSpLocks/>
          </p:cNvGrpSpPr>
          <p:nvPr/>
        </p:nvGrpSpPr>
        <p:grpSpPr bwMode="auto">
          <a:xfrm>
            <a:off x="9051925" y="1090613"/>
            <a:ext cx="92075" cy="106363"/>
            <a:chOff x="5389" y="1135"/>
            <a:chExt cx="58" cy="67"/>
          </a:xfrm>
        </p:grpSpPr>
        <p:sp>
          <p:nvSpPr>
            <p:cNvPr id="9638" name="Oval 144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9639" name="Group 144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9640" name="Oval 144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641" name="Oval 144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9642" name="Rectangle 1450"/>
          <p:cNvSpPr>
            <a:spLocks noChangeArrowheads="1"/>
          </p:cNvSpPr>
          <p:nvPr/>
        </p:nvSpPr>
        <p:spPr bwMode="auto">
          <a:xfrm>
            <a:off x="8770938" y="1074738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43" name="Line 1451"/>
          <p:cNvSpPr>
            <a:spLocks noChangeShapeType="1"/>
          </p:cNvSpPr>
          <p:nvPr/>
        </p:nvSpPr>
        <p:spPr bwMode="auto">
          <a:xfrm>
            <a:off x="8764588" y="1049338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44" name="Oval 1452"/>
          <p:cNvSpPr>
            <a:spLocks noChangeArrowheads="1"/>
          </p:cNvSpPr>
          <p:nvPr/>
        </p:nvSpPr>
        <p:spPr bwMode="auto">
          <a:xfrm>
            <a:off x="9080500" y="1128713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645" name="Group 1453"/>
          <p:cNvGrpSpPr>
            <a:grpSpLocks/>
          </p:cNvGrpSpPr>
          <p:nvPr/>
        </p:nvGrpSpPr>
        <p:grpSpPr bwMode="auto">
          <a:xfrm>
            <a:off x="8832850" y="922338"/>
            <a:ext cx="700088" cy="141288"/>
            <a:chOff x="195" y="2797"/>
            <a:chExt cx="441" cy="89"/>
          </a:xfrm>
        </p:grpSpPr>
        <p:sp>
          <p:nvSpPr>
            <p:cNvPr id="9646" name="Rectangle 1454"/>
            <p:cNvSpPr>
              <a:spLocks noChangeArrowheads="1"/>
            </p:cNvSpPr>
            <p:nvPr/>
          </p:nvSpPr>
          <p:spPr bwMode="auto">
            <a:xfrm>
              <a:off x="283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7" name="Rectangle 1455"/>
            <p:cNvSpPr>
              <a:spLocks noChangeArrowheads="1"/>
            </p:cNvSpPr>
            <p:nvPr/>
          </p:nvSpPr>
          <p:spPr bwMode="auto">
            <a:xfrm>
              <a:off x="371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8" name="Rectangle 1456"/>
            <p:cNvSpPr>
              <a:spLocks noChangeArrowheads="1"/>
            </p:cNvSpPr>
            <p:nvPr/>
          </p:nvSpPr>
          <p:spPr bwMode="auto">
            <a:xfrm>
              <a:off x="459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9" name="Rectangle 1457"/>
            <p:cNvSpPr>
              <a:spLocks noChangeArrowheads="1"/>
            </p:cNvSpPr>
            <p:nvPr/>
          </p:nvSpPr>
          <p:spPr bwMode="auto">
            <a:xfrm>
              <a:off x="547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0" name="Rectangle 1458"/>
            <p:cNvSpPr>
              <a:spLocks noChangeArrowheads="1"/>
            </p:cNvSpPr>
            <p:nvPr/>
          </p:nvSpPr>
          <p:spPr bwMode="auto">
            <a:xfrm>
              <a:off x="195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37" name="Rectangle 841"/>
          <p:cNvSpPr>
            <a:spLocks noChangeArrowheads="1"/>
          </p:cNvSpPr>
          <p:nvPr/>
        </p:nvSpPr>
        <p:spPr bwMode="auto">
          <a:xfrm>
            <a:off x="4308475" y="612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38" name="Rectangle 842"/>
          <p:cNvSpPr>
            <a:spLocks noChangeArrowheads="1"/>
          </p:cNvSpPr>
          <p:nvPr/>
        </p:nvSpPr>
        <p:spPr bwMode="auto">
          <a:xfrm>
            <a:off x="4170363" y="612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653" name="Group 1461"/>
          <p:cNvGrpSpPr>
            <a:grpSpLocks/>
          </p:cNvGrpSpPr>
          <p:nvPr/>
        </p:nvGrpSpPr>
        <p:grpSpPr bwMode="auto">
          <a:xfrm>
            <a:off x="4149725" y="1720850"/>
            <a:ext cx="542925" cy="368300"/>
            <a:chOff x="2388" y="119"/>
            <a:chExt cx="342" cy="232"/>
          </a:xfrm>
        </p:grpSpPr>
        <p:sp>
          <p:nvSpPr>
            <p:cNvPr id="9654" name="Line 1462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5" name="Oval 1463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6" name="Oval 1464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7" name="Line 1465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8" name="Line 1466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9" name="AutoShape 1467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60" name="Line 1468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661" name="mainfrm"/>
          <p:cNvSpPr>
            <a:spLocks noEditPoints="1" noChangeArrowheads="1"/>
          </p:cNvSpPr>
          <p:nvPr/>
        </p:nvSpPr>
        <p:spPr bwMode="auto">
          <a:xfrm>
            <a:off x="4330700" y="1927225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662" name="Rectangle 1470"/>
          <p:cNvSpPr>
            <a:spLocks noChangeArrowheads="1"/>
          </p:cNvSpPr>
          <p:nvPr/>
        </p:nvSpPr>
        <p:spPr bwMode="auto">
          <a:xfrm>
            <a:off x="4433888" y="19367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63" name="Rectangle 1471"/>
          <p:cNvSpPr>
            <a:spLocks noChangeArrowheads="1"/>
          </p:cNvSpPr>
          <p:nvPr/>
        </p:nvSpPr>
        <p:spPr bwMode="auto">
          <a:xfrm>
            <a:off x="4295775" y="19367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64" name="Rectangle 1472"/>
          <p:cNvSpPr>
            <a:spLocks noChangeArrowheads="1"/>
          </p:cNvSpPr>
          <p:nvPr/>
        </p:nvSpPr>
        <p:spPr bwMode="auto">
          <a:xfrm>
            <a:off x="8555038" y="3035300"/>
            <a:ext cx="288925" cy="153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REGIONAL</a:t>
            </a:r>
          </a:p>
        </p:txBody>
      </p:sp>
      <p:sp>
        <p:nvSpPr>
          <p:cNvPr id="9669" name="Rectangle 1477"/>
          <p:cNvSpPr>
            <a:spLocks noChangeArrowheads="1"/>
          </p:cNvSpPr>
          <p:nvPr/>
        </p:nvSpPr>
        <p:spPr bwMode="auto">
          <a:xfrm>
            <a:off x="6807200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0" name="Rectangle 1478"/>
          <p:cNvSpPr>
            <a:spLocks noChangeArrowheads="1"/>
          </p:cNvSpPr>
          <p:nvPr/>
        </p:nvSpPr>
        <p:spPr bwMode="auto">
          <a:xfrm>
            <a:off x="694531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1" name="Rectangle 1479"/>
          <p:cNvSpPr>
            <a:spLocks noChangeArrowheads="1"/>
          </p:cNvSpPr>
          <p:nvPr/>
        </p:nvSpPr>
        <p:spPr bwMode="auto">
          <a:xfrm>
            <a:off x="707866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2" name="Rectangle 1480"/>
          <p:cNvSpPr>
            <a:spLocks noChangeArrowheads="1"/>
          </p:cNvSpPr>
          <p:nvPr/>
        </p:nvSpPr>
        <p:spPr bwMode="auto">
          <a:xfrm>
            <a:off x="7221538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3" name="Rectangle 1481"/>
          <p:cNvSpPr>
            <a:spLocks noChangeArrowheads="1"/>
          </p:cNvSpPr>
          <p:nvPr/>
        </p:nvSpPr>
        <p:spPr bwMode="auto">
          <a:xfrm>
            <a:off x="6670675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4" name="Rectangle 1482"/>
          <p:cNvSpPr>
            <a:spLocks noChangeArrowheads="1"/>
          </p:cNvSpPr>
          <p:nvPr/>
        </p:nvSpPr>
        <p:spPr bwMode="auto">
          <a:xfrm>
            <a:off x="653256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88" name="Rectangle 1496"/>
          <p:cNvSpPr>
            <a:spLocks noChangeArrowheads="1"/>
          </p:cNvSpPr>
          <p:nvPr/>
        </p:nvSpPr>
        <p:spPr bwMode="auto">
          <a:xfrm>
            <a:off x="6102350" y="3114675"/>
            <a:ext cx="30956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C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E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T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R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L</a:t>
            </a:r>
          </a:p>
        </p:txBody>
      </p:sp>
      <p:sp>
        <p:nvSpPr>
          <p:cNvPr id="9689" name="Rectangle 1497"/>
          <p:cNvSpPr>
            <a:spLocks noChangeArrowheads="1"/>
          </p:cNvSpPr>
          <p:nvPr/>
        </p:nvSpPr>
        <p:spPr bwMode="auto">
          <a:xfrm>
            <a:off x="709613" y="2203450"/>
            <a:ext cx="152400" cy="984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90" name="Rectangle 1498"/>
          <p:cNvSpPr>
            <a:spLocks noChangeArrowheads="1"/>
          </p:cNvSpPr>
          <p:nvPr/>
        </p:nvSpPr>
        <p:spPr bwMode="auto">
          <a:xfrm>
            <a:off x="768350" y="2081213"/>
            <a:ext cx="306388" cy="196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91" name="Rectangle 1499"/>
          <p:cNvSpPr>
            <a:spLocks noChangeArrowheads="1"/>
          </p:cNvSpPr>
          <p:nvPr/>
        </p:nvSpPr>
        <p:spPr bwMode="auto">
          <a:xfrm>
            <a:off x="1036638" y="2179638"/>
            <a:ext cx="266700" cy="49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698" name="Group 1506"/>
          <p:cNvGrpSpPr>
            <a:grpSpLocks/>
          </p:cNvGrpSpPr>
          <p:nvPr/>
        </p:nvGrpSpPr>
        <p:grpSpPr bwMode="auto">
          <a:xfrm flipV="1">
            <a:off x="1149350" y="1916113"/>
            <a:ext cx="77788" cy="263525"/>
            <a:chOff x="889" y="826"/>
            <a:chExt cx="92" cy="245"/>
          </a:xfrm>
        </p:grpSpPr>
        <p:sp>
          <p:nvSpPr>
            <p:cNvPr id="9692" name="Rectangle 1500"/>
            <p:cNvSpPr>
              <a:spLocks noChangeArrowheads="1"/>
            </p:cNvSpPr>
            <p:nvPr/>
          </p:nvSpPr>
          <p:spPr bwMode="auto">
            <a:xfrm>
              <a:off x="891" y="981"/>
              <a:ext cx="90" cy="9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94" name="AutoShape 1502"/>
            <p:cNvSpPr>
              <a:spLocks noChangeArrowheads="1"/>
            </p:cNvSpPr>
            <p:nvPr/>
          </p:nvSpPr>
          <p:spPr bwMode="auto">
            <a:xfrm>
              <a:off x="889" y="894"/>
              <a:ext cx="90" cy="9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96" name="Rectangle 1504"/>
            <p:cNvSpPr>
              <a:spLocks noChangeArrowheads="1"/>
            </p:cNvSpPr>
            <p:nvPr/>
          </p:nvSpPr>
          <p:spPr bwMode="auto">
            <a:xfrm>
              <a:off x="914" y="826"/>
              <a:ext cx="45" cy="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699" name="Rectangle 1507"/>
          <p:cNvSpPr>
            <a:spLocks noChangeArrowheads="1"/>
          </p:cNvSpPr>
          <p:nvPr/>
        </p:nvSpPr>
        <p:spPr bwMode="auto">
          <a:xfrm>
            <a:off x="704850" y="2228850"/>
            <a:ext cx="574675" cy="193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00" name="AutoShape 1508"/>
          <p:cNvSpPr>
            <a:spLocks noChangeArrowheads="1"/>
          </p:cNvSpPr>
          <p:nvPr/>
        </p:nvSpPr>
        <p:spPr bwMode="auto">
          <a:xfrm>
            <a:off x="806450" y="2103438"/>
            <a:ext cx="192088" cy="96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715" name="Group 1523"/>
          <p:cNvGrpSpPr>
            <a:grpSpLocks/>
          </p:cNvGrpSpPr>
          <p:nvPr/>
        </p:nvGrpSpPr>
        <p:grpSpPr bwMode="auto">
          <a:xfrm>
            <a:off x="547688" y="2058988"/>
            <a:ext cx="138113" cy="288925"/>
            <a:chOff x="1003" y="1066"/>
            <a:chExt cx="87" cy="182"/>
          </a:xfrm>
        </p:grpSpPr>
        <p:sp>
          <p:nvSpPr>
            <p:cNvPr id="9706" name="Oval 1514"/>
            <p:cNvSpPr>
              <a:spLocks noChangeAspect="1" noChangeArrowheads="1"/>
            </p:cNvSpPr>
            <p:nvPr/>
          </p:nvSpPr>
          <p:spPr bwMode="auto">
            <a:xfrm>
              <a:off x="1018" y="1066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7" name="Oval 1515"/>
            <p:cNvSpPr>
              <a:spLocks noChangeAspect="1" noChangeArrowheads="1"/>
            </p:cNvSpPr>
            <p:nvPr/>
          </p:nvSpPr>
          <p:spPr bwMode="auto">
            <a:xfrm>
              <a:off x="1025" y="1119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8" name="Line 1516"/>
            <p:cNvSpPr>
              <a:spLocks noChangeAspect="1" noChangeShapeType="1"/>
            </p:cNvSpPr>
            <p:nvPr/>
          </p:nvSpPr>
          <p:spPr bwMode="auto">
            <a:xfrm flipH="1">
              <a:off x="1003" y="1137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9" name="Line 1517"/>
            <p:cNvSpPr>
              <a:spLocks noChangeAspect="1" noChangeShapeType="1"/>
            </p:cNvSpPr>
            <p:nvPr/>
          </p:nvSpPr>
          <p:spPr bwMode="auto">
            <a:xfrm>
              <a:off x="1067" y="1143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717" name="Rectangle 1525"/>
          <p:cNvSpPr>
            <a:spLocks noChangeArrowheads="1"/>
          </p:cNvSpPr>
          <p:nvPr/>
        </p:nvSpPr>
        <p:spPr bwMode="auto">
          <a:xfrm>
            <a:off x="117475" y="3694113"/>
            <a:ext cx="9175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3. Contrôle </a:t>
            </a:r>
          </a:p>
        </p:txBody>
      </p:sp>
      <p:grpSp>
        <p:nvGrpSpPr>
          <p:cNvPr id="9718" name="Group 1526"/>
          <p:cNvGrpSpPr>
            <a:grpSpLocks/>
          </p:cNvGrpSpPr>
          <p:nvPr/>
        </p:nvGrpSpPr>
        <p:grpSpPr bwMode="auto">
          <a:xfrm>
            <a:off x="242888" y="3282950"/>
            <a:ext cx="542925" cy="368300"/>
            <a:chOff x="2388" y="119"/>
            <a:chExt cx="342" cy="232"/>
          </a:xfrm>
        </p:grpSpPr>
        <p:sp>
          <p:nvSpPr>
            <p:cNvPr id="9719" name="Line 1527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0" name="Oval 1528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1" name="Oval 1529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2" name="Line 1530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3" name="Line 1531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4" name="AutoShape 1532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5" name="Line 1533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726" name="mainfrm"/>
          <p:cNvSpPr>
            <a:spLocks noEditPoints="1" noChangeArrowheads="1"/>
          </p:cNvSpPr>
          <p:nvPr/>
        </p:nvSpPr>
        <p:spPr bwMode="auto">
          <a:xfrm>
            <a:off x="423863" y="3489325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27" name="Rectangle 1535"/>
          <p:cNvSpPr>
            <a:spLocks noChangeArrowheads="1"/>
          </p:cNvSpPr>
          <p:nvPr/>
        </p:nvSpPr>
        <p:spPr bwMode="auto">
          <a:xfrm>
            <a:off x="527050" y="3498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28" name="Rectangle 1536"/>
          <p:cNvSpPr>
            <a:spLocks noChangeArrowheads="1"/>
          </p:cNvSpPr>
          <p:nvPr/>
        </p:nvSpPr>
        <p:spPr bwMode="auto">
          <a:xfrm>
            <a:off x="388938" y="3498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29" name="Rectangle 1537"/>
          <p:cNvSpPr>
            <a:spLocks noChangeArrowheads="1"/>
          </p:cNvSpPr>
          <p:nvPr/>
        </p:nvSpPr>
        <p:spPr bwMode="auto">
          <a:xfrm>
            <a:off x="1335088" y="3776663"/>
            <a:ext cx="69215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70000"/>
              </a:lnSpc>
            </a:pPr>
            <a:r>
              <a:rPr lang="fr-FR" sz="1000" b="0"/>
              <a:t>4. Entrée</a:t>
            </a:r>
          </a:p>
        </p:txBody>
      </p:sp>
      <p:grpSp>
        <p:nvGrpSpPr>
          <p:cNvPr id="9730" name="Group 1538"/>
          <p:cNvGrpSpPr>
            <a:grpSpLocks/>
          </p:cNvGrpSpPr>
          <p:nvPr/>
        </p:nvGrpSpPr>
        <p:grpSpPr bwMode="auto">
          <a:xfrm>
            <a:off x="1462088" y="3213100"/>
            <a:ext cx="539750" cy="530225"/>
            <a:chOff x="1761" y="190"/>
            <a:chExt cx="340" cy="334"/>
          </a:xfrm>
        </p:grpSpPr>
        <p:grpSp>
          <p:nvGrpSpPr>
            <p:cNvPr id="9731" name="Group 1539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9732" name="Group 1540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9733" name="Group 1541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9734" name="Group 1542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9735" name="Freeform 1543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36" name="Freeform 1544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737" name="Group 1545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9738" name="Freeform 1546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39" name="Freeform 1547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9740" name="Group 1548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9741" name="Freeform 1549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2" name="Freeform 1550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743" name="Group 1551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9744" name="Group 1552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9745" name="Freeform 1553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6" name="Freeform 1554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7" name="Freeform 1555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8" name="Freeform 1556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9" name="Freeform 1557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50" name="Freeform 1558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51" name="Freeform 1559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9752" name="Group 1560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9753" name="Group 1561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9754" name="Freeform 1562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55" name="Freeform 1563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756" name="Group 1564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9757" name="Freeform 1565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58" name="Freeform 1566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9759" name="Group 1567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9760" name="Group 1568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9761" name="Group 1569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9762" name="Oval 1570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63" name="Oval 1571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64" name="Oval 1572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765" name="Group 1573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9766" name="Oval 1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767" name="Group 157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9768" name="Oval 15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69" name="Oval 15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770" name="Group 1578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9771" name="Oval 1579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72" name="Oval 1580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73" name="Oval 1581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774" name="Group 1582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9775" name="Oval 1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776" name="Group 15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9777" name="Oval 15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78" name="Oval 15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9779" name="Group 1587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9780" name="Group 1588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9781" name="Freeform 1589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9782" name="Group 1590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9783" name="Group 15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9784" name="Freeform 15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5" name="Freeform 15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6" name="Freeform 15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9787" name="Group 15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9788" name="Freeform 15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9" name="Freeform 15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90" name="Freeform 15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791" name="Group 1599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9792" name="Group 1600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9793" name="Group 16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9794" name="Group 160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9795" name="Freeform 16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796" name="Freeform 160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9797" name="Group 160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9798" name="Freeform 160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799" name="Freeform 160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800" name="Group 16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9801" name="Freeform 16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2" name="Freeform 16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3" name="Freeform 16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4" name="Freeform 16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9805" name="Group 1613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9806" name="Group 16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9807" name="Group 16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9808" name="Group 16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9809" name="Group 161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9810" name="Line 161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9811" name="Group 161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9812" name="Line 162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3" name="Line 162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4" name="Line 162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5" name="Line 162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6" name="Line 162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9817" name="Group 162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9818" name="Freeform 162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819" name="Freeform 162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820" name="Freeform 162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9821" name="Group 16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9822" name="Freeform 163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9823" name="Group 163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9824" name="Group 163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9825" name="Line 163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26" name="Line 163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27" name="Line 163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828" name="Group 16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9829" name="Line 163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0" name="Line 163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1" name="Line 163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832" name="Group 164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9833" name="Line 164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4" name="Line 164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5" name="Line 164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9836" name="Group 16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9837" name="Freeform 16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838" name="Oval 16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839" name="Group 16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9840" name="Freeform 16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41" name="Oval 16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9842" name="Rectangle 1650"/>
          <p:cNvSpPr>
            <a:spLocks noChangeArrowheads="1"/>
          </p:cNvSpPr>
          <p:nvPr/>
        </p:nvSpPr>
        <p:spPr bwMode="auto">
          <a:xfrm>
            <a:off x="1830388" y="3371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14" name="Rectangle 1422"/>
          <p:cNvSpPr>
            <a:spLocks noChangeArrowheads="1"/>
          </p:cNvSpPr>
          <p:nvPr/>
        </p:nvSpPr>
        <p:spPr bwMode="auto">
          <a:xfrm>
            <a:off x="2212975" y="3351213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43" name="Line 1651"/>
          <p:cNvSpPr>
            <a:spLocks noChangeShapeType="1"/>
          </p:cNvSpPr>
          <p:nvPr/>
        </p:nvSpPr>
        <p:spPr bwMode="auto">
          <a:xfrm flipH="1">
            <a:off x="2106613" y="334486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44" name="Line 1652"/>
          <p:cNvSpPr>
            <a:spLocks noChangeShapeType="1"/>
          </p:cNvSpPr>
          <p:nvPr/>
        </p:nvSpPr>
        <p:spPr bwMode="auto">
          <a:xfrm flipH="1">
            <a:off x="2106613" y="35258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45" name="Rectangle 1653"/>
          <p:cNvSpPr>
            <a:spLocks noChangeArrowheads="1"/>
          </p:cNvSpPr>
          <p:nvPr/>
        </p:nvSpPr>
        <p:spPr bwMode="auto">
          <a:xfrm>
            <a:off x="2189163" y="3352800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53" name="Rectangle 1661"/>
          <p:cNvSpPr>
            <a:spLocks noChangeArrowheads="1"/>
          </p:cNvSpPr>
          <p:nvPr/>
        </p:nvSpPr>
        <p:spPr bwMode="auto">
          <a:xfrm>
            <a:off x="5230813" y="3206750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54" name="Line 1662"/>
          <p:cNvSpPr>
            <a:spLocks noChangeShapeType="1"/>
          </p:cNvSpPr>
          <p:nvPr/>
        </p:nvSpPr>
        <p:spPr bwMode="auto">
          <a:xfrm flipH="1">
            <a:off x="5151438" y="321310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55" name="Line 1663"/>
          <p:cNvSpPr>
            <a:spLocks noChangeShapeType="1"/>
          </p:cNvSpPr>
          <p:nvPr/>
        </p:nvSpPr>
        <p:spPr bwMode="auto">
          <a:xfrm flipH="1">
            <a:off x="5153025" y="337026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59" name="Line 1667"/>
          <p:cNvSpPr>
            <a:spLocks noChangeShapeType="1"/>
          </p:cNvSpPr>
          <p:nvPr/>
        </p:nvSpPr>
        <p:spPr bwMode="auto">
          <a:xfrm flipH="1">
            <a:off x="7675563" y="329088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60" name="Line 1668"/>
          <p:cNvSpPr>
            <a:spLocks noChangeShapeType="1"/>
          </p:cNvSpPr>
          <p:nvPr/>
        </p:nvSpPr>
        <p:spPr bwMode="auto">
          <a:xfrm flipH="1">
            <a:off x="7675563" y="34607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61" name="Rectangle 1669"/>
          <p:cNvSpPr>
            <a:spLocks noChangeArrowheads="1"/>
          </p:cNvSpPr>
          <p:nvPr/>
        </p:nvSpPr>
        <p:spPr bwMode="auto">
          <a:xfrm>
            <a:off x="7785100" y="3295650"/>
            <a:ext cx="38100" cy="1571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49" name="Rectangle 1657"/>
          <p:cNvSpPr>
            <a:spLocks noChangeArrowheads="1"/>
          </p:cNvSpPr>
          <p:nvPr/>
        </p:nvSpPr>
        <p:spPr bwMode="auto">
          <a:xfrm rot="16200000">
            <a:off x="2647950" y="3206750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0" name="Rectangle 1678"/>
          <p:cNvSpPr>
            <a:spLocks noChangeArrowheads="1"/>
          </p:cNvSpPr>
          <p:nvPr/>
        </p:nvSpPr>
        <p:spPr bwMode="auto">
          <a:xfrm rot="5400000">
            <a:off x="2646363" y="3205163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1" name="Line 1679"/>
          <p:cNvSpPr>
            <a:spLocks noChangeShapeType="1"/>
          </p:cNvSpPr>
          <p:nvPr/>
        </p:nvSpPr>
        <p:spPr bwMode="auto">
          <a:xfrm rot="5400000" flipH="1">
            <a:off x="2684463" y="32321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72" name="Line 1680"/>
          <p:cNvSpPr>
            <a:spLocks noChangeShapeType="1"/>
          </p:cNvSpPr>
          <p:nvPr/>
        </p:nvSpPr>
        <p:spPr bwMode="auto">
          <a:xfrm rot="5400000" flipH="1">
            <a:off x="2503488" y="32321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73" name="Rectangle 1681"/>
          <p:cNvSpPr>
            <a:spLocks noChangeArrowheads="1"/>
          </p:cNvSpPr>
          <p:nvPr/>
        </p:nvSpPr>
        <p:spPr bwMode="auto">
          <a:xfrm rot="5400000">
            <a:off x="2651125" y="3194050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9" name="Rectangle 1687"/>
          <p:cNvSpPr>
            <a:spLocks noChangeArrowheads="1"/>
          </p:cNvSpPr>
          <p:nvPr/>
        </p:nvSpPr>
        <p:spPr bwMode="auto">
          <a:xfrm rot="5400000">
            <a:off x="5532438" y="3025775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0" name="Line 1688"/>
          <p:cNvSpPr>
            <a:spLocks noChangeShapeType="1"/>
          </p:cNvSpPr>
          <p:nvPr/>
        </p:nvSpPr>
        <p:spPr bwMode="auto">
          <a:xfrm rot="5400000" flipH="1">
            <a:off x="5567363" y="30559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1" name="Line 1689"/>
          <p:cNvSpPr>
            <a:spLocks noChangeShapeType="1"/>
          </p:cNvSpPr>
          <p:nvPr/>
        </p:nvSpPr>
        <p:spPr bwMode="auto">
          <a:xfrm rot="5400000" flipH="1">
            <a:off x="5392738" y="30559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2" name="Rectangle 1690"/>
          <p:cNvSpPr>
            <a:spLocks noChangeArrowheads="1"/>
          </p:cNvSpPr>
          <p:nvPr/>
        </p:nvSpPr>
        <p:spPr bwMode="auto">
          <a:xfrm rot="5400000">
            <a:off x="5534025" y="3005138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5" name="Rectangle 1693"/>
          <p:cNvSpPr>
            <a:spLocks noChangeArrowheads="1"/>
          </p:cNvSpPr>
          <p:nvPr/>
        </p:nvSpPr>
        <p:spPr bwMode="auto">
          <a:xfrm rot="16200000">
            <a:off x="8062913" y="2887663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7" name="Rectangle 1695"/>
          <p:cNvSpPr>
            <a:spLocks noChangeArrowheads="1"/>
          </p:cNvSpPr>
          <p:nvPr/>
        </p:nvSpPr>
        <p:spPr bwMode="auto">
          <a:xfrm rot="5400000">
            <a:off x="8064500" y="2924175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8" name="Line 1696"/>
          <p:cNvSpPr>
            <a:spLocks noChangeShapeType="1"/>
          </p:cNvSpPr>
          <p:nvPr/>
        </p:nvSpPr>
        <p:spPr bwMode="auto">
          <a:xfrm rot="5400000" flipH="1">
            <a:off x="8096250" y="29543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9" name="Line 1697"/>
          <p:cNvSpPr>
            <a:spLocks noChangeShapeType="1"/>
          </p:cNvSpPr>
          <p:nvPr/>
        </p:nvSpPr>
        <p:spPr bwMode="auto">
          <a:xfrm rot="5400000" flipH="1">
            <a:off x="7927975" y="29543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1" name="Rectangle 1699"/>
          <p:cNvSpPr>
            <a:spLocks noChangeArrowheads="1"/>
          </p:cNvSpPr>
          <p:nvPr/>
        </p:nvSpPr>
        <p:spPr bwMode="auto">
          <a:xfrm>
            <a:off x="9515475" y="4437063"/>
            <a:ext cx="5683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Clients</a:t>
            </a:r>
          </a:p>
        </p:txBody>
      </p:sp>
      <p:sp>
        <p:nvSpPr>
          <p:cNvPr id="9893" name="Rectangle 1701"/>
          <p:cNvSpPr>
            <a:spLocks noChangeArrowheads="1"/>
          </p:cNvSpPr>
          <p:nvPr/>
        </p:nvSpPr>
        <p:spPr bwMode="auto">
          <a:xfrm>
            <a:off x="7804150" y="24130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94" name="Freeform 1702"/>
          <p:cNvSpPr>
            <a:spLocks noChangeAspect="1"/>
          </p:cNvSpPr>
          <p:nvPr/>
        </p:nvSpPr>
        <p:spPr bwMode="auto">
          <a:xfrm>
            <a:off x="536575" y="2349500"/>
            <a:ext cx="85725" cy="42863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45" y="45"/>
              </a:cxn>
              <a:cxn ang="0">
                <a:pos x="0" y="45"/>
              </a:cxn>
            </a:cxnLst>
            <a:rect l="0" t="0" r="r" b="b"/>
            <a:pathLst>
              <a:path w="91" h="45">
                <a:moveTo>
                  <a:pt x="91" y="0"/>
                </a:moveTo>
                <a:lnTo>
                  <a:pt x="45" y="45"/>
                </a:lnTo>
                <a:lnTo>
                  <a:pt x="0" y="45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5" name="Freeform 1703"/>
          <p:cNvSpPr>
            <a:spLocks noChangeAspect="1"/>
          </p:cNvSpPr>
          <p:nvPr/>
        </p:nvSpPr>
        <p:spPr bwMode="auto">
          <a:xfrm flipH="1">
            <a:off x="615950" y="2349500"/>
            <a:ext cx="85725" cy="42863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45" y="45"/>
              </a:cxn>
              <a:cxn ang="0">
                <a:pos x="0" y="45"/>
              </a:cxn>
            </a:cxnLst>
            <a:rect l="0" t="0" r="r" b="b"/>
            <a:pathLst>
              <a:path w="91" h="45">
                <a:moveTo>
                  <a:pt x="91" y="0"/>
                </a:moveTo>
                <a:lnTo>
                  <a:pt x="45" y="45"/>
                </a:lnTo>
                <a:lnTo>
                  <a:pt x="0" y="45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901" name="Oval 1709"/>
          <p:cNvSpPr>
            <a:spLocks noChangeArrowheads="1"/>
          </p:cNvSpPr>
          <p:nvPr/>
        </p:nvSpPr>
        <p:spPr bwMode="auto">
          <a:xfrm>
            <a:off x="8010525" y="593090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3" name="Rectangle 2647"/>
          <p:cNvSpPr>
            <a:spLocks noChangeArrowheads="1"/>
          </p:cNvSpPr>
          <p:nvPr/>
        </p:nvSpPr>
        <p:spPr bwMode="auto">
          <a:xfrm>
            <a:off x="5426075" y="341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4" name="Rectangle 2648"/>
          <p:cNvSpPr>
            <a:spLocks noChangeArrowheads="1"/>
          </p:cNvSpPr>
          <p:nvPr/>
        </p:nvSpPr>
        <p:spPr bwMode="auto">
          <a:xfrm>
            <a:off x="5567363" y="341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6" name="Rectangle 2650"/>
          <p:cNvSpPr>
            <a:spLocks noChangeArrowheads="1"/>
          </p:cNvSpPr>
          <p:nvPr/>
        </p:nvSpPr>
        <p:spPr bwMode="auto">
          <a:xfrm>
            <a:off x="7937500" y="41417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7" name="Rectangle 2651"/>
          <p:cNvSpPr>
            <a:spLocks noChangeArrowheads="1"/>
          </p:cNvSpPr>
          <p:nvPr/>
        </p:nvSpPr>
        <p:spPr bwMode="auto">
          <a:xfrm>
            <a:off x="8078788" y="41417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8" name="Rectangle 2652"/>
          <p:cNvSpPr>
            <a:spLocks noChangeArrowheads="1"/>
          </p:cNvSpPr>
          <p:nvPr/>
        </p:nvSpPr>
        <p:spPr bwMode="auto">
          <a:xfrm>
            <a:off x="7937500" y="39989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0" name="Rectangle 2654"/>
          <p:cNvSpPr>
            <a:spLocks noChangeArrowheads="1"/>
          </p:cNvSpPr>
          <p:nvPr/>
        </p:nvSpPr>
        <p:spPr bwMode="auto">
          <a:xfrm>
            <a:off x="7867650" y="3490913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9" name="Rectangle 2653"/>
          <p:cNvSpPr>
            <a:spLocks noChangeArrowheads="1"/>
          </p:cNvSpPr>
          <p:nvPr/>
        </p:nvSpPr>
        <p:spPr bwMode="auto">
          <a:xfrm>
            <a:off x="8078788" y="39989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71" name="Group 2655"/>
          <p:cNvGrpSpPr>
            <a:grpSpLocks/>
          </p:cNvGrpSpPr>
          <p:nvPr/>
        </p:nvGrpSpPr>
        <p:grpSpPr bwMode="auto">
          <a:xfrm>
            <a:off x="7923213" y="3879850"/>
            <a:ext cx="320675" cy="42863"/>
            <a:chOff x="1761" y="2719"/>
            <a:chExt cx="202" cy="27"/>
          </a:xfrm>
        </p:grpSpPr>
        <p:sp>
          <p:nvSpPr>
            <p:cNvPr id="11872" name="Rectangle 2656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73" name="Rectangle 2657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74" name="Rectangle 2658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875" name="Rectangle 2659"/>
          <p:cNvSpPr>
            <a:spLocks noChangeArrowheads="1"/>
          </p:cNvSpPr>
          <p:nvPr/>
        </p:nvSpPr>
        <p:spPr bwMode="auto">
          <a:xfrm>
            <a:off x="7943850" y="37068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6" name="Rectangle 2660"/>
          <p:cNvSpPr>
            <a:spLocks noChangeArrowheads="1"/>
          </p:cNvSpPr>
          <p:nvPr/>
        </p:nvSpPr>
        <p:spPr bwMode="auto">
          <a:xfrm>
            <a:off x="8085138" y="3694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7" name="Rectangle 2661"/>
          <p:cNvSpPr>
            <a:spLocks noChangeArrowheads="1"/>
          </p:cNvSpPr>
          <p:nvPr/>
        </p:nvSpPr>
        <p:spPr bwMode="auto">
          <a:xfrm>
            <a:off x="7943850" y="35639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8" name="Rectangle 2662"/>
          <p:cNvSpPr>
            <a:spLocks noChangeArrowheads="1"/>
          </p:cNvSpPr>
          <p:nvPr/>
        </p:nvSpPr>
        <p:spPr bwMode="auto">
          <a:xfrm>
            <a:off x="8085138" y="35639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87" name="Rectangle 591"/>
          <p:cNvSpPr>
            <a:spLocks noChangeArrowheads="1"/>
          </p:cNvSpPr>
          <p:nvPr/>
        </p:nvSpPr>
        <p:spPr bwMode="auto">
          <a:xfrm>
            <a:off x="7837488" y="3097213"/>
            <a:ext cx="39688" cy="1724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88" name="Rectangle 592"/>
          <p:cNvSpPr>
            <a:spLocks noChangeArrowheads="1"/>
          </p:cNvSpPr>
          <p:nvPr/>
        </p:nvSpPr>
        <p:spPr bwMode="auto">
          <a:xfrm>
            <a:off x="8285163" y="3097213"/>
            <a:ext cx="39688" cy="1724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9" name="Rectangle 2663"/>
          <p:cNvSpPr>
            <a:spLocks noChangeArrowheads="1"/>
          </p:cNvSpPr>
          <p:nvPr/>
        </p:nvSpPr>
        <p:spPr bwMode="auto">
          <a:xfrm>
            <a:off x="7907338" y="3835400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78" name="Rectangle 582"/>
          <p:cNvSpPr>
            <a:spLocks noChangeArrowheads="1"/>
          </p:cNvSpPr>
          <p:nvPr/>
        </p:nvSpPr>
        <p:spPr bwMode="auto">
          <a:xfrm>
            <a:off x="7905750" y="4281488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80" name="Group 2664"/>
          <p:cNvGrpSpPr>
            <a:grpSpLocks/>
          </p:cNvGrpSpPr>
          <p:nvPr/>
        </p:nvGrpSpPr>
        <p:grpSpPr bwMode="auto">
          <a:xfrm>
            <a:off x="7923213" y="3451225"/>
            <a:ext cx="320675" cy="42863"/>
            <a:chOff x="1761" y="2719"/>
            <a:chExt cx="202" cy="27"/>
          </a:xfrm>
        </p:grpSpPr>
        <p:sp>
          <p:nvSpPr>
            <p:cNvPr id="11881" name="Rectangle 2665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82" name="Rectangle 2666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83" name="Rectangle 2667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884" name="Rectangle 2668"/>
          <p:cNvSpPr>
            <a:spLocks noChangeArrowheads="1"/>
          </p:cNvSpPr>
          <p:nvPr/>
        </p:nvSpPr>
        <p:spPr bwMode="auto">
          <a:xfrm>
            <a:off x="7943850" y="3278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5" name="Rectangle 2669"/>
          <p:cNvSpPr>
            <a:spLocks noChangeArrowheads="1"/>
          </p:cNvSpPr>
          <p:nvPr/>
        </p:nvSpPr>
        <p:spPr bwMode="auto">
          <a:xfrm>
            <a:off x="8085138" y="32718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6" name="Rectangle 2670"/>
          <p:cNvSpPr>
            <a:spLocks noChangeArrowheads="1"/>
          </p:cNvSpPr>
          <p:nvPr/>
        </p:nvSpPr>
        <p:spPr bwMode="auto">
          <a:xfrm>
            <a:off x="7943850" y="3135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7" name="Rectangle 2671"/>
          <p:cNvSpPr>
            <a:spLocks noChangeArrowheads="1"/>
          </p:cNvSpPr>
          <p:nvPr/>
        </p:nvSpPr>
        <p:spPr bwMode="auto">
          <a:xfrm>
            <a:off x="8085138" y="3135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8" name="Rectangle 2672"/>
          <p:cNvSpPr>
            <a:spLocks noChangeArrowheads="1"/>
          </p:cNvSpPr>
          <p:nvPr/>
        </p:nvSpPr>
        <p:spPr bwMode="auto">
          <a:xfrm>
            <a:off x="7910513" y="3413125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96" name="Line 2680"/>
          <p:cNvSpPr>
            <a:spLocks noChangeShapeType="1"/>
          </p:cNvSpPr>
          <p:nvPr/>
        </p:nvSpPr>
        <p:spPr bwMode="auto">
          <a:xfrm>
            <a:off x="9766300" y="4724400"/>
            <a:ext cx="0" cy="504825"/>
          </a:xfrm>
          <a:prstGeom prst="line">
            <a:avLst/>
          </a:prstGeom>
          <a:ln w="25400">
            <a:prstDash val="sysDash"/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897" name="Line 2681"/>
          <p:cNvSpPr>
            <a:spLocks noChangeShapeType="1"/>
          </p:cNvSpPr>
          <p:nvPr/>
        </p:nvSpPr>
        <p:spPr bwMode="auto">
          <a:xfrm>
            <a:off x="9478963" y="4724400"/>
            <a:ext cx="0" cy="5048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898" name="Freeform 2682"/>
          <p:cNvSpPr>
            <a:spLocks/>
          </p:cNvSpPr>
          <p:nvPr/>
        </p:nvSpPr>
        <p:spPr bwMode="auto">
          <a:xfrm>
            <a:off x="8470900" y="5876925"/>
            <a:ext cx="1295400" cy="144463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91"/>
              </a:cxn>
              <a:cxn ang="0">
                <a:pos x="0" y="91"/>
              </a:cxn>
            </a:cxnLst>
            <a:rect l="0" t="0" r="r" b="b"/>
            <a:pathLst>
              <a:path w="816" h="91">
                <a:moveTo>
                  <a:pt x="816" y="0"/>
                </a:moveTo>
                <a:lnTo>
                  <a:pt x="816" y="91"/>
                </a:lnTo>
                <a:lnTo>
                  <a:pt x="0" y="91"/>
                </a:lnTo>
              </a:path>
            </a:pathLst>
          </a:custGeom>
          <a:ln w="25400">
            <a:prstDash val="sysDash"/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0" name="Freeform 2684"/>
          <p:cNvSpPr>
            <a:spLocks/>
          </p:cNvSpPr>
          <p:nvPr/>
        </p:nvSpPr>
        <p:spPr bwMode="auto">
          <a:xfrm>
            <a:off x="8470900" y="5829300"/>
            <a:ext cx="1079500" cy="73025"/>
          </a:xfrm>
          <a:custGeom>
            <a:avLst/>
            <a:gdLst/>
            <a:ahLst/>
            <a:cxnLst>
              <a:cxn ang="0">
                <a:pos x="680" y="0"/>
              </a:cxn>
              <a:cxn ang="0">
                <a:pos x="680" y="46"/>
              </a:cxn>
              <a:cxn ang="0">
                <a:pos x="0" y="46"/>
              </a:cxn>
            </a:cxnLst>
            <a:rect l="0" t="0" r="r" b="b"/>
            <a:pathLst>
              <a:path w="680" h="46">
                <a:moveTo>
                  <a:pt x="680" y="0"/>
                </a:moveTo>
                <a:lnTo>
                  <a:pt x="680" y="46"/>
                </a:lnTo>
                <a:lnTo>
                  <a:pt x="0" y="46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01" name="Line 2685"/>
          <p:cNvSpPr>
            <a:spLocks noChangeShapeType="1"/>
          </p:cNvSpPr>
          <p:nvPr/>
        </p:nvSpPr>
        <p:spPr bwMode="auto">
          <a:xfrm flipV="1">
            <a:off x="8255000" y="5454650"/>
            <a:ext cx="0" cy="215900"/>
          </a:xfrm>
          <a:prstGeom prst="line">
            <a:avLst/>
          </a:prstGeom>
          <a:ln w="25400">
            <a:prstDash val="sysDash"/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2" name="Line 2686"/>
          <p:cNvSpPr>
            <a:spLocks noChangeShapeType="1"/>
          </p:cNvSpPr>
          <p:nvPr/>
        </p:nvSpPr>
        <p:spPr bwMode="auto">
          <a:xfrm flipV="1">
            <a:off x="8039100" y="2565400"/>
            <a:ext cx="0" cy="287338"/>
          </a:xfrm>
          <a:prstGeom prst="line">
            <a:avLst/>
          </a:prstGeom>
          <a:ln w="25400"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3" name="Freeform 2687"/>
          <p:cNvSpPr>
            <a:spLocks/>
          </p:cNvSpPr>
          <p:nvPr/>
        </p:nvSpPr>
        <p:spPr bwMode="auto">
          <a:xfrm>
            <a:off x="8039100" y="1000108"/>
            <a:ext cx="619150" cy="1060468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ln w="2540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5" name="Line 2689"/>
          <p:cNvSpPr>
            <a:spLocks noChangeShapeType="1"/>
          </p:cNvSpPr>
          <p:nvPr/>
        </p:nvSpPr>
        <p:spPr bwMode="auto">
          <a:xfrm>
            <a:off x="9729820" y="1700213"/>
            <a:ext cx="0" cy="1584325"/>
          </a:xfrm>
          <a:prstGeom prst="line">
            <a:avLst/>
          </a:prstGeom>
          <a:ln w="25400"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6" name="Line 2690"/>
          <p:cNvSpPr>
            <a:spLocks noChangeShapeType="1"/>
          </p:cNvSpPr>
          <p:nvPr/>
        </p:nvSpPr>
        <p:spPr bwMode="auto">
          <a:xfrm flipH="1">
            <a:off x="5949950" y="5876925"/>
            <a:ext cx="1728788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08" name="Line 2692"/>
          <p:cNvSpPr>
            <a:spLocks noChangeShapeType="1"/>
          </p:cNvSpPr>
          <p:nvPr/>
        </p:nvSpPr>
        <p:spPr bwMode="auto">
          <a:xfrm flipH="1">
            <a:off x="3862388" y="5876925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09" name="Line 2693"/>
          <p:cNvSpPr>
            <a:spLocks noChangeShapeType="1"/>
          </p:cNvSpPr>
          <p:nvPr/>
        </p:nvSpPr>
        <p:spPr bwMode="auto">
          <a:xfrm flipV="1">
            <a:off x="5591175" y="5157788"/>
            <a:ext cx="0" cy="503238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0" name="Line 2694"/>
          <p:cNvSpPr>
            <a:spLocks noChangeShapeType="1"/>
          </p:cNvSpPr>
          <p:nvPr/>
        </p:nvSpPr>
        <p:spPr bwMode="auto">
          <a:xfrm flipV="1">
            <a:off x="5591175" y="2708275"/>
            <a:ext cx="0" cy="28733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1" name="Freeform 2695"/>
          <p:cNvSpPr>
            <a:spLocks/>
          </p:cNvSpPr>
          <p:nvPr/>
        </p:nvSpPr>
        <p:spPr bwMode="auto">
          <a:xfrm>
            <a:off x="5591175" y="692150"/>
            <a:ext cx="503238" cy="1511300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2" name="Freeform 2696"/>
          <p:cNvSpPr>
            <a:spLocks/>
          </p:cNvSpPr>
          <p:nvPr/>
        </p:nvSpPr>
        <p:spPr bwMode="auto">
          <a:xfrm>
            <a:off x="7318375" y="620713"/>
            <a:ext cx="288925" cy="2447925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182" y="0"/>
              </a:cxn>
              <a:cxn ang="0">
                <a:pos x="182" y="590"/>
              </a:cxn>
              <a:cxn ang="0">
                <a:pos x="0" y="590"/>
              </a:cxn>
              <a:cxn ang="0">
                <a:pos x="0" y="1542"/>
              </a:cxn>
            </a:cxnLst>
            <a:rect l="0" t="0" r="r" b="b"/>
            <a:pathLst>
              <a:path w="182" h="1542">
                <a:moveTo>
                  <a:pt x="91" y="0"/>
                </a:moveTo>
                <a:lnTo>
                  <a:pt x="182" y="0"/>
                </a:lnTo>
                <a:lnTo>
                  <a:pt x="182" y="590"/>
                </a:lnTo>
                <a:lnTo>
                  <a:pt x="0" y="590"/>
                </a:lnTo>
                <a:lnTo>
                  <a:pt x="0" y="1542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3" name="Line 2697"/>
          <p:cNvSpPr>
            <a:spLocks noChangeShapeType="1"/>
          </p:cNvSpPr>
          <p:nvPr/>
        </p:nvSpPr>
        <p:spPr bwMode="auto">
          <a:xfrm>
            <a:off x="7502525" y="3381375"/>
            <a:ext cx="252413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4" name="Freeform 2698"/>
          <p:cNvSpPr>
            <a:spLocks/>
          </p:cNvSpPr>
          <p:nvPr/>
        </p:nvSpPr>
        <p:spPr bwMode="auto">
          <a:xfrm>
            <a:off x="2709863" y="5373688"/>
            <a:ext cx="431800" cy="503238"/>
          </a:xfrm>
          <a:custGeom>
            <a:avLst/>
            <a:gdLst/>
            <a:ahLst/>
            <a:cxnLst>
              <a:cxn ang="0">
                <a:pos x="272" y="317"/>
              </a:cxn>
              <a:cxn ang="0">
                <a:pos x="0" y="317"/>
              </a:cxn>
              <a:cxn ang="0">
                <a:pos x="0" y="0"/>
              </a:cxn>
            </a:cxnLst>
            <a:rect l="0" t="0" r="r" b="b"/>
            <a:pathLst>
              <a:path w="272" h="317">
                <a:moveTo>
                  <a:pt x="272" y="317"/>
                </a:moveTo>
                <a:lnTo>
                  <a:pt x="0" y="317"/>
                </a:lnTo>
                <a:lnTo>
                  <a:pt x="0" y="0"/>
                </a:lnTo>
              </a:path>
            </a:pathLst>
          </a:custGeom>
          <a:noFill/>
          <a:ln w="31750" cap="flat" cmpd="sng">
            <a:solidFill>
              <a:srgbClr val="FFFF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6" name="Line 2700"/>
          <p:cNvSpPr>
            <a:spLocks noChangeShapeType="1"/>
          </p:cNvSpPr>
          <p:nvPr/>
        </p:nvSpPr>
        <p:spPr bwMode="auto">
          <a:xfrm flipV="1">
            <a:off x="2709863" y="2636838"/>
            <a:ext cx="0" cy="4318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7" name="Line 2701"/>
          <p:cNvSpPr>
            <a:spLocks noChangeShapeType="1"/>
          </p:cNvSpPr>
          <p:nvPr/>
        </p:nvSpPr>
        <p:spPr bwMode="auto">
          <a:xfrm flipV="1">
            <a:off x="2565400" y="2636838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8" name="Line 2702"/>
          <p:cNvSpPr>
            <a:spLocks noChangeShapeType="1"/>
          </p:cNvSpPr>
          <p:nvPr/>
        </p:nvSpPr>
        <p:spPr bwMode="auto">
          <a:xfrm flipH="1">
            <a:off x="1485900" y="2276475"/>
            <a:ext cx="1008063" cy="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9" name="Line 2703"/>
          <p:cNvSpPr>
            <a:spLocks noChangeShapeType="1"/>
          </p:cNvSpPr>
          <p:nvPr/>
        </p:nvSpPr>
        <p:spPr bwMode="auto">
          <a:xfrm flipH="1">
            <a:off x="1485900" y="2133600"/>
            <a:ext cx="10080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0" name="Line 2704"/>
          <p:cNvSpPr>
            <a:spLocks noChangeShapeType="1"/>
          </p:cNvSpPr>
          <p:nvPr/>
        </p:nvSpPr>
        <p:spPr bwMode="auto">
          <a:xfrm rot="5400000" flipV="1">
            <a:off x="1919288" y="622300"/>
            <a:ext cx="0" cy="4318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1" name="Line 2705"/>
          <p:cNvSpPr>
            <a:spLocks noChangeShapeType="1"/>
          </p:cNvSpPr>
          <p:nvPr/>
        </p:nvSpPr>
        <p:spPr bwMode="auto">
          <a:xfrm rot="5400000" flipV="1">
            <a:off x="1917700" y="76517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2" name="Line 2706"/>
          <p:cNvSpPr>
            <a:spLocks noChangeShapeType="1"/>
          </p:cNvSpPr>
          <p:nvPr/>
        </p:nvSpPr>
        <p:spPr bwMode="auto">
          <a:xfrm flipV="1">
            <a:off x="982663" y="1268413"/>
            <a:ext cx="0" cy="4318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3" name="Line 2707"/>
          <p:cNvSpPr>
            <a:spLocks noChangeShapeType="1"/>
          </p:cNvSpPr>
          <p:nvPr/>
        </p:nvSpPr>
        <p:spPr bwMode="auto">
          <a:xfrm flipV="1">
            <a:off x="838200" y="126682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4" name="Line 2708"/>
          <p:cNvSpPr>
            <a:spLocks noChangeShapeType="1"/>
          </p:cNvSpPr>
          <p:nvPr/>
        </p:nvSpPr>
        <p:spPr bwMode="auto">
          <a:xfrm rot="5400000" flipV="1">
            <a:off x="3432175" y="622300"/>
            <a:ext cx="0" cy="4318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5" name="Line 2709"/>
          <p:cNvSpPr>
            <a:spLocks noChangeShapeType="1"/>
          </p:cNvSpPr>
          <p:nvPr/>
        </p:nvSpPr>
        <p:spPr bwMode="auto">
          <a:xfrm rot="5400000" flipV="1">
            <a:off x="3430588" y="76517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6" name="Line 2710"/>
          <p:cNvSpPr>
            <a:spLocks noChangeShapeType="1"/>
          </p:cNvSpPr>
          <p:nvPr/>
        </p:nvSpPr>
        <p:spPr bwMode="auto">
          <a:xfrm>
            <a:off x="4581525" y="1412875"/>
            <a:ext cx="0" cy="2159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7" name="Line 2711"/>
          <p:cNvSpPr>
            <a:spLocks noChangeShapeType="1"/>
          </p:cNvSpPr>
          <p:nvPr/>
        </p:nvSpPr>
        <p:spPr bwMode="auto">
          <a:xfrm>
            <a:off x="4437063" y="1411288"/>
            <a:ext cx="0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8" name="Line 2712"/>
          <p:cNvSpPr>
            <a:spLocks noChangeShapeType="1"/>
          </p:cNvSpPr>
          <p:nvPr/>
        </p:nvSpPr>
        <p:spPr bwMode="auto">
          <a:xfrm>
            <a:off x="4581525" y="2708275"/>
            <a:ext cx="0" cy="2159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1" name="Freeform 2715"/>
          <p:cNvSpPr>
            <a:spLocks/>
          </p:cNvSpPr>
          <p:nvPr/>
        </p:nvSpPr>
        <p:spPr bwMode="auto">
          <a:xfrm>
            <a:off x="4670425" y="2708275"/>
            <a:ext cx="719138" cy="1588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36" y="227"/>
              </a:cxn>
              <a:cxn ang="0">
                <a:pos x="136" y="91"/>
              </a:cxn>
              <a:cxn ang="0">
                <a:pos x="453" y="91"/>
              </a:cxn>
              <a:cxn ang="0">
                <a:pos x="453" y="0"/>
              </a:cxn>
            </a:cxnLst>
            <a:rect l="0" t="0" r="r" b="b"/>
            <a:pathLst>
              <a:path w="453" h="227">
                <a:moveTo>
                  <a:pt x="0" y="227"/>
                </a:moveTo>
                <a:lnTo>
                  <a:pt x="136" y="227"/>
                </a:lnTo>
                <a:lnTo>
                  <a:pt x="136" y="91"/>
                </a:lnTo>
                <a:lnTo>
                  <a:pt x="453" y="91"/>
                </a:lnTo>
                <a:lnTo>
                  <a:pt x="453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2" name="Line 2716"/>
          <p:cNvSpPr>
            <a:spLocks noChangeShapeType="1"/>
          </p:cNvSpPr>
          <p:nvPr/>
        </p:nvSpPr>
        <p:spPr bwMode="auto">
          <a:xfrm>
            <a:off x="4870450" y="3284538"/>
            <a:ext cx="252413" cy="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3" name="Freeform 2717"/>
          <p:cNvSpPr>
            <a:spLocks/>
          </p:cNvSpPr>
          <p:nvPr/>
        </p:nvSpPr>
        <p:spPr bwMode="auto">
          <a:xfrm>
            <a:off x="5475288" y="549275"/>
            <a:ext cx="503238" cy="2016125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4" name="Freeform 2718"/>
          <p:cNvSpPr>
            <a:spLocks/>
          </p:cNvSpPr>
          <p:nvPr/>
        </p:nvSpPr>
        <p:spPr bwMode="auto">
          <a:xfrm>
            <a:off x="7534275" y="693738"/>
            <a:ext cx="288925" cy="2447925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182" y="0"/>
              </a:cxn>
              <a:cxn ang="0">
                <a:pos x="182" y="590"/>
              </a:cxn>
              <a:cxn ang="0">
                <a:pos x="0" y="590"/>
              </a:cxn>
              <a:cxn ang="0">
                <a:pos x="0" y="1542"/>
              </a:cxn>
            </a:cxnLst>
            <a:rect l="0" t="0" r="r" b="b"/>
            <a:pathLst>
              <a:path w="182" h="1542">
                <a:moveTo>
                  <a:pt x="91" y="0"/>
                </a:moveTo>
                <a:lnTo>
                  <a:pt x="182" y="0"/>
                </a:lnTo>
                <a:lnTo>
                  <a:pt x="182" y="590"/>
                </a:lnTo>
                <a:lnTo>
                  <a:pt x="0" y="590"/>
                </a:lnTo>
                <a:lnTo>
                  <a:pt x="0" y="1542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5" name="Freeform 2719"/>
          <p:cNvSpPr>
            <a:spLocks/>
          </p:cNvSpPr>
          <p:nvPr/>
        </p:nvSpPr>
        <p:spPr bwMode="auto">
          <a:xfrm>
            <a:off x="7605713" y="2565400"/>
            <a:ext cx="288925" cy="719138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36" y="227"/>
              </a:cxn>
              <a:cxn ang="0">
                <a:pos x="136" y="91"/>
              </a:cxn>
              <a:cxn ang="0">
                <a:pos x="453" y="91"/>
              </a:cxn>
              <a:cxn ang="0">
                <a:pos x="453" y="0"/>
              </a:cxn>
            </a:cxnLst>
            <a:rect l="0" t="0" r="r" b="b"/>
            <a:pathLst>
              <a:path w="453" h="227">
                <a:moveTo>
                  <a:pt x="0" y="227"/>
                </a:moveTo>
                <a:lnTo>
                  <a:pt x="136" y="227"/>
                </a:lnTo>
                <a:lnTo>
                  <a:pt x="136" y="91"/>
                </a:lnTo>
                <a:lnTo>
                  <a:pt x="453" y="91"/>
                </a:lnTo>
                <a:lnTo>
                  <a:pt x="453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6" name="Freeform 2720"/>
          <p:cNvSpPr>
            <a:spLocks/>
          </p:cNvSpPr>
          <p:nvPr/>
        </p:nvSpPr>
        <p:spPr bwMode="auto">
          <a:xfrm>
            <a:off x="8178800" y="1239838"/>
            <a:ext cx="503238" cy="820738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7" name="Line 2721"/>
          <p:cNvSpPr>
            <a:spLocks noChangeShapeType="1"/>
          </p:cNvSpPr>
          <p:nvPr/>
        </p:nvSpPr>
        <p:spPr bwMode="auto">
          <a:xfrm>
            <a:off x="9444068" y="1700213"/>
            <a:ext cx="0" cy="1584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8" name="Freeform 2722"/>
          <p:cNvSpPr>
            <a:spLocks/>
          </p:cNvSpPr>
          <p:nvPr/>
        </p:nvSpPr>
        <p:spPr bwMode="auto">
          <a:xfrm>
            <a:off x="2278063" y="5445125"/>
            <a:ext cx="215900" cy="504825"/>
          </a:xfrm>
          <a:custGeom>
            <a:avLst/>
            <a:gdLst/>
            <a:ahLst/>
            <a:cxnLst>
              <a:cxn ang="0">
                <a:pos x="136" y="0"/>
              </a:cxn>
              <a:cxn ang="0">
                <a:pos x="136" y="318"/>
              </a:cxn>
              <a:cxn ang="0">
                <a:pos x="0" y="318"/>
              </a:cxn>
            </a:cxnLst>
            <a:rect l="0" t="0" r="r" b="b"/>
            <a:pathLst>
              <a:path w="136" h="318">
                <a:moveTo>
                  <a:pt x="136" y="0"/>
                </a:moveTo>
                <a:lnTo>
                  <a:pt x="136" y="318"/>
                </a:lnTo>
                <a:lnTo>
                  <a:pt x="0" y="31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9" name="Line 2723"/>
          <p:cNvSpPr>
            <a:spLocks noChangeShapeType="1"/>
          </p:cNvSpPr>
          <p:nvPr/>
        </p:nvSpPr>
        <p:spPr bwMode="auto">
          <a:xfrm flipH="1">
            <a:off x="1198563" y="5949950"/>
            <a:ext cx="3587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0" name="Line 2724"/>
          <p:cNvSpPr>
            <a:spLocks noChangeShapeType="1"/>
          </p:cNvSpPr>
          <p:nvPr/>
        </p:nvSpPr>
        <p:spPr bwMode="auto">
          <a:xfrm flipV="1">
            <a:off x="622300" y="5084763"/>
            <a:ext cx="0" cy="503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1" name="Line 2725"/>
          <p:cNvSpPr>
            <a:spLocks noChangeShapeType="1"/>
          </p:cNvSpPr>
          <p:nvPr/>
        </p:nvSpPr>
        <p:spPr bwMode="auto">
          <a:xfrm flipV="1">
            <a:off x="549275" y="39179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2" name="Line 2726"/>
          <p:cNvSpPr>
            <a:spLocks noChangeShapeType="1"/>
          </p:cNvSpPr>
          <p:nvPr/>
        </p:nvSpPr>
        <p:spPr bwMode="auto">
          <a:xfrm rot="5400000" flipV="1">
            <a:off x="1125538" y="3357563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3" name="Line 2727"/>
          <p:cNvSpPr>
            <a:spLocks noChangeShapeType="1"/>
          </p:cNvSpPr>
          <p:nvPr/>
        </p:nvSpPr>
        <p:spPr bwMode="auto">
          <a:xfrm>
            <a:off x="1954213" y="3429000"/>
            <a:ext cx="2524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6" name="Freeform 2730"/>
          <p:cNvSpPr>
            <a:spLocks/>
          </p:cNvSpPr>
          <p:nvPr/>
        </p:nvSpPr>
        <p:spPr bwMode="auto">
          <a:xfrm>
            <a:off x="2638425" y="5373688"/>
            <a:ext cx="431800" cy="719138"/>
          </a:xfrm>
          <a:custGeom>
            <a:avLst/>
            <a:gdLst/>
            <a:ahLst/>
            <a:cxnLst>
              <a:cxn ang="0">
                <a:pos x="272" y="317"/>
              </a:cxn>
              <a:cxn ang="0">
                <a:pos x="0" y="317"/>
              </a:cxn>
              <a:cxn ang="0">
                <a:pos x="0" y="0"/>
              </a:cxn>
            </a:cxnLst>
            <a:rect l="0" t="0" r="r" b="b"/>
            <a:pathLst>
              <a:path w="272" h="317">
                <a:moveTo>
                  <a:pt x="272" y="317"/>
                </a:moveTo>
                <a:lnTo>
                  <a:pt x="0" y="317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7" name="Freeform 2731"/>
          <p:cNvSpPr>
            <a:spLocks/>
          </p:cNvSpPr>
          <p:nvPr/>
        </p:nvSpPr>
        <p:spPr bwMode="auto">
          <a:xfrm>
            <a:off x="6022975" y="5229225"/>
            <a:ext cx="1655763" cy="504825"/>
          </a:xfrm>
          <a:custGeom>
            <a:avLst/>
            <a:gdLst/>
            <a:ahLst/>
            <a:cxnLst>
              <a:cxn ang="0">
                <a:pos x="771" y="0"/>
              </a:cxn>
              <a:cxn ang="0">
                <a:pos x="408" y="0"/>
              </a:cxn>
              <a:cxn ang="0">
                <a:pos x="408" y="499"/>
              </a:cxn>
              <a:cxn ang="0">
                <a:pos x="0" y="499"/>
              </a:cxn>
            </a:cxnLst>
            <a:rect l="0" t="0" r="r" b="b"/>
            <a:pathLst>
              <a:path w="771" h="499">
                <a:moveTo>
                  <a:pt x="771" y="0"/>
                </a:moveTo>
                <a:lnTo>
                  <a:pt x="408" y="0"/>
                </a:lnTo>
                <a:lnTo>
                  <a:pt x="408" y="499"/>
                </a:lnTo>
                <a:lnTo>
                  <a:pt x="0" y="499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9" name="Freeform 2733"/>
          <p:cNvSpPr>
            <a:spLocks/>
          </p:cNvSpPr>
          <p:nvPr/>
        </p:nvSpPr>
        <p:spPr bwMode="auto">
          <a:xfrm>
            <a:off x="4149725" y="5157788"/>
            <a:ext cx="1223963" cy="792163"/>
          </a:xfrm>
          <a:custGeom>
            <a:avLst/>
            <a:gdLst/>
            <a:ahLst/>
            <a:cxnLst>
              <a:cxn ang="0">
                <a:pos x="771" y="0"/>
              </a:cxn>
              <a:cxn ang="0">
                <a:pos x="408" y="0"/>
              </a:cxn>
              <a:cxn ang="0">
                <a:pos x="408" y="499"/>
              </a:cxn>
              <a:cxn ang="0">
                <a:pos x="0" y="499"/>
              </a:cxn>
            </a:cxnLst>
            <a:rect l="0" t="0" r="r" b="b"/>
            <a:pathLst>
              <a:path w="771" h="499">
                <a:moveTo>
                  <a:pt x="771" y="0"/>
                </a:moveTo>
                <a:lnTo>
                  <a:pt x="408" y="0"/>
                </a:lnTo>
                <a:lnTo>
                  <a:pt x="408" y="499"/>
                </a:lnTo>
                <a:lnTo>
                  <a:pt x="0" y="499"/>
                </a:lnTo>
              </a:path>
            </a:pathLst>
          </a:custGeom>
          <a:noFill/>
          <a:ln w="31750" cap="flat" cmpd="sng">
            <a:solidFill>
              <a:srgbClr val="FFFF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03" name="ZoneTexte 1002"/>
          <p:cNvSpPr txBox="1"/>
          <p:nvPr/>
        </p:nvSpPr>
        <p:spPr>
          <a:xfrm>
            <a:off x="5086350" y="2801616"/>
            <a:ext cx="2646943" cy="3416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verte : 11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04" name="ZoneTexte 1003"/>
          <p:cNvSpPr txBox="1"/>
          <p:nvPr/>
        </p:nvSpPr>
        <p:spPr>
          <a:xfrm>
            <a:off x="2514582" y="1500174"/>
            <a:ext cx="2749471" cy="3416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rouge : 51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05" name="ZoneTexte 1004"/>
          <p:cNvSpPr txBox="1"/>
          <p:nvPr/>
        </p:nvSpPr>
        <p:spPr>
          <a:xfrm>
            <a:off x="228566" y="2857496"/>
            <a:ext cx="2672526" cy="341632"/>
          </a:xfrm>
          <a:prstGeom prst="rect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noire : 22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06" name="ZoneTexte 1005"/>
          <p:cNvSpPr txBox="1"/>
          <p:nvPr/>
        </p:nvSpPr>
        <p:spPr>
          <a:xfrm>
            <a:off x="1871640" y="3873186"/>
            <a:ext cx="2710999" cy="341632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jaune : 19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07" name="ZoneTexte 1006"/>
          <p:cNvSpPr txBox="1"/>
          <p:nvPr/>
        </p:nvSpPr>
        <p:spPr>
          <a:xfrm>
            <a:off x="2443144" y="2357430"/>
            <a:ext cx="2710999" cy="341632"/>
          </a:xfrm>
          <a:prstGeom prst="rect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bleue : 22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08" name="ZoneTexte 1007"/>
          <p:cNvSpPr txBox="1"/>
          <p:nvPr/>
        </p:nvSpPr>
        <p:spPr>
          <a:xfrm>
            <a:off x="14252" y="71414"/>
            <a:ext cx="5083443" cy="3416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Délai d’obtention d’une imprimante standard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09" name="ZoneTexte 1008"/>
          <p:cNvSpPr txBox="1"/>
          <p:nvPr/>
        </p:nvSpPr>
        <p:spPr>
          <a:xfrm>
            <a:off x="46332" y="71414"/>
            <a:ext cx="5250155" cy="3416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Délai d’obtention d’une imprimante spécifique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10" name="ZoneTexte 1009"/>
          <p:cNvSpPr txBox="1"/>
          <p:nvPr/>
        </p:nvSpPr>
        <p:spPr>
          <a:xfrm>
            <a:off x="70396" y="71414"/>
            <a:ext cx="5891356" cy="341632"/>
          </a:xfrm>
          <a:prstGeom prst="rect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Délai d’obtention d’une commande à un fournisseur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11" name="ZoneTexte 1010"/>
          <p:cNvSpPr txBox="1"/>
          <p:nvPr/>
        </p:nvSpPr>
        <p:spPr>
          <a:xfrm>
            <a:off x="70396" y="59382"/>
            <a:ext cx="4839786" cy="341632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Délai d’obtention d’un ordre de fabrication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12" name="ZoneTexte 1011"/>
          <p:cNvSpPr txBox="1"/>
          <p:nvPr/>
        </p:nvSpPr>
        <p:spPr>
          <a:xfrm>
            <a:off x="90444" y="71414"/>
            <a:ext cx="8853706" cy="341632"/>
          </a:xfrm>
          <a:prstGeom prst="rect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Délai d’obtention d’une commande de réapprovisionnement d’entrepôt régional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2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6" dur="500"/>
                                        <p:tgtEl>
                                          <p:spTgt spid="11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2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9" dur="500"/>
                                        <p:tgtEl>
                                          <p:spTgt spid="11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2" dur="500"/>
                                        <p:tgtEl>
                                          <p:spTgt spid="1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2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5" dur="500"/>
                                        <p:tgtEl>
                                          <p:spTgt spid="11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2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8" dur="500"/>
                                        <p:tgtEl>
                                          <p:spTgt spid="11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2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1" dur="500"/>
                                        <p:tgtEl>
                                          <p:spTgt spid="11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6" grpId="0" animBg="1"/>
      <p:bldP spid="11896" grpId="1" animBg="1"/>
      <p:bldP spid="11896" grpId="2" animBg="1"/>
      <p:bldP spid="11896" grpId="3" animBg="1"/>
      <p:bldP spid="11897" grpId="0" animBg="1"/>
      <p:bldP spid="11897" grpId="1" animBg="1"/>
      <p:bldP spid="11897" grpId="2" animBg="1"/>
      <p:bldP spid="11897" grpId="3" animBg="1"/>
      <p:bldP spid="11898" grpId="0" animBg="1"/>
      <p:bldP spid="11898" grpId="1" animBg="1"/>
      <p:bldP spid="11898" grpId="2" animBg="1"/>
      <p:bldP spid="11898" grpId="3" animBg="1"/>
      <p:bldP spid="11900" grpId="0" animBg="1"/>
      <p:bldP spid="11900" grpId="1" animBg="1"/>
      <p:bldP spid="11900" grpId="2" animBg="1"/>
      <p:bldP spid="11900" grpId="3" animBg="1"/>
      <p:bldP spid="11901" grpId="0" animBg="1"/>
      <p:bldP spid="11901" grpId="1" animBg="1"/>
      <p:bldP spid="11901" grpId="2" animBg="1"/>
      <p:bldP spid="11901" grpId="3" animBg="1"/>
      <p:bldP spid="11902" grpId="0" animBg="1"/>
      <p:bldP spid="11902" grpId="1" animBg="1"/>
      <p:bldP spid="11902" grpId="2" animBg="1"/>
      <p:bldP spid="11902" grpId="3" animBg="1"/>
      <p:bldP spid="11903" grpId="0" animBg="1"/>
      <p:bldP spid="11903" grpId="1" animBg="1"/>
      <p:bldP spid="11903" grpId="2" animBg="1"/>
      <p:bldP spid="11903" grpId="3" animBg="1"/>
      <p:bldP spid="11905" grpId="0" animBg="1"/>
      <p:bldP spid="11905" grpId="1" animBg="1"/>
      <p:bldP spid="11905" grpId="2" animBg="1"/>
      <p:bldP spid="11905" grpId="3" animBg="1"/>
      <p:bldP spid="11906" grpId="0" animBg="1"/>
      <p:bldP spid="11906" grpId="1" animBg="1"/>
      <p:bldP spid="11906" grpId="2" animBg="1"/>
      <p:bldP spid="11906" grpId="3" animBg="1"/>
      <p:bldP spid="11908" grpId="0" animBg="1"/>
      <p:bldP spid="11908" grpId="1" animBg="1"/>
      <p:bldP spid="11908" grpId="2" animBg="1"/>
      <p:bldP spid="11908" grpId="3" animBg="1"/>
      <p:bldP spid="11909" grpId="0" animBg="1"/>
      <p:bldP spid="11909" grpId="1" animBg="1"/>
      <p:bldP spid="11909" grpId="2" animBg="1"/>
      <p:bldP spid="11909" grpId="3" animBg="1"/>
      <p:bldP spid="11910" grpId="0" animBg="1"/>
      <p:bldP spid="11910" grpId="1" animBg="1"/>
      <p:bldP spid="11910" grpId="2" animBg="1"/>
      <p:bldP spid="11910" grpId="3" animBg="1"/>
      <p:bldP spid="11911" grpId="0" animBg="1"/>
      <p:bldP spid="11911" grpId="1" animBg="1"/>
      <p:bldP spid="11911" grpId="2" animBg="1"/>
      <p:bldP spid="11911" grpId="3" animBg="1"/>
      <p:bldP spid="11912" grpId="0" animBg="1"/>
      <p:bldP spid="11912" grpId="1" animBg="1"/>
      <p:bldP spid="11912" grpId="2" animBg="1"/>
      <p:bldP spid="11912" grpId="3" animBg="1"/>
      <p:bldP spid="11913" grpId="0" animBg="1"/>
      <p:bldP spid="11913" grpId="1" animBg="1"/>
      <p:bldP spid="11913" grpId="2" animBg="1"/>
      <p:bldP spid="11913" grpId="3" animBg="1"/>
      <p:bldP spid="11914" grpId="0" animBg="1"/>
      <p:bldP spid="11914" grpId="1" animBg="1"/>
      <p:bldP spid="11914" grpId="2" animBg="1"/>
      <p:bldP spid="11914" grpId="3" animBg="1"/>
      <p:bldP spid="11916" grpId="0" animBg="1"/>
      <p:bldP spid="11916" grpId="1" animBg="1"/>
      <p:bldP spid="11916" grpId="2" animBg="1"/>
      <p:bldP spid="11916" grpId="3" animBg="1"/>
      <p:bldP spid="11917" grpId="0" animBg="1"/>
      <p:bldP spid="11917" grpId="1" animBg="1"/>
      <p:bldP spid="11917" grpId="2" animBg="1"/>
      <p:bldP spid="11917" grpId="3" animBg="1"/>
      <p:bldP spid="11918" grpId="0" animBg="1"/>
      <p:bldP spid="11918" grpId="1" animBg="1"/>
      <p:bldP spid="11918" grpId="2" animBg="1"/>
      <p:bldP spid="11918" grpId="3" animBg="1"/>
      <p:bldP spid="11918" grpId="4" animBg="1"/>
      <p:bldP spid="11919" grpId="0" animBg="1"/>
      <p:bldP spid="11919" grpId="1" animBg="1"/>
      <p:bldP spid="11919" grpId="2" animBg="1"/>
      <p:bldP spid="11919" grpId="3" animBg="1"/>
      <p:bldP spid="11920" grpId="0" animBg="1"/>
      <p:bldP spid="11920" grpId="1" animBg="1"/>
      <p:bldP spid="11920" grpId="2" animBg="1"/>
      <p:bldP spid="11920" grpId="3" animBg="1"/>
      <p:bldP spid="11921" grpId="0" animBg="1"/>
      <p:bldP spid="11921" grpId="1" animBg="1"/>
      <p:bldP spid="11921" grpId="2" animBg="1"/>
      <p:bldP spid="11921" grpId="3" animBg="1"/>
      <p:bldP spid="11922" grpId="0" animBg="1"/>
      <p:bldP spid="11922" grpId="1" animBg="1"/>
      <p:bldP spid="11922" grpId="2" animBg="1"/>
      <p:bldP spid="11922" grpId="3" animBg="1"/>
      <p:bldP spid="11923" grpId="0" animBg="1"/>
      <p:bldP spid="11923" grpId="1" animBg="1"/>
      <p:bldP spid="11923" grpId="2" animBg="1"/>
      <p:bldP spid="11923" grpId="3" animBg="1"/>
      <p:bldP spid="11924" grpId="0" animBg="1"/>
      <p:bldP spid="11924" grpId="1" animBg="1"/>
      <p:bldP spid="11924" grpId="2" animBg="1"/>
      <p:bldP spid="11924" grpId="3" animBg="1"/>
      <p:bldP spid="11925" grpId="0" animBg="1"/>
      <p:bldP spid="11925" grpId="1" animBg="1"/>
      <p:bldP spid="11925" grpId="2" animBg="1"/>
      <p:bldP spid="11925" grpId="3" animBg="1"/>
      <p:bldP spid="11926" grpId="0" animBg="1"/>
      <p:bldP spid="11926" grpId="1" animBg="1"/>
      <p:bldP spid="11926" grpId="2" animBg="1"/>
      <p:bldP spid="11926" grpId="3" animBg="1"/>
      <p:bldP spid="11927" grpId="0" animBg="1"/>
      <p:bldP spid="11927" grpId="1" animBg="1"/>
      <p:bldP spid="11927" grpId="2" animBg="1"/>
      <p:bldP spid="11927" grpId="3" animBg="1"/>
      <p:bldP spid="11928" grpId="0" animBg="1"/>
      <p:bldP spid="11928" grpId="1" animBg="1"/>
      <p:bldP spid="11928" grpId="2" animBg="1"/>
      <p:bldP spid="11928" grpId="3" animBg="1"/>
      <p:bldP spid="11931" grpId="0" animBg="1"/>
      <p:bldP spid="11931" grpId="1" animBg="1"/>
      <p:bldP spid="11931" grpId="2" animBg="1"/>
      <p:bldP spid="11931" grpId="3" animBg="1"/>
      <p:bldP spid="11932" grpId="0" animBg="1"/>
      <p:bldP spid="11932" grpId="1" animBg="1"/>
      <p:bldP spid="11932" grpId="2" animBg="1"/>
      <p:bldP spid="11932" grpId="3" animBg="1"/>
      <p:bldP spid="11933" grpId="0" animBg="1"/>
      <p:bldP spid="11933" grpId="1" animBg="1"/>
      <p:bldP spid="11933" grpId="2" animBg="1"/>
      <p:bldP spid="11933" grpId="3" animBg="1"/>
      <p:bldP spid="11934" grpId="0" animBg="1"/>
      <p:bldP spid="11934" grpId="1" animBg="1"/>
      <p:bldP spid="11934" grpId="2" animBg="1"/>
      <p:bldP spid="11934" grpId="3" animBg="1"/>
      <p:bldP spid="11935" grpId="0" animBg="1"/>
      <p:bldP spid="11935" grpId="1" animBg="1"/>
      <p:bldP spid="11936" grpId="0" animBg="1"/>
      <p:bldP spid="11936" grpId="1" animBg="1"/>
      <p:bldP spid="11936" grpId="2" animBg="1"/>
      <p:bldP spid="11936" grpId="3" animBg="1"/>
      <p:bldP spid="11937" grpId="0" animBg="1"/>
      <p:bldP spid="11937" grpId="1" animBg="1"/>
      <p:bldP spid="11937" grpId="2" animBg="1"/>
      <p:bldP spid="11937" grpId="3" animBg="1"/>
      <p:bldP spid="11938" grpId="0" animBg="1"/>
      <p:bldP spid="11938" grpId="1" animBg="1"/>
      <p:bldP spid="11938" grpId="2" animBg="1"/>
      <p:bldP spid="11938" grpId="3" animBg="1"/>
      <p:bldP spid="11939" grpId="0" animBg="1"/>
      <p:bldP spid="11939" grpId="1" animBg="1"/>
      <p:bldP spid="11939" grpId="2" animBg="1"/>
      <p:bldP spid="11939" grpId="3" animBg="1"/>
      <p:bldP spid="11940" grpId="0" animBg="1"/>
      <p:bldP spid="11940" grpId="1" animBg="1"/>
      <p:bldP spid="11940" grpId="2" animBg="1"/>
      <p:bldP spid="11940" grpId="3" animBg="1"/>
      <p:bldP spid="11941" grpId="0" animBg="1"/>
      <p:bldP spid="11941" grpId="1" animBg="1"/>
      <p:bldP spid="11941" grpId="2" animBg="1"/>
      <p:bldP spid="11941" grpId="3" animBg="1"/>
      <p:bldP spid="11942" grpId="0" animBg="1"/>
      <p:bldP spid="11942" grpId="1" animBg="1"/>
      <p:bldP spid="11942" grpId="2" animBg="1"/>
      <p:bldP spid="11942" grpId="3" animBg="1"/>
      <p:bldP spid="11943" grpId="0" animBg="1"/>
      <p:bldP spid="11943" grpId="1" animBg="1"/>
      <p:bldP spid="11943" grpId="2" animBg="1"/>
      <p:bldP spid="11943" grpId="3" animBg="1"/>
      <p:bldP spid="11946" grpId="0" animBg="1"/>
      <p:bldP spid="11946" grpId="1" animBg="1"/>
      <p:bldP spid="11946" grpId="2" animBg="1"/>
      <p:bldP spid="11946" grpId="3" animBg="1"/>
      <p:bldP spid="11947" grpId="0" animBg="1"/>
      <p:bldP spid="11947" grpId="1" animBg="1"/>
      <p:bldP spid="11947" grpId="2" animBg="1"/>
      <p:bldP spid="11947" grpId="3" animBg="1"/>
      <p:bldP spid="11949" grpId="0" animBg="1"/>
      <p:bldP spid="11949" grpId="1" animBg="1"/>
      <p:bldP spid="11949" grpId="2" animBg="1"/>
      <p:bldP spid="11949" grpId="3" animBg="1"/>
      <p:bldP spid="1003" grpId="0" animBg="1"/>
      <p:bldP spid="1003" grpId="1" animBg="1"/>
      <p:bldP spid="1004" grpId="0" animBg="1"/>
      <p:bldP spid="1004" grpId="1" animBg="1"/>
      <p:bldP spid="1005" grpId="0" animBg="1"/>
      <p:bldP spid="1005" grpId="1" animBg="1"/>
      <p:bldP spid="1006" grpId="0" animBg="1"/>
      <p:bldP spid="1006" grpId="1" animBg="1"/>
      <p:bldP spid="1007" grpId="0" animBg="1"/>
      <p:bldP spid="1007" grpId="1" animBg="1"/>
      <p:bldP spid="1008" grpId="0" animBg="1"/>
      <p:bldP spid="1008" grpId="1" animBg="1"/>
      <p:bldP spid="1009" grpId="0" animBg="1"/>
      <p:bldP spid="1009" grpId="1" animBg="1"/>
      <p:bldP spid="1010" grpId="0" animBg="1"/>
      <p:bldP spid="1010" grpId="1" animBg="1"/>
      <p:bldP spid="1011" grpId="0" animBg="1"/>
      <p:bldP spid="1011" grpId="1" animBg="1"/>
      <p:bldP spid="1012" grpId="0" animBg="1"/>
      <p:bldP spid="10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2516" y="357166"/>
            <a:ext cx="8607669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Calcul des délais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871772" y="1643050"/>
            <a:ext cx="4772808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dirty="0" smtClean="0"/>
              <a:t>Obtention d’une imprimante  </a:t>
            </a:r>
            <a:r>
              <a:rPr lang="fr-FR" dirty="0"/>
              <a:t>standard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871772" y="2372907"/>
            <a:ext cx="4772808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dirty="0" smtClean="0"/>
              <a:t>Obtention d’une imprimante  spécifique</a:t>
            </a:r>
            <a:endParaRPr lang="fr-FR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871564" y="3898113"/>
            <a:ext cx="4772808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dirty="0" smtClean="0"/>
              <a:t>Obtention d’une commande fournisseur</a:t>
            </a:r>
            <a:endParaRPr lang="fr-FR" dirty="0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2871564" y="4627970"/>
            <a:ext cx="4772808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dirty="0" smtClean="0"/>
              <a:t>Obtention d’un ordre de fabrication </a:t>
            </a:r>
            <a:endParaRPr lang="fr-FR" dirty="0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7644580" y="1643050"/>
            <a:ext cx="1299630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dirty="0" smtClean="0"/>
              <a:t>11 </a:t>
            </a:r>
            <a:r>
              <a:rPr lang="fr-FR" sz="2400" dirty="0"/>
              <a:t>j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7644580" y="2372907"/>
            <a:ext cx="1299630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dirty="0" smtClean="0"/>
              <a:t>51 </a:t>
            </a:r>
            <a:r>
              <a:rPr lang="fr-FR" sz="2400" dirty="0"/>
              <a:t>j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7644372" y="3898113"/>
            <a:ext cx="1299630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dirty="0"/>
              <a:t>2</a:t>
            </a:r>
            <a:r>
              <a:rPr lang="fr-FR" sz="2400" dirty="0" smtClean="0"/>
              <a:t>2 </a:t>
            </a:r>
            <a:r>
              <a:rPr lang="fr-FR" sz="2400" dirty="0"/>
              <a:t>j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7644372" y="4627970"/>
            <a:ext cx="1299630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dirty="0" smtClean="0"/>
              <a:t>19 </a:t>
            </a:r>
            <a:r>
              <a:rPr lang="fr-FR" sz="2400" dirty="0"/>
              <a:t>j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871564" y="5355049"/>
            <a:ext cx="4772808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dirty="0" smtClean="0"/>
              <a:t>Obtention d’un réapprovisionnement</a:t>
            </a:r>
            <a:endParaRPr lang="fr-FR" dirty="0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644372" y="5355049"/>
            <a:ext cx="1299630" cy="7298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dirty="0" smtClean="0"/>
              <a:t>22 </a:t>
            </a:r>
            <a:r>
              <a:rPr lang="fr-FR" sz="2400" dirty="0"/>
              <a:t>j</a:t>
            </a:r>
          </a:p>
        </p:txBody>
      </p:sp>
      <p:pic>
        <p:nvPicPr>
          <p:cNvPr id="16" name="Picture 88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8698" y="1571612"/>
            <a:ext cx="571504" cy="13604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34" name="Groupe 133"/>
          <p:cNvGrpSpPr/>
          <p:nvPr/>
        </p:nvGrpSpPr>
        <p:grpSpPr>
          <a:xfrm>
            <a:off x="728632" y="3929066"/>
            <a:ext cx="1357322" cy="2071702"/>
            <a:chOff x="1081066" y="4170379"/>
            <a:chExt cx="933450" cy="1687513"/>
          </a:xfrm>
        </p:grpSpPr>
        <p:sp>
          <p:nvSpPr>
            <p:cNvPr id="24" name="Rectangle 735"/>
            <p:cNvSpPr>
              <a:spLocks noChangeArrowheads="1"/>
            </p:cNvSpPr>
            <p:nvPr/>
          </p:nvSpPr>
          <p:spPr bwMode="auto">
            <a:xfrm>
              <a:off x="1100116" y="4195779"/>
              <a:ext cx="914400" cy="1662113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" name="Rectangle 736"/>
            <p:cNvSpPr>
              <a:spLocks noChangeArrowheads="1"/>
            </p:cNvSpPr>
            <p:nvPr/>
          </p:nvSpPr>
          <p:spPr bwMode="auto">
            <a:xfrm>
              <a:off x="1571604" y="4668854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" name="Rectangle 737"/>
            <p:cNvSpPr>
              <a:spLocks noChangeArrowheads="1"/>
            </p:cNvSpPr>
            <p:nvPr/>
          </p:nvSpPr>
          <p:spPr bwMode="auto">
            <a:xfrm>
              <a:off x="1576366" y="4673617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7" name="Rectangle 738"/>
            <p:cNvSpPr>
              <a:spLocks noChangeArrowheads="1"/>
            </p:cNvSpPr>
            <p:nvPr/>
          </p:nvSpPr>
          <p:spPr bwMode="auto">
            <a:xfrm>
              <a:off x="1571604" y="5049854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" name="Rectangle 739"/>
            <p:cNvSpPr>
              <a:spLocks noChangeArrowheads="1"/>
            </p:cNvSpPr>
            <p:nvPr/>
          </p:nvSpPr>
          <p:spPr bwMode="auto">
            <a:xfrm>
              <a:off x="1576366" y="5049854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9" name="Rectangle 740"/>
            <p:cNvSpPr>
              <a:spLocks noChangeArrowheads="1"/>
            </p:cNvSpPr>
            <p:nvPr/>
          </p:nvSpPr>
          <p:spPr bwMode="auto">
            <a:xfrm>
              <a:off x="1571604" y="5426092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30" name="Group 741"/>
            <p:cNvGrpSpPr>
              <a:grpSpLocks/>
            </p:cNvGrpSpPr>
            <p:nvPr/>
          </p:nvGrpSpPr>
          <p:grpSpPr bwMode="auto">
            <a:xfrm>
              <a:off x="1620816" y="5486417"/>
              <a:ext cx="307975" cy="331787"/>
              <a:chOff x="1372" y="2735"/>
              <a:chExt cx="194" cy="209"/>
            </a:xfrm>
          </p:grpSpPr>
          <p:sp>
            <p:nvSpPr>
              <p:cNvPr id="31" name="Rectangle 742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32" name="Group 743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37" name="Rectangle 744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8" name="Rectangle 745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9" name="Rectangle 746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33" name="Rectangle 747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4" name="Rectangle 748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5" name="Rectangle 749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6" name="Rectangle 750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0" name="Rectangle 751"/>
            <p:cNvSpPr>
              <a:spLocks noChangeArrowheads="1"/>
            </p:cNvSpPr>
            <p:nvPr/>
          </p:nvSpPr>
          <p:spPr bwMode="auto">
            <a:xfrm>
              <a:off x="1549379" y="4479942"/>
              <a:ext cx="34925" cy="129063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" name="Rectangle 752"/>
            <p:cNvSpPr>
              <a:spLocks noChangeArrowheads="1"/>
            </p:cNvSpPr>
            <p:nvPr/>
          </p:nvSpPr>
          <p:spPr bwMode="auto">
            <a:xfrm>
              <a:off x="1957366" y="4479942"/>
              <a:ext cx="34925" cy="129063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2" name="Group 753"/>
            <p:cNvGrpSpPr>
              <a:grpSpLocks/>
            </p:cNvGrpSpPr>
            <p:nvPr/>
          </p:nvGrpSpPr>
          <p:grpSpPr bwMode="auto">
            <a:xfrm>
              <a:off x="1623991" y="5107004"/>
              <a:ext cx="307975" cy="331788"/>
              <a:chOff x="1372" y="2735"/>
              <a:chExt cx="194" cy="209"/>
            </a:xfrm>
          </p:grpSpPr>
          <p:sp>
            <p:nvSpPr>
              <p:cNvPr id="43" name="Rectangle 754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44" name="Group 755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49" name="Rectangle 756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50" name="Rectangle 757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51" name="Rectangle 758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45" name="Rectangle 759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" name="Rectangle 760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" name="Rectangle 761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" name="Rectangle 762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52" name="Group 763"/>
            <p:cNvGrpSpPr>
              <a:grpSpLocks/>
            </p:cNvGrpSpPr>
            <p:nvPr/>
          </p:nvGrpSpPr>
          <p:grpSpPr bwMode="auto">
            <a:xfrm>
              <a:off x="1623991" y="4730767"/>
              <a:ext cx="307975" cy="331787"/>
              <a:chOff x="1372" y="2735"/>
              <a:chExt cx="194" cy="209"/>
            </a:xfrm>
          </p:grpSpPr>
          <p:sp>
            <p:nvSpPr>
              <p:cNvPr id="53" name="Rectangle 764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54" name="Group 765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59" name="Rectangle 766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60" name="Rectangle 767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61" name="Rectangle 768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55" name="Rectangle 769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6" name="Rectangle 770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7" name="Rectangle 771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8" name="Rectangle 772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62" name="Rectangle 773"/>
            <p:cNvSpPr>
              <a:spLocks noChangeArrowheads="1"/>
            </p:cNvSpPr>
            <p:nvPr/>
          </p:nvSpPr>
          <p:spPr bwMode="auto">
            <a:xfrm>
              <a:off x="1136629" y="4667267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3" name="Rectangle 774"/>
            <p:cNvSpPr>
              <a:spLocks noChangeArrowheads="1"/>
            </p:cNvSpPr>
            <p:nvPr/>
          </p:nvSpPr>
          <p:spPr bwMode="auto">
            <a:xfrm>
              <a:off x="1141391" y="4672029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4" name="Rectangle 775"/>
            <p:cNvSpPr>
              <a:spLocks noChangeArrowheads="1"/>
            </p:cNvSpPr>
            <p:nvPr/>
          </p:nvSpPr>
          <p:spPr bwMode="auto">
            <a:xfrm>
              <a:off x="1136629" y="5048267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" name="Rectangle 776"/>
            <p:cNvSpPr>
              <a:spLocks noChangeArrowheads="1"/>
            </p:cNvSpPr>
            <p:nvPr/>
          </p:nvSpPr>
          <p:spPr bwMode="auto">
            <a:xfrm>
              <a:off x="1141391" y="5048267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6" name="Rectangle 777"/>
            <p:cNvSpPr>
              <a:spLocks noChangeArrowheads="1"/>
            </p:cNvSpPr>
            <p:nvPr/>
          </p:nvSpPr>
          <p:spPr bwMode="auto">
            <a:xfrm>
              <a:off x="1136629" y="5424504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67" name="Group 778"/>
            <p:cNvGrpSpPr>
              <a:grpSpLocks/>
            </p:cNvGrpSpPr>
            <p:nvPr/>
          </p:nvGrpSpPr>
          <p:grpSpPr bwMode="auto">
            <a:xfrm>
              <a:off x="1185841" y="5484829"/>
              <a:ext cx="307975" cy="331788"/>
              <a:chOff x="1372" y="2735"/>
              <a:chExt cx="194" cy="209"/>
            </a:xfrm>
          </p:grpSpPr>
          <p:sp>
            <p:nvSpPr>
              <p:cNvPr id="68" name="Rectangle 779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69" name="Group 780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74" name="Rectangle 781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75" name="Rectangle 782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76" name="Rectangle 783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70" name="Rectangle 784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1" name="Rectangle 785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2" name="Rectangle 786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3" name="Rectangle 787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77" name="Rectangle 788"/>
            <p:cNvSpPr>
              <a:spLocks noChangeArrowheads="1"/>
            </p:cNvSpPr>
            <p:nvPr/>
          </p:nvSpPr>
          <p:spPr bwMode="auto">
            <a:xfrm>
              <a:off x="1119166" y="4478354"/>
              <a:ext cx="34925" cy="12906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78" name="Group 789"/>
            <p:cNvGrpSpPr>
              <a:grpSpLocks/>
            </p:cNvGrpSpPr>
            <p:nvPr/>
          </p:nvGrpSpPr>
          <p:grpSpPr bwMode="auto">
            <a:xfrm>
              <a:off x="1189016" y="5105417"/>
              <a:ext cx="307975" cy="331787"/>
              <a:chOff x="1372" y="2735"/>
              <a:chExt cx="194" cy="209"/>
            </a:xfrm>
          </p:grpSpPr>
          <p:sp>
            <p:nvSpPr>
              <p:cNvPr id="79" name="Rectangle 790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80" name="Group 791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85" name="Rectangle 792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6" name="Rectangle 793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87" name="Rectangle 794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81" name="Rectangle 795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2" name="Rectangle 796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3" name="Rectangle 797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4" name="Rectangle 798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88" name="Group 799"/>
            <p:cNvGrpSpPr>
              <a:grpSpLocks/>
            </p:cNvGrpSpPr>
            <p:nvPr/>
          </p:nvGrpSpPr>
          <p:grpSpPr bwMode="auto">
            <a:xfrm>
              <a:off x="1189016" y="4729179"/>
              <a:ext cx="307975" cy="331788"/>
              <a:chOff x="1372" y="2735"/>
              <a:chExt cx="194" cy="209"/>
            </a:xfrm>
          </p:grpSpPr>
          <p:sp>
            <p:nvSpPr>
              <p:cNvPr id="89" name="Rectangle 800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90" name="Group 801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95" name="Rectangle 802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96" name="Rectangle 803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97" name="Rectangle 804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91" name="Rectangle 805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2" name="Rectangle 806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3" name="Rectangle 807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4" name="Rectangle 808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98" name="Rectangle 809"/>
            <p:cNvSpPr>
              <a:spLocks noChangeArrowheads="1"/>
            </p:cNvSpPr>
            <p:nvPr/>
          </p:nvSpPr>
          <p:spPr bwMode="auto">
            <a:xfrm>
              <a:off x="1566841" y="4668854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9" name="Rectangle 810"/>
            <p:cNvSpPr>
              <a:spLocks noChangeArrowheads="1"/>
            </p:cNvSpPr>
            <p:nvPr/>
          </p:nvSpPr>
          <p:spPr bwMode="auto">
            <a:xfrm>
              <a:off x="1571604" y="4668854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00" name="Group 811"/>
            <p:cNvGrpSpPr>
              <a:grpSpLocks/>
            </p:cNvGrpSpPr>
            <p:nvPr/>
          </p:nvGrpSpPr>
          <p:grpSpPr bwMode="auto">
            <a:xfrm>
              <a:off x="1619229" y="4349767"/>
              <a:ext cx="307975" cy="331787"/>
              <a:chOff x="1372" y="2735"/>
              <a:chExt cx="194" cy="209"/>
            </a:xfrm>
          </p:grpSpPr>
          <p:sp>
            <p:nvSpPr>
              <p:cNvPr id="101" name="Rectangle 812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02" name="Group 813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107" name="Rectangle 814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08" name="Rectangle 815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09" name="Rectangle 816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103" name="Rectangle 817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4" name="Rectangle 818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5" name="Rectangle 819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6" name="Rectangle 820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10" name="Rectangle 821"/>
            <p:cNvSpPr>
              <a:spLocks noChangeArrowheads="1"/>
            </p:cNvSpPr>
            <p:nvPr/>
          </p:nvSpPr>
          <p:spPr bwMode="auto">
            <a:xfrm>
              <a:off x="1131866" y="4667267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1" name="Rectangle 822"/>
            <p:cNvSpPr>
              <a:spLocks noChangeArrowheads="1"/>
            </p:cNvSpPr>
            <p:nvPr/>
          </p:nvSpPr>
          <p:spPr bwMode="auto">
            <a:xfrm>
              <a:off x="1136629" y="4667267"/>
              <a:ext cx="403225" cy="381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2" name="Group 823"/>
            <p:cNvGrpSpPr>
              <a:grpSpLocks/>
            </p:cNvGrpSpPr>
            <p:nvPr/>
          </p:nvGrpSpPr>
          <p:grpSpPr bwMode="auto">
            <a:xfrm>
              <a:off x="1184254" y="4348179"/>
              <a:ext cx="307975" cy="331788"/>
              <a:chOff x="1372" y="2735"/>
              <a:chExt cx="194" cy="209"/>
            </a:xfrm>
          </p:grpSpPr>
          <p:sp>
            <p:nvSpPr>
              <p:cNvPr id="113" name="Rectangle 824"/>
              <p:cNvSpPr>
                <a:spLocks noChangeArrowheads="1"/>
              </p:cNvSpPr>
              <p:nvPr/>
            </p:nvSpPr>
            <p:spPr bwMode="auto">
              <a:xfrm>
                <a:off x="1372" y="2899"/>
                <a:ext cx="194" cy="1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14" name="Group 825"/>
              <p:cNvGrpSpPr>
                <a:grpSpLocks/>
              </p:cNvGrpSpPr>
              <p:nvPr/>
            </p:nvGrpSpPr>
            <p:grpSpPr bwMode="auto">
              <a:xfrm>
                <a:off x="1378" y="2920"/>
                <a:ext cx="182" cy="24"/>
                <a:chOff x="1378" y="2920"/>
                <a:chExt cx="182" cy="24"/>
              </a:xfrm>
            </p:grpSpPr>
            <p:sp>
              <p:nvSpPr>
                <p:cNvPr id="119" name="Rectangle 826"/>
                <p:cNvSpPr>
                  <a:spLocks noChangeArrowheads="1"/>
                </p:cNvSpPr>
                <p:nvPr/>
              </p:nvSpPr>
              <p:spPr bwMode="auto">
                <a:xfrm>
                  <a:off x="1378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0" name="Rectangle 827"/>
                <p:cNvSpPr>
                  <a:spLocks noChangeArrowheads="1"/>
                </p:cNvSpPr>
                <p:nvPr/>
              </p:nvSpPr>
              <p:spPr bwMode="auto">
                <a:xfrm>
                  <a:off x="1460" y="2920"/>
                  <a:ext cx="22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1" name="Rectangle 828"/>
                <p:cNvSpPr>
                  <a:spLocks noChangeArrowheads="1"/>
                </p:cNvSpPr>
                <p:nvPr/>
              </p:nvSpPr>
              <p:spPr bwMode="auto">
                <a:xfrm>
                  <a:off x="1537" y="2920"/>
                  <a:ext cx="23" cy="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115" name="Rectangle 829"/>
              <p:cNvSpPr>
                <a:spLocks noChangeArrowheads="1"/>
              </p:cNvSpPr>
              <p:nvPr/>
            </p:nvSpPr>
            <p:spPr bwMode="auto">
              <a:xfrm>
                <a:off x="1392" y="2816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6" name="Rectangle 830"/>
              <p:cNvSpPr>
                <a:spLocks noChangeArrowheads="1"/>
              </p:cNvSpPr>
              <p:nvPr/>
            </p:nvSpPr>
            <p:spPr bwMode="auto">
              <a:xfrm>
                <a:off x="1472" y="2816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7" name="Rectangle 831"/>
              <p:cNvSpPr>
                <a:spLocks noChangeArrowheads="1"/>
              </p:cNvSpPr>
              <p:nvPr/>
            </p:nvSpPr>
            <p:spPr bwMode="auto">
              <a:xfrm>
                <a:off x="1392" y="2735"/>
                <a:ext cx="79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8" name="Rectangle 832"/>
              <p:cNvSpPr>
                <a:spLocks noChangeArrowheads="1"/>
              </p:cNvSpPr>
              <p:nvPr/>
            </p:nvSpPr>
            <p:spPr bwMode="auto">
              <a:xfrm>
                <a:off x="1472" y="2735"/>
                <a:ext cx="80" cy="7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22" name="Rectangle 1422"/>
            <p:cNvSpPr>
              <a:spLocks noChangeArrowheads="1"/>
            </p:cNvSpPr>
            <p:nvPr/>
          </p:nvSpPr>
          <p:spPr bwMode="auto">
            <a:xfrm>
              <a:off x="1081066" y="4267217"/>
              <a:ext cx="38100" cy="165100"/>
            </a:xfrm>
            <a:prstGeom prst="rect">
              <a:avLst/>
            </a:prstGeom>
            <a:solidFill>
              <a:srgbClr val="EAEAEA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6" name="Rectangle 1657"/>
            <p:cNvSpPr>
              <a:spLocks noChangeArrowheads="1"/>
            </p:cNvSpPr>
            <p:nvPr/>
          </p:nvSpPr>
          <p:spPr bwMode="auto">
            <a:xfrm rot="16200000">
              <a:off x="1516041" y="4122754"/>
              <a:ext cx="38100" cy="1651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7" name="Rectangle 1678"/>
            <p:cNvSpPr>
              <a:spLocks noChangeArrowheads="1"/>
            </p:cNvSpPr>
            <p:nvPr/>
          </p:nvSpPr>
          <p:spPr bwMode="auto">
            <a:xfrm rot="5400000">
              <a:off x="1514454" y="4121167"/>
              <a:ext cx="38100" cy="1651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0" name="Rectangle 1681"/>
            <p:cNvSpPr>
              <a:spLocks noChangeArrowheads="1"/>
            </p:cNvSpPr>
            <p:nvPr/>
          </p:nvSpPr>
          <p:spPr bwMode="auto">
            <a:xfrm rot="5400000">
              <a:off x="1518423" y="4110847"/>
              <a:ext cx="38100" cy="157163"/>
            </a:xfrm>
            <a:prstGeom prst="rect">
              <a:avLst/>
            </a:prstGeom>
            <a:solidFill>
              <a:srgbClr val="EAEAEA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2516" y="609600"/>
            <a:ext cx="8607669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Immobilisations </a:t>
            </a:r>
            <a:r>
              <a:rPr lang="fr-FR" dirty="0">
                <a:solidFill>
                  <a:schemeClr val="tx1"/>
                </a:solidFill>
              </a:rPr>
              <a:t>en </a:t>
            </a:r>
            <a:r>
              <a:rPr lang="fr-FR" dirty="0" smtClean="0">
                <a:solidFill>
                  <a:schemeClr val="tx1"/>
                </a:solidFill>
              </a:rPr>
              <a:t>stocks et en-cours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610257" y="2571744"/>
            <a:ext cx="1190077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MP 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 Composants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779696" y="2571744"/>
            <a:ext cx="1285883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En-cours de</a:t>
            </a:r>
          </a:p>
          <a:p>
            <a:pPr algn="ctr"/>
            <a:r>
              <a:rPr lang="fr-FR" sz="1400" dirty="0">
                <a:solidFill>
                  <a:srgbClr val="000000"/>
                </a:solidFill>
              </a:rPr>
              <a:t>fabrication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994143" y="2571744"/>
            <a:ext cx="1306522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Produits Finis 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(stock usine)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254626" y="2571744"/>
            <a:ext cx="1486779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En-cours </a:t>
            </a:r>
            <a:r>
              <a:rPr lang="fr-FR" sz="1400" dirty="0" smtClean="0">
                <a:solidFill>
                  <a:srgbClr val="000000"/>
                </a:solidFill>
              </a:rPr>
              <a:t>de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livraison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(entrepôts</a:t>
            </a:r>
          </a:p>
          <a:p>
            <a:pPr algn="ctr"/>
            <a:r>
              <a:rPr lang="fr-FR" sz="1400" dirty="0" err="1" smtClean="0">
                <a:solidFill>
                  <a:srgbClr val="000000"/>
                </a:solidFill>
              </a:rPr>
              <a:t>régionnaux</a:t>
            </a:r>
            <a:r>
              <a:rPr lang="fr-FR" sz="1400" dirty="0" smtClean="0">
                <a:solidFill>
                  <a:srgbClr val="000000"/>
                </a:solidFill>
              </a:rPr>
              <a:t>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228566" y="3505200"/>
            <a:ext cx="1453128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400" dirty="0">
                <a:solidFill>
                  <a:srgbClr val="000000"/>
                </a:solidFill>
              </a:rPr>
              <a:t>Coût par </a:t>
            </a:r>
            <a:r>
              <a:rPr lang="fr-FR" sz="1400" dirty="0" smtClean="0">
                <a:solidFill>
                  <a:srgbClr val="000000"/>
                </a:solidFill>
              </a:rPr>
              <a:t>unité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610257" y="3505200"/>
            <a:ext cx="1190077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200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2779696" y="3505200"/>
            <a:ext cx="12858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300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994143" y="3505200"/>
            <a:ext cx="1306522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400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5254626" y="35052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430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228566" y="4038600"/>
            <a:ext cx="1453128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400">
                <a:solidFill>
                  <a:srgbClr val="000000"/>
                </a:solidFill>
              </a:rPr>
              <a:t>Quantité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610257" y="4038600"/>
            <a:ext cx="1190077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320 000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2779696" y="4038600"/>
            <a:ext cx="12858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150 000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3994143" y="4038600"/>
            <a:ext cx="1306522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120 000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5254626" y="40386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210 000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228566" y="4572000"/>
            <a:ext cx="1453128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400" dirty="0">
                <a:solidFill>
                  <a:srgbClr val="000000"/>
                </a:solidFill>
              </a:rPr>
              <a:t>Valeur </a:t>
            </a:r>
            <a:r>
              <a:rPr lang="fr-FR" sz="1400" dirty="0" smtClean="0">
                <a:solidFill>
                  <a:srgbClr val="000000"/>
                </a:solidFill>
              </a:rPr>
              <a:t>(M€)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1610257" y="4572000"/>
            <a:ext cx="1190077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64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2779696" y="4572000"/>
            <a:ext cx="12858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45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3994143" y="4572000"/>
            <a:ext cx="1306522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48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254626" y="45720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90,3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3776827" y="5630864"/>
            <a:ext cx="2452531" cy="4247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0000FF"/>
                </a:solidFill>
              </a:rPr>
              <a:t>Total : </a:t>
            </a:r>
            <a:r>
              <a:rPr lang="fr-FR" sz="2400" dirty="0" smtClean="0">
                <a:solidFill>
                  <a:srgbClr val="0000FF"/>
                </a:solidFill>
              </a:rPr>
              <a:t>354,5 M€</a:t>
            </a:r>
            <a:endParaRPr lang="fr-FR" sz="2400" dirty="0">
              <a:solidFill>
                <a:srgbClr val="0000FF"/>
              </a:solidFill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683386" y="2571744"/>
            <a:ext cx="1486779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Produits Finis 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(stocks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 régionaux)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6683386" y="35052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460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6683386" y="40386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160 000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6683386" y="45720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73,6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8112146" y="2571744"/>
            <a:ext cx="1486779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En-cours </a:t>
            </a:r>
            <a:r>
              <a:rPr lang="fr-FR" sz="1400" dirty="0" smtClean="0">
                <a:solidFill>
                  <a:srgbClr val="000000"/>
                </a:solidFill>
              </a:rPr>
              <a:t>de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livraison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finale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8112146" y="35052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480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8112146" y="40386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70 000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8112146" y="45720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33,6 </a:t>
            </a:r>
            <a:endParaRPr lang="fr-FR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8632" y="642918"/>
            <a:ext cx="8607669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>
                <a:solidFill>
                  <a:srgbClr val="008000"/>
                </a:solidFill>
              </a:rPr>
              <a:t>Modes de gestion de flux</a:t>
            </a:r>
            <a:endParaRPr lang="fr-FR" dirty="0">
              <a:solidFill>
                <a:srgbClr val="008000"/>
              </a:solidFill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300664" y="29718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Produits </a:t>
            </a:r>
          </a:p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Standard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787443" y="2971800"/>
            <a:ext cx="20136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Produits</a:t>
            </a:r>
          </a:p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Spécifiques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1408320" y="3505200"/>
            <a:ext cx="3892344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Mode de gestion des flux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5300664" y="35052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Sur stock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6787443" y="3505200"/>
            <a:ext cx="20136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A la commande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1408320" y="4038600"/>
            <a:ext cx="3892344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Délai d’obtention pour le client 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5300664" y="40386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11 jours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6787443" y="4038600"/>
            <a:ext cx="20136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51 jours 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408320" y="4572000"/>
            <a:ext cx="3892344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>
                <a:solidFill>
                  <a:srgbClr val="000000"/>
                </a:solidFill>
              </a:rPr>
              <a:t>Valeur </a:t>
            </a:r>
            <a:r>
              <a:rPr lang="fr-FR" sz="1600" dirty="0" smtClean="0">
                <a:solidFill>
                  <a:srgbClr val="000000"/>
                </a:solidFill>
              </a:rPr>
              <a:t>immobilisée en </a:t>
            </a:r>
            <a:r>
              <a:rPr lang="fr-FR" sz="1600" dirty="0">
                <a:solidFill>
                  <a:srgbClr val="000000"/>
                </a:solidFill>
              </a:rPr>
              <a:t>stock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5300664" y="45720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121,6 M€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6787443" y="4572000"/>
            <a:ext cx="20136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0</a:t>
            </a:r>
            <a:endParaRPr lang="fr-FR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8" name="Freeform 1706"/>
          <p:cNvSpPr>
            <a:spLocks/>
          </p:cNvSpPr>
          <p:nvPr/>
        </p:nvSpPr>
        <p:spPr bwMode="auto">
          <a:xfrm>
            <a:off x="6970713" y="2205038"/>
            <a:ext cx="2089150" cy="4392613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0" y="2903"/>
              </a:cxn>
              <a:cxn ang="0">
                <a:pos x="1451" y="2903"/>
              </a:cxn>
              <a:cxn ang="0">
                <a:pos x="1451" y="0"/>
              </a:cxn>
              <a:cxn ang="0">
                <a:pos x="0" y="0"/>
              </a:cxn>
              <a:cxn ang="0">
                <a:pos x="0" y="45"/>
              </a:cxn>
            </a:cxnLst>
            <a:rect l="0" t="0" r="r" b="b"/>
            <a:pathLst>
              <a:path w="1451" h="2903">
                <a:moveTo>
                  <a:pt x="0" y="45"/>
                </a:moveTo>
                <a:lnTo>
                  <a:pt x="0" y="2903"/>
                </a:lnTo>
                <a:lnTo>
                  <a:pt x="1451" y="2903"/>
                </a:lnTo>
                <a:lnTo>
                  <a:pt x="1451" y="0"/>
                </a:lnTo>
                <a:lnTo>
                  <a:pt x="0" y="0"/>
                </a:lnTo>
                <a:lnTo>
                  <a:pt x="0" y="45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6" name="Freeform 1704"/>
          <p:cNvSpPr>
            <a:spLocks/>
          </p:cNvSpPr>
          <p:nvPr/>
        </p:nvSpPr>
        <p:spPr bwMode="auto">
          <a:xfrm>
            <a:off x="117475" y="266700"/>
            <a:ext cx="6553200" cy="6337300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0" y="2586"/>
              </a:cxn>
              <a:cxn ang="0">
                <a:pos x="816" y="2586"/>
              </a:cxn>
              <a:cxn ang="0">
                <a:pos x="816" y="4128"/>
              </a:cxn>
              <a:cxn ang="0">
                <a:pos x="4264" y="4128"/>
              </a:cxn>
              <a:cxn ang="0">
                <a:pos x="4264" y="1270"/>
              </a:cxn>
              <a:cxn ang="0">
                <a:pos x="3447" y="1270"/>
              </a:cxn>
              <a:cxn ang="0">
                <a:pos x="3447" y="0"/>
              </a:cxn>
              <a:cxn ang="0">
                <a:pos x="0" y="0"/>
              </a:cxn>
              <a:cxn ang="0">
                <a:pos x="0" y="91"/>
              </a:cxn>
            </a:cxnLst>
            <a:rect l="0" t="0" r="r" b="b"/>
            <a:pathLst>
              <a:path w="4264" h="4128">
                <a:moveTo>
                  <a:pt x="0" y="91"/>
                </a:moveTo>
                <a:lnTo>
                  <a:pt x="0" y="2586"/>
                </a:lnTo>
                <a:lnTo>
                  <a:pt x="816" y="2586"/>
                </a:lnTo>
                <a:lnTo>
                  <a:pt x="816" y="4128"/>
                </a:lnTo>
                <a:lnTo>
                  <a:pt x="4264" y="4128"/>
                </a:lnTo>
                <a:lnTo>
                  <a:pt x="4264" y="1270"/>
                </a:lnTo>
                <a:lnTo>
                  <a:pt x="3447" y="1270"/>
                </a:lnTo>
                <a:lnTo>
                  <a:pt x="3447" y="0"/>
                </a:lnTo>
                <a:lnTo>
                  <a:pt x="0" y="0"/>
                </a:lnTo>
                <a:lnTo>
                  <a:pt x="0" y="91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595438" y="5702300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4217" name="Picture 1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5516563"/>
            <a:ext cx="869950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" name="Group 404"/>
          <p:cNvGrpSpPr>
            <a:grpSpLocks/>
          </p:cNvGrpSpPr>
          <p:nvPr/>
        </p:nvGrpSpPr>
        <p:grpSpPr bwMode="auto">
          <a:xfrm>
            <a:off x="2386013" y="414338"/>
            <a:ext cx="539750" cy="530225"/>
            <a:chOff x="3312" y="169"/>
            <a:chExt cx="340" cy="334"/>
          </a:xfrm>
        </p:grpSpPr>
        <p:grpSp>
          <p:nvGrpSpPr>
            <p:cNvPr id="3" name="Group 320"/>
            <p:cNvGrpSpPr>
              <a:grpSpLocks/>
            </p:cNvGrpSpPr>
            <p:nvPr/>
          </p:nvGrpSpPr>
          <p:grpSpPr bwMode="auto">
            <a:xfrm>
              <a:off x="3483" y="169"/>
              <a:ext cx="169" cy="237"/>
              <a:chOff x="3483" y="169"/>
              <a:chExt cx="169" cy="237"/>
            </a:xfrm>
          </p:grpSpPr>
          <p:grpSp>
            <p:nvGrpSpPr>
              <p:cNvPr id="4" name="Group 303"/>
              <p:cNvGrpSpPr>
                <a:grpSpLocks/>
              </p:cNvGrpSpPr>
              <p:nvPr/>
            </p:nvGrpSpPr>
            <p:grpSpPr bwMode="auto">
              <a:xfrm>
                <a:off x="3494" y="271"/>
                <a:ext cx="158" cy="107"/>
                <a:chOff x="3494" y="271"/>
                <a:chExt cx="158" cy="107"/>
              </a:xfrm>
            </p:grpSpPr>
            <p:grpSp>
              <p:nvGrpSpPr>
                <p:cNvPr id="5" name="Group 299"/>
                <p:cNvGrpSpPr>
                  <a:grpSpLocks/>
                </p:cNvGrpSpPr>
                <p:nvPr/>
              </p:nvGrpSpPr>
              <p:grpSpPr bwMode="auto">
                <a:xfrm>
                  <a:off x="3550" y="339"/>
                  <a:ext cx="102" cy="32"/>
                  <a:chOff x="3550" y="339"/>
                  <a:chExt cx="102" cy="32"/>
                </a:xfrm>
              </p:grpSpPr>
              <p:grpSp>
                <p:nvGrpSpPr>
                  <p:cNvPr id="6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3550" y="339"/>
                    <a:ext cx="70" cy="15"/>
                    <a:chOff x="3550" y="339"/>
                    <a:chExt cx="70" cy="15"/>
                  </a:xfrm>
                </p:grpSpPr>
                <p:sp>
                  <p:nvSpPr>
                    <p:cNvPr id="4389" name="Freeform 293"/>
                    <p:cNvSpPr>
                      <a:spLocks/>
                    </p:cNvSpPr>
                    <p:nvPr/>
                  </p:nvSpPr>
                  <p:spPr bwMode="auto">
                    <a:xfrm>
                      <a:off x="3550" y="339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390" name="Freeform 294"/>
                    <p:cNvSpPr>
                      <a:spLocks/>
                    </p:cNvSpPr>
                    <p:nvPr/>
                  </p:nvSpPr>
                  <p:spPr bwMode="auto">
                    <a:xfrm>
                      <a:off x="3552" y="344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7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3556" y="353"/>
                    <a:ext cx="96" cy="18"/>
                    <a:chOff x="3556" y="353"/>
                    <a:chExt cx="96" cy="18"/>
                  </a:xfrm>
                </p:grpSpPr>
                <p:sp>
                  <p:nvSpPr>
                    <p:cNvPr id="4392" name="Freeform 296"/>
                    <p:cNvSpPr>
                      <a:spLocks/>
                    </p:cNvSpPr>
                    <p:nvPr/>
                  </p:nvSpPr>
                  <p:spPr bwMode="auto">
                    <a:xfrm>
                      <a:off x="3556" y="353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393" name="Freeform 297"/>
                    <p:cNvSpPr>
                      <a:spLocks/>
                    </p:cNvSpPr>
                    <p:nvPr/>
                  </p:nvSpPr>
                  <p:spPr bwMode="auto">
                    <a:xfrm>
                      <a:off x="3556" y="358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8" name="Group 302"/>
                <p:cNvGrpSpPr>
                  <a:grpSpLocks/>
                </p:cNvGrpSpPr>
                <p:nvPr/>
              </p:nvGrpSpPr>
              <p:grpSpPr bwMode="auto">
                <a:xfrm>
                  <a:off x="3494" y="271"/>
                  <a:ext cx="65" cy="107"/>
                  <a:chOff x="3494" y="271"/>
                  <a:chExt cx="65" cy="107"/>
                </a:xfrm>
              </p:grpSpPr>
              <p:sp>
                <p:nvSpPr>
                  <p:cNvPr id="4396" name="Freeform 300"/>
                  <p:cNvSpPr>
                    <a:spLocks/>
                  </p:cNvSpPr>
                  <p:nvPr/>
                </p:nvSpPr>
                <p:spPr bwMode="auto">
                  <a:xfrm>
                    <a:off x="3494" y="271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397" name="Freeform 301"/>
                  <p:cNvSpPr>
                    <a:spLocks/>
                  </p:cNvSpPr>
                  <p:nvPr/>
                </p:nvSpPr>
                <p:spPr bwMode="auto">
                  <a:xfrm>
                    <a:off x="3549" y="289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" name="Group 319"/>
              <p:cNvGrpSpPr>
                <a:grpSpLocks/>
              </p:cNvGrpSpPr>
              <p:nvPr/>
            </p:nvGrpSpPr>
            <p:grpSpPr bwMode="auto">
              <a:xfrm>
                <a:off x="3483" y="169"/>
                <a:ext cx="68" cy="237"/>
                <a:chOff x="3483" y="169"/>
                <a:chExt cx="68" cy="237"/>
              </a:xfrm>
            </p:grpSpPr>
            <p:grpSp>
              <p:nvGrpSpPr>
                <p:cNvPr id="10" name="Group 311"/>
                <p:cNvGrpSpPr>
                  <a:grpSpLocks/>
                </p:cNvGrpSpPr>
                <p:nvPr/>
              </p:nvGrpSpPr>
              <p:grpSpPr bwMode="auto">
                <a:xfrm>
                  <a:off x="3483" y="169"/>
                  <a:ext cx="68" cy="237"/>
                  <a:chOff x="3483" y="169"/>
                  <a:chExt cx="68" cy="237"/>
                </a:xfrm>
              </p:grpSpPr>
              <p:sp>
                <p:nvSpPr>
                  <p:cNvPr id="4400" name="Freeform 304"/>
                  <p:cNvSpPr>
                    <a:spLocks/>
                  </p:cNvSpPr>
                  <p:nvPr/>
                </p:nvSpPr>
                <p:spPr bwMode="auto">
                  <a:xfrm>
                    <a:off x="3483" y="172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1" name="Freeform 305"/>
                  <p:cNvSpPr>
                    <a:spLocks/>
                  </p:cNvSpPr>
                  <p:nvPr/>
                </p:nvSpPr>
                <p:spPr bwMode="auto">
                  <a:xfrm>
                    <a:off x="3495" y="255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2" name="Freeform 306"/>
                  <p:cNvSpPr>
                    <a:spLocks/>
                  </p:cNvSpPr>
                  <p:nvPr/>
                </p:nvSpPr>
                <p:spPr bwMode="auto">
                  <a:xfrm>
                    <a:off x="3483" y="169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3" name="Freeform 307"/>
                  <p:cNvSpPr>
                    <a:spLocks/>
                  </p:cNvSpPr>
                  <p:nvPr/>
                </p:nvSpPr>
                <p:spPr bwMode="auto">
                  <a:xfrm>
                    <a:off x="3523" y="183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4" name="Freeform 308"/>
                  <p:cNvSpPr>
                    <a:spLocks/>
                  </p:cNvSpPr>
                  <p:nvPr/>
                </p:nvSpPr>
                <p:spPr bwMode="auto">
                  <a:xfrm>
                    <a:off x="3514" y="195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5" name="Freeform 309"/>
                  <p:cNvSpPr>
                    <a:spLocks/>
                  </p:cNvSpPr>
                  <p:nvPr/>
                </p:nvSpPr>
                <p:spPr bwMode="auto">
                  <a:xfrm>
                    <a:off x="3498" y="189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406" name="Freeform 310"/>
                  <p:cNvSpPr>
                    <a:spLocks/>
                  </p:cNvSpPr>
                  <p:nvPr/>
                </p:nvSpPr>
                <p:spPr bwMode="auto">
                  <a:xfrm>
                    <a:off x="3493" y="259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11" name="Group 318"/>
                <p:cNvGrpSpPr>
                  <a:grpSpLocks/>
                </p:cNvGrpSpPr>
                <p:nvPr/>
              </p:nvGrpSpPr>
              <p:grpSpPr bwMode="auto">
                <a:xfrm>
                  <a:off x="3485" y="214"/>
                  <a:ext cx="53" cy="39"/>
                  <a:chOff x="3485" y="214"/>
                  <a:chExt cx="53" cy="39"/>
                </a:xfrm>
              </p:grpSpPr>
              <p:grpSp>
                <p:nvGrpSpPr>
                  <p:cNvPr id="12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3486" y="230"/>
                    <a:ext cx="52" cy="23"/>
                    <a:chOff x="3486" y="230"/>
                    <a:chExt cx="52" cy="23"/>
                  </a:xfrm>
                </p:grpSpPr>
                <p:sp>
                  <p:nvSpPr>
                    <p:cNvPr id="4408" name="Freeform 312"/>
                    <p:cNvSpPr>
                      <a:spLocks/>
                    </p:cNvSpPr>
                    <p:nvPr/>
                  </p:nvSpPr>
                  <p:spPr bwMode="auto">
                    <a:xfrm>
                      <a:off x="3486" y="230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409" name="Freeform 313"/>
                    <p:cNvSpPr>
                      <a:spLocks/>
                    </p:cNvSpPr>
                    <p:nvPr/>
                  </p:nvSpPr>
                  <p:spPr bwMode="auto">
                    <a:xfrm>
                      <a:off x="3486" y="231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3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3485" y="214"/>
                    <a:ext cx="52" cy="23"/>
                    <a:chOff x="3485" y="214"/>
                    <a:chExt cx="52" cy="23"/>
                  </a:xfrm>
                </p:grpSpPr>
                <p:sp>
                  <p:nvSpPr>
                    <p:cNvPr id="4411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3485" y="214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412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3485" y="215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14" name="Group 403"/>
            <p:cNvGrpSpPr>
              <a:grpSpLocks/>
            </p:cNvGrpSpPr>
            <p:nvPr/>
          </p:nvGrpSpPr>
          <p:grpSpPr bwMode="auto">
            <a:xfrm>
              <a:off x="3312" y="293"/>
              <a:ext cx="258" cy="210"/>
              <a:chOff x="3312" y="293"/>
              <a:chExt cx="258" cy="210"/>
            </a:xfrm>
          </p:grpSpPr>
          <p:grpSp>
            <p:nvGrpSpPr>
              <p:cNvPr id="15" name="Group 339"/>
              <p:cNvGrpSpPr>
                <a:grpSpLocks/>
              </p:cNvGrpSpPr>
              <p:nvPr/>
            </p:nvGrpSpPr>
            <p:grpSpPr bwMode="auto">
              <a:xfrm>
                <a:off x="3373" y="426"/>
                <a:ext cx="197" cy="77"/>
                <a:chOff x="3373" y="426"/>
                <a:chExt cx="197" cy="77"/>
              </a:xfrm>
            </p:grpSpPr>
            <p:grpSp>
              <p:nvGrpSpPr>
                <p:cNvPr id="16" name="Group 329"/>
                <p:cNvGrpSpPr>
                  <a:grpSpLocks/>
                </p:cNvGrpSpPr>
                <p:nvPr/>
              </p:nvGrpSpPr>
              <p:grpSpPr bwMode="auto">
                <a:xfrm>
                  <a:off x="3537" y="426"/>
                  <a:ext cx="33" cy="36"/>
                  <a:chOff x="3537" y="426"/>
                  <a:chExt cx="33" cy="36"/>
                </a:xfrm>
              </p:grpSpPr>
              <p:sp>
                <p:nvSpPr>
                  <p:cNvPr id="4417" name="Oval 321"/>
                  <p:cNvSpPr>
                    <a:spLocks noChangeArrowheads="1"/>
                  </p:cNvSpPr>
                  <p:nvPr/>
                </p:nvSpPr>
                <p:spPr bwMode="auto">
                  <a:xfrm>
                    <a:off x="3545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18" name="Oval 322"/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19" name="Oval 323"/>
                  <p:cNvSpPr>
                    <a:spLocks noChangeArrowheads="1"/>
                  </p:cNvSpPr>
                  <p:nvPr/>
                </p:nvSpPr>
                <p:spPr bwMode="auto">
                  <a:xfrm>
                    <a:off x="3537" y="426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17" name="Group 328"/>
                  <p:cNvGrpSpPr>
                    <a:grpSpLocks/>
                  </p:cNvGrpSpPr>
                  <p:nvPr/>
                </p:nvGrpSpPr>
                <p:grpSpPr bwMode="auto">
                  <a:xfrm>
                    <a:off x="3544" y="435"/>
                    <a:ext cx="19" cy="18"/>
                    <a:chOff x="3544" y="435"/>
                    <a:chExt cx="19" cy="18"/>
                  </a:xfrm>
                </p:grpSpPr>
                <p:sp>
                  <p:nvSpPr>
                    <p:cNvPr id="4420" name="Oval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6" y="435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18" name="Group 3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44" y="435"/>
                      <a:ext cx="18" cy="18"/>
                      <a:chOff x="3544" y="435"/>
                      <a:chExt cx="18" cy="18"/>
                    </a:xfrm>
                  </p:grpSpPr>
                  <p:sp>
                    <p:nvSpPr>
                      <p:cNvPr id="4421" name="Oval 3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4" y="435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22" name="Oval 3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5" y="435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9" name="Group 338"/>
                <p:cNvGrpSpPr>
                  <a:grpSpLocks/>
                </p:cNvGrpSpPr>
                <p:nvPr/>
              </p:nvGrpSpPr>
              <p:grpSpPr bwMode="auto">
                <a:xfrm>
                  <a:off x="3373" y="451"/>
                  <a:ext cx="57" cy="52"/>
                  <a:chOff x="3373" y="451"/>
                  <a:chExt cx="57" cy="52"/>
                </a:xfrm>
              </p:grpSpPr>
              <p:sp>
                <p:nvSpPr>
                  <p:cNvPr id="4426" name="Oval 330"/>
                  <p:cNvSpPr>
                    <a:spLocks noChangeArrowheads="1"/>
                  </p:cNvSpPr>
                  <p:nvPr/>
                </p:nvSpPr>
                <p:spPr bwMode="auto">
                  <a:xfrm>
                    <a:off x="3373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27" name="Oval 331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428" name="Oval 332"/>
                  <p:cNvSpPr>
                    <a:spLocks noChangeArrowheads="1"/>
                  </p:cNvSpPr>
                  <p:nvPr/>
                </p:nvSpPr>
                <p:spPr bwMode="auto">
                  <a:xfrm>
                    <a:off x="3385" y="456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20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394" y="466"/>
                    <a:ext cx="21" cy="20"/>
                    <a:chOff x="3394" y="466"/>
                    <a:chExt cx="21" cy="20"/>
                  </a:xfrm>
                </p:grpSpPr>
                <p:sp>
                  <p:nvSpPr>
                    <p:cNvPr id="4429" name="Oval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6" y="467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21" name="Group 3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4" y="466"/>
                      <a:ext cx="20" cy="20"/>
                      <a:chOff x="3394" y="466"/>
                      <a:chExt cx="20" cy="20"/>
                    </a:xfrm>
                  </p:grpSpPr>
                  <p:sp>
                    <p:nvSpPr>
                      <p:cNvPr id="4430" name="Oval 3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1" name="Oval 3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22" name="Group 402"/>
              <p:cNvGrpSpPr>
                <a:grpSpLocks/>
              </p:cNvGrpSpPr>
              <p:nvPr/>
            </p:nvGrpSpPr>
            <p:grpSpPr bwMode="auto">
              <a:xfrm>
                <a:off x="3312" y="293"/>
                <a:ext cx="246" cy="203"/>
                <a:chOff x="3312" y="293"/>
                <a:chExt cx="246" cy="203"/>
              </a:xfrm>
            </p:grpSpPr>
            <p:grpSp>
              <p:nvGrpSpPr>
                <p:cNvPr id="23" name="Group 350"/>
                <p:cNvGrpSpPr>
                  <a:grpSpLocks/>
                </p:cNvGrpSpPr>
                <p:nvPr/>
              </p:nvGrpSpPr>
              <p:grpSpPr bwMode="auto">
                <a:xfrm>
                  <a:off x="3455" y="293"/>
                  <a:ext cx="95" cy="151"/>
                  <a:chOff x="3455" y="293"/>
                  <a:chExt cx="95" cy="151"/>
                </a:xfrm>
              </p:grpSpPr>
              <p:sp>
                <p:nvSpPr>
                  <p:cNvPr id="4436" name="Freeform 340"/>
                  <p:cNvSpPr>
                    <a:spLocks/>
                  </p:cNvSpPr>
                  <p:nvPr/>
                </p:nvSpPr>
                <p:spPr bwMode="auto">
                  <a:xfrm>
                    <a:off x="3465" y="371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24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3455" y="293"/>
                    <a:ext cx="62" cy="98"/>
                    <a:chOff x="3455" y="293"/>
                    <a:chExt cx="62" cy="98"/>
                  </a:xfrm>
                </p:grpSpPr>
                <p:grpSp>
                  <p:nvGrpSpPr>
                    <p:cNvPr id="25" name="Group 3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2" y="320"/>
                      <a:ext cx="45" cy="71"/>
                      <a:chOff x="3472" y="320"/>
                      <a:chExt cx="45" cy="71"/>
                    </a:xfrm>
                  </p:grpSpPr>
                  <p:sp>
                    <p:nvSpPr>
                      <p:cNvPr id="4437" name="Freeform 3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85" y="324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8" name="Freeform 3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9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39" name="Freeform 3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0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26" name="Group 3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55" y="293"/>
                      <a:ext cx="47" cy="37"/>
                      <a:chOff x="3455" y="293"/>
                      <a:chExt cx="47" cy="37"/>
                    </a:xfrm>
                  </p:grpSpPr>
                  <p:sp>
                    <p:nvSpPr>
                      <p:cNvPr id="4441" name="Freeform 3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55" y="293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42" name="Freeform 3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298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43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305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27" name="Group 401"/>
                <p:cNvGrpSpPr>
                  <a:grpSpLocks/>
                </p:cNvGrpSpPr>
                <p:nvPr/>
              </p:nvGrpSpPr>
              <p:grpSpPr bwMode="auto">
                <a:xfrm>
                  <a:off x="3312" y="316"/>
                  <a:ext cx="246" cy="180"/>
                  <a:chOff x="3312" y="316"/>
                  <a:chExt cx="246" cy="180"/>
                </a:xfrm>
              </p:grpSpPr>
              <p:grpSp>
                <p:nvGrpSpPr>
                  <p:cNvPr id="28" name="Group 363"/>
                  <p:cNvGrpSpPr>
                    <a:grpSpLocks/>
                  </p:cNvGrpSpPr>
                  <p:nvPr/>
                </p:nvGrpSpPr>
                <p:grpSpPr bwMode="auto">
                  <a:xfrm>
                    <a:off x="3314" y="319"/>
                    <a:ext cx="244" cy="177"/>
                    <a:chOff x="3314" y="319"/>
                    <a:chExt cx="244" cy="177"/>
                  </a:xfrm>
                </p:grpSpPr>
                <p:grpSp>
                  <p:nvGrpSpPr>
                    <p:cNvPr id="29" name="Group 3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6" y="324"/>
                      <a:ext cx="92" cy="68"/>
                      <a:chOff x="3366" y="324"/>
                      <a:chExt cx="92" cy="68"/>
                    </a:xfrm>
                  </p:grpSpPr>
                  <p:grpSp>
                    <p:nvGrpSpPr>
                      <p:cNvPr id="30" name="Group 3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66" y="325"/>
                        <a:ext cx="92" cy="67"/>
                        <a:chOff x="3366" y="325"/>
                        <a:chExt cx="92" cy="67"/>
                      </a:xfrm>
                    </p:grpSpPr>
                    <p:sp>
                      <p:nvSpPr>
                        <p:cNvPr id="4447" name="Freeform 35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8" y="325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48" name="Freeform 3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66" y="334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31" name="Group 3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2" y="324"/>
                        <a:ext cx="41" cy="31"/>
                        <a:chOff x="3372" y="324"/>
                        <a:chExt cx="41" cy="31"/>
                      </a:xfrm>
                    </p:grpSpPr>
                    <p:sp>
                      <p:nvSpPr>
                        <p:cNvPr id="4450" name="Freeform 35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2" y="324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51" name="Freeform 35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98" y="342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217" name="Group 3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4" y="319"/>
                      <a:ext cx="244" cy="177"/>
                      <a:chOff x="3314" y="319"/>
                      <a:chExt cx="244" cy="177"/>
                    </a:xfrm>
                  </p:grpSpPr>
                  <p:sp>
                    <p:nvSpPr>
                      <p:cNvPr id="4454" name="Freeform 3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4" y="344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5" name="Freeform 3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14" y="319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6" name="Freeform 3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4" y="354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57" name="Freeform 3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7" y="343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9219" name="Group 400"/>
                  <p:cNvGrpSpPr>
                    <a:grpSpLocks/>
                  </p:cNvGrpSpPr>
                  <p:nvPr/>
                </p:nvGrpSpPr>
                <p:grpSpPr bwMode="auto">
                  <a:xfrm>
                    <a:off x="3312" y="316"/>
                    <a:ext cx="198" cy="142"/>
                    <a:chOff x="3312" y="316"/>
                    <a:chExt cx="198" cy="142"/>
                  </a:xfrm>
                </p:grpSpPr>
                <p:grpSp>
                  <p:nvGrpSpPr>
                    <p:cNvPr id="9226" name="Group 39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316"/>
                      <a:ext cx="152" cy="142"/>
                      <a:chOff x="3312" y="316"/>
                      <a:chExt cx="152" cy="142"/>
                    </a:xfrm>
                  </p:grpSpPr>
                  <p:grpSp>
                    <p:nvGrpSpPr>
                      <p:cNvPr id="9227" name="Group 39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2" y="328"/>
                        <a:ext cx="152" cy="130"/>
                        <a:chOff x="3312" y="328"/>
                        <a:chExt cx="152" cy="130"/>
                      </a:xfrm>
                    </p:grpSpPr>
                    <p:grpSp>
                      <p:nvGrpSpPr>
                        <p:cNvPr id="9228" name="Group 37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2" y="328"/>
                          <a:ext cx="93" cy="130"/>
                          <a:chOff x="3312" y="328"/>
                          <a:chExt cx="93" cy="130"/>
                        </a:xfrm>
                      </p:grpSpPr>
                      <p:grpSp>
                        <p:nvGrpSpPr>
                          <p:cNvPr id="9229" name="Group 37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3" y="328"/>
                            <a:ext cx="37" cy="88"/>
                            <a:chOff x="3313" y="328"/>
                            <a:chExt cx="37" cy="88"/>
                          </a:xfrm>
                        </p:grpSpPr>
                        <p:sp>
                          <p:nvSpPr>
                            <p:cNvPr id="4460" name="Line 36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3313" y="328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9230" name="Group 37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14" y="364"/>
                              <a:ext cx="32" cy="52"/>
                              <a:chOff x="3314" y="364"/>
                              <a:chExt cx="32" cy="52"/>
                            </a:xfrm>
                          </p:grpSpPr>
                          <p:sp>
                            <p:nvSpPr>
                              <p:cNvPr id="4461" name="Line 3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64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2" name="Line 36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0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3" name="Line 36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6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4" name="Line 36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2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65" name="Line 36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9231" name="Group 37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2" y="414"/>
                            <a:ext cx="93" cy="44"/>
                            <a:chOff x="3312" y="414"/>
                            <a:chExt cx="93" cy="44"/>
                          </a:xfrm>
                        </p:grpSpPr>
                        <p:sp>
                          <p:nvSpPr>
                            <p:cNvPr id="4468" name="Freeform 37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21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469" name="Freeform 37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5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470" name="Freeform 3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4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9232" name="Group 39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8" y="375"/>
                          <a:ext cx="66" cy="46"/>
                          <a:chOff x="3398" y="375"/>
                          <a:chExt cx="66" cy="46"/>
                        </a:xfrm>
                      </p:grpSpPr>
                      <p:sp>
                        <p:nvSpPr>
                          <p:cNvPr id="4473" name="Freeform 37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02" y="375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9233" name="Group 39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8" y="383"/>
                            <a:ext cx="66" cy="29"/>
                            <a:chOff x="3398" y="383"/>
                            <a:chExt cx="66" cy="29"/>
                          </a:xfrm>
                        </p:grpSpPr>
                        <p:grpSp>
                          <p:nvGrpSpPr>
                            <p:cNvPr id="9235" name="Group 38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83"/>
                              <a:ext cx="66" cy="8"/>
                              <a:chOff x="3398" y="383"/>
                              <a:chExt cx="66" cy="8"/>
                            </a:xfrm>
                          </p:grpSpPr>
                          <p:sp>
                            <p:nvSpPr>
                              <p:cNvPr id="4474" name="Line 3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7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5" name="Line 37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3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6" name="Line 38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243" name="Group 38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94"/>
                              <a:ext cx="66" cy="7"/>
                              <a:chOff x="3398" y="394"/>
                              <a:chExt cx="66" cy="7"/>
                            </a:xfrm>
                          </p:grpSpPr>
                          <p:sp>
                            <p:nvSpPr>
                              <p:cNvPr id="4478" name="Line 38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79" name="Line 38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4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0" name="Line 38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9244" name="Group 38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405"/>
                              <a:ext cx="66" cy="7"/>
                              <a:chOff x="3398" y="405"/>
                              <a:chExt cx="66" cy="7"/>
                            </a:xfrm>
                          </p:grpSpPr>
                          <p:sp>
                            <p:nvSpPr>
                              <p:cNvPr id="4482" name="Line 3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3" name="Line 38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484" name="Line 3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12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9245" name="Group 3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33" y="316"/>
                        <a:ext cx="12" cy="18"/>
                        <a:chOff x="3433" y="316"/>
                        <a:chExt cx="12" cy="18"/>
                      </a:xfrm>
                    </p:grpSpPr>
                    <p:sp>
                      <p:nvSpPr>
                        <p:cNvPr id="4489" name="Freeform 39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36" y="320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490" name="Oval 39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3" y="316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247" name="Group 39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389"/>
                      <a:ext cx="5" cy="10"/>
                      <a:chOff x="3505" y="389"/>
                      <a:chExt cx="5" cy="10"/>
                    </a:xfrm>
                  </p:grpSpPr>
                  <p:sp>
                    <p:nvSpPr>
                      <p:cNvPr id="4493" name="Freeform 3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6" y="390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494" name="Oval 3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05" y="389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4503" name="Rectangle 407"/>
          <p:cNvSpPr>
            <a:spLocks noChangeArrowheads="1"/>
          </p:cNvSpPr>
          <p:nvPr/>
        </p:nvSpPr>
        <p:spPr bwMode="auto">
          <a:xfrm>
            <a:off x="2651125" y="309563"/>
            <a:ext cx="2508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8</a:t>
            </a:r>
          </a:p>
        </p:txBody>
      </p:sp>
      <p:sp>
        <p:nvSpPr>
          <p:cNvPr id="4506" name="Rectangle 410"/>
          <p:cNvSpPr>
            <a:spLocks noChangeArrowheads="1"/>
          </p:cNvSpPr>
          <p:nvPr/>
        </p:nvSpPr>
        <p:spPr bwMode="auto">
          <a:xfrm>
            <a:off x="3167063" y="5710238"/>
            <a:ext cx="615950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7" name="Rectangle 411"/>
          <p:cNvSpPr>
            <a:spLocks noChangeArrowheads="1"/>
          </p:cNvSpPr>
          <p:nvPr/>
        </p:nvSpPr>
        <p:spPr bwMode="auto">
          <a:xfrm>
            <a:off x="7747000" y="5705475"/>
            <a:ext cx="65881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9259888" y="5300663"/>
            <a:ext cx="57785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9" name="Rectangle 413"/>
          <p:cNvSpPr>
            <a:spLocks noChangeArrowheads="1"/>
          </p:cNvSpPr>
          <p:nvPr/>
        </p:nvSpPr>
        <p:spPr bwMode="auto">
          <a:xfrm>
            <a:off x="9118600" y="5662613"/>
            <a:ext cx="7794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a. Courrier</a:t>
            </a:r>
          </a:p>
        </p:txBody>
      </p:sp>
      <p:sp>
        <p:nvSpPr>
          <p:cNvPr id="4531" name="Rectangle 435"/>
          <p:cNvSpPr>
            <a:spLocks noChangeArrowheads="1"/>
          </p:cNvSpPr>
          <p:nvPr/>
        </p:nvSpPr>
        <p:spPr bwMode="auto">
          <a:xfrm>
            <a:off x="5884863" y="4446588"/>
            <a:ext cx="7604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Produits</a:t>
            </a:r>
          </a:p>
          <a:p>
            <a:pPr defTabSz="762000"/>
            <a:r>
              <a:rPr lang="fr-FR" sz="1000" b="0"/>
              <a:t>finis</a:t>
            </a:r>
          </a:p>
        </p:txBody>
      </p:sp>
      <p:sp>
        <p:nvSpPr>
          <p:cNvPr id="4536" name="Oval 440"/>
          <p:cNvSpPr>
            <a:spLocks noChangeArrowheads="1"/>
          </p:cNvSpPr>
          <p:nvPr/>
        </p:nvSpPr>
        <p:spPr bwMode="auto">
          <a:xfrm>
            <a:off x="3214688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7" name="Oval 441"/>
          <p:cNvSpPr>
            <a:spLocks noChangeArrowheads="1"/>
          </p:cNvSpPr>
          <p:nvPr/>
        </p:nvSpPr>
        <p:spPr bwMode="auto">
          <a:xfrm>
            <a:off x="3328988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8" name="Oval 442"/>
          <p:cNvSpPr>
            <a:spLocks noChangeArrowheads="1"/>
          </p:cNvSpPr>
          <p:nvPr/>
        </p:nvSpPr>
        <p:spPr bwMode="auto">
          <a:xfrm>
            <a:off x="3438525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9" name="Oval 443"/>
          <p:cNvSpPr>
            <a:spLocks noChangeArrowheads="1"/>
          </p:cNvSpPr>
          <p:nvPr/>
        </p:nvSpPr>
        <p:spPr bwMode="auto">
          <a:xfrm>
            <a:off x="3548063" y="59451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0" name="Group 447"/>
          <p:cNvGrpSpPr>
            <a:grpSpLocks/>
          </p:cNvGrpSpPr>
          <p:nvPr/>
        </p:nvGrpSpPr>
        <p:grpSpPr bwMode="auto">
          <a:xfrm>
            <a:off x="1647825" y="5927725"/>
            <a:ext cx="206375" cy="92075"/>
            <a:chOff x="1279" y="3734"/>
            <a:chExt cx="130" cy="58"/>
          </a:xfrm>
        </p:grpSpPr>
        <p:sp>
          <p:nvSpPr>
            <p:cNvPr id="4541" name="Oval 445"/>
            <p:cNvSpPr>
              <a:spLocks noChangeArrowheads="1"/>
            </p:cNvSpPr>
            <p:nvPr/>
          </p:nvSpPr>
          <p:spPr bwMode="auto">
            <a:xfrm>
              <a:off x="1279" y="3734"/>
              <a:ext cx="58" cy="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42" name="Oval 446"/>
            <p:cNvSpPr>
              <a:spLocks noChangeArrowheads="1"/>
            </p:cNvSpPr>
            <p:nvPr/>
          </p:nvSpPr>
          <p:spPr bwMode="auto">
            <a:xfrm>
              <a:off x="1351" y="3734"/>
              <a:ext cx="58" cy="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44" name="Oval 448"/>
          <p:cNvSpPr>
            <a:spLocks noChangeArrowheads="1"/>
          </p:cNvSpPr>
          <p:nvPr/>
        </p:nvSpPr>
        <p:spPr bwMode="auto">
          <a:xfrm>
            <a:off x="9283700" y="556895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45" name="Rectangle 449"/>
          <p:cNvSpPr>
            <a:spLocks noChangeArrowheads="1"/>
          </p:cNvSpPr>
          <p:nvPr/>
        </p:nvSpPr>
        <p:spPr bwMode="auto">
          <a:xfrm>
            <a:off x="4024313" y="2246313"/>
            <a:ext cx="134937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10. Tests et Contrôle qualité</a:t>
            </a:r>
          </a:p>
        </p:txBody>
      </p:sp>
      <p:sp>
        <p:nvSpPr>
          <p:cNvPr id="4550" name="Rectangle 454"/>
          <p:cNvSpPr>
            <a:spLocks noChangeArrowheads="1"/>
          </p:cNvSpPr>
          <p:nvPr/>
        </p:nvSpPr>
        <p:spPr bwMode="auto">
          <a:xfrm>
            <a:off x="2778125" y="56356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02" name="Rectangle 506"/>
          <p:cNvSpPr>
            <a:spLocks noChangeArrowheads="1"/>
          </p:cNvSpPr>
          <p:nvPr/>
        </p:nvSpPr>
        <p:spPr bwMode="auto">
          <a:xfrm>
            <a:off x="4108450" y="3560763"/>
            <a:ext cx="76200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70000"/>
              </a:lnSpc>
            </a:pPr>
            <a:r>
              <a:rPr lang="fr-FR" sz="1000" b="0"/>
              <a:t>11. Entrée</a:t>
            </a:r>
          </a:p>
        </p:txBody>
      </p:sp>
      <p:sp>
        <p:nvSpPr>
          <p:cNvPr id="4604" name="Rectangle 508"/>
          <p:cNvSpPr>
            <a:spLocks noChangeArrowheads="1"/>
          </p:cNvSpPr>
          <p:nvPr/>
        </p:nvSpPr>
        <p:spPr bwMode="auto">
          <a:xfrm>
            <a:off x="406400" y="2565400"/>
            <a:ext cx="167957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6. Moulage des</a:t>
            </a:r>
          </a:p>
          <a:p>
            <a:pPr defTabSz="762000"/>
            <a:r>
              <a:rPr lang="fr-FR" sz="1000" b="0"/>
              <a:t> coques plastiques</a:t>
            </a:r>
          </a:p>
        </p:txBody>
      </p:sp>
      <p:sp>
        <p:nvSpPr>
          <p:cNvPr id="4605" name="Rectangle 509"/>
          <p:cNvSpPr>
            <a:spLocks noChangeArrowheads="1"/>
          </p:cNvSpPr>
          <p:nvPr/>
        </p:nvSpPr>
        <p:spPr bwMode="auto">
          <a:xfrm>
            <a:off x="444500" y="885825"/>
            <a:ext cx="11858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7. Assemblage</a:t>
            </a:r>
          </a:p>
        </p:txBody>
      </p:sp>
      <p:sp>
        <p:nvSpPr>
          <p:cNvPr id="4606" name="Rectangle 510"/>
          <p:cNvSpPr>
            <a:spLocks noChangeArrowheads="1"/>
          </p:cNvSpPr>
          <p:nvPr/>
        </p:nvSpPr>
        <p:spPr bwMode="auto">
          <a:xfrm>
            <a:off x="3813175" y="950913"/>
            <a:ext cx="1778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 dirty="0"/>
              <a:t>9. Montage final</a:t>
            </a:r>
          </a:p>
          <a:p>
            <a:pPr defTabSz="762000"/>
            <a:r>
              <a:rPr lang="fr-FR" sz="1000" b="0" dirty="0"/>
              <a:t>(accessoires/options)</a:t>
            </a:r>
          </a:p>
        </p:txBody>
      </p:sp>
      <p:sp>
        <p:nvSpPr>
          <p:cNvPr id="4607" name="Rectangle 511"/>
          <p:cNvSpPr>
            <a:spLocks noChangeArrowheads="1"/>
          </p:cNvSpPr>
          <p:nvPr/>
        </p:nvSpPr>
        <p:spPr bwMode="auto">
          <a:xfrm>
            <a:off x="88900" y="5978525"/>
            <a:ext cx="105251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1. Fournisseurs</a:t>
            </a:r>
          </a:p>
        </p:txBody>
      </p:sp>
      <p:sp>
        <p:nvSpPr>
          <p:cNvPr id="4608" name="Rectangle 512"/>
          <p:cNvSpPr>
            <a:spLocks noChangeArrowheads="1"/>
          </p:cNvSpPr>
          <p:nvPr/>
        </p:nvSpPr>
        <p:spPr bwMode="auto">
          <a:xfrm>
            <a:off x="1387475" y="6111875"/>
            <a:ext cx="706438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e. Achats</a:t>
            </a:r>
          </a:p>
        </p:txBody>
      </p:sp>
      <p:sp>
        <p:nvSpPr>
          <p:cNvPr id="4609" name="Rectangle 513"/>
          <p:cNvSpPr>
            <a:spLocks noChangeArrowheads="1"/>
          </p:cNvSpPr>
          <p:nvPr/>
        </p:nvSpPr>
        <p:spPr bwMode="auto">
          <a:xfrm>
            <a:off x="2925763" y="6129338"/>
            <a:ext cx="9445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d. Lancement</a:t>
            </a:r>
          </a:p>
        </p:txBody>
      </p:sp>
      <p:sp>
        <p:nvSpPr>
          <p:cNvPr id="4610" name="Rectangle 514"/>
          <p:cNvSpPr>
            <a:spLocks noChangeArrowheads="1"/>
          </p:cNvSpPr>
          <p:nvPr/>
        </p:nvSpPr>
        <p:spPr bwMode="auto">
          <a:xfrm>
            <a:off x="7188200" y="6207125"/>
            <a:ext cx="1785938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b. Traitement Commandes des clients</a:t>
            </a:r>
          </a:p>
        </p:txBody>
      </p:sp>
      <p:sp>
        <p:nvSpPr>
          <p:cNvPr id="4613" name="Rectangle 517"/>
          <p:cNvSpPr>
            <a:spLocks noChangeArrowheads="1"/>
          </p:cNvSpPr>
          <p:nvPr/>
        </p:nvSpPr>
        <p:spPr bwMode="auto">
          <a:xfrm>
            <a:off x="5722938" y="2276475"/>
            <a:ext cx="9382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12. Sortie</a:t>
            </a:r>
          </a:p>
          <a:p>
            <a:pPr defTabSz="762000"/>
            <a:r>
              <a:rPr lang="fr-FR" sz="1000" b="0"/>
              <a:t> et emballage</a:t>
            </a:r>
          </a:p>
        </p:txBody>
      </p:sp>
      <p:sp>
        <p:nvSpPr>
          <p:cNvPr id="4616" name="Rectangle 520"/>
          <p:cNvSpPr>
            <a:spLocks noChangeArrowheads="1"/>
          </p:cNvSpPr>
          <p:nvPr/>
        </p:nvSpPr>
        <p:spPr bwMode="auto">
          <a:xfrm>
            <a:off x="2133600" y="2349500"/>
            <a:ext cx="1100138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5. Préparation </a:t>
            </a:r>
          </a:p>
          <a:p>
            <a:pPr defTabSz="762000"/>
            <a:r>
              <a:rPr lang="fr-FR" sz="1000" b="0"/>
              <a:t>des composants</a:t>
            </a:r>
          </a:p>
        </p:txBody>
      </p:sp>
      <p:sp>
        <p:nvSpPr>
          <p:cNvPr id="4617" name="Rectangle 521"/>
          <p:cNvSpPr>
            <a:spLocks noChangeArrowheads="1"/>
          </p:cNvSpPr>
          <p:nvPr/>
        </p:nvSpPr>
        <p:spPr bwMode="auto">
          <a:xfrm>
            <a:off x="2641600" y="22082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6" name="Rectangle 470"/>
          <p:cNvSpPr>
            <a:spLocks noChangeArrowheads="1"/>
          </p:cNvSpPr>
          <p:nvPr/>
        </p:nvSpPr>
        <p:spPr bwMode="auto">
          <a:xfrm>
            <a:off x="5270500" y="3086100"/>
            <a:ext cx="573088" cy="168116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7" name="Rectangle 471"/>
          <p:cNvSpPr>
            <a:spLocks noChangeArrowheads="1"/>
          </p:cNvSpPr>
          <p:nvPr/>
        </p:nvSpPr>
        <p:spPr bwMode="auto">
          <a:xfrm>
            <a:off x="5341938" y="3800475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8" name="Rectangle 472"/>
          <p:cNvSpPr>
            <a:spLocks noChangeArrowheads="1"/>
          </p:cNvSpPr>
          <p:nvPr/>
        </p:nvSpPr>
        <p:spPr bwMode="auto">
          <a:xfrm>
            <a:off x="5391150" y="3705225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1" name="Group 476"/>
          <p:cNvGrpSpPr>
            <a:grpSpLocks/>
          </p:cNvGrpSpPr>
          <p:nvPr/>
        </p:nvGrpSpPr>
        <p:grpSpPr bwMode="auto">
          <a:xfrm>
            <a:off x="5402263" y="3743325"/>
            <a:ext cx="320675" cy="42863"/>
            <a:chOff x="4002" y="2398"/>
            <a:chExt cx="202" cy="27"/>
          </a:xfrm>
        </p:grpSpPr>
        <p:sp>
          <p:nvSpPr>
            <p:cNvPr id="4569" name="Rectangle 473"/>
            <p:cNvSpPr>
              <a:spLocks noChangeArrowheads="1"/>
            </p:cNvSpPr>
            <p:nvPr/>
          </p:nvSpPr>
          <p:spPr bwMode="auto">
            <a:xfrm>
              <a:off x="4002" y="2398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70" name="Rectangle 474"/>
            <p:cNvSpPr>
              <a:spLocks noChangeArrowheads="1"/>
            </p:cNvSpPr>
            <p:nvPr/>
          </p:nvSpPr>
          <p:spPr bwMode="auto">
            <a:xfrm>
              <a:off x="4093" y="2398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71" name="Rectangle 475"/>
            <p:cNvSpPr>
              <a:spLocks noChangeArrowheads="1"/>
            </p:cNvSpPr>
            <p:nvPr/>
          </p:nvSpPr>
          <p:spPr bwMode="auto">
            <a:xfrm>
              <a:off x="4178" y="2398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73" name="Rectangle 477"/>
          <p:cNvSpPr>
            <a:spLocks noChangeArrowheads="1"/>
          </p:cNvSpPr>
          <p:nvPr/>
        </p:nvSpPr>
        <p:spPr bwMode="auto">
          <a:xfrm>
            <a:off x="5426075" y="355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74" name="Rectangle 478"/>
          <p:cNvSpPr>
            <a:spLocks noChangeArrowheads="1"/>
          </p:cNvSpPr>
          <p:nvPr/>
        </p:nvSpPr>
        <p:spPr bwMode="auto">
          <a:xfrm>
            <a:off x="5567363" y="355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76" name="Rectangle 480"/>
          <p:cNvSpPr>
            <a:spLocks noChangeArrowheads="1"/>
          </p:cNvSpPr>
          <p:nvPr/>
        </p:nvSpPr>
        <p:spPr bwMode="auto">
          <a:xfrm>
            <a:off x="5337175" y="4281488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2" name="Group 490"/>
          <p:cNvGrpSpPr>
            <a:grpSpLocks/>
          </p:cNvGrpSpPr>
          <p:nvPr/>
        </p:nvGrpSpPr>
        <p:grpSpPr bwMode="auto">
          <a:xfrm>
            <a:off x="5391150" y="4364038"/>
            <a:ext cx="342900" cy="369888"/>
            <a:chOff x="3995" y="2789"/>
            <a:chExt cx="216" cy="233"/>
          </a:xfrm>
        </p:grpSpPr>
        <p:sp>
          <p:nvSpPr>
            <p:cNvPr id="4577" name="Rectangle 481"/>
            <p:cNvSpPr>
              <a:spLocks noChangeArrowheads="1"/>
            </p:cNvSpPr>
            <p:nvPr/>
          </p:nvSpPr>
          <p:spPr bwMode="auto">
            <a:xfrm>
              <a:off x="3995" y="2971"/>
              <a:ext cx="216" cy="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43" name="Group 485"/>
            <p:cNvGrpSpPr>
              <a:grpSpLocks/>
            </p:cNvGrpSpPr>
            <p:nvPr/>
          </p:nvGrpSpPr>
          <p:grpSpPr bwMode="auto">
            <a:xfrm>
              <a:off x="4002" y="2995"/>
              <a:ext cx="202" cy="27"/>
              <a:chOff x="4002" y="2995"/>
              <a:chExt cx="202" cy="27"/>
            </a:xfrm>
          </p:grpSpPr>
          <p:sp>
            <p:nvSpPr>
              <p:cNvPr id="4578" name="Rectangle 482"/>
              <p:cNvSpPr>
                <a:spLocks noChangeArrowheads="1"/>
              </p:cNvSpPr>
              <p:nvPr/>
            </p:nvSpPr>
            <p:spPr bwMode="auto">
              <a:xfrm>
                <a:off x="4002" y="2995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579" name="Rectangle 483"/>
              <p:cNvSpPr>
                <a:spLocks noChangeArrowheads="1"/>
              </p:cNvSpPr>
              <p:nvPr/>
            </p:nvSpPr>
            <p:spPr bwMode="auto">
              <a:xfrm>
                <a:off x="4093" y="2995"/>
                <a:ext cx="25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580" name="Rectangle 484"/>
              <p:cNvSpPr>
                <a:spLocks noChangeArrowheads="1"/>
              </p:cNvSpPr>
              <p:nvPr/>
            </p:nvSpPr>
            <p:spPr bwMode="auto">
              <a:xfrm>
                <a:off x="4178" y="2995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582" name="Rectangle 486"/>
            <p:cNvSpPr>
              <a:spLocks noChangeArrowheads="1"/>
            </p:cNvSpPr>
            <p:nvPr/>
          </p:nvSpPr>
          <p:spPr bwMode="auto">
            <a:xfrm>
              <a:off x="4017" y="287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3" name="Rectangle 487"/>
            <p:cNvSpPr>
              <a:spLocks noChangeArrowheads="1"/>
            </p:cNvSpPr>
            <p:nvPr/>
          </p:nvSpPr>
          <p:spPr bwMode="auto">
            <a:xfrm>
              <a:off x="4106" y="287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4" name="Rectangle 488"/>
            <p:cNvSpPr>
              <a:spLocks noChangeArrowheads="1"/>
            </p:cNvSpPr>
            <p:nvPr/>
          </p:nvSpPr>
          <p:spPr bwMode="auto">
            <a:xfrm>
              <a:off x="4017" y="278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5" name="Rectangle 489"/>
            <p:cNvSpPr>
              <a:spLocks noChangeArrowheads="1"/>
            </p:cNvSpPr>
            <p:nvPr/>
          </p:nvSpPr>
          <p:spPr bwMode="auto">
            <a:xfrm>
              <a:off x="4106" y="2789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87" name="Rectangle 491"/>
          <p:cNvSpPr>
            <a:spLocks noChangeArrowheads="1"/>
          </p:cNvSpPr>
          <p:nvPr/>
        </p:nvSpPr>
        <p:spPr bwMode="auto">
          <a:xfrm>
            <a:off x="5386388" y="4186238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4" name="Group 495"/>
          <p:cNvGrpSpPr>
            <a:grpSpLocks/>
          </p:cNvGrpSpPr>
          <p:nvPr/>
        </p:nvGrpSpPr>
        <p:grpSpPr bwMode="auto">
          <a:xfrm>
            <a:off x="5397500" y="4224338"/>
            <a:ext cx="320675" cy="42863"/>
            <a:chOff x="3999" y="2701"/>
            <a:chExt cx="202" cy="27"/>
          </a:xfrm>
        </p:grpSpPr>
        <p:sp>
          <p:nvSpPr>
            <p:cNvPr id="4588" name="Rectangle 492"/>
            <p:cNvSpPr>
              <a:spLocks noChangeArrowheads="1"/>
            </p:cNvSpPr>
            <p:nvPr/>
          </p:nvSpPr>
          <p:spPr bwMode="auto">
            <a:xfrm>
              <a:off x="3999" y="2701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89" name="Rectangle 493"/>
            <p:cNvSpPr>
              <a:spLocks noChangeArrowheads="1"/>
            </p:cNvSpPr>
            <p:nvPr/>
          </p:nvSpPr>
          <p:spPr bwMode="auto">
            <a:xfrm>
              <a:off x="4090" y="2701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90" name="Rectangle 494"/>
            <p:cNvSpPr>
              <a:spLocks noChangeArrowheads="1"/>
            </p:cNvSpPr>
            <p:nvPr/>
          </p:nvSpPr>
          <p:spPr bwMode="auto">
            <a:xfrm>
              <a:off x="4175" y="2701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592" name="Rectangle 496"/>
          <p:cNvSpPr>
            <a:spLocks noChangeArrowheads="1"/>
          </p:cNvSpPr>
          <p:nvPr/>
        </p:nvSpPr>
        <p:spPr bwMode="auto">
          <a:xfrm>
            <a:off x="5421313" y="4040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3" name="Rectangle 497"/>
          <p:cNvSpPr>
            <a:spLocks noChangeArrowheads="1"/>
          </p:cNvSpPr>
          <p:nvPr/>
        </p:nvSpPr>
        <p:spPr bwMode="auto">
          <a:xfrm>
            <a:off x="5562600" y="4040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4" name="Rectangle 498"/>
          <p:cNvSpPr>
            <a:spLocks noChangeArrowheads="1"/>
          </p:cNvSpPr>
          <p:nvPr/>
        </p:nvSpPr>
        <p:spPr bwMode="auto">
          <a:xfrm>
            <a:off x="5421313" y="3897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5" name="Rectangle 499"/>
          <p:cNvSpPr>
            <a:spLocks noChangeArrowheads="1"/>
          </p:cNvSpPr>
          <p:nvPr/>
        </p:nvSpPr>
        <p:spPr bwMode="auto">
          <a:xfrm>
            <a:off x="5562600" y="3897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5" name="Group 503"/>
          <p:cNvGrpSpPr>
            <a:grpSpLocks/>
          </p:cNvGrpSpPr>
          <p:nvPr/>
        </p:nvGrpSpPr>
        <p:grpSpPr bwMode="auto">
          <a:xfrm>
            <a:off x="5318125" y="3405188"/>
            <a:ext cx="482600" cy="1335088"/>
            <a:chOff x="3949" y="2185"/>
            <a:chExt cx="304" cy="841"/>
          </a:xfrm>
        </p:grpSpPr>
        <p:sp>
          <p:nvSpPr>
            <p:cNvPr id="4597" name="Rectangle 501"/>
            <p:cNvSpPr>
              <a:spLocks noChangeArrowheads="1"/>
            </p:cNvSpPr>
            <p:nvPr/>
          </p:nvSpPr>
          <p:spPr bwMode="auto">
            <a:xfrm>
              <a:off x="3949" y="2191"/>
              <a:ext cx="22" cy="8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98" name="Rectangle 502"/>
            <p:cNvSpPr>
              <a:spLocks noChangeArrowheads="1"/>
            </p:cNvSpPr>
            <p:nvPr/>
          </p:nvSpPr>
          <p:spPr bwMode="auto">
            <a:xfrm>
              <a:off x="4231" y="2185"/>
              <a:ext cx="22" cy="8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00" name="Rectangle 504"/>
          <p:cNvSpPr>
            <a:spLocks noChangeArrowheads="1"/>
          </p:cNvSpPr>
          <p:nvPr/>
        </p:nvSpPr>
        <p:spPr bwMode="auto">
          <a:xfrm>
            <a:off x="5086350" y="4813300"/>
            <a:ext cx="102076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du magasin PF</a:t>
            </a:r>
          </a:p>
        </p:txBody>
      </p:sp>
      <p:sp>
        <p:nvSpPr>
          <p:cNvPr id="4601" name="Rectangle 505"/>
          <p:cNvSpPr>
            <a:spLocks noChangeArrowheads="1"/>
          </p:cNvSpPr>
          <p:nvPr/>
        </p:nvSpPr>
        <p:spPr bwMode="auto">
          <a:xfrm>
            <a:off x="5172075" y="4792663"/>
            <a:ext cx="790575" cy="3603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33" name="Rectangle 537"/>
          <p:cNvSpPr>
            <a:spLocks noChangeArrowheads="1"/>
          </p:cNvSpPr>
          <p:nvPr/>
        </p:nvSpPr>
        <p:spPr bwMode="auto">
          <a:xfrm>
            <a:off x="5249863" y="3213100"/>
            <a:ext cx="38100" cy="1571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0" name="Rectangle 544"/>
          <p:cNvSpPr>
            <a:spLocks noChangeArrowheads="1"/>
          </p:cNvSpPr>
          <p:nvPr/>
        </p:nvSpPr>
        <p:spPr bwMode="auto">
          <a:xfrm>
            <a:off x="9726613" y="5329238"/>
            <a:ext cx="82550" cy="730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1" name="Rectangle 545"/>
          <p:cNvSpPr>
            <a:spLocks noChangeArrowheads="1"/>
          </p:cNvSpPr>
          <p:nvPr/>
        </p:nvSpPr>
        <p:spPr bwMode="auto">
          <a:xfrm>
            <a:off x="9204325" y="5311775"/>
            <a:ext cx="5873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 dirty="0" err="1"/>
              <a:t>Lexson</a:t>
            </a:r>
            <a:endParaRPr lang="fr-FR" sz="1000" b="0" dirty="0"/>
          </a:p>
        </p:txBody>
      </p:sp>
      <p:sp>
        <p:nvSpPr>
          <p:cNvPr id="4642" name="Rectangle 546"/>
          <p:cNvSpPr>
            <a:spLocks noChangeArrowheads="1"/>
          </p:cNvSpPr>
          <p:nvPr/>
        </p:nvSpPr>
        <p:spPr bwMode="auto">
          <a:xfrm>
            <a:off x="5591175" y="251936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3" name="Rectangle 547"/>
          <p:cNvSpPr>
            <a:spLocks noChangeArrowheads="1"/>
          </p:cNvSpPr>
          <p:nvPr/>
        </p:nvSpPr>
        <p:spPr bwMode="auto">
          <a:xfrm>
            <a:off x="5591175" y="23812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5" name="Oval 549"/>
          <p:cNvSpPr>
            <a:spLocks noChangeArrowheads="1"/>
          </p:cNvSpPr>
          <p:nvPr/>
        </p:nvSpPr>
        <p:spPr bwMode="auto">
          <a:xfrm>
            <a:off x="8123238" y="593090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6" name="Oval 550"/>
          <p:cNvSpPr>
            <a:spLocks noChangeArrowheads="1"/>
          </p:cNvSpPr>
          <p:nvPr/>
        </p:nvSpPr>
        <p:spPr bwMode="auto">
          <a:xfrm>
            <a:off x="8237538" y="593090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48" name="Rectangle 552"/>
          <p:cNvSpPr>
            <a:spLocks noChangeArrowheads="1"/>
          </p:cNvSpPr>
          <p:nvPr/>
        </p:nvSpPr>
        <p:spPr bwMode="auto">
          <a:xfrm>
            <a:off x="2179638" y="4949825"/>
            <a:ext cx="97472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du magasin MP</a:t>
            </a:r>
          </a:p>
        </p:txBody>
      </p:sp>
      <p:sp>
        <p:nvSpPr>
          <p:cNvPr id="4649" name="Rectangle 553"/>
          <p:cNvSpPr>
            <a:spLocks noChangeArrowheads="1"/>
          </p:cNvSpPr>
          <p:nvPr/>
        </p:nvSpPr>
        <p:spPr bwMode="auto">
          <a:xfrm>
            <a:off x="2252663" y="4964113"/>
            <a:ext cx="842963" cy="336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50" name="Rectangle 554"/>
          <p:cNvSpPr>
            <a:spLocks noChangeArrowheads="1"/>
          </p:cNvSpPr>
          <p:nvPr/>
        </p:nvSpPr>
        <p:spPr bwMode="auto">
          <a:xfrm>
            <a:off x="3151188" y="4751388"/>
            <a:ext cx="889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Matières</a:t>
            </a:r>
          </a:p>
          <a:p>
            <a:pPr defTabSz="762000"/>
            <a:r>
              <a:rPr lang="fr-FR" sz="1000" b="0"/>
              <a:t>premières</a:t>
            </a:r>
          </a:p>
        </p:txBody>
      </p:sp>
      <p:grpSp>
        <p:nvGrpSpPr>
          <p:cNvPr id="11846" name="Group 563"/>
          <p:cNvGrpSpPr>
            <a:grpSpLocks/>
          </p:cNvGrpSpPr>
          <p:nvPr/>
        </p:nvGrpSpPr>
        <p:grpSpPr bwMode="auto">
          <a:xfrm>
            <a:off x="307975" y="6227763"/>
            <a:ext cx="644525" cy="96838"/>
            <a:chOff x="317" y="3959"/>
            <a:chExt cx="406" cy="61"/>
          </a:xfrm>
        </p:grpSpPr>
        <p:grpSp>
          <p:nvGrpSpPr>
            <p:cNvPr id="11847" name="Group 558"/>
            <p:cNvGrpSpPr>
              <a:grpSpLocks/>
            </p:cNvGrpSpPr>
            <p:nvPr/>
          </p:nvGrpSpPr>
          <p:grpSpPr bwMode="auto">
            <a:xfrm>
              <a:off x="527" y="3962"/>
              <a:ext cx="196" cy="58"/>
              <a:chOff x="527" y="3962"/>
              <a:chExt cx="196" cy="58"/>
            </a:xfrm>
          </p:grpSpPr>
          <p:sp>
            <p:nvSpPr>
              <p:cNvPr id="4651" name="Oval 555"/>
              <p:cNvSpPr>
                <a:spLocks noChangeArrowheads="1"/>
              </p:cNvSpPr>
              <p:nvPr/>
            </p:nvSpPr>
            <p:spPr bwMode="auto">
              <a:xfrm>
                <a:off x="665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2" name="Oval 556"/>
              <p:cNvSpPr>
                <a:spLocks noChangeArrowheads="1"/>
              </p:cNvSpPr>
              <p:nvPr/>
            </p:nvSpPr>
            <p:spPr bwMode="auto">
              <a:xfrm>
                <a:off x="596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3" name="Oval 557"/>
              <p:cNvSpPr>
                <a:spLocks noChangeArrowheads="1"/>
              </p:cNvSpPr>
              <p:nvPr/>
            </p:nvSpPr>
            <p:spPr bwMode="auto">
              <a:xfrm>
                <a:off x="527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1848" name="Group 562"/>
            <p:cNvGrpSpPr>
              <a:grpSpLocks/>
            </p:cNvGrpSpPr>
            <p:nvPr/>
          </p:nvGrpSpPr>
          <p:grpSpPr bwMode="auto">
            <a:xfrm>
              <a:off x="317" y="3959"/>
              <a:ext cx="196" cy="58"/>
              <a:chOff x="317" y="3959"/>
              <a:chExt cx="196" cy="58"/>
            </a:xfrm>
          </p:grpSpPr>
          <p:sp>
            <p:nvSpPr>
              <p:cNvPr id="4655" name="Oval 559"/>
              <p:cNvSpPr>
                <a:spLocks noChangeArrowheads="1"/>
              </p:cNvSpPr>
              <p:nvPr/>
            </p:nvSpPr>
            <p:spPr bwMode="auto">
              <a:xfrm>
                <a:off x="455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6" name="Oval 560"/>
              <p:cNvSpPr>
                <a:spLocks noChangeArrowheads="1"/>
              </p:cNvSpPr>
              <p:nvPr/>
            </p:nvSpPr>
            <p:spPr bwMode="auto">
              <a:xfrm>
                <a:off x="386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57" name="Oval 561"/>
              <p:cNvSpPr>
                <a:spLocks noChangeArrowheads="1"/>
              </p:cNvSpPr>
              <p:nvPr/>
            </p:nvSpPr>
            <p:spPr bwMode="auto">
              <a:xfrm>
                <a:off x="317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660" name="Rectangle 564"/>
          <p:cNvSpPr>
            <a:spLocks noChangeArrowheads="1"/>
          </p:cNvSpPr>
          <p:nvPr/>
        </p:nvSpPr>
        <p:spPr bwMode="auto">
          <a:xfrm>
            <a:off x="3167063" y="3354388"/>
            <a:ext cx="32861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M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G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S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I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</p:txBody>
      </p:sp>
      <p:sp>
        <p:nvSpPr>
          <p:cNvPr id="4661" name="Rectangle 565"/>
          <p:cNvSpPr>
            <a:spLocks noChangeArrowheads="1"/>
          </p:cNvSpPr>
          <p:nvPr/>
        </p:nvSpPr>
        <p:spPr bwMode="auto">
          <a:xfrm>
            <a:off x="5876925" y="3119438"/>
            <a:ext cx="32861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M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G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S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I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</p:txBody>
      </p:sp>
      <p:sp>
        <p:nvSpPr>
          <p:cNvPr id="4664" name="Rectangle 568"/>
          <p:cNvSpPr>
            <a:spLocks noChangeArrowheads="1"/>
          </p:cNvSpPr>
          <p:nvPr/>
        </p:nvSpPr>
        <p:spPr bwMode="auto">
          <a:xfrm>
            <a:off x="7794625" y="2986088"/>
            <a:ext cx="577850" cy="187483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65" name="Rectangle 569"/>
          <p:cNvSpPr>
            <a:spLocks noChangeArrowheads="1"/>
          </p:cNvSpPr>
          <p:nvPr/>
        </p:nvSpPr>
        <p:spPr bwMode="auto">
          <a:xfrm>
            <a:off x="7861300" y="3919538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66" name="Rectangle 570"/>
          <p:cNvSpPr>
            <a:spLocks noChangeArrowheads="1"/>
          </p:cNvSpPr>
          <p:nvPr/>
        </p:nvSpPr>
        <p:spPr bwMode="auto">
          <a:xfrm>
            <a:off x="7856538" y="4379913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49" name="Group 572"/>
          <p:cNvGrpSpPr>
            <a:grpSpLocks/>
          </p:cNvGrpSpPr>
          <p:nvPr/>
        </p:nvGrpSpPr>
        <p:grpSpPr bwMode="auto">
          <a:xfrm>
            <a:off x="7910513" y="4452938"/>
            <a:ext cx="342900" cy="369888"/>
            <a:chOff x="1757" y="2807"/>
            <a:chExt cx="216" cy="233"/>
          </a:xfrm>
        </p:grpSpPr>
        <p:sp>
          <p:nvSpPr>
            <p:cNvPr id="4669" name="Rectangle 573"/>
            <p:cNvSpPr>
              <a:spLocks noChangeArrowheads="1"/>
            </p:cNvSpPr>
            <p:nvPr/>
          </p:nvSpPr>
          <p:spPr bwMode="auto">
            <a:xfrm>
              <a:off x="1757" y="2989"/>
              <a:ext cx="216" cy="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50" name="Group 574"/>
            <p:cNvGrpSpPr>
              <a:grpSpLocks/>
            </p:cNvGrpSpPr>
            <p:nvPr/>
          </p:nvGrpSpPr>
          <p:grpSpPr bwMode="auto">
            <a:xfrm>
              <a:off x="1764" y="3013"/>
              <a:ext cx="202" cy="27"/>
              <a:chOff x="1764" y="3013"/>
              <a:chExt cx="202" cy="27"/>
            </a:xfrm>
          </p:grpSpPr>
          <p:sp>
            <p:nvSpPr>
              <p:cNvPr id="4671" name="Rectangle 575"/>
              <p:cNvSpPr>
                <a:spLocks noChangeArrowheads="1"/>
              </p:cNvSpPr>
              <p:nvPr/>
            </p:nvSpPr>
            <p:spPr bwMode="auto">
              <a:xfrm>
                <a:off x="1764" y="3013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72" name="Rectangle 576"/>
              <p:cNvSpPr>
                <a:spLocks noChangeArrowheads="1"/>
              </p:cNvSpPr>
              <p:nvPr/>
            </p:nvSpPr>
            <p:spPr bwMode="auto">
              <a:xfrm>
                <a:off x="1855" y="3013"/>
                <a:ext cx="25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673" name="Rectangle 577"/>
              <p:cNvSpPr>
                <a:spLocks noChangeArrowheads="1"/>
              </p:cNvSpPr>
              <p:nvPr/>
            </p:nvSpPr>
            <p:spPr bwMode="auto">
              <a:xfrm>
                <a:off x="1940" y="3013"/>
                <a:ext cx="26" cy="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674" name="Rectangle 578"/>
            <p:cNvSpPr>
              <a:spLocks noChangeArrowheads="1"/>
            </p:cNvSpPr>
            <p:nvPr/>
          </p:nvSpPr>
          <p:spPr bwMode="auto">
            <a:xfrm>
              <a:off x="1779" y="28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5" name="Rectangle 579"/>
            <p:cNvSpPr>
              <a:spLocks noChangeArrowheads="1"/>
            </p:cNvSpPr>
            <p:nvPr/>
          </p:nvSpPr>
          <p:spPr bwMode="auto">
            <a:xfrm>
              <a:off x="1868" y="28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6" name="Rectangle 580"/>
            <p:cNvSpPr>
              <a:spLocks noChangeArrowheads="1"/>
            </p:cNvSpPr>
            <p:nvPr/>
          </p:nvSpPr>
          <p:spPr bwMode="auto">
            <a:xfrm>
              <a:off x="1779" y="280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77" name="Rectangle 581"/>
            <p:cNvSpPr>
              <a:spLocks noChangeArrowheads="1"/>
            </p:cNvSpPr>
            <p:nvPr/>
          </p:nvSpPr>
          <p:spPr bwMode="auto">
            <a:xfrm>
              <a:off x="1868" y="280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851" name="Group 583"/>
          <p:cNvGrpSpPr>
            <a:grpSpLocks/>
          </p:cNvGrpSpPr>
          <p:nvPr/>
        </p:nvGrpSpPr>
        <p:grpSpPr bwMode="auto">
          <a:xfrm>
            <a:off x="7916863" y="4322763"/>
            <a:ext cx="320675" cy="42863"/>
            <a:chOff x="1761" y="2719"/>
            <a:chExt cx="202" cy="27"/>
          </a:xfrm>
        </p:grpSpPr>
        <p:sp>
          <p:nvSpPr>
            <p:cNvPr id="4680" name="Rectangle 584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81" name="Rectangle 585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682" name="Rectangle 586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90" name="Rectangle 594"/>
          <p:cNvSpPr>
            <a:spLocks noChangeArrowheads="1"/>
          </p:cNvSpPr>
          <p:nvPr/>
        </p:nvSpPr>
        <p:spPr bwMode="auto">
          <a:xfrm>
            <a:off x="6943725" y="3744913"/>
            <a:ext cx="8747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14. Entrée/</a:t>
            </a:r>
          </a:p>
          <a:p>
            <a:pPr algn="ctr" defTabSz="762000"/>
            <a:r>
              <a:rPr lang="fr-FR" sz="1000" b="0"/>
              <a:t>Manutention</a:t>
            </a:r>
          </a:p>
        </p:txBody>
      </p:sp>
      <p:sp>
        <p:nvSpPr>
          <p:cNvPr id="4694" name="Rectangle 598"/>
          <p:cNvSpPr>
            <a:spLocks noChangeArrowheads="1"/>
          </p:cNvSpPr>
          <p:nvPr/>
        </p:nvSpPr>
        <p:spPr bwMode="auto">
          <a:xfrm>
            <a:off x="7804150" y="22733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95" name="Rectangle 599"/>
          <p:cNvSpPr>
            <a:spLocks noChangeArrowheads="1"/>
          </p:cNvSpPr>
          <p:nvPr/>
        </p:nvSpPr>
        <p:spPr bwMode="auto">
          <a:xfrm>
            <a:off x="7667625" y="4946650"/>
            <a:ext cx="830263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Bureau de </a:t>
            </a:r>
          </a:p>
          <a:p>
            <a:pPr algn="ctr" defTabSz="762000"/>
            <a:r>
              <a:rPr lang="fr-FR" sz="1000" b="0"/>
              <a:t>l’entrepôt </a:t>
            </a:r>
          </a:p>
          <a:p>
            <a:pPr algn="ctr" defTabSz="762000"/>
            <a:r>
              <a:rPr lang="fr-FR" sz="1000" b="0"/>
              <a:t>régional</a:t>
            </a:r>
          </a:p>
        </p:txBody>
      </p:sp>
      <p:sp>
        <p:nvSpPr>
          <p:cNvPr id="4696" name="Rectangle 600"/>
          <p:cNvSpPr>
            <a:spLocks noChangeArrowheads="1"/>
          </p:cNvSpPr>
          <p:nvPr/>
        </p:nvSpPr>
        <p:spPr bwMode="auto">
          <a:xfrm>
            <a:off x="7732713" y="4960938"/>
            <a:ext cx="673100" cy="48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97" name="Rectangle 601"/>
          <p:cNvSpPr>
            <a:spLocks noChangeArrowheads="1"/>
          </p:cNvSpPr>
          <p:nvPr/>
        </p:nvSpPr>
        <p:spPr bwMode="auto">
          <a:xfrm>
            <a:off x="8405813" y="4583113"/>
            <a:ext cx="88900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Produits</a:t>
            </a:r>
          </a:p>
          <a:p>
            <a:pPr defTabSz="762000"/>
            <a:r>
              <a:rPr lang="fr-FR" sz="1000" b="0"/>
              <a:t>finis</a:t>
            </a:r>
          </a:p>
        </p:txBody>
      </p:sp>
      <p:sp>
        <p:nvSpPr>
          <p:cNvPr id="4698" name="Rectangle 602"/>
          <p:cNvSpPr>
            <a:spLocks noChangeArrowheads="1"/>
          </p:cNvSpPr>
          <p:nvPr/>
        </p:nvSpPr>
        <p:spPr bwMode="auto">
          <a:xfrm>
            <a:off x="8339138" y="3048000"/>
            <a:ext cx="288925" cy="153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ENTREPOT</a:t>
            </a:r>
          </a:p>
        </p:txBody>
      </p:sp>
      <p:grpSp>
        <p:nvGrpSpPr>
          <p:cNvPr id="11852" name="Group 603"/>
          <p:cNvGrpSpPr>
            <a:grpSpLocks/>
          </p:cNvGrpSpPr>
          <p:nvPr/>
        </p:nvGrpSpPr>
        <p:grpSpPr bwMode="auto">
          <a:xfrm>
            <a:off x="304800" y="6370638"/>
            <a:ext cx="644525" cy="96838"/>
            <a:chOff x="317" y="3959"/>
            <a:chExt cx="406" cy="61"/>
          </a:xfrm>
        </p:grpSpPr>
        <p:grpSp>
          <p:nvGrpSpPr>
            <p:cNvPr id="11853" name="Group 604"/>
            <p:cNvGrpSpPr>
              <a:grpSpLocks/>
            </p:cNvGrpSpPr>
            <p:nvPr/>
          </p:nvGrpSpPr>
          <p:grpSpPr bwMode="auto">
            <a:xfrm>
              <a:off x="527" y="3962"/>
              <a:ext cx="196" cy="58"/>
              <a:chOff x="527" y="3962"/>
              <a:chExt cx="196" cy="58"/>
            </a:xfrm>
          </p:grpSpPr>
          <p:sp>
            <p:nvSpPr>
              <p:cNvPr id="4701" name="Oval 605"/>
              <p:cNvSpPr>
                <a:spLocks noChangeArrowheads="1"/>
              </p:cNvSpPr>
              <p:nvPr/>
            </p:nvSpPr>
            <p:spPr bwMode="auto">
              <a:xfrm>
                <a:off x="665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2" name="Oval 606"/>
              <p:cNvSpPr>
                <a:spLocks noChangeArrowheads="1"/>
              </p:cNvSpPr>
              <p:nvPr/>
            </p:nvSpPr>
            <p:spPr bwMode="auto">
              <a:xfrm>
                <a:off x="596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3" name="Oval 607"/>
              <p:cNvSpPr>
                <a:spLocks noChangeArrowheads="1"/>
              </p:cNvSpPr>
              <p:nvPr/>
            </p:nvSpPr>
            <p:spPr bwMode="auto">
              <a:xfrm>
                <a:off x="527" y="3962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1854" name="Group 608"/>
            <p:cNvGrpSpPr>
              <a:grpSpLocks/>
            </p:cNvGrpSpPr>
            <p:nvPr/>
          </p:nvGrpSpPr>
          <p:grpSpPr bwMode="auto">
            <a:xfrm>
              <a:off x="317" y="3959"/>
              <a:ext cx="196" cy="58"/>
              <a:chOff x="317" y="3959"/>
              <a:chExt cx="196" cy="58"/>
            </a:xfrm>
          </p:grpSpPr>
          <p:sp>
            <p:nvSpPr>
              <p:cNvPr id="4705" name="Oval 609"/>
              <p:cNvSpPr>
                <a:spLocks noChangeArrowheads="1"/>
              </p:cNvSpPr>
              <p:nvPr/>
            </p:nvSpPr>
            <p:spPr bwMode="auto">
              <a:xfrm>
                <a:off x="455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6" name="Oval 610"/>
              <p:cNvSpPr>
                <a:spLocks noChangeArrowheads="1"/>
              </p:cNvSpPr>
              <p:nvPr/>
            </p:nvSpPr>
            <p:spPr bwMode="auto">
              <a:xfrm>
                <a:off x="386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707" name="Oval 611"/>
              <p:cNvSpPr>
                <a:spLocks noChangeArrowheads="1"/>
              </p:cNvSpPr>
              <p:nvPr/>
            </p:nvSpPr>
            <p:spPr bwMode="auto">
              <a:xfrm>
                <a:off x="317" y="3959"/>
                <a:ext cx="58" cy="5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831" name="Rectangle 735"/>
          <p:cNvSpPr>
            <a:spLocks noChangeArrowheads="1"/>
          </p:cNvSpPr>
          <p:nvPr/>
        </p:nvSpPr>
        <p:spPr bwMode="auto">
          <a:xfrm>
            <a:off x="2232025" y="3279775"/>
            <a:ext cx="914400" cy="1662113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2" name="Rectangle 736"/>
          <p:cNvSpPr>
            <a:spLocks noChangeArrowheads="1"/>
          </p:cNvSpPr>
          <p:nvPr/>
        </p:nvSpPr>
        <p:spPr bwMode="auto">
          <a:xfrm>
            <a:off x="2703513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3" name="Rectangle 737"/>
          <p:cNvSpPr>
            <a:spLocks noChangeArrowheads="1"/>
          </p:cNvSpPr>
          <p:nvPr/>
        </p:nvSpPr>
        <p:spPr bwMode="auto">
          <a:xfrm>
            <a:off x="2708275" y="375761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4" name="Rectangle 738"/>
          <p:cNvSpPr>
            <a:spLocks noChangeArrowheads="1"/>
          </p:cNvSpPr>
          <p:nvPr/>
        </p:nvSpPr>
        <p:spPr bwMode="auto">
          <a:xfrm>
            <a:off x="2703513" y="4133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5" name="Rectangle 739"/>
          <p:cNvSpPr>
            <a:spLocks noChangeArrowheads="1"/>
          </p:cNvSpPr>
          <p:nvPr/>
        </p:nvSpPr>
        <p:spPr bwMode="auto">
          <a:xfrm>
            <a:off x="2708275" y="4133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6" name="Rectangle 740"/>
          <p:cNvSpPr>
            <a:spLocks noChangeArrowheads="1"/>
          </p:cNvSpPr>
          <p:nvPr/>
        </p:nvSpPr>
        <p:spPr bwMode="auto">
          <a:xfrm>
            <a:off x="2703513" y="4510088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55" name="Group 741"/>
          <p:cNvGrpSpPr>
            <a:grpSpLocks/>
          </p:cNvGrpSpPr>
          <p:nvPr/>
        </p:nvGrpSpPr>
        <p:grpSpPr bwMode="auto">
          <a:xfrm>
            <a:off x="2752725" y="4570413"/>
            <a:ext cx="307975" cy="331788"/>
            <a:chOff x="1372" y="2735"/>
            <a:chExt cx="194" cy="209"/>
          </a:xfrm>
        </p:grpSpPr>
        <p:sp>
          <p:nvSpPr>
            <p:cNvPr id="4838" name="Rectangle 742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56" name="Group 743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40" name="Rectangle 744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41" name="Rectangle 745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42" name="Rectangle 746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43" name="Rectangle 747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4" name="Rectangle 748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5" name="Rectangle 749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46" name="Rectangle 750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47" name="Rectangle 751"/>
          <p:cNvSpPr>
            <a:spLocks noChangeArrowheads="1"/>
          </p:cNvSpPr>
          <p:nvPr/>
        </p:nvSpPr>
        <p:spPr bwMode="auto">
          <a:xfrm>
            <a:off x="2681288" y="3563938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48" name="Rectangle 752"/>
          <p:cNvSpPr>
            <a:spLocks noChangeArrowheads="1"/>
          </p:cNvSpPr>
          <p:nvPr/>
        </p:nvSpPr>
        <p:spPr bwMode="auto">
          <a:xfrm>
            <a:off x="3089275" y="3563938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57" name="Group 753"/>
          <p:cNvGrpSpPr>
            <a:grpSpLocks/>
          </p:cNvGrpSpPr>
          <p:nvPr/>
        </p:nvGrpSpPr>
        <p:grpSpPr bwMode="auto">
          <a:xfrm>
            <a:off x="2755900" y="4191000"/>
            <a:ext cx="307975" cy="331788"/>
            <a:chOff x="1372" y="2735"/>
            <a:chExt cx="194" cy="209"/>
          </a:xfrm>
        </p:grpSpPr>
        <p:sp>
          <p:nvSpPr>
            <p:cNvPr id="4850" name="Rectangle 75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58" name="Group 75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52" name="Rectangle 75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53" name="Rectangle 75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54" name="Rectangle 75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55" name="Rectangle 75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6" name="Rectangle 76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7" name="Rectangle 76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58" name="Rectangle 76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859" name="Group 763"/>
          <p:cNvGrpSpPr>
            <a:grpSpLocks/>
          </p:cNvGrpSpPr>
          <p:nvPr/>
        </p:nvGrpSpPr>
        <p:grpSpPr bwMode="auto">
          <a:xfrm>
            <a:off x="2755900" y="3814763"/>
            <a:ext cx="307975" cy="331788"/>
            <a:chOff x="1372" y="2735"/>
            <a:chExt cx="194" cy="209"/>
          </a:xfrm>
        </p:grpSpPr>
        <p:sp>
          <p:nvSpPr>
            <p:cNvPr id="4860" name="Rectangle 76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60" name="Group 76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62" name="Rectangle 76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63" name="Rectangle 76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64" name="Rectangle 76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65" name="Rectangle 76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6" name="Rectangle 77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7" name="Rectangle 77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68" name="Rectangle 77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69" name="Rectangle 773"/>
          <p:cNvSpPr>
            <a:spLocks noChangeArrowheads="1"/>
          </p:cNvSpPr>
          <p:nvPr/>
        </p:nvSpPr>
        <p:spPr bwMode="auto">
          <a:xfrm>
            <a:off x="2268538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0" name="Rectangle 774"/>
          <p:cNvSpPr>
            <a:spLocks noChangeArrowheads="1"/>
          </p:cNvSpPr>
          <p:nvPr/>
        </p:nvSpPr>
        <p:spPr bwMode="auto">
          <a:xfrm>
            <a:off x="2273300" y="3756025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1" name="Rectangle 775"/>
          <p:cNvSpPr>
            <a:spLocks noChangeArrowheads="1"/>
          </p:cNvSpPr>
          <p:nvPr/>
        </p:nvSpPr>
        <p:spPr bwMode="auto">
          <a:xfrm>
            <a:off x="2268538" y="4132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2" name="Rectangle 776"/>
          <p:cNvSpPr>
            <a:spLocks noChangeArrowheads="1"/>
          </p:cNvSpPr>
          <p:nvPr/>
        </p:nvSpPr>
        <p:spPr bwMode="auto">
          <a:xfrm>
            <a:off x="2273300" y="4132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73" name="Rectangle 777"/>
          <p:cNvSpPr>
            <a:spLocks noChangeArrowheads="1"/>
          </p:cNvSpPr>
          <p:nvPr/>
        </p:nvSpPr>
        <p:spPr bwMode="auto">
          <a:xfrm>
            <a:off x="2268538" y="450850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61" name="Group 778"/>
          <p:cNvGrpSpPr>
            <a:grpSpLocks/>
          </p:cNvGrpSpPr>
          <p:nvPr/>
        </p:nvGrpSpPr>
        <p:grpSpPr bwMode="auto">
          <a:xfrm>
            <a:off x="2317750" y="4568825"/>
            <a:ext cx="307975" cy="331788"/>
            <a:chOff x="1372" y="2735"/>
            <a:chExt cx="194" cy="209"/>
          </a:xfrm>
        </p:grpSpPr>
        <p:sp>
          <p:nvSpPr>
            <p:cNvPr id="4875" name="Rectangle 779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62" name="Group 780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77" name="Rectangle 781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78" name="Rectangle 782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79" name="Rectangle 783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80" name="Rectangle 784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1" name="Rectangle 785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2" name="Rectangle 786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83" name="Rectangle 787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884" name="Rectangle 788"/>
          <p:cNvSpPr>
            <a:spLocks noChangeArrowheads="1"/>
          </p:cNvSpPr>
          <p:nvPr/>
        </p:nvSpPr>
        <p:spPr bwMode="auto">
          <a:xfrm>
            <a:off x="2251075" y="3562350"/>
            <a:ext cx="34925" cy="1290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65" name="Group 789"/>
          <p:cNvGrpSpPr>
            <a:grpSpLocks/>
          </p:cNvGrpSpPr>
          <p:nvPr/>
        </p:nvGrpSpPr>
        <p:grpSpPr bwMode="auto">
          <a:xfrm>
            <a:off x="2320925" y="4189413"/>
            <a:ext cx="307975" cy="331788"/>
            <a:chOff x="1372" y="2735"/>
            <a:chExt cx="194" cy="209"/>
          </a:xfrm>
        </p:grpSpPr>
        <p:sp>
          <p:nvSpPr>
            <p:cNvPr id="4886" name="Rectangle 790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71" name="Group 791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88" name="Rectangle 792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89" name="Rectangle 793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90" name="Rectangle 794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891" name="Rectangle 795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2" name="Rectangle 796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3" name="Rectangle 797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894" name="Rectangle 798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880" name="Group 799"/>
          <p:cNvGrpSpPr>
            <a:grpSpLocks/>
          </p:cNvGrpSpPr>
          <p:nvPr/>
        </p:nvGrpSpPr>
        <p:grpSpPr bwMode="auto">
          <a:xfrm>
            <a:off x="2320925" y="3813175"/>
            <a:ext cx="307975" cy="331788"/>
            <a:chOff x="1372" y="2735"/>
            <a:chExt cx="194" cy="209"/>
          </a:xfrm>
        </p:grpSpPr>
        <p:sp>
          <p:nvSpPr>
            <p:cNvPr id="4896" name="Rectangle 800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89" name="Group 801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898" name="Rectangle 802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899" name="Rectangle 803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00" name="Rectangle 804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01" name="Rectangle 805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2" name="Rectangle 806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3" name="Rectangle 807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04" name="Rectangle 808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05" name="Rectangle 809"/>
          <p:cNvSpPr>
            <a:spLocks noChangeArrowheads="1"/>
          </p:cNvSpPr>
          <p:nvPr/>
        </p:nvSpPr>
        <p:spPr bwMode="auto">
          <a:xfrm>
            <a:off x="2698750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06" name="Rectangle 810"/>
          <p:cNvSpPr>
            <a:spLocks noChangeArrowheads="1"/>
          </p:cNvSpPr>
          <p:nvPr/>
        </p:nvSpPr>
        <p:spPr bwMode="auto">
          <a:xfrm>
            <a:off x="2703513" y="3752850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90" name="Group 811"/>
          <p:cNvGrpSpPr>
            <a:grpSpLocks/>
          </p:cNvGrpSpPr>
          <p:nvPr/>
        </p:nvGrpSpPr>
        <p:grpSpPr bwMode="auto">
          <a:xfrm>
            <a:off x="2751138" y="3433763"/>
            <a:ext cx="307975" cy="331788"/>
            <a:chOff x="1372" y="2735"/>
            <a:chExt cx="194" cy="209"/>
          </a:xfrm>
        </p:grpSpPr>
        <p:sp>
          <p:nvSpPr>
            <p:cNvPr id="4908" name="Rectangle 812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91" name="Group 813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910" name="Rectangle 814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11" name="Rectangle 815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12" name="Rectangle 816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13" name="Rectangle 817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4" name="Rectangle 818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5" name="Rectangle 819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16" name="Rectangle 820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17" name="Rectangle 821"/>
          <p:cNvSpPr>
            <a:spLocks noChangeArrowheads="1"/>
          </p:cNvSpPr>
          <p:nvPr/>
        </p:nvSpPr>
        <p:spPr bwMode="auto">
          <a:xfrm>
            <a:off x="2263775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8" name="Rectangle 822"/>
          <p:cNvSpPr>
            <a:spLocks noChangeArrowheads="1"/>
          </p:cNvSpPr>
          <p:nvPr/>
        </p:nvSpPr>
        <p:spPr bwMode="auto">
          <a:xfrm>
            <a:off x="2268538" y="3751263"/>
            <a:ext cx="403225" cy="38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892" name="Group 823"/>
          <p:cNvGrpSpPr>
            <a:grpSpLocks/>
          </p:cNvGrpSpPr>
          <p:nvPr/>
        </p:nvGrpSpPr>
        <p:grpSpPr bwMode="auto">
          <a:xfrm>
            <a:off x="2316163" y="3432175"/>
            <a:ext cx="307975" cy="331788"/>
            <a:chOff x="1372" y="2735"/>
            <a:chExt cx="194" cy="209"/>
          </a:xfrm>
        </p:grpSpPr>
        <p:sp>
          <p:nvSpPr>
            <p:cNvPr id="4920" name="Rectangle 824"/>
            <p:cNvSpPr>
              <a:spLocks noChangeArrowheads="1"/>
            </p:cNvSpPr>
            <p:nvPr/>
          </p:nvSpPr>
          <p:spPr bwMode="auto">
            <a:xfrm>
              <a:off x="1372" y="2899"/>
              <a:ext cx="194" cy="1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893" name="Group 825"/>
            <p:cNvGrpSpPr>
              <a:grpSpLocks/>
            </p:cNvGrpSpPr>
            <p:nvPr/>
          </p:nvGrpSpPr>
          <p:grpSpPr bwMode="auto">
            <a:xfrm>
              <a:off x="1378" y="2920"/>
              <a:ext cx="182" cy="24"/>
              <a:chOff x="1378" y="2920"/>
              <a:chExt cx="182" cy="24"/>
            </a:xfrm>
          </p:grpSpPr>
          <p:sp>
            <p:nvSpPr>
              <p:cNvPr id="4922" name="Rectangle 826"/>
              <p:cNvSpPr>
                <a:spLocks noChangeArrowheads="1"/>
              </p:cNvSpPr>
              <p:nvPr/>
            </p:nvSpPr>
            <p:spPr bwMode="auto">
              <a:xfrm>
                <a:off x="1378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23" name="Rectangle 827"/>
              <p:cNvSpPr>
                <a:spLocks noChangeArrowheads="1"/>
              </p:cNvSpPr>
              <p:nvPr/>
            </p:nvSpPr>
            <p:spPr bwMode="auto">
              <a:xfrm>
                <a:off x="1460" y="2920"/>
                <a:ext cx="22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924" name="Rectangle 828"/>
              <p:cNvSpPr>
                <a:spLocks noChangeArrowheads="1"/>
              </p:cNvSpPr>
              <p:nvPr/>
            </p:nvSpPr>
            <p:spPr bwMode="auto">
              <a:xfrm>
                <a:off x="1537" y="2920"/>
                <a:ext cx="23" cy="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4925" name="Rectangle 829"/>
            <p:cNvSpPr>
              <a:spLocks noChangeArrowheads="1"/>
            </p:cNvSpPr>
            <p:nvPr/>
          </p:nvSpPr>
          <p:spPr bwMode="auto">
            <a:xfrm>
              <a:off x="1392" y="2816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6" name="Rectangle 830"/>
            <p:cNvSpPr>
              <a:spLocks noChangeArrowheads="1"/>
            </p:cNvSpPr>
            <p:nvPr/>
          </p:nvSpPr>
          <p:spPr bwMode="auto">
            <a:xfrm>
              <a:off x="1472" y="2816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7" name="Rectangle 831"/>
            <p:cNvSpPr>
              <a:spLocks noChangeArrowheads="1"/>
            </p:cNvSpPr>
            <p:nvPr/>
          </p:nvSpPr>
          <p:spPr bwMode="auto">
            <a:xfrm>
              <a:off x="1392" y="2735"/>
              <a:ext cx="79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928" name="Rectangle 832"/>
            <p:cNvSpPr>
              <a:spLocks noChangeArrowheads="1"/>
            </p:cNvSpPr>
            <p:nvPr/>
          </p:nvSpPr>
          <p:spPr bwMode="auto">
            <a:xfrm>
              <a:off x="1472" y="2735"/>
              <a:ext cx="80" cy="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82" name="Rectangle 886"/>
          <p:cNvSpPr>
            <a:spLocks noChangeArrowheads="1"/>
          </p:cNvSpPr>
          <p:nvPr/>
        </p:nvSpPr>
        <p:spPr bwMode="auto">
          <a:xfrm>
            <a:off x="8686800" y="1268413"/>
            <a:ext cx="1223963" cy="49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  16. Tournée de livraison  finale</a:t>
            </a:r>
          </a:p>
          <a:p>
            <a:pPr defTabSz="762000"/>
            <a:endParaRPr lang="fr-FR" sz="1000" b="0"/>
          </a:p>
        </p:txBody>
      </p:sp>
      <p:pic>
        <p:nvPicPr>
          <p:cNvPr id="4985" name="Picture 88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23425" y="3429000"/>
            <a:ext cx="385763" cy="931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986" name="Rectangle 890"/>
          <p:cNvSpPr>
            <a:spLocks noChangeArrowheads="1"/>
          </p:cNvSpPr>
          <p:nvPr/>
        </p:nvSpPr>
        <p:spPr bwMode="auto">
          <a:xfrm>
            <a:off x="4510088" y="6203950"/>
            <a:ext cx="2016125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/>
            <a:r>
              <a:rPr lang="fr-FR" sz="1000" b="0"/>
              <a:t>c. Traitement </a:t>
            </a:r>
          </a:p>
          <a:p>
            <a:pPr algn="ctr" defTabSz="762000"/>
            <a:r>
              <a:rPr lang="fr-FR" sz="1000" b="0"/>
              <a:t>Commandes des entrepôts</a:t>
            </a:r>
          </a:p>
        </p:txBody>
      </p:sp>
      <p:grpSp>
        <p:nvGrpSpPr>
          <p:cNvPr id="11894" name="Group 891"/>
          <p:cNvGrpSpPr>
            <a:grpSpLocks/>
          </p:cNvGrpSpPr>
          <p:nvPr/>
        </p:nvGrpSpPr>
        <p:grpSpPr bwMode="auto">
          <a:xfrm>
            <a:off x="4270375" y="2997200"/>
            <a:ext cx="539750" cy="530225"/>
            <a:chOff x="1761" y="190"/>
            <a:chExt cx="340" cy="334"/>
          </a:xfrm>
        </p:grpSpPr>
        <p:grpSp>
          <p:nvGrpSpPr>
            <p:cNvPr id="11895" name="Group 892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11899" name="Group 893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9248" name="Group 894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9249" name="Group 895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4992" name="Freeform 896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993" name="Freeform 897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250" name="Group 898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4995" name="Freeform 899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996" name="Freeform 900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9251" name="Group 901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4998" name="Freeform 902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999" name="Freeform 903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254" name="Group 904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9257" name="Group 905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5002" name="Freeform 906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3" name="Freeform 907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4" name="Freeform 908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5" name="Freeform 909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6" name="Freeform 910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7" name="Freeform 911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5008" name="Freeform 912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9260" name="Group 913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9261" name="Group 914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5011" name="Freeform 915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5012" name="Freeform 916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269" name="Group 917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5014" name="Freeform 918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5015" name="Freeform 919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9270" name="Group 920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9273" name="Group 921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9276" name="Group 922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5019" name="Oval 923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0" name="Oval 924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1" name="Oval 925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277" name="Group 926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5023" name="Oval 9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278" name="Group 9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5025" name="Oval 9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26" name="Oval 9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1904" name="Group 931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5028" name="Oval 932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29" name="Oval 933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5030" name="Oval 934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11907" name="Group 935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5032" name="Oval 9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11915" name="Group 9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5034" name="Oval 9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35" name="Oval 9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11929" name="Group 940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11930" name="Group 941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5038" name="Freeform 942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9282" name="Group 943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9284" name="Group 9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5041" name="Freeform 9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2" name="Freeform 9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3" name="Freeform 9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9287" name="Group 9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5045" name="Freeform 9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6" name="Freeform 9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47" name="Freeform 9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291" name="Group 952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9293" name="Group 953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9296" name="Group 9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9297" name="Group 95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5052" name="Freeform 9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53" name="Freeform 9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9299" name="Group 9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5055" name="Freeform 9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56" name="Freeform 9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300" name="Group 9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5058" name="Freeform 9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59" name="Freeform 9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60" name="Freeform 9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61" name="Freeform 9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9304" name="Group 966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9308" name="Group 9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9309" name="Group 96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9310" name="Group 96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9311" name="Group 9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5067" name="Line 97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11944" name="Group 9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5069" name="Line 97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0" name="Line 97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1" name="Line 97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2" name="Line 9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73" name="Line 9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11945" name="Group 97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5075" name="Freeform 9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5076" name="Freeform 98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5077" name="Freeform 9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11948" name="Group 98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5079" name="Freeform 98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11950" name="Group 9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11951" name="Group 98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5082" name="Line 9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3" name="Line 98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4" name="Line 9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11952" name="Group 98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5086" name="Line 99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7" name="Line 99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88" name="Line 99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11953" name="Group 99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5090" name="Line 99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91" name="Line 99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5092" name="Line 99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11954" name="Group 99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5094" name="Freeform 99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5095" name="Oval 9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11955" name="Group 10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5097" name="Freeform 10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098" name="Oval 10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5100" name="Rectangle 1004"/>
          <p:cNvSpPr>
            <a:spLocks noChangeArrowheads="1"/>
          </p:cNvSpPr>
          <p:nvPr/>
        </p:nvSpPr>
        <p:spPr bwMode="auto">
          <a:xfrm>
            <a:off x="4638675" y="31559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02" name="Freeform 1006"/>
          <p:cNvSpPr>
            <a:spLocks/>
          </p:cNvSpPr>
          <p:nvPr/>
        </p:nvSpPr>
        <p:spPr bwMode="auto">
          <a:xfrm>
            <a:off x="1039813" y="4459288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11956" name="Group 1007"/>
          <p:cNvGrpSpPr>
            <a:grpSpLocks/>
          </p:cNvGrpSpPr>
          <p:nvPr/>
        </p:nvGrpSpPr>
        <p:grpSpPr bwMode="auto">
          <a:xfrm>
            <a:off x="1231900" y="4589463"/>
            <a:ext cx="20638" cy="68263"/>
            <a:chOff x="5760" y="1138"/>
            <a:chExt cx="13" cy="43"/>
          </a:xfrm>
        </p:grpSpPr>
        <p:sp>
          <p:nvSpPr>
            <p:cNvPr id="5104" name="Arc 100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05" name="Freeform 100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957" name="Group 1010"/>
          <p:cNvGrpSpPr>
            <a:grpSpLocks/>
          </p:cNvGrpSpPr>
          <p:nvPr/>
        </p:nvGrpSpPr>
        <p:grpSpPr bwMode="auto">
          <a:xfrm>
            <a:off x="1104900" y="4476750"/>
            <a:ext cx="104775" cy="171450"/>
            <a:chOff x="5680" y="1067"/>
            <a:chExt cx="66" cy="108"/>
          </a:xfrm>
        </p:grpSpPr>
        <p:sp>
          <p:nvSpPr>
            <p:cNvPr id="5107" name="Freeform 101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08" name="Freeform 101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09" name="Oval 1013"/>
          <p:cNvSpPr>
            <a:spLocks noChangeArrowheads="1"/>
          </p:cNvSpPr>
          <p:nvPr/>
        </p:nvSpPr>
        <p:spPr bwMode="auto">
          <a:xfrm>
            <a:off x="1049338" y="458470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10" name="Oval 1014"/>
          <p:cNvSpPr>
            <a:spLocks noChangeArrowheads="1"/>
          </p:cNvSpPr>
          <p:nvPr/>
        </p:nvSpPr>
        <p:spPr bwMode="auto">
          <a:xfrm>
            <a:off x="1052513" y="4598988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11" name="Oval 1015"/>
          <p:cNvSpPr>
            <a:spLocks noChangeArrowheads="1"/>
          </p:cNvSpPr>
          <p:nvPr/>
        </p:nvSpPr>
        <p:spPr bwMode="auto">
          <a:xfrm>
            <a:off x="1077913" y="462597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958" name="Group 1016"/>
          <p:cNvGrpSpPr>
            <a:grpSpLocks/>
          </p:cNvGrpSpPr>
          <p:nvPr/>
        </p:nvGrpSpPr>
        <p:grpSpPr bwMode="auto">
          <a:xfrm>
            <a:off x="744538" y="4454525"/>
            <a:ext cx="163513" cy="104775"/>
            <a:chOff x="5653" y="1053"/>
            <a:chExt cx="103" cy="66"/>
          </a:xfrm>
        </p:grpSpPr>
        <p:sp>
          <p:nvSpPr>
            <p:cNvPr id="5113" name="Freeform 101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4" name="Freeform 101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5" name="Freeform 101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5116" name="Line 102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17" name="Freeform 1021"/>
          <p:cNvSpPr>
            <a:spLocks/>
          </p:cNvSpPr>
          <p:nvPr/>
        </p:nvSpPr>
        <p:spPr bwMode="auto">
          <a:xfrm>
            <a:off x="1039813" y="461962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18" name="Freeform 1022"/>
          <p:cNvSpPr>
            <a:spLocks/>
          </p:cNvSpPr>
          <p:nvPr/>
        </p:nvSpPr>
        <p:spPr bwMode="auto">
          <a:xfrm>
            <a:off x="793750" y="4533900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19" name="Freeform 1023"/>
          <p:cNvSpPr>
            <a:spLocks/>
          </p:cNvSpPr>
          <p:nvPr/>
        </p:nvSpPr>
        <p:spPr bwMode="auto">
          <a:xfrm>
            <a:off x="177800" y="4383088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16" name="Freeform 1024"/>
          <p:cNvSpPr>
            <a:spLocks/>
          </p:cNvSpPr>
          <p:nvPr/>
        </p:nvSpPr>
        <p:spPr bwMode="auto">
          <a:xfrm>
            <a:off x="441325" y="4627563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11959" name="Group 1025"/>
          <p:cNvGrpSpPr>
            <a:grpSpLocks/>
          </p:cNvGrpSpPr>
          <p:nvPr/>
        </p:nvGrpSpPr>
        <p:grpSpPr bwMode="auto">
          <a:xfrm>
            <a:off x="465138" y="4584700"/>
            <a:ext cx="92075" cy="106363"/>
            <a:chOff x="5389" y="1135"/>
            <a:chExt cx="58" cy="67"/>
          </a:xfrm>
        </p:grpSpPr>
        <p:sp>
          <p:nvSpPr>
            <p:cNvPr id="9218" name="Oval 102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1960" name="Group 102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9220" name="Oval 102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221" name="Oval 102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9222" name="Rectangle 1030"/>
          <p:cNvSpPr>
            <a:spLocks noChangeArrowheads="1"/>
          </p:cNvSpPr>
          <p:nvPr/>
        </p:nvSpPr>
        <p:spPr bwMode="auto">
          <a:xfrm>
            <a:off x="184150" y="4568825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23" name="Line 1031"/>
          <p:cNvSpPr>
            <a:spLocks noChangeShapeType="1"/>
          </p:cNvSpPr>
          <p:nvPr/>
        </p:nvSpPr>
        <p:spPr bwMode="auto">
          <a:xfrm>
            <a:off x="177800" y="4543425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224" name="Oval 1032"/>
          <p:cNvSpPr>
            <a:spLocks noChangeArrowheads="1"/>
          </p:cNvSpPr>
          <p:nvPr/>
        </p:nvSpPr>
        <p:spPr bwMode="auto">
          <a:xfrm>
            <a:off x="493713" y="4622800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25" name="Rectangle 1033"/>
          <p:cNvSpPr>
            <a:spLocks noChangeArrowheads="1"/>
          </p:cNvSpPr>
          <p:nvPr/>
        </p:nvSpPr>
        <p:spPr bwMode="auto">
          <a:xfrm>
            <a:off x="104775" y="4767263"/>
            <a:ext cx="107156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  2. Transport</a:t>
            </a:r>
          </a:p>
          <a:p>
            <a:pPr defTabSz="762000"/>
            <a:r>
              <a:rPr lang="fr-FR" sz="1000" b="0"/>
              <a:t> courte distance</a:t>
            </a:r>
          </a:p>
        </p:txBody>
      </p:sp>
      <p:grpSp>
        <p:nvGrpSpPr>
          <p:cNvPr id="11961" name="Group 1406"/>
          <p:cNvGrpSpPr>
            <a:grpSpLocks/>
          </p:cNvGrpSpPr>
          <p:nvPr/>
        </p:nvGrpSpPr>
        <p:grpSpPr bwMode="auto">
          <a:xfrm>
            <a:off x="4024313" y="396875"/>
            <a:ext cx="542925" cy="368300"/>
            <a:chOff x="2388" y="119"/>
            <a:chExt cx="342" cy="232"/>
          </a:xfrm>
        </p:grpSpPr>
        <p:sp>
          <p:nvSpPr>
            <p:cNvPr id="9234" name="Line 1042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6" name="Oval 1044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7" name="Oval 1045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8" name="Line 1046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39" name="Line 1047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40" name="AutoShape 1048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241" name="Line 1049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242" name="Rectangle 1050"/>
          <p:cNvSpPr>
            <a:spLocks noChangeArrowheads="1"/>
          </p:cNvSpPr>
          <p:nvPr/>
        </p:nvSpPr>
        <p:spPr bwMode="auto">
          <a:xfrm>
            <a:off x="2206625" y="1028700"/>
            <a:ext cx="1185863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8. Transfert</a:t>
            </a:r>
          </a:p>
        </p:txBody>
      </p:sp>
      <p:grpSp>
        <p:nvGrpSpPr>
          <p:cNvPr id="11962" name="Group 1055"/>
          <p:cNvGrpSpPr>
            <a:grpSpLocks/>
          </p:cNvGrpSpPr>
          <p:nvPr/>
        </p:nvGrpSpPr>
        <p:grpSpPr bwMode="auto">
          <a:xfrm>
            <a:off x="7048500" y="3182938"/>
            <a:ext cx="539750" cy="530225"/>
            <a:chOff x="1761" y="190"/>
            <a:chExt cx="340" cy="334"/>
          </a:xfrm>
        </p:grpSpPr>
        <p:grpSp>
          <p:nvGrpSpPr>
            <p:cNvPr id="11963" name="Group 1056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11964" name="Group 1057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11965" name="Group 1058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11966" name="Group 1059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9252" name="Freeform 1060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53" name="Freeform 1061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11967" name="Group 1062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9255" name="Freeform 1063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56" name="Freeform 1064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9314" name="Group 1065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9258" name="Freeform 1066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59" name="Freeform 1067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317" name="Group 1068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9322" name="Group 1069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9262" name="Freeform 1070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3" name="Freeform 1071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4" name="Freeform 1072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5" name="Freeform 1073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6" name="Freeform 1074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7" name="Freeform 1075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68" name="Freeform 1076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9323" name="Group 1077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9324" name="Group 1078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9271" name="Freeform 1079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72" name="Freeform 1080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325" name="Group 1081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9274" name="Freeform 1082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275" name="Freeform 1083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9326" name="Group 1084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9328" name="Group 1085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9334" name="Group 1086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9279" name="Oval 1087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0" name="Oval 1088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1" name="Oval 1089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9338" name="Group 1090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9283" name="Oval 10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9340" name="Group 10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9285" name="Oval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286" name="Oval 10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9341" name="Group 1095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9288" name="Oval 1096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89" name="Oval 1097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290" name="Oval 1098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096" name="Group 1099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9292" name="Oval 1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097" name="Group 11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9294" name="Oval 11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295" name="Oval 11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098" name="Group 1104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4099" name="Group 1105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9298" name="Freeform 1106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100" name="Group 1107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4101" name="Group 1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9301" name="Freeform 11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2" name="Freeform 11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3" name="Freeform 11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102" name="Group 11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9305" name="Freeform 11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6" name="Freeform 11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07" name="Freeform 11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03" name="Group 1116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4105" name="Group 1117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4106" name="Group 1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4107" name="Group 11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9312" name="Freeform 11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13" name="Freeform 11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08" name="Group 11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9315" name="Freeform 11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16" name="Freeform 11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09" name="Group 11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9318" name="Freeform 11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19" name="Freeform 11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20" name="Freeform 11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21" name="Freeform 11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110" name="Group 1130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4111" name="Group 1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4112" name="Group 113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4113" name="Group 113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4114" name="Group 11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9327" name="Line 113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15" name="Group 11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9329" name="Line 113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0" name="Line 113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1" name="Line 113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2" name="Line 114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33" name="Line 114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16" name="Group 114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9335" name="Freeform 114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336" name="Freeform 114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337" name="Freeform 114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17" name="Group 114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9339" name="Freeform 114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18" name="Group 114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4119" name="Group 114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9342" name="Line 1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3" name="Line 1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4" name="Line 1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0" name="Group 115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9346" name="Line 1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7" name="Line 1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48" name="Line 1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1" name="Group 115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9350" name="Line 1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51" name="Line 1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352" name="Line 1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22" name="Group 11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9354" name="Freeform 11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355" name="Oval 11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23" name="Group 11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9357" name="Freeform 11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358" name="Oval 11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9360" name="Rectangle 1168"/>
          <p:cNvSpPr>
            <a:spLocks noChangeArrowheads="1"/>
          </p:cNvSpPr>
          <p:nvPr/>
        </p:nvSpPr>
        <p:spPr bwMode="auto">
          <a:xfrm>
            <a:off x="7416800" y="33416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61" name="Rectangle 1169"/>
          <p:cNvSpPr>
            <a:spLocks noChangeArrowheads="1"/>
          </p:cNvSpPr>
          <p:nvPr/>
        </p:nvSpPr>
        <p:spPr bwMode="auto">
          <a:xfrm>
            <a:off x="7935913" y="2206625"/>
            <a:ext cx="938213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15. Sortie</a:t>
            </a:r>
          </a:p>
          <a:p>
            <a:pPr defTabSz="762000"/>
            <a:r>
              <a:rPr lang="fr-FR" sz="1000" b="0"/>
              <a:t> et emballage</a:t>
            </a:r>
          </a:p>
        </p:txBody>
      </p:sp>
      <p:sp>
        <p:nvSpPr>
          <p:cNvPr id="9362" name="Rectangle 1170"/>
          <p:cNvSpPr>
            <a:spLocks noChangeArrowheads="1"/>
          </p:cNvSpPr>
          <p:nvPr/>
        </p:nvSpPr>
        <p:spPr bwMode="auto">
          <a:xfrm>
            <a:off x="5230813" y="5707063"/>
            <a:ext cx="65881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63" name="Oval 1171"/>
          <p:cNvSpPr>
            <a:spLocks noChangeArrowheads="1"/>
          </p:cNvSpPr>
          <p:nvPr/>
        </p:nvSpPr>
        <p:spPr bwMode="auto">
          <a:xfrm>
            <a:off x="5268913" y="5932488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1" name="Rectangle 1179"/>
          <p:cNvSpPr>
            <a:spLocks noChangeArrowheads="1"/>
          </p:cNvSpPr>
          <p:nvPr/>
        </p:nvSpPr>
        <p:spPr bwMode="auto">
          <a:xfrm>
            <a:off x="190500" y="24257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2" name="Rectangle 1180"/>
          <p:cNvSpPr>
            <a:spLocks noChangeArrowheads="1"/>
          </p:cNvSpPr>
          <p:nvPr/>
        </p:nvSpPr>
        <p:spPr bwMode="auto">
          <a:xfrm>
            <a:off x="190500" y="22891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4" name="Rectangle 1182"/>
          <p:cNvSpPr>
            <a:spLocks noChangeArrowheads="1"/>
          </p:cNvSpPr>
          <p:nvPr/>
        </p:nvSpPr>
        <p:spPr bwMode="auto">
          <a:xfrm>
            <a:off x="190500" y="20066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5" name="Rectangle 1183"/>
          <p:cNvSpPr>
            <a:spLocks noChangeArrowheads="1"/>
          </p:cNvSpPr>
          <p:nvPr/>
        </p:nvSpPr>
        <p:spPr bwMode="auto">
          <a:xfrm>
            <a:off x="190500" y="18700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7" name="Rectangle 1185"/>
          <p:cNvSpPr>
            <a:spLocks noChangeArrowheads="1"/>
          </p:cNvSpPr>
          <p:nvPr/>
        </p:nvSpPr>
        <p:spPr bwMode="auto">
          <a:xfrm>
            <a:off x="190500" y="25669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78" name="Rectangle 1186"/>
          <p:cNvSpPr>
            <a:spLocks noChangeArrowheads="1"/>
          </p:cNvSpPr>
          <p:nvPr/>
        </p:nvSpPr>
        <p:spPr bwMode="auto">
          <a:xfrm>
            <a:off x="190500" y="214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24" name="Group 1207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397" name="Oval 1205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398" name="Oval 1206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25" name="Group 1210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00" name="Oval 1208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01" name="Oval 1209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03" name="Line 1211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04" name="Line 1212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62" name="Line 1270"/>
          <p:cNvSpPr>
            <a:spLocks noChangeShapeType="1"/>
          </p:cNvSpPr>
          <p:nvPr/>
        </p:nvSpPr>
        <p:spPr bwMode="auto">
          <a:xfrm>
            <a:off x="331788" y="668338"/>
            <a:ext cx="14351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4126" name="Group 1273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463" name="Oval 1271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64" name="Oval 1272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27" name="Group 1276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66" name="Oval 1274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67" name="Oval 1275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69" name="Line 1277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70" name="Line 1278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45" name="Group 1288"/>
          <p:cNvGrpSpPr>
            <a:grpSpLocks/>
          </p:cNvGrpSpPr>
          <p:nvPr/>
        </p:nvGrpSpPr>
        <p:grpSpPr bwMode="auto">
          <a:xfrm>
            <a:off x="509588" y="525463"/>
            <a:ext cx="66675" cy="61913"/>
            <a:chOff x="321" y="257"/>
            <a:chExt cx="42" cy="39"/>
          </a:xfrm>
        </p:grpSpPr>
        <p:sp>
          <p:nvSpPr>
            <p:cNvPr id="9478" name="Oval 1286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79" name="Oval 1287"/>
            <p:cNvSpPr>
              <a:spLocks noChangeArrowheads="1"/>
            </p:cNvSpPr>
            <p:nvPr/>
          </p:nvSpPr>
          <p:spPr bwMode="auto">
            <a:xfrm>
              <a:off x="321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49" name="Group 1291"/>
          <p:cNvGrpSpPr>
            <a:grpSpLocks/>
          </p:cNvGrpSpPr>
          <p:nvPr/>
        </p:nvGrpSpPr>
        <p:grpSpPr bwMode="auto">
          <a:xfrm>
            <a:off x="517525" y="588963"/>
            <a:ext cx="53975" cy="155575"/>
            <a:chOff x="326" y="297"/>
            <a:chExt cx="34" cy="98"/>
          </a:xfrm>
        </p:grpSpPr>
        <p:sp>
          <p:nvSpPr>
            <p:cNvPr id="9481" name="Oval 1289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82" name="Oval 1290"/>
            <p:cNvSpPr>
              <a:spLocks noChangeArrowheads="1"/>
            </p:cNvSpPr>
            <p:nvPr/>
          </p:nvSpPr>
          <p:spPr bwMode="auto">
            <a:xfrm>
              <a:off x="326" y="297"/>
              <a:ext cx="34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84" name="Line 1292"/>
          <p:cNvSpPr>
            <a:spLocks noChangeShapeType="1"/>
          </p:cNvSpPr>
          <p:nvPr/>
        </p:nvSpPr>
        <p:spPr bwMode="auto">
          <a:xfrm flipH="1">
            <a:off x="490538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485" name="Line 1293"/>
          <p:cNvSpPr>
            <a:spLocks noChangeShapeType="1"/>
          </p:cNvSpPr>
          <p:nvPr/>
        </p:nvSpPr>
        <p:spPr bwMode="auto">
          <a:xfrm>
            <a:off x="566738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53" name="Group 1303"/>
          <p:cNvGrpSpPr>
            <a:grpSpLocks/>
          </p:cNvGrpSpPr>
          <p:nvPr/>
        </p:nvGrpSpPr>
        <p:grpSpPr bwMode="auto">
          <a:xfrm>
            <a:off x="822325" y="525463"/>
            <a:ext cx="66675" cy="61913"/>
            <a:chOff x="518" y="257"/>
            <a:chExt cx="42" cy="39"/>
          </a:xfrm>
        </p:grpSpPr>
        <p:sp>
          <p:nvSpPr>
            <p:cNvPr id="9493" name="Oval 1301"/>
            <p:cNvSpPr>
              <a:spLocks noChangeArrowheads="1"/>
            </p:cNvSpPr>
            <p:nvPr/>
          </p:nvSpPr>
          <p:spPr bwMode="auto">
            <a:xfrm>
              <a:off x="518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94" name="Oval 1302"/>
            <p:cNvSpPr>
              <a:spLocks noChangeArrowheads="1"/>
            </p:cNvSpPr>
            <p:nvPr/>
          </p:nvSpPr>
          <p:spPr bwMode="auto">
            <a:xfrm>
              <a:off x="518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56" name="Group 1306"/>
          <p:cNvGrpSpPr>
            <a:grpSpLocks/>
          </p:cNvGrpSpPr>
          <p:nvPr/>
        </p:nvGrpSpPr>
        <p:grpSpPr bwMode="auto">
          <a:xfrm>
            <a:off x="828675" y="588963"/>
            <a:ext cx="55563" cy="155575"/>
            <a:chOff x="522" y="297"/>
            <a:chExt cx="35" cy="98"/>
          </a:xfrm>
        </p:grpSpPr>
        <p:sp>
          <p:nvSpPr>
            <p:cNvPr id="9496" name="Oval 1304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97" name="Oval 1305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499" name="Line 1307"/>
          <p:cNvSpPr>
            <a:spLocks noChangeShapeType="1"/>
          </p:cNvSpPr>
          <p:nvPr/>
        </p:nvSpPr>
        <p:spPr bwMode="auto">
          <a:xfrm flipH="1">
            <a:off x="803275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00" name="Line 1308"/>
          <p:cNvSpPr>
            <a:spLocks noChangeShapeType="1"/>
          </p:cNvSpPr>
          <p:nvPr/>
        </p:nvSpPr>
        <p:spPr bwMode="auto">
          <a:xfrm>
            <a:off x="879475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59" name="Group 1321"/>
          <p:cNvGrpSpPr>
            <a:grpSpLocks/>
          </p:cNvGrpSpPr>
          <p:nvPr/>
        </p:nvGrpSpPr>
        <p:grpSpPr bwMode="auto">
          <a:xfrm>
            <a:off x="828675" y="588963"/>
            <a:ext cx="55563" cy="155575"/>
            <a:chOff x="522" y="297"/>
            <a:chExt cx="35" cy="98"/>
          </a:xfrm>
        </p:grpSpPr>
        <p:sp>
          <p:nvSpPr>
            <p:cNvPr id="9511" name="Oval 1319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12" name="Oval 1320"/>
            <p:cNvSpPr>
              <a:spLocks noChangeArrowheads="1"/>
            </p:cNvSpPr>
            <p:nvPr/>
          </p:nvSpPr>
          <p:spPr bwMode="auto">
            <a:xfrm>
              <a:off x="522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14" name="Line 1322"/>
          <p:cNvSpPr>
            <a:spLocks noChangeShapeType="1"/>
          </p:cNvSpPr>
          <p:nvPr/>
        </p:nvSpPr>
        <p:spPr bwMode="auto">
          <a:xfrm flipH="1">
            <a:off x="803275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15" name="Line 1323"/>
          <p:cNvSpPr>
            <a:spLocks noChangeShapeType="1"/>
          </p:cNvSpPr>
          <p:nvPr/>
        </p:nvSpPr>
        <p:spPr bwMode="auto">
          <a:xfrm>
            <a:off x="879475" y="617538"/>
            <a:ext cx="28575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64" name="Group 1333"/>
          <p:cNvGrpSpPr>
            <a:grpSpLocks/>
          </p:cNvGrpSpPr>
          <p:nvPr/>
        </p:nvGrpSpPr>
        <p:grpSpPr bwMode="auto">
          <a:xfrm>
            <a:off x="1501775" y="525463"/>
            <a:ext cx="68263" cy="61913"/>
            <a:chOff x="946" y="257"/>
            <a:chExt cx="43" cy="39"/>
          </a:xfrm>
        </p:grpSpPr>
        <p:sp>
          <p:nvSpPr>
            <p:cNvPr id="9523" name="Oval 1331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24" name="Oval 1332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65" name="Group 1336"/>
          <p:cNvGrpSpPr>
            <a:grpSpLocks/>
          </p:cNvGrpSpPr>
          <p:nvPr/>
        </p:nvGrpSpPr>
        <p:grpSpPr bwMode="auto">
          <a:xfrm>
            <a:off x="1509713" y="588963"/>
            <a:ext cx="55563" cy="155575"/>
            <a:chOff x="951" y="297"/>
            <a:chExt cx="35" cy="98"/>
          </a:xfrm>
        </p:grpSpPr>
        <p:sp>
          <p:nvSpPr>
            <p:cNvPr id="9526" name="Oval 1334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27" name="Oval 1335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29" name="Line 1337"/>
          <p:cNvSpPr>
            <a:spLocks noChangeShapeType="1"/>
          </p:cNvSpPr>
          <p:nvPr/>
        </p:nvSpPr>
        <p:spPr bwMode="auto">
          <a:xfrm flipH="1">
            <a:off x="1482725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30" name="Line 1338"/>
          <p:cNvSpPr>
            <a:spLocks noChangeShapeType="1"/>
          </p:cNvSpPr>
          <p:nvPr/>
        </p:nvSpPr>
        <p:spPr bwMode="auto">
          <a:xfrm>
            <a:off x="1560513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66" name="Group 1348"/>
          <p:cNvGrpSpPr>
            <a:grpSpLocks/>
          </p:cNvGrpSpPr>
          <p:nvPr/>
        </p:nvGrpSpPr>
        <p:grpSpPr bwMode="auto">
          <a:xfrm>
            <a:off x="1501775" y="525463"/>
            <a:ext cx="68263" cy="61913"/>
            <a:chOff x="946" y="257"/>
            <a:chExt cx="43" cy="39"/>
          </a:xfrm>
        </p:grpSpPr>
        <p:sp>
          <p:nvSpPr>
            <p:cNvPr id="9538" name="Oval 1346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39" name="Oval 1347"/>
            <p:cNvSpPr>
              <a:spLocks noChangeArrowheads="1"/>
            </p:cNvSpPr>
            <p:nvPr/>
          </p:nvSpPr>
          <p:spPr bwMode="auto">
            <a:xfrm>
              <a:off x="946" y="257"/>
              <a:ext cx="43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67" name="Group 1351"/>
          <p:cNvGrpSpPr>
            <a:grpSpLocks/>
          </p:cNvGrpSpPr>
          <p:nvPr/>
        </p:nvGrpSpPr>
        <p:grpSpPr bwMode="auto">
          <a:xfrm>
            <a:off x="1509713" y="588963"/>
            <a:ext cx="55563" cy="155575"/>
            <a:chOff x="951" y="297"/>
            <a:chExt cx="35" cy="98"/>
          </a:xfrm>
        </p:grpSpPr>
        <p:sp>
          <p:nvSpPr>
            <p:cNvPr id="9541" name="Oval 1349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42" name="Oval 1350"/>
            <p:cNvSpPr>
              <a:spLocks noChangeArrowheads="1"/>
            </p:cNvSpPr>
            <p:nvPr/>
          </p:nvSpPr>
          <p:spPr bwMode="auto">
            <a:xfrm>
              <a:off x="951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44" name="Line 1352"/>
          <p:cNvSpPr>
            <a:spLocks noChangeShapeType="1"/>
          </p:cNvSpPr>
          <p:nvPr/>
        </p:nvSpPr>
        <p:spPr bwMode="auto">
          <a:xfrm flipH="1">
            <a:off x="1482725" y="611188"/>
            <a:ext cx="34925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45" name="Line 1353"/>
          <p:cNvSpPr>
            <a:spLocks noChangeShapeType="1"/>
          </p:cNvSpPr>
          <p:nvPr/>
        </p:nvSpPr>
        <p:spPr bwMode="auto">
          <a:xfrm>
            <a:off x="1560513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68" name="Group 1363"/>
          <p:cNvGrpSpPr>
            <a:grpSpLocks/>
          </p:cNvGrpSpPr>
          <p:nvPr/>
        </p:nvGrpSpPr>
        <p:grpSpPr bwMode="auto">
          <a:xfrm>
            <a:off x="1143000" y="525463"/>
            <a:ext cx="66675" cy="61913"/>
            <a:chOff x="720" y="257"/>
            <a:chExt cx="42" cy="39"/>
          </a:xfrm>
        </p:grpSpPr>
        <p:sp>
          <p:nvSpPr>
            <p:cNvPr id="9553" name="Oval 1361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54" name="Oval 1362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69" name="Group 1366"/>
          <p:cNvGrpSpPr>
            <a:grpSpLocks/>
          </p:cNvGrpSpPr>
          <p:nvPr/>
        </p:nvGrpSpPr>
        <p:grpSpPr bwMode="auto">
          <a:xfrm>
            <a:off x="1150938" y="588963"/>
            <a:ext cx="55563" cy="155575"/>
            <a:chOff x="725" y="297"/>
            <a:chExt cx="35" cy="98"/>
          </a:xfrm>
        </p:grpSpPr>
        <p:sp>
          <p:nvSpPr>
            <p:cNvPr id="9556" name="Oval 1364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57" name="Oval 1365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59" name="Line 1367"/>
          <p:cNvSpPr>
            <a:spLocks noChangeShapeType="1"/>
          </p:cNvSpPr>
          <p:nvPr/>
        </p:nvSpPr>
        <p:spPr bwMode="auto">
          <a:xfrm flipH="1">
            <a:off x="1125538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60" name="Line 1368"/>
          <p:cNvSpPr>
            <a:spLocks noChangeShapeType="1"/>
          </p:cNvSpPr>
          <p:nvPr/>
        </p:nvSpPr>
        <p:spPr bwMode="auto">
          <a:xfrm>
            <a:off x="1201738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70" name="Group 1378"/>
          <p:cNvGrpSpPr>
            <a:grpSpLocks/>
          </p:cNvGrpSpPr>
          <p:nvPr/>
        </p:nvGrpSpPr>
        <p:grpSpPr bwMode="auto">
          <a:xfrm>
            <a:off x="1143000" y="525463"/>
            <a:ext cx="66675" cy="61913"/>
            <a:chOff x="720" y="257"/>
            <a:chExt cx="42" cy="39"/>
          </a:xfrm>
        </p:grpSpPr>
        <p:sp>
          <p:nvSpPr>
            <p:cNvPr id="9568" name="Oval 1376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69" name="Oval 1377"/>
            <p:cNvSpPr>
              <a:spLocks noChangeArrowheads="1"/>
            </p:cNvSpPr>
            <p:nvPr/>
          </p:nvSpPr>
          <p:spPr bwMode="auto">
            <a:xfrm>
              <a:off x="720" y="257"/>
              <a:ext cx="42" cy="3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73" name="Group 1381"/>
          <p:cNvGrpSpPr>
            <a:grpSpLocks/>
          </p:cNvGrpSpPr>
          <p:nvPr/>
        </p:nvGrpSpPr>
        <p:grpSpPr bwMode="auto">
          <a:xfrm>
            <a:off x="1150938" y="588963"/>
            <a:ext cx="55563" cy="155575"/>
            <a:chOff x="725" y="297"/>
            <a:chExt cx="35" cy="98"/>
          </a:xfrm>
        </p:grpSpPr>
        <p:sp>
          <p:nvSpPr>
            <p:cNvPr id="9571" name="Oval 1379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solidFill>
              <a:srgbClr val="CECEC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72" name="Oval 1380"/>
            <p:cNvSpPr>
              <a:spLocks noChangeArrowheads="1"/>
            </p:cNvSpPr>
            <p:nvPr/>
          </p:nvSpPr>
          <p:spPr bwMode="auto">
            <a:xfrm>
              <a:off x="725" y="297"/>
              <a:ext cx="35" cy="98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574" name="Line 1382"/>
          <p:cNvSpPr>
            <a:spLocks noChangeShapeType="1"/>
          </p:cNvSpPr>
          <p:nvPr/>
        </p:nvSpPr>
        <p:spPr bwMode="auto">
          <a:xfrm flipH="1">
            <a:off x="1125538" y="611188"/>
            <a:ext cx="33338" cy="36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75" name="Line 1383"/>
          <p:cNvSpPr>
            <a:spLocks noChangeShapeType="1"/>
          </p:cNvSpPr>
          <p:nvPr/>
        </p:nvSpPr>
        <p:spPr bwMode="auto">
          <a:xfrm>
            <a:off x="1201738" y="617538"/>
            <a:ext cx="26988" cy="333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91" name="Rectangle 1399"/>
          <p:cNvSpPr>
            <a:spLocks noChangeArrowheads="1"/>
          </p:cNvSpPr>
          <p:nvPr/>
        </p:nvSpPr>
        <p:spPr bwMode="auto">
          <a:xfrm>
            <a:off x="508000" y="703263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2" name="Rectangle 1400"/>
          <p:cNvSpPr>
            <a:spLocks noChangeArrowheads="1"/>
          </p:cNvSpPr>
          <p:nvPr/>
        </p:nvSpPr>
        <p:spPr bwMode="auto">
          <a:xfrm>
            <a:off x="819150" y="704850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3" name="Rectangle 1401"/>
          <p:cNvSpPr>
            <a:spLocks noChangeArrowheads="1"/>
          </p:cNvSpPr>
          <p:nvPr/>
        </p:nvSpPr>
        <p:spPr bwMode="auto">
          <a:xfrm>
            <a:off x="1143000" y="704850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4" name="Rectangle 1402"/>
          <p:cNvSpPr>
            <a:spLocks noChangeArrowheads="1"/>
          </p:cNvSpPr>
          <p:nvPr/>
        </p:nvSpPr>
        <p:spPr bwMode="auto">
          <a:xfrm>
            <a:off x="1501775" y="703263"/>
            <a:ext cx="73025" cy="71438"/>
          </a:xfrm>
          <a:prstGeom prst="rect">
            <a:avLst/>
          </a:prstGeom>
          <a:solidFill>
            <a:srgbClr val="EAEAEA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3" name="Line 1391"/>
          <p:cNvSpPr>
            <a:spLocks noChangeShapeType="1"/>
          </p:cNvSpPr>
          <p:nvPr/>
        </p:nvSpPr>
        <p:spPr bwMode="auto">
          <a:xfrm>
            <a:off x="265113" y="700088"/>
            <a:ext cx="143033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597" name="AutoShape 1405"/>
          <p:cNvSpPr>
            <a:spLocks noChangeAspect="1" noChangeArrowheads="1"/>
          </p:cNvSpPr>
          <p:nvPr/>
        </p:nvSpPr>
        <p:spPr bwMode="auto">
          <a:xfrm>
            <a:off x="506413" y="669925"/>
            <a:ext cx="71438" cy="19050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9" name="AutoShape 1407"/>
          <p:cNvSpPr>
            <a:spLocks noChangeAspect="1" noChangeArrowheads="1"/>
          </p:cNvSpPr>
          <p:nvPr/>
        </p:nvSpPr>
        <p:spPr bwMode="auto">
          <a:xfrm>
            <a:off x="1079500" y="657225"/>
            <a:ext cx="184150" cy="50800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00" name="AutoShape 1408"/>
          <p:cNvSpPr>
            <a:spLocks noChangeArrowheads="1"/>
          </p:cNvSpPr>
          <p:nvPr/>
        </p:nvSpPr>
        <p:spPr bwMode="auto">
          <a:xfrm>
            <a:off x="1441450" y="641350"/>
            <a:ext cx="57150" cy="68263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01" name="AutoShape 1409"/>
          <p:cNvSpPr>
            <a:spLocks noChangeAspect="1" noChangeArrowheads="1"/>
          </p:cNvSpPr>
          <p:nvPr/>
        </p:nvSpPr>
        <p:spPr bwMode="auto">
          <a:xfrm>
            <a:off x="796925" y="669925"/>
            <a:ext cx="107950" cy="30163"/>
          </a:xfrm>
          <a:prstGeom prst="cube">
            <a:avLst>
              <a:gd name="adj" fmla="val 2499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11" name="mainfrm"/>
          <p:cNvSpPr>
            <a:spLocks noEditPoints="1" noChangeArrowheads="1"/>
          </p:cNvSpPr>
          <p:nvPr/>
        </p:nvSpPr>
        <p:spPr bwMode="auto">
          <a:xfrm>
            <a:off x="4205288" y="603250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9376" name="Group 1424"/>
          <p:cNvGrpSpPr>
            <a:grpSpLocks/>
          </p:cNvGrpSpPr>
          <p:nvPr/>
        </p:nvGrpSpPr>
        <p:grpSpPr bwMode="auto">
          <a:xfrm>
            <a:off x="246063" y="4416425"/>
            <a:ext cx="700088" cy="141288"/>
            <a:chOff x="195" y="2797"/>
            <a:chExt cx="441" cy="89"/>
          </a:xfrm>
        </p:grpSpPr>
        <p:sp>
          <p:nvSpPr>
            <p:cNvPr id="4719" name="Rectangle 623"/>
            <p:cNvSpPr>
              <a:spLocks noChangeArrowheads="1"/>
            </p:cNvSpPr>
            <p:nvPr/>
          </p:nvSpPr>
          <p:spPr bwMode="auto">
            <a:xfrm>
              <a:off x="283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0" name="Rectangle 624"/>
            <p:cNvSpPr>
              <a:spLocks noChangeArrowheads="1"/>
            </p:cNvSpPr>
            <p:nvPr/>
          </p:nvSpPr>
          <p:spPr bwMode="auto">
            <a:xfrm>
              <a:off x="371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1" name="Rectangle 625"/>
            <p:cNvSpPr>
              <a:spLocks noChangeArrowheads="1"/>
            </p:cNvSpPr>
            <p:nvPr/>
          </p:nvSpPr>
          <p:spPr bwMode="auto">
            <a:xfrm>
              <a:off x="459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2" name="Rectangle 626"/>
            <p:cNvSpPr>
              <a:spLocks noChangeArrowheads="1"/>
            </p:cNvSpPr>
            <p:nvPr/>
          </p:nvSpPr>
          <p:spPr bwMode="auto">
            <a:xfrm>
              <a:off x="547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723" name="Rectangle 627"/>
            <p:cNvSpPr>
              <a:spLocks noChangeArrowheads="1"/>
            </p:cNvSpPr>
            <p:nvPr/>
          </p:nvSpPr>
          <p:spPr bwMode="auto">
            <a:xfrm>
              <a:off x="195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629" name="Rectangle 533"/>
          <p:cNvSpPr>
            <a:spLocks noChangeArrowheads="1"/>
          </p:cNvSpPr>
          <p:nvPr/>
        </p:nvSpPr>
        <p:spPr bwMode="auto">
          <a:xfrm>
            <a:off x="989013" y="646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30" name="Rectangle 534"/>
          <p:cNvSpPr>
            <a:spLocks noChangeArrowheads="1"/>
          </p:cNvSpPr>
          <p:nvPr/>
        </p:nvSpPr>
        <p:spPr bwMode="auto">
          <a:xfrm>
            <a:off x="850900" y="646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9617" name="Picture 14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2975" y="260350"/>
            <a:ext cx="1622425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48" name="Rectangle 852"/>
          <p:cNvSpPr>
            <a:spLocks noChangeArrowheads="1"/>
          </p:cNvSpPr>
          <p:nvPr/>
        </p:nvSpPr>
        <p:spPr bwMode="auto">
          <a:xfrm>
            <a:off x="6807200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49" name="Rectangle 853"/>
          <p:cNvSpPr>
            <a:spLocks noChangeArrowheads="1"/>
          </p:cNvSpPr>
          <p:nvPr/>
        </p:nvSpPr>
        <p:spPr bwMode="auto">
          <a:xfrm>
            <a:off x="694531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0" name="Rectangle 854"/>
          <p:cNvSpPr>
            <a:spLocks noChangeArrowheads="1"/>
          </p:cNvSpPr>
          <p:nvPr/>
        </p:nvSpPr>
        <p:spPr bwMode="auto">
          <a:xfrm>
            <a:off x="707866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1" name="Rectangle 855"/>
          <p:cNvSpPr>
            <a:spLocks noChangeArrowheads="1"/>
          </p:cNvSpPr>
          <p:nvPr/>
        </p:nvSpPr>
        <p:spPr bwMode="auto">
          <a:xfrm>
            <a:off x="7221538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2" name="Rectangle 856"/>
          <p:cNvSpPr>
            <a:spLocks noChangeArrowheads="1"/>
          </p:cNvSpPr>
          <p:nvPr/>
        </p:nvSpPr>
        <p:spPr bwMode="auto">
          <a:xfrm>
            <a:off x="6670675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53" name="Rectangle 857"/>
          <p:cNvSpPr>
            <a:spLocks noChangeArrowheads="1"/>
          </p:cNvSpPr>
          <p:nvPr/>
        </p:nvSpPr>
        <p:spPr bwMode="auto">
          <a:xfrm>
            <a:off x="6532563" y="623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5" name="Rectangle 1393"/>
          <p:cNvSpPr>
            <a:spLocks noChangeArrowheads="1"/>
          </p:cNvSpPr>
          <p:nvPr/>
        </p:nvSpPr>
        <p:spPr bwMode="auto">
          <a:xfrm>
            <a:off x="6807200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6" name="Rectangle 1394"/>
          <p:cNvSpPr>
            <a:spLocks noChangeArrowheads="1"/>
          </p:cNvSpPr>
          <p:nvPr/>
        </p:nvSpPr>
        <p:spPr bwMode="auto">
          <a:xfrm>
            <a:off x="694531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7" name="Rectangle 1395"/>
          <p:cNvSpPr>
            <a:spLocks noChangeArrowheads="1"/>
          </p:cNvSpPr>
          <p:nvPr/>
        </p:nvSpPr>
        <p:spPr bwMode="auto">
          <a:xfrm>
            <a:off x="707866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8" name="Rectangle 1396"/>
          <p:cNvSpPr>
            <a:spLocks noChangeArrowheads="1"/>
          </p:cNvSpPr>
          <p:nvPr/>
        </p:nvSpPr>
        <p:spPr bwMode="auto">
          <a:xfrm>
            <a:off x="7221538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89" name="Rectangle 1397"/>
          <p:cNvSpPr>
            <a:spLocks noChangeArrowheads="1"/>
          </p:cNvSpPr>
          <p:nvPr/>
        </p:nvSpPr>
        <p:spPr bwMode="auto">
          <a:xfrm>
            <a:off x="6670675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90" name="Rectangle 1398"/>
          <p:cNvSpPr>
            <a:spLocks noChangeArrowheads="1"/>
          </p:cNvSpPr>
          <p:nvPr/>
        </p:nvSpPr>
        <p:spPr bwMode="auto">
          <a:xfrm>
            <a:off x="6532563" y="485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246" name="Rectangle 1054"/>
          <p:cNvSpPr>
            <a:spLocks noChangeArrowheads="1"/>
          </p:cNvSpPr>
          <p:nvPr/>
        </p:nvSpPr>
        <p:spPr bwMode="auto">
          <a:xfrm>
            <a:off x="6310313" y="908050"/>
            <a:ext cx="1098550" cy="36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  13. Transports</a:t>
            </a:r>
          </a:p>
          <a:p>
            <a:pPr defTabSz="762000"/>
            <a:r>
              <a:rPr lang="fr-FR" sz="1000" b="0"/>
              <a:t> longue distance</a:t>
            </a:r>
          </a:p>
        </p:txBody>
      </p:sp>
      <p:sp>
        <p:nvSpPr>
          <p:cNvPr id="9618" name="Freeform 1426"/>
          <p:cNvSpPr>
            <a:spLocks/>
          </p:cNvSpPr>
          <p:nvPr/>
        </p:nvSpPr>
        <p:spPr bwMode="auto">
          <a:xfrm>
            <a:off x="9626600" y="965200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9379" name="Group 1427"/>
          <p:cNvGrpSpPr>
            <a:grpSpLocks/>
          </p:cNvGrpSpPr>
          <p:nvPr/>
        </p:nvGrpSpPr>
        <p:grpSpPr bwMode="auto">
          <a:xfrm>
            <a:off x="9818688" y="1095375"/>
            <a:ext cx="20638" cy="68263"/>
            <a:chOff x="5760" y="1138"/>
            <a:chExt cx="13" cy="43"/>
          </a:xfrm>
        </p:grpSpPr>
        <p:sp>
          <p:nvSpPr>
            <p:cNvPr id="9620" name="Arc 142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1" name="Freeform 142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380" name="Group 1430"/>
          <p:cNvGrpSpPr>
            <a:grpSpLocks/>
          </p:cNvGrpSpPr>
          <p:nvPr/>
        </p:nvGrpSpPr>
        <p:grpSpPr bwMode="auto">
          <a:xfrm>
            <a:off x="9691688" y="982663"/>
            <a:ext cx="104775" cy="171450"/>
            <a:chOff x="5680" y="1067"/>
            <a:chExt cx="66" cy="108"/>
          </a:xfrm>
        </p:grpSpPr>
        <p:sp>
          <p:nvSpPr>
            <p:cNvPr id="9623" name="Freeform 143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24" name="Freeform 143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625" name="Oval 1433"/>
          <p:cNvSpPr>
            <a:spLocks noChangeArrowheads="1"/>
          </p:cNvSpPr>
          <p:nvPr/>
        </p:nvSpPr>
        <p:spPr bwMode="auto">
          <a:xfrm>
            <a:off x="9636125" y="1090613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26" name="Oval 1434"/>
          <p:cNvSpPr>
            <a:spLocks noChangeArrowheads="1"/>
          </p:cNvSpPr>
          <p:nvPr/>
        </p:nvSpPr>
        <p:spPr bwMode="auto">
          <a:xfrm>
            <a:off x="9639300" y="1104900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27" name="Oval 1435"/>
          <p:cNvSpPr>
            <a:spLocks noChangeArrowheads="1"/>
          </p:cNvSpPr>
          <p:nvPr/>
        </p:nvSpPr>
        <p:spPr bwMode="auto">
          <a:xfrm>
            <a:off x="9664700" y="1131888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81" name="Group 1436"/>
          <p:cNvGrpSpPr>
            <a:grpSpLocks/>
          </p:cNvGrpSpPr>
          <p:nvPr/>
        </p:nvGrpSpPr>
        <p:grpSpPr bwMode="auto">
          <a:xfrm>
            <a:off x="9331325" y="960438"/>
            <a:ext cx="163513" cy="104775"/>
            <a:chOff x="5653" y="1053"/>
            <a:chExt cx="103" cy="66"/>
          </a:xfrm>
        </p:grpSpPr>
        <p:sp>
          <p:nvSpPr>
            <p:cNvPr id="9629" name="Freeform 143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0" name="Freeform 143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1" name="Freeform 143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632" name="Line 144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633" name="Freeform 1441"/>
          <p:cNvSpPr>
            <a:spLocks/>
          </p:cNvSpPr>
          <p:nvPr/>
        </p:nvSpPr>
        <p:spPr bwMode="auto">
          <a:xfrm>
            <a:off x="9626600" y="1125538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4" name="Freeform 1442"/>
          <p:cNvSpPr>
            <a:spLocks/>
          </p:cNvSpPr>
          <p:nvPr/>
        </p:nvSpPr>
        <p:spPr bwMode="auto">
          <a:xfrm>
            <a:off x="9380538" y="1039813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5" name="Freeform 1443"/>
          <p:cNvSpPr>
            <a:spLocks/>
          </p:cNvSpPr>
          <p:nvPr/>
        </p:nvSpPr>
        <p:spPr bwMode="auto">
          <a:xfrm>
            <a:off x="8764588" y="889000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36" name="Freeform 1444"/>
          <p:cNvSpPr>
            <a:spLocks/>
          </p:cNvSpPr>
          <p:nvPr/>
        </p:nvSpPr>
        <p:spPr bwMode="auto">
          <a:xfrm>
            <a:off x="9028113" y="1133475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9382" name="Group 1445"/>
          <p:cNvGrpSpPr>
            <a:grpSpLocks/>
          </p:cNvGrpSpPr>
          <p:nvPr/>
        </p:nvGrpSpPr>
        <p:grpSpPr bwMode="auto">
          <a:xfrm>
            <a:off x="9051925" y="1090613"/>
            <a:ext cx="92075" cy="106363"/>
            <a:chOff x="5389" y="1135"/>
            <a:chExt cx="58" cy="67"/>
          </a:xfrm>
        </p:grpSpPr>
        <p:sp>
          <p:nvSpPr>
            <p:cNvPr id="9638" name="Oval 144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9383" name="Group 144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9640" name="Oval 144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641" name="Oval 144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9642" name="Rectangle 1450"/>
          <p:cNvSpPr>
            <a:spLocks noChangeArrowheads="1"/>
          </p:cNvSpPr>
          <p:nvPr/>
        </p:nvSpPr>
        <p:spPr bwMode="auto">
          <a:xfrm>
            <a:off x="8770938" y="1074738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43" name="Line 1451"/>
          <p:cNvSpPr>
            <a:spLocks noChangeShapeType="1"/>
          </p:cNvSpPr>
          <p:nvPr/>
        </p:nvSpPr>
        <p:spPr bwMode="auto">
          <a:xfrm>
            <a:off x="8764588" y="1049338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644" name="Oval 1452"/>
          <p:cNvSpPr>
            <a:spLocks noChangeArrowheads="1"/>
          </p:cNvSpPr>
          <p:nvPr/>
        </p:nvSpPr>
        <p:spPr bwMode="auto">
          <a:xfrm>
            <a:off x="9080500" y="1128713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84" name="Group 1453"/>
          <p:cNvGrpSpPr>
            <a:grpSpLocks/>
          </p:cNvGrpSpPr>
          <p:nvPr/>
        </p:nvGrpSpPr>
        <p:grpSpPr bwMode="auto">
          <a:xfrm>
            <a:off x="8832850" y="922338"/>
            <a:ext cx="700088" cy="141288"/>
            <a:chOff x="195" y="2797"/>
            <a:chExt cx="441" cy="89"/>
          </a:xfrm>
        </p:grpSpPr>
        <p:sp>
          <p:nvSpPr>
            <p:cNvPr id="9646" name="Rectangle 1454"/>
            <p:cNvSpPr>
              <a:spLocks noChangeArrowheads="1"/>
            </p:cNvSpPr>
            <p:nvPr/>
          </p:nvSpPr>
          <p:spPr bwMode="auto">
            <a:xfrm>
              <a:off x="283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7" name="Rectangle 1455"/>
            <p:cNvSpPr>
              <a:spLocks noChangeArrowheads="1"/>
            </p:cNvSpPr>
            <p:nvPr/>
          </p:nvSpPr>
          <p:spPr bwMode="auto">
            <a:xfrm>
              <a:off x="371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8" name="Rectangle 1456"/>
            <p:cNvSpPr>
              <a:spLocks noChangeArrowheads="1"/>
            </p:cNvSpPr>
            <p:nvPr/>
          </p:nvSpPr>
          <p:spPr bwMode="auto">
            <a:xfrm>
              <a:off x="459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49" name="Rectangle 1457"/>
            <p:cNvSpPr>
              <a:spLocks noChangeArrowheads="1"/>
            </p:cNvSpPr>
            <p:nvPr/>
          </p:nvSpPr>
          <p:spPr bwMode="auto">
            <a:xfrm>
              <a:off x="547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0" name="Rectangle 1458"/>
            <p:cNvSpPr>
              <a:spLocks noChangeArrowheads="1"/>
            </p:cNvSpPr>
            <p:nvPr/>
          </p:nvSpPr>
          <p:spPr bwMode="auto">
            <a:xfrm>
              <a:off x="195" y="2797"/>
              <a:ext cx="89" cy="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937" name="Rectangle 841"/>
          <p:cNvSpPr>
            <a:spLocks noChangeArrowheads="1"/>
          </p:cNvSpPr>
          <p:nvPr/>
        </p:nvSpPr>
        <p:spPr bwMode="auto">
          <a:xfrm>
            <a:off x="4308475" y="612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38" name="Rectangle 842"/>
          <p:cNvSpPr>
            <a:spLocks noChangeArrowheads="1"/>
          </p:cNvSpPr>
          <p:nvPr/>
        </p:nvSpPr>
        <p:spPr bwMode="auto">
          <a:xfrm>
            <a:off x="4170363" y="612775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85" name="Group 1461"/>
          <p:cNvGrpSpPr>
            <a:grpSpLocks/>
          </p:cNvGrpSpPr>
          <p:nvPr/>
        </p:nvGrpSpPr>
        <p:grpSpPr bwMode="auto">
          <a:xfrm>
            <a:off x="4149725" y="1720850"/>
            <a:ext cx="542925" cy="368300"/>
            <a:chOff x="2388" y="119"/>
            <a:chExt cx="342" cy="232"/>
          </a:xfrm>
        </p:grpSpPr>
        <p:sp>
          <p:nvSpPr>
            <p:cNvPr id="9654" name="Line 1462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5" name="Oval 1463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6" name="Oval 1464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7" name="Line 1465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8" name="Line 1466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59" name="AutoShape 1467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60" name="Line 1468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661" name="mainfrm"/>
          <p:cNvSpPr>
            <a:spLocks noEditPoints="1" noChangeArrowheads="1"/>
          </p:cNvSpPr>
          <p:nvPr/>
        </p:nvSpPr>
        <p:spPr bwMode="auto">
          <a:xfrm>
            <a:off x="4330700" y="1927225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662" name="Rectangle 1470"/>
          <p:cNvSpPr>
            <a:spLocks noChangeArrowheads="1"/>
          </p:cNvSpPr>
          <p:nvPr/>
        </p:nvSpPr>
        <p:spPr bwMode="auto">
          <a:xfrm>
            <a:off x="4433888" y="19367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63" name="Rectangle 1471"/>
          <p:cNvSpPr>
            <a:spLocks noChangeArrowheads="1"/>
          </p:cNvSpPr>
          <p:nvPr/>
        </p:nvSpPr>
        <p:spPr bwMode="auto">
          <a:xfrm>
            <a:off x="4295775" y="19367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64" name="Rectangle 1472"/>
          <p:cNvSpPr>
            <a:spLocks noChangeArrowheads="1"/>
          </p:cNvSpPr>
          <p:nvPr/>
        </p:nvSpPr>
        <p:spPr bwMode="auto">
          <a:xfrm>
            <a:off x="8555038" y="3035300"/>
            <a:ext cx="288925" cy="153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REGIONAL</a:t>
            </a:r>
          </a:p>
        </p:txBody>
      </p:sp>
      <p:sp>
        <p:nvSpPr>
          <p:cNvPr id="9669" name="Rectangle 1477"/>
          <p:cNvSpPr>
            <a:spLocks noChangeArrowheads="1"/>
          </p:cNvSpPr>
          <p:nvPr/>
        </p:nvSpPr>
        <p:spPr bwMode="auto">
          <a:xfrm>
            <a:off x="6807200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0" name="Rectangle 1478"/>
          <p:cNvSpPr>
            <a:spLocks noChangeArrowheads="1"/>
          </p:cNvSpPr>
          <p:nvPr/>
        </p:nvSpPr>
        <p:spPr bwMode="auto">
          <a:xfrm>
            <a:off x="694531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1" name="Rectangle 1479"/>
          <p:cNvSpPr>
            <a:spLocks noChangeArrowheads="1"/>
          </p:cNvSpPr>
          <p:nvPr/>
        </p:nvSpPr>
        <p:spPr bwMode="auto">
          <a:xfrm>
            <a:off x="707866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2" name="Rectangle 1480"/>
          <p:cNvSpPr>
            <a:spLocks noChangeArrowheads="1"/>
          </p:cNvSpPr>
          <p:nvPr/>
        </p:nvSpPr>
        <p:spPr bwMode="auto">
          <a:xfrm>
            <a:off x="7221538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3" name="Rectangle 1481"/>
          <p:cNvSpPr>
            <a:spLocks noChangeArrowheads="1"/>
          </p:cNvSpPr>
          <p:nvPr/>
        </p:nvSpPr>
        <p:spPr bwMode="auto">
          <a:xfrm>
            <a:off x="6670675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74" name="Rectangle 1482"/>
          <p:cNvSpPr>
            <a:spLocks noChangeArrowheads="1"/>
          </p:cNvSpPr>
          <p:nvPr/>
        </p:nvSpPr>
        <p:spPr bwMode="auto">
          <a:xfrm>
            <a:off x="6532563" y="3429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88" name="Rectangle 1496"/>
          <p:cNvSpPr>
            <a:spLocks noChangeArrowheads="1"/>
          </p:cNvSpPr>
          <p:nvPr/>
        </p:nvSpPr>
        <p:spPr bwMode="auto">
          <a:xfrm>
            <a:off x="6102350" y="3114675"/>
            <a:ext cx="309563" cy="135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fr-FR" sz="1400"/>
              <a:t>C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E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N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T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R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A</a:t>
            </a:r>
          </a:p>
          <a:p>
            <a:pPr algn="ctr" defTabSz="762000">
              <a:lnSpc>
                <a:spcPct val="85000"/>
              </a:lnSpc>
            </a:pPr>
            <a:r>
              <a:rPr lang="fr-FR" sz="1400"/>
              <a:t>L</a:t>
            </a:r>
          </a:p>
        </p:txBody>
      </p:sp>
      <p:sp>
        <p:nvSpPr>
          <p:cNvPr id="9689" name="Rectangle 1497"/>
          <p:cNvSpPr>
            <a:spLocks noChangeArrowheads="1"/>
          </p:cNvSpPr>
          <p:nvPr/>
        </p:nvSpPr>
        <p:spPr bwMode="auto">
          <a:xfrm>
            <a:off x="709613" y="2203450"/>
            <a:ext cx="152400" cy="984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90" name="Rectangle 1498"/>
          <p:cNvSpPr>
            <a:spLocks noChangeArrowheads="1"/>
          </p:cNvSpPr>
          <p:nvPr/>
        </p:nvSpPr>
        <p:spPr bwMode="auto">
          <a:xfrm>
            <a:off x="768350" y="2081213"/>
            <a:ext cx="306388" cy="196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91" name="Rectangle 1499"/>
          <p:cNvSpPr>
            <a:spLocks noChangeArrowheads="1"/>
          </p:cNvSpPr>
          <p:nvPr/>
        </p:nvSpPr>
        <p:spPr bwMode="auto">
          <a:xfrm>
            <a:off x="1036638" y="2179638"/>
            <a:ext cx="266700" cy="49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86" name="Group 1506"/>
          <p:cNvGrpSpPr>
            <a:grpSpLocks/>
          </p:cNvGrpSpPr>
          <p:nvPr/>
        </p:nvGrpSpPr>
        <p:grpSpPr bwMode="auto">
          <a:xfrm flipV="1">
            <a:off x="1149350" y="1916113"/>
            <a:ext cx="77788" cy="263525"/>
            <a:chOff x="889" y="826"/>
            <a:chExt cx="92" cy="245"/>
          </a:xfrm>
        </p:grpSpPr>
        <p:sp>
          <p:nvSpPr>
            <p:cNvPr id="9692" name="Rectangle 1500"/>
            <p:cNvSpPr>
              <a:spLocks noChangeArrowheads="1"/>
            </p:cNvSpPr>
            <p:nvPr/>
          </p:nvSpPr>
          <p:spPr bwMode="auto">
            <a:xfrm>
              <a:off x="891" y="981"/>
              <a:ext cx="90" cy="9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94" name="AutoShape 1502"/>
            <p:cNvSpPr>
              <a:spLocks noChangeArrowheads="1"/>
            </p:cNvSpPr>
            <p:nvPr/>
          </p:nvSpPr>
          <p:spPr bwMode="auto">
            <a:xfrm>
              <a:off x="889" y="894"/>
              <a:ext cx="90" cy="91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696" name="Rectangle 1504"/>
            <p:cNvSpPr>
              <a:spLocks noChangeArrowheads="1"/>
            </p:cNvSpPr>
            <p:nvPr/>
          </p:nvSpPr>
          <p:spPr bwMode="auto">
            <a:xfrm>
              <a:off x="914" y="826"/>
              <a:ext cx="45" cy="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699" name="Rectangle 1507"/>
          <p:cNvSpPr>
            <a:spLocks noChangeArrowheads="1"/>
          </p:cNvSpPr>
          <p:nvPr/>
        </p:nvSpPr>
        <p:spPr bwMode="auto">
          <a:xfrm>
            <a:off x="704850" y="2228850"/>
            <a:ext cx="574675" cy="193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00" name="AutoShape 1508"/>
          <p:cNvSpPr>
            <a:spLocks noChangeArrowheads="1"/>
          </p:cNvSpPr>
          <p:nvPr/>
        </p:nvSpPr>
        <p:spPr bwMode="auto">
          <a:xfrm>
            <a:off x="806450" y="2103438"/>
            <a:ext cx="192088" cy="96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387" name="Group 1523"/>
          <p:cNvGrpSpPr>
            <a:grpSpLocks/>
          </p:cNvGrpSpPr>
          <p:nvPr/>
        </p:nvGrpSpPr>
        <p:grpSpPr bwMode="auto">
          <a:xfrm>
            <a:off x="547688" y="2058988"/>
            <a:ext cx="138113" cy="288925"/>
            <a:chOff x="1003" y="1066"/>
            <a:chExt cx="87" cy="182"/>
          </a:xfrm>
        </p:grpSpPr>
        <p:sp>
          <p:nvSpPr>
            <p:cNvPr id="9706" name="Oval 1514"/>
            <p:cNvSpPr>
              <a:spLocks noChangeAspect="1" noChangeArrowheads="1"/>
            </p:cNvSpPr>
            <p:nvPr/>
          </p:nvSpPr>
          <p:spPr bwMode="auto">
            <a:xfrm>
              <a:off x="1018" y="1066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7" name="Oval 1515"/>
            <p:cNvSpPr>
              <a:spLocks noChangeAspect="1" noChangeArrowheads="1"/>
            </p:cNvSpPr>
            <p:nvPr/>
          </p:nvSpPr>
          <p:spPr bwMode="auto">
            <a:xfrm>
              <a:off x="1025" y="1119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8" name="Line 1516"/>
            <p:cNvSpPr>
              <a:spLocks noChangeAspect="1" noChangeShapeType="1"/>
            </p:cNvSpPr>
            <p:nvPr/>
          </p:nvSpPr>
          <p:spPr bwMode="auto">
            <a:xfrm flipH="1">
              <a:off x="1003" y="1137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09" name="Line 1517"/>
            <p:cNvSpPr>
              <a:spLocks noChangeAspect="1" noChangeShapeType="1"/>
            </p:cNvSpPr>
            <p:nvPr/>
          </p:nvSpPr>
          <p:spPr bwMode="auto">
            <a:xfrm>
              <a:off x="1067" y="1143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717" name="Rectangle 1525"/>
          <p:cNvSpPr>
            <a:spLocks noChangeArrowheads="1"/>
          </p:cNvSpPr>
          <p:nvPr/>
        </p:nvSpPr>
        <p:spPr bwMode="auto">
          <a:xfrm>
            <a:off x="117475" y="3694113"/>
            <a:ext cx="9175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/>
              <a:t>3. Contrôle </a:t>
            </a:r>
          </a:p>
        </p:txBody>
      </p:sp>
      <p:grpSp>
        <p:nvGrpSpPr>
          <p:cNvPr id="9388" name="Group 1526"/>
          <p:cNvGrpSpPr>
            <a:grpSpLocks/>
          </p:cNvGrpSpPr>
          <p:nvPr/>
        </p:nvGrpSpPr>
        <p:grpSpPr bwMode="auto">
          <a:xfrm>
            <a:off x="242888" y="3282950"/>
            <a:ext cx="542925" cy="368300"/>
            <a:chOff x="2388" y="119"/>
            <a:chExt cx="342" cy="232"/>
          </a:xfrm>
        </p:grpSpPr>
        <p:sp>
          <p:nvSpPr>
            <p:cNvPr id="9719" name="Line 1527"/>
            <p:cNvSpPr>
              <a:spLocks noChangeAspect="1" noChangeShapeType="1"/>
            </p:cNvSpPr>
            <p:nvPr/>
          </p:nvSpPr>
          <p:spPr bwMode="auto">
            <a:xfrm>
              <a:off x="2443" y="291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0" name="Oval 1528"/>
            <p:cNvSpPr>
              <a:spLocks noChangeAspect="1" noChangeArrowheads="1"/>
            </p:cNvSpPr>
            <p:nvPr/>
          </p:nvSpPr>
          <p:spPr bwMode="auto">
            <a:xfrm>
              <a:off x="2561" y="119"/>
              <a:ext cx="56" cy="5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1" name="Oval 1529"/>
            <p:cNvSpPr>
              <a:spLocks noChangeAspect="1" noChangeArrowheads="1"/>
            </p:cNvSpPr>
            <p:nvPr/>
          </p:nvSpPr>
          <p:spPr bwMode="auto">
            <a:xfrm>
              <a:off x="2568" y="172"/>
              <a:ext cx="46" cy="129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2" name="Line 1530"/>
            <p:cNvSpPr>
              <a:spLocks noChangeAspect="1" noChangeShapeType="1"/>
            </p:cNvSpPr>
            <p:nvPr/>
          </p:nvSpPr>
          <p:spPr bwMode="auto">
            <a:xfrm flipH="1">
              <a:off x="2546" y="190"/>
              <a:ext cx="28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3" name="Line 1531"/>
            <p:cNvSpPr>
              <a:spLocks noChangeAspect="1" noChangeShapeType="1"/>
            </p:cNvSpPr>
            <p:nvPr/>
          </p:nvSpPr>
          <p:spPr bwMode="auto">
            <a:xfrm>
              <a:off x="2610" y="196"/>
              <a:ext cx="23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4" name="AutoShape 1532"/>
            <p:cNvSpPr>
              <a:spLocks noChangeAspect="1" noChangeArrowheads="1"/>
            </p:cNvSpPr>
            <p:nvPr/>
          </p:nvSpPr>
          <p:spPr bwMode="auto">
            <a:xfrm>
              <a:off x="2499" y="237"/>
              <a:ext cx="160" cy="8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725" name="Line 1533"/>
            <p:cNvSpPr>
              <a:spLocks noChangeAspect="1" noChangeShapeType="1"/>
            </p:cNvSpPr>
            <p:nvPr/>
          </p:nvSpPr>
          <p:spPr bwMode="auto">
            <a:xfrm>
              <a:off x="2388" y="351"/>
              <a:ext cx="2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9726" name="mainfrm"/>
          <p:cNvSpPr>
            <a:spLocks noEditPoints="1" noChangeArrowheads="1"/>
          </p:cNvSpPr>
          <p:nvPr/>
        </p:nvSpPr>
        <p:spPr bwMode="auto">
          <a:xfrm>
            <a:off x="423863" y="3489325"/>
            <a:ext cx="215900" cy="107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27" name="Rectangle 1535"/>
          <p:cNvSpPr>
            <a:spLocks noChangeArrowheads="1"/>
          </p:cNvSpPr>
          <p:nvPr/>
        </p:nvSpPr>
        <p:spPr bwMode="auto">
          <a:xfrm>
            <a:off x="527050" y="3498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28" name="Rectangle 1536"/>
          <p:cNvSpPr>
            <a:spLocks noChangeArrowheads="1"/>
          </p:cNvSpPr>
          <p:nvPr/>
        </p:nvSpPr>
        <p:spPr bwMode="auto">
          <a:xfrm>
            <a:off x="388938" y="3498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29" name="Rectangle 1537"/>
          <p:cNvSpPr>
            <a:spLocks noChangeArrowheads="1"/>
          </p:cNvSpPr>
          <p:nvPr/>
        </p:nvSpPr>
        <p:spPr bwMode="auto">
          <a:xfrm>
            <a:off x="1335088" y="3776663"/>
            <a:ext cx="69215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762000">
              <a:lnSpc>
                <a:spcPct val="70000"/>
              </a:lnSpc>
            </a:pPr>
            <a:r>
              <a:rPr lang="fr-FR" sz="1000" b="0"/>
              <a:t>4. Entrée</a:t>
            </a:r>
          </a:p>
        </p:txBody>
      </p:sp>
      <p:grpSp>
        <p:nvGrpSpPr>
          <p:cNvPr id="9389" name="Group 1538"/>
          <p:cNvGrpSpPr>
            <a:grpSpLocks/>
          </p:cNvGrpSpPr>
          <p:nvPr/>
        </p:nvGrpSpPr>
        <p:grpSpPr bwMode="auto">
          <a:xfrm>
            <a:off x="1462088" y="3213100"/>
            <a:ext cx="539750" cy="530225"/>
            <a:chOff x="1761" y="190"/>
            <a:chExt cx="340" cy="334"/>
          </a:xfrm>
        </p:grpSpPr>
        <p:grpSp>
          <p:nvGrpSpPr>
            <p:cNvPr id="9390" name="Group 1539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9391" name="Group 1540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9392" name="Group 1541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9393" name="Group 1542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9735" name="Freeform 1543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36" name="Freeform 1544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394" name="Group 1545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9738" name="Freeform 1546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39" name="Freeform 1547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9395" name="Group 1548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9741" name="Freeform 1549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2" name="Freeform 1550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9396" name="Group 1551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9399" name="Group 1552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9745" name="Freeform 1553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6" name="Freeform 1554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7" name="Freeform 1555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8" name="Freeform 1556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49" name="Freeform 1557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50" name="Freeform 1558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751" name="Freeform 1559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9402" name="Group 1560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9405" name="Group 1561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9754" name="Freeform 1562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55" name="Freeform 1563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9406" name="Group 1564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9757" name="Freeform 1565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9758" name="Freeform 1566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9407" name="Group 1567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4192" name="Group 1568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4193" name="Group 1569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9762" name="Oval 1570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63" name="Oval 1571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64" name="Oval 1572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94" name="Group 1573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9766" name="Oval 1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95" name="Group 157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9768" name="Oval 15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69" name="Oval 15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96" name="Group 1578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9771" name="Oval 1579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72" name="Oval 1580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9773" name="Oval 1581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97" name="Group 1582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9775" name="Oval 1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98" name="Group 15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9777" name="Oval 15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78" name="Oval 15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199" name="Group 1587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4200" name="Group 1588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9781" name="Freeform 1589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201" name="Group 1590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4202" name="Group 15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9784" name="Freeform 15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5" name="Freeform 15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6" name="Freeform 15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203" name="Group 15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9788" name="Freeform 15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89" name="Freeform 15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790" name="Freeform 15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204" name="Group 1599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4205" name="Group 1600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4206" name="Group 16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4207" name="Group 160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9795" name="Freeform 16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796" name="Freeform 160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208" name="Group 160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9798" name="Freeform 160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799" name="Freeform 160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209" name="Group 16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9801" name="Freeform 16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2" name="Freeform 16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3" name="Freeform 16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04" name="Freeform 16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210" name="Group 1613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4211" name="Group 16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4212" name="Group 16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4213" name="Group 16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4214" name="Group 161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9810" name="Line 161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215" name="Group 161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9812" name="Line 162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3" name="Line 162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4" name="Line 162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5" name="Line 162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16" name="Line 162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216" name="Group 162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9818" name="Freeform 162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819" name="Freeform 162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9820" name="Freeform 162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218" name="Group 16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9822" name="Freeform 163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219" name="Group 163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4220" name="Group 163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9825" name="Line 163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26" name="Line 163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27" name="Line 163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221" name="Group 16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9829" name="Line 163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0" name="Line 163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1" name="Line 163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222" name="Group 164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9833" name="Line 164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4" name="Line 164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9835" name="Line 164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223" name="Group 16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9837" name="Freeform 16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9838" name="Oval 16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9440" name="Group 16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9840" name="Freeform 16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9841" name="Oval 16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9842" name="Rectangle 1650"/>
          <p:cNvSpPr>
            <a:spLocks noChangeArrowheads="1"/>
          </p:cNvSpPr>
          <p:nvPr/>
        </p:nvSpPr>
        <p:spPr bwMode="auto">
          <a:xfrm>
            <a:off x="1830388" y="337185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614" name="Rectangle 1422"/>
          <p:cNvSpPr>
            <a:spLocks noChangeArrowheads="1"/>
          </p:cNvSpPr>
          <p:nvPr/>
        </p:nvSpPr>
        <p:spPr bwMode="auto">
          <a:xfrm>
            <a:off x="2212975" y="3351213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43" name="Line 1651"/>
          <p:cNvSpPr>
            <a:spLocks noChangeShapeType="1"/>
          </p:cNvSpPr>
          <p:nvPr/>
        </p:nvSpPr>
        <p:spPr bwMode="auto">
          <a:xfrm flipH="1">
            <a:off x="2106613" y="334486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44" name="Line 1652"/>
          <p:cNvSpPr>
            <a:spLocks noChangeShapeType="1"/>
          </p:cNvSpPr>
          <p:nvPr/>
        </p:nvSpPr>
        <p:spPr bwMode="auto">
          <a:xfrm flipH="1">
            <a:off x="2106613" y="35258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45" name="Rectangle 1653"/>
          <p:cNvSpPr>
            <a:spLocks noChangeArrowheads="1"/>
          </p:cNvSpPr>
          <p:nvPr/>
        </p:nvSpPr>
        <p:spPr bwMode="auto">
          <a:xfrm>
            <a:off x="2189163" y="3352800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53" name="Rectangle 1661"/>
          <p:cNvSpPr>
            <a:spLocks noChangeArrowheads="1"/>
          </p:cNvSpPr>
          <p:nvPr/>
        </p:nvSpPr>
        <p:spPr bwMode="auto">
          <a:xfrm>
            <a:off x="5230813" y="3206750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54" name="Line 1662"/>
          <p:cNvSpPr>
            <a:spLocks noChangeShapeType="1"/>
          </p:cNvSpPr>
          <p:nvPr/>
        </p:nvSpPr>
        <p:spPr bwMode="auto">
          <a:xfrm flipH="1">
            <a:off x="5151438" y="321310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55" name="Line 1663"/>
          <p:cNvSpPr>
            <a:spLocks noChangeShapeType="1"/>
          </p:cNvSpPr>
          <p:nvPr/>
        </p:nvSpPr>
        <p:spPr bwMode="auto">
          <a:xfrm flipH="1">
            <a:off x="5153025" y="337026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59" name="Line 1667"/>
          <p:cNvSpPr>
            <a:spLocks noChangeShapeType="1"/>
          </p:cNvSpPr>
          <p:nvPr/>
        </p:nvSpPr>
        <p:spPr bwMode="auto">
          <a:xfrm flipH="1">
            <a:off x="7675563" y="329088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60" name="Line 1668"/>
          <p:cNvSpPr>
            <a:spLocks noChangeShapeType="1"/>
          </p:cNvSpPr>
          <p:nvPr/>
        </p:nvSpPr>
        <p:spPr bwMode="auto">
          <a:xfrm flipH="1">
            <a:off x="7675563" y="34607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61" name="Rectangle 1669"/>
          <p:cNvSpPr>
            <a:spLocks noChangeArrowheads="1"/>
          </p:cNvSpPr>
          <p:nvPr/>
        </p:nvSpPr>
        <p:spPr bwMode="auto">
          <a:xfrm>
            <a:off x="7785100" y="3295650"/>
            <a:ext cx="38100" cy="1571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49" name="Rectangle 1657"/>
          <p:cNvSpPr>
            <a:spLocks noChangeArrowheads="1"/>
          </p:cNvSpPr>
          <p:nvPr/>
        </p:nvSpPr>
        <p:spPr bwMode="auto">
          <a:xfrm rot="16200000">
            <a:off x="2647950" y="3206750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0" name="Rectangle 1678"/>
          <p:cNvSpPr>
            <a:spLocks noChangeArrowheads="1"/>
          </p:cNvSpPr>
          <p:nvPr/>
        </p:nvSpPr>
        <p:spPr bwMode="auto">
          <a:xfrm rot="5400000">
            <a:off x="2646363" y="3205163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1" name="Line 1679"/>
          <p:cNvSpPr>
            <a:spLocks noChangeShapeType="1"/>
          </p:cNvSpPr>
          <p:nvPr/>
        </p:nvSpPr>
        <p:spPr bwMode="auto">
          <a:xfrm rot="5400000" flipH="1">
            <a:off x="2684463" y="32321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72" name="Line 1680"/>
          <p:cNvSpPr>
            <a:spLocks noChangeShapeType="1"/>
          </p:cNvSpPr>
          <p:nvPr/>
        </p:nvSpPr>
        <p:spPr bwMode="auto">
          <a:xfrm rot="5400000" flipH="1">
            <a:off x="2503488" y="323215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73" name="Rectangle 1681"/>
          <p:cNvSpPr>
            <a:spLocks noChangeArrowheads="1"/>
          </p:cNvSpPr>
          <p:nvPr/>
        </p:nvSpPr>
        <p:spPr bwMode="auto">
          <a:xfrm rot="5400000">
            <a:off x="2651125" y="3194050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79" name="Rectangle 1687"/>
          <p:cNvSpPr>
            <a:spLocks noChangeArrowheads="1"/>
          </p:cNvSpPr>
          <p:nvPr/>
        </p:nvSpPr>
        <p:spPr bwMode="auto">
          <a:xfrm rot="5400000">
            <a:off x="5532438" y="3025775"/>
            <a:ext cx="38100" cy="1651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0" name="Line 1688"/>
          <p:cNvSpPr>
            <a:spLocks noChangeShapeType="1"/>
          </p:cNvSpPr>
          <p:nvPr/>
        </p:nvSpPr>
        <p:spPr bwMode="auto">
          <a:xfrm rot="5400000" flipH="1">
            <a:off x="5567363" y="30559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1" name="Line 1689"/>
          <p:cNvSpPr>
            <a:spLocks noChangeShapeType="1"/>
          </p:cNvSpPr>
          <p:nvPr/>
        </p:nvSpPr>
        <p:spPr bwMode="auto">
          <a:xfrm rot="5400000" flipH="1">
            <a:off x="5392738" y="30559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2" name="Rectangle 1690"/>
          <p:cNvSpPr>
            <a:spLocks noChangeArrowheads="1"/>
          </p:cNvSpPr>
          <p:nvPr/>
        </p:nvSpPr>
        <p:spPr bwMode="auto">
          <a:xfrm rot="5400000">
            <a:off x="5534025" y="3005138"/>
            <a:ext cx="38100" cy="157163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5" name="Rectangle 1693"/>
          <p:cNvSpPr>
            <a:spLocks noChangeArrowheads="1"/>
          </p:cNvSpPr>
          <p:nvPr/>
        </p:nvSpPr>
        <p:spPr bwMode="auto">
          <a:xfrm rot="16200000">
            <a:off x="8062913" y="2887663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7" name="Rectangle 1695"/>
          <p:cNvSpPr>
            <a:spLocks noChangeArrowheads="1"/>
          </p:cNvSpPr>
          <p:nvPr/>
        </p:nvSpPr>
        <p:spPr bwMode="auto">
          <a:xfrm rot="5400000">
            <a:off x="8064500" y="2924175"/>
            <a:ext cx="38100" cy="165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88" name="Line 1696"/>
          <p:cNvSpPr>
            <a:spLocks noChangeShapeType="1"/>
          </p:cNvSpPr>
          <p:nvPr/>
        </p:nvSpPr>
        <p:spPr bwMode="auto">
          <a:xfrm rot="5400000" flipH="1">
            <a:off x="8096250" y="29543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89" name="Line 1697"/>
          <p:cNvSpPr>
            <a:spLocks noChangeShapeType="1"/>
          </p:cNvSpPr>
          <p:nvPr/>
        </p:nvSpPr>
        <p:spPr bwMode="auto">
          <a:xfrm rot="5400000" flipH="1">
            <a:off x="7927975" y="29543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1" name="Rectangle 1699"/>
          <p:cNvSpPr>
            <a:spLocks noChangeArrowheads="1"/>
          </p:cNvSpPr>
          <p:nvPr/>
        </p:nvSpPr>
        <p:spPr bwMode="auto">
          <a:xfrm>
            <a:off x="9515475" y="4437063"/>
            <a:ext cx="5683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fr-FR" sz="1000" b="0"/>
              <a:t>Clients</a:t>
            </a:r>
          </a:p>
        </p:txBody>
      </p:sp>
      <p:sp>
        <p:nvSpPr>
          <p:cNvPr id="9893" name="Rectangle 1701"/>
          <p:cNvSpPr>
            <a:spLocks noChangeArrowheads="1"/>
          </p:cNvSpPr>
          <p:nvPr/>
        </p:nvSpPr>
        <p:spPr bwMode="auto">
          <a:xfrm>
            <a:off x="7804150" y="2413000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94" name="Freeform 1702"/>
          <p:cNvSpPr>
            <a:spLocks noChangeAspect="1"/>
          </p:cNvSpPr>
          <p:nvPr/>
        </p:nvSpPr>
        <p:spPr bwMode="auto">
          <a:xfrm>
            <a:off x="536575" y="2349500"/>
            <a:ext cx="85725" cy="42863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45" y="45"/>
              </a:cxn>
              <a:cxn ang="0">
                <a:pos x="0" y="45"/>
              </a:cxn>
            </a:cxnLst>
            <a:rect l="0" t="0" r="r" b="b"/>
            <a:pathLst>
              <a:path w="91" h="45">
                <a:moveTo>
                  <a:pt x="91" y="0"/>
                </a:moveTo>
                <a:lnTo>
                  <a:pt x="45" y="45"/>
                </a:lnTo>
                <a:lnTo>
                  <a:pt x="0" y="45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895" name="Freeform 1703"/>
          <p:cNvSpPr>
            <a:spLocks noChangeAspect="1"/>
          </p:cNvSpPr>
          <p:nvPr/>
        </p:nvSpPr>
        <p:spPr bwMode="auto">
          <a:xfrm flipH="1">
            <a:off x="615950" y="2349500"/>
            <a:ext cx="85725" cy="42863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45" y="45"/>
              </a:cxn>
              <a:cxn ang="0">
                <a:pos x="0" y="45"/>
              </a:cxn>
            </a:cxnLst>
            <a:rect l="0" t="0" r="r" b="b"/>
            <a:pathLst>
              <a:path w="91" h="45">
                <a:moveTo>
                  <a:pt x="91" y="0"/>
                </a:moveTo>
                <a:lnTo>
                  <a:pt x="45" y="45"/>
                </a:lnTo>
                <a:lnTo>
                  <a:pt x="0" y="45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901" name="Oval 1709"/>
          <p:cNvSpPr>
            <a:spLocks noChangeArrowheads="1"/>
          </p:cNvSpPr>
          <p:nvPr/>
        </p:nvSpPr>
        <p:spPr bwMode="auto">
          <a:xfrm>
            <a:off x="8010525" y="5930900"/>
            <a:ext cx="92075" cy="920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3" name="Rectangle 2647"/>
          <p:cNvSpPr>
            <a:spLocks noChangeArrowheads="1"/>
          </p:cNvSpPr>
          <p:nvPr/>
        </p:nvSpPr>
        <p:spPr bwMode="auto">
          <a:xfrm>
            <a:off x="5426075" y="341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4" name="Rectangle 2648"/>
          <p:cNvSpPr>
            <a:spLocks noChangeArrowheads="1"/>
          </p:cNvSpPr>
          <p:nvPr/>
        </p:nvSpPr>
        <p:spPr bwMode="auto">
          <a:xfrm>
            <a:off x="5567363" y="34178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6" name="Rectangle 2650"/>
          <p:cNvSpPr>
            <a:spLocks noChangeArrowheads="1"/>
          </p:cNvSpPr>
          <p:nvPr/>
        </p:nvSpPr>
        <p:spPr bwMode="auto">
          <a:xfrm>
            <a:off x="7937500" y="41417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7" name="Rectangle 2651"/>
          <p:cNvSpPr>
            <a:spLocks noChangeArrowheads="1"/>
          </p:cNvSpPr>
          <p:nvPr/>
        </p:nvSpPr>
        <p:spPr bwMode="auto">
          <a:xfrm>
            <a:off x="8078788" y="41417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8" name="Rectangle 2652"/>
          <p:cNvSpPr>
            <a:spLocks noChangeArrowheads="1"/>
          </p:cNvSpPr>
          <p:nvPr/>
        </p:nvSpPr>
        <p:spPr bwMode="auto">
          <a:xfrm>
            <a:off x="7937500" y="39989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0" name="Rectangle 2654"/>
          <p:cNvSpPr>
            <a:spLocks noChangeArrowheads="1"/>
          </p:cNvSpPr>
          <p:nvPr/>
        </p:nvSpPr>
        <p:spPr bwMode="auto">
          <a:xfrm>
            <a:off x="7867650" y="3490913"/>
            <a:ext cx="449263" cy="44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69" name="Rectangle 2653"/>
          <p:cNvSpPr>
            <a:spLocks noChangeArrowheads="1"/>
          </p:cNvSpPr>
          <p:nvPr/>
        </p:nvSpPr>
        <p:spPr bwMode="auto">
          <a:xfrm>
            <a:off x="8078788" y="39989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441" name="Group 2655"/>
          <p:cNvGrpSpPr>
            <a:grpSpLocks/>
          </p:cNvGrpSpPr>
          <p:nvPr/>
        </p:nvGrpSpPr>
        <p:grpSpPr bwMode="auto">
          <a:xfrm>
            <a:off x="7923213" y="3879850"/>
            <a:ext cx="320675" cy="42863"/>
            <a:chOff x="1761" y="2719"/>
            <a:chExt cx="202" cy="27"/>
          </a:xfrm>
        </p:grpSpPr>
        <p:sp>
          <p:nvSpPr>
            <p:cNvPr id="11872" name="Rectangle 2656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73" name="Rectangle 2657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74" name="Rectangle 2658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875" name="Rectangle 2659"/>
          <p:cNvSpPr>
            <a:spLocks noChangeArrowheads="1"/>
          </p:cNvSpPr>
          <p:nvPr/>
        </p:nvSpPr>
        <p:spPr bwMode="auto">
          <a:xfrm>
            <a:off x="7943850" y="37068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6" name="Rectangle 2660"/>
          <p:cNvSpPr>
            <a:spLocks noChangeArrowheads="1"/>
          </p:cNvSpPr>
          <p:nvPr/>
        </p:nvSpPr>
        <p:spPr bwMode="auto">
          <a:xfrm>
            <a:off x="8085138" y="36941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7" name="Rectangle 2661"/>
          <p:cNvSpPr>
            <a:spLocks noChangeArrowheads="1"/>
          </p:cNvSpPr>
          <p:nvPr/>
        </p:nvSpPr>
        <p:spPr bwMode="auto">
          <a:xfrm>
            <a:off x="7943850" y="35639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8" name="Rectangle 2662"/>
          <p:cNvSpPr>
            <a:spLocks noChangeArrowheads="1"/>
          </p:cNvSpPr>
          <p:nvPr/>
        </p:nvSpPr>
        <p:spPr bwMode="auto">
          <a:xfrm>
            <a:off x="8085138" y="35639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87" name="Rectangle 591"/>
          <p:cNvSpPr>
            <a:spLocks noChangeArrowheads="1"/>
          </p:cNvSpPr>
          <p:nvPr/>
        </p:nvSpPr>
        <p:spPr bwMode="auto">
          <a:xfrm>
            <a:off x="7837488" y="3097213"/>
            <a:ext cx="39688" cy="1724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88" name="Rectangle 592"/>
          <p:cNvSpPr>
            <a:spLocks noChangeArrowheads="1"/>
          </p:cNvSpPr>
          <p:nvPr/>
        </p:nvSpPr>
        <p:spPr bwMode="auto">
          <a:xfrm>
            <a:off x="8285163" y="3097213"/>
            <a:ext cx="39688" cy="1724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79" name="Rectangle 2663"/>
          <p:cNvSpPr>
            <a:spLocks noChangeArrowheads="1"/>
          </p:cNvSpPr>
          <p:nvPr/>
        </p:nvSpPr>
        <p:spPr bwMode="auto">
          <a:xfrm>
            <a:off x="7907338" y="3835400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78" name="Rectangle 582"/>
          <p:cNvSpPr>
            <a:spLocks noChangeArrowheads="1"/>
          </p:cNvSpPr>
          <p:nvPr/>
        </p:nvSpPr>
        <p:spPr bwMode="auto">
          <a:xfrm>
            <a:off x="7905750" y="4281488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9442" name="Group 2664"/>
          <p:cNvGrpSpPr>
            <a:grpSpLocks/>
          </p:cNvGrpSpPr>
          <p:nvPr/>
        </p:nvGrpSpPr>
        <p:grpSpPr bwMode="auto">
          <a:xfrm>
            <a:off x="7923213" y="3451225"/>
            <a:ext cx="320675" cy="42863"/>
            <a:chOff x="1761" y="2719"/>
            <a:chExt cx="202" cy="27"/>
          </a:xfrm>
        </p:grpSpPr>
        <p:sp>
          <p:nvSpPr>
            <p:cNvPr id="11881" name="Rectangle 2665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82" name="Rectangle 2666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883" name="Rectangle 2667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884" name="Rectangle 2668"/>
          <p:cNvSpPr>
            <a:spLocks noChangeArrowheads="1"/>
          </p:cNvSpPr>
          <p:nvPr/>
        </p:nvSpPr>
        <p:spPr bwMode="auto">
          <a:xfrm>
            <a:off x="7943850" y="327818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5" name="Rectangle 2669"/>
          <p:cNvSpPr>
            <a:spLocks noChangeArrowheads="1"/>
          </p:cNvSpPr>
          <p:nvPr/>
        </p:nvSpPr>
        <p:spPr bwMode="auto">
          <a:xfrm>
            <a:off x="8085138" y="3271838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6" name="Rectangle 2670"/>
          <p:cNvSpPr>
            <a:spLocks noChangeArrowheads="1"/>
          </p:cNvSpPr>
          <p:nvPr/>
        </p:nvSpPr>
        <p:spPr bwMode="auto">
          <a:xfrm>
            <a:off x="7943850" y="3135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7" name="Rectangle 2671"/>
          <p:cNvSpPr>
            <a:spLocks noChangeArrowheads="1"/>
          </p:cNvSpPr>
          <p:nvPr/>
        </p:nvSpPr>
        <p:spPr bwMode="auto">
          <a:xfrm>
            <a:off x="8085138" y="3135313"/>
            <a:ext cx="141288" cy="14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88" name="Rectangle 2672"/>
          <p:cNvSpPr>
            <a:spLocks noChangeArrowheads="1"/>
          </p:cNvSpPr>
          <p:nvPr/>
        </p:nvSpPr>
        <p:spPr bwMode="auto">
          <a:xfrm>
            <a:off x="7910513" y="3413125"/>
            <a:ext cx="342900" cy="31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896" name="Line 2680"/>
          <p:cNvSpPr>
            <a:spLocks noChangeShapeType="1"/>
          </p:cNvSpPr>
          <p:nvPr/>
        </p:nvSpPr>
        <p:spPr bwMode="auto">
          <a:xfrm>
            <a:off x="9766300" y="4724400"/>
            <a:ext cx="0" cy="504825"/>
          </a:xfrm>
          <a:prstGeom prst="line">
            <a:avLst/>
          </a:prstGeom>
          <a:ln w="25400">
            <a:prstDash val="sysDash"/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897" name="Line 2681"/>
          <p:cNvSpPr>
            <a:spLocks noChangeShapeType="1"/>
          </p:cNvSpPr>
          <p:nvPr/>
        </p:nvSpPr>
        <p:spPr bwMode="auto">
          <a:xfrm>
            <a:off x="9478963" y="4724400"/>
            <a:ext cx="0" cy="5048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898" name="Freeform 2682"/>
          <p:cNvSpPr>
            <a:spLocks/>
          </p:cNvSpPr>
          <p:nvPr/>
        </p:nvSpPr>
        <p:spPr bwMode="auto">
          <a:xfrm>
            <a:off x="8470900" y="5876925"/>
            <a:ext cx="1295400" cy="144463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91"/>
              </a:cxn>
              <a:cxn ang="0">
                <a:pos x="0" y="91"/>
              </a:cxn>
            </a:cxnLst>
            <a:rect l="0" t="0" r="r" b="b"/>
            <a:pathLst>
              <a:path w="816" h="91">
                <a:moveTo>
                  <a:pt x="816" y="0"/>
                </a:moveTo>
                <a:lnTo>
                  <a:pt x="816" y="91"/>
                </a:lnTo>
                <a:lnTo>
                  <a:pt x="0" y="91"/>
                </a:lnTo>
              </a:path>
            </a:pathLst>
          </a:custGeom>
          <a:ln w="25400">
            <a:prstDash val="sysDash"/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0" name="Freeform 2684"/>
          <p:cNvSpPr>
            <a:spLocks/>
          </p:cNvSpPr>
          <p:nvPr/>
        </p:nvSpPr>
        <p:spPr bwMode="auto">
          <a:xfrm>
            <a:off x="8470900" y="5829300"/>
            <a:ext cx="1079500" cy="73025"/>
          </a:xfrm>
          <a:custGeom>
            <a:avLst/>
            <a:gdLst/>
            <a:ahLst/>
            <a:cxnLst>
              <a:cxn ang="0">
                <a:pos x="680" y="0"/>
              </a:cxn>
              <a:cxn ang="0">
                <a:pos x="680" y="46"/>
              </a:cxn>
              <a:cxn ang="0">
                <a:pos x="0" y="46"/>
              </a:cxn>
            </a:cxnLst>
            <a:rect l="0" t="0" r="r" b="b"/>
            <a:pathLst>
              <a:path w="680" h="46">
                <a:moveTo>
                  <a:pt x="680" y="0"/>
                </a:moveTo>
                <a:lnTo>
                  <a:pt x="680" y="46"/>
                </a:lnTo>
                <a:lnTo>
                  <a:pt x="0" y="46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01" name="Line 2685"/>
          <p:cNvSpPr>
            <a:spLocks noChangeShapeType="1"/>
          </p:cNvSpPr>
          <p:nvPr/>
        </p:nvSpPr>
        <p:spPr bwMode="auto">
          <a:xfrm flipV="1">
            <a:off x="8255000" y="5454650"/>
            <a:ext cx="0" cy="215900"/>
          </a:xfrm>
          <a:prstGeom prst="line">
            <a:avLst/>
          </a:prstGeom>
          <a:ln w="25400">
            <a:prstDash val="sysDash"/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2" name="Line 2686"/>
          <p:cNvSpPr>
            <a:spLocks noChangeShapeType="1"/>
          </p:cNvSpPr>
          <p:nvPr/>
        </p:nvSpPr>
        <p:spPr bwMode="auto">
          <a:xfrm flipV="1">
            <a:off x="8039100" y="2565400"/>
            <a:ext cx="0" cy="287338"/>
          </a:xfrm>
          <a:prstGeom prst="line">
            <a:avLst/>
          </a:prstGeom>
          <a:ln w="25400"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3" name="Freeform 2687"/>
          <p:cNvSpPr>
            <a:spLocks/>
          </p:cNvSpPr>
          <p:nvPr/>
        </p:nvSpPr>
        <p:spPr bwMode="auto">
          <a:xfrm>
            <a:off x="8039100" y="1000108"/>
            <a:ext cx="619150" cy="1060468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ln w="2540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5" name="Line 2689"/>
          <p:cNvSpPr>
            <a:spLocks noChangeShapeType="1"/>
          </p:cNvSpPr>
          <p:nvPr/>
        </p:nvSpPr>
        <p:spPr bwMode="auto">
          <a:xfrm>
            <a:off x="9729820" y="1700213"/>
            <a:ext cx="0" cy="1584325"/>
          </a:xfrm>
          <a:prstGeom prst="line">
            <a:avLst/>
          </a:prstGeom>
          <a:ln w="25400"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1906" name="Line 2690"/>
          <p:cNvSpPr>
            <a:spLocks noChangeShapeType="1"/>
          </p:cNvSpPr>
          <p:nvPr/>
        </p:nvSpPr>
        <p:spPr bwMode="auto">
          <a:xfrm flipH="1">
            <a:off x="5949950" y="5876925"/>
            <a:ext cx="1728788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08" name="Line 2692"/>
          <p:cNvSpPr>
            <a:spLocks noChangeShapeType="1"/>
          </p:cNvSpPr>
          <p:nvPr/>
        </p:nvSpPr>
        <p:spPr bwMode="auto">
          <a:xfrm flipH="1">
            <a:off x="3862388" y="5876925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3" name="Line 2697"/>
          <p:cNvSpPr>
            <a:spLocks noChangeShapeType="1"/>
          </p:cNvSpPr>
          <p:nvPr/>
        </p:nvSpPr>
        <p:spPr bwMode="auto">
          <a:xfrm>
            <a:off x="7502525" y="3381375"/>
            <a:ext cx="252413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7" name="Line 2701"/>
          <p:cNvSpPr>
            <a:spLocks noChangeShapeType="1"/>
          </p:cNvSpPr>
          <p:nvPr/>
        </p:nvSpPr>
        <p:spPr bwMode="auto">
          <a:xfrm flipV="1">
            <a:off x="2565400" y="2636838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19" name="Line 2703"/>
          <p:cNvSpPr>
            <a:spLocks noChangeShapeType="1"/>
          </p:cNvSpPr>
          <p:nvPr/>
        </p:nvSpPr>
        <p:spPr bwMode="auto">
          <a:xfrm flipH="1">
            <a:off x="1485900" y="2133600"/>
            <a:ext cx="10080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1" name="Line 2705"/>
          <p:cNvSpPr>
            <a:spLocks noChangeShapeType="1"/>
          </p:cNvSpPr>
          <p:nvPr/>
        </p:nvSpPr>
        <p:spPr bwMode="auto">
          <a:xfrm rot="5400000" flipV="1">
            <a:off x="1917700" y="76517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3" name="Line 2707"/>
          <p:cNvSpPr>
            <a:spLocks noChangeShapeType="1"/>
          </p:cNvSpPr>
          <p:nvPr/>
        </p:nvSpPr>
        <p:spPr bwMode="auto">
          <a:xfrm flipV="1">
            <a:off x="838200" y="126682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5" name="Line 2709"/>
          <p:cNvSpPr>
            <a:spLocks noChangeShapeType="1"/>
          </p:cNvSpPr>
          <p:nvPr/>
        </p:nvSpPr>
        <p:spPr bwMode="auto">
          <a:xfrm rot="5400000" flipV="1">
            <a:off x="3430588" y="76517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27" name="Line 2711"/>
          <p:cNvSpPr>
            <a:spLocks noChangeShapeType="1"/>
          </p:cNvSpPr>
          <p:nvPr/>
        </p:nvSpPr>
        <p:spPr bwMode="auto">
          <a:xfrm>
            <a:off x="4437063" y="1411288"/>
            <a:ext cx="0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1" name="Freeform 2715"/>
          <p:cNvSpPr>
            <a:spLocks/>
          </p:cNvSpPr>
          <p:nvPr/>
        </p:nvSpPr>
        <p:spPr bwMode="auto">
          <a:xfrm>
            <a:off x="4670425" y="2708275"/>
            <a:ext cx="719138" cy="1588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36" y="227"/>
              </a:cxn>
              <a:cxn ang="0">
                <a:pos x="136" y="91"/>
              </a:cxn>
              <a:cxn ang="0">
                <a:pos x="453" y="91"/>
              </a:cxn>
              <a:cxn ang="0">
                <a:pos x="453" y="0"/>
              </a:cxn>
            </a:cxnLst>
            <a:rect l="0" t="0" r="r" b="b"/>
            <a:pathLst>
              <a:path w="453" h="227">
                <a:moveTo>
                  <a:pt x="0" y="227"/>
                </a:moveTo>
                <a:lnTo>
                  <a:pt x="136" y="227"/>
                </a:lnTo>
                <a:lnTo>
                  <a:pt x="136" y="91"/>
                </a:lnTo>
                <a:lnTo>
                  <a:pt x="453" y="91"/>
                </a:lnTo>
                <a:lnTo>
                  <a:pt x="453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3" name="Freeform 2717"/>
          <p:cNvSpPr>
            <a:spLocks/>
          </p:cNvSpPr>
          <p:nvPr/>
        </p:nvSpPr>
        <p:spPr bwMode="auto">
          <a:xfrm>
            <a:off x="5475288" y="549275"/>
            <a:ext cx="503238" cy="2016125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4" name="Freeform 2718"/>
          <p:cNvSpPr>
            <a:spLocks/>
          </p:cNvSpPr>
          <p:nvPr/>
        </p:nvSpPr>
        <p:spPr bwMode="auto">
          <a:xfrm>
            <a:off x="7534275" y="693738"/>
            <a:ext cx="288925" cy="2447925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182" y="0"/>
              </a:cxn>
              <a:cxn ang="0">
                <a:pos x="182" y="590"/>
              </a:cxn>
              <a:cxn ang="0">
                <a:pos x="0" y="590"/>
              </a:cxn>
              <a:cxn ang="0">
                <a:pos x="0" y="1542"/>
              </a:cxn>
            </a:cxnLst>
            <a:rect l="0" t="0" r="r" b="b"/>
            <a:pathLst>
              <a:path w="182" h="1542">
                <a:moveTo>
                  <a:pt x="91" y="0"/>
                </a:moveTo>
                <a:lnTo>
                  <a:pt x="182" y="0"/>
                </a:lnTo>
                <a:lnTo>
                  <a:pt x="182" y="590"/>
                </a:lnTo>
                <a:lnTo>
                  <a:pt x="0" y="590"/>
                </a:lnTo>
                <a:lnTo>
                  <a:pt x="0" y="1542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5" name="Freeform 2719"/>
          <p:cNvSpPr>
            <a:spLocks/>
          </p:cNvSpPr>
          <p:nvPr/>
        </p:nvSpPr>
        <p:spPr bwMode="auto">
          <a:xfrm>
            <a:off x="7605713" y="2565400"/>
            <a:ext cx="288925" cy="719138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36" y="227"/>
              </a:cxn>
              <a:cxn ang="0">
                <a:pos x="136" y="91"/>
              </a:cxn>
              <a:cxn ang="0">
                <a:pos x="453" y="91"/>
              </a:cxn>
              <a:cxn ang="0">
                <a:pos x="453" y="0"/>
              </a:cxn>
            </a:cxnLst>
            <a:rect l="0" t="0" r="r" b="b"/>
            <a:pathLst>
              <a:path w="453" h="227">
                <a:moveTo>
                  <a:pt x="0" y="227"/>
                </a:moveTo>
                <a:lnTo>
                  <a:pt x="136" y="227"/>
                </a:lnTo>
                <a:lnTo>
                  <a:pt x="136" y="91"/>
                </a:lnTo>
                <a:lnTo>
                  <a:pt x="453" y="91"/>
                </a:lnTo>
                <a:lnTo>
                  <a:pt x="453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6" name="Freeform 2720"/>
          <p:cNvSpPr>
            <a:spLocks/>
          </p:cNvSpPr>
          <p:nvPr/>
        </p:nvSpPr>
        <p:spPr bwMode="auto">
          <a:xfrm>
            <a:off x="8178800" y="1239838"/>
            <a:ext cx="503238" cy="820738"/>
          </a:xfrm>
          <a:custGeom>
            <a:avLst/>
            <a:gdLst/>
            <a:ahLst/>
            <a:cxnLst>
              <a:cxn ang="0">
                <a:pos x="0" y="589"/>
              </a:cxn>
              <a:cxn ang="0">
                <a:pos x="0" y="0"/>
              </a:cxn>
              <a:cxn ang="0">
                <a:pos x="317" y="0"/>
              </a:cxn>
            </a:cxnLst>
            <a:rect l="0" t="0" r="r" b="b"/>
            <a:pathLst>
              <a:path w="317" h="589">
                <a:moveTo>
                  <a:pt x="0" y="589"/>
                </a:moveTo>
                <a:lnTo>
                  <a:pt x="0" y="0"/>
                </a:lnTo>
                <a:lnTo>
                  <a:pt x="317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37" name="Line 2721"/>
          <p:cNvSpPr>
            <a:spLocks noChangeShapeType="1"/>
          </p:cNvSpPr>
          <p:nvPr/>
        </p:nvSpPr>
        <p:spPr bwMode="auto">
          <a:xfrm>
            <a:off x="9444068" y="1700213"/>
            <a:ext cx="0" cy="1584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46" name="Freeform 2730"/>
          <p:cNvSpPr>
            <a:spLocks/>
          </p:cNvSpPr>
          <p:nvPr/>
        </p:nvSpPr>
        <p:spPr bwMode="auto">
          <a:xfrm>
            <a:off x="2638425" y="5373688"/>
            <a:ext cx="431800" cy="719138"/>
          </a:xfrm>
          <a:custGeom>
            <a:avLst/>
            <a:gdLst/>
            <a:ahLst/>
            <a:cxnLst>
              <a:cxn ang="0">
                <a:pos x="272" y="317"/>
              </a:cxn>
              <a:cxn ang="0">
                <a:pos x="0" y="317"/>
              </a:cxn>
              <a:cxn ang="0">
                <a:pos x="0" y="0"/>
              </a:cxn>
            </a:cxnLst>
            <a:rect l="0" t="0" r="r" b="b"/>
            <a:pathLst>
              <a:path w="272" h="317">
                <a:moveTo>
                  <a:pt x="272" y="317"/>
                </a:moveTo>
                <a:lnTo>
                  <a:pt x="0" y="317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03" name="ZoneTexte 1002"/>
          <p:cNvSpPr txBox="1"/>
          <p:nvPr/>
        </p:nvSpPr>
        <p:spPr>
          <a:xfrm>
            <a:off x="7443804" y="71414"/>
            <a:ext cx="2646943" cy="3416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verte : 11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04" name="ZoneTexte 1003"/>
          <p:cNvSpPr txBox="1"/>
          <p:nvPr/>
        </p:nvSpPr>
        <p:spPr>
          <a:xfrm>
            <a:off x="2908383" y="-24"/>
            <a:ext cx="2749471" cy="3416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rouge : 51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83" name="ZoneTexte 982"/>
          <p:cNvSpPr txBox="1"/>
          <p:nvPr/>
        </p:nvSpPr>
        <p:spPr>
          <a:xfrm>
            <a:off x="7860498" y="444162"/>
            <a:ext cx="2351926" cy="3416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Diminution : 4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84" name="ZoneTexte 983"/>
          <p:cNvSpPr txBox="1"/>
          <p:nvPr/>
        </p:nvSpPr>
        <p:spPr>
          <a:xfrm>
            <a:off x="2909872" y="372724"/>
            <a:ext cx="2544286" cy="3416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Diminution  : 10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85" name="Ellipse 984"/>
          <p:cNvSpPr/>
          <p:nvPr/>
        </p:nvSpPr>
        <p:spPr bwMode="auto">
          <a:xfrm>
            <a:off x="7515242" y="5429264"/>
            <a:ext cx="2357454" cy="8572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/>
              <a:t>DIS2 : (a)-(b)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4 jours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1600" baseline="0" dirty="0" smtClean="0"/>
              <a:t>300 k€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6" name="Ellipse 985"/>
          <p:cNvSpPr/>
          <p:nvPr/>
        </p:nvSpPr>
        <p:spPr bwMode="auto">
          <a:xfrm>
            <a:off x="7229490" y="1928802"/>
            <a:ext cx="2357454" cy="8572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/>
              <a:t>DIS3 : (15)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 jour 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1600" dirty="0" smtClean="0"/>
              <a:t>1</a:t>
            </a:r>
            <a:r>
              <a:rPr lang="fr-FR" sz="1600" baseline="0" dirty="0" smtClean="0"/>
              <a:t>00 k€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7" name="Ellipse 986"/>
          <p:cNvSpPr/>
          <p:nvPr/>
        </p:nvSpPr>
        <p:spPr bwMode="auto">
          <a:xfrm>
            <a:off x="7729556" y="785794"/>
            <a:ext cx="2357454" cy="8572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/>
              <a:t>DIS1 : (16)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3 jours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1600" dirty="0" smtClean="0"/>
              <a:t>25</a:t>
            </a:r>
            <a:r>
              <a:rPr lang="fr-FR" sz="1600" baseline="0" dirty="0" smtClean="0"/>
              <a:t>0 k€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8" name="Ellipse 987"/>
          <p:cNvSpPr/>
          <p:nvPr/>
        </p:nvSpPr>
        <p:spPr bwMode="auto">
          <a:xfrm>
            <a:off x="5300664" y="785794"/>
            <a:ext cx="2357454" cy="8572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/>
              <a:t>DIS4 : (16)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4 jours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1600" dirty="0" smtClean="0"/>
              <a:t>19200</a:t>
            </a:r>
            <a:r>
              <a:rPr lang="fr-FR" sz="1600" baseline="0" dirty="0" smtClean="0"/>
              <a:t> k€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0" name="ZoneTexte 989"/>
          <p:cNvSpPr txBox="1"/>
          <p:nvPr/>
        </p:nvSpPr>
        <p:spPr>
          <a:xfrm>
            <a:off x="7443804" y="71414"/>
            <a:ext cx="2531462" cy="3416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verte : 7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91" name="ZoneTexte 990"/>
          <p:cNvSpPr txBox="1"/>
          <p:nvPr/>
        </p:nvSpPr>
        <p:spPr>
          <a:xfrm>
            <a:off x="2897172" y="-24"/>
            <a:ext cx="2749471" cy="3416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rouge : 47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92" name="ZoneTexte 991"/>
          <p:cNvSpPr txBox="1"/>
          <p:nvPr/>
        </p:nvSpPr>
        <p:spPr>
          <a:xfrm>
            <a:off x="2973372" y="357166"/>
            <a:ext cx="2416046" cy="3416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Diminution  : 6 jours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93" name="Ellipse 992"/>
          <p:cNvSpPr/>
          <p:nvPr/>
        </p:nvSpPr>
        <p:spPr bwMode="auto">
          <a:xfrm>
            <a:off x="85690" y="3000372"/>
            <a:ext cx="2357454" cy="928694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/>
              <a:t>F1 : (6)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5 jours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1600" baseline="0" dirty="0" smtClean="0"/>
              <a:t> Gain : 1150 k€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4" name="Ellipse 993"/>
          <p:cNvSpPr/>
          <p:nvPr/>
        </p:nvSpPr>
        <p:spPr bwMode="auto">
          <a:xfrm>
            <a:off x="4443408" y="785794"/>
            <a:ext cx="2357454" cy="85725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/>
              <a:t>TR1 : (13)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 jour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1600" baseline="0" dirty="0" smtClean="0"/>
              <a:t> 10 k€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5" name="ZoneTexte 994"/>
          <p:cNvSpPr txBox="1"/>
          <p:nvPr/>
        </p:nvSpPr>
        <p:spPr>
          <a:xfrm>
            <a:off x="2871772" y="15534"/>
            <a:ext cx="2749471" cy="341632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Boucle rouge : 41 jours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4" grpId="0" animBg="1"/>
      <p:bldP spid="4645" grpId="0" animBg="1"/>
      <p:bldP spid="4646" grpId="0" animBg="1"/>
      <p:bldP spid="9371" grpId="0" animBg="1"/>
      <p:bldP spid="9372" grpId="0" animBg="1"/>
      <p:bldP spid="9374" grpId="0" animBg="1"/>
      <p:bldP spid="9377" grpId="0" animBg="1"/>
      <p:bldP spid="9378" grpId="0" animBg="1"/>
      <p:bldP spid="9674" grpId="0" animBg="1"/>
      <p:bldP spid="9901" grpId="0" animBg="1"/>
      <p:bldP spid="11896" grpId="2" animBg="1"/>
      <p:bldP spid="11896" grpId="3" animBg="1"/>
      <p:bldP spid="11896" grpId="4" animBg="1"/>
      <p:bldP spid="11897" grpId="2" animBg="1"/>
      <p:bldP spid="11897" grpId="3" animBg="1"/>
      <p:bldP spid="11897" grpId="4" animBg="1"/>
      <p:bldP spid="11898" grpId="2" animBg="1"/>
      <p:bldP spid="11898" grpId="3" animBg="1"/>
      <p:bldP spid="11898" grpId="4" animBg="1"/>
      <p:bldP spid="11900" grpId="2" animBg="1"/>
      <p:bldP spid="11900" grpId="3" animBg="1"/>
      <p:bldP spid="11901" grpId="2" animBg="1"/>
      <p:bldP spid="11901" grpId="3" animBg="1"/>
      <p:bldP spid="11902" grpId="2" animBg="1"/>
      <p:bldP spid="11902" grpId="3" animBg="1"/>
      <p:bldP spid="11902" grpId="4" animBg="1"/>
      <p:bldP spid="11903" grpId="2" animBg="1"/>
      <p:bldP spid="11903" grpId="3" animBg="1"/>
      <p:bldP spid="11903" grpId="4" animBg="1"/>
      <p:bldP spid="11905" grpId="2" animBg="1"/>
      <p:bldP spid="11905" grpId="3" animBg="1"/>
      <p:bldP spid="11905" grpId="4" animBg="1"/>
      <p:bldP spid="11906" grpId="2" animBg="1"/>
      <p:bldP spid="11906" grpId="3" animBg="1"/>
      <p:bldP spid="11906" grpId="4" animBg="1"/>
      <p:bldP spid="11908" grpId="2" animBg="1"/>
      <p:bldP spid="11908" grpId="3" animBg="1"/>
      <p:bldP spid="11908" grpId="4" animBg="1"/>
      <p:bldP spid="11913" grpId="2" animBg="1"/>
      <p:bldP spid="11913" grpId="3" animBg="1"/>
      <p:bldP spid="11917" grpId="2" animBg="1"/>
      <p:bldP spid="11917" grpId="3" animBg="1"/>
      <p:bldP spid="11917" grpId="4" animBg="1"/>
      <p:bldP spid="11919" grpId="2" animBg="1"/>
      <p:bldP spid="11919" grpId="3" animBg="1"/>
      <p:bldP spid="11919" grpId="4" animBg="1"/>
      <p:bldP spid="11921" grpId="2" animBg="1"/>
      <p:bldP spid="11921" grpId="3" animBg="1"/>
      <p:bldP spid="11921" grpId="4" animBg="1"/>
      <p:bldP spid="11923" grpId="2" animBg="1"/>
      <p:bldP spid="11923" grpId="3" animBg="1"/>
      <p:bldP spid="11923" grpId="4" animBg="1"/>
      <p:bldP spid="11925" grpId="2" animBg="1"/>
      <p:bldP spid="11925" grpId="3" animBg="1"/>
      <p:bldP spid="11925" grpId="4" animBg="1"/>
      <p:bldP spid="11927" grpId="2" animBg="1"/>
      <p:bldP spid="11927" grpId="3" animBg="1"/>
      <p:bldP spid="11927" grpId="4" animBg="1"/>
      <p:bldP spid="11931" grpId="2" animBg="1"/>
      <p:bldP spid="11931" grpId="3" animBg="1"/>
      <p:bldP spid="11931" grpId="4" animBg="1"/>
      <p:bldP spid="11933" grpId="2" animBg="1"/>
      <p:bldP spid="11933" grpId="3" animBg="1"/>
      <p:bldP spid="11933" grpId="4" animBg="1"/>
      <p:bldP spid="11934" grpId="2" animBg="1"/>
      <p:bldP spid="11934" grpId="3" animBg="1"/>
      <p:bldP spid="11934" grpId="4" animBg="1"/>
      <p:bldP spid="11935" grpId="0" animBg="1"/>
      <p:bldP spid="11935" grpId="1" animBg="1"/>
      <p:bldP spid="11936" grpId="2" animBg="1"/>
      <p:bldP spid="11936" grpId="3" animBg="1"/>
      <p:bldP spid="11936" grpId="4" animBg="1"/>
      <p:bldP spid="11937" grpId="2" animBg="1"/>
      <p:bldP spid="11937" grpId="3" animBg="1"/>
      <p:bldP spid="11937" grpId="4" animBg="1"/>
      <p:bldP spid="11946" grpId="2" animBg="1"/>
      <p:bldP spid="11946" grpId="3" animBg="1"/>
      <p:bldP spid="11946" grpId="4" animBg="1"/>
      <p:bldP spid="1003" grpId="0" animBg="1"/>
      <p:bldP spid="1003" grpId="1" animBg="1"/>
      <p:bldP spid="1004" grpId="0" animBg="1"/>
      <p:bldP spid="1004" grpId="1" animBg="1"/>
      <p:bldP spid="983" grpId="0" animBg="1"/>
      <p:bldP spid="983" grpId="1" animBg="1"/>
      <p:bldP spid="983" grpId="2" animBg="1"/>
      <p:bldP spid="983" grpId="3" animBg="1"/>
      <p:bldP spid="983" grpId="4" animBg="1"/>
      <p:bldP spid="984" grpId="0" animBg="1"/>
      <p:bldP spid="984" grpId="1" animBg="1"/>
      <p:bldP spid="985" grpId="0" animBg="1"/>
      <p:bldP spid="985" grpId="1" animBg="1"/>
      <p:bldP spid="986" grpId="0" animBg="1"/>
      <p:bldP spid="986" grpId="1" animBg="1"/>
      <p:bldP spid="987" grpId="0" animBg="1"/>
      <p:bldP spid="987" grpId="1" animBg="1"/>
      <p:bldP spid="988" grpId="0" animBg="1"/>
      <p:bldP spid="988" grpId="1" animBg="1"/>
      <p:bldP spid="990" grpId="0" animBg="1"/>
      <p:bldP spid="990" grpId="1" animBg="1"/>
      <p:bldP spid="990" grpId="2" animBg="1"/>
      <p:bldP spid="991" grpId="0" animBg="1"/>
      <p:bldP spid="991" grpId="1" animBg="1"/>
      <p:bldP spid="992" grpId="0" animBg="1"/>
      <p:bldP spid="992" grpId="1" animBg="1"/>
      <p:bldP spid="993" grpId="0" animBg="1"/>
      <p:bldP spid="993" grpId="1" animBg="1"/>
      <p:bldP spid="994" grpId="0" animBg="1"/>
      <p:bldP spid="994" grpId="1" animBg="1"/>
      <p:bldP spid="9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2516" y="609600"/>
            <a:ext cx="8607669" cy="11430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Immobilisations </a:t>
            </a:r>
            <a:r>
              <a:rPr lang="fr-FR" dirty="0">
                <a:solidFill>
                  <a:schemeClr val="tx1"/>
                </a:solidFill>
              </a:rPr>
              <a:t>en </a:t>
            </a:r>
            <a:r>
              <a:rPr lang="fr-FR" dirty="0" smtClean="0">
                <a:solidFill>
                  <a:schemeClr val="tx1"/>
                </a:solidFill>
              </a:rPr>
              <a:t>stocks et en-cours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Calcul des gains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610257" y="2571744"/>
            <a:ext cx="1190077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MP 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 Composants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779696" y="2571744"/>
            <a:ext cx="1285883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En-cours de</a:t>
            </a:r>
          </a:p>
          <a:p>
            <a:pPr algn="ctr"/>
            <a:r>
              <a:rPr lang="fr-FR" sz="1400" dirty="0">
                <a:solidFill>
                  <a:srgbClr val="000000"/>
                </a:solidFill>
              </a:rPr>
              <a:t>fabrication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994143" y="2571744"/>
            <a:ext cx="1306522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Produits Finis 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(stock usine)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254626" y="2571744"/>
            <a:ext cx="1486779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En-cours </a:t>
            </a:r>
            <a:r>
              <a:rPr lang="fr-FR" sz="1400" dirty="0" smtClean="0">
                <a:solidFill>
                  <a:srgbClr val="000000"/>
                </a:solidFill>
              </a:rPr>
              <a:t>de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livraison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(entrepôts</a:t>
            </a:r>
          </a:p>
          <a:p>
            <a:pPr algn="ctr"/>
            <a:r>
              <a:rPr lang="fr-FR" sz="1400" dirty="0" err="1" smtClean="0">
                <a:solidFill>
                  <a:srgbClr val="000000"/>
                </a:solidFill>
              </a:rPr>
              <a:t>régionnaux</a:t>
            </a:r>
            <a:r>
              <a:rPr lang="fr-FR" sz="1400" dirty="0" smtClean="0">
                <a:solidFill>
                  <a:srgbClr val="000000"/>
                </a:solidFill>
              </a:rPr>
              <a:t>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228566" y="3505200"/>
            <a:ext cx="1453128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400" dirty="0">
                <a:solidFill>
                  <a:srgbClr val="000000"/>
                </a:solidFill>
              </a:rPr>
              <a:t>Coût par </a:t>
            </a:r>
            <a:r>
              <a:rPr lang="fr-FR" sz="1400" dirty="0" smtClean="0">
                <a:solidFill>
                  <a:srgbClr val="000000"/>
                </a:solidFill>
              </a:rPr>
              <a:t>unité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610257" y="3505200"/>
            <a:ext cx="1190077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200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2779696" y="3505200"/>
            <a:ext cx="12858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299,5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994143" y="3505200"/>
            <a:ext cx="1306522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399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5254626" y="35052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429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228566" y="4038600"/>
            <a:ext cx="1453128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400">
                <a:solidFill>
                  <a:srgbClr val="000000"/>
                </a:solidFill>
              </a:rPr>
              <a:t>Quantité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610257" y="4038600"/>
            <a:ext cx="1190077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320 000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2779696" y="4038600"/>
            <a:ext cx="12858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100 000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3994143" y="4038600"/>
            <a:ext cx="1306522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85 000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5254626" y="40386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190 000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228566" y="4572000"/>
            <a:ext cx="1453128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400" dirty="0">
                <a:solidFill>
                  <a:srgbClr val="000000"/>
                </a:solidFill>
              </a:rPr>
              <a:t>Valeur </a:t>
            </a:r>
            <a:r>
              <a:rPr lang="fr-FR" sz="1400" dirty="0" smtClean="0">
                <a:solidFill>
                  <a:srgbClr val="000000"/>
                </a:solidFill>
              </a:rPr>
              <a:t>(M€)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1610257" y="4572000"/>
            <a:ext cx="1190077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64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2779696" y="4572000"/>
            <a:ext cx="12858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29,95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3994143" y="4572000"/>
            <a:ext cx="1306522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33,915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254626" y="45720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81,51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1585888" y="5933226"/>
            <a:ext cx="2452531" cy="4247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0000FF"/>
                </a:solidFill>
              </a:rPr>
              <a:t>Total : </a:t>
            </a:r>
            <a:r>
              <a:rPr lang="fr-FR" sz="2400" dirty="0" smtClean="0">
                <a:solidFill>
                  <a:srgbClr val="0000FF"/>
                </a:solidFill>
              </a:rPr>
              <a:t>354,5 M€</a:t>
            </a:r>
            <a:endParaRPr lang="fr-FR" sz="2400" dirty="0">
              <a:solidFill>
                <a:srgbClr val="0000FF"/>
              </a:solidFill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683386" y="2571744"/>
            <a:ext cx="1486779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Produits Finis 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(stocks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 régionaux)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6683386" y="35052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459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6683386" y="40386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140 000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6683386" y="45720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64,25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8112146" y="2571744"/>
            <a:ext cx="1486779" cy="933456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En-cours </a:t>
            </a:r>
            <a:r>
              <a:rPr lang="fr-FR" sz="1400" dirty="0" smtClean="0">
                <a:solidFill>
                  <a:srgbClr val="000000"/>
                </a:solidFill>
              </a:rPr>
              <a:t>de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livraison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finale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8112146" y="35052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479 </a:t>
            </a:r>
            <a:r>
              <a:rPr lang="fr-FR" sz="1400" dirty="0">
                <a:solidFill>
                  <a:srgbClr val="000000"/>
                </a:solidFill>
              </a:rPr>
              <a:t>€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8112146" y="40386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70 000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8112146" y="4572000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33,53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228566" y="5181616"/>
            <a:ext cx="1453128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400" dirty="0" smtClean="0">
                <a:solidFill>
                  <a:srgbClr val="000000"/>
                </a:solidFill>
              </a:rPr>
              <a:t>Gain (M€)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1610257" y="5181616"/>
            <a:ext cx="1190077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2779696" y="5181616"/>
            <a:ext cx="1285883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15,05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3994143" y="5181616"/>
            <a:ext cx="1306522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14,085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5254626" y="5181616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8,79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6683386" y="5181616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9,34  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8112146" y="5181616"/>
            <a:ext cx="1486779" cy="533400"/>
          </a:xfrm>
          <a:prstGeom prst="rect">
            <a:avLst/>
          </a:prstGeom>
          <a:solidFill>
            <a:srgbClr val="99FF99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0,07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6372234" y="5929330"/>
            <a:ext cx="3391891" cy="4247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</a:rPr>
              <a:t>Gain Total </a:t>
            </a:r>
            <a:r>
              <a:rPr lang="fr-FR" sz="2400" dirty="0">
                <a:solidFill>
                  <a:srgbClr val="0000FF"/>
                </a:solidFill>
              </a:rPr>
              <a:t>: </a:t>
            </a:r>
            <a:r>
              <a:rPr lang="fr-FR" sz="2400" dirty="0" smtClean="0">
                <a:solidFill>
                  <a:srgbClr val="0000FF"/>
                </a:solidFill>
              </a:rPr>
              <a:t>47,335 M€</a:t>
            </a:r>
            <a:endParaRPr lang="fr-FR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4" grpId="0"/>
      <p:bldP spid="41" grpId="0"/>
    </p:bldLst>
  </p:timing>
</p:sld>
</file>

<file path=ppt/theme/theme1.xml><?xml version="1.0" encoding="utf-8"?>
<a:theme xmlns:a="http://schemas.openxmlformats.org/drawingml/2006/main" name="Modèle par défau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3715</TotalTime>
  <Words>863</Words>
  <Application>Microsoft Office PowerPoint</Application>
  <PresentationFormat>Personnalisé</PresentationFormat>
  <Paragraphs>355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Lexson International Limited  Corrigé </vt:lpstr>
      <vt:lpstr>Diapositive 2</vt:lpstr>
      <vt:lpstr>Diapositive 3</vt:lpstr>
      <vt:lpstr>Diapositive 4</vt:lpstr>
      <vt:lpstr>Calcul des délais</vt:lpstr>
      <vt:lpstr>Immobilisations en stocks et en-cours</vt:lpstr>
      <vt:lpstr>Modes de gestion de flux</vt:lpstr>
      <vt:lpstr>Diapositive 8</vt:lpstr>
      <vt:lpstr>Immobilisations en stocks et en-cours Calcul des gains</vt:lpstr>
      <vt:lpstr>La variété</vt:lpstr>
      <vt:lpstr>Diapositive 11</vt:lpstr>
      <vt:lpstr>Diapositive 12</vt:lpstr>
    </vt:vector>
  </TitlesOfParts>
  <Company>CCIP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Vandelft</dc:creator>
  <cp:lastModifiedBy>HECPARIS</cp:lastModifiedBy>
  <cp:revision>195</cp:revision>
  <dcterms:created xsi:type="dcterms:W3CDTF">2001-09-20T09:53:34Z</dcterms:created>
  <dcterms:modified xsi:type="dcterms:W3CDTF">2010-10-06T11:03:45Z</dcterms:modified>
</cp:coreProperties>
</file>