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257" r:id="rId2"/>
    <p:sldId id="320" r:id="rId3"/>
    <p:sldId id="408" r:id="rId4"/>
    <p:sldId id="406" r:id="rId5"/>
    <p:sldId id="258" r:id="rId6"/>
    <p:sldId id="260" r:id="rId7"/>
    <p:sldId id="261" r:id="rId8"/>
    <p:sldId id="315" r:id="rId9"/>
    <p:sldId id="316" r:id="rId10"/>
    <p:sldId id="262" r:id="rId11"/>
    <p:sldId id="259" r:id="rId12"/>
    <p:sldId id="307" r:id="rId13"/>
    <p:sldId id="318" r:id="rId14"/>
    <p:sldId id="407" r:id="rId15"/>
    <p:sldId id="309" r:id="rId16"/>
    <p:sldId id="310" r:id="rId17"/>
    <p:sldId id="308" r:id="rId18"/>
    <p:sldId id="317" r:id="rId19"/>
    <p:sldId id="311" r:id="rId20"/>
    <p:sldId id="312" r:id="rId21"/>
    <p:sldId id="313" r:id="rId22"/>
    <p:sldId id="274" r:id="rId23"/>
    <p:sldId id="275" r:id="rId24"/>
    <p:sldId id="277" r:id="rId25"/>
    <p:sldId id="276" r:id="rId26"/>
    <p:sldId id="278" r:id="rId27"/>
    <p:sldId id="409" r:id="rId28"/>
  </p:sldIdLst>
  <p:sldSz cx="9144000" cy="6858000" type="letter"/>
  <p:notesSz cx="6645275" cy="97774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0000"/>
    <a:srgbClr val="618FFD"/>
    <a:srgbClr val="CCCC00"/>
    <a:srgbClr val="00FFCC"/>
    <a:srgbClr val="00FF00"/>
    <a:srgbClr val="FFFF00"/>
    <a:srgbClr val="FF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3392" autoAdjust="0"/>
  </p:normalViewPr>
  <p:slideViewPr>
    <p:cSldViewPr>
      <p:cViewPr varScale="1">
        <p:scale>
          <a:sx n="92" d="100"/>
          <a:sy n="92" d="100"/>
        </p:scale>
        <p:origin x="20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50"/>
    </p:cViewPr>
  </p:sorterViewPr>
  <p:notesViewPr>
    <p:cSldViewPr>
      <p:cViewPr varScale="1">
        <p:scale>
          <a:sx n="79" d="100"/>
          <a:sy n="79"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EEC896-FE75-4855-A0D2-92D84CDB4D14}"/>
              </a:ext>
            </a:extLst>
          </p:cNvPr>
          <p:cNvSpPr>
            <a:spLocks noGrp="1" noChangeArrowheads="1"/>
          </p:cNvSpPr>
          <p:nvPr>
            <p:ph type="body" sz="quarter" idx="3"/>
          </p:nvPr>
        </p:nvSpPr>
        <p:spPr bwMode="auto">
          <a:xfrm>
            <a:off x="885825" y="4659313"/>
            <a:ext cx="4873625" cy="4421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51" name="Rectangle 3">
            <a:extLst>
              <a:ext uri="{FF2B5EF4-FFF2-40B4-BE49-F238E27FC236}">
                <a16:creationId xmlns:a16="http://schemas.microsoft.com/office/drawing/2014/main" id="{4230D58D-B291-45BA-9E16-8121AF32CD61}"/>
              </a:ext>
            </a:extLst>
          </p:cNvPr>
          <p:cNvSpPr>
            <a:spLocks noGrp="1" noRot="1" noChangeAspect="1" noChangeArrowheads="1" noTextEdit="1"/>
          </p:cNvSpPr>
          <p:nvPr>
            <p:ph type="sldImg" idx="2"/>
          </p:nvPr>
        </p:nvSpPr>
        <p:spPr bwMode="auto">
          <a:xfrm>
            <a:off x="1042988" y="854075"/>
            <a:ext cx="4559300" cy="3417888"/>
          </a:xfrm>
          <a:prstGeom prst="rect">
            <a:avLst/>
          </a:prstGeom>
          <a:noFill/>
          <a:ln w="12699">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Espace réservé du numéro de diapositive 1">
            <a:extLst>
              <a:ext uri="{FF2B5EF4-FFF2-40B4-BE49-F238E27FC236}">
                <a16:creationId xmlns:a16="http://schemas.microsoft.com/office/drawing/2014/main" id="{E5A64F5E-728C-4708-B8F1-E69D28C54520}"/>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‹N°›</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1" y="4384650"/>
            <a:ext cx="5328592" cy="5256584"/>
          </a:xfrm>
        </p:spPr>
        <p:txBody>
          <a:bodyPr/>
          <a:lstStyle/>
          <a:p>
            <a:pPr>
              <a:lnSpc>
                <a:spcPct val="100000"/>
              </a:lnSpc>
            </a:pPr>
            <a:r>
              <a:rPr lang="fr-FR" sz="1000" dirty="0">
                <a:ea typeface="Times New Roman" panose="02020603050405020304" pitchFamily="18" charset="0"/>
                <a:cs typeface="Arial" panose="020B0604020202020204" pitchFamily="34" charset="0"/>
              </a:rPr>
              <a:t>Les services dépassent la définition du secteur d’activité tertiaire. Dans bien des entreprises industrielles, on trouve une part d'activités de service comme, par exemple, la logistique, le service Après-vente, le service financier… </a:t>
            </a:r>
          </a:p>
          <a:p>
            <a:pPr>
              <a:lnSpc>
                <a:spcPct val="100000"/>
              </a:lnSpc>
            </a:pPr>
            <a:r>
              <a:rPr lang="fr-FR" sz="1000" dirty="0"/>
              <a:t>Le monde est entré dans « l’ère du service » et les activités de services sont devenues les piliers du développement économique et de l’emploi.</a:t>
            </a:r>
            <a:endParaRPr lang="fr-FR" sz="1000" dirty="0">
              <a:ea typeface="Times New Roman" panose="02020603050405020304" pitchFamily="18" charset="0"/>
              <a:cs typeface="Arial" panose="020B0604020202020204" pitchFamily="34" charset="0"/>
            </a:endParaRPr>
          </a:p>
          <a:p>
            <a:pPr>
              <a:lnSpc>
                <a:spcPct val="100000"/>
              </a:lnSpc>
            </a:pPr>
            <a:r>
              <a:rPr lang="fr-FR" sz="1000" dirty="0">
                <a:ea typeface="Times New Roman" panose="02020603050405020304" pitchFamily="18" charset="0"/>
                <a:cs typeface="Arial" panose="020B0604020202020204" pitchFamily="34" charset="0"/>
              </a:rPr>
              <a:t>Pour l’INSEE un service est : « </a:t>
            </a:r>
            <a:r>
              <a:rPr lang="fr-FR" sz="1000" i="1" dirty="0">
                <a:ea typeface="Times New Roman" panose="02020603050405020304" pitchFamily="18" charset="0"/>
                <a:cs typeface="Arial" panose="020B0604020202020204" pitchFamily="34" charset="0"/>
              </a:rPr>
              <a:t>Une activité de services se caractérise essentiellement par la mise à disposition d'une prestation technique ou intellectuelle. À la différence d'une activité industrielle, elle ne peut pas être décrite par les seules caractéristiques d'un bien tangible acquis par le client. Son produit final est immatériel, il n'est ni stockable, ni transportable. </a:t>
            </a:r>
            <a:r>
              <a:rPr lang="fr-FR" sz="1000" dirty="0">
                <a:ea typeface="Times New Roman" panose="02020603050405020304" pitchFamily="18" charset="0"/>
                <a:cs typeface="Arial" panose="020B0604020202020204" pitchFamily="34" charset="0"/>
              </a:rPr>
              <a:t>»</a:t>
            </a:r>
          </a:p>
          <a:p>
            <a:pPr>
              <a:lnSpc>
                <a:spcPct val="100000"/>
              </a:lnSpc>
            </a:pPr>
            <a:r>
              <a:rPr lang="fr-FR" sz="1000" dirty="0">
                <a:ea typeface="Times New Roman" panose="02020603050405020304" pitchFamily="18" charset="0"/>
                <a:cs typeface="Arial" panose="020B0604020202020204" pitchFamily="34" charset="0"/>
              </a:rPr>
              <a:t>Compris dans leur sens le plus large, les services ou activités tertiaires regroupent un vaste champ d'activités : commerce, transports, activités financières, immobilières, services aux entreprises, services aux particuliers, éducation, santé, action sociale.</a:t>
            </a:r>
          </a:p>
          <a:p>
            <a:pPr>
              <a:lnSpc>
                <a:spcPct val="100000"/>
              </a:lnSpc>
            </a:pPr>
            <a:r>
              <a:rPr lang="fr-FR" sz="1000" dirty="0"/>
              <a:t>Par ailleurs, la distinction entre entreprises industrielles et entreprises de services devient de plus en plus ténue. Désormais plus de 80 % des entreprises industrielles vendent des services et 30 % d’entre elles produisent plus de services que de biens. Les services deviennent donc leur principale source de revenus</a:t>
            </a:r>
            <a:r>
              <a:rPr lang="fr-FR" sz="1100" dirty="0"/>
              <a:t>.</a:t>
            </a:r>
            <a:endParaRPr lang="fr-FR" sz="900" dirty="0">
              <a:ea typeface="Times New Roman" panose="02020603050405020304" pitchFamily="18" charset="0"/>
              <a:cs typeface="Arial" panose="020B0604020202020204" pitchFamily="34" charset="0"/>
            </a:endParaRPr>
          </a:p>
          <a:p>
            <a:pPr>
              <a:lnSpc>
                <a:spcPct val="100000"/>
              </a:lnSpc>
            </a:pPr>
            <a:r>
              <a:rPr lang="fr-FR" sz="1000" b="1" dirty="0">
                <a:ea typeface="Times New Roman" panose="02020603050405020304" pitchFamily="18" charset="0"/>
                <a:cs typeface="Arial" panose="020B0604020202020204" pitchFamily="34" charset="0"/>
              </a:rPr>
              <a:t>Un facteur clef de compétitivité</a:t>
            </a:r>
          </a:p>
          <a:p>
            <a:pPr>
              <a:lnSpc>
                <a:spcPct val="100000"/>
              </a:lnSpc>
            </a:pPr>
            <a:r>
              <a:rPr lang="fr-FR" sz="1000" dirty="0">
                <a:ea typeface="Times New Roman" panose="02020603050405020304" pitchFamily="18" charset="0"/>
                <a:cs typeface="Arial" panose="020B0604020202020204" pitchFamily="34" charset="0"/>
              </a:rPr>
              <a:t>Le service est devenu une des variables clés de la compétitivité des entreprises quel que soit le secteur. Une société industrielle ne peut plus se contenter de fabriquer des bons produits ; elle doit être excellente dans tous les aspects de la relation Clients. </a:t>
            </a:r>
          </a:p>
          <a:p>
            <a:pPr>
              <a:lnSpc>
                <a:spcPct val="100000"/>
              </a:lnSpc>
            </a:pPr>
            <a:r>
              <a:rPr lang="fr-FR" sz="1000" dirty="0">
                <a:ea typeface="Times New Roman" panose="02020603050405020304" pitchFamily="18" charset="0"/>
                <a:cs typeface="Arial" panose="020B0604020202020204" pitchFamily="34" charset="0"/>
              </a:rPr>
              <a:t>Dans la supply chain d’une organisation, de nombreux services sont sollicités : traitement et préparation des commandes, entreposage, transports, contrôles de qualité, services administratifs…</a:t>
            </a:r>
          </a:p>
          <a:p>
            <a:pPr>
              <a:lnSpc>
                <a:spcPct val="100000"/>
              </a:lnSpc>
            </a:pPr>
            <a:endParaRPr lang="fr-FR" sz="1000" dirty="0">
              <a:ea typeface="Times New Roman" panose="02020603050405020304" pitchFamily="18" charset="0"/>
              <a:cs typeface="Arial" panose="020B0604020202020204" pitchFamily="34" charset="0"/>
            </a:endParaRPr>
          </a:p>
          <a:p>
            <a:pPr>
              <a:lnSpc>
                <a:spcPct val="100000"/>
              </a:lnSpc>
            </a:pPr>
            <a:r>
              <a:rPr lang="fr-FR" sz="1000" b="1" dirty="0">
                <a:ea typeface="Times New Roman" panose="02020603050405020304" pitchFamily="18" charset="0"/>
                <a:cs typeface="Arial" panose="020B0604020202020204" pitchFamily="34" charset="0"/>
              </a:rPr>
              <a:t>Nota</a:t>
            </a:r>
            <a:r>
              <a:rPr lang="fr-FR" sz="1000" dirty="0">
                <a:ea typeface="Times New Roman" panose="02020603050405020304" pitchFamily="18" charset="0"/>
                <a:cs typeface="Arial" panose="020B0604020202020204" pitchFamily="34" charset="0"/>
              </a:rPr>
              <a:t> : vu l’immense variété des activités de service, il est difficile d’énoncer des vérités absolues et générales. C’est pourquoi, dans l’exposé qui suit, on emploie fréquemment les termes « parfois » ou « souvent ». Pour chaque exemple, on peut trouver des contre-exemples.</a:t>
            </a:r>
          </a:p>
        </p:txBody>
      </p:sp>
      <p:sp>
        <p:nvSpPr>
          <p:cNvPr id="4" name="Espace réservé du numéro de diapositive 1">
            <a:extLst>
              <a:ext uri="{FF2B5EF4-FFF2-40B4-BE49-F238E27FC236}">
                <a16:creationId xmlns:a16="http://schemas.microsoft.com/office/drawing/2014/main" id="{17D66D64-A5BB-42D5-9950-F49224DF4502}"/>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a:t>
            </a:fld>
            <a:endParaRPr lang="fr-FR" dirty="0"/>
          </a:p>
        </p:txBody>
      </p:sp>
    </p:spTree>
    <p:extLst>
      <p:ext uri="{BB962C8B-B14F-4D97-AF65-F5344CB8AC3E}">
        <p14:creationId xmlns:p14="http://schemas.microsoft.com/office/powerpoint/2010/main" val="319849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1" y="4659313"/>
            <a:ext cx="5328592" cy="4421187"/>
          </a:xfrm>
        </p:spPr>
        <p:txBody>
          <a:bodyPr/>
          <a:lstStyle/>
          <a:p>
            <a:pPr algn="just" hangingPunct="0">
              <a:lnSpc>
                <a:spcPct val="100000"/>
              </a:lnSpc>
              <a:spcBef>
                <a:spcPts val="600"/>
              </a:spcBef>
            </a:pPr>
            <a:r>
              <a:rPr lang="fr-FR" sz="1000" b="1" dirty="0">
                <a:effectLst/>
                <a:ea typeface="Times New Roman" panose="02020603050405020304" pitchFamily="18" charset="0"/>
                <a:cs typeface="Arial" panose="020B0604020202020204" pitchFamily="34" charset="0"/>
              </a:rPr>
              <a:t>Les critères de qualité</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personne qui reçoit le service ne possède aucun élément tangible pour juger a priori de la qualité du service. Il n'est pas possible, sauf dans quelques cas particuliers, de faire une démonstration du service. Par exemple, la coupe de cheveux d'un client donné n'existe pas avant que le service ne soit rendu et ne peut donc faire l'objet d'une démonstration.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En cas de mauvaise exécution, il n'est pas possible de renvoyer le service au fabricant. S'il n'est pas possible de recommencer, la seule chose que l'on puisse offrir est un dédommagement ou des excuses.</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garantie de la qualité doit intervenir avant la production et non après comme c'est le cas pour les produits. On ne peut faire un contrôle du produit fini puisqu'il est déjà consommé.  Le contrôle de qualité est donc nécessairement un contrôle du processus de production du service.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Les standards de qualité ne sont pas aussi clairs que pour les produits. L'attente du client fait partie de la satisfaction qu'il retirera du service obtenu. Il est donc fondamental de bien connaître les attentes des clients pour bien concevoir l'offre de service. Nous reviendrons sur ce point dans le module 10.</a:t>
            </a:r>
          </a:p>
          <a:p>
            <a:pPr hangingPunct="0">
              <a:lnSpc>
                <a:spcPct val="100000"/>
              </a:lnSpc>
              <a:spcBef>
                <a:spcPts val="600"/>
              </a:spcBef>
            </a:pPr>
            <a:r>
              <a:rPr lang="fr-FR" sz="1000" b="1" dirty="0">
                <a:ea typeface="Times New Roman" panose="02020603050405020304" pitchFamily="18" charset="0"/>
                <a:cs typeface="Arial" panose="020B0604020202020204" pitchFamily="34" charset="0"/>
              </a:rPr>
              <a:t>L’encadrement législatif</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Certain</a:t>
            </a:r>
            <a:r>
              <a:rPr lang="fr-FR" sz="1000" dirty="0">
                <a:ea typeface="Times New Roman" panose="02020603050405020304" pitchFamily="18" charset="0"/>
                <a:cs typeface="Arial" panose="020B0604020202020204" pitchFamily="34" charset="0"/>
              </a:rPr>
              <a:t>s services, en particulier les services à la personne, font l’objet d’un cadre réglementaire strict (sécurité, santé…) et d’une surveillance particulière.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Pour certains services, le personnel qui intervient doit posséder une qualification reconnue par l’État. </a:t>
            </a:r>
          </a:p>
        </p:txBody>
      </p:sp>
      <p:sp>
        <p:nvSpPr>
          <p:cNvPr id="4" name="Espace réservé du numéro de diapositive 1">
            <a:extLst>
              <a:ext uri="{FF2B5EF4-FFF2-40B4-BE49-F238E27FC236}">
                <a16:creationId xmlns:a16="http://schemas.microsoft.com/office/drawing/2014/main" id="{E678248A-9249-4C74-983A-B9D337C3FB98}"/>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10</a:t>
            </a:fld>
            <a:endParaRPr lang="fr-FR" dirty="0"/>
          </a:p>
        </p:txBody>
      </p:sp>
    </p:spTree>
    <p:extLst>
      <p:ext uri="{BB962C8B-B14F-4D97-AF65-F5344CB8AC3E}">
        <p14:creationId xmlns:p14="http://schemas.microsoft.com/office/powerpoint/2010/main" val="58444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34305" y="4271963"/>
            <a:ext cx="5976664" cy="5505450"/>
          </a:xfrm>
        </p:spPr>
        <p:txBody>
          <a:bodyPr/>
          <a:lstStyle/>
          <a:p>
            <a:pPr>
              <a:lnSpc>
                <a:spcPct val="100000"/>
              </a:lnSpc>
              <a:spcBef>
                <a:spcPts val="300"/>
              </a:spcBef>
            </a:pPr>
            <a:r>
              <a:rPr lang="fr-FR" sz="1000" dirty="0">
                <a:effectLst/>
                <a:ea typeface="Times New Roman" panose="02020603050405020304" pitchFamily="18" charset="0"/>
                <a:cs typeface="Arial" panose="020B0604020202020204" pitchFamily="34" charset="0"/>
              </a:rPr>
              <a:t>Une entreprise de service est constituée pour rendre un </a:t>
            </a:r>
            <a:r>
              <a:rPr lang="fr-FR" sz="1000" i="1" dirty="0">
                <a:effectLst/>
                <a:ea typeface="Times New Roman" panose="02020603050405020304" pitchFamily="18" charset="0"/>
                <a:cs typeface="Arial" panose="020B0604020202020204" pitchFamily="34" charset="0"/>
              </a:rPr>
              <a:t>service de base</a:t>
            </a:r>
            <a:r>
              <a:rPr lang="fr-FR" sz="1000" dirty="0">
                <a:effectLst/>
                <a:ea typeface="Times New Roman" panose="02020603050405020304" pitchFamily="18" charset="0"/>
                <a:cs typeface="Arial" panose="020B0604020202020204" pitchFamily="34" charset="0"/>
              </a:rPr>
              <a:t>. Mais, à ce service de base peut être adjoint d'autres services. On peut distinguer deux types de diversifications : d'une part, des </a:t>
            </a:r>
            <a:r>
              <a:rPr lang="fr-FR" sz="1000" i="1" dirty="0">
                <a:effectLst/>
                <a:ea typeface="Times New Roman" panose="02020603050405020304" pitchFamily="18" charset="0"/>
                <a:cs typeface="Arial" panose="020B0604020202020204" pitchFamily="34" charset="0"/>
              </a:rPr>
              <a:t>services secondaires </a:t>
            </a:r>
            <a:r>
              <a:rPr lang="fr-FR" sz="1000" dirty="0">
                <a:effectLst/>
                <a:ea typeface="Times New Roman" panose="02020603050405020304" pitchFamily="18" charset="0"/>
                <a:cs typeface="Arial" panose="020B0604020202020204" pitchFamily="34" charset="0"/>
              </a:rPr>
              <a:t>que l'on peut analyser comme la largeur de l'offre, d'autre part, des </a:t>
            </a:r>
            <a:r>
              <a:rPr lang="fr-FR" sz="1000" i="1" dirty="0">
                <a:effectLst/>
                <a:ea typeface="Times New Roman" panose="02020603050405020304" pitchFamily="18" charset="0"/>
                <a:cs typeface="Arial" panose="020B0604020202020204" pitchFamily="34" charset="0"/>
              </a:rPr>
              <a:t>services périphériques </a:t>
            </a:r>
            <a:r>
              <a:rPr lang="fr-FR" sz="1000" dirty="0">
                <a:effectLst/>
                <a:ea typeface="Times New Roman" panose="02020603050405020304" pitchFamily="18" charset="0"/>
                <a:cs typeface="Arial" panose="020B0604020202020204" pitchFamily="34" charset="0"/>
              </a:rPr>
              <a:t>que l'on peut analyser comme la profondeur de l'offre. Chacun de ces services élémentaires présente des caractéristiques propres et doit être analysé séparément mais il convient également d'étudier les interrelations entre ces services.</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 largeur de l'offre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service de base est le service pour lequel les clients se déplacent ou contactent l'entreprise. C'est lui qui va engendrer la demande. Par exemple, un hôtel offrira des chambres, une compagnie d'aviation offrira des sièges d'un point de départ à un point d'arrivée.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On peut lui adjoindre des services de base secondaires qui concernent des clientèles différentes mais qui se fondent sur le savoir-faire ou les équipements du service de base primaire.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Par exemple, le transport de fret par des compagnies aériennes est un service de base secondaire ; il ne concerne pas les mêmes clientèles mais utilise, pour une part, les mêmes avions, les mêmes personnels et les mêmes équipements au sol.</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 profondeur de l'offre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services complémentaires sont des services offerts à la clientèle du service de base. On profite du fait que les clients sont présents pour leur vendre d'autres services. Parfois, les services complémentaires sont un des moyens de différenciation entre des entreprises offrant le même service primaire ; par exemple, la restauration à bord des avions est un service complémentaire qui s'adresse aux personnes qui ont acheté le transport. Autre exemple, le service de blanchisserie est un service complémentaire du service de base qu'est l'hôtellerie.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choix des services complémentaires offerts est important. En effet, pour offrir ces services, il faut parfois des équipements additionnels, du personnel supplémentaire ou plus polyvalent. Et il n'est pas certain que la demande sera suffisante pour justifier l'investissement ou les frais de fonctionnement qu'ils entraînent. Ils risquent de plus de faire «sortir de son métier» l'entreprise de service qui réalisera peu efficacement les services complémentaires. Ainsi, un hôpital vend de la restauration mais est-il efficace dans son offre de restauration ? C'est pourquoi on assiste maintenant à un recentrage des entreprises sur leur métier de base et à la sous-traitance de services complémentaires.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En revanche, ils peuvent constituer un avantage commercial qui permet de "faire la différence" par rapport à ses concurrents. Le système de contrôle de gestion doit être apte à rendre compte de la rentabilité des services complémentaires.</a:t>
            </a:r>
          </a:p>
          <a:p>
            <a:pPr algn="just" hangingPunct="0">
              <a:lnSpc>
                <a:spcPct val="100000"/>
              </a:lnSpc>
              <a:spcBef>
                <a:spcPts val="300"/>
              </a:spcBef>
            </a:pPr>
            <a:r>
              <a:rPr lang="fr-FR" sz="1000" dirty="0">
                <a:effectLst/>
                <a:ea typeface="Times New Roman" panose="02020603050405020304" pitchFamily="18" charset="0"/>
                <a:cs typeface="Arial" panose="020B0604020202020204" pitchFamily="34" charset="0"/>
              </a:rPr>
              <a:t> </a:t>
            </a: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1A25A8E1-FF14-436C-962F-5BAE91425AC0}"/>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11</a:t>
            </a:fld>
            <a:endParaRPr lang="fr-FR" dirty="0"/>
          </a:p>
        </p:txBody>
      </p:sp>
    </p:spTree>
    <p:extLst>
      <p:ext uri="{BB962C8B-B14F-4D97-AF65-F5344CB8AC3E}">
        <p14:creationId xmlns:p14="http://schemas.microsoft.com/office/powerpoint/2010/main" val="75459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06313" y="4384650"/>
            <a:ext cx="5832648" cy="5294714"/>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service est un </a:t>
            </a:r>
            <a:r>
              <a:rPr lang="fr-FR" sz="1000" b="1" dirty="0">
                <a:effectLst/>
                <a:ea typeface="Times New Roman" panose="02020603050405020304" pitchFamily="18" charset="0"/>
                <a:cs typeface="Arial" panose="020B0604020202020204" pitchFamily="34" charset="0"/>
              </a:rPr>
              <a:t>contrat</a:t>
            </a:r>
            <a:r>
              <a:rPr lang="fr-FR" sz="1000" dirty="0">
                <a:effectLst/>
                <a:ea typeface="Times New Roman" panose="02020603050405020304" pitchFamily="18" charset="0"/>
                <a:cs typeface="Arial" panose="020B0604020202020204" pitchFamily="34" charset="0"/>
              </a:rPr>
              <a:t> qui lie le fournisseur de services et le client qui se présente. Ce contrat comporte plusieurs rubriques :</a:t>
            </a:r>
          </a:p>
          <a:p>
            <a:pPr marL="171450" indent="-171450" hangingPunct="0">
              <a:lnSpc>
                <a:spcPct val="100000"/>
              </a:lnSpc>
              <a:spcBef>
                <a:spcPts val="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prix,</a:t>
            </a:r>
          </a:p>
          <a:p>
            <a:pPr marL="171450" indent="-171450" hangingPunct="0">
              <a:lnSpc>
                <a:spcPct val="100000"/>
              </a:lnSpc>
              <a:spcBef>
                <a:spcPts val="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contenu du service,</a:t>
            </a:r>
          </a:p>
          <a:p>
            <a:pPr marL="171450" indent="-171450" hangingPunct="0">
              <a:lnSpc>
                <a:spcPct val="100000"/>
              </a:lnSpc>
              <a:spcBef>
                <a:spcPts val="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délai de réalisation,</a:t>
            </a:r>
          </a:p>
          <a:p>
            <a:pPr marL="171450" indent="-171450" hangingPunct="0">
              <a:lnSpc>
                <a:spcPct val="100000"/>
              </a:lnSpc>
              <a:spcBef>
                <a:spcPts val="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accessibilité : amplitude d'ouverture,, couverture géographique,</a:t>
            </a:r>
          </a:p>
          <a:p>
            <a:pPr marL="171450" indent="-171450">
              <a:lnSpc>
                <a:spcPct val="100000"/>
              </a:lnSpc>
              <a:spcBef>
                <a:spcPts val="0"/>
              </a:spcBef>
              <a:buFont typeface="Arial" panose="020B0604020202020204" pitchFamily="34" charset="0"/>
              <a:buChar char="•"/>
            </a:pPr>
            <a:r>
              <a:rPr lang="fr-FR" sz="1000" dirty="0">
                <a:ea typeface="Times New Roman" panose="02020603050405020304" pitchFamily="18" charset="0"/>
                <a:cs typeface="Arial" panose="020B0604020202020204" pitchFamily="34" charset="0"/>
              </a:rPr>
              <a:t>etc</a:t>
            </a:r>
            <a:r>
              <a:rPr lang="fr-FR" sz="1000" dirty="0">
                <a:effectLst/>
                <a:ea typeface="Times New Roman" panose="02020603050405020304" pitchFamily="18" charset="0"/>
                <a:cs typeface="Arial" panose="020B0604020202020204" pitchFamily="34" charset="0"/>
              </a:rPr>
              <a: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qui recouvrent toutes les composantes du service.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Pour le client ou l'usager, c'est l'ensemble de ces éléments qui constituent l'offre de service. Une défaillance sur l'une des composantes fait que le contrat est sans intérêt pour le client, qu'il ne répond pas à son attente.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Malheureusement, dans bien des cas, l'obtention de bons niveaux de performance sur l'ensemble des rubriques du contrat constitue, pour le système de production de service, des objectifs contradictoires. Pour ne pas décevoir les clients, il est impératif de prévenir le client de la nature du contrat et de proposer des offres clairement différenciées selon leurs caractéristiques (par exemple, courrier rapide à prix élevé, courrier lent à prix réduit).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clients ont des attentes diverses vis-à-vis des services qu'ils consomment. En premier lieu, le service de base primaire doit être satisfait. Mais, au delà, il existe des attentes secondaires que le fournisseur de service doit chercher à satisfaire. On peut classer ces attentes en plusieurs catégories :</a:t>
            </a:r>
          </a:p>
          <a:p>
            <a:pPr>
              <a:lnSpc>
                <a:spcPct val="100000"/>
              </a:lnSpc>
              <a:spcBef>
                <a:spcPts val="300"/>
              </a:spcBef>
            </a:pPr>
            <a:r>
              <a:rPr lang="fr-FR" sz="1000" b="1" dirty="0">
                <a:effectLst/>
                <a:ea typeface="Times New Roman" panose="02020603050405020304" pitchFamily="18" charset="0"/>
                <a:cs typeface="Arial" panose="020B0604020202020204" pitchFamily="34" charset="0"/>
              </a:rPr>
              <a:t>La sécurité</a:t>
            </a:r>
            <a:endParaRPr lang="fr-FR" sz="1000" dirty="0">
              <a:effectLst/>
              <a:ea typeface="Times New Roman" panose="02020603050405020304" pitchFamily="18" charset="0"/>
              <a:cs typeface="Arial" panose="020B0604020202020204" pitchFamily="34" charset="0"/>
            </a:endParaRPr>
          </a:p>
          <a:p>
            <a:pPr>
              <a:lnSpc>
                <a:spcPct val="100000"/>
              </a:lnSpc>
              <a:spcBef>
                <a:spcPts val="300"/>
              </a:spcBef>
            </a:pPr>
            <a:r>
              <a:rPr lang="fr-FR" sz="1000" dirty="0">
                <a:effectLst/>
                <a:ea typeface="Times New Roman" panose="02020603050405020304" pitchFamily="18" charset="0"/>
                <a:cs typeface="Arial" panose="020B0604020202020204" pitchFamily="34" charset="0"/>
              </a:rPr>
              <a:t>La notion de sécurité correspond au fait de se sentir physiquement à l'abri et protégé de la possibilité d'un dommage physique ou moral. Elle inclut aussi le besoin de sentir que l'on est traité avec impartialité et qu'il n'y a pas de risques. Les consommateurs veulent être rassurés sur la qualité de service.</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 confort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notion de confort correspond au sentiment de bien-être physique, de plaisir des sens et au sentiment d'être libre de tout souci. Quand cette notion est forte, les consommateurs sont particulièrement sensibles à l'environnement et au cadre dans lesquels les services sont offerts. Ils sont prêts à payer un prix élevé pour que l'on assure à leur place l'exécution des tâches de routine.</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EEE8BB23-B886-4878-9C65-6619A3C4EB51}"/>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12</a:t>
            </a:fld>
            <a:endParaRPr lang="fr-FR" dirty="0"/>
          </a:p>
        </p:txBody>
      </p:sp>
    </p:spTree>
    <p:extLst>
      <p:ext uri="{BB962C8B-B14F-4D97-AF65-F5344CB8AC3E}">
        <p14:creationId xmlns:p14="http://schemas.microsoft.com/office/powerpoint/2010/main" val="239019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50329" y="4482699"/>
            <a:ext cx="5544616" cy="5086527"/>
          </a:xfrm>
        </p:spPr>
        <p:txBody>
          <a:bodyPr/>
          <a:lstStyle/>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L'appartenance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notion d'appartenance correspond au besoin de se sentir accepté et considéré comme un membre du groupe. Les consommateurs qui ont un grand besoin d'appartenance apprécient d'être traités sans cérémonie. Des preuves visibles de leur appartenance au groupe (uniforme, badge, autocollant, etc.) sont parfois nécessaires pour satisfaire ce besoin.</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 standing</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notion de standing est liée au besoin de se sentir respecté en tant que membre d'une élite et d'être reconnu comme supérieur d'une manière ou d'une autre. Alors que les consommateurs qui ont un grand besoin d'appartenance désirent se mêler à un groupe, les consommateurs qui ont un grand besoin de standing veulent un traitement de faveur ; ils apprécient tout signe d'exclusivité.</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L'autonomie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notion d'autonomie est le besoin de se sentir maître de son destin et d'agir de sa propre initiative. Les consommateurs qui ont un fort besoin d'autonomie choisissent souvent des services qui offrent une vaste gamme de libre-service ou de personnalisation par rapport au client.</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L'apprentissage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notion d'apprentissage correspond au besoin des clients de s'enrichir physiquement ou intellectuellement. De tels clients apprécieront qu'on leur offre des services nouveaux auxquels ils ne sont pas habitués. Par exemple, tel club de vacances propose des sports ou des activités manuelles variés ; les clients, au retour de leur séjour, auront l'impression d'avoir appris quelque chose ce qui provoquera un sentiment de satisfaction.</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Dans l'offre du service, on devra tout d'abord rechercher quelles sont les attentes des consommateurs cibles pour ensuite leur proposer des services annexes qui les satisfassent. C'est cet ensemble qui définit les caractéristiques de l'offre du service.</a:t>
            </a:r>
          </a:p>
          <a:p>
            <a:pPr hangingPunct="0">
              <a:lnSpc>
                <a:spcPct val="100000"/>
              </a:lnSpc>
              <a:spcBef>
                <a:spcPts val="300"/>
              </a:spcBef>
            </a:pPr>
            <a:endParaRPr lang="fr-FR" sz="1000" dirty="0">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Ces aspects ont été formalisés depuis longtemps (1943) par Abraham Maslow dans sa célèbre pyramide.</a:t>
            </a:r>
          </a:p>
        </p:txBody>
      </p:sp>
      <p:sp>
        <p:nvSpPr>
          <p:cNvPr id="4" name="Espace réservé du numéro de diapositive 1">
            <a:extLst>
              <a:ext uri="{FF2B5EF4-FFF2-40B4-BE49-F238E27FC236}">
                <a16:creationId xmlns:a16="http://schemas.microsoft.com/office/drawing/2014/main" id="{9A3B818B-634A-4DAF-A6B0-2BBCE2074FAD}"/>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13</a:t>
            </a:fld>
            <a:endParaRPr lang="fr-FR" dirty="0"/>
          </a:p>
        </p:txBody>
      </p:sp>
    </p:spTree>
    <p:extLst>
      <p:ext uri="{BB962C8B-B14F-4D97-AF65-F5344CB8AC3E}">
        <p14:creationId xmlns:p14="http://schemas.microsoft.com/office/powerpoint/2010/main" val="245281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70309" y="4341939"/>
            <a:ext cx="6048672" cy="5435473"/>
          </a:xfrm>
        </p:spPr>
        <p:txBody>
          <a:bodyPr/>
          <a:lstStyle/>
          <a:p>
            <a:pPr>
              <a:lnSpc>
                <a:spcPct val="100000"/>
              </a:lnSpc>
            </a:pPr>
            <a:r>
              <a:rPr lang="fr-FR" sz="900" b="0" i="0" dirty="0">
                <a:effectLst/>
                <a:latin typeface="arial" panose="020B0604020202020204" pitchFamily="34" charset="0"/>
              </a:rPr>
              <a:t>La </a:t>
            </a:r>
            <a:r>
              <a:rPr lang="fr-FR" sz="900" b="1" i="0" dirty="0">
                <a:effectLst/>
                <a:latin typeface="arial" panose="020B0604020202020204" pitchFamily="34" charset="0"/>
              </a:rPr>
              <a:t>pyramide</a:t>
            </a:r>
            <a:r>
              <a:rPr lang="fr-FR" sz="900" b="0" i="0" dirty="0">
                <a:effectLst/>
                <a:latin typeface="arial" panose="020B0604020202020204" pitchFamily="34" charset="0"/>
              </a:rPr>
              <a:t> des besoins, ou </a:t>
            </a:r>
            <a:r>
              <a:rPr lang="fr-FR" sz="900" b="1" i="0" dirty="0">
                <a:effectLst/>
                <a:latin typeface="arial" panose="020B0604020202020204" pitchFamily="34" charset="0"/>
              </a:rPr>
              <a:t>pyramide de Maslow</a:t>
            </a:r>
            <a:r>
              <a:rPr lang="fr-FR" sz="900" b="0" i="0" dirty="0">
                <a:effectLst/>
                <a:latin typeface="arial" panose="020B0604020202020204" pitchFamily="34" charset="0"/>
              </a:rPr>
              <a:t>, est une représentation pyramidale de la hiérarchie des besoins, une théorie de la motivation élaborée à partir des observations réalisées dans les années 1940 par le psychologue Abraham </a:t>
            </a:r>
            <a:r>
              <a:rPr lang="fr-FR" sz="900" b="1" i="0" dirty="0">
                <a:effectLst/>
                <a:latin typeface="arial" panose="020B0604020202020204" pitchFamily="34" charset="0"/>
              </a:rPr>
              <a:t>Maslow</a:t>
            </a:r>
            <a:r>
              <a:rPr lang="fr-FR" sz="900" b="0" i="0" dirty="0">
                <a:effectLst/>
                <a:latin typeface="arial" panose="020B0604020202020204" pitchFamily="34" charset="0"/>
              </a:rPr>
              <a:t>.</a:t>
            </a:r>
          </a:p>
          <a:p>
            <a:pPr algn="l">
              <a:lnSpc>
                <a:spcPct val="100000"/>
              </a:lnSpc>
            </a:pPr>
            <a:r>
              <a:rPr lang="fr-FR" sz="900" b="1" i="0" dirty="0">
                <a:effectLst/>
                <a:latin typeface="Helvetica" panose="020B0604020202020204" pitchFamily="34" charset="0"/>
              </a:rPr>
              <a:t>Les besoins physiologiques </a:t>
            </a:r>
          </a:p>
          <a:p>
            <a:pPr algn="l">
              <a:lnSpc>
                <a:spcPct val="100000"/>
              </a:lnSpc>
            </a:pPr>
            <a:r>
              <a:rPr lang="fr-FR" sz="900" dirty="0">
                <a:latin typeface="Helvetica" panose="020B0604020202020204" pitchFamily="34" charset="0"/>
              </a:rPr>
              <a:t>Ils</a:t>
            </a:r>
            <a:r>
              <a:rPr lang="fr-FR" sz="900" b="1" dirty="0">
                <a:latin typeface="Helvetica" panose="020B0604020202020204" pitchFamily="34" charset="0"/>
              </a:rPr>
              <a:t> </a:t>
            </a:r>
            <a:r>
              <a:rPr lang="fr-FR" sz="900" b="0" i="0" dirty="0">
                <a:effectLst/>
                <a:latin typeface="Helvetica" panose="020B0604020202020204" pitchFamily="34" charset="0"/>
              </a:rPr>
              <a:t>sont des besoins directement liés à la survie de l’individu ou de l’espèce. Ce sont typiquement des besoins concrets (manger, boire, se vêtir, se reproduire, dormir...). Nous ne portons pas sur ces besoins la même appréciation. Cette différence d’appréciation peut engendrer une situation qui sera jugée non satisfaisante pour la personne et à son tour le besoin à satisfaire fera naître une motivation pour la personne.</a:t>
            </a:r>
          </a:p>
          <a:p>
            <a:pPr algn="l">
              <a:lnSpc>
                <a:spcPct val="100000"/>
              </a:lnSpc>
            </a:pPr>
            <a:r>
              <a:rPr lang="fr-FR" sz="900" b="1" i="0" dirty="0">
                <a:effectLst/>
                <a:latin typeface="Helvetica" panose="020B0604020202020204" pitchFamily="34" charset="0"/>
              </a:rPr>
              <a:t>Les besoins de sécurité </a:t>
            </a:r>
          </a:p>
          <a:p>
            <a:pPr algn="l">
              <a:lnSpc>
                <a:spcPct val="100000"/>
              </a:lnSpc>
            </a:pPr>
            <a:r>
              <a:rPr lang="fr-FR" sz="900" dirty="0">
                <a:latin typeface="Helvetica" panose="020B0604020202020204" pitchFamily="34" charset="0"/>
              </a:rPr>
              <a:t>Ils</a:t>
            </a:r>
            <a:r>
              <a:rPr lang="fr-FR" sz="900" b="1" dirty="0">
                <a:latin typeface="Helvetica" panose="020B0604020202020204" pitchFamily="34" charset="0"/>
              </a:rPr>
              <a:t> </a:t>
            </a:r>
            <a:r>
              <a:rPr lang="fr-FR" sz="900" b="0" i="0" dirty="0">
                <a:effectLst/>
                <a:latin typeface="Helvetica" panose="020B0604020202020204" pitchFamily="34" charset="0"/>
              </a:rPr>
              <a:t>proviennent de l’aspiration de chacun d’entre nous à être protégé physiquement et moralement. Ce sont des besoins complexes dans la mesure où ils recouvrent une part objective - notre sécurité et celle de notre famille - et une part subjective liée à nos craintes, nos peurs et nos anticipations qu’elles soient rationnelles ou non.</a:t>
            </a:r>
          </a:p>
          <a:p>
            <a:pPr algn="l">
              <a:lnSpc>
                <a:spcPct val="100000"/>
              </a:lnSpc>
            </a:pPr>
            <a:r>
              <a:rPr lang="fr-FR" sz="900" b="1" i="0" dirty="0">
                <a:effectLst/>
                <a:latin typeface="Helvetica" panose="020B0604020202020204" pitchFamily="34" charset="0"/>
              </a:rPr>
              <a:t>Les besoins d’appartenance</a:t>
            </a:r>
          </a:p>
          <a:p>
            <a:pPr algn="l">
              <a:lnSpc>
                <a:spcPct val="100000"/>
              </a:lnSpc>
            </a:pPr>
            <a:r>
              <a:rPr lang="fr-FR" sz="900" b="0" i="0" dirty="0">
                <a:effectLst/>
                <a:latin typeface="Helvetica" panose="020B0604020202020204" pitchFamily="34" charset="0"/>
              </a:rPr>
              <a:t>Les besoins d’appartenance correspondant aux besoins d’amour et de relation des personnes :</a:t>
            </a:r>
            <a:br>
              <a:rPr lang="fr-FR" sz="900" b="0" i="0" dirty="0">
                <a:effectLst/>
                <a:latin typeface="Helvetica" panose="020B0604020202020204" pitchFamily="34" charset="0"/>
              </a:rPr>
            </a:br>
            <a:r>
              <a:rPr lang="fr-FR" sz="900" b="0" i="0" dirty="0">
                <a:effectLst/>
                <a:latin typeface="Helvetica" panose="020B0604020202020204" pitchFamily="34" charset="0"/>
              </a:rPr>
              <a:t>besoin d’aimer et d’être aimé (affection).  Ce sont les besoins d’appartenance à un groupe qu’il soit social, relationnel ou statutaire. Les besoins sociaux sont les besoins d’intégration à un groupe.</a:t>
            </a:r>
          </a:p>
          <a:p>
            <a:pPr algn="l">
              <a:lnSpc>
                <a:spcPct val="100000"/>
              </a:lnSpc>
            </a:pPr>
            <a:r>
              <a:rPr lang="fr-FR" sz="900" b="1" i="0" dirty="0">
                <a:effectLst/>
                <a:latin typeface="Helvetica" panose="020B0604020202020204" pitchFamily="34" charset="0"/>
              </a:rPr>
              <a:t>Les besoins d’estime</a:t>
            </a:r>
          </a:p>
          <a:p>
            <a:pPr algn="l">
              <a:lnSpc>
                <a:spcPct val="100000"/>
              </a:lnSpc>
            </a:pPr>
            <a:r>
              <a:rPr lang="fr-FR" sz="900" b="0" i="0" dirty="0">
                <a:effectLst/>
                <a:latin typeface="Helvetica" panose="020B0604020202020204" pitchFamily="34" charset="0"/>
              </a:rPr>
              <a:t>Les besoins d’estime correspondent aux besoins de considération, de réputation et de reconnaissance, de gloire ... de ce qu’on est par les autres ou par un groupe d’appartenance. La mesure de l’estime peut aussi être liée aux gratifications accordées à la personne.</a:t>
            </a:r>
          </a:p>
          <a:p>
            <a:pPr algn="l">
              <a:lnSpc>
                <a:spcPct val="100000"/>
              </a:lnSpc>
            </a:pPr>
            <a:r>
              <a:rPr lang="fr-FR" sz="900" b="1" i="0" dirty="0">
                <a:effectLst/>
                <a:latin typeface="Helvetica" panose="020B0604020202020204" pitchFamily="34" charset="0"/>
              </a:rPr>
              <a:t>Le besoins d’auto-accomplissement</a:t>
            </a:r>
          </a:p>
          <a:p>
            <a:pPr algn="l">
              <a:lnSpc>
                <a:spcPct val="100000"/>
              </a:lnSpc>
            </a:pPr>
            <a:r>
              <a:rPr lang="fr-FR" sz="900" b="0" i="0" dirty="0">
                <a:effectLst/>
                <a:latin typeface="Helvetica" panose="020B0604020202020204" pitchFamily="34" charset="0"/>
              </a:rPr>
              <a:t>Le besoin d’auto-accomplissement correspond au besoin de se réaliser, d’exploiter et de mettre en valeur son potentiel personnel dans tous les domaines de la vie. Ce besoin peut prendre des formes différentes selon les individus. Pour certains ce sera le besoin d’étudier, d’en apprendre toujours plus, de développer ses compétences et ses connaissances personnelles ; pour d’autres ce sera le besoin de créer, d’inventer, de faire ; pour d’autres ce sera la création d’une vie intérieur... C’est aussi le sentiment qu’a une personne de faire quelque chose de sa vie.</a:t>
            </a:r>
          </a:p>
          <a:p>
            <a:pPr algn="l">
              <a:lnSpc>
                <a:spcPct val="100000"/>
              </a:lnSpc>
            </a:pPr>
            <a:r>
              <a:rPr lang="fr-FR" sz="900" b="1" i="0" dirty="0">
                <a:effectLst/>
                <a:latin typeface="Helvetica" panose="020B0604020202020204" pitchFamily="34" charset="0"/>
              </a:rPr>
              <a:t>Un modèle à relativiser</a:t>
            </a:r>
          </a:p>
          <a:p>
            <a:pPr algn="l">
              <a:lnSpc>
                <a:spcPct val="100000"/>
              </a:lnSpc>
            </a:pPr>
            <a:r>
              <a:rPr lang="fr-FR" sz="900" b="0" i="0" dirty="0">
                <a:effectLst/>
                <a:latin typeface="Helvetica" panose="020B0604020202020204" pitchFamily="34" charset="0"/>
              </a:rPr>
              <a:t>La pyramide de Maslow est l’une des théories de motivation les plus enseignées, notamment en management. Cependant, la classification des besoins de manière hiérarchique, qui impose de satisfaire un besoin avant d’atteindre le suivant n’est aujourd’hui plus considérée comme valable, un individu pouvant, suivant son caractère, être plus sensible à un besoin particulier, indépendamment de la satisfaction ou non des besoins inférieurs.</a:t>
            </a:r>
          </a:p>
          <a:p>
            <a:pPr algn="l">
              <a:lnSpc>
                <a:spcPct val="100000"/>
              </a:lnSpc>
            </a:pPr>
            <a:r>
              <a:rPr lang="fr-FR" sz="900" dirty="0">
                <a:latin typeface="Helvetica" panose="020B0604020202020204" pitchFamily="34" charset="0"/>
              </a:rPr>
              <a:t>Ce modèle peut servir lors de la définition de l’offre de service.</a:t>
            </a:r>
            <a:endParaRPr lang="fr-FR" sz="900" b="0" i="0" dirty="0">
              <a:effectLst/>
              <a:latin typeface="Helvetica" panose="020B0604020202020204" pitchFamily="34" charset="0"/>
            </a:endParaRPr>
          </a:p>
          <a:p>
            <a:pPr>
              <a:lnSpc>
                <a:spcPct val="100000"/>
              </a:lnSpc>
            </a:pPr>
            <a:endParaRPr lang="fr-FR" sz="9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14</a:t>
            </a:fld>
            <a:endParaRPr lang="fr-FR" dirty="0"/>
          </a:p>
        </p:txBody>
      </p:sp>
    </p:spTree>
    <p:extLst>
      <p:ext uri="{BB962C8B-B14F-4D97-AF65-F5344CB8AC3E}">
        <p14:creationId xmlns:p14="http://schemas.microsoft.com/office/powerpoint/2010/main" val="426104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02151"/>
            <a:ext cx="4873625" cy="4421187"/>
          </a:xfrm>
        </p:spPr>
        <p:txBody>
          <a:bodyPr/>
          <a:lstStyle/>
          <a:p>
            <a:pPr>
              <a:lnSpc>
                <a:spcPct val="100000"/>
              </a:lnSpc>
              <a:spcBef>
                <a:spcPts val="600"/>
              </a:spcBef>
            </a:pPr>
            <a:r>
              <a:rPr lang="fr-FR" sz="1000" b="1" dirty="0">
                <a:ea typeface="Times New Roman" panose="02020603050405020304" pitchFamily="18" charset="0"/>
                <a:cs typeface="Arial" panose="020B0604020202020204" pitchFamily="34" charset="0"/>
              </a:rPr>
              <a:t>Comment fabrique-ton un service ?</a:t>
            </a:r>
          </a:p>
          <a:p>
            <a:pPr>
              <a:lnSpc>
                <a:spcPct val="100000"/>
              </a:lnSpc>
              <a:spcBef>
                <a:spcPts val="600"/>
              </a:spcBef>
            </a:pPr>
            <a:r>
              <a:rPr lang="fr-FR" sz="1000" dirty="0">
                <a:ea typeface="Times New Roman" panose="02020603050405020304" pitchFamily="18" charset="0"/>
                <a:cs typeface="Arial" panose="020B0604020202020204" pitchFamily="34" charset="0"/>
              </a:rPr>
              <a:t>Les opérations de service s'analysent comme des opérations industrielles. La seule différence réside dans le fait que l'on mettra toujours en évidence les opérations qui sont effectuées en présence du client (ou par le client) et celles qui ne requièrent la présence physique du client. </a:t>
            </a:r>
          </a:p>
          <a:p>
            <a:pPr>
              <a:lnSpc>
                <a:spcPct val="100000"/>
              </a:lnSpc>
              <a:spcBef>
                <a:spcPts val="600"/>
              </a:spcBef>
            </a:pPr>
            <a:r>
              <a:rPr lang="fr-FR" sz="1000" dirty="0">
                <a:ea typeface="Times New Roman" panose="02020603050405020304" pitchFamily="18" charset="0"/>
                <a:cs typeface="Arial" panose="020B0604020202020204" pitchFamily="34" charset="0"/>
              </a:rPr>
              <a:t>Plus que dans les situations industrielles, cette formalisation est essentielle du fait du caractère en général moins standardisé des opérations de production de service. Par ailleurs, elle permet ensuite de faciliter l'analyse des dysfonctionnements dans la prestation et de détecter les possibilités d'améliorations. </a:t>
            </a:r>
          </a:p>
          <a:p>
            <a:pPr>
              <a:lnSpc>
                <a:spcPct val="100000"/>
              </a:lnSpc>
            </a:pPr>
            <a:r>
              <a:rPr lang="fr-FR" sz="1000" dirty="0"/>
              <a:t>La réalisation du service implique de réaliser une ou plusieurs opérations pour transformer les intrants de diverses natures en extrants qui matérialisent le service réalisé. C’est la « gamme de fabrication ».</a:t>
            </a:r>
          </a:p>
          <a:p>
            <a:pPr>
              <a:lnSpc>
                <a:spcPct val="100000"/>
              </a:lnSpc>
            </a:pPr>
            <a:r>
              <a:rPr lang="fr-FR" sz="1000" dirty="0"/>
              <a:t>Chacune de ces opérations implique la mise en œuvre d’une ou plusieurs ressources (personnel, matériel, consommables, informations…) qui nécessitent la coordination de métiers très variés.	</a:t>
            </a:r>
          </a:p>
          <a:p>
            <a:pPr>
              <a:lnSpc>
                <a:spcPct val="100000"/>
              </a:lnSpc>
            </a:pPr>
            <a:r>
              <a:rPr lang="fr-FR" sz="1000" dirty="0"/>
              <a:t>Pour chaque opération, il convient de spécifier les consommations de ressources unitaires (en quantité ou en temps).</a:t>
            </a:r>
          </a:p>
          <a:p>
            <a:pPr>
              <a:lnSpc>
                <a:spcPct val="100000"/>
              </a:lnSpc>
            </a:pPr>
            <a:r>
              <a:rPr lang="fr-FR" sz="1000" dirty="0"/>
              <a:t>Notons que les temps opératoires présentent souvent une très grande dispersion (alors que dans l’industrie, ils sont relativement fixes) vu la variété des situations à prendre en charge. On raisonne souvent plus à partir de statistiques qu’à partir de mesures de productivité individuelle.</a:t>
            </a:r>
          </a:p>
          <a:p>
            <a:pPr>
              <a:lnSpc>
                <a:spcPct val="100000"/>
              </a:lnSpc>
            </a:pPr>
            <a:r>
              <a:rPr lang="fr-FR" sz="1000" dirty="0"/>
              <a:t>C’est à partir de ces informations que, ayant estimé le flux, on pourra calculer les charges pour procéder aux ajustements charge-capacité.</a:t>
            </a: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581A613A-7769-45BA-A46E-F767A9E919C5}"/>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15</a:t>
            </a:fld>
            <a:endParaRPr lang="fr-FR" dirty="0"/>
          </a:p>
        </p:txBody>
      </p:sp>
    </p:spTree>
    <p:extLst>
      <p:ext uri="{BB962C8B-B14F-4D97-AF65-F5344CB8AC3E}">
        <p14:creationId xmlns:p14="http://schemas.microsoft.com/office/powerpoint/2010/main" val="157669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78321" y="4410066"/>
            <a:ext cx="5688632" cy="5139083"/>
          </a:xfrm>
        </p:spPr>
        <p:txBody>
          <a:bodyPr/>
          <a:lstStyle/>
          <a:p>
            <a:pPr>
              <a:lnSpc>
                <a:spcPct val="100000"/>
              </a:lnSpc>
              <a:spcBef>
                <a:spcPts val="300"/>
              </a:spcBef>
            </a:pPr>
            <a:r>
              <a:rPr lang="fr-FR" sz="1000" dirty="0">
                <a:effectLst/>
                <a:ea typeface="Times New Roman" panose="02020603050405020304" pitchFamily="18" charset="0"/>
                <a:cs typeface="Arial" panose="020B0604020202020204" pitchFamily="34" charset="0"/>
              </a:rPr>
              <a:t>Le service est créé par l'interaction de plusieurs éléments :</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 sous-système en contact avec les clients (l'interface ou </a:t>
            </a:r>
            <a:r>
              <a:rPr lang="fr-FR" sz="1000" b="1" i="1" dirty="0" err="1">
                <a:effectLst/>
                <a:ea typeface="Times New Roman" panose="02020603050405020304" pitchFamily="18" charset="0"/>
                <a:cs typeface="Arial" panose="020B0604020202020204" pitchFamily="34" charset="0"/>
              </a:rPr>
              <a:t>front-office</a:t>
            </a:r>
            <a:r>
              <a:rPr lang="fr-FR" sz="1000" b="1" dirty="0">
                <a:effectLst/>
                <a:ea typeface="Times New Roman" panose="02020603050405020304" pitchFamily="18" charset="0"/>
                <a:cs typeface="Arial" panose="020B0604020202020204" pitchFamily="34" charset="0"/>
              </a:rPr>
              <a: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sous-système en contact est le lieu où le service est rendu. Il comprend lui-même deux parties : les équipements et le personnel de service en contact. C'est souvent la capacité de ce sous-système qui limite la capacité instantanée de service.</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Les équipements en contact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équipements en contact participent avec le personnel en contact à la création locale du service. Pour une bonne part, ils créent l'ambiance et l'atmosphère dans lesquelles le service est rendu et, de ce fait, sont importants dans la perception de la qualité du service. Par exemple, le confort de la salle d'un restaurant ou la décoration et l'aménagement de l'intérieur d'un avion constitueront des facteurs de qualité.</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 personnel en contact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personnel en contact intervient directement sur le client. La qualité du service perçue par le client dépend également de la compétence et de l'amabilité de ces personnes qui jouent souvent un rôle commercial dans la vente de services complémentaires. Sa charge de travail est directement fonction du nombre de clients qu'il faut servir.</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 sous-système de support (ou </a:t>
            </a:r>
            <a:r>
              <a:rPr lang="fr-FR" sz="1000" b="1" i="1" dirty="0">
                <a:ea typeface="Times New Roman" panose="02020603050405020304" pitchFamily="18" charset="0"/>
                <a:cs typeface="Arial" panose="020B0604020202020204" pitchFamily="34" charset="0"/>
              </a:rPr>
              <a:t>b</a:t>
            </a:r>
            <a:r>
              <a:rPr lang="fr-FR" sz="1000" b="1" i="1" dirty="0">
                <a:effectLst/>
                <a:ea typeface="Times New Roman" panose="02020603050405020304" pitchFamily="18" charset="0"/>
                <a:cs typeface="Arial" panose="020B0604020202020204" pitchFamily="34" charset="0"/>
              </a:rPr>
              <a:t>ack-office</a:t>
            </a:r>
            <a:r>
              <a:rPr lang="fr-FR" sz="1000" b="1" dirty="0">
                <a:effectLst/>
                <a:ea typeface="Times New Roman" panose="02020603050405020304" pitchFamily="18" charset="0"/>
                <a:cs typeface="Arial" panose="020B0604020202020204" pitchFamily="34" charset="0"/>
              </a:rPr>
              <a: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Comme son nom l'indique, le système de support a pour objet de créer les conditions nécessaires à la création du service. Il comprend des équipements (les cuisines d'un restaurant) et du personnel. Ce personnel, qui n'est donc pas en relation directe avec le client, a des fonctions proches de celles du personnel de production dans une usine.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Une partie de travail de support peut souvent être faite hors de la présence du client et donc ce travail peut être stocké ou produit dans un autre lieu que celui de la délivrance du service.</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Les clients</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client intervient dans la délivrance du service puisque c'est sa présence qui déclenche le processus de production. Ce n'est souvent qu'en présence du client que l'on peut déterminer les caractéristiques du service (lorsque le client se présente à un guichet de banque, il indique quelle opération bancaire il veut effectuer).</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D'autre part, le client participe parfois à la production du service. Il peut remplir lui-même un formulaire, porter ses valises, se servir des plats sur un plateau, etc.</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7921DBCA-F2F3-4462-A0CC-D153290D7115}"/>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16</a:t>
            </a:fld>
            <a:endParaRPr lang="fr-FR" dirty="0"/>
          </a:p>
        </p:txBody>
      </p:sp>
    </p:spTree>
    <p:extLst>
      <p:ext uri="{BB962C8B-B14F-4D97-AF65-F5344CB8AC3E}">
        <p14:creationId xmlns:p14="http://schemas.microsoft.com/office/powerpoint/2010/main" val="211660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1" y="4528666"/>
            <a:ext cx="5256584" cy="4909913"/>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a:t>
            </a:r>
            <a:r>
              <a:rPr lang="fr-FR" sz="1000" b="1" dirty="0">
                <a:effectLst/>
                <a:ea typeface="Times New Roman" panose="02020603050405020304" pitchFamily="18" charset="0"/>
                <a:cs typeface="Arial" panose="020B0604020202020204" pitchFamily="34" charset="0"/>
              </a:rPr>
              <a:t>simultanéité de la production et de la consommation </a:t>
            </a:r>
            <a:r>
              <a:rPr lang="fr-FR" sz="1000" dirty="0">
                <a:effectLst/>
                <a:ea typeface="Times New Roman" panose="02020603050405020304" pitchFamily="18" charset="0"/>
                <a:cs typeface="Arial" panose="020B0604020202020204" pitchFamily="34" charset="0"/>
              </a:rPr>
              <a:t>du service implique, dans la majorité des cas, un contact physique entre le client et une partie du système de production de service. Ce contact se produit dans la partie du système de production qu'on appelle l'</a:t>
            </a:r>
            <a:r>
              <a:rPr lang="fr-FR" sz="1000" i="1" dirty="0">
                <a:effectLst/>
                <a:ea typeface="Times New Roman" panose="02020603050405020304" pitchFamily="18" charset="0"/>
                <a:cs typeface="Arial" panose="020B0604020202020204" pitchFamily="34" charset="0"/>
              </a:rPr>
              <a:t>interface</a:t>
            </a:r>
            <a:r>
              <a:rPr lang="fr-FR" sz="1000" dirty="0">
                <a:effectLst/>
                <a:ea typeface="Times New Roman" panose="02020603050405020304" pitchFamily="18" charset="0"/>
                <a:cs typeface="Arial" panose="020B0604020202020204" pitchFamily="34" charset="0"/>
              </a:rPr>
              <a: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Pour que l'interface puisse fonctionner correctement, il est souvent nécessaire de mettre en place une autre partie du système de production, qui ne se trouve pas en contact direct du client, que l'on nomme le </a:t>
            </a:r>
            <a:r>
              <a:rPr lang="fr-FR" sz="1000" i="1" dirty="0">
                <a:effectLst/>
                <a:ea typeface="Times New Roman" panose="02020603050405020304" pitchFamily="18" charset="0"/>
                <a:cs typeface="Arial" panose="020B0604020202020204" pitchFamily="34" charset="0"/>
              </a:rPr>
              <a:t>support</a:t>
            </a:r>
            <a:r>
              <a:rPr lang="fr-FR" sz="1000" dirty="0">
                <a:effectLst/>
                <a:ea typeface="Times New Roman" panose="02020603050405020304" pitchFamily="18" charset="0"/>
                <a:cs typeface="Arial" panose="020B0604020202020204" pitchFamily="34" charset="0"/>
              </a:rPr>
              <a:t>. Cette partie prépare le travail de l'interface et assure des tâches qui n'ont pas besoin d'être réalisées en présence du client. Les interactions entre le client et l'interface peuvent être entrecoupées d'attentes pour traitement par le service support.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Par exemple, au guichet d'une banque, l'employé réalise un certain nombre d'opérations en présence du client (remise de chèques, dépôts, ...) : c'est l'interface. Mais toutes les transactions ne sont pas réalisées lors du contact entre le client et le guichetier. La demande du client doit souvent être traitée ultérieurement, par d'autres personnes. C'est par exemple le cas d'exécution d'ordres de bourse.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travail effectué par le support se rapproche beaucoup de l'activité industrielle. Seule la nature des produits change. Le processus de production de service se rapproche souvent d'une "fabrication par lots" traditionnelle.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deux secteurs de la production de service, l'un à forte interaction avec le client, l'autre à faible interaction, ont des logiques différentes. Au niveau de l'interface, la flexibilité (adaptation à la demande immédiate de clients présents) et la qualité du contact (par le personnel et l'environnement) seront privilégiées. Au niveau du support, on recherchera avant tout la productivité. Il en résulte que les deux secteurs ne demandent pas le même type de personnel.</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L'organisation des tâches réalisées à l'interface est un facteur majeur de l'activité de service. On peut analyser cette interface selon deux dimensions : sa profondeur et sa largeur.</a:t>
            </a:r>
          </a:p>
          <a:p>
            <a:pPr algn="just" hangingPunct="0">
              <a:lnSpc>
                <a:spcPct val="100000"/>
              </a:lnSpc>
              <a:spcBef>
                <a:spcPts val="300"/>
              </a:spcBef>
            </a:pPr>
            <a:endParaRPr lang="fr-FR" sz="1000" dirty="0">
              <a:effectLst/>
              <a:ea typeface="Times New Roman" panose="02020603050405020304" pitchFamily="18" charset="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0BF756A7-EE74-465A-A40E-2877E9FDDC7F}"/>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17</a:t>
            </a:fld>
            <a:endParaRPr lang="fr-FR" dirty="0"/>
          </a:p>
        </p:txBody>
      </p:sp>
    </p:spTree>
    <p:extLst>
      <p:ext uri="{BB962C8B-B14F-4D97-AF65-F5344CB8AC3E}">
        <p14:creationId xmlns:p14="http://schemas.microsoft.com/office/powerpoint/2010/main" val="396545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70309" y="4382110"/>
            <a:ext cx="6048672" cy="5395303"/>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Nous avons vu les éléments d'un service de base. Bien souvent, plusieurs services sont proposés dans un même système de service et, souvent également, plusieurs clients sont présents au même moment pour bénéficier des services proposés. Il se produit alors plusieurs interactions. Dans le système de base, on trouve les interactions suivantes :</a:t>
            </a:r>
          </a:p>
          <a:p>
            <a:pPr hangingPunct="0">
              <a:lnSpc>
                <a:spcPct val="100000"/>
              </a:lnSpc>
              <a:spcBef>
                <a:spcPts val="300"/>
              </a:spcBef>
            </a:pPr>
            <a:r>
              <a:rPr lang="fr-FR" sz="1000" b="1" dirty="0">
                <a:effectLst/>
                <a:cs typeface="Arial" panose="020B0604020202020204" pitchFamily="34" charset="0"/>
              </a:rPr>
              <a:t>Interactions Clients - Clients</a:t>
            </a:r>
          </a:p>
          <a:p>
            <a:pPr>
              <a:lnSpc>
                <a:spcPct val="100000"/>
              </a:lnSpc>
              <a:spcBef>
                <a:spcPts val="300"/>
              </a:spcBef>
            </a:pPr>
            <a:r>
              <a:rPr lang="fr-FR" sz="1000" dirty="0">
                <a:ea typeface="Times New Roman" panose="02020603050405020304" pitchFamily="18" charset="0"/>
                <a:cs typeface="Arial" panose="020B0604020202020204" pitchFamily="34" charset="0"/>
              </a:rPr>
              <a:t>Si plusieurs clients sont simultanément présents, il y a diverses interactions entre les clients. En premier lieu, ils entrent en concurrence par rapport à la capacité de production, le personnel et les équipements devant être partagés entre les clients. Si les clients sont trop nombreux, cela conduit à la formation de files d'attente. En second lieu, les catégories sociales des divers clients peuvent entraîner des réactions de rejet. Enfin, l'abondance de clients est une sécurité dans la qualité du service.</a:t>
            </a:r>
          </a:p>
          <a:p>
            <a:pPr hangingPunct="0">
              <a:lnSpc>
                <a:spcPct val="100000"/>
              </a:lnSpc>
              <a:spcBef>
                <a:spcPts val="300"/>
              </a:spcBef>
            </a:pPr>
            <a:r>
              <a:rPr lang="fr-FR" sz="1000" b="1" dirty="0">
                <a:effectLst/>
                <a:cs typeface="Arial" panose="020B0604020202020204" pitchFamily="34" charset="0"/>
              </a:rPr>
              <a:t>Interactions  </a:t>
            </a:r>
            <a:r>
              <a:rPr lang="fr-FR" sz="1000" b="1" dirty="0">
                <a:effectLst/>
                <a:ea typeface="Times New Roman" panose="02020603050405020304" pitchFamily="18" charset="0"/>
                <a:cs typeface="Arial" panose="020B0604020202020204" pitchFamily="34" charset="0"/>
              </a:rPr>
              <a:t>Client - Équipements en contact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client peut avoir à se servir des équipements qui sont mis à sa disposition. Ceux-ci doivent être conçus de telle sorte que le client non spécialiste puisse en tirer le meilleur parti. D'autre part, le client doit être correctement informé pour apprendre à s'en servir très rapidement : la signalisation et le mode d'emploi doivent être très clairs.</a:t>
            </a:r>
          </a:p>
          <a:p>
            <a:pPr hangingPunct="0">
              <a:lnSpc>
                <a:spcPct val="100000"/>
              </a:lnSpc>
              <a:spcBef>
                <a:spcPts val="300"/>
              </a:spcBef>
            </a:pPr>
            <a:r>
              <a:rPr lang="fr-FR" sz="1000" b="1" dirty="0">
                <a:effectLst/>
                <a:cs typeface="Arial" panose="020B0604020202020204" pitchFamily="34" charset="0"/>
              </a:rPr>
              <a:t>Interactions </a:t>
            </a:r>
            <a:r>
              <a:rPr lang="fr-FR" sz="1000" b="1" dirty="0">
                <a:effectLst/>
                <a:ea typeface="Times New Roman" panose="02020603050405020304" pitchFamily="18" charset="0"/>
                <a:cs typeface="Arial" panose="020B0604020202020204" pitchFamily="34" charset="0"/>
              </a:rPr>
              <a:t>Client - Personnel en contact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Il s'agit de l'interaction la plus forte. La diligence et l'amabilité du personnel sont les facteurs prépondérants de la qualité de service.</a:t>
            </a:r>
          </a:p>
          <a:p>
            <a:pPr hangingPunct="0">
              <a:lnSpc>
                <a:spcPct val="100000"/>
              </a:lnSpc>
              <a:spcBef>
                <a:spcPts val="300"/>
              </a:spcBef>
            </a:pPr>
            <a:r>
              <a:rPr lang="fr-FR" sz="1000" b="1" dirty="0">
                <a:effectLst/>
                <a:cs typeface="Arial" panose="020B0604020202020204" pitchFamily="34" charset="0"/>
              </a:rPr>
              <a:t>Interactions </a:t>
            </a:r>
            <a:r>
              <a:rPr lang="fr-FR" sz="1000" b="1" dirty="0">
                <a:effectLst/>
                <a:ea typeface="Times New Roman" panose="02020603050405020304" pitchFamily="18" charset="0"/>
                <a:cs typeface="Arial" panose="020B0604020202020204" pitchFamily="34" charset="0"/>
              </a:rPr>
              <a:t>Personnel - Équipements en contact</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personnel fait usage des équipements de service. Ceux-ci doivent être aménagés de telle sorte que leur travail soit facilité, une attention particulière doit être donnée à la formation.</a:t>
            </a:r>
          </a:p>
          <a:p>
            <a:pPr hangingPunct="0">
              <a:lnSpc>
                <a:spcPct val="100000"/>
              </a:lnSpc>
              <a:spcBef>
                <a:spcPts val="300"/>
              </a:spcBef>
            </a:pPr>
            <a:r>
              <a:rPr lang="fr-FR" sz="1000" b="1" dirty="0">
                <a:effectLst/>
                <a:cs typeface="Arial" panose="020B0604020202020204" pitchFamily="34" charset="0"/>
              </a:rPr>
              <a:t>Interactions </a:t>
            </a:r>
            <a:r>
              <a:rPr lang="fr-FR" sz="1000" b="1" dirty="0">
                <a:effectLst/>
                <a:ea typeface="Times New Roman" panose="02020603050405020304" pitchFamily="18" charset="0"/>
                <a:cs typeface="Arial" panose="020B0604020202020204" pitchFamily="34" charset="0"/>
              </a:rPr>
              <a:t>Sous-système de support - Sous-système d'interface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système d'interface délègue au système de support une partie des tâches à accomplir. Le système de support peut travailler, dans une certaine mesure, sans être directement en relation avec les besoins immédiats des clients s'il est possible de stocker des éléments tangibles du service (plats préparés d'avance, dossiers déposés par les clients et traités par la suite, etc.).</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Cas des systèmes complexes</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Dans le cas où plusieurs services sont proposés, il y a également des interactions entre les services. L'acquisition d'un service peut conduire à consommer d'autres services ce qui est favorable au chiffre d'affaires. Mais il faut maintenir pour l'ensemble des services un niveau de qualité comparable sinon le client risque de retenir le niveau de service le plus bas.</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D702F5A1-7104-42BE-9811-B5B4DAB953C2}"/>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18</a:t>
            </a:fld>
            <a:endParaRPr lang="fr-FR" dirty="0"/>
          </a:p>
        </p:txBody>
      </p:sp>
    </p:spTree>
    <p:extLst>
      <p:ext uri="{BB962C8B-B14F-4D97-AF65-F5344CB8AC3E}">
        <p14:creationId xmlns:p14="http://schemas.microsoft.com/office/powerpoint/2010/main" val="290801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70309" y="4290758"/>
            <a:ext cx="5904656" cy="5486655"/>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Dans la définition d'un système de service, </a:t>
            </a:r>
            <a:r>
              <a:rPr lang="fr-FR" sz="1000" b="1" dirty="0">
                <a:effectLst/>
                <a:ea typeface="Times New Roman" panose="02020603050405020304" pitchFamily="18" charset="0"/>
                <a:cs typeface="Arial" panose="020B0604020202020204" pitchFamily="34" charset="0"/>
              </a:rPr>
              <a:t>trois choix fondamentaux </a:t>
            </a:r>
            <a:r>
              <a:rPr lang="fr-FR" sz="1000" dirty="0">
                <a:effectLst/>
                <a:ea typeface="Times New Roman" panose="02020603050405020304" pitchFamily="18" charset="0"/>
                <a:cs typeface="Arial" panose="020B0604020202020204" pitchFamily="34" charset="0"/>
              </a:rPr>
              <a:t>doivent être faits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premier est relatif à la répartition entre les tâches réalisées en présence du client et celles qui sont réalisées hors de sa présence. C'est la </a:t>
            </a:r>
            <a:r>
              <a:rPr lang="fr-FR" sz="1000" b="1" dirty="0">
                <a:effectLst/>
                <a:ea typeface="Times New Roman" panose="02020603050405020304" pitchFamily="18" charset="0"/>
                <a:cs typeface="Arial" panose="020B0604020202020204" pitchFamily="34" charset="0"/>
              </a:rPr>
              <a:t>répartition support-interface</a:t>
            </a:r>
            <a:r>
              <a:rPr lang="fr-FR" sz="1000" dirty="0">
                <a:effectLst/>
                <a:ea typeface="Times New Roman" panose="02020603050405020304" pitchFamily="18" charset="0"/>
                <a:cs typeface="Arial" panose="020B0604020202020204" pitchFamily="34" charset="0"/>
              </a:rPr>
              <a: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second est relatif à la répartition entre les tâches réalisées par le personnel et celles qui sont dévolues à des équipements. C'est le </a:t>
            </a:r>
            <a:r>
              <a:rPr lang="fr-FR" sz="1000" b="1" dirty="0">
                <a:effectLst/>
                <a:ea typeface="Times New Roman" panose="02020603050405020304" pitchFamily="18" charset="0"/>
                <a:cs typeface="Arial" panose="020B0604020202020204" pitchFamily="34" charset="0"/>
              </a:rPr>
              <a:t>degré d'automatisation</a:t>
            </a:r>
            <a:r>
              <a:rPr lang="fr-FR" sz="1000" dirty="0">
                <a:effectLst/>
                <a:ea typeface="Times New Roman" panose="02020603050405020304" pitchFamily="18" charset="0"/>
                <a:cs typeface="Arial" panose="020B0604020202020204" pitchFamily="34" charset="0"/>
              </a:rPr>
              <a: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troisième est relatif à la part du service que l'on fait prendre en charge par le client et celle qui est réalisée par le personnel. C'est le </a:t>
            </a:r>
            <a:r>
              <a:rPr lang="fr-FR" sz="1000" b="1" dirty="0">
                <a:effectLst/>
                <a:ea typeface="Times New Roman" panose="02020603050405020304" pitchFamily="18" charset="0"/>
                <a:cs typeface="Arial" panose="020B0604020202020204" pitchFamily="34" charset="0"/>
              </a:rPr>
              <a:t>degré de co-production</a:t>
            </a:r>
            <a:r>
              <a:rPr lang="fr-FR" sz="1000" dirty="0">
                <a:effectLst/>
                <a:ea typeface="Times New Roman" panose="02020603050405020304" pitchFamily="18" charset="0"/>
                <a:cs typeface="Arial" panose="020B0604020202020204" pitchFamily="34" charset="0"/>
              </a:rPr>
              <a:t>.</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Répartition support - interface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gestion de l'interface est plus difficile que celle du support. A l'interface, il est impératif de travailler en temps réel alors que dans le support, on peut partiellement travailler en temps différé. Les problèmes d'ajustement charge/capacité seront donc plus délicats à l'interface . Il y sera également plus difficile de contrôler la productivité, le personnel devant être formé pour agir en présence de clients. Le contrôle de qualité a posteriori est impossible. Toutes ces raisons font que l'on est tenté de diminuer la part de l'interface au bénéfice de celle du support.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Mais, réaliser beaucoup d'opérations en support peut dégrader la qualité de service. Cela peut obliger le client à se présenter plusieurs fois ou à attendre. De plus, il faut assurer la communication entre l'interface et le support ce qui entraîne des opérations supplémentaires. Par exemple, les centres Midas changent les pots d'échappement en présence du client alors que les réparateurs automobiles traditionnels imposent de déposer le véhicule une journée et de revenir le chercher le soir.</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Degré d'automatisation</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On peut automatiser plus ou moins l'interface. La mise en place d'équipements peut permettre d'augmenter la productivité à l'interface et donc de diminuer les coûts tout en maintenant un niveau de qualité élevé. A l'inverse, dans certains services, le client s'attend à trouver de la main-d'œuvre et toute automatisation est considérée comme une dégradation du service.</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Degré de co-production</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L'opérateur du service peut choisir la quantité de travail que le client doit prendre en charge. Plus le client «  travaille</a:t>
            </a:r>
            <a:r>
              <a:rPr lang="fr-FR" sz="1000" dirty="0">
                <a:ea typeface="Times New Roman" panose="02020603050405020304" pitchFamily="18" charset="0"/>
                <a:cs typeface="Arial" panose="020B0604020202020204" pitchFamily="34" charset="0"/>
              </a:rPr>
              <a:t> »</a:t>
            </a:r>
            <a:r>
              <a:rPr lang="fr-FR" sz="1000" dirty="0">
                <a:effectLst/>
                <a:ea typeface="Times New Roman" panose="02020603050405020304" pitchFamily="18" charset="0"/>
                <a:cs typeface="Arial" panose="020B0604020202020204" pitchFamily="34" charset="0"/>
              </a:rPr>
              <a:t>, moins le coût du service sera élevé. Mais le client peut s'attendre à être servi et non pas à réaliser le service par lui-même.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fait de faire réaliser une partie de la production du service par le client présente des avantages : plus il y a de clients, plus la capacité de production est importante. Il y a donc un ajustement plus facile de la capacité à la charge. Mais si le client réalise mal le service, il considérera que la qualité de service est mauvaise et cela nuira à l'entreprise.</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25B2BD70-CE09-45B9-87EF-1819EE44BD0E}"/>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19</a:t>
            </a:fld>
            <a:endParaRPr lang="fr-FR" dirty="0"/>
          </a:p>
        </p:txBody>
      </p:sp>
    </p:spTree>
    <p:extLst>
      <p:ext uri="{BB962C8B-B14F-4D97-AF65-F5344CB8AC3E}">
        <p14:creationId xmlns:p14="http://schemas.microsoft.com/office/powerpoint/2010/main" val="28496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448970"/>
            <a:ext cx="4873625" cy="5120256"/>
          </a:xfrm>
        </p:spPr>
        <p:txBody>
          <a:bodyPr/>
          <a:lstStyle/>
          <a:p>
            <a:pPr>
              <a:lnSpc>
                <a:spcPct val="100000"/>
              </a:lnSpc>
            </a:pPr>
            <a:endParaRPr lang="fr-FR" sz="1000" dirty="0">
              <a:effectLst/>
              <a:ea typeface="Times New Roman" panose="02020603050405020304" pitchFamily="18" charset="0"/>
              <a:cs typeface="Arial" panose="020B0604020202020204" pitchFamily="34" charset="0"/>
            </a:endParaRPr>
          </a:p>
          <a:p>
            <a:pPr>
              <a:lnSpc>
                <a:spcPct val="100000"/>
              </a:lnSpc>
            </a:pPr>
            <a:endParaRPr lang="fr-FR" sz="1000" dirty="0"/>
          </a:p>
        </p:txBody>
      </p:sp>
      <p:sp>
        <p:nvSpPr>
          <p:cNvPr id="4" name="Espace réservé du numéro de diapositive 1">
            <a:extLst>
              <a:ext uri="{FF2B5EF4-FFF2-40B4-BE49-F238E27FC236}">
                <a16:creationId xmlns:a16="http://schemas.microsoft.com/office/drawing/2014/main" id="{FB24DE76-2517-46C3-B838-C2420CDFD667}"/>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a:t>
            </a:fld>
            <a:endParaRPr lang="fr-FR" dirty="0"/>
          </a:p>
        </p:txBody>
      </p:sp>
      <p:sp>
        <p:nvSpPr>
          <p:cNvPr id="5" name="Espace réservé des notes 2">
            <a:extLst>
              <a:ext uri="{FF2B5EF4-FFF2-40B4-BE49-F238E27FC236}">
                <a16:creationId xmlns:a16="http://schemas.microsoft.com/office/drawing/2014/main" id="{D6ABD89E-853B-43DA-A2E6-E68FE59C6AFD}"/>
              </a:ext>
            </a:extLst>
          </p:cNvPr>
          <p:cNvSpPr txBox="1">
            <a:spLocks/>
          </p:cNvSpPr>
          <p:nvPr/>
        </p:nvSpPr>
        <p:spPr bwMode="auto">
          <a:xfrm>
            <a:off x="1049218" y="4509560"/>
            <a:ext cx="4873625" cy="47773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fr-FR" sz="1000" b="0" dirty="0">
                <a:ea typeface="Times New Roman" panose="02020603050405020304" pitchFamily="18" charset="0"/>
                <a:cs typeface="Arial" panose="020B0604020202020204" pitchFamily="34" charset="0"/>
              </a:rPr>
              <a:t>Les activités opérationnelles dans une supply chain sont des activités de service :</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Prise de commande au service commercial</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Transports à longue distance</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Préparation de commande dans les plateformes de distribution</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Livraison terminale (jusqu’au magasin ou chez le client)</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Collecte d’invendus et recyclage</a:t>
            </a:r>
          </a:p>
          <a:p>
            <a:pPr marL="171450" indent="-171450">
              <a:lnSpc>
                <a:spcPct val="100000"/>
              </a:lnSpc>
              <a:buFont typeface="Arial" panose="020B0604020202020204" pitchFamily="34" charset="0"/>
              <a:buChar char="•"/>
            </a:pPr>
            <a:r>
              <a:rPr lang="fr-FR" sz="1000" b="0" dirty="0">
                <a:ea typeface="Times New Roman" panose="02020603050405020304" pitchFamily="18" charset="0"/>
                <a:cs typeface="Arial" panose="020B0604020202020204" pitchFamily="34" charset="0"/>
              </a:rPr>
              <a:t>Service après-vente…</a:t>
            </a:r>
          </a:p>
          <a:p>
            <a:pPr>
              <a:lnSpc>
                <a:spcPct val="100000"/>
              </a:lnSpc>
            </a:pPr>
            <a:r>
              <a:rPr lang="fr-FR" sz="1000" b="0" dirty="0">
                <a:ea typeface="Times New Roman" panose="02020603050405020304" pitchFamily="18" charset="0"/>
                <a:cs typeface="Arial" panose="020B0604020202020204" pitchFamily="34" charset="0"/>
              </a:rPr>
              <a:t>Ces activités feront l’objet d’études détaillées dans les modules suivants.</a:t>
            </a:r>
          </a:p>
          <a:p>
            <a:pPr>
              <a:lnSpc>
                <a:spcPct val="100000"/>
              </a:lnSpc>
            </a:pPr>
            <a:endParaRPr lang="fr-FR" sz="1000" b="0" dirty="0">
              <a:ea typeface="Times New Roman" panose="02020603050405020304" pitchFamily="18" charset="0"/>
              <a:cs typeface="Arial" panose="020B0604020202020204" pitchFamily="34" charset="0"/>
            </a:endParaRPr>
          </a:p>
          <a:p>
            <a:pPr>
              <a:lnSpc>
                <a:spcPct val="100000"/>
              </a:lnSpc>
            </a:pPr>
            <a:endParaRPr lang="fr-FR" sz="1000" b="0" dirty="0">
              <a:ea typeface="Times New Roman" panose="02020603050405020304" pitchFamily="18" charset="0"/>
              <a:cs typeface="Arial" panose="020B0604020202020204" pitchFamily="34" charset="0"/>
            </a:endParaRPr>
          </a:p>
          <a:p>
            <a:pPr>
              <a:lnSpc>
                <a:spcPct val="100000"/>
              </a:lnSpc>
            </a:pPr>
            <a:endParaRPr lang="fr-FR" sz="1000" b="0" dirty="0">
              <a:cs typeface="Arial" panose="020B0604020202020204" pitchFamily="34" charset="0"/>
            </a:endParaRPr>
          </a:p>
          <a:p>
            <a:pPr>
              <a:lnSpc>
                <a:spcPct val="100000"/>
              </a:lnSpc>
            </a:pPr>
            <a:endParaRPr lang="fr-FR" sz="700" b="0" dirty="0">
              <a:cs typeface="Arial" panose="020B0604020202020204" pitchFamily="34" charset="0"/>
            </a:endParaRPr>
          </a:p>
        </p:txBody>
      </p:sp>
    </p:spTree>
    <p:extLst>
      <p:ext uri="{BB962C8B-B14F-4D97-AF65-F5344CB8AC3E}">
        <p14:creationId xmlns:p14="http://schemas.microsoft.com/office/powerpoint/2010/main" val="110695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1013668" y="4466164"/>
            <a:ext cx="4873625" cy="4887038"/>
          </a:xfrm>
        </p:spPr>
        <p:txBody>
          <a:bodyPr/>
          <a:lstStyle/>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 profondeur de l'interface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C'est un choix majeur fait lors de la conception de l'activité de service que de décider de la position de la frontière entre l'interface et le support.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Une </a:t>
            </a:r>
            <a:r>
              <a:rPr lang="fr-FR" sz="1000" b="1" dirty="0">
                <a:effectLst/>
                <a:ea typeface="Times New Roman" panose="02020603050405020304" pitchFamily="18" charset="0"/>
                <a:cs typeface="Arial" panose="020B0604020202020204" pitchFamily="34" charset="0"/>
              </a:rPr>
              <a:t>interface peu profonde </a:t>
            </a:r>
            <a:r>
              <a:rPr lang="fr-FR" sz="1000" dirty="0">
                <a:effectLst/>
                <a:ea typeface="Times New Roman" panose="02020603050405020304" pitchFamily="18" charset="0"/>
                <a:cs typeface="Arial" panose="020B0604020202020204" pitchFamily="34" charset="0"/>
              </a:rPr>
              <a:t>minimise les problèmes issus des variations de la demande puisque la charge de l'interface reste faible. La faible part du service effectuée en présence du client, minimise également les risques. En revanche, elle ne permet pas une relation commerciale importante avec le client et peut amener à une perception négative de la part du client. Elle peut impliquer une mauvaise qualité du service rendu ou obliger le client à se présenter plusieurs fois.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Une </a:t>
            </a:r>
            <a:r>
              <a:rPr lang="fr-FR" sz="1000" b="1" dirty="0">
                <a:effectLst/>
                <a:ea typeface="Times New Roman" panose="02020603050405020304" pitchFamily="18" charset="0"/>
                <a:cs typeface="Arial" panose="020B0604020202020204" pitchFamily="34" charset="0"/>
              </a:rPr>
              <a:t>interface profonde </a:t>
            </a:r>
            <a:r>
              <a:rPr lang="fr-FR" sz="1000" dirty="0">
                <a:effectLst/>
                <a:ea typeface="Times New Roman" panose="02020603050405020304" pitchFamily="18" charset="0"/>
                <a:cs typeface="Arial" panose="020B0604020202020204" pitchFamily="34" charset="0"/>
              </a:rPr>
              <a:t>suppose que l'on dispose de personnel plus qualifié puisque celui-ci doit être apte à réaliser en présence du client une partie importante de la production. Le risque de non qualité se trouve accru. Les variations de charge seront difficilement absorbées.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a:t>
            </a:r>
            <a:r>
              <a:rPr lang="fr-FR" sz="1000" b="1" dirty="0">
                <a:effectLst/>
                <a:ea typeface="Times New Roman" panose="02020603050405020304" pitchFamily="18" charset="0"/>
                <a:cs typeface="Arial" panose="020B0604020202020204" pitchFamily="34" charset="0"/>
              </a:rPr>
              <a:t>répartition du personnel </a:t>
            </a:r>
            <a:r>
              <a:rPr lang="fr-FR" sz="1000" dirty="0">
                <a:effectLst/>
                <a:ea typeface="Times New Roman" panose="02020603050405020304" pitchFamily="18" charset="0"/>
                <a:cs typeface="Arial" panose="020B0604020202020204" pitchFamily="34" charset="0"/>
              </a:rPr>
              <a:t>entre l'interface et le support ne doit cependant pas être rigide. Pour s'adapter aux variations de la charge, il est préférable de disposer d'un personnel suffisamment polyvalent de telle sorte que, dans les périodes de forte demande, la majorité du personnel s'occupe des clients (si les équipements le permettent) et que, dans les périodes de faible demande, la majorité du personnel réalise les tâches de support, celles-ci étant en effet « stockables ».</a:t>
            </a:r>
          </a:p>
          <a:p>
            <a:pPr>
              <a:lnSpc>
                <a:spcPct val="100000"/>
              </a:lnSpc>
              <a:spcBef>
                <a:spcPts val="300"/>
              </a:spcBef>
            </a:pPr>
            <a:r>
              <a:rPr lang="fr-FR" sz="1000" b="1" i="1" dirty="0">
                <a:cs typeface="Arial" panose="020B0604020202020204" pitchFamily="34" charset="0"/>
              </a:rPr>
              <a:t>Exemple : </a:t>
            </a:r>
          </a:p>
          <a:p>
            <a:pPr>
              <a:lnSpc>
                <a:spcPct val="100000"/>
              </a:lnSpc>
              <a:spcBef>
                <a:spcPts val="300"/>
              </a:spcBef>
            </a:pPr>
            <a:r>
              <a:rPr lang="fr-FR" sz="1000" dirty="0">
                <a:cs typeface="Arial" panose="020B0604020202020204" pitchFamily="34" charset="0"/>
              </a:rPr>
              <a:t>Dans le commerce de libre-service, l’interface entre le commerçant et le client est peut profonde : elle se limite au passage en caisse.</a:t>
            </a:r>
          </a:p>
          <a:p>
            <a:pPr>
              <a:lnSpc>
                <a:spcPct val="100000"/>
              </a:lnSpc>
              <a:spcBef>
                <a:spcPts val="300"/>
              </a:spcBef>
            </a:pPr>
            <a:r>
              <a:rPr lang="fr-FR" sz="1000" dirty="0">
                <a:cs typeface="Arial" panose="020B0604020202020204" pitchFamily="34" charset="0"/>
              </a:rPr>
              <a:t>A contrario, dans la vente assistée, l’interface est très large. Le commerçant guide le client dans ses choix et lui propose des services complémentaires (financement par exemple).</a:t>
            </a:r>
          </a:p>
        </p:txBody>
      </p:sp>
      <p:sp>
        <p:nvSpPr>
          <p:cNvPr id="4" name="Espace réservé du numéro de diapositive 1">
            <a:extLst>
              <a:ext uri="{FF2B5EF4-FFF2-40B4-BE49-F238E27FC236}">
                <a16:creationId xmlns:a16="http://schemas.microsoft.com/office/drawing/2014/main" id="{05E8D3BB-AA47-4213-A227-FE28456551B6}"/>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20</a:t>
            </a:fld>
            <a:endParaRPr lang="fr-FR" dirty="0"/>
          </a:p>
        </p:txBody>
      </p:sp>
    </p:spTree>
    <p:extLst>
      <p:ext uri="{BB962C8B-B14F-4D97-AF65-F5344CB8AC3E}">
        <p14:creationId xmlns:p14="http://schemas.microsoft.com/office/powerpoint/2010/main" val="313201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24456"/>
            <a:ext cx="4873625" cy="4828746"/>
          </a:xfrm>
        </p:spPr>
        <p:txBody>
          <a:bodyPr/>
          <a:lstStyle/>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La largeur de l'interface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Lorsque l'on offre des services multiples, on peut envisager deux types d'organisation. L'une consiste à </a:t>
            </a:r>
            <a:r>
              <a:rPr lang="fr-FR" sz="1000" b="1" dirty="0">
                <a:effectLst/>
                <a:ea typeface="Times New Roman" panose="02020603050405020304" pitchFamily="18" charset="0"/>
                <a:cs typeface="Arial" panose="020B0604020202020204" pitchFamily="34" charset="0"/>
              </a:rPr>
              <a:t>spécialiser</a:t>
            </a:r>
            <a:r>
              <a:rPr lang="fr-FR" sz="1000" dirty="0">
                <a:effectLst/>
                <a:ea typeface="Times New Roman" panose="02020603050405020304" pitchFamily="18" charset="0"/>
                <a:cs typeface="Arial" panose="020B0604020202020204" pitchFamily="34" charset="0"/>
              </a:rPr>
              <a:t> les interfaces, l'autre consiste à </a:t>
            </a:r>
            <a:r>
              <a:rPr lang="fr-FR" sz="1000" b="1" dirty="0">
                <a:effectLst/>
                <a:ea typeface="Times New Roman" panose="02020603050405020304" pitchFamily="18" charset="0"/>
                <a:cs typeface="Arial" panose="020B0604020202020204" pitchFamily="34" charset="0"/>
              </a:rPr>
              <a:t>banaliser</a:t>
            </a:r>
            <a:r>
              <a:rPr lang="fr-FR" sz="1000" dirty="0">
                <a:effectLst/>
                <a:ea typeface="Times New Roman" panose="02020603050405020304" pitchFamily="18" charset="0"/>
                <a:cs typeface="Arial" panose="020B0604020202020204" pitchFamily="34" charset="0"/>
              </a:rPr>
              <a:t> les interfaces.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Lorsque les interfaces sont spécialisées, les clients doivent être « triés » lorsqu'ils se présentent pour être dirigés vers l'interface correspondant au service qu'ils demandent. C'est, par exemple, le cas des guichets d'une poste, l'un vend des timbres, un autre délivre des mandats, un troisième enregistre les paquets, un quatrième délivre les lettres recommandées. Dans une telle organisation, il arrive qu'il se forme de longues files d'attente devant certains guichets alors que d'autres sont inactifs. L'avantage réside dans la spécialisation du personnel et des équipements des guichets.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Lorsque les interfaces sont banalisées, tous les services peuvent être rendus lors d'un contact unique. Cela impose de disposer d'un personnel plus polyvalent capable de réaliser une large gamme d'opérations. On évite le problème de la disparité des charges de travail des diverses interfaces. </a:t>
            </a:r>
          </a:p>
          <a:p>
            <a:pPr hangingPunct="0">
              <a:lnSpc>
                <a:spcPct val="100000"/>
              </a:lnSpc>
              <a:spcBef>
                <a:spcPts val="300"/>
              </a:spcBef>
            </a:pPr>
            <a:r>
              <a:rPr lang="fr-FR" sz="1000" b="1" i="1" dirty="0">
                <a:ea typeface="Times New Roman" panose="02020603050405020304" pitchFamily="18" charset="0"/>
                <a:cs typeface="Arial" panose="020B0604020202020204" pitchFamily="34" charset="0"/>
              </a:rPr>
              <a:t>Exemple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Dans le libre-service, on cherche à banaliser au maximum les interfaces pour pouvoir traiter le plus grand nombre de clients dans le délai le plus court.</a:t>
            </a:r>
          </a:p>
          <a:p>
            <a:pPr hangingPunct="0">
              <a:lnSpc>
                <a:spcPct val="100000"/>
              </a:lnSpc>
              <a:spcBef>
                <a:spcPts val="300"/>
              </a:spcBef>
            </a:pPr>
            <a:r>
              <a:rPr lang="fr-FR" sz="1000" dirty="0">
                <a:ea typeface="Times New Roman" panose="02020603050405020304" pitchFamily="18" charset="0"/>
                <a:cs typeface="Arial" panose="020B0604020202020204" pitchFamily="34" charset="0"/>
              </a:rPr>
              <a:t>Inversement, dans la vente assistée, on spécialise les interfaces de façon à personnaliser la prestation fournie.</a:t>
            </a:r>
            <a:endParaRPr lang="fr-FR" sz="1000" dirty="0">
              <a:effectLst/>
              <a:ea typeface="Times New Roman" panose="02020603050405020304" pitchFamily="18" charset="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9DEC694C-C45A-49D8-BEA1-0ABCF1BC137F}"/>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21</a:t>
            </a:fld>
            <a:endParaRPr lang="fr-FR" dirty="0"/>
          </a:p>
        </p:txBody>
      </p:sp>
    </p:spTree>
    <p:extLst>
      <p:ext uri="{BB962C8B-B14F-4D97-AF65-F5344CB8AC3E}">
        <p14:creationId xmlns:p14="http://schemas.microsoft.com/office/powerpoint/2010/main" val="407273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1" y="4456658"/>
            <a:ext cx="5328592" cy="4981921"/>
          </a:xfrm>
        </p:spPr>
        <p:txBody>
          <a:bodyPr/>
          <a:lstStyle/>
          <a:p>
            <a:pPr>
              <a:lnSpc>
                <a:spcPct val="100000"/>
              </a:lnSpc>
            </a:pPr>
            <a:r>
              <a:rPr lang="fr-FR" sz="1000" dirty="0">
                <a:effectLst/>
                <a:ea typeface="Times New Roman" panose="02020603050405020304" pitchFamily="18" charset="0"/>
                <a:cs typeface="Arial" panose="020B0604020202020204" pitchFamily="34" charset="0"/>
              </a:rPr>
              <a:t>La principale caractéristique des services est qu'ils ne sont pas stockables. De ce fait, le stock ne peut jouer le rôle d'amortisseur entre la demande et la production. </a:t>
            </a:r>
            <a:r>
              <a:rPr lang="fr-FR" sz="1000">
                <a:effectLst/>
                <a:ea typeface="Times New Roman" panose="02020603050405020304" pitchFamily="18" charset="0"/>
                <a:cs typeface="Arial" panose="020B0604020202020204" pitchFamily="34" charset="0"/>
              </a:rPr>
              <a:t>La production </a:t>
            </a:r>
            <a:r>
              <a:rPr lang="fr-FR" sz="1000" dirty="0">
                <a:effectLst/>
                <a:ea typeface="Times New Roman" panose="02020603050405020304" pitchFamily="18" charset="0"/>
                <a:cs typeface="Arial" panose="020B0604020202020204" pitchFamily="34" charset="0"/>
              </a:rPr>
              <a:t>se fait nécessairement en temps réel, en présence du client. </a:t>
            </a:r>
          </a:p>
          <a:p>
            <a:pPr>
              <a:lnSpc>
                <a:spcPct val="100000"/>
              </a:lnSpc>
            </a:pPr>
            <a:r>
              <a:rPr lang="fr-FR" sz="1000" b="1" dirty="0">
                <a:ea typeface="Times New Roman" panose="02020603050405020304" pitchFamily="18" charset="0"/>
                <a:cs typeface="Arial" panose="020B0604020202020204" pitchFamily="34" charset="0"/>
              </a:rPr>
              <a:t>Charge planifiable ou non</a:t>
            </a:r>
          </a:p>
          <a:p>
            <a:pPr>
              <a:lnSpc>
                <a:spcPct val="100000"/>
              </a:lnSpc>
            </a:pPr>
            <a:r>
              <a:rPr lang="fr-FR" sz="1000" dirty="0">
                <a:effectLst/>
                <a:ea typeface="Times New Roman" panose="02020603050405020304" pitchFamily="18" charset="0"/>
                <a:cs typeface="Arial" panose="020B0604020202020204" pitchFamily="34" charset="0"/>
              </a:rPr>
              <a:t>Si on peut disposer d’une prévision assez fiable des besoins futurs, il est possible d’anticiper les capacités nécessaires en équipements et en personnel. On se trouve alors face à un problème classique de gestion de production.</a:t>
            </a:r>
          </a:p>
          <a:p>
            <a:pPr>
              <a:lnSpc>
                <a:spcPct val="100000"/>
              </a:lnSpc>
            </a:pPr>
            <a:r>
              <a:rPr lang="fr-FR" sz="1000" dirty="0">
                <a:ea typeface="Times New Roman" panose="02020603050405020304" pitchFamily="18" charset="0"/>
                <a:cs typeface="Arial" panose="020B0604020202020204" pitchFamily="34" charset="0"/>
              </a:rPr>
              <a:t>En revanche, dans de nombreuses situations, l’entreprise subit une demande instantanée non prévisible qu’il faut prendre en compte. C’est le cas de tous les services d’urgence.</a:t>
            </a:r>
          </a:p>
          <a:p>
            <a:pPr>
              <a:lnSpc>
                <a:spcPct val="100000"/>
              </a:lnSpc>
            </a:pPr>
            <a:r>
              <a:rPr lang="fr-FR" sz="1000" dirty="0">
                <a:effectLst/>
                <a:ea typeface="Times New Roman" panose="02020603050405020304" pitchFamily="18" charset="0"/>
                <a:cs typeface="Arial" panose="020B0604020202020204" pitchFamily="34" charset="0"/>
              </a:rPr>
              <a:t>Si on prend l’exemple d’un service de maintenance. S’il a été mis en place une maintenance préventive, il est possible de prévoir les interventions donc les charges induites. A l’inverse, le service doit également réparer les pannes qui surviennent (maintenance curative) ; cette charge ne peut être prévue.</a:t>
            </a:r>
          </a:p>
          <a:p>
            <a:pPr>
              <a:lnSpc>
                <a:spcPct val="100000"/>
              </a:lnSpc>
            </a:pPr>
            <a:r>
              <a:rPr lang="fr-FR" sz="1000" b="1" dirty="0">
                <a:effectLst/>
                <a:ea typeface="Times New Roman" panose="02020603050405020304" pitchFamily="18" charset="0"/>
                <a:cs typeface="Arial" panose="020B0604020202020204" pitchFamily="34" charset="0"/>
              </a:rPr>
              <a:t>Ajustement à long terme</a:t>
            </a:r>
          </a:p>
          <a:p>
            <a:pPr>
              <a:lnSpc>
                <a:spcPct val="100000"/>
              </a:lnSpc>
            </a:pPr>
            <a:r>
              <a:rPr lang="fr-FR" sz="1000" dirty="0">
                <a:effectLst/>
                <a:ea typeface="Times New Roman" panose="02020603050405020304" pitchFamily="18" charset="0"/>
                <a:cs typeface="Arial" panose="020B0604020202020204" pitchFamily="34" charset="0"/>
              </a:rPr>
              <a:t>Pour satisfaire les pointes de demande, il faudrait disposer de capacités de production élevées, excédentaires la majorité du temps, ce qui grèverait les coûts. Si la capacité de production est inférieure à la demande, on doit refuser des clients, ce qui constitue une perte de chiffre d'affaires, soit faire attendre les clients, ce qui dégrade la qualité du service. </a:t>
            </a:r>
          </a:p>
          <a:p>
            <a:pPr>
              <a:lnSpc>
                <a:spcPct val="100000"/>
              </a:lnSpc>
            </a:pPr>
            <a:r>
              <a:rPr lang="fr-FR" sz="1000" dirty="0">
                <a:effectLst/>
                <a:ea typeface="Times New Roman" panose="02020603050405020304" pitchFamily="18" charset="0"/>
                <a:cs typeface="Arial" panose="020B0604020202020204" pitchFamily="34" charset="0"/>
              </a:rPr>
              <a:t>On dispose de plusieurs moyens pour ajuster la charge à la capacité, en agissant sur la charge ou en agissant sur la capacité de production.</a:t>
            </a:r>
          </a:p>
          <a:p>
            <a:pPr>
              <a:lnSpc>
                <a:spcPct val="100000"/>
              </a:lnSpc>
            </a:pPr>
            <a:r>
              <a:rPr lang="fr-FR" sz="1000" b="1" dirty="0">
                <a:effectLst/>
                <a:ea typeface="Times New Roman" panose="02020603050405020304" pitchFamily="18" charset="0"/>
                <a:cs typeface="Arial" panose="020B0604020202020204" pitchFamily="34" charset="0"/>
              </a:rPr>
              <a:t>Ajustement à court terme</a:t>
            </a:r>
          </a:p>
          <a:p>
            <a:pPr>
              <a:lnSpc>
                <a:spcPct val="100000"/>
              </a:lnSpc>
            </a:pPr>
            <a:r>
              <a:rPr lang="fr-FR" sz="1000" dirty="0">
                <a:effectLst/>
                <a:ea typeface="Times New Roman" panose="02020603050405020304" pitchFamily="18" charset="0"/>
                <a:cs typeface="Arial" panose="020B0604020202020204" pitchFamily="34" charset="0"/>
              </a:rPr>
              <a:t>A court terme, le fait de ne pouvoir adapter la capacité à la demande instantanée se traduit par l’apparition de files d’attentes. La file d’attente est toujours perçue comme une non-qualité. </a:t>
            </a:r>
          </a:p>
          <a:p>
            <a:pPr>
              <a:lnSpc>
                <a:spcPct val="100000"/>
              </a:lnSpc>
            </a:pPr>
            <a:r>
              <a:rPr lang="fr-FR" sz="1000" dirty="0">
                <a:ea typeface="Times New Roman" panose="02020603050405020304" pitchFamily="18" charset="0"/>
                <a:cs typeface="Arial" panose="020B0604020202020204" pitchFamily="34" charset="0"/>
              </a:rPr>
              <a:t>L’opérateur du service doit donc dimensionner sa capacité pour maintenir un temps d’attente acceptable sans accroître trop le coût du service.</a:t>
            </a:r>
            <a:endParaRPr lang="fr-FR" sz="1000" dirty="0">
              <a:effectLst/>
              <a:ea typeface="Times New Roman" panose="02020603050405020304" pitchFamily="18" charset="0"/>
              <a:cs typeface="Arial" panose="020B0604020202020204" pitchFamily="34" charset="0"/>
            </a:endParaRPr>
          </a:p>
          <a:p>
            <a:pPr>
              <a:lnSpc>
                <a:spcPct val="100000"/>
              </a:lnSpc>
            </a:pPr>
            <a:r>
              <a:rPr lang="fr-FR" sz="1000" dirty="0">
                <a:cs typeface="Arial" panose="020B0604020202020204" pitchFamily="34" charset="0"/>
              </a:rPr>
              <a:t>Nous étudierons en détail la gestion des files d’attente dans une présentation séparée.</a:t>
            </a:r>
          </a:p>
        </p:txBody>
      </p:sp>
      <p:sp>
        <p:nvSpPr>
          <p:cNvPr id="4" name="Espace réservé du numéro de diapositive 1">
            <a:extLst>
              <a:ext uri="{FF2B5EF4-FFF2-40B4-BE49-F238E27FC236}">
                <a16:creationId xmlns:a16="http://schemas.microsoft.com/office/drawing/2014/main" id="{6C2762BB-2407-4D9C-93BF-E2C841915DCD}"/>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22</a:t>
            </a:fld>
            <a:endParaRPr lang="fr-FR" dirty="0"/>
          </a:p>
        </p:txBody>
      </p:sp>
    </p:spTree>
    <p:extLst>
      <p:ext uri="{BB962C8B-B14F-4D97-AF65-F5344CB8AC3E}">
        <p14:creationId xmlns:p14="http://schemas.microsoft.com/office/powerpoint/2010/main" val="2067212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22337" y="4384650"/>
            <a:ext cx="5400600" cy="4981921"/>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On ne doit pas considérer les fluctuations de la demande comme inévitables. Même si les arrivées de clients se produisent à intervalles aléatoires, le taux d'arrivée peut être lissé dans le temps. Rappelons que dans beaucoup d’entreprises de service, les coûts fixes sont très élevés ; les capacités installées ne doivent pas être sous-employées.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diverses actions sur la demande sont les suivantes :</a:t>
            </a:r>
          </a:p>
          <a:p>
            <a:pPr hangingPunct="0">
              <a:lnSpc>
                <a:spcPct val="100000"/>
              </a:lnSpc>
              <a:spcBef>
                <a:spcPts val="300"/>
              </a:spcBef>
            </a:pPr>
            <a:r>
              <a:rPr lang="fr-FR" sz="1000" b="1" dirty="0">
                <a:effectLst/>
                <a:cs typeface="Arial" panose="020B0604020202020204" pitchFamily="34" charset="0"/>
              </a:rPr>
              <a:t>Segmentation et traitement différencié des clients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Il arrive bien souvent que la demande ne soit pas homogène. Il convient d'analyser les courbes de demande pour chacun des segments de telle sorte que l'on tente de déplacer les clients d'un segment dans une période où la demande d'un autre segment est plus faible. Le déplacement peut consister en une mesure autoritaire (n'accepter certains clients que dans certaines plages horaires) ou en informant les clients des périodes dans lesquelles ils risquent le moins d'attendre. On peut aussi proposer la prise de rendez-vous pour favoriser ce déplacement de la demande.</a:t>
            </a:r>
          </a:p>
          <a:p>
            <a:pPr hangingPunct="0">
              <a:lnSpc>
                <a:spcPct val="100000"/>
              </a:lnSpc>
              <a:spcBef>
                <a:spcPts val="300"/>
              </a:spcBef>
            </a:pPr>
            <a:r>
              <a:rPr lang="fr-FR" sz="1000" b="1" dirty="0">
                <a:effectLst/>
                <a:cs typeface="Arial" panose="020B0604020202020204" pitchFamily="34" charset="0"/>
              </a:rPr>
              <a:t>Tarification incitative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fait de pratiquer une tarification différenciée selon le niveau de demande est un moyen très efficace. Les exemples sont légion : ajustement continu des prix dans les transports (train et avion) selon la charge prévisionnelle (</a:t>
            </a:r>
            <a:r>
              <a:rPr lang="fr-FR" sz="1000" i="1" dirty="0">
                <a:effectLst/>
                <a:ea typeface="Times New Roman" panose="02020603050405020304" pitchFamily="18" charset="0"/>
                <a:cs typeface="Arial" panose="020B0604020202020204" pitchFamily="34" charset="0"/>
              </a:rPr>
              <a:t>Yield Management</a:t>
            </a:r>
            <a:r>
              <a:rPr lang="fr-FR" sz="1000" dirty="0">
                <a:effectLst/>
                <a:ea typeface="Times New Roman" panose="02020603050405020304" pitchFamily="18" charset="0"/>
                <a:cs typeface="Arial" panose="020B0604020202020204" pitchFamily="34" charset="0"/>
              </a:rPr>
              <a:t>), tarif Haute saison-Basse saison dans les stations de vacances, tarif réduit de l’électricité la nuit, etc.</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Cette pratique présente cependant des inconvénients. Les prix réduits en période creuse diminuent la marge. Les clients fidèles peuvent être incommodés par les variations de tarif qu'ils peuvent trouver injustifiées. La demande peut être trop fortement déplacée ce qui crée un nouveau problème dans une autre période, etc.</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 calcul du différentiel de prix est délicat : il doit se fonder sur la loi de demande à chaque période.</a:t>
            </a:r>
          </a:p>
          <a:p>
            <a:pPr hangingPunct="0">
              <a:lnSpc>
                <a:spcPct val="100000"/>
              </a:lnSpc>
              <a:spcBef>
                <a:spcPts val="300"/>
              </a:spcBef>
            </a:pPr>
            <a:r>
              <a:rPr lang="fr-FR" sz="1000" b="1" dirty="0">
                <a:effectLst/>
                <a:cs typeface="Arial" panose="020B0604020202020204" pitchFamily="34" charset="0"/>
              </a:rPr>
              <a:t>Promotion commerciale pour les périodes creuses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L'effort de promotion du service doit être concentré sur les périodes de faible demande pour encourager les clients dans les moments où ils ne consomment pas naturellement le service. Par exemple, en hiver pour les stations de vacances et non en été alors que la demande est naturellement forte.</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109CF47E-7DB8-4919-B98E-E18A4294C48F}"/>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23</a:t>
            </a:fld>
            <a:endParaRPr lang="fr-FR" dirty="0"/>
          </a:p>
        </p:txBody>
      </p:sp>
    </p:spTree>
    <p:extLst>
      <p:ext uri="{BB962C8B-B14F-4D97-AF65-F5344CB8AC3E}">
        <p14:creationId xmlns:p14="http://schemas.microsoft.com/office/powerpoint/2010/main" val="4117465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42317" y="4502151"/>
            <a:ext cx="5904656" cy="5275262"/>
          </a:xfrm>
        </p:spPr>
        <p:txBody>
          <a:bodyPr/>
          <a:lstStyle/>
          <a:p>
            <a:pPr hangingPunct="0">
              <a:lnSpc>
                <a:spcPct val="100000"/>
              </a:lnSpc>
              <a:spcBef>
                <a:spcPts val="300"/>
              </a:spcBef>
            </a:pPr>
            <a:r>
              <a:rPr lang="fr-FR" sz="1000" b="1" dirty="0">
                <a:effectLst/>
                <a:cs typeface="Arial" panose="020B0604020202020204" pitchFamily="34" charset="0"/>
              </a:rPr>
              <a:t>Offre de services complémentaires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Sans diminuer le prix de base dans les périodes creuses, on peut encourager les clients à utiliser le service à ce moment là en leur offrant gratuitement des services complémentaires. Cela ne coûte pas forcément cher puisque les installations et le personnel sont sous-employés.</a:t>
            </a:r>
          </a:p>
          <a:p>
            <a:pPr hangingPunct="0">
              <a:lnSpc>
                <a:spcPct val="100000"/>
              </a:lnSpc>
              <a:spcBef>
                <a:spcPts val="300"/>
              </a:spcBef>
            </a:pPr>
            <a:r>
              <a:rPr lang="fr-FR" sz="1000" b="1" dirty="0">
                <a:effectLst/>
                <a:cs typeface="Arial" panose="020B0604020202020204" pitchFamily="34" charset="0"/>
              </a:rPr>
              <a:t>Recherche de clientèles complémentaires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On peut proposer d'utiliser des installations inoccupées pour des clientèles qui ne viendraient pas naturellement. Par exemple, les stations de vacances au bord de la mer peuvent rechercher l'organisation de congrès en hiver.</a:t>
            </a:r>
          </a:p>
          <a:p>
            <a:pPr hangingPunct="0">
              <a:lnSpc>
                <a:spcPct val="100000"/>
              </a:lnSpc>
              <a:spcBef>
                <a:spcPts val="300"/>
              </a:spcBef>
            </a:pPr>
            <a:r>
              <a:rPr lang="fr-FR" sz="1000" b="1" dirty="0">
                <a:effectLst/>
                <a:cs typeface="Arial" panose="020B0604020202020204" pitchFamily="34" charset="0"/>
              </a:rPr>
              <a:t>Mise en place d'un système de réservation</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réservation permet de « pré-vendre » le service. Cela permet de lisser la demande en la reportant dans les périodes où les capacités sont inoccupées dans la mesure où le client accepte. Cela permet d'améliorer le coefficient d'utilisation des équipements et du personnel. La réservation présente aussi des avantages pour le client : le service est garanti, l'attente est réduite.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Mais, un système de réservation présente aussi un risque. C'est le fait que des clients qui ont réservé ne se présentent pas (ce que l'on appelle les </a:t>
            </a:r>
            <a:r>
              <a:rPr lang="fr-FR" sz="1000" i="1" dirty="0">
                <a:effectLst/>
                <a:ea typeface="Times New Roman" panose="02020603050405020304" pitchFamily="18" charset="0"/>
                <a:cs typeface="Arial" panose="020B0604020202020204" pitchFamily="34" charset="0"/>
              </a:rPr>
              <a:t>no-show</a:t>
            </a:r>
            <a:r>
              <a:rPr lang="fr-FR" sz="1000" dirty="0">
                <a:effectLst/>
                <a:ea typeface="Times New Roman" panose="02020603050405020304" pitchFamily="18" charset="0"/>
                <a:cs typeface="Arial" panose="020B0604020202020204" pitchFamily="34" charset="0"/>
              </a:rPr>
              <a:t>). On a alors réservé une capacité qui est inemployée. Comme il est souvent difficile de faire payer le service réservé mais non consommé, cela conduit à une perte de revenu. Les compagnies aériennes doivent faire face à ce problème. Beaucoup de clients font plusieurs réservations sur la même destination lorsqu'ils ne sont pas sûrs de leur emploi du temps alors que, bien sûr, ils n'utiliseront qu'un seul vol. Ces sièges peuvent être vendus à des clients qui n'ont pas réservé (liste d'attente). Mais les compagnies aériennes ont aussi été amenées à faire de l'</a:t>
            </a:r>
            <a:r>
              <a:rPr lang="fr-FR" sz="1000" i="1" dirty="0">
                <a:effectLst/>
                <a:ea typeface="Times New Roman" panose="02020603050405020304" pitchFamily="18" charset="0"/>
                <a:cs typeface="Arial" panose="020B0604020202020204" pitchFamily="34" charset="0"/>
              </a:rPr>
              <a:t>over-booking</a:t>
            </a:r>
            <a:r>
              <a:rPr lang="fr-FR" sz="1000" dirty="0">
                <a:effectLst/>
                <a:ea typeface="Times New Roman" panose="02020603050405020304" pitchFamily="18" charset="0"/>
                <a:cs typeface="Arial" panose="020B0604020202020204" pitchFamily="34" charset="0"/>
              </a:rPr>
              <a:t>, c'est-à-dire à prendre plus de réservations qu'il n'y a de sièges dans l'avion. On améliore ainsi le coefficient de remplissage mais avec le risque que tous les passagers ayant réservé se présentent. Les passagers qui ne peuvent être transportés doivent être dédommagés et cela cause un préjudice commercial important : la réservation n'assure plus la sécurité.</a:t>
            </a:r>
          </a:p>
          <a:p>
            <a:pPr hangingPunct="0">
              <a:lnSpc>
                <a:spcPct val="100000"/>
              </a:lnSpc>
              <a:spcBef>
                <a:spcPts val="300"/>
              </a:spcBef>
            </a:pPr>
            <a:r>
              <a:rPr lang="fr-FR" sz="1000" b="1" dirty="0">
                <a:effectLst/>
                <a:cs typeface="Arial" panose="020B0604020202020204" pitchFamily="34" charset="0"/>
              </a:rPr>
              <a:t>Déplacer des tâches de l'interface vers le support</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Il s'agit d'une mesure motivée par la diminution de l'attente et du temps de traitement du client à l'interface. Cela consiste à différer certains traitements, en reportant la charge afférente dans les activités de support. Ainsi, dans le commerce de détail, c’est la supply chain qui pilote les stocks des magasins ; dans le e-commerce, elle pilote la promesse de livraison.</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9F692A2A-2968-4374-AE7B-FEAC810B388E}"/>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24</a:t>
            </a:fld>
            <a:endParaRPr lang="fr-FR" dirty="0"/>
          </a:p>
        </p:txBody>
      </p:sp>
    </p:spTree>
    <p:extLst>
      <p:ext uri="{BB962C8B-B14F-4D97-AF65-F5344CB8AC3E}">
        <p14:creationId xmlns:p14="http://schemas.microsoft.com/office/powerpoint/2010/main" val="3386352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86333" y="4384650"/>
            <a:ext cx="5328591" cy="5112568"/>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Dans de nombreux cas, les diverses actions que nous avons envisagées ne conduisent pas à une demande parfaitement lissée . Il faut alors tenter d'agir sur la capacité de production pour éviter soit d'avoir des capacités de production dimensionnées pour la pointe soient inutilisées pendant les périodes creuses ou, à l'inverse, de refuser des clients dans les périodes de forte demande. Les diverses actions sur la capacité de production sont les suivantes :</a:t>
            </a:r>
          </a:p>
          <a:p>
            <a:pPr>
              <a:lnSpc>
                <a:spcPct val="100000"/>
              </a:lnSpc>
              <a:spcBef>
                <a:spcPts val="300"/>
              </a:spcBef>
            </a:pPr>
            <a:r>
              <a:rPr lang="fr-FR" sz="1000" b="1" dirty="0">
                <a:cs typeface="Arial" panose="020B0604020202020204" pitchFamily="34" charset="0"/>
              </a:rPr>
              <a:t>Adapter les horaires de travail</a:t>
            </a:r>
          </a:p>
          <a:p>
            <a:pPr>
              <a:lnSpc>
                <a:spcPct val="100000"/>
              </a:lnSpc>
              <a:spcBef>
                <a:spcPts val="300"/>
              </a:spcBef>
            </a:pPr>
            <a:r>
              <a:rPr lang="fr-FR" sz="1000" dirty="0">
                <a:ea typeface="Times New Roman" panose="02020603050405020304" pitchFamily="18" charset="0"/>
                <a:cs typeface="Arial" panose="020B0604020202020204" pitchFamily="34" charset="0"/>
              </a:rPr>
              <a:t>Cette variable d'action sur la capacité est importante : en plus de l'objectif habituel de moduler le potentiel de traitement des clients (soit s'adapter aux variations fluctuantes régulières de charge), cela permet souvent aussi d'élargir la « plage d'ouverture » (week-end y compris) du service en s'adaptant ainsi aux contraintes professionnelles et de vie privée des clients ou bien ne sont pas applicables, par exemple, la gestion des urgences. </a:t>
            </a:r>
          </a:p>
          <a:p>
            <a:pPr>
              <a:lnSpc>
                <a:spcPct val="100000"/>
              </a:lnSpc>
              <a:spcBef>
                <a:spcPts val="300"/>
              </a:spcBef>
            </a:pPr>
            <a:r>
              <a:rPr lang="fr-FR" sz="1000" b="1" dirty="0">
                <a:cs typeface="Arial" panose="020B0604020202020204" pitchFamily="34" charset="0"/>
              </a:rPr>
              <a:t>Utiliser du personnel temporaire</a:t>
            </a:r>
          </a:p>
          <a:p>
            <a:pPr>
              <a:lnSpc>
                <a:spcPct val="100000"/>
              </a:lnSpc>
              <a:spcBef>
                <a:spcPts val="300"/>
              </a:spcBef>
            </a:pPr>
            <a:r>
              <a:rPr lang="fr-FR" sz="1000" dirty="0">
                <a:ea typeface="Times New Roman" panose="02020603050405020304" pitchFamily="18" charset="0"/>
                <a:cs typeface="Arial" panose="020B0604020202020204" pitchFamily="34" charset="0"/>
              </a:rPr>
              <a:t>Moyen classique d'augmentation de capacité, non spécifique des services, cette mesure est largement utilisée pour faire face à des phénomènes de saisonnalité : emploi de personnel saisonnier dans l’hôtellerie, la restauration, métiers associés aux vacances, par exemples.</a:t>
            </a:r>
          </a:p>
          <a:p>
            <a:pPr>
              <a:lnSpc>
                <a:spcPct val="100000"/>
              </a:lnSpc>
              <a:spcBef>
                <a:spcPts val="300"/>
              </a:spcBef>
            </a:pPr>
            <a:r>
              <a:rPr lang="fr-FR" sz="1000" dirty="0">
                <a:ea typeface="Times New Roman" panose="02020603050405020304" pitchFamily="18" charset="0"/>
                <a:cs typeface="Arial" panose="020B0604020202020204" pitchFamily="34" charset="0"/>
              </a:rPr>
              <a:t>Tendance récente, la sous-traitance des opérations à des auto-entrepreneurs qui n’appartiennent pas de façon continue à l’entreprise et  sont rémunérés à la tâche. C’est ce qu’on appelle l’</a:t>
            </a:r>
            <a:r>
              <a:rPr lang="fr-FR" sz="1000" i="1" dirty="0">
                <a:ea typeface="Times New Roman" panose="02020603050405020304" pitchFamily="18" charset="0"/>
                <a:cs typeface="Arial" panose="020B0604020202020204" pitchFamily="34" charset="0"/>
              </a:rPr>
              <a:t>uberisation</a:t>
            </a:r>
            <a:r>
              <a:rPr lang="fr-FR" sz="1000" dirty="0">
                <a:ea typeface="Times New Roman" panose="02020603050405020304" pitchFamily="18" charset="0"/>
                <a:cs typeface="Arial" panose="020B0604020202020204" pitchFamily="34" charset="0"/>
              </a:rPr>
              <a:t> des emplois qui impose une grande précarité pour les travailleurs et tend à être encadrée par des règlements locaux.</a:t>
            </a:r>
          </a:p>
          <a:p>
            <a:pPr>
              <a:lnSpc>
                <a:spcPct val="100000"/>
              </a:lnSpc>
              <a:spcBef>
                <a:spcPts val="300"/>
              </a:spcBef>
            </a:pPr>
            <a:r>
              <a:rPr lang="fr-FR" sz="1000" b="1" dirty="0">
                <a:cs typeface="Arial" panose="020B0604020202020204" pitchFamily="34" charset="0"/>
              </a:rPr>
              <a:t>Accroitre la polyvalence du personnel</a:t>
            </a:r>
          </a:p>
          <a:p>
            <a:pPr>
              <a:lnSpc>
                <a:spcPct val="100000"/>
              </a:lnSpc>
              <a:spcBef>
                <a:spcPts val="300"/>
              </a:spcBef>
            </a:pPr>
            <a:r>
              <a:rPr lang="fr-FR" sz="1000" dirty="0">
                <a:ea typeface="Times New Roman" panose="02020603050405020304" pitchFamily="18" charset="0"/>
                <a:cs typeface="Arial" panose="020B0604020202020204" pitchFamily="34" charset="0"/>
              </a:rPr>
              <a:t>L'augmentation de la polyvalence permet d'apporter une certaine flexibilité : c'est le cas des agences bancaires modernes paysagées où le personnel en contact avec le client est en mesure de traiter tout type de transactions.</a:t>
            </a:r>
          </a:p>
          <a:p>
            <a:pPr>
              <a:lnSpc>
                <a:spcPct val="100000"/>
              </a:lnSpc>
              <a:spcBef>
                <a:spcPts val="300"/>
              </a:spcBef>
            </a:pPr>
            <a:r>
              <a:rPr lang="fr-FR" sz="1000" dirty="0">
                <a:ea typeface="Times New Roman" panose="02020603050405020304" pitchFamily="18" charset="0"/>
                <a:cs typeface="Arial" panose="020B0604020202020204" pitchFamily="34" charset="0"/>
              </a:rPr>
              <a:t>Il est parfois possible de jouer sur la porosité / polyvalence entre l’interface et le support (personnels de back office déployables immédiatement en front office en cas d’affluence non prévue).</a:t>
            </a:r>
            <a:endParaRPr lang="fr-FR" sz="1000" dirty="0">
              <a:cs typeface="Arial" panose="020B0604020202020204" pitchFamily="34" charset="0"/>
            </a:endParaRPr>
          </a:p>
          <a:p>
            <a:pPr>
              <a:lnSpc>
                <a:spcPct val="100000"/>
              </a:lnSpc>
              <a:spcBef>
                <a:spcPts val="300"/>
              </a:spcBef>
            </a:pPr>
            <a:r>
              <a:rPr lang="fr-FR" sz="1000" dirty="0">
                <a:ea typeface="Times New Roman" panose="02020603050405020304" pitchFamily="18" charset="0"/>
                <a:cs typeface="Arial" panose="020B0604020202020204" pitchFamily="34" charset="0"/>
              </a:rPr>
              <a:t>Dans la distribution, le personnel du magasin peut être affecté à la mise en rayon dans les périodes creuses et être ramené rapidement sur les caisses dès que l’affluence augmente.</a:t>
            </a:r>
          </a:p>
        </p:txBody>
      </p:sp>
      <p:sp>
        <p:nvSpPr>
          <p:cNvPr id="4" name="Espace réservé du numéro de diapositive 1">
            <a:extLst>
              <a:ext uri="{FF2B5EF4-FFF2-40B4-BE49-F238E27FC236}">
                <a16:creationId xmlns:a16="http://schemas.microsoft.com/office/drawing/2014/main" id="{2898AF8D-0DB2-4D65-999B-CDFE0BFD67D7}"/>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25</a:t>
            </a:fld>
            <a:endParaRPr lang="fr-FR" dirty="0"/>
          </a:p>
        </p:txBody>
      </p:sp>
    </p:spTree>
    <p:extLst>
      <p:ext uri="{BB962C8B-B14F-4D97-AF65-F5344CB8AC3E}">
        <p14:creationId xmlns:p14="http://schemas.microsoft.com/office/powerpoint/2010/main" val="202824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70309" y="4384650"/>
            <a:ext cx="5760640" cy="5328592"/>
          </a:xfrm>
        </p:spPr>
        <p:txBody>
          <a:bodyPr/>
          <a:lstStyle/>
          <a:p>
            <a:pPr hangingPunct="0">
              <a:lnSpc>
                <a:spcPct val="100000"/>
              </a:lnSpc>
              <a:spcBef>
                <a:spcPts val="300"/>
              </a:spcBef>
            </a:pPr>
            <a:r>
              <a:rPr lang="fr-FR" sz="1000" b="1" dirty="0">
                <a:effectLst/>
                <a:cs typeface="Arial" panose="020B0604020202020204" pitchFamily="34" charset="0"/>
              </a:rPr>
              <a:t>Augmenter la participation active du client</a:t>
            </a:r>
            <a:r>
              <a:rPr lang="fr-FR" sz="1000" b="0" dirty="0">
                <a:effectLst/>
                <a:cs typeface="Arial" panose="020B0604020202020204" pitchFamily="34" charset="0"/>
              </a:rPr>
              <a:t> </a:t>
            </a:r>
            <a:endParaRPr lang="fr-FR" sz="1000" b="1" dirty="0">
              <a:effectLst/>
              <a:cs typeface="Arial" panose="020B0604020202020204" pitchFamily="34" charset="0"/>
            </a:endParaRP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Plus qu'une action sur la capacité de production, il s'agit de diminuer la charge induite par le service en impliquant le client dans tout ou partie des opérations (remplissage de bordereaux, opérations de retrait de liquidités en banque, etc.). Caisses automatiques dans les supermarchés.</a:t>
            </a:r>
          </a:p>
          <a:p>
            <a:pPr>
              <a:lnSpc>
                <a:spcPct val="100000"/>
              </a:lnSpc>
              <a:spcBef>
                <a:spcPts val="300"/>
              </a:spcBef>
            </a:pPr>
            <a:r>
              <a:rPr lang="fr-FR" sz="1000" dirty="0">
                <a:cs typeface="Arial" panose="020B0604020202020204" pitchFamily="34" charset="0"/>
              </a:rPr>
              <a:t>Le développement de l’usage d’internet dans le grand public est typique : c’est le client qui réalise les opérations depuis son ordinateur ou son téléphone à la place des agents de l’entreprise de service.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Cela présente un avantage additionnel : celui d'occuper l'attention du client, en lui faisant éventuellement oublier l'attente qu'on lui impose.</a:t>
            </a:r>
          </a:p>
          <a:p>
            <a:pPr hangingPunct="0">
              <a:lnSpc>
                <a:spcPct val="100000"/>
              </a:lnSpc>
              <a:spcBef>
                <a:spcPts val="300"/>
              </a:spcBef>
            </a:pPr>
            <a:r>
              <a:rPr lang="fr-FR" sz="1000" b="1" dirty="0">
                <a:effectLst/>
                <a:cs typeface="Arial" panose="020B0604020202020204" pitchFamily="34" charset="0"/>
              </a:rPr>
              <a:t>Automatiser certaines opérations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Comme en milieu industriel, l'automatisation permet des traitements à la fois plus rapides et de </a:t>
            </a:r>
            <a:r>
              <a:rPr lang="fr-FR" sz="1000" b="1" dirty="0">
                <a:effectLst/>
                <a:ea typeface="Times New Roman" panose="02020603050405020304" pitchFamily="18" charset="0"/>
                <a:cs typeface="Arial" panose="020B0604020202020204" pitchFamily="34" charset="0"/>
              </a:rPr>
              <a:t>durée régulière</a:t>
            </a:r>
            <a:r>
              <a:rPr lang="fr-FR" sz="1000" dirty="0">
                <a:effectLst/>
                <a:ea typeface="Times New Roman" panose="02020603050405020304" pitchFamily="18" charset="0"/>
                <a:cs typeface="Arial" panose="020B0604020202020204" pitchFamily="34" charset="0"/>
              </a:rPr>
              <a:t>, donc moins stressante. C'est un avantage, par exemple, des distributeurs automatiques de billets de banque ou de titres de transport.</a:t>
            </a:r>
          </a:p>
          <a:p>
            <a:pPr hangingPunct="0">
              <a:lnSpc>
                <a:spcPct val="100000"/>
              </a:lnSpc>
              <a:spcBef>
                <a:spcPts val="300"/>
              </a:spcBef>
            </a:pPr>
            <a:r>
              <a:rPr lang="fr-FR" sz="1000" dirty="0">
                <a:ea typeface="Times New Roman" panose="02020603050405020304" pitchFamily="18" charset="0"/>
                <a:cs typeface="Arial" panose="020B0604020202020204" pitchFamily="34" charset="0"/>
              </a:rPr>
              <a:t>L’utilisation d’internet conduit à reporter sur l’utilisateur une bonne partie des tâches administratives avec le risque d’engendrer des erreurs et des mécontentements.</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300"/>
              </a:spcBef>
            </a:pPr>
            <a:r>
              <a:rPr lang="fr-FR" sz="1000" b="1" dirty="0">
                <a:effectLst/>
                <a:cs typeface="Arial" panose="020B0604020202020204" pitchFamily="34" charset="0"/>
              </a:rPr>
              <a:t>Concevoir une capacité modulable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Adapter le potentiel est une mesure classique, </a:t>
            </a:r>
            <a:r>
              <a:rPr lang="fr-FR" sz="1000" dirty="0">
                <a:ea typeface="Times New Roman" panose="02020603050405020304" pitchFamily="18" charset="0"/>
                <a:cs typeface="Arial" panose="020B0604020202020204" pitchFamily="34" charset="0"/>
              </a:rPr>
              <a:t>p</a:t>
            </a:r>
            <a:r>
              <a:rPr lang="fr-FR" sz="1000" dirty="0">
                <a:effectLst/>
                <a:ea typeface="Times New Roman" panose="02020603050405020304" pitchFamily="18" charset="0"/>
                <a:cs typeface="Arial" panose="020B0604020202020204" pitchFamily="34" charset="0"/>
              </a:rPr>
              <a:t>ar exemple, en ajoutant des postes de réception pendant les périodes de pointe ; par exemple, les hôtels ouvrent des étages selon le taux d’occupation. </a:t>
            </a:r>
          </a:p>
          <a:p>
            <a:pPr hangingPunct="0">
              <a:lnSpc>
                <a:spcPct val="100000"/>
              </a:lnSpc>
              <a:spcBef>
                <a:spcPts val="300"/>
              </a:spcBef>
            </a:pPr>
            <a:r>
              <a:rPr lang="fr-FR" sz="1000" b="1" dirty="0">
                <a:effectLst/>
                <a:cs typeface="Arial" panose="020B0604020202020204" pitchFamily="34" charset="0"/>
              </a:rPr>
              <a:t>Partager la capacité avec d'autres services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Pour satisfaire des pointes de demande, le fournisseur peut être amené à mettre en place une capacité de production supérieure à la demande moyenne. La partie non utilisée de la capacité peut alors être mise à la disposition d'un autre service ou d’une autre entreprise. Les coûts fixes sont alors partagés. Il faut veiller naturellement à ce que les saisonnalités des deux activités se présentent en inversion de phase.</a:t>
            </a:r>
          </a:p>
          <a:p>
            <a:pPr hangingPunct="0">
              <a:lnSpc>
                <a:spcPct val="100000"/>
              </a:lnSpc>
              <a:spcBef>
                <a:spcPts val="300"/>
              </a:spcBef>
            </a:pPr>
            <a:r>
              <a:rPr lang="fr-FR" sz="1000" b="1" i="1" dirty="0">
                <a:ea typeface="Times New Roman" panose="02020603050405020304" pitchFamily="18" charset="0"/>
                <a:cs typeface="Arial" panose="020B0604020202020204" pitchFamily="34" charset="0"/>
              </a:rPr>
              <a:t>Exemple Voyage en avion :</a:t>
            </a:r>
          </a:p>
          <a:p>
            <a:pPr marL="171450" indent="-171450" hangingPunct="0">
              <a:lnSpc>
                <a:spcPct val="100000"/>
              </a:lnSpc>
              <a:spcBef>
                <a:spcPts val="30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Le client saisit ses données dans le système de réservation de la compagnie,</a:t>
            </a:r>
          </a:p>
          <a:p>
            <a:pPr marL="171450" indent="-171450" hangingPunct="0">
              <a:lnSpc>
                <a:spcPct val="100000"/>
              </a:lnSpc>
              <a:spcBef>
                <a:spcPts val="300"/>
              </a:spcBef>
              <a:buFont typeface="Arial" panose="020B0604020202020204" pitchFamily="34" charset="0"/>
              <a:buChar char="•"/>
            </a:pPr>
            <a:r>
              <a:rPr lang="fr-FR" sz="1000" dirty="0">
                <a:ea typeface="Times New Roman" panose="02020603050405020304" pitchFamily="18" charset="0"/>
                <a:cs typeface="Arial" panose="020B0604020202020204" pitchFamily="34" charset="0"/>
              </a:rPr>
              <a:t>Le client s’enregistre sur des bornes automatiques,</a:t>
            </a:r>
          </a:p>
          <a:p>
            <a:pPr marL="171450" indent="-171450" hangingPunct="0">
              <a:lnSpc>
                <a:spcPct val="100000"/>
              </a:lnSpc>
              <a:spcBef>
                <a:spcPts val="30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L’aéroport ouvre des terminaux ou des guichets selon l’affluence,</a:t>
            </a:r>
          </a:p>
          <a:p>
            <a:pPr marL="171450" indent="-171450" hangingPunct="0">
              <a:lnSpc>
                <a:spcPct val="100000"/>
              </a:lnSpc>
              <a:spcBef>
                <a:spcPts val="300"/>
              </a:spcBef>
              <a:buFont typeface="Arial" panose="020B0604020202020204" pitchFamily="34" charset="0"/>
              <a:buChar char="•"/>
            </a:pPr>
            <a:r>
              <a:rPr lang="fr-FR" sz="1000" dirty="0">
                <a:ea typeface="Times New Roman" panose="02020603050405020304" pitchFamily="18" charset="0"/>
                <a:cs typeface="Arial" panose="020B0604020202020204" pitchFamily="34" charset="0"/>
              </a:rPr>
              <a:t>Les terminaux ou guichets sont partagés entre plusieurs compagnies aériennes.</a:t>
            </a:r>
            <a:endParaRPr lang="fr-FR" sz="1000" dirty="0">
              <a:effectLst/>
              <a:ea typeface="Times New Roman" panose="02020603050405020304" pitchFamily="18" charset="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29D2A60F-15E8-4AA3-8362-A0B5A9458902}"/>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80608EC9-82C4-4E68-B001-F1FD36666DC0}" type="slidenum">
              <a:rPr lang="fr-FR" smtClean="0"/>
              <a:t>26</a:t>
            </a:fld>
            <a:endParaRPr lang="fr-FR" dirty="0"/>
          </a:p>
        </p:txBody>
      </p:sp>
    </p:spTree>
    <p:extLst>
      <p:ext uri="{BB962C8B-B14F-4D97-AF65-F5344CB8AC3E}">
        <p14:creationId xmlns:p14="http://schemas.microsoft.com/office/powerpoint/2010/main" val="3890714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02357" y="4410687"/>
            <a:ext cx="5040560" cy="5139083"/>
          </a:xfrm>
        </p:spPr>
        <p:txBody>
          <a:bodyPr/>
          <a:lstStyle/>
          <a:p>
            <a:pPr>
              <a:lnSpc>
                <a:spcPct val="100000"/>
              </a:lnSpc>
            </a:pPr>
            <a:r>
              <a:rPr lang="fr-FR" sz="1000" b="1" dirty="0"/>
              <a:t>Un secteur d’activité à fort potentiel</a:t>
            </a:r>
          </a:p>
          <a:p>
            <a:pPr>
              <a:lnSpc>
                <a:spcPct val="100000"/>
              </a:lnSpc>
            </a:pPr>
            <a:r>
              <a:rPr lang="fr-FR" sz="1000" dirty="0"/>
              <a:t>La dynamique des secteurs des services en France devrait s’accélérer dans les années à venir sous les effets combinés : </a:t>
            </a:r>
          </a:p>
          <a:p>
            <a:pPr marL="171450" indent="-171450">
              <a:lnSpc>
                <a:spcPct val="100000"/>
              </a:lnSpc>
              <a:spcBef>
                <a:spcPts val="0"/>
              </a:spcBef>
              <a:buFont typeface="Arial" panose="020B0604020202020204" pitchFamily="34" charset="0"/>
              <a:buChar char="•"/>
            </a:pPr>
            <a:r>
              <a:rPr lang="fr-FR" sz="1000" dirty="0"/>
              <a:t>des gains de productivité dans l’industrie qui réorientent une partie de la demande vers les services ; </a:t>
            </a:r>
          </a:p>
          <a:p>
            <a:pPr marL="171450" indent="-171450">
              <a:lnSpc>
                <a:spcPct val="100000"/>
              </a:lnSpc>
              <a:spcBef>
                <a:spcPts val="0"/>
              </a:spcBef>
              <a:buFont typeface="Arial" panose="020B0604020202020204" pitchFamily="34" charset="0"/>
              <a:buChar char="•"/>
            </a:pPr>
            <a:r>
              <a:rPr lang="fr-FR" sz="1000" dirty="0"/>
              <a:t>de la mondialisation de l’économie qui s’est accompagnée du déplacement des facteurs de production industrielle vers les pays émergents ; </a:t>
            </a:r>
          </a:p>
          <a:p>
            <a:pPr marL="171450" indent="-171450">
              <a:lnSpc>
                <a:spcPct val="100000"/>
              </a:lnSpc>
              <a:spcBef>
                <a:spcPts val="0"/>
              </a:spcBef>
              <a:buFont typeface="Arial" panose="020B0604020202020204" pitchFamily="34" charset="0"/>
              <a:buChar char="•"/>
            </a:pPr>
            <a:r>
              <a:rPr lang="fr-FR" sz="1000" dirty="0"/>
              <a:t>de l’amélioration du contenu en services des biens produits et du développement de la complémentarité entre les biens industriels et les services ; </a:t>
            </a:r>
          </a:p>
          <a:p>
            <a:pPr marL="171450" indent="-171450">
              <a:lnSpc>
                <a:spcPct val="100000"/>
              </a:lnSpc>
              <a:spcBef>
                <a:spcPts val="0"/>
              </a:spcBef>
              <a:buFont typeface="Arial" panose="020B0604020202020204" pitchFamily="34" charset="0"/>
              <a:buChar char="•"/>
            </a:pPr>
            <a:r>
              <a:rPr lang="fr-FR" sz="1000" dirty="0"/>
              <a:t>de la progression de la demande de service des consommateurs sous l’influence du vieillissement de la population et de l’augmentation du temps libre et des loisirs ; </a:t>
            </a:r>
          </a:p>
          <a:p>
            <a:pPr marL="171450" indent="-171450">
              <a:lnSpc>
                <a:spcPct val="100000"/>
              </a:lnSpc>
              <a:spcBef>
                <a:spcPts val="0"/>
              </a:spcBef>
              <a:buFont typeface="Arial" panose="020B0604020202020204" pitchFamily="34" charset="0"/>
              <a:buChar char="•"/>
            </a:pPr>
            <a:r>
              <a:rPr lang="fr-FR" sz="1000" dirty="0"/>
              <a:t>des nouveaux modes de consommation qui conduisent les consommateurs à privilégier plus l’usage des biens que leur possession, à rechercher des services personnalisés, rapides, et accessibles en temps réel grâce notamment à la numérisation de l’économie ; </a:t>
            </a:r>
          </a:p>
          <a:p>
            <a:pPr marL="171450" indent="-171450">
              <a:lnSpc>
                <a:spcPct val="100000"/>
              </a:lnSpc>
              <a:spcBef>
                <a:spcPts val="0"/>
              </a:spcBef>
              <a:buFont typeface="Arial" panose="020B0604020202020204" pitchFamily="34" charset="0"/>
              <a:buChar char="•"/>
            </a:pPr>
            <a:r>
              <a:rPr lang="fr-FR" sz="1000" dirty="0"/>
              <a:t>de la montée en puissance des plates-formes qui permet le développement des services collaboratifs où le consommateur est également prestataire de services.</a:t>
            </a:r>
          </a:p>
          <a:p>
            <a:pPr>
              <a:lnSpc>
                <a:spcPct val="100000"/>
              </a:lnSpc>
            </a:pPr>
            <a:r>
              <a:rPr lang="fr-FR" sz="1000" b="1" dirty="0"/>
              <a:t>Vers une industrialisation des services</a:t>
            </a:r>
          </a:p>
          <a:p>
            <a:pPr>
              <a:lnSpc>
                <a:spcPct val="100000"/>
              </a:lnSpc>
            </a:pPr>
            <a:r>
              <a:rPr lang="fr-FR" sz="1000" dirty="0"/>
              <a:t>Pour un manager, il n’y a pas d’opposition entre industrie et service.</a:t>
            </a:r>
          </a:p>
          <a:p>
            <a:pPr>
              <a:lnSpc>
                <a:spcPct val="100000"/>
              </a:lnSpc>
            </a:pPr>
            <a:r>
              <a:rPr lang="fr-FR" sz="1000" dirty="0"/>
              <a:t>Les techniques de gestion des opérations qui ont été développées de longue date dans le monde de l’industrie sont facilement transposables dans le monde des services.</a:t>
            </a:r>
          </a:p>
          <a:p>
            <a:pPr>
              <a:lnSpc>
                <a:spcPct val="100000"/>
              </a:lnSpc>
            </a:pPr>
            <a:r>
              <a:rPr lang="fr-FR" sz="1000" dirty="0"/>
              <a:t>Les modules suivants vont s’appuyer sur les acquis déployés dans le monde industriel.</a:t>
            </a:r>
          </a:p>
          <a:p>
            <a:pPr>
              <a:lnSpc>
                <a:spcPct val="100000"/>
              </a:lnSpc>
            </a:pPr>
            <a:r>
              <a:rPr lang="fr-FR" sz="1000" dirty="0"/>
              <a:t>Le monde des services était historiquement plus artisanal ; seules les meilleures organisations réussissent aujourd’hui cette industrialisation des méthodes, qui est l’enjeu de la compétitivité au XXI</a:t>
            </a:r>
            <a:r>
              <a:rPr lang="fr-FR" sz="1000" baseline="30000" dirty="0"/>
              <a:t>e</a:t>
            </a:r>
            <a:r>
              <a:rPr lang="fr-FR" sz="1000" dirty="0"/>
              <a:t> siècle.</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27</a:t>
            </a:fld>
            <a:endParaRPr lang="fr-FR" dirty="0"/>
          </a:p>
        </p:txBody>
      </p:sp>
    </p:spTree>
    <p:extLst>
      <p:ext uri="{BB962C8B-B14F-4D97-AF65-F5344CB8AC3E}">
        <p14:creationId xmlns:p14="http://schemas.microsoft.com/office/powerpoint/2010/main" val="148081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467030"/>
            <a:ext cx="5101109" cy="4819845"/>
          </a:xfrm>
        </p:spPr>
        <p:txBody>
          <a:bodyPr/>
          <a:lstStyle/>
          <a:p>
            <a:pPr>
              <a:lnSpc>
                <a:spcPct val="100000"/>
              </a:lnSpc>
            </a:pPr>
            <a:r>
              <a:rPr lang="fr-FR" sz="1000" b="1" dirty="0"/>
              <a:t>Un secteur en pleine expansion</a:t>
            </a:r>
          </a:p>
          <a:p>
            <a:pPr>
              <a:lnSpc>
                <a:spcPct val="100000"/>
              </a:lnSpc>
            </a:pPr>
            <a:r>
              <a:rPr lang="fr-FR" sz="1000" dirty="0">
                <a:ea typeface="Times New Roman" panose="02020603050405020304" pitchFamily="18" charset="0"/>
                <a:cs typeface="Arial" panose="020B0604020202020204" pitchFamily="34" charset="0"/>
              </a:rPr>
              <a:t>Le monde du service se caractérise par une grande diversité et une évolution rapide. </a:t>
            </a:r>
            <a:r>
              <a:rPr lang="fr-FR" sz="1000" b="0" dirty="0">
                <a:ea typeface="Times New Roman" panose="02020603050405020304" pitchFamily="18" charset="0"/>
                <a:cs typeface="Arial" panose="020B0604020202020204" pitchFamily="34" charset="0"/>
              </a:rPr>
              <a:t>Par exemple, être commerçant au XX</a:t>
            </a:r>
            <a:r>
              <a:rPr lang="fr-FR" sz="1000" b="0" baseline="30000" dirty="0">
                <a:ea typeface="Times New Roman" panose="02020603050405020304" pitchFamily="18" charset="0"/>
                <a:cs typeface="Arial" panose="020B0604020202020204" pitchFamily="34" charset="0"/>
              </a:rPr>
              <a:t>e</a:t>
            </a:r>
            <a:r>
              <a:rPr lang="fr-FR" sz="1000" b="0" dirty="0">
                <a:ea typeface="Times New Roman" panose="02020603050405020304" pitchFamily="18" charset="0"/>
                <a:cs typeface="Arial" panose="020B0604020202020204" pitchFamily="34" charset="0"/>
              </a:rPr>
              <a:t> siècle signifiait attirer et bien recevoir les clients dans un magasin. Au XXI</a:t>
            </a:r>
            <a:r>
              <a:rPr lang="fr-FR" sz="1000" b="0" baseline="30000" dirty="0">
                <a:ea typeface="Times New Roman" panose="02020603050405020304" pitchFamily="18" charset="0"/>
                <a:cs typeface="Arial" panose="020B0604020202020204" pitchFamily="34" charset="0"/>
              </a:rPr>
              <a:t>e</a:t>
            </a:r>
            <a:r>
              <a:rPr lang="fr-FR" sz="1000" b="0" dirty="0">
                <a:ea typeface="Times New Roman" panose="02020603050405020304" pitchFamily="18" charset="0"/>
                <a:cs typeface="Arial" panose="020B0604020202020204" pitchFamily="34" charset="0"/>
              </a:rPr>
              <a:t> siècle, le commerçant se projette chez le client : il vend à travers l’ordinateur du client et il livre chez le client. Cela change les modes de commercialisation, de communication ainsi que les supply chains.</a:t>
            </a:r>
          </a:p>
          <a:p>
            <a:pPr>
              <a:lnSpc>
                <a:spcPct val="100000"/>
              </a:lnSpc>
            </a:pPr>
            <a:r>
              <a:rPr lang="fr-FR" sz="1000" b="1" dirty="0"/>
              <a:t>Les entreprises de l’ancien monde ont des difficultés à s’adapter</a:t>
            </a:r>
          </a:p>
          <a:p>
            <a:pPr>
              <a:lnSpc>
                <a:spcPct val="100000"/>
              </a:lnSpc>
            </a:pPr>
            <a:r>
              <a:rPr lang="fr-FR" sz="1000" dirty="0">
                <a:ea typeface="Times New Roman" panose="02020603050405020304" pitchFamily="18" charset="0"/>
                <a:cs typeface="Arial" panose="020B0604020202020204" pitchFamily="34" charset="0"/>
              </a:rPr>
              <a:t>La crise du COVID a favorisé l’obligation pour les divers acteurs de travailler en réseau, par exemple, les restaurants doivent travailler avec des livreurs de repas à domicile.</a:t>
            </a:r>
          </a:p>
          <a:p>
            <a:pPr>
              <a:lnSpc>
                <a:spcPct val="100000"/>
              </a:lnSpc>
            </a:pPr>
            <a:r>
              <a:rPr lang="fr-FR" sz="1000" dirty="0"/>
              <a:t>Dans le secteur de la logistique, seuls ceux qui sont capables de développer une offre étendue et orientée client survivront.</a:t>
            </a:r>
          </a:p>
          <a:p>
            <a:pPr>
              <a:lnSpc>
                <a:spcPct val="100000"/>
              </a:lnSpc>
            </a:pPr>
            <a:r>
              <a:rPr lang="fr-FR" sz="1000" b="1" dirty="0">
                <a:ea typeface="Times New Roman" panose="02020603050405020304" pitchFamily="18" charset="0"/>
                <a:cs typeface="Arial" panose="020B0604020202020204" pitchFamily="34" charset="0"/>
              </a:rPr>
              <a:t>Mutations technologiques</a:t>
            </a:r>
          </a:p>
          <a:p>
            <a:pPr>
              <a:lnSpc>
                <a:spcPct val="100000"/>
              </a:lnSpc>
            </a:pPr>
            <a:r>
              <a:rPr lang="fr-FR" sz="1000" dirty="0">
                <a:ea typeface="Times New Roman" panose="02020603050405020304" pitchFamily="18" charset="0"/>
                <a:cs typeface="Arial" panose="020B0604020202020204" pitchFamily="34" charset="0"/>
              </a:rPr>
              <a:t>De nombreuses activités de service ont bénéficié ces dernières années des mutations technologiques qui ont permis une « production » à distance et le report sur le client d’une partie plus ou moins grande des tâches, comme dans la distribution : commandes par internet, « drive » (commande préparée par le distributeur et mise à disposition auprès du magasin ou dans un point proche du client), livraison à domicile. </a:t>
            </a:r>
            <a:r>
              <a:rPr lang="fr-FR" sz="1000" dirty="0">
                <a:effectLst/>
                <a:ea typeface="Times New Roman" panose="02020603050405020304" pitchFamily="18" charset="0"/>
                <a:cs typeface="Arial" panose="020B0604020202020204" pitchFamily="34" charset="0"/>
              </a:rPr>
              <a:t>Par exemple, Amazon a amené une vision industrielle des services.</a:t>
            </a:r>
          </a:p>
          <a:p>
            <a:pPr>
              <a:lnSpc>
                <a:spcPct val="100000"/>
              </a:lnSpc>
            </a:pPr>
            <a:r>
              <a:rPr lang="fr-FR" sz="1000" dirty="0">
                <a:ea typeface="Times New Roman" panose="02020603050405020304" pitchFamily="18" charset="0"/>
                <a:cs typeface="Arial" panose="020B0604020202020204" pitchFamily="34" charset="0"/>
              </a:rPr>
              <a:t>Nombre de </a:t>
            </a:r>
            <a:r>
              <a:rPr lang="fr-FR" sz="1000" i="1" dirty="0">
                <a:ea typeface="Times New Roman" panose="02020603050405020304" pitchFamily="18" charset="0"/>
                <a:cs typeface="Arial" panose="020B0604020202020204" pitchFamily="34" charset="0"/>
              </a:rPr>
              <a:t>start-ups</a:t>
            </a:r>
            <a:r>
              <a:rPr lang="fr-FR" sz="1000" dirty="0">
                <a:ea typeface="Times New Roman" panose="02020603050405020304" pitchFamily="18" charset="0"/>
                <a:cs typeface="Arial" panose="020B0604020202020204" pitchFamily="34" charset="0"/>
              </a:rPr>
              <a:t> sont à l’origine de ces changements.</a:t>
            </a:r>
            <a:endParaRPr lang="fr-FR" sz="1000" dirty="0">
              <a:effectLst/>
              <a:ea typeface="Times New Roman" panose="02020603050405020304" pitchFamily="18" charset="0"/>
              <a:cs typeface="Arial" panose="020B0604020202020204" pitchFamily="34" charset="0"/>
            </a:endParaRPr>
          </a:p>
          <a:p>
            <a:pPr>
              <a:lnSpc>
                <a:spcPct val="100000"/>
              </a:lnSpc>
            </a:pPr>
            <a:r>
              <a:rPr lang="fr-FR" sz="1000" b="1" dirty="0">
                <a:ea typeface="Times New Roman" panose="02020603050405020304" pitchFamily="18" charset="0"/>
                <a:cs typeface="Arial" panose="020B0604020202020204" pitchFamily="34" charset="0"/>
              </a:rPr>
              <a:t>Une nouvelle exigence pour les gestionnaires</a:t>
            </a:r>
          </a:p>
          <a:p>
            <a:pPr>
              <a:lnSpc>
                <a:spcPct val="100000"/>
              </a:lnSpc>
            </a:pPr>
            <a:r>
              <a:rPr lang="fr-FR" sz="1000" dirty="0">
                <a:ea typeface="Times New Roman" panose="02020603050405020304" pitchFamily="18" charset="0"/>
                <a:cs typeface="Arial" panose="020B0604020202020204" pitchFamily="34" charset="0"/>
              </a:rPr>
              <a:t>La gestion des activités de service pose au gestionnaire des problèmes particuliers du fait de caractéristiques spécifiques que présentent les services. Même si, pour une large part, les activités de service se rapprochent de toutes les activités économiques, elles diffèrent des activités industrielles sur un certain nombre de points. La gestion des services est souvent plus délicate que celles des activités industrielles. Cela entraîne un besoin en nouvelles compétences.</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3</a:t>
            </a:fld>
            <a:endParaRPr lang="fr-FR" dirty="0"/>
          </a:p>
        </p:txBody>
      </p:sp>
    </p:spTree>
    <p:extLst>
      <p:ext uri="{BB962C8B-B14F-4D97-AF65-F5344CB8AC3E}">
        <p14:creationId xmlns:p14="http://schemas.microsoft.com/office/powerpoint/2010/main" val="155636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14325" y="4407291"/>
            <a:ext cx="5832647" cy="5362693"/>
          </a:xfrm>
        </p:spPr>
        <p:txBody>
          <a:bodyPr/>
          <a:lstStyle/>
          <a:p>
            <a:pPr algn="l">
              <a:lnSpc>
                <a:spcPct val="100000"/>
              </a:lnSpc>
            </a:pPr>
            <a:r>
              <a:rPr lang="fr-FR" sz="1000" i="0" dirty="0">
                <a:solidFill>
                  <a:srgbClr val="000000"/>
                </a:solidFill>
                <a:effectLst/>
                <a:latin typeface="Arial" panose="020B0604020202020204" pitchFamily="34" charset="0"/>
              </a:rPr>
              <a:t>On peut classifier les activités de service selon un grand nombre de critères.</a:t>
            </a:r>
          </a:p>
          <a:p>
            <a:pPr algn="l">
              <a:lnSpc>
                <a:spcPct val="100000"/>
              </a:lnSpc>
            </a:pPr>
            <a:r>
              <a:rPr lang="fr-FR" sz="1000" b="1" i="0" dirty="0">
                <a:solidFill>
                  <a:srgbClr val="000000"/>
                </a:solidFill>
                <a:effectLst/>
                <a:latin typeface="Arial" panose="020B0604020202020204" pitchFamily="34" charset="0"/>
              </a:rPr>
              <a:t>Services non marchands et services marchands</a:t>
            </a:r>
          </a:p>
          <a:p>
            <a:pPr algn="l">
              <a:lnSpc>
                <a:spcPct val="100000"/>
              </a:lnSpc>
            </a:pPr>
            <a:r>
              <a:rPr lang="fr-FR" sz="1000" b="0" i="0" dirty="0">
                <a:solidFill>
                  <a:srgbClr val="202122"/>
                </a:solidFill>
                <a:effectLst/>
                <a:latin typeface="Arial" panose="020B0604020202020204" pitchFamily="34" charset="0"/>
              </a:rPr>
              <a:t>On distingue les services marchands, qui sont facilement accessibles sur le marché, et les services non marchands, dont l'obtention s'opère dans des cadres et selon des règles plus spécifiques.</a:t>
            </a:r>
          </a:p>
          <a:p>
            <a:pPr algn="l">
              <a:lnSpc>
                <a:spcPct val="100000"/>
              </a:lnSpc>
            </a:pPr>
            <a:r>
              <a:rPr lang="fr-FR" sz="1000" b="0" i="0" dirty="0">
                <a:solidFill>
                  <a:srgbClr val="202122"/>
                </a:solidFill>
                <a:effectLst/>
                <a:latin typeface="Arial" panose="020B0604020202020204" pitchFamily="34" charset="0"/>
              </a:rPr>
              <a:t>Les </a:t>
            </a:r>
            <a:r>
              <a:rPr lang="fr-FR" sz="1000" b="1" i="0" dirty="0">
                <a:solidFill>
                  <a:srgbClr val="202122"/>
                </a:solidFill>
                <a:effectLst/>
                <a:latin typeface="Arial" panose="020B0604020202020204" pitchFamily="34" charset="0"/>
              </a:rPr>
              <a:t>services non marchands</a:t>
            </a:r>
            <a:r>
              <a:rPr lang="fr-FR" sz="1000" b="0" i="0" dirty="0">
                <a:solidFill>
                  <a:srgbClr val="202122"/>
                </a:solidFill>
                <a:effectLst/>
                <a:latin typeface="Arial" panose="020B0604020202020204" pitchFamily="34" charset="0"/>
              </a:rPr>
              <a:t> sont des services qui sont fournis gratuitement ou à des prix qui ne sont pas économiquement significatifs. Ces activités de services se rencontrent dans les domaines de la justice, de la police, de la défense nationale, de l’éducation, de la santé publique, de l’action sociale, de l’administration. Ils incluent notamment les services fournis par les administrations publiques, et une fraction de ceux de l’économie sociale, tels que ceux fournis par des associations à but non lucratif tels les organismes caritatifs. Les prestations de ces services ne sont pas fournies contre rémunération (régime de la gratuité totale ou du paiement d'une contribution symbolique, ou par intervention d’un tiers payant).</a:t>
            </a:r>
          </a:p>
          <a:p>
            <a:pPr>
              <a:lnSpc>
                <a:spcPct val="100000"/>
              </a:lnSpc>
              <a:spcBef>
                <a:spcPts val="300"/>
              </a:spcBef>
            </a:pPr>
            <a:r>
              <a:rPr lang="fr-FR" sz="1000" b="0" i="0" dirty="0">
                <a:solidFill>
                  <a:srgbClr val="202122"/>
                </a:solidFill>
                <a:effectLst/>
                <a:latin typeface="Arial" panose="020B0604020202020204" pitchFamily="34" charset="0"/>
              </a:rPr>
              <a:t>Les </a:t>
            </a:r>
            <a:r>
              <a:rPr lang="fr-FR" sz="1000" b="1" i="0" dirty="0">
                <a:solidFill>
                  <a:srgbClr val="202122"/>
                </a:solidFill>
                <a:effectLst/>
                <a:latin typeface="Arial" panose="020B0604020202020204" pitchFamily="34" charset="0"/>
              </a:rPr>
              <a:t>services marchands</a:t>
            </a:r>
            <a:r>
              <a:rPr lang="fr-FR" sz="1000" b="0" i="0" dirty="0">
                <a:solidFill>
                  <a:srgbClr val="202122"/>
                </a:solidFill>
                <a:effectLst/>
                <a:latin typeface="Arial" panose="020B0604020202020204" pitchFamily="34" charset="0"/>
              </a:rPr>
              <a:t> sont des services payants exemples : coiffeurs, cordonniers, réparateurs, restaurants… Ces services rendus par des entreprises contre le versement d'une rémunération qui leur permet de dégager un profit. </a:t>
            </a:r>
            <a:endParaRPr lang="fr-FR" sz="1000" dirty="0">
              <a:cs typeface="Arial" panose="020B0604020202020204" pitchFamily="34" charset="0"/>
            </a:endParaRPr>
          </a:p>
          <a:p>
            <a:pPr algn="l">
              <a:lnSpc>
                <a:spcPct val="100000"/>
              </a:lnSpc>
            </a:pPr>
            <a:r>
              <a:rPr lang="fr-FR" sz="1000" b="1" i="0" dirty="0">
                <a:solidFill>
                  <a:srgbClr val="000000"/>
                </a:solidFill>
                <a:effectLst/>
                <a:latin typeface="Arial" panose="020B0604020202020204" pitchFamily="34" charset="0"/>
              </a:rPr>
              <a:t>Services à la personne ou aux biens</a:t>
            </a:r>
          </a:p>
          <a:p>
            <a:pPr algn="l">
              <a:lnSpc>
                <a:spcPct val="100000"/>
              </a:lnSpc>
            </a:pPr>
            <a:r>
              <a:rPr lang="fr-FR" sz="1000" i="0" dirty="0">
                <a:solidFill>
                  <a:srgbClr val="000000"/>
                </a:solidFill>
                <a:effectLst/>
                <a:latin typeface="Arial" panose="020B0604020202020204" pitchFamily="34" charset="0"/>
              </a:rPr>
              <a:t>Les </a:t>
            </a:r>
            <a:r>
              <a:rPr lang="fr-FR" sz="1000" b="1" i="0" dirty="0">
                <a:solidFill>
                  <a:srgbClr val="000000"/>
                </a:solidFill>
                <a:effectLst/>
                <a:latin typeface="Arial" panose="020B0604020202020204" pitchFamily="34" charset="0"/>
              </a:rPr>
              <a:t>services à la personne </a:t>
            </a:r>
            <a:r>
              <a:rPr lang="fr-FR" sz="1000" i="0" dirty="0">
                <a:solidFill>
                  <a:srgbClr val="000000"/>
                </a:solidFill>
                <a:effectLst/>
                <a:latin typeface="Arial" panose="020B0604020202020204" pitchFamily="34" charset="0"/>
              </a:rPr>
              <a:t>s’adresse au client lui-même ; par exemple services médicaux, coiffeurs, transports de personnes, restauration,,. Ils demandent un soin particulier en termes de sécurité, d’accueil, de relation avec le personnel en contact. La présence du client est indispensable.</a:t>
            </a:r>
          </a:p>
          <a:p>
            <a:pPr algn="l">
              <a:lnSpc>
                <a:spcPct val="100000"/>
              </a:lnSpc>
            </a:pPr>
            <a:r>
              <a:rPr lang="fr-FR" sz="1000" dirty="0">
                <a:solidFill>
                  <a:srgbClr val="000000"/>
                </a:solidFill>
              </a:rPr>
              <a:t>Les </a:t>
            </a:r>
            <a:r>
              <a:rPr lang="fr-FR" sz="1000" b="1" dirty="0">
                <a:solidFill>
                  <a:srgbClr val="000000"/>
                </a:solidFill>
              </a:rPr>
              <a:t>services aux biens </a:t>
            </a:r>
            <a:r>
              <a:rPr lang="fr-FR" sz="1000" dirty="0">
                <a:solidFill>
                  <a:srgbClr val="000000"/>
                </a:solidFill>
              </a:rPr>
              <a:t>sont réalisés sur des matériels : maintenance, réparation, transport de marchandises, publicité, spectacles... La présence du client peut ne pas être indispensable.</a:t>
            </a:r>
            <a:endParaRPr lang="fr-FR" sz="1000" i="0" dirty="0">
              <a:solidFill>
                <a:srgbClr val="000000"/>
              </a:solidFill>
              <a:effectLst/>
              <a:latin typeface="Arial" panose="020B0604020202020204" pitchFamily="34" charset="0"/>
            </a:endParaRPr>
          </a:p>
          <a:p>
            <a:pPr algn="l">
              <a:lnSpc>
                <a:spcPct val="100000"/>
              </a:lnSpc>
            </a:pPr>
            <a:r>
              <a:rPr lang="fr-FR" sz="1000" b="1" i="0" dirty="0">
                <a:solidFill>
                  <a:srgbClr val="000000"/>
                </a:solidFill>
                <a:effectLst/>
                <a:latin typeface="Arial" panose="020B0604020202020204" pitchFamily="34" charset="0"/>
              </a:rPr>
              <a:t>Services aux particuliers ou aux entreprises</a:t>
            </a:r>
          </a:p>
          <a:p>
            <a:pPr>
              <a:lnSpc>
                <a:spcPct val="100000"/>
              </a:lnSpc>
            </a:pPr>
            <a:r>
              <a:rPr lang="fr-FR" sz="1000" b="0" i="0" dirty="0">
                <a:solidFill>
                  <a:srgbClr val="202122"/>
                </a:solidFill>
                <a:effectLst/>
                <a:latin typeface="Arial" panose="020B0604020202020204" pitchFamily="34" charset="0"/>
              </a:rPr>
              <a:t>Certains services s’adressent aux particuliers ; il en résultera un grand nombre de clients qu’il faut traiter individuellement</a:t>
            </a:r>
            <a:r>
              <a:rPr lang="fr-FR" sz="1000" dirty="0">
                <a:solidFill>
                  <a:srgbClr val="202122"/>
                </a:solidFill>
              </a:rPr>
              <a:t>. Le service doit s’adapter aux attentes de chacun. L’ajustement </a:t>
            </a:r>
            <a:r>
              <a:rPr lang="fr-FR" sz="1000" b="0" i="0" dirty="0">
                <a:solidFill>
                  <a:srgbClr val="202122"/>
                </a:solidFill>
                <a:effectLst/>
                <a:latin typeface="Arial" panose="020B0604020202020204" pitchFamily="34" charset="0"/>
              </a:rPr>
              <a:t>charge/capacité est difficile et il se crée des files d’attentes. La perception de la qualité dépend de la motivation d’achat ; exemples : services hospitaliers vs cinémas…</a:t>
            </a:r>
          </a:p>
          <a:p>
            <a:pPr>
              <a:lnSpc>
                <a:spcPct val="100000"/>
              </a:lnSpc>
            </a:pPr>
            <a:r>
              <a:rPr lang="fr-FR" sz="1000" dirty="0">
                <a:solidFill>
                  <a:srgbClr val="202122"/>
                </a:solidFill>
              </a:rPr>
              <a:t>D’autres services s’adressent à des organisations. On est donc en face de prescripteurs ou d’acheteurs professionnels qui émettent des exigences précises (ex : délai d’intervention en maintenance). Le nombre de clients est plus réduit, les clients peuvent être suivis individuellement.</a:t>
            </a:r>
            <a:endParaRPr lang="fr-FR" sz="1000" b="0" i="0" dirty="0">
              <a:solidFill>
                <a:srgbClr val="202122"/>
              </a:solidFill>
              <a:effectLst/>
              <a:latin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FB24DE76-2517-46C3-B838-C2420CDFD667}"/>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4</a:t>
            </a:fld>
            <a:endParaRPr lang="fr-FR" dirty="0"/>
          </a:p>
        </p:txBody>
      </p:sp>
    </p:spTree>
    <p:extLst>
      <p:ext uri="{BB962C8B-B14F-4D97-AF65-F5344CB8AC3E}">
        <p14:creationId xmlns:p14="http://schemas.microsoft.com/office/powerpoint/2010/main" val="25076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42317" y="4517937"/>
            <a:ext cx="5760639" cy="4981921"/>
          </a:xfrm>
        </p:spPr>
        <p:txBody>
          <a:bodyPr/>
          <a:lstStyle/>
          <a:p>
            <a:pPr hangingPunct="0">
              <a:lnSpc>
                <a:spcPct val="100000"/>
              </a:lnSpc>
              <a:spcBef>
                <a:spcPts val="1200"/>
              </a:spcBef>
            </a:pPr>
            <a:r>
              <a:rPr lang="fr-FR" sz="1000" b="1" dirty="0">
                <a:effectLst/>
                <a:cs typeface="Arial" panose="020B0604020202020204" pitchFamily="34" charset="0"/>
              </a:rPr>
              <a:t>Service intangible ou tangible</a:t>
            </a:r>
          </a:p>
          <a:p>
            <a:pPr>
              <a:lnSpc>
                <a:spcPct val="100000"/>
              </a:lnSpc>
              <a:spcBef>
                <a:spcPts val="600"/>
              </a:spcBef>
            </a:pPr>
            <a:r>
              <a:rPr lang="fr-FR" sz="1000" dirty="0">
                <a:effectLst/>
                <a:ea typeface="Times New Roman" panose="02020603050405020304" pitchFamily="18" charset="0"/>
                <a:cs typeface="Arial" panose="020B0604020202020204" pitchFamily="34" charset="0"/>
              </a:rPr>
              <a:t>Le </a:t>
            </a:r>
            <a:r>
              <a:rPr lang="fr-FR" sz="1000" b="1" dirty="0">
                <a:effectLst/>
                <a:ea typeface="Times New Roman" panose="02020603050405020304" pitchFamily="18" charset="0"/>
                <a:cs typeface="Arial" panose="020B0604020202020204" pitchFamily="34" charset="0"/>
              </a:rPr>
              <a:t>service intangible</a:t>
            </a:r>
            <a:r>
              <a:rPr lang="fr-FR" sz="1000" dirty="0">
                <a:effectLst/>
                <a:ea typeface="Times New Roman" panose="02020603050405020304" pitchFamily="18" charset="0"/>
                <a:cs typeface="Arial" panose="020B0604020202020204" pitchFamily="34" charset="0"/>
              </a:rPr>
              <a:t>, par définition, n'est pas un bien matériel. Il ne peut être produit à l'avance. Il n'est pas transportable : il est forcément rendu en présence du client . Cette </a:t>
            </a:r>
            <a:r>
              <a:rPr lang="fr-FR" sz="1000" dirty="0">
                <a:ea typeface="Times New Roman" panose="02020603050405020304" pitchFamily="18" charset="0"/>
                <a:cs typeface="Arial" panose="020B0604020202020204" pitchFamily="34" charset="0"/>
              </a:rPr>
              <a:t>intangibilité du service entraîne de nombreuses conséquences sur l’organisation physique et humaine, sur le mode de production et la perception de la qualité.</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Le service est difficilement quantifiable. Le client ne peut comparer plusieurs services qu’en les essayant, donc en les consommant ; la mesure de la qualité de service est différente de celle de la qualité des produits. Exemples : service dans les restaurants, comptabilité, banque…</a:t>
            </a:r>
          </a:p>
          <a:p>
            <a:pPr>
              <a:lnSpc>
                <a:spcPct val="100000"/>
              </a:lnSpc>
              <a:spcBef>
                <a:spcPts val="600"/>
              </a:spcBef>
            </a:pPr>
            <a:r>
              <a:rPr lang="fr-FR" sz="1000" dirty="0">
                <a:ea typeface="Times New Roman" panose="02020603050405020304" pitchFamily="18" charset="0"/>
                <a:cs typeface="Arial" panose="020B0604020202020204" pitchFamily="34" charset="0"/>
              </a:rPr>
              <a:t>Le </a:t>
            </a:r>
            <a:r>
              <a:rPr lang="fr-FR" sz="1000" b="1" dirty="0">
                <a:ea typeface="Times New Roman" panose="02020603050405020304" pitchFamily="18" charset="0"/>
                <a:cs typeface="Arial" panose="020B0604020202020204" pitchFamily="34" charset="0"/>
              </a:rPr>
              <a:t>service tangible </a:t>
            </a:r>
            <a:r>
              <a:rPr lang="fr-FR" sz="1000" dirty="0">
                <a:ea typeface="Times New Roman" panose="02020603050405020304" pitchFamily="18" charset="0"/>
                <a:cs typeface="Arial" panose="020B0604020202020204" pitchFamily="34" charset="0"/>
              </a:rPr>
              <a:t>comprend une part de transformation ou de livraison. Il peut être au moins partiellement stockable. Les critères de qualité peuvent être plus objectifs. Dans la restauration, la confection des plats est heureusement un service tangible.</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600"/>
              </a:spcBef>
            </a:pPr>
            <a:r>
              <a:rPr lang="fr-FR" sz="1000" b="1" dirty="0">
                <a:effectLst/>
                <a:cs typeface="Arial" panose="020B0604020202020204" pitchFamily="34" charset="0"/>
              </a:rPr>
              <a:t>Un service est plus facilement copiable qu'un produit</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Les produits et les procédés peuvent donner lieu à brevets, protégeant ainsi le savoir-faire de l'entreprise contre la contrefaçon de concurrents. La plupart du temps, dans un service, il n'y a aucun élément qui soit brevetable. Si une offre de service se révèle un succès, elle peut se trouver copiée par de nouveaux concurrents. C'est pourquoi il importe de bien maîtriser et de protéger le savoir-faire du processus de production.</a:t>
            </a:r>
          </a:p>
          <a:p>
            <a:pPr hangingPunct="0">
              <a:lnSpc>
                <a:spcPct val="100000"/>
              </a:lnSpc>
              <a:spcBef>
                <a:spcPts val="1200"/>
              </a:spcBef>
            </a:pPr>
            <a:r>
              <a:rPr lang="fr-FR" sz="1000" b="1" dirty="0">
                <a:effectLst/>
                <a:cs typeface="Arial" panose="020B0604020202020204" pitchFamily="34" charset="0"/>
              </a:rPr>
              <a:t>Un service est souvent un </a:t>
            </a:r>
            <a:r>
              <a:rPr lang="fr-FR" sz="1000" b="1" i="1" dirty="0">
                <a:effectLst/>
                <a:cs typeface="Arial" panose="020B0604020202020204" pitchFamily="34" charset="0"/>
              </a:rPr>
              <a:t>package</a:t>
            </a:r>
            <a:endParaRPr lang="fr-FR" sz="1000" b="1" dirty="0">
              <a:effectLst/>
              <a:cs typeface="Arial" panose="020B0604020202020204" pitchFamily="34" charset="0"/>
            </a:endParaRP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Bien souvent, l'offre de service comprend plusieurs services élémentaires, par exemple, un hôtel-restaurant propose l'hébergement, la restauration, le bar et divers autres services complémentaires (blanchisserie, etc.). Le gestionnaire de l'activité de services doit donc gérer plusieurs services très différents du point de vue des équipements, des qualifications de personnel, des attentes de clients. Ces différents services peuvent créer des interactions positives (apports de clientèles) ou négatives (la qualité de chaque service se répercute sur les autres).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Par exemple, dans les enquêtes de satisfaction patient à l’hôpital, le plus important, ce n’est pas la qualité du chirurgien (le patient est endormi au bloc)…. mais celle de son plateau-repas…</a:t>
            </a:r>
          </a:p>
          <a:p>
            <a:pPr>
              <a:lnSpc>
                <a:spcPct val="100000"/>
              </a:lnSpc>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3183D52E-48C1-47D6-9A67-26101EAAF424}"/>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5</a:t>
            </a:fld>
            <a:endParaRPr lang="fr-FR" dirty="0"/>
          </a:p>
        </p:txBody>
      </p:sp>
    </p:spTree>
    <p:extLst>
      <p:ext uri="{BB962C8B-B14F-4D97-AF65-F5344CB8AC3E}">
        <p14:creationId xmlns:p14="http://schemas.microsoft.com/office/powerpoint/2010/main" val="297179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14325" y="4355405"/>
            <a:ext cx="5616624" cy="5176739"/>
          </a:xfrm>
        </p:spPr>
        <p:txBody>
          <a:bodyPr/>
          <a:lstStyle/>
          <a:p>
            <a:pPr hangingPunct="0">
              <a:lnSpc>
                <a:spcPct val="100000"/>
              </a:lnSpc>
              <a:spcBef>
                <a:spcPts val="600"/>
              </a:spcBef>
            </a:pPr>
            <a:r>
              <a:rPr lang="fr-FR" sz="1000" b="1" dirty="0">
                <a:effectLst/>
                <a:ea typeface="Times New Roman" panose="02020603050405020304" pitchFamily="18" charset="0"/>
                <a:cs typeface="Arial" panose="020B0604020202020204" pitchFamily="34" charset="0"/>
              </a:rPr>
              <a:t>Production et consommation simultanées</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production et la consommation du service sont parfois nécessairement simultanées . On peut aussi dire qu’il y a une « péremption » immédiate du service. Il n'est donc pas possible de stocker de la production pour qu'elle soit consommée ultérieurement. On peut dire que la capacité de production est périssable.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Cette caractéristique posera de délicats problèmes d'ajustement de la charge à la capacité de production de service . Si la capacité de production est supérieure à la demande, il en résultera un manque à gagner et une baisse de la rentabilité. Si la charge est supérieure à la capacité, on ne pourra traiter les clients que dans la limite de la capacité et on devra refuser des clients, ce qui constitue aussi un manque à gagner. Le seul ajustement qui peut intervenir est la création de files d'attente. Il en résulte une dégradation de la qualité perçue du service.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Par exemple, il n'est pas possible de stocker des places d'avion. Si le nombre de passagers est inférieur à la capacité de l'avion, la compagnie supportera néanmoins les frais du vol et aura des revenus inférieurs à ceux qu'elle peut espérer. A l'inverse, si le nombre de clients est supérieur à la capacité de l'avion, elle devra refuser des clients et supportera un manque à gagner.</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Autre exemple, dans un salon de coiffure, le personnel attend les clients. S'il ne vient aucun client pendant un certain temps, la capacité de production de service est perdue. S'il vient beaucoup de clients, certains doivent attendre mais il n'est pas possible de réutiliser lors de la pointe de demande les capacités de production inutilisées précédemment.</a:t>
            </a:r>
          </a:p>
          <a:p>
            <a:pPr hangingPunct="0">
              <a:lnSpc>
                <a:spcPct val="100000"/>
              </a:lnSpc>
              <a:spcBef>
                <a:spcPts val="600"/>
              </a:spcBef>
            </a:pPr>
            <a:r>
              <a:rPr lang="fr-FR" sz="1000" b="1" dirty="0">
                <a:effectLst/>
                <a:ea typeface="Times New Roman" panose="02020603050405020304" pitchFamily="18" charset="0"/>
                <a:cs typeface="Arial" panose="020B0604020202020204" pitchFamily="34" charset="0"/>
              </a:rPr>
              <a:t>L’ajustement charge-capacité</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L'ajustement de la charge à la capacité de production est une des clés du succès des entreprises de service. Dans la mesure du possible, il convient de prévoir la demande pour mettre en place au bon moment les ressources requises.</a:t>
            </a:r>
          </a:p>
          <a:p>
            <a:pPr hangingPunct="0">
              <a:lnSpc>
                <a:spcPct val="100000"/>
              </a:lnSpc>
              <a:spcBef>
                <a:spcPts val="600"/>
              </a:spcBef>
            </a:pPr>
            <a:r>
              <a:rPr lang="fr-FR" sz="1000" dirty="0">
                <a:ea typeface="Times New Roman" panose="02020603050405020304" pitchFamily="18" charset="0"/>
                <a:cs typeface="Arial" panose="020B0604020202020204" pitchFamily="34" charset="0"/>
              </a:rPr>
              <a:t>Les nouvelles technologies peuvent, dans certains secteurs, faciliter cet ajustement en substituant des « machines » au personnel : par exemple, réservations de voyages, banques à distance, MOOC dans l’enseignement…</a:t>
            </a:r>
            <a:r>
              <a:rPr lang="fr-FR" sz="1000" dirty="0">
                <a:effectLst/>
                <a:ea typeface="Times New Roman" panose="02020603050405020304" pitchFamily="18" charset="0"/>
                <a:cs typeface="Arial" panose="020B0604020202020204" pitchFamily="34" charset="0"/>
              </a:rPr>
              <a:t> </a:t>
            </a:r>
          </a:p>
          <a:p>
            <a:pPr>
              <a:lnSpc>
                <a:spcPct val="100000"/>
              </a:lnSpc>
              <a:spcBef>
                <a:spcPts val="600"/>
              </a:spcBef>
            </a:pPr>
            <a:r>
              <a:rPr lang="fr-FR" sz="1000" dirty="0">
                <a:effectLst/>
                <a:ea typeface="Times New Roman" panose="02020603050405020304" pitchFamily="18" charset="0"/>
                <a:cs typeface="Arial" panose="020B0604020202020204" pitchFamily="34" charset="0"/>
              </a:rPr>
              <a:t>Alors que l’entreprise manufacturière utilise allègrement les stocks intermédiaires pour rendre sa production performante, dans l’entreprise de service une charge supérieure à la capacité à tout instant entraîne des attentes qui sont mal perçues par les clients. </a:t>
            </a:r>
          </a:p>
        </p:txBody>
      </p:sp>
      <p:sp>
        <p:nvSpPr>
          <p:cNvPr id="4" name="Espace réservé du numéro de diapositive 1">
            <a:extLst>
              <a:ext uri="{FF2B5EF4-FFF2-40B4-BE49-F238E27FC236}">
                <a16:creationId xmlns:a16="http://schemas.microsoft.com/office/drawing/2014/main" id="{990169A1-5FCA-4A2F-B4A1-38335FCEFBEE}"/>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6</a:t>
            </a:fld>
            <a:endParaRPr lang="fr-FR" dirty="0"/>
          </a:p>
        </p:txBody>
      </p:sp>
    </p:spTree>
    <p:extLst>
      <p:ext uri="{BB962C8B-B14F-4D97-AF65-F5344CB8AC3E}">
        <p14:creationId xmlns:p14="http://schemas.microsoft.com/office/powerpoint/2010/main" val="426404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14326" y="4469865"/>
            <a:ext cx="5472608" cy="5171369"/>
          </a:xfrm>
        </p:spPr>
        <p:txBody>
          <a:bodyPr/>
          <a:lstStyle/>
          <a:p>
            <a:pPr hangingPunct="0">
              <a:lnSpc>
                <a:spcPct val="100000"/>
              </a:lnSpc>
              <a:spcBef>
                <a:spcPts val="600"/>
              </a:spcBef>
            </a:pPr>
            <a:r>
              <a:rPr lang="fr-FR" sz="1000" b="1" dirty="0">
                <a:effectLst/>
                <a:ea typeface="Times New Roman" panose="02020603050405020304" pitchFamily="18" charset="0"/>
                <a:cs typeface="Arial" panose="020B0604020202020204" pitchFamily="34" charset="0"/>
              </a:rPr>
              <a:t>La part de main-d’œuvre est souvent importante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Une bonne part du service est rendu par du personnel et ce, quels que soient les secteurs de service. Il n'est souvent pas possible de substituer des machines à la main-d'œuvre. Par exemple, on ne peut couper les cheveux au moyen d'une machine automatique. De plus, dans de nombreuses activités de service, le client achète le contact avec des personnes. Le remplacement de personnel par des machines peut conduire à une dégradation de la qualité de service. </a:t>
            </a:r>
            <a:r>
              <a:rPr lang="fr-FR" sz="1000" dirty="0">
                <a:ea typeface="Times New Roman" panose="02020603050405020304" pitchFamily="18" charset="0"/>
                <a:cs typeface="Arial" panose="020B0604020202020204" pitchFamily="34" charset="0"/>
              </a:rPr>
              <a:t>La révolution internet a modifié profondément le besoin de main-d’œuvre pour nombre de services.</a:t>
            </a:r>
            <a:endParaRPr lang="fr-FR" sz="1000" dirty="0">
              <a:effectLst/>
              <a:ea typeface="Times New Roman" panose="02020603050405020304" pitchFamily="18" charset="0"/>
              <a:cs typeface="Arial" panose="020B0604020202020204" pitchFamily="34" charset="0"/>
            </a:endParaRPr>
          </a:p>
          <a:p>
            <a:pPr hangingPunct="0">
              <a:lnSpc>
                <a:spcPct val="100000"/>
              </a:lnSpc>
              <a:spcBef>
                <a:spcPts val="600"/>
              </a:spcBef>
            </a:pPr>
            <a:r>
              <a:rPr lang="fr-FR" sz="1000" b="1" dirty="0">
                <a:effectLst/>
                <a:cs typeface="Arial" panose="020B0604020202020204" pitchFamily="34" charset="0"/>
              </a:rPr>
              <a:t>Il y a souvent contact direct entre une partie du personnel et le client</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Alors que dans l'industrie, il y a séparation claire entre les producteurs et les vendeurs, dans les services, une partie de la production doit être faite en présence du client voire en intervenant sur le client. Il y a donc nécessairement un contact direct entre une partie du personnel et le client. Cela pose des problèmes de sélection d'un personnel qui doit allier des qualités relatives à la production et des qualités commerciales .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qualité perçue par le client est dans une large mesure conditionnée par la qualité et la formation du personnel qu'il aura en face de lui.  Le contrôle du personnel, nécessairement réparti sur les sites de production, est plus difficile du fait de son éloignement de la direction (sauf à installer des dispositifs électroniques de surveillance, par exemple, géolocalisation des camions pour surveiller les chauffeurs).</a:t>
            </a:r>
          </a:p>
          <a:p>
            <a:pPr hangingPunct="0">
              <a:lnSpc>
                <a:spcPct val="100000"/>
              </a:lnSpc>
              <a:spcBef>
                <a:spcPts val="600"/>
              </a:spcBef>
            </a:pPr>
            <a:r>
              <a:rPr lang="fr-FR" sz="1000" b="1" dirty="0">
                <a:effectLst/>
                <a:cs typeface="Arial" panose="020B0604020202020204" pitchFamily="34" charset="0"/>
              </a:rPr>
              <a:t>Le client participe souvent à la production du service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Dans un certain nombre d'activités de service, le client participe à la production du service. C'est par exemple le cas dans les activités en libre service (supermarchés, restaurants self-service, distributeurs automatiques de billets, commandes par internet, etc.). La part de production réalisée par le client peut être plus ou moins grande selon la définition de l'offre.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Cette caractéristique, que l'on trouve rarement dans les biens industriels (sauf montage de kits) présente des avantages et des inconvénients : le client apporte sa force de production au moment et à l'endroit où l'on en a besoin mais, à l'inverse, il doit être "éduqué"  pour bien remplir sa part de production et la qualité du service peut s'en ressentir (exemple, montage des meubles IKEA par le client).</a:t>
            </a:r>
          </a:p>
          <a:p>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E3548664-5EBB-43C3-AFB5-FC4D6B80EAD6}"/>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7</a:t>
            </a:fld>
            <a:endParaRPr lang="fr-FR" dirty="0"/>
          </a:p>
        </p:txBody>
      </p:sp>
    </p:spTree>
    <p:extLst>
      <p:ext uri="{BB962C8B-B14F-4D97-AF65-F5344CB8AC3E}">
        <p14:creationId xmlns:p14="http://schemas.microsoft.com/office/powerpoint/2010/main" val="51349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700074" y="4456658"/>
            <a:ext cx="5245125" cy="5269953"/>
          </a:xfrm>
        </p:spPr>
        <p:txBody>
          <a:bodyPr/>
          <a:lstStyle/>
          <a:p>
            <a:pPr hangingPunct="0">
              <a:lnSpc>
                <a:spcPct val="100000"/>
              </a:lnSpc>
              <a:spcBef>
                <a:spcPts val="1200"/>
              </a:spcBef>
            </a:pPr>
            <a:r>
              <a:rPr lang="fr-FR" sz="1000" b="1" dirty="0">
                <a:effectLst/>
                <a:cs typeface="Arial" panose="020B0604020202020204" pitchFamily="34" charset="0"/>
              </a:rPr>
              <a:t>La part des coûts fixes est souvent prépondérante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On a souvent tendance à penser que c'est dans l'industrie que l'on rencontre les plus gros investissements. Cela est vrai dans un certain nombre de secteurs de l'économie. Mais de nombreux services ont une structure de coût qui s'apparente à celle de l'industrie lourde.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Un exemple : l’hôtellerie. La part des coûts fixes est prépondérante, les coûts variables sont relativement faibles. Cela est vrai bien que le service demande souvent beaucoup de main-d'œuvre car le personnel doit être présent même s'il ne se présente pas de client. Les coûts de personnel sont donc, pour une part, relativement indépendants de la charge de travail. </a:t>
            </a:r>
          </a:p>
          <a:p>
            <a:pPr hangingPunct="0">
              <a:lnSpc>
                <a:spcPct val="100000"/>
              </a:lnSpc>
              <a:spcBef>
                <a:spcPts val="300"/>
              </a:spcBef>
            </a:pPr>
            <a:r>
              <a:rPr lang="fr-FR" sz="1000" b="1" dirty="0">
                <a:effectLst/>
                <a:cs typeface="Arial" panose="020B0604020202020204" pitchFamily="34" charset="0"/>
              </a:rPr>
              <a:t>Les économies d'échelle sont limitées</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Dans l'industrie, la constitution de grandes unités de production permet de réaliser des économies d'échelle du fait que les frais fixes n'augmentent pas en proportion de la taille des unités. Il est, d'autre part, possible de substituer des équipements automatiques à la main-d'œuvre. Le développement des transports permet de distribuer des produits fabriqués en un seul lieu sur des lieux de consommation très répartis géographiquement.</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Dans les services, nous avons vu que la production doit être située pour une part importante sur le lieu de consommation. Il n'est donc pas possible de concentrer la production.  D'autre part, la main-d'œuvre est le facteur de production prépondérant et, sur ce facteur, toute augmentation de la productivité se traduit par une diminution de la qualité perçue par le client. C'est pourquoi, la constitution de grandes unités de production de service n'apporte que peu de gains de productivité et se fait au détriment de la qualité. </a:t>
            </a:r>
          </a:p>
          <a:p>
            <a:pPr hangingPunct="0">
              <a:lnSpc>
                <a:spcPct val="100000"/>
              </a:lnSpc>
              <a:spcBef>
                <a:spcPts val="600"/>
              </a:spcBef>
            </a:pPr>
            <a:r>
              <a:rPr lang="fr-FR" sz="1000" dirty="0">
                <a:ea typeface="Times New Roman" panose="02020603050405020304" pitchFamily="18" charset="0"/>
                <a:cs typeface="Arial" panose="020B0604020202020204" pitchFamily="34" charset="0"/>
              </a:rPr>
              <a:t>Depuis 10 ans, une révolution est en marche, menée par des entreprises comme Amazon ou Google, qui, au travers d’une vision mondiale de leur système d’information et du traitement massif de données, ont ouvert de nouvelles voies de rentabilité et de service aux clients finaux. Cela nécessite des investissements massifs et ne sont accessibles qu’à des entreprises de taille mondiale.</a:t>
            </a:r>
            <a:endParaRPr lang="fr-FR" sz="1000" dirty="0">
              <a:effectLst/>
              <a:ea typeface="Times New Roman" panose="02020603050405020304" pitchFamily="18" charset="0"/>
              <a:cs typeface="Arial" panose="020B0604020202020204" pitchFamily="34" charset="0"/>
            </a:endParaRPr>
          </a:p>
          <a:p>
            <a:pPr>
              <a:lnSpc>
                <a:spcPct val="100000"/>
              </a:lnSpc>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EC7CC377-97DF-4935-8451-94C366265A79}"/>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8</a:t>
            </a:fld>
            <a:endParaRPr lang="fr-FR" dirty="0"/>
          </a:p>
        </p:txBody>
      </p:sp>
    </p:spTree>
    <p:extLst>
      <p:ext uri="{BB962C8B-B14F-4D97-AF65-F5344CB8AC3E}">
        <p14:creationId xmlns:p14="http://schemas.microsoft.com/office/powerpoint/2010/main" val="190021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469865"/>
            <a:ext cx="4873625" cy="5307548"/>
          </a:xfrm>
        </p:spPr>
        <p:txBody>
          <a:bodyPr/>
          <a:lstStyle/>
          <a:p>
            <a:pPr hangingPunct="0">
              <a:lnSpc>
                <a:spcPct val="100000"/>
              </a:lnSpc>
              <a:spcBef>
                <a:spcPts val="1200"/>
              </a:spcBef>
            </a:pPr>
            <a:r>
              <a:rPr lang="fr-FR" sz="1000" b="1" dirty="0">
                <a:effectLst/>
                <a:cs typeface="Arial" panose="020B0604020202020204" pitchFamily="34" charset="0"/>
              </a:rPr>
              <a:t>Le service tangible doit être rendu là où se trouve le client ou l’objet du service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Le service, immatériel, n'est pas transportable. Il ne peut donc être rendu qu’au plus près du client ou de l’objet du service. Cela va donc impliquer de mettre en place des capacités de service sur les lieux de consommation ou de déplacer les moyens de production (déplacement d’un réparateur par exemple).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L'augmentation de l'activité passe souvent par une multiplication des points de production-consommation de service (agences, chaînes de restaurant…) ou par des tournées de livraison ou de collecte.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Autre conséquence : on ne pourra choisir les implantations selon les lieux qui permettraient de minimiser les coûts de production (comme on peut le faire pour la production des biens). Ces services ne sont pas délocalisables. Les lieux de production sont imposés par les lieux de consommation. </a:t>
            </a:r>
          </a:p>
          <a:p>
            <a:pPr hangingPunct="0">
              <a:lnSpc>
                <a:spcPct val="100000"/>
              </a:lnSpc>
              <a:spcBef>
                <a:spcPts val="600"/>
              </a:spcBef>
            </a:pPr>
            <a:r>
              <a:rPr lang="fr-FR" sz="1000" dirty="0">
                <a:ea typeface="Times New Roman" panose="02020603050405020304" pitchFamily="18" charset="0"/>
                <a:cs typeface="Arial" panose="020B0604020202020204" pitchFamily="34" charset="0"/>
              </a:rPr>
              <a:t>En revanche, pour les services intangibles, il est possible, via internet, de rendre le service à distance. Il y a eu ces derniers mois, un essor considérable de tels services : enseignement en distanciel, consultations médicales, télédiagnostics…</a:t>
            </a:r>
          </a:p>
          <a:p>
            <a:pPr hangingPunct="0">
              <a:lnSpc>
                <a:spcPct val="100000"/>
              </a:lnSpc>
              <a:spcBef>
                <a:spcPts val="600"/>
              </a:spcBef>
            </a:pPr>
            <a:r>
              <a:rPr lang="fr-FR" sz="1000" dirty="0">
                <a:ea typeface="Times New Roman" panose="02020603050405020304" pitchFamily="18" charset="0"/>
                <a:cs typeface="Arial" panose="020B0604020202020204" pitchFamily="34" charset="0"/>
              </a:rPr>
              <a:t>Les télécommunications ont permis des délocalisations aussi bien pour des opérations d’interface (centres d’appels délocalisés au Maroc) que de support (traitement des comptabilités des grandes entreprises en Inde). </a:t>
            </a:r>
          </a:p>
          <a:p>
            <a:pPr hangingPunct="0">
              <a:lnSpc>
                <a:spcPct val="100000"/>
              </a:lnSpc>
              <a:spcBef>
                <a:spcPts val="600"/>
              </a:spcBef>
            </a:pPr>
            <a:r>
              <a:rPr lang="fr-FR" sz="1000" b="1" dirty="0">
                <a:effectLst/>
                <a:cs typeface="Arial" panose="020B0604020202020204" pitchFamily="34" charset="0"/>
              </a:rPr>
              <a:t>Le service comprend parfois une part de fabrication</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Lors de la délivrance d'un service, il y a souvent une part de fourniture de produits. Dans un restaurant, on donne aux clients de la nourriture. Les produits délivrés aux clients peuvent être simplement distribués ou subissent une part de transformation. Dans un entrepôt, les produits peuvent bénéficier d’une personnalisation finale avant emballage. Dans une banque, dans le traitement des chèques, une part du travail relève des techniques classiques de fabrication. </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Dans certains cas, il peut y avoir stockage d'une partie des produits (produits ou dossiers en attente).</a:t>
            </a:r>
          </a:p>
          <a:p>
            <a:pPr>
              <a:lnSpc>
                <a:spcPct val="100000"/>
              </a:lnSpc>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23B190A2-93AB-4933-927C-6A4AC60C9D42}"/>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9</a:t>
            </a:fld>
            <a:endParaRPr lang="fr-FR" dirty="0"/>
          </a:p>
        </p:txBody>
      </p:sp>
    </p:spTree>
    <p:extLst>
      <p:ext uri="{BB962C8B-B14F-4D97-AF65-F5344CB8AC3E}">
        <p14:creationId xmlns:p14="http://schemas.microsoft.com/office/powerpoint/2010/main" val="179055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8661A-3D81-40D1-A8E6-F1D47E5C505A}"/>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9EABCD-DC70-41C3-864C-FDBAAF0999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5121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D0C65-4470-46DA-90BD-FA0726EA9B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1B9571B-2E01-47F6-8E0D-3A863DE139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16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A5E4BF-A18D-4061-B8D1-97D229EAB801}"/>
              </a:ext>
            </a:extLst>
          </p:cNvPr>
          <p:cNvSpPr>
            <a:spLocks noGrp="1"/>
          </p:cNvSpPr>
          <p:nvPr>
            <p:ph type="title" orient="vert"/>
          </p:nvPr>
        </p:nvSpPr>
        <p:spPr>
          <a:xfrm>
            <a:off x="6496050" y="990600"/>
            <a:ext cx="18097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FE6386-0C45-4FE7-AD1B-E033B0AEF915}"/>
              </a:ext>
            </a:extLst>
          </p:cNvPr>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1188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1F1C1-C5E5-4B22-BC2B-D5D1E463E3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65A1A4-81D5-4F9D-9E94-9CC78E8B12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905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CCB28-016E-4B0D-888E-308C6EA2AC83}"/>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43D139-C9D4-48E7-892E-7BD947B70F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Tree>
    <p:extLst>
      <p:ext uri="{BB962C8B-B14F-4D97-AF65-F5344CB8AC3E}">
        <p14:creationId xmlns:p14="http://schemas.microsoft.com/office/powerpoint/2010/main" val="221895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4270B-8EE8-40B1-9B36-7A351A46F4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893830-62FB-4FDE-BB53-5917A45C5E42}"/>
              </a:ext>
            </a:extLst>
          </p:cNvPr>
          <p:cNvSpPr>
            <a:spLocks noGrp="1"/>
          </p:cNvSpPr>
          <p:nvPr>
            <p:ph sz="half" idx="1"/>
          </p:nvPr>
        </p:nvSpPr>
        <p:spPr>
          <a:xfrm>
            <a:off x="1066800" y="1676400"/>
            <a:ext cx="35052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ED8139-D0B4-4097-8D01-40034B2A4A91}"/>
              </a:ext>
            </a:extLst>
          </p:cNvPr>
          <p:cNvSpPr>
            <a:spLocks noGrp="1"/>
          </p:cNvSpPr>
          <p:nvPr>
            <p:ph sz="half" idx="2"/>
          </p:nvPr>
        </p:nvSpPr>
        <p:spPr>
          <a:xfrm>
            <a:off x="4724400" y="1676400"/>
            <a:ext cx="35052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807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40EC-7362-403E-A3FF-178302803C56}"/>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98B4B7-E57C-40CC-A096-9230C343B0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92E6C0-BE6E-46A0-9659-8D77FCA5DB4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B0B2F7-C58E-46F7-B063-089081460E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647D9E-7056-46FA-8F0A-F866ADD67F24}"/>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671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7903E-D86D-4D88-876A-FE5D114ABEC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6785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4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F7B4A-D862-4B94-8083-B64EB8B613D2}"/>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5BD5F67-6003-4706-A7A1-0EF600E25F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E53DAB-193A-4C8A-8745-A271A42AE4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32002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28F70-532C-4F16-B081-9DFA84F8E163}"/>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E08883-3E70-403A-BB0D-906ADCE3E3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A786058-FA74-40EF-8300-8509AEB913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71496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6958EB84-80A1-4FE0-A62D-0E2175127DC9}"/>
              </a:ext>
            </a:extLst>
          </p:cNvPr>
          <p:cNvSpPr>
            <a:spLocks noGrp="1" noChangeArrowheads="1"/>
          </p:cNvSpPr>
          <p:nvPr>
            <p:ph type="title"/>
          </p:nvPr>
        </p:nvSpPr>
        <p:spPr bwMode="auto">
          <a:xfrm>
            <a:off x="1066800" y="9906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56324" name="Rectangle 4">
            <a:extLst>
              <a:ext uri="{FF2B5EF4-FFF2-40B4-BE49-F238E27FC236}">
                <a16:creationId xmlns:a16="http://schemas.microsoft.com/office/drawing/2014/main" id="{AC6EF466-5123-4B75-9B2D-3335730DBA90}"/>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6327" name="Rectangle 7">
            <a:extLst>
              <a:ext uri="{FF2B5EF4-FFF2-40B4-BE49-F238E27FC236}">
                <a16:creationId xmlns:a16="http://schemas.microsoft.com/office/drawing/2014/main" id="{02E75FFD-E660-4864-A651-1873ED2B7485}"/>
              </a:ext>
            </a:extLst>
          </p:cNvPr>
          <p:cNvSpPr>
            <a:spLocks noChangeArrowheads="1"/>
          </p:cNvSpPr>
          <p:nvPr/>
        </p:nvSpPr>
        <p:spPr bwMode="auto">
          <a:xfrm>
            <a:off x="1143000" y="228600"/>
            <a:ext cx="73914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lIns="90488" tIns="44450" rIns="90488" bIns="44450">
            <a:spAutoFit/>
          </a:bodyPr>
          <a:lstStyle/>
          <a:p>
            <a:pPr algn="r">
              <a:spcBef>
                <a:spcPct val="50000"/>
              </a:spcBef>
            </a:pPr>
            <a:r>
              <a:rPr lang="fr-FR" altLang="fr-FR" sz="2800" i="1" dirty="0">
                <a:solidFill>
                  <a:srgbClr val="003399"/>
                </a:solidFill>
                <a:latin typeface="Tahoma" panose="020B0604030504040204" pitchFamily="34" charset="0"/>
              </a:rPr>
              <a:t>La production de services</a:t>
            </a:r>
            <a:endParaRPr lang="fr-FR" altLang="fr-FR" sz="2800" i="1" dirty="0">
              <a:solidFill>
                <a:srgbClr val="003399"/>
              </a:solidFill>
              <a:effectLst>
                <a:outerShdw blurRad="38100" dist="38100" dir="2700000" algn="tl">
                  <a:srgbClr val="C0C0C0"/>
                </a:outerShdw>
              </a:effectLst>
              <a:latin typeface="Tahoma" panose="020B0604030504040204" pitchFamily="34" charset="0"/>
            </a:endParaRPr>
          </a:p>
        </p:txBody>
      </p:sp>
      <p:sp>
        <p:nvSpPr>
          <p:cNvPr id="5" name="Espace réservé du numéro de diapositive 1">
            <a:extLst>
              <a:ext uri="{FF2B5EF4-FFF2-40B4-BE49-F238E27FC236}">
                <a16:creationId xmlns:a16="http://schemas.microsoft.com/office/drawing/2014/main" id="{71C7C5A4-CF8C-4AC3-AF43-9E23826417C1}"/>
              </a:ext>
            </a:extLst>
          </p:cNvPr>
          <p:cNvSpPr>
            <a:spLocks noGrp="1"/>
          </p:cNvSpPr>
          <p:nvPr>
            <p:ph type="sldNum" sz="quarter" idx="4"/>
          </p:nvPr>
        </p:nvSpPr>
        <p:spPr>
          <a:xfrm>
            <a:off x="6229508" y="6340707"/>
            <a:ext cx="2879725" cy="490538"/>
          </a:xfrm>
          <a:prstGeom prst="rect">
            <a:avLst/>
          </a:prstGeom>
        </p:spPr>
        <p:txBody>
          <a:bodyPr vert="horz" lIns="91440" tIns="45720" rIns="91440" bIns="45720" rtlCol="0" anchor="b"/>
          <a:lstStyle>
            <a:lvl1pPr algn="r">
              <a:defRPr sz="1200">
                <a:solidFill>
                  <a:srgbClr val="000000"/>
                </a:solidFill>
              </a:defRPr>
            </a:lvl1pPr>
          </a:lstStyle>
          <a:p>
            <a:fld id="{30AE25AD-7C09-4F96-8283-25A241925B21}" type="slidenum">
              <a:rPr lang="fr-FR" smtClean="0"/>
              <a:pPr/>
              <a:t>‹N°›</a:t>
            </a:fld>
            <a:endParaRPr lang="fr-FR"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r" rtl="0" eaLnBrk="0" fontAlgn="base" hangingPunct="0">
        <a:lnSpc>
          <a:spcPct val="90000"/>
        </a:lnSpc>
        <a:spcBef>
          <a:spcPct val="0"/>
        </a:spcBef>
        <a:spcAft>
          <a:spcPct val="0"/>
        </a:spcAft>
        <a:defRPr sz="2800" b="1" kern="1200">
          <a:solidFill>
            <a:srgbClr val="339933"/>
          </a:solidFill>
          <a:latin typeface="+mj-lt"/>
          <a:ea typeface="+mj-ea"/>
          <a:cs typeface="+mj-cs"/>
        </a:defRPr>
      </a:lvl1pPr>
      <a:lvl2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2pPr>
      <a:lvl3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3pPr>
      <a:lvl4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4pPr>
      <a:lvl5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rgbClr val="0033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15.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1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48FC687-08FD-4265-939B-472173C24F09}"/>
              </a:ext>
            </a:extLst>
          </p:cNvPr>
          <p:cNvSpPr>
            <a:spLocks noGrp="1"/>
          </p:cNvSpPr>
          <p:nvPr>
            <p:ph type="dt" sz="half" idx="4294967295"/>
          </p:nvPr>
        </p:nvSpPr>
        <p:spPr>
          <a:xfrm>
            <a:off x="7131050" y="6553200"/>
            <a:ext cx="1905000" cy="228600"/>
          </a:xfrm>
          <a:prstGeom prst="rect">
            <a:avLst/>
          </a:prstGeom>
        </p:spPr>
        <p:txBody>
          <a:bodyPr/>
          <a:lstStyle/>
          <a:p>
            <a:fld id="{779E2988-DCBA-4B26-B719-0C17A5352DC2}" type="datetime1">
              <a:rPr lang="fr-FR" altLang="fr-FR"/>
              <a:pPr/>
              <a:t>01/03/2021</a:t>
            </a:fld>
            <a:endParaRPr lang="fr-FR" altLang="fr-FR" dirty="0"/>
          </a:p>
        </p:txBody>
      </p:sp>
      <p:sp>
        <p:nvSpPr>
          <p:cNvPr id="5122" name="Rectangle 2">
            <a:extLst>
              <a:ext uri="{FF2B5EF4-FFF2-40B4-BE49-F238E27FC236}">
                <a16:creationId xmlns:a16="http://schemas.microsoft.com/office/drawing/2014/main" id="{992C0B39-B13F-416F-B1BE-CD7609ED1D99}"/>
              </a:ext>
            </a:extLst>
          </p:cNvPr>
          <p:cNvSpPr>
            <a:spLocks noGrp="1" noChangeArrowheads="1"/>
          </p:cNvSpPr>
          <p:nvPr>
            <p:ph type="ctrTitle"/>
          </p:nvPr>
        </p:nvSpPr>
        <p:spPr>
          <a:xfrm>
            <a:off x="685800" y="2286000"/>
            <a:ext cx="7772400" cy="1143000"/>
          </a:xfrm>
          <a:noFill/>
          <a:ln/>
          <a:extLst>
            <a:ext uri="{91240B29-F687-4F45-9708-019B960494DF}">
              <a14:hiddenLine xmlns:a14="http://schemas.microsoft.com/office/drawing/2010/main" w="12699">
                <a:solidFill>
                  <a:schemeClr val="tx1"/>
                </a:solidFill>
                <a:miter lim="800000"/>
                <a:headEnd/>
                <a:tailEnd/>
              </a14:hiddenLine>
            </a:ext>
          </a:extLst>
        </p:spPr>
        <p:txBody>
          <a:bodyPr anchor="ctr"/>
          <a:lstStyle/>
          <a:p>
            <a:r>
              <a:rPr lang="fr-FR" altLang="fr-FR" sz="2800" dirty="0"/>
              <a:t>La production de services</a:t>
            </a:r>
          </a:p>
        </p:txBody>
      </p:sp>
      <p:sp>
        <p:nvSpPr>
          <p:cNvPr id="5123" name="Rectangle 3">
            <a:extLst>
              <a:ext uri="{FF2B5EF4-FFF2-40B4-BE49-F238E27FC236}">
                <a16:creationId xmlns:a16="http://schemas.microsoft.com/office/drawing/2014/main" id="{75198FDC-C129-4381-9330-EBE196056451}"/>
              </a:ext>
            </a:extLst>
          </p:cNvPr>
          <p:cNvSpPr>
            <a:spLocks noGrp="1" noChangeArrowheads="1"/>
          </p:cNvSpPr>
          <p:nvPr>
            <p:ph type="subTitle" idx="1"/>
          </p:nvPr>
        </p:nvSpPr>
        <p:spPr>
          <a:xfrm>
            <a:off x="1371600" y="3886200"/>
            <a:ext cx="6400800" cy="1752600"/>
          </a:xfrm>
          <a:ln/>
          <a:extLst>
            <a:ext uri="{91240B29-F687-4F45-9708-019B960494DF}">
              <a14:hiddenLine xmlns:a14="http://schemas.microsoft.com/office/drawing/2010/main" w="12699">
                <a:solidFill>
                  <a:schemeClr val="tx1"/>
                </a:solidFill>
                <a:miter lim="800000"/>
                <a:headEnd/>
                <a:tailEnd/>
              </a14:hiddenLine>
            </a:ext>
          </a:extLst>
        </p:spPr>
        <p:txBody>
          <a:bodyPr/>
          <a:lstStyle/>
          <a:p>
            <a:pPr marL="285750" indent="-285750"/>
            <a:endParaRPr lang="fr-FR" altLang="fr-FR" dirty="0"/>
          </a:p>
        </p:txBody>
      </p:sp>
      <p:sp>
        <p:nvSpPr>
          <p:cNvPr id="5" name="Espace réservé du numéro de diapositive 1">
            <a:extLst>
              <a:ext uri="{FF2B5EF4-FFF2-40B4-BE49-F238E27FC236}">
                <a16:creationId xmlns:a16="http://schemas.microsoft.com/office/drawing/2014/main" id="{6CF538D3-237E-4AD3-8575-B8D4AC2E09AC}"/>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a:t>
            </a:fld>
            <a:endParaRPr lang="fr-FR" dirty="0"/>
          </a:p>
        </p:txBody>
      </p:sp>
      <p:pic>
        <p:nvPicPr>
          <p:cNvPr id="6" name="Picture 2" descr="Borne file d'attente économique">
            <a:extLst>
              <a:ext uri="{FF2B5EF4-FFF2-40B4-BE49-F238E27FC236}">
                <a16:creationId xmlns:a16="http://schemas.microsoft.com/office/drawing/2014/main" id="{B95676D5-91D2-4618-8B34-5CACEE0FB4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68" b="10604"/>
          <a:stretch/>
        </p:blipFill>
        <p:spPr bwMode="auto">
          <a:xfrm>
            <a:off x="2960156" y="5013176"/>
            <a:ext cx="2818581" cy="1540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89F1138-36F2-492C-9D60-939973AB0A7F}"/>
              </a:ext>
            </a:extLst>
          </p:cNvPr>
          <p:cNvSpPr>
            <a:spLocks noGrp="1"/>
          </p:cNvSpPr>
          <p:nvPr>
            <p:ph type="dt" sz="half" idx="4294967295"/>
          </p:nvPr>
        </p:nvSpPr>
        <p:spPr>
          <a:xfrm>
            <a:off x="7131050" y="6553200"/>
            <a:ext cx="1905000" cy="228600"/>
          </a:xfrm>
          <a:prstGeom prst="rect">
            <a:avLst/>
          </a:prstGeom>
        </p:spPr>
        <p:txBody>
          <a:bodyPr/>
          <a:lstStyle/>
          <a:p>
            <a:fld id="{1DC6A968-398F-4286-A8ED-91433FA31253}" type="datetime1">
              <a:rPr lang="fr-FR" altLang="fr-FR"/>
              <a:pPr/>
              <a:t>01/03/2021</a:t>
            </a:fld>
            <a:endParaRPr lang="fr-FR" altLang="fr-FR" dirty="0"/>
          </a:p>
        </p:txBody>
      </p:sp>
      <p:sp>
        <p:nvSpPr>
          <p:cNvPr id="10242" name="Rectangle 2">
            <a:extLst>
              <a:ext uri="{FF2B5EF4-FFF2-40B4-BE49-F238E27FC236}">
                <a16:creationId xmlns:a16="http://schemas.microsoft.com/office/drawing/2014/main" id="{CE02B57C-CF17-4FD5-8A6E-0E90D95F3303}"/>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(6)</a:t>
            </a:r>
          </a:p>
        </p:txBody>
      </p:sp>
      <p:sp>
        <p:nvSpPr>
          <p:cNvPr id="10243" name="Rectangle 3">
            <a:extLst>
              <a:ext uri="{FF2B5EF4-FFF2-40B4-BE49-F238E27FC236}">
                <a16:creationId xmlns:a16="http://schemas.microsoft.com/office/drawing/2014/main" id="{65091860-E361-44A1-8535-A88B7EB4931A}"/>
              </a:ext>
            </a:extLst>
          </p:cNvPr>
          <p:cNvSpPr>
            <a:spLocks noGrp="1" noChangeArrowheads="1"/>
          </p:cNvSpPr>
          <p:nvPr>
            <p:ph type="body" idx="1"/>
          </p:nvPr>
        </p:nvSpPr>
        <p:spPr>
          <a:xfrm>
            <a:off x="1066800" y="1676400"/>
            <a:ext cx="7162800" cy="4776936"/>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critères de qualité sont subjectifs</a:t>
            </a:r>
          </a:p>
          <a:p>
            <a:pPr lvl="1"/>
            <a:r>
              <a:rPr lang="fr-FR" altLang="fr-FR" dirty="0"/>
              <a:t>L'attente du client fait partie intégrante de la satisfaction qu'il retirera du service</a:t>
            </a:r>
          </a:p>
          <a:p>
            <a:pPr lvl="2"/>
            <a:r>
              <a:rPr lang="fr-FR" altLang="fr-FR" dirty="0"/>
              <a:t>La qualité de service est, pour l'essentiel, une affaire de subjectivité</a:t>
            </a:r>
          </a:p>
          <a:p>
            <a:pPr lvl="1"/>
            <a:r>
              <a:rPr lang="fr-FR" altLang="fr-FR" dirty="0"/>
              <a:t>La garantie de qualité doit intervenir pendant la production et non après</a:t>
            </a:r>
          </a:p>
          <a:p>
            <a:pPr lvl="1"/>
            <a:r>
              <a:rPr lang="fr-FR" altLang="fr-FR" dirty="0"/>
              <a:t>En cas de mauvaise exécution, un service ne peut être retourné ou échangé</a:t>
            </a:r>
          </a:p>
          <a:p>
            <a:pPr lvl="2"/>
            <a:r>
              <a:rPr lang="fr-FR" altLang="fr-FR" dirty="0"/>
              <a:t>S'il n'est pas possible de recommencer, la seule chose que l'on puisse offrir au client est un dédommagement ou des excuses</a:t>
            </a:r>
          </a:p>
          <a:p>
            <a:pPr lvl="1"/>
            <a:r>
              <a:rPr lang="fr-FR" altLang="fr-FR" dirty="0"/>
              <a:t>Les critères dépendent de la motivation d’achat</a:t>
            </a:r>
          </a:p>
          <a:p>
            <a:r>
              <a:rPr lang="fr-FR" altLang="fr-FR" dirty="0"/>
              <a:t>La mesure des performances est difficile</a:t>
            </a:r>
          </a:p>
          <a:p>
            <a:r>
              <a:rPr lang="fr-FR" altLang="fr-FR" dirty="0"/>
              <a:t>Encadrement législatif</a:t>
            </a:r>
          </a:p>
        </p:txBody>
      </p:sp>
      <p:sp>
        <p:nvSpPr>
          <p:cNvPr id="5" name="Espace réservé du numéro de diapositive 1">
            <a:extLst>
              <a:ext uri="{FF2B5EF4-FFF2-40B4-BE49-F238E27FC236}">
                <a16:creationId xmlns:a16="http://schemas.microsoft.com/office/drawing/2014/main" id="{57D7A3F1-BA16-4D84-8B37-9C386B5F9060}"/>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10</a:t>
            </a:fld>
            <a:endParaRPr lang="fr-F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e la date 3">
            <a:extLst>
              <a:ext uri="{FF2B5EF4-FFF2-40B4-BE49-F238E27FC236}">
                <a16:creationId xmlns:a16="http://schemas.microsoft.com/office/drawing/2014/main" id="{38250D34-A611-40D0-8B3B-30E7E03FCFDA}"/>
              </a:ext>
            </a:extLst>
          </p:cNvPr>
          <p:cNvSpPr>
            <a:spLocks noGrp="1"/>
          </p:cNvSpPr>
          <p:nvPr>
            <p:ph type="dt" sz="half" idx="4294967295"/>
          </p:nvPr>
        </p:nvSpPr>
        <p:spPr>
          <a:xfrm>
            <a:off x="7131050" y="6553200"/>
            <a:ext cx="1905000" cy="228600"/>
          </a:xfrm>
          <a:prstGeom prst="rect">
            <a:avLst/>
          </a:prstGeom>
        </p:spPr>
        <p:txBody>
          <a:bodyPr/>
          <a:lstStyle/>
          <a:p>
            <a:fld id="{62BF818F-F43D-497A-9E84-C1FEB54AE4F6}" type="datetime1">
              <a:rPr lang="fr-FR" altLang="fr-FR"/>
              <a:pPr/>
              <a:t>01/03/2021</a:t>
            </a:fld>
            <a:endParaRPr lang="fr-FR" altLang="fr-FR" dirty="0"/>
          </a:p>
        </p:txBody>
      </p:sp>
      <p:sp>
        <p:nvSpPr>
          <p:cNvPr id="7170" name="Rectangle 2">
            <a:extLst>
              <a:ext uri="{FF2B5EF4-FFF2-40B4-BE49-F238E27FC236}">
                <a16:creationId xmlns:a16="http://schemas.microsoft.com/office/drawing/2014/main" id="{C2DB6C40-9913-4F41-B45F-FFD88A10BA80}"/>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L'offre de service</a:t>
            </a:r>
          </a:p>
        </p:txBody>
      </p:sp>
      <p:sp>
        <p:nvSpPr>
          <p:cNvPr id="7172" name="Rectangle 4">
            <a:extLst>
              <a:ext uri="{FF2B5EF4-FFF2-40B4-BE49-F238E27FC236}">
                <a16:creationId xmlns:a16="http://schemas.microsoft.com/office/drawing/2014/main" id="{AF709D51-629B-4FA6-9871-319B209AC8BB}"/>
              </a:ext>
            </a:extLst>
          </p:cNvPr>
          <p:cNvSpPr>
            <a:spLocks noChangeArrowheads="1"/>
          </p:cNvSpPr>
          <p:nvPr/>
        </p:nvSpPr>
        <p:spPr bwMode="auto">
          <a:xfrm>
            <a:off x="2514600" y="2203450"/>
            <a:ext cx="1082675" cy="654050"/>
          </a:xfrm>
          <a:prstGeom prst="rect">
            <a:avLst/>
          </a:prstGeom>
          <a:solidFill>
            <a:srgbClr val="00FF00"/>
          </a:solidFill>
          <a:ln w="0">
            <a:solidFill>
              <a:srgbClr val="000000"/>
            </a:solidFill>
            <a:miter lim="800000"/>
            <a:headEnd/>
            <a:tailEnd/>
          </a:ln>
        </p:spPr>
        <p:txBody>
          <a:bodyPr/>
          <a:lstStyle/>
          <a:p>
            <a:pPr algn="ctr"/>
            <a:r>
              <a:rPr lang="fr-FR" altLang="fr-FR" sz="1600" dirty="0">
                <a:solidFill>
                  <a:srgbClr val="000000"/>
                </a:solidFill>
              </a:rPr>
              <a:t>Service de base</a:t>
            </a:r>
          </a:p>
        </p:txBody>
      </p:sp>
      <p:sp>
        <p:nvSpPr>
          <p:cNvPr id="7173" name="Rectangle 5">
            <a:extLst>
              <a:ext uri="{FF2B5EF4-FFF2-40B4-BE49-F238E27FC236}">
                <a16:creationId xmlns:a16="http://schemas.microsoft.com/office/drawing/2014/main" id="{8C391D58-0776-4EEF-87FA-11AB0DCFCE79}"/>
              </a:ext>
            </a:extLst>
          </p:cNvPr>
          <p:cNvSpPr>
            <a:spLocks noChangeArrowheads="1"/>
          </p:cNvSpPr>
          <p:nvPr/>
        </p:nvSpPr>
        <p:spPr bwMode="auto">
          <a:xfrm>
            <a:off x="4248150" y="2203450"/>
            <a:ext cx="1012825" cy="654050"/>
          </a:xfrm>
          <a:prstGeom prst="rect">
            <a:avLst/>
          </a:prstGeom>
          <a:solidFill>
            <a:srgbClr val="FFFF00"/>
          </a:solidFill>
          <a:ln w="0">
            <a:solidFill>
              <a:srgbClr val="000000"/>
            </a:solidFill>
            <a:miter lim="800000"/>
            <a:headEnd/>
            <a:tailEnd/>
          </a:ln>
        </p:spPr>
        <p:txBody>
          <a:bodyPr/>
          <a:lstStyle/>
          <a:p>
            <a:pPr algn="ctr"/>
            <a:r>
              <a:rPr lang="fr-FR" altLang="fr-FR" sz="1200" dirty="0">
                <a:solidFill>
                  <a:srgbClr val="000000"/>
                </a:solidFill>
              </a:rPr>
              <a:t>Service secondaire 1</a:t>
            </a:r>
          </a:p>
        </p:txBody>
      </p:sp>
      <p:sp>
        <p:nvSpPr>
          <p:cNvPr id="7174" name="Rectangle 6">
            <a:extLst>
              <a:ext uri="{FF2B5EF4-FFF2-40B4-BE49-F238E27FC236}">
                <a16:creationId xmlns:a16="http://schemas.microsoft.com/office/drawing/2014/main" id="{B2DB4EF5-5D45-4367-BEA0-6C9CF68FE183}"/>
              </a:ext>
            </a:extLst>
          </p:cNvPr>
          <p:cNvSpPr>
            <a:spLocks noChangeArrowheads="1"/>
          </p:cNvSpPr>
          <p:nvPr/>
        </p:nvSpPr>
        <p:spPr bwMode="auto">
          <a:xfrm>
            <a:off x="5878513" y="2203450"/>
            <a:ext cx="1011237" cy="654050"/>
          </a:xfrm>
          <a:prstGeom prst="rect">
            <a:avLst/>
          </a:prstGeom>
          <a:solidFill>
            <a:srgbClr val="FFFF00"/>
          </a:solidFill>
          <a:ln w="0">
            <a:solidFill>
              <a:srgbClr val="000000"/>
            </a:solidFill>
            <a:miter lim="800000"/>
            <a:headEnd/>
            <a:tailEnd/>
          </a:ln>
        </p:spPr>
        <p:txBody>
          <a:bodyPr/>
          <a:lstStyle/>
          <a:p>
            <a:pPr algn="ctr"/>
            <a:r>
              <a:rPr lang="fr-FR" altLang="fr-FR" sz="1200" dirty="0">
                <a:solidFill>
                  <a:srgbClr val="000000"/>
                </a:solidFill>
              </a:rPr>
              <a:t>Service secondaire 2</a:t>
            </a:r>
          </a:p>
          <a:p>
            <a:pPr algn="ctr"/>
            <a:endParaRPr lang="fr-FR" altLang="fr-FR" dirty="0">
              <a:solidFill>
                <a:srgbClr val="000000"/>
              </a:solidFill>
            </a:endParaRPr>
          </a:p>
        </p:txBody>
      </p:sp>
      <p:sp>
        <p:nvSpPr>
          <p:cNvPr id="7175" name="Rectangle 7">
            <a:extLst>
              <a:ext uri="{FF2B5EF4-FFF2-40B4-BE49-F238E27FC236}">
                <a16:creationId xmlns:a16="http://schemas.microsoft.com/office/drawing/2014/main" id="{DAF5499C-FD82-482C-B000-9CF8E373474A}"/>
              </a:ext>
            </a:extLst>
          </p:cNvPr>
          <p:cNvSpPr>
            <a:spLocks noChangeArrowheads="1"/>
          </p:cNvSpPr>
          <p:nvPr/>
        </p:nvSpPr>
        <p:spPr bwMode="auto">
          <a:xfrm>
            <a:off x="2438400" y="3505200"/>
            <a:ext cx="1219200" cy="655638"/>
          </a:xfrm>
          <a:prstGeom prst="rect">
            <a:avLst/>
          </a:prstGeom>
          <a:solidFill>
            <a:srgbClr val="FFCCFF"/>
          </a:solidFill>
          <a:ln w="0">
            <a:solidFill>
              <a:srgbClr val="000000"/>
            </a:solidFill>
            <a:miter lim="800000"/>
            <a:headEnd/>
            <a:tailEnd/>
          </a:ln>
        </p:spPr>
        <p:txBody>
          <a:bodyPr/>
          <a:lstStyle/>
          <a:p>
            <a:pPr algn="ctr"/>
            <a:r>
              <a:rPr lang="fr-FR" altLang="fr-FR" sz="1200" dirty="0">
                <a:solidFill>
                  <a:srgbClr val="000000"/>
                </a:solidFill>
              </a:rPr>
              <a:t>Services périphériques liés</a:t>
            </a:r>
          </a:p>
        </p:txBody>
      </p:sp>
      <p:sp>
        <p:nvSpPr>
          <p:cNvPr id="7180" name="Rectangle 12">
            <a:extLst>
              <a:ext uri="{FF2B5EF4-FFF2-40B4-BE49-F238E27FC236}">
                <a16:creationId xmlns:a16="http://schemas.microsoft.com/office/drawing/2014/main" id="{749B5F04-0EDB-4E0F-A1E7-7396D9ACFCB8}"/>
              </a:ext>
            </a:extLst>
          </p:cNvPr>
          <p:cNvSpPr>
            <a:spLocks noChangeArrowheads="1"/>
          </p:cNvSpPr>
          <p:nvPr/>
        </p:nvSpPr>
        <p:spPr bwMode="auto">
          <a:xfrm>
            <a:off x="2438400" y="4808538"/>
            <a:ext cx="1192213" cy="982662"/>
          </a:xfrm>
          <a:prstGeom prst="rect">
            <a:avLst/>
          </a:prstGeom>
          <a:solidFill>
            <a:srgbClr val="00FFCC"/>
          </a:solidFill>
          <a:ln w="0">
            <a:solidFill>
              <a:srgbClr val="000000"/>
            </a:solidFill>
            <a:miter lim="800000"/>
            <a:headEnd/>
            <a:tailEnd/>
          </a:ln>
        </p:spPr>
        <p:txBody>
          <a:bodyPr/>
          <a:lstStyle/>
          <a:p>
            <a:pPr algn="ctr"/>
            <a:r>
              <a:rPr lang="fr-FR" altLang="fr-FR" sz="1200" dirty="0">
                <a:solidFill>
                  <a:srgbClr val="000000"/>
                </a:solidFill>
              </a:rPr>
              <a:t>Services périphériques de complément</a:t>
            </a:r>
          </a:p>
        </p:txBody>
      </p:sp>
      <p:sp>
        <p:nvSpPr>
          <p:cNvPr id="7211" name="Rectangle 43">
            <a:extLst>
              <a:ext uri="{FF2B5EF4-FFF2-40B4-BE49-F238E27FC236}">
                <a16:creationId xmlns:a16="http://schemas.microsoft.com/office/drawing/2014/main" id="{C1FD4784-C151-4FDB-BEB1-86A567CEFA56}"/>
              </a:ext>
            </a:extLst>
          </p:cNvPr>
          <p:cNvSpPr>
            <a:spLocks noChangeArrowheads="1"/>
          </p:cNvSpPr>
          <p:nvPr/>
        </p:nvSpPr>
        <p:spPr bwMode="auto">
          <a:xfrm>
            <a:off x="3657600" y="1600200"/>
            <a:ext cx="1870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dirty="0">
                <a:solidFill>
                  <a:srgbClr val="000000"/>
                </a:solidFill>
              </a:rPr>
              <a:t>Largeur de l'offre</a:t>
            </a:r>
          </a:p>
        </p:txBody>
      </p:sp>
      <p:sp>
        <p:nvSpPr>
          <p:cNvPr id="7260" name="Line 92">
            <a:extLst>
              <a:ext uri="{FF2B5EF4-FFF2-40B4-BE49-F238E27FC236}">
                <a16:creationId xmlns:a16="http://schemas.microsoft.com/office/drawing/2014/main" id="{F5AA18FE-640B-45AC-B71C-96D05C8D68C9}"/>
              </a:ext>
            </a:extLst>
          </p:cNvPr>
          <p:cNvSpPr>
            <a:spLocks noChangeShapeType="1"/>
          </p:cNvSpPr>
          <p:nvPr/>
        </p:nvSpPr>
        <p:spPr bwMode="auto">
          <a:xfrm>
            <a:off x="2590800" y="1905000"/>
            <a:ext cx="42672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1" name="Text Box 93">
            <a:extLst>
              <a:ext uri="{FF2B5EF4-FFF2-40B4-BE49-F238E27FC236}">
                <a16:creationId xmlns:a16="http://schemas.microsoft.com/office/drawing/2014/main" id="{3BDDDB7D-1843-4222-A995-02021CC4D346}"/>
              </a:ext>
            </a:extLst>
          </p:cNvPr>
          <p:cNvSpPr txBox="1">
            <a:spLocks noChangeArrowheads="1"/>
          </p:cNvSpPr>
          <p:nvPr/>
        </p:nvSpPr>
        <p:spPr bwMode="auto">
          <a:xfrm flipV="1">
            <a:off x="1600200" y="2667000"/>
            <a:ext cx="431800" cy="235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fr-FR" altLang="fr-FR" dirty="0">
                <a:solidFill>
                  <a:srgbClr val="000000"/>
                </a:solidFill>
              </a:rPr>
              <a:t>Profondeur de l’offre</a:t>
            </a:r>
          </a:p>
        </p:txBody>
      </p:sp>
      <p:sp>
        <p:nvSpPr>
          <p:cNvPr id="7262" name="Line 94">
            <a:extLst>
              <a:ext uri="{FF2B5EF4-FFF2-40B4-BE49-F238E27FC236}">
                <a16:creationId xmlns:a16="http://schemas.microsoft.com/office/drawing/2014/main" id="{1BC1B6E5-D05D-451A-B73B-F2111502F878}"/>
              </a:ext>
            </a:extLst>
          </p:cNvPr>
          <p:cNvSpPr>
            <a:spLocks noChangeShapeType="1"/>
          </p:cNvSpPr>
          <p:nvPr/>
        </p:nvSpPr>
        <p:spPr bwMode="auto">
          <a:xfrm>
            <a:off x="2133600" y="2286000"/>
            <a:ext cx="0" cy="32004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3" name="Line 95">
            <a:extLst>
              <a:ext uri="{FF2B5EF4-FFF2-40B4-BE49-F238E27FC236}">
                <a16:creationId xmlns:a16="http://schemas.microsoft.com/office/drawing/2014/main" id="{CE2E4BC9-3335-4E72-9EFA-1FE67E3C5179}"/>
              </a:ext>
            </a:extLst>
          </p:cNvPr>
          <p:cNvSpPr>
            <a:spLocks noChangeShapeType="1"/>
          </p:cNvSpPr>
          <p:nvPr/>
        </p:nvSpPr>
        <p:spPr bwMode="auto">
          <a:xfrm>
            <a:off x="3581400" y="25146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4" name="Line 96">
            <a:extLst>
              <a:ext uri="{FF2B5EF4-FFF2-40B4-BE49-F238E27FC236}">
                <a16:creationId xmlns:a16="http://schemas.microsoft.com/office/drawing/2014/main" id="{5F37ADB2-9186-44C0-9924-BA1A4DF7186E}"/>
              </a:ext>
            </a:extLst>
          </p:cNvPr>
          <p:cNvSpPr>
            <a:spLocks noChangeShapeType="1"/>
          </p:cNvSpPr>
          <p:nvPr/>
        </p:nvSpPr>
        <p:spPr bwMode="auto">
          <a:xfrm>
            <a:off x="5257800" y="25146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5" name="Line 97">
            <a:extLst>
              <a:ext uri="{FF2B5EF4-FFF2-40B4-BE49-F238E27FC236}">
                <a16:creationId xmlns:a16="http://schemas.microsoft.com/office/drawing/2014/main" id="{97ED6262-522D-47C8-B634-97ED14EC8899}"/>
              </a:ext>
            </a:extLst>
          </p:cNvPr>
          <p:cNvSpPr>
            <a:spLocks noChangeShapeType="1"/>
          </p:cNvSpPr>
          <p:nvPr/>
        </p:nvSpPr>
        <p:spPr bwMode="auto">
          <a:xfrm rot="-5400000">
            <a:off x="2705100" y="31623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6" name="Line 98">
            <a:extLst>
              <a:ext uri="{FF2B5EF4-FFF2-40B4-BE49-F238E27FC236}">
                <a16:creationId xmlns:a16="http://schemas.microsoft.com/office/drawing/2014/main" id="{F53B312E-30B8-4663-9A8D-7A03CF32DF55}"/>
              </a:ext>
            </a:extLst>
          </p:cNvPr>
          <p:cNvSpPr>
            <a:spLocks noChangeShapeType="1"/>
          </p:cNvSpPr>
          <p:nvPr/>
        </p:nvSpPr>
        <p:spPr bwMode="auto">
          <a:xfrm rot="-5400000">
            <a:off x="4381500" y="31623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7" name="Line 99">
            <a:extLst>
              <a:ext uri="{FF2B5EF4-FFF2-40B4-BE49-F238E27FC236}">
                <a16:creationId xmlns:a16="http://schemas.microsoft.com/office/drawing/2014/main" id="{8C5C4747-6CD6-4A67-B745-532FDA70C3FE}"/>
              </a:ext>
            </a:extLst>
          </p:cNvPr>
          <p:cNvSpPr>
            <a:spLocks noChangeShapeType="1"/>
          </p:cNvSpPr>
          <p:nvPr/>
        </p:nvSpPr>
        <p:spPr bwMode="auto">
          <a:xfrm rot="-5400000">
            <a:off x="6057900" y="31623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8" name="Line 100">
            <a:extLst>
              <a:ext uri="{FF2B5EF4-FFF2-40B4-BE49-F238E27FC236}">
                <a16:creationId xmlns:a16="http://schemas.microsoft.com/office/drawing/2014/main" id="{A182D052-400F-405B-A380-C4DCD94E481D}"/>
              </a:ext>
            </a:extLst>
          </p:cNvPr>
          <p:cNvSpPr>
            <a:spLocks noChangeShapeType="1"/>
          </p:cNvSpPr>
          <p:nvPr/>
        </p:nvSpPr>
        <p:spPr bwMode="auto">
          <a:xfrm rot="-5400000">
            <a:off x="2705100" y="44577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69" name="Line 101">
            <a:extLst>
              <a:ext uri="{FF2B5EF4-FFF2-40B4-BE49-F238E27FC236}">
                <a16:creationId xmlns:a16="http://schemas.microsoft.com/office/drawing/2014/main" id="{9ED7489A-7688-405B-9CF1-4F30208F463F}"/>
              </a:ext>
            </a:extLst>
          </p:cNvPr>
          <p:cNvSpPr>
            <a:spLocks noChangeShapeType="1"/>
          </p:cNvSpPr>
          <p:nvPr/>
        </p:nvSpPr>
        <p:spPr bwMode="auto">
          <a:xfrm rot="-5400000">
            <a:off x="4381500" y="44577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70" name="Line 102">
            <a:extLst>
              <a:ext uri="{FF2B5EF4-FFF2-40B4-BE49-F238E27FC236}">
                <a16:creationId xmlns:a16="http://schemas.microsoft.com/office/drawing/2014/main" id="{5CE58B22-5400-484B-BE6D-F08A19BA7522}"/>
              </a:ext>
            </a:extLst>
          </p:cNvPr>
          <p:cNvSpPr>
            <a:spLocks noChangeShapeType="1"/>
          </p:cNvSpPr>
          <p:nvPr/>
        </p:nvSpPr>
        <p:spPr bwMode="auto">
          <a:xfrm rot="-5400000">
            <a:off x="6057900" y="4457700"/>
            <a:ext cx="6858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271" name="Rectangle 103">
            <a:extLst>
              <a:ext uri="{FF2B5EF4-FFF2-40B4-BE49-F238E27FC236}">
                <a16:creationId xmlns:a16="http://schemas.microsoft.com/office/drawing/2014/main" id="{2906294C-F351-4FCA-83EB-86904B544CF5}"/>
              </a:ext>
            </a:extLst>
          </p:cNvPr>
          <p:cNvSpPr>
            <a:spLocks noChangeArrowheads="1"/>
          </p:cNvSpPr>
          <p:nvPr/>
        </p:nvSpPr>
        <p:spPr bwMode="auto">
          <a:xfrm>
            <a:off x="4191000" y="3505200"/>
            <a:ext cx="1219200" cy="655638"/>
          </a:xfrm>
          <a:prstGeom prst="rect">
            <a:avLst/>
          </a:prstGeom>
          <a:solidFill>
            <a:srgbClr val="FFCCFF"/>
          </a:solidFill>
          <a:ln w="0">
            <a:solidFill>
              <a:srgbClr val="000000"/>
            </a:solidFill>
            <a:miter lim="800000"/>
            <a:headEnd/>
            <a:tailEnd/>
          </a:ln>
        </p:spPr>
        <p:txBody>
          <a:bodyPr/>
          <a:lstStyle/>
          <a:p>
            <a:pPr algn="ctr"/>
            <a:r>
              <a:rPr lang="fr-FR" altLang="fr-FR" sz="1200" dirty="0">
                <a:solidFill>
                  <a:srgbClr val="000000"/>
                </a:solidFill>
              </a:rPr>
              <a:t>Services périphériques liés 1</a:t>
            </a:r>
          </a:p>
        </p:txBody>
      </p:sp>
      <p:sp>
        <p:nvSpPr>
          <p:cNvPr id="7272" name="Rectangle 104">
            <a:extLst>
              <a:ext uri="{FF2B5EF4-FFF2-40B4-BE49-F238E27FC236}">
                <a16:creationId xmlns:a16="http://schemas.microsoft.com/office/drawing/2014/main" id="{C6F15FFD-8D52-4E5C-B73E-EE835F8A0BDA}"/>
              </a:ext>
            </a:extLst>
          </p:cNvPr>
          <p:cNvSpPr>
            <a:spLocks noChangeArrowheads="1"/>
          </p:cNvSpPr>
          <p:nvPr/>
        </p:nvSpPr>
        <p:spPr bwMode="auto">
          <a:xfrm>
            <a:off x="5791200" y="3505200"/>
            <a:ext cx="1219200" cy="655638"/>
          </a:xfrm>
          <a:prstGeom prst="rect">
            <a:avLst/>
          </a:prstGeom>
          <a:solidFill>
            <a:srgbClr val="FFCCFF"/>
          </a:solidFill>
          <a:ln w="0">
            <a:solidFill>
              <a:srgbClr val="000000"/>
            </a:solidFill>
            <a:miter lim="800000"/>
            <a:headEnd/>
            <a:tailEnd/>
          </a:ln>
        </p:spPr>
        <p:txBody>
          <a:bodyPr/>
          <a:lstStyle/>
          <a:p>
            <a:pPr algn="ctr"/>
            <a:r>
              <a:rPr lang="fr-FR" altLang="fr-FR" sz="1200" dirty="0">
                <a:solidFill>
                  <a:srgbClr val="000000"/>
                </a:solidFill>
              </a:rPr>
              <a:t>Services périphériques liés 2</a:t>
            </a:r>
          </a:p>
        </p:txBody>
      </p:sp>
      <p:sp>
        <p:nvSpPr>
          <p:cNvPr id="7273" name="Rectangle 105">
            <a:extLst>
              <a:ext uri="{FF2B5EF4-FFF2-40B4-BE49-F238E27FC236}">
                <a16:creationId xmlns:a16="http://schemas.microsoft.com/office/drawing/2014/main" id="{D5D6C23A-A236-4EA1-A937-4A2D80034CCC}"/>
              </a:ext>
            </a:extLst>
          </p:cNvPr>
          <p:cNvSpPr>
            <a:spLocks noChangeArrowheads="1"/>
          </p:cNvSpPr>
          <p:nvPr/>
        </p:nvSpPr>
        <p:spPr bwMode="auto">
          <a:xfrm>
            <a:off x="4141788" y="4800600"/>
            <a:ext cx="1192212" cy="990600"/>
          </a:xfrm>
          <a:prstGeom prst="rect">
            <a:avLst/>
          </a:prstGeom>
          <a:solidFill>
            <a:srgbClr val="00FFCC"/>
          </a:solidFill>
          <a:ln w="0">
            <a:solidFill>
              <a:srgbClr val="000000"/>
            </a:solidFill>
            <a:miter lim="800000"/>
            <a:headEnd/>
            <a:tailEnd/>
          </a:ln>
        </p:spPr>
        <p:txBody>
          <a:bodyPr/>
          <a:lstStyle/>
          <a:p>
            <a:pPr algn="ctr"/>
            <a:r>
              <a:rPr lang="fr-FR" altLang="fr-FR" sz="1200" dirty="0">
                <a:solidFill>
                  <a:srgbClr val="000000"/>
                </a:solidFill>
              </a:rPr>
              <a:t>Services périphériques de complément 1</a:t>
            </a:r>
          </a:p>
        </p:txBody>
      </p:sp>
      <p:sp>
        <p:nvSpPr>
          <p:cNvPr id="7274" name="Rectangle 106">
            <a:extLst>
              <a:ext uri="{FF2B5EF4-FFF2-40B4-BE49-F238E27FC236}">
                <a16:creationId xmlns:a16="http://schemas.microsoft.com/office/drawing/2014/main" id="{7D1F6CB5-8284-40F2-B5E8-2CDC104E08A1}"/>
              </a:ext>
            </a:extLst>
          </p:cNvPr>
          <p:cNvSpPr>
            <a:spLocks noChangeArrowheads="1"/>
          </p:cNvSpPr>
          <p:nvPr/>
        </p:nvSpPr>
        <p:spPr bwMode="auto">
          <a:xfrm>
            <a:off x="5818188" y="4800600"/>
            <a:ext cx="1192212" cy="990600"/>
          </a:xfrm>
          <a:prstGeom prst="rect">
            <a:avLst/>
          </a:prstGeom>
          <a:solidFill>
            <a:srgbClr val="00FFCC"/>
          </a:solidFill>
          <a:ln w="0">
            <a:solidFill>
              <a:srgbClr val="000000"/>
            </a:solidFill>
            <a:miter lim="800000"/>
            <a:headEnd/>
            <a:tailEnd/>
          </a:ln>
        </p:spPr>
        <p:txBody>
          <a:bodyPr/>
          <a:lstStyle/>
          <a:p>
            <a:pPr algn="ctr"/>
            <a:r>
              <a:rPr lang="fr-FR" altLang="fr-FR" sz="1200" dirty="0">
                <a:solidFill>
                  <a:srgbClr val="000000"/>
                </a:solidFill>
              </a:rPr>
              <a:t>Services périphériques de complément 2</a:t>
            </a:r>
          </a:p>
        </p:txBody>
      </p:sp>
      <p:sp>
        <p:nvSpPr>
          <p:cNvPr id="25" name="Espace réservé du numéro de diapositive 1">
            <a:extLst>
              <a:ext uri="{FF2B5EF4-FFF2-40B4-BE49-F238E27FC236}">
                <a16:creationId xmlns:a16="http://schemas.microsoft.com/office/drawing/2014/main" id="{20E82719-DD10-4819-A29E-C844618C170A}"/>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11</a:t>
            </a:fld>
            <a:endParaRPr lang="fr-F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e la date 3">
            <a:extLst>
              <a:ext uri="{FF2B5EF4-FFF2-40B4-BE49-F238E27FC236}">
                <a16:creationId xmlns:a16="http://schemas.microsoft.com/office/drawing/2014/main" id="{D2468A93-8104-4421-9CC2-A05AC556E910}"/>
              </a:ext>
            </a:extLst>
          </p:cNvPr>
          <p:cNvSpPr>
            <a:spLocks noGrp="1"/>
          </p:cNvSpPr>
          <p:nvPr>
            <p:ph type="dt" sz="half" idx="4294967295"/>
          </p:nvPr>
        </p:nvSpPr>
        <p:spPr>
          <a:xfrm>
            <a:off x="7131050" y="6553200"/>
            <a:ext cx="1905000" cy="228600"/>
          </a:xfrm>
          <a:prstGeom prst="rect">
            <a:avLst/>
          </a:prstGeom>
        </p:spPr>
        <p:txBody>
          <a:bodyPr/>
          <a:lstStyle/>
          <a:p>
            <a:fld id="{79F96FCB-F721-4C83-A56C-8133427F1FC0}" type="datetime1">
              <a:rPr lang="fr-FR" altLang="fr-FR"/>
              <a:pPr/>
              <a:t>01/03/2021</a:t>
            </a:fld>
            <a:endParaRPr lang="fr-FR" altLang="fr-FR" dirty="0"/>
          </a:p>
        </p:txBody>
      </p:sp>
      <p:sp>
        <p:nvSpPr>
          <p:cNvPr id="59394" name="Rectangle 2">
            <a:extLst>
              <a:ext uri="{FF2B5EF4-FFF2-40B4-BE49-F238E27FC236}">
                <a16:creationId xmlns:a16="http://schemas.microsoft.com/office/drawing/2014/main" id="{4C29AE6B-CFED-424C-9D13-7D009D6514FC}"/>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 contrat de service (1)</a:t>
            </a:r>
          </a:p>
        </p:txBody>
      </p:sp>
      <p:sp>
        <p:nvSpPr>
          <p:cNvPr id="59395" name="Rectangle 3">
            <a:extLst>
              <a:ext uri="{FF2B5EF4-FFF2-40B4-BE49-F238E27FC236}">
                <a16:creationId xmlns:a16="http://schemas.microsoft.com/office/drawing/2014/main" id="{559BD8F1-D8F3-49F0-8C99-5972B0E3818C}"/>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 fournisseur et le client sont liés par un contrat comportant plusieurs rubriques</a:t>
            </a:r>
          </a:p>
        </p:txBody>
      </p:sp>
      <p:grpSp>
        <p:nvGrpSpPr>
          <p:cNvPr id="59396" name="Group 4">
            <a:extLst>
              <a:ext uri="{FF2B5EF4-FFF2-40B4-BE49-F238E27FC236}">
                <a16:creationId xmlns:a16="http://schemas.microsoft.com/office/drawing/2014/main" id="{A46C93D5-3D06-4132-9075-832F2267E556}"/>
              </a:ext>
            </a:extLst>
          </p:cNvPr>
          <p:cNvGrpSpPr>
            <a:grpSpLocks/>
          </p:cNvGrpSpPr>
          <p:nvPr/>
        </p:nvGrpSpPr>
        <p:grpSpPr bwMode="auto">
          <a:xfrm>
            <a:off x="7159625" y="2984500"/>
            <a:ext cx="765175" cy="1831975"/>
            <a:chOff x="4510" y="1880"/>
            <a:chExt cx="482" cy="1154"/>
          </a:xfrm>
        </p:grpSpPr>
        <p:sp>
          <p:nvSpPr>
            <p:cNvPr id="59397" name="Freeform 5">
              <a:extLst>
                <a:ext uri="{FF2B5EF4-FFF2-40B4-BE49-F238E27FC236}">
                  <a16:creationId xmlns:a16="http://schemas.microsoft.com/office/drawing/2014/main" id="{5F4402AC-B6BE-4757-87CC-2313D406BC6F}"/>
                </a:ext>
              </a:extLst>
            </p:cNvPr>
            <p:cNvSpPr>
              <a:spLocks/>
            </p:cNvSpPr>
            <p:nvPr/>
          </p:nvSpPr>
          <p:spPr bwMode="auto">
            <a:xfrm>
              <a:off x="4510" y="2035"/>
              <a:ext cx="451" cy="993"/>
            </a:xfrm>
            <a:custGeom>
              <a:avLst/>
              <a:gdLst>
                <a:gd name="T0" fmla="*/ 81 w 451"/>
                <a:gd name="T1" fmla="*/ 954 h 993"/>
                <a:gd name="T2" fmla="*/ 73 w 451"/>
                <a:gd name="T3" fmla="*/ 431 h 993"/>
                <a:gd name="T4" fmla="*/ 58 w 451"/>
                <a:gd name="T5" fmla="*/ 435 h 993"/>
                <a:gd name="T6" fmla="*/ 48 w 451"/>
                <a:gd name="T7" fmla="*/ 429 h 993"/>
                <a:gd name="T8" fmla="*/ 41 w 451"/>
                <a:gd name="T9" fmla="*/ 418 h 993"/>
                <a:gd name="T10" fmla="*/ 28 w 451"/>
                <a:gd name="T11" fmla="*/ 394 h 993"/>
                <a:gd name="T12" fmla="*/ 5 w 451"/>
                <a:gd name="T13" fmla="*/ 330 h 993"/>
                <a:gd name="T14" fmla="*/ 0 w 451"/>
                <a:gd name="T15" fmla="*/ 265 h 993"/>
                <a:gd name="T16" fmla="*/ 13 w 451"/>
                <a:gd name="T17" fmla="*/ 145 h 993"/>
                <a:gd name="T18" fmla="*/ 24 w 451"/>
                <a:gd name="T19" fmla="*/ 97 h 993"/>
                <a:gd name="T20" fmla="*/ 41 w 451"/>
                <a:gd name="T21" fmla="*/ 68 h 993"/>
                <a:gd name="T22" fmla="*/ 71 w 451"/>
                <a:gd name="T23" fmla="*/ 43 h 993"/>
                <a:gd name="T24" fmla="*/ 100 w 451"/>
                <a:gd name="T25" fmla="*/ 27 h 993"/>
                <a:gd name="T26" fmla="*/ 161 w 451"/>
                <a:gd name="T27" fmla="*/ 6 h 993"/>
                <a:gd name="T28" fmla="*/ 194 w 451"/>
                <a:gd name="T29" fmla="*/ 23 h 993"/>
                <a:gd name="T30" fmla="*/ 208 w 451"/>
                <a:gd name="T31" fmla="*/ 71 h 993"/>
                <a:gd name="T32" fmla="*/ 211 w 451"/>
                <a:gd name="T33" fmla="*/ 141 h 993"/>
                <a:gd name="T34" fmla="*/ 206 w 451"/>
                <a:gd name="T35" fmla="*/ 189 h 993"/>
                <a:gd name="T36" fmla="*/ 194 w 451"/>
                <a:gd name="T37" fmla="*/ 237 h 993"/>
                <a:gd name="T38" fmla="*/ 176 w 451"/>
                <a:gd name="T39" fmla="*/ 281 h 993"/>
                <a:gd name="T40" fmla="*/ 149 w 451"/>
                <a:gd name="T41" fmla="*/ 321 h 993"/>
                <a:gd name="T42" fmla="*/ 117 w 451"/>
                <a:gd name="T43" fmla="*/ 357 h 993"/>
                <a:gd name="T44" fmla="*/ 168 w 451"/>
                <a:gd name="T45" fmla="*/ 369 h 993"/>
                <a:gd name="T46" fmla="*/ 221 w 451"/>
                <a:gd name="T47" fmla="*/ 375 h 993"/>
                <a:gd name="T48" fmla="*/ 274 w 451"/>
                <a:gd name="T49" fmla="*/ 373 h 993"/>
                <a:gd name="T50" fmla="*/ 324 w 451"/>
                <a:gd name="T51" fmla="*/ 365 h 993"/>
                <a:gd name="T52" fmla="*/ 335 w 451"/>
                <a:gd name="T53" fmla="*/ 380 h 993"/>
                <a:gd name="T54" fmla="*/ 350 w 451"/>
                <a:gd name="T55" fmla="*/ 413 h 993"/>
                <a:gd name="T56" fmla="*/ 355 w 451"/>
                <a:gd name="T57" fmla="*/ 466 h 993"/>
                <a:gd name="T58" fmla="*/ 350 w 451"/>
                <a:gd name="T59" fmla="*/ 502 h 993"/>
                <a:gd name="T60" fmla="*/ 450 w 451"/>
                <a:gd name="T61" fmla="*/ 992 h 993"/>
                <a:gd name="T62" fmla="*/ 308 w 451"/>
                <a:gd name="T63" fmla="*/ 967 h 993"/>
                <a:gd name="T64" fmla="*/ 182 w 451"/>
                <a:gd name="T65" fmla="*/ 99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993">
                  <a:moveTo>
                    <a:pt x="71" y="992"/>
                  </a:moveTo>
                  <a:lnTo>
                    <a:pt x="81" y="954"/>
                  </a:lnTo>
                  <a:lnTo>
                    <a:pt x="64" y="712"/>
                  </a:lnTo>
                  <a:lnTo>
                    <a:pt x="73" y="431"/>
                  </a:lnTo>
                  <a:lnTo>
                    <a:pt x="68" y="435"/>
                  </a:lnTo>
                  <a:lnTo>
                    <a:pt x="58" y="435"/>
                  </a:lnTo>
                  <a:lnTo>
                    <a:pt x="52" y="433"/>
                  </a:lnTo>
                  <a:lnTo>
                    <a:pt x="48" y="429"/>
                  </a:lnTo>
                  <a:lnTo>
                    <a:pt x="45" y="423"/>
                  </a:lnTo>
                  <a:lnTo>
                    <a:pt x="41" y="418"/>
                  </a:lnTo>
                  <a:lnTo>
                    <a:pt x="36" y="411"/>
                  </a:lnTo>
                  <a:lnTo>
                    <a:pt x="28" y="394"/>
                  </a:lnTo>
                  <a:lnTo>
                    <a:pt x="21" y="375"/>
                  </a:lnTo>
                  <a:lnTo>
                    <a:pt x="5" y="330"/>
                  </a:lnTo>
                  <a:lnTo>
                    <a:pt x="0" y="315"/>
                  </a:lnTo>
                  <a:lnTo>
                    <a:pt x="0" y="265"/>
                  </a:lnTo>
                  <a:lnTo>
                    <a:pt x="1" y="235"/>
                  </a:lnTo>
                  <a:lnTo>
                    <a:pt x="13" y="145"/>
                  </a:lnTo>
                  <a:lnTo>
                    <a:pt x="19" y="120"/>
                  </a:lnTo>
                  <a:lnTo>
                    <a:pt x="24" y="97"/>
                  </a:lnTo>
                  <a:lnTo>
                    <a:pt x="34" y="77"/>
                  </a:lnTo>
                  <a:lnTo>
                    <a:pt x="41" y="68"/>
                  </a:lnTo>
                  <a:lnTo>
                    <a:pt x="58" y="50"/>
                  </a:lnTo>
                  <a:lnTo>
                    <a:pt x="71" y="43"/>
                  </a:lnTo>
                  <a:lnTo>
                    <a:pt x="85" y="35"/>
                  </a:lnTo>
                  <a:lnTo>
                    <a:pt x="100" y="27"/>
                  </a:lnTo>
                  <a:lnTo>
                    <a:pt x="138" y="14"/>
                  </a:lnTo>
                  <a:lnTo>
                    <a:pt x="161" y="6"/>
                  </a:lnTo>
                  <a:lnTo>
                    <a:pt x="188" y="0"/>
                  </a:lnTo>
                  <a:lnTo>
                    <a:pt x="194" y="23"/>
                  </a:lnTo>
                  <a:lnTo>
                    <a:pt x="202" y="48"/>
                  </a:lnTo>
                  <a:lnTo>
                    <a:pt x="208" y="71"/>
                  </a:lnTo>
                  <a:lnTo>
                    <a:pt x="211" y="95"/>
                  </a:lnTo>
                  <a:lnTo>
                    <a:pt x="211" y="141"/>
                  </a:lnTo>
                  <a:lnTo>
                    <a:pt x="210" y="166"/>
                  </a:lnTo>
                  <a:lnTo>
                    <a:pt x="206" y="189"/>
                  </a:lnTo>
                  <a:lnTo>
                    <a:pt x="200" y="214"/>
                  </a:lnTo>
                  <a:lnTo>
                    <a:pt x="194" y="237"/>
                  </a:lnTo>
                  <a:lnTo>
                    <a:pt x="186" y="257"/>
                  </a:lnTo>
                  <a:lnTo>
                    <a:pt x="176" y="281"/>
                  </a:lnTo>
                  <a:lnTo>
                    <a:pt x="163" y="300"/>
                  </a:lnTo>
                  <a:lnTo>
                    <a:pt x="149" y="321"/>
                  </a:lnTo>
                  <a:lnTo>
                    <a:pt x="134" y="340"/>
                  </a:lnTo>
                  <a:lnTo>
                    <a:pt x="117" y="357"/>
                  </a:lnTo>
                  <a:lnTo>
                    <a:pt x="141" y="363"/>
                  </a:lnTo>
                  <a:lnTo>
                    <a:pt x="168" y="369"/>
                  </a:lnTo>
                  <a:lnTo>
                    <a:pt x="194" y="373"/>
                  </a:lnTo>
                  <a:lnTo>
                    <a:pt x="221" y="375"/>
                  </a:lnTo>
                  <a:lnTo>
                    <a:pt x="246" y="375"/>
                  </a:lnTo>
                  <a:lnTo>
                    <a:pt x="274" y="373"/>
                  </a:lnTo>
                  <a:lnTo>
                    <a:pt x="326" y="365"/>
                  </a:lnTo>
                  <a:lnTo>
                    <a:pt x="324" y="365"/>
                  </a:lnTo>
                  <a:lnTo>
                    <a:pt x="326" y="365"/>
                  </a:lnTo>
                  <a:lnTo>
                    <a:pt x="335" y="380"/>
                  </a:lnTo>
                  <a:lnTo>
                    <a:pt x="344" y="396"/>
                  </a:lnTo>
                  <a:lnTo>
                    <a:pt x="350" y="413"/>
                  </a:lnTo>
                  <a:lnTo>
                    <a:pt x="355" y="429"/>
                  </a:lnTo>
                  <a:lnTo>
                    <a:pt x="355" y="466"/>
                  </a:lnTo>
                  <a:lnTo>
                    <a:pt x="353" y="483"/>
                  </a:lnTo>
                  <a:lnTo>
                    <a:pt x="350" y="502"/>
                  </a:lnTo>
                  <a:lnTo>
                    <a:pt x="405" y="954"/>
                  </a:lnTo>
                  <a:lnTo>
                    <a:pt x="450" y="992"/>
                  </a:lnTo>
                  <a:lnTo>
                    <a:pt x="306" y="992"/>
                  </a:lnTo>
                  <a:lnTo>
                    <a:pt x="308" y="967"/>
                  </a:lnTo>
                  <a:lnTo>
                    <a:pt x="225" y="589"/>
                  </a:lnTo>
                  <a:lnTo>
                    <a:pt x="182" y="992"/>
                  </a:lnTo>
                  <a:lnTo>
                    <a:pt x="71" y="992"/>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398" name="Freeform 6">
              <a:extLst>
                <a:ext uri="{FF2B5EF4-FFF2-40B4-BE49-F238E27FC236}">
                  <a16:creationId xmlns:a16="http://schemas.microsoft.com/office/drawing/2014/main" id="{3231AB53-741C-407F-84FE-C9137CA417DF}"/>
                </a:ext>
              </a:extLst>
            </p:cNvPr>
            <p:cNvSpPr>
              <a:spLocks/>
            </p:cNvSpPr>
            <p:nvPr/>
          </p:nvSpPr>
          <p:spPr bwMode="auto">
            <a:xfrm>
              <a:off x="4780" y="2041"/>
              <a:ext cx="108" cy="323"/>
            </a:xfrm>
            <a:custGeom>
              <a:avLst/>
              <a:gdLst>
                <a:gd name="T0" fmla="*/ 65 w 108"/>
                <a:gd name="T1" fmla="*/ 322 h 323"/>
                <a:gd name="T2" fmla="*/ 55 w 108"/>
                <a:gd name="T3" fmla="*/ 303 h 323"/>
                <a:gd name="T4" fmla="*/ 44 w 108"/>
                <a:gd name="T5" fmla="*/ 285 h 323"/>
                <a:gd name="T6" fmla="*/ 33 w 108"/>
                <a:gd name="T7" fmla="*/ 266 h 323"/>
                <a:gd name="T8" fmla="*/ 26 w 108"/>
                <a:gd name="T9" fmla="*/ 247 h 323"/>
                <a:gd name="T10" fmla="*/ 18 w 108"/>
                <a:gd name="T11" fmla="*/ 228 h 323"/>
                <a:gd name="T12" fmla="*/ 13 w 108"/>
                <a:gd name="T13" fmla="*/ 207 h 323"/>
                <a:gd name="T14" fmla="*/ 8 w 108"/>
                <a:gd name="T15" fmla="*/ 187 h 323"/>
                <a:gd name="T16" fmla="*/ 4 w 108"/>
                <a:gd name="T17" fmla="*/ 168 h 323"/>
                <a:gd name="T18" fmla="*/ 2 w 108"/>
                <a:gd name="T19" fmla="*/ 145 h 323"/>
                <a:gd name="T20" fmla="*/ 0 w 108"/>
                <a:gd name="T21" fmla="*/ 125 h 323"/>
                <a:gd name="T22" fmla="*/ 0 w 108"/>
                <a:gd name="T23" fmla="*/ 83 h 323"/>
                <a:gd name="T24" fmla="*/ 2 w 108"/>
                <a:gd name="T25" fmla="*/ 62 h 323"/>
                <a:gd name="T26" fmla="*/ 6 w 108"/>
                <a:gd name="T27" fmla="*/ 41 h 323"/>
                <a:gd name="T28" fmla="*/ 9 w 108"/>
                <a:gd name="T29" fmla="*/ 19 h 323"/>
                <a:gd name="T30" fmla="*/ 15 w 108"/>
                <a:gd name="T31" fmla="*/ 0 h 323"/>
                <a:gd name="T32" fmla="*/ 47 w 108"/>
                <a:gd name="T33" fmla="*/ 12 h 323"/>
                <a:gd name="T34" fmla="*/ 71 w 108"/>
                <a:gd name="T35" fmla="*/ 23 h 323"/>
                <a:gd name="T36" fmla="*/ 89 w 108"/>
                <a:gd name="T37" fmla="*/ 30 h 323"/>
                <a:gd name="T38" fmla="*/ 100 w 108"/>
                <a:gd name="T39" fmla="*/ 41 h 323"/>
                <a:gd name="T40" fmla="*/ 105 w 108"/>
                <a:gd name="T41" fmla="*/ 49 h 323"/>
                <a:gd name="T42" fmla="*/ 107 w 108"/>
                <a:gd name="T43" fmla="*/ 61 h 323"/>
                <a:gd name="T44" fmla="*/ 107 w 108"/>
                <a:gd name="T45" fmla="*/ 70 h 323"/>
                <a:gd name="T46" fmla="*/ 105 w 108"/>
                <a:gd name="T47" fmla="*/ 80 h 323"/>
                <a:gd name="T48" fmla="*/ 65 w 108"/>
                <a:gd name="T49" fmla="*/ 258 h 323"/>
                <a:gd name="T50" fmla="*/ 65 w 108"/>
                <a:gd name="T51" fmla="*/ 32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323">
                  <a:moveTo>
                    <a:pt x="65" y="322"/>
                  </a:moveTo>
                  <a:lnTo>
                    <a:pt x="55" y="303"/>
                  </a:lnTo>
                  <a:lnTo>
                    <a:pt x="44" y="285"/>
                  </a:lnTo>
                  <a:lnTo>
                    <a:pt x="33" y="266"/>
                  </a:lnTo>
                  <a:lnTo>
                    <a:pt x="26" y="247"/>
                  </a:lnTo>
                  <a:lnTo>
                    <a:pt x="18" y="228"/>
                  </a:lnTo>
                  <a:lnTo>
                    <a:pt x="13" y="207"/>
                  </a:lnTo>
                  <a:lnTo>
                    <a:pt x="8" y="187"/>
                  </a:lnTo>
                  <a:lnTo>
                    <a:pt x="4" y="168"/>
                  </a:lnTo>
                  <a:lnTo>
                    <a:pt x="2" y="145"/>
                  </a:lnTo>
                  <a:lnTo>
                    <a:pt x="0" y="125"/>
                  </a:lnTo>
                  <a:lnTo>
                    <a:pt x="0" y="83"/>
                  </a:lnTo>
                  <a:lnTo>
                    <a:pt x="2" y="62"/>
                  </a:lnTo>
                  <a:lnTo>
                    <a:pt x="6" y="41"/>
                  </a:lnTo>
                  <a:lnTo>
                    <a:pt x="9" y="19"/>
                  </a:lnTo>
                  <a:lnTo>
                    <a:pt x="15" y="0"/>
                  </a:lnTo>
                  <a:lnTo>
                    <a:pt x="47" y="12"/>
                  </a:lnTo>
                  <a:lnTo>
                    <a:pt x="71" y="23"/>
                  </a:lnTo>
                  <a:lnTo>
                    <a:pt x="89" y="30"/>
                  </a:lnTo>
                  <a:lnTo>
                    <a:pt x="100" y="41"/>
                  </a:lnTo>
                  <a:lnTo>
                    <a:pt x="105" y="49"/>
                  </a:lnTo>
                  <a:lnTo>
                    <a:pt x="107" y="61"/>
                  </a:lnTo>
                  <a:lnTo>
                    <a:pt x="107" y="70"/>
                  </a:lnTo>
                  <a:lnTo>
                    <a:pt x="105" y="80"/>
                  </a:lnTo>
                  <a:lnTo>
                    <a:pt x="65" y="258"/>
                  </a:lnTo>
                  <a:lnTo>
                    <a:pt x="65" y="322"/>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399" name="Freeform 7">
              <a:extLst>
                <a:ext uri="{FF2B5EF4-FFF2-40B4-BE49-F238E27FC236}">
                  <a16:creationId xmlns:a16="http://schemas.microsoft.com/office/drawing/2014/main" id="{36B9B1B7-9007-4138-AF98-D835256F5417}"/>
                </a:ext>
              </a:extLst>
            </p:cNvPr>
            <p:cNvSpPr>
              <a:spLocks/>
            </p:cNvSpPr>
            <p:nvPr/>
          </p:nvSpPr>
          <p:spPr bwMode="auto">
            <a:xfrm>
              <a:off x="4684" y="1880"/>
              <a:ext cx="95" cy="76"/>
            </a:xfrm>
            <a:custGeom>
              <a:avLst/>
              <a:gdLst>
                <a:gd name="T0" fmla="*/ 0 w 95"/>
                <a:gd name="T1" fmla="*/ 75 h 76"/>
                <a:gd name="T2" fmla="*/ 0 w 95"/>
                <a:gd name="T3" fmla="*/ 62 h 76"/>
                <a:gd name="T4" fmla="*/ 2 w 95"/>
                <a:gd name="T5" fmla="*/ 50 h 76"/>
                <a:gd name="T6" fmla="*/ 6 w 95"/>
                <a:gd name="T7" fmla="*/ 39 h 76"/>
                <a:gd name="T8" fmla="*/ 9 w 95"/>
                <a:gd name="T9" fmla="*/ 31 h 76"/>
                <a:gd name="T10" fmla="*/ 15 w 95"/>
                <a:gd name="T11" fmla="*/ 23 h 76"/>
                <a:gd name="T12" fmla="*/ 27 w 95"/>
                <a:gd name="T13" fmla="*/ 10 h 76"/>
                <a:gd name="T14" fmla="*/ 35 w 95"/>
                <a:gd name="T15" fmla="*/ 6 h 76"/>
                <a:gd name="T16" fmla="*/ 41 w 95"/>
                <a:gd name="T17" fmla="*/ 4 h 76"/>
                <a:gd name="T18" fmla="*/ 51 w 95"/>
                <a:gd name="T19" fmla="*/ 0 h 76"/>
                <a:gd name="T20" fmla="*/ 72 w 95"/>
                <a:gd name="T21" fmla="*/ 0 h 76"/>
                <a:gd name="T22" fmla="*/ 80 w 95"/>
                <a:gd name="T23" fmla="*/ 4 h 76"/>
                <a:gd name="T24" fmla="*/ 86 w 95"/>
                <a:gd name="T25" fmla="*/ 6 h 76"/>
                <a:gd name="T26" fmla="*/ 94 w 95"/>
                <a:gd name="T27" fmla="*/ 10 h 76"/>
                <a:gd name="T28" fmla="*/ 80 w 95"/>
                <a:gd name="T29" fmla="*/ 25 h 76"/>
                <a:gd name="T30" fmla="*/ 63 w 95"/>
                <a:gd name="T31" fmla="*/ 37 h 76"/>
                <a:gd name="T32" fmla="*/ 53 w 95"/>
                <a:gd name="T33" fmla="*/ 41 h 76"/>
                <a:gd name="T34" fmla="*/ 43 w 95"/>
                <a:gd name="T35" fmla="*/ 44 h 76"/>
                <a:gd name="T36" fmla="*/ 35 w 95"/>
                <a:gd name="T37" fmla="*/ 46 h 76"/>
                <a:gd name="T38" fmla="*/ 24 w 95"/>
                <a:gd name="T39" fmla="*/ 48 h 76"/>
                <a:gd name="T40" fmla="*/ 24 w 95"/>
                <a:gd name="T41" fmla="*/ 54 h 76"/>
                <a:gd name="T42" fmla="*/ 22 w 95"/>
                <a:gd name="T43" fmla="*/ 58 h 76"/>
                <a:gd name="T44" fmla="*/ 20 w 95"/>
                <a:gd name="T45" fmla="*/ 62 h 76"/>
                <a:gd name="T46" fmla="*/ 16 w 95"/>
                <a:gd name="T47" fmla="*/ 68 h 76"/>
                <a:gd name="T48" fmla="*/ 15 w 95"/>
                <a:gd name="T49" fmla="*/ 69 h 76"/>
                <a:gd name="T50" fmla="*/ 9 w 95"/>
                <a:gd name="T51" fmla="*/ 73 h 76"/>
                <a:gd name="T52" fmla="*/ 6 w 95"/>
                <a:gd name="T53" fmla="*/ 75 h 76"/>
                <a:gd name="T54" fmla="*/ 0 w 95"/>
                <a:gd name="T55"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76">
                  <a:moveTo>
                    <a:pt x="0" y="75"/>
                  </a:moveTo>
                  <a:lnTo>
                    <a:pt x="0" y="62"/>
                  </a:lnTo>
                  <a:lnTo>
                    <a:pt x="2" y="50"/>
                  </a:lnTo>
                  <a:lnTo>
                    <a:pt x="6" y="39"/>
                  </a:lnTo>
                  <a:lnTo>
                    <a:pt x="9" y="31"/>
                  </a:lnTo>
                  <a:lnTo>
                    <a:pt x="15" y="23"/>
                  </a:lnTo>
                  <a:lnTo>
                    <a:pt x="27" y="10"/>
                  </a:lnTo>
                  <a:lnTo>
                    <a:pt x="35" y="6"/>
                  </a:lnTo>
                  <a:lnTo>
                    <a:pt x="41" y="4"/>
                  </a:lnTo>
                  <a:lnTo>
                    <a:pt x="51" y="0"/>
                  </a:lnTo>
                  <a:lnTo>
                    <a:pt x="72" y="0"/>
                  </a:lnTo>
                  <a:lnTo>
                    <a:pt x="80" y="4"/>
                  </a:lnTo>
                  <a:lnTo>
                    <a:pt x="86" y="6"/>
                  </a:lnTo>
                  <a:lnTo>
                    <a:pt x="94" y="10"/>
                  </a:lnTo>
                  <a:lnTo>
                    <a:pt x="80" y="25"/>
                  </a:lnTo>
                  <a:lnTo>
                    <a:pt x="63" y="37"/>
                  </a:lnTo>
                  <a:lnTo>
                    <a:pt x="53" y="41"/>
                  </a:lnTo>
                  <a:lnTo>
                    <a:pt x="43" y="44"/>
                  </a:lnTo>
                  <a:lnTo>
                    <a:pt x="35" y="46"/>
                  </a:lnTo>
                  <a:lnTo>
                    <a:pt x="24" y="48"/>
                  </a:lnTo>
                  <a:lnTo>
                    <a:pt x="24" y="54"/>
                  </a:lnTo>
                  <a:lnTo>
                    <a:pt x="22" y="58"/>
                  </a:lnTo>
                  <a:lnTo>
                    <a:pt x="20" y="62"/>
                  </a:lnTo>
                  <a:lnTo>
                    <a:pt x="16" y="68"/>
                  </a:lnTo>
                  <a:lnTo>
                    <a:pt x="15" y="69"/>
                  </a:lnTo>
                  <a:lnTo>
                    <a:pt x="9" y="73"/>
                  </a:lnTo>
                  <a:lnTo>
                    <a:pt x="6" y="75"/>
                  </a:lnTo>
                  <a:lnTo>
                    <a:pt x="0" y="75"/>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0" name="Freeform 8">
              <a:extLst>
                <a:ext uri="{FF2B5EF4-FFF2-40B4-BE49-F238E27FC236}">
                  <a16:creationId xmlns:a16="http://schemas.microsoft.com/office/drawing/2014/main" id="{47F5AEC0-F94D-4C2F-82DB-0D28395F09EF}"/>
                </a:ext>
              </a:extLst>
            </p:cNvPr>
            <p:cNvSpPr>
              <a:spLocks/>
            </p:cNvSpPr>
            <p:nvPr/>
          </p:nvSpPr>
          <p:spPr bwMode="auto">
            <a:xfrm>
              <a:off x="4535" y="2035"/>
              <a:ext cx="457" cy="999"/>
            </a:xfrm>
            <a:custGeom>
              <a:avLst/>
              <a:gdLst>
                <a:gd name="T0" fmla="*/ 82 w 457"/>
                <a:gd name="T1" fmla="*/ 960 h 999"/>
                <a:gd name="T2" fmla="*/ 74 w 457"/>
                <a:gd name="T3" fmla="*/ 434 h 999"/>
                <a:gd name="T4" fmla="*/ 59 w 457"/>
                <a:gd name="T5" fmla="*/ 438 h 999"/>
                <a:gd name="T6" fmla="*/ 49 w 457"/>
                <a:gd name="T7" fmla="*/ 432 h 999"/>
                <a:gd name="T8" fmla="*/ 42 w 457"/>
                <a:gd name="T9" fmla="*/ 421 h 999"/>
                <a:gd name="T10" fmla="*/ 28 w 457"/>
                <a:gd name="T11" fmla="*/ 396 h 999"/>
                <a:gd name="T12" fmla="*/ 5 w 457"/>
                <a:gd name="T13" fmla="*/ 332 h 999"/>
                <a:gd name="T14" fmla="*/ 0 w 457"/>
                <a:gd name="T15" fmla="*/ 267 h 999"/>
                <a:gd name="T16" fmla="*/ 13 w 457"/>
                <a:gd name="T17" fmla="*/ 146 h 999"/>
                <a:gd name="T18" fmla="*/ 24 w 457"/>
                <a:gd name="T19" fmla="*/ 98 h 999"/>
                <a:gd name="T20" fmla="*/ 42 w 457"/>
                <a:gd name="T21" fmla="*/ 68 h 999"/>
                <a:gd name="T22" fmla="*/ 72 w 457"/>
                <a:gd name="T23" fmla="*/ 43 h 999"/>
                <a:gd name="T24" fmla="*/ 101 w 457"/>
                <a:gd name="T25" fmla="*/ 27 h 999"/>
                <a:gd name="T26" fmla="*/ 163 w 457"/>
                <a:gd name="T27" fmla="*/ 6 h 999"/>
                <a:gd name="T28" fmla="*/ 197 w 457"/>
                <a:gd name="T29" fmla="*/ 23 h 999"/>
                <a:gd name="T30" fmla="*/ 211 w 457"/>
                <a:gd name="T31" fmla="*/ 71 h 999"/>
                <a:gd name="T32" fmla="*/ 214 w 457"/>
                <a:gd name="T33" fmla="*/ 142 h 999"/>
                <a:gd name="T34" fmla="*/ 209 w 457"/>
                <a:gd name="T35" fmla="*/ 190 h 999"/>
                <a:gd name="T36" fmla="*/ 197 w 457"/>
                <a:gd name="T37" fmla="*/ 238 h 999"/>
                <a:gd name="T38" fmla="*/ 178 w 457"/>
                <a:gd name="T39" fmla="*/ 283 h 999"/>
                <a:gd name="T40" fmla="*/ 151 w 457"/>
                <a:gd name="T41" fmla="*/ 323 h 999"/>
                <a:gd name="T42" fmla="*/ 119 w 457"/>
                <a:gd name="T43" fmla="*/ 359 h 999"/>
                <a:gd name="T44" fmla="*/ 170 w 457"/>
                <a:gd name="T45" fmla="*/ 371 h 999"/>
                <a:gd name="T46" fmla="*/ 224 w 457"/>
                <a:gd name="T47" fmla="*/ 377 h 999"/>
                <a:gd name="T48" fmla="*/ 278 w 457"/>
                <a:gd name="T49" fmla="*/ 375 h 999"/>
                <a:gd name="T50" fmla="*/ 328 w 457"/>
                <a:gd name="T51" fmla="*/ 367 h 999"/>
                <a:gd name="T52" fmla="*/ 339 w 457"/>
                <a:gd name="T53" fmla="*/ 382 h 999"/>
                <a:gd name="T54" fmla="*/ 355 w 457"/>
                <a:gd name="T55" fmla="*/ 415 h 999"/>
                <a:gd name="T56" fmla="*/ 360 w 457"/>
                <a:gd name="T57" fmla="*/ 469 h 999"/>
                <a:gd name="T58" fmla="*/ 355 w 457"/>
                <a:gd name="T59" fmla="*/ 505 h 999"/>
                <a:gd name="T60" fmla="*/ 456 w 457"/>
                <a:gd name="T61" fmla="*/ 998 h 999"/>
                <a:gd name="T62" fmla="*/ 312 w 457"/>
                <a:gd name="T63" fmla="*/ 973 h 999"/>
                <a:gd name="T64" fmla="*/ 184 w 457"/>
                <a:gd name="T65" fmla="*/ 998 h 999"/>
                <a:gd name="T66" fmla="*/ 74 w 457"/>
                <a:gd name="T67" fmla="*/ 99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7" h="999">
                  <a:moveTo>
                    <a:pt x="72" y="998"/>
                  </a:moveTo>
                  <a:lnTo>
                    <a:pt x="82" y="960"/>
                  </a:lnTo>
                  <a:lnTo>
                    <a:pt x="65" y="716"/>
                  </a:lnTo>
                  <a:lnTo>
                    <a:pt x="74" y="434"/>
                  </a:lnTo>
                  <a:lnTo>
                    <a:pt x="69" y="438"/>
                  </a:lnTo>
                  <a:lnTo>
                    <a:pt x="59" y="438"/>
                  </a:lnTo>
                  <a:lnTo>
                    <a:pt x="53" y="436"/>
                  </a:lnTo>
                  <a:lnTo>
                    <a:pt x="49" y="432"/>
                  </a:lnTo>
                  <a:lnTo>
                    <a:pt x="46" y="426"/>
                  </a:lnTo>
                  <a:lnTo>
                    <a:pt x="42" y="421"/>
                  </a:lnTo>
                  <a:lnTo>
                    <a:pt x="36" y="413"/>
                  </a:lnTo>
                  <a:lnTo>
                    <a:pt x="28" y="396"/>
                  </a:lnTo>
                  <a:lnTo>
                    <a:pt x="21" y="377"/>
                  </a:lnTo>
                  <a:lnTo>
                    <a:pt x="5" y="332"/>
                  </a:lnTo>
                  <a:lnTo>
                    <a:pt x="0" y="317"/>
                  </a:lnTo>
                  <a:lnTo>
                    <a:pt x="0" y="267"/>
                  </a:lnTo>
                  <a:lnTo>
                    <a:pt x="1" y="236"/>
                  </a:lnTo>
                  <a:lnTo>
                    <a:pt x="13" y="146"/>
                  </a:lnTo>
                  <a:lnTo>
                    <a:pt x="19" y="121"/>
                  </a:lnTo>
                  <a:lnTo>
                    <a:pt x="24" y="98"/>
                  </a:lnTo>
                  <a:lnTo>
                    <a:pt x="34" y="77"/>
                  </a:lnTo>
                  <a:lnTo>
                    <a:pt x="42" y="68"/>
                  </a:lnTo>
                  <a:lnTo>
                    <a:pt x="59" y="50"/>
                  </a:lnTo>
                  <a:lnTo>
                    <a:pt x="72" y="43"/>
                  </a:lnTo>
                  <a:lnTo>
                    <a:pt x="86" y="35"/>
                  </a:lnTo>
                  <a:lnTo>
                    <a:pt x="101" y="27"/>
                  </a:lnTo>
                  <a:lnTo>
                    <a:pt x="140" y="14"/>
                  </a:lnTo>
                  <a:lnTo>
                    <a:pt x="163" y="6"/>
                  </a:lnTo>
                  <a:lnTo>
                    <a:pt x="190" y="0"/>
                  </a:lnTo>
                  <a:lnTo>
                    <a:pt x="197" y="23"/>
                  </a:lnTo>
                  <a:lnTo>
                    <a:pt x="205" y="48"/>
                  </a:lnTo>
                  <a:lnTo>
                    <a:pt x="211" y="71"/>
                  </a:lnTo>
                  <a:lnTo>
                    <a:pt x="214" y="96"/>
                  </a:lnTo>
                  <a:lnTo>
                    <a:pt x="214" y="142"/>
                  </a:lnTo>
                  <a:lnTo>
                    <a:pt x="213" y="167"/>
                  </a:lnTo>
                  <a:lnTo>
                    <a:pt x="209" y="190"/>
                  </a:lnTo>
                  <a:lnTo>
                    <a:pt x="203" y="215"/>
                  </a:lnTo>
                  <a:lnTo>
                    <a:pt x="197" y="238"/>
                  </a:lnTo>
                  <a:lnTo>
                    <a:pt x="188" y="259"/>
                  </a:lnTo>
                  <a:lnTo>
                    <a:pt x="178" y="283"/>
                  </a:lnTo>
                  <a:lnTo>
                    <a:pt x="165" y="302"/>
                  </a:lnTo>
                  <a:lnTo>
                    <a:pt x="151" y="323"/>
                  </a:lnTo>
                  <a:lnTo>
                    <a:pt x="136" y="342"/>
                  </a:lnTo>
                  <a:lnTo>
                    <a:pt x="119" y="359"/>
                  </a:lnTo>
                  <a:lnTo>
                    <a:pt x="143" y="365"/>
                  </a:lnTo>
                  <a:lnTo>
                    <a:pt x="170" y="371"/>
                  </a:lnTo>
                  <a:lnTo>
                    <a:pt x="197" y="375"/>
                  </a:lnTo>
                  <a:lnTo>
                    <a:pt x="224" y="377"/>
                  </a:lnTo>
                  <a:lnTo>
                    <a:pt x="249" y="377"/>
                  </a:lnTo>
                  <a:lnTo>
                    <a:pt x="278" y="375"/>
                  </a:lnTo>
                  <a:lnTo>
                    <a:pt x="330" y="367"/>
                  </a:lnTo>
                  <a:lnTo>
                    <a:pt x="328" y="367"/>
                  </a:lnTo>
                  <a:lnTo>
                    <a:pt x="330" y="367"/>
                  </a:lnTo>
                  <a:lnTo>
                    <a:pt x="339" y="382"/>
                  </a:lnTo>
                  <a:lnTo>
                    <a:pt x="349" y="398"/>
                  </a:lnTo>
                  <a:lnTo>
                    <a:pt x="355" y="415"/>
                  </a:lnTo>
                  <a:lnTo>
                    <a:pt x="360" y="432"/>
                  </a:lnTo>
                  <a:lnTo>
                    <a:pt x="360" y="469"/>
                  </a:lnTo>
                  <a:lnTo>
                    <a:pt x="358" y="486"/>
                  </a:lnTo>
                  <a:lnTo>
                    <a:pt x="355" y="505"/>
                  </a:lnTo>
                  <a:lnTo>
                    <a:pt x="410" y="960"/>
                  </a:lnTo>
                  <a:lnTo>
                    <a:pt x="456" y="998"/>
                  </a:lnTo>
                  <a:lnTo>
                    <a:pt x="310" y="998"/>
                  </a:lnTo>
                  <a:lnTo>
                    <a:pt x="312" y="973"/>
                  </a:lnTo>
                  <a:lnTo>
                    <a:pt x="228" y="593"/>
                  </a:lnTo>
                  <a:lnTo>
                    <a:pt x="184" y="998"/>
                  </a:lnTo>
                  <a:lnTo>
                    <a:pt x="72" y="998"/>
                  </a:lnTo>
                  <a:lnTo>
                    <a:pt x="74" y="998"/>
                  </a:lnTo>
                </a:path>
              </a:pathLst>
            </a:custGeom>
            <a:solidFill>
              <a:schemeClr val="accent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1" name="Freeform 9">
              <a:extLst>
                <a:ext uri="{FF2B5EF4-FFF2-40B4-BE49-F238E27FC236}">
                  <a16:creationId xmlns:a16="http://schemas.microsoft.com/office/drawing/2014/main" id="{19297B88-ADFA-4BE0-933D-563B0979BF1B}"/>
                </a:ext>
              </a:extLst>
            </p:cNvPr>
            <p:cNvSpPr>
              <a:spLocks/>
            </p:cNvSpPr>
            <p:nvPr/>
          </p:nvSpPr>
          <p:spPr bwMode="auto">
            <a:xfrm>
              <a:off x="4780" y="2041"/>
              <a:ext cx="114" cy="329"/>
            </a:xfrm>
            <a:custGeom>
              <a:avLst/>
              <a:gdLst>
                <a:gd name="T0" fmla="*/ 69 w 114"/>
                <a:gd name="T1" fmla="*/ 328 h 329"/>
                <a:gd name="T2" fmla="*/ 58 w 114"/>
                <a:gd name="T3" fmla="*/ 309 h 329"/>
                <a:gd name="T4" fmla="*/ 46 w 114"/>
                <a:gd name="T5" fmla="*/ 290 h 329"/>
                <a:gd name="T6" fmla="*/ 35 w 114"/>
                <a:gd name="T7" fmla="*/ 271 h 329"/>
                <a:gd name="T8" fmla="*/ 27 w 114"/>
                <a:gd name="T9" fmla="*/ 252 h 329"/>
                <a:gd name="T10" fmla="*/ 19 w 114"/>
                <a:gd name="T11" fmla="*/ 232 h 329"/>
                <a:gd name="T12" fmla="*/ 14 w 114"/>
                <a:gd name="T13" fmla="*/ 211 h 329"/>
                <a:gd name="T14" fmla="*/ 8 w 114"/>
                <a:gd name="T15" fmla="*/ 190 h 329"/>
                <a:gd name="T16" fmla="*/ 4 w 114"/>
                <a:gd name="T17" fmla="*/ 171 h 329"/>
                <a:gd name="T18" fmla="*/ 2 w 114"/>
                <a:gd name="T19" fmla="*/ 148 h 329"/>
                <a:gd name="T20" fmla="*/ 0 w 114"/>
                <a:gd name="T21" fmla="*/ 127 h 329"/>
                <a:gd name="T22" fmla="*/ 0 w 114"/>
                <a:gd name="T23" fmla="*/ 85 h 329"/>
                <a:gd name="T24" fmla="*/ 2 w 114"/>
                <a:gd name="T25" fmla="*/ 63 h 329"/>
                <a:gd name="T26" fmla="*/ 6 w 114"/>
                <a:gd name="T27" fmla="*/ 42 h 329"/>
                <a:gd name="T28" fmla="*/ 10 w 114"/>
                <a:gd name="T29" fmla="*/ 19 h 329"/>
                <a:gd name="T30" fmla="*/ 16 w 114"/>
                <a:gd name="T31" fmla="*/ 0 h 329"/>
                <a:gd name="T32" fmla="*/ 50 w 114"/>
                <a:gd name="T33" fmla="*/ 12 h 329"/>
                <a:gd name="T34" fmla="*/ 75 w 114"/>
                <a:gd name="T35" fmla="*/ 23 h 329"/>
                <a:gd name="T36" fmla="*/ 94 w 114"/>
                <a:gd name="T37" fmla="*/ 31 h 329"/>
                <a:gd name="T38" fmla="*/ 106 w 114"/>
                <a:gd name="T39" fmla="*/ 42 h 329"/>
                <a:gd name="T40" fmla="*/ 111 w 114"/>
                <a:gd name="T41" fmla="*/ 50 h 329"/>
                <a:gd name="T42" fmla="*/ 113 w 114"/>
                <a:gd name="T43" fmla="*/ 62 h 329"/>
                <a:gd name="T44" fmla="*/ 113 w 114"/>
                <a:gd name="T45" fmla="*/ 71 h 329"/>
                <a:gd name="T46" fmla="*/ 111 w 114"/>
                <a:gd name="T47" fmla="*/ 81 h 329"/>
                <a:gd name="T48" fmla="*/ 69 w 114"/>
                <a:gd name="T49" fmla="*/ 263 h 329"/>
                <a:gd name="T50" fmla="*/ 69 w 114"/>
                <a:gd name="T51" fmla="*/ 328 h 329"/>
                <a:gd name="T52" fmla="*/ 71 w 114"/>
                <a:gd name="T53" fmla="*/ 3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329">
                  <a:moveTo>
                    <a:pt x="69" y="328"/>
                  </a:moveTo>
                  <a:lnTo>
                    <a:pt x="58" y="309"/>
                  </a:lnTo>
                  <a:lnTo>
                    <a:pt x="46" y="290"/>
                  </a:lnTo>
                  <a:lnTo>
                    <a:pt x="35" y="271"/>
                  </a:lnTo>
                  <a:lnTo>
                    <a:pt x="27" y="252"/>
                  </a:lnTo>
                  <a:lnTo>
                    <a:pt x="19" y="232"/>
                  </a:lnTo>
                  <a:lnTo>
                    <a:pt x="14" y="211"/>
                  </a:lnTo>
                  <a:lnTo>
                    <a:pt x="8" y="190"/>
                  </a:lnTo>
                  <a:lnTo>
                    <a:pt x="4" y="171"/>
                  </a:lnTo>
                  <a:lnTo>
                    <a:pt x="2" y="148"/>
                  </a:lnTo>
                  <a:lnTo>
                    <a:pt x="0" y="127"/>
                  </a:lnTo>
                  <a:lnTo>
                    <a:pt x="0" y="85"/>
                  </a:lnTo>
                  <a:lnTo>
                    <a:pt x="2" y="63"/>
                  </a:lnTo>
                  <a:lnTo>
                    <a:pt x="6" y="42"/>
                  </a:lnTo>
                  <a:lnTo>
                    <a:pt x="10" y="19"/>
                  </a:lnTo>
                  <a:lnTo>
                    <a:pt x="16" y="0"/>
                  </a:lnTo>
                  <a:lnTo>
                    <a:pt x="50" y="12"/>
                  </a:lnTo>
                  <a:lnTo>
                    <a:pt x="75" y="23"/>
                  </a:lnTo>
                  <a:lnTo>
                    <a:pt x="94" y="31"/>
                  </a:lnTo>
                  <a:lnTo>
                    <a:pt x="106" y="42"/>
                  </a:lnTo>
                  <a:lnTo>
                    <a:pt x="111" y="50"/>
                  </a:lnTo>
                  <a:lnTo>
                    <a:pt x="113" y="62"/>
                  </a:lnTo>
                  <a:lnTo>
                    <a:pt x="113" y="71"/>
                  </a:lnTo>
                  <a:lnTo>
                    <a:pt x="111" y="81"/>
                  </a:lnTo>
                  <a:lnTo>
                    <a:pt x="69" y="263"/>
                  </a:lnTo>
                  <a:lnTo>
                    <a:pt x="69" y="328"/>
                  </a:lnTo>
                  <a:lnTo>
                    <a:pt x="71" y="328"/>
                  </a:lnTo>
                </a:path>
              </a:pathLst>
            </a:custGeom>
            <a:solidFill>
              <a:schemeClr val="accent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2" name="Freeform 10">
              <a:extLst>
                <a:ext uri="{FF2B5EF4-FFF2-40B4-BE49-F238E27FC236}">
                  <a16:creationId xmlns:a16="http://schemas.microsoft.com/office/drawing/2014/main" id="{EB6CAB7A-26B8-47C3-8A7F-32A2E92F43B3}"/>
                </a:ext>
              </a:extLst>
            </p:cNvPr>
            <p:cNvSpPr>
              <a:spLocks/>
            </p:cNvSpPr>
            <p:nvPr/>
          </p:nvSpPr>
          <p:spPr bwMode="auto">
            <a:xfrm>
              <a:off x="4684" y="1880"/>
              <a:ext cx="101" cy="82"/>
            </a:xfrm>
            <a:custGeom>
              <a:avLst/>
              <a:gdLst>
                <a:gd name="T0" fmla="*/ 0 w 101"/>
                <a:gd name="T1" fmla="*/ 81 h 82"/>
                <a:gd name="T2" fmla="*/ 0 w 101"/>
                <a:gd name="T3" fmla="*/ 67 h 82"/>
                <a:gd name="T4" fmla="*/ 2 w 101"/>
                <a:gd name="T5" fmla="*/ 54 h 82"/>
                <a:gd name="T6" fmla="*/ 6 w 101"/>
                <a:gd name="T7" fmla="*/ 42 h 82"/>
                <a:gd name="T8" fmla="*/ 10 w 101"/>
                <a:gd name="T9" fmla="*/ 33 h 82"/>
                <a:gd name="T10" fmla="*/ 16 w 101"/>
                <a:gd name="T11" fmla="*/ 25 h 82"/>
                <a:gd name="T12" fmla="*/ 29 w 101"/>
                <a:gd name="T13" fmla="*/ 11 h 82"/>
                <a:gd name="T14" fmla="*/ 37 w 101"/>
                <a:gd name="T15" fmla="*/ 6 h 82"/>
                <a:gd name="T16" fmla="*/ 44 w 101"/>
                <a:gd name="T17" fmla="*/ 4 h 82"/>
                <a:gd name="T18" fmla="*/ 54 w 101"/>
                <a:gd name="T19" fmla="*/ 0 h 82"/>
                <a:gd name="T20" fmla="*/ 77 w 101"/>
                <a:gd name="T21" fmla="*/ 0 h 82"/>
                <a:gd name="T22" fmla="*/ 85 w 101"/>
                <a:gd name="T23" fmla="*/ 4 h 82"/>
                <a:gd name="T24" fmla="*/ 92 w 101"/>
                <a:gd name="T25" fmla="*/ 6 h 82"/>
                <a:gd name="T26" fmla="*/ 100 w 101"/>
                <a:gd name="T27" fmla="*/ 11 h 82"/>
                <a:gd name="T28" fmla="*/ 85 w 101"/>
                <a:gd name="T29" fmla="*/ 27 h 82"/>
                <a:gd name="T30" fmla="*/ 67 w 101"/>
                <a:gd name="T31" fmla="*/ 40 h 82"/>
                <a:gd name="T32" fmla="*/ 56 w 101"/>
                <a:gd name="T33" fmla="*/ 44 h 82"/>
                <a:gd name="T34" fmla="*/ 46 w 101"/>
                <a:gd name="T35" fmla="*/ 48 h 82"/>
                <a:gd name="T36" fmla="*/ 37 w 101"/>
                <a:gd name="T37" fmla="*/ 50 h 82"/>
                <a:gd name="T38" fmla="*/ 25 w 101"/>
                <a:gd name="T39" fmla="*/ 52 h 82"/>
                <a:gd name="T40" fmla="*/ 25 w 101"/>
                <a:gd name="T41" fmla="*/ 58 h 82"/>
                <a:gd name="T42" fmla="*/ 23 w 101"/>
                <a:gd name="T43" fmla="*/ 63 h 82"/>
                <a:gd name="T44" fmla="*/ 21 w 101"/>
                <a:gd name="T45" fmla="*/ 67 h 82"/>
                <a:gd name="T46" fmla="*/ 17 w 101"/>
                <a:gd name="T47" fmla="*/ 73 h 82"/>
                <a:gd name="T48" fmla="*/ 16 w 101"/>
                <a:gd name="T49" fmla="*/ 75 h 82"/>
                <a:gd name="T50" fmla="*/ 10 w 101"/>
                <a:gd name="T51" fmla="*/ 79 h 82"/>
                <a:gd name="T52" fmla="*/ 6 w 101"/>
                <a:gd name="T53" fmla="*/ 81 h 82"/>
                <a:gd name="T54" fmla="*/ 0 w 101"/>
                <a:gd name="T55" fmla="*/ 81 h 82"/>
                <a:gd name="T56" fmla="*/ 2 w 101"/>
                <a:gd name="T57"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2">
                  <a:moveTo>
                    <a:pt x="0" y="81"/>
                  </a:moveTo>
                  <a:lnTo>
                    <a:pt x="0" y="67"/>
                  </a:lnTo>
                  <a:lnTo>
                    <a:pt x="2" y="54"/>
                  </a:lnTo>
                  <a:lnTo>
                    <a:pt x="6" y="42"/>
                  </a:lnTo>
                  <a:lnTo>
                    <a:pt x="10" y="33"/>
                  </a:lnTo>
                  <a:lnTo>
                    <a:pt x="16" y="25"/>
                  </a:lnTo>
                  <a:lnTo>
                    <a:pt x="29" y="11"/>
                  </a:lnTo>
                  <a:lnTo>
                    <a:pt x="37" y="6"/>
                  </a:lnTo>
                  <a:lnTo>
                    <a:pt x="44" y="4"/>
                  </a:lnTo>
                  <a:lnTo>
                    <a:pt x="54" y="0"/>
                  </a:lnTo>
                  <a:lnTo>
                    <a:pt x="77" y="0"/>
                  </a:lnTo>
                  <a:lnTo>
                    <a:pt x="85" y="4"/>
                  </a:lnTo>
                  <a:lnTo>
                    <a:pt x="92" y="6"/>
                  </a:lnTo>
                  <a:lnTo>
                    <a:pt x="100" y="11"/>
                  </a:lnTo>
                  <a:lnTo>
                    <a:pt x="85" y="27"/>
                  </a:lnTo>
                  <a:lnTo>
                    <a:pt x="67" y="40"/>
                  </a:lnTo>
                  <a:lnTo>
                    <a:pt x="56" y="44"/>
                  </a:lnTo>
                  <a:lnTo>
                    <a:pt x="46" y="48"/>
                  </a:lnTo>
                  <a:lnTo>
                    <a:pt x="37" y="50"/>
                  </a:lnTo>
                  <a:lnTo>
                    <a:pt x="25" y="52"/>
                  </a:lnTo>
                  <a:lnTo>
                    <a:pt x="25" y="58"/>
                  </a:lnTo>
                  <a:lnTo>
                    <a:pt x="23" y="63"/>
                  </a:lnTo>
                  <a:lnTo>
                    <a:pt x="21" y="67"/>
                  </a:lnTo>
                  <a:lnTo>
                    <a:pt x="17" y="73"/>
                  </a:lnTo>
                  <a:lnTo>
                    <a:pt x="16" y="75"/>
                  </a:lnTo>
                  <a:lnTo>
                    <a:pt x="10" y="79"/>
                  </a:lnTo>
                  <a:lnTo>
                    <a:pt x="6" y="81"/>
                  </a:lnTo>
                  <a:lnTo>
                    <a:pt x="0" y="81"/>
                  </a:lnTo>
                  <a:lnTo>
                    <a:pt x="2" y="81"/>
                  </a:lnTo>
                </a:path>
              </a:pathLst>
            </a:custGeom>
            <a:solidFill>
              <a:schemeClr val="tx2"/>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3" name="Freeform 11">
              <a:extLst>
                <a:ext uri="{FF2B5EF4-FFF2-40B4-BE49-F238E27FC236}">
                  <a16:creationId xmlns:a16="http://schemas.microsoft.com/office/drawing/2014/main" id="{DEF57B61-3810-4832-867C-C68A2944E8E2}"/>
                </a:ext>
              </a:extLst>
            </p:cNvPr>
            <p:cNvSpPr>
              <a:spLocks/>
            </p:cNvSpPr>
            <p:nvPr/>
          </p:nvSpPr>
          <p:spPr bwMode="auto">
            <a:xfrm>
              <a:off x="4840" y="2369"/>
              <a:ext cx="12" cy="34"/>
            </a:xfrm>
            <a:custGeom>
              <a:avLst/>
              <a:gdLst>
                <a:gd name="T0" fmla="*/ 0 w 12"/>
                <a:gd name="T1" fmla="*/ 33 h 34"/>
                <a:gd name="T2" fmla="*/ 3 w 12"/>
                <a:gd name="T3" fmla="*/ 25 h 34"/>
                <a:gd name="T4" fmla="*/ 7 w 12"/>
                <a:gd name="T5" fmla="*/ 18 h 34"/>
                <a:gd name="T6" fmla="*/ 9 w 12"/>
                <a:gd name="T7" fmla="*/ 10 h 34"/>
                <a:gd name="T8" fmla="*/ 9 w 12"/>
                <a:gd name="T9" fmla="*/ 0 h 34"/>
                <a:gd name="T10" fmla="*/ 11 w 12"/>
                <a:gd name="T11" fmla="*/ 0 h 34"/>
              </a:gdLst>
              <a:ahLst/>
              <a:cxnLst>
                <a:cxn ang="0">
                  <a:pos x="T0" y="T1"/>
                </a:cxn>
                <a:cxn ang="0">
                  <a:pos x="T2" y="T3"/>
                </a:cxn>
                <a:cxn ang="0">
                  <a:pos x="T4" y="T5"/>
                </a:cxn>
                <a:cxn ang="0">
                  <a:pos x="T6" y="T7"/>
                </a:cxn>
                <a:cxn ang="0">
                  <a:pos x="T8" y="T9"/>
                </a:cxn>
                <a:cxn ang="0">
                  <a:pos x="T10" y="T11"/>
                </a:cxn>
              </a:cxnLst>
              <a:rect l="0" t="0" r="r" b="b"/>
              <a:pathLst>
                <a:path w="12" h="34">
                  <a:moveTo>
                    <a:pt x="0" y="33"/>
                  </a:moveTo>
                  <a:lnTo>
                    <a:pt x="3" y="25"/>
                  </a:lnTo>
                  <a:lnTo>
                    <a:pt x="7" y="18"/>
                  </a:lnTo>
                  <a:lnTo>
                    <a:pt x="9" y="10"/>
                  </a:lnTo>
                  <a:lnTo>
                    <a:pt x="9" y="0"/>
                  </a:lnTo>
                  <a:lnTo>
                    <a:pt x="11"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4" name="Freeform 12">
              <a:extLst>
                <a:ext uri="{FF2B5EF4-FFF2-40B4-BE49-F238E27FC236}">
                  <a16:creationId xmlns:a16="http://schemas.microsoft.com/office/drawing/2014/main" id="{451F720E-21D0-444C-BFDE-CC20B51B3DED}"/>
                </a:ext>
              </a:extLst>
            </p:cNvPr>
            <p:cNvSpPr>
              <a:spLocks/>
            </p:cNvSpPr>
            <p:nvPr/>
          </p:nvSpPr>
          <p:spPr bwMode="auto">
            <a:xfrm>
              <a:off x="4849" y="2241"/>
              <a:ext cx="3" cy="64"/>
            </a:xfrm>
            <a:custGeom>
              <a:avLst/>
              <a:gdLst>
                <a:gd name="T0" fmla="*/ 0 w 3"/>
                <a:gd name="T1" fmla="*/ 63 h 64"/>
                <a:gd name="T2" fmla="*/ 0 w 3"/>
                <a:gd name="T3" fmla="*/ 0 h 64"/>
                <a:gd name="T4" fmla="*/ 2 w 3"/>
                <a:gd name="T5" fmla="*/ 0 h 64"/>
              </a:gdLst>
              <a:ahLst/>
              <a:cxnLst>
                <a:cxn ang="0">
                  <a:pos x="T0" y="T1"/>
                </a:cxn>
                <a:cxn ang="0">
                  <a:pos x="T2" y="T3"/>
                </a:cxn>
                <a:cxn ang="0">
                  <a:pos x="T4" y="T5"/>
                </a:cxn>
              </a:cxnLst>
              <a:rect l="0" t="0" r="r" b="b"/>
              <a:pathLst>
                <a:path w="3" h="64">
                  <a:moveTo>
                    <a:pt x="0" y="63"/>
                  </a:moveTo>
                  <a:lnTo>
                    <a:pt x="0" y="0"/>
                  </a:lnTo>
                  <a:lnTo>
                    <a:pt x="2"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5" name="Freeform 13">
              <a:extLst>
                <a:ext uri="{FF2B5EF4-FFF2-40B4-BE49-F238E27FC236}">
                  <a16:creationId xmlns:a16="http://schemas.microsoft.com/office/drawing/2014/main" id="{7CD8B6EE-7747-42CC-BE10-AFF35D111026}"/>
                </a:ext>
              </a:extLst>
            </p:cNvPr>
            <p:cNvSpPr>
              <a:spLocks/>
            </p:cNvSpPr>
            <p:nvPr/>
          </p:nvSpPr>
          <p:spPr bwMode="auto">
            <a:xfrm>
              <a:off x="4700" y="2033"/>
              <a:ext cx="97" cy="19"/>
            </a:xfrm>
            <a:custGeom>
              <a:avLst/>
              <a:gdLst>
                <a:gd name="T0" fmla="*/ 96 w 97"/>
                <a:gd name="T1" fmla="*/ 8 h 19"/>
                <a:gd name="T2" fmla="*/ 84 w 97"/>
                <a:gd name="T3" fmla="*/ 4 h 19"/>
                <a:gd name="T4" fmla="*/ 76 w 97"/>
                <a:gd name="T5" fmla="*/ 10 h 19"/>
                <a:gd name="T6" fmla="*/ 67 w 97"/>
                <a:gd name="T7" fmla="*/ 14 h 19"/>
                <a:gd name="T8" fmla="*/ 57 w 97"/>
                <a:gd name="T9" fmla="*/ 18 h 19"/>
                <a:gd name="T10" fmla="*/ 38 w 97"/>
                <a:gd name="T11" fmla="*/ 18 h 19"/>
                <a:gd name="T12" fmla="*/ 26 w 97"/>
                <a:gd name="T13" fmla="*/ 14 h 19"/>
                <a:gd name="T14" fmla="*/ 19 w 97"/>
                <a:gd name="T15" fmla="*/ 8 h 19"/>
                <a:gd name="T16" fmla="*/ 11 w 97"/>
                <a:gd name="T17" fmla="*/ 0 h 19"/>
                <a:gd name="T18" fmla="*/ 0 w 97"/>
                <a:gd name="T19" fmla="*/ 2 h 19"/>
                <a:gd name="T20" fmla="*/ 1 w 97"/>
                <a:gd name="T2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9">
                  <a:moveTo>
                    <a:pt x="96" y="8"/>
                  </a:moveTo>
                  <a:lnTo>
                    <a:pt x="84" y="4"/>
                  </a:lnTo>
                  <a:lnTo>
                    <a:pt x="76" y="10"/>
                  </a:lnTo>
                  <a:lnTo>
                    <a:pt x="67" y="14"/>
                  </a:lnTo>
                  <a:lnTo>
                    <a:pt x="57" y="18"/>
                  </a:lnTo>
                  <a:lnTo>
                    <a:pt x="38" y="18"/>
                  </a:lnTo>
                  <a:lnTo>
                    <a:pt x="26" y="14"/>
                  </a:lnTo>
                  <a:lnTo>
                    <a:pt x="19" y="8"/>
                  </a:lnTo>
                  <a:lnTo>
                    <a:pt x="11" y="0"/>
                  </a:lnTo>
                  <a:lnTo>
                    <a:pt x="0" y="2"/>
                  </a:lnTo>
                  <a:lnTo>
                    <a:pt x="1" y="2"/>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6" name="Freeform 14">
              <a:extLst>
                <a:ext uri="{FF2B5EF4-FFF2-40B4-BE49-F238E27FC236}">
                  <a16:creationId xmlns:a16="http://schemas.microsoft.com/office/drawing/2014/main" id="{7A823A0C-A247-4D79-BAB5-0FB098B4DEA1}"/>
                </a:ext>
              </a:extLst>
            </p:cNvPr>
            <p:cNvSpPr>
              <a:spLocks/>
            </p:cNvSpPr>
            <p:nvPr/>
          </p:nvSpPr>
          <p:spPr bwMode="auto">
            <a:xfrm>
              <a:off x="4684" y="1891"/>
              <a:ext cx="130" cy="142"/>
            </a:xfrm>
            <a:custGeom>
              <a:avLst/>
              <a:gdLst>
                <a:gd name="T0" fmla="*/ 0 w 130"/>
                <a:gd name="T1" fmla="*/ 70 h 142"/>
                <a:gd name="T2" fmla="*/ 0 w 130"/>
                <a:gd name="T3" fmla="*/ 87 h 142"/>
                <a:gd name="T4" fmla="*/ 6 w 130"/>
                <a:gd name="T5" fmla="*/ 100 h 142"/>
                <a:gd name="T6" fmla="*/ 12 w 130"/>
                <a:gd name="T7" fmla="*/ 112 h 142"/>
                <a:gd name="T8" fmla="*/ 19 w 130"/>
                <a:gd name="T9" fmla="*/ 123 h 142"/>
                <a:gd name="T10" fmla="*/ 29 w 130"/>
                <a:gd name="T11" fmla="*/ 131 h 142"/>
                <a:gd name="T12" fmla="*/ 40 w 130"/>
                <a:gd name="T13" fmla="*/ 137 h 142"/>
                <a:gd name="T14" fmla="*/ 52 w 130"/>
                <a:gd name="T15" fmla="*/ 141 h 142"/>
                <a:gd name="T16" fmla="*/ 75 w 130"/>
                <a:gd name="T17" fmla="*/ 141 h 142"/>
                <a:gd name="T18" fmla="*/ 87 w 130"/>
                <a:gd name="T19" fmla="*/ 137 h 142"/>
                <a:gd name="T20" fmla="*/ 98 w 130"/>
                <a:gd name="T21" fmla="*/ 131 h 142"/>
                <a:gd name="T22" fmla="*/ 108 w 130"/>
                <a:gd name="T23" fmla="*/ 123 h 142"/>
                <a:gd name="T24" fmla="*/ 115 w 130"/>
                <a:gd name="T25" fmla="*/ 112 h 142"/>
                <a:gd name="T26" fmla="*/ 123 w 130"/>
                <a:gd name="T27" fmla="*/ 100 h 142"/>
                <a:gd name="T28" fmla="*/ 127 w 130"/>
                <a:gd name="T29" fmla="*/ 87 h 142"/>
                <a:gd name="T30" fmla="*/ 129 w 130"/>
                <a:gd name="T31" fmla="*/ 70 h 142"/>
                <a:gd name="T32" fmla="*/ 127 w 130"/>
                <a:gd name="T33" fmla="*/ 58 h 142"/>
                <a:gd name="T34" fmla="*/ 127 w 130"/>
                <a:gd name="T35" fmla="*/ 48 h 142"/>
                <a:gd name="T36" fmla="*/ 123 w 130"/>
                <a:gd name="T37" fmla="*/ 37 h 142"/>
                <a:gd name="T38" fmla="*/ 121 w 130"/>
                <a:gd name="T39" fmla="*/ 29 h 142"/>
                <a:gd name="T40" fmla="*/ 112 w 130"/>
                <a:gd name="T41" fmla="*/ 12 h 142"/>
                <a:gd name="T42" fmla="*/ 100 w 130"/>
                <a:gd name="T43" fmla="*/ 0 h 142"/>
                <a:gd name="T44" fmla="*/ 102 w 130"/>
                <a:gd name="T4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42">
                  <a:moveTo>
                    <a:pt x="0" y="70"/>
                  </a:moveTo>
                  <a:lnTo>
                    <a:pt x="0" y="87"/>
                  </a:lnTo>
                  <a:lnTo>
                    <a:pt x="6" y="100"/>
                  </a:lnTo>
                  <a:lnTo>
                    <a:pt x="12" y="112"/>
                  </a:lnTo>
                  <a:lnTo>
                    <a:pt x="19" y="123"/>
                  </a:lnTo>
                  <a:lnTo>
                    <a:pt x="29" y="131"/>
                  </a:lnTo>
                  <a:lnTo>
                    <a:pt x="40" y="137"/>
                  </a:lnTo>
                  <a:lnTo>
                    <a:pt x="52" y="141"/>
                  </a:lnTo>
                  <a:lnTo>
                    <a:pt x="75" y="141"/>
                  </a:lnTo>
                  <a:lnTo>
                    <a:pt x="87" y="137"/>
                  </a:lnTo>
                  <a:lnTo>
                    <a:pt x="98" y="131"/>
                  </a:lnTo>
                  <a:lnTo>
                    <a:pt x="108" y="123"/>
                  </a:lnTo>
                  <a:lnTo>
                    <a:pt x="115" y="112"/>
                  </a:lnTo>
                  <a:lnTo>
                    <a:pt x="123" y="100"/>
                  </a:lnTo>
                  <a:lnTo>
                    <a:pt x="127" y="87"/>
                  </a:lnTo>
                  <a:lnTo>
                    <a:pt x="129" y="70"/>
                  </a:lnTo>
                  <a:lnTo>
                    <a:pt x="127" y="58"/>
                  </a:lnTo>
                  <a:lnTo>
                    <a:pt x="127" y="48"/>
                  </a:lnTo>
                  <a:lnTo>
                    <a:pt x="123" y="37"/>
                  </a:lnTo>
                  <a:lnTo>
                    <a:pt x="121" y="29"/>
                  </a:lnTo>
                  <a:lnTo>
                    <a:pt x="112" y="12"/>
                  </a:lnTo>
                  <a:lnTo>
                    <a:pt x="100" y="0"/>
                  </a:lnTo>
                  <a:lnTo>
                    <a:pt x="102" y="0"/>
                  </a:lnTo>
                </a:path>
              </a:pathLst>
            </a:custGeom>
            <a:solidFill>
              <a:schemeClr val="tx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59407" name="Freeform 15">
            <a:extLst>
              <a:ext uri="{FF2B5EF4-FFF2-40B4-BE49-F238E27FC236}">
                <a16:creationId xmlns:a16="http://schemas.microsoft.com/office/drawing/2014/main" id="{1D803F4E-1A51-4D22-A439-E7578FDB2F64}"/>
              </a:ext>
            </a:extLst>
          </p:cNvPr>
          <p:cNvSpPr>
            <a:spLocks/>
          </p:cNvSpPr>
          <p:nvPr/>
        </p:nvSpPr>
        <p:spPr bwMode="auto">
          <a:xfrm>
            <a:off x="1763713" y="4316413"/>
            <a:ext cx="1457325" cy="454025"/>
          </a:xfrm>
          <a:custGeom>
            <a:avLst/>
            <a:gdLst>
              <a:gd name="T0" fmla="*/ 0 w 918"/>
              <a:gd name="T1" fmla="*/ 225 h 286"/>
              <a:gd name="T2" fmla="*/ 48 w 918"/>
              <a:gd name="T3" fmla="*/ 45 h 286"/>
              <a:gd name="T4" fmla="*/ 0 w 918"/>
              <a:gd name="T5" fmla="*/ 0 h 286"/>
              <a:gd name="T6" fmla="*/ 917 w 918"/>
              <a:gd name="T7" fmla="*/ 45 h 286"/>
              <a:gd name="T8" fmla="*/ 869 w 918"/>
              <a:gd name="T9" fmla="*/ 225 h 286"/>
              <a:gd name="T10" fmla="*/ 917 w 918"/>
              <a:gd name="T11" fmla="*/ 285 h 286"/>
              <a:gd name="T12" fmla="*/ 81 w 918"/>
              <a:gd name="T13" fmla="*/ 225 h 286"/>
              <a:gd name="T14" fmla="*/ 122 w 918"/>
              <a:gd name="T15" fmla="*/ 45 h 286"/>
              <a:gd name="T16" fmla="*/ 81 w 918"/>
              <a:gd name="T17" fmla="*/ 225 h 286"/>
              <a:gd name="T18" fmla="*/ 156 w 918"/>
              <a:gd name="T19" fmla="*/ 225 h 286"/>
              <a:gd name="T20" fmla="*/ 193 w 918"/>
              <a:gd name="T21" fmla="*/ 45 h 286"/>
              <a:gd name="T22" fmla="*/ 156 w 918"/>
              <a:gd name="T23" fmla="*/ 225 h 286"/>
              <a:gd name="T24" fmla="*/ 229 w 918"/>
              <a:gd name="T25" fmla="*/ 225 h 286"/>
              <a:gd name="T26" fmla="*/ 265 w 918"/>
              <a:gd name="T27" fmla="*/ 45 h 286"/>
              <a:gd name="T28" fmla="*/ 229 w 918"/>
              <a:gd name="T29" fmla="*/ 225 h 286"/>
              <a:gd name="T30" fmla="*/ 301 w 918"/>
              <a:gd name="T31" fmla="*/ 225 h 286"/>
              <a:gd name="T32" fmla="*/ 341 w 918"/>
              <a:gd name="T33" fmla="*/ 45 h 286"/>
              <a:gd name="T34" fmla="*/ 301 w 918"/>
              <a:gd name="T35" fmla="*/ 225 h 286"/>
              <a:gd name="T36" fmla="*/ 372 w 918"/>
              <a:gd name="T37" fmla="*/ 225 h 286"/>
              <a:gd name="T38" fmla="*/ 410 w 918"/>
              <a:gd name="T39" fmla="*/ 45 h 286"/>
              <a:gd name="T40" fmla="*/ 372 w 918"/>
              <a:gd name="T41" fmla="*/ 225 h 286"/>
              <a:gd name="T42" fmla="*/ 446 w 918"/>
              <a:gd name="T43" fmla="*/ 225 h 286"/>
              <a:gd name="T44" fmla="*/ 481 w 918"/>
              <a:gd name="T45" fmla="*/ 45 h 286"/>
              <a:gd name="T46" fmla="*/ 446 w 918"/>
              <a:gd name="T47" fmla="*/ 225 h 286"/>
              <a:gd name="T48" fmla="*/ 517 w 918"/>
              <a:gd name="T49" fmla="*/ 225 h 286"/>
              <a:gd name="T50" fmla="*/ 553 w 918"/>
              <a:gd name="T51" fmla="*/ 45 h 286"/>
              <a:gd name="T52" fmla="*/ 517 w 918"/>
              <a:gd name="T53" fmla="*/ 225 h 286"/>
              <a:gd name="T54" fmla="*/ 587 w 918"/>
              <a:gd name="T55" fmla="*/ 225 h 286"/>
              <a:gd name="T56" fmla="*/ 622 w 918"/>
              <a:gd name="T57" fmla="*/ 45 h 286"/>
              <a:gd name="T58" fmla="*/ 587 w 918"/>
              <a:gd name="T59" fmla="*/ 225 h 286"/>
              <a:gd name="T60" fmla="*/ 656 w 918"/>
              <a:gd name="T61" fmla="*/ 225 h 286"/>
              <a:gd name="T62" fmla="*/ 692 w 918"/>
              <a:gd name="T63" fmla="*/ 45 h 286"/>
              <a:gd name="T64" fmla="*/ 656 w 918"/>
              <a:gd name="T65" fmla="*/ 225 h 286"/>
              <a:gd name="T66" fmla="*/ 728 w 918"/>
              <a:gd name="T67" fmla="*/ 225 h 286"/>
              <a:gd name="T68" fmla="*/ 761 w 918"/>
              <a:gd name="T69" fmla="*/ 45 h 286"/>
              <a:gd name="T70" fmla="*/ 728 w 918"/>
              <a:gd name="T71" fmla="*/ 225 h 286"/>
              <a:gd name="T72" fmla="*/ 797 w 918"/>
              <a:gd name="T73" fmla="*/ 225 h 286"/>
              <a:gd name="T74" fmla="*/ 834 w 918"/>
              <a:gd name="T75" fmla="*/ 45 h 286"/>
              <a:gd name="T76" fmla="*/ 797 w 918"/>
              <a:gd name="T77" fmla="*/ 22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8" h="286">
                <a:moveTo>
                  <a:pt x="0" y="285"/>
                </a:moveTo>
                <a:lnTo>
                  <a:pt x="0" y="225"/>
                </a:lnTo>
                <a:lnTo>
                  <a:pt x="48" y="225"/>
                </a:lnTo>
                <a:lnTo>
                  <a:pt x="48" y="45"/>
                </a:lnTo>
                <a:lnTo>
                  <a:pt x="0" y="45"/>
                </a:lnTo>
                <a:lnTo>
                  <a:pt x="0" y="0"/>
                </a:lnTo>
                <a:lnTo>
                  <a:pt x="917" y="0"/>
                </a:lnTo>
                <a:lnTo>
                  <a:pt x="917" y="45"/>
                </a:lnTo>
                <a:lnTo>
                  <a:pt x="869" y="45"/>
                </a:lnTo>
                <a:lnTo>
                  <a:pt x="869" y="225"/>
                </a:lnTo>
                <a:lnTo>
                  <a:pt x="917" y="225"/>
                </a:lnTo>
                <a:lnTo>
                  <a:pt x="917" y="285"/>
                </a:lnTo>
                <a:lnTo>
                  <a:pt x="0" y="285"/>
                </a:lnTo>
                <a:lnTo>
                  <a:pt x="81" y="225"/>
                </a:lnTo>
                <a:lnTo>
                  <a:pt x="81" y="45"/>
                </a:lnTo>
                <a:lnTo>
                  <a:pt x="122" y="45"/>
                </a:lnTo>
                <a:lnTo>
                  <a:pt x="122" y="225"/>
                </a:lnTo>
                <a:lnTo>
                  <a:pt x="81" y="225"/>
                </a:lnTo>
                <a:lnTo>
                  <a:pt x="0" y="285"/>
                </a:lnTo>
                <a:lnTo>
                  <a:pt x="156" y="225"/>
                </a:lnTo>
                <a:lnTo>
                  <a:pt x="156" y="45"/>
                </a:lnTo>
                <a:lnTo>
                  <a:pt x="193" y="45"/>
                </a:lnTo>
                <a:lnTo>
                  <a:pt x="193" y="225"/>
                </a:lnTo>
                <a:lnTo>
                  <a:pt x="156" y="225"/>
                </a:lnTo>
                <a:lnTo>
                  <a:pt x="0" y="285"/>
                </a:lnTo>
                <a:lnTo>
                  <a:pt x="229" y="225"/>
                </a:lnTo>
                <a:lnTo>
                  <a:pt x="229" y="45"/>
                </a:lnTo>
                <a:lnTo>
                  <a:pt x="265" y="45"/>
                </a:lnTo>
                <a:lnTo>
                  <a:pt x="265" y="225"/>
                </a:lnTo>
                <a:lnTo>
                  <a:pt x="229" y="225"/>
                </a:lnTo>
                <a:lnTo>
                  <a:pt x="0" y="285"/>
                </a:lnTo>
                <a:lnTo>
                  <a:pt x="301" y="225"/>
                </a:lnTo>
                <a:lnTo>
                  <a:pt x="301" y="45"/>
                </a:lnTo>
                <a:lnTo>
                  <a:pt x="341" y="45"/>
                </a:lnTo>
                <a:lnTo>
                  <a:pt x="341" y="225"/>
                </a:lnTo>
                <a:lnTo>
                  <a:pt x="301" y="225"/>
                </a:lnTo>
                <a:lnTo>
                  <a:pt x="0" y="285"/>
                </a:lnTo>
                <a:lnTo>
                  <a:pt x="372" y="225"/>
                </a:lnTo>
                <a:lnTo>
                  <a:pt x="372" y="45"/>
                </a:lnTo>
                <a:lnTo>
                  <a:pt x="410" y="45"/>
                </a:lnTo>
                <a:lnTo>
                  <a:pt x="410" y="225"/>
                </a:lnTo>
                <a:lnTo>
                  <a:pt x="372" y="225"/>
                </a:lnTo>
                <a:lnTo>
                  <a:pt x="0" y="285"/>
                </a:lnTo>
                <a:lnTo>
                  <a:pt x="446" y="225"/>
                </a:lnTo>
                <a:lnTo>
                  <a:pt x="446" y="45"/>
                </a:lnTo>
                <a:lnTo>
                  <a:pt x="481" y="45"/>
                </a:lnTo>
                <a:lnTo>
                  <a:pt x="481" y="225"/>
                </a:lnTo>
                <a:lnTo>
                  <a:pt x="446" y="225"/>
                </a:lnTo>
                <a:lnTo>
                  <a:pt x="0" y="285"/>
                </a:lnTo>
                <a:lnTo>
                  <a:pt x="517" y="225"/>
                </a:lnTo>
                <a:lnTo>
                  <a:pt x="517" y="45"/>
                </a:lnTo>
                <a:lnTo>
                  <a:pt x="553" y="45"/>
                </a:lnTo>
                <a:lnTo>
                  <a:pt x="553" y="225"/>
                </a:lnTo>
                <a:lnTo>
                  <a:pt x="517" y="225"/>
                </a:lnTo>
                <a:lnTo>
                  <a:pt x="0" y="285"/>
                </a:lnTo>
                <a:lnTo>
                  <a:pt x="587" y="225"/>
                </a:lnTo>
                <a:lnTo>
                  <a:pt x="587" y="45"/>
                </a:lnTo>
                <a:lnTo>
                  <a:pt x="622" y="45"/>
                </a:lnTo>
                <a:lnTo>
                  <a:pt x="622" y="225"/>
                </a:lnTo>
                <a:lnTo>
                  <a:pt x="587" y="225"/>
                </a:lnTo>
                <a:lnTo>
                  <a:pt x="0" y="285"/>
                </a:lnTo>
                <a:lnTo>
                  <a:pt x="656" y="225"/>
                </a:lnTo>
                <a:lnTo>
                  <a:pt x="656" y="45"/>
                </a:lnTo>
                <a:lnTo>
                  <a:pt x="692" y="45"/>
                </a:lnTo>
                <a:lnTo>
                  <a:pt x="692" y="225"/>
                </a:lnTo>
                <a:lnTo>
                  <a:pt x="656" y="225"/>
                </a:lnTo>
                <a:lnTo>
                  <a:pt x="0" y="285"/>
                </a:lnTo>
                <a:lnTo>
                  <a:pt x="728" y="225"/>
                </a:lnTo>
                <a:lnTo>
                  <a:pt x="728" y="45"/>
                </a:lnTo>
                <a:lnTo>
                  <a:pt x="761" y="45"/>
                </a:lnTo>
                <a:lnTo>
                  <a:pt x="761" y="225"/>
                </a:lnTo>
                <a:lnTo>
                  <a:pt x="728" y="225"/>
                </a:lnTo>
                <a:lnTo>
                  <a:pt x="0" y="285"/>
                </a:lnTo>
                <a:lnTo>
                  <a:pt x="797" y="225"/>
                </a:lnTo>
                <a:lnTo>
                  <a:pt x="797" y="45"/>
                </a:lnTo>
                <a:lnTo>
                  <a:pt x="834" y="45"/>
                </a:lnTo>
                <a:lnTo>
                  <a:pt x="834" y="225"/>
                </a:lnTo>
                <a:lnTo>
                  <a:pt x="797" y="225"/>
                </a:lnTo>
                <a:lnTo>
                  <a:pt x="0" y="285"/>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8" name="Freeform 16">
            <a:extLst>
              <a:ext uri="{FF2B5EF4-FFF2-40B4-BE49-F238E27FC236}">
                <a16:creationId xmlns:a16="http://schemas.microsoft.com/office/drawing/2014/main" id="{09DF4D26-009C-45B2-B795-7258DE61C566}"/>
              </a:ext>
            </a:extLst>
          </p:cNvPr>
          <p:cNvSpPr>
            <a:spLocks/>
          </p:cNvSpPr>
          <p:nvPr/>
        </p:nvSpPr>
        <p:spPr bwMode="auto">
          <a:xfrm>
            <a:off x="1897063" y="3929063"/>
            <a:ext cx="1157287" cy="300037"/>
          </a:xfrm>
          <a:custGeom>
            <a:avLst/>
            <a:gdLst>
              <a:gd name="T0" fmla="*/ 39 w 729"/>
              <a:gd name="T1" fmla="*/ 35 h 189"/>
              <a:gd name="T2" fmla="*/ 0 w 729"/>
              <a:gd name="T3" fmla="*/ 0 h 189"/>
              <a:gd name="T4" fmla="*/ 728 w 729"/>
              <a:gd name="T5" fmla="*/ 35 h 189"/>
              <a:gd name="T6" fmla="*/ 689 w 729"/>
              <a:gd name="T7" fmla="*/ 188 h 189"/>
              <a:gd name="T8" fmla="*/ 65 w 729"/>
              <a:gd name="T9" fmla="*/ 126 h 189"/>
              <a:gd name="T10" fmla="*/ 91 w 729"/>
              <a:gd name="T11" fmla="*/ 57 h 189"/>
              <a:gd name="T12" fmla="*/ 65 w 729"/>
              <a:gd name="T13" fmla="*/ 126 h 189"/>
              <a:gd name="T14" fmla="*/ 122 w 729"/>
              <a:gd name="T15" fmla="*/ 126 h 189"/>
              <a:gd name="T16" fmla="*/ 149 w 729"/>
              <a:gd name="T17" fmla="*/ 57 h 189"/>
              <a:gd name="T18" fmla="*/ 122 w 729"/>
              <a:gd name="T19" fmla="*/ 126 h 189"/>
              <a:gd name="T20" fmla="*/ 172 w 729"/>
              <a:gd name="T21" fmla="*/ 126 h 189"/>
              <a:gd name="T22" fmla="*/ 200 w 729"/>
              <a:gd name="T23" fmla="*/ 57 h 189"/>
              <a:gd name="T24" fmla="*/ 172 w 729"/>
              <a:gd name="T25" fmla="*/ 126 h 189"/>
              <a:gd name="T26" fmla="*/ 225 w 729"/>
              <a:gd name="T27" fmla="*/ 126 h 189"/>
              <a:gd name="T28" fmla="*/ 252 w 729"/>
              <a:gd name="T29" fmla="*/ 57 h 189"/>
              <a:gd name="T30" fmla="*/ 225 w 729"/>
              <a:gd name="T31" fmla="*/ 126 h 189"/>
              <a:gd name="T32" fmla="*/ 280 w 729"/>
              <a:gd name="T33" fmla="*/ 126 h 189"/>
              <a:gd name="T34" fmla="*/ 308 w 729"/>
              <a:gd name="T35" fmla="*/ 57 h 189"/>
              <a:gd name="T36" fmla="*/ 280 w 729"/>
              <a:gd name="T37" fmla="*/ 126 h 189"/>
              <a:gd name="T38" fmla="*/ 331 w 729"/>
              <a:gd name="T39" fmla="*/ 126 h 189"/>
              <a:gd name="T40" fmla="*/ 362 w 729"/>
              <a:gd name="T41" fmla="*/ 57 h 189"/>
              <a:gd name="T42" fmla="*/ 331 w 729"/>
              <a:gd name="T43" fmla="*/ 126 h 189"/>
              <a:gd name="T44" fmla="*/ 387 w 729"/>
              <a:gd name="T45" fmla="*/ 126 h 189"/>
              <a:gd name="T46" fmla="*/ 416 w 729"/>
              <a:gd name="T47" fmla="*/ 57 h 189"/>
              <a:gd name="T48" fmla="*/ 387 w 729"/>
              <a:gd name="T49" fmla="*/ 126 h 189"/>
              <a:gd name="T50" fmla="*/ 436 w 729"/>
              <a:gd name="T51" fmla="*/ 126 h 189"/>
              <a:gd name="T52" fmla="*/ 465 w 729"/>
              <a:gd name="T53" fmla="*/ 57 h 189"/>
              <a:gd name="T54" fmla="*/ 436 w 729"/>
              <a:gd name="T55" fmla="*/ 126 h 189"/>
              <a:gd name="T56" fmla="*/ 486 w 729"/>
              <a:gd name="T57" fmla="*/ 126 h 189"/>
              <a:gd name="T58" fmla="*/ 516 w 729"/>
              <a:gd name="T59" fmla="*/ 57 h 189"/>
              <a:gd name="T60" fmla="*/ 486 w 729"/>
              <a:gd name="T61" fmla="*/ 126 h 189"/>
              <a:gd name="T62" fmla="*/ 540 w 729"/>
              <a:gd name="T63" fmla="*/ 126 h 189"/>
              <a:gd name="T64" fmla="*/ 565 w 729"/>
              <a:gd name="T65" fmla="*/ 57 h 189"/>
              <a:gd name="T66" fmla="*/ 540 w 729"/>
              <a:gd name="T67" fmla="*/ 126 h 189"/>
              <a:gd name="T68" fmla="*/ 586 w 729"/>
              <a:gd name="T69" fmla="*/ 126 h 189"/>
              <a:gd name="T70" fmla="*/ 619 w 729"/>
              <a:gd name="T71" fmla="*/ 57 h 189"/>
              <a:gd name="T72" fmla="*/ 586 w 729"/>
              <a:gd name="T73" fmla="*/ 126 h 189"/>
              <a:gd name="T74" fmla="*/ 638 w 729"/>
              <a:gd name="T75" fmla="*/ 126 h 189"/>
              <a:gd name="T76" fmla="*/ 667 w 729"/>
              <a:gd name="T77" fmla="*/ 57 h 189"/>
              <a:gd name="T78" fmla="*/ 638 w 729"/>
              <a:gd name="T79" fmla="*/ 12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189">
                <a:moveTo>
                  <a:pt x="39" y="188"/>
                </a:moveTo>
                <a:lnTo>
                  <a:pt x="39" y="35"/>
                </a:lnTo>
                <a:lnTo>
                  <a:pt x="0" y="35"/>
                </a:lnTo>
                <a:lnTo>
                  <a:pt x="0" y="0"/>
                </a:lnTo>
                <a:lnTo>
                  <a:pt x="728" y="0"/>
                </a:lnTo>
                <a:lnTo>
                  <a:pt x="728" y="35"/>
                </a:lnTo>
                <a:lnTo>
                  <a:pt x="689" y="35"/>
                </a:lnTo>
                <a:lnTo>
                  <a:pt x="689" y="188"/>
                </a:lnTo>
                <a:lnTo>
                  <a:pt x="39" y="188"/>
                </a:lnTo>
                <a:lnTo>
                  <a:pt x="65" y="126"/>
                </a:lnTo>
                <a:lnTo>
                  <a:pt x="65" y="57"/>
                </a:lnTo>
                <a:lnTo>
                  <a:pt x="91" y="57"/>
                </a:lnTo>
                <a:lnTo>
                  <a:pt x="91" y="126"/>
                </a:lnTo>
                <a:lnTo>
                  <a:pt x="65" y="126"/>
                </a:lnTo>
                <a:lnTo>
                  <a:pt x="39" y="188"/>
                </a:lnTo>
                <a:lnTo>
                  <a:pt x="122" y="126"/>
                </a:lnTo>
                <a:lnTo>
                  <a:pt x="122" y="57"/>
                </a:lnTo>
                <a:lnTo>
                  <a:pt x="149" y="57"/>
                </a:lnTo>
                <a:lnTo>
                  <a:pt x="149" y="126"/>
                </a:lnTo>
                <a:lnTo>
                  <a:pt x="122" y="126"/>
                </a:lnTo>
                <a:lnTo>
                  <a:pt x="39" y="188"/>
                </a:lnTo>
                <a:lnTo>
                  <a:pt x="172" y="126"/>
                </a:lnTo>
                <a:lnTo>
                  <a:pt x="172" y="57"/>
                </a:lnTo>
                <a:lnTo>
                  <a:pt x="200" y="57"/>
                </a:lnTo>
                <a:lnTo>
                  <a:pt x="200" y="126"/>
                </a:lnTo>
                <a:lnTo>
                  <a:pt x="172" y="126"/>
                </a:lnTo>
                <a:lnTo>
                  <a:pt x="39" y="188"/>
                </a:lnTo>
                <a:lnTo>
                  <a:pt x="225" y="126"/>
                </a:lnTo>
                <a:lnTo>
                  <a:pt x="225" y="57"/>
                </a:lnTo>
                <a:lnTo>
                  <a:pt x="252" y="57"/>
                </a:lnTo>
                <a:lnTo>
                  <a:pt x="252" y="126"/>
                </a:lnTo>
                <a:lnTo>
                  <a:pt x="225" y="126"/>
                </a:lnTo>
                <a:lnTo>
                  <a:pt x="39" y="188"/>
                </a:lnTo>
                <a:lnTo>
                  <a:pt x="280" y="126"/>
                </a:lnTo>
                <a:lnTo>
                  <a:pt x="280" y="57"/>
                </a:lnTo>
                <a:lnTo>
                  <a:pt x="308" y="57"/>
                </a:lnTo>
                <a:lnTo>
                  <a:pt x="308" y="126"/>
                </a:lnTo>
                <a:lnTo>
                  <a:pt x="280" y="126"/>
                </a:lnTo>
                <a:lnTo>
                  <a:pt x="39" y="188"/>
                </a:lnTo>
                <a:lnTo>
                  <a:pt x="331" y="126"/>
                </a:lnTo>
                <a:lnTo>
                  <a:pt x="331" y="57"/>
                </a:lnTo>
                <a:lnTo>
                  <a:pt x="362" y="57"/>
                </a:lnTo>
                <a:lnTo>
                  <a:pt x="362" y="126"/>
                </a:lnTo>
                <a:lnTo>
                  <a:pt x="331" y="126"/>
                </a:lnTo>
                <a:lnTo>
                  <a:pt x="39" y="188"/>
                </a:lnTo>
                <a:lnTo>
                  <a:pt x="387" y="126"/>
                </a:lnTo>
                <a:lnTo>
                  <a:pt x="387" y="57"/>
                </a:lnTo>
                <a:lnTo>
                  <a:pt x="416" y="57"/>
                </a:lnTo>
                <a:lnTo>
                  <a:pt x="416" y="126"/>
                </a:lnTo>
                <a:lnTo>
                  <a:pt x="387" y="126"/>
                </a:lnTo>
                <a:lnTo>
                  <a:pt x="39" y="188"/>
                </a:lnTo>
                <a:lnTo>
                  <a:pt x="436" y="126"/>
                </a:lnTo>
                <a:lnTo>
                  <a:pt x="436" y="57"/>
                </a:lnTo>
                <a:lnTo>
                  <a:pt x="465" y="57"/>
                </a:lnTo>
                <a:lnTo>
                  <a:pt x="465" y="126"/>
                </a:lnTo>
                <a:lnTo>
                  <a:pt x="436" y="126"/>
                </a:lnTo>
                <a:lnTo>
                  <a:pt x="39" y="188"/>
                </a:lnTo>
                <a:lnTo>
                  <a:pt x="486" y="126"/>
                </a:lnTo>
                <a:lnTo>
                  <a:pt x="486" y="57"/>
                </a:lnTo>
                <a:lnTo>
                  <a:pt x="516" y="57"/>
                </a:lnTo>
                <a:lnTo>
                  <a:pt x="516" y="126"/>
                </a:lnTo>
                <a:lnTo>
                  <a:pt x="486" y="126"/>
                </a:lnTo>
                <a:lnTo>
                  <a:pt x="39" y="188"/>
                </a:lnTo>
                <a:lnTo>
                  <a:pt x="540" y="126"/>
                </a:lnTo>
                <a:lnTo>
                  <a:pt x="540" y="57"/>
                </a:lnTo>
                <a:lnTo>
                  <a:pt x="565" y="57"/>
                </a:lnTo>
                <a:lnTo>
                  <a:pt x="565" y="126"/>
                </a:lnTo>
                <a:lnTo>
                  <a:pt x="540" y="126"/>
                </a:lnTo>
                <a:lnTo>
                  <a:pt x="39" y="188"/>
                </a:lnTo>
                <a:lnTo>
                  <a:pt x="586" y="126"/>
                </a:lnTo>
                <a:lnTo>
                  <a:pt x="586" y="57"/>
                </a:lnTo>
                <a:lnTo>
                  <a:pt x="619" y="57"/>
                </a:lnTo>
                <a:lnTo>
                  <a:pt x="619" y="126"/>
                </a:lnTo>
                <a:lnTo>
                  <a:pt x="586" y="126"/>
                </a:lnTo>
                <a:lnTo>
                  <a:pt x="39" y="188"/>
                </a:lnTo>
                <a:lnTo>
                  <a:pt x="638" y="126"/>
                </a:lnTo>
                <a:lnTo>
                  <a:pt x="638" y="57"/>
                </a:lnTo>
                <a:lnTo>
                  <a:pt x="667" y="57"/>
                </a:lnTo>
                <a:lnTo>
                  <a:pt x="667" y="126"/>
                </a:lnTo>
                <a:lnTo>
                  <a:pt x="638" y="126"/>
                </a:lnTo>
                <a:lnTo>
                  <a:pt x="39" y="188"/>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09" name="Freeform 17">
            <a:extLst>
              <a:ext uri="{FF2B5EF4-FFF2-40B4-BE49-F238E27FC236}">
                <a16:creationId xmlns:a16="http://schemas.microsoft.com/office/drawing/2014/main" id="{5FFCD0C6-CED0-4902-BA00-5FF6099BD423}"/>
              </a:ext>
            </a:extLst>
          </p:cNvPr>
          <p:cNvSpPr>
            <a:spLocks/>
          </p:cNvSpPr>
          <p:nvPr/>
        </p:nvSpPr>
        <p:spPr bwMode="auto">
          <a:xfrm>
            <a:off x="2132013" y="3800475"/>
            <a:ext cx="708025" cy="61913"/>
          </a:xfrm>
          <a:custGeom>
            <a:avLst/>
            <a:gdLst>
              <a:gd name="T0" fmla="*/ 0 w 446"/>
              <a:gd name="T1" fmla="*/ 38 h 39"/>
              <a:gd name="T2" fmla="*/ 0 w 446"/>
              <a:gd name="T3" fmla="*/ 0 h 39"/>
              <a:gd name="T4" fmla="*/ 445 w 446"/>
              <a:gd name="T5" fmla="*/ 0 h 39"/>
              <a:gd name="T6" fmla="*/ 445 w 446"/>
              <a:gd name="T7" fmla="*/ 38 h 39"/>
              <a:gd name="T8" fmla="*/ 0 w 446"/>
              <a:gd name="T9" fmla="*/ 38 h 39"/>
            </a:gdLst>
            <a:ahLst/>
            <a:cxnLst>
              <a:cxn ang="0">
                <a:pos x="T0" y="T1"/>
              </a:cxn>
              <a:cxn ang="0">
                <a:pos x="T2" y="T3"/>
              </a:cxn>
              <a:cxn ang="0">
                <a:pos x="T4" y="T5"/>
              </a:cxn>
              <a:cxn ang="0">
                <a:pos x="T6" y="T7"/>
              </a:cxn>
              <a:cxn ang="0">
                <a:pos x="T8" y="T9"/>
              </a:cxn>
            </a:cxnLst>
            <a:rect l="0" t="0" r="r" b="b"/>
            <a:pathLst>
              <a:path w="446" h="39">
                <a:moveTo>
                  <a:pt x="0" y="38"/>
                </a:moveTo>
                <a:lnTo>
                  <a:pt x="0" y="0"/>
                </a:lnTo>
                <a:lnTo>
                  <a:pt x="445" y="0"/>
                </a:lnTo>
                <a:lnTo>
                  <a:pt x="445" y="38"/>
                </a:lnTo>
                <a:lnTo>
                  <a:pt x="0" y="38"/>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0" name="Freeform 18">
            <a:extLst>
              <a:ext uri="{FF2B5EF4-FFF2-40B4-BE49-F238E27FC236}">
                <a16:creationId xmlns:a16="http://schemas.microsoft.com/office/drawing/2014/main" id="{95E9CBD1-B325-4101-9177-5AACE9B52209}"/>
              </a:ext>
            </a:extLst>
          </p:cNvPr>
          <p:cNvSpPr>
            <a:spLocks/>
          </p:cNvSpPr>
          <p:nvPr/>
        </p:nvSpPr>
        <p:spPr bwMode="auto">
          <a:xfrm>
            <a:off x="2397125" y="2947988"/>
            <a:ext cx="171450" cy="347662"/>
          </a:xfrm>
          <a:custGeom>
            <a:avLst/>
            <a:gdLst>
              <a:gd name="T0" fmla="*/ 0 w 108"/>
              <a:gd name="T1" fmla="*/ 218 h 219"/>
              <a:gd name="T2" fmla="*/ 2 w 108"/>
              <a:gd name="T3" fmla="*/ 209 h 219"/>
              <a:gd name="T4" fmla="*/ 8 w 108"/>
              <a:gd name="T5" fmla="*/ 201 h 219"/>
              <a:gd name="T6" fmla="*/ 13 w 108"/>
              <a:gd name="T7" fmla="*/ 196 h 219"/>
              <a:gd name="T8" fmla="*/ 22 w 108"/>
              <a:gd name="T9" fmla="*/ 191 h 219"/>
              <a:gd name="T10" fmla="*/ 26 w 108"/>
              <a:gd name="T11" fmla="*/ 134 h 219"/>
              <a:gd name="T12" fmla="*/ 14 w 108"/>
              <a:gd name="T13" fmla="*/ 125 h 219"/>
              <a:gd name="T14" fmla="*/ 11 w 108"/>
              <a:gd name="T15" fmla="*/ 122 h 219"/>
              <a:gd name="T16" fmla="*/ 11 w 108"/>
              <a:gd name="T17" fmla="*/ 118 h 219"/>
              <a:gd name="T18" fmla="*/ 13 w 108"/>
              <a:gd name="T19" fmla="*/ 116 h 219"/>
              <a:gd name="T20" fmla="*/ 16 w 108"/>
              <a:gd name="T21" fmla="*/ 116 h 219"/>
              <a:gd name="T22" fmla="*/ 22 w 108"/>
              <a:gd name="T23" fmla="*/ 114 h 219"/>
              <a:gd name="T24" fmla="*/ 29 w 108"/>
              <a:gd name="T25" fmla="*/ 112 h 219"/>
              <a:gd name="T26" fmla="*/ 42 w 108"/>
              <a:gd name="T27" fmla="*/ 86 h 219"/>
              <a:gd name="T28" fmla="*/ 35 w 108"/>
              <a:gd name="T29" fmla="*/ 84 h 219"/>
              <a:gd name="T30" fmla="*/ 33 w 108"/>
              <a:gd name="T31" fmla="*/ 80 h 219"/>
              <a:gd name="T32" fmla="*/ 35 w 108"/>
              <a:gd name="T33" fmla="*/ 77 h 219"/>
              <a:gd name="T34" fmla="*/ 42 w 108"/>
              <a:gd name="T35" fmla="*/ 71 h 219"/>
              <a:gd name="T36" fmla="*/ 45 w 108"/>
              <a:gd name="T37" fmla="*/ 65 h 219"/>
              <a:gd name="T38" fmla="*/ 47 w 108"/>
              <a:gd name="T39" fmla="*/ 57 h 219"/>
              <a:gd name="T40" fmla="*/ 45 w 108"/>
              <a:gd name="T41" fmla="*/ 49 h 219"/>
              <a:gd name="T42" fmla="*/ 40 w 108"/>
              <a:gd name="T43" fmla="*/ 39 h 219"/>
              <a:gd name="T44" fmla="*/ 40 w 108"/>
              <a:gd name="T45" fmla="*/ 35 h 219"/>
              <a:gd name="T46" fmla="*/ 38 w 108"/>
              <a:gd name="T47" fmla="*/ 32 h 219"/>
              <a:gd name="T48" fmla="*/ 40 w 108"/>
              <a:gd name="T49" fmla="*/ 22 h 219"/>
              <a:gd name="T50" fmla="*/ 45 w 108"/>
              <a:gd name="T51" fmla="*/ 11 h 219"/>
              <a:gd name="T52" fmla="*/ 53 w 108"/>
              <a:gd name="T53" fmla="*/ 0 h 219"/>
              <a:gd name="T54" fmla="*/ 62 w 108"/>
              <a:gd name="T55" fmla="*/ 11 h 219"/>
              <a:gd name="T56" fmla="*/ 67 w 108"/>
              <a:gd name="T57" fmla="*/ 22 h 219"/>
              <a:gd name="T58" fmla="*/ 69 w 108"/>
              <a:gd name="T59" fmla="*/ 32 h 219"/>
              <a:gd name="T60" fmla="*/ 65 w 108"/>
              <a:gd name="T61" fmla="*/ 39 h 219"/>
              <a:gd name="T62" fmla="*/ 62 w 108"/>
              <a:gd name="T63" fmla="*/ 49 h 219"/>
              <a:gd name="T64" fmla="*/ 60 w 108"/>
              <a:gd name="T65" fmla="*/ 57 h 219"/>
              <a:gd name="T66" fmla="*/ 60 w 108"/>
              <a:gd name="T67" fmla="*/ 65 h 219"/>
              <a:gd name="T68" fmla="*/ 71 w 108"/>
              <a:gd name="T69" fmla="*/ 77 h 219"/>
              <a:gd name="T70" fmla="*/ 73 w 108"/>
              <a:gd name="T71" fmla="*/ 80 h 219"/>
              <a:gd name="T72" fmla="*/ 73 w 108"/>
              <a:gd name="T73" fmla="*/ 82 h 219"/>
              <a:gd name="T74" fmla="*/ 71 w 108"/>
              <a:gd name="T75" fmla="*/ 84 h 219"/>
              <a:gd name="T76" fmla="*/ 65 w 108"/>
              <a:gd name="T77" fmla="*/ 86 h 219"/>
              <a:gd name="T78" fmla="*/ 77 w 108"/>
              <a:gd name="T79" fmla="*/ 112 h 219"/>
              <a:gd name="T80" fmla="*/ 89 w 108"/>
              <a:gd name="T81" fmla="*/ 116 h 219"/>
              <a:gd name="T82" fmla="*/ 95 w 108"/>
              <a:gd name="T83" fmla="*/ 116 h 219"/>
              <a:gd name="T84" fmla="*/ 97 w 108"/>
              <a:gd name="T85" fmla="*/ 118 h 219"/>
              <a:gd name="T86" fmla="*/ 95 w 108"/>
              <a:gd name="T87" fmla="*/ 122 h 219"/>
              <a:gd name="T88" fmla="*/ 93 w 108"/>
              <a:gd name="T89" fmla="*/ 125 h 219"/>
              <a:gd name="T90" fmla="*/ 81 w 108"/>
              <a:gd name="T91" fmla="*/ 134 h 219"/>
              <a:gd name="T92" fmla="*/ 85 w 108"/>
              <a:gd name="T93" fmla="*/ 191 h 219"/>
              <a:gd name="T94" fmla="*/ 93 w 108"/>
              <a:gd name="T95" fmla="*/ 196 h 219"/>
              <a:gd name="T96" fmla="*/ 100 w 108"/>
              <a:gd name="T97" fmla="*/ 201 h 219"/>
              <a:gd name="T98" fmla="*/ 105 w 108"/>
              <a:gd name="T99" fmla="*/ 209 h 219"/>
              <a:gd name="T100" fmla="*/ 107 w 108"/>
              <a:gd name="T101" fmla="*/ 218 h 219"/>
              <a:gd name="T102" fmla="*/ 0 w 108"/>
              <a:gd name="T103"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219">
                <a:moveTo>
                  <a:pt x="0" y="218"/>
                </a:moveTo>
                <a:lnTo>
                  <a:pt x="2" y="209"/>
                </a:lnTo>
                <a:lnTo>
                  <a:pt x="8" y="201"/>
                </a:lnTo>
                <a:lnTo>
                  <a:pt x="13" y="196"/>
                </a:lnTo>
                <a:lnTo>
                  <a:pt x="22" y="191"/>
                </a:lnTo>
                <a:lnTo>
                  <a:pt x="26" y="134"/>
                </a:lnTo>
                <a:lnTo>
                  <a:pt x="14" y="125"/>
                </a:lnTo>
                <a:lnTo>
                  <a:pt x="11" y="122"/>
                </a:lnTo>
                <a:lnTo>
                  <a:pt x="11" y="118"/>
                </a:lnTo>
                <a:lnTo>
                  <a:pt x="13" y="116"/>
                </a:lnTo>
                <a:lnTo>
                  <a:pt x="16" y="116"/>
                </a:lnTo>
                <a:lnTo>
                  <a:pt x="22" y="114"/>
                </a:lnTo>
                <a:lnTo>
                  <a:pt x="29" y="112"/>
                </a:lnTo>
                <a:lnTo>
                  <a:pt x="42" y="86"/>
                </a:lnTo>
                <a:lnTo>
                  <a:pt x="35" y="84"/>
                </a:lnTo>
                <a:lnTo>
                  <a:pt x="33" y="80"/>
                </a:lnTo>
                <a:lnTo>
                  <a:pt x="35" y="77"/>
                </a:lnTo>
                <a:lnTo>
                  <a:pt x="42" y="71"/>
                </a:lnTo>
                <a:lnTo>
                  <a:pt x="45" y="65"/>
                </a:lnTo>
                <a:lnTo>
                  <a:pt x="47" y="57"/>
                </a:lnTo>
                <a:lnTo>
                  <a:pt x="45" y="49"/>
                </a:lnTo>
                <a:lnTo>
                  <a:pt x="40" y="39"/>
                </a:lnTo>
                <a:lnTo>
                  <a:pt x="40" y="35"/>
                </a:lnTo>
                <a:lnTo>
                  <a:pt x="38" y="32"/>
                </a:lnTo>
                <a:lnTo>
                  <a:pt x="40" y="22"/>
                </a:lnTo>
                <a:lnTo>
                  <a:pt x="45" y="11"/>
                </a:lnTo>
                <a:lnTo>
                  <a:pt x="53" y="0"/>
                </a:lnTo>
                <a:lnTo>
                  <a:pt x="62" y="11"/>
                </a:lnTo>
                <a:lnTo>
                  <a:pt x="67" y="22"/>
                </a:lnTo>
                <a:lnTo>
                  <a:pt x="69" y="32"/>
                </a:lnTo>
                <a:lnTo>
                  <a:pt x="65" y="39"/>
                </a:lnTo>
                <a:lnTo>
                  <a:pt x="62" y="49"/>
                </a:lnTo>
                <a:lnTo>
                  <a:pt x="60" y="57"/>
                </a:lnTo>
                <a:lnTo>
                  <a:pt x="60" y="65"/>
                </a:lnTo>
                <a:lnTo>
                  <a:pt x="71" y="77"/>
                </a:lnTo>
                <a:lnTo>
                  <a:pt x="73" y="80"/>
                </a:lnTo>
                <a:lnTo>
                  <a:pt x="73" y="82"/>
                </a:lnTo>
                <a:lnTo>
                  <a:pt x="71" y="84"/>
                </a:lnTo>
                <a:lnTo>
                  <a:pt x="65" y="86"/>
                </a:lnTo>
                <a:lnTo>
                  <a:pt x="77" y="112"/>
                </a:lnTo>
                <a:lnTo>
                  <a:pt x="89" y="116"/>
                </a:lnTo>
                <a:lnTo>
                  <a:pt x="95" y="116"/>
                </a:lnTo>
                <a:lnTo>
                  <a:pt x="97" y="118"/>
                </a:lnTo>
                <a:lnTo>
                  <a:pt x="95" y="122"/>
                </a:lnTo>
                <a:lnTo>
                  <a:pt x="93" y="125"/>
                </a:lnTo>
                <a:lnTo>
                  <a:pt x="81" y="134"/>
                </a:lnTo>
                <a:lnTo>
                  <a:pt x="85" y="191"/>
                </a:lnTo>
                <a:lnTo>
                  <a:pt x="93" y="196"/>
                </a:lnTo>
                <a:lnTo>
                  <a:pt x="100" y="201"/>
                </a:lnTo>
                <a:lnTo>
                  <a:pt x="105" y="209"/>
                </a:lnTo>
                <a:lnTo>
                  <a:pt x="107" y="218"/>
                </a:lnTo>
                <a:lnTo>
                  <a:pt x="0" y="218"/>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1" name="Freeform 19">
            <a:extLst>
              <a:ext uri="{FF2B5EF4-FFF2-40B4-BE49-F238E27FC236}">
                <a16:creationId xmlns:a16="http://schemas.microsoft.com/office/drawing/2014/main" id="{73870271-B47B-4BDE-9CFD-EB0B406C115C}"/>
              </a:ext>
            </a:extLst>
          </p:cNvPr>
          <p:cNvSpPr>
            <a:spLocks/>
          </p:cNvSpPr>
          <p:nvPr/>
        </p:nvSpPr>
        <p:spPr bwMode="auto">
          <a:xfrm>
            <a:off x="1763713" y="4316413"/>
            <a:ext cx="1466850" cy="463550"/>
          </a:xfrm>
          <a:custGeom>
            <a:avLst/>
            <a:gdLst>
              <a:gd name="T0" fmla="*/ 0 w 924"/>
              <a:gd name="T1" fmla="*/ 291 h 292"/>
              <a:gd name="T2" fmla="*/ 0 w 924"/>
              <a:gd name="T3" fmla="*/ 230 h 292"/>
              <a:gd name="T4" fmla="*/ 48 w 924"/>
              <a:gd name="T5" fmla="*/ 230 h 292"/>
              <a:gd name="T6" fmla="*/ 48 w 924"/>
              <a:gd name="T7" fmla="*/ 46 h 292"/>
              <a:gd name="T8" fmla="*/ 0 w 924"/>
              <a:gd name="T9" fmla="*/ 46 h 292"/>
              <a:gd name="T10" fmla="*/ 0 w 924"/>
              <a:gd name="T11" fmla="*/ 0 h 292"/>
              <a:gd name="T12" fmla="*/ 923 w 924"/>
              <a:gd name="T13" fmla="*/ 0 h 292"/>
              <a:gd name="T14" fmla="*/ 923 w 924"/>
              <a:gd name="T15" fmla="*/ 46 h 292"/>
              <a:gd name="T16" fmla="*/ 875 w 924"/>
              <a:gd name="T17" fmla="*/ 46 h 292"/>
              <a:gd name="T18" fmla="*/ 875 w 924"/>
              <a:gd name="T19" fmla="*/ 230 h 292"/>
              <a:gd name="T20" fmla="*/ 923 w 924"/>
              <a:gd name="T21" fmla="*/ 230 h 292"/>
              <a:gd name="T22" fmla="*/ 923 w 924"/>
              <a:gd name="T23" fmla="*/ 291 h 292"/>
              <a:gd name="T24" fmla="*/ 0 w 924"/>
              <a:gd name="T25" fmla="*/ 291 h 292"/>
              <a:gd name="T26" fmla="*/ 2 w 924"/>
              <a:gd name="T27"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292">
                <a:moveTo>
                  <a:pt x="0" y="291"/>
                </a:moveTo>
                <a:lnTo>
                  <a:pt x="0" y="230"/>
                </a:lnTo>
                <a:lnTo>
                  <a:pt x="48" y="230"/>
                </a:lnTo>
                <a:lnTo>
                  <a:pt x="48" y="46"/>
                </a:lnTo>
                <a:lnTo>
                  <a:pt x="0" y="46"/>
                </a:lnTo>
                <a:lnTo>
                  <a:pt x="0" y="0"/>
                </a:lnTo>
                <a:lnTo>
                  <a:pt x="923" y="0"/>
                </a:lnTo>
                <a:lnTo>
                  <a:pt x="923" y="46"/>
                </a:lnTo>
                <a:lnTo>
                  <a:pt x="875" y="46"/>
                </a:lnTo>
                <a:lnTo>
                  <a:pt x="875" y="230"/>
                </a:lnTo>
                <a:lnTo>
                  <a:pt x="923" y="230"/>
                </a:lnTo>
                <a:lnTo>
                  <a:pt x="923" y="291"/>
                </a:lnTo>
                <a:lnTo>
                  <a:pt x="0" y="291"/>
                </a:lnTo>
                <a:lnTo>
                  <a:pt x="2" y="29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2" name="Freeform 20">
            <a:extLst>
              <a:ext uri="{FF2B5EF4-FFF2-40B4-BE49-F238E27FC236}">
                <a16:creationId xmlns:a16="http://schemas.microsoft.com/office/drawing/2014/main" id="{6B4C3432-AB75-4325-A478-11DEA7237122}"/>
              </a:ext>
            </a:extLst>
          </p:cNvPr>
          <p:cNvSpPr>
            <a:spLocks/>
          </p:cNvSpPr>
          <p:nvPr/>
        </p:nvSpPr>
        <p:spPr bwMode="auto">
          <a:xfrm>
            <a:off x="1893888" y="4389438"/>
            <a:ext cx="66675" cy="293687"/>
          </a:xfrm>
          <a:custGeom>
            <a:avLst/>
            <a:gdLst>
              <a:gd name="T0" fmla="*/ 0 w 42"/>
              <a:gd name="T1" fmla="*/ 184 h 185"/>
              <a:gd name="T2" fmla="*/ 0 w 42"/>
              <a:gd name="T3" fmla="*/ 0 h 185"/>
              <a:gd name="T4" fmla="*/ 41 w 42"/>
              <a:gd name="T5" fmla="*/ 0 h 185"/>
              <a:gd name="T6" fmla="*/ 41 w 42"/>
              <a:gd name="T7" fmla="*/ 184 h 185"/>
              <a:gd name="T8" fmla="*/ 0 w 42"/>
              <a:gd name="T9" fmla="*/ 184 h 185"/>
              <a:gd name="T10" fmla="*/ 2 w 42"/>
              <a:gd name="T11" fmla="*/ 184 h 185"/>
            </a:gdLst>
            <a:ahLst/>
            <a:cxnLst>
              <a:cxn ang="0">
                <a:pos x="T0" y="T1"/>
              </a:cxn>
              <a:cxn ang="0">
                <a:pos x="T2" y="T3"/>
              </a:cxn>
              <a:cxn ang="0">
                <a:pos x="T4" y="T5"/>
              </a:cxn>
              <a:cxn ang="0">
                <a:pos x="T6" y="T7"/>
              </a:cxn>
              <a:cxn ang="0">
                <a:pos x="T8" y="T9"/>
              </a:cxn>
              <a:cxn ang="0">
                <a:pos x="T10" y="T11"/>
              </a:cxn>
            </a:cxnLst>
            <a:rect l="0" t="0" r="r" b="b"/>
            <a:pathLst>
              <a:path w="42" h="185">
                <a:moveTo>
                  <a:pt x="0" y="184"/>
                </a:moveTo>
                <a:lnTo>
                  <a:pt x="0" y="0"/>
                </a:lnTo>
                <a:lnTo>
                  <a:pt x="41" y="0"/>
                </a:lnTo>
                <a:lnTo>
                  <a:pt x="41"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3" name="Freeform 21">
            <a:extLst>
              <a:ext uri="{FF2B5EF4-FFF2-40B4-BE49-F238E27FC236}">
                <a16:creationId xmlns:a16="http://schemas.microsoft.com/office/drawing/2014/main" id="{D7256C65-7343-4A40-BA93-456D05A81002}"/>
              </a:ext>
            </a:extLst>
          </p:cNvPr>
          <p:cNvSpPr>
            <a:spLocks/>
          </p:cNvSpPr>
          <p:nvPr/>
        </p:nvSpPr>
        <p:spPr bwMode="auto">
          <a:xfrm>
            <a:off x="2012950" y="4389438"/>
            <a:ext cx="60325" cy="293687"/>
          </a:xfrm>
          <a:custGeom>
            <a:avLst/>
            <a:gdLst>
              <a:gd name="T0" fmla="*/ 0 w 38"/>
              <a:gd name="T1" fmla="*/ 184 h 185"/>
              <a:gd name="T2" fmla="*/ 0 w 38"/>
              <a:gd name="T3" fmla="*/ 0 h 185"/>
              <a:gd name="T4" fmla="*/ 37 w 38"/>
              <a:gd name="T5" fmla="*/ 0 h 185"/>
              <a:gd name="T6" fmla="*/ 37 w 38"/>
              <a:gd name="T7" fmla="*/ 184 h 185"/>
              <a:gd name="T8" fmla="*/ 0 w 38"/>
              <a:gd name="T9" fmla="*/ 184 h 185"/>
              <a:gd name="T10" fmla="*/ 2 w 38"/>
              <a:gd name="T11" fmla="*/ 184 h 185"/>
            </a:gdLst>
            <a:ahLst/>
            <a:cxnLst>
              <a:cxn ang="0">
                <a:pos x="T0" y="T1"/>
              </a:cxn>
              <a:cxn ang="0">
                <a:pos x="T2" y="T3"/>
              </a:cxn>
              <a:cxn ang="0">
                <a:pos x="T4" y="T5"/>
              </a:cxn>
              <a:cxn ang="0">
                <a:pos x="T6" y="T7"/>
              </a:cxn>
              <a:cxn ang="0">
                <a:pos x="T8" y="T9"/>
              </a:cxn>
              <a:cxn ang="0">
                <a:pos x="T10" y="T11"/>
              </a:cxn>
            </a:cxnLst>
            <a:rect l="0" t="0" r="r" b="b"/>
            <a:pathLst>
              <a:path w="38" h="185">
                <a:moveTo>
                  <a:pt x="0" y="184"/>
                </a:moveTo>
                <a:lnTo>
                  <a:pt x="0" y="0"/>
                </a:lnTo>
                <a:lnTo>
                  <a:pt x="37" y="0"/>
                </a:lnTo>
                <a:lnTo>
                  <a:pt x="37"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4" name="Freeform 22">
            <a:extLst>
              <a:ext uri="{FF2B5EF4-FFF2-40B4-BE49-F238E27FC236}">
                <a16:creationId xmlns:a16="http://schemas.microsoft.com/office/drawing/2014/main" id="{0A1D3BBD-74AD-4704-98CC-B6D6BA09A496}"/>
              </a:ext>
            </a:extLst>
          </p:cNvPr>
          <p:cNvSpPr>
            <a:spLocks/>
          </p:cNvSpPr>
          <p:nvPr/>
        </p:nvSpPr>
        <p:spPr bwMode="auto">
          <a:xfrm>
            <a:off x="2128838" y="4389438"/>
            <a:ext cx="60325" cy="293687"/>
          </a:xfrm>
          <a:custGeom>
            <a:avLst/>
            <a:gdLst>
              <a:gd name="T0" fmla="*/ 0 w 38"/>
              <a:gd name="T1" fmla="*/ 184 h 185"/>
              <a:gd name="T2" fmla="*/ 0 w 38"/>
              <a:gd name="T3" fmla="*/ 0 h 185"/>
              <a:gd name="T4" fmla="*/ 37 w 38"/>
              <a:gd name="T5" fmla="*/ 0 h 185"/>
              <a:gd name="T6" fmla="*/ 37 w 38"/>
              <a:gd name="T7" fmla="*/ 184 h 185"/>
              <a:gd name="T8" fmla="*/ 0 w 38"/>
              <a:gd name="T9" fmla="*/ 184 h 185"/>
              <a:gd name="T10" fmla="*/ 2 w 38"/>
              <a:gd name="T11" fmla="*/ 184 h 185"/>
            </a:gdLst>
            <a:ahLst/>
            <a:cxnLst>
              <a:cxn ang="0">
                <a:pos x="T0" y="T1"/>
              </a:cxn>
              <a:cxn ang="0">
                <a:pos x="T2" y="T3"/>
              </a:cxn>
              <a:cxn ang="0">
                <a:pos x="T4" y="T5"/>
              </a:cxn>
              <a:cxn ang="0">
                <a:pos x="T6" y="T7"/>
              </a:cxn>
              <a:cxn ang="0">
                <a:pos x="T8" y="T9"/>
              </a:cxn>
              <a:cxn ang="0">
                <a:pos x="T10" y="T11"/>
              </a:cxn>
            </a:cxnLst>
            <a:rect l="0" t="0" r="r" b="b"/>
            <a:pathLst>
              <a:path w="38" h="185">
                <a:moveTo>
                  <a:pt x="0" y="184"/>
                </a:moveTo>
                <a:lnTo>
                  <a:pt x="0" y="0"/>
                </a:lnTo>
                <a:lnTo>
                  <a:pt x="37" y="0"/>
                </a:lnTo>
                <a:lnTo>
                  <a:pt x="37"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5" name="Freeform 23">
            <a:extLst>
              <a:ext uri="{FF2B5EF4-FFF2-40B4-BE49-F238E27FC236}">
                <a16:creationId xmlns:a16="http://schemas.microsoft.com/office/drawing/2014/main" id="{45A28FC1-2BFF-4896-A0C6-B7D6AF1B5CED}"/>
              </a:ext>
            </a:extLst>
          </p:cNvPr>
          <p:cNvSpPr>
            <a:spLocks/>
          </p:cNvSpPr>
          <p:nvPr/>
        </p:nvSpPr>
        <p:spPr bwMode="auto">
          <a:xfrm>
            <a:off x="2244725" y="4389438"/>
            <a:ext cx="65088" cy="293687"/>
          </a:xfrm>
          <a:custGeom>
            <a:avLst/>
            <a:gdLst>
              <a:gd name="T0" fmla="*/ 0 w 41"/>
              <a:gd name="T1" fmla="*/ 184 h 185"/>
              <a:gd name="T2" fmla="*/ 0 w 41"/>
              <a:gd name="T3" fmla="*/ 0 h 185"/>
              <a:gd name="T4" fmla="*/ 40 w 41"/>
              <a:gd name="T5" fmla="*/ 0 h 185"/>
              <a:gd name="T6" fmla="*/ 40 w 41"/>
              <a:gd name="T7" fmla="*/ 184 h 185"/>
              <a:gd name="T8" fmla="*/ 0 w 41"/>
              <a:gd name="T9" fmla="*/ 184 h 185"/>
              <a:gd name="T10" fmla="*/ 2 w 41"/>
              <a:gd name="T11" fmla="*/ 184 h 185"/>
            </a:gdLst>
            <a:ahLst/>
            <a:cxnLst>
              <a:cxn ang="0">
                <a:pos x="T0" y="T1"/>
              </a:cxn>
              <a:cxn ang="0">
                <a:pos x="T2" y="T3"/>
              </a:cxn>
              <a:cxn ang="0">
                <a:pos x="T4" y="T5"/>
              </a:cxn>
              <a:cxn ang="0">
                <a:pos x="T6" y="T7"/>
              </a:cxn>
              <a:cxn ang="0">
                <a:pos x="T8" y="T9"/>
              </a:cxn>
              <a:cxn ang="0">
                <a:pos x="T10" y="T11"/>
              </a:cxn>
            </a:cxnLst>
            <a:rect l="0" t="0" r="r" b="b"/>
            <a:pathLst>
              <a:path w="41" h="185">
                <a:moveTo>
                  <a:pt x="0" y="184"/>
                </a:moveTo>
                <a:lnTo>
                  <a:pt x="0" y="0"/>
                </a:lnTo>
                <a:lnTo>
                  <a:pt x="40" y="0"/>
                </a:lnTo>
                <a:lnTo>
                  <a:pt x="40"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6" name="Freeform 24">
            <a:extLst>
              <a:ext uri="{FF2B5EF4-FFF2-40B4-BE49-F238E27FC236}">
                <a16:creationId xmlns:a16="http://schemas.microsoft.com/office/drawing/2014/main" id="{0CC538A4-039F-43BE-9DDB-4F152BA8E6C2}"/>
              </a:ext>
            </a:extLst>
          </p:cNvPr>
          <p:cNvSpPr>
            <a:spLocks/>
          </p:cNvSpPr>
          <p:nvPr/>
        </p:nvSpPr>
        <p:spPr bwMode="auto">
          <a:xfrm>
            <a:off x="2357438" y="4389438"/>
            <a:ext cx="63500" cy="293687"/>
          </a:xfrm>
          <a:custGeom>
            <a:avLst/>
            <a:gdLst>
              <a:gd name="T0" fmla="*/ 0 w 40"/>
              <a:gd name="T1" fmla="*/ 184 h 185"/>
              <a:gd name="T2" fmla="*/ 0 w 40"/>
              <a:gd name="T3" fmla="*/ 0 h 185"/>
              <a:gd name="T4" fmla="*/ 39 w 40"/>
              <a:gd name="T5" fmla="*/ 0 h 185"/>
              <a:gd name="T6" fmla="*/ 39 w 40"/>
              <a:gd name="T7" fmla="*/ 184 h 185"/>
              <a:gd name="T8" fmla="*/ 0 w 40"/>
              <a:gd name="T9" fmla="*/ 184 h 185"/>
              <a:gd name="T10" fmla="*/ 2 w 40"/>
              <a:gd name="T11" fmla="*/ 184 h 185"/>
            </a:gdLst>
            <a:ahLst/>
            <a:cxnLst>
              <a:cxn ang="0">
                <a:pos x="T0" y="T1"/>
              </a:cxn>
              <a:cxn ang="0">
                <a:pos x="T2" y="T3"/>
              </a:cxn>
              <a:cxn ang="0">
                <a:pos x="T4" y="T5"/>
              </a:cxn>
              <a:cxn ang="0">
                <a:pos x="T6" y="T7"/>
              </a:cxn>
              <a:cxn ang="0">
                <a:pos x="T8" y="T9"/>
              </a:cxn>
              <a:cxn ang="0">
                <a:pos x="T10" y="T11"/>
              </a:cxn>
            </a:cxnLst>
            <a:rect l="0" t="0" r="r" b="b"/>
            <a:pathLst>
              <a:path w="40" h="185">
                <a:moveTo>
                  <a:pt x="0" y="184"/>
                </a:moveTo>
                <a:lnTo>
                  <a:pt x="0" y="0"/>
                </a:lnTo>
                <a:lnTo>
                  <a:pt x="39" y="0"/>
                </a:lnTo>
                <a:lnTo>
                  <a:pt x="39"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7" name="Freeform 25">
            <a:extLst>
              <a:ext uri="{FF2B5EF4-FFF2-40B4-BE49-F238E27FC236}">
                <a16:creationId xmlns:a16="http://schemas.microsoft.com/office/drawing/2014/main" id="{415A017E-5585-4A77-AAA8-DAFB502BA55A}"/>
              </a:ext>
            </a:extLst>
          </p:cNvPr>
          <p:cNvSpPr>
            <a:spLocks/>
          </p:cNvSpPr>
          <p:nvPr/>
        </p:nvSpPr>
        <p:spPr bwMode="auto">
          <a:xfrm>
            <a:off x="2476500" y="4389438"/>
            <a:ext cx="57150" cy="293687"/>
          </a:xfrm>
          <a:custGeom>
            <a:avLst/>
            <a:gdLst>
              <a:gd name="T0" fmla="*/ 0 w 36"/>
              <a:gd name="T1" fmla="*/ 184 h 185"/>
              <a:gd name="T2" fmla="*/ 0 w 36"/>
              <a:gd name="T3" fmla="*/ 0 h 185"/>
              <a:gd name="T4" fmla="*/ 35 w 36"/>
              <a:gd name="T5" fmla="*/ 0 h 185"/>
              <a:gd name="T6" fmla="*/ 35 w 36"/>
              <a:gd name="T7" fmla="*/ 184 h 185"/>
              <a:gd name="T8" fmla="*/ 0 w 36"/>
              <a:gd name="T9" fmla="*/ 184 h 185"/>
              <a:gd name="T10" fmla="*/ 2 w 36"/>
              <a:gd name="T11" fmla="*/ 184 h 185"/>
            </a:gdLst>
            <a:ahLst/>
            <a:cxnLst>
              <a:cxn ang="0">
                <a:pos x="T0" y="T1"/>
              </a:cxn>
              <a:cxn ang="0">
                <a:pos x="T2" y="T3"/>
              </a:cxn>
              <a:cxn ang="0">
                <a:pos x="T4" y="T5"/>
              </a:cxn>
              <a:cxn ang="0">
                <a:pos x="T6" y="T7"/>
              </a:cxn>
              <a:cxn ang="0">
                <a:pos x="T8" y="T9"/>
              </a:cxn>
              <a:cxn ang="0">
                <a:pos x="T10" y="T11"/>
              </a:cxn>
            </a:cxnLst>
            <a:rect l="0" t="0" r="r" b="b"/>
            <a:pathLst>
              <a:path w="36" h="185">
                <a:moveTo>
                  <a:pt x="0" y="184"/>
                </a:moveTo>
                <a:lnTo>
                  <a:pt x="0" y="0"/>
                </a:lnTo>
                <a:lnTo>
                  <a:pt x="35" y="0"/>
                </a:lnTo>
                <a:lnTo>
                  <a:pt x="35"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8" name="Freeform 26">
            <a:extLst>
              <a:ext uri="{FF2B5EF4-FFF2-40B4-BE49-F238E27FC236}">
                <a16:creationId xmlns:a16="http://schemas.microsoft.com/office/drawing/2014/main" id="{7E26EA09-3828-4AA9-AFCA-958D484D3029}"/>
              </a:ext>
            </a:extLst>
          </p:cNvPr>
          <p:cNvSpPr>
            <a:spLocks/>
          </p:cNvSpPr>
          <p:nvPr/>
        </p:nvSpPr>
        <p:spPr bwMode="auto">
          <a:xfrm>
            <a:off x="2589213" y="4389438"/>
            <a:ext cx="60325" cy="293687"/>
          </a:xfrm>
          <a:custGeom>
            <a:avLst/>
            <a:gdLst>
              <a:gd name="T0" fmla="*/ 0 w 38"/>
              <a:gd name="T1" fmla="*/ 184 h 185"/>
              <a:gd name="T2" fmla="*/ 0 w 38"/>
              <a:gd name="T3" fmla="*/ 0 h 185"/>
              <a:gd name="T4" fmla="*/ 37 w 38"/>
              <a:gd name="T5" fmla="*/ 0 h 185"/>
              <a:gd name="T6" fmla="*/ 37 w 38"/>
              <a:gd name="T7" fmla="*/ 184 h 185"/>
              <a:gd name="T8" fmla="*/ 0 w 38"/>
              <a:gd name="T9" fmla="*/ 184 h 185"/>
              <a:gd name="T10" fmla="*/ 2 w 38"/>
              <a:gd name="T11" fmla="*/ 184 h 185"/>
            </a:gdLst>
            <a:ahLst/>
            <a:cxnLst>
              <a:cxn ang="0">
                <a:pos x="T0" y="T1"/>
              </a:cxn>
              <a:cxn ang="0">
                <a:pos x="T2" y="T3"/>
              </a:cxn>
              <a:cxn ang="0">
                <a:pos x="T4" y="T5"/>
              </a:cxn>
              <a:cxn ang="0">
                <a:pos x="T6" y="T7"/>
              </a:cxn>
              <a:cxn ang="0">
                <a:pos x="T8" y="T9"/>
              </a:cxn>
              <a:cxn ang="0">
                <a:pos x="T10" y="T11"/>
              </a:cxn>
            </a:cxnLst>
            <a:rect l="0" t="0" r="r" b="b"/>
            <a:pathLst>
              <a:path w="38" h="185">
                <a:moveTo>
                  <a:pt x="0" y="184"/>
                </a:moveTo>
                <a:lnTo>
                  <a:pt x="0" y="0"/>
                </a:lnTo>
                <a:lnTo>
                  <a:pt x="37" y="0"/>
                </a:lnTo>
                <a:lnTo>
                  <a:pt x="37"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19" name="Freeform 27">
            <a:extLst>
              <a:ext uri="{FF2B5EF4-FFF2-40B4-BE49-F238E27FC236}">
                <a16:creationId xmlns:a16="http://schemas.microsoft.com/office/drawing/2014/main" id="{CDD237EB-56D7-4213-8984-3DF629E943E2}"/>
              </a:ext>
            </a:extLst>
          </p:cNvPr>
          <p:cNvSpPr>
            <a:spLocks/>
          </p:cNvSpPr>
          <p:nvPr/>
        </p:nvSpPr>
        <p:spPr bwMode="auto">
          <a:xfrm>
            <a:off x="2701925" y="4389438"/>
            <a:ext cx="57150" cy="293687"/>
          </a:xfrm>
          <a:custGeom>
            <a:avLst/>
            <a:gdLst>
              <a:gd name="T0" fmla="*/ 0 w 36"/>
              <a:gd name="T1" fmla="*/ 184 h 185"/>
              <a:gd name="T2" fmla="*/ 0 w 36"/>
              <a:gd name="T3" fmla="*/ 0 h 185"/>
              <a:gd name="T4" fmla="*/ 35 w 36"/>
              <a:gd name="T5" fmla="*/ 0 h 185"/>
              <a:gd name="T6" fmla="*/ 35 w 36"/>
              <a:gd name="T7" fmla="*/ 184 h 185"/>
              <a:gd name="T8" fmla="*/ 0 w 36"/>
              <a:gd name="T9" fmla="*/ 184 h 185"/>
              <a:gd name="T10" fmla="*/ 2 w 36"/>
              <a:gd name="T11" fmla="*/ 184 h 185"/>
            </a:gdLst>
            <a:ahLst/>
            <a:cxnLst>
              <a:cxn ang="0">
                <a:pos x="T0" y="T1"/>
              </a:cxn>
              <a:cxn ang="0">
                <a:pos x="T2" y="T3"/>
              </a:cxn>
              <a:cxn ang="0">
                <a:pos x="T4" y="T5"/>
              </a:cxn>
              <a:cxn ang="0">
                <a:pos x="T6" y="T7"/>
              </a:cxn>
              <a:cxn ang="0">
                <a:pos x="T8" y="T9"/>
              </a:cxn>
              <a:cxn ang="0">
                <a:pos x="T10" y="T11"/>
              </a:cxn>
            </a:cxnLst>
            <a:rect l="0" t="0" r="r" b="b"/>
            <a:pathLst>
              <a:path w="36" h="185">
                <a:moveTo>
                  <a:pt x="0" y="184"/>
                </a:moveTo>
                <a:lnTo>
                  <a:pt x="0" y="0"/>
                </a:lnTo>
                <a:lnTo>
                  <a:pt x="35" y="0"/>
                </a:lnTo>
                <a:lnTo>
                  <a:pt x="35"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0" name="Freeform 28">
            <a:extLst>
              <a:ext uri="{FF2B5EF4-FFF2-40B4-BE49-F238E27FC236}">
                <a16:creationId xmlns:a16="http://schemas.microsoft.com/office/drawing/2014/main" id="{E1C362AB-8AFF-4A9E-BD24-283A90C6E842}"/>
              </a:ext>
            </a:extLst>
          </p:cNvPr>
          <p:cNvSpPr>
            <a:spLocks/>
          </p:cNvSpPr>
          <p:nvPr/>
        </p:nvSpPr>
        <p:spPr bwMode="auto">
          <a:xfrm>
            <a:off x="2811463" y="4389438"/>
            <a:ext cx="60325" cy="293687"/>
          </a:xfrm>
          <a:custGeom>
            <a:avLst/>
            <a:gdLst>
              <a:gd name="T0" fmla="*/ 0 w 38"/>
              <a:gd name="T1" fmla="*/ 184 h 185"/>
              <a:gd name="T2" fmla="*/ 0 w 38"/>
              <a:gd name="T3" fmla="*/ 0 h 185"/>
              <a:gd name="T4" fmla="*/ 37 w 38"/>
              <a:gd name="T5" fmla="*/ 0 h 185"/>
              <a:gd name="T6" fmla="*/ 37 w 38"/>
              <a:gd name="T7" fmla="*/ 184 h 185"/>
              <a:gd name="T8" fmla="*/ 0 w 38"/>
              <a:gd name="T9" fmla="*/ 184 h 185"/>
              <a:gd name="T10" fmla="*/ 2 w 38"/>
              <a:gd name="T11" fmla="*/ 184 h 185"/>
            </a:gdLst>
            <a:ahLst/>
            <a:cxnLst>
              <a:cxn ang="0">
                <a:pos x="T0" y="T1"/>
              </a:cxn>
              <a:cxn ang="0">
                <a:pos x="T2" y="T3"/>
              </a:cxn>
              <a:cxn ang="0">
                <a:pos x="T4" y="T5"/>
              </a:cxn>
              <a:cxn ang="0">
                <a:pos x="T6" y="T7"/>
              </a:cxn>
              <a:cxn ang="0">
                <a:pos x="T8" y="T9"/>
              </a:cxn>
              <a:cxn ang="0">
                <a:pos x="T10" y="T11"/>
              </a:cxn>
            </a:cxnLst>
            <a:rect l="0" t="0" r="r" b="b"/>
            <a:pathLst>
              <a:path w="38" h="185">
                <a:moveTo>
                  <a:pt x="0" y="184"/>
                </a:moveTo>
                <a:lnTo>
                  <a:pt x="0" y="0"/>
                </a:lnTo>
                <a:lnTo>
                  <a:pt x="37" y="0"/>
                </a:lnTo>
                <a:lnTo>
                  <a:pt x="37"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1" name="Freeform 29">
            <a:extLst>
              <a:ext uri="{FF2B5EF4-FFF2-40B4-BE49-F238E27FC236}">
                <a16:creationId xmlns:a16="http://schemas.microsoft.com/office/drawing/2014/main" id="{4F9F772F-17E7-4696-AB3A-772479B30649}"/>
              </a:ext>
            </a:extLst>
          </p:cNvPr>
          <p:cNvSpPr>
            <a:spLocks/>
          </p:cNvSpPr>
          <p:nvPr/>
        </p:nvSpPr>
        <p:spPr bwMode="auto">
          <a:xfrm>
            <a:off x="2927350" y="4389438"/>
            <a:ext cx="53975" cy="293687"/>
          </a:xfrm>
          <a:custGeom>
            <a:avLst/>
            <a:gdLst>
              <a:gd name="T0" fmla="*/ 0 w 34"/>
              <a:gd name="T1" fmla="*/ 184 h 185"/>
              <a:gd name="T2" fmla="*/ 0 w 34"/>
              <a:gd name="T3" fmla="*/ 0 h 185"/>
              <a:gd name="T4" fmla="*/ 33 w 34"/>
              <a:gd name="T5" fmla="*/ 0 h 185"/>
              <a:gd name="T6" fmla="*/ 33 w 34"/>
              <a:gd name="T7" fmla="*/ 184 h 185"/>
              <a:gd name="T8" fmla="*/ 0 w 34"/>
              <a:gd name="T9" fmla="*/ 184 h 185"/>
              <a:gd name="T10" fmla="*/ 2 w 34"/>
              <a:gd name="T11" fmla="*/ 184 h 185"/>
            </a:gdLst>
            <a:ahLst/>
            <a:cxnLst>
              <a:cxn ang="0">
                <a:pos x="T0" y="T1"/>
              </a:cxn>
              <a:cxn ang="0">
                <a:pos x="T2" y="T3"/>
              </a:cxn>
              <a:cxn ang="0">
                <a:pos x="T4" y="T5"/>
              </a:cxn>
              <a:cxn ang="0">
                <a:pos x="T6" y="T7"/>
              </a:cxn>
              <a:cxn ang="0">
                <a:pos x="T8" y="T9"/>
              </a:cxn>
              <a:cxn ang="0">
                <a:pos x="T10" y="T11"/>
              </a:cxn>
            </a:cxnLst>
            <a:rect l="0" t="0" r="r" b="b"/>
            <a:pathLst>
              <a:path w="34" h="185">
                <a:moveTo>
                  <a:pt x="0" y="184"/>
                </a:moveTo>
                <a:lnTo>
                  <a:pt x="0" y="0"/>
                </a:lnTo>
                <a:lnTo>
                  <a:pt x="33" y="0"/>
                </a:lnTo>
                <a:lnTo>
                  <a:pt x="33"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2" name="Freeform 30">
            <a:extLst>
              <a:ext uri="{FF2B5EF4-FFF2-40B4-BE49-F238E27FC236}">
                <a16:creationId xmlns:a16="http://schemas.microsoft.com/office/drawing/2014/main" id="{16D4CFF5-C634-4F37-BCF4-652ACD70ADD5}"/>
              </a:ext>
            </a:extLst>
          </p:cNvPr>
          <p:cNvSpPr>
            <a:spLocks/>
          </p:cNvSpPr>
          <p:nvPr/>
        </p:nvSpPr>
        <p:spPr bwMode="auto">
          <a:xfrm>
            <a:off x="3036888" y="4389438"/>
            <a:ext cx="60325" cy="293687"/>
          </a:xfrm>
          <a:custGeom>
            <a:avLst/>
            <a:gdLst>
              <a:gd name="T0" fmla="*/ 0 w 38"/>
              <a:gd name="T1" fmla="*/ 184 h 185"/>
              <a:gd name="T2" fmla="*/ 0 w 38"/>
              <a:gd name="T3" fmla="*/ 0 h 185"/>
              <a:gd name="T4" fmla="*/ 37 w 38"/>
              <a:gd name="T5" fmla="*/ 0 h 185"/>
              <a:gd name="T6" fmla="*/ 37 w 38"/>
              <a:gd name="T7" fmla="*/ 184 h 185"/>
              <a:gd name="T8" fmla="*/ 0 w 38"/>
              <a:gd name="T9" fmla="*/ 184 h 185"/>
              <a:gd name="T10" fmla="*/ 2 w 38"/>
              <a:gd name="T11" fmla="*/ 184 h 185"/>
            </a:gdLst>
            <a:ahLst/>
            <a:cxnLst>
              <a:cxn ang="0">
                <a:pos x="T0" y="T1"/>
              </a:cxn>
              <a:cxn ang="0">
                <a:pos x="T2" y="T3"/>
              </a:cxn>
              <a:cxn ang="0">
                <a:pos x="T4" y="T5"/>
              </a:cxn>
              <a:cxn ang="0">
                <a:pos x="T6" y="T7"/>
              </a:cxn>
              <a:cxn ang="0">
                <a:pos x="T8" y="T9"/>
              </a:cxn>
              <a:cxn ang="0">
                <a:pos x="T10" y="T11"/>
              </a:cxn>
            </a:cxnLst>
            <a:rect l="0" t="0" r="r" b="b"/>
            <a:pathLst>
              <a:path w="38" h="185">
                <a:moveTo>
                  <a:pt x="0" y="184"/>
                </a:moveTo>
                <a:lnTo>
                  <a:pt x="0" y="0"/>
                </a:lnTo>
                <a:lnTo>
                  <a:pt x="37" y="0"/>
                </a:lnTo>
                <a:lnTo>
                  <a:pt x="37" y="184"/>
                </a:lnTo>
                <a:lnTo>
                  <a:pt x="0" y="184"/>
                </a:lnTo>
                <a:lnTo>
                  <a:pt x="2" y="18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3" name="Freeform 31">
            <a:extLst>
              <a:ext uri="{FF2B5EF4-FFF2-40B4-BE49-F238E27FC236}">
                <a16:creationId xmlns:a16="http://schemas.microsoft.com/office/drawing/2014/main" id="{108E1C9A-CB57-4FE1-8C74-83BFE1FB159B}"/>
              </a:ext>
            </a:extLst>
          </p:cNvPr>
          <p:cNvSpPr>
            <a:spLocks/>
          </p:cNvSpPr>
          <p:nvPr/>
        </p:nvSpPr>
        <p:spPr bwMode="auto">
          <a:xfrm>
            <a:off x="1897063" y="3929063"/>
            <a:ext cx="1166812" cy="309562"/>
          </a:xfrm>
          <a:custGeom>
            <a:avLst/>
            <a:gdLst>
              <a:gd name="T0" fmla="*/ 39 w 735"/>
              <a:gd name="T1" fmla="*/ 194 h 195"/>
              <a:gd name="T2" fmla="*/ 39 w 735"/>
              <a:gd name="T3" fmla="*/ 36 h 195"/>
              <a:gd name="T4" fmla="*/ 0 w 735"/>
              <a:gd name="T5" fmla="*/ 36 h 195"/>
              <a:gd name="T6" fmla="*/ 0 w 735"/>
              <a:gd name="T7" fmla="*/ 0 h 195"/>
              <a:gd name="T8" fmla="*/ 734 w 735"/>
              <a:gd name="T9" fmla="*/ 0 h 195"/>
              <a:gd name="T10" fmla="*/ 734 w 735"/>
              <a:gd name="T11" fmla="*/ 36 h 195"/>
              <a:gd name="T12" fmla="*/ 695 w 735"/>
              <a:gd name="T13" fmla="*/ 36 h 195"/>
              <a:gd name="T14" fmla="*/ 695 w 735"/>
              <a:gd name="T15" fmla="*/ 194 h 195"/>
              <a:gd name="T16" fmla="*/ 39 w 735"/>
              <a:gd name="T17" fmla="*/ 194 h 195"/>
              <a:gd name="T18" fmla="*/ 41 w 735"/>
              <a:gd name="T19"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195">
                <a:moveTo>
                  <a:pt x="39" y="194"/>
                </a:moveTo>
                <a:lnTo>
                  <a:pt x="39" y="36"/>
                </a:lnTo>
                <a:lnTo>
                  <a:pt x="0" y="36"/>
                </a:lnTo>
                <a:lnTo>
                  <a:pt x="0" y="0"/>
                </a:lnTo>
                <a:lnTo>
                  <a:pt x="734" y="0"/>
                </a:lnTo>
                <a:lnTo>
                  <a:pt x="734" y="36"/>
                </a:lnTo>
                <a:lnTo>
                  <a:pt x="695" y="36"/>
                </a:lnTo>
                <a:lnTo>
                  <a:pt x="695" y="194"/>
                </a:lnTo>
                <a:lnTo>
                  <a:pt x="39" y="194"/>
                </a:lnTo>
                <a:lnTo>
                  <a:pt x="41" y="19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4" name="Freeform 32">
            <a:extLst>
              <a:ext uri="{FF2B5EF4-FFF2-40B4-BE49-F238E27FC236}">
                <a16:creationId xmlns:a16="http://schemas.microsoft.com/office/drawing/2014/main" id="{D9A6600A-54CB-4750-97A2-918C7174D8B5}"/>
              </a:ext>
            </a:extLst>
          </p:cNvPr>
          <p:cNvSpPr>
            <a:spLocks/>
          </p:cNvSpPr>
          <p:nvPr/>
        </p:nvSpPr>
        <p:spPr bwMode="auto">
          <a:xfrm>
            <a:off x="2001838" y="4022725"/>
            <a:ext cx="42862" cy="114300"/>
          </a:xfrm>
          <a:custGeom>
            <a:avLst/>
            <a:gdLst>
              <a:gd name="T0" fmla="*/ 0 w 27"/>
              <a:gd name="T1" fmla="*/ 71 h 72"/>
              <a:gd name="T2" fmla="*/ 0 w 27"/>
              <a:gd name="T3" fmla="*/ 0 h 72"/>
              <a:gd name="T4" fmla="*/ 26 w 27"/>
              <a:gd name="T5" fmla="*/ 0 h 72"/>
              <a:gd name="T6" fmla="*/ 26 w 27"/>
              <a:gd name="T7" fmla="*/ 71 h 72"/>
              <a:gd name="T8" fmla="*/ 0 w 27"/>
              <a:gd name="T9" fmla="*/ 71 h 72"/>
              <a:gd name="T10" fmla="*/ 2 w 27"/>
              <a:gd name="T11" fmla="*/ 71 h 72"/>
            </a:gdLst>
            <a:ahLst/>
            <a:cxnLst>
              <a:cxn ang="0">
                <a:pos x="T0" y="T1"/>
              </a:cxn>
              <a:cxn ang="0">
                <a:pos x="T2" y="T3"/>
              </a:cxn>
              <a:cxn ang="0">
                <a:pos x="T4" y="T5"/>
              </a:cxn>
              <a:cxn ang="0">
                <a:pos x="T6" y="T7"/>
              </a:cxn>
              <a:cxn ang="0">
                <a:pos x="T8" y="T9"/>
              </a:cxn>
              <a:cxn ang="0">
                <a:pos x="T10" y="T11"/>
              </a:cxn>
            </a:cxnLst>
            <a:rect l="0" t="0" r="r" b="b"/>
            <a:pathLst>
              <a:path w="27" h="72">
                <a:moveTo>
                  <a:pt x="0" y="71"/>
                </a:moveTo>
                <a:lnTo>
                  <a:pt x="0" y="0"/>
                </a:lnTo>
                <a:lnTo>
                  <a:pt x="26" y="0"/>
                </a:lnTo>
                <a:lnTo>
                  <a:pt x="26"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5" name="Freeform 33">
            <a:extLst>
              <a:ext uri="{FF2B5EF4-FFF2-40B4-BE49-F238E27FC236}">
                <a16:creationId xmlns:a16="http://schemas.microsoft.com/office/drawing/2014/main" id="{4F67E967-9AC1-4B8F-AA31-53E5A996FDF1}"/>
              </a:ext>
            </a:extLst>
          </p:cNvPr>
          <p:cNvSpPr>
            <a:spLocks/>
          </p:cNvSpPr>
          <p:nvPr/>
        </p:nvSpPr>
        <p:spPr bwMode="auto">
          <a:xfrm>
            <a:off x="2092325" y="4022725"/>
            <a:ext cx="44450" cy="114300"/>
          </a:xfrm>
          <a:custGeom>
            <a:avLst/>
            <a:gdLst>
              <a:gd name="T0" fmla="*/ 0 w 28"/>
              <a:gd name="T1" fmla="*/ 71 h 72"/>
              <a:gd name="T2" fmla="*/ 0 w 28"/>
              <a:gd name="T3" fmla="*/ 0 h 72"/>
              <a:gd name="T4" fmla="*/ 27 w 28"/>
              <a:gd name="T5" fmla="*/ 0 h 72"/>
              <a:gd name="T6" fmla="*/ 27 w 28"/>
              <a:gd name="T7" fmla="*/ 71 h 72"/>
              <a:gd name="T8" fmla="*/ 0 w 28"/>
              <a:gd name="T9" fmla="*/ 71 h 72"/>
              <a:gd name="T10" fmla="*/ 2 w 28"/>
              <a:gd name="T11" fmla="*/ 71 h 72"/>
            </a:gdLst>
            <a:ahLst/>
            <a:cxnLst>
              <a:cxn ang="0">
                <a:pos x="T0" y="T1"/>
              </a:cxn>
              <a:cxn ang="0">
                <a:pos x="T2" y="T3"/>
              </a:cxn>
              <a:cxn ang="0">
                <a:pos x="T4" y="T5"/>
              </a:cxn>
              <a:cxn ang="0">
                <a:pos x="T6" y="T7"/>
              </a:cxn>
              <a:cxn ang="0">
                <a:pos x="T8" y="T9"/>
              </a:cxn>
              <a:cxn ang="0">
                <a:pos x="T10" y="T11"/>
              </a:cxn>
            </a:cxnLst>
            <a:rect l="0" t="0" r="r" b="b"/>
            <a:pathLst>
              <a:path w="28" h="72">
                <a:moveTo>
                  <a:pt x="0" y="71"/>
                </a:moveTo>
                <a:lnTo>
                  <a:pt x="0" y="0"/>
                </a:lnTo>
                <a:lnTo>
                  <a:pt x="27" y="0"/>
                </a:lnTo>
                <a:lnTo>
                  <a:pt x="27"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6" name="Freeform 34">
            <a:extLst>
              <a:ext uri="{FF2B5EF4-FFF2-40B4-BE49-F238E27FC236}">
                <a16:creationId xmlns:a16="http://schemas.microsoft.com/office/drawing/2014/main" id="{257DF410-F989-414F-9FB4-9DAD64A77BF4}"/>
              </a:ext>
            </a:extLst>
          </p:cNvPr>
          <p:cNvSpPr>
            <a:spLocks/>
          </p:cNvSpPr>
          <p:nvPr/>
        </p:nvSpPr>
        <p:spPr bwMode="auto">
          <a:xfrm>
            <a:off x="2171700" y="4022725"/>
            <a:ext cx="47625" cy="114300"/>
          </a:xfrm>
          <a:custGeom>
            <a:avLst/>
            <a:gdLst>
              <a:gd name="T0" fmla="*/ 0 w 30"/>
              <a:gd name="T1" fmla="*/ 71 h 72"/>
              <a:gd name="T2" fmla="*/ 0 w 30"/>
              <a:gd name="T3" fmla="*/ 0 h 72"/>
              <a:gd name="T4" fmla="*/ 29 w 30"/>
              <a:gd name="T5" fmla="*/ 0 h 72"/>
              <a:gd name="T6" fmla="*/ 29 w 30"/>
              <a:gd name="T7" fmla="*/ 71 h 72"/>
              <a:gd name="T8" fmla="*/ 0 w 30"/>
              <a:gd name="T9" fmla="*/ 71 h 72"/>
              <a:gd name="T10" fmla="*/ 2 w 30"/>
              <a:gd name="T11" fmla="*/ 71 h 72"/>
            </a:gdLst>
            <a:ahLst/>
            <a:cxnLst>
              <a:cxn ang="0">
                <a:pos x="T0" y="T1"/>
              </a:cxn>
              <a:cxn ang="0">
                <a:pos x="T2" y="T3"/>
              </a:cxn>
              <a:cxn ang="0">
                <a:pos x="T4" y="T5"/>
              </a:cxn>
              <a:cxn ang="0">
                <a:pos x="T6" y="T7"/>
              </a:cxn>
              <a:cxn ang="0">
                <a:pos x="T8" y="T9"/>
              </a:cxn>
              <a:cxn ang="0">
                <a:pos x="T10" y="T11"/>
              </a:cxn>
            </a:cxnLst>
            <a:rect l="0" t="0" r="r" b="b"/>
            <a:pathLst>
              <a:path w="30" h="72">
                <a:moveTo>
                  <a:pt x="0" y="71"/>
                </a:moveTo>
                <a:lnTo>
                  <a:pt x="0" y="0"/>
                </a:lnTo>
                <a:lnTo>
                  <a:pt x="29" y="0"/>
                </a:lnTo>
                <a:lnTo>
                  <a:pt x="29"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7" name="Freeform 35">
            <a:extLst>
              <a:ext uri="{FF2B5EF4-FFF2-40B4-BE49-F238E27FC236}">
                <a16:creationId xmlns:a16="http://schemas.microsoft.com/office/drawing/2014/main" id="{2D94526B-5F60-4D08-9FFC-60FB3B59A6BD}"/>
              </a:ext>
            </a:extLst>
          </p:cNvPr>
          <p:cNvSpPr>
            <a:spLocks/>
          </p:cNvSpPr>
          <p:nvPr/>
        </p:nvSpPr>
        <p:spPr bwMode="auto">
          <a:xfrm>
            <a:off x="2257425" y="4022725"/>
            <a:ext cx="44450" cy="114300"/>
          </a:xfrm>
          <a:custGeom>
            <a:avLst/>
            <a:gdLst>
              <a:gd name="T0" fmla="*/ 0 w 28"/>
              <a:gd name="T1" fmla="*/ 71 h 72"/>
              <a:gd name="T2" fmla="*/ 0 w 28"/>
              <a:gd name="T3" fmla="*/ 0 h 72"/>
              <a:gd name="T4" fmla="*/ 27 w 28"/>
              <a:gd name="T5" fmla="*/ 0 h 72"/>
              <a:gd name="T6" fmla="*/ 27 w 28"/>
              <a:gd name="T7" fmla="*/ 71 h 72"/>
              <a:gd name="T8" fmla="*/ 0 w 28"/>
              <a:gd name="T9" fmla="*/ 71 h 72"/>
              <a:gd name="T10" fmla="*/ 2 w 28"/>
              <a:gd name="T11" fmla="*/ 71 h 72"/>
            </a:gdLst>
            <a:ahLst/>
            <a:cxnLst>
              <a:cxn ang="0">
                <a:pos x="T0" y="T1"/>
              </a:cxn>
              <a:cxn ang="0">
                <a:pos x="T2" y="T3"/>
              </a:cxn>
              <a:cxn ang="0">
                <a:pos x="T4" y="T5"/>
              </a:cxn>
              <a:cxn ang="0">
                <a:pos x="T6" y="T7"/>
              </a:cxn>
              <a:cxn ang="0">
                <a:pos x="T8" y="T9"/>
              </a:cxn>
              <a:cxn ang="0">
                <a:pos x="T10" y="T11"/>
              </a:cxn>
            </a:cxnLst>
            <a:rect l="0" t="0" r="r" b="b"/>
            <a:pathLst>
              <a:path w="28" h="72">
                <a:moveTo>
                  <a:pt x="0" y="71"/>
                </a:moveTo>
                <a:lnTo>
                  <a:pt x="0" y="0"/>
                </a:lnTo>
                <a:lnTo>
                  <a:pt x="27" y="0"/>
                </a:lnTo>
                <a:lnTo>
                  <a:pt x="27"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8" name="Freeform 36">
            <a:extLst>
              <a:ext uri="{FF2B5EF4-FFF2-40B4-BE49-F238E27FC236}">
                <a16:creationId xmlns:a16="http://schemas.microsoft.com/office/drawing/2014/main" id="{BFAFC5CF-1AB2-4413-B0FA-FB2F3A079265}"/>
              </a:ext>
            </a:extLst>
          </p:cNvPr>
          <p:cNvSpPr>
            <a:spLocks/>
          </p:cNvSpPr>
          <p:nvPr/>
        </p:nvSpPr>
        <p:spPr bwMode="auto">
          <a:xfrm>
            <a:off x="2344738" y="4022725"/>
            <a:ext cx="47625" cy="114300"/>
          </a:xfrm>
          <a:custGeom>
            <a:avLst/>
            <a:gdLst>
              <a:gd name="T0" fmla="*/ 0 w 30"/>
              <a:gd name="T1" fmla="*/ 71 h 72"/>
              <a:gd name="T2" fmla="*/ 0 w 30"/>
              <a:gd name="T3" fmla="*/ 0 h 72"/>
              <a:gd name="T4" fmla="*/ 29 w 30"/>
              <a:gd name="T5" fmla="*/ 0 h 72"/>
              <a:gd name="T6" fmla="*/ 29 w 30"/>
              <a:gd name="T7" fmla="*/ 71 h 72"/>
              <a:gd name="T8" fmla="*/ 0 w 30"/>
              <a:gd name="T9" fmla="*/ 71 h 72"/>
              <a:gd name="T10" fmla="*/ 2 w 30"/>
              <a:gd name="T11" fmla="*/ 71 h 72"/>
            </a:gdLst>
            <a:ahLst/>
            <a:cxnLst>
              <a:cxn ang="0">
                <a:pos x="T0" y="T1"/>
              </a:cxn>
              <a:cxn ang="0">
                <a:pos x="T2" y="T3"/>
              </a:cxn>
              <a:cxn ang="0">
                <a:pos x="T4" y="T5"/>
              </a:cxn>
              <a:cxn ang="0">
                <a:pos x="T6" y="T7"/>
              </a:cxn>
              <a:cxn ang="0">
                <a:pos x="T8" y="T9"/>
              </a:cxn>
              <a:cxn ang="0">
                <a:pos x="T10" y="T11"/>
              </a:cxn>
            </a:cxnLst>
            <a:rect l="0" t="0" r="r" b="b"/>
            <a:pathLst>
              <a:path w="30" h="72">
                <a:moveTo>
                  <a:pt x="0" y="71"/>
                </a:moveTo>
                <a:lnTo>
                  <a:pt x="0" y="0"/>
                </a:lnTo>
                <a:lnTo>
                  <a:pt x="29" y="0"/>
                </a:lnTo>
                <a:lnTo>
                  <a:pt x="29"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29" name="Freeform 37">
            <a:extLst>
              <a:ext uri="{FF2B5EF4-FFF2-40B4-BE49-F238E27FC236}">
                <a16:creationId xmlns:a16="http://schemas.microsoft.com/office/drawing/2014/main" id="{20F7EEE1-6E80-4FD5-BF91-A27549435D7D}"/>
              </a:ext>
            </a:extLst>
          </p:cNvPr>
          <p:cNvSpPr>
            <a:spLocks/>
          </p:cNvSpPr>
          <p:nvPr/>
        </p:nvSpPr>
        <p:spPr bwMode="auto">
          <a:xfrm>
            <a:off x="2427288" y="4022725"/>
            <a:ext cx="50800" cy="114300"/>
          </a:xfrm>
          <a:custGeom>
            <a:avLst/>
            <a:gdLst>
              <a:gd name="T0" fmla="*/ 0 w 32"/>
              <a:gd name="T1" fmla="*/ 71 h 72"/>
              <a:gd name="T2" fmla="*/ 0 w 32"/>
              <a:gd name="T3" fmla="*/ 0 h 72"/>
              <a:gd name="T4" fmla="*/ 31 w 32"/>
              <a:gd name="T5" fmla="*/ 0 h 72"/>
              <a:gd name="T6" fmla="*/ 31 w 32"/>
              <a:gd name="T7" fmla="*/ 71 h 72"/>
              <a:gd name="T8" fmla="*/ 0 w 32"/>
              <a:gd name="T9" fmla="*/ 71 h 72"/>
              <a:gd name="T10" fmla="*/ 2 w 32"/>
              <a:gd name="T11" fmla="*/ 71 h 72"/>
            </a:gdLst>
            <a:ahLst/>
            <a:cxnLst>
              <a:cxn ang="0">
                <a:pos x="T0" y="T1"/>
              </a:cxn>
              <a:cxn ang="0">
                <a:pos x="T2" y="T3"/>
              </a:cxn>
              <a:cxn ang="0">
                <a:pos x="T4" y="T5"/>
              </a:cxn>
              <a:cxn ang="0">
                <a:pos x="T6" y="T7"/>
              </a:cxn>
              <a:cxn ang="0">
                <a:pos x="T8" y="T9"/>
              </a:cxn>
              <a:cxn ang="0">
                <a:pos x="T10" y="T11"/>
              </a:cxn>
            </a:cxnLst>
            <a:rect l="0" t="0" r="r" b="b"/>
            <a:pathLst>
              <a:path w="32" h="72">
                <a:moveTo>
                  <a:pt x="0" y="71"/>
                </a:moveTo>
                <a:lnTo>
                  <a:pt x="0" y="0"/>
                </a:lnTo>
                <a:lnTo>
                  <a:pt x="31" y="0"/>
                </a:lnTo>
                <a:lnTo>
                  <a:pt x="31"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0" name="Freeform 38">
            <a:extLst>
              <a:ext uri="{FF2B5EF4-FFF2-40B4-BE49-F238E27FC236}">
                <a16:creationId xmlns:a16="http://schemas.microsoft.com/office/drawing/2014/main" id="{7299A384-22CE-4C55-ACFB-808FAC83A310}"/>
              </a:ext>
            </a:extLst>
          </p:cNvPr>
          <p:cNvSpPr>
            <a:spLocks/>
          </p:cNvSpPr>
          <p:nvPr/>
        </p:nvSpPr>
        <p:spPr bwMode="auto">
          <a:xfrm>
            <a:off x="2516188" y="4022725"/>
            <a:ext cx="47625" cy="114300"/>
          </a:xfrm>
          <a:custGeom>
            <a:avLst/>
            <a:gdLst>
              <a:gd name="T0" fmla="*/ 0 w 30"/>
              <a:gd name="T1" fmla="*/ 71 h 72"/>
              <a:gd name="T2" fmla="*/ 0 w 30"/>
              <a:gd name="T3" fmla="*/ 0 h 72"/>
              <a:gd name="T4" fmla="*/ 29 w 30"/>
              <a:gd name="T5" fmla="*/ 0 h 72"/>
              <a:gd name="T6" fmla="*/ 29 w 30"/>
              <a:gd name="T7" fmla="*/ 71 h 72"/>
              <a:gd name="T8" fmla="*/ 0 w 30"/>
              <a:gd name="T9" fmla="*/ 71 h 72"/>
              <a:gd name="T10" fmla="*/ 2 w 30"/>
              <a:gd name="T11" fmla="*/ 71 h 72"/>
            </a:gdLst>
            <a:ahLst/>
            <a:cxnLst>
              <a:cxn ang="0">
                <a:pos x="T0" y="T1"/>
              </a:cxn>
              <a:cxn ang="0">
                <a:pos x="T2" y="T3"/>
              </a:cxn>
              <a:cxn ang="0">
                <a:pos x="T4" y="T5"/>
              </a:cxn>
              <a:cxn ang="0">
                <a:pos x="T6" y="T7"/>
              </a:cxn>
              <a:cxn ang="0">
                <a:pos x="T8" y="T9"/>
              </a:cxn>
              <a:cxn ang="0">
                <a:pos x="T10" y="T11"/>
              </a:cxn>
            </a:cxnLst>
            <a:rect l="0" t="0" r="r" b="b"/>
            <a:pathLst>
              <a:path w="30" h="72">
                <a:moveTo>
                  <a:pt x="0" y="71"/>
                </a:moveTo>
                <a:lnTo>
                  <a:pt x="0" y="0"/>
                </a:lnTo>
                <a:lnTo>
                  <a:pt x="29" y="0"/>
                </a:lnTo>
                <a:lnTo>
                  <a:pt x="29"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1" name="Freeform 39">
            <a:extLst>
              <a:ext uri="{FF2B5EF4-FFF2-40B4-BE49-F238E27FC236}">
                <a16:creationId xmlns:a16="http://schemas.microsoft.com/office/drawing/2014/main" id="{570B382C-14BE-4867-931F-F70ADEBB21FA}"/>
              </a:ext>
            </a:extLst>
          </p:cNvPr>
          <p:cNvSpPr>
            <a:spLocks/>
          </p:cNvSpPr>
          <p:nvPr/>
        </p:nvSpPr>
        <p:spPr bwMode="auto">
          <a:xfrm>
            <a:off x="2595563" y="4022725"/>
            <a:ext cx="47625" cy="114300"/>
          </a:xfrm>
          <a:custGeom>
            <a:avLst/>
            <a:gdLst>
              <a:gd name="T0" fmla="*/ 0 w 30"/>
              <a:gd name="T1" fmla="*/ 71 h 72"/>
              <a:gd name="T2" fmla="*/ 0 w 30"/>
              <a:gd name="T3" fmla="*/ 0 h 72"/>
              <a:gd name="T4" fmla="*/ 29 w 30"/>
              <a:gd name="T5" fmla="*/ 0 h 72"/>
              <a:gd name="T6" fmla="*/ 29 w 30"/>
              <a:gd name="T7" fmla="*/ 71 h 72"/>
              <a:gd name="T8" fmla="*/ 0 w 30"/>
              <a:gd name="T9" fmla="*/ 71 h 72"/>
              <a:gd name="T10" fmla="*/ 2 w 30"/>
              <a:gd name="T11" fmla="*/ 71 h 72"/>
            </a:gdLst>
            <a:ahLst/>
            <a:cxnLst>
              <a:cxn ang="0">
                <a:pos x="T0" y="T1"/>
              </a:cxn>
              <a:cxn ang="0">
                <a:pos x="T2" y="T3"/>
              </a:cxn>
              <a:cxn ang="0">
                <a:pos x="T4" y="T5"/>
              </a:cxn>
              <a:cxn ang="0">
                <a:pos x="T6" y="T7"/>
              </a:cxn>
              <a:cxn ang="0">
                <a:pos x="T8" y="T9"/>
              </a:cxn>
              <a:cxn ang="0">
                <a:pos x="T10" y="T11"/>
              </a:cxn>
            </a:cxnLst>
            <a:rect l="0" t="0" r="r" b="b"/>
            <a:pathLst>
              <a:path w="30" h="72">
                <a:moveTo>
                  <a:pt x="0" y="71"/>
                </a:moveTo>
                <a:lnTo>
                  <a:pt x="0" y="0"/>
                </a:lnTo>
                <a:lnTo>
                  <a:pt x="29" y="0"/>
                </a:lnTo>
                <a:lnTo>
                  <a:pt x="29"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2" name="Freeform 40">
            <a:extLst>
              <a:ext uri="{FF2B5EF4-FFF2-40B4-BE49-F238E27FC236}">
                <a16:creationId xmlns:a16="http://schemas.microsoft.com/office/drawing/2014/main" id="{33C000DC-AB58-48F8-A541-1FE8C2C57136}"/>
              </a:ext>
            </a:extLst>
          </p:cNvPr>
          <p:cNvSpPr>
            <a:spLocks/>
          </p:cNvSpPr>
          <p:nvPr/>
        </p:nvSpPr>
        <p:spPr bwMode="auto">
          <a:xfrm>
            <a:off x="2674938" y="4022725"/>
            <a:ext cx="49212" cy="114300"/>
          </a:xfrm>
          <a:custGeom>
            <a:avLst/>
            <a:gdLst>
              <a:gd name="T0" fmla="*/ 0 w 31"/>
              <a:gd name="T1" fmla="*/ 71 h 72"/>
              <a:gd name="T2" fmla="*/ 0 w 31"/>
              <a:gd name="T3" fmla="*/ 0 h 72"/>
              <a:gd name="T4" fmla="*/ 30 w 31"/>
              <a:gd name="T5" fmla="*/ 0 h 72"/>
              <a:gd name="T6" fmla="*/ 30 w 31"/>
              <a:gd name="T7" fmla="*/ 71 h 72"/>
              <a:gd name="T8" fmla="*/ 0 w 31"/>
              <a:gd name="T9" fmla="*/ 71 h 72"/>
              <a:gd name="T10" fmla="*/ 2 w 31"/>
              <a:gd name="T11" fmla="*/ 71 h 72"/>
            </a:gdLst>
            <a:ahLst/>
            <a:cxnLst>
              <a:cxn ang="0">
                <a:pos x="T0" y="T1"/>
              </a:cxn>
              <a:cxn ang="0">
                <a:pos x="T2" y="T3"/>
              </a:cxn>
              <a:cxn ang="0">
                <a:pos x="T4" y="T5"/>
              </a:cxn>
              <a:cxn ang="0">
                <a:pos x="T6" y="T7"/>
              </a:cxn>
              <a:cxn ang="0">
                <a:pos x="T8" y="T9"/>
              </a:cxn>
              <a:cxn ang="0">
                <a:pos x="T10" y="T11"/>
              </a:cxn>
            </a:cxnLst>
            <a:rect l="0" t="0" r="r" b="b"/>
            <a:pathLst>
              <a:path w="31" h="72">
                <a:moveTo>
                  <a:pt x="0" y="71"/>
                </a:moveTo>
                <a:lnTo>
                  <a:pt x="0" y="0"/>
                </a:lnTo>
                <a:lnTo>
                  <a:pt x="30" y="0"/>
                </a:lnTo>
                <a:lnTo>
                  <a:pt x="30"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3" name="Freeform 41">
            <a:extLst>
              <a:ext uri="{FF2B5EF4-FFF2-40B4-BE49-F238E27FC236}">
                <a16:creationId xmlns:a16="http://schemas.microsoft.com/office/drawing/2014/main" id="{8A0E6733-C8CC-419E-B7FB-BB046B83A06B}"/>
              </a:ext>
            </a:extLst>
          </p:cNvPr>
          <p:cNvSpPr>
            <a:spLocks/>
          </p:cNvSpPr>
          <p:nvPr/>
        </p:nvSpPr>
        <p:spPr bwMode="auto">
          <a:xfrm>
            <a:off x="2760663" y="4022725"/>
            <a:ext cx="42862" cy="114300"/>
          </a:xfrm>
          <a:custGeom>
            <a:avLst/>
            <a:gdLst>
              <a:gd name="T0" fmla="*/ 0 w 27"/>
              <a:gd name="T1" fmla="*/ 71 h 72"/>
              <a:gd name="T2" fmla="*/ 0 w 27"/>
              <a:gd name="T3" fmla="*/ 0 h 72"/>
              <a:gd name="T4" fmla="*/ 26 w 27"/>
              <a:gd name="T5" fmla="*/ 0 h 72"/>
              <a:gd name="T6" fmla="*/ 26 w 27"/>
              <a:gd name="T7" fmla="*/ 71 h 72"/>
              <a:gd name="T8" fmla="*/ 0 w 27"/>
              <a:gd name="T9" fmla="*/ 71 h 72"/>
              <a:gd name="T10" fmla="*/ 1 w 27"/>
              <a:gd name="T11" fmla="*/ 71 h 72"/>
            </a:gdLst>
            <a:ahLst/>
            <a:cxnLst>
              <a:cxn ang="0">
                <a:pos x="T0" y="T1"/>
              </a:cxn>
              <a:cxn ang="0">
                <a:pos x="T2" y="T3"/>
              </a:cxn>
              <a:cxn ang="0">
                <a:pos x="T4" y="T5"/>
              </a:cxn>
              <a:cxn ang="0">
                <a:pos x="T6" y="T7"/>
              </a:cxn>
              <a:cxn ang="0">
                <a:pos x="T8" y="T9"/>
              </a:cxn>
              <a:cxn ang="0">
                <a:pos x="T10" y="T11"/>
              </a:cxn>
            </a:cxnLst>
            <a:rect l="0" t="0" r="r" b="b"/>
            <a:pathLst>
              <a:path w="27" h="72">
                <a:moveTo>
                  <a:pt x="0" y="71"/>
                </a:moveTo>
                <a:lnTo>
                  <a:pt x="0" y="0"/>
                </a:lnTo>
                <a:lnTo>
                  <a:pt x="26" y="0"/>
                </a:lnTo>
                <a:lnTo>
                  <a:pt x="26" y="71"/>
                </a:lnTo>
                <a:lnTo>
                  <a:pt x="0" y="71"/>
                </a:lnTo>
                <a:lnTo>
                  <a:pt x="1"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4" name="Freeform 42">
            <a:extLst>
              <a:ext uri="{FF2B5EF4-FFF2-40B4-BE49-F238E27FC236}">
                <a16:creationId xmlns:a16="http://schemas.microsoft.com/office/drawing/2014/main" id="{7A92A978-F6F7-4729-B619-B439E8E28379}"/>
              </a:ext>
            </a:extLst>
          </p:cNvPr>
          <p:cNvSpPr>
            <a:spLocks/>
          </p:cNvSpPr>
          <p:nvPr/>
        </p:nvSpPr>
        <p:spPr bwMode="auto">
          <a:xfrm>
            <a:off x="2835275" y="4022725"/>
            <a:ext cx="53975" cy="114300"/>
          </a:xfrm>
          <a:custGeom>
            <a:avLst/>
            <a:gdLst>
              <a:gd name="T0" fmla="*/ 0 w 34"/>
              <a:gd name="T1" fmla="*/ 71 h 72"/>
              <a:gd name="T2" fmla="*/ 0 w 34"/>
              <a:gd name="T3" fmla="*/ 0 h 72"/>
              <a:gd name="T4" fmla="*/ 33 w 34"/>
              <a:gd name="T5" fmla="*/ 0 h 72"/>
              <a:gd name="T6" fmla="*/ 33 w 34"/>
              <a:gd name="T7" fmla="*/ 71 h 72"/>
              <a:gd name="T8" fmla="*/ 0 w 34"/>
              <a:gd name="T9" fmla="*/ 71 h 72"/>
              <a:gd name="T10" fmla="*/ 2 w 34"/>
              <a:gd name="T11" fmla="*/ 71 h 72"/>
            </a:gdLst>
            <a:ahLst/>
            <a:cxnLst>
              <a:cxn ang="0">
                <a:pos x="T0" y="T1"/>
              </a:cxn>
              <a:cxn ang="0">
                <a:pos x="T2" y="T3"/>
              </a:cxn>
              <a:cxn ang="0">
                <a:pos x="T4" y="T5"/>
              </a:cxn>
              <a:cxn ang="0">
                <a:pos x="T6" y="T7"/>
              </a:cxn>
              <a:cxn ang="0">
                <a:pos x="T8" y="T9"/>
              </a:cxn>
              <a:cxn ang="0">
                <a:pos x="T10" y="T11"/>
              </a:cxn>
            </a:cxnLst>
            <a:rect l="0" t="0" r="r" b="b"/>
            <a:pathLst>
              <a:path w="34" h="72">
                <a:moveTo>
                  <a:pt x="0" y="71"/>
                </a:moveTo>
                <a:lnTo>
                  <a:pt x="0" y="0"/>
                </a:lnTo>
                <a:lnTo>
                  <a:pt x="33" y="0"/>
                </a:lnTo>
                <a:lnTo>
                  <a:pt x="33"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5" name="Freeform 43">
            <a:extLst>
              <a:ext uri="{FF2B5EF4-FFF2-40B4-BE49-F238E27FC236}">
                <a16:creationId xmlns:a16="http://schemas.microsoft.com/office/drawing/2014/main" id="{7D7C1701-A959-45E0-AA00-30CC3653A048}"/>
              </a:ext>
            </a:extLst>
          </p:cNvPr>
          <p:cNvSpPr>
            <a:spLocks/>
          </p:cNvSpPr>
          <p:nvPr/>
        </p:nvSpPr>
        <p:spPr bwMode="auto">
          <a:xfrm>
            <a:off x="2917825" y="4022725"/>
            <a:ext cx="47625" cy="114300"/>
          </a:xfrm>
          <a:custGeom>
            <a:avLst/>
            <a:gdLst>
              <a:gd name="T0" fmla="*/ 0 w 30"/>
              <a:gd name="T1" fmla="*/ 71 h 72"/>
              <a:gd name="T2" fmla="*/ 0 w 30"/>
              <a:gd name="T3" fmla="*/ 0 h 72"/>
              <a:gd name="T4" fmla="*/ 29 w 30"/>
              <a:gd name="T5" fmla="*/ 0 h 72"/>
              <a:gd name="T6" fmla="*/ 29 w 30"/>
              <a:gd name="T7" fmla="*/ 71 h 72"/>
              <a:gd name="T8" fmla="*/ 0 w 30"/>
              <a:gd name="T9" fmla="*/ 71 h 72"/>
              <a:gd name="T10" fmla="*/ 2 w 30"/>
              <a:gd name="T11" fmla="*/ 71 h 72"/>
            </a:gdLst>
            <a:ahLst/>
            <a:cxnLst>
              <a:cxn ang="0">
                <a:pos x="T0" y="T1"/>
              </a:cxn>
              <a:cxn ang="0">
                <a:pos x="T2" y="T3"/>
              </a:cxn>
              <a:cxn ang="0">
                <a:pos x="T4" y="T5"/>
              </a:cxn>
              <a:cxn ang="0">
                <a:pos x="T6" y="T7"/>
              </a:cxn>
              <a:cxn ang="0">
                <a:pos x="T8" y="T9"/>
              </a:cxn>
              <a:cxn ang="0">
                <a:pos x="T10" y="T11"/>
              </a:cxn>
            </a:cxnLst>
            <a:rect l="0" t="0" r="r" b="b"/>
            <a:pathLst>
              <a:path w="30" h="72">
                <a:moveTo>
                  <a:pt x="0" y="71"/>
                </a:moveTo>
                <a:lnTo>
                  <a:pt x="0" y="0"/>
                </a:lnTo>
                <a:lnTo>
                  <a:pt x="29" y="0"/>
                </a:lnTo>
                <a:lnTo>
                  <a:pt x="29" y="71"/>
                </a:lnTo>
                <a:lnTo>
                  <a:pt x="0" y="71"/>
                </a:lnTo>
                <a:lnTo>
                  <a:pt x="2" y="7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6" name="Freeform 44">
            <a:extLst>
              <a:ext uri="{FF2B5EF4-FFF2-40B4-BE49-F238E27FC236}">
                <a16:creationId xmlns:a16="http://schemas.microsoft.com/office/drawing/2014/main" id="{D1439B30-7635-4E0F-AE33-75EF6077FD15}"/>
              </a:ext>
            </a:extLst>
          </p:cNvPr>
          <p:cNvSpPr>
            <a:spLocks/>
          </p:cNvSpPr>
          <p:nvPr/>
        </p:nvSpPr>
        <p:spPr bwMode="auto">
          <a:xfrm>
            <a:off x="2132013" y="3800475"/>
            <a:ext cx="717550" cy="71438"/>
          </a:xfrm>
          <a:custGeom>
            <a:avLst/>
            <a:gdLst>
              <a:gd name="T0" fmla="*/ 0 w 452"/>
              <a:gd name="T1" fmla="*/ 44 h 45"/>
              <a:gd name="T2" fmla="*/ 0 w 452"/>
              <a:gd name="T3" fmla="*/ 0 h 45"/>
              <a:gd name="T4" fmla="*/ 451 w 452"/>
              <a:gd name="T5" fmla="*/ 0 h 45"/>
              <a:gd name="T6" fmla="*/ 451 w 452"/>
              <a:gd name="T7" fmla="*/ 44 h 45"/>
              <a:gd name="T8" fmla="*/ 0 w 452"/>
              <a:gd name="T9" fmla="*/ 44 h 45"/>
              <a:gd name="T10" fmla="*/ 2 w 452"/>
              <a:gd name="T11" fmla="*/ 44 h 45"/>
            </a:gdLst>
            <a:ahLst/>
            <a:cxnLst>
              <a:cxn ang="0">
                <a:pos x="T0" y="T1"/>
              </a:cxn>
              <a:cxn ang="0">
                <a:pos x="T2" y="T3"/>
              </a:cxn>
              <a:cxn ang="0">
                <a:pos x="T4" y="T5"/>
              </a:cxn>
              <a:cxn ang="0">
                <a:pos x="T6" y="T7"/>
              </a:cxn>
              <a:cxn ang="0">
                <a:pos x="T8" y="T9"/>
              </a:cxn>
              <a:cxn ang="0">
                <a:pos x="T10" y="T11"/>
              </a:cxn>
            </a:cxnLst>
            <a:rect l="0" t="0" r="r" b="b"/>
            <a:pathLst>
              <a:path w="452" h="45">
                <a:moveTo>
                  <a:pt x="0" y="44"/>
                </a:moveTo>
                <a:lnTo>
                  <a:pt x="0" y="0"/>
                </a:lnTo>
                <a:lnTo>
                  <a:pt x="451" y="0"/>
                </a:lnTo>
                <a:lnTo>
                  <a:pt x="451" y="44"/>
                </a:lnTo>
                <a:lnTo>
                  <a:pt x="0" y="44"/>
                </a:lnTo>
                <a:lnTo>
                  <a:pt x="2" y="4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7" name="Freeform 45">
            <a:extLst>
              <a:ext uri="{FF2B5EF4-FFF2-40B4-BE49-F238E27FC236}">
                <a16:creationId xmlns:a16="http://schemas.microsoft.com/office/drawing/2014/main" id="{DF8FDA16-5979-4EAA-A27E-A7B93F51C268}"/>
              </a:ext>
            </a:extLst>
          </p:cNvPr>
          <p:cNvSpPr>
            <a:spLocks/>
          </p:cNvSpPr>
          <p:nvPr/>
        </p:nvSpPr>
        <p:spPr bwMode="auto">
          <a:xfrm>
            <a:off x="2193925" y="3362325"/>
            <a:ext cx="588963" cy="400050"/>
          </a:xfrm>
          <a:custGeom>
            <a:avLst/>
            <a:gdLst>
              <a:gd name="T0" fmla="*/ 0 w 371"/>
              <a:gd name="T1" fmla="*/ 251 h 252"/>
              <a:gd name="T2" fmla="*/ 1 w 371"/>
              <a:gd name="T3" fmla="*/ 221 h 252"/>
              <a:gd name="T4" fmla="*/ 3 w 371"/>
              <a:gd name="T5" fmla="*/ 194 h 252"/>
              <a:gd name="T6" fmla="*/ 9 w 371"/>
              <a:gd name="T7" fmla="*/ 167 h 252"/>
              <a:gd name="T8" fmla="*/ 17 w 371"/>
              <a:gd name="T9" fmla="*/ 142 h 252"/>
              <a:gd name="T10" fmla="*/ 24 w 371"/>
              <a:gd name="T11" fmla="*/ 119 h 252"/>
              <a:gd name="T12" fmla="*/ 34 w 371"/>
              <a:gd name="T13" fmla="*/ 100 h 252"/>
              <a:gd name="T14" fmla="*/ 46 w 371"/>
              <a:gd name="T15" fmla="*/ 79 h 252"/>
              <a:gd name="T16" fmla="*/ 59 w 371"/>
              <a:gd name="T17" fmla="*/ 63 h 252"/>
              <a:gd name="T18" fmla="*/ 72 w 371"/>
              <a:gd name="T19" fmla="*/ 48 h 252"/>
              <a:gd name="T20" fmla="*/ 86 w 371"/>
              <a:gd name="T21" fmla="*/ 34 h 252"/>
              <a:gd name="T22" fmla="*/ 101 w 371"/>
              <a:gd name="T23" fmla="*/ 25 h 252"/>
              <a:gd name="T24" fmla="*/ 117 w 371"/>
              <a:gd name="T25" fmla="*/ 15 h 252"/>
              <a:gd name="T26" fmla="*/ 134 w 371"/>
              <a:gd name="T27" fmla="*/ 10 h 252"/>
              <a:gd name="T28" fmla="*/ 149 w 371"/>
              <a:gd name="T29" fmla="*/ 4 h 252"/>
              <a:gd name="T30" fmla="*/ 167 w 371"/>
              <a:gd name="T31" fmla="*/ 0 h 252"/>
              <a:gd name="T32" fmla="*/ 203 w 371"/>
              <a:gd name="T33" fmla="*/ 0 h 252"/>
              <a:gd name="T34" fmla="*/ 220 w 371"/>
              <a:gd name="T35" fmla="*/ 4 h 252"/>
              <a:gd name="T36" fmla="*/ 236 w 371"/>
              <a:gd name="T37" fmla="*/ 10 h 252"/>
              <a:gd name="T38" fmla="*/ 253 w 371"/>
              <a:gd name="T39" fmla="*/ 15 h 252"/>
              <a:gd name="T40" fmla="*/ 268 w 371"/>
              <a:gd name="T41" fmla="*/ 25 h 252"/>
              <a:gd name="T42" fmla="*/ 284 w 371"/>
              <a:gd name="T43" fmla="*/ 34 h 252"/>
              <a:gd name="T44" fmla="*/ 299 w 371"/>
              <a:gd name="T45" fmla="*/ 48 h 252"/>
              <a:gd name="T46" fmla="*/ 312 w 371"/>
              <a:gd name="T47" fmla="*/ 63 h 252"/>
              <a:gd name="T48" fmla="*/ 324 w 371"/>
              <a:gd name="T49" fmla="*/ 79 h 252"/>
              <a:gd name="T50" fmla="*/ 335 w 371"/>
              <a:gd name="T51" fmla="*/ 100 h 252"/>
              <a:gd name="T52" fmla="*/ 345 w 371"/>
              <a:gd name="T53" fmla="*/ 119 h 252"/>
              <a:gd name="T54" fmla="*/ 353 w 371"/>
              <a:gd name="T55" fmla="*/ 142 h 252"/>
              <a:gd name="T56" fmla="*/ 360 w 371"/>
              <a:gd name="T57" fmla="*/ 167 h 252"/>
              <a:gd name="T58" fmla="*/ 366 w 371"/>
              <a:gd name="T59" fmla="*/ 194 h 252"/>
              <a:gd name="T60" fmla="*/ 368 w 371"/>
              <a:gd name="T61" fmla="*/ 221 h 252"/>
              <a:gd name="T62" fmla="*/ 370 w 371"/>
              <a:gd name="T63" fmla="*/ 251 h 252"/>
              <a:gd name="T64" fmla="*/ 0 w 371"/>
              <a:gd name="T65" fmla="*/ 251 h 252"/>
              <a:gd name="T66" fmla="*/ 1 w 371"/>
              <a:gd name="T6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252">
                <a:moveTo>
                  <a:pt x="0" y="251"/>
                </a:moveTo>
                <a:lnTo>
                  <a:pt x="1" y="221"/>
                </a:lnTo>
                <a:lnTo>
                  <a:pt x="3" y="194"/>
                </a:lnTo>
                <a:lnTo>
                  <a:pt x="9" y="167"/>
                </a:lnTo>
                <a:lnTo>
                  <a:pt x="17" y="142"/>
                </a:lnTo>
                <a:lnTo>
                  <a:pt x="24" y="119"/>
                </a:lnTo>
                <a:lnTo>
                  <a:pt x="34" y="100"/>
                </a:lnTo>
                <a:lnTo>
                  <a:pt x="46" y="79"/>
                </a:lnTo>
                <a:lnTo>
                  <a:pt x="59" y="63"/>
                </a:lnTo>
                <a:lnTo>
                  <a:pt x="72" y="48"/>
                </a:lnTo>
                <a:lnTo>
                  <a:pt x="86" y="34"/>
                </a:lnTo>
                <a:lnTo>
                  <a:pt x="101" y="25"/>
                </a:lnTo>
                <a:lnTo>
                  <a:pt x="117" y="15"/>
                </a:lnTo>
                <a:lnTo>
                  <a:pt x="134" y="10"/>
                </a:lnTo>
                <a:lnTo>
                  <a:pt x="149" y="4"/>
                </a:lnTo>
                <a:lnTo>
                  <a:pt x="167" y="0"/>
                </a:lnTo>
                <a:lnTo>
                  <a:pt x="203" y="0"/>
                </a:lnTo>
                <a:lnTo>
                  <a:pt x="220" y="4"/>
                </a:lnTo>
                <a:lnTo>
                  <a:pt x="236" y="10"/>
                </a:lnTo>
                <a:lnTo>
                  <a:pt x="253" y="15"/>
                </a:lnTo>
                <a:lnTo>
                  <a:pt x="268" y="25"/>
                </a:lnTo>
                <a:lnTo>
                  <a:pt x="284" y="34"/>
                </a:lnTo>
                <a:lnTo>
                  <a:pt x="299" y="48"/>
                </a:lnTo>
                <a:lnTo>
                  <a:pt x="312" y="63"/>
                </a:lnTo>
                <a:lnTo>
                  <a:pt x="324" y="79"/>
                </a:lnTo>
                <a:lnTo>
                  <a:pt x="335" y="100"/>
                </a:lnTo>
                <a:lnTo>
                  <a:pt x="345" y="119"/>
                </a:lnTo>
                <a:lnTo>
                  <a:pt x="353" y="142"/>
                </a:lnTo>
                <a:lnTo>
                  <a:pt x="360" y="167"/>
                </a:lnTo>
                <a:lnTo>
                  <a:pt x="366" y="194"/>
                </a:lnTo>
                <a:lnTo>
                  <a:pt x="368" y="221"/>
                </a:lnTo>
                <a:lnTo>
                  <a:pt x="370" y="251"/>
                </a:lnTo>
                <a:lnTo>
                  <a:pt x="0" y="251"/>
                </a:lnTo>
                <a:lnTo>
                  <a:pt x="1" y="251"/>
                </a:lnTo>
              </a:path>
            </a:pathLst>
          </a:custGeom>
          <a:solidFill>
            <a:schemeClr val="tx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8" name="Freeform 46">
            <a:extLst>
              <a:ext uri="{FF2B5EF4-FFF2-40B4-BE49-F238E27FC236}">
                <a16:creationId xmlns:a16="http://schemas.microsoft.com/office/drawing/2014/main" id="{99791518-0D64-4CD8-8B9B-9BCE8EE2C392}"/>
              </a:ext>
            </a:extLst>
          </p:cNvPr>
          <p:cNvSpPr>
            <a:spLocks/>
          </p:cNvSpPr>
          <p:nvPr/>
        </p:nvSpPr>
        <p:spPr bwMode="auto">
          <a:xfrm>
            <a:off x="2397125" y="2947988"/>
            <a:ext cx="180975" cy="357187"/>
          </a:xfrm>
          <a:custGeom>
            <a:avLst/>
            <a:gdLst>
              <a:gd name="T0" fmla="*/ 0 w 114"/>
              <a:gd name="T1" fmla="*/ 224 h 225"/>
              <a:gd name="T2" fmla="*/ 2 w 114"/>
              <a:gd name="T3" fmla="*/ 215 h 225"/>
              <a:gd name="T4" fmla="*/ 8 w 114"/>
              <a:gd name="T5" fmla="*/ 207 h 225"/>
              <a:gd name="T6" fmla="*/ 14 w 114"/>
              <a:gd name="T7" fmla="*/ 201 h 225"/>
              <a:gd name="T8" fmla="*/ 23 w 114"/>
              <a:gd name="T9" fmla="*/ 196 h 225"/>
              <a:gd name="T10" fmla="*/ 27 w 114"/>
              <a:gd name="T11" fmla="*/ 138 h 225"/>
              <a:gd name="T12" fmla="*/ 15 w 114"/>
              <a:gd name="T13" fmla="*/ 128 h 225"/>
              <a:gd name="T14" fmla="*/ 12 w 114"/>
              <a:gd name="T15" fmla="*/ 125 h 225"/>
              <a:gd name="T16" fmla="*/ 12 w 114"/>
              <a:gd name="T17" fmla="*/ 121 h 225"/>
              <a:gd name="T18" fmla="*/ 14 w 114"/>
              <a:gd name="T19" fmla="*/ 119 h 225"/>
              <a:gd name="T20" fmla="*/ 17 w 114"/>
              <a:gd name="T21" fmla="*/ 119 h 225"/>
              <a:gd name="T22" fmla="*/ 23 w 114"/>
              <a:gd name="T23" fmla="*/ 117 h 225"/>
              <a:gd name="T24" fmla="*/ 31 w 114"/>
              <a:gd name="T25" fmla="*/ 115 h 225"/>
              <a:gd name="T26" fmla="*/ 44 w 114"/>
              <a:gd name="T27" fmla="*/ 88 h 225"/>
              <a:gd name="T28" fmla="*/ 37 w 114"/>
              <a:gd name="T29" fmla="*/ 86 h 225"/>
              <a:gd name="T30" fmla="*/ 35 w 114"/>
              <a:gd name="T31" fmla="*/ 82 h 225"/>
              <a:gd name="T32" fmla="*/ 37 w 114"/>
              <a:gd name="T33" fmla="*/ 79 h 225"/>
              <a:gd name="T34" fmla="*/ 44 w 114"/>
              <a:gd name="T35" fmla="*/ 73 h 225"/>
              <a:gd name="T36" fmla="*/ 48 w 114"/>
              <a:gd name="T37" fmla="*/ 67 h 225"/>
              <a:gd name="T38" fmla="*/ 50 w 114"/>
              <a:gd name="T39" fmla="*/ 59 h 225"/>
              <a:gd name="T40" fmla="*/ 48 w 114"/>
              <a:gd name="T41" fmla="*/ 50 h 225"/>
              <a:gd name="T42" fmla="*/ 42 w 114"/>
              <a:gd name="T43" fmla="*/ 40 h 225"/>
              <a:gd name="T44" fmla="*/ 42 w 114"/>
              <a:gd name="T45" fmla="*/ 36 h 225"/>
              <a:gd name="T46" fmla="*/ 40 w 114"/>
              <a:gd name="T47" fmla="*/ 33 h 225"/>
              <a:gd name="T48" fmla="*/ 42 w 114"/>
              <a:gd name="T49" fmla="*/ 23 h 225"/>
              <a:gd name="T50" fmla="*/ 48 w 114"/>
              <a:gd name="T51" fmla="*/ 11 h 225"/>
              <a:gd name="T52" fmla="*/ 56 w 114"/>
              <a:gd name="T53" fmla="*/ 0 h 225"/>
              <a:gd name="T54" fmla="*/ 65 w 114"/>
              <a:gd name="T55" fmla="*/ 11 h 225"/>
              <a:gd name="T56" fmla="*/ 71 w 114"/>
              <a:gd name="T57" fmla="*/ 23 h 225"/>
              <a:gd name="T58" fmla="*/ 73 w 114"/>
              <a:gd name="T59" fmla="*/ 33 h 225"/>
              <a:gd name="T60" fmla="*/ 69 w 114"/>
              <a:gd name="T61" fmla="*/ 40 h 225"/>
              <a:gd name="T62" fmla="*/ 65 w 114"/>
              <a:gd name="T63" fmla="*/ 50 h 225"/>
              <a:gd name="T64" fmla="*/ 63 w 114"/>
              <a:gd name="T65" fmla="*/ 59 h 225"/>
              <a:gd name="T66" fmla="*/ 63 w 114"/>
              <a:gd name="T67" fmla="*/ 67 h 225"/>
              <a:gd name="T68" fmla="*/ 75 w 114"/>
              <a:gd name="T69" fmla="*/ 79 h 225"/>
              <a:gd name="T70" fmla="*/ 77 w 114"/>
              <a:gd name="T71" fmla="*/ 82 h 225"/>
              <a:gd name="T72" fmla="*/ 77 w 114"/>
              <a:gd name="T73" fmla="*/ 84 h 225"/>
              <a:gd name="T74" fmla="*/ 75 w 114"/>
              <a:gd name="T75" fmla="*/ 86 h 225"/>
              <a:gd name="T76" fmla="*/ 69 w 114"/>
              <a:gd name="T77" fmla="*/ 88 h 225"/>
              <a:gd name="T78" fmla="*/ 81 w 114"/>
              <a:gd name="T79" fmla="*/ 115 h 225"/>
              <a:gd name="T80" fmla="*/ 94 w 114"/>
              <a:gd name="T81" fmla="*/ 119 h 225"/>
              <a:gd name="T82" fmla="*/ 100 w 114"/>
              <a:gd name="T83" fmla="*/ 119 h 225"/>
              <a:gd name="T84" fmla="*/ 102 w 114"/>
              <a:gd name="T85" fmla="*/ 121 h 225"/>
              <a:gd name="T86" fmla="*/ 100 w 114"/>
              <a:gd name="T87" fmla="*/ 125 h 225"/>
              <a:gd name="T88" fmla="*/ 98 w 114"/>
              <a:gd name="T89" fmla="*/ 128 h 225"/>
              <a:gd name="T90" fmla="*/ 86 w 114"/>
              <a:gd name="T91" fmla="*/ 138 h 225"/>
              <a:gd name="T92" fmla="*/ 90 w 114"/>
              <a:gd name="T93" fmla="*/ 196 h 225"/>
              <a:gd name="T94" fmla="*/ 98 w 114"/>
              <a:gd name="T95" fmla="*/ 201 h 225"/>
              <a:gd name="T96" fmla="*/ 106 w 114"/>
              <a:gd name="T97" fmla="*/ 207 h 225"/>
              <a:gd name="T98" fmla="*/ 111 w 114"/>
              <a:gd name="T99" fmla="*/ 215 h 225"/>
              <a:gd name="T100" fmla="*/ 113 w 114"/>
              <a:gd name="T101" fmla="*/ 224 h 225"/>
              <a:gd name="T102" fmla="*/ 0 w 114"/>
              <a:gd name="T103" fmla="*/ 224 h 225"/>
              <a:gd name="T104" fmla="*/ 2 w 114"/>
              <a:gd name="T105"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225">
                <a:moveTo>
                  <a:pt x="0" y="224"/>
                </a:moveTo>
                <a:lnTo>
                  <a:pt x="2" y="215"/>
                </a:lnTo>
                <a:lnTo>
                  <a:pt x="8" y="207"/>
                </a:lnTo>
                <a:lnTo>
                  <a:pt x="14" y="201"/>
                </a:lnTo>
                <a:lnTo>
                  <a:pt x="23" y="196"/>
                </a:lnTo>
                <a:lnTo>
                  <a:pt x="27" y="138"/>
                </a:lnTo>
                <a:lnTo>
                  <a:pt x="15" y="128"/>
                </a:lnTo>
                <a:lnTo>
                  <a:pt x="12" y="125"/>
                </a:lnTo>
                <a:lnTo>
                  <a:pt x="12" y="121"/>
                </a:lnTo>
                <a:lnTo>
                  <a:pt x="14" y="119"/>
                </a:lnTo>
                <a:lnTo>
                  <a:pt x="17" y="119"/>
                </a:lnTo>
                <a:lnTo>
                  <a:pt x="23" y="117"/>
                </a:lnTo>
                <a:lnTo>
                  <a:pt x="31" y="115"/>
                </a:lnTo>
                <a:lnTo>
                  <a:pt x="44" y="88"/>
                </a:lnTo>
                <a:lnTo>
                  <a:pt x="37" y="86"/>
                </a:lnTo>
                <a:lnTo>
                  <a:pt x="35" y="82"/>
                </a:lnTo>
                <a:lnTo>
                  <a:pt x="37" y="79"/>
                </a:lnTo>
                <a:lnTo>
                  <a:pt x="44" y="73"/>
                </a:lnTo>
                <a:lnTo>
                  <a:pt x="48" y="67"/>
                </a:lnTo>
                <a:lnTo>
                  <a:pt x="50" y="59"/>
                </a:lnTo>
                <a:lnTo>
                  <a:pt x="48" y="50"/>
                </a:lnTo>
                <a:lnTo>
                  <a:pt x="42" y="40"/>
                </a:lnTo>
                <a:lnTo>
                  <a:pt x="42" y="36"/>
                </a:lnTo>
                <a:lnTo>
                  <a:pt x="40" y="33"/>
                </a:lnTo>
                <a:lnTo>
                  <a:pt x="42" y="23"/>
                </a:lnTo>
                <a:lnTo>
                  <a:pt x="48" y="11"/>
                </a:lnTo>
                <a:lnTo>
                  <a:pt x="56" y="0"/>
                </a:lnTo>
                <a:lnTo>
                  <a:pt x="65" y="11"/>
                </a:lnTo>
                <a:lnTo>
                  <a:pt x="71" y="23"/>
                </a:lnTo>
                <a:lnTo>
                  <a:pt x="73" y="33"/>
                </a:lnTo>
                <a:lnTo>
                  <a:pt x="69" y="40"/>
                </a:lnTo>
                <a:lnTo>
                  <a:pt x="65" y="50"/>
                </a:lnTo>
                <a:lnTo>
                  <a:pt x="63" y="59"/>
                </a:lnTo>
                <a:lnTo>
                  <a:pt x="63" y="67"/>
                </a:lnTo>
                <a:lnTo>
                  <a:pt x="75" y="79"/>
                </a:lnTo>
                <a:lnTo>
                  <a:pt x="77" y="82"/>
                </a:lnTo>
                <a:lnTo>
                  <a:pt x="77" y="84"/>
                </a:lnTo>
                <a:lnTo>
                  <a:pt x="75" y="86"/>
                </a:lnTo>
                <a:lnTo>
                  <a:pt x="69" y="88"/>
                </a:lnTo>
                <a:lnTo>
                  <a:pt x="81" y="115"/>
                </a:lnTo>
                <a:lnTo>
                  <a:pt x="94" y="119"/>
                </a:lnTo>
                <a:lnTo>
                  <a:pt x="100" y="119"/>
                </a:lnTo>
                <a:lnTo>
                  <a:pt x="102" y="121"/>
                </a:lnTo>
                <a:lnTo>
                  <a:pt x="100" y="125"/>
                </a:lnTo>
                <a:lnTo>
                  <a:pt x="98" y="128"/>
                </a:lnTo>
                <a:lnTo>
                  <a:pt x="86" y="138"/>
                </a:lnTo>
                <a:lnTo>
                  <a:pt x="90" y="196"/>
                </a:lnTo>
                <a:lnTo>
                  <a:pt x="98" y="201"/>
                </a:lnTo>
                <a:lnTo>
                  <a:pt x="106" y="207"/>
                </a:lnTo>
                <a:lnTo>
                  <a:pt x="111" y="215"/>
                </a:lnTo>
                <a:lnTo>
                  <a:pt x="113" y="224"/>
                </a:lnTo>
                <a:lnTo>
                  <a:pt x="0" y="224"/>
                </a:lnTo>
                <a:lnTo>
                  <a:pt x="2" y="22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39" name="Freeform 47">
            <a:extLst>
              <a:ext uri="{FF2B5EF4-FFF2-40B4-BE49-F238E27FC236}">
                <a16:creationId xmlns:a16="http://schemas.microsoft.com/office/drawing/2014/main" id="{7DE3EDEA-2957-4A1D-8F8B-36D49F38180F}"/>
              </a:ext>
            </a:extLst>
          </p:cNvPr>
          <p:cNvSpPr>
            <a:spLocks/>
          </p:cNvSpPr>
          <p:nvPr/>
        </p:nvSpPr>
        <p:spPr bwMode="auto">
          <a:xfrm>
            <a:off x="3746500" y="3306763"/>
            <a:ext cx="2578100" cy="1470025"/>
          </a:xfrm>
          <a:custGeom>
            <a:avLst/>
            <a:gdLst>
              <a:gd name="T0" fmla="*/ 39 w 1341"/>
              <a:gd name="T1" fmla="*/ 852 h 926"/>
              <a:gd name="T2" fmla="*/ 31 w 1341"/>
              <a:gd name="T3" fmla="*/ 702 h 926"/>
              <a:gd name="T4" fmla="*/ 46 w 1341"/>
              <a:gd name="T5" fmla="*/ 658 h 926"/>
              <a:gd name="T6" fmla="*/ 108 w 1341"/>
              <a:gd name="T7" fmla="*/ 632 h 926"/>
              <a:gd name="T8" fmla="*/ 54 w 1341"/>
              <a:gd name="T9" fmla="*/ 634 h 926"/>
              <a:gd name="T10" fmla="*/ 37 w 1341"/>
              <a:gd name="T11" fmla="*/ 553 h 926"/>
              <a:gd name="T12" fmla="*/ 29 w 1341"/>
              <a:gd name="T13" fmla="*/ 414 h 926"/>
              <a:gd name="T14" fmla="*/ 44 w 1341"/>
              <a:gd name="T15" fmla="*/ 402 h 926"/>
              <a:gd name="T16" fmla="*/ 58 w 1341"/>
              <a:gd name="T17" fmla="*/ 400 h 926"/>
              <a:gd name="T18" fmla="*/ 35 w 1341"/>
              <a:gd name="T19" fmla="*/ 290 h 926"/>
              <a:gd name="T20" fmla="*/ 12 w 1341"/>
              <a:gd name="T21" fmla="*/ 62 h 926"/>
              <a:gd name="T22" fmla="*/ 89 w 1341"/>
              <a:gd name="T23" fmla="*/ 2 h 926"/>
              <a:gd name="T24" fmla="*/ 168 w 1341"/>
              <a:gd name="T25" fmla="*/ 27 h 926"/>
              <a:gd name="T26" fmla="*/ 212 w 1341"/>
              <a:gd name="T27" fmla="*/ 10 h 926"/>
              <a:gd name="T28" fmla="*/ 291 w 1341"/>
              <a:gd name="T29" fmla="*/ 12 h 926"/>
              <a:gd name="T30" fmla="*/ 351 w 1341"/>
              <a:gd name="T31" fmla="*/ 20 h 926"/>
              <a:gd name="T32" fmla="*/ 419 w 1341"/>
              <a:gd name="T33" fmla="*/ 18 h 926"/>
              <a:gd name="T34" fmla="*/ 434 w 1341"/>
              <a:gd name="T35" fmla="*/ 37 h 926"/>
              <a:gd name="T36" fmla="*/ 474 w 1341"/>
              <a:gd name="T37" fmla="*/ 12 h 926"/>
              <a:gd name="T38" fmla="*/ 560 w 1341"/>
              <a:gd name="T39" fmla="*/ 86 h 926"/>
              <a:gd name="T40" fmla="*/ 612 w 1341"/>
              <a:gd name="T41" fmla="*/ 66 h 926"/>
              <a:gd name="T42" fmla="*/ 635 w 1341"/>
              <a:gd name="T43" fmla="*/ 88 h 926"/>
              <a:gd name="T44" fmla="*/ 640 w 1341"/>
              <a:gd name="T45" fmla="*/ 37 h 926"/>
              <a:gd name="T46" fmla="*/ 721 w 1341"/>
              <a:gd name="T47" fmla="*/ 2 h 926"/>
              <a:gd name="T48" fmla="*/ 887 w 1341"/>
              <a:gd name="T49" fmla="*/ 10 h 926"/>
              <a:gd name="T50" fmla="*/ 935 w 1341"/>
              <a:gd name="T51" fmla="*/ 33 h 926"/>
              <a:gd name="T52" fmla="*/ 1004 w 1341"/>
              <a:gd name="T53" fmla="*/ 25 h 926"/>
              <a:gd name="T54" fmla="*/ 1238 w 1341"/>
              <a:gd name="T55" fmla="*/ 12 h 926"/>
              <a:gd name="T56" fmla="*/ 1336 w 1341"/>
              <a:gd name="T57" fmla="*/ 45 h 926"/>
              <a:gd name="T58" fmla="*/ 1311 w 1341"/>
              <a:gd name="T59" fmla="*/ 113 h 926"/>
              <a:gd name="T60" fmla="*/ 1319 w 1341"/>
              <a:gd name="T61" fmla="*/ 186 h 926"/>
              <a:gd name="T62" fmla="*/ 1326 w 1341"/>
              <a:gd name="T63" fmla="*/ 359 h 926"/>
              <a:gd name="T64" fmla="*/ 1330 w 1341"/>
              <a:gd name="T65" fmla="*/ 410 h 926"/>
              <a:gd name="T66" fmla="*/ 1324 w 1341"/>
              <a:gd name="T67" fmla="*/ 603 h 926"/>
              <a:gd name="T68" fmla="*/ 1328 w 1341"/>
              <a:gd name="T69" fmla="*/ 769 h 926"/>
              <a:gd name="T70" fmla="*/ 1315 w 1341"/>
              <a:gd name="T71" fmla="*/ 824 h 926"/>
              <a:gd name="T72" fmla="*/ 1332 w 1341"/>
              <a:gd name="T73" fmla="*/ 860 h 926"/>
              <a:gd name="T74" fmla="*/ 1307 w 1341"/>
              <a:gd name="T75" fmla="*/ 894 h 926"/>
              <a:gd name="T76" fmla="*/ 1286 w 1341"/>
              <a:gd name="T77" fmla="*/ 885 h 926"/>
              <a:gd name="T78" fmla="*/ 1290 w 1341"/>
              <a:gd name="T79" fmla="*/ 925 h 926"/>
              <a:gd name="T80" fmla="*/ 1259 w 1341"/>
              <a:gd name="T81" fmla="*/ 914 h 926"/>
              <a:gd name="T82" fmla="*/ 1143 w 1341"/>
              <a:gd name="T83" fmla="*/ 917 h 926"/>
              <a:gd name="T84" fmla="*/ 1036 w 1341"/>
              <a:gd name="T85" fmla="*/ 900 h 926"/>
              <a:gd name="T86" fmla="*/ 1014 w 1341"/>
              <a:gd name="T87" fmla="*/ 912 h 926"/>
              <a:gd name="T88" fmla="*/ 806 w 1341"/>
              <a:gd name="T89" fmla="*/ 916 h 926"/>
              <a:gd name="T90" fmla="*/ 782 w 1341"/>
              <a:gd name="T91" fmla="*/ 896 h 926"/>
              <a:gd name="T92" fmla="*/ 759 w 1341"/>
              <a:gd name="T93" fmla="*/ 910 h 926"/>
              <a:gd name="T94" fmla="*/ 738 w 1341"/>
              <a:gd name="T95" fmla="*/ 919 h 926"/>
              <a:gd name="T96" fmla="*/ 648 w 1341"/>
              <a:gd name="T97" fmla="*/ 921 h 926"/>
              <a:gd name="T98" fmla="*/ 629 w 1341"/>
              <a:gd name="T99" fmla="*/ 910 h 926"/>
              <a:gd name="T100" fmla="*/ 581 w 1341"/>
              <a:gd name="T101" fmla="*/ 893 h 926"/>
              <a:gd name="T102" fmla="*/ 564 w 1341"/>
              <a:gd name="T103" fmla="*/ 881 h 926"/>
              <a:gd name="T104" fmla="*/ 571 w 1341"/>
              <a:gd name="T105" fmla="*/ 908 h 926"/>
              <a:gd name="T106" fmla="*/ 478 w 1341"/>
              <a:gd name="T107" fmla="*/ 923 h 926"/>
              <a:gd name="T108" fmla="*/ 449 w 1341"/>
              <a:gd name="T109" fmla="*/ 925 h 926"/>
              <a:gd name="T110" fmla="*/ 348 w 1341"/>
              <a:gd name="T111" fmla="*/ 923 h 926"/>
              <a:gd name="T112" fmla="*/ 305 w 1341"/>
              <a:gd name="T113" fmla="*/ 916 h 926"/>
              <a:gd name="T114" fmla="*/ 212 w 1341"/>
              <a:gd name="T115" fmla="*/ 923 h 926"/>
              <a:gd name="T116" fmla="*/ 199 w 1341"/>
              <a:gd name="T117" fmla="*/ 914 h 926"/>
              <a:gd name="T118" fmla="*/ 126 w 1341"/>
              <a:gd name="T119" fmla="*/ 919 h 926"/>
              <a:gd name="T120" fmla="*/ 73 w 1341"/>
              <a:gd name="T121" fmla="*/ 8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1" h="926">
                <a:moveTo>
                  <a:pt x="73" y="898"/>
                </a:moveTo>
                <a:lnTo>
                  <a:pt x="62" y="889"/>
                </a:lnTo>
                <a:lnTo>
                  <a:pt x="54" y="877"/>
                </a:lnTo>
                <a:lnTo>
                  <a:pt x="44" y="866"/>
                </a:lnTo>
                <a:lnTo>
                  <a:pt x="39" y="852"/>
                </a:lnTo>
                <a:lnTo>
                  <a:pt x="29" y="824"/>
                </a:lnTo>
                <a:lnTo>
                  <a:pt x="25" y="796"/>
                </a:lnTo>
                <a:lnTo>
                  <a:pt x="25" y="763"/>
                </a:lnTo>
                <a:lnTo>
                  <a:pt x="27" y="732"/>
                </a:lnTo>
                <a:lnTo>
                  <a:pt x="31" y="702"/>
                </a:lnTo>
                <a:lnTo>
                  <a:pt x="37" y="676"/>
                </a:lnTo>
                <a:lnTo>
                  <a:pt x="37" y="668"/>
                </a:lnTo>
                <a:lnTo>
                  <a:pt x="41" y="664"/>
                </a:lnTo>
                <a:lnTo>
                  <a:pt x="43" y="660"/>
                </a:lnTo>
                <a:lnTo>
                  <a:pt x="46" y="658"/>
                </a:lnTo>
                <a:lnTo>
                  <a:pt x="56" y="657"/>
                </a:lnTo>
                <a:lnTo>
                  <a:pt x="75" y="657"/>
                </a:lnTo>
                <a:lnTo>
                  <a:pt x="87" y="653"/>
                </a:lnTo>
                <a:lnTo>
                  <a:pt x="96" y="645"/>
                </a:lnTo>
                <a:lnTo>
                  <a:pt x="108" y="632"/>
                </a:lnTo>
                <a:lnTo>
                  <a:pt x="92" y="639"/>
                </a:lnTo>
                <a:lnTo>
                  <a:pt x="81" y="641"/>
                </a:lnTo>
                <a:lnTo>
                  <a:pt x="71" y="641"/>
                </a:lnTo>
                <a:lnTo>
                  <a:pt x="62" y="639"/>
                </a:lnTo>
                <a:lnTo>
                  <a:pt x="54" y="634"/>
                </a:lnTo>
                <a:lnTo>
                  <a:pt x="50" y="626"/>
                </a:lnTo>
                <a:lnTo>
                  <a:pt x="44" y="616"/>
                </a:lnTo>
                <a:lnTo>
                  <a:pt x="43" y="605"/>
                </a:lnTo>
                <a:lnTo>
                  <a:pt x="39" y="580"/>
                </a:lnTo>
                <a:lnTo>
                  <a:pt x="37" y="553"/>
                </a:lnTo>
                <a:lnTo>
                  <a:pt x="39" y="508"/>
                </a:lnTo>
                <a:lnTo>
                  <a:pt x="39" y="485"/>
                </a:lnTo>
                <a:lnTo>
                  <a:pt x="37" y="464"/>
                </a:lnTo>
                <a:lnTo>
                  <a:pt x="33" y="431"/>
                </a:lnTo>
                <a:lnTo>
                  <a:pt x="29" y="414"/>
                </a:lnTo>
                <a:lnTo>
                  <a:pt x="31" y="408"/>
                </a:lnTo>
                <a:lnTo>
                  <a:pt x="31" y="404"/>
                </a:lnTo>
                <a:lnTo>
                  <a:pt x="33" y="404"/>
                </a:lnTo>
                <a:lnTo>
                  <a:pt x="41" y="402"/>
                </a:lnTo>
                <a:lnTo>
                  <a:pt x="44" y="402"/>
                </a:lnTo>
                <a:lnTo>
                  <a:pt x="54" y="404"/>
                </a:lnTo>
                <a:lnTo>
                  <a:pt x="62" y="406"/>
                </a:lnTo>
                <a:lnTo>
                  <a:pt x="66" y="406"/>
                </a:lnTo>
                <a:lnTo>
                  <a:pt x="71" y="404"/>
                </a:lnTo>
                <a:lnTo>
                  <a:pt x="58" y="400"/>
                </a:lnTo>
                <a:lnTo>
                  <a:pt x="48" y="397"/>
                </a:lnTo>
                <a:lnTo>
                  <a:pt x="39" y="389"/>
                </a:lnTo>
                <a:lnTo>
                  <a:pt x="31" y="380"/>
                </a:lnTo>
                <a:lnTo>
                  <a:pt x="33" y="336"/>
                </a:lnTo>
                <a:lnTo>
                  <a:pt x="35" y="290"/>
                </a:lnTo>
                <a:lnTo>
                  <a:pt x="35" y="244"/>
                </a:lnTo>
                <a:lnTo>
                  <a:pt x="33" y="197"/>
                </a:lnTo>
                <a:lnTo>
                  <a:pt x="27" y="151"/>
                </a:lnTo>
                <a:lnTo>
                  <a:pt x="20" y="107"/>
                </a:lnTo>
                <a:lnTo>
                  <a:pt x="12" y="62"/>
                </a:lnTo>
                <a:lnTo>
                  <a:pt x="0" y="18"/>
                </a:lnTo>
                <a:lnTo>
                  <a:pt x="18" y="16"/>
                </a:lnTo>
                <a:lnTo>
                  <a:pt x="35" y="16"/>
                </a:lnTo>
                <a:lnTo>
                  <a:pt x="69" y="6"/>
                </a:lnTo>
                <a:lnTo>
                  <a:pt x="89" y="2"/>
                </a:lnTo>
                <a:lnTo>
                  <a:pt x="120" y="2"/>
                </a:lnTo>
                <a:lnTo>
                  <a:pt x="138" y="4"/>
                </a:lnTo>
                <a:lnTo>
                  <a:pt x="145" y="6"/>
                </a:lnTo>
                <a:lnTo>
                  <a:pt x="162" y="23"/>
                </a:lnTo>
                <a:lnTo>
                  <a:pt x="168" y="27"/>
                </a:lnTo>
                <a:lnTo>
                  <a:pt x="174" y="29"/>
                </a:lnTo>
                <a:lnTo>
                  <a:pt x="180" y="29"/>
                </a:lnTo>
                <a:lnTo>
                  <a:pt x="186" y="25"/>
                </a:lnTo>
                <a:lnTo>
                  <a:pt x="197" y="16"/>
                </a:lnTo>
                <a:lnTo>
                  <a:pt x="212" y="10"/>
                </a:lnTo>
                <a:lnTo>
                  <a:pt x="228" y="6"/>
                </a:lnTo>
                <a:lnTo>
                  <a:pt x="243" y="2"/>
                </a:lnTo>
                <a:lnTo>
                  <a:pt x="260" y="2"/>
                </a:lnTo>
                <a:lnTo>
                  <a:pt x="276" y="4"/>
                </a:lnTo>
                <a:lnTo>
                  <a:pt x="291" y="12"/>
                </a:lnTo>
                <a:lnTo>
                  <a:pt x="305" y="21"/>
                </a:lnTo>
                <a:lnTo>
                  <a:pt x="312" y="25"/>
                </a:lnTo>
                <a:lnTo>
                  <a:pt x="324" y="25"/>
                </a:lnTo>
                <a:lnTo>
                  <a:pt x="336" y="23"/>
                </a:lnTo>
                <a:lnTo>
                  <a:pt x="351" y="20"/>
                </a:lnTo>
                <a:lnTo>
                  <a:pt x="386" y="8"/>
                </a:lnTo>
                <a:lnTo>
                  <a:pt x="403" y="4"/>
                </a:lnTo>
                <a:lnTo>
                  <a:pt x="409" y="2"/>
                </a:lnTo>
                <a:lnTo>
                  <a:pt x="419" y="2"/>
                </a:lnTo>
                <a:lnTo>
                  <a:pt x="419" y="18"/>
                </a:lnTo>
                <a:lnTo>
                  <a:pt x="417" y="33"/>
                </a:lnTo>
                <a:lnTo>
                  <a:pt x="413" y="45"/>
                </a:lnTo>
                <a:lnTo>
                  <a:pt x="407" y="58"/>
                </a:lnTo>
                <a:lnTo>
                  <a:pt x="421" y="50"/>
                </a:lnTo>
                <a:lnTo>
                  <a:pt x="434" y="37"/>
                </a:lnTo>
                <a:lnTo>
                  <a:pt x="446" y="23"/>
                </a:lnTo>
                <a:lnTo>
                  <a:pt x="453" y="10"/>
                </a:lnTo>
                <a:lnTo>
                  <a:pt x="461" y="12"/>
                </a:lnTo>
                <a:lnTo>
                  <a:pt x="469" y="14"/>
                </a:lnTo>
                <a:lnTo>
                  <a:pt x="474" y="12"/>
                </a:lnTo>
                <a:lnTo>
                  <a:pt x="480" y="8"/>
                </a:lnTo>
                <a:lnTo>
                  <a:pt x="505" y="23"/>
                </a:lnTo>
                <a:lnTo>
                  <a:pt x="526" y="43"/>
                </a:lnTo>
                <a:lnTo>
                  <a:pt x="543" y="64"/>
                </a:lnTo>
                <a:lnTo>
                  <a:pt x="560" y="86"/>
                </a:lnTo>
                <a:lnTo>
                  <a:pt x="571" y="75"/>
                </a:lnTo>
                <a:lnTo>
                  <a:pt x="585" y="68"/>
                </a:lnTo>
                <a:lnTo>
                  <a:pt x="598" y="62"/>
                </a:lnTo>
                <a:lnTo>
                  <a:pt x="613" y="58"/>
                </a:lnTo>
                <a:lnTo>
                  <a:pt x="612" y="66"/>
                </a:lnTo>
                <a:lnTo>
                  <a:pt x="615" y="73"/>
                </a:lnTo>
                <a:lnTo>
                  <a:pt x="619" y="78"/>
                </a:lnTo>
                <a:lnTo>
                  <a:pt x="623" y="84"/>
                </a:lnTo>
                <a:lnTo>
                  <a:pt x="629" y="88"/>
                </a:lnTo>
                <a:lnTo>
                  <a:pt x="635" y="88"/>
                </a:lnTo>
                <a:lnTo>
                  <a:pt x="640" y="82"/>
                </a:lnTo>
                <a:lnTo>
                  <a:pt x="644" y="71"/>
                </a:lnTo>
                <a:lnTo>
                  <a:pt x="644" y="60"/>
                </a:lnTo>
                <a:lnTo>
                  <a:pt x="642" y="48"/>
                </a:lnTo>
                <a:lnTo>
                  <a:pt x="640" y="37"/>
                </a:lnTo>
                <a:lnTo>
                  <a:pt x="642" y="25"/>
                </a:lnTo>
                <a:lnTo>
                  <a:pt x="656" y="23"/>
                </a:lnTo>
                <a:lnTo>
                  <a:pt x="669" y="20"/>
                </a:lnTo>
                <a:lnTo>
                  <a:pt x="696" y="12"/>
                </a:lnTo>
                <a:lnTo>
                  <a:pt x="721" y="2"/>
                </a:lnTo>
                <a:lnTo>
                  <a:pt x="831" y="2"/>
                </a:lnTo>
                <a:lnTo>
                  <a:pt x="862" y="6"/>
                </a:lnTo>
                <a:lnTo>
                  <a:pt x="872" y="8"/>
                </a:lnTo>
                <a:lnTo>
                  <a:pt x="881" y="12"/>
                </a:lnTo>
                <a:lnTo>
                  <a:pt x="887" y="10"/>
                </a:lnTo>
                <a:lnTo>
                  <a:pt x="891" y="8"/>
                </a:lnTo>
                <a:lnTo>
                  <a:pt x="896" y="6"/>
                </a:lnTo>
                <a:lnTo>
                  <a:pt x="902" y="0"/>
                </a:lnTo>
                <a:lnTo>
                  <a:pt x="920" y="16"/>
                </a:lnTo>
                <a:lnTo>
                  <a:pt x="935" y="33"/>
                </a:lnTo>
                <a:lnTo>
                  <a:pt x="948" y="52"/>
                </a:lnTo>
                <a:lnTo>
                  <a:pt x="960" y="73"/>
                </a:lnTo>
                <a:lnTo>
                  <a:pt x="977" y="58"/>
                </a:lnTo>
                <a:lnTo>
                  <a:pt x="992" y="43"/>
                </a:lnTo>
                <a:lnTo>
                  <a:pt x="1004" y="25"/>
                </a:lnTo>
                <a:lnTo>
                  <a:pt x="1013" y="6"/>
                </a:lnTo>
                <a:lnTo>
                  <a:pt x="1155" y="6"/>
                </a:lnTo>
                <a:lnTo>
                  <a:pt x="1180" y="8"/>
                </a:lnTo>
                <a:lnTo>
                  <a:pt x="1203" y="12"/>
                </a:lnTo>
                <a:lnTo>
                  <a:pt x="1238" y="12"/>
                </a:lnTo>
                <a:lnTo>
                  <a:pt x="1255" y="16"/>
                </a:lnTo>
                <a:lnTo>
                  <a:pt x="1273" y="18"/>
                </a:lnTo>
                <a:lnTo>
                  <a:pt x="1305" y="29"/>
                </a:lnTo>
                <a:lnTo>
                  <a:pt x="1321" y="37"/>
                </a:lnTo>
                <a:lnTo>
                  <a:pt x="1336" y="45"/>
                </a:lnTo>
                <a:lnTo>
                  <a:pt x="1340" y="73"/>
                </a:lnTo>
                <a:lnTo>
                  <a:pt x="1340" y="101"/>
                </a:lnTo>
                <a:lnTo>
                  <a:pt x="1328" y="103"/>
                </a:lnTo>
                <a:lnTo>
                  <a:pt x="1319" y="107"/>
                </a:lnTo>
                <a:lnTo>
                  <a:pt x="1311" y="113"/>
                </a:lnTo>
                <a:lnTo>
                  <a:pt x="1303" y="120"/>
                </a:lnTo>
                <a:lnTo>
                  <a:pt x="1321" y="120"/>
                </a:lnTo>
                <a:lnTo>
                  <a:pt x="1334" y="116"/>
                </a:lnTo>
                <a:lnTo>
                  <a:pt x="1324" y="151"/>
                </a:lnTo>
                <a:lnTo>
                  <a:pt x="1319" y="186"/>
                </a:lnTo>
                <a:lnTo>
                  <a:pt x="1315" y="220"/>
                </a:lnTo>
                <a:lnTo>
                  <a:pt x="1313" y="254"/>
                </a:lnTo>
                <a:lnTo>
                  <a:pt x="1315" y="290"/>
                </a:lnTo>
                <a:lnTo>
                  <a:pt x="1321" y="325"/>
                </a:lnTo>
                <a:lnTo>
                  <a:pt x="1326" y="359"/>
                </a:lnTo>
                <a:lnTo>
                  <a:pt x="1338" y="391"/>
                </a:lnTo>
                <a:lnTo>
                  <a:pt x="1311" y="400"/>
                </a:lnTo>
                <a:lnTo>
                  <a:pt x="1317" y="404"/>
                </a:lnTo>
                <a:lnTo>
                  <a:pt x="1322" y="408"/>
                </a:lnTo>
                <a:lnTo>
                  <a:pt x="1330" y="410"/>
                </a:lnTo>
                <a:lnTo>
                  <a:pt x="1338" y="410"/>
                </a:lnTo>
                <a:lnTo>
                  <a:pt x="1338" y="601"/>
                </a:lnTo>
                <a:lnTo>
                  <a:pt x="1326" y="597"/>
                </a:lnTo>
                <a:lnTo>
                  <a:pt x="1319" y="587"/>
                </a:lnTo>
                <a:lnTo>
                  <a:pt x="1324" y="603"/>
                </a:lnTo>
                <a:lnTo>
                  <a:pt x="1328" y="618"/>
                </a:lnTo>
                <a:lnTo>
                  <a:pt x="1332" y="647"/>
                </a:lnTo>
                <a:lnTo>
                  <a:pt x="1334" y="678"/>
                </a:lnTo>
                <a:lnTo>
                  <a:pt x="1332" y="707"/>
                </a:lnTo>
                <a:lnTo>
                  <a:pt x="1328" y="769"/>
                </a:lnTo>
                <a:lnTo>
                  <a:pt x="1326" y="799"/>
                </a:lnTo>
                <a:lnTo>
                  <a:pt x="1326" y="811"/>
                </a:lnTo>
                <a:lnTo>
                  <a:pt x="1328" y="830"/>
                </a:lnTo>
                <a:lnTo>
                  <a:pt x="1322" y="826"/>
                </a:lnTo>
                <a:lnTo>
                  <a:pt x="1315" y="824"/>
                </a:lnTo>
                <a:lnTo>
                  <a:pt x="1307" y="824"/>
                </a:lnTo>
                <a:lnTo>
                  <a:pt x="1299" y="826"/>
                </a:lnTo>
                <a:lnTo>
                  <a:pt x="1317" y="832"/>
                </a:lnTo>
                <a:lnTo>
                  <a:pt x="1332" y="842"/>
                </a:lnTo>
                <a:lnTo>
                  <a:pt x="1332" y="860"/>
                </a:lnTo>
                <a:lnTo>
                  <a:pt x="1330" y="877"/>
                </a:lnTo>
                <a:lnTo>
                  <a:pt x="1328" y="896"/>
                </a:lnTo>
                <a:lnTo>
                  <a:pt x="1324" y="914"/>
                </a:lnTo>
                <a:lnTo>
                  <a:pt x="1315" y="914"/>
                </a:lnTo>
                <a:lnTo>
                  <a:pt x="1307" y="894"/>
                </a:lnTo>
                <a:lnTo>
                  <a:pt x="1294" y="875"/>
                </a:lnTo>
                <a:lnTo>
                  <a:pt x="1278" y="860"/>
                </a:lnTo>
                <a:lnTo>
                  <a:pt x="1261" y="847"/>
                </a:lnTo>
                <a:lnTo>
                  <a:pt x="1273" y="860"/>
                </a:lnTo>
                <a:lnTo>
                  <a:pt x="1286" y="885"/>
                </a:lnTo>
                <a:lnTo>
                  <a:pt x="1292" y="898"/>
                </a:lnTo>
                <a:lnTo>
                  <a:pt x="1298" y="910"/>
                </a:lnTo>
                <a:lnTo>
                  <a:pt x="1299" y="919"/>
                </a:lnTo>
                <a:lnTo>
                  <a:pt x="1296" y="925"/>
                </a:lnTo>
                <a:lnTo>
                  <a:pt x="1290" y="925"/>
                </a:lnTo>
                <a:lnTo>
                  <a:pt x="1286" y="923"/>
                </a:lnTo>
                <a:lnTo>
                  <a:pt x="1286" y="921"/>
                </a:lnTo>
                <a:lnTo>
                  <a:pt x="1259" y="923"/>
                </a:lnTo>
                <a:lnTo>
                  <a:pt x="1261" y="917"/>
                </a:lnTo>
                <a:lnTo>
                  <a:pt x="1259" y="914"/>
                </a:lnTo>
                <a:lnTo>
                  <a:pt x="1257" y="917"/>
                </a:lnTo>
                <a:lnTo>
                  <a:pt x="1253" y="919"/>
                </a:lnTo>
                <a:lnTo>
                  <a:pt x="1250" y="923"/>
                </a:lnTo>
                <a:lnTo>
                  <a:pt x="1208" y="923"/>
                </a:lnTo>
                <a:lnTo>
                  <a:pt x="1143" y="917"/>
                </a:lnTo>
                <a:lnTo>
                  <a:pt x="1099" y="916"/>
                </a:lnTo>
                <a:lnTo>
                  <a:pt x="1045" y="914"/>
                </a:lnTo>
                <a:lnTo>
                  <a:pt x="1043" y="910"/>
                </a:lnTo>
                <a:lnTo>
                  <a:pt x="1039" y="904"/>
                </a:lnTo>
                <a:lnTo>
                  <a:pt x="1036" y="900"/>
                </a:lnTo>
                <a:lnTo>
                  <a:pt x="1030" y="898"/>
                </a:lnTo>
                <a:lnTo>
                  <a:pt x="1030" y="904"/>
                </a:lnTo>
                <a:lnTo>
                  <a:pt x="1026" y="908"/>
                </a:lnTo>
                <a:lnTo>
                  <a:pt x="1020" y="910"/>
                </a:lnTo>
                <a:lnTo>
                  <a:pt x="1014" y="912"/>
                </a:lnTo>
                <a:lnTo>
                  <a:pt x="973" y="910"/>
                </a:lnTo>
                <a:lnTo>
                  <a:pt x="854" y="910"/>
                </a:lnTo>
                <a:lnTo>
                  <a:pt x="841" y="912"/>
                </a:lnTo>
                <a:lnTo>
                  <a:pt x="816" y="916"/>
                </a:lnTo>
                <a:lnTo>
                  <a:pt x="806" y="916"/>
                </a:lnTo>
                <a:lnTo>
                  <a:pt x="801" y="914"/>
                </a:lnTo>
                <a:lnTo>
                  <a:pt x="799" y="912"/>
                </a:lnTo>
                <a:lnTo>
                  <a:pt x="795" y="906"/>
                </a:lnTo>
                <a:lnTo>
                  <a:pt x="795" y="898"/>
                </a:lnTo>
                <a:lnTo>
                  <a:pt x="782" y="896"/>
                </a:lnTo>
                <a:lnTo>
                  <a:pt x="769" y="898"/>
                </a:lnTo>
                <a:lnTo>
                  <a:pt x="773" y="910"/>
                </a:lnTo>
                <a:lnTo>
                  <a:pt x="769" y="919"/>
                </a:lnTo>
                <a:lnTo>
                  <a:pt x="765" y="914"/>
                </a:lnTo>
                <a:lnTo>
                  <a:pt x="759" y="910"/>
                </a:lnTo>
                <a:lnTo>
                  <a:pt x="746" y="906"/>
                </a:lnTo>
                <a:lnTo>
                  <a:pt x="746" y="912"/>
                </a:lnTo>
                <a:lnTo>
                  <a:pt x="744" y="916"/>
                </a:lnTo>
                <a:lnTo>
                  <a:pt x="742" y="919"/>
                </a:lnTo>
                <a:lnTo>
                  <a:pt x="738" y="919"/>
                </a:lnTo>
                <a:lnTo>
                  <a:pt x="729" y="923"/>
                </a:lnTo>
                <a:lnTo>
                  <a:pt x="713" y="923"/>
                </a:lnTo>
                <a:lnTo>
                  <a:pt x="679" y="919"/>
                </a:lnTo>
                <a:lnTo>
                  <a:pt x="658" y="919"/>
                </a:lnTo>
                <a:lnTo>
                  <a:pt x="648" y="921"/>
                </a:lnTo>
                <a:lnTo>
                  <a:pt x="636" y="923"/>
                </a:lnTo>
                <a:lnTo>
                  <a:pt x="633" y="923"/>
                </a:lnTo>
                <a:lnTo>
                  <a:pt x="631" y="921"/>
                </a:lnTo>
                <a:lnTo>
                  <a:pt x="629" y="917"/>
                </a:lnTo>
                <a:lnTo>
                  <a:pt x="629" y="910"/>
                </a:lnTo>
                <a:lnTo>
                  <a:pt x="631" y="904"/>
                </a:lnTo>
                <a:lnTo>
                  <a:pt x="617" y="904"/>
                </a:lnTo>
                <a:lnTo>
                  <a:pt x="598" y="900"/>
                </a:lnTo>
                <a:lnTo>
                  <a:pt x="588" y="898"/>
                </a:lnTo>
                <a:lnTo>
                  <a:pt x="581" y="893"/>
                </a:lnTo>
                <a:lnTo>
                  <a:pt x="575" y="889"/>
                </a:lnTo>
                <a:lnTo>
                  <a:pt x="571" y="883"/>
                </a:lnTo>
                <a:lnTo>
                  <a:pt x="567" y="879"/>
                </a:lnTo>
                <a:lnTo>
                  <a:pt x="564" y="879"/>
                </a:lnTo>
                <a:lnTo>
                  <a:pt x="564" y="881"/>
                </a:lnTo>
                <a:lnTo>
                  <a:pt x="562" y="885"/>
                </a:lnTo>
                <a:lnTo>
                  <a:pt x="562" y="889"/>
                </a:lnTo>
                <a:lnTo>
                  <a:pt x="564" y="896"/>
                </a:lnTo>
                <a:lnTo>
                  <a:pt x="567" y="902"/>
                </a:lnTo>
                <a:lnTo>
                  <a:pt x="571" y="908"/>
                </a:lnTo>
                <a:lnTo>
                  <a:pt x="573" y="912"/>
                </a:lnTo>
                <a:lnTo>
                  <a:pt x="571" y="916"/>
                </a:lnTo>
                <a:lnTo>
                  <a:pt x="571" y="919"/>
                </a:lnTo>
                <a:lnTo>
                  <a:pt x="564" y="923"/>
                </a:lnTo>
                <a:lnTo>
                  <a:pt x="478" y="923"/>
                </a:lnTo>
                <a:lnTo>
                  <a:pt x="470" y="904"/>
                </a:lnTo>
                <a:lnTo>
                  <a:pt x="470" y="914"/>
                </a:lnTo>
                <a:lnTo>
                  <a:pt x="467" y="919"/>
                </a:lnTo>
                <a:lnTo>
                  <a:pt x="459" y="923"/>
                </a:lnTo>
                <a:lnTo>
                  <a:pt x="449" y="925"/>
                </a:lnTo>
                <a:lnTo>
                  <a:pt x="430" y="925"/>
                </a:lnTo>
                <a:lnTo>
                  <a:pt x="415" y="923"/>
                </a:lnTo>
                <a:lnTo>
                  <a:pt x="398" y="919"/>
                </a:lnTo>
                <a:lnTo>
                  <a:pt x="380" y="921"/>
                </a:lnTo>
                <a:lnTo>
                  <a:pt x="348" y="923"/>
                </a:lnTo>
                <a:lnTo>
                  <a:pt x="322" y="923"/>
                </a:lnTo>
                <a:lnTo>
                  <a:pt x="312" y="917"/>
                </a:lnTo>
                <a:lnTo>
                  <a:pt x="308" y="914"/>
                </a:lnTo>
                <a:lnTo>
                  <a:pt x="306" y="908"/>
                </a:lnTo>
                <a:lnTo>
                  <a:pt x="305" y="916"/>
                </a:lnTo>
                <a:lnTo>
                  <a:pt x="301" y="919"/>
                </a:lnTo>
                <a:lnTo>
                  <a:pt x="297" y="921"/>
                </a:lnTo>
                <a:lnTo>
                  <a:pt x="276" y="919"/>
                </a:lnTo>
                <a:lnTo>
                  <a:pt x="233" y="919"/>
                </a:lnTo>
                <a:lnTo>
                  <a:pt x="212" y="923"/>
                </a:lnTo>
                <a:lnTo>
                  <a:pt x="212" y="919"/>
                </a:lnTo>
                <a:lnTo>
                  <a:pt x="210" y="916"/>
                </a:lnTo>
                <a:lnTo>
                  <a:pt x="207" y="914"/>
                </a:lnTo>
                <a:lnTo>
                  <a:pt x="203" y="912"/>
                </a:lnTo>
                <a:lnTo>
                  <a:pt x="199" y="914"/>
                </a:lnTo>
                <a:lnTo>
                  <a:pt x="195" y="916"/>
                </a:lnTo>
                <a:lnTo>
                  <a:pt x="193" y="919"/>
                </a:lnTo>
                <a:lnTo>
                  <a:pt x="193" y="923"/>
                </a:lnTo>
                <a:lnTo>
                  <a:pt x="147" y="923"/>
                </a:lnTo>
                <a:lnTo>
                  <a:pt x="126" y="919"/>
                </a:lnTo>
                <a:lnTo>
                  <a:pt x="104" y="914"/>
                </a:lnTo>
                <a:lnTo>
                  <a:pt x="100" y="906"/>
                </a:lnTo>
                <a:lnTo>
                  <a:pt x="92" y="898"/>
                </a:lnTo>
                <a:lnTo>
                  <a:pt x="83" y="896"/>
                </a:lnTo>
                <a:lnTo>
                  <a:pt x="73" y="898"/>
                </a:lnTo>
              </a:path>
            </a:pathLst>
          </a:custGeom>
          <a:solidFill>
            <a:srgbClr val="99FFCC"/>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0" name="Freeform 48">
            <a:extLst>
              <a:ext uri="{FF2B5EF4-FFF2-40B4-BE49-F238E27FC236}">
                <a16:creationId xmlns:a16="http://schemas.microsoft.com/office/drawing/2014/main" id="{DC4B89AB-B852-4FE7-8433-ADC1466B9254}"/>
              </a:ext>
            </a:extLst>
          </p:cNvPr>
          <p:cNvSpPr>
            <a:spLocks/>
          </p:cNvSpPr>
          <p:nvPr/>
        </p:nvSpPr>
        <p:spPr bwMode="auto">
          <a:xfrm>
            <a:off x="3746500" y="3306763"/>
            <a:ext cx="2578100" cy="1479550"/>
          </a:xfrm>
          <a:custGeom>
            <a:avLst/>
            <a:gdLst>
              <a:gd name="T0" fmla="*/ 39 w 1347"/>
              <a:gd name="T1" fmla="*/ 858 h 932"/>
              <a:gd name="T2" fmla="*/ 31 w 1347"/>
              <a:gd name="T3" fmla="*/ 707 h 932"/>
              <a:gd name="T4" fmla="*/ 46 w 1347"/>
              <a:gd name="T5" fmla="*/ 662 h 932"/>
              <a:gd name="T6" fmla="*/ 108 w 1347"/>
              <a:gd name="T7" fmla="*/ 636 h 932"/>
              <a:gd name="T8" fmla="*/ 54 w 1347"/>
              <a:gd name="T9" fmla="*/ 638 h 932"/>
              <a:gd name="T10" fmla="*/ 37 w 1347"/>
              <a:gd name="T11" fmla="*/ 557 h 932"/>
              <a:gd name="T12" fmla="*/ 29 w 1347"/>
              <a:gd name="T13" fmla="*/ 417 h 932"/>
              <a:gd name="T14" fmla="*/ 44 w 1347"/>
              <a:gd name="T15" fmla="*/ 405 h 932"/>
              <a:gd name="T16" fmla="*/ 58 w 1347"/>
              <a:gd name="T17" fmla="*/ 403 h 932"/>
              <a:gd name="T18" fmla="*/ 35 w 1347"/>
              <a:gd name="T19" fmla="*/ 292 h 932"/>
              <a:gd name="T20" fmla="*/ 12 w 1347"/>
              <a:gd name="T21" fmla="*/ 62 h 932"/>
              <a:gd name="T22" fmla="*/ 89 w 1347"/>
              <a:gd name="T23" fmla="*/ 2 h 932"/>
              <a:gd name="T24" fmla="*/ 169 w 1347"/>
              <a:gd name="T25" fmla="*/ 27 h 932"/>
              <a:gd name="T26" fmla="*/ 213 w 1347"/>
              <a:gd name="T27" fmla="*/ 10 h 932"/>
              <a:gd name="T28" fmla="*/ 292 w 1347"/>
              <a:gd name="T29" fmla="*/ 12 h 932"/>
              <a:gd name="T30" fmla="*/ 353 w 1347"/>
              <a:gd name="T31" fmla="*/ 20 h 932"/>
              <a:gd name="T32" fmla="*/ 421 w 1347"/>
              <a:gd name="T33" fmla="*/ 18 h 932"/>
              <a:gd name="T34" fmla="*/ 436 w 1347"/>
              <a:gd name="T35" fmla="*/ 37 h 932"/>
              <a:gd name="T36" fmla="*/ 476 w 1347"/>
              <a:gd name="T37" fmla="*/ 12 h 932"/>
              <a:gd name="T38" fmla="*/ 563 w 1347"/>
              <a:gd name="T39" fmla="*/ 87 h 932"/>
              <a:gd name="T40" fmla="*/ 615 w 1347"/>
              <a:gd name="T41" fmla="*/ 66 h 932"/>
              <a:gd name="T42" fmla="*/ 638 w 1347"/>
              <a:gd name="T43" fmla="*/ 89 h 932"/>
              <a:gd name="T44" fmla="*/ 643 w 1347"/>
              <a:gd name="T45" fmla="*/ 37 h 932"/>
              <a:gd name="T46" fmla="*/ 724 w 1347"/>
              <a:gd name="T47" fmla="*/ 2 h 932"/>
              <a:gd name="T48" fmla="*/ 891 w 1347"/>
              <a:gd name="T49" fmla="*/ 10 h 932"/>
              <a:gd name="T50" fmla="*/ 939 w 1347"/>
              <a:gd name="T51" fmla="*/ 33 h 932"/>
              <a:gd name="T52" fmla="*/ 1008 w 1347"/>
              <a:gd name="T53" fmla="*/ 25 h 932"/>
              <a:gd name="T54" fmla="*/ 1244 w 1347"/>
              <a:gd name="T55" fmla="*/ 12 h 932"/>
              <a:gd name="T56" fmla="*/ 1342 w 1347"/>
              <a:gd name="T57" fmla="*/ 45 h 932"/>
              <a:gd name="T58" fmla="*/ 1317 w 1347"/>
              <a:gd name="T59" fmla="*/ 114 h 932"/>
              <a:gd name="T60" fmla="*/ 1325 w 1347"/>
              <a:gd name="T61" fmla="*/ 187 h 932"/>
              <a:gd name="T62" fmla="*/ 1332 w 1347"/>
              <a:gd name="T63" fmla="*/ 361 h 932"/>
              <a:gd name="T64" fmla="*/ 1336 w 1347"/>
              <a:gd name="T65" fmla="*/ 413 h 932"/>
              <a:gd name="T66" fmla="*/ 1330 w 1347"/>
              <a:gd name="T67" fmla="*/ 607 h 932"/>
              <a:gd name="T68" fmla="*/ 1334 w 1347"/>
              <a:gd name="T69" fmla="*/ 774 h 932"/>
              <a:gd name="T70" fmla="*/ 1321 w 1347"/>
              <a:gd name="T71" fmla="*/ 829 h 932"/>
              <a:gd name="T72" fmla="*/ 1338 w 1347"/>
              <a:gd name="T73" fmla="*/ 866 h 932"/>
              <a:gd name="T74" fmla="*/ 1313 w 1347"/>
              <a:gd name="T75" fmla="*/ 900 h 932"/>
              <a:gd name="T76" fmla="*/ 1292 w 1347"/>
              <a:gd name="T77" fmla="*/ 891 h 932"/>
              <a:gd name="T78" fmla="*/ 1296 w 1347"/>
              <a:gd name="T79" fmla="*/ 931 h 932"/>
              <a:gd name="T80" fmla="*/ 1265 w 1347"/>
              <a:gd name="T81" fmla="*/ 920 h 932"/>
              <a:gd name="T82" fmla="*/ 1148 w 1347"/>
              <a:gd name="T83" fmla="*/ 923 h 932"/>
              <a:gd name="T84" fmla="*/ 1041 w 1347"/>
              <a:gd name="T85" fmla="*/ 906 h 932"/>
              <a:gd name="T86" fmla="*/ 1019 w 1347"/>
              <a:gd name="T87" fmla="*/ 918 h 932"/>
              <a:gd name="T88" fmla="*/ 810 w 1347"/>
              <a:gd name="T89" fmla="*/ 922 h 932"/>
              <a:gd name="T90" fmla="*/ 785 w 1347"/>
              <a:gd name="T91" fmla="*/ 902 h 932"/>
              <a:gd name="T92" fmla="*/ 762 w 1347"/>
              <a:gd name="T93" fmla="*/ 916 h 932"/>
              <a:gd name="T94" fmla="*/ 741 w 1347"/>
              <a:gd name="T95" fmla="*/ 925 h 932"/>
              <a:gd name="T96" fmla="*/ 651 w 1347"/>
              <a:gd name="T97" fmla="*/ 927 h 932"/>
              <a:gd name="T98" fmla="*/ 632 w 1347"/>
              <a:gd name="T99" fmla="*/ 916 h 932"/>
              <a:gd name="T100" fmla="*/ 584 w 1347"/>
              <a:gd name="T101" fmla="*/ 899 h 932"/>
              <a:gd name="T102" fmla="*/ 567 w 1347"/>
              <a:gd name="T103" fmla="*/ 887 h 932"/>
              <a:gd name="T104" fmla="*/ 574 w 1347"/>
              <a:gd name="T105" fmla="*/ 914 h 932"/>
              <a:gd name="T106" fmla="*/ 480 w 1347"/>
              <a:gd name="T107" fmla="*/ 929 h 932"/>
              <a:gd name="T108" fmla="*/ 451 w 1347"/>
              <a:gd name="T109" fmla="*/ 931 h 932"/>
              <a:gd name="T110" fmla="*/ 350 w 1347"/>
              <a:gd name="T111" fmla="*/ 929 h 932"/>
              <a:gd name="T112" fmla="*/ 306 w 1347"/>
              <a:gd name="T113" fmla="*/ 922 h 932"/>
              <a:gd name="T114" fmla="*/ 213 w 1347"/>
              <a:gd name="T115" fmla="*/ 929 h 932"/>
              <a:gd name="T116" fmla="*/ 200 w 1347"/>
              <a:gd name="T117" fmla="*/ 920 h 932"/>
              <a:gd name="T118" fmla="*/ 127 w 1347"/>
              <a:gd name="T119" fmla="*/ 925 h 932"/>
              <a:gd name="T120" fmla="*/ 73 w 1347"/>
              <a:gd name="T121" fmla="*/ 904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932">
                <a:moveTo>
                  <a:pt x="73" y="904"/>
                </a:moveTo>
                <a:lnTo>
                  <a:pt x="62" y="895"/>
                </a:lnTo>
                <a:lnTo>
                  <a:pt x="54" y="883"/>
                </a:lnTo>
                <a:lnTo>
                  <a:pt x="44" y="872"/>
                </a:lnTo>
                <a:lnTo>
                  <a:pt x="39" y="858"/>
                </a:lnTo>
                <a:lnTo>
                  <a:pt x="29" y="829"/>
                </a:lnTo>
                <a:lnTo>
                  <a:pt x="25" y="801"/>
                </a:lnTo>
                <a:lnTo>
                  <a:pt x="25" y="768"/>
                </a:lnTo>
                <a:lnTo>
                  <a:pt x="27" y="737"/>
                </a:lnTo>
                <a:lnTo>
                  <a:pt x="31" y="707"/>
                </a:lnTo>
                <a:lnTo>
                  <a:pt x="37" y="680"/>
                </a:lnTo>
                <a:lnTo>
                  <a:pt x="37" y="672"/>
                </a:lnTo>
                <a:lnTo>
                  <a:pt x="41" y="668"/>
                </a:lnTo>
                <a:lnTo>
                  <a:pt x="43" y="664"/>
                </a:lnTo>
                <a:lnTo>
                  <a:pt x="46" y="662"/>
                </a:lnTo>
                <a:lnTo>
                  <a:pt x="56" y="661"/>
                </a:lnTo>
                <a:lnTo>
                  <a:pt x="75" y="661"/>
                </a:lnTo>
                <a:lnTo>
                  <a:pt x="87" y="657"/>
                </a:lnTo>
                <a:lnTo>
                  <a:pt x="96" y="649"/>
                </a:lnTo>
                <a:lnTo>
                  <a:pt x="108" y="636"/>
                </a:lnTo>
                <a:lnTo>
                  <a:pt x="92" y="643"/>
                </a:lnTo>
                <a:lnTo>
                  <a:pt x="81" y="645"/>
                </a:lnTo>
                <a:lnTo>
                  <a:pt x="71" y="645"/>
                </a:lnTo>
                <a:lnTo>
                  <a:pt x="62" y="643"/>
                </a:lnTo>
                <a:lnTo>
                  <a:pt x="54" y="638"/>
                </a:lnTo>
                <a:lnTo>
                  <a:pt x="50" y="630"/>
                </a:lnTo>
                <a:lnTo>
                  <a:pt x="44" y="620"/>
                </a:lnTo>
                <a:lnTo>
                  <a:pt x="43" y="609"/>
                </a:lnTo>
                <a:lnTo>
                  <a:pt x="39" y="584"/>
                </a:lnTo>
                <a:lnTo>
                  <a:pt x="37" y="557"/>
                </a:lnTo>
                <a:lnTo>
                  <a:pt x="39" y="511"/>
                </a:lnTo>
                <a:lnTo>
                  <a:pt x="39" y="488"/>
                </a:lnTo>
                <a:lnTo>
                  <a:pt x="37" y="467"/>
                </a:lnTo>
                <a:lnTo>
                  <a:pt x="33" y="434"/>
                </a:lnTo>
                <a:lnTo>
                  <a:pt x="29" y="417"/>
                </a:lnTo>
                <a:lnTo>
                  <a:pt x="31" y="411"/>
                </a:lnTo>
                <a:lnTo>
                  <a:pt x="31" y="407"/>
                </a:lnTo>
                <a:lnTo>
                  <a:pt x="33" y="407"/>
                </a:lnTo>
                <a:lnTo>
                  <a:pt x="41" y="405"/>
                </a:lnTo>
                <a:lnTo>
                  <a:pt x="44" y="405"/>
                </a:lnTo>
                <a:lnTo>
                  <a:pt x="54" y="407"/>
                </a:lnTo>
                <a:lnTo>
                  <a:pt x="62" y="409"/>
                </a:lnTo>
                <a:lnTo>
                  <a:pt x="66" y="409"/>
                </a:lnTo>
                <a:lnTo>
                  <a:pt x="71" y="407"/>
                </a:lnTo>
                <a:lnTo>
                  <a:pt x="58" y="403"/>
                </a:lnTo>
                <a:lnTo>
                  <a:pt x="48" y="400"/>
                </a:lnTo>
                <a:lnTo>
                  <a:pt x="39" y="392"/>
                </a:lnTo>
                <a:lnTo>
                  <a:pt x="31" y="382"/>
                </a:lnTo>
                <a:lnTo>
                  <a:pt x="33" y="338"/>
                </a:lnTo>
                <a:lnTo>
                  <a:pt x="35" y="292"/>
                </a:lnTo>
                <a:lnTo>
                  <a:pt x="35" y="246"/>
                </a:lnTo>
                <a:lnTo>
                  <a:pt x="33" y="198"/>
                </a:lnTo>
                <a:lnTo>
                  <a:pt x="27" y="152"/>
                </a:lnTo>
                <a:lnTo>
                  <a:pt x="20" y="108"/>
                </a:lnTo>
                <a:lnTo>
                  <a:pt x="12" y="62"/>
                </a:lnTo>
                <a:lnTo>
                  <a:pt x="0" y="18"/>
                </a:lnTo>
                <a:lnTo>
                  <a:pt x="18" y="16"/>
                </a:lnTo>
                <a:lnTo>
                  <a:pt x="35" y="16"/>
                </a:lnTo>
                <a:lnTo>
                  <a:pt x="69" y="6"/>
                </a:lnTo>
                <a:lnTo>
                  <a:pt x="89" y="2"/>
                </a:lnTo>
                <a:lnTo>
                  <a:pt x="121" y="2"/>
                </a:lnTo>
                <a:lnTo>
                  <a:pt x="139" y="4"/>
                </a:lnTo>
                <a:lnTo>
                  <a:pt x="146" y="6"/>
                </a:lnTo>
                <a:lnTo>
                  <a:pt x="163" y="23"/>
                </a:lnTo>
                <a:lnTo>
                  <a:pt x="169" y="27"/>
                </a:lnTo>
                <a:lnTo>
                  <a:pt x="175" y="29"/>
                </a:lnTo>
                <a:lnTo>
                  <a:pt x="181" y="29"/>
                </a:lnTo>
                <a:lnTo>
                  <a:pt x="187" y="25"/>
                </a:lnTo>
                <a:lnTo>
                  <a:pt x="198" y="16"/>
                </a:lnTo>
                <a:lnTo>
                  <a:pt x="213" y="10"/>
                </a:lnTo>
                <a:lnTo>
                  <a:pt x="229" y="6"/>
                </a:lnTo>
                <a:lnTo>
                  <a:pt x="244" y="2"/>
                </a:lnTo>
                <a:lnTo>
                  <a:pt x="261" y="2"/>
                </a:lnTo>
                <a:lnTo>
                  <a:pt x="277" y="4"/>
                </a:lnTo>
                <a:lnTo>
                  <a:pt x="292" y="12"/>
                </a:lnTo>
                <a:lnTo>
                  <a:pt x="306" y="21"/>
                </a:lnTo>
                <a:lnTo>
                  <a:pt x="313" y="25"/>
                </a:lnTo>
                <a:lnTo>
                  <a:pt x="325" y="25"/>
                </a:lnTo>
                <a:lnTo>
                  <a:pt x="338" y="23"/>
                </a:lnTo>
                <a:lnTo>
                  <a:pt x="353" y="20"/>
                </a:lnTo>
                <a:lnTo>
                  <a:pt x="388" y="8"/>
                </a:lnTo>
                <a:lnTo>
                  <a:pt x="405" y="4"/>
                </a:lnTo>
                <a:lnTo>
                  <a:pt x="411" y="2"/>
                </a:lnTo>
                <a:lnTo>
                  <a:pt x="421" y="2"/>
                </a:lnTo>
                <a:lnTo>
                  <a:pt x="421" y="18"/>
                </a:lnTo>
                <a:lnTo>
                  <a:pt x="419" y="33"/>
                </a:lnTo>
                <a:lnTo>
                  <a:pt x="415" y="45"/>
                </a:lnTo>
                <a:lnTo>
                  <a:pt x="409" y="58"/>
                </a:lnTo>
                <a:lnTo>
                  <a:pt x="423" y="50"/>
                </a:lnTo>
                <a:lnTo>
                  <a:pt x="436" y="37"/>
                </a:lnTo>
                <a:lnTo>
                  <a:pt x="448" y="23"/>
                </a:lnTo>
                <a:lnTo>
                  <a:pt x="455" y="10"/>
                </a:lnTo>
                <a:lnTo>
                  <a:pt x="463" y="12"/>
                </a:lnTo>
                <a:lnTo>
                  <a:pt x="471" y="14"/>
                </a:lnTo>
                <a:lnTo>
                  <a:pt x="476" y="12"/>
                </a:lnTo>
                <a:lnTo>
                  <a:pt x="482" y="8"/>
                </a:lnTo>
                <a:lnTo>
                  <a:pt x="507" y="23"/>
                </a:lnTo>
                <a:lnTo>
                  <a:pt x="528" y="43"/>
                </a:lnTo>
                <a:lnTo>
                  <a:pt x="545" y="64"/>
                </a:lnTo>
                <a:lnTo>
                  <a:pt x="563" y="87"/>
                </a:lnTo>
                <a:lnTo>
                  <a:pt x="574" y="75"/>
                </a:lnTo>
                <a:lnTo>
                  <a:pt x="588" y="68"/>
                </a:lnTo>
                <a:lnTo>
                  <a:pt x="601" y="62"/>
                </a:lnTo>
                <a:lnTo>
                  <a:pt x="616" y="58"/>
                </a:lnTo>
                <a:lnTo>
                  <a:pt x="615" y="66"/>
                </a:lnTo>
                <a:lnTo>
                  <a:pt x="618" y="73"/>
                </a:lnTo>
                <a:lnTo>
                  <a:pt x="622" y="79"/>
                </a:lnTo>
                <a:lnTo>
                  <a:pt x="626" y="85"/>
                </a:lnTo>
                <a:lnTo>
                  <a:pt x="632" y="89"/>
                </a:lnTo>
                <a:lnTo>
                  <a:pt x="638" y="89"/>
                </a:lnTo>
                <a:lnTo>
                  <a:pt x="643" y="83"/>
                </a:lnTo>
                <a:lnTo>
                  <a:pt x="647" y="71"/>
                </a:lnTo>
                <a:lnTo>
                  <a:pt x="647" y="60"/>
                </a:lnTo>
                <a:lnTo>
                  <a:pt x="645" y="48"/>
                </a:lnTo>
                <a:lnTo>
                  <a:pt x="643" y="37"/>
                </a:lnTo>
                <a:lnTo>
                  <a:pt x="645" y="25"/>
                </a:lnTo>
                <a:lnTo>
                  <a:pt x="659" y="23"/>
                </a:lnTo>
                <a:lnTo>
                  <a:pt x="672" y="20"/>
                </a:lnTo>
                <a:lnTo>
                  <a:pt x="699" y="12"/>
                </a:lnTo>
                <a:lnTo>
                  <a:pt x="724" y="2"/>
                </a:lnTo>
                <a:lnTo>
                  <a:pt x="835" y="2"/>
                </a:lnTo>
                <a:lnTo>
                  <a:pt x="866" y="6"/>
                </a:lnTo>
                <a:lnTo>
                  <a:pt x="876" y="8"/>
                </a:lnTo>
                <a:lnTo>
                  <a:pt x="885" y="12"/>
                </a:lnTo>
                <a:lnTo>
                  <a:pt x="891" y="10"/>
                </a:lnTo>
                <a:lnTo>
                  <a:pt x="895" y="8"/>
                </a:lnTo>
                <a:lnTo>
                  <a:pt x="900" y="6"/>
                </a:lnTo>
                <a:lnTo>
                  <a:pt x="906" y="0"/>
                </a:lnTo>
                <a:lnTo>
                  <a:pt x="924" y="16"/>
                </a:lnTo>
                <a:lnTo>
                  <a:pt x="939" y="33"/>
                </a:lnTo>
                <a:lnTo>
                  <a:pt x="952" y="52"/>
                </a:lnTo>
                <a:lnTo>
                  <a:pt x="964" y="73"/>
                </a:lnTo>
                <a:lnTo>
                  <a:pt x="981" y="58"/>
                </a:lnTo>
                <a:lnTo>
                  <a:pt x="996" y="43"/>
                </a:lnTo>
                <a:lnTo>
                  <a:pt x="1008" y="25"/>
                </a:lnTo>
                <a:lnTo>
                  <a:pt x="1018" y="6"/>
                </a:lnTo>
                <a:lnTo>
                  <a:pt x="1160" y="6"/>
                </a:lnTo>
                <a:lnTo>
                  <a:pt x="1185" y="8"/>
                </a:lnTo>
                <a:lnTo>
                  <a:pt x="1208" y="12"/>
                </a:lnTo>
                <a:lnTo>
                  <a:pt x="1244" y="12"/>
                </a:lnTo>
                <a:lnTo>
                  <a:pt x="1261" y="16"/>
                </a:lnTo>
                <a:lnTo>
                  <a:pt x="1279" y="18"/>
                </a:lnTo>
                <a:lnTo>
                  <a:pt x="1311" y="29"/>
                </a:lnTo>
                <a:lnTo>
                  <a:pt x="1327" y="37"/>
                </a:lnTo>
                <a:lnTo>
                  <a:pt x="1342" y="45"/>
                </a:lnTo>
                <a:lnTo>
                  <a:pt x="1346" y="73"/>
                </a:lnTo>
                <a:lnTo>
                  <a:pt x="1346" y="102"/>
                </a:lnTo>
                <a:lnTo>
                  <a:pt x="1334" y="104"/>
                </a:lnTo>
                <a:lnTo>
                  <a:pt x="1325" y="108"/>
                </a:lnTo>
                <a:lnTo>
                  <a:pt x="1317" y="114"/>
                </a:lnTo>
                <a:lnTo>
                  <a:pt x="1309" y="121"/>
                </a:lnTo>
                <a:lnTo>
                  <a:pt x="1327" y="121"/>
                </a:lnTo>
                <a:lnTo>
                  <a:pt x="1340" y="117"/>
                </a:lnTo>
                <a:lnTo>
                  <a:pt x="1330" y="152"/>
                </a:lnTo>
                <a:lnTo>
                  <a:pt x="1325" y="187"/>
                </a:lnTo>
                <a:lnTo>
                  <a:pt x="1321" y="221"/>
                </a:lnTo>
                <a:lnTo>
                  <a:pt x="1319" y="256"/>
                </a:lnTo>
                <a:lnTo>
                  <a:pt x="1321" y="292"/>
                </a:lnTo>
                <a:lnTo>
                  <a:pt x="1327" y="327"/>
                </a:lnTo>
                <a:lnTo>
                  <a:pt x="1332" y="361"/>
                </a:lnTo>
                <a:lnTo>
                  <a:pt x="1344" y="394"/>
                </a:lnTo>
                <a:lnTo>
                  <a:pt x="1317" y="403"/>
                </a:lnTo>
                <a:lnTo>
                  <a:pt x="1323" y="407"/>
                </a:lnTo>
                <a:lnTo>
                  <a:pt x="1328" y="411"/>
                </a:lnTo>
                <a:lnTo>
                  <a:pt x="1336" y="413"/>
                </a:lnTo>
                <a:lnTo>
                  <a:pt x="1344" y="413"/>
                </a:lnTo>
                <a:lnTo>
                  <a:pt x="1344" y="605"/>
                </a:lnTo>
                <a:lnTo>
                  <a:pt x="1332" y="601"/>
                </a:lnTo>
                <a:lnTo>
                  <a:pt x="1325" y="591"/>
                </a:lnTo>
                <a:lnTo>
                  <a:pt x="1330" y="607"/>
                </a:lnTo>
                <a:lnTo>
                  <a:pt x="1334" y="622"/>
                </a:lnTo>
                <a:lnTo>
                  <a:pt x="1338" y="651"/>
                </a:lnTo>
                <a:lnTo>
                  <a:pt x="1340" y="682"/>
                </a:lnTo>
                <a:lnTo>
                  <a:pt x="1338" y="712"/>
                </a:lnTo>
                <a:lnTo>
                  <a:pt x="1334" y="774"/>
                </a:lnTo>
                <a:lnTo>
                  <a:pt x="1332" y="804"/>
                </a:lnTo>
                <a:lnTo>
                  <a:pt x="1332" y="816"/>
                </a:lnTo>
                <a:lnTo>
                  <a:pt x="1334" y="835"/>
                </a:lnTo>
                <a:lnTo>
                  <a:pt x="1328" y="831"/>
                </a:lnTo>
                <a:lnTo>
                  <a:pt x="1321" y="829"/>
                </a:lnTo>
                <a:lnTo>
                  <a:pt x="1313" y="829"/>
                </a:lnTo>
                <a:lnTo>
                  <a:pt x="1305" y="831"/>
                </a:lnTo>
                <a:lnTo>
                  <a:pt x="1323" y="837"/>
                </a:lnTo>
                <a:lnTo>
                  <a:pt x="1338" y="847"/>
                </a:lnTo>
                <a:lnTo>
                  <a:pt x="1338" y="866"/>
                </a:lnTo>
                <a:lnTo>
                  <a:pt x="1336" y="883"/>
                </a:lnTo>
                <a:lnTo>
                  <a:pt x="1334" y="902"/>
                </a:lnTo>
                <a:lnTo>
                  <a:pt x="1330" y="920"/>
                </a:lnTo>
                <a:lnTo>
                  <a:pt x="1321" y="920"/>
                </a:lnTo>
                <a:lnTo>
                  <a:pt x="1313" y="900"/>
                </a:lnTo>
                <a:lnTo>
                  <a:pt x="1300" y="881"/>
                </a:lnTo>
                <a:lnTo>
                  <a:pt x="1284" y="866"/>
                </a:lnTo>
                <a:lnTo>
                  <a:pt x="1267" y="852"/>
                </a:lnTo>
                <a:lnTo>
                  <a:pt x="1279" y="866"/>
                </a:lnTo>
                <a:lnTo>
                  <a:pt x="1292" y="891"/>
                </a:lnTo>
                <a:lnTo>
                  <a:pt x="1298" y="904"/>
                </a:lnTo>
                <a:lnTo>
                  <a:pt x="1304" y="916"/>
                </a:lnTo>
                <a:lnTo>
                  <a:pt x="1305" y="925"/>
                </a:lnTo>
                <a:lnTo>
                  <a:pt x="1302" y="931"/>
                </a:lnTo>
                <a:lnTo>
                  <a:pt x="1296" y="931"/>
                </a:lnTo>
                <a:lnTo>
                  <a:pt x="1292" y="929"/>
                </a:lnTo>
                <a:lnTo>
                  <a:pt x="1292" y="927"/>
                </a:lnTo>
                <a:lnTo>
                  <a:pt x="1265" y="929"/>
                </a:lnTo>
                <a:lnTo>
                  <a:pt x="1267" y="923"/>
                </a:lnTo>
                <a:lnTo>
                  <a:pt x="1265" y="920"/>
                </a:lnTo>
                <a:lnTo>
                  <a:pt x="1263" y="923"/>
                </a:lnTo>
                <a:lnTo>
                  <a:pt x="1259" y="925"/>
                </a:lnTo>
                <a:lnTo>
                  <a:pt x="1256" y="929"/>
                </a:lnTo>
                <a:lnTo>
                  <a:pt x="1213" y="929"/>
                </a:lnTo>
                <a:lnTo>
                  <a:pt x="1148" y="923"/>
                </a:lnTo>
                <a:lnTo>
                  <a:pt x="1104" y="922"/>
                </a:lnTo>
                <a:lnTo>
                  <a:pt x="1050" y="920"/>
                </a:lnTo>
                <a:lnTo>
                  <a:pt x="1048" y="916"/>
                </a:lnTo>
                <a:lnTo>
                  <a:pt x="1044" y="910"/>
                </a:lnTo>
                <a:lnTo>
                  <a:pt x="1041" y="906"/>
                </a:lnTo>
                <a:lnTo>
                  <a:pt x="1035" y="904"/>
                </a:lnTo>
                <a:lnTo>
                  <a:pt x="1035" y="910"/>
                </a:lnTo>
                <a:lnTo>
                  <a:pt x="1031" y="914"/>
                </a:lnTo>
                <a:lnTo>
                  <a:pt x="1025" y="916"/>
                </a:lnTo>
                <a:lnTo>
                  <a:pt x="1019" y="918"/>
                </a:lnTo>
                <a:lnTo>
                  <a:pt x="977" y="916"/>
                </a:lnTo>
                <a:lnTo>
                  <a:pt x="858" y="916"/>
                </a:lnTo>
                <a:lnTo>
                  <a:pt x="845" y="918"/>
                </a:lnTo>
                <a:lnTo>
                  <a:pt x="820" y="922"/>
                </a:lnTo>
                <a:lnTo>
                  <a:pt x="810" y="922"/>
                </a:lnTo>
                <a:lnTo>
                  <a:pt x="805" y="920"/>
                </a:lnTo>
                <a:lnTo>
                  <a:pt x="803" y="918"/>
                </a:lnTo>
                <a:lnTo>
                  <a:pt x="799" y="912"/>
                </a:lnTo>
                <a:lnTo>
                  <a:pt x="799" y="904"/>
                </a:lnTo>
                <a:lnTo>
                  <a:pt x="785" y="902"/>
                </a:lnTo>
                <a:lnTo>
                  <a:pt x="772" y="904"/>
                </a:lnTo>
                <a:lnTo>
                  <a:pt x="776" y="916"/>
                </a:lnTo>
                <a:lnTo>
                  <a:pt x="772" y="925"/>
                </a:lnTo>
                <a:lnTo>
                  <a:pt x="768" y="920"/>
                </a:lnTo>
                <a:lnTo>
                  <a:pt x="762" y="916"/>
                </a:lnTo>
                <a:lnTo>
                  <a:pt x="749" y="912"/>
                </a:lnTo>
                <a:lnTo>
                  <a:pt x="749" y="918"/>
                </a:lnTo>
                <a:lnTo>
                  <a:pt x="747" y="922"/>
                </a:lnTo>
                <a:lnTo>
                  <a:pt x="745" y="925"/>
                </a:lnTo>
                <a:lnTo>
                  <a:pt x="741" y="925"/>
                </a:lnTo>
                <a:lnTo>
                  <a:pt x="732" y="929"/>
                </a:lnTo>
                <a:lnTo>
                  <a:pt x="716" y="929"/>
                </a:lnTo>
                <a:lnTo>
                  <a:pt x="682" y="925"/>
                </a:lnTo>
                <a:lnTo>
                  <a:pt x="661" y="925"/>
                </a:lnTo>
                <a:lnTo>
                  <a:pt x="651" y="927"/>
                </a:lnTo>
                <a:lnTo>
                  <a:pt x="639" y="929"/>
                </a:lnTo>
                <a:lnTo>
                  <a:pt x="636" y="929"/>
                </a:lnTo>
                <a:lnTo>
                  <a:pt x="634" y="927"/>
                </a:lnTo>
                <a:lnTo>
                  <a:pt x="632" y="923"/>
                </a:lnTo>
                <a:lnTo>
                  <a:pt x="632" y="916"/>
                </a:lnTo>
                <a:lnTo>
                  <a:pt x="634" y="910"/>
                </a:lnTo>
                <a:lnTo>
                  <a:pt x="620" y="910"/>
                </a:lnTo>
                <a:lnTo>
                  <a:pt x="601" y="906"/>
                </a:lnTo>
                <a:lnTo>
                  <a:pt x="591" y="904"/>
                </a:lnTo>
                <a:lnTo>
                  <a:pt x="584" y="899"/>
                </a:lnTo>
                <a:lnTo>
                  <a:pt x="578" y="895"/>
                </a:lnTo>
                <a:lnTo>
                  <a:pt x="574" y="889"/>
                </a:lnTo>
                <a:lnTo>
                  <a:pt x="570" y="885"/>
                </a:lnTo>
                <a:lnTo>
                  <a:pt x="567" y="885"/>
                </a:lnTo>
                <a:lnTo>
                  <a:pt x="567" y="887"/>
                </a:lnTo>
                <a:lnTo>
                  <a:pt x="565" y="891"/>
                </a:lnTo>
                <a:lnTo>
                  <a:pt x="565" y="895"/>
                </a:lnTo>
                <a:lnTo>
                  <a:pt x="567" y="902"/>
                </a:lnTo>
                <a:lnTo>
                  <a:pt x="570" y="908"/>
                </a:lnTo>
                <a:lnTo>
                  <a:pt x="574" y="914"/>
                </a:lnTo>
                <a:lnTo>
                  <a:pt x="576" y="918"/>
                </a:lnTo>
                <a:lnTo>
                  <a:pt x="574" y="922"/>
                </a:lnTo>
                <a:lnTo>
                  <a:pt x="574" y="925"/>
                </a:lnTo>
                <a:lnTo>
                  <a:pt x="567" y="929"/>
                </a:lnTo>
                <a:lnTo>
                  <a:pt x="480" y="929"/>
                </a:lnTo>
                <a:lnTo>
                  <a:pt x="472" y="910"/>
                </a:lnTo>
                <a:lnTo>
                  <a:pt x="472" y="920"/>
                </a:lnTo>
                <a:lnTo>
                  <a:pt x="469" y="925"/>
                </a:lnTo>
                <a:lnTo>
                  <a:pt x="461" y="929"/>
                </a:lnTo>
                <a:lnTo>
                  <a:pt x="451" y="931"/>
                </a:lnTo>
                <a:lnTo>
                  <a:pt x="432" y="931"/>
                </a:lnTo>
                <a:lnTo>
                  <a:pt x="417" y="929"/>
                </a:lnTo>
                <a:lnTo>
                  <a:pt x="400" y="925"/>
                </a:lnTo>
                <a:lnTo>
                  <a:pt x="382" y="927"/>
                </a:lnTo>
                <a:lnTo>
                  <a:pt x="350" y="929"/>
                </a:lnTo>
                <a:lnTo>
                  <a:pt x="323" y="929"/>
                </a:lnTo>
                <a:lnTo>
                  <a:pt x="313" y="923"/>
                </a:lnTo>
                <a:lnTo>
                  <a:pt x="309" y="920"/>
                </a:lnTo>
                <a:lnTo>
                  <a:pt x="307" y="914"/>
                </a:lnTo>
                <a:lnTo>
                  <a:pt x="306" y="922"/>
                </a:lnTo>
                <a:lnTo>
                  <a:pt x="302" y="925"/>
                </a:lnTo>
                <a:lnTo>
                  <a:pt x="298" y="927"/>
                </a:lnTo>
                <a:lnTo>
                  <a:pt x="277" y="925"/>
                </a:lnTo>
                <a:lnTo>
                  <a:pt x="234" y="925"/>
                </a:lnTo>
                <a:lnTo>
                  <a:pt x="213" y="929"/>
                </a:lnTo>
                <a:lnTo>
                  <a:pt x="213" y="925"/>
                </a:lnTo>
                <a:lnTo>
                  <a:pt x="211" y="922"/>
                </a:lnTo>
                <a:lnTo>
                  <a:pt x="208" y="920"/>
                </a:lnTo>
                <a:lnTo>
                  <a:pt x="204" y="918"/>
                </a:lnTo>
                <a:lnTo>
                  <a:pt x="200" y="920"/>
                </a:lnTo>
                <a:lnTo>
                  <a:pt x="196" y="922"/>
                </a:lnTo>
                <a:lnTo>
                  <a:pt x="194" y="925"/>
                </a:lnTo>
                <a:lnTo>
                  <a:pt x="194" y="929"/>
                </a:lnTo>
                <a:lnTo>
                  <a:pt x="148" y="929"/>
                </a:lnTo>
                <a:lnTo>
                  <a:pt x="127" y="925"/>
                </a:lnTo>
                <a:lnTo>
                  <a:pt x="104" y="920"/>
                </a:lnTo>
                <a:lnTo>
                  <a:pt x="100" y="912"/>
                </a:lnTo>
                <a:lnTo>
                  <a:pt x="92" y="904"/>
                </a:lnTo>
                <a:lnTo>
                  <a:pt x="83" y="902"/>
                </a:lnTo>
                <a:lnTo>
                  <a:pt x="73" y="904"/>
                </a:lnTo>
                <a:lnTo>
                  <a:pt x="75" y="90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1" name="Freeform 49">
            <a:extLst>
              <a:ext uri="{FF2B5EF4-FFF2-40B4-BE49-F238E27FC236}">
                <a16:creationId xmlns:a16="http://schemas.microsoft.com/office/drawing/2014/main" id="{E1A51F11-CAB4-4C41-BEBC-40A414032FD6}"/>
              </a:ext>
            </a:extLst>
          </p:cNvPr>
          <p:cNvSpPr>
            <a:spLocks/>
          </p:cNvSpPr>
          <p:nvPr/>
        </p:nvSpPr>
        <p:spPr bwMode="auto">
          <a:xfrm>
            <a:off x="3789363" y="4583113"/>
            <a:ext cx="120650" cy="133350"/>
          </a:xfrm>
          <a:custGeom>
            <a:avLst/>
            <a:gdLst>
              <a:gd name="T0" fmla="*/ 60 w 76"/>
              <a:gd name="T1" fmla="*/ 83 h 84"/>
              <a:gd name="T2" fmla="*/ 75 w 76"/>
              <a:gd name="T3" fmla="*/ 70 h 84"/>
              <a:gd name="T4" fmla="*/ 52 w 76"/>
              <a:gd name="T5" fmla="*/ 56 h 84"/>
              <a:gd name="T6" fmla="*/ 33 w 76"/>
              <a:gd name="T7" fmla="*/ 39 h 84"/>
              <a:gd name="T8" fmla="*/ 14 w 76"/>
              <a:gd name="T9" fmla="*/ 22 h 84"/>
              <a:gd name="T10" fmla="*/ 0 w 76"/>
              <a:gd name="T11" fmla="*/ 0 h 84"/>
              <a:gd name="T12" fmla="*/ 2 w 7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6" h="84">
                <a:moveTo>
                  <a:pt x="60" y="83"/>
                </a:moveTo>
                <a:lnTo>
                  <a:pt x="75" y="70"/>
                </a:lnTo>
                <a:lnTo>
                  <a:pt x="52" y="56"/>
                </a:lnTo>
                <a:lnTo>
                  <a:pt x="33" y="39"/>
                </a:lnTo>
                <a:lnTo>
                  <a:pt x="14" y="22"/>
                </a:lnTo>
                <a:lnTo>
                  <a:pt x="0" y="0"/>
                </a:lnTo>
                <a:lnTo>
                  <a:pt x="2"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2" name="Freeform 50">
            <a:extLst>
              <a:ext uri="{FF2B5EF4-FFF2-40B4-BE49-F238E27FC236}">
                <a16:creationId xmlns:a16="http://schemas.microsoft.com/office/drawing/2014/main" id="{382ECE89-9744-469F-95E6-52A2506552A8}"/>
              </a:ext>
            </a:extLst>
          </p:cNvPr>
          <p:cNvSpPr>
            <a:spLocks/>
          </p:cNvSpPr>
          <p:nvPr/>
        </p:nvSpPr>
        <p:spPr bwMode="auto">
          <a:xfrm>
            <a:off x="5053013" y="3309938"/>
            <a:ext cx="114300" cy="114300"/>
          </a:xfrm>
          <a:custGeom>
            <a:avLst/>
            <a:gdLst>
              <a:gd name="T0" fmla="*/ 13 w 72"/>
              <a:gd name="T1" fmla="*/ 0 h 72"/>
              <a:gd name="T2" fmla="*/ 15 w 72"/>
              <a:gd name="T3" fmla="*/ 18 h 72"/>
              <a:gd name="T4" fmla="*/ 15 w 72"/>
              <a:gd name="T5" fmla="*/ 33 h 72"/>
              <a:gd name="T6" fmla="*/ 9 w 72"/>
              <a:gd name="T7" fmla="*/ 48 h 72"/>
              <a:gd name="T8" fmla="*/ 0 w 72"/>
              <a:gd name="T9" fmla="*/ 62 h 72"/>
              <a:gd name="T10" fmla="*/ 17 w 72"/>
              <a:gd name="T11" fmla="*/ 62 h 72"/>
              <a:gd name="T12" fmla="*/ 34 w 72"/>
              <a:gd name="T13" fmla="*/ 64 h 72"/>
              <a:gd name="T14" fmla="*/ 52 w 72"/>
              <a:gd name="T15" fmla="*/ 66 h 72"/>
              <a:gd name="T16" fmla="*/ 69 w 72"/>
              <a:gd name="T17" fmla="*/ 71 h 72"/>
              <a:gd name="T18" fmla="*/ 71 w 72"/>
              <a:gd name="T1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13" y="0"/>
                </a:moveTo>
                <a:lnTo>
                  <a:pt x="15" y="18"/>
                </a:lnTo>
                <a:lnTo>
                  <a:pt x="15" y="33"/>
                </a:lnTo>
                <a:lnTo>
                  <a:pt x="9" y="48"/>
                </a:lnTo>
                <a:lnTo>
                  <a:pt x="0" y="62"/>
                </a:lnTo>
                <a:lnTo>
                  <a:pt x="17" y="62"/>
                </a:lnTo>
                <a:lnTo>
                  <a:pt x="34" y="64"/>
                </a:lnTo>
                <a:lnTo>
                  <a:pt x="52" y="66"/>
                </a:lnTo>
                <a:lnTo>
                  <a:pt x="69" y="71"/>
                </a:lnTo>
                <a:lnTo>
                  <a:pt x="71" y="71"/>
                </a:lnTo>
              </a:path>
            </a:pathLst>
          </a:custGeom>
          <a:noFill/>
          <a:ln w="12699"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3" name="Freeform 51">
            <a:extLst>
              <a:ext uri="{FF2B5EF4-FFF2-40B4-BE49-F238E27FC236}">
                <a16:creationId xmlns:a16="http://schemas.microsoft.com/office/drawing/2014/main" id="{03A876D4-FE84-4D89-B8E3-7F46F76306C0}"/>
              </a:ext>
            </a:extLst>
          </p:cNvPr>
          <p:cNvSpPr>
            <a:spLocks/>
          </p:cNvSpPr>
          <p:nvPr/>
        </p:nvSpPr>
        <p:spPr bwMode="auto">
          <a:xfrm>
            <a:off x="5549900" y="3325813"/>
            <a:ext cx="217488" cy="87312"/>
          </a:xfrm>
          <a:custGeom>
            <a:avLst/>
            <a:gdLst>
              <a:gd name="T0" fmla="*/ 0 w 137"/>
              <a:gd name="T1" fmla="*/ 0 h 55"/>
              <a:gd name="T2" fmla="*/ 28 w 137"/>
              <a:gd name="T3" fmla="*/ 8 h 55"/>
              <a:gd name="T4" fmla="*/ 55 w 137"/>
              <a:gd name="T5" fmla="*/ 17 h 55"/>
              <a:gd name="T6" fmla="*/ 69 w 137"/>
              <a:gd name="T7" fmla="*/ 25 h 55"/>
              <a:gd name="T8" fmla="*/ 80 w 137"/>
              <a:gd name="T9" fmla="*/ 33 h 55"/>
              <a:gd name="T10" fmla="*/ 94 w 137"/>
              <a:gd name="T11" fmla="*/ 42 h 55"/>
              <a:gd name="T12" fmla="*/ 103 w 137"/>
              <a:gd name="T13" fmla="*/ 54 h 55"/>
              <a:gd name="T14" fmla="*/ 117 w 137"/>
              <a:gd name="T15" fmla="*/ 40 h 55"/>
              <a:gd name="T16" fmla="*/ 124 w 137"/>
              <a:gd name="T17" fmla="*/ 36 h 55"/>
              <a:gd name="T18" fmla="*/ 134 w 137"/>
              <a:gd name="T19" fmla="*/ 33 h 55"/>
              <a:gd name="T20" fmla="*/ 136 w 137"/>
              <a:gd name="T2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55">
                <a:moveTo>
                  <a:pt x="0" y="0"/>
                </a:moveTo>
                <a:lnTo>
                  <a:pt x="28" y="8"/>
                </a:lnTo>
                <a:lnTo>
                  <a:pt x="55" y="17"/>
                </a:lnTo>
                <a:lnTo>
                  <a:pt x="69" y="25"/>
                </a:lnTo>
                <a:lnTo>
                  <a:pt x="80" y="33"/>
                </a:lnTo>
                <a:lnTo>
                  <a:pt x="94" y="42"/>
                </a:lnTo>
                <a:lnTo>
                  <a:pt x="103" y="54"/>
                </a:lnTo>
                <a:lnTo>
                  <a:pt x="117" y="40"/>
                </a:lnTo>
                <a:lnTo>
                  <a:pt x="124" y="36"/>
                </a:lnTo>
                <a:lnTo>
                  <a:pt x="134" y="33"/>
                </a:lnTo>
                <a:lnTo>
                  <a:pt x="136" y="33"/>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4" name="Freeform 52">
            <a:extLst>
              <a:ext uri="{FF2B5EF4-FFF2-40B4-BE49-F238E27FC236}">
                <a16:creationId xmlns:a16="http://schemas.microsoft.com/office/drawing/2014/main" id="{B6959C12-39E0-46B5-9BDE-E3ACACBB5E65}"/>
              </a:ext>
            </a:extLst>
          </p:cNvPr>
          <p:cNvSpPr>
            <a:spLocks/>
          </p:cNvSpPr>
          <p:nvPr/>
        </p:nvSpPr>
        <p:spPr bwMode="auto">
          <a:xfrm>
            <a:off x="5670550" y="3495675"/>
            <a:ext cx="44450" cy="4763"/>
          </a:xfrm>
          <a:custGeom>
            <a:avLst/>
            <a:gdLst>
              <a:gd name="T0" fmla="*/ 0 w 28"/>
              <a:gd name="T1" fmla="*/ 0 h 3"/>
              <a:gd name="T2" fmla="*/ 12 w 28"/>
              <a:gd name="T3" fmla="*/ 2 h 3"/>
              <a:gd name="T4" fmla="*/ 25 w 28"/>
              <a:gd name="T5" fmla="*/ 2 h 3"/>
              <a:gd name="T6" fmla="*/ 27 w 28"/>
              <a:gd name="T7" fmla="*/ 2 h 3"/>
            </a:gdLst>
            <a:ahLst/>
            <a:cxnLst>
              <a:cxn ang="0">
                <a:pos x="T0" y="T1"/>
              </a:cxn>
              <a:cxn ang="0">
                <a:pos x="T2" y="T3"/>
              </a:cxn>
              <a:cxn ang="0">
                <a:pos x="T4" y="T5"/>
              </a:cxn>
              <a:cxn ang="0">
                <a:pos x="T6" y="T7"/>
              </a:cxn>
            </a:cxnLst>
            <a:rect l="0" t="0" r="r" b="b"/>
            <a:pathLst>
              <a:path w="28" h="3">
                <a:moveTo>
                  <a:pt x="0" y="0"/>
                </a:moveTo>
                <a:lnTo>
                  <a:pt x="12" y="2"/>
                </a:lnTo>
                <a:lnTo>
                  <a:pt x="25" y="2"/>
                </a:lnTo>
                <a:lnTo>
                  <a:pt x="27" y="2"/>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5" name="Freeform 53">
            <a:extLst>
              <a:ext uri="{FF2B5EF4-FFF2-40B4-BE49-F238E27FC236}">
                <a16:creationId xmlns:a16="http://schemas.microsoft.com/office/drawing/2014/main" id="{11314343-009B-4C31-93C5-52202A26FDDF}"/>
              </a:ext>
            </a:extLst>
          </p:cNvPr>
          <p:cNvSpPr>
            <a:spLocks/>
          </p:cNvSpPr>
          <p:nvPr/>
        </p:nvSpPr>
        <p:spPr bwMode="auto">
          <a:xfrm>
            <a:off x="5670550" y="3922713"/>
            <a:ext cx="57150" cy="25400"/>
          </a:xfrm>
          <a:custGeom>
            <a:avLst/>
            <a:gdLst>
              <a:gd name="T0" fmla="*/ 0 w 36"/>
              <a:gd name="T1" fmla="*/ 0 h 16"/>
              <a:gd name="T2" fmla="*/ 33 w 36"/>
              <a:gd name="T3" fmla="*/ 15 h 16"/>
              <a:gd name="T4" fmla="*/ 35 w 36"/>
              <a:gd name="T5" fmla="*/ 15 h 16"/>
            </a:gdLst>
            <a:ahLst/>
            <a:cxnLst>
              <a:cxn ang="0">
                <a:pos x="T0" y="T1"/>
              </a:cxn>
              <a:cxn ang="0">
                <a:pos x="T2" y="T3"/>
              </a:cxn>
              <a:cxn ang="0">
                <a:pos x="T4" y="T5"/>
              </a:cxn>
            </a:cxnLst>
            <a:rect l="0" t="0" r="r" b="b"/>
            <a:pathLst>
              <a:path w="36" h="16">
                <a:moveTo>
                  <a:pt x="0" y="0"/>
                </a:moveTo>
                <a:lnTo>
                  <a:pt x="33" y="15"/>
                </a:lnTo>
                <a:lnTo>
                  <a:pt x="35" y="15"/>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59446" name="Rectangle 54">
            <a:extLst>
              <a:ext uri="{FF2B5EF4-FFF2-40B4-BE49-F238E27FC236}">
                <a16:creationId xmlns:a16="http://schemas.microsoft.com/office/drawing/2014/main" id="{FA78E25F-112C-4C07-8A01-DAB6643361B9}"/>
              </a:ext>
            </a:extLst>
          </p:cNvPr>
          <p:cNvSpPr>
            <a:spLocks noChangeArrowheads="1"/>
          </p:cNvSpPr>
          <p:nvPr/>
        </p:nvSpPr>
        <p:spPr bwMode="auto">
          <a:xfrm>
            <a:off x="4038600" y="3556000"/>
            <a:ext cx="517525" cy="280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Prix</a:t>
            </a:r>
          </a:p>
        </p:txBody>
      </p:sp>
      <p:sp>
        <p:nvSpPr>
          <p:cNvPr id="59447" name="Rectangle 55">
            <a:extLst>
              <a:ext uri="{FF2B5EF4-FFF2-40B4-BE49-F238E27FC236}">
                <a16:creationId xmlns:a16="http://schemas.microsoft.com/office/drawing/2014/main" id="{685C6711-0DBF-4180-817B-EDB87B2BC5A1}"/>
              </a:ext>
            </a:extLst>
          </p:cNvPr>
          <p:cNvSpPr>
            <a:spLocks noChangeArrowheads="1"/>
          </p:cNvSpPr>
          <p:nvPr/>
        </p:nvSpPr>
        <p:spPr bwMode="auto">
          <a:xfrm>
            <a:off x="4038600" y="3725863"/>
            <a:ext cx="604838"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Délai</a:t>
            </a:r>
          </a:p>
        </p:txBody>
      </p:sp>
      <p:sp>
        <p:nvSpPr>
          <p:cNvPr id="59448" name="Rectangle 56">
            <a:extLst>
              <a:ext uri="{FF2B5EF4-FFF2-40B4-BE49-F238E27FC236}">
                <a16:creationId xmlns:a16="http://schemas.microsoft.com/office/drawing/2014/main" id="{1845B9D4-7DC9-4369-9702-BB1DF17E9C3A}"/>
              </a:ext>
            </a:extLst>
          </p:cNvPr>
          <p:cNvSpPr>
            <a:spLocks noChangeArrowheads="1"/>
          </p:cNvSpPr>
          <p:nvPr/>
        </p:nvSpPr>
        <p:spPr bwMode="auto">
          <a:xfrm>
            <a:off x="4038600" y="3897313"/>
            <a:ext cx="1470025"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Qualité relation</a:t>
            </a:r>
          </a:p>
        </p:txBody>
      </p:sp>
      <p:sp>
        <p:nvSpPr>
          <p:cNvPr id="59449" name="Rectangle 57">
            <a:extLst>
              <a:ext uri="{FF2B5EF4-FFF2-40B4-BE49-F238E27FC236}">
                <a16:creationId xmlns:a16="http://schemas.microsoft.com/office/drawing/2014/main" id="{2BB6086F-4980-4A45-BBBD-1614F26E5D9E}"/>
              </a:ext>
            </a:extLst>
          </p:cNvPr>
          <p:cNvSpPr>
            <a:spLocks noChangeArrowheads="1"/>
          </p:cNvSpPr>
          <p:nvPr/>
        </p:nvSpPr>
        <p:spPr bwMode="auto">
          <a:xfrm>
            <a:off x="4038600" y="4070350"/>
            <a:ext cx="2065338" cy="280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Amplitude d'ouverture</a:t>
            </a:r>
          </a:p>
        </p:txBody>
      </p:sp>
      <p:sp>
        <p:nvSpPr>
          <p:cNvPr id="59450" name="Rectangle 58">
            <a:extLst>
              <a:ext uri="{FF2B5EF4-FFF2-40B4-BE49-F238E27FC236}">
                <a16:creationId xmlns:a16="http://schemas.microsoft.com/office/drawing/2014/main" id="{1525760C-54CC-4E65-B5B5-7B1081536A67}"/>
              </a:ext>
            </a:extLst>
          </p:cNvPr>
          <p:cNvSpPr>
            <a:spLocks noChangeArrowheads="1"/>
          </p:cNvSpPr>
          <p:nvPr/>
        </p:nvSpPr>
        <p:spPr bwMode="auto">
          <a:xfrm>
            <a:off x="4038600" y="4240213"/>
            <a:ext cx="1441450"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Densité réseau</a:t>
            </a:r>
          </a:p>
        </p:txBody>
      </p:sp>
      <p:sp>
        <p:nvSpPr>
          <p:cNvPr id="59451" name="Rectangle 59">
            <a:extLst>
              <a:ext uri="{FF2B5EF4-FFF2-40B4-BE49-F238E27FC236}">
                <a16:creationId xmlns:a16="http://schemas.microsoft.com/office/drawing/2014/main" id="{45EDF0DF-E6AD-486E-902A-AC3E4B7A73D9}"/>
              </a:ext>
            </a:extLst>
          </p:cNvPr>
          <p:cNvSpPr>
            <a:spLocks noChangeArrowheads="1"/>
          </p:cNvSpPr>
          <p:nvPr/>
        </p:nvSpPr>
        <p:spPr bwMode="auto">
          <a:xfrm>
            <a:off x="4038600" y="4411663"/>
            <a:ext cx="833438"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Gamme</a:t>
            </a:r>
          </a:p>
        </p:txBody>
      </p:sp>
      <p:sp>
        <p:nvSpPr>
          <p:cNvPr id="59452" name="Text Box 60">
            <a:extLst>
              <a:ext uri="{FF2B5EF4-FFF2-40B4-BE49-F238E27FC236}">
                <a16:creationId xmlns:a16="http://schemas.microsoft.com/office/drawing/2014/main" id="{97A95A26-543C-40F2-9837-970E5995C147}"/>
              </a:ext>
            </a:extLst>
          </p:cNvPr>
          <p:cNvSpPr txBox="1">
            <a:spLocks noChangeArrowheads="1"/>
          </p:cNvSpPr>
          <p:nvPr/>
        </p:nvSpPr>
        <p:spPr bwMode="auto">
          <a:xfrm>
            <a:off x="4403725" y="2878138"/>
            <a:ext cx="996950"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Contrat</a:t>
            </a:r>
          </a:p>
        </p:txBody>
      </p:sp>
      <p:sp>
        <p:nvSpPr>
          <p:cNvPr id="59453" name="AutoShape 61">
            <a:extLst>
              <a:ext uri="{FF2B5EF4-FFF2-40B4-BE49-F238E27FC236}">
                <a16:creationId xmlns:a16="http://schemas.microsoft.com/office/drawing/2014/main" id="{76E289AC-3516-4204-BEA9-3CE86846DCDD}"/>
              </a:ext>
            </a:extLst>
          </p:cNvPr>
          <p:cNvSpPr>
            <a:spLocks noChangeArrowheads="1"/>
          </p:cNvSpPr>
          <p:nvPr/>
        </p:nvSpPr>
        <p:spPr bwMode="auto">
          <a:xfrm>
            <a:off x="3124200" y="3962400"/>
            <a:ext cx="533400" cy="381000"/>
          </a:xfrm>
          <a:prstGeom prst="rightArrow">
            <a:avLst>
              <a:gd name="adj1" fmla="val 50000"/>
              <a:gd name="adj2" fmla="val 35000"/>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9454" name="AutoShape 62">
            <a:extLst>
              <a:ext uri="{FF2B5EF4-FFF2-40B4-BE49-F238E27FC236}">
                <a16:creationId xmlns:a16="http://schemas.microsoft.com/office/drawing/2014/main" id="{D37D45C9-7458-4C46-96E7-43A53D35135D}"/>
              </a:ext>
            </a:extLst>
          </p:cNvPr>
          <p:cNvSpPr>
            <a:spLocks noChangeArrowheads="1"/>
          </p:cNvSpPr>
          <p:nvPr/>
        </p:nvSpPr>
        <p:spPr bwMode="auto">
          <a:xfrm>
            <a:off x="6477000" y="3962400"/>
            <a:ext cx="533400" cy="381000"/>
          </a:xfrm>
          <a:prstGeom prst="rightArrow">
            <a:avLst>
              <a:gd name="adj1" fmla="val 50000"/>
              <a:gd name="adj2" fmla="val 35000"/>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 name="Espace réservé du numéro de diapositive 1">
            <a:extLst>
              <a:ext uri="{FF2B5EF4-FFF2-40B4-BE49-F238E27FC236}">
                <a16:creationId xmlns:a16="http://schemas.microsoft.com/office/drawing/2014/main" id="{BAD2177C-D80B-4FD6-9A08-7446C858C410}"/>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12</a:t>
            </a:fld>
            <a:endParaRPr lang="fr-FR" dirty="0"/>
          </a:p>
        </p:txBody>
      </p:sp>
      <p:pic>
        <p:nvPicPr>
          <p:cNvPr id="3" name="Image 2">
            <a:extLst>
              <a:ext uri="{FF2B5EF4-FFF2-40B4-BE49-F238E27FC236}">
                <a16:creationId xmlns:a16="http://schemas.microsoft.com/office/drawing/2014/main" id="{F2446979-B9E5-4504-8BE6-9E0BE6788392}"/>
              </a:ext>
            </a:extLst>
          </p:cNvPr>
          <p:cNvPicPr>
            <a:picLocks noChangeAspect="1"/>
          </p:cNvPicPr>
          <p:nvPr/>
        </p:nvPicPr>
        <p:blipFill>
          <a:blip r:embed="rId3"/>
          <a:stretch>
            <a:fillRect/>
          </a:stretch>
        </p:blipFill>
        <p:spPr>
          <a:xfrm>
            <a:off x="3221038" y="5408391"/>
            <a:ext cx="2807061" cy="128949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C29AE6B-CFED-424C-9D13-7D009D6514FC}"/>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 contrat de service (2)</a:t>
            </a:r>
          </a:p>
        </p:txBody>
      </p:sp>
      <p:sp>
        <p:nvSpPr>
          <p:cNvPr id="59395" name="Rectangle 3">
            <a:extLst>
              <a:ext uri="{FF2B5EF4-FFF2-40B4-BE49-F238E27FC236}">
                <a16:creationId xmlns:a16="http://schemas.microsoft.com/office/drawing/2014/main" id="{559BD8F1-D8F3-49F0-8C99-5972B0E3818C}"/>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 fournisseur et le client sont liés par un contrat comportant plusieurs rubriques</a:t>
            </a:r>
          </a:p>
        </p:txBody>
      </p:sp>
      <p:sp>
        <p:nvSpPr>
          <p:cNvPr id="63" name="Freeform 47">
            <a:extLst>
              <a:ext uri="{FF2B5EF4-FFF2-40B4-BE49-F238E27FC236}">
                <a16:creationId xmlns:a16="http://schemas.microsoft.com/office/drawing/2014/main" id="{862B493D-ED5C-409C-9D73-D97FBAD9E747}"/>
              </a:ext>
            </a:extLst>
          </p:cNvPr>
          <p:cNvSpPr>
            <a:spLocks/>
          </p:cNvSpPr>
          <p:nvPr>
            <p:custDataLst>
              <p:tags r:id="rId1"/>
            </p:custDataLst>
          </p:nvPr>
        </p:nvSpPr>
        <p:spPr bwMode="auto">
          <a:xfrm>
            <a:off x="3746500" y="3306763"/>
            <a:ext cx="2578100" cy="1470025"/>
          </a:xfrm>
          <a:custGeom>
            <a:avLst/>
            <a:gdLst>
              <a:gd name="T0" fmla="*/ 39 w 1341"/>
              <a:gd name="T1" fmla="*/ 852 h 926"/>
              <a:gd name="T2" fmla="*/ 31 w 1341"/>
              <a:gd name="T3" fmla="*/ 702 h 926"/>
              <a:gd name="T4" fmla="*/ 46 w 1341"/>
              <a:gd name="T5" fmla="*/ 658 h 926"/>
              <a:gd name="T6" fmla="*/ 108 w 1341"/>
              <a:gd name="T7" fmla="*/ 632 h 926"/>
              <a:gd name="T8" fmla="*/ 54 w 1341"/>
              <a:gd name="T9" fmla="*/ 634 h 926"/>
              <a:gd name="T10" fmla="*/ 37 w 1341"/>
              <a:gd name="T11" fmla="*/ 553 h 926"/>
              <a:gd name="T12" fmla="*/ 29 w 1341"/>
              <a:gd name="T13" fmla="*/ 414 h 926"/>
              <a:gd name="T14" fmla="*/ 44 w 1341"/>
              <a:gd name="T15" fmla="*/ 402 h 926"/>
              <a:gd name="T16" fmla="*/ 58 w 1341"/>
              <a:gd name="T17" fmla="*/ 400 h 926"/>
              <a:gd name="T18" fmla="*/ 35 w 1341"/>
              <a:gd name="T19" fmla="*/ 290 h 926"/>
              <a:gd name="T20" fmla="*/ 12 w 1341"/>
              <a:gd name="T21" fmla="*/ 62 h 926"/>
              <a:gd name="T22" fmla="*/ 89 w 1341"/>
              <a:gd name="T23" fmla="*/ 2 h 926"/>
              <a:gd name="T24" fmla="*/ 168 w 1341"/>
              <a:gd name="T25" fmla="*/ 27 h 926"/>
              <a:gd name="T26" fmla="*/ 212 w 1341"/>
              <a:gd name="T27" fmla="*/ 10 h 926"/>
              <a:gd name="T28" fmla="*/ 291 w 1341"/>
              <a:gd name="T29" fmla="*/ 12 h 926"/>
              <a:gd name="T30" fmla="*/ 351 w 1341"/>
              <a:gd name="T31" fmla="*/ 20 h 926"/>
              <a:gd name="T32" fmla="*/ 419 w 1341"/>
              <a:gd name="T33" fmla="*/ 18 h 926"/>
              <a:gd name="T34" fmla="*/ 434 w 1341"/>
              <a:gd name="T35" fmla="*/ 37 h 926"/>
              <a:gd name="T36" fmla="*/ 474 w 1341"/>
              <a:gd name="T37" fmla="*/ 12 h 926"/>
              <a:gd name="T38" fmla="*/ 560 w 1341"/>
              <a:gd name="T39" fmla="*/ 86 h 926"/>
              <a:gd name="T40" fmla="*/ 612 w 1341"/>
              <a:gd name="T41" fmla="*/ 66 h 926"/>
              <a:gd name="T42" fmla="*/ 635 w 1341"/>
              <a:gd name="T43" fmla="*/ 88 h 926"/>
              <a:gd name="T44" fmla="*/ 640 w 1341"/>
              <a:gd name="T45" fmla="*/ 37 h 926"/>
              <a:gd name="T46" fmla="*/ 721 w 1341"/>
              <a:gd name="T47" fmla="*/ 2 h 926"/>
              <a:gd name="T48" fmla="*/ 887 w 1341"/>
              <a:gd name="T49" fmla="*/ 10 h 926"/>
              <a:gd name="T50" fmla="*/ 935 w 1341"/>
              <a:gd name="T51" fmla="*/ 33 h 926"/>
              <a:gd name="T52" fmla="*/ 1004 w 1341"/>
              <a:gd name="T53" fmla="*/ 25 h 926"/>
              <a:gd name="T54" fmla="*/ 1238 w 1341"/>
              <a:gd name="T55" fmla="*/ 12 h 926"/>
              <a:gd name="T56" fmla="*/ 1336 w 1341"/>
              <a:gd name="T57" fmla="*/ 45 h 926"/>
              <a:gd name="T58" fmla="*/ 1311 w 1341"/>
              <a:gd name="T59" fmla="*/ 113 h 926"/>
              <a:gd name="T60" fmla="*/ 1319 w 1341"/>
              <a:gd name="T61" fmla="*/ 186 h 926"/>
              <a:gd name="T62" fmla="*/ 1326 w 1341"/>
              <a:gd name="T63" fmla="*/ 359 h 926"/>
              <a:gd name="T64" fmla="*/ 1330 w 1341"/>
              <a:gd name="T65" fmla="*/ 410 h 926"/>
              <a:gd name="T66" fmla="*/ 1324 w 1341"/>
              <a:gd name="T67" fmla="*/ 603 h 926"/>
              <a:gd name="T68" fmla="*/ 1328 w 1341"/>
              <a:gd name="T69" fmla="*/ 769 h 926"/>
              <a:gd name="T70" fmla="*/ 1315 w 1341"/>
              <a:gd name="T71" fmla="*/ 824 h 926"/>
              <a:gd name="T72" fmla="*/ 1332 w 1341"/>
              <a:gd name="T73" fmla="*/ 860 h 926"/>
              <a:gd name="T74" fmla="*/ 1307 w 1341"/>
              <a:gd name="T75" fmla="*/ 894 h 926"/>
              <a:gd name="T76" fmla="*/ 1286 w 1341"/>
              <a:gd name="T77" fmla="*/ 885 h 926"/>
              <a:gd name="T78" fmla="*/ 1290 w 1341"/>
              <a:gd name="T79" fmla="*/ 925 h 926"/>
              <a:gd name="T80" fmla="*/ 1259 w 1341"/>
              <a:gd name="T81" fmla="*/ 914 h 926"/>
              <a:gd name="T82" fmla="*/ 1143 w 1341"/>
              <a:gd name="T83" fmla="*/ 917 h 926"/>
              <a:gd name="T84" fmla="*/ 1036 w 1341"/>
              <a:gd name="T85" fmla="*/ 900 h 926"/>
              <a:gd name="T86" fmla="*/ 1014 w 1341"/>
              <a:gd name="T87" fmla="*/ 912 h 926"/>
              <a:gd name="T88" fmla="*/ 806 w 1341"/>
              <a:gd name="T89" fmla="*/ 916 h 926"/>
              <a:gd name="T90" fmla="*/ 782 w 1341"/>
              <a:gd name="T91" fmla="*/ 896 h 926"/>
              <a:gd name="T92" fmla="*/ 759 w 1341"/>
              <a:gd name="T93" fmla="*/ 910 h 926"/>
              <a:gd name="T94" fmla="*/ 738 w 1341"/>
              <a:gd name="T95" fmla="*/ 919 h 926"/>
              <a:gd name="T96" fmla="*/ 648 w 1341"/>
              <a:gd name="T97" fmla="*/ 921 h 926"/>
              <a:gd name="T98" fmla="*/ 629 w 1341"/>
              <a:gd name="T99" fmla="*/ 910 h 926"/>
              <a:gd name="T100" fmla="*/ 581 w 1341"/>
              <a:gd name="T101" fmla="*/ 893 h 926"/>
              <a:gd name="T102" fmla="*/ 564 w 1341"/>
              <a:gd name="T103" fmla="*/ 881 h 926"/>
              <a:gd name="T104" fmla="*/ 571 w 1341"/>
              <a:gd name="T105" fmla="*/ 908 h 926"/>
              <a:gd name="T106" fmla="*/ 478 w 1341"/>
              <a:gd name="T107" fmla="*/ 923 h 926"/>
              <a:gd name="T108" fmla="*/ 449 w 1341"/>
              <a:gd name="T109" fmla="*/ 925 h 926"/>
              <a:gd name="T110" fmla="*/ 348 w 1341"/>
              <a:gd name="T111" fmla="*/ 923 h 926"/>
              <a:gd name="T112" fmla="*/ 305 w 1341"/>
              <a:gd name="T113" fmla="*/ 916 h 926"/>
              <a:gd name="T114" fmla="*/ 212 w 1341"/>
              <a:gd name="T115" fmla="*/ 923 h 926"/>
              <a:gd name="T116" fmla="*/ 199 w 1341"/>
              <a:gd name="T117" fmla="*/ 914 h 926"/>
              <a:gd name="T118" fmla="*/ 126 w 1341"/>
              <a:gd name="T119" fmla="*/ 919 h 926"/>
              <a:gd name="T120" fmla="*/ 73 w 1341"/>
              <a:gd name="T121" fmla="*/ 8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1" h="926">
                <a:moveTo>
                  <a:pt x="73" y="898"/>
                </a:moveTo>
                <a:lnTo>
                  <a:pt x="62" y="889"/>
                </a:lnTo>
                <a:lnTo>
                  <a:pt x="54" y="877"/>
                </a:lnTo>
                <a:lnTo>
                  <a:pt x="44" y="866"/>
                </a:lnTo>
                <a:lnTo>
                  <a:pt x="39" y="852"/>
                </a:lnTo>
                <a:lnTo>
                  <a:pt x="29" y="824"/>
                </a:lnTo>
                <a:lnTo>
                  <a:pt x="25" y="796"/>
                </a:lnTo>
                <a:lnTo>
                  <a:pt x="25" y="763"/>
                </a:lnTo>
                <a:lnTo>
                  <a:pt x="27" y="732"/>
                </a:lnTo>
                <a:lnTo>
                  <a:pt x="31" y="702"/>
                </a:lnTo>
                <a:lnTo>
                  <a:pt x="37" y="676"/>
                </a:lnTo>
                <a:lnTo>
                  <a:pt x="37" y="668"/>
                </a:lnTo>
                <a:lnTo>
                  <a:pt x="41" y="664"/>
                </a:lnTo>
                <a:lnTo>
                  <a:pt x="43" y="660"/>
                </a:lnTo>
                <a:lnTo>
                  <a:pt x="46" y="658"/>
                </a:lnTo>
                <a:lnTo>
                  <a:pt x="56" y="657"/>
                </a:lnTo>
                <a:lnTo>
                  <a:pt x="75" y="657"/>
                </a:lnTo>
                <a:lnTo>
                  <a:pt x="87" y="653"/>
                </a:lnTo>
                <a:lnTo>
                  <a:pt x="96" y="645"/>
                </a:lnTo>
                <a:lnTo>
                  <a:pt x="108" y="632"/>
                </a:lnTo>
                <a:lnTo>
                  <a:pt x="92" y="639"/>
                </a:lnTo>
                <a:lnTo>
                  <a:pt x="81" y="641"/>
                </a:lnTo>
                <a:lnTo>
                  <a:pt x="71" y="641"/>
                </a:lnTo>
                <a:lnTo>
                  <a:pt x="62" y="639"/>
                </a:lnTo>
                <a:lnTo>
                  <a:pt x="54" y="634"/>
                </a:lnTo>
                <a:lnTo>
                  <a:pt x="50" y="626"/>
                </a:lnTo>
                <a:lnTo>
                  <a:pt x="44" y="616"/>
                </a:lnTo>
                <a:lnTo>
                  <a:pt x="43" y="605"/>
                </a:lnTo>
                <a:lnTo>
                  <a:pt x="39" y="580"/>
                </a:lnTo>
                <a:lnTo>
                  <a:pt x="37" y="553"/>
                </a:lnTo>
                <a:lnTo>
                  <a:pt x="39" y="508"/>
                </a:lnTo>
                <a:lnTo>
                  <a:pt x="39" y="485"/>
                </a:lnTo>
                <a:lnTo>
                  <a:pt x="37" y="464"/>
                </a:lnTo>
                <a:lnTo>
                  <a:pt x="33" y="431"/>
                </a:lnTo>
                <a:lnTo>
                  <a:pt x="29" y="414"/>
                </a:lnTo>
                <a:lnTo>
                  <a:pt x="31" y="408"/>
                </a:lnTo>
                <a:lnTo>
                  <a:pt x="31" y="404"/>
                </a:lnTo>
                <a:lnTo>
                  <a:pt x="33" y="404"/>
                </a:lnTo>
                <a:lnTo>
                  <a:pt x="41" y="402"/>
                </a:lnTo>
                <a:lnTo>
                  <a:pt x="44" y="402"/>
                </a:lnTo>
                <a:lnTo>
                  <a:pt x="54" y="404"/>
                </a:lnTo>
                <a:lnTo>
                  <a:pt x="62" y="406"/>
                </a:lnTo>
                <a:lnTo>
                  <a:pt x="66" y="406"/>
                </a:lnTo>
                <a:lnTo>
                  <a:pt x="71" y="404"/>
                </a:lnTo>
                <a:lnTo>
                  <a:pt x="58" y="400"/>
                </a:lnTo>
                <a:lnTo>
                  <a:pt x="48" y="397"/>
                </a:lnTo>
                <a:lnTo>
                  <a:pt x="39" y="389"/>
                </a:lnTo>
                <a:lnTo>
                  <a:pt x="31" y="380"/>
                </a:lnTo>
                <a:lnTo>
                  <a:pt x="33" y="336"/>
                </a:lnTo>
                <a:lnTo>
                  <a:pt x="35" y="290"/>
                </a:lnTo>
                <a:lnTo>
                  <a:pt x="35" y="244"/>
                </a:lnTo>
                <a:lnTo>
                  <a:pt x="33" y="197"/>
                </a:lnTo>
                <a:lnTo>
                  <a:pt x="27" y="151"/>
                </a:lnTo>
                <a:lnTo>
                  <a:pt x="20" y="107"/>
                </a:lnTo>
                <a:lnTo>
                  <a:pt x="12" y="62"/>
                </a:lnTo>
                <a:lnTo>
                  <a:pt x="0" y="18"/>
                </a:lnTo>
                <a:lnTo>
                  <a:pt x="18" y="16"/>
                </a:lnTo>
                <a:lnTo>
                  <a:pt x="35" y="16"/>
                </a:lnTo>
                <a:lnTo>
                  <a:pt x="69" y="6"/>
                </a:lnTo>
                <a:lnTo>
                  <a:pt x="89" y="2"/>
                </a:lnTo>
                <a:lnTo>
                  <a:pt x="120" y="2"/>
                </a:lnTo>
                <a:lnTo>
                  <a:pt x="138" y="4"/>
                </a:lnTo>
                <a:lnTo>
                  <a:pt x="145" y="6"/>
                </a:lnTo>
                <a:lnTo>
                  <a:pt x="162" y="23"/>
                </a:lnTo>
                <a:lnTo>
                  <a:pt x="168" y="27"/>
                </a:lnTo>
                <a:lnTo>
                  <a:pt x="174" y="29"/>
                </a:lnTo>
                <a:lnTo>
                  <a:pt x="180" y="29"/>
                </a:lnTo>
                <a:lnTo>
                  <a:pt x="186" y="25"/>
                </a:lnTo>
                <a:lnTo>
                  <a:pt x="197" y="16"/>
                </a:lnTo>
                <a:lnTo>
                  <a:pt x="212" y="10"/>
                </a:lnTo>
                <a:lnTo>
                  <a:pt x="228" y="6"/>
                </a:lnTo>
                <a:lnTo>
                  <a:pt x="243" y="2"/>
                </a:lnTo>
                <a:lnTo>
                  <a:pt x="260" y="2"/>
                </a:lnTo>
                <a:lnTo>
                  <a:pt x="276" y="4"/>
                </a:lnTo>
                <a:lnTo>
                  <a:pt x="291" y="12"/>
                </a:lnTo>
                <a:lnTo>
                  <a:pt x="305" y="21"/>
                </a:lnTo>
                <a:lnTo>
                  <a:pt x="312" y="25"/>
                </a:lnTo>
                <a:lnTo>
                  <a:pt x="324" y="25"/>
                </a:lnTo>
                <a:lnTo>
                  <a:pt x="336" y="23"/>
                </a:lnTo>
                <a:lnTo>
                  <a:pt x="351" y="20"/>
                </a:lnTo>
                <a:lnTo>
                  <a:pt x="386" y="8"/>
                </a:lnTo>
                <a:lnTo>
                  <a:pt x="403" y="4"/>
                </a:lnTo>
                <a:lnTo>
                  <a:pt x="409" y="2"/>
                </a:lnTo>
                <a:lnTo>
                  <a:pt x="419" y="2"/>
                </a:lnTo>
                <a:lnTo>
                  <a:pt x="419" y="18"/>
                </a:lnTo>
                <a:lnTo>
                  <a:pt x="417" y="33"/>
                </a:lnTo>
                <a:lnTo>
                  <a:pt x="413" y="45"/>
                </a:lnTo>
                <a:lnTo>
                  <a:pt x="407" y="58"/>
                </a:lnTo>
                <a:lnTo>
                  <a:pt x="421" y="50"/>
                </a:lnTo>
                <a:lnTo>
                  <a:pt x="434" y="37"/>
                </a:lnTo>
                <a:lnTo>
                  <a:pt x="446" y="23"/>
                </a:lnTo>
                <a:lnTo>
                  <a:pt x="453" y="10"/>
                </a:lnTo>
                <a:lnTo>
                  <a:pt x="461" y="12"/>
                </a:lnTo>
                <a:lnTo>
                  <a:pt x="469" y="14"/>
                </a:lnTo>
                <a:lnTo>
                  <a:pt x="474" y="12"/>
                </a:lnTo>
                <a:lnTo>
                  <a:pt x="480" y="8"/>
                </a:lnTo>
                <a:lnTo>
                  <a:pt x="505" y="23"/>
                </a:lnTo>
                <a:lnTo>
                  <a:pt x="526" y="43"/>
                </a:lnTo>
                <a:lnTo>
                  <a:pt x="543" y="64"/>
                </a:lnTo>
                <a:lnTo>
                  <a:pt x="560" y="86"/>
                </a:lnTo>
                <a:lnTo>
                  <a:pt x="571" y="75"/>
                </a:lnTo>
                <a:lnTo>
                  <a:pt x="585" y="68"/>
                </a:lnTo>
                <a:lnTo>
                  <a:pt x="598" y="62"/>
                </a:lnTo>
                <a:lnTo>
                  <a:pt x="613" y="58"/>
                </a:lnTo>
                <a:lnTo>
                  <a:pt x="612" y="66"/>
                </a:lnTo>
                <a:lnTo>
                  <a:pt x="615" y="73"/>
                </a:lnTo>
                <a:lnTo>
                  <a:pt x="619" y="78"/>
                </a:lnTo>
                <a:lnTo>
                  <a:pt x="623" y="84"/>
                </a:lnTo>
                <a:lnTo>
                  <a:pt x="629" y="88"/>
                </a:lnTo>
                <a:lnTo>
                  <a:pt x="635" y="88"/>
                </a:lnTo>
                <a:lnTo>
                  <a:pt x="640" y="82"/>
                </a:lnTo>
                <a:lnTo>
                  <a:pt x="644" y="71"/>
                </a:lnTo>
                <a:lnTo>
                  <a:pt x="644" y="60"/>
                </a:lnTo>
                <a:lnTo>
                  <a:pt x="642" y="48"/>
                </a:lnTo>
                <a:lnTo>
                  <a:pt x="640" y="37"/>
                </a:lnTo>
                <a:lnTo>
                  <a:pt x="642" y="25"/>
                </a:lnTo>
                <a:lnTo>
                  <a:pt x="656" y="23"/>
                </a:lnTo>
                <a:lnTo>
                  <a:pt x="669" y="20"/>
                </a:lnTo>
                <a:lnTo>
                  <a:pt x="696" y="12"/>
                </a:lnTo>
                <a:lnTo>
                  <a:pt x="721" y="2"/>
                </a:lnTo>
                <a:lnTo>
                  <a:pt x="831" y="2"/>
                </a:lnTo>
                <a:lnTo>
                  <a:pt x="862" y="6"/>
                </a:lnTo>
                <a:lnTo>
                  <a:pt x="872" y="8"/>
                </a:lnTo>
                <a:lnTo>
                  <a:pt x="881" y="12"/>
                </a:lnTo>
                <a:lnTo>
                  <a:pt x="887" y="10"/>
                </a:lnTo>
                <a:lnTo>
                  <a:pt x="891" y="8"/>
                </a:lnTo>
                <a:lnTo>
                  <a:pt x="896" y="6"/>
                </a:lnTo>
                <a:lnTo>
                  <a:pt x="902" y="0"/>
                </a:lnTo>
                <a:lnTo>
                  <a:pt x="920" y="16"/>
                </a:lnTo>
                <a:lnTo>
                  <a:pt x="935" y="33"/>
                </a:lnTo>
                <a:lnTo>
                  <a:pt x="948" y="52"/>
                </a:lnTo>
                <a:lnTo>
                  <a:pt x="960" y="73"/>
                </a:lnTo>
                <a:lnTo>
                  <a:pt x="977" y="58"/>
                </a:lnTo>
                <a:lnTo>
                  <a:pt x="992" y="43"/>
                </a:lnTo>
                <a:lnTo>
                  <a:pt x="1004" y="25"/>
                </a:lnTo>
                <a:lnTo>
                  <a:pt x="1013" y="6"/>
                </a:lnTo>
                <a:lnTo>
                  <a:pt x="1155" y="6"/>
                </a:lnTo>
                <a:lnTo>
                  <a:pt x="1180" y="8"/>
                </a:lnTo>
                <a:lnTo>
                  <a:pt x="1203" y="12"/>
                </a:lnTo>
                <a:lnTo>
                  <a:pt x="1238" y="12"/>
                </a:lnTo>
                <a:lnTo>
                  <a:pt x="1255" y="16"/>
                </a:lnTo>
                <a:lnTo>
                  <a:pt x="1273" y="18"/>
                </a:lnTo>
                <a:lnTo>
                  <a:pt x="1305" y="29"/>
                </a:lnTo>
                <a:lnTo>
                  <a:pt x="1321" y="37"/>
                </a:lnTo>
                <a:lnTo>
                  <a:pt x="1336" y="45"/>
                </a:lnTo>
                <a:lnTo>
                  <a:pt x="1340" y="73"/>
                </a:lnTo>
                <a:lnTo>
                  <a:pt x="1340" y="101"/>
                </a:lnTo>
                <a:lnTo>
                  <a:pt x="1328" y="103"/>
                </a:lnTo>
                <a:lnTo>
                  <a:pt x="1319" y="107"/>
                </a:lnTo>
                <a:lnTo>
                  <a:pt x="1311" y="113"/>
                </a:lnTo>
                <a:lnTo>
                  <a:pt x="1303" y="120"/>
                </a:lnTo>
                <a:lnTo>
                  <a:pt x="1321" y="120"/>
                </a:lnTo>
                <a:lnTo>
                  <a:pt x="1334" y="116"/>
                </a:lnTo>
                <a:lnTo>
                  <a:pt x="1324" y="151"/>
                </a:lnTo>
                <a:lnTo>
                  <a:pt x="1319" y="186"/>
                </a:lnTo>
                <a:lnTo>
                  <a:pt x="1315" y="220"/>
                </a:lnTo>
                <a:lnTo>
                  <a:pt x="1313" y="254"/>
                </a:lnTo>
                <a:lnTo>
                  <a:pt x="1315" y="290"/>
                </a:lnTo>
                <a:lnTo>
                  <a:pt x="1321" y="325"/>
                </a:lnTo>
                <a:lnTo>
                  <a:pt x="1326" y="359"/>
                </a:lnTo>
                <a:lnTo>
                  <a:pt x="1338" y="391"/>
                </a:lnTo>
                <a:lnTo>
                  <a:pt x="1311" y="400"/>
                </a:lnTo>
                <a:lnTo>
                  <a:pt x="1317" y="404"/>
                </a:lnTo>
                <a:lnTo>
                  <a:pt x="1322" y="408"/>
                </a:lnTo>
                <a:lnTo>
                  <a:pt x="1330" y="410"/>
                </a:lnTo>
                <a:lnTo>
                  <a:pt x="1338" y="410"/>
                </a:lnTo>
                <a:lnTo>
                  <a:pt x="1338" y="601"/>
                </a:lnTo>
                <a:lnTo>
                  <a:pt x="1326" y="597"/>
                </a:lnTo>
                <a:lnTo>
                  <a:pt x="1319" y="587"/>
                </a:lnTo>
                <a:lnTo>
                  <a:pt x="1324" y="603"/>
                </a:lnTo>
                <a:lnTo>
                  <a:pt x="1328" y="618"/>
                </a:lnTo>
                <a:lnTo>
                  <a:pt x="1332" y="647"/>
                </a:lnTo>
                <a:lnTo>
                  <a:pt x="1334" y="678"/>
                </a:lnTo>
                <a:lnTo>
                  <a:pt x="1332" y="707"/>
                </a:lnTo>
                <a:lnTo>
                  <a:pt x="1328" y="769"/>
                </a:lnTo>
                <a:lnTo>
                  <a:pt x="1326" y="799"/>
                </a:lnTo>
                <a:lnTo>
                  <a:pt x="1326" y="811"/>
                </a:lnTo>
                <a:lnTo>
                  <a:pt x="1328" y="830"/>
                </a:lnTo>
                <a:lnTo>
                  <a:pt x="1322" y="826"/>
                </a:lnTo>
                <a:lnTo>
                  <a:pt x="1315" y="824"/>
                </a:lnTo>
                <a:lnTo>
                  <a:pt x="1307" y="824"/>
                </a:lnTo>
                <a:lnTo>
                  <a:pt x="1299" y="826"/>
                </a:lnTo>
                <a:lnTo>
                  <a:pt x="1317" y="832"/>
                </a:lnTo>
                <a:lnTo>
                  <a:pt x="1332" y="842"/>
                </a:lnTo>
                <a:lnTo>
                  <a:pt x="1332" y="860"/>
                </a:lnTo>
                <a:lnTo>
                  <a:pt x="1330" y="877"/>
                </a:lnTo>
                <a:lnTo>
                  <a:pt x="1328" y="896"/>
                </a:lnTo>
                <a:lnTo>
                  <a:pt x="1324" y="914"/>
                </a:lnTo>
                <a:lnTo>
                  <a:pt x="1315" y="914"/>
                </a:lnTo>
                <a:lnTo>
                  <a:pt x="1307" y="894"/>
                </a:lnTo>
                <a:lnTo>
                  <a:pt x="1294" y="875"/>
                </a:lnTo>
                <a:lnTo>
                  <a:pt x="1278" y="860"/>
                </a:lnTo>
                <a:lnTo>
                  <a:pt x="1261" y="847"/>
                </a:lnTo>
                <a:lnTo>
                  <a:pt x="1273" y="860"/>
                </a:lnTo>
                <a:lnTo>
                  <a:pt x="1286" y="885"/>
                </a:lnTo>
                <a:lnTo>
                  <a:pt x="1292" y="898"/>
                </a:lnTo>
                <a:lnTo>
                  <a:pt x="1298" y="910"/>
                </a:lnTo>
                <a:lnTo>
                  <a:pt x="1299" y="919"/>
                </a:lnTo>
                <a:lnTo>
                  <a:pt x="1296" y="925"/>
                </a:lnTo>
                <a:lnTo>
                  <a:pt x="1290" y="925"/>
                </a:lnTo>
                <a:lnTo>
                  <a:pt x="1286" y="923"/>
                </a:lnTo>
                <a:lnTo>
                  <a:pt x="1286" y="921"/>
                </a:lnTo>
                <a:lnTo>
                  <a:pt x="1259" y="923"/>
                </a:lnTo>
                <a:lnTo>
                  <a:pt x="1261" y="917"/>
                </a:lnTo>
                <a:lnTo>
                  <a:pt x="1259" y="914"/>
                </a:lnTo>
                <a:lnTo>
                  <a:pt x="1257" y="917"/>
                </a:lnTo>
                <a:lnTo>
                  <a:pt x="1253" y="919"/>
                </a:lnTo>
                <a:lnTo>
                  <a:pt x="1250" y="923"/>
                </a:lnTo>
                <a:lnTo>
                  <a:pt x="1208" y="923"/>
                </a:lnTo>
                <a:lnTo>
                  <a:pt x="1143" y="917"/>
                </a:lnTo>
                <a:lnTo>
                  <a:pt x="1099" y="916"/>
                </a:lnTo>
                <a:lnTo>
                  <a:pt x="1045" y="914"/>
                </a:lnTo>
                <a:lnTo>
                  <a:pt x="1043" y="910"/>
                </a:lnTo>
                <a:lnTo>
                  <a:pt x="1039" y="904"/>
                </a:lnTo>
                <a:lnTo>
                  <a:pt x="1036" y="900"/>
                </a:lnTo>
                <a:lnTo>
                  <a:pt x="1030" y="898"/>
                </a:lnTo>
                <a:lnTo>
                  <a:pt x="1030" y="904"/>
                </a:lnTo>
                <a:lnTo>
                  <a:pt x="1026" y="908"/>
                </a:lnTo>
                <a:lnTo>
                  <a:pt x="1020" y="910"/>
                </a:lnTo>
                <a:lnTo>
                  <a:pt x="1014" y="912"/>
                </a:lnTo>
                <a:lnTo>
                  <a:pt x="973" y="910"/>
                </a:lnTo>
                <a:lnTo>
                  <a:pt x="854" y="910"/>
                </a:lnTo>
                <a:lnTo>
                  <a:pt x="841" y="912"/>
                </a:lnTo>
                <a:lnTo>
                  <a:pt x="816" y="916"/>
                </a:lnTo>
                <a:lnTo>
                  <a:pt x="806" y="916"/>
                </a:lnTo>
                <a:lnTo>
                  <a:pt x="801" y="914"/>
                </a:lnTo>
                <a:lnTo>
                  <a:pt x="799" y="912"/>
                </a:lnTo>
                <a:lnTo>
                  <a:pt x="795" y="906"/>
                </a:lnTo>
                <a:lnTo>
                  <a:pt x="795" y="898"/>
                </a:lnTo>
                <a:lnTo>
                  <a:pt x="782" y="896"/>
                </a:lnTo>
                <a:lnTo>
                  <a:pt x="769" y="898"/>
                </a:lnTo>
                <a:lnTo>
                  <a:pt x="773" y="910"/>
                </a:lnTo>
                <a:lnTo>
                  <a:pt x="769" y="919"/>
                </a:lnTo>
                <a:lnTo>
                  <a:pt x="765" y="914"/>
                </a:lnTo>
                <a:lnTo>
                  <a:pt x="759" y="910"/>
                </a:lnTo>
                <a:lnTo>
                  <a:pt x="746" y="906"/>
                </a:lnTo>
                <a:lnTo>
                  <a:pt x="746" y="912"/>
                </a:lnTo>
                <a:lnTo>
                  <a:pt x="744" y="916"/>
                </a:lnTo>
                <a:lnTo>
                  <a:pt x="742" y="919"/>
                </a:lnTo>
                <a:lnTo>
                  <a:pt x="738" y="919"/>
                </a:lnTo>
                <a:lnTo>
                  <a:pt x="729" y="923"/>
                </a:lnTo>
                <a:lnTo>
                  <a:pt x="713" y="923"/>
                </a:lnTo>
                <a:lnTo>
                  <a:pt x="679" y="919"/>
                </a:lnTo>
                <a:lnTo>
                  <a:pt x="658" y="919"/>
                </a:lnTo>
                <a:lnTo>
                  <a:pt x="648" y="921"/>
                </a:lnTo>
                <a:lnTo>
                  <a:pt x="636" y="923"/>
                </a:lnTo>
                <a:lnTo>
                  <a:pt x="633" y="923"/>
                </a:lnTo>
                <a:lnTo>
                  <a:pt x="631" y="921"/>
                </a:lnTo>
                <a:lnTo>
                  <a:pt x="629" y="917"/>
                </a:lnTo>
                <a:lnTo>
                  <a:pt x="629" y="910"/>
                </a:lnTo>
                <a:lnTo>
                  <a:pt x="631" y="904"/>
                </a:lnTo>
                <a:lnTo>
                  <a:pt x="617" y="904"/>
                </a:lnTo>
                <a:lnTo>
                  <a:pt x="598" y="900"/>
                </a:lnTo>
                <a:lnTo>
                  <a:pt x="588" y="898"/>
                </a:lnTo>
                <a:lnTo>
                  <a:pt x="581" y="893"/>
                </a:lnTo>
                <a:lnTo>
                  <a:pt x="575" y="889"/>
                </a:lnTo>
                <a:lnTo>
                  <a:pt x="571" y="883"/>
                </a:lnTo>
                <a:lnTo>
                  <a:pt x="567" y="879"/>
                </a:lnTo>
                <a:lnTo>
                  <a:pt x="564" y="879"/>
                </a:lnTo>
                <a:lnTo>
                  <a:pt x="564" y="881"/>
                </a:lnTo>
                <a:lnTo>
                  <a:pt x="562" y="885"/>
                </a:lnTo>
                <a:lnTo>
                  <a:pt x="562" y="889"/>
                </a:lnTo>
                <a:lnTo>
                  <a:pt x="564" y="896"/>
                </a:lnTo>
                <a:lnTo>
                  <a:pt x="567" y="902"/>
                </a:lnTo>
                <a:lnTo>
                  <a:pt x="571" y="908"/>
                </a:lnTo>
                <a:lnTo>
                  <a:pt x="573" y="912"/>
                </a:lnTo>
                <a:lnTo>
                  <a:pt x="571" y="916"/>
                </a:lnTo>
                <a:lnTo>
                  <a:pt x="571" y="919"/>
                </a:lnTo>
                <a:lnTo>
                  <a:pt x="564" y="923"/>
                </a:lnTo>
                <a:lnTo>
                  <a:pt x="478" y="923"/>
                </a:lnTo>
                <a:lnTo>
                  <a:pt x="470" y="904"/>
                </a:lnTo>
                <a:lnTo>
                  <a:pt x="470" y="914"/>
                </a:lnTo>
                <a:lnTo>
                  <a:pt x="467" y="919"/>
                </a:lnTo>
                <a:lnTo>
                  <a:pt x="459" y="923"/>
                </a:lnTo>
                <a:lnTo>
                  <a:pt x="449" y="925"/>
                </a:lnTo>
                <a:lnTo>
                  <a:pt x="430" y="925"/>
                </a:lnTo>
                <a:lnTo>
                  <a:pt x="415" y="923"/>
                </a:lnTo>
                <a:lnTo>
                  <a:pt x="398" y="919"/>
                </a:lnTo>
                <a:lnTo>
                  <a:pt x="380" y="921"/>
                </a:lnTo>
                <a:lnTo>
                  <a:pt x="348" y="923"/>
                </a:lnTo>
                <a:lnTo>
                  <a:pt x="322" y="923"/>
                </a:lnTo>
                <a:lnTo>
                  <a:pt x="312" y="917"/>
                </a:lnTo>
                <a:lnTo>
                  <a:pt x="308" y="914"/>
                </a:lnTo>
                <a:lnTo>
                  <a:pt x="306" y="908"/>
                </a:lnTo>
                <a:lnTo>
                  <a:pt x="305" y="916"/>
                </a:lnTo>
                <a:lnTo>
                  <a:pt x="301" y="919"/>
                </a:lnTo>
                <a:lnTo>
                  <a:pt x="297" y="921"/>
                </a:lnTo>
                <a:lnTo>
                  <a:pt x="276" y="919"/>
                </a:lnTo>
                <a:lnTo>
                  <a:pt x="233" y="919"/>
                </a:lnTo>
                <a:lnTo>
                  <a:pt x="212" y="923"/>
                </a:lnTo>
                <a:lnTo>
                  <a:pt x="212" y="919"/>
                </a:lnTo>
                <a:lnTo>
                  <a:pt x="210" y="916"/>
                </a:lnTo>
                <a:lnTo>
                  <a:pt x="207" y="914"/>
                </a:lnTo>
                <a:lnTo>
                  <a:pt x="203" y="912"/>
                </a:lnTo>
                <a:lnTo>
                  <a:pt x="199" y="914"/>
                </a:lnTo>
                <a:lnTo>
                  <a:pt x="195" y="916"/>
                </a:lnTo>
                <a:lnTo>
                  <a:pt x="193" y="919"/>
                </a:lnTo>
                <a:lnTo>
                  <a:pt x="193" y="923"/>
                </a:lnTo>
                <a:lnTo>
                  <a:pt x="147" y="923"/>
                </a:lnTo>
                <a:lnTo>
                  <a:pt x="126" y="919"/>
                </a:lnTo>
                <a:lnTo>
                  <a:pt x="104" y="914"/>
                </a:lnTo>
                <a:lnTo>
                  <a:pt x="100" y="906"/>
                </a:lnTo>
                <a:lnTo>
                  <a:pt x="92" y="898"/>
                </a:lnTo>
                <a:lnTo>
                  <a:pt x="83" y="896"/>
                </a:lnTo>
                <a:lnTo>
                  <a:pt x="73" y="898"/>
                </a:lnTo>
              </a:path>
            </a:pathLst>
          </a:custGeom>
          <a:solidFill>
            <a:srgbClr val="99FFCC"/>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4" name="Freeform 48">
            <a:extLst>
              <a:ext uri="{FF2B5EF4-FFF2-40B4-BE49-F238E27FC236}">
                <a16:creationId xmlns:a16="http://schemas.microsoft.com/office/drawing/2014/main" id="{7B7987C4-2FDE-4B40-A502-A3B7C6CF45F6}"/>
              </a:ext>
            </a:extLst>
          </p:cNvPr>
          <p:cNvSpPr>
            <a:spLocks/>
          </p:cNvSpPr>
          <p:nvPr>
            <p:custDataLst>
              <p:tags r:id="rId2"/>
            </p:custDataLst>
          </p:nvPr>
        </p:nvSpPr>
        <p:spPr bwMode="auto">
          <a:xfrm>
            <a:off x="3746500" y="3306763"/>
            <a:ext cx="2578100" cy="1479550"/>
          </a:xfrm>
          <a:custGeom>
            <a:avLst/>
            <a:gdLst>
              <a:gd name="T0" fmla="*/ 39 w 1347"/>
              <a:gd name="T1" fmla="*/ 858 h 932"/>
              <a:gd name="T2" fmla="*/ 31 w 1347"/>
              <a:gd name="T3" fmla="*/ 707 h 932"/>
              <a:gd name="T4" fmla="*/ 46 w 1347"/>
              <a:gd name="T5" fmla="*/ 662 h 932"/>
              <a:gd name="T6" fmla="*/ 108 w 1347"/>
              <a:gd name="T7" fmla="*/ 636 h 932"/>
              <a:gd name="T8" fmla="*/ 54 w 1347"/>
              <a:gd name="T9" fmla="*/ 638 h 932"/>
              <a:gd name="T10" fmla="*/ 37 w 1347"/>
              <a:gd name="T11" fmla="*/ 557 h 932"/>
              <a:gd name="T12" fmla="*/ 29 w 1347"/>
              <a:gd name="T13" fmla="*/ 417 h 932"/>
              <a:gd name="T14" fmla="*/ 44 w 1347"/>
              <a:gd name="T15" fmla="*/ 405 h 932"/>
              <a:gd name="T16" fmla="*/ 58 w 1347"/>
              <a:gd name="T17" fmla="*/ 403 h 932"/>
              <a:gd name="T18" fmla="*/ 35 w 1347"/>
              <a:gd name="T19" fmla="*/ 292 h 932"/>
              <a:gd name="T20" fmla="*/ 12 w 1347"/>
              <a:gd name="T21" fmla="*/ 62 h 932"/>
              <a:gd name="T22" fmla="*/ 89 w 1347"/>
              <a:gd name="T23" fmla="*/ 2 h 932"/>
              <a:gd name="T24" fmla="*/ 169 w 1347"/>
              <a:gd name="T25" fmla="*/ 27 h 932"/>
              <a:gd name="T26" fmla="*/ 213 w 1347"/>
              <a:gd name="T27" fmla="*/ 10 h 932"/>
              <a:gd name="T28" fmla="*/ 292 w 1347"/>
              <a:gd name="T29" fmla="*/ 12 h 932"/>
              <a:gd name="T30" fmla="*/ 353 w 1347"/>
              <a:gd name="T31" fmla="*/ 20 h 932"/>
              <a:gd name="T32" fmla="*/ 421 w 1347"/>
              <a:gd name="T33" fmla="*/ 18 h 932"/>
              <a:gd name="T34" fmla="*/ 436 w 1347"/>
              <a:gd name="T35" fmla="*/ 37 h 932"/>
              <a:gd name="T36" fmla="*/ 476 w 1347"/>
              <a:gd name="T37" fmla="*/ 12 h 932"/>
              <a:gd name="T38" fmla="*/ 563 w 1347"/>
              <a:gd name="T39" fmla="*/ 87 h 932"/>
              <a:gd name="T40" fmla="*/ 615 w 1347"/>
              <a:gd name="T41" fmla="*/ 66 h 932"/>
              <a:gd name="T42" fmla="*/ 638 w 1347"/>
              <a:gd name="T43" fmla="*/ 89 h 932"/>
              <a:gd name="T44" fmla="*/ 643 w 1347"/>
              <a:gd name="T45" fmla="*/ 37 h 932"/>
              <a:gd name="T46" fmla="*/ 724 w 1347"/>
              <a:gd name="T47" fmla="*/ 2 h 932"/>
              <a:gd name="T48" fmla="*/ 891 w 1347"/>
              <a:gd name="T49" fmla="*/ 10 h 932"/>
              <a:gd name="T50" fmla="*/ 939 w 1347"/>
              <a:gd name="T51" fmla="*/ 33 h 932"/>
              <a:gd name="T52" fmla="*/ 1008 w 1347"/>
              <a:gd name="T53" fmla="*/ 25 h 932"/>
              <a:gd name="T54" fmla="*/ 1244 w 1347"/>
              <a:gd name="T55" fmla="*/ 12 h 932"/>
              <a:gd name="T56" fmla="*/ 1342 w 1347"/>
              <a:gd name="T57" fmla="*/ 45 h 932"/>
              <a:gd name="T58" fmla="*/ 1317 w 1347"/>
              <a:gd name="T59" fmla="*/ 114 h 932"/>
              <a:gd name="T60" fmla="*/ 1325 w 1347"/>
              <a:gd name="T61" fmla="*/ 187 h 932"/>
              <a:gd name="T62" fmla="*/ 1332 w 1347"/>
              <a:gd name="T63" fmla="*/ 361 h 932"/>
              <a:gd name="T64" fmla="*/ 1336 w 1347"/>
              <a:gd name="T65" fmla="*/ 413 h 932"/>
              <a:gd name="T66" fmla="*/ 1330 w 1347"/>
              <a:gd name="T67" fmla="*/ 607 h 932"/>
              <a:gd name="T68" fmla="*/ 1334 w 1347"/>
              <a:gd name="T69" fmla="*/ 774 h 932"/>
              <a:gd name="T70" fmla="*/ 1321 w 1347"/>
              <a:gd name="T71" fmla="*/ 829 h 932"/>
              <a:gd name="T72" fmla="*/ 1338 w 1347"/>
              <a:gd name="T73" fmla="*/ 866 h 932"/>
              <a:gd name="T74" fmla="*/ 1313 w 1347"/>
              <a:gd name="T75" fmla="*/ 900 h 932"/>
              <a:gd name="T76" fmla="*/ 1292 w 1347"/>
              <a:gd name="T77" fmla="*/ 891 h 932"/>
              <a:gd name="T78" fmla="*/ 1296 w 1347"/>
              <a:gd name="T79" fmla="*/ 931 h 932"/>
              <a:gd name="T80" fmla="*/ 1265 w 1347"/>
              <a:gd name="T81" fmla="*/ 920 h 932"/>
              <a:gd name="T82" fmla="*/ 1148 w 1347"/>
              <a:gd name="T83" fmla="*/ 923 h 932"/>
              <a:gd name="T84" fmla="*/ 1041 w 1347"/>
              <a:gd name="T85" fmla="*/ 906 h 932"/>
              <a:gd name="T86" fmla="*/ 1019 w 1347"/>
              <a:gd name="T87" fmla="*/ 918 h 932"/>
              <a:gd name="T88" fmla="*/ 810 w 1347"/>
              <a:gd name="T89" fmla="*/ 922 h 932"/>
              <a:gd name="T90" fmla="*/ 785 w 1347"/>
              <a:gd name="T91" fmla="*/ 902 h 932"/>
              <a:gd name="T92" fmla="*/ 762 w 1347"/>
              <a:gd name="T93" fmla="*/ 916 h 932"/>
              <a:gd name="T94" fmla="*/ 741 w 1347"/>
              <a:gd name="T95" fmla="*/ 925 h 932"/>
              <a:gd name="T96" fmla="*/ 651 w 1347"/>
              <a:gd name="T97" fmla="*/ 927 h 932"/>
              <a:gd name="T98" fmla="*/ 632 w 1347"/>
              <a:gd name="T99" fmla="*/ 916 h 932"/>
              <a:gd name="T100" fmla="*/ 584 w 1347"/>
              <a:gd name="T101" fmla="*/ 899 h 932"/>
              <a:gd name="T102" fmla="*/ 567 w 1347"/>
              <a:gd name="T103" fmla="*/ 887 h 932"/>
              <a:gd name="T104" fmla="*/ 574 w 1347"/>
              <a:gd name="T105" fmla="*/ 914 h 932"/>
              <a:gd name="T106" fmla="*/ 480 w 1347"/>
              <a:gd name="T107" fmla="*/ 929 h 932"/>
              <a:gd name="T108" fmla="*/ 451 w 1347"/>
              <a:gd name="T109" fmla="*/ 931 h 932"/>
              <a:gd name="T110" fmla="*/ 350 w 1347"/>
              <a:gd name="T111" fmla="*/ 929 h 932"/>
              <a:gd name="T112" fmla="*/ 306 w 1347"/>
              <a:gd name="T113" fmla="*/ 922 h 932"/>
              <a:gd name="T114" fmla="*/ 213 w 1347"/>
              <a:gd name="T115" fmla="*/ 929 h 932"/>
              <a:gd name="T116" fmla="*/ 200 w 1347"/>
              <a:gd name="T117" fmla="*/ 920 h 932"/>
              <a:gd name="T118" fmla="*/ 127 w 1347"/>
              <a:gd name="T119" fmla="*/ 925 h 932"/>
              <a:gd name="T120" fmla="*/ 73 w 1347"/>
              <a:gd name="T121" fmla="*/ 904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932">
                <a:moveTo>
                  <a:pt x="73" y="904"/>
                </a:moveTo>
                <a:lnTo>
                  <a:pt x="62" y="895"/>
                </a:lnTo>
                <a:lnTo>
                  <a:pt x="54" y="883"/>
                </a:lnTo>
                <a:lnTo>
                  <a:pt x="44" y="872"/>
                </a:lnTo>
                <a:lnTo>
                  <a:pt x="39" y="858"/>
                </a:lnTo>
                <a:lnTo>
                  <a:pt x="29" y="829"/>
                </a:lnTo>
                <a:lnTo>
                  <a:pt x="25" y="801"/>
                </a:lnTo>
                <a:lnTo>
                  <a:pt x="25" y="768"/>
                </a:lnTo>
                <a:lnTo>
                  <a:pt x="27" y="737"/>
                </a:lnTo>
                <a:lnTo>
                  <a:pt x="31" y="707"/>
                </a:lnTo>
                <a:lnTo>
                  <a:pt x="37" y="680"/>
                </a:lnTo>
                <a:lnTo>
                  <a:pt x="37" y="672"/>
                </a:lnTo>
                <a:lnTo>
                  <a:pt x="41" y="668"/>
                </a:lnTo>
                <a:lnTo>
                  <a:pt x="43" y="664"/>
                </a:lnTo>
                <a:lnTo>
                  <a:pt x="46" y="662"/>
                </a:lnTo>
                <a:lnTo>
                  <a:pt x="56" y="661"/>
                </a:lnTo>
                <a:lnTo>
                  <a:pt x="75" y="661"/>
                </a:lnTo>
                <a:lnTo>
                  <a:pt x="87" y="657"/>
                </a:lnTo>
                <a:lnTo>
                  <a:pt x="96" y="649"/>
                </a:lnTo>
                <a:lnTo>
                  <a:pt x="108" y="636"/>
                </a:lnTo>
                <a:lnTo>
                  <a:pt x="92" y="643"/>
                </a:lnTo>
                <a:lnTo>
                  <a:pt x="81" y="645"/>
                </a:lnTo>
                <a:lnTo>
                  <a:pt x="71" y="645"/>
                </a:lnTo>
                <a:lnTo>
                  <a:pt x="62" y="643"/>
                </a:lnTo>
                <a:lnTo>
                  <a:pt x="54" y="638"/>
                </a:lnTo>
                <a:lnTo>
                  <a:pt x="50" y="630"/>
                </a:lnTo>
                <a:lnTo>
                  <a:pt x="44" y="620"/>
                </a:lnTo>
                <a:lnTo>
                  <a:pt x="43" y="609"/>
                </a:lnTo>
                <a:lnTo>
                  <a:pt x="39" y="584"/>
                </a:lnTo>
                <a:lnTo>
                  <a:pt x="37" y="557"/>
                </a:lnTo>
                <a:lnTo>
                  <a:pt x="39" y="511"/>
                </a:lnTo>
                <a:lnTo>
                  <a:pt x="39" y="488"/>
                </a:lnTo>
                <a:lnTo>
                  <a:pt x="37" y="467"/>
                </a:lnTo>
                <a:lnTo>
                  <a:pt x="33" y="434"/>
                </a:lnTo>
                <a:lnTo>
                  <a:pt x="29" y="417"/>
                </a:lnTo>
                <a:lnTo>
                  <a:pt x="31" y="411"/>
                </a:lnTo>
                <a:lnTo>
                  <a:pt x="31" y="407"/>
                </a:lnTo>
                <a:lnTo>
                  <a:pt x="33" y="407"/>
                </a:lnTo>
                <a:lnTo>
                  <a:pt x="41" y="405"/>
                </a:lnTo>
                <a:lnTo>
                  <a:pt x="44" y="405"/>
                </a:lnTo>
                <a:lnTo>
                  <a:pt x="54" y="407"/>
                </a:lnTo>
                <a:lnTo>
                  <a:pt x="62" y="409"/>
                </a:lnTo>
                <a:lnTo>
                  <a:pt x="66" y="409"/>
                </a:lnTo>
                <a:lnTo>
                  <a:pt x="71" y="407"/>
                </a:lnTo>
                <a:lnTo>
                  <a:pt x="58" y="403"/>
                </a:lnTo>
                <a:lnTo>
                  <a:pt x="48" y="400"/>
                </a:lnTo>
                <a:lnTo>
                  <a:pt x="39" y="392"/>
                </a:lnTo>
                <a:lnTo>
                  <a:pt x="31" y="382"/>
                </a:lnTo>
                <a:lnTo>
                  <a:pt x="33" y="338"/>
                </a:lnTo>
                <a:lnTo>
                  <a:pt x="35" y="292"/>
                </a:lnTo>
                <a:lnTo>
                  <a:pt x="35" y="246"/>
                </a:lnTo>
                <a:lnTo>
                  <a:pt x="33" y="198"/>
                </a:lnTo>
                <a:lnTo>
                  <a:pt x="27" y="152"/>
                </a:lnTo>
                <a:lnTo>
                  <a:pt x="20" y="108"/>
                </a:lnTo>
                <a:lnTo>
                  <a:pt x="12" y="62"/>
                </a:lnTo>
                <a:lnTo>
                  <a:pt x="0" y="18"/>
                </a:lnTo>
                <a:lnTo>
                  <a:pt x="18" y="16"/>
                </a:lnTo>
                <a:lnTo>
                  <a:pt x="35" y="16"/>
                </a:lnTo>
                <a:lnTo>
                  <a:pt x="69" y="6"/>
                </a:lnTo>
                <a:lnTo>
                  <a:pt x="89" y="2"/>
                </a:lnTo>
                <a:lnTo>
                  <a:pt x="121" y="2"/>
                </a:lnTo>
                <a:lnTo>
                  <a:pt x="139" y="4"/>
                </a:lnTo>
                <a:lnTo>
                  <a:pt x="146" y="6"/>
                </a:lnTo>
                <a:lnTo>
                  <a:pt x="163" y="23"/>
                </a:lnTo>
                <a:lnTo>
                  <a:pt x="169" y="27"/>
                </a:lnTo>
                <a:lnTo>
                  <a:pt x="175" y="29"/>
                </a:lnTo>
                <a:lnTo>
                  <a:pt x="181" y="29"/>
                </a:lnTo>
                <a:lnTo>
                  <a:pt x="187" y="25"/>
                </a:lnTo>
                <a:lnTo>
                  <a:pt x="198" y="16"/>
                </a:lnTo>
                <a:lnTo>
                  <a:pt x="213" y="10"/>
                </a:lnTo>
                <a:lnTo>
                  <a:pt x="229" y="6"/>
                </a:lnTo>
                <a:lnTo>
                  <a:pt x="244" y="2"/>
                </a:lnTo>
                <a:lnTo>
                  <a:pt x="261" y="2"/>
                </a:lnTo>
                <a:lnTo>
                  <a:pt x="277" y="4"/>
                </a:lnTo>
                <a:lnTo>
                  <a:pt x="292" y="12"/>
                </a:lnTo>
                <a:lnTo>
                  <a:pt x="306" y="21"/>
                </a:lnTo>
                <a:lnTo>
                  <a:pt x="313" y="25"/>
                </a:lnTo>
                <a:lnTo>
                  <a:pt x="325" y="25"/>
                </a:lnTo>
                <a:lnTo>
                  <a:pt x="338" y="23"/>
                </a:lnTo>
                <a:lnTo>
                  <a:pt x="353" y="20"/>
                </a:lnTo>
                <a:lnTo>
                  <a:pt x="388" y="8"/>
                </a:lnTo>
                <a:lnTo>
                  <a:pt x="405" y="4"/>
                </a:lnTo>
                <a:lnTo>
                  <a:pt x="411" y="2"/>
                </a:lnTo>
                <a:lnTo>
                  <a:pt x="421" y="2"/>
                </a:lnTo>
                <a:lnTo>
                  <a:pt x="421" y="18"/>
                </a:lnTo>
                <a:lnTo>
                  <a:pt x="419" y="33"/>
                </a:lnTo>
                <a:lnTo>
                  <a:pt x="415" y="45"/>
                </a:lnTo>
                <a:lnTo>
                  <a:pt x="409" y="58"/>
                </a:lnTo>
                <a:lnTo>
                  <a:pt x="423" y="50"/>
                </a:lnTo>
                <a:lnTo>
                  <a:pt x="436" y="37"/>
                </a:lnTo>
                <a:lnTo>
                  <a:pt x="448" y="23"/>
                </a:lnTo>
                <a:lnTo>
                  <a:pt x="455" y="10"/>
                </a:lnTo>
                <a:lnTo>
                  <a:pt x="463" y="12"/>
                </a:lnTo>
                <a:lnTo>
                  <a:pt x="471" y="14"/>
                </a:lnTo>
                <a:lnTo>
                  <a:pt x="476" y="12"/>
                </a:lnTo>
                <a:lnTo>
                  <a:pt x="482" y="8"/>
                </a:lnTo>
                <a:lnTo>
                  <a:pt x="507" y="23"/>
                </a:lnTo>
                <a:lnTo>
                  <a:pt x="528" y="43"/>
                </a:lnTo>
                <a:lnTo>
                  <a:pt x="545" y="64"/>
                </a:lnTo>
                <a:lnTo>
                  <a:pt x="563" y="87"/>
                </a:lnTo>
                <a:lnTo>
                  <a:pt x="574" y="75"/>
                </a:lnTo>
                <a:lnTo>
                  <a:pt x="588" y="68"/>
                </a:lnTo>
                <a:lnTo>
                  <a:pt x="601" y="62"/>
                </a:lnTo>
                <a:lnTo>
                  <a:pt x="616" y="58"/>
                </a:lnTo>
                <a:lnTo>
                  <a:pt x="615" y="66"/>
                </a:lnTo>
                <a:lnTo>
                  <a:pt x="618" y="73"/>
                </a:lnTo>
                <a:lnTo>
                  <a:pt x="622" y="79"/>
                </a:lnTo>
                <a:lnTo>
                  <a:pt x="626" y="85"/>
                </a:lnTo>
                <a:lnTo>
                  <a:pt x="632" y="89"/>
                </a:lnTo>
                <a:lnTo>
                  <a:pt x="638" y="89"/>
                </a:lnTo>
                <a:lnTo>
                  <a:pt x="643" y="83"/>
                </a:lnTo>
                <a:lnTo>
                  <a:pt x="647" y="71"/>
                </a:lnTo>
                <a:lnTo>
                  <a:pt x="647" y="60"/>
                </a:lnTo>
                <a:lnTo>
                  <a:pt x="645" y="48"/>
                </a:lnTo>
                <a:lnTo>
                  <a:pt x="643" y="37"/>
                </a:lnTo>
                <a:lnTo>
                  <a:pt x="645" y="25"/>
                </a:lnTo>
                <a:lnTo>
                  <a:pt x="659" y="23"/>
                </a:lnTo>
                <a:lnTo>
                  <a:pt x="672" y="20"/>
                </a:lnTo>
                <a:lnTo>
                  <a:pt x="699" y="12"/>
                </a:lnTo>
                <a:lnTo>
                  <a:pt x="724" y="2"/>
                </a:lnTo>
                <a:lnTo>
                  <a:pt x="835" y="2"/>
                </a:lnTo>
                <a:lnTo>
                  <a:pt x="866" y="6"/>
                </a:lnTo>
                <a:lnTo>
                  <a:pt x="876" y="8"/>
                </a:lnTo>
                <a:lnTo>
                  <a:pt x="885" y="12"/>
                </a:lnTo>
                <a:lnTo>
                  <a:pt x="891" y="10"/>
                </a:lnTo>
                <a:lnTo>
                  <a:pt x="895" y="8"/>
                </a:lnTo>
                <a:lnTo>
                  <a:pt x="900" y="6"/>
                </a:lnTo>
                <a:lnTo>
                  <a:pt x="906" y="0"/>
                </a:lnTo>
                <a:lnTo>
                  <a:pt x="924" y="16"/>
                </a:lnTo>
                <a:lnTo>
                  <a:pt x="939" y="33"/>
                </a:lnTo>
                <a:lnTo>
                  <a:pt x="952" y="52"/>
                </a:lnTo>
                <a:lnTo>
                  <a:pt x="964" y="73"/>
                </a:lnTo>
                <a:lnTo>
                  <a:pt x="981" y="58"/>
                </a:lnTo>
                <a:lnTo>
                  <a:pt x="996" y="43"/>
                </a:lnTo>
                <a:lnTo>
                  <a:pt x="1008" y="25"/>
                </a:lnTo>
                <a:lnTo>
                  <a:pt x="1018" y="6"/>
                </a:lnTo>
                <a:lnTo>
                  <a:pt x="1160" y="6"/>
                </a:lnTo>
                <a:lnTo>
                  <a:pt x="1185" y="8"/>
                </a:lnTo>
                <a:lnTo>
                  <a:pt x="1208" y="12"/>
                </a:lnTo>
                <a:lnTo>
                  <a:pt x="1244" y="12"/>
                </a:lnTo>
                <a:lnTo>
                  <a:pt x="1261" y="16"/>
                </a:lnTo>
                <a:lnTo>
                  <a:pt x="1279" y="18"/>
                </a:lnTo>
                <a:lnTo>
                  <a:pt x="1311" y="29"/>
                </a:lnTo>
                <a:lnTo>
                  <a:pt x="1327" y="37"/>
                </a:lnTo>
                <a:lnTo>
                  <a:pt x="1342" y="45"/>
                </a:lnTo>
                <a:lnTo>
                  <a:pt x="1346" y="73"/>
                </a:lnTo>
                <a:lnTo>
                  <a:pt x="1346" y="102"/>
                </a:lnTo>
                <a:lnTo>
                  <a:pt x="1334" y="104"/>
                </a:lnTo>
                <a:lnTo>
                  <a:pt x="1325" y="108"/>
                </a:lnTo>
                <a:lnTo>
                  <a:pt x="1317" y="114"/>
                </a:lnTo>
                <a:lnTo>
                  <a:pt x="1309" y="121"/>
                </a:lnTo>
                <a:lnTo>
                  <a:pt x="1327" y="121"/>
                </a:lnTo>
                <a:lnTo>
                  <a:pt x="1340" y="117"/>
                </a:lnTo>
                <a:lnTo>
                  <a:pt x="1330" y="152"/>
                </a:lnTo>
                <a:lnTo>
                  <a:pt x="1325" y="187"/>
                </a:lnTo>
                <a:lnTo>
                  <a:pt x="1321" y="221"/>
                </a:lnTo>
                <a:lnTo>
                  <a:pt x="1319" y="256"/>
                </a:lnTo>
                <a:lnTo>
                  <a:pt x="1321" y="292"/>
                </a:lnTo>
                <a:lnTo>
                  <a:pt x="1327" y="327"/>
                </a:lnTo>
                <a:lnTo>
                  <a:pt x="1332" y="361"/>
                </a:lnTo>
                <a:lnTo>
                  <a:pt x="1344" y="394"/>
                </a:lnTo>
                <a:lnTo>
                  <a:pt x="1317" y="403"/>
                </a:lnTo>
                <a:lnTo>
                  <a:pt x="1323" y="407"/>
                </a:lnTo>
                <a:lnTo>
                  <a:pt x="1328" y="411"/>
                </a:lnTo>
                <a:lnTo>
                  <a:pt x="1336" y="413"/>
                </a:lnTo>
                <a:lnTo>
                  <a:pt x="1344" y="413"/>
                </a:lnTo>
                <a:lnTo>
                  <a:pt x="1344" y="605"/>
                </a:lnTo>
                <a:lnTo>
                  <a:pt x="1332" y="601"/>
                </a:lnTo>
                <a:lnTo>
                  <a:pt x="1325" y="591"/>
                </a:lnTo>
                <a:lnTo>
                  <a:pt x="1330" y="607"/>
                </a:lnTo>
                <a:lnTo>
                  <a:pt x="1334" y="622"/>
                </a:lnTo>
                <a:lnTo>
                  <a:pt x="1338" y="651"/>
                </a:lnTo>
                <a:lnTo>
                  <a:pt x="1340" y="682"/>
                </a:lnTo>
                <a:lnTo>
                  <a:pt x="1338" y="712"/>
                </a:lnTo>
                <a:lnTo>
                  <a:pt x="1334" y="774"/>
                </a:lnTo>
                <a:lnTo>
                  <a:pt x="1332" y="804"/>
                </a:lnTo>
                <a:lnTo>
                  <a:pt x="1332" y="816"/>
                </a:lnTo>
                <a:lnTo>
                  <a:pt x="1334" y="835"/>
                </a:lnTo>
                <a:lnTo>
                  <a:pt x="1328" y="831"/>
                </a:lnTo>
                <a:lnTo>
                  <a:pt x="1321" y="829"/>
                </a:lnTo>
                <a:lnTo>
                  <a:pt x="1313" y="829"/>
                </a:lnTo>
                <a:lnTo>
                  <a:pt x="1305" y="831"/>
                </a:lnTo>
                <a:lnTo>
                  <a:pt x="1323" y="837"/>
                </a:lnTo>
                <a:lnTo>
                  <a:pt x="1338" y="847"/>
                </a:lnTo>
                <a:lnTo>
                  <a:pt x="1338" y="866"/>
                </a:lnTo>
                <a:lnTo>
                  <a:pt x="1336" y="883"/>
                </a:lnTo>
                <a:lnTo>
                  <a:pt x="1334" y="902"/>
                </a:lnTo>
                <a:lnTo>
                  <a:pt x="1330" y="920"/>
                </a:lnTo>
                <a:lnTo>
                  <a:pt x="1321" y="920"/>
                </a:lnTo>
                <a:lnTo>
                  <a:pt x="1313" y="900"/>
                </a:lnTo>
                <a:lnTo>
                  <a:pt x="1300" y="881"/>
                </a:lnTo>
                <a:lnTo>
                  <a:pt x="1284" y="866"/>
                </a:lnTo>
                <a:lnTo>
                  <a:pt x="1267" y="852"/>
                </a:lnTo>
                <a:lnTo>
                  <a:pt x="1279" y="866"/>
                </a:lnTo>
                <a:lnTo>
                  <a:pt x="1292" y="891"/>
                </a:lnTo>
                <a:lnTo>
                  <a:pt x="1298" y="904"/>
                </a:lnTo>
                <a:lnTo>
                  <a:pt x="1304" y="916"/>
                </a:lnTo>
                <a:lnTo>
                  <a:pt x="1305" y="925"/>
                </a:lnTo>
                <a:lnTo>
                  <a:pt x="1302" y="931"/>
                </a:lnTo>
                <a:lnTo>
                  <a:pt x="1296" y="931"/>
                </a:lnTo>
                <a:lnTo>
                  <a:pt x="1292" y="929"/>
                </a:lnTo>
                <a:lnTo>
                  <a:pt x="1292" y="927"/>
                </a:lnTo>
                <a:lnTo>
                  <a:pt x="1265" y="929"/>
                </a:lnTo>
                <a:lnTo>
                  <a:pt x="1267" y="923"/>
                </a:lnTo>
                <a:lnTo>
                  <a:pt x="1265" y="920"/>
                </a:lnTo>
                <a:lnTo>
                  <a:pt x="1263" y="923"/>
                </a:lnTo>
                <a:lnTo>
                  <a:pt x="1259" y="925"/>
                </a:lnTo>
                <a:lnTo>
                  <a:pt x="1256" y="929"/>
                </a:lnTo>
                <a:lnTo>
                  <a:pt x="1213" y="929"/>
                </a:lnTo>
                <a:lnTo>
                  <a:pt x="1148" y="923"/>
                </a:lnTo>
                <a:lnTo>
                  <a:pt x="1104" y="922"/>
                </a:lnTo>
                <a:lnTo>
                  <a:pt x="1050" y="920"/>
                </a:lnTo>
                <a:lnTo>
                  <a:pt x="1048" y="916"/>
                </a:lnTo>
                <a:lnTo>
                  <a:pt x="1044" y="910"/>
                </a:lnTo>
                <a:lnTo>
                  <a:pt x="1041" y="906"/>
                </a:lnTo>
                <a:lnTo>
                  <a:pt x="1035" y="904"/>
                </a:lnTo>
                <a:lnTo>
                  <a:pt x="1035" y="910"/>
                </a:lnTo>
                <a:lnTo>
                  <a:pt x="1031" y="914"/>
                </a:lnTo>
                <a:lnTo>
                  <a:pt x="1025" y="916"/>
                </a:lnTo>
                <a:lnTo>
                  <a:pt x="1019" y="918"/>
                </a:lnTo>
                <a:lnTo>
                  <a:pt x="977" y="916"/>
                </a:lnTo>
                <a:lnTo>
                  <a:pt x="858" y="916"/>
                </a:lnTo>
                <a:lnTo>
                  <a:pt x="845" y="918"/>
                </a:lnTo>
                <a:lnTo>
                  <a:pt x="820" y="922"/>
                </a:lnTo>
                <a:lnTo>
                  <a:pt x="810" y="922"/>
                </a:lnTo>
                <a:lnTo>
                  <a:pt x="805" y="920"/>
                </a:lnTo>
                <a:lnTo>
                  <a:pt x="803" y="918"/>
                </a:lnTo>
                <a:lnTo>
                  <a:pt x="799" y="912"/>
                </a:lnTo>
                <a:lnTo>
                  <a:pt x="799" y="904"/>
                </a:lnTo>
                <a:lnTo>
                  <a:pt x="785" y="902"/>
                </a:lnTo>
                <a:lnTo>
                  <a:pt x="772" y="904"/>
                </a:lnTo>
                <a:lnTo>
                  <a:pt x="776" y="916"/>
                </a:lnTo>
                <a:lnTo>
                  <a:pt x="772" y="925"/>
                </a:lnTo>
                <a:lnTo>
                  <a:pt x="768" y="920"/>
                </a:lnTo>
                <a:lnTo>
                  <a:pt x="762" y="916"/>
                </a:lnTo>
                <a:lnTo>
                  <a:pt x="749" y="912"/>
                </a:lnTo>
                <a:lnTo>
                  <a:pt x="749" y="918"/>
                </a:lnTo>
                <a:lnTo>
                  <a:pt x="747" y="922"/>
                </a:lnTo>
                <a:lnTo>
                  <a:pt x="745" y="925"/>
                </a:lnTo>
                <a:lnTo>
                  <a:pt x="741" y="925"/>
                </a:lnTo>
                <a:lnTo>
                  <a:pt x="732" y="929"/>
                </a:lnTo>
                <a:lnTo>
                  <a:pt x="716" y="929"/>
                </a:lnTo>
                <a:lnTo>
                  <a:pt x="682" y="925"/>
                </a:lnTo>
                <a:lnTo>
                  <a:pt x="661" y="925"/>
                </a:lnTo>
                <a:lnTo>
                  <a:pt x="651" y="927"/>
                </a:lnTo>
                <a:lnTo>
                  <a:pt x="639" y="929"/>
                </a:lnTo>
                <a:lnTo>
                  <a:pt x="636" y="929"/>
                </a:lnTo>
                <a:lnTo>
                  <a:pt x="634" y="927"/>
                </a:lnTo>
                <a:lnTo>
                  <a:pt x="632" y="923"/>
                </a:lnTo>
                <a:lnTo>
                  <a:pt x="632" y="916"/>
                </a:lnTo>
                <a:lnTo>
                  <a:pt x="634" y="910"/>
                </a:lnTo>
                <a:lnTo>
                  <a:pt x="620" y="910"/>
                </a:lnTo>
                <a:lnTo>
                  <a:pt x="601" y="906"/>
                </a:lnTo>
                <a:lnTo>
                  <a:pt x="591" y="904"/>
                </a:lnTo>
                <a:lnTo>
                  <a:pt x="584" y="899"/>
                </a:lnTo>
                <a:lnTo>
                  <a:pt x="578" y="895"/>
                </a:lnTo>
                <a:lnTo>
                  <a:pt x="574" y="889"/>
                </a:lnTo>
                <a:lnTo>
                  <a:pt x="570" y="885"/>
                </a:lnTo>
                <a:lnTo>
                  <a:pt x="567" y="885"/>
                </a:lnTo>
                <a:lnTo>
                  <a:pt x="567" y="887"/>
                </a:lnTo>
                <a:lnTo>
                  <a:pt x="565" y="891"/>
                </a:lnTo>
                <a:lnTo>
                  <a:pt x="565" y="895"/>
                </a:lnTo>
                <a:lnTo>
                  <a:pt x="567" y="902"/>
                </a:lnTo>
                <a:lnTo>
                  <a:pt x="570" y="908"/>
                </a:lnTo>
                <a:lnTo>
                  <a:pt x="574" y="914"/>
                </a:lnTo>
                <a:lnTo>
                  <a:pt x="576" y="918"/>
                </a:lnTo>
                <a:lnTo>
                  <a:pt x="574" y="922"/>
                </a:lnTo>
                <a:lnTo>
                  <a:pt x="574" y="925"/>
                </a:lnTo>
                <a:lnTo>
                  <a:pt x="567" y="929"/>
                </a:lnTo>
                <a:lnTo>
                  <a:pt x="480" y="929"/>
                </a:lnTo>
                <a:lnTo>
                  <a:pt x="472" y="910"/>
                </a:lnTo>
                <a:lnTo>
                  <a:pt x="472" y="920"/>
                </a:lnTo>
                <a:lnTo>
                  <a:pt x="469" y="925"/>
                </a:lnTo>
                <a:lnTo>
                  <a:pt x="461" y="929"/>
                </a:lnTo>
                <a:lnTo>
                  <a:pt x="451" y="931"/>
                </a:lnTo>
                <a:lnTo>
                  <a:pt x="432" y="931"/>
                </a:lnTo>
                <a:lnTo>
                  <a:pt x="417" y="929"/>
                </a:lnTo>
                <a:lnTo>
                  <a:pt x="400" y="925"/>
                </a:lnTo>
                <a:lnTo>
                  <a:pt x="382" y="927"/>
                </a:lnTo>
                <a:lnTo>
                  <a:pt x="350" y="929"/>
                </a:lnTo>
                <a:lnTo>
                  <a:pt x="323" y="929"/>
                </a:lnTo>
                <a:lnTo>
                  <a:pt x="313" y="923"/>
                </a:lnTo>
                <a:lnTo>
                  <a:pt x="309" y="920"/>
                </a:lnTo>
                <a:lnTo>
                  <a:pt x="307" y="914"/>
                </a:lnTo>
                <a:lnTo>
                  <a:pt x="306" y="922"/>
                </a:lnTo>
                <a:lnTo>
                  <a:pt x="302" y="925"/>
                </a:lnTo>
                <a:lnTo>
                  <a:pt x="298" y="927"/>
                </a:lnTo>
                <a:lnTo>
                  <a:pt x="277" y="925"/>
                </a:lnTo>
                <a:lnTo>
                  <a:pt x="234" y="925"/>
                </a:lnTo>
                <a:lnTo>
                  <a:pt x="213" y="929"/>
                </a:lnTo>
                <a:lnTo>
                  <a:pt x="213" y="925"/>
                </a:lnTo>
                <a:lnTo>
                  <a:pt x="211" y="922"/>
                </a:lnTo>
                <a:lnTo>
                  <a:pt x="208" y="920"/>
                </a:lnTo>
                <a:lnTo>
                  <a:pt x="204" y="918"/>
                </a:lnTo>
                <a:lnTo>
                  <a:pt x="200" y="920"/>
                </a:lnTo>
                <a:lnTo>
                  <a:pt x="196" y="922"/>
                </a:lnTo>
                <a:lnTo>
                  <a:pt x="194" y="925"/>
                </a:lnTo>
                <a:lnTo>
                  <a:pt x="194" y="929"/>
                </a:lnTo>
                <a:lnTo>
                  <a:pt x="148" y="929"/>
                </a:lnTo>
                <a:lnTo>
                  <a:pt x="127" y="925"/>
                </a:lnTo>
                <a:lnTo>
                  <a:pt x="104" y="920"/>
                </a:lnTo>
                <a:lnTo>
                  <a:pt x="100" y="912"/>
                </a:lnTo>
                <a:lnTo>
                  <a:pt x="92" y="904"/>
                </a:lnTo>
                <a:lnTo>
                  <a:pt x="83" y="902"/>
                </a:lnTo>
                <a:lnTo>
                  <a:pt x="73" y="904"/>
                </a:lnTo>
                <a:lnTo>
                  <a:pt x="75" y="90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5" name="Freeform 49">
            <a:extLst>
              <a:ext uri="{FF2B5EF4-FFF2-40B4-BE49-F238E27FC236}">
                <a16:creationId xmlns:a16="http://schemas.microsoft.com/office/drawing/2014/main" id="{CBED78ED-22BD-400B-A8D5-F1BDA7B6FDB0}"/>
              </a:ext>
            </a:extLst>
          </p:cNvPr>
          <p:cNvSpPr>
            <a:spLocks/>
          </p:cNvSpPr>
          <p:nvPr>
            <p:custDataLst>
              <p:tags r:id="rId3"/>
            </p:custDataLst>
          </p:nvPr>
        </p:nvSpPr>
        <p:spPr bwMode="auto">
          <a:xfrm>
            <a:off x="3789363" y="4583113"/>
            <a:ext cx="120650" cy="133350"/>
          </a:xfrm>
          <a:custGeom>
            <a:avLst/>
            <a:gdLst>
              <a:gd name="T0" fmla="*/ 60 w 76"/>
              <a:gd name="T1" fmla="*/ 83 h 84"/>
              <a:gd name="T2" fmla="*/ 75 w 76"/>
              <a:gd name="T3" fmla="*/ 70 h 84"/>
              <a:gd name="T4" fmla="*/ 52 w 76"/>
              <a:gd name="T5" fmla="*/ 56 h 84"/>
              <a:gd name="T6" fmla="*/ 33 w 76"/>
              <a:gd name="T7" fmla="*/ 39 h 84"/>
              <a:gd name="T8" fmla="*/ 14 w 76"/>
              <a:gd name="T9" fmla="*/ 22 h 84"/>
              <a:gd name="T10" fmla="*/ 0 w 76"/>
              <a:gd name="T11" fmla="*/ 0 h 84"/>
              <a:gd name="T12" fmla="*/ 2 w 7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6" h="84">
                <a:moveTo>
                  <a:pt x="60" y="83"/>
                </a:moveTo>
                <a:lnTo>
                  <a:pt x="75" y="70"/>
                </a:lnTo>
                <a:lnTo>
                  <a:pt x="52" y="56"/>
                </a:lnTo>
                <a:lnTo>
                  <a:pt x="33" y="39"/>
                </a:lnTo>
                <a:lnTo>
                  <a:pt x="14" y="22"/>
                </a:lnTo>
                <a:lnTo>
                  <a:pt x="0" y="0"/>
                </a:lnTo>
                <a:lnTo>
                  <a:pt x="2"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6" name="Freeform 50">
            <a:extLst>
              <a:ext uri="{FF2B5EF4-FFF2-40B4-BE49-F238E27FC236}">
                <a16:creationId xmlns:a16="http://schemas.microsoft.com/office/drawing/2014/main" id="{C661C78D-787C-43A5-B12B-C6EB99FF5800}"/>
              </a:ext>
            </a:extLst>
          </p:cNvPr>
          <p:cNvSpPr>
            <a:spLocks/>
          </p:cNvSpPr>
          <p:nvPr>
            <p:custDataLst>
              <p:tags r:id="rId4"/>
            </p:custDataLst>
          </p:nvPr>
        </p:nvSpPr>
        <p:spPr bwMode="auto">
          <a:xfrm>
            <a:off x="5053013" y="3309938"/>
            <a:ext cx="114300" cy="114300"/>
          </a:xfrm>
          <a:custGeom>
            <a:avLst/>
            <a:gdLst>
              <a:gd name="T0" fmla="*/ 13 w 72"/>
              <a:gd name="T1" fmla="*/ 0 h 72"/>
              <a:gd name="T2" fmla="*/ 15 w 72"/>
              <a:gd name="T3" fmla="*/ 18 h 72"/>
              <a:gd name="T4" fmla="*/ 15 w 72"/>
              <a:gd name="T5" fmla="*/ 33 h 72"/>
              <a:gd name="T6" fmla="*/ 9 w 72"/>
              <a:gd name="T7" fmla="*/ 48 h 72"/>
              <a:gd name="T8" fmla="*/ 0 w 72"/>
              <a:gd name="T9" fmla="*/ 62 h 72"/>
              <a:gd name="T10" fmla="*/ 17 w 72"/>
              <a:gd name="T11" fmla="*/ 62 h 72"/>
              <a:gd name="T12" fmla="*/ 34 w 72"/>
              <a:gd name="T13" fmla="*/ 64 h 72"/>
              <a:gd name="T14" fmla="*/ 52 w 72"/>
              <a:gd name="T15" fmla="*/ 66 h 72"/>
              <a:gd name="T16" fmla="*/ 69 w 72"/>
              <a:gd name="T17" fmla="*/ 71 h 72"/>
              <a:gd name="T18" fmla="*/ 71 w 72"/>
              <a:gd name="T19"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13" y="0"/>
                </a:moveTo>
                <a:lnTo>
                  <a:pt x="15" y="18"/>
                </a:lnTo>
                <a:lnTo>
                  <a:pt x="15" y="33"/>
                </a:lnTo>
                <a:lnTo>
                  <a:pt x="9" y="48"/>
                </a:lnTo>
                <a:lnTo>
                  <a:pt x="0" y="62"/>
                </a:lnTo>
                <a:lnTo>
                  <a:pt x="17" y="62"/>
                </a:lnTo>
                <a:lnTo>
                  <a:pt x="34" y="64"/>
                </a:lnTo>
                <a:lnTo>
                  <a:pt x="52" y="66"/>
                </a:lnTo>
                <a:lnTo>
                  <a:pt x="69" y="71"/>
                </a:lnTo>
                <a:lnTo>
                  <a:pt x="71" y="71"/>
                </a:lnTo>
              </a:path>
            </a:pathLst>
          </a:custGeom>
          <a:noFill/>
          <a:ln w="12699"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7" name="Freeform 51">
            <a:extLst>
              <a:ext uri="{FF2B5EF4-FFF2-40B4-BE49-F238E27FC236}">
                <a16:creationId xmlns:a16="http://schemas.microsoft.com/office/drawing/2014/main" id="{CF7C6F05-128C-4DEC-B649-2317657C90A3}"/>
              </a:ext>
            </a:extLst>
          </p:cNvPr>
          <p:cNvSpPr>
            <a:spLocks/>
          </p:cNvSpPr>
          <p:nvPr>
            <p:custDataLst>
              <p:tags r:id="rId5"/>
            </p:custDataLst>
          </p:nvPr>
        </p:nvSpPr>
        <p:spPr bwMode="auto">
          <a:xfrm>
            <a:off x="5549900" y="3325813"/>
            <a:ext cx="217488" cy="87312"/>
          </a:xfrm>
          <a:custGeom>
            <a:avLst/>
            <a:gdLst>
              <a:gd name="T0" fmla="*/ 0 w 137"/>
              <a:gd name="T1" fmla="*/ 0 h 55"/>
              <a:gd name="T2" fmla="*/ 28 w 137"/>
              <a:gd name="T3" fmla="*/ 8 h 55"/>
              <a:gd name="T4" fmla="*/ 55 w 137"/>
              <a:gd name="T5" fmla="*/ 17 h 55"/>
              <a:gd name="T6" fmla="*/ 69 w 137"/>
              <a:gd name="T7" fmla="*/ 25 h 55"/>
              <a:gd name="T8" fmla="*/ 80 w 137"/>
              <a:gd name="T9" fmla="*/ 33 h 55"/>
              <a:gd name="T10" fmla="*/ 94 w 137"/>
              <a:gd name="T11" fmla="*/ 42 h 55"/>
              <a:gd name="T12" fmla="*/ 103 w 137"/>
              <a:gd name="T13" fmla="*/ 54 h 55"/>
              <a:gd name="T14" fmla="*/ 117 w 137"/>
              <a:gd name="T15" fmla="*/ 40 h 55"/>
              <a:gd name="T16" fmla="*/ 124 w 137"/>
              <a:gd name="T17" fmla="*/ 36 h 55"/>
              <a:gd name="T18" fmla="*/ 134 w 137"/>
              <a:gd name="T19" fmla="*/ 33 h 55"/>
              <a:gd name="T20" fmla="*/ 136 w 137"/>
              <a:gd name="T2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55">
                <a:moveTo>
                  <a:pt x="0" y="0"/>
                </a:moveTo>
                <a:lnTo>
                  <a:pt x="28" y="8"/>
                </a:lnTo>
                <a:lnTo>
                  <a:pt x="55" y="17"/>
                </a:lnTo>
                <a:lnTo>
                  <a:pt x="69" y="25"/>
                </a:lnTo>
                <a:lnTo>
                  <a:pt x="80" y="33"/>
                </a:lnTo>
                <a:lnTo>
                  <a:pt x="94" y="42"/>
                </a:lnTo>
                <a:lnTo>
                  <a:pt x="103" y="54"/>
                </a:lnTo>
                <a:lnTo>
                  <a:pt x="117" y="40"/>
                </a:lnTo>
                <a:lnTo>
                  <a:pt x="124" y="36"/>
                </a:lnTo>
                <a:lnTo>
                  <a:pt x="134" y="33"/>
                </a:lnTo>
                <a:lnTo>
                  <a:pt x="136" y="33"/>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8" name="Freeform 52">
            <a:extLst>
              <a:ext uri="{FF2B5EF4-FFF2-40B4-BE49-F238E27FC236}">
                <a16:creationId xmlns:a16="http://schemas.microsoft.com/office/drawing/2014/main" id="{63CAC9CF-E5CB-48C2-817A-B8856A8C3310}"/>
              </a:ext>
            </a:extLst>
          </p:cNvPr>
          <p:cNvSpPr>
            <a:spLocks/>
          </p:cNvSpPr>
          <p:nvPr>
            <p:custDataLst>
              <p:tags r:id="rId6"/>
            </p:custDataLst>
          </p:nvPr>
        </p:nvSpPr>
        <p:spPr bwMode="auto">
          <a:xfrm>
            <a:off x="5670550" y="3495675"/>
            <a:ext cx="44450" cy="4763"/>
          </a:xfrm>
          <a:custGeom>
            <a:avLst/>
            <a:gdLst>
              <a:gd name="T0" fmla="*/ 0 w 28"/>
              <a:gd name="T1" fmla="*/ 0 h 3"/>
              <a:gd name="T2" fmla="*/ 12 w 28"/>
              <a:gd name="T3" fmla="*/ 2 h 3"/>
              <a:gd name="T4" fmla="*/ 25 w 28"/>
              <a:gd name="T5" fmla="*/ 2 h 3"/>
              <a:gd name="T6" fmla="*/ 27 w 28"/>
              <a:gd name="T7" fmla="*/ 2 h 3"/>
            </a:gdLst>
            <a:ahLst/>
            <a:cxnLst>
              <a:cxn ang="0">
                <a:pos x="T0" y="T1"/>
              </a:cxn>
              <a:cxn ang="0">
                <a:pos x="T2" y="T3"/>
              </a:cxn>
              <a:cxn ang="0">
                <a:pos x="T4" y="T5"/>
              </a:cxn>
              <a:cxn ang="0">
                <a:pos x="T6" y="T7"/>
              </a:cxn>
            </a:cxnLst>
            <a:rect l="0" t="0" r="r" b="b"/>
            <a:pathLst>
              <a:path w="28" h="3">
                <a:moveTo>
                  <a:pt x="0" y="0"/>
                </a:moveTo>
                <a:lnTo>
                  <a:pt x="12" y="2"/>
                </a:lnTo>
                <a:lnTo>
                  <a:pt x="25" y="2"/>
                </a:lnTo>
                <a:lnTo>
                  <a:pt x="27" y="2"/>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9" name="Freeform 53">
            <a:extLst>
              <a:ext uri="{FF2B5EF4-FFF2-40B4-BE49-F238E27FC236}">
                <a16:creationId xmlns:a16="http://schemas.microsoft.com/office/drawing/2014/main" id="{8C150F6A-3636-42D8-8FFD-AAD17FDE1538}"/>
              </a:ext>
            </a:extLst>
          </p:cNvPr>
          <p:cNvSpPr>
            <a:spLocks/>
          </p:cNvSpPr>
          <p:nvPr>
            <p:custDataLst>
              <p:tags r:id="rId7"/>
            </p:custDataLst>
          </p:nvPr>
        </p:nvSpPr>
        <p:spPr bwMode="auto">
          <a:xfrm>
            <a:off x="5670550" y="3922713"/>
            <a:ext cx="57150" cy="25400"/>
          </a:xfrm>
          <a:custGeom>
            <a:avLst/>
            <a:gdLst>
              <a:gd name="T0" fmla="*/ 0 w 36"/>
              <a:gd name="T1" fmla="*/ 0 h 16"/>
              <a:gd name="T2" fmla="*/ 33 w 36"/>
              <a:gd name="T3" fmla="*/ 15 h 16"/>
              <a:gd name="T4" fmla="*/ 35 w 36"/>
              <a:gd name="T5" fmla="*/ 15 h 16"/>
            </a:gdLst>
            <a:ahLst/>
            <a:cxnLst>
              <a:cxn ang="0">
                <a:pos x="T0" y="T1"/>
              </a:cxn>
              <a:cxn ang="0">
                <a:pos x="T2" y="T3"/>
              </a:cxn>
              <a:cxn ang="0">
                <a:pos x="T4" y="T5"/>
              </a:cxn>
            </a:cxnLst>
            <a:rect l="0" t="0" r="r" b="b"/>
            <a:pathLst>
              <a:path w="36" h="16">
                <a:moveTo>
                  <a:pt x="0" y="0"/>
                </a:moveTo>
                <a:lnTo>
                  <a:pt x="33" y="15"/>
                </a:lnTo>
                <a:lnTo>
                  <a:pt x="35" y="15"/>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0" name="Rectangle 54">
            <a:extLst>
              <a:ext uri="{FF2B5EF4-FFF2-40B4-BE49-F238E27FC236}">
                <a16:creationId xmlns:a16="http://schemas.microsoft.com/office/drawing/2014/main" id="{A22F2D30-A196-4D66-9C79-277930D433C5}"/>
              </a:ext>
            </a:extLst>
          </p:cNvPr>
          <p:cNvSpPr>
            <a:spLocks noChangeArrowheads="1"/>
          </p:cNvSpPr>
          <p:nvPr>
            <p:custDataLst>
              <p:tags r:id="rId8"/>
            </p:custDataLst>
          </p:nvPr>
        </p:nvSpPr>
        <p:spPr bwMode="auto">
          <a:xfrm>
            <a:off x="4038600" y="3556000"/>
            <a:ext cx="517525" cy="280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Prix</a:t>
            </a:r>
          </a:p>
        </p:txBody>
      </p:sp>
      <p:sp>
        <p:nvSpPr>
          <p:cNvPr id="71" name="Rectangle 55">
            <a:extLst>
              <a:ext uri="{FF2B5EF4-FFF2-40B4-BE49-F238E27FC236}">
                <a16:creationId xmlns:a16="http://schemas.microsoft.com/office/drawing/2014/main" id="{8C1C7087-37D8-443E-A2F9-0F49840AFFE4}"/>
              </a:ext>
            </a:extLst>
          </p:cNvPr>
          <p:cNvSpPr>
            <a:spLocks noChangeArrowheads="1"/>
          </p:cNvSpPr>
          <p:nvPr>
            <p:custDataLst>
              <p:tags r:id="rId9"/>
            </p:custDataLst>
          </p:nvPr>
        </p:nvSpPr>
        <p:spPr bwMode="auto">
          <a:xfrm>
            <a:off x="4038600" y="3725863"/>
            <a:ext cx="604838"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Délai</a:t>
            </a:r>
          </a:p>
        </p:txBody>
      </p:sp>
      <p:sp>
        <p:nvSpPr>
          <p:cNvPr id="72" name="Rectangle 56">
            <a:extLst>
              <a:ext uri="{FF2B5EF4-FFF2-40B4-BE49-F238E27FC236}">
                <a16:creationId xmlns:a16="http://schemas.microsoft.com/office/drawing/2014/main" id="{FF2DF49E-A9A0-4184-9CEB-BFED05100645}"/>
              </a:ext>
            </a:extLst>
          </p:cNvPr>
          <p:cNvSpPr>
            <a:spLocks noChangeArrowheads="1"/>
          </p:cNvSpPr>
          <p:nvPr>
            <p:custDataLst>
              <p:tags r:id="rId10"/>
            </p:custDataLst>
          </p:nvPr>
        </p:nvSpPr>
        <p:spPr bwMode="auto">
          <a:xfrm>
            <a:off x="4038600" y="3897313"/>
            <a:ext cx="1470025"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Qualité relation</a:t>
            </a:r>
          </a:p>
        </p:txBody>
      </p:sp>
      <p:sp>
        <p:nvSpPr>
          <p:cNvPr id="73" name="Rectangle 57">
            <a:extLst>
              <a:ext uri="{FF2B5EF4-FFF2-40B4-BE49-F238E27FC236}">
                <a16:creationId xmlns:a16="http://schemas.microsoft.com/office/drawing/2014/main" id="{76DA5220-344D-4811-A56F-980047176A2F}"/>
              </a:ext>
            </a:extLst>
          </p:cNvPr>
          <p:cNvSpPr>
            <a:spLocks noChangeArrowheads="1"/>
          </p:cNvSpPr>
          <p:nvPr>
            <p:custDataLst>
              <p:tags r:id="rId11"/>
            </p:custDataLst>
          </p:nvPr>
        </p:nvSpPr>
        <p:spPr bwMode="auto">
          <a:xfrm>
            <a:off x="4038600" y="4070350"/>
            <a:ext cx="2065338" cy="280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Amplitude d'ouverture</a:t>
            </a:r>
          </a:p>
        </p:txBody>
      </p:sp>
      <p:sp>
        <p:nvSpPr>
          <p:cNvPr id="74" name="Rectangle 58">
            <a:extLst>
              <a:ext uri="{FF2B5EF4-FFF2-40B4-BE49-F238E27FC236}">
                <a16:creationId xmlns:a16="http://schemas.microsoft.com/office/drawing/2014/main" id="{8A6F6E75-A96C-4A9E-ABC4-593AFA6FFBA1}"/>
              </a:ext>
            </a:extLst>
          </p:cNvPr>
          <p:cNvSpPr>
            <a:spLocks noChangeArrowheads="1"/>
          </p:cNvSpPr>
          <p:nvPr>
            <p:custDataLst>
              <p:tags r:id="rId12"/>
            </p:custDataLst>
          </p:nvPr>
        </p:nvSpPr>
        <p:spPr bwMode="auto">
          <a:xfrm>
            <a:off x="4038600" y="4240213"/>
            <a:ext cx="1441450"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Densité réseau</a:t>
            </a:r>
          </a:p>
        </p:txBody>
      </p:sp>
      <p:sp>
        <p:nvSpPr>
          <p:cNvPr id="75" name="Rectangle 59">
            <a:extLst>
              <a:ext uri="{FF2B5EF4-FFF2-40B4-BE49-F238E27FC236}">
                <a16:creationId xmlns:a16="http://schemas.microsoft.com/office/drawing/2014/main" id="{671808F1-6333-4166-8C1C-2A1D5978904F}"/>
              </a:ext>
            </a:extLst>
          </p:cNvPr>
          <p:cNvSpPr>
            <a:spLocks noChangeArrowheads="1"/>
          </p:cNvSpPr>
          <p:nvPr>
            <p:custDataLst>
              <p:tags r:id="rId13"/>
            </p:custDataLst>
          </p:nvPr>
        </p:nvSpPr>
        <p:spPr bwMode="auto">
          <a:xfrm>
            <a:off x="4038600" y="4411663"/>
            <a:ext cx="833438"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400" dirty="0">
                <a:solidFill>
                  <a:srgbClr val="000000"/>
                </a:solidFill>
              </a:rPr>
              <a:t>Gamme</a:t>
            </a:r>
          </a:p>
        </p:txBody>
      </p:sp>
      <p:sp>
        <p:nvSpPr>
          <p:cNvPr id="76" name="Text Box 60">
            <a:extLst>
              <a:ext uri="{FF2B5EF4-FFF2-40B4-BE49-F238E27FC236}">
                <a16:creationId xmlns:a16="http://schemas.microsoft.com/office/drawing/2014/main" id="{15FA6112-ECC2-4405-A698-046AC8D8DE2D}"/>
              </a:ext>
            </a:extLst>
          </p:cNvPr>
          <p:cNvSpPr txBox="1">
            <a:spLocks noChangeArrowheads="1"/>
          </p:cNvSpPr>
          <p:nvPr>
            <p:custDataLst>
              <p:tags r:id="rId14"/>
            </p:custDataLst>
          </p:nvPr>
        </p:nvSpPr>
        <p:spPr bwMode="auto">
          <a:xfrm>
            <a:off x="4403725" y="2878138"/>
            <a:ext cx="996950"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Contrat</a:t>
            </a:r>
          </a:p>
        </p:txBody>
      </p:sp>
      <p:sp>
        <p:nvSpPr>
          <p:cNvPr id="77" name="AutoShape 61">
            <a:extLst>
              <a:ext uri="{FF2B5EF4-FFF2-40B4-BE49-F238E27FC236}">
                <a16:creationId xmlns:a16="http://schemas.microsoft.com/office/drawing/2014/main" id="{786015CC-06AB-44F9-9062-8987968A7A8D}"/>
              </a:ext>
            </a:extLst>
          </p:cNvPr>
          <p:cNvSpPr>
            <a:spLocks noChangeArrowheads="1"/>
          </p:cNvSpPr>
          <p:nvPr>
            <p:custDataLst>
              <p:tags r:id="rId15"/>
            </p:custDataLst>
          </p:nvPr>
        </p:nvSpPr>
        <p:spPr bwMode="auto">
          <a:xfrm>
            <a:off x="3124200" y="3962400"/>
            <a:ext cx="533400" cy="381000"/>
          </a:xfrm>
          <a:prstGeom prst="rightArrow">
            <a:avLst>
              <a:gd name="adj1" fmla="val 50000"/>
              <a:gd name="adj2" fmla="val 35000"/>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8" name="AutoShape 62">
            <a:extLst>
              <a:ext uri="{FF2B5EF4-FFF2-40B4-BE49-F238E27FC236}">
                <a16:creationId xmlns:a16="http://schemas.microsoft.com/office/drawing/2014/main" id="{D1C74ACD-BE51-43A8-B6E0-B12C0112EA18}"/>
              </a:ext>
            </a:extLst>
          </p:cNvPr>
          <p:cNvSpPr>
            <a:spLocks noChangeArrowheads="1"/>
          </p:cNvSpPr>
          <p:nvPr>
            <p:custDataLst>
              <p:tags r:id="rId16"/>
            </p:custDataLst>
          </p:nvPr>
        </p:nvSpPr>
        <p:spPr bwMode="auto">
          <a:xfrm>
            <a:off x="6477000" y="3962400"/>
            <a:ext cx="533400" cy="381000"/>
          </a:xfrm>
          <a:prstGeom prst="rightArrow">
            <a:avLst>
              <a:gd name="adj1" fmla="val 50000"/>
              <a:gd name="adj2" fmla="val 35000"/>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pic>
        <p:nvPicPr>
          <p:cNvPr id="79" name="Picture 2" descr="Facebook">
            <a:extLst>
              <a:ext uri="{FF2B5EF4-FFF2-40B4-BE49-F238E27FC236}">
                <a16:creationId xmlns:a16="http://schemas.microsoft.com/office/drawing/2014/main" id="{7A385BDE-7ECD-4015-88C0-9A22B108F2CE}"/>
              </a:ext>
            </a:extLst>
          </p:cNvPr>
          <p:cNvPicPr>
            <a:picLocks noChangeAspect="1" noChangeArrowheads="1"/>
          </p:cNvPicPr>
          <p:nvPr>
            <p:custDataLst>
              <p:tags r:id="rId17"/>
            </p:custDataLst>
          </p:nvPr>
        </p:nvPicPr>
        <p:blipFill>
          <a:blip r:embed="rId21">
            <a:extLst>
              <a:ext uri="{28A0092B-C50C-407E-A947-70E740481C1C}">
                <a14:useLocalDpi xmlns:a14="http://schemas.microsoft.com/office/drawing/2010/main" val="0"/>
              </a:ext>
            </a:extLst>
          </a:blip>
          <a:srcRect/>
          <a:stretch>
            <a:fillRect/>
          </a:stretch>
        </p:blipFill>
        <p:spPr bwMode="auto">
          <a:xfrm>
            <a:off x="745620" y="2859088"/>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DIALOGUE REUSSI AVEC UN CLIENT">
            <a:extLst>
              <a:ext uri="{FF2B5EF4-FFF2-40B4-BE49-F238E27FC236}">
                <a16:creationId xmlns:a16="http://schemas.microsoft.com/office/drawing/2014/main" id="{CE3F95BF-2B9D-4A7A-A183-36C9D6C85627}"/>
              </a:ext>
            </a:extLst>
          </p:cNvPr>
          <p:cNvPicPr>
            <a:picLocks noChangeAspect="1" noChangeArrowheads="1"/>
          </p:cNvPicPr>
          <p:nvPr>
            <p:custDataLst>
              <p:tags r:id="rId18"/>
            </p:custDataLst>
          </p:nvPr>
        </p:nvPicPr>
        <p:blipFill>
          <a:blip r:embed="rId22">
            <a:extLst>
              <a:ext uri="{28A0092B-C50C-407E-A947-70E740481C1C}">
                <a14:useLocalDpi xmlns:a14="http://schemas.microsoft.com/office/drawing/2010/main" val="0"/>
              </a:ext>
            </a:extLst>
          </a:blip>
          <a:srcRect/>
          <a:stretch>
            <a:fillRect/>
          </a:stretch>
        </p:blipFill>
        <p:spPr bwMode="auto">
          <a:xfrm>
            <a:off x="7091364" y="3048001"/>
            <a:ext cx="1963737" cy="1963737"/>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numéro de diapositive 1">
            <a:extLst>
              <a:ext uri="{FF2B5EF4-FFF2-40B4-BE49-F238E27FC236}">
                <a16:creationId xmlns:a16="http://schemas.microsoft.com/office/drawing/2014/main" id="{7B77EC5E-9F4F-49BE-91BC-82E839A6504C}"/>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13</a:t>
            </a:fld>
            <a:endParaRPr lang="fr-FR" dirty="0"/>
          </a:p>
        </p:txBody>
      </p:sp>
    </p:spTree>
    <p:extLst>
      <p:ext uri="{BB962C8B-B14F-4D97-AF65-F5344CB8AC3E}">
        <p14:creationId xmlns:p14="http://schemas.microsoft.com/office/powerpoint/2010/main" val="11215366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AFFB6-7D42-4D6C-BDF5-D2918B8979AD}"/>
              </a:ext>
            </a:extLst>
          </p:cNvPr>
          <p:cNvSpPr>
            <a:spLocks noGrp="1"/>
          </p:cNvSpPr>
          <p:nvPr>
            <p:ph type="title"/>
          </p:nvPr>
        </p:nvSpPr>
        <p:spPr/>
        <p:txBody>
          <a:bodyPr/>
          <a:lstStyle/>
          <a:p>
            <a:r>
              <a:rPr lang="fr-FR" dirty="0"/>
              <a:t>La pyramide de Maslow</a:t>
            </a:r>
          </a:p>
        </p:txBody>
      </p:sp>
      <p:pic>
        <p:nvPicPr>
          <p:cNvPr id="1026" name="Picture 2" descr="Pyramide de Maslow motivation coaching hierarchie des besoins">
            <a:extLst>
              <a:ext uri="{FF2B5EF4-FFF2-40B4-BE49-F238E27FC236}">
                <a16:creationId xmlns:a16="http://schemas.microsoft.com/office/drawing/2014/main" id="{9690F775-D664-4A4B-A818-D054255D1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88840"/>
            <a:ext cx="6000750" cy="408622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1">
            <a:extLst>
              <a:ext uri="{FF2B5EF4-FFF2-40B4-BE49-F238E27FC236}">
                <a16:creationId xmlns:a16="http://schemas.microsoft.com/office/drawing/2014/main" id="{400C1F81-65C7-44C6-98A4-D96067299303}"/>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14</a:t>
            </a:fld>
            <a:endParaRPr lang="fr-FR" dirty="0"/>
          </a:p>
        </p:txBody>
      </p:sp>
    </p:spTree>
    <p:extLst>
      <p:ext uri="{BB962C8B-B14F-4D97-AF65-F5344CB8AC3E}">
        <p14:creationId xmlns:p14="http://schemas.microsoft.com/office/powerpoint/2010/main" val="334785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e la date 3">
            <a:extLst>
              <a:ext uri="{FF2B5EF4-FFF2-40B4-BE49-F238E27FC236}">
                <a16:creationId xmlns:a16="http://schemas.microsoft.com/office/drawing/2014/main" id="{CAEFA3B3-A090-4E5F-B384-A49FA83A4A97}"/>
              </a:ext>
            </a:extLst>
          </p:cNvPr>
          <p:cNvSpPr>
            <a:spLocks noGrp="1"/>
          </p:cNvSpPr>
          <p:nvPr>
            <p:ph type="dt" sz="half" idx="4294967295"/>
          </p:nvPr>
        </p:nvSpPr>
        <p:spPr>
          <a:xfrm>
            <a:off x="7131050" y="6553200"/>
            <a:ext cx="1905000" cy="228600"/>
          </a:xfrm>
          <a:prstGeom prst="rect">
            <a:avLst/>
          </a:prstGeom>
        </p:spPr>
        <p:txBody>
          <a:bodyPr/>
          <a:lstStyle/>
          <a:p>
            <a:fld id="{72F39036-A01D-4F06-91E7-AAAC762EDFF9}" type="datetime1">
              <a:rPr lang="fr-FR" altLang="fr-FR"/>
              <a:pPr/>
              <a:t>01/03/2021</a:t>
            </a:fld>
            <a:endParaRPr lang="fr-FR" altLang="fr-FR" dirty="0"/>
          </a:p>
        </p:txBody>
      </p:sp>
      <p:sp>
        <p:nvSpPr>
          <p:cNvPr id="61442" name="Rectangle 2">
            <a:extLst>
              <a:ext uri="{FF2B5EF4-FFF2-40B4-BE49-F238E27FC236}">
                <a16:creationId xmlns:a16="http://schemas.microsoft.com/office/drawing/2014/main" id="{47E0B017-75C8-4FB2-9577-F5D48E47828F}"/>
              </a:ext>
            </a:extLst>
          </p:cNvPr>
          <p:cNvSpPr>
            <a:spLocks noGrp="1" noChangeArrowheads="1"/>
          </p:cNvSpPr>
          <p:nvPr>
            <p:ph type="title"/>
          </p:nvPr>
        </p:nvSpPr>
        <p:spPr/>
        <p:txBody>
          <a:bodyPr/>
          <a:lstStyle/>
          <a:p>
            <a:r>
              <a:rPr lang="fr-FR" altLang="fr-FR" dirty="0"/>
              <a:t>Processus de production de service</a:t>
            </a:r>
          </a:p>
        </p:txBody>
      </p:sp>
      <p:sp>
        <p:nvSpPr>
          <p:cNvPr id="61443" name="AutoShape 3">
            <a:extLst>
              <a:ext uri="{FF2B5EF4-FFF2-40B4-BE49-F238E27FC236}">
                <a16:creationId xmlns:a16="http://schemas.microsoft.com/office/drawing/2014/main" id="{1302DECE-148F-48EC-9C0E-DE831F849F28}"/>
              </a:ext>
            </a:extLst>
          </p:cNvPr>
          <p:cNvSpPr>
            <a:spLocks noChangeArrowheads="1"/>
          </p:cNvSpPr>
          <p:nvPr/>
        </p:nvSpPr>
        <p:spPr bwMode="auto">
          <a:xfrm>
            <a:off x="762000" y="2137048"/>
            <a:ext cx="1752600" cy="1600200"/>
          </a:xfrm>
          <a:prstGeom prst="plus">
            <a:avLst>
              <a:gd name="adj" fmla="val 25000"/>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000" dirty="0">
                <a:solidFill>
                  <a:srgbClr val="000000"/>
                </a:solidFill>
              </a:rPr>
              <a:t>Intrants</a:t>
            </a:r>
          </a:p>
        </p:txBody>
      </p:sp>
      <p:sp>
        <p:nvSpPr>
          <p:cNvPr id="61444" name="Rectangle 4">
            <a:extLst>
              <a:ext uri="{FF2B5EF4-FFF2-40B4-BE49-F238E27FC236}">
                <a16:creationId xmlns:a16="http://schemas.microsoft.com/office/drawing/2014/main" id="{7876670D-CC3E-4D32-9155-647B2B4D811D}"/>
              </a:ext>
            </a:extLst>
          </p:cNvPr>
          <p:cNvSpPr>
            <a:spLocks noChangeArrowheads="1"/>
          </p:cNvSpPr>
          <p:nvPr/>
        </p:nvSpPr>
        <p:spPr bwMode="auto">
          <a:xfrm>
            <a:off x="2819400" y="2594248"/>
            <a:ext cx="1752600" cy="685800"/>
          </a:xfrm>
          <a:prstGeom prst="rect">
            <a:avLst/>
          </a:prstGeom>
          <a:solidFill>
            <a:schemeClr val="tx2">
              <a:lumMod val="60000"/>
              <a:lumOff val="40000"/>
            </a:schemeClr>
          </a:solidFill>
          <a:ln w="12700">
            <a:solidFill>
              <a:srgbClr val="000000"/>
            </a:solidFill>
            <a:miter lim="800000"/>
            <a:headEnd/>
            <a:tailEnd/>
          </a:ln>
          <a:effectLst/>
        </p:spPr>
        <p:txBody>
          <a:bodyPr wrap="none" anchor="ctr"/>
          <a:lstStyle/>
          <a:p>
            <a:pPr algn="ctr"/>
            <a:r>
              <a:rPr lang="fr-FR" altLang="fr-FR" sz="2000" dirty="0">
                <a:solidFill>
                  <a:srgbClr val="000000"/>
                </a:solidFill>
              </a:rPr>
              <a:t>Opération 1</a:t>
            </a:r>
          </a:p>
        </p:txBody>
      </p:sp>
      <p:sp>
        <p:nvSpPr>
          <p:cNvPr id="61445" name="Rectangle 5">
            <a:extLst>
              <a:ext uri="{FF2B5EF4-FFF2-40B4-BE49-F238E27FC236}">
                <a16:creationId xmlns:a16="http://schemas.microsoft.com/office/drawing/2014/main" id="{7B49ED94-99A9-4B31-A0B3-A41708BFCF57}"/>
              </a:ext>
            </a:extLst>
          </p:cNvPr>
          <p:cNvSpPr>
            <a:spLocks noChangeArrowheads="1"/>
          </p:cNvSpPr>
          <p:nvPr/>
        </p:nvSpPr>
        <p:spPr bwMode="auto">
          <a:xfrm>
            <a:off x="4876800" y="2594248"/>
            <a:ext cx="1752600" cy="685800"/>
          </a:xfrm>
          <a:prstGeom prst="rect">
            <a:avLst/>
          </a:prstGeom>
          <a:solidFill>
            <a:schemeClr val="tx2">
              <a:lumMod val="60000"/>
              <a:lumOff val="40000"/>
            </a:schemeClr>
          </a:solidFill>
          <a:ln w="12700">
            <a:solidFill>
              <a:srgbClr val="000000"/>
            </a:solidFill>
            <a:miter lim="800000"/>
            <a:headEnd/>
            <a:tailEnd/>
          </a:ln>
          <a:effectLst/>
        </p:spPr>
        <p:txBody>
          <a:bodyPr wrap="none" anchor="ctr"/>
          <a:lstStyle/>
          <a:p>
            <a:pPr algn="ctr"/>
            <a:r>
              <a:rPr lang="fr-FR" altLang="fr-FR" sz="2000" dirty="0">
                <a:solidFill>
                  <a:srgbClr val="000000"/>
                </a:solidFill>
              </a:rPr>
              <a:t>Opération 2</a:t>
            </a:r>
          </a:p>
        </p:txBody>
      </p:sp>
      <p:sp>
        <p:nvSpPr>
          <p:cNvPr id="61446" name="AutoShape 6">
            <a:extLst>
              <a:ext uri="{FF2B5EF4-FFF2-40B4-BE49-F238E27FC236}">
                <a16:creationId xmlns:a16="http://schemas.microsoft.com/office/drawing/2014/main" id="{A78A7624-7509-4092-9189-B094CE2855C9}"/>
              </a:ext>
            </a:extLst>
          </p:cNvPr>
          <p:cNvSpPr>
            <a:spLocks noChangeArrowheads="1"/>
          </p:cNvSpPr>
          <p:nvPr/>
        </p:nvSpPr>
        <p:spPr bwMode="auto">
          <a:xfrm rot="-5400000">
            <a:off x="7105650" y="2041798"/>
            <a:ext cx="1752600" cy="1790700"/>
          </a:xfrm>
          <a:prstGeom prst="wave">
            <a:avLst>
              <a:gd name="adj1" fmla="val 13005"/>
              <a:gd name="adj2" fmla="val 0"/>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fr-FR" altLang="fr-FR" sz="2000" dirty="0">
                <a:solidFill>
                  <a:srgbClr val="000000"/>
                </a:solidFill>
              </a:rPr>
              <a:t>Extrants</a:t>
            </a:r>
          </a:p>
        </p:txBody>
      </p:sp>
      <p:sp>
        <p:nvSpPr>
          <p:cNvPr id="61447" name="Oval 7">
            <a:extLst>
              <a:ext uri="{FF2B5EF4-FFF2-40B4-BE49-F238E27FC236}">
                <a16:creationId xmlns:a16="http://schemas.microsoft.com/office/drawing/2014/main" id="{2CBD56C1-B8B9-4F52-B398-5AC8C58DB117}"/>
              </a:ext>
            </a:extLst>
          </p:cNvPr>
          <p:cNvSpPr>
            <a:spLocks noChangeArrowheads="1"/>
          </p:cNvSpPr>
          <p:nvPr/>
        </p:nvSpPr>
        <p:spPr bwMode="auto">
          <a:xfrm>
            <a:off x="2895600" y="3432448"/>
            <a:ext cx="3733800" cy="838200"/>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000" dirty="0">
                <a:solidFill>
                  <a:srgbClr val="000000"/>
                </a:solidFill>
              </a:rPr>
              <a:t>Ressources</a:t>
            </a:r>
          </a:p>
        </p:txBody>
      </p:sp>
      <p:sp>
        <p:nvSpPr>
          <p:cNvPr id="61448" name="Text Box 8">
            <a:extLst>
              <a:ext uri="{FF2B5EF4-FFF2-40B4-BE49-F238E27FC236}">
                <a16:creationId xmlns:a16="http://schemas.microsoft.com/office/drawing/2014/main" id="{451339D0-E548-4C57-8B65-3E825C8227D7}"/>
              </a:ext>
            </a:extLst>
          </p:cNvPr>
          <p:cNvSpPr txBox="1">
            <a:spLocks noChangeArrowheads="1"/>
          </p:cNvSpPr>
          <p:nvPr/>
        </p:nvSpPr>
        <p:spPr bwMode="auto">
          <a:xfrm>
            <a:off x="539750" y="4118248"/>
            <a:ext cx="2152650" cy="86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dirty="0">
                <a:solidFill>
                  <a:srgbClr val="000000"/>
                </a:solidFill>
              </a:rPr>
              <a:t>Personnes physiques</a:t>
            </a:r>
          </a:p>
          <a:p>
            <a:pPr algn="ctr"/>
            <a:r>
              <a:rPr lang="fr-FR" altLang="fr-FR" sz="1400" dirty="0">
                <a:solidFill>
                  <a:srgbClr val="000000"/>
                </a:solidFill>
              </a:rPr>
              <a:t>Courrier</a:t>
            </a:r>
          </a:p>
          <a:p>
            <a:pPr algn="ctr"/>
            <a:r>
              <a:rPr lang="fr-FR" altLang="fr-FR" sz="1400" dirty="0">
                <a:solidFill>
                  <a:srgbClr val="000000"/>
                </a:solidFill>
              </a:rPr>
              <a:t>Données informatiques</a:t>
            </a:r>
          </a:p>
          <a:p>
            <a:pPr algn="ctr"/>
            <a:r>
              <a:rPr lang="fr-FR" altLang="fr-FR" sz="1400" dirty="0">
                <a:solidFill>
                  <a:srgbClr val="000000"/>
                </a:solidFill>
              </a:rPr>
              <a:t>Appels téléphoniques</a:t>
            </a:r>
          </a:p>
        </p:txBody>
      </p:sp>
      <p:sp>
        <p:nvSpPr>
          <p:cNvPr id="61449" name="Text Box 9">
            <a:extLst>
              <a:ext uri="{FF2B5EF4-FFF2-40B4-BE49-F238E27FC236}">
                <a16:creationId xmlns:a16="http://schemas.microsoft.com/office/drawing/2014/main" id="{0F26594B-B060-4EFE-BFCB-CD74F2604922}"/>
              </a:ext>
            </a:extLst>
          </p:cNvPr>
          <p:cNvSpPr txBox="1">
            <a:spLocks noChangeArrowheads="1"/>
          </p:cNvSpPr>
          <p:nvPr/>
        </p:nvSpPr>
        <p:spPr bwMode="auto">
          <a:xfrm>
            <a:off x="6991350" y="4118248"/>
            <a:ext cx="2152650" cy="86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dirty="0">
                <a:solidFill>
                  <a:srgbClr val="000000"/>
                </a:solidFill>
              </a:rPr>
              <a:t>Personnes physiques</a:t>
            </a:r>
          </a:p>
          <a:p>
            <a:pPr algn="ctr"/>
            <a:r>
              <a:rPr lang="fr-FR" altLang="fr-FR" sz="1400" dirty="0">
                <a:solidFill>
                  <a:srgbClr val="000000"/>
                </a:solidFill>
              </a:rPr>
              <a:t>Courrier</a:t>
            </a:r>
          </a:p>
          <a:p>
            <a:pPr algn="ctr"/>
            <a:r>
              <a:rPr lang="fr-FR" altLang="fr-FR" sz="1400" dirty="0">
                <a:solidFill>
                  <a:srgbClr val="000000"/>
                </a:solidFill>
              </a:rPr>
              <a:t>Données informatiques</a:t>
            </a:r>
          </a:p>
          <a:p>
            <a:pPr algn="ctr"/>
            <a:r>
              <a:rPr lang="fr-FR" altLang="fr-FR" sz="1400" dirty="0">
                <a:solidFill>
                  <a:srgbClr val="000000"/>
                </a:solidFill>
              </a:rPr>
              <a:t>Appels téléphoniques</a:t>
            </a:r>
          </a:p>
        </p:txBody>
      </p:sp>
      <p:cxnSp>
        <p:nvCxnSpPr>
          <p:cNvPr id="61450" name="AutoShape 10">
            <a:extLst>
              <a:ext uri="{FF2B5EF4-FFF2-40B4-BE49-F238E27FC236}">
                <a16:creationId xmlns:a16="http://schemas.microsoft.com/office/drawing/2014/main" id="{C05F0663-94D1-4FB9-AD0C-4F2CB31D199E}"/>
              </a:ext>
            </a:extLst>
          </p:cNvPr>
          <p:cNvCxnSpPr>
            <a:cxnSpLocks noChangeShapeType="1"/>
            <a:stCxn id="61443" idx="3"/>
            <a:endCxn id="61444" idx="1"/>
          </p:cNvCxnSpPr>
          <p:nvPr/>
        </p:nvCxnSpPr>
        <p:spPr bwMode="auto">
          <a:xfrm>
            <a:off x="2514600" y="2937148"/>
            <a:ext cx="304800"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1" name="AutoShape 11">
            <a:extLst>
              <a:ext uri="{FF2B5EF4-FFF2-40B4-BE49-F238E27FC236}">
                <a16:creationId xmlns:a16="http://schemas.microsoft.com/office/drawing/2014/main" id="{5ED0C88D-503D-4249-B313-F1B5BF2C8A3E}"/>
              </a:ext>
            </a:extLst>
          </p:cNvPr>
          <p:cNvCxnSpPr>
            <a:cxnSpLocks noChangeShapeType="1"/>
            <a:stCxn id="61444" idx="3"/>
            <a:endCxn id="61445" idx="1"/>
          </p:cNvCxnSpPr>
          <p:nvPr/>
        </p:nvCxnSpPr>
        <p:spPr bwMode="auto">
          <a:xfrm>
            <a:off x="4572000" y="2937148"/>
            <a:ext cx="304800"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2" name="AutoShape 12">
            <a:extLst>
              <a:ext uri="{FF2B5EF4-FFF2-40B4-BE49-F238E27FC236}">
                <a16:creationId xmlns:a16="http://schemas.microsoft.com/office/drawing/2014/main" id="{E6F708DB-D70B-425F-BA78-EC2CA9FC1B6B}"/>
              </a:ext>
            </a:extLst>
          </p:cNvPr>
          <p:cNvCxnSpPr>
            <a:cxnSpLocks noChangeShapeType="1"/>
            <a:stCxn id="61445" idx="3"/>
            <a:endCxn id="61446" idx="0"/>
          </p:cNvCxnSpPr>
          <p:nvPr/>
        </p:nvCxnSpPr>
        <p:spPr bwMode="auto">
          <a:xfrm>
            <a:off x="6629400" y="2937148"/>
            <a:ext cx="68897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3" name="Line 13">
            <a:extLst>
              <a:ext uri="{FF2B5EF4-FFF2-40B4-BE49-F238E27FC236}">
                <a16:creationId xmlns:a16="http://schemas.microsoft.com/office/drawing/2014/main" id="{7CD28BF4-22BF-4641-9115-0A7D72FA5AE8}"/>
              </a:ext>
            </a:extLst>
          </p:cNvPr>
          <p:cNvSpPr>
            <a:spLocks noChangeShapeType="1"/>
          </p:cNvSpPr>
          <p:nvPr/>
        </p:nvSpPr>
        <p:spPr bwMode="auto">
          <a:xfrm flipH="1" flipV="1">
            <a:off x="3124200" y="3280048"/>
            <a:ext cx="457200" cy="304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454" name="Line 14">
            <a:extLst>
              <a:ext uri="{FF2B5EF4-FFF2-40B4-BE49-F238E27FC236}">
                <a16:creationId xmlns:a16="http://schemas.microsoft.com/office/drawing/2014/main" id="{8545E4E8-AFB2-4511-8836-B8DB22535064}"/>
              </a:ext>
            </a:extLst>
          </p:cNvPr>
          <p:cNvSpPr>
            <a:spLocks noChangeShapeType="1"/>
          </p:cNvSpPr>
          <p:nvPr/>
        </p:nvSpPr>
        <p:spPr bwMode="auto">
          <a:xfrm flipV="1">
            <a:off x="4038600" y="3280048"/>
            <a:ext cx="0" cy="2286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455" name="Line 15">
            <a:extLst>
              <a:ext uri="{FF2B5EF4-FFF2-40B4-BE49-F238E27FC236}">
                <a16:creationId xmlns:a16="http://schemas.microsoft.com/office/drawing/2014/main" id="{4242533F-D44E-45B6-859C-F5D9575C39C8}"/>
              </a:ext>
            </a:extLst>
          </p:cNvPr>
          <p:cNvSpPr>
            <a:spLocks noChangeShapeType="1"/>
          </p:cNvSpPr>
          <p:nvPr/>
        </p:nvSpPr>
        <p:spPr bwMode="auto">
          <a:xfrm flipV="1">
            <a:off x="5334000" y="3280048"/>
            <a:ext cx="0" cy="2286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456" name="Line 16">
            <a:extLst>
              <a:ext uri="{FF2B5EF4-FFF2-40B4-BE49-F238E27FC236}">
                <a16:creationId xmlns:a16="http://schemas.microsoft.com/office/drawing/2014/main" id="{03FD77A1-B4BD-4D39-937C-A08E99376F41}"/>
              </a:ext>
            </a:extLst>
          </p:cNvPr>
          <p:cNvSpPr>
            <a:spLocks noChangeShapeType="1"/>
          </p:cNvSpPr>
          <p:nvPr/>
        </p:nvSpPr>
        <p:spPr bwMode="auto">
          <a:xfrm flipV="1">
            <a:off x="5791200" y="3280048"/>
            <a:ext cx="304800" cy="2286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8" name="Espace réservé du numéro de diapositive 1">
            <a:extLst>
              <a:ext uri="{FF2B5EF4-FFF2-40B4-BE49-F238E27FC236}">
                <a16:creationId xmlns:a16="http://schemas.microsoft.com/office/drawing/2014/main" id="{952A56BB-9299-462F-AFB8-C53EDDC57C56}"/>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15</a:t>
            </a:fld>
            <a:endParaRPr lang="fr-FR" dirty="0"/>
          </a:p>
        </p:txBody>
      </p:sp>
      <p:pic>
        <p:nvPicPr>
          <p:cNvPr id="2" name="Image 1">
            <a:extLst>
              <a:ext uri="{FF2B5EF4-FFF2-40B4-BE49-F238E27FC236}">
                <a16:creationId xmlns:a16="http://schemas.microsoft.com/office/drawing/2014/main" id="{7EECA0C0-2E77-4E64-B935-4308B71057D2}"/>
              </a:ext>
            </a:extLst>
          </p:cNvPr>
          <p:cNvPicPr>
            <a:picLocks noChangeAspect="1"/>
          </p:cNvPicPr>
          <p:nvPr/>
        </p:nvPicPr>
        <p:blipFill>
          <a:blip r:embed="rId3"/>
          <a:stretch>
            <a:fillRect/>
          </a:stretch>
        </p:blipFill>
        <p:spPr>
          <a:xfrm>
            <a:off x="3497262" y="5257451"/>
            <a:ext cx="2149475" cy="12198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A52E2FC2-38C6-46C0-8355-A8137D4F305E}"/>
              </a:ext>
            </a:extLst>
          </p:cNvPr>
          <p:cNvSpPr>
            <a:spLocks noGrp="1"/>
          </p:cNvSpPr>
          <p:nvPr>
            <p:ph type="dt" sz="half" idx="4294967295"/>
          </p:nvPr>
        </p:nvSpPr>
        <p:spPr>
          <a:xfrm>
            <a:off x="7131050" y="6553200"/>
            <a:ext cx="1905000" cy="228600"/>
          </a:xfrm>
          <a:prstGeom prst="rect">
            <a:avLst/>
          </a:prstGeom>
        </p:spPr>
        <p:txBody>
          <a:bodyPr/>
          <a:lstStyle/>
          <a:p>
            <a:fld id="{CEFBA451-C622-4FB4-AC7A-F5C41BB30A73}" type="datetime1">
              <a:rPr lang="fr-FR" altLang="fr-FR"/>
              <a:pPr/>
              <a:t>01/03/2021</a:t>
            </a:fld>
            <a:endParaRPr lang="fr-FR" altLang="fr-FR" dirty="0"/>
          </a:p>
        </p:txBody>
      </p:sp>
      <p:sp>
        <p:nvSpPr>
          <p:cNvPr id="62466" name="Rectangle 2">
            <a:extLst>
              <a:ext uri="{FF2B5EF4-FFF2-40B4-BE49-F238E27FC236}">
                <a16:creationId xmlns:a16="http://schemas.microsoft.com/office/drawing/2014/main" id="{FB13242F-D844-4560-AF52-6ECA4706BFAB}"/>
              </a:ext>
            </a:extLst>
          </p:cNvPr>
          <p:cNvSpPr>
            <a:spLocks noGrp="1" noChangeArrowheads="1"/>
          </p:cNvSpPr>
          <p:nvPr>
            <p:ph type="title"/>
          </p:nvPr>
        </p:nvSpPr>
        <p:spPr>
          <a:xfrm>
            <a:off x="1143000" y="990600"/>
            <a:ext cx="7239000"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structure d’un système de service</a:t>
            </a:r>
          </a:p>
        </p:txBody>
      </p:sp>
      <p:grpSp>
        <p:nvGrpSpPr>
          <p:cNvPr id="2" name="Groupe 1">
            <a:extLst>
              <a:ext uri="{FF2B5EF4-FFF2-40B4-BE49-F238E27FC236}">
                <a16:creationId xmlns:a16="http://schemas.microsoft.com/office/drawing/2014/main" id="{3257D6BC-6C10-4004-8F4A-484DCF61EB43}"/>
              </a:ext>
            </a:extLst>
          </p:cNvPr>
          <p:cNvGrpSpPr/>
          <p:nvPr/>
        </p:nvGrpSpPr>
        <p:grpSpPr>
          <a:xfrm>
            <a:off x="1259632" y="2057400"/>
            <a:ext cx="4724400" cy="2819400"/>
            <a:chOff x="2209800" y="2057400"/>
            <a:chExt cx="4724400" cy="2819400"/>
          </a:xfrm>
        </p:grpSpPr>
        <p:sp>
          <p:nvSpPr>
            <p:cNvPr id="62467" name="AutoShape 3">
              <a:extLst>
                <a:ext uri="{FF2B5EF4-FFF2-40B4-BE49-F238E27FC236}">
                  <a16:creationId xmlns:a16="http://schemas.microsoft.com/office/drawing/2014/main" id="{90904668-FDCD-422E-8640-333A3BB30598}"/>
                </a:ext>
              </a:extLst>
            </p:cNvPr>
            <p:cNvSpPr>
              <a:spLocks noChangeArrowheads="1"/>
            </p:cNvSpPr>
            <p:nvPr/>
          </p:nvSpPr>
          <p:spPr bwMode="auto">
            <a:xfrm>
              <a:off x="2209800" y="2057400"/>
              <a:ext cx="1905000" cy="2590800"/>
            </a:xfrm>
            <a:prstGeom prst="roundRect">
              <a:avLst>
                <a:gd name="adj" fmla="val 16667"/>
              </a:avLst>
            </a:prstGeom>
            <a:solidFill>
              <a:srgbClr val="66FF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68" name="AutoShape 4">
              <a:extLst>
                <a:ext uri="{FF2B5EF4-FFF2-40B4-BE49-F238E27FC236}">
                  <a16:creationId xmlns:a16="http://schemas.microsoft.com/office/drawing/2014/main" id="{1719D431-7305-4B8D-B165-3DA52E52CD11}"/>
                </a:ext>
              </a:extLst>
            </p:cNvPr>
            <p:cNvSpPr>
              <a:spLocks noChangeArrowheads="1"/>
            </p:cNvSpPr>
            <p:nvPr/>
          </p:nvSpPr>
          <p:spPr bwMode="auto">
            <a:xfrm>
              <a:off x="2438400" y="2438400"/>
              <a:ext cx="1524000" cy="609600"/>
            </a:xfrm>
            <a:prstGeom prst="roundRect">
              <a:avLst>
                <a:gd name="adj" fmla="val 16667"/>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Équipements</a:t>
              </a:r>
            </a:p>
          </p:txBody>
        </p:sp>
        <p:sp>
          <p:nvSpPr>
            <p:cNvPr id="62469" name="AutoShape 5">
              <a:extLst>
                <a:ext uri="{FF2B5EF4-FFF2-40B4-BE49-F238E27FC236}">
                  <a16:creationId xmlns:a16="http://schemas.microsoft.com/office/drawing/2014/main" id="{2250EC31-D1D5-4819-A912-F63CEE28C312}"/>
                </a:ext>
              </a:extLst>
            </p:cNvPr>
            <p:cNvSpPr>
              <a:spLocks noChangeArrowheads="1"/>
            </p:cNvSpPr>
            <p:nvPr/>
          </p:nvSpPr>
          <p:spPr bwMode="auto">
            <a:xfrm>
              <a:off x="2438400" y="3657600"/>
              <a:ext cx="1524000" cy="609600"/>
            </a:xfrm>
            <a:prstGeom prst="roundRect">
              <a:avLst>
                <a:gd name="adj" fmla="val 16667"/>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altLang="fr-FR" dirty="0">
                  <a:solidFill>
                    <a:srgbClr val="000000"/>
                  </a:solidFill>
                </a:rPr>
                <a:t>Personnel au contact</a:t>
              </a:r>
            </a:p>
          </p:txBody>
        </p:sp>
        <p:sp>
          <p:nvSpPr>
            <p:cNvPr id="62470" name="Oval 6">
              <a:extLst>
                <a:ext uri="{FF2B5EF4-FFF2-40B4-BE49-F238E27FC236}">
                  <a16:creationId xmlns:a16="http://schemas.microsoft.com/office/drawing/2014/main" id="{35F4F3DF-049A-412D-9E64-6DC2F39319BC}"/>
                </a:ext>
              </a:extLst>
            </p:cNvPr>
            <p:cNvSpPr>
              <a:spLocks noChangeArrowheads="1"/>
            </p:cNvSpPr>
            <p:nvPr/>
          </p:nvSpPr>
          <p:spPr bwMode="auto">
            <a:xfrm>
              <a:off x="5334000" y="2286000"/>
              <a:ext cx="1600200" cy="762000"/>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Clients</a:t>
              </a:r>
            </a:p>
          </p:txBody>
        </p:sp>
        <p:sp>
          <p:nvSpPr>
            <p:cNvPr id="62471" name="Oval 7">
              <a:extLst>
                <a:ext uri="{FF2B5EF4-FFF2-40B4-BE49-F238E27FC236}">
                  <a16:creationId xmlns:a16="http://schemas.microsoft.com/office/drawing/2014/main" id="{D5640FB5-C88F-42BB-A551-BA5F4939AEE4}"/>
                </a:ext>
              </a:extLst>
            </p:cNvPr>
            <p:cNvSpPr>
              <a:spLocks noChangeArrowheads="1"/>
            </p:cNvSpPr>
            <p:nvPr/>
          </p:nvSpPr>
          <p:spPr bwMode="auto">
            <a:xfrm>
              <a:off x="5029200" y="3581400"/>
              <a:ext cx="1295400" cy="1295400"/>
            </a:xfrm>
            <a:prstGeom prst="ellipse">
              <a:avLst/>
            </a:prstGeom>
            <a:solidFill>
              <a:schemeClr val="tx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Service</a:t>
              </a:r>
            </a:p>
          </p:txBody>
        </p:sp>
        <p:sp>
          <p:nvSpPr>
            <p:cNvPr id="62472" name="Line 8">
              <a:extLst>
                <a:ext uri="{FF2B5EF4-FFF2-40B4-BE49-F238E27FC236}">
                  <a16:creationId xmlns:a16="http://schemas.microsoft.com/office/drawing/2014/main" id="{9E821F8B-6F0D-4EBE-BA2C-6861882BAC43}"/>
                </a:ext>
              </a:extLst>
            </p:cNvPr>
            <p:cNvSpPr>
              <a:spLocks noChangeShapeType="1"/>
            </p:cNvSpPr>
            <p:nvPr/>
          </p:nvSpPr>
          <p:spPr bwMode="auto">
            <a:xfrm flipV="1">
              <a:off x="3200400" y="3048000"/>
              <a:ext cx="0" cy="6096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73" name="Line 9">
              <a:extLst>
                <a:ext uri="{FF2B5EF4-FFF2-40B4-BE49-F238E27FC236}">
                  <a16:creationId xmlns:a16="http://schemas.microsoft.com/office/drawing/2014/main" id="{0D5BEE79-D0A0-4CE6-B91E-777B0045C23A}"/>
                </a:ext>
              </a:extLst>
            </p:cNvPr>
            <p:cNvSpPr>
              <a:spLocks noChangeShapeType="1"/>
            </p:cNvSpPr>
            <p:nvPr/>
          </p:nvSpPr>
          <p:spPr bwMode="auto">
            <a:xfrm>
              <a:off x="3962400" y="2743200"/>
              <a:ext cx="13716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74" name="Line 10">
              <a:extLst>
                <a:ext uri="{FF2B5EF4-FFF2-40B4-BE49-F238E27FC236}">
                  <a16:creationId xmlns:a16="http://schemas.microsoft.com/office/drawing/2014/main" id="{E8727E87-F682-4E89-97AB-845822652531}"/>
                </a:ext>
              </a:extLst>
            </p:cNvPr>
            <p:cNvSpPr>
              <a:spLocks noChangeShapeType="1"/>
            </p:cNvSpPr>
            <p:nvPr/>
          </p:nvSpPr>
          <p:spPr bwMode="auto">
            <a:xfrm flipV="1">
              <a:off x="3962400" y="2895600"/>
              <a:ext cx="1447800" cy="10668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75" name="Line 11">
              <a:extLst>
                <a:ext uri="{FF2B5EF4-FFF2-40B4-BE49-F238E27FC236}">
                  <a16:creationId xmlns:a16="http://schemas.microsoft.com/office/drawing/2014/main" id="{CF59D509-1B7C-4A8D-A633-6E2C5AB74C83}"/>
                </a:ext>
              </a:extLst>
            </p:cNvPr>
            <p:cNvSpPr>
              <a:spLocks noChangeShapeType="1"/>
            </p:cNvSpPr>
            <p:nvPr/>
          </p:nvSpPr>
          <p:spPr bwMode="auto">
            <a:xfrm>
              <a:off x="3962400" y="2895600"/>
              <a:ext cx="1143000" cy="9144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76" name="Line 12">
              <a:extLst>
                <a:ext uri="{FF2B5EF4-FFF2-40B4-BE49-F238E27FC236}">
                  <a16:creationId xmlns:a16="http://schemas.microsoft.com/office/drawing/2014/main" id="{A304F6B3-BAA0-46E5-8F3A-4A435760532A}"/>
                </a:ext>
              </a:extLst>
            </p:cNvPr>
            <p:cNvSpPr>
              <a:spLocks noChangeShapeType="1"/>
            </p:cNvSpPr>
            <p:nvPr/>
          </p:nvSpPr>
          <p:spPr bwMode="auto">
            <a:xfrm>
              <a:off x="3962400" y="4038600"/>
              <a:ext cx="990600" cy="1524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477" name="Line 13">
              <a:extLst>
                <a:ext uri="{FF2B5EF4-FFF2-40B4-BE49-F238E27FC236}">
                  <a16:creationId xmlns:a16="http://schemas.microsoft.com/office/drawing/2014/main" id="{E5A54E90-3E37-4D6A-97A2-B57C2FF7ED65}"/>
                </a:ext>
              </a:extLst>
            </p:cNvPr>
            <p:cNvSpPr>
              <a:spLocks noChangeShapeType="1"/>
            </p:cNvSpPr>
            <p:nvPr/>
          </p:nvSpPr>
          <p:spPr bwMode="auto">
            <a:xfrm flipV="1">
              <a:off x="5791200" y="3048000"/>
              <a:ext cx="152400" cy="53340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15" name="Espace réservé du numéro de diapositive 1">
            <a:extLst>
              <a:ext uri="{FF2B5EF4-FFF2-40B4-BE49-F238E27FC236}">
                <a16:creationId xmlns:a16="http://schemas.microsoft.com/office/drawing/2014/main" id="{73B9DDF2-D98C-447E-94B6-D4C0E508AA58}"/>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16</a:t>
            </a:fld>
            <a:endParaRPr lang="fr-F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5B371C7-2C46-4667-B8F8-F48C5196FE39}"/>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notions d’interface et de support</a:t>
            </a:r>
          </a:p>
        </p:txBody>
      </p:sp>
      <p:sp>
        <p:nvSpPr>
          <p:cNvPr id="2" name="Espace réservé du contenu 1">
            <a:extLst>
              <a:ext uri="{FF2B5EF4-FFF2-40B4-BE49-F238E27FC236}">
                <a16:creationId xmlns:a16="http://schemas.microsoft.com/office/drawing/2014/main" id="{9E712B9F-A70F-41DB-9D10-2B081274ECF4}"/>
              </a:ext>
            </a:extLst>
          </p:cNvPr>
          <p:cNvSpPr>
            <a:spLocks noGrp="1"/>
          </p:cNvSpPr>
          <p:nvPr>
            <p:ph idx="1"/>
          </p:nvPr>
        </p:nvSpPr>
        <p:spPr>
          <a:xfrm>
            <a:off x="1066800" y="1676400"/>
            <a:ext cx="4230683" cy="4114800"/>
          </a:xfrm>
        </p:spPr>
        <p:txBody>
          <a:bodyPr/>
          <a:lstStyle/>
          <a:p>
            <a:r>
              <a:rPr lang="fr-FR" altLang="fr-FR" sz="2400" dirty="0">
                <a:solidFill>
                  <a:srgbClr val="000099"/>
                </a:solidFill>
              </a:rPr>
              <a:t>A l’interface</a:t>
            </a:r>
          </a:p>
          <a:p>
            <a:pPr lvl="1"/>
            <a:r>
              <a:rPr lang="fr-FR" altLang="fr-FR" dirty="0">
                <a:solidFill>
                  <a:srgbClr val="000099"/>
                </a:solidFill>
              </a:rPr>
              <a:t>Production et consommation sont simultanées</a:t>
            </a:r>
          </a:p>
          <a:p>
            <a:pPr lvl="1"/>
            <a:r>
              <a:rPr lang="fr-FR" altLang="fr-FR" dirty="0">
                <a:solidFill>
                  <a:srgbClr val="000099"/>
                </a:solidFill>
              </a:rPr>
              <a:t>Le produit n’est pas stockable</a:t>
            </a:r>
          </a:p>
          <a:p>
            <a:pPr lvl="1"/>
            <a:r>
              <a:rPr lang="fr-FR" altLang="fr-FR" dirty="0">
                <a:solidFill>
                  <a:srgbClr val="000099"/>
                </a:solidFill>
              </a:rPr>
              <a:t>Produit et processus sont confondus</a:t>
            </a:r>
          </a:p>
          <a:p>
            <a:r>
              <a:rPr lang="fr-FR" altLang="fr-FR" sz="2400" dirty="0">
                <a:solidFill>
                  <a:srgbClr val="000099"/>
                </a:solidFill>
              </a:rPr>
              <a:t>Dans le support</a:t>
            </a:r>
          </a:p>
          <a:p>
            <a:pPr lvl="1"/>
            <a:endParaRPr lang="fr-FR" altLang="fr-FR" dirty="0">
              <a:solidFill>
                <a:srgbClr val="000099"/>
              </a:solidFill>
            </a:endParaRPr>
          </a:p>
          <a:p>
            <a:endParaRPr lang="fr-FR" dirty="0"/>
          </a:p>
        </p:txBody>
      </p:sp>
      <p:sp>
        <p:nvSpPr>
          <p:cNvPr id="8" name="Espace réservé de la date 3">
            <a:extLst>
              <a:ext uri="{FF2B5EF4-FFF2-40B4-BE49-F238E27FC236}">
                <a16:creationId xmlns:a16="http://schemas.microsoft.com/office/drawing/2014/main" id="{F7054DE6-BD55-4738-8D03-7BFDEDEC64F8}"/>
              </a:ext>
            </a:extLst>
          </p:cNvPr>
          <p:cNvSpPr>
            <a:spLocks noGrp="1"/>
          </p:cNvSpPr>
          <p:nvPr>
            <p:ph type="dt" sz="half" idx="4294967295"/>
          </p:nvPr>
        </p:nvSpPr>
        <p:spPr>
          <a:xfrm>
            <a:off x="7239000" y="6553200"/>
            <a:ext cx="1905000" cy="228600"/>
          </a:xfrm>
          <a:prstGeom prst="rect">
            <a:avLst/>
          </a:prstGeom>
        </p:spPr>
        <p:txBody>
          <a:bodyPr/>
          <a:lstStyle/>
          <a:p>
            <a:fld id="{8A47B2D1-8C88-41E1-81C5-738F9EDE6CC5}" type="datetime1">
              <a:rPr lang="fr-FR" altLang="fr-FR"/>
              <a:pPr/>
              <a:t>01/03/2021</a:t>
            </a:fld>
            <a:endParaRPr lang="fr-FR" altLang="fr-FR" dirty="0"/>
          </a:p>
        </p:txBody>
      </p:sp>
      <p:sp>
        <p:nvSpPr>
          <p:cNvPr id="60419" name="AutoShape 3">
            <a:extLst>
              <a:ext uri="{FF2B5EF4-FFF2-40B4-BE49-F238E27FC236}">
                <a16:creationId xmlns:a16="http://schemas.microsoft.com/office/drawing/2014/main" id="{901FB753-833B-4F44-81EA-359FCECB0141}"/>
              </a:ext>
            </a:extLst>
          </p:cNvPr>
          <p:cNvSpPr>
            <a:spLocks noChangeArrowheads="1"/>
          </p:cNvSpPr>
          <p:nvPr/>
        </p:nvSpPr>
        <p:spPr bwMode="auto">
          <a:xfrm rot="5400000" flipV="1">
            <a:off x="6267400" y="1484313"/>
            <a:ext cx="1371600" cy="24384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0420" name="Rectangle 4">
            <a:extLst>
              <a:ext uri="{FF2B5EF4-FFF2-40B4-BE49-F238E27FC236}">
                <a16:creationId xmlns:a16="http://schemas.microsoft.com/office/drawing/2014/main" id="{6808DA72-CB29-445A-8020-C8E37BD2A261}"/>
              </a:ext>
            </a:extLst>
          </p:cNvPr>
          <p:cNvSpPr>
            <a:spLocks noChangeArrowheads="1"/>
          </p:cNvSpPr>
          <p:nvPr/>
        </p:nvSpPr>
        <p:spPr bwMode="auto">
          <a:xfrm>
            <a:off x="5886400" y="4572000"/>
            <a:ext cx="2097088" cy="1066800"/>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a:p>
            <a:pPr algn="ctr"/>
            <a:r>
              <a:rPr lang="fr-FR" altLang="fr-FR" i="1" dirty="0">
                <a:solidFill>
                  <a:srgbClr val="000000"/>
                </a:solidFill>
              </a:rPr>
              <a:t>Back-office</a:t>
            </a:r>
          </a:p>
        </p:txBody>
      </p:sp>
      <p:sp>
        <p:nvSpPr>
          <p:cNvPr id="60421" name="Rectangle 5">
            <a:extLst>
              <a:ext uri="{FF2B5EF4-FFF2-40B4-BE49-F238E27FC236}">
                <a16:creationId xmlns:a16="http://schemas.microsoft.com/office/drawing/2014/main" id="{EC2EDED3-03E3-442E-90DE-78A825F146CC}"/>
              </a:ext>
            </a:extLst>
          </p:cNvPr>
          <p:cNvSpPr>
            <a:spLocks noChangeArrowheads="1"/>
          </p:cNvSpPr>
          <p:nvPr/>
        </p:nvSpPr>
        <p:spPr bwMode="auto">
          <a:xfrm>
            <a:off x="5886400" y="3048000"/>
            <a:ext cx="2097088" cy="7620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a:p>
            <a:pPr algn="ctr"/>
            <a:r>
              <a:rPr lang="fr-FR" altLang="fr-FR" i="1" dirty="0">
                <a:solidFill>
                  <a:srgbClr val="000000"/>
                </a:solidFill>
              </a:rPr>
              <a:t>Front-office</a:t>
            </a:r>
          </a:p>
        </p:txBody>
      </p:sp>
      <p:cxnSp>
        <p:nvCxnSpPr>
          <p:cNvPr id="60422" name="AutoShape 6">
            <a:extLst>
              <a:ext uri="{FF2B5EF4-FFF2-40B4-BE49-F238E27FC236}">
                <a16:creationId xmlns:a16="http://schemas.microsoft.com/office/drawing/2014/main" id="{F2E120A9-3D85-4E4B-9874-49E3EF356460}"/>
              </a:ext>
            </a:extLst>
          </p:cNvPr>
          <p:cNvCxnSpPr>
            <a:cxnSpLocks noChangeShapeType="1"/>
            <a:stCxn id="60421" idx="2"/>
            <a:endCxn id="60420" idx="0"/>
          </p:cNvCxnSpPr>
          <p:nvPr/>
        </p:nvCxnSpPr>
        <p:spPr bwMode="auto">
          <a:xfrm rot="5400000">
            <a:off x="6554738" y="4191000"/>
            <a:ext cx="762000" cy="0"/>
          </a:xfrm>
          <a:prstGeom prst="straightConnector1">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space réservé du numéro de diapositive 1">
            <a:extLst>
              <a:ext uri="{FF2B5EF4-FFF2-40B4-BE49-F238E27FC236}">
                <a16:creationId xmlns:a16="http://schemas.microsoft.com/office/drawing/2014/main" id="{4D1A1F9F-EEC8-4B09-9275-AB5C830E3DD0}"/>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17</a:t>
            </a:fld>
            <a:endParaRPr lang="fr-FR" dirty="0"/>
          </a:p>
        </p:txBody>
      </p:sp>
      <p:pic>
        <p:nvPicPr>
          <p:cNvPr id="3" name="Image 2">
            <a:extLst>
              <a:ext uri="{FF2B5EF4-FFF2-40B4-BE49-F238E27FC236}">
                <a16:creationId xmlns:a16="http://schemas.microsoft.com/office/drawing/2014/main" id="{16D96A56-6E5B-4148-825D-EBBC0EE78FCB}"/>
              </a:ext>
            </a:extLst>
          </p:cNvPr>
          <p:cNvPicPr>
            <a:picLocks noChangeAspect="1"/>
          </p:cNvPicPr>
          <p:nvPr/>
        </p:nvPicPr>
        <p:blipFill>
          <a:blip r:embed="rId3"/>
          <a:stretch>
            <a:fillRect/>
          </a:stretch>
        </p:blipFill>
        <p:spPr>
          <a:xfrm>
            <a:off x="539552" y="4873013"/>
            <a:ext cx="2091690" cy="1743075"/>
          </a:xfrm>
          <a:prstGeom prst="rect">
            <a:avLst/>
          </a:prstGeom>
        </p:spPr>
      </p:pic>
      <p:pic>
        <p:nvPicPr>
          <p:cNvPr id="4" name="Image 3">
            <a:extLst>
              <a:ext uri="{FF2B5EF4-FFF2-40B4-BE49-F238E27FC236}">
                <a16:creationId xmlns:a16="http://schemas.microsoft.com/office/drawing/2014/main" id="{6009D6D2-379C-4695-AB93-1B79E6937DAC}"/>
              </a:ext>
            </a:extLst>
          </p:cNvPr>
          <p:cNvPicPr>
            <a:picLocks noChangeAspect="1"/>
          </p:cNvPicPr>
          <p:nvPr/>
        </p:nvPicPr>
        <p:blipFill>
          <a:blip r:embed="rId4"/>
          <a:stretch>
            <a:fillRect/>
          </a:stretch>
        </p:blipFill>
        <p:spPr>
          <a:xfrm>
            <a:off x="2839242" y="4873013"/>
            <a:ext cx="2628900" cy="174307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a:extLst>
              <a:ext uri="{FF2B5EF4-FFF2-40B4-BE49-F238E27FC236}">
                <a16:creationId xmlns:a16="http://schemas.microsoft.com/office/drawing/2014/main" id="{F7054DE6-BD55-4738-8D03-7BFDEDEC64F8}"/>
              </a:ext>
            </a:extLst>
          </p:cNvPr>
          <p:cNvSpPr>
            <a:spLocks noGrp="1"/>
          </p:cNvSpPr>
          <p:nvPr>
            <p:ph type="dt" sz="half" idx="4294967295"/>
          </p:nvPr>
        </p:nvSpPr>
        <p:spPr>
          <a:xfrm>
            <a:off x="7131050" y="6553200"/>
            <a:ext cx="1905000" cy="228600"/>
          </a:xfrm>
          <a:prstGeom prst="rect">
            <a:avLst/>
          </a:prstGeom>
        </p:spPr>
        <p:txBody>
          <a:bodyPr/>
          <a:lstStyle/>
          <a:p>
            <a:fld id="{8A47B2D1-8C88-41E1-81C5-738F9EDE6CC5}" type="datetime1">
              <a:rPr lang="fr-FR" altLang="fr-FR"/>
              <a:pPr/>
              <a:t>01/03/2021</a:t>
            </a:fld>
            <a:endParaRPr lang="fr-FR" altLang="fr-FR" dirty="0"/>
          </a:p>
        </p:txBody>
      </p:sp>
      <p:sp>
        <p:nvSpPr>
          <p:cNvPr id="60418" name="Rectangle 2">
            <a:extLst>
              <a:ext uri="{FF2B5EF4-FFF2-40B4-BE49-F238E27FC236}">
                <a16:creationId xmlns:a16="http://schemas.microsoft.com/office/drawing/2014/main" id="{85B371C7-2C46-4667-B8F8-F48C5196FE39}"/>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interactions dans le système</a:t>
            </a:r>
          </a:p>
        </p:txBody>
      </p:sp>
      <p:sp>
        <p:nvSpPr>
          <p:cNvPr id="60419" name="AutoShape 3">
            <a:extLst>
              <a:ext uri="{FF2B5EF4-FFF2-40B4-BE49-F238E27FC236}">
                <a16:creationId xmlns:a16="http://schemas.microsoft.com/office/drawing/2014/main" id="{901FB753-833B-4F44-81EA-359FCECB0141}"/>
              </a:ext>
            </a:extLst>
          </p:cNvPr>
          <p:cNvSpPr>
            <a:spLocks noChangeArrowheads="1"/>
          </p:cNvSpPr>
          <p:nvPr/>
        </p:nvSpPr>
        <p:spPr bwMode="auto">
          <a:xfrm rot="5400000" flipV="1">
            <a:off x="6019800" y="1484313"/>
            <a:ext cx="1371600" cy="24384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0420" name="Rectangle 4">
            <a:extLst>
              <a:ext uri="{FF2B5EF4-FFF2-40B4-BE49-F238E27FC236}">
                <a16:creationId xmlns:a16="http://schemas.microsoft.com/office/drawing/2014/main" id="{6808DA72-CB29-445A-8020-C8E37BD2A261}"/>
              </a:ext>
            </a:extLst>
          </p:cNvPr>
          <p:cNvSpPr>
            <a:spLocks noChangeArrowheads="1"/>
          </p:cNvSpPr>
          <p:nvPr/>
        </p:nvSpPr>
        <p:spPr bwMode="auto">
          <a:xfrm>
            <a:off x="5638800" y="4572000"/>
            <a:ext cx="2097088" cy="1066800"/>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a:p>
            <a:pPr algn="ctr"/>
            <a:r>
              <a:rPr lang="fr-FR" altLang="fr-FR" i="1" dirty="0">
                <a:solidFill>
                  <a:srgbClr val="000000"/>
                </a:solidFill>
              </a:rPr>
              <a:t>Back-office</a:t>
            </a:r>
          </a:p>
        </p:txBody>
      </p:sp>
      <p:sp>
        <p:nvSpPr>
          <p:cNvPr id="60421" name="Rectangle 5">
            <a:extLst>
              <a:ext uri="{FF2B5EF4-FFF2-40B4-BE49-F238E27FC236}">
                <a16:creationId xmlns:a16="http://schemas.microsoft.com/office/drawing/2014/main" id="{EC2EDED3-03E3-442E-90DE-78A825F146CC}"/>
              </a:ext>
            </a:extLst>
          </p:cNvPr>
          <p:cNvSpPr>
            <a:spLocks noChangeArrowheads="1"/>
          </p:cNvSpPr>
          <p:nvPr/>
        </p:nvSpPr>
        <p:spPr bwMode="auto">
          <a:xfrm>
            <a:off x="5638800" y="3048000"/>
            <a:ext cx="2097088" cy="7620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a:p>
            <a:pPr algn="ctr"/>
            <a:r>
              <a:rPr lang="fr-FR" altLang="fr-FR" i="1" dirty="0">
                <a:solidFill>
                  <a:srgbClr val="000000"/>
                </a:solidFill>
              </a:rPr>
              <a:t>Front-office</a:t>
            </a:r>
          </a:p>
        </p:txBody>
      </p:sp>
      <p:cxnSp>
        <p:nvCxnSpPr>
          <p:cNvPr id="60422" name="AutoShape 6">
            <a:extLst>
              <a:ext uri="{FF2B5EF4-FFF2-40B4-BE49-F238E27FC236}">
                <a16:creationId xmlns:a16="http://schemas.microsoft.com/office/drawing/2014/main" id="{F2E120A9-3D85-4E4B-9874-49E3EF356460}"/>
              </a:ext>
            </a:extLst>
          </p:cNvPr>
          <p:cNvCxnSpPr>
            <a:cxnSpLocks noChangeShapeType="1"/>
            <a:stCxn id="60421" idx="2"/>
            <a:endCxn id="60420" idx="0"/>
          </p:cNvCxnSpPr>
          <p:nvPr/>
        </p:nvCxnSpPr>
        <p:spPr bwMode="auto">
          <a:xfrm rot="5400000">
            <a:off x="6307138" y="4191000"/>
            <a:ext cx="762000" cy="0"/>
          </a:xfrm>
          <a:prstGeom prst="straightConnector1">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3" name="Text Box 7">
            <a:extLst>
              <a:ext uri="{FF2B5EF4-FFF2-40B4-BE49-F238E27FC236}">
                <a16:creationId xmlns:a16="http://schemas.microsoft.com/office/drawing/2014/main" id="{A85787F7-FE62-4894-999F-224F96CA0161}"/>
              </a:ext>
            </a:extLst>
          </p:cNvPr>
          <p:cNvSpPr txBox="1">
            <a:spLocks noChangeArrowheads="1"/>
          </p:cNvSpPr>
          <p:nvPr/>
        </p:nvSpPr>
        <p:spPr bwMode="auto">
          <a:xfrm>
            <a:off x="685800" y="2209800"/>
            <a:ext cx="4191000" cy="3733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2400" u="sng" dirty="0">
                <a:solidFill>
                  <a:srgbClr val="000099"/>
                </a:solidFill>
              </a:rPr>
              <a:t>A l’interface</a:t>
            </a:r>
          </a:p>
          <a:p>
            <a:pPr algn="ctr"/>
            <a:endParaRPr lang="fr-FR" altLang="fr-FR" sz="2400" dirty="0">
              <a:solidFill>
                <a:srgbClr val="000099"/>
              </a:solidFill>
            </a:endParaRPr>
          </a:p>
          <a:p>
            <a:pPr algn="ctr"/>
            <a:r>
              <a:rPr lang="fr-FR" altLang="fr-FR" sz="2400" dirty="0">
                <a:solidFill>
                  <a:srgbClr val="000099"/>
                </a:solidFill>
              </a:rPr>
              <a:t>Production et consommation sont simultanées</a:t>
            </a:r>
          </a:p>
          <a:p>
            <a:pPr algn="ctr"/>
            <a:endParaRPr lang="fr-FR" altLang="fr-FR" sz="2400" dirty="0">
              <a:solidFill>
                <a:srgbClr val="000099"/>
              </a:solidFill>
            </a:endParaRPr>
          </a:p>
          <a:p>
            <a:pPr algn="ctr"/>
            <a:r>
              <a:rPr lang="fr-FR" altLang="fr-FR" sz="2400" dirty="0">
                <a:solidFill>
                  <a:srgbClr val="000099"/>
                </a:solidFill>
              </a:rPr>
              <a:t>Le produit n’est pas stockable</a:t>
            </a:r>
          </a:p>
          <a:p>
            <a:pPr algn="ctr"/>
            <a:endParaRPr lang="fr-FR" altLang="fr-FR" sz="2400" dirty="0">
              <a:solidFill>
                <a:srgbClr val="000099"/>
              </a:solidFill>
            </a:endParaRPr>
          </a:p>
          <a:p>
            <a:pPr algn="ctr"/>
            <a:r>
              <a:rPr lang="fr-FR" altLang="fr-FR" sz="2400" dirty="0">
                <a:solidFill>
                  <a:srgbClr val="000099"/>
                </a:solidFill>
              </a:rPr>
              <a:t>Produit et processus sont confondus</a:t>
            </a:r>
          </a:p>
        </p:txBody>
      </p:sp>
      <p:sp>
        <p:nvSpPr>
          <p:cNvPr id="9" name="Espace réservé du numéro de diapositive 1">
            <a:extLst>
              <a:ext uri="{FF2B5EF4-FFF2-40B4-BE49-F238E27FC236}">
                <a16:creationId xmlns:a16="http://schemas.microsoft.com/office/drawing/2014/main" id="{8D3F6C43-A2D3-426D-9DC4-FB2F271551EE}"/>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18</a:t>
            </a:fld>
            <a:endParaRPr lang="fr-FR" dirty="0"/>
          </a:p>
        </p:txBody>
      </p:sp>
    </p:spTree>
    <p:extLst>
      <p:ext uri="{BB962C8B-B14F-4D97-AF65-F5344CB8AC3E}">
        <p14:creationId xmlns:p14="http://schemas.microsoft.com/office/powerpoint/2010/main" val="31441059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pace réservé de la date 3">
            <a:extLst>
              <a:ext uri="{FF2B5EF4-FFF2-40B4-BE49-F238E27FC236}">
                <a16:creationId xmlns:a16="http://schemas.microsoft.com/office/drawing/2014/main" id="{AA9D4EDE-F77E-498D-8517-C902AF22919C}"/>
              </a:ext>
            </a:extLst>
          </p:cNvPr>
          <p:cNvSpPr>
            <a:spLocks noGrp="1"/>
          </p:cNvSpPr>
          <p:nvPr>
            <p:ph type="dt" sz="half" idx="4294967295"/>
          </p:nvPr>
        </p:nvSpPr>
        <p:spPr>
          <a:xfrm>
            <a:off x="7131050" y="6553200"/>
            <a:ext cx="1905000" cy="228600"/>
          </a:xfrm>
          <a:prstGeom prst="rect">
            <a:avLst/>
          </a:prstGeom>
        </p:spPr>
        <p:txBody>
          <a:bodyPr/>
          <a:lstStyle/>
          <a:p>
            <a:fld id="{3604172E-19E1-44F1-9D49-3D3AC81CAF16}" type="datetime1">
              <a:rPr lang="fr-FR" altLang="fr-FR"/>
              <a:pPr/>
              <a:t>01/03/2021</a:t>
            </a:fld>
            <a:endParaRPr lang="fr-FR" altLang="fr-FR" dirty="0"/>
          </a:p>
        </p:txBody>
      </p:sp>
      <p:sp>
        <p:nvSpPr>
          <p:cNvPr id="63490" name="Rectangle 2">
            <a:extLst>
              <a:ext uri="{FF2B5EF4-FFF2-40B4-BE49-F238E27FC236}">
                <a16:creationId xmlns:a16="http://schemas.microsoft.com/office/drawing/2014/main" id="{780D84C4-76C0-4268-B9A0-D08FF2359767}"/>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décisions de structure</a:t>
            </a:r>
          </a:p>
        </p:txBody>
      </p:sp>
      <p:sp>
        <p:nvSpPr>
          <p:cNvPr id="63491" name="Rectangle 3">
            <a:extLst>
              <a:ext uri="{FF2B5EF4-FFF2-40B4-BE49-F238E27FC236}">
                <a16:creationId xmlns:a16="http://schemas.microsoft.com/office/drawing/2014/main" id="{E35F5546-09FD-4F4C-8149-1E2B34AF77A7}"/>
              </a:ext>
            </a:extLst>
          </p:cNvPr>
          <p:cNvSpPr>
            <a:spLocks noChangeArrowheads="1"/>
          </p:cNvSpPr>
          <p:nvPr/>
        </p:nvSpPr>
        <p:spPr bwMode="auto">
          <a:xfrm>
            <a:off x="2257425" y="6107113"/>
            <a:ext cx="1308100"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Caché du client</a:t>
            </a:r>
          </a:p>
        </p:txBody>
      </p:sp>
      <p:sp>
        <p:nvSpPr>
          <p:cNvPr id="63492" name="Rectangle 4">
            <a:extLst>
              <a:ext uri="{FF2B5EF4-FFF2-40B4-BE49-F238E27FC236}">
                <a16:creationId xmlns:a16="http://schemas.microsoft.com/office/drawing/2014/main" id="{71CF5AA5-209D-4175-AC50-7AB2F5B68860}"/>
              </a:ext>
            </a:extLst>
          </p:cNvPr>
          <p:cNvSpPr>
            <a:spLocks noChangeArrowheads="1"/>
          </p:cNvSpPr>
          <p:nvPr/>
        </p:nvSpPr>
        <p:spPr bwMode="auto">
          <a:xfrm>
            <a:off x="3733800" y="6096000"/>
            <a:ext cx="1276350"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Au vu du client</a:t>
            </a:r>
          </a:p>
        </p:txBody>
      </p:sp>
      <p:sp>
        <p:nvSpPr>
          <p:cNvPr id="63493" name="Freeform 5">
            <a:extLst>
              <a:ext uri="{FF2B5EF4-FFF2-40B4-BE49-F238E27FC236}">
                <a16:creationId xmlns:a16="http://schemas.microsoft.com/office/drawing/2014/main" id="{654AE491-1448-42A9-9B66-FC21727889B8}"/>
              </a:ext>
            </a:extLst>
          </p:cNvPr>
          <p:cNvSpPr>
            <a:spLocks/>
          </p:cNvSpPr>
          <p:nvPr/>
        </p:nvSpPr>
        <p:spPr bwMode="auto">
          <a:xfrm>
            <a:off x="3717925" y="2647950"/>
            <a:ext cx="4130675" cy="3286125"/>
          </a:xfrm>
          <a:custGeom>
            <a:avLst/>
            <a:gdLst>
              <a:gd name="T0" fmla="*/ 0 w 2075"/>
              <a:gd name="T1" fmla="*/ 0 h 1803"/>
              <a:gd name="T2" fmla="*/ 0 w 2075"/>
              <a:gd name="T3" fmla="*/ 1802 h 1803"/>
              <a:gd name="T4" fmla="*/ 2074 w 2075"/>
              <a:gd name="T5" fmla="*/ 1802 h 1803"/>
              <a:gd name="T6" fmla="*/ 2074 w 2075"/>
              <a:gd name="T7" fmla="*/ 0 h 1803"/>
              <a:gd name="T8" fmla="*/ 0 w 2075"/>
              <a:gd name="T9" fmla="*/ 0 h 1803"/>
            </a:gdLst>
            <a:ahLst/>
            <a:cxnLst>
              <a:cxn ang="0">
                <a:pos x="T0" y="T1"/>
              </a:cxn>
              <a:cxn ang="0">
                <a:pos x="T2" y="T3"/>
              </a:cxn>
              <a:cxn ang="0">
                <a:pos x="T4" y="T5"/>
              </a:cxn>
              <a:cxn ang="0">
                <a:pos x="T6" y="T7"/>
              </a:cxn>
              <a:cxn ang="0">
                <a:pos x="T8" y="T9"/>
              </a:cxn>
            </a:cxnLst>
            <a:rect l="0" t="0" r="r" b="b"/>
            <a:pathLst>
              <a:path w="2075" h="1803">
                <a:moveTo>
                  <a:pt x="0" y="0"/>
                </a:moveTo>
                <a:lnTo>
                  <a:pt x="0" y="1802"/>
                </a:lnTo>
                <a:lnTo>
                  <a:pt x="2074" y="1802"/>
                </a:lnTo>
                <a:lnTo>
                  <a:pt x="2074" y="0"/>
                </a:lnTo>
                <a:lnTo>
                  <a:pt x="0" y="0"/>
                </a:lnTo>
              </a:path>
            </a:pathLst>
          </a:custGeom>
          <a:solidFill>
            <a:srgbClr val="99CC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4" name="Freeform 6">
            <a:extLst>
              <a:ext uri="{FF2B5EF4-FFF2-40B4-BE49-F238E27FC236}">
                <a16:creationId xmlns:a16="http://schemas.microsoft.com/office/drawing/2014/main" id="{52118DC4-666B-4ACB-9579-CF326A6CCF7C}"/>
              </a:ext>
            </a:extLst>
          </p:cNvPr>
          <p:cNvSpPr>
            <a:spLocks/>
          </p:cNvSpPr>
          <p:nvPr/>
        </p:nvSpPr>
        <p:spPr bwMode="auto">
          <a:xfrm>
            <a:off x="1828800" y="2989263"/>
            <a:ext cx="3140075" cy="2628900"/>
          </a:xfrm>
          <a:custGeom>
            <a:avLst/>
            <a:gdLst>
              <a:gd name="T0" fmla="*/ 0 w 1337"/>
              <a:gd name="T1" fmla="*/ 0 h 1443"/>
              <a:gd name="T2" fmla="*/ 0 w 1337"/>
              <a:gd name="T3" fmla="*/ 1442 h 1443"/>
              <a:gd name="T4" fmla="*/ 1336 w 1337"/>
              <a:gd name="T5" fmla="*/ 1442 h 1443"/>
              <a:gd name="T6" fmla="*/ 1336 w 1337"/>
              <a:gd name="T7" fmla="*/ 0 h 1443"/>
              <a:gd name="T8" fmla="*/ 0 w 1337"/>
              <a:gd name="T9" fmla="*/ 0 h 1443"/>
            </a:gdLst>
            <a:ahLst/>
            <a:cxnLst>
              <a:cxn ang="0">
                <a:pos x="T0" y="T1"/>
              </a:cxn>
              <a:cxn ang="0">
                <a:pos x="T2" y="T3"/>
              </a:cxn>
              <a:cxn ang="0">
                <a:pos x="T4" y="T5"/>
              </a:cxn>
              <a:cxn ang="0">
                <a:pos x="T6" y="T7"/>
              </a:cxn>
              <a:cxn ang="0">
                <a:pos x="T8" y="T9"/>
              </a:cxn>
            </a:cxnLst>
            <a:rect l="0" t="0" r="r" b="b"/>
            <a:pathLst>
              <a:path w="1337" h="1443">
                <a:moveTo>
                  <a:pt x="0" y="0"/>
                </a:moveTo>
                <a:lnTo>
                  <a:pt x="0" y="1442"/>
                </a:lnTo>
                <a:lnTo>
                  <a:pt x="1336" y="1442"/>
                </a:lnTo>
                <a:lnTo>
                  <a:pt x="1336" y="0"/>
                </a:lnTo>
                <a:lnTo>
                  <a:pt x="0" y="0"/>
                </a:lnTo>
              </a:path>
            </a:pathLst>
          </a:custGeom>
          <a:solidFill>
            <a:srgbClr val="FFCC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5" name="Freeform 7">
            <a:extLst>
              <a:ext uri="{FF2B5EF4-FFF2-40B4-BE49-F238E27FC236}">
                <a16:creationId xmlns:a16="http://schemas.microsoft.com/office/drawing/2014/main" id="{1055BBC4-16BE-4407-9CA8-74B2B418EFAB}"/>
              </a:ext>
            </a:extLst>
          </p:cNvPr>
          <p:cNvSpPr>
            <a:spLocks/>
          </p:cNvSpPr>
          <p:nvPr/>
        </p:nvSpPr>
        <p:spPr bwMode="auto">
          <a:xfrm>
            <a:off x="3513138" y="3544888"/>
            <a:ext cx="414337" cy="346075"/>
          </a:xfrm>
          <a:custGeom>
            <a:avLst/>
            <a:gdLst>
              <a:gd name="T0" fmla="*/ 0 w 208"/>
              <a:gd name="T1" fmla="*/ 189 h 190"/>
              <a:gd name="T2" fmla="*/ 205 w 208"/>
              <a:gd name="T3" fmla="*/ 0 h 190"/>
              <a:gd name="T4" fmla="*/ 207 w 208"/>
              <a:gd name="T5" fmla="*/ 0 h 190"/>
            </a:gdLst>
            <a:ahLst/>
            <a:cxnLst>
              <a:cxn ang="0">
                <a:pos x="T0" y="T1"/>
              </a:cxn>
              <a:cxn ang="0">
                <a:pos x="T2" y="T3"/>
              </a:cxn>
              <a:cxn ang="0">
                <a:pos x="T4" y="T5"/>
              </a:cxn>
            </a:cxnLst>
            <a:rect l="0" t="0" r="r" b="b"/>
            <a:pathLst>
              <a:path w="208" h="190">
                <a:moveTo>
                  <a:pt x="0" y="189"/>
                </a:moveTo>
                <a:lnTo>
                  <a:pt x="205" y="0"/>
                </a:lnTo>
                <a:lnTo>
                  <a:pt x="207" y="0"/>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6" name="Freeform 8">
            <a:extLst>
              <a:ext uri="{FF2B5EF4-FFF2-40B4-BE49-F238E27FC236}">
                <a16:creationId xmlns:a16="http://schemas.microsoft.com/office/drawing/2014/main" id="{A6FB8C04-0D34-40B9-9551-0AC18391C468}"/>
              </a:ext>
            </a:extLst>
          </p:cNvPr>
          <p:cNvSpPr>
            <a:spLocks/>
          </p:cNvSpPr>
          <p:nvPr/>
        </p:nvSpPr>
        <p:spPr bwMode="auto">
          <a:xfrm>
            <a:off x="3513138" y="4478338"/>
            <a:ext cx="414337" cy="485775"/>
          </a:xfrm>
          <a:custGeom>
            <a:avLst/>
            <a:gdLst>
              <a:gd name="T0" fmla="*/ 0 w 208"/>
              <a:gd name="T1" fmla="*/ 0 h 267"/>
              <a:gd name="T2" fmla="*/ 205 w 208"/>
              <a:gd name="T3" fmla="*/ 266 h 267"/>
              <a:gd name="T4" fmla="*/ 207 w 208"/>
              <a:gd name="T5" fmla="*/ 266 h 267"/>
            </a:gdLst>
            <a:ahLst/>
            <a:cxnLst>
              <a:cxn ang="0">
                <a:pos x="T0" y="T1"/>
              </a:cxn>
              <a:cxn ang="0">
                <a:pos x="T2" y="T3"/>
              </a:cxn>
              <a:cxn ang="0">
                <a:pos x="T4" y="T5"/>
              </a:cxn>
            </a:cxnLst>
            <a:rect l="0" t="0" r="r" b="b"/>
            <a:pathLst>
              <a:path w="208" h="267">
                <a:moveTo>
                  <a:pt x="0" y="0"/>
                </a:moveTo>
                <a:lnTo>
                  <a:pt x="205" y="266"/>
                </a:lnTo>
                <a:lnTo>
                  <a:pt x="207" y="266"/>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7" name="Freeform 9">
            <a:extLst>
              <a:ext uri="{FF2B5EF4-FFF2-40B4-BE49-F238E27FC236}">
                <a16:creationId xmlns:a16="http://schemas.microsoft.com/office/drawing/2014/main" id="{E34F7C99-169E-431D-BD32-E280C6DDDA3E}"/>
              </a:ext>
            </a:extLst>
          </p:cNvPr>
          <p:cNvSpPr>
            <a:spLocks/>
          </p:cNvSpPr>
          <p:nvPr/>
        </p:nvSpPr>
        <p:spPr bwMode="auto">
          <a:xfrm>
            <a:off x="4778375" y="3889375"/>
            <a:ext cx="982663" cy="1039813"/>
          </a:xfrm>
          <a:custGeom>
            <a:avLst/>
            <a:gdLst>
              <a:gd name="T0" fmla="*/ 492 w 493"/>
              <a:gd name="T1" fmla="*/ 0 h 571"/>
              <a:gd name="T2" fmla="*/ 0 w 493"/>
              <a:gd name="T3" fmla="*/ 570 h 571"/>
              <a:gd name="T4" fmla="*/ 2 w 493"/>
              <a:gd name="T5" fmla="*/ 570 h 571"/>
            </a:gdLst>
            <a:ahLst/>
            <a:cxnLst>
              <a:cxn ang="0">
                <a:pos x="T0" y="T1"/>
              </a:cxn>
              <a:cxn ang="0">
                <a:pos x="T2" y="T3"/>
              </a:cxn>
              <a:cxn ang="0">
                <a:pos x="T4" y="T5"/>
              </a:cxn>
            </a:cxnLst>
            <a:rect l="0" t="0" r="r" b="b"/>
            <a:pathLst>
              <a:path w="493" h="571">
                <a:moveTo>
                  <a:pt x="492" y="0"/>
                </a:moveTo>
                <a:lnTo>
                  <a:pt x="0" y="570"/>
                </a:lnTo>
                <a:lnTo>
                  <a:pt x="2" y="570"/>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8" name="Freeform 10">
            <a:extLst>
              <a:ext uri="{FF2B5EF4-FFF2-40B4-BE49-F238E27FC236}">
                <a16:creationId xmlns:a16="http://schemas.microsoft.com/office/drawing/2014/main" id="{671D6A3B-52B0-4E4C-A6D5-A3E9C427CBEC}"/>
              </a:ext>
            </a:extLst>
          </p:cNvPr>
          <p:cNvSpPr>
            <a:spLocks/>
          </p:cNvSpPr>
          <p:nvPr/>
        </p:nvSpPr>
        <p:spPr bwMode="auto">
          <a:xfrm>
            <a:off x="6415088" y="4927600"/>
            <a:ext cx="493712" cy="484188"/>
          </a:xfrm>
          <a:custGeom>
            <a:avLst/>
            <a:gdLst>
              <a:gd name="T0" fmla="*/ 0 w 248"/>
              <a:gd name="T1" fmla="*/ 0 h 265"/>
              <a:gd name="T2" fmla="*/ 245 w 248"/>
              <a:gd name="T3" fmla="*/ 264 h 265"/>
              <a:gd name="T4" fmla="*/ 247 w 248"/>
              <a:gd name="T5" fmla="*/ 264 h 265"/>
            </a:gdLst>
            <a:ahLst/>
            <a:cxnLst>
              <a:cxn ang="0">
                <a:pos x="T0" y="T1"/>
              </a:cxn>
              <a:cxn ang="0">
                <a:pos x="T2" y="T3"/>
              </a:cxn>
              <a:cxn ang="0">
                <a:pos x="T4" y="T5"/>
              </a:cxn>
            </a:cxnLst>
            <a:rect l="0" t="0" r="r" b="b"/>
            <a:pathLst>
              <a:path w="248" h="265">
                <a:moveTo>
                  <a:pt x="0" y="0"/>
                </a:moveTo>
                <a:lnTo>
                  <a:pt x="245" y="264"/>
                </a:lnTo>
                <a:lnTo>
                  <a:pt x="247" y="264"/>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499" name="Freeform 11">
            <a:extLst>
              <a:ext uri="{FF2B5EF4-FFF2-40B4-BE49-F238E27FC236}">
                <a16:creationId xmlns:a16="http://schemas.microsoft.com/office/drawing/2014/main" id="{B1732045-2274-45E8-A345-C816CE1A852E}"/>
              </a:ext>
            </a:extLst>
          </p:cNvPr>
          <p:cNvSpPr>
            <a:spLocks/>
          </p:cNvSpPr>
          <p:nvPr/>
        </p:nvSpPr>
        <p:spPr bwMode="auto">
          <a:xfrm>
            <a:off x="4778375" y="4822825"/>
            <a:ext cx="577850" cy="244475"/>
          </a:xfrm>
          <a:custGeom>
            <a:avLst/>
            <a:gdLst>
              <a:gd name="T0" fmla="*/ 0 w 290"/>
              <a:gd name="T1" fmla="*/ 133 h 134"/>
              <a:gd name="T2" fmla="*/ 287 w 290"/>
              <a:gd name="T3" fmla="*/ 0 h 134"/>
              <a:gd name="T4" fmla="*/ 289 w 290"/>
              <a:gd name="T5" fmla="*/ 0 h 134"/>
            </a:gdLst>
            <a:ahLst/>
            <a:cxnLst>
              <a:cxn ang="0">
                <a:pos x="T0" y="T1"/>
              </a:cxn>
              <a:cxn ang="0">
                <a:pos x="T2" y="T3"/>
              </a:cxn>
              <a:cxn ang="0">
                <a:pos x="T4" y="T5"/>
              </a:cxn>
            </a:cxnLst>
            <a:rect l="0" t="0" r="r" b="b"/>
            <a:pathLst>
              <a:path w="290" h="134">
                <a:moveTo>
                  <a:pt x="0" y="133"/>
                </a:moveTo>
                <a:lnTo>
                  <a:pt x="287" y="0"/>
                </a:lnTo>
                <a:lnTo>
                  <a:pt x="289" y="0"/>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500" name="Freeform 12">
            <a:extLst>
              <a:ext uri="{FF2B5EF4-FFF2-40B4-BE49-F238E27FC236}">
                <a16:creationId xmlns:a16="http://schemas.microsoft.com/office/drawing/2014/main" id="{FADF509B-603D-4534-8087-5F080DFA49E3}"/>
              </a:ext>
            </a:extLst>
          </p:cNvPr>
          <p:cNvSpPr>
            <a:spLocks/>
          </p:cNvSpPr>
          <p:nvPr/>
        </p:nvSpPr>
        <p:spPr bwMode="auto">
          <a:xfrm>
            <a:off x="6494463" y="3854450"/>
            <a:ext cx="701675" cy="1522413"/>
          </a:xfrm>
          <a:custGeom>
            <a:avLst/>
            <a:gdLst>
              <a:gd name="T0" fmla="*/ 0 w 352"/>
              <a:gd name="T1" fmla="*/ 0 h 835"/>
              <a:gd name="T2" fmla="*/ 349 w 352"/>
              <a:gd name="T3" fmla="*/ 834 h 835"/>
              <a:gd name="T4" fmla="*/ 351 w 352"/>
              <a:gd name="T5" fmla="*/ 834 h 835"/>
            </a:gdLst>
            <a:ahLst/>
            <a:cxnLst>
              <a:cxn ang="0">
                <a:pos x="T0" y="T1"/>
              </a:cxn>
              <a:cxn ang="0">
                <a:pos x="T2" y="T3"/>
              </a:cxn>
              <a:cxn ang="0">
                <a:pos x="T4" y="T5"/>
              </a:cxn>
            </a:cxnLst>
            <a:rect l="0" t="0" r="r" b="b"/>
            <a:pathLst>
              <a:path w="352" h="835">
                <a:moveTo>
                  <a:pt x="0" y="0"/>
                </a:moveTo>
                <a:lnTo>
                  <a:pt x="349" y="834"/>
                </a:lnTo>
                <a:lnTo>
                  <a:pt x="351" y="834"/>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501" name="Freeform 13">
            <a:extLst>
              <a:ext uri="{FF2B5EF4-FFF2-40B4-BE49-F238E27FC236}">
                <a16:creationId xmlns:a16="http://schemas.microsoft.com/office/drawing/2014/main" id="{F67CCA16-B045-4197-AD0C-A934E71D1478}"/>
              </a:ext>
            </a:extLst>
          </p:cNvPr>
          <p:cNvSpPr>
            <a:spLocks/>
          </p:cNvSpPr>
          <p:nvPr/>
        </p:nvSpPr>
        <p:spPr bwMode="auto">
          <a:xfrm>
            <a:off x="6494463" y="3336925"/>
            <a:ext cx="538162" cy="1211263"/>
          </a:xfrm>
          <a:custGeom>
            <a:avLst/>
            <a:gdLst>
              <a:gd name="T0" fmla="*/ 0 w 270"/>
              <a:gd name="T1" fmla="*/ 664 h 665"/>
              <a:gd name="T2" fmla="*/ 267 w 270"/>
              <a:gd name="T3" fmla="*/ 0 h 665"/>
              <a:gd name="T4" fmla="*/ 269 w 270"/>
              <a:gd name="T5" fmla="*/ 0 h 665"/>
            </a:gdLst>
            <a:ahLst/>
            <a:cxnLst>
              <a:cxn ang="0">
                <a:pos x="T0" y="T1"/>
              </a:cxn>
              <a:cxn ang="0">
                <a:pos x="T2" y="T3"/>
              </a:cxn>
              <a:cxn ang="0">
                <a:pos x="T4" y="T5"/>
              </a:cxn>
            </a:cxnLst>
            <a:rect l="0" t="0" r="r" b="b"/>
            <a:pathLst>
              <a:path w="270" h="665">
                <a:moveTo>
                  <a:pt x="0" y="664"/>
                </a:moveTo>
                <a:lnTo>
                  <a:pt x="267" y="0"/>
                </a:lnTo>
                <a:lnTo>
                  <a:pt x="269" y="0"/>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502" name="Freeform 14">
            <a:extLst>
              <a:ext uri="{FF2B5EF4-FFF2-40B4-BE49-F238E27FC236}">
                <a16:creationId xmlns:a16="http://schemas.microsoft.com/office/drawing/2014/main" id="{C836167E-9A7A-485F-8748-7E73443B908C}"/>
              </a:ext>
            </a:extLst>
          </p:cNvPr>
          <p:cNvSpPr>
            <a:spLocks/>
          </p:cNvSpPr>
          <p:nvPr/>
        </p:nvSpPr>
        <p:spPr bwMode="auto">
          <a:xfrm>
            <a:off x="6453188" y="3163888"/>
            <a:ext cx="334962" cy="311150"/>
          </a:xfrm>
          <a:custGeom>
            <a:avLst/>
            <a:gdLst>
              <a:gd name="T0" fmla="*/ 0 w 168"/>
              <a:gd name="T1" fmla="*/ 170 h 171"/>
              <a:gd name="T2" fmla="*/ 165 w 168"/>
              <a:gd name="T3" fmla="*/ 0 h 171"/>
              <a:gd name="T4" fmla="*/ 167 w 168"/>
              <a:gd name="T5" fmla="*/ 0 h 171"/>
            </a:gdLst>
            <a:ahLst/>
            <a:cxnLst>
              <a:cxn ang="0">
                <a:pos x="T0" y="T1"/>
              </a:cxn>
              <a:cxn ang="0">
                <a:pos x="T2" y="T3"/>
              </a:cxn>
              <a:cxn ang="0">
                <a:pos x="T4" y="T5"/>
              </a:cxn>
            </a:cxnLst>
            <a:rect l="0" t="0" r="r" b="b"/>
            <a:pathLst>
              <a:path w="168" h="171">
                <a:moveTo>
                  <a:pt x="0" y="170"/>
                </a:moveTo>
                <a:lnTo>
                  <a:pt x="165" y="0"/>
                </a:lnTo>
                <a:lnTo>
                  <a:pt x="167" y="0"/>
                </a:lnTo>
              </a:path>
            </a:pathLst>
          </a:custGeom>
          <a:noFill/>
          <a:ln w="12699" cap="rnd" cmpd="sng">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3503" name="Rectangle 15">
            <a:extLst>
              <a:ext uri="{FF2B5EF4-FFF2-40B4-BE49-F238E27FC236}">
                <a16:creationId xmlns:a16="http://schemas.microsoft.com/office/drawing/2014/main" id="{30A64DD3-B59F-4FDB-A1CE-DB4EDEF6E005}"/>
              </a:ext>
            </a:extLst>
          </p:cNvPr>
          <p:cNvSpPr>
            <a:spLocks noChangeArrowheads="1"/>
          </p:cNvSpPr>
          <p:nvPr/>
        </p:nvSpPr>
        <p:spPr bwMode="auto">
          <a:xfrm>
            <a:off x="5364163" y="3513138"/>
            <a:ext cx="1209675" cy="266700"/>
          </a:xfrm>
          <a:prstGeom prst="rect">
            <a:avLst/>
          </a:prstGeom>
          <a:solidFill>
            <a:srgbClr val="66FF99"/>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Transaction A</a:t>
            </a:r>
          </a:p>
        </p:txBody>
      </p:sp>
      <p:sp>
        <p:nvSpPr>
          <p:cNvPr id="63504" name="Rectangle 16">
            <a:extLst>
              <a:ext uri="{FF2B5EF4-FFF2-40B4-BE49-F238E27FC236}">
                <a16:creationId xmlns:a16="http://schemas.microsoft.com/office/drawing/2014/main" id="{908DB252-B902-411C-A59E-04868E150222}"/>
              </a:ext>
            </a:extLst>
          </p:cNvPr>
          <p:cNvSpPr>
            <a:spLocks noChangeArrowheads="1"/>
          </p:cNvSpPr>
          <p:nvPr/>
        </p:nvSpPr>
        <p:spPr bwMode="auto">
          <a:xfrm>
            <a:off x="5364163" y="4651375"/>
            <a:ext cx="1209675" cy="268288"/>
          </a:xfrm>
          <a:prstGeom prst="rect">
            <a:avLst/>
          </a:prstGeom>
          <a:solidFill>
            <a:srgbClr val="66FF99"/>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Transaction B</a:t>
            </a:r>
          </a:p>
        </p:txBody>
      </p:sp>
      <p:sp>
        <p:nvSpPr>
          <p:cNvPr id="63505" name="Rectangle 17">
            <a:extLst>
              <a:ext uri="{FF2B5EF4-FFF2-40B4-BE49-F238E27FC236}">
                <a16:creationId xmlns:a16="http://schemas.microsoft.com/office/drawing/2014/main" id="{03B09E93-4484-464D-B71E-A1BBB12C1C0A}"/>
              </a:ext>
            </a:extLst>
          </p:cNvPr>
          <p:cNvSpPr>
            <a:spLocks noChangeArrowheads="1"/>
          </p:cNvSpPr>
          <p:nvPr/>
        </p:nvSpPr>
        <p:spPr bwMode="auto">
          <a:xfrm>
            <a:off x="6811963" y="3013075"/>
            <a:ext cx="769937" cy="266700"/>
          </a:xfrm>
          <a:prstGeom prst="rect">
            <a:avLst/>
          </a:prstGeom>
          <a:solidFill>
            <a:schemeClr val="tx2"/>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Client A</a:t>
            </a:r>
          </a:p>
        </p:txBody>
      </p:sp>
      <p:sp>
        <p:nvSpPr>
          <p:cNvPr id="63506" name="Rectangle 18">
            <a:extLst>
              <a:ext uri="{FF2B5EF4-FFF2-40B4-BE49-F238E27FC236}">
                <a16:creationId xmlns:a16="http://schemas.microsoft.com/office/drawing/2014/main" id="{00E0EFF6-30D2-4F6E-A121-3DB0795FB3E6}"/>
              </a:ext>
            </a:extLst>
          </p:cNvPr>
          <p:cNvSpPr>
            <a:spLocks noChangeArrowheads="1"/>
          </p:cNvSpPr>
          <p:nvPr/>
        </p:nvSpPr>
        <p:spPr bwMode="auto">
          <a:xfrm>
            <a:off x="6702425" y="5438775"/>
            <a:ext cx="769938" cy="268288"/>
          </a:xfrm>
          <a:prstGeom prst="rect">
            <a:avLst/>
          </a:prstGeom>
          <a:solidFill>
            <a:schemeClr val="tx2"/>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Client B</a:t>
            </a:r>
          </a:p>
        </p:txBody>
      </p:sp>
      <p:sp>
        <p:nvSpPr>
          <p:cNvPr id="63507" name="Rectangle 19">
            <a:extLst>
              <a:ext uri="{FF2B5EF4-FFF2-40B4-BE49-F238E27FC236}">
                <a16:creationId xmlns:a16="http://schemas.microsoft.com/office/drawing/2014/main" id="{B74A6606-E6DC-481C-8929-261515E9C4BE}"/>
              </a:ext>
            </a:extLst>
          </p:cNvPr>
          <p:cNvSpPr>
            <a:spLocks noChangeArrowheads="1"/>
          </p:cNvSpPr>
          <p:nvPr/>
        </p:nvSpPr>
        <p:spPr bwMode="auto">
          <a:xfrm>
            <a:off x="2116138" y="2638425"/>
            <a:ext cx="1516062"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Activité de service</a:t>
            </a:r>
          </a:p>
        </p:txBody>
      </p:sp>
      <p:sp>
        <p:nvSpPr>
          <p:cNvPr id="63508" name="Rectangle 20">
            <a:extLst>
              <a:ext uri="{FF2B5EF4-FFF2-40B4-BE49-F238E27FC236}">
                <a16:creationId xmlns:a16="http://schemas.microsoft.com/office/drawing/2014/main" id="{84640E37-6BB3-47C2-8492-7F9919CD65C9}"/>
              </a:ext>
            </a:extLst>
          </p:cNvPr>
          <p:cNvSpPr>
            <a:spLocks noChangeArrowheads="1"/>
          </p:cNvSpPr>
          <p:nvPr/>
        </p:nvSpPr>
        <p:spPr bwMode="auto">
          <a:xfrm>
            <a:off x="4408488" y="2376488"/>
            <a:ext cx="2097087" cy="252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dirty="0">
                <a:solidFill>
                  <a:srgbClr val="000000"/>
                </a:solidFill>
              </a:rPr>
              <a:t>Système de co-production</a:t>
            </a:r>
          </a:p>
        </p:txBody>
      </p:sp>
      <p:sp>
        <p:nvSpPr>
          <p:cNvPr id="63509" name="AutoShape 21">
            <a:extLst>
              <a:ext uri="{FF2B5EF4-FFF2-40B4-BE49-F238E27FC236}">
                <a16:creationId xmlns:a16="http://schemas.microsoft.com/office/drawing/2014/main" id="{53C4490C-39E5-4980-B5EC-C36D2869DC76}"/>
              </a:ext>
            </a:extLst>
          </p:cNvPr>
          <p:cNvSpPr>
            <a:spLocks noChangeArrowheads="1"/>
          </p:cNvSpPr>
          <p:nvPr/>
        </p:nvSpPr>
        <p:spPr bwMode="auto">
          <a:xfrm>
            <a:off x="4408488" y="1676400"/>
            <a:ext cx="1146175" cy="525463"/>
          </a:xfrm>
          <a:prstGeom prst="roundRect">
            <a:avLst>
              <a:gd name="adj" fmla="val 16667"/>
            </a:avLst>
          </a:prstGeom>
          <a:solidFill>
            <a:schemeClr val="tx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Degré de</a:t>
            </a:r>
          </a:p>
          <a:p>
            <a:pPr algn="ctr"/>
            <a:r>
              <a:rPr lang="fr-FR" altLang="fr-FR" sz="1200" dirty="0">
                <a:solidFill>
                  <a:srgbClr val="000000"/>
                </a:solidFill>
              </a:rPr>
              <a:t>participation</a:t>
            </a:r>
          </a:p>
          <a:p>
            <a:pPr algn="ctr"/>
            <a:r>
              <a:rPr lang="fr-FR" altLang="fr-FR" sz="1200" dirty="0">
                <a:solidFill>
                  <a:srgbClr val="000000"/>
                </a:solidFill>
              </a:rPr>
              <a:t>du client</a:t>
            </a:r>
          </a:p>
        </p:txBody>
      </p:sp>
      <p:sp>
        <p:nvSpPr>
          <p:cNvPr id="63510" name="AutoShape 22">
            <a:extLst>
              <a:ext uri="{FF2B5EF4-FFF2-40B4-BE49-F238E27FC236}">
                <a16:creationId xmlns:a16="http://schemas.microsoft.com/office/drawing/2014/main" id="{75CA1F2A-A8A4-4890-89BC-364656F8FF9A}"/>
              </a:ext>
            </a:extLst>
          </p:cNvPr>
          <p:cNvSpPr>
            <a:spLocks noChangeArrowheads="1"/>
          </p:cNvSpPr>
          <p:nvPr/>
        </p:nvSpPr>
        <p:spPr bwMode="auto">
          <a:xfrm>
            <a:off x="3070225" y="1676400"/>
            <a:ext cx="1243013" cy="525463"/>
          </a:xfrm>
          <a:prstGeom prst="roundRect">
            <a:avLst>
              <a:gd name="adj" fmla="val 16667"/>
            </a:avLst>
          </a:prstGeom>
          <a:solidFill>
            <a:schemeClr val="tx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Front Office /</a:t>
            </a:r>
          </a:p>
          <a:p>
            <a:pPr algn="ctr"/>
            <a:r>
              <a:rPr lang="fr-FR" altLang="fr-FR" sz="1200" dirty="0">
                <a:solidFill>
                  <a:srgbClr val="000000"/>
                </a:solidFill>
              </a:rPr>
              <a:t>Back Office</a:t>
            </a:r>
          </a:p>
        </p:txBody>
      </p:sp>
      <p:sp>
        <p:nvSpPr>
          <p:cNvPr id="63511" name="Line 23">
            <a:extLst>
              <a:ext uri="{FF2B5EF4-FFF2-40B4-BE49-F238E27FC236}">
                <a16:creationId xmlns:a16="http://schemas.microsoft.com/office/drawing/2014/main" id="{E62B1C18-C863-4C73-A86A-35609B2A9659}"/>
              </a:ext>
            </a:extLst>
          </p:cNvPr>
          <p:cNvSpPr>
            <a:spLocks noChangeShapeType="1"/>
          </p:cNvSpPr>
          <p:nvPr/>
        </p:nvSpPr>
        <p:spPr bwMode="auto">
          <a:xfrm>
            <a:off x="3070225" y="2289175"/>
            <a:ext cx="1147763"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12" name="Line 24">
            <a:extLst>
              <a:ext uri="{FF2B5EF4-FFF2-40B4-BE49-F238E27FC236}">
                <a16:creationId xmlns:a16="http://schemas.microsoft.com/office/drawing/2014/main" id="{B4AF0BA6-FC8F-4565-BC29-E3EFA428152B}"/>
              </a:ext>
            </a:extLst>
          </p:cNvPr>
          <p:cNvSpPr>
            <a:spLocks noChangeShapeType="1"/>
          </p:cNvSpPr>
          <p:nvPr/>
        </p:nvSpPr>
        <p:spPr bwMode="auto">
          <a:xfrm>
            <a:off x="4503738" y="2289175"/>
            <a:ext cx="1050925"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13" name="AutoShape 25">
            <a:extLst>
              <a:ext uri="{FF2B5EF4-FFF2-40B4-BE49-F238E27FC236}">
                <a16:creationId xmlns:a16="http://schemas.microsoft.com/office/drawing/2014/main" id="{7F86A370-62EC-42DF-9E9A-7BE83B4FE27C}"/>
              </a:ext>
            </a:extLst>
          </p:cNvPr>
          <p:cNvSpPr>
            <a:spLocks noChangeArrowheads="1"/>
          </p:cNvSpPr>
          <p:nvPr/>
        </p:nvSpPr>
        <p:spPr bwMode="auto">
          <a:xfrm>
            <a:off x="3930650" y="4213225"/>
            <a:ext cx="955675" cy="525463"/>
          </a:xfrm>
          <a:prstGeom prst="roundRect">
            <a:avLst>
              <a:gd name="adj" fmla="val 16667"/>
            </a:avLst>
          </a:prstGeom>
          <a:solidFill>
            <a:schemeClr val="tx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000" dirty="0">
                <a:solidFill>
                  <a:srgbClr val="000000"/>
                </a:solidFill>
              </a:rPr>
              <a:t>Répartition</a:t>
            </a:r>
          </a:p>
          <a:p>
            <a:pPr algn="ctr"/>
            <a:r>
              <a:rPr lang="fr-FR" altLang="fr-FR" sz="1000" dirty="0">
                <a:solidFill>
                  <a:srgbClr val="000000"/>
                </a:solidFill>
              </a:rPr>
              <a:t>personnel / </a:t>
            </a:r>
          </a:p>
          <a:p>
            <a:pPr algn="ctr"/>
            <a:r>
              <a:rPr lang="fr-FR" altLang="fr-FR" sz="1000" dirty="0">
                <a:solidFill>
                  <a:srgbClr val="000000"/>
                </a:solidFill>
              </a:rPr>
              <a:t>équipements</a:t>
            </a:r>
            <a:endParaRPr lang="fr-FR" altLang="fr-FR" dirty="0"/>
          </a:p>
        </p:txBody>
      </p:sp>
      <p:sp>
        <p:nvSpPr>
          <p:cNvPr id="63514" name="Line 26">
            <a:extLst>
              <a:ext uri="{FF2B5EF4-FFF2-40B4-BE49-F238E27FC236}">
                <a16:creationId xmlns:a16="http://schemas.microsoft.com/office/drawing/2014/main" id="{AA542CFF-A3F2-4482-B0F5-81D605DB82BB}"/>
              </a:ext>
            </a:extLst>
          </p:cNvPr>
          <p:cNvSpPr>
            <a:spLocks noChangeShapeType="1"/>
          </p:cNvSpPr>
          <p:nvPr/>
        </p:nvSpPr>
        <p:spPr bwMode="auto">
          <a:xfrm flipV="1">
            <a:off x="3835400" y="3951288"/>
            <a:ext cx="0" cy="525462"/>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15" name="Rectangle 27">
            <a:extLst>
              <a:ext uri="{FF2B5EF4-FFF2-40B4-BE49-F238E27FC236}">
                <a16:creationId xmlns:a16="http://schemas.microsoft.com/office/drawing/2014/main" id="{CEC4C924-C785-4F07-833C-F55D5BBC047C}"/>
              </a:ext>
            </a:extLst>
          </p:cNvPr>
          <p:cNvSpPr>
            <a:spLocks noChangeArrowheads="1"/>
          </p:cNvSpPr>
          <p:nvPr/>
        </p:nvSpPr>
        <p:spPr bwMode="auto">
          <a:xfrm>
            <a:off x="2019300" y="3776663"/>
            <a:ext cx="1433513" cy="1223962"/>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Système</a:t>
            </a:r>
          </a:p>
          <a:p>
            <a:pPr algn="ctr"/>
            <a:r>
              <a:rPr lang="fr-FR" altLang="fr-FR" sz="1200" dirty="0">
                <a:solidFill>
                  <a:srgbClr val="000000"/>
                </a:solidFill>
              </a:rPr>
              <a:t>d’organisation</a:t>
            </a:r>
          </a:p>
          <a:p>
            <a:pPr algn="ctr"/>
            <a:r>
              <a:rPr lang="fr-FR" altLang="fr-FR" sz="1200" dirty="0">
                <a:solidFill>
                  <a:srgbClr val="000000"/>
                </a:solidFill>
              </a:rPr>
              <a:t>interne</a:t>
            </a:r>
            <a:endParaRPr lang="fr-FR" altLang="fr-FR" dirty="0">
              <a:solidFill>
                <a:srgbClr val="000000"/>
              </a:solidFill>
            </a:endParaRPr>
          </a:p>
        </p:txBody>
      </p:sp>
      <p:sp>
        <p:nvSpPr>
          <p:cNvPr id="63516" name="Rectangle 28">
            <a:extLst>
              <a:ext uri="{FF2B5EF4-FFF2-40B4-BE49-F238E27FC236}">
                <a16:creationId xmlns:a16="http://schemas.microsoft.com/office/drawing/2014/main" id="{4136D599-C071-476E-B7FF-AAFFF87977E7}"/>
              </a:ext>
            </a:extLst>
          </p:cNvPr>
          <p:cNvSpPr>
            <a:spLocks noChangeArrowheads="1"/>
          </p:cNvSpPr>
          <p:nvPr/>
        </p:nvSpPr>
        <p:spPr bwMode="auto">
          <a:xfrm>
            <a:off x="3835400" y="5000625"/>
            <a:ext cx="955675" cy="438150"/>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dirty="0">
                <a:solidFill>
                  <a:srgbClr val="000000"/>
                </a:solidFill>
              </a:rPr>
              <a:t>Contacts</a:t>
            </a:r>
          </a:p>
          <a:p>
            <a:pPr algn="ctr"/>
            <a:r>
              <a:rPr lang="fr-FR" altLang="fr-FR" sz="1200" dirty="0">
                <a:solidFill>
                  <a:srgbClr val="000000"/>
                </a:solidFill>
              </a:rPr>
              <a:t>personnel</a:t>
            </a:r>
            <a:endParaRPr lang="fr-FR" altLang="fr-FR" dirty="0">
              <a:solidFill>
                <a:srgbClr val="000000"/>
              </a:solidFill>
            </a:endParaRPr>
          </a:p>
        </p:txBody>
      </p:sp>
      <p:sp>
        <p:nvSpPr>
          <p:cNvPr id="63517" name="Rectangle 29">
            <a:extLst>
              <a:ext uri="{FF2B5EF4-FFF2-40B4-BE49-F238E27FC236}">
                <a16:creationId xmlns:a16="http://schemas.microsoft.com/office/drawing/2014/main" id="{30F0A069-E74D-4EDC-8596-9ADED4DAC1CB}"/>
              </a:ext>
            </a:extLst>
          </p:cNvPr>
          <p:cNvSpPr>
            <a:spLocks noChangeArrowheads="1"/>
          </p:cNvSpPr>
          <p:nvPr/>
        </p:nvSpPr>
        <p:spPr bwMode="auto">
          <a:xfrm>
            <a:off x="3835400" y="3076575"/>
            <a:ext cx="1050925" cy="874713"/>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000" dirty="0">
                <a:solidFill>
                  <a:srgbClr val="000000"/>
                </a:solidFill>
              </a:rPr>
              <a:t>Objets de</a:t>
            </a:r>
          </a:p>
          <a:p>
            <a:pPr algn="ctr"/>
            <a:r>
              <a:rPr lang="fr-FR" altLang="fr-FR" sz="1000" dirty="0">
                <a:solidFill>
                  <a:srgbClr val="000000"/>
                </a:solidFill>
              </a:rPr>
              <a:t>transaction</a:t>
            </a:r>
          </a:p>
          <a:p>
            <a:pPr algn="ctr"/>
            <a:r>
              <a:rPr lang="fr-FR" altLang="fr-FR" sz="1000" dirty="0">
                <a:solidFill>
                  <a:srgbClr val="000000"/>
                </a:solidFill>
              </a:rPr>
              <a:t>et environ-</a:t>
            </a:r>
          </a:p>
          <a:p>
            <a:pPr algn="ctr"/>
            <a:r>
              <a:rPr lang="fr-FR" altLang="fr-FR" sz="1000" dirty="0">
                <a:solidFill>
                  <a:srgbClr val="000000"/>
                </a:solidFill>
              </a:rPr>
              <a:t>nement</a:t>
            </a:r>
          </a:p>
          <a:p>
            <a:pPr algn="ctr"/>
            <a:r>
              <a:rPr lang="fr-FR" altLang="fr-FR" sz="1000" dirty="0">
                <a:solidFill>
                  <a:srgbClr val="000000"/>
                </a:solidFill>
              </a:rPr>
              <a:t>physique</a:t>
            </a:r>
            <a:endParaRPr lang="fr-FR" altLang="fr-FR" dirty="0">
              <a:solidFill>
                <a:srgbClr val="000000"/>
              </a:solidFill>
            </a:endParaRPr>
          </a:p>
        </p:txBody>
      </p:sp>
      <p:sp>
        <p:nvSpPr>
          <p:cNvPr id="63518" name="Line 30">
            <a:extLst>
              <a:ext uri="{FF2B5EF4-FFF2-40B4-BE49-F238E27FC236}">
                <a16:creationId xmlns:a16="http://schemas.microsoft.com/office/drawing/2014/main" id="{DCAF4C2B-E8E5-4A03-8064-C9D93676BE31}"/>
              </a:ext>
            </a:extLst>
          </p:cNvPr>
          <p:cNvSpPr>
            <a:spLocks noChangeShapeType="1"/>
          </p:cNvSpPr>
          <p:nvPr/>
        </p:nvSpPr>
        <p:spPr bwMode="auto">
          <a:xfrm>
            <a:off x="7275513" y="3338513"/>
            <a:ext cx="0" cy="2100262"/>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19" name="Line 31">
            <a:extLst>
              <a:ext uri="{FF2B5EF4-FFF2-40B4-BE49-F238E27FC236}">
                <a16:creationId xmlns:a16="http://schemas.microsoft.com/office/drawing/2014/main" id="{7719F932-6467-46C9-B366-E546A73F62A8}"/>
              </a:ext>
            </a:extLst>
          </p:cNvPr>
          <p:cNvSpPr>
            <a:spLocks noChangeShapeType="1"/>
          </p:cNvSpPr>
          <p:nvPr/>
        </p:nvSpPr>
        <p:spPr bwMode="auto">
          <a:xfrm>
            <a:off x="3548063" y="4125913"/>
            <a:ext cx="1625600" cy="0"/>
          </a:xfrm>
          <a:prstGeom prst="line">
            <a:avLst/>
          </a:prstGeom>
          <a:noFill/>
          <a:ln w="38100" cmpd="dbl">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0" name="Line 32">
            <a:extLst>
              <a:ext uri="{FF2B5EF4-FFF2-40B4-BE49-F238E27FC236}">
                <a16:creationId xmlns:a16="http://schemas.microsoft.com/office/drawing/2014/main" id="{C195E7AB-9D41-4BB7-867E-B727FE1ED20B}"/>
              </a:ext>
            </a:extLst>
          </p:cNvPr>
          <p:cNvSpPr>
            <a:spLocks noChangeShapeType="1"/>
          </p:cNvSpPr>
          <p:nvPr/>
        </p:nvSpPr>
        <p:spPr bwMode="auto">
          <a:xfrm>
            <a:off x="3740150" y="2289175"/>
            <a:ext cx="0" cy="4111625"/>
          </a:xfrm>
          <a:prstGeom prst="line">
            <a:avLst/>
          </a:prstGeom>
          <a:noFill/>
          <a:ln w="38100" cmpd="dbl">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1" name="Line 33">
            <a:extLst>
              <a:ext uri="{FF2B5EF4-FFF2-40B4-BE49-F238E27FC236}">
                <a16:creationId xmlns:a16="http://schemas.microsoft.com/office/drawing/2014/main" id="{CD498CE7-E0BF-44A7-A966-FAB9CDC6A148}"/>
              </a:ext>
            </a:extLst>
          </p:cNvPr>
          <p:cNvSpPr>
            <a:spLocks noChangeShapeType="1"/>
          </p:cNvSpPr>
          <p:nvPr/>
        </p:nvSpPr>
        <p:spPr bwMode="auto">
          <a:xfrm>
            <a:off x="4981575" y="2289175"/>
            <a:ext cx="0" cy="4111625"/>
          </a:xfrm>
          <a:prstGeom prst="line">
            <a:avLst/>
          </a:prstGeom>
          <a:noFill/>
          <a:ln w="38100" cmpd="dbl">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2" name="AutoShape 34">
            <a:extLst>
              <a:ext uri="{FF2B5EF4-FFF2-40B4-BE49-F238E27FC236}">
                <a16:creationId xmlns:a16="http://schemas.microsoft.com/office/drawing/2014/main" id="{674CEF2C-DB98-4B84-A399-8FD2AFF8A1A9}"/>
              </a:ext>
            </a:extLst>
          </p:cNvPr>
          <p:cNvSpPr>
            <a:spLocks/>
          </p:cNvSpPr>
          <p:nvPr/>
        </p:nvSpPr>
        <p:spPr bwMode="auto">
          <a:xfrm rot="-5400000">
            <a:off x="4223544" y="5834856"/>
            <a:ext cx="261938" cy="1241425"/>
          </a:xfrm>
          <a:prstGeom prst="leftBrace">
            <a:avLst>
              <a:gd name="adj1" fmla="val 39495"/>
              <a:gd name="adj2" fmla="val 50000"/>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3" name="AutoShape 35">
            <a:extLst>
              <a:ext uri="{FF2B5EF4-FFF2-40B4-BE49-F238E27FC236}">
                <a16:creationId xmlns:a16="http://schemas.microsoft.com/office/drawing/2014/main" id="{B1581971-4E26-477E-954F-739A39AFBE1B}"/>
              </a:ext>
            </a:extLst>
          </p:cNvPr>
          <p:cNvSpPr>
            <a:spLocks/>
          </p:cNvSpPr>
          <p:nvPr/>
        </p:nvSpPr>
        <p:spPr bwMode="auto">
          <a:xfrm rot="-5400000">
            <a:off x="2823369" y="5787231"/>
            <a:ext cx="261938" cy="1336675"/>
          </a:xfrm>
          <a:prstGeom prst="leftBrace">
            <a:avLst>
              <a:gd name="adj1" fmla="val 42525"/>
              <a:gd name="adj2" fmla="val 50000"/>
            </a:avLst>
          </a:prstGeom>
          <a:noFill/>
          <a:ln w="12700">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4" name="Line 36">
            <a:extLst>
              <a:ext uri="{FF2B5EF4-FFF2-40B4-BE49-F238E27FC236}">
                <a16:creationId xmlns:a16="http://schemas.microsoft.com/office/drawing/2014/main" id="{A9C67EB2-00F9-4BA9-839B-EF10CFABDF2D}"/>
              </a:ext>
            </a:extLst>
          </p:cNvPr>
          <p:cNvSpPr>
            <a:spLocks noChangeShapeType="1"/>
          </p:cNvSpPr>
          <p:nvPr/>
        </p:nvSpPr>
        <p:spPr bwMode="auto">
          <a:xfrm>
            <a:off x="4886325" y="3600450"/>
            <a:ext cx="477838" cy="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525" name="Line 37">
            <a:extLst>
              <a:ext uri="{FF2B5EF4-FFF2-40B4-BE49-F238E27FC236}">
                <a16:creationId xmlns:a16="http://schemas.microsoft.com/office/drawing/2014/main" id="{434EF91C-E32C-4561-8632-793AA9EA9939}"/>
              </a:ext>
            </a:extLst>
          </p:cNvPr>
          <p:cNvSpPr>
            <a:spLocks noChangeShapeType="1"/>
          </p:cNvSpPr>
          <p:nvPr/>
        </p:nvSpPr>
        <p:spPr bwMode="auto">
          <a:xfrm>
            <a:off x="4886325" y="3776663"/>
            <a:ext cx="765175" cy="874712"/>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9" name="Espace réservé du numéro de diapositive 1">
            <a:extLst>
              <a:ext uri="{FF2B5EF4-FFF2-40B4-BE49-F238E27FC236}">
                <a16:creationId xmlns:a16="http://schemas.microsoft.com/office/drawing/2014/main" id="{56D9AEDD-A3C2-47ED-9DD8-22B041DE9E9D}"/>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19</a:t>
            </a:fld>
            <a:endParaRPr lang="fr-F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50567-A427-45F9-BF5D-D5D144F5F7E8}"/>
              </a:ext>
            </a:extLst>
          </p:cNvPr>
          <p:cNvSpPr>
            <a:spLocks noGrp="1"/>
          </p:cNvSpPr>
          <p:nvPr>
            <p:ph type="title"/>
          </p:nvPr>
        </p:nvSpPr>
        <p:spPr/>
        <p:txBody>
          <a:bodyPr/>
          <a:lstStyle/>
          <a:p>
            <a:r>
              <a:rPr lang="fr-FR" dirty="0"/>
              <a:t>Contenu</a:t>
            </a:r>
          </a:p>
        </p:txBody>
      </p:sp>
      <p:sp>
        <p:nvSpPr>
          <p:cNvPr id="3" name="Espace réservé du contenu 2">
            <a:extLst>
              <a:ext uri="{FF2B5EF4-FFF2-40B4-BE49-F238E27FC236}">
                <a16:creationId xmlns:a16="http://schemas.microsoft.com/office/drawing/2014/main" id="{8B33B156-9B84-4553-BB6E-DDA44583225F}"/>
              </a:ext>
            </a:extLst>
          </p:cNvPr>
          <p:cNvSpPr>
            <a:spLocks noGrp="1"/>
          </p:cNvSpPr>
          <p:nvPr>
            <p:ph idx="1"/>
          </p:nvPr>
        </p:nvSpPr>
        <p:spPr>
          <a:xfrm>
            <a:off x="2987824" y="1676400"/>
            <a:ext cx="5241776" cy="4848944"/>
          </a:xfrm>
        </p:spPr>
        <p:txBody>
          <a:bodyPr/>
          <a:lstStyle/>
          <a:p>
            <a:pPr marL="342900" indent="-342900">
              <a:buFont typeface="Arial"/>
              <a:buChar char="•"/>
            </a:pPr>
            <a:r>
              <a:rPr lang="fr-FR" sz="2000" dirty="0">
                <a:latin typeface="+mn-lt"/>
              </a:rPr>
              <a:t>Typologies des activités de service</a:t>
            </a:r>
          </a:p>
          <a:p>
            <a:pPr marL="342900" indent="-342900">
              <a:buFont typeface="Arial"/>
              <a:buChar char="•"/>
            </a:pPr>
            <a:r>
              <a:rPr lang="fr-FR" sz="2000" dirty="0">
                <a:latin typeface="+mn-lt"/>
              </a:rPr>
              <a:t>Les caractéristiques des services</a:t>
            </a:r>
          </a:p>
          <a:p>
            <a:pPr marL="342900" indent="-342900">
              <a:buFont typeface="Arial"/>
              <a:buChar char="•"/>
            </a:pPr>
            <a:r>
              <a:rPr lang="fr-FR" sz="2000" dirty="0">
                <a:latin typeface="+mn-lt"/>
                <a:sym typeface="Gill Sans Light" charset="0"/>
              </a:rPr>
              <a:t>Le contrat de service</a:t>
            </a:r>
          </a:p>
          <a:p>
            <a:pPr marL="342900" indent="-342900">
              <a:buFont typeface="Arial"/>
              <a:buChar char="•"/>
            </a:pPr>
            <a:r>
              <a:rPr lang="fr-FR" sz="2000" dirty="0">
                <a:latin typeface="+mn-lt"/>
                <a:sym typeface="Gill Sans Light" charset="0"/>
              </a:rPr>
              <a:t>La structure d’un système de service</a:t>
            </a:r>
          </a:p>
          <a:p>
            <a:pPr marL="800100" lvl="1" indent="-342900">
              <a:buFont typeface="Arial"/>
              <a:buChar char="•"/>
            </a:pPr>
            <a:r>
              <a:rPr lang="fr-FR" sz="1800" dirty="0">
                <a:latin typeface="+mn-lt"/>
                <a:sym typeface="Gill Sans Light" charset="0"/>
              </a:rPr>
              <a:t>Notion d’interface et de support</a:t>
            </a:r>
          </a:p>
          <a:p>
            <a:pPr marL="800100" lvl="1" indent="-342900">
              <a:buFont typeface="Arial"/>
              <a:buChar char="•"/>
            </a:pPr>
            <a:r>
              <a:rPr lang="fr-FR" sz="1800" dirty="0">
                <a:latin typeface="+mn-lt"/>
                <a:sym typeface="Gill Sans Light" charset="0"/>
              </a:rPr>
              <a:t>Les choix organisationnels</a:t>
            </a:r>
          </a:p>
          <a:p>
            <a:pPr marL="342900" indent="-342900">
              <a:buFont typeface="Arial"/>
              <a:buChar char="•"/>
            </a:pPr>
            <a:r>
              <a:rPr lang="fr-FR" sz="2000" dirty="0">
                <a:latin typeface="+mn-lt"/>
                <a:sym typeface="Gill Sans Light" charset="0"/>
              </a:rPr>
              <a:t>L’ajustement charge-capacité</a:t>
            </a:r>
          </a:p>
          <a:p>
            <a:pPr marL="342900" indent="-342900">
              <a:buFont typeface="Arial"/>
              <a:buChar char="•"/>
            </a:pPr>
            <a:r>
              <a:rPr lang="fr-FR" sz="2000" dirty="0">
                <a:latin typeface="+mn-lt"/>
                <a:sym typeface="Gill Sans Light" charset="0"/>
              </a:rPr>
              <a:t>Conclusion</a:t>
            </a:r>
          </a:p>
          <a:p>
            <a:endParaRPr lang="fr-FR" dirty="0"/>
          </a:p>
        </p:txBody>
      </p:sp>
      <p:grpSp>
        <p:nvGrpSpPr>
          <p:cNvPr id="4" name="Group 6">
            <a:extLst>
              <a:ext uri="{FF2B5EF4-FFF2-40B4-BE49-F238E27FC236}">
                <a16:creationId xmlns:a16="http://schemas.microsoft.com/office/drawing/2014/main" id="{602DCEF8-02D8-405A-AB53-959DF49DFDCF}"/>
              </a:ext>
            </a:extLst>
          </p:cNvPr>
          <p:cNvGrpSpPr/>
          <p:nvPr>
            <p:custDataLst>
              <p:tags r:id="rId1"/>
            </p:custDataLst>
          </p:nvPr>
        </p:nvGrpSpPr>
        <p:grpSpPr>
          <a:xfrm>
            <a:off x="432148" y="1351240"/>
            <a:ext cx="2222500" cy="3460800"/>
            <a:chOff x="1587500" y="2420889"/>
            <a:chExt cx="2222500" cy="3460800"/>
          </a:xfrm>
        </p:grpSpPr>
        <p:pic>
          <p:nvPicPr>
            <p:cNvPr id="5" name="Picture 7" descr="boy with board.jpg">
              <a:extLst>
                <a:ext uri="{FF2B5EF4-FFF2-40B4-BE49-F238E27FC236}">
                  <a16:creationId xmlns:a16="http://schemas.microsoft.com/office/drawing/2014/main" id="{C1CA3CD0-43E2-4EEC-ACA9-EC530952F8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6" name="TextBox 8">
              <a:extLst>
                <a:ext uri="{FF2B5EF4-FFF2-40B4-BE49-F238E27FC236}">
                  <a16:creationId xmlns:a16="http://schemas.microsoft.com/office/drawing/2014/main" id="{B0F0CCD2-6A4A-42FB-9E26-763734060801}"/>
                </a:ext>
              </a:extLst>
            </p:cNvPr>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pic>
        <p:nvPicPr>
          <p:cNvPr id="8" name="Image 7">
            <a:extLst>
              <a:ext uri="{FF2B5EF4-FFF2-40B4-BE49-F238E27FC236}">
                <a16:creationId xmlns:a16="http://schemas.microsoft.com/office/drawing/2014/main" id="{BBDE4C09-133A-4FF6-A32E-571E058449CA}"/>
              </a:ext>
            </a:extLst>
          </p:cNvPr>
          <p:cNvPicPr>
            <a:picLocks noChangeAspect="1"/>
          </p:cNvPicPr>
          <p:nvPr/>
        </p:nvPicPr>
        <p:blipFill rotWithShape="1">
          <a:blip r:embed="rId5">
            <a:extLst>
              <a:ext uri="{28A0092B-C50C-407E-A947-70E740481C1C}">
                <a14:useLocalDpi xmlns:a14="http://schemas.microsoft.com/office/drawing/2010/main" val="0"/>
              </a:ext>
            </a:extLst>
          </a:blip>
          <a:srcRect b="5371"/>
          <a:stretch/>
        </p:blipFill>
        <p:spPr>
          <a:xfrm>
            <a:off x="6507708" y="4653136"/>
            <a:ext cx="2019672" cy="1949407"/>
          </a:xfrm>
          <a:prstGeom prst="rect">
            <a:avLst/>
          </a:prstGeom>
        </p:spPr>
      </p:pic>
      <p:pic>
        <p:nvPicPr>
          <p:cNvPr id="10" name="Image 9">
            <a:extLst>
              <a:ext uri="{FF2B5EF4-FFF2-40B4-BE49-F238E27FC236}">
                <a16:creationId xmlns:a16="http://schemas.microsoft.com/office/drawing/2014/main" id="{E1161180-E8A0-42FF-B4A0-242B07781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181600"/>
            <a:ext cx="3476625" cy="1314450"/>
          </a:xfrm>
          <a:prstGeom prst="rect">
            <a:avLst/>
          </a:prstGeom>
        </p:spPr>
      </p:pic>
      <p:pic>
        <p:nvPicPr>
          <p:cNvPr id="12" name="Image 11">
            <a:extLst>
              <a:ext uri="{FF2B5EF4-FFF2-40B4-BE49-F238E27FC236}">
                <a16:creationId xmlns:a16="http://schemas.microsoft.com/office/drawing/2014/main" id="{378D16BB-07FA-4B4A-85FC-2D8E9199D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872" y="4711234"/>
            <a:ext cx="3044577" cy="1041357"/>
          </a:xfrm>
          <a:prstGeom prst="rect">
            <a:avLst/>
          </a:prstGeom>
        </p:spPr>
      </p:pic>
      <p:sp>
        <p:nvSpPr>
          <p:cNvPr id="11" name="Espace réservé du numéro de diapositive 1">
            <a:extLst>
              <a:ext uri="{FF2B5EF4-FFF2-40B4-BE49-F238E27FC236}">
                <a16:creationId xmlns:a16="http://schemas.microsoft.com/office/drawing/2014/main" id="{0B620E2D-235E-450F-962D-A32C73DB1515}"/>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a:t>
            </a:fld>
            <a:endParaRPr lang="fr-FR" dirty="0"/>
          </a:p>
        </p:txBody>
      </p:sp>
    </p:spTree>
    <p:extLst>
      <p:ext uri="{BB962C8B-B14F-4D97-AF65-F5344CB8AC3E}">
        <p14:creationId xmlns:p14="http://schemas.microsoft.com/office/powerpoint/2010/main" val="346405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a:extLst>
              <a:ext uri="{FF2B5EF4-FFF2-40B4-BE49-F238E27FC236}">
                <a16:creationId xmlns:a16="http://schemas.microsoft.com/office/drawing/2014/main" id="{7D66F157-DFE0-402B-B5D2-3AB2EC43943F}"/>
              </a:ext>
            </a:extLst>
          </p:cNvPr>
          <p:cNvSpPr>
            <a:spLocks noGrp="1"/>
          </p:cNvSpPr>
          <p:nvPr>
            <p:ph type="dt" sz="half" idx="4294967295"/>
          </p:nvPr>
        </p:nvSpPr>
        <p:spPr>
          <a:xfrm>
            <a:off x="7131050" y="6553200"/>
            <a:ext cx="1905000" cy="228600"/>
          </a:xfrm>
          <a:prstGeom prst="rect">
            <a:avLst/>
          </a:prstGeom>
        </p:spPr>
        <p:txBody>
          <a:bodyPr/>
          <a:lstStyle/>
          <a:p>
            <a:fld id="{0409740D-4980-4D1A-8FC1-348362FCE74C}" type="datetime1">
              <a:rPr lang="fr-FR" altLang="fr-FR"/>
              <a:pPr/>
              <a:t>01/03/2021</a:t>
            </a:fld>
            <a:endParaRPr lang="fr-FR" altLang="fr-FR" dirty="0"/>
          </a:p>
        </p:txBody>
      </p:sp>
      <p:sp>
        <p:nvSpPr>
          <p:cNvPr id="64514" name="Rectangle 2">
            <a:extLst>
              <a:ext uri="{FF2B5EF4-FFF2-40B4-BE49-F238E27FC236}">
                <a16:creationId xmlns:a16="http://schemas.microsoft.com/office/drawing/2014/main" id="{5E387B1A-D77D-493A-8E83-7A1E5AA17868}"/>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choix à l'interface</a:t>
            </a:r>
          </a:p>
        </p:txBody>
      </p:sp>
      <p:sp>
        <p:nvSpPr>
          <p:cNvPr id="64515" name="AutoShape 3">
            <a:extLst>
              <a:ext uri="{FF2B5EF4-FFF2-40B4-BE49-F238E27FC236}">
                <a16:creationId xmlns:a16="http://schemas.microsoft.com/office/drawing/2014/main" id="{CA259EE4-3FDE-4BB1-8208-856A6F3BE93C}"/>
              </a:ext>
            </a:extLst>
          </p:cNvPr>
          <p:cNvSpPr>
            <a:spLocks noChangeArrowheads="1"/>
          </p:cNvSpPr>
          <p:nvPr/>
        </p:nvSpPr>
        <p:spPr bwMode="auto">
          <a:xfrm rot="5400000" flipV="1">
            <a:off x="4390232" y="1537494"/>
            <a:ext cx="893762" cy="14478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4516" name="Rectangle 4">
            <a:extLst>
              <a:ext uri="{FF2B5EF4-FFF2-40B4-BE49-F238E27FC236}">
                <a16:creationId xmlns:a16="http://schemas.microsoft.com/office/drawing/2014/main" id="{E11CC9D3-F7B3-418E-BC32-9C6175E12C49}"/>
              </a:ext>
            </a:extLst>
          </p:cNvPr>
          <p:cNvSpPr>
            <a:spLocks noChangeArrowheads="1"/>
          </p:cNvSpPr>
          <p:nvPr/>
        </p:nvSpPr>
        <p:spPr bwMode="auto">
          <a:xfrm rot="5400000" flipV="1">
            <a:off x="3680618" y="4815682"/>
            <a:ext cx="2309813" cy="381000"/>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p:txBody>
      </p:sp>
      <p:sp>
        <p:nvSpPr>
          <p:cNvPr id="64517" name="Rectangle 5">
            <a:extLst>
              <a:ext uri="{FF2B5EF4-FFF2-40B4-BE49-F238E27FC236}">
                <a16:creationId xmlns:a16="http://schemas.microsoft.com/office/drawing/2014/main" id="{00C7CF5C-F1DD-4A08-A35D-671B452339E2}"/>
              </a:ext>
            </a:extLst>
          </p:cNvPr>
          <p:cNvSpPr>
            <a:spLocks noChangeArrowheads="1"/>
          </p:cNvSpPr>
          <p:nvPr/>
        </p:nvSpPr>
        <p:spPr bwMode="auto">
          <a:xfrm rot="5400000" flipV="1">
            <a:off x="6477000" y="5399088"/>
            <a:ext cx="1143000" cy="381000"/>
          </a:xfrm>
          <a:prstGeom prst="rect">
            <a:avLst/>
          </a:prstGeom>
          <a:solidFill>
            <a:srgbClr val="99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p:txBody>
      </p:sp>
      <p:sp>
        <p:nvSpPr>
          <p:cNvPr id="64518" name="Rectangle 6">
            <a:extLst>
              <a:ext uri="{FF2B5EF4-FFF2-40B4-BE49-F238E27FC236}">
                <a16:creationId xmlns:a16="http://schemas.microsoft.com/office/drawing/2014/main" id="{881DF6BF-F345-4EA9-BCC0-D6B2575904C6}"/>
              </a:ext>
            </a:extLst>
          </p:cNvPr>
          <p:cNvSpPr>
            <a:spLocks noChangeArrowheads="1"/>
          </p:cNvSpPr>
          <p:nvPr/>
        </p:nvSpPr>
        <p:spPr bwMode="auto">
          <a:xfrm rot="5400000" flipV="1">
            <a:off x="4225925" y="2593975"/>
            <a:ext cx="1219200" cy="8382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a:p>
            <a:pPr algn="ctr"/>
            <a:r>
              <a:rPr lang="fr-FR" altLang="fr-FR" dirty="0">
                <a:solidFill>
                  <a:srgbClr val="000000"/>
                </a:solidFill>
              </a:rPr>
              <a:t>peu</a:t>
            </a:r>
          </a:p>
          <a:p>
            <a:pPr algn="ctr"/>
            <a:r>
              <a:rPr lang="fr-FR" altLang="fr-FR" dirty="0">
                <a:solidFill>
                  <a:srgbClr val="000000"/>
                </a:solidFill>
              </a:rPr>
              <a:t>profonde</a:t>
            </a:r>
          </a:p>
        </p:txBody>
      </p:sp>
      <p:cxnSp>
        <p:nvCxnSpPr>
          <p:cNvPr id="64519" name="AutoShape 7">
            <a:extLst>
              <a:ext uri="{FF2B5EF4-FFF2-40B4-BE49-F238E27FC236}">
                <a16:creationId xmlns:a16="http://schemas.microsoft.com/office/drawing/2014/main" id="{66746B11-4F2A-4E37-8DC9-A33FA127F5A2}"/>
              </a:ext>
            </a:extLst>
          </p:cNvPr>
          <p:cNvCxnSpPr>
            <a:cxnSpLocks noChangeShapeType="1"/>
            <a:stCxn id="64518" idx="3"/>
            <a:endCxn id="64516" idx="1"/>
          </p:cNvCxnSpPr>
          <p:nvPr/>
        </p:nvCxnSpPr>
        <p:spPr bwMode="auto">
          <a:xfrm>
            <a:off x="4833938" y="3621088"/>
            <a:ext cx="1587" cy="230187"/>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0" name="AutoShape 8">
            <a:extLst>
              <a:ext uri="{FF2B5EF4-FFF2-40B4-BE49-F238E27FC236}">
                <a16:creationId xmlns:a16="http://schemas.microsoft.com/office/drawing/2014/main" id="{1A59B000-721A-433D-839C-80C39CFD6F2D}"/>
              </a:ext>
            </a:extLst>
          </p:cNvPr>
          <p:cNvCxnSpPr>
            <a:cxnSpLocks noChangeShapeType="1"/>
            <a:stCxn id="64522" idx="3"/>
            <a:endCxn id="64517" idx="1"/>
          </p:cNvCxnSpPr>
          <p:nvPr/>
        </p:nvCxnSpPr>
        <p:spPr bwMode="auto">
          <a:xfrm>
            <a:off x="7045325" y="4764088"/>
            <a:ext cx="1588" cy="254000"/>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1" name="AutoShape 9">
            <a:extLst>
              <a:ext uri="{FF2B5EF4-FFF2-40B4-BE49-F238E27FC236}">
                <a16:creationId xmlns:a16="http://schemas.microsoft.com/office/drawing/2014/main" id="{8D9FFDCE-75E7-455D-8C95-74BD9453098F}"/>
              </a:ext>
            </a:extLst>
          </p:cNvPr>
          <p:cNvSpPr>
            <a:spLocks noChangeArrowheads="1"/>
          </p:cNvSpPr>
          <p:nvPr/>
        </p:nvSpPr>
        <p:spPr bwMode="auto">
          <a:xfrm rot="5400000" flipV="1">
            <a:off x="6676231" y="1558132"/>
            <a:ext cx="893763" cy="12954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4522" name="Rectangle 10">
            <a:extLst>
              <a:ext uri="{FF2B5EF4-FFF2-40B4-BE49-F238E27FC236}">
                <a16:creationId xmlns:a16="http://schemas.microsoft.com/office/drawing/2014/main" id="{4694662A-CA34-4581-AADD-E4A58FC3BEE2}"/>
              </a:ext>
            </a:extLst>
          </p:cNvPr>
          <p:cNvSpPr>
            <a:spLocks noChangeArrowheads="1"/>
          </p:cNvSpPr>
          <p:nvPr/>
        </p:nvSpPr>
        <p:spPr bwMode="auto">
          <a:xfrm rot="5400000" flipV="1">
            <a:off x="5865813" y="3394075"/>
            <a:ext cx="2362200" cy="3810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 profonde</a:t>
            </a:r>
          </a:p>
        </p:txBody>
      </p:sp>
      <p:sp>
        <p:nvSpPr>
          <p:cNvPr id="64523" name="Text Box 11">
            <a:extLst>
              <a:ext uri="{FF2B5EF4-FFF2-40B4-BE49-F238E27FC236}">
                <a16:creationId xmlns:a16="http://schemas.microsoft.com/office/drawing/2014/main" id="{4BE860A5-FD8E-4C79-B5EC-77CB9BD2FCFD}"/>
              </a:ext>
            </a:extLst>
          </p:cNvPr>
          <p:cNvSpPr txBox="1">
            <a:spLocks noChangeArrowheads="1"/>
          </p:cNvSpPr>
          <p:nvPr/>
        </p:nvSpPr>
        <p:spPr bwMode="auto">
          <a:xfrm>
            <a:off x="457200" y="2438400"/>
            <a:ext cx="3333750" cy="923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2400" dirty="0">
                <a:solidFill>
                  <a:srgbClr val="000000"/>
                </a:solidFill>
              </a:rPr>
              <a:t>La profondeur de l’interface</a:t>
            </a:r>
          </a:p>
          <a:p>
            <a:pPr algn="ctr"/>
            <a:endParaRPr lang="fr-FR" altLang="fr-FR" sz="2400" dirty="0">
              <a:solidFill>
                <a:srgbClr val="000000"/>
              </a:solidFill>
            </a:endParaRPr>
          </a:p>
          <a:p>
            <a:pPr algn="ctr"/>
            <a:r>
              <a:rPr lang="fr-FR" altLang="fr-FR" sz="2000" i="1" dirty="0">
                <a:solidFill>
                  <a:srgbClr val="003399"/>
                </a:solidFill>
              </a:rPr>
              <a:t>Part du service faite en présence du client</a:t>
            </a:r>
          </a:p>
        </p:txBody>
      </p:sp>
      <p:sp>
        <p:nvSpPr>
          <p:cNvPr id="13" name="Espace réservé du numéro de diapositive 1">
            <a:extLst>
              <a:ext uri="{FF2B5EF4-FFF2-40B4-BE49-F238E27FC236}">
                <a16:creationId xmlns:a16="http://schemas.microsoft.com/office/drawing/2014/main" id="{8A7D2DD0-5B13-4425-A296-698EE90173A7}"/>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20</a:t>
            </a:fld>
            <a:endParaRPr lang="fr-FR"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3">
            <a:extLst>
              <a:ext uri="{FF2B5EF4-FFF2-40B4-BE49-F238E27FC236}">
                <a16:creationId xmlns:a16="http://schemas.microsoft.com/office/drawing/2014/main" id="{2EADC671-1105-4270-B9E7-6BBF541A3DDD}"/>
              </a:ext>
            </a:extLst>
          </p:cNvPr>
          <p:cNvSpPr>
            <a:spLocks noGrp="1"/>
          </p:cNvSpPr>
          <p:nvPr>
            <p:ph type="dt" sz="half" idx="4294967295"/>
          </p:nvPr>
        </p:nvSpPr>
        <p:spPr>
          <a:xfrm>
            <a:off x="7131050" y="6553200"/>
            <a:ext cx="1905000" cy="228600"/>
          </a:xfrm>
          <a:prstGeom prst="rect">
            <a:avLst/>
          </a:prstGeom>
        </p:spPr>
        <p:txBody>
          <a:bodyPr/>
          <a:lstStyle/>
          <a:p>
            <a:fld id="{8CFC3220-1F04-4717-A466-F356D21133B8}" type="datetime1">
              <a:rPr lang="fr-FR" altLang="fr-FR"/>
              <a:pPr/>
              <a:t>01/03/2021</a:t>
            </a:fld>
            <a:endParaRPr lang="fr-FR" altLang="fr-FR" dirty="0"/>
          </a:p>
        </p:txBody>
      </p:sp>
      <p:sp>
        <p:nvSpPr>
          <p:cNvPr id="65538" name="Rectangle 2">
            <a:extLst>
              <a:ext uri="{FF2B5EF4-FFF2-40B4-BE49-F238E27FC236}">
                <a16:creationId xmlns:a16="http://schemas.microsoft.com/office/drawing/2014/main" id="{4374D8D2-C4D7-40AD-93E9-BF58834CFECD}"/>
              </a:ext>
            </a:extLst>
          </p:cNvPr>
          <p:cNvSpPr>
            <a:spLocks noGrp="1" noChangeArrowheads="1"/>
          </p:cNvSpPr>
          <p:nvPr>
            <p:ph type="title"/>
          </p:nvPr>
        </p:nvSpPr>
        <p:spPr>
          <a:xfrm>
            <a:off x="990600" y="914400"/>
            <a:ext cx="7239000"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choix à l'interface</a:t>
            </a:r>
          </a:p>
        </p:txBody>
      </p:sp>
      <p:sp>
        <p:nvSpPr>
          <p:cNvPr id="65539" name="AutoShape 3">
            <a:extLst>
              <a:ext uri="{FF2B5EF4-FFF2-40B4-BE49-F238E27FC236}">
                <a16:creationId xmlns:a16="http://schemas.microsoft.com/office/drawing/2014/main" id="{4FED1987-E29B-4258-ACE6-41BB843CB4D2}"/>
              </a:ext>
            </a:extLst>
          </p:cNvPr>
          <p:cNvSpPr>
            <a:spLocks noChangeArrowheads="1"/>
          </p:cNvSpPr>
          <p:nvPr/>
        </p:nvSpPr>
        <p:spPr bwMode="auto">
          <a:xfrm rot="5400000" flipV="1">
            <a:off x="4987925" y="1789113"/>
            <a:ext cx="685800" cy="12192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5540" name="AutoShape 4">
            <a:extLst>
              <a:ext uri="{FF2B5EF4-FFF2-40B4-BE49-F238E27FC236}">
                <a16:creationId xmlns:a16="http://schemas.microsoft.com/office/drawing/2014/main" id="{1BB53DD0-811A-4C3E-9BA7-13EA80D9EE85}"/>
              </a:ext>
            </a:extLst>
          </p:cNvPr>
          <p:cNvSpPr>
            <a:spLocks noChangeArrowheads="1"/>
          </p:cNvSpPr>
          <p:nvPr/>
        </p:nvSpPr>
        <p:spPr bwMode="auto">
          <a:xfrm rot="5400000" flipV="1">
            <a:off x="6818313" y="1789113"/>
            <a:ext cx="685800" cy="1219200"/>
          </a:xfrm>
          <a:prstGeom prst="roundRect">
            <a:avLst>
              <a:gd name="adj" fmla="val 16667"/>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lstStyle/>
          <a:p>
            <a:pPr algn="ctr"/>
            <a:r>
              <a:rPr lang="fr-FR" altLang="fr-FR" dirty="0">
                <a:solidFill>
                  <a:srgbClr val="000000"/>
                </a:solidFill>
              </a:rPr>
              <a:t>Clients</a:t>
            </a:r>
          </a:p>
        </p:txBody>
      </p:sp>
      <p:sp>
        <p:nvSpPr>
          <p:cNvPr id="65541" name="Rectangle 5">
            <a:extLst>
              <a:ext uri="{FF2B5EF4-FFF2-40B4-BE49-F238E27FC236}">
                <a16:creationId xmlns:a16="http://schemas.microsoft.com/office/drawing/2014/main" id="{704831EB-AEFA-43A9-96B7-21FBEBFE93EE}"/>
              </a:ext>
            </a:extLst>
          </p:cNvPr>
          <p:cNvSpPr>
            <a:spLocks noChangeArrowheads="1"/>
          </p:cNvSpPr>
          <p:nvPr/>
        </p:nvSpPr>
        <p:spPr bwMode="auto">
          <a:xfrm rot="5400000" flipV="1">
            <a:off x="4530725" y="4532313"/>
            <a:ext cx="1524000" cy="838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p:txBody>
      </p:sp>
      <p:sp>
        <p:nvSpPr>
          <p:cNvPr id="65542" name="Rectangle 6">
            <a:extLst>
              <a:ext uri="{FF2B5EF4-FFF2-40B4-BE49-F238E27FC236}">
                <a16:creationId xmlns:a16="http://schemas.microsoft.com/office/drawing/2014/main" id="{9AF4A714-679C-45E9-BD38-5BB4B0DCC868}"/>
              </a:ext>
            </a:extLst>
          </p:cNvPr>
          <p:cNvSpPr>
            <a:spLocks noChangeArrowheads="1"/>
          </p:cNvSpPr>
          <p:nvPr/>
        </p:nvSpPr>
        <p:spPr bwMode="auto">
          <a:xfrm rot="5400000" flipV="1">
            <a:off x="6399213" y="4494213"/>
            <a:ext cx="1524000" cy="9144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Support</a:t>
            </a:r>
          </a:p>
        </p:txBody>
      </p:sp>
      <p:sp>
        <p:nvSpPr>
          <p:cNvPr id="65543" name="Rectangle 7">
            <a:extLst>
              <a:ext uri="{FF2B5EF4-FFF2-40B4-BE49-F238E27FC236}">
                <a16:creationId xmlns:a16="http://schemas.microsoft.com/office/drawing/2014/main" id="{37329E5F-B992-46E9-AF0C-CE5141A0EF73}"/>
              </a:ext>
            </a:extLst>
          </p:cNvPr>
          <p:cNvSpPr>
            <a:spLocks noChangeArrowheads="1"/>
          </p:cNvSpPr>
          <p:nvPr/>
        </p:nvSpPr>
        <p:spPr bwMode="auto">
          <a:xfrm rot="5400000" flipV="1">
            <a:off x="4683125" y="2779713"/>
            <a:ext cx="1219200" cy="6858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p:txBody>
      </p:sp>
      <p:cxnSp>
        <p:nvCxnSpPr>
          <p:cNvPr id="65544" name="AutoShape 8">
            <a:extLst>
              <a:ext uri="{FF2B5EF4-FFF2-40B4-BE49-F238E27FC236}">
                <a16:creationId xmlns:a16="http://schemas.microsoft.com/office/drawing/2014/main" id="{4721E8E1-6A2F-4590-82C8-E1034D87AAD4}"/>
              </a:ext>
            </a:extLst>
          </p:cNvPr>
          <p:cNvCxnSpPr>
            <a:cxnSpLocks noChangeShapeType="1"/>
            <a:stCxn id="65543" idx="3"/>
            <a:endCxn id="65541" idx="1"/>
          </p:cNvCxnSpPr>
          <p:nvPr/>
        </p:nvCxnSpPr>
        <p:spPr bwMode="auto">
          <a:xfrm>
            <a:off x="5291138" y="3730625"/>
            <a:ext cx="0" cy="458788"/>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45" name="Rectangle 9">
            <a:extLst>
              <a:ext uri="{FF2B5EF4-FFF2-40B4-BE49-F238E27FC236}">
                <a16:creationId xmlns:a16="http://schemas.microsoft.com/office/drawing/2014/main" id="{FE2B73E7-F876-480E-AD7C-D89798B20640}"/>
              </a:ext>
            </a:extLst>
          </p:cNvPr>
          <p:cNvSpPr>
            <a:spLocks noChangeArrowheads="1"/>
          </p:cNvSpPr>
          <p:nvPr/>
        </p:nvSpPr>
        <p:spPr bwMode="auto">
          <a:xfrm rot="5400000" flipV="1">
            <a:off x="6932613" y="2970213"/>
            <a:ext cx="1219200" cy="3048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p:txBody>
      </p:sp>
      <p:sp>
        <p:nvSpPr>
          <p:cNvPr id="65546" name="Rectangle 10">
            <a:extLst>
              <a:ext uri="{FF2B5EF4-FFF2-40B4-BE49-F238E27FC236}">
                <a16:creationId xmlns:a16="http://schemas.microsoft.com/office/drawing/2014/main" id="{398CA48B-ABB8-43B4-A34B-1DEEB70B64F6}"/>
              </a:ext>
            </a:extLst>
          </p:cNvPr>
          <p:cNvSpPr>
            <a:spLocks noChangeArrowheads="1"/>
          </p:cNvSpPr>
          <p:nvPr/>
        </p:nvSpPr>
        <p:spPr bwMode="auto">
          <a:xfrm rot="5400000" flipV="1">
            <a:off x="6551613" y="2970213"/>
            <a:ext cx="1219200" cy="3048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p:txBody>
      </p:sp>
      <p:sp>
        <p:nvSpPr>
          <p:cNvPr id="65547" name="Rectangle 11">
            <a:extLst>
              <a:ext uri="{FF2B5EF4-FFF2-40B4-BE49-F238E27FC236}">
                <a16:creationId xmlns:a16="http://schemas.microsoft.com/office/drawing/2014/main" id="{E79DA9D9-DA4F-4731-B5AC-110DD4C4E4F5}"/>
              </a:ext>
            </a:extLst>
          </p:cNvPr>
          <p:cNvSpPr>
            <a:spLocks noChangeArrowheads="1"/>
          </p:cNvSpPr>
          <p:nvPr/>
        </p:nvSpPr>
        <p:spPr bwMode="auto">
          <a:xfrm rot="5400000" flipV="1">
            <a:off x="6170613" y="2970213"/>
            <a:ext cx="1219200" cy="304800"/>
          </a:xfrm>
          <a:prstGeom prst="rect">
            <a:avLst/>
          </a:prstGeom>
          <a:solidFill>
            <a:srgbClr val="66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Interface</a:t>
            </a:r>
          </a:p>
        </p:txBody>
      </p:sp>
      <p:cxnSp>
        <p:nvCxnSpPr>
          <p:cNvPr id="65548" name="AutoShape 12">
            <a:extLst>
              <a:ext uri="{FF2B5EF4-FFF2-40B4-BE49-F238E27FC236}">
                <a16:creationId xmlns:a16="http://schemas.microsoft.com/office/drawing/2014/main" id="{B6B339CB-5674-4B8A-B1F3-6CEC0BCEF4C0}"/>
              </a:ext>
            </a:extLst>
          </p:cNvPr>
          <p:cNvCxnSpPr>
            <a:cxnSpLocks noChangeShapeType="1"/>
            <a:stCxn id="65545" idx="3"/>
            <a:endCxn id="65542" idx="1"/>
          </p:cNvCxnSpPr>
          <p:nvPr/>
        </p:nvCxnSpPr>
        <p:spPr bwMode="auto">
          <a:xfrm flipH="1">
            <a:off x="7159625" y="3730625"/>
            <a:ext cx="381000" cy="458788"/>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49" name="AutoShape 13">
            <a:extLst>
              <a:ext uri="{FF2B5EF4-FFF2-40B4-BE49-F238E27FC236}">
                <a16:creationId xmlns:a16="http://schemas.microsoft.com/office/drawing/2014/main" id="{038A9BD7-03A6-4E3B-B196-1F27D7808486}"/>
              </a:ext>
            </a:extLst>
          </p:cNvPr>
          <p:cNvCxnSpPr>
            <a:cxnSpLocks noChangeShapeType="1"/>
            <a:stCxn id="65546" idx="3"/>
            <a:endCxn id="65542" idx="1"/>
          </p:cNvCxnSpPr>
          <p:nvPr/>
        </p:nvCxnSpPr>
        <p:spPr bwMode="auto">
          <a:xfrm>
            <a:off x="7159625" y="3730625"/>
            <a:ext cx="0" cy="458788"/>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50" name="AutoShape 14">
            <a:extLst>
              <a:ext uri="{FF2B5EF4-FFF2-40B4-BE49-F238E27FC236}">
                <a16:creationId xmlns:a16="http://schemas.microsoft.com/office/drawing/2014/main" id="{B7B0D0CD-F193-434C-9F64-D8FE9E1CF99C}"/>
              </a:ext>
            </a:extLst>
          </p:cNvPr>
          <p:cNvCxnSpPr>
            <a:cxnSpLocks noChangeShapeType="1"/>
            <a:stCxn id="65547" idx="3"/>
            <a:endCxn id="65542" idx="1"/>
          </p:cNvCxnSpPr>
          <p:nvPr/>
        </p:nvCxnSpPr>
        <p:spPr bwMode="auto">
          <a:xfrm>
            <a:off x="6778625" y="3730625"/>
            <a:ext cx="381000" cy="458788"/>
          </a:xfrm>
          <a:prstGeom prst="straightConnector1">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51" name="Text Box 15">
            <a:extLst>
              <a:ext uri="{FF2B5EF4-FFF2-40B4-BE49-F238E27FC236}">
                <a16:creationId xmlns:a16="http://schemas.microsoft.com/office/drawing/2014/main" id="{05117889-D0C5-4757-AF30-AA76BA948B02}"/>
              </a:ext>
            </a:extLst>
          </p:cNvPr>
          <p:cNvSpPr txBox="1">
            <a:spLocks noChangeArrowheads="1"/>
          </p:cNvSpPr>
          <p:nvPr/>
        </p:nvSpPr>
        <p:spPr bwMode="auto">
          <a:xfrm>
            <a:off x="381000" y="2438400"/>
            <a:ext cx="3810000" cy="121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ltLang="fr-FR" sz="2400" dirty="0">
                <a:solidFill>
                  <a:srgbClr val="000000"/>
                </a:solidFill>
              </a:rPr>
              <a:t>La largeur de l’interface</a:t>
            </a:r>
          </a:p>
          <a:p>
            <a:pPr algn="ctr"/>
            <a:endParaRPr lang="fr-FR" altLang="fr-FR" sz="2400" dirty="0">
              <a:solidFill>
                <a:srgbClr val="000000"/>
              </a:solidFill>
            </a:endParaRPr>
          </a:p>
          <a:p>
            <a:pPr algn="ctr"/>
            <a:r>
              <a:rPr lang="fr-FR" altLang="fr-FR" sz="2000" i="1" dirty="0">
                <a:solidFill>
                  <a:srgbClr val="003399"/>
                </a:solidFill>
              </a:rPr>
              <a:t>Le degré de spécialisation</a:t>
            </a:r>
          </a:p>
          <a:p>
            <a:pPr algn="ctr"/>
            <a:r>
              <a:rPr lang="fr-FR" altLang="fr-FR" sz="2000" i="1" dirty="0">
                <a:solidFill>
                  <a:srgbClr val="003399"/>
                </a:solidFill>
              </a:rPr>
              <a:t>de l’interface</a:t>
            </a:r>
          </a:p>
        </p:txBody>
      </p:sp>
      <p:sp>
        <p:nvSpPr>
          <p:cNvPr id="17" name="Espace réservé du numéro de diapositive 1">
            <a:extLst>
              <a:ext uri="{FF2B5EF4-FFF2-40B4-BE49-F238E27FC236}">
                <a16:creationId xmlns:a16="http://schemas.microsoft.com/office/drawing/2014/main" id="{774E4FAC-1DD0-404D-AC35-4E5DCAE7F170}"/>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21</a:t>
            </a:fld>
            <a:endParaRPr lang="fr-FR"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5ABB77-EE84-4C81-8268-BDA5D9D36BA1}"/>
              </a:ext>
            </a:extLst>
          </p:cNvPr>
          <p:cNvSpPr>
            <a:spLocks noGrp="1" noChangeArrowheads="1"/>
          </p:cNvSpPr>
          <p:nvPr>
            <p:ph type="title"/>
          </p:nvPr>
        </p:nvSpPr>
        <p:spPr>
          <a:xfrm>
            <a:off x="1066800" y="990600"/>
            <a:ext cx="7239000" cy="854224"/>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L'ajustement Charge/Capacité </a:t>
            </a:r>
            <a:br>
              <a:rPr lang="fr-FR" altLang="fr-FR" dirty="0"/>
            </a:br>
            <a:r>
              <a:rPr lang="fr-FR" altLang="fr-FR" dirty="0"/>
              <a:t>dans les activités de services</a:t>
            </a:r>
          </a:p>
        </p:txBody>
      </p:sp>
      <p:sp>
        <p:nvSpPr>
          <p:cNvPr id="22531" name="Rectangle 3">
            <a:extLst>
              <a:ext uri="{FF2B5EF4-FFF2-40B4-BE49-F238E27FC236}">
                <a16:creationId xmlns:a16="http://schemas.microsoft.com/office/drawing/2014/main" id="{AFC9326A-B841-4CEF-9D99-B33D830E3831}"/>
              </a:ext>
            </a:extLst>
          </p:cNvPr>
          <p:cNvSpPr>
            <a:spLocks noGrp="1" noChangeArrowheads="1"/>
          </p:cNvSpPr>
          <p:nvPr>
            <p:ph type="body" idx="1"/>
          </p:nvPr>
        </p:nvSpPr>
        <p:spPr>
          <a:xfrm>
            <a:off x="1104900" y="2012891"/>
            <a:ext cx="7427540" cy="3586336"/>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Charge planifiable ou non</a:t>
            </a:r>
          </a:p>
          <a:p>
            <a:r>
              <a:rPr lang="fr-FR" altLang="fr-FR" dirty="0"/>
              <a:t>Difficultés à cause du caractère non stockable du service</a:t>
            </a:r>
          </a:p>
          <a:p>
            <a:r>
              <a:rPr lang="fr-FR" altLang="fr-FR" dirty="0"/>
              <a:t>Capacité &gt; charge =&gt; Coût trop élevé</a:t>
            </a:r>
          </a:p>
          <a:p>
            <a:r>
              <a:rPr lang="fr-FR" altLang="fr-FR" dirty="0"/>
              <a:t>Capacité &lt; charge =&gt; File d'attente </a:t>
            </a:r>
          </a:p>
          <a:p>
            <a:r>
              <a:rPr lang="fr-FR" altLang="fr-FR" dirty="0"/>
              <a:t>Fortes variations de la demande dans le temps</a:t>
            </a:r>
          </a:p>
        </p:txBody>
      </p:sp>
      <p:sp>
        <p:nvSpPr>
          <p:cNvPr id="5" name="Espace réservé du numéro de diapositive 1">
            <a:extLst>
              <a:ext uri="{FF2B5EF4-FFF2-40B4-BE49-F238E27FC236}">
                <a16:creationId xmlns:a16="http://schemas.microsoft.com/office/drawing/2014/main" id="{F9E45FF0-5EFE-4BC3-87E7-BE4869319C5C}"/>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22</a:t>
            </a:fld>
            <a:endParaRPr lang="fr-FR" dirty="0"/>
          </a:p>
        </p:txBody>
      </p:sp>
      <p:pic>
        <p:nvPicPr>
          <p:cNvPr id="3" name="Image 2">
            <a:extLst>
              <a:ext uri="{FF2B5EF4-FFF2-40B4-BE49-F238E27FC236}">
                <a16:creationId xmlns:a16="http://schemas.microsoft.com/office/drawing/2014/main" id="{4CC30B14-3C72-4415-AAB9-F5AB5041750B}"/>
              </a:ext>
            </a:extLst>
          </p:cNvPr>
          <p:cNvPicPr>
            <a:picLocks noChangeAspect="1"/>
          </p:cNvPicPr>
          <p:nvPr/>
        </p:nvPicPr>
        <p:blipFill>
          <a:blip r:embed="rId3"/>
          <a:stretch>
            <a:fillRect/>
          </a:stretch>
        </p:blipFill>
        <p:spPr>
          <a:xfrm>
            <a:off x="2914493" y="4959701"/>
            <a:ext cx="3097667" cy="1626275"/>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B8DCD1-CD3A-49BC-A8A1-CEFB55F37209}"/>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Actions sur la charge (1)</a:t>
            </a:r>
          </a:p>
        </p:txBody>
      </p:sp>
      <p:sp>
        <p:nvSpPr>
          <p:cNvPr id="23555" name="Rectangle 3">
            <a:extLst>
              <a:ext uri="{FF2B5EF4-FFF2-40B4-BE49-F238E27FC236}">
                <a16:creationId xmlns:a16="http://schemas.microsoft.com/office/drawing/2014/main" id="{0A1BF1AA-E5B7-4F3A-B861-157AFE1F89B9}"/>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Segmentation et traitement différencié des clients</a:t>
            </a:r>
          </a:p>
          <a:p>
            <a:r>
              <a:rPr lang="fr-FR" altLang="fr-FR" dirty="0"/>
              <a:t>Tarification incitative</a:t>
            </a:r>
          </a:p>
          <a:p>
            <a:r>
              <a:rPr lang="fr-FR" altLang="fr-FR" dirty="0"/>
              <a:t>Promotion pour les périodes creuses</a:t>
            </a:r>
          </a:p>
        </p:txBody>
      </p:sp>
      <p:sp>
        <p:nvSpPr>
          <p:cNvPr id="4" name="Espace réservé du numéro de diapositive 1">
            <a:extLst>
              <a:ext uri="{FF2B5EF4-FFF2-40B4-BE49-F238E27FC236}">
                <a16:creationId xmlns:a16="http://schemas.microsoft.com/office/drawing/2014/main" id="{CA9601EC-F7B8-45CE-9D04-ADEEA14A3CF8}"/>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23</a:t>
            </a:fld>
            <a:endParaRPr lang="fr-FR" dirty="0"/>
          </a:p>
        </p:txBody>
      </p:sp>
      <p:pic>
        <p:nvPicPr>
          <p:cNvPr id="2" name="Image 1">
            <a:extLst>
              <a:ext uri="{FF2B5EF4-FFF2-40B4-BE49-F238E27FC236}">
                <a16:creationId xmlns:a16="http://schemas.microsoft.com/office/drawing/2014/main" id="{1FE98FC9-A6AB-4CE4-B560-25D745A6136E}"/>
              </a:ext>
            </a:extLst>
          </p:cNvPr>
          <p:cNvPicPr>
            <a:picLocks noChangeAspect="1"/>
          </p:cNvPicPr>
          <p:nvPr/>
        </p:nvPicPr>
        <p:blipFill>
          <a:blip r:embed="rId3"/>
          <a:stretch>
            <a:fillRect/>
          </a:stretch>
        </p:blipFill>
        <p:spPr>
          <a:xfrm>
            <a:off x="3304220" y="4365104"/>
            <a:ext cx="3023732" cy="170085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B8DCD1-CD3A-49BC-A8A1-CEFB55F37209}"/>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Actions sur la charge (2)</a:t>
            </a:r>
          </a:p>
        </p:txBody>
      </p:sp>
      <p:sp>
        <p:nvSpPr>
          <p:cNvPr id="23555" name="Rectangle 3">
            <a:extLst>
              <a:ext uri="{FF2B5EF4-FFF2-40B4-BE49-F238E27FC236}">
                <a16:creationId xmlns:a16="http://schemas.microsoft.com/office/drawing/2014/main" id="{0A1BF1AA-E5B7-4F3A-B861-157AFE1F89B9}"/>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Offre de services complémentaires</a:t>
            </a:r>
          </a:p>
          <a:p>
            <a:r>
              <a:rPr lang="fr-FR" altLang="fr-FR" dirty="0"/>
              <a:t>Recherche de clientèles complémentaires</a:t>
            </a:r>
          </a:p>
          <a:p>
            <a:r>
              <a:rPr lang="fr-FR" altLang="fr-FR" dirty="0"/>
              <a:t>Mise en place d'un système de réservation</a:t>
            </a:r>
          </a:p>
          <a:p>
            <a:r>
              <a:rPr lang="fr-FR" altLang="fr-FR" dirty="0"/>
              <a:t>Déplacer des tâches de l'interface vers le support</a:t>
            </a:r>
          </a:p>
        </p:txBody>
      </p:sp>
      <p:sp>
        <p:nvSpPr>
          <p:cNvPr id="4" name="Espace réservé du numéro de diapositive 1">
            <a:extLst>
              <a:ext uri="{FF2B5EF4-FFF2-40B4-BE49-F238E27FC236}">
                <a16:creationId xmlns:a16="http://schemas.microsoft.com/office/drawing/2014/main" id="{8412F023-6444-4373-B1B9-F10A9F75A772}"/>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24</a:t>
            </a:fld>
            <a:endParaRPr lang="fr-FR" dirty="0"/>
          </a:p>
        </p:txBody>
      </p:sp>
      <p:pic>
        <p:nvPicPr>
          <p:cNvPr id="2" name="Image 1">
            <a:extLst>
              <a:ext uri="{FF2B5EF4-FFF2-40B4-BE49-F238E27FC236}">
                <a16:creationId xmlns:a16="http://schemas.microsoft.com/office/drawing/2014/main" id="{08E713D5-DBCE-4C98-8E01-B5DD98451375}"/>
              </a:ext>
            </a:extLst>
          </p:cNvPr>
          <p:cNvPicPr>
            <a:picLocks noChangeAspect="1"/>
          </p:cNvPicPr>
          <p:nvPr/>
        </p:nvPicPr>
        <p:blipFill>
          <a:blip r:embed="rId3"/>
          <a:stretch>
            <a:fillRect/>
          </a:stretch>
        </p:blipFill>
        <p:spPr>
          <a:xfrm>
            <a:off x="1871700" y="4221088"/>
            <a:ext cx="5400600" cy="2330396"/>
          </a:xfrm>
          <a:prstGeom prst="rect">
            <a:avLst/>
          </a:prstGeom>
        </p:spPr>
      </p:pic>
    </p:spTree>
    <p:extLst>
      <p:ext uri="{BB962C8B-B14F-4D97-AF65-F5344CB8AC3E}">
        <p14:creationId xmlns:p14="http://schemas.microsoft.com/office/powerpoint/2010/main" val="4002229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532A3E-87A1-42A4-8F36-8A2B9C5D0636}"/>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Actions sur la capacité (1)</a:t>
            </a:r>
          </a:p>
        </p:txBody>
      </p:sp>
      <p:sp>
        <p:nvSpPr>
          <p:cNvPr id="24579" name="Rectangle 3">
            <a:extLst>
              <a:ext uri="{FF2B5EF4-FFF2-40B4-BE49-F238E27FC236}">
                <a16:creationId xmlns:a16="http://schemas.microsoft.com/office/drawing/2014/main" id="{EBF9D605-CED0-47A4-8523-157F5D945C78}"/>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Adapter les horaires de travail</a:t>
            </a:r>
          </a:p>
          <a:p>
            <a:r>
              <a:rPr lang="fr-FR" altLang="fr-FR" dirty="0"/>
              <a:t>Utiliser du personnel temporaire</a:t>
            </a:r>
          </a:p>
          <a:p>
            <a:r>
              <a:rPr lang="fr-FR" altLang="fr-FR" dirty="0"/>
              <a:t>Accroitre la polyvalence du personnel</a:t>
            </a:r>
          </a:p>
        </p:txBody>
      </p:sp>
      <p:sp>
        <p:nvSpPr>
          <p:cNvPr id="4" name="Espace réservé du numéro de diapositive 1">
            <a:extLst>
              <a:ext uri="{FF2B5EF4-FFF2-40B4-BE49-F238E27FC236}">
                <a16:creationId xmlns:a16="http://schemas.microsoft.com/office/drawing/2014/main" id="{21A66995-1C0F-456E-A19B-721BFFA868D9}"/>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25</a:t>
            </a:fld>
            <a:endParaRPr lang="fr-FR" dirty="0"/>
          </a:p>
        </p:txBody>
      </p:sp>
      <p:pic>
        <p:nvPicPr>
          <p:cNvPr id="2" name="Image 1">
            <a:extLst>
              <a:ext uri="{FF2B5EF4-FFF2-40B4-BE49-F238E27FC236}">
                <a16:creationId xmlns:a16="http://schemas.microsoft.com/office/drawing/2014/main" id="{EEFE1E6C-0D0D-4F5B-92E8-C3F1B606BD5D}"/>
              </a:ext>
            </a:extLst>
          </p:cNvPr>
          <p:cNvPicPr>
            <a:picLocks noChangeAspect="1"/>
          </p:cNvPicPr>
          <p:nvPr/>
        </p:nvPicPr>
        <p:blipFill>
          <a:blip r:embed="rId3"/>
          <a:stretch>
            <a:fillRect/>
          </a:stretch>
        </p:blipFill>
        <p:spPr>
          <a:xfrm>
            <a:off x="2339752" y="3886422"/>
            <a:ext cx="4211960" cy="259035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532A3E-87A1-42A4-8F36-8A2B9C5D0636}"/>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Actions sur la capacité (2)</a:t>
            </a:r>
          </a:p>
        </p:txBody>
      </p:sp>
      <p:sp>
        <p:nvSpPr>
          <p:cNvPr id="24579" name="Rectangle 3">
            <a:extLst>
              <a:ext uri="{FF2B5EF4-FFF2-40B4-BE49-F238E27FC236}">
                <a16:creationId xmlns:a16="http://schemas.microsoft.com/office/drawing/2014/main" id="{EBF9D605-CED0-47A4-8523-157F5D945C78}"/>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Augmenter la participation active du client</a:t>
            </a:r>
          </a:p>
          <a:p>
            <a:r>
              <a:rPr lang="fr-FR" altLang="fr-FR" dirty="0"/>
              <a:t>Automatiser certaines opérations</a:t>
            </a:r>
          </a:p>
          <a:p>
            <a:r>
              <a:rPr lang="fr-FR" altLang="fr-FR" dirty="0"/>
              <a:t>Concevoir une capacité modulable</a:t>
            </a:r>
          </a:p>
          <a:p>
            <a:r>
              <a:rPr lang="fr-FR" altLang="fr-FR" dirty="0"/>
              <a:t>Partager la capacité avec d'autres services</a:t>
            </a:r>
          </a:p>
        </p:txBody>
      </p:sp>
      <p:sp>
        <p:nvSpPr>
          <p:cNvPr id="4" name="Espace réservé du numéro de diapositive 1">
            <a:extLst>
              <a:ext uri="{FF2B5EF4-FFF2-40B4-BE49-F238E27FC236}">
                <a16:creationId xmlns:a16="http://schemas.microsoft.com/office/drawing/2014/main" id="{3203F778-9079-4618-B04F-D8941AC9EBAD}"/>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26</a:t>
            </a:fld>
            <a:endParaRPr lang="fr-FR" dirty="0"/>
          </a:p>
        </p:txBody>
      </p:sp>
      <p:pic>
        <p:nvPicPr>
          <p:cNvPr id="2" name="Image 1">
            <a:extLst>
              <a:ext uri="{FF2B5EF4-FFF2-40B4-BE49-F238E27FC236}">
                <a16:creationId xmlns:a16="http://schemas.microsoft.com/office/drawing/2014/main" id="{E476581E-005D-40E2-945F-7FA6437EAD89}"/>
              </a:ext>
            </a:extLst>
          </p:cNvPr>
          <p:cNvPicPr>
            <a:picLocks noChangeAspect="1"/>
          </p:cNvPicPr>
          <p:nvPr/>
        </p:nvPicPr>
        <p:blipFill>
          <a:blip r:embed="rId3"/>
          <a:stretch>
            <a:fillRect/>
          </a:stretch>
        </p:blipFill>
        <p:spPr>
          <a:xfrm>
            <a:off x="2627784" y="4229667"/>
            <a:ext cx="3203848" cy="2130559"/>
          </a:xfrm>
          <a:prstGeom prst="rect">
            <a:avLst/>
          </a:prstGeom>
        </p:spPr>
      </p:pic>
    </p:spTree>
    <p:extLst>
      <p:ext uri="{BB962C8B-B14F-4D97-AF65-F5344CB8AC3E}">
        <p14:creationId xmlns:p14="http://schemas.microsoft.com/office/powerpoint/2010/main" val="4688916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F54CB-2095-47E4-A54D-6FE279441E4C}"/>
              </a:ext>
            </a:extLst>
          </p:cNvPr>
          <p:cNvSpPr>
            <a:spLocks noGrp="1"/>
          </p:cNvSpPr>
          <p:nvPr>
            <p:ph type="title"/>
          </p:nvPr>
        </p:nvSpPr>
        <p:spPr/>
        <p:txBody>
          <a:bodyPr/>
          <a:lstStyle/>
          <a:p>
            <a:r>
              <a:rPr lang="fr-FR" dirty="0"/>
              <a:t>Vers une industrialisation des services</a:t>
            </a:r>
          </a:p>
        </p:txBody>
      </p:sp>
      <p:sp>
        <p:nvSpPr>
          <p:cNvPr id="3" name="Espace réservé du contenu 2">
            <a:extLst>
              <a:ext uri="{FF2B5EF4-FFF2-40B4-BE49-F238E27FC236}">
                <a16:creationId xmlns:a16="http://schemas.microsoft.com/office/drawing/2014/main" id="{8B1BE111-2B64-4B0A-8E90-8CE930285B46}"/>
              </a:ext>
            </a:extLst>
          </p:cNvPr>
          <p:cNvSpPr>
            <a:spLocks noGrp="1"/>
          </p:cNvSpPr>
          <p:nvPr>
            <p:ph idx="1"/>
          </p:nvPr>
        </p:nvSpPr>
        <p:spPr>
          <a:xfrm>
            <a:off x="899592" y="1628800"/>
            <a:ext cx="7704856" cy="4848944"/>
          </a:xfrm>
        </p:spPr>
        <p:txBody>
          <a:bodyPr/>
          <a:lstStyle/>
          <a:p>
            <a:r>
              <a:rPr lang="fr-FR" sz="2000" dirty="0"/>
              <a:t>Une place de plus en plus importante des services de toutes natures dans </a:t>
            </a:r>
            <a:r>
              <a:rPr lang="fr-FR" sz="2000" i="0" dirty="0">
                <a:effectLst/>
              </a:rPr>
              <a:t>l’activité économique</a:t>
            </a:r>
          </a:p>
          <a:p>
            <a:pPr algn="l"/>
            <a:r>
              <a:rPr lang="fr-FR" sz="2000" dirty="0"/>
              <a:t>Recherche de voies pour accroître leur efficience et leur efficacité</a:t>
            </a:r>
            <a:endParaRPr lang="fr-FR" sz="2000" i="0" dirty="0">
              <a:effectLst/>
            </a:endParaRPr>
          </a:p>
          <a:p>
            <a:pPr algn="l"/>
            <a:r>
              <a:rPr lang="fr-FR" sz="2000" i="0" dirty="0">
                <a:effectLst/>
              </a:rPr>
              <a:t>« Industrialisation » des services en transposant vers ce monde les concepts et techniques de gestion industrielle…</a:t>
            </a:r>
          </a:p>
          <a:p>
            <a:pPr algn="l"/>
            <a:r>
              <a:rPr lang="fr-FR" sz="2000" i="0" dirty="0">
                <a:effectLst/>
              </a:rPr>
              <a:t>…en les adaptant aux caractéristiques des services et notamment au fait qu'ils ne sont pas stockables</a:t>
            </a:r>
          </a:p>
          <a:p>
            <a:pPr lvl="1"/>
            <a:r>
              <a:rPr lang="fr-FR" sz="1600" i="0" dirty="0">
                <a:solidFill>
                  <a:srgbClr val="222222"/>
                </a:solidFill>
                <a:effectLst/>
                <a:latin typeface="+mj-lt"/>
              </a:rPr>
              <a:t>Plan Industriel et Commercial (S&amp;OP)</a:t>
            </a:r>
          </a:p>
          <a:p>
            <a:pPr lvl="1"/>
            <a:r>
              <a:rPr lang="fr-FR" sz="1600" i="0" dirty="0">
                <a:solidFill>
                  <a:srgbClr val="222222"/>
                </a:solidFill>
                <a:effectLst/>
                <a:latin typeface="+mj-lt"/>
              </a:rPr>
              <a:t>Programme directeur (PDP)</a:t>
            </a:r>
          </a:p>
          <a:p>
            <a:pPr lvl="1"/>
            <a:r>
              <a:rPr lang="fr-FR" sz="1600" i="0" dirty="0">
                <a:solidFill>
                  <a:srgbClr val="222222"/>
                </a:solidFill>
                <a:effectLst/>
                <a:latin typeface="+mj-lt"/>
              </a:rPr>
              <a:t>Équilibres charge / capacité</a:t>
            </a:r>
          </a:p>
          <a:p>
            <a:pPr lvl="1"/>
            <a:r>
              <a:rPr lang="fr-FR" sz="1600" i="0" dirty="0">
                <a:solidFill>
                  <a:srgbClr val="222222"/>
                </a:solidFill>
                <a:effectLst/>
                <a:latin typeface="+mj-lt"/>
              </a:rPr>
              <a:t>Gestion de la qualité</a:t>
            </a:r>
          </a:p>
          <a:p>
            <a:pPr lvl="1"/>
            <a:r>
              <a:rPr lang="fr-FR" sz="1600" i="0" dirty="0">
                <a:solidFill>
                  <a:srgbClr val="222222"/>
                </a:solidFill>
                <a:effectLst/>
                <a:latin typeface="+mj-lt"/>
              </a:rPr>
              <a:t>Robotisation </a:t>
            </a:r>
            <a:r>
              <a:rPr lang="fr-FR" sz="1600" dirty="0">
                <a:solidFill>
                  <a:srgbClr val="222222"/>
                </a:solidFill>
                <a:latin typeface="+mj-lt"/>
              </a:rPr>
              <a:t>des opérations</a:t>
            </a:r>
            <a:r>
              <a:rPr lang="fr-FR" sz="1600" i="0" dirty="0">
                <a:solidFill>
                  <a:srgbClr val="222222"/>
                </a:solidFill>
                <a:effectLst/>
                <a:latin typeface="+mj-lt"/>
              </a:rPr>
              <a:t> </a:t>
            </a:r>
          </a:p>
          <a:p>
            <a:pPr lvl="1"/>
            <a:r>
              <a:rPr lang="fr-FR" sz="1600" i="0" dirty="0">
                <a:solidFill>
                  <a:srgbClr val="222222"/>
                </a:solidFill>
                <a:effectLst/>
                <a:latin typeface="+mj-lt"/>
              </a:rPr>
              <a:t>Informatisation et pilotage en temps réel</a:t>
            </a:r>
          </a:p>
          <a:p>
            <a:pPr lvl="1"/>
            <a:r>
              <a:rPr lang="fr-FR" sz="1600" i="0" dirty="0">
                <a:solidFill>
                  <a:srgbClr val="222222"/>
                </a:solidFill>
                <a:effectLst/>
                <a:latin typeface="+mj-lt"/>
              </a:rPr>
              <a:t>Délocalisation</a:t>
            </a:r>
          </a:p>
          <a:p>
            <a:pPr lvl="1"/>
            <a:r>
              <a:rPr lang="fr-FR" sz="1600" i="0" dirty="0">
                <a:solidFill>
                  <a:srgbClr val="222222"/>
                </a:solidFill>
                <a:effectLst/>
                <a:latin typeface="+mj-lt"/>
              </a:rPr>
              <a:t>Vision internationale des flux</a:t>
            </a:r>
            <a:r>
              <a:rPr lang="fr-FR" sz="1600" b="0" i="0" dirty="0">
                <a:solidFill>
                  <a:srgbClr val="222222"/>
                </a:solidFill>
                <a:effectLst/>
                <a:latin typeface="+mj-lt"/>
              </a:rPr>
              <a:t> </a:t>
            </a:r>
            <a:endParaRPr lang="fr-FR" sz="1200" b="0" i="0" dirty="0">
              <a:solidFill>
                <a:srgbClr val="222222"/>
              </a:solidFill>
              <a:effectLst/>
              <a:latin typeface="+mj-lt"/>
            </a:endParaRPr>
          </a:p>
        </p:txBody>
      </p:sp>
      <p:sp>
        <p:nvSpPr>
          <p:cNvPr id="4" name="Espace réservé du numéro de diapositive 1">
            <a:extLst>
              <a:ext uri="{FF2B5EF4-FFF2-40B4-BE49-F238E27FC236}">
                <a16:creationId xmlns:a16="http://schemas.microsoft.com/office/drawing/2014/main" id="{F9562CE8-5EF1-4146-91C3-AD051E5FC196}"/>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27</a:t>
            </a:fld>
            <a:endParaRPr lang="fr-FR" dirty="0"/>
          </a:p>
        </p:txBody>
      </p:sp>
    </p:spTree>
    <p:extLst>
      <p:ext uri="{BB962C8B-B14F-4D97-AF65-F5344CB8AC3E}">
        <p14:creationId xmlns:p14="http://schemas.microsoft.com/office/powerpoint/2010/main" val="196017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F6461-9D7B-4207-BC6E-8D046883A3DF}"/>
              </a:ext>
            </a:extLst>
          </p:cNvPr>
          <p:cNvSpPr>
            <a:spLocks noGrp="1"/>
          </p:cNvSpPr>
          <p:nvPr>
            <p:ph type="title"/>
          </p:nvPr>
        </p:nvSpPr>
        <p:spPr/>
        <p:txBody>
          <a:bodyPr/>
          <a:lstStyle/>
          <a:p>
            <a:r>
              <a:rPr lang="fr-FR" dirty="0"/>
              <a:t>Un secteur en pleine expansion</a:t>
            </a:r>
          </a:p>
        </p:txBody>
      </p:sp>
      <p:grpSp>
        <p:nvGrpSpPr>
          <p:cNvPr id="6" name="Groupe 5">
            <a:extLst>
              <a:ext uri="{FF2B5EF4-FFF2-40B4-BE49-F238E27FC236}">
                <a16:creationId xmlns:a16="http://schemas.microsoft.com/office/drawing/2014/main" id="{B941BDEB-4008-4BE3-9224-DC8135DC307E}"/>
              </a:ext>
            </a:extLst>
          </p:cNvPr>
          <p:cNvGrpSpPr/>
          <p:nvPr/>
        </p:nvGrpSpPr>
        <p:grpSpPr>
          <a:xfrm>
            <a:off x="920811" y="2204864"/>
            <a:ext cx="7302377" cy="3282868"/>
            <a:chOff x="920811" y="2204864"/>
            <a:chExt cx="7302377" cy="3282868"/>
          </a:xfrm>
        </p:grpSpPr>
        <p:pic>
          <p:nvPicPr>
            <p:cNvPr id="4" name="Image 3">
              <a:extLst>
                <a:ext uri="{FF2B5EF4-FFF2-40B4-BE49-F238E27FC236}">
                  <a16:creationId xmlns:a16="http://schemas.microsoft.com/office/drawing/2014/main" id="{20AE01EE-C414-4C40-A234-6EA41729638E}"/>
                </a:ext>
              </a:extLst>
            </p:cNvPr>
            <p:cNvPicPr>
              <a:picLocks noChangeAspect="1"/>
            </p:cNvPicPr>
            <p:nvPr/>
          </p:nvPicPr>
          <p:blipFill>
            <a:blip r:embed="rId3"/>
            <a:stretch>
              <a:fillRect/>
            </a:stretch>
          </p:blipFill>
          <p:spPr>
            <a:xfrm>
              <a:off x="920811" y="2204864"/>
              <a:ext cx="7302377" cy="2952328"/>
            </a:xfrm>
            <a:prstGeom prst="rect">
              <a:avLst/>
            </a:prstGeom>
            <a:ln>
              <a:solidFill>
                <a:srgbClr val="618FFD"/>
              </a:solidFill>
            </a:ln>
          </p:spPr>
        </p:pic>
        <p:sp>
          <p:nvSpPr>
            <p:cNvPr id="5" name="ZoneTexte 4">
              <a:extLst>
                <a:ext uri="{FF2B5EF4-FFF2-40B4-BE49-F238E27FC236}">
                  <a16:creationId xmlns:a16="http://schemas.microsoft.com/office/drawing/2014/main" id="{0A360B98-AD9D-4D6C-9F92-1FA58C5E9F35}"/>
                </a:ext>
              </a:extLst>
            </p:cNvPr>
            <p:cNvSpPr txBox="1"/>
            <p:nvPr/>
          </p:nvSpPr>
          <p:spPr>
            <a:xfrm>
              <a:off x="3611639" y="5229200"/>
              <a:ext cx="1920719" cy="258532"/>
            </a:xfrm>
            <a:prstGeom prst="rect">
              <a:avLst/>
            </a:prstGeom>
            <a:noFill/>
          </p:spPr>
          <p:txBody>
            <a:bodyPr wrap="none" rtlCol="0">
              <a:spAutoFit/>
            </a:bodyPr>
            <a:lstStyle/>
            <a:p>
              <a:pPr algn="l"/>
              <a:r>
                <a:rPr lang="fr-FR" sz="1200" i="1" dirty="0">
                  <a:solidFill>
                    <a:srgbClr val="000000"/>
                  </a:solidFill>
                </a:rPr>
                <a:t>Exemple pour la France</a:t>
              </a:r>
            </a:p>
          </p:txBody>
        </p:sp>
      </p:grpSp>
      <p:sp>
        <p:nvSpPr>
          <p:cNvPr id="7" name="Espace réservé du numéro de diapositive 1">
            <a:extLst>
              <a:ext uri="{FF2B5EF4-FFF2-40B4-BE49-F238E27FC236}">
                <a16:creationId xmlns:a16="http://schemas.microsoft.com/office/drawing/2014/main" id="{89D5FE6D-19CB-4DCD-8A48-3E35980B014E}"/>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3</a:t>
            </a:fld>
            <a:endParaRPr lang="fr-FR" dirty="0"/>
          </a:p>
        </p:txBody>
      </p:sp>
    </p:spTree>
    <p:extLst>
      <p:ext uri="{BB962C8B-B14F-4D97-AF65-F5344CB8AC3E}">
        <p14:creationId xmlns:p14="http://schemas.microsoft.com/office/powerpoint/2010/main" val="381972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50567-A427-45F9-BF5D-D5D144F5F7E8}"/>
              </a:ext>
            </a:extLst>
          </p:cNvPr>
          <p:cNvSpPr>
            <a:spLocks noGrp="1"/>
          </p:cNvSpPr>
          <p:nvPr>
            <p:ph type="title"/>
          </p:nvPr>
        </p:nvSpPr>
        <p:spPr/>
        <p:txBody>
          <a:bodyPr/>
          <a:lstStyle/>
          <a:p>
            <a:r>
              <a:rPr lang="fr-FR" dirty="0"/>
              <a:t>Typologies des services</a:t>
            </a:r>
          </a:p>
        </p:txBody>
      </p:sp>
      <p:sp>
        <p:nvSpPr>
          <p:cNvPr id="3" name="Espace réservé du contenu 2">
            <a:extLst>
              <a:ext uri="{FF2B5EF4-FFF2-40B4-BE49-F238E27FC236}">
                <a16:creationId xmlns:a16="http://schemas.microsoft.com/office/drawing/2014/main" id="{8B33B156-9B84-4553-BB6E-DDA44583225F}"/>
              </a:ext>
            </a:extLst>
          </p:cNvPr>
          <p:cNvSpPr>
            <a:spLocks noGrp="1"/>
          </p:cNvSpPr>
          <p:nvPr>
            <p:ph idx="1"/>
          </p:nvPr>
        </p:nvSpPr>
        <p:spPr>
          <a:xfrm>
            <a:off x="1066800" y="1676400"/>
            <a:ext cx="7162800" cy="4848944"/>
          </a:xfrm>
        </p:spPr>
        <p:txBody>
          <a:bodyPr/>
          <a:lstStyle/>
          <a:p>
            <a:r>
              <a:rPr lang="fr-FR" dirty="0"/>
              <a:t>Nombreuses typologies</a:t>
            </a:r>
          </a:p>
          <a:p>
            <a:pPr lvl="1"/>
            <a:r>
              <a:rPr lang="fr-FR" dirty="0"/>
              <a:t>Services marchands ou non marchands</a:t>
            </a:r>
          </a:p>
          <a:p>
            <a:pPr lvl="1"/>
            <a:r>
              <a:rPr lang="fr-FR" dirty="0"/>
              <a:t>Services à la personne ou aux biens</a:t>
            </a:r>
          </a:p>
          <a:p>
            <a:pPr lvl="1"/>
            <a:r>
              <a:rPr lang="fr-FR" dirty="0"/>
              <a:t>Services aux particuliers ou aux entreprises</a:t>
            </a:r>
          </a:p>
          <a:p>
            <a:pPr lvl="1"/>
            <a:r>
              <a:rPr lang="fr-FR" dirty="0"/>
              <a:t>Services tangibles ou intangibles</a:t>
            </a:r>
          </a:p>
          <a:p>
            <a:pPr lvl="1"/>
            <a:r>
              <a:rPr lang="fr-FR" dirty="0"/>
              <a:t>Présence physique ou non du client</a:t>
            </a:r>
          </a:p>
          <a:p>
            <a:pPr lvl="1"/>
            <a:r>
              <a:rPr lang="fr-FR" dirty="0"/>
              <a:t>Motivation d’achat</a:t>
            </a:r>
          </a:p>
          <a:p>
            <a:pPr lvl="1"/>
            <a:r>
              <a:rPr lang="fr-FR" dirty="0"/>
              <a:t>Part de la main-d’œuvre</a:t>
            </a:r>
          </a:p>
          <a:p>
            <a:pPr lvl="1"/>
            <a:r>
              <a:rPr lang="fr-FR" dirty="0"/>
              <a:t>Intensité capitalistique</a:t>
            </a:r>
          </a:p>
          <a:p>
            <a:pPr lvl="1"/>
            <a:r>
              <a:rPr lang="fr-FR" dirty="0"/>
              <a:t>Niveau technologique</a:t>
            </a:r>
          </a:p>
          <a:p>
            <a:pPr lvl="1"/>
            <a:r>
              <a:rPr lang="fr-FR" dirty="0"/>
              <a:t>Encadrement législatif</a:t>
            </a:r>
          </a:p>
          <a:p>
            <a:r>
              <a:rPr lang="fr-FR" dirty="0"/>
              <a:t>Entraînent des contraintes spécifiques</a:t>
            </a:r>
          </a:p>
          <a:p>
            <a:endParaRPr lang="fr-FR" dirty="0"/>
          </a:p>
        </p:txBody>
      </p:sp>
      <p:pic>
        <p:nvPicPr>
          <p:cNvPr id="5" name="Image 4">
            <a:extLst>
              <a:ext uri="{FF2B5EF4-FFF2-40B4-BE49-F238E27FC236}">
                <a16:creationId xmlns:a16="http://schemas.microsoft.com/office/drawing/2014/main" id="{6339A6F5-50F1-4F7A-B9ED-6D1611C6C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564904"/>
            <a:ext cx="2143125" cy="2143125"/>
          </a:xfrm>
          <a:prstGeom prst="rect">
            <a:avLst/>
          </a:prstGeom>
        </p:spPr>
      </p:pic>
      <p:sp>
        <p:nvSpPr>
          <p:cNvPr id="6" name="Espace réservé du numéro de diapositive 1">
            <a:extLst>
              <a:ext uri="{FF2B5EF4-FFF2-40B4-BE49-F238E27FC236}">
                <a16:creationId xmlns:a16="http://schemas.microsoft.com/office/drawing/2014/main" id="{B290A706-68B7-40D2-B156-0ACD93CF55B6}"/>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4</a:t>
            </a:fld>
            <a:endParaRPr lang="fr-FR" dirty="0"/>
          </a:p>
        </p:txBody>
      </p:sp>
    </p:spTree>
    <p:extLst>
      <p:ext uri="{BB962C8B-B14F-4D97-AF65-F5344CB8AC3E}">
        <p14:creationId xmlns:p14="http://schemas.microsoft.com/office/powerpoint/2010/main" val="174101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D170E02-D303-4506-8C0C-A5AE30F5D2CD}"/>
              </a:ext>
            </a:extLst>
          </p:cNvPr>
          <p:cNvSpPr>
            <a:spLocks noGrp="1"/>
          </p:cNvSpPr>
          <p:nvPr>
            <p:ph type="dt" sz="half" idx="4294967295"/>
          </p:nvPr>
        </p:nvSpPr>
        <p:spPr>
          <a:xfrm>
            <a:off x="7131050" y="6553200"/>
            <a:ext cx="1905000" cy="228600"/>
          </a:xfrm>
          <a:prstGeom prst="rect">
            <a:avLst/>
          </a:prstGeom>
        </p:spPr>
        <p:txBody>
          <a:bodyPr/>
          <a:lstStyle/>
          <a:p>
            <a:fld id="{6F673F20-1D6B-459B-9C08-EF2D2775A399}" type="datetime1">
              <a:rPr lang="fr-FR" altLang="fr-FR"/>
              <a:pPr/>
              <a:t>01/03/2021</a:t>
            </a:fld>
            <a:endParaRPr lang="fr-FR" altLang="fr-FR" dirty="0"/>
          </a:p>
        </p:txBody>
      </p:sp>
      <p:sp>
        <p:nvSpPr>
          <p:cNvPr id="6146" name="Rectangle 2">
            <a:extLst>
              <a:ext uri="{FF2B5EF4-FFF2-40B4-BE49-F238E27FC236}">
                <a16:creationId xmlns:a16="http://schemas.microsoft.com/office/drawing/2014/main" id="{3E2C9BD3-5A34-44FD-B26A-927D1F74EBDD}"/>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(1)</a:t>
            </a:r>
          </a:p>
        </p:txBody>
      </p:sp>
      <p:sp>
        <p:nvSpPr>
          <p:cNvPr id="6147" name="Rectangle 3">
            <a:extLst>
              <a:ext uri="{FF2B5EF4-FFF2-40B4-BE49-F238E27FC236}">
                <a16:creationId xmlns:a16="http://schemas.microsoft.com/office/drawing/2014/main" id="{664B2320-79E7-46B4-937D-737663FFC733}"/>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Un service est (partiellement) intangible</a:t>
            </a:r>
          </a:p>
          <a:p>
            <a:pPr lvl="1"/>
            <a:r>
              <a:rPr lang="fr-FR" altLang="fr-FR" dirty="0"/>
              <a:t>Le service comprend parfois une part de fabrication</a:t>
            </a:r>
          </a:p>
          <a:p>
            <a:pPr lvl="1"/>
            <a:r>
              <a:rPr lang="fr-FR" altLang="fr-FR" dirty="0"/>
              <a:t>Le "produit" ne peut faire l'objet de démonstration</a:t>
            </a:r>
          </a:p>
          <a:p>
            <a:pPr lvl="1"/>
            <a:r>
              <a:rPr lang="fr-FR" altLang="fr-FR" dirty="0"/>
              <a:t>La valeur du service dépend de </a:t>
            </a:r>
            <a:r>
              <a:rPr lang="fr-FR" altLang="fr-FR" i="1" dirty="0"/>
              <a:t>l'expérience</a:t>
            </a:r>
            <a:r>
              <a:rPr lang="fr-FR" altLang="fr-FR" dirty="0"/>
              <a:t> du client</a:t>
            </a:r>
          </a:p>
          <a:p>
            <a:r>
              <a:rPr lang="fr-FR" altLang="fr-FR" dirty="0"/>
              <a:t>Un service est plus facilement copiable qu'un produit</a:t>
            </a:r>
          </a:p>
          <a:p>
            <a:pPr lvl="1"/>
            <a:r>
              <a:rPr lang="fr-FR" altLang="fr-FR" dirty="0"/>
              <a:t>Ne peut être protégé par un brevet</a:t>
            </a:r>
          </a:p>
          <a:p>
            <a:pPr lvl="1"/>
            <a:r>
              <a:rPr lang="fr-FR" altLang="fr-FR" dirty="0"/>
              <a:t>Facilement concurrencé</a:t>
            </a:r>
          </a:p>
          <a:p>
            <a:r>
              <a:rPr lang="fr-FR" altLang="fr-FR" dirty="0"/>
              <a:t>Un service est souvent un "package"</a:t>
            </a:r>
          </a:p>
          <a:p>
            <a:pPr lvl="1"/>
            <a:r>
              <a:rPr lang="fr-FR" altLang="fr-FR" dirty="0"/>
              <a:t>L'entreprise doit travailler sur plusieurs métiers</a:t>
            </a:r>
          </a:p>
        </p:txBody>
      </p:sp>
      <p:sp>
        <p:nvSpPr>
          <p:cNvPr id="5" name="Espace réservé du numéro de diapositive 1">
            <a:extLst>
              <a:ext uri="{FF2B5EF4-FFF2-40B4-BE49-F238E27FC236}">
                <a16:creationId xmlns:a16="http://schemas.microsoft.com/office/drawing/2014/main" id="{64D1D1A9-9775-4626-BF4B-B70CF36DF387}"/>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5</a:t>
            </a:fld>
            <a:endParaRPr lang="fr-F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B05E403-5D00-4122-AE5B-97748D29EC7F}"/>
              </a:ext>
            </a:extLst>
          </p:cNvPr>
          <p:cNvSpPr>
            <a:spLocks noGrp="1"/>
          </p:cNvSpPr>
          <p:nvPr>
            <p:ph type="dt" sz="half" idx="4294967295"/>
          </p:nvPr>
        </p:nvSpPr>
        <p:spPr>
          <a:xfrm>
            <a:off x="7131050" y="6553200"/>
            <a:ext cx="1905000" cy="228600"/>
          </a:xfrm>
          <a:prstGeom prst="rect">
            <a:avLst/>
          </a:prstGeom>
        </p:spPr>
        <p:txBody>
          <a:bodyPr/>
          <a:lstStyle/>
          <a:p>
            <a:fld id="{5E7433A7-FFD3-44E5-94A6-5BA0DD6E34DC}" type="datetime1">
              <a:rPr lang="fr-FR" altLang="fr-FR"/>
              <a:pPr/>
              <a:t>01/03/2021</a:t>
            </a:fld>
            <a:endParaRPr lang="fr-FR" altLang="fr-FR" dirty="0"/>
          </a:p>
        </p:txBody>
      </p:sp>
      <p:sp>
        <p:nvSpPr>
          <p:cNvPr id="8194" name="Rectangle 2">
            <a:extLst>
              <a:ext uri="{FF2B5EF4-FFF2-40B4-BE49-F238E27FC236}">
                <a16:creationId xmlns:a16="http://schemas.microsoft.com/office/drawing/2014/main" id="{497B92F0-EC4F-4A76-AD76-58173C92E081}"/>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(2)</a:t>
            </a:r>
          </a:p>
        </p:txBody>
      </p:sp>
      <p:sp>
        <p:nvSpPr>
          <p:cNvPr id="8195" name="Rectangle 3">
            <a:extLst>
              <a:ext uri="{FF2B5EF4-FFF2-40B4-BE49-F238E27FC236}">
                <a16:creationId xmlns:a16="http://schemas.microsoft.com/office/drawing/2014/main" id="{6329DE3C-FAE5-4296-9401-2DA2F50E576C}"/>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Un service n'est pas stockable</a:t>
            </a:r>
          </a:p>
          <a:p>
            <a:pPr lvl="1"/>
            <a:r>
              <a:rPr lang="fr-FR" altLang="fr-FR" dirty="0"/>
              <a:t>Production et consommation sont simultanées</a:t>
            </a:r>
          </a:p>
          <a:p>
            <a:pPr lvl="2"/>
            <a:r>
              <a:rPr lang="fr-FR" altLang="fr-FR" dirty="0"/>
              <a:t>La capacité de production est périssable</a:t>
            </a:r>
          </a:p>
          <a:p>
            <a:pPr lvl="2"/>
            <a:r>
              <a:rPr lang="fr-FR" altLang="fr-FR" dirty="0"/>
              <a:t>Difficultés de l'adaptation de l'offre et de la demande</a:t>
            </a:r>
          </a:p>
          <a:p>
            <a:pPr lvl="2"/>
            <a:r>
              <a:rPr lang="fr-FR" altLang="fr-FR" dirty="0"/>
              <a:t>Les économies d'échelle sont limitées</a:t>
            </a:r>
          </a:p>
          <a:p>
            <a:pPr lvl="1"/>
            <a:r>
              <a:rPr lang="fr-FR" altLang="fr-FR" dirty="0"/>
              <a:t>Le service doit être produit là où il est consommé</a:t>
            </a:r>
          </a:p>
          <a:p>
            <a:pPr lvl="2"/>
            <a:r>
              <a:rPr lang="fr-FR" altLang="fr-FR" dirty="0"/>
              <a:t>Le client est dans l'usine</a:t>
            </a:r>
          </a:p>
          <a:p>
            <a:pPr lvl="2"/>
            <a:r>
              <a:rPr lang="fr-FR" altLang="fr-FR" dirty="0"/>
              <a:t>La production d'un service ne peut pas être centralisée et échappe au contrôle immédiat de la direction</a:t>
            </a:r>
          </a:p>
          <a:p>
            <a:pPr lvl="1"/>
            <a:r>
              <a:rPr lang="fr-FR" altLang="fr-FR" dirty="0"/>
              <a:t>Pas totalement matérialisable</a:t>
            </a:r>
          </a:p>
          <a:p>
            <a:pPr lvl="2"/>
            <a:r>
              <a:rPr lang="fr-FR" altLang="fr-FR" dirty="0"/>
              <a:t>Problème de communication</a:t>
            </a:r>
          </a:p>
        </p:txBody>
      </p:sp>
      <p:pic>
        <p:nvPicPr>
          <p:cNvPr id="3" name="Image 2">
            <a:extLst>
              <a:ext uri="{FF2B5EF4-FFF2-40B4-BE49-F238E27FC236}">
                <a16:creationId xmlns:a16="http://schemas.microsoft.com/office/drawing/2014/main" id="{04CB3277-FCCF-4A6A-9AB3-8A89C6598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137" y="4756479"/>
            <a:ext cx="1266825" cy="1905000"/>
          </a:xfrm>
          <a:prstGeom prst="rect">
            <a:avLst/>
          </a:prstGeom>
        </p:spPr>
      </p:pic>
      <p:sp>
        <p:nvSpPr>
          <p:cNvPr id="6" name="Espace réservé du numéro de diapositive 1">
            <a:extLst>
              <a:ext uri="{FF2B5EF4-FFF2-40B4-BE49-F238E27FC236}">
                <a16:creationId xmlns:a16="http://schemas.microsoft.com/office/drawing/2014/main" id="{00616700-A408-4350-A45C-56A4990A420E}"/>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6</a:t>
            </a:fld>
            <a:endParaRPr lang="fr-FR"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F737D51-08AA-429C-A174-06B64FEAF6E5}"/>
              </a:ext>
            </a:extLst>
          </p:cNvPr>
          <p:cNvSpPr>
            <a:spLocks noGrp="1"/>
          </p:cNvSpPr>
          <p:nvPr>
            <p:ph type="dt" sz="half" idx="4294967295"/>
          </p:nvPr>
        </p:nvSpPr>
        <p:spPr>
          <a:xfrm>
            <a:off x="7131050" y="6553200"/>
            <a:ext cx="1905000" cy="228600"/>
          </a:xfrm>
          <a:prstGeom prst="rect">
            <a:avLst/>
          </a:prstGeom>
        </p:spPr>
        <p:txBody>
          <a:bodyPr/>
          <a:lstStyle/>
          <a:p>
            <a:fld id="{FB56632E-E9D5-405D-8B35-D53FAFDED640}" type="datetime1">
              <a:rPr lang="fr-FR" altLang="fr-FR"/>
              <a:pPr/>
              <a:t>01/03/2021</a:t>
            </a:fld>
            <a:endParaRPr lang="fr-FR" altLang="fr-FR" dirty="0"/>
          </a:p>
        </p:txBody>
      </p:sp>
      <p:sp>
        <p:nvSpPr>
          <p:cNvPr id="9218" name="Rectangle 2">
            <a:extLst>
              <a:ext uri="{FF2B5EF4-FFF2-40B4-BE49-F238E27FC236}">
                <a16:creationId xmlns:a16="http://schemas.microsoft.com/office/drawing/2014/main" id="{7BFCE6BF-F6AE-44E0-88B4-8E0915B6132E}"/>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(3)</a:t>
            </a:r>
          </a:p>
        </p:txBody>
      </p:sp>
      <p:sp>
        <p:nvSpPr>
          <p:cNvPr id="9219" name="Rectangle 3">
            <a:extLst>
              <a:ext uri="{FF2B5EF4-FFF2-40B4-BE49-F238E27FC236}">
                <a16:creationId xmlns:a16="http://schemas.microsoft.com/office/drawing/2014/main" id="{7A65522E-9B25-4147-91C9-63ABE3A33745}"/>
              </a:ext>
            </a:extLst>
          </p:cNvPr>
          <p:cNvSpPr>
            <a:spLocks noGrp="1" noChangeArrowheads="1"/>
          </p:cNvSpPr>
          <p:nvPr>
            <p:ph type="body" idx="1"/>
          </p:nvPr>
        </p:nvSpPr>
        <p:spPr>
          <a:xfrm>
            <a:off x="827584" y="1447800"/>
            <a:ext cx="8058472" cy="41148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part de main-d'œuvre est souvent importante</a:t>
            </a:r>
          </a:p>
          <a:p>
            <a:pPr lvl="1"/>
            <a:r>
              <a:rPr lang="fr-FR" altLang="fr-FR" dirty="0"/>
              <a:t>Contact direct entre une partie du personnel et le client</a:t>
            </a:r>
          </a:p>
          <a:p>
            <a:pPr lvl="2"/>
            <a:r>
              <a:rPr lang="fr-FR" altLang="fr-FR" dirty="0"/>
              <a:t>Le producteur et le consommateur entrent dans une relation relativement personnelle</a:t>
            </a:r>
          </a:p>
          <a:p>
            <a:pPr lvl="1"/>
            <a:r>
              <a:rPr lang="fr-FR" altLang="fr-FR" dirty="0"/>
              <a:t>Le client participe parfois à la production du service</a:t>
            </a:r>
          </a:p>
          <a:p>
            <a:pPr lvl="1"/>
            <a:r>
              <a:rPr lang="fr-FR" altLang="fr-FR" dirty="0"/>
              <a:t>Plus nombreuses sont les personnes auxquelles le client a affaire, moins il a de chances d'être satisfait</a:t>
            </a:r>
          </a:p>
          <a:p>
            <a:r>
              <a:rPr lang="fr-FR" altLang="fr-FR" dirty="0"/>
              <a:t>Il y a contact direct entre une partie du personnel et le client</a:t>
            </a:r>
          </a:p>
          <a:p>
            <a:r>
              <a:rPr lang="fr-FR" altLang="fr-FR" dirty="0"/>
              <a:t>Le client peut être amené à participer à la production du service</a:t>
            </a:r>
          </a:p>
        </p:txBody>
      </p:sp>
      <p:pic>
        <p:nvPicPr>
          <p:cNvPr id="2" name="Image 1">
            <a:extLst>
              <a:ext uri="{FF2B5EF4-FFF2-40B4-BE49-F238E27FC236}">
                <a16:creationId xmlns:a16="http://schemas.microsoft.com/office/drawing/2014/main" id="{6C39F3C8-38CD-4135-8B7C-127DD9BB5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392" y="5067300"/>
            <a:ext cx="2847975" cy="1600200"/>
          </a:xfrm>
          <a:prstGeom prst="rect">
            <a:avLst/>
          </a:prstGeom>
        </p:spPr>
      </p:pic>
      <p:pic>
        <p:nvPicPr>
          <p:cNvPr id="3" name="Image 2">
            <a:extLst>
              <a:ext uri="{FF2B5EF4-FFF2-40B4-BE49-F238E27FC236}">
                <a16:creationId xmlns:a16="http://schemas.microsoft.com/office/drawing/2014/main" id="{F080E39A-658A-4D87-A5DF-5BC3BAB26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5487159"/>
            <a:ext cx="1905001" cy="1267692"/>
          </a:xfrm>
          <a:prstGeom prst="rect">
            <a:avLst/>
          </a:prstGeom>
        </p:spPr>
      </p:pic>
      <p:sp>
        <p:nvSpPr>
          <p:cNvPr id="7" name="Espace réservé du numéro de diapositive 1">
            <a:extLst>
              <a:ext uri="{FF2B5EF4-FFF2-40B4-BE49-F238E27FC236}">
                <a16:creationId xmlns:a16="http://schemas.microsoft.com/office/drawing/2014/main" id="{E054E2C3-C506-430D-BAC8-195380B2C50D}"/>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7</a:t>
            </a:fld>
            <a:endParaRPr lang="fr-F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89F1138-36F2-492C-9D60-939973AB0A7F}"/>
              </a:ext>
            </a:extLst>
          </p:cNvPr>
          <p:cNvSpPr>
            <a:spLocks noGrp="1"/>
          </p:cNvSpPr>
          <p:nvPr>
            <p:ph type="dt" sz="half" idx="4294967295"/>
          </p:nvPr>
        </p:nvSpPr>
        <p:spPr>
          <a:xfrm>
            <a:off x="7131050" y="6553200"/>
            <a:ext cx="1905000" cy="228600"/>
          </a:xfrm>
          <a:prstGeom prst="rect">
            <a:avLst/>
          </a:prstGeom>
        </p:spPr>
        <p:txBody>
          <a:bodyPr/>
          <a:lstStyle/>
          <a:p>
            <a:fld id="{1DC6A968-398F-4286-A8ED-91433FA31253}" type="datetime1">
              <a:rPr lang="fr-FR" altLang="fr-FR"/>
              <a:pPr/>
              <a:t>01/03/2021</a:t>
            </a:fld>
            <a:endParaRPr lang="fr-FR" altLang="fr-FR" dirty="0"/>
          </a:p>
        </p:txBody>
      </p:sp>
      <p:sp>
        <p:nvSpPr>
          <p:cNvPr id="10242" name="Rectangle 2">
            <a:extLst>
              <a:ext uri="{FF2B5EF4-FFF2-40B4-BE49-F238E27FC236}">
                <a16:creationId xmlns:a16="http://schemas.microsoft.com/office/drawing/2014/main" id="{CE02B57C-CF17-4FD5-8A6E-0E90D95F3303}"/>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(4)</a:t>
            </a:r>
          </a:p>
        </p:txBody>
      </p:sp>
      <p:sp>
        <p:nvSpPr>
          <p:cNvPr id="10243" name="Rectangle 3">
            <a:extLst>
              <a:ext uri="{FF2B5EF4-FFF2-40B4-BE49-F238E27FC236}">
                <a16:creationId xmlns:a16="http://schemas.microsoft.com/office/drawing/2014/main" id="{65091860-E361-44A1-8535-A88B7EB4931A}"/>
              </a:ext>
            </a:extLst>
          </p:cNvPr>
          <p:cNvSpPr>
            <a:spLocks noGrp="1" noChangeArrowheads="1"/>
          </p:cNvSpPr>
          <p:nvPr>
            <p:ph type="body"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part des coûts fixes est souvent prépondérante</a:t>
            </a:r>
          </a:p>
          <a:p>
            <a:endParaRPr lang="fr-FR" altLang="fr-FR" dirty="0"/>
          </a:p>
          <a:p>
            <a:r>
              <a:rPr lang="fr-FR" altLang="fr-FR" dirty="0"/>
              <a:t>Les économies d’échelle sont limitées</a:t>
            </a:r>
          </a:p>
          <a:p>
            <a:endParaRPr lang="fr-FR" altLang="fr-FR" dirty="0"/>
          </a:p>
          <a:p>
            <a:r>
              <a:rPr lang="fr-FR" altLang="fr-FR" dirty="0"/>
              <a:t>Niveau technologique</a:t>
            </a:r>
          </a:p>
        </p:txBody>
      </p:sp>
      <p:pic>
        <p:nvPicPr>
          <p:cNvPr id="3074" name="Picture 2" descr="SNCF : en 2019, 90 % des voyages en train seront connectés">
            <a:extLst>
              <a:ext uri="{FF2B5EF4-FFF2-40B4-BE49-F238E27FC236}">
                <a16:creationId xmlns:a16="http://schemas.microsoft.com/office/drawing/2014/main" id="{C8D0B934-0178-4A09-B489-9AA96C0D3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810125"/>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1">
            <a:extLst>
              <a:ext uri="{FF2B5EF4-FFF2-40B4-BE49-F238E27FC236}">
                <a16:creationId xmlns:a16="http://schemas.microsoft.com/office/drawing/2014/main" id="{0E909116-0583-4291-ABE0-9AB00C665120}"/>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8</a:t>
            </a:fld>
            <a:endParaRPr lang="fr-FR" dirty="0"/>
          </a:p>
        </p:txBody>
      </p:sp>
    </p:spTree>
    <p:extLst>
      <p:ext uri="{BB962C8B-B14F-4D97-AF65-F5344CB8AC3E}">
        <p14:creationId xmlns:p14="http://schemas.microsoft.com/office/powerpoint/2010/main" val="18207012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89F1138-36F2-492C-9D60-939973AB0A7F}"/>
              </a:ext>
            </a:extLst>
          </p:cNvPr>
          <p:cNvSpPr>
            <a:spLocks noGrp="1"/>
          </p:cNvSpPr>
          <p:nvPr>
            <p:ph type="dt" sz="half" idx="4294967295"/>
          </p:nvPr>
        </p:nvSpPr>
        <p:spPr>
          <a:xfrm>
            <a:off x="7131050" y="6553200"/>
            <a:ext cx="1905000" cy="228600"/>
          </a:xfrm>
          <a:prstGeom prst="rect">
            <a:avLst/>
          </a:prstGeom>
        </p:spPr>
        <p:txBody>
          <a:bodyPr/>
          <a:lstStyle/>
          <a:p>
            <a:fld id="{1DC6A968-398F-4286-A8ED-91433FA31253}" type="datetime1">
              <a:rPr lang="fr-FR" altLang="fr-FR"/>
              <a:pPr/>
              <a:t>01/03/2021</a:t>
            </a:fld>
            <a:endParaRPr lang="fr-FR" altLang="fr-FR" dirty="0"/>
          </a:p>
        </p:txBody>
      </p:sp>
      <p:sp>
        <p:nvSpPr>
          <p:cNvPr id="10242" name="Rectangle 2">
            <a:extLst>
              <a:ext uri="{FF2B5EF4-FFF2-40B4-BE49-F238E27FC236}">
                <a16:creationId xmlns:a16="http://schemas.microsoft.com/office/drawing/2014/main" id="{CE02B57C-CF17-4FD5-8A6E-0E90D95F3303}"/>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d'un service (5)</a:t>
            </a:r>
          </a:p>
        </p:txBody>
      </p:sp>
      <p:sp>
        <p:nvSpPr>
          <p:cNvPr id="10243" name="Rectangle 3">
            <a:extLst>
              <a:ext uri="{FF2B5EF4-FFF2-40B4-BE49-F238E27FC236}">
                <a16:creationId xmlns:a16="http://schemas.microsoft.com/office/drawing/2014/main" id="{65091860-E361-44A1-8535-A88B7EB4931A}"/>
              </a:ext>
            </a:extLst>
          </p:cNvPr>
          <p:cNvSpPr>
            <a:spLocks noGrp="1" noChangeArrowheads="1"/>
          </p:cNvSpPr>
          <p:nvPr>
            <p:ph type="body" idx="1"/>
          </p:nvPr>
        </p:nvSpPr>
        <p:spPr>
          <a:xfrm>
            <a:off x="1066800" y="1676400"/>
            <a:ext cx="7162800" cy="4665712"/>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Pour les services tangibles, le service doit être rendu là où se trouve le client ou l’objet du service</a:t>
            </a:r>
          </a:p>
          <a:p>
            <a:r>
              <a:rPr lang="fr-FR" altLang="fr-FR" dirty="0"/>
              <a:t>Souvent non délocalisable</a:t>
            </a:r>
          </a:p>
          <a:p>
            <a:r>
              <a:rPr lang="fr-FR" altLang="fr-FR" dirty="0"/>
              <a:t>Le service comprend parfois une part de fabrication</a:t>
            </a:r>
          </a:p>
        </p:txBody>
      </p:sp>
      <p:pic>
        <p:nvPicPr>
          <p:cNvPr id="3" name="Image 2">
            <a:extLst>
              <a:ext uri="{FF2B5EF4-FFF2-40B4-BE49-F238E27FC236}">
                <a16:creationId xmlns:a16="http://schemas.microsoft.com/office/drawing/2014/main" id="{ECDBDB1B-8C31-40C9-A4D3-F850D3D01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437112"/>
            <a:ext cx="1905000" cy="1905000"/>
          </a:xfrm>
          <a:prstGeom prst="rect">
            <a:avLst/>
          </a:prstGeom>
        </p:spPr>
      </p:pic>
      <p:pic>
        <p:nvPicPr>
          <p:cNvPr id="6" name="Image 5">
            <a:extLst>
              <a:ext uri="{FF2B5EF4-FFF2-40B4-BE49-F238E27FC236}">
                <a16:creationId xmlns:a16="http://schemas.microsoft.com/office/drawing/2014/main" id="{D1A64C12-037E-4C30-9654-EC2AB6DF6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25" y="4437112"/>
            <a:ext cx="2619375" cy="1743075"/>
          </a:xfrm>
          <a:prstGeom prst="rect">
            <a:avLst/>
          </a:prstGeom>
        </p:spPr>
      </p:pic>
      <p:sp>
        <p:nvSpPr>
          <p:cNvPr id="7" name="Espace réservé du numéro de diapositive 1">
            <a:extLst>
              <a:ext uri="{FF2B5EF4-FFF2-40B4-BE49-F238E27FC236}">
                <a16:creationId xmlns:a16="http://schemas.microsoft.com/office/drawing/2014/main" id="{C197FC4C-A94D-4D5F-87BF-B27A580B7F95}"/>
              </a:ext>
            </a:extLst>
          </p:cNvPr>
          <p:cNvSpPr txBox="1">
            <a:spLocks/>
          </p:cNvSpPr>
          <p:nvPr/>
        </p:nvSpPr>
        <p:spPr>
          <a:xfrm>
            <a:off x="6229508" y="6340707"/>
            <a:ext cx="2879725" cy="4905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30AE25AD-7C09-4F96-8283-25A241925B21}" type="slidenum">
              <a:rPr lang="fr-FR" smtClean="0"/>
              <a:pPr/>
              <a:t>9</a:t>
            </a:fld>
            <a:endParaRPr lang="fr-FR" dirty="0"/>
          </a:p>
        </p:txBody>
      </p:sp>
    </p:spTree>
    <p:extLst>
      <p:ext uri="{BB962C8B-B14F-4D97-AF65-F5344CB8AC3E}">
        <p14:creationId xmlns:p14="http://schemas.microsoft.com/office/powerpoint/2010/main" val="15799930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14"/>
</p:tagLst>
</file>

<file path=ppt/tags/tag14.xml><?xml version="1.0" encoding="utf-8"?>
<p:tagLst xmlns:a="http://schemas.openxmlformats.org/drawingml/2006/main" xmlns:r="http://schemas.openxmlformats.org/officeDocument/2006/relationships" xmlns:p="http://schemas.openxmlformats.org/presentationml/2006/main">
  <p:tag name="NUM" val="15"/>
</p:tagLst>
</file>

<file path=ppt/tags/tag15.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19"/>
</p:tagLst>
</file>

<file path=ppt/tags/tag1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lnDef>
    <a:txDef>
      <a:spPr>
        <a:noFill/>
      </a:spPr>
      <a:bodyPr wrap="none" rtlCol="0">
        <a:spAutoFit/>
      </a:bodyPr>
      <a:lstStyle>
        <a:defPPr algn="l">
          <a:defRPr dirty="0" smtClean="0">
            <a:solidFill>
              <a:srgbClr val="000000"/>
            </a:solidFill>
          </a:defRPr>
        </a:defPPr>
      </a:lstStyle>
    </a:tx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51</Pages>
  <Words>10647</Words>
  <Application>Microsoft Office PowerPoint</Application>
  <PresentationFormat>Format US (216 x 279 mm)</PresentationFormat>
  <Paragraphs>586</Paragraphs>
  <Slides>27</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Arial</vt:lpstr>
      <vt:lpstr>Arial Narrow</vt:lpstr>
      <vt:lpstr>Helvetica</vt:lpstr>
      <vt:lpstr>Tahoma</vt:lpstr>
      <vt:lpstr>mil</vt:lpstr>
      <vt:lpstr>La production de services</vt:lpstr>
      <vt:lpstr>Contenu</vt:lpstr>
      <vt:lpstr>Un secteur en pleine expansion</vt:lpstr>
      <vt:lpstr>Typologies des services</vt:lpstr>
      <vt:lpstr>Les caractéristiques d'un service (1)</vt:lpstr>
      <vt:lpstr>Les caractéristiques d'un service (2)</vt:lpstr>
      <vt:lpstr>Les caractéristiques d'un service (3)</vt:lpstr>
      <vt:lpstr>Les caractéristiques d'un service (4)</vt:lpstr>
      <vt:lpstr>Les caractéristiques d'un service (5)</vt:lpstr>
      <vt:lpstr>Les caractéristiques d'un service (6)</vt:lpstr>
      <vt:lpstr>L'offre de service</vt:lpstr>
      <vt:lpstr>Le contrat de service (1)</vt:lpstr>
      <vt:lpstr>Le contrat de service (2)</vt:lpstr>
      <vt:lpstr>La pyramide de Maslow</vt:lpstr>
      <vt:lpstr>Processus de production de service</vt:lpstr>
      <vt:lpstr>La structure d’un système de service</vt:lpstr>
      <vt:lpstr>Les notions d’interface et de support</vt:lpstr>
      <vt:lpstr>Les interactions dans le système</vt:lpstr>
      <vt:lpstr>Les décisions de structure</vt:lpstr>
      <vt:lpstr>Les choix à l'interface</vt:lpstr>
      <vt:lpstr>Les choix à l'interface</vt:lpstr>
      <vt:lpstr>L'ajustement Charge/Capacité  dans les activités de services</vt:lpstr>
      <vt:lpstr>Actions sur la charge (1)</vt:lpstr>
      <vt:lpstr>Actions sur la charge (2)</vt:lpstr>
      <vt:lpstr>Actions sur la capacité (1)</vt:lpstr>
      <vt:lpstr>Actions sur la capacité (2)</vt:lpstr>
      <vt:lpstr>Vers une industrialisation des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des activités de service</dc:title>
  <dc:subject/>
  <dc:creator>groupe hec</dc:creator>
  <cp:keywords/>
  <dc:description/>
  <cp:lastModifiedBy>Gérard</cp:lastModifiedBy>
  <cp:revision>242</cp:revision>
  <cp:lastPrinted>2000-02-22T16:35:24Z</cp:lastPrinted>
  <dcterms:created xsi:type="dcterms:W3CDTF">1997-11-14T14:23:06Z</dcterms:created>
  <dcterms:modified xsi:type="dcterms:W3CDTF">2021-03-01T09:59:14Z</dcterms:modified>
</cp:coreProperties>
</file>